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0"/>
  </p:notesMasterIdLst>
  <p:handoutMasterIdLst>
    <p:handoutMasterId r:id="rId41"/>
  </p:handoutMasterIdLst>
  <p:sldIdLst>
    <p:sldId id="366" r:id="rId2"/>
    <p:sldId id="257" r:id="rId3"/>
    <p:sldId id="418" r:id="rId4"/>
    <p:sldId id="433" r:id="rId5"/>
    <p:sldId id="430" r:id="rId6"/>
    <p:sldId id="410" r:id="rId7"/>
    <p:sldId id="423" r:id="rId8"/>
    <p:sldId id="267" r:id="rId9"/>
    <p:sldId id="270" r:id="rId10"/>
    <p:sldId id="363" r:id="rId11"/>
    <p:sldId id="434" r:id="rId12"/>
    <p:sldId id="369" r:id="rId13"/>
    <p:sldId id="323" r:id="rId14"/>
    <p:sldId id="375" r:id="rId15"/>
    <p:sldId id="435" r:id="rId16"/>
    <p:sldId id="372" r:id="rId17"/>
    <p:sldId id="436" r:id="rId18"/>
    <p:sldId id="437" r:id="rId19"/>
    <p:sldId id="438" r:id="rId20"/>
    <p:sldId id="304" r:id="rId21"/>
    <p:sldId id="439" r:id="rId22"/>
    <p:sldId id="390" r:id="rId23"/>
    <p:sldId id="431" r:id="rId24"/>
    <p:sldId id="428" r:id="rId25"/>
    <p:sldId id="440" r:id="rId26"/>
    <p:sldId id="432" r:id="rId27"/>
    <p:sldId id="385" r:id="rId28"/>
    <p:sldId id="393" r:id="rId29"/>
    <p:sldId id="399" r:id="rId30"/>
    <p:sldId id="415" r:id="rId31"/>
    <p:sldId id="417" r:id="rId32"/>
    <p:sldId id="329" r:id="rId33"/>
    <p:sldId id="284" r:id="rId34"/>
    <p:sldId id="333" r:id="rId35"/>
    <p:sldId id="334" r:id="rId36"/>
    <p:sldId id="425" r:id="rId37"/>
    <p:sldId id="426" r:id="rId38"/>
    <p:sldId id="442" r:id="rId3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E15F9A8B-90F4-4584-AC1C-BBCCCC8A3E36}">
          <p14:sldIdLst>
            <p14:sldId id="366"/>
            <p14:sldId id="257"/>
            <p14:sldId id="418"/>
            <p14:sldId id="433"/>
            <p14:sldId id="430"/>
            <p14:sldId id="410"/>
            <p14:sldId id="423"/>
            <p14:sldId id="267"/>
            <p14:sldId id="270"/>
            <p14:sldId id="363"/>
            <p14:sldId id="434"/>
            <p14:sldId id="369"/>
            <p14:sldId id="323"/>
            <p14:sldId id="375"/>
            <p14:sldId id="435"/>
            <p14:sldId id="372"/>
            <p14:sldId id="436"/>
            <p14:sldId id="437"/>
            <p14:sldId id="438"/>
            <p14:sldId id="304"/>
            <p14:sldId id="439"/>
            <p14:sldId id="390"/>
            <p14:sldId id="431"/>
            <p14:sldId id="428"/>
            <p14:sldId id="440"/>
            <p14:sldId id="432"/>
            <p14:sldId id="385"/>
            <p14:sldId id="393"/>
            <p14:sldId id="399"/>
            <p14:sldId id="415"/>
          </p14:sldIdLst>
        </p14:section>
        <p14:section name="Backup Slides" id="{DBA52A0F-9B05-4DDB-BC77-2803EAC8236B}">
          <p14:sldIdLst>
            <p14:sldId id="417"/>
            <p14:sldId id="329"/>
            <p14:sldId id="284"/>
            <p14:sldId id="333"/>
            <p14:sldId id="334"/>
            <p14:sldId id="425"/>
            <p14:sldId id="426"/>
            <p14:sldId id="442"/>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42433"/>
    <a:srgbClr val="006666"/>
    <a:srgbClr val="A91363"/>
    <a:srgbClr val="0C343D"/>
    <a:srgbClr val="089C80"/>
    <a:srgbClr val="FFECB2"/>
    <a:srgbClr val="FF7F0E"/>
    <a:srgbClr val="1D77B4"/>
    <a:srgbClr val="008000"/>
    <a:srgbClr val="1F77B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988" autoAdjust="0"/>
    <p:restoredTop sz="96247" autoAdjust="0"/>
  </p:normalViewPr>
  <p:slideViewPr>
    <p:cSldViewPr snapToGrid="0">
      <p:cViewPr varScale="1">
        <p:scale>
          <a:sx n="111" d="100"/>
          <a:sy n="111" d="100"/>
        </p:scale>
        <p:origin x="822" y="108"/>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84" d="100"/>
          <a:sy n="84" d="100"/>
        </p:scale>
        <p:origin x="3912" y="9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FD53CEF8-CBD6-44EE-E3EE-23AAB86FCFA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EE5CA2D1-68E8-2E6D-612E-691E0F7F7A0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899F52E-465E-4F08-8E35-A48B83C03B12}" type="datetimeFigureOut">
              <a:rPr lang="en-GB" smtClean="0"/>
              <a:t>27/02/2025</a:t>
            </a:fld>
            <a:endParaRPr lang="en-GB"/>
          </a:p>
        </p:txBody>
      </p:sp>
      <p:sp>
        <p:nvSpPr>
          <p:cNvPr id="4" name="Footer Placeholder 3">
            <a:extLst>
              <a:ext uri="{FF2B5EF4-FFF2-40B4-BE49-F238E27FC236}">
                <a16:creationId xmlns:a16="http://schemas.microsoft.com/office/drawing/2014/main" id="{A20CEB10-B1B1-1436-263C-C9DCEC9698E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44499B0D-B8DD-A31C-8A7D-2B24A0E2C70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B4A21DC-D6A6-48DC-961A-3E1590F02E36}" type="slidenum">
              <a:rPr lang="en-GB" smtClean="0"/>
              <a:t>‹#›</a:t>
            </a:fld>
            <a:endParaRPr lang="en-GB"/>
          </a:p>
        </p:txBody>
      </p:sp>
    </p:spTree>
    <p:extLst>
      <p:ext uri="{BB962C8B-B14F-4D97-AF65-F5344CB8AC3E}">
        <p14:creationId xmlns:p14="http://schemas.microsoft.com/office/powerpoint/2010/main" val="61618342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B939DC0-5C8B-4412-8666-6EDD7E5875C5}" type="datetimeFigureOut">
              <a:rPr lang="en-GB" smtClean="0"/>
              <a:t>27/02/2025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444355C-E3F8-4A23-86B4-8BD2E5C09E44}" type="slidenum">
              <a:rPr lang="en-GB" smtClean="0"/>
              <a:t>‹#›</a:t>
            </a:fld>
            <a:endParaRPr lang="en-GB"/>
          </a:p>
        </p:txBody>
      </p:sp>
    </p:spTree>
    <p:extLst>
      <p:ext uri="{BB962C8B-B14F-4D97-AF65-F5344CB8AC3E}">
        <p14:creationId xmlns:p14="http://schemas.microsoft.com/office/powerpoint/2010/main" val="12552509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E10EBF-E4C1-708A-249C-1A3C9675676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00A2578-532D-31D6-7806-A228ED87EBE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76BB1AF-76BF-8026-3227-381D41003115}"/>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8B33FAD6-99B8-BAE2-0126-9E1CEDE33A14}"/>
              </a:ext>
            </a:extLst>
          </p:cNvPr>
          <p:cNvSpPr>
            <a:spLocks noGrp="1"/>
          </p:cNvSpPr>
          <p:nvPr>
            <p:ph type="sldNum" sz="quarter" idx="5"/>
          </p:nvPr>
        </p:nvSpPr>
        <p:spPr/>
        <p:txBody>
          <a:bodyPr/>
          <a:lstStyle/>
          <a:p>
            <a:fld id="{7444355C-E3F8-4A23-86B4-8BD2E5C09E44}" type="slidenum">
              <a:rPr lang="en-GB" smtClean="0"/>
              <a:t>1</a:t>
            </a:fld>
            <a:endParaRPr lang="en-GB"/>
          </a:p>
        </p:txBody>
      </p:sp>
    </p:spTree>
    <p:extLst>
      <p:ext uri="{BB962C8B-B14F-4D97-AF65-F5344CB8AC3E}">
        <p14:creationId xmlns:p14="http://schemas.microsoft.com/office/powerpoint/2010/main" val="31214652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98FB8D-16CD-9DA9-487E-3471CB955F2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9830AA1-8E1B-9725-E5B2-DA99043691E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0636ED6-7413-B864-D705-EF0003794890}"/>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5C9F0545-D385-6F9F-01F5-1EDB401F8FB2}"/>
              </a:ext>
            </a:extLst>
          </p:cNvPr>
          <p:cNvSpPr>
            <a:spLocks noGrp="1"/>
          </p:cNvSpPr>
          <p:nvPr>
            <p:ph type="sldNum" sz="quarter" idx="5"/>
          </p:nvPr>
        </p:nvSpPr>
        <p:spPr/>
        <p:txBody>
          <a:bodyPr/>
          <a:lstStyle/>
          <a:p>
            <a:fld id="{7444355C-E3F8-4A23-86B4-8BD2E5C09E44}" type="slidenum">
              <a:rPr lang="en-GB" smtClean="0"/>
              <a:t>12</a:t>
            </a:fld>
            <a:endParaRPr lang="en-GB"/>
          </a:p>
        </p:txBody>
      </p:sp>
    </p:spTree>
    <p:extLst>
      <p:ext uri="{BB962C8B-B14F-4D97-AF65-F5344CB8AC3E}">
        <p14:creationId xmlns:p14="http://schemas.microsoft.com/office/powerpoint/2010/main" val="12853838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444355C-E3F8-4A23-86B4-8BD2E5C09E44}" type="slidenum">
              <a:rPr lang="en-GB" smtClean="0"/>
              <a:t>13</a:t>
            </a:fld>
            <a:endParaRPr lang="en-GB"/>
          </a:p>
        </p:txBody>
      </p:sp>
    </p:spTree>
    <p:extLst>
      <p:ext uri="{BB962C8B-B14F-4D97-AF65-F5344CB8AC3E}">
        <p14:creationId xmlns:p14="http://schemas.microsoft.com/office/powerpoint/2010/main" val="3117773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6349FC-A0CB-B2C2-BAA2-A49BAF2A145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CD0F664-F8A5-76FB-C702-3A48E6DBA1C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8692721-39A9-7958-F1F8-9426D4E1E782}"/>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BE9EA02C-FACD-AEA2-F215-8D99336C1F99}"/>
              </a:ext>
            </a:extLst>
          </p:cNvPr>
          <p:cNvSpPr>
            <a:spLocks noGrp="1"/>
          </p:cNvSpPr>
          <p:nvPr>
            <p:ph type="sldNum" sz="quarter" idx="5"/>
          </p:nvPr>
        </p:nvSpPr>
        <p:spPr/>
        <p:txBody>
          <a:bodyPr/>
          <a:lstStyle/>
          <a:p>
            <a:fld id="{7444355C-E3F8-4A23-86B4-8BD2E5C09E44}" type="slidenum">
              <a:rPr lang="en-GB" smtClean="0"/>
              <a:t>14</a:t>
            </a:fld>
            <a:endParaRPr lang="en-GB"/>
          </a:p>
        </p:txBody>
      </p:sp>
    </p:spTree>
    <p:extLst>
      <p:ext uri="{BB962C8B-B14F-4D97-AF65-F5344CB8AC3E}">
        <p14:creationId xmlns:p14="http://schemas.microsoft.com/office/powerpoint/2010/main" val="41192419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9D193B-ADE1-4E72-5E26-5D0B6711EA3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F51028A-D8C5-154E-9EBB-F62D0D6A251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0053B3A-B237-CD2D-0933-0C65A23FC0E0}"/>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9CA1676C-380F-0D1E-2882-81EE3B315420}"/>
              </a:ext>
            </a:extLst>
          </p:cNvPr>
          <p:cNvSpPr>
            <a:spLocks noGrp="1"/>
          </p:cNvSpPr>
          <p:nvPr>
            <p:ph type="sldNum" sz="quarter" idx="5"/>
          </p:nvPr>
        </p:nvSpPr>
        <p:spPr/>
        <p:txBody>
          <a:bodyPr/>
          <a:lstStyle/>
          <a:p>
            <a:fld id="{7444355C-E3F8-4A23-86B4-8BD2E5C09E44}" type="slidenum">
              <a:rPr lang="en-GB" smtClean="0"/>
              <a:t>15</a:t>
            </a:fld>
            <a:endParaRPr lang="en-GB"/>
          </a:p>
        </p:txBody>
      </p:sp>
    </p:spTree>
    <p:extLst>
      <p:ext uri="{BB962C8B-B14F-4D97-AF65-F5344CB8AC3E}">
        <p14:creationId xmlns:p14="http://schemas.microsoft.com/office/powerpoint/2010/main" val="23758927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5B3D3C-F36F-2D06-FCD5-59C0F6E8E7F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CF5F24F-2F5D-2446-AE64-D50871034ED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44A4595-1224-607B-30BD-51D1089ECA10}"/>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04648B84-1526-2AE2-7454-9FC111B2C594}"/>
              </a:ext>
            </a:extLst>
          </p:cNvPr>
          <p:cNvSpPr>
            <a:spLocks noGrp="1"/>
          </p:cNvSpPr>
          <p:nvPr>
            <p:ph type="sldNum" sz="quarter" idx="5"/>
          </p:nvPr>
        </p:nvSpPr>
        <p:spPr/>
        <p:txBody>
          <a:bodyPr/>
          <a:lstStyle/>
          <a:p>
            <a:fld id="{7444355C-E3F8-4A23-86B4-8BD2E5C09E44}" type="slidenum">
              <a:rPr lang="en-GB" smtClean="0"/>
              <a:t>16</a:t>
            </a:fld>
            <a:endParaRPr lang="en-GB"/>
          </a:p>
        </p:txBody>
      </p:sp>
    </p:spTree>
    <p:extLst>
      <p:ext uri="{BB962C8B-B14F-4D97-AF65-F5344CB8AC3E}">
        <p14:creationId xmlns:p14="http://schemas.microsoft.com/office/powerpoint/2010/main" val="61342100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90A83B-927F-AB50-248D-FF860164004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D8956B2-CAFB-67C2-0201-C9521A0AA4A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BE01367-4BBE-D19A-8E89-348D7C035451}"/>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B211755C-8A68-036A-F60C-7696932A8B98}"/>
              </a:ext>
            </a:extLst>
          </p:cNvPr>
          <p:cNvSpPr>
            <a:spLocks noGrp="1"/>
          </p:cNvSpPr>
          <p:nvPr>
            <p:ph type="sldNum" sz="quarter" idx="5"/>
          </p:nvPr>
        </p:nvSpPr>
        <p:spPr/>
        <p:txBody>
          <a:bodyPr/>
          <a:lstStyle/>
          <a:p>
            <a:fld id="{7444355C-E3F8-4A23-86B4-8BD2E5C09E44}" type="slidenum">
              <a:rPr lang="en-GB" smtClean="0"/>
              <a:t>17</a:t>
            </a:fld>
            <a:endParaRPr lang="en-GB"/>
          </a:p>
        </p:txBody>
      </p:sp>
    </p:spTree>
    <p:extLst>
      <p:ext uri="{BB962C8B-B14F-4D97-AF65-F5344CB8AC3E}">
        <p14:creationId xmlns:p14="http://schemas.microsoft.com/office/powerpoint/2010/main" val="109335482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165BD2-D9EC-F1CB-3891-BB27C426EDC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ACAEC8D-D59F-8BBF-B46F-B120D5B6310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E89354C-C14D-1B65-B8CB-3E361F672D97}"/>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58B54E12-DDC9-4F2D-7FF2-ED640EA3BE03}"/>
              </a:ext>
            </a:extLst>
          </p:cNvPr>
          <p:cNvSpPr>
            <a:spLocks noGrp="1"/>
          </p:cNvSpPr>
          <p:nvPr>
            <p:ph type="sldNum" sz="quarter" idx="5"/>
          </p:nvPr>
        </p:nvSpPr>
        <p:spPr/>
        <p:txBody>
          <a:bodyPr/>
          <a:lstStyle/>
          <a:p>
            <a:fld id="{7444355C-E3F8-4A23-86B4-8BD2E5C09E44}" type="slidenum">
              <a:rPr lang="en-GB" smtClean="0"/>
              <a:t>18</a:t>
            </a:fld>
            <a:endParaRPr lang="en-GB"/>
          </a:p>
        </p:txBody>
      </p:sp>
    </p:spTree>
    <p:extLst>
      <p:ext uri="{BB962C8B-B14F-4D97-AF65-F5344CB8AC3E}">
        <p14:creationId xmlns:p14="http://schemas.microsoft.com/office/powerpoint/2010/main" val="76145501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9C7239-DB47-5823-65D9-3B7A4C8FCD8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F740EDF-C6BE-39FA-5633-F72CBC5D8D8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1C6E700-DC8A-E203-20BA-B6FEC19B83D4}"/>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DE447BF8-996E-5353-2B18-19D3DCFC52CD}"/>
              </a:ext>
            </a:extLst>
          </p:cNvPr>
          <p:cNvSpPr>
            <a:spLocks noGrp="1"/>
          </p:cNvSpPr>
          <p:nvPr>
            <p:ph type="sldNum" sz="quarter" idx="5"/>
          </p:nvPr>
        </p:nvSpPr>
        <p:spPr/>
        <p:txBody>
          <a:bodyPr/>
          <a:lstStyle/>
          <a:p>
            <a:fld id="{7444355C-E3F8-4A23-86B4-8BD2E5C09E44}" type="slidenum">
              <a:rPr lang="en-GB" smtClean="0"/>
              <a:t>19</a:t>
            </a:fld>
            <a:endParaRPr lang="en-GB"/>
          </a:p>
        </p:txBody>
      </p:sp>
    </p:spTree>
    <p:extLst>
      <p:ext uri="{BB962C8B-B14F-4D97-AF65-F5344CB8AC3E}">
        <p14:creationId xmlns:p14="http://schemas.microsoft.com/office/powerpoint/2010/main" val="17432356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444355C-E3F8-4A23-86B4-8BD2E5C09E44}" type="slidenum">
              <a:rPr lang="en-GB" smtClean="0"/>
              <a:t>20</a:t>
            </a:fld>
            <a:endParaRPr lang="en-GB"/>
          </a:p>
        </p:txBody>
      </p:sp>
    </p:spTree>
    <p:extLst>
      <p:ext uri="{BB962C8B-B14F-4D97-AF65-F5344CB8AC3E}">
        <p14:creationId xmlns:p14="http://schemas.microsoft.com/office/powerpoint/2010/main" val="20297726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BA1A39-AE90-D6AE-4CD1-EDE52B5B06B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72CE12E-1F64-CB48-EB6B-1B2F163B158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DFAA858-B070-C1C3-AAB3-967A2457504A}"/>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a:extLst>
              <a:ext uri="{FF2B5EF4-FFF2-40B4-BE49-F238E27FC236}">
                <a16:creationId xmlns:a16="http://schemas.microsoft.com/office/drawing/2014/main" id="{32337C04-ECA1-BE28-B547-EF14C418DEAE}"/>
              </a:ext>
            </a:extLst>
          </p:cNvPr>
          <p:cNvSpPr>
            <a:spLocks noGrp="1"/>
          </p:cNvSpPr>
          <p:nvPr>
            <p:ph type="sldNum" sz="quarter" idx="5"/>
          </p:nvPr>
        </p:nvSpPr>
        <p:spPr/>
        <p:txBody>
          <a:bodyPr/>
          <a:lstStyle/>
          <a:p>
            <a:fld id="{7444355C-E3F8-4A23-86B4-8BD2E5C09E44}" type="slidenum">
              <a:rPr lang="en-GB" smtClean="0"/>
              <a:t>21</a:t>
            </a:fld>
            <a:endParaRPr lang="en-GB"/>
          </a:p>
        </p:txBody>
      </p:sp>
    </p:spTree>
    <p:extLst>
      <p:ext uri="{BB962C8B-B14F-4D97-AF65-F5344CB8AC3E}">
        <p14:creationId xmlns:p14="http://schemas.microsoft.com/office/powerpoint/2010/main" val="22765269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064891-4CDF-0E6F-5607-4687989833B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48F2504-A761-3091-495F-41F30DBBC6C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5B9A86E-23ED-10D2-B698-F9032EEA3FFE}"/>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956EC67C-59ED-6141-26FF-29A0D979D2A3}"/>
              </a:ext>
            </a:extLst>
          </p:cNvPr>
          <p:cNvSpPr>
            <a:spLocks noGrp="1"/>
          </p:cNvSpPr>
          <p:nvPr>
            <p:ph type="sldNum" sz="quarter" idx="5"/>
          </p:nvPr>
        </p:nvSpPr>
        <p:spPr/>
        <p:txBody>
          <a:bodyPr/>
          <a:lstStyle/>
          <a:p>
            <a:fld id="{7444355C-E3F8-4A23-86B4-8BD2E5C09E44}" type="slidenum">
              <a:rPr lang="en-GB" smtClean="0"/>
              <a:t>3</a:t>
            </a:fld>
            <a:endParaRPr lang="en-GB"/>
          </a:p>
        </p:txBody>
      </p:sp>
    </p:spTree>
    <p:extLst>
      <p:ext uri="{BB962C8B-B14F-4D97-AF65-F5344CB8AC3E}">
        <p14:creationId xmlns:p14="http://schemas.microsoft.com/office/powerpoint/2010/main" val="215826422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11CE89-E3E5-0B05-4647-F33CF9EC84C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F1EFEFC-B077-B885-9271-BF6CF0C2FBB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0D50C62-945B-B50E-FEB6-6031BEC6F0D0}"/>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err="1"/>
              <a:t>Individuare</a:t>
            </a:r>
            <a:r>
              <a:rPr lang="en-US" dirty="0"/>
              <a:t> </a:t>
            </a:r>
            <a:r>
              <a:rPr lang="en-US" dirty="0" err="1"/>
              <a:t>iol</a:t>
            </a:r>
            <a:r>
              <a:rPr lang="en-US" dirty="0"/>
              <a:t> </a:t>
            </a:r>
            <a:r>
              <a:rPr lang="en-US" dirty="0" err="1"/>
              <a:t>mardine</a:t>
            </a:r>
            <a:r>
              <a:rPr lang="en-US" dirty="0"/>
              <a:t> da </a:t>
            </a:r>
            <a:r>
              <a:rPr lang="en-US" dirty="0" err="1"/>
              <a:t>utilizzare</a:t>
            </a:r>
            <a:r>
              <a:rPr lang="en-US" dirty="0"/>
              <a:t> (</a:t>
            </a:r>
            <a:r>
              <a:rPr lang="en-US" dirty="0" err="1"/>
              <a:t>deve</a:t>
            </a:r>
            <a:r>
              <a:rPr lang="en-US" dirty="0"/>
              <a:t> </a:t>
            </a:r>
            <a:r>
              <a:rPr lang="en-US" dirty="0" err="1"/>
              <a:t>essere</a:t>
            </a:r>
            <a:r>
              <a:rPr lang="en-US" dirty="0"/>
              <a:t> inferior a un </a:t>
            </a:r>
            <a:r>
              <a:rPr lang="en-US" dirty="0" err="1"/>
              <a:t>fattore</a:t>
            </a:r>
            <a:r>
              <a:rPr lang="en-US" dirty="0"/>
              <a:t> 2)</a:t>
            </a:r>
            <a:endParaRPr lang="en-GB" dirty="0"/>
          </a:p>
        </p:txBody>
      </p:sp>
      <p:sp>
        <p:nvSpPr>
          <p:cNvPr id="4" name="Slide Number Placeholder 3">
            <a:extLst>
              <a:ext uri="{FF2B5EF4-FFF2-40B4-BE49-F238E27FC236}">
                <a16:creationId xmlns:a16="http://schemas.microsoft.com/office/drawing/2014/main" id="{FA0B0572-E9E6-13D4-EDD2-CFF9FF6154E5}"/>
              </a:ext>
            </a:extLst>
          </p:cNvPr>
          <p:cNvSpPr>
            <a:spLocks noGrp="1"/>
          </p:cNvSpPr>
          <p:nvPr>
            <p:ph type="sldNum" sz="quarter" idx="5"/>
          </p:nvPr>
        </p:nvSpPr>
        <p:spPr/>
        <p:txBody>
          <a:bodyPr/>
          <a:lstStyle/>
          <a:p>
            <a:fld id="{7444355C-E3F8-4A23-86B4-8BD2E5C09E44}" type="slidenum">
              <a:rPr lang="en-GB" smtClean="0"/>
              <a:t>22</a:t>
            </a:fld>
            <a:endParaRPr lang="en-GB"/>
          </a:p>
        </p:txBody>
      </p:sp>
    </p:spTree>
    <p:extLst>
      <p:ext uri="{BB962C8B-B14F-4D97-AF65-F5344CB8AC3E}">
        <p14:creationId xmlns:p14="http://schemas.microsoft.com/office/powerpoint/2010/main" val="186435695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461822-86F8-1880-B3C1-C209AFE12E8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AB395AA-C15F-CE37-AC83-64B68C6EE48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9F7BD5A-ADFB-95A5-3A05-83DFE29E61AA}"/>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6895AD8E-4E89-FD0E-2AAC-8C1629A79898}"/>
              </a:ext>
            </a:extLst>
          </p:cNvPr>
          <p:cNvSpPr>
            <a:spLocks noGrp="1"/>
          </p:cNvSpPr>
          <p:nvPr>
            <p:ph type="sldNum" sz="quarter" idx="5"/>
          </p:nvPr>
        </p:nvSpPr>
        <p:spPr/>
        <p:txBody>
          <a:bodyPr/>
          <a:lstStyle/>
          <a:p>
            <a:fld id="{7444355C-E3F8-4A23-86B4-8BD2E5C09E44}" type="slidenum">
              <a:rPr lang="en-GB" smtClean="0"/>
              <a:t>27</a:t>
            </a:fld>
            <a:endParaRPr lang="en-GB"/>
          </a:p>
        </p:txBody>
      </p:sp>
    </p:spTree>
    <p:extLst>
      <p:ext uri="{BB962C8B-B14F-4D97-AF65-F5344CB8AC3E}">
        <p14:creationId xmlns:p14="http://schemas.microsoft.com/office/powerpoint/2010/main" val="167662683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0B84EB-D1DE-BA05-E4E6-608F00CA21A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48A017C-CD4E-E2DB-E415-0617D489A9A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FD74BB0-F341-8477-8D89-F63043FF44E9}"/>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93FD6752-EEA3-46B3-07CE-6F95CDC58789}"/>
              </a:ext>
            </a:extLst>
          </p:cNvPr>
          <p:cNvSpPr>
            <a:spLocks noGrp="1"/>
          </p:cNvSpPr>
          <p:nvPr>
            <p:ph type="sldNum" sz="quarter" idx="5"/>
          </p:nvPr>
        </p:nvSpPr>
        <p:spPr/>
        <p:txBody>
          <a:bodyPr/>
          <a:lstStyle/>
          <a:p>
            <a:fld id="{7444355C-E3F8-4A23-86B4-8BD2E5C09E44}" type="slidenum">
              <a:rPr lang="en-GB" smtClean="0"/>
              <a:t>28</a:t>
            </a:fld>
            <a:endParaRPr lang="en-GB"/>
          </a:p>
        </p:txBody>
      </p:sp>
    </p:spTree>
    <p:extLst>
      <p:ext uri="{BB962C8B-B14F-4D97-AF65-F5344CB8AC3E}">
        <p14:creationId xmlns:p14="http://schemas.microsoft.com/office/powerpoint/2010/main" val="176491933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9A6E82-7C87-9B54-2102-C5CE23CA6B9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2A564F6-0B0E-A0DC-79D0-EB7010FA671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25DA5DC-4DE3-04ED-A1F5-2CA98EF17BD2}"/>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C573C8CF-CCA1-178E-A786-4556DFBBA1F8}"/>
              </a:ext>
            </a:extLst>
          </p:cNvPr>
          <p:cNvSpPr>
            <a:spLocks noGrp="1"/>
          </p:cNvSpPr>
          <p:nvPr>
            <p:ph type="sldNum" sz="quarter" idx="5"/>
          </p:nvPr>
        </p:nvSpPr>
        <p:spPr/>
        <p:txBody>
          <a:bodyPr/>
          <a:lstStyle/>
          <a:p>
            <a:fld id="{7444355C-E3F8-4A23-86B4-8BD2E5C09E44}" type="slidenum">
              <a:rPr lang="en-GB" smtClean="0"/>
              <a:t>29</a:t>
            </a:fld>
            <a:endParaRPr lang="en-GB"/>
          </a:p>
        </p:txBody>
      </p:sp>
    </p:spTree>
    <p:extLst>
      <p:ext uri="{BB962C8B-B14F-4D97-AF65-F5344CB8AC3E}">
        <p14:creationId xmlns:p14="http://schemas.microsoft.com/office/powerpoint/2010/main" val="414682190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DCA60F-0B04-DA8B-2665-F8CAB122B58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4C3F63D-7E2A-E560-D936-CDE2F2FDB9C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C107081-8C1E-4F2A-E01C-7EAD14E4A11C}"/>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82A7872C-5E11-5D03-01BC-5AD3B133F69C}"/>
              </a:ext>
            </a:extLst>
          </p:cNvPr>
          <p:cNvSpPr>
            <a:spLocks noGrp="1"/>
          </p:cNvSpPr>
          <p:nvPr>
            <p:ph type="sldNum" sz="quarter" idx="5"/>
          </p:nvPr>
        </p:nvSpPr>
        <p:spPr/>
        <p:txBody>
          <a:bodyPr/>
          <a:lstStyle/>
          <a:p>
            <a:fld id="{7444355C-E3F8-4A23-86B4-8BD2E5C09E44}" type="slidenum">
              <a:rPr lang="en-GB" smtClean="0"/>
              <a:t>30</a:t>
            </a:fld>
            <a:endParaRPr lang="en-GB"/>
          </a:p>
        </p:txBody>
      </p:sp>
    </p:spTree>
    <p:extLst>
      <p:ext uri="{BB962C8B-B14F-4D97-AF65-F5344CB8AC3E}">
        <p14:creationId xmlns:p14="http://schemas.microsoft.com/office/powerpoint/2010/main" val="139191047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370706-CC4B-4F49-2EF2-F0BDC781AAE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59F7895-3D72-06D9-126E-63CCF75D463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63B8FDB-8C37-43A8-3456-F02D84AA6BD9}"/>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87326B36-D9D6-E24C-680C-91B87BEC1C4A}"/>
              </a:ext>
            </a:extLst>
          </p:cNvPr>
          <p:cNvSpPr>
            <a:spLocks noGrp="1"/>
          </p:cNvSpPr>
          <p:nvPr>
            <p:ph type="sldNum" sz="quarter" idx="5"/>
          </p:nvPr>
        </p:nvSpPr>
        <p:spPr/>
        <p:txBody>
          <a:bodyPr/>
          <a:lstStyle/>
          <a:p>
            <a:fld id="{7444355C-E3F8-4A23-86B4-8BD2E5C09E44}" type="slidenum">
              <a:rPr lang="en-GB" smtClean="0"/>
              <a:t>31</a:t>
            </a:fld>
            <a:endParaRPr lang="en-GB"/>
          </a:p>
        </p:txBody>
      </p:sp>
    </p:spTree>
    <p:extLst>
      <p:ext uri="{BB962C8B-B14F-4D97-AF65-F5344CB8AC3E}">
        <p14:creationId xmlns:p14="http://schemas.microsoft.com/office/powerpoint/2010/main" val="74157674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444355C-E3F8-4A23-86B4-8BD2E5C09E44}" type="slidenum">
              <a:rPr lang="en-GB" smtClean="0"/>
              <a:t>32</a:t>
            </a:fld>
            <a:endParaRPr lang="en-GB"/>
          </a:p>
        </p:txBody>
      </p:sp>
    </p:spTree>
    <p:extLst>
      <p:ext uri="{BB962C8B-B14F-4D97-AF65-F5344CB8AC3E}">
        <p14:creationId xmlns:p14="http://schemas.microsoft.com/office/powerpoint/2010/main" val="148247040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444355C-E3F8-4A23-86B4-8BD2E5C09E44}" type="slidenum">
              <a:rPr lang="en-GB" smtClean="0"/>
              <a:t>33</a:t>
            </a:fld>
            <a:endParaRPr lang="en-GB"/>
          </a:p>
        </p:txBody>
      </p:sp>
    </p:spTree>
    <p:extLst>
      <p:ext uri="{BB962C8B-B14F-4D97-AF65-F5344CB8AC3E}">
        <p14:creationId xmlns:p14="http://schemas.microsoft.com/office/powerpoint/2010/main" val="199707831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endParaRPr lang="en-US" sz="1200" b="0" i="1" dirty="0">
                  <a:solidFill>
                    <a:schemeClr val="tx1"/>
                  </a:solidFill>
                  <a:latin typeface="Cambria Math" panose="02040503050406030204" pitchFamily="18" charset="0"/>
                </a:endParaRPr>
              </a:p>
            </p:txBody>
          </p:sp>
        </mc:Choice>
        <mc:Fallback xmlns="">
          <p:sp>
            <p:nvSpPr>
              <p:cNvPr id="3" name="Notes Placeholder 2"/>
              <p:cNvSpPr>
                <a:spLocks noGrp="1"/>
              </p:cNvSpPr>
              <p:nvPr>
                <p:ph type="body" idx="1"/>
              </p:nvPr>
            </p:nvSpPr>
            <p:spPr/>
            <p:txBody>
              <a:bodyPr/>
              <a:lstStyle/>
              <a:p>
                <a:r>
                  <a:rPr lang="en-GB" dirty="0"/>
                  <a:t>Formula </a:t>
                </a:r>
                <a:r>
                  <a:rPr lang="en-GB" dirty="0" err="1"/>
                  <a:t>impedenza</a:t>
                </a:r>
                <a:r>
                  <a:rPr lang="en-GB" dirty="0"/>
                  <a:t>: somma </a:t>
                </a:r>
                <a:r>
                  <a:rPr lang="en-GB" dirty="0" err="1"/>
                  <a:t>impedenza</a:t>
                </a:r>
                <a:r>
                  <a:rPr lang="en-GB" dirty="0"/>
                  <a:t> </a:t>
                </a:r>
                <a:r>
                  <a:rPr lang="en-GB" dirty="0" err="1"/>
                  <a:t>singoli</a:t>
                </a:r>
                <a:r>
                  <a:rPr lang="en-GB" dirty="0"/>
                  <a:t> </a:t>
                </a:r>
                <a:r>
                  <a:rPr lang="en-GB" dirty="0" err="1"/>
                  <a:t>elementi</a:t>
                </a:r>
                <a:r>
                  <a:rPr lang="en-GB" dirty="0"/>
                  <a:t> </a:t>
                </a:r>
                <a:r>
                  <a:rPr lang="en-GB" dirty="0" err="1"/>
                  <a:t>pesata</a:t>
                </a:r>
                <a:r>
                  <a:rPr lang="en-GB" dirty="0"/>
                  <a:t> per la beta/beta medio</a:t>
                </a:r>
              </a:p>
              <a:p>
                <a:endParaRPr lang="en-GB" dirty="0"/>
              </a:p>
              <a:p>
                <a:r>
                  <a:rPr lang="en-GB" dirty="0"/>
                  <a:t>How impedance is calculated: the impedance calculated with CST is multiplied by the specific beta of each collimator and then weighted by the mean beta. For the average beta we use the smooth approximation. i.e. average radius of the machine divided by the tune</a:t>
                </a:r>
              </a:p>
              <a:p>
                <a:endParaRPr lang="en-GB" dirty="0"/>
              </a:p>
              <a:p>
                <a:r>
                  <a:rPr lang="en-GB" dirty="0"/>
                  <a:t>Impedance evaluated  is multiplied by the specific 𝛽 of each collimator and weighted by 𝛽_smooth</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0">
                    <a:latin typeface="Cambria Math" panose="02040503050406030204" pitchFamily="18" charset="0"/>
                    <a:ea typeface="Cambria Math" panose="02040503050406030204" pitchFamily="18" charset="0"/>
                  </a:rPr>
                  <a:t>𝛽_</a:t>
                </a:r>
                <a:r>
                  <a:rPr lang="en-US" sz="1200" b="0" i="0">
                    <a:latin typeface="Cambria Math" panose="02040503050406030204" pitchFamily="18" charset="0"/>
                    <a:ea typeface="Cambria Math" panose="02040503050406030204" pitchFamily="18" charset="0"/>
                  </a:rPr>
                  <a:t>𝑠𝑚𝑜𝑜𝑡ℎ</a:t>
                </a:r>
                <a:r>
                  <a:rPr lang="en-US" sz="1200" b="0" i="0">
                    <a:latin typeface="Cambria Math" panose="02040503050406030204" pitchFamily="18" charset="0"/>
                  </a:rPr>
                  <a:t>=  𝑟𝑎𝑑𝑖𝑢𝑠/𝑡𝑢𝑛𝑒</a:t>
                </a:r>
                <a:r>
                  <a:rPr lang="en-US" sz="1200" dirty="0">
                    <a:latin typeface="Calisto MT" panose="02040603050505030304" pitchFamily="18" charset="0"/>
                  </a:rPr>
                  <a:t>    </a:t>
                </a:r>
                <a:r>
                  <a:rPr lang="en-US" sz="1200" b="0" i="0">
                    <a:solidFill>
                      <a:schemeClr val="tx1"/>
                    </a:solidFill>
                    <a:latin typeface="Cambria Math" panose="02040503050406030204" pitchFamily="18" charset="0"/>
                  </a:rPr>
                  <a:t>radius=</a:t>
                </a:r>
                <a:r>
                  <a:rPr lang="en-US" sz="1200" i="0">
                    <a:solidFill>
                      <a:schemeClr val="tx1"/>
                    </a:solidFill>
                    <a:latin typeface="Cambria Math" panose="02040503050406030204" pitchFamily="18" charset="0"/>
                  </a:rPr>
                  <a:t>𝐴</a:t>
                </a:r>
                <a:r>
                  <a:rPr lang="en-US" sz="1200" b="0" i="0">
                    <a:solidFill>
                      <a:schemeClr val="tx1"/>
                    </a:solidFill>
                    <a:latin typeface="Cambria Math" panose="02040503050406030204" pitchFamily="18" charset="0"/>
                  </a:rPr>
                  <a:t>𝑣𝑒𝑟𝑎𝑔𝑒 𝑟𝑎𝑑𝑖𝑢𝑠 𝑜𝑓 𝑡ℎ𝑒 𝑚𝑎𝑐ℎ𝑖𝑛𝑒</a:t>
                </a:r>
                <a:r>
                  <a:rPr lang="en-GB" sz="1200" i="0">
                    <a:solidFill>
                      <a:schemeClr val="tx1"/>
                    </a:solidFill>
                    <a:latin typeface="Cambria Math" panose="02040503050406030204" pitchFamily="18" charset="0"/>
                    <a:ea typeface="Cambria Math" panose="02040503050406030204" pitchFamily="18" charset="0"/>
                    <a:cs typeface="Times New Roman" panose="02020603050405020304" pitchFamily="18" charset="0"/>
                  </a:rPr>
                  <a:t>~</a:t>
                </a:r>
                <a:r>
                  <a:rPr lang="en-US" sz="1200" b="0" i="0">
                    <a:solidFill>
                      <a:schemeClr val="tx1"/>
                    </a:solidFill>
                    <a:latin typeface="Cambria Math" panose="02040503050406030204" pitchFamily="18" charset="0"/>
                    <a:ea typeface="Cambria Math" panose="02040503050406030204" pitchFamily="18" charset="0"/>
                    <a:cs typeface="Times New Roman" panose="02020603050405020304" pitchFamily="18" charset="0"/>
                  </a:rPr>
                  <a:t>𝑐𝑖𝑟𝑐/2𝑝𝑖</a:t>
                </a:r>
                <a:endParaRPr lang="en-GB" sz="1200" dirty="0">
                  <a:solidFill>
                    <a:schemeClr val="tx1"/>
                  </a:solidFill>
                  <a:latin typeface="Calisto MT" panose="02040603050505030304" pitchFamily="18" charset="0"/>
                </a:endParaRPr>
              </a:p>
              <a:p>
                <a:endParaRPr lang="en-US" sz="1200" b="0" i="1" dirty="0">
                  <a:solidFill>
                    <a:schemeClr val="tx1"/>
                  </a:solidFill>
                  <a:latin typeface="Cambria Math" panose="02040503050406030204" pitchFamily="18" charset="0"/>
                </a:endParaRPr>
              </a:p>
            </p:txBody>
          </p:sp>
        </mc:Fallback>
      </mc:AlternateContent>
      <p:sp>
        <p:nvSpPr>
          <p:cNvPr id="4" name="Slide Number Placeholder 3"/>
          <p:cNvSpPr>
            <a:spLocks noGrp="1"/>
          </p:cNvSpPr>
          <p:nvPr>
            <p:ph type="sldNum" sz="quarter" idx="5"/>
          </p:nvPr>
        </p:nvSpPr>
        <p:spPr/>
        <p:txBody>
          <a:bodyPr/>
          <a:lstStyle/>
          <a:p>
            <a:fld id="{7444355C-E3F8-4A23-86B4-8BD2E5C09E44}" type="slidenum">
              <a:rPr lang="en-GB" smtClean="0"/>
              <a:t>34</a:t>
            </a:fld>
            <a:endParaRPr lang="en-GB"/>
          </a:p>
        </p:txBody>
      </p:sp>
    </p:spTree>
    <p:extLst>
      <p:ext uri="{BB962C8B-B14F-4D97-AF65-F5344CB8AC3E}">
        <p14:creationId xmlns:p14="http://schemas.microsoft.com/office/powerpoint/2010/main" val="131846277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endParaRPr lang="en-US" sz="1200" b="0" i="1" dirty="0">
                  <a:solidFill>
                    <a:schemeClr val="tx1"/>
                  </a:solidFill>
                  <a:latin typeface="Cambria Math" panose="02040503050406030204" pitchFamily="18" charset="0"/>
                </a:endParaRPr>
              </a:p>
            </p:txBody>
          </p:sp>
        </mc:Choice>
        <mc:Fallback xmlns="">
          <p:sp>
            <p:nvSpPr>
              <p:cNvPr id="3" name="Notes Placeholder 2"/>
              <p:cNvSpPr>
                <a:spLocks noGrp="1"/>
              </p:cNvSpPr>
              <p:nvPr>
                <p:ph type="body" idx="1"/>
              </p:nvPr>
            </p:nvSpPr>
            <p:spPr/>
            <p:txBody>
              <a:bodyPr/>
              <a:lstStyle/>
              <a:p>
                <a:r>
                  <a:rPr lang="en-GB" dirty="0"/>
                  <a:t>Formula </a:t>
                </a:r>
                <a:r>
                  <a:rPr lang="en-GB" dirty="0" err="1"/>
                  <a:t>impedenza</a:t>
                </a:r>
                <a:r>
                  <a:rPr lang="en-GB" dirty="0"/>
                  <a:t>: somma </a:t>
                </a:r>
                <a:r>
                  <a:rPr lang="en-GB" dirty="0" err="1"/>
                  <a:t>impedenza</a:t>
                </a:r>
                <a:r>
                  <a:rPr lang="en-GB" dirty="0"/>
                  <a:t> </a:t>
                </a:r>
                <a:r>
                  <a:rPr lang="en-GB" dirty="0" err="1"/>
                  <a:t>singoli</a:t>
                </a:r>
                <a:r>
                  <a:rPr lang="en-GB" dirty="0"/>
                  <a:t> </a:t>
                </a:r>
                <a:r>
                  <a:rPr lang="en-GB" dirty="0" err="1"/>
                  <a:t>elementi</a:t>
                </a:r>
                <a:r>
                  <a:rPr lang="en-GB" dirty="0"/>
                  <a:t> </a:t>
                </a:r>
                <a:r>
                  <a:rPr lang="en-GB" dirty="0" err="1"/>
                  <a:t>pesata</a:t>
                </a:r>
                <a:r>
                  <a:rPr lang="en-GB" dirty="0"/>
                  <a:t> per la beta/beta medio</a:t>
                </a:r>
              </a:p>
              <a:p>
                <a:endParaRPr lang="en-GB" dirty="0"/>
              </a:p>
              <a:p>
                <a:r>
                  <a:rPr lang="en-GB" dirty="0"/>
                  <a:t>How impedance is calculated: the impedance calculated with CST is multiplied by the specific beta of each collimator and then weighted by the mean beta. For the average beta we use the smooth approximation. i.e. average radius of the machine divided by the tune</a:t>
                </a:r>
              </a:p>
              <a:p>
                <a:endParaRPr lang="en-GB" dirty="0"/>
              </a:p>
              <a:p>
                <a:r>
                  <a:rPr lang="en-GB" dirty="0"/>
                  <a:t>Impedance evaluated  is multiplied by the specific 𝛽 of each collimator and weighted by 𝛽_smooth</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0">
                    <a:latin typeface="Cambria Math" panose="02040503050406030204" pitchFamily="18" charset="0"/>
                    <a:ea typeface="Cambria Math" panose="02040503050406030204" pitchFamily="18" charset="0"/>
                  </a:rPr>
                  <a:t>𝛽_</a:t>
                </a:r>
                <a:r>
                  <a:rPr lang="en-US" sz="1200" b="0" i="0">
                    <a:latin typeface="Cambria Math" panose="02040503050406030204" pitchFamily="18" charset="0"/>
                    <a:ea typeface="Cambria Math" panose="02040503050406030204" pitchFamily="18" charset="0"/>
                  </a:rPr>
                  <a:t>𝑠𝑚𝑜𝑜𝑡ℎ</a:t>
                </a:r>
                <a:r>
                  <a:rPr lang="en-US" sz="1200" b="0" i="0">
                    <a:latin typeface="Cambria Math" panose="02040503050406030204" pitchFamily="18" charset="0"/>
                  </a:rPr>
                  <a:t>=  𝑟𝑎𝑑𝑖𝑢𝑠/𝑡𝑢𝑛𝑒</a:t>
                </a:r>
                <a:r>
                  <a:rPr lang="en-US" sz="1200" dirty="0">
                    <a:latin typeface="Calisto MT" panose="02040603050505030304" pitchFamily="18" charset="0"/>
                  </a:rPr>
                  <a:t>    </a:t>
                </a:r>
                <a:r>
                  <a:rPr lang="en-US" sz="1200" b="0" i="0">
                    <a:solidFill>
                      <a:schemeClr val="tx1"/>
                    </a:solidFill>
                    <a:latin typeface="Cambria Math" panose="02040503050406030204" pitchFamily="18" charset="0"/>
                  </a:rPr>
                  <a:t>radius=</a:t>
                </a:r>
                <a:r>
                  <a:rPr lang="en-US" sz="1200" i="0">
                    <a:solidFill>
                      <a:schemeClr val="tx1"/>
                    </a:solidFill>
                    <a:latin typeface="Cambria Math" panose="02040503050406030204" pitchFamily="18" charset="0"/>
                  </a:rPr>
                  <a:t>𝐴</a:t>
                </a:r>
                <a:r>
                  <a:rPr lang="en-US" sz="1200" b="0" i="0">
                    <a:solidFill>
                      <a:schemeClr val="tx1"/>
                    </a:solidFill>
                    <a:latin typeface="Cambria Math" panose="02040503050406030204" pitchFamily="18" charset="0"/>
                  </a:rPr>
                  <a:t>𝑣𝑒𝑟𝑎𝑔𝑒 𝑟𝑎𝑑𝑖𝑢𝑠 𝑜𝑓 𝑡ℎ𝑒 𝑚𝑎𝑐ℎ𝑖𝑛𝑒</a:t>
                </a:r>
                <a:r>
                  <a:rPr lang="en-GB" sz="1200" i="0">
                    <a:solidFill>
                      <a:schemeClr val="tx1"/>
                    </a:solidFill>
                    <a:latin typeface="Cambria Math" panose="02040503050406030204" pitchFamily="18" charset="0"/>
                    <a:ea typeface="Cambria Math" panose="02040503050406030204" pitchFamily="18" charset="0"/>
                    <a:cs typeface="Times New Roman" panose="02020603050405020304" pitchFamily="18" charset="0"/>
                  </a:rPr>
                  <a:t>~</a:t>
                </a:r>
                <a:r>
                  <a:rPr lang="en-US" sz="1200" b="0" i="0">
                    <a:solidFill>
                      <a:schemeClr val="tx1"/>
                    </a:solidFill>
                    <a:latin typeface="Cambria Math" panose="02040503050406030204" pitchFamily="18" charset="0"/>
                    <a:ea typeface="Cambria Math" panose="02040503050406030204" pitchFamily="18" charset="0"/>
                    <a:cs typeface="Times New Roman" panose="02020603050405020304" pitchFamily="18" charset="0"/>
                  </a:rPr>
                  <a:t>𝑐𝑖𝑟𝑐/2𝑝𝑖</a:t>
                </a:r>
                <a:endParaRPr lang="en-GB" sz="1200" dirty="0">
                  <a:solidFill>
                    <a:schemeClr val="tx1"/>
                  </a:solidFill>
                  <a:latin typeface="Calisto MT" panose="02040603050505030304" pitchFamily="18" charset="0"/>
                </a:endParaRPr>
              </a:p>
              <a:p>
                <a:endParaRPr lang="en-US" sz="1200" b="0" i="1" dirty="0">
                  <a:solidFill>
                    <a:schemeClr val="tx1"/>
                  </a:solidFill>
                  <a:latin typeface="Cambria Math" panose="02040503050406030204" pitchFamily="18" charset="0"/>
                </a:endParaRPr>
              </a:p>
            </p:txBody>
          </p:sp>
        </mc:Fallback>
      </mc:AlternateContent>
      <p:sp>
        <p:nvSpPr>
          <p:cNvPr id="4" name="Slide Number Placeholder 3"/>
          <p:cNvSpPr>
            <a:spLocks noGrp="1"/>
          </p:cNvSpPr>
          <p:nvPr>
            <p:ph type="sldNum" sz="quarter" idx="5"/>
          </p:nvPr>
        </p:nvSpPr>
        <p:spPr/>
        <p:txBody>
          <a:bodyPr/>
          <a:lstStyle/>
          <a:p>
            <a:fld id="{7444355C-E3F8-4A23-86B4-8BD2E5C09E44}" type="slidenum">
              <a:rPr lang="en-GB" smtClean="0"/>
              <a:t>35</a:t>
            </a:fld>
            <a:endParaRPr lang="en-GB"/>
          </a:p>
        </p:txBody>
      </p:sp>
    </p:spTree>
    <p:extLst>
      <p:ext uri="{BB962C8B-B14F-4D97-AF65-F5344CB8AC3E}">
        <p14:creationId xmlns:p14="http://schemas.microsoft.com/office/powerpoint/2010/main" val="42813461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568F44-30BF-EB60-CC6E-6BCF9F09439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FF07F05-1443-C9D4-3132-7DA342047E8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7DCF471-783C-407F-DB8B-396F0B2A89F0}"/>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8E104A0E-DA3F-400E-03BE-549193756783}"/>
              </a:ext>
            </a:extLst>
          </p:cNvPr>
          <p:cNvSpPr>
            <a:spLocks noGrp="1"/>
          </p:cNvSpPr>
          <p:nvPr>
            <p:ph type="sldNum" sz="quarter" idx="5"/>
          </p:nvPr>
        </p:nvSpPr>
        <p:spPr/>
        <p:txBody>
          <a:bodyPr/>
          <a:lstStyle/>
          <a:p>
            <a:fld id="{7444355C-E3F8-4A23-86B4-8BD2E5C09E44}" type="slidenum">
              <a:rPr lang="en-GB" smtClean="0"/>
              <a:t>4</a:t>
            </a:fld>
            <a:endParaRPr lang="en-GB"/>
          </a:p>
        </p:txBody>
      </p:sp>
    </p:spTree>
    <p:extLst>
      <p:ext uri="{BB962C8B-B14F-4D97-AF65-F5344CB8AC3E}">
        <p14:creationId xmlns:p14="http://schemas.microsoft.com/office/powerpoint/2010/main" val="37929113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3E0C02-B460-78ED-F1CB-80B6D74591F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931B229-CA99-09E1-12D4-76C9F727EAA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6904891-C7AA-89C5-924F-CF5A7EAA0DF6}"/>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46438598-4170-772F-212C-845CE6F48AF9}"/>
              </a:ext>
            </a:extLst>
          </p:cNvPr>
          <p:cNvSpPr>
            <a:spLocks noGrp="1"/>
          </p:cNvSpPr>
          <p:nvPr>
            <p:ph type="sldNum" sz="quarter" idx="5"/>
          </p:nvPr>
        </p:nvSpPr>
        <p:spPr/>
        <p:txBody>
          <a:bodyPr/>
          <a:lstStyle/>
          <a:p>
            <a:fld id="{7444355C-E3F8-4A23-86B4-8BD2E5C09E44}" type="slidenum">
              <a:rPr lang="en-GB" smtClean="0"/>
              <a:t>36</a:t>
            </a:fld>
            <a:endParaRPr lang="en-GB"/>
          </a:p>
        </p:txBody>
      </p:sp>
    </p:spTree>
    <p:extLst>
      <p:ext uri="{BB962C8B-B14F-4D97-AF65-F5344CB8AC3E}">
        <p14:creationId xmlns:p14="http://schemas.microsoft.com/office/powerpoint/2010/main" val="274776007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DFF40D-7BE7-4546-438E-5971AFF5A95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1D1A581-0FC0-19A3-411F-BE602F88F4A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D0036B5-F2BB-3CA7-28E3-A659ACBF81C9}"/>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5AAB944F-6BC6-D36F-F72B-F83D2925EA78}"/>
              </a:ext>
            </a:extLst>
          </p:cNvPr>
          <p:cNvSpPr>
            <a:spLocks noGrp="1"/>
          </p:cNvSpPr>
          <p:nvPr>
            <p:ph type="sldNum" sz="quarter" idx="5"/>
          </p:nvPr>
        </p:nvSpPr>
        <p:spPr/>
        <p:txBody>
          <a:bodyPr/>
          <a:lstStyle/>
          <a:p>
            <a:fld id="{7444355C-E3F8-4A23-86B4-8BD2E5C09E44}" type="slidenum">
              <a:rPr lang="en-GB" smtClean="0"/>
              <a:t>37</a:t>
            </a:fld>
            <a:endParaRPr lang="en-GB"/>
          </a:p>
        </p:txBody>
      </p:sp>
    </p:spTree>
    <p:extLst>
      <p:ext uri="{BB962C8B-B14F-4D97-AF65-F5344CB8AC3E}">
        <p14:creationId xmlns:p14="http://schemas.microsoft.com/office/powerpoint/2010/main" val="298133222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40153A-4B66-C3CC-F793-A1DE9171A5D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D8A8D6B-D66F-8E82-BB03-1AA7F3925F6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48DDF03-8121-94A2-E7B8-2C4155070CB8}"/>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AA4AD62D-6F99-E92A-7704-A4558B8F22C5}"/>
              </a:ext>
            </a:extLst>
          </p:cNvPr>
          <p:cNvSpPr>
            <a:spLocks noGrp="1"/>
          </p:cNvSpPr>
          <p:nvPr>
            <p:ph type="sldNum" sz="quarter" idx="5"/>
          </p:nvPr>
        </p:nvSpPr>
        <p:spPr/>
        <p:txBody>
          <a:bodyPr/>
          <a:lstStyle/>
          <a:p>
            <a:fld id="{7444355C-E3F8-4A23-86B4-8BD2E5C09E44}" type="slidenum">
              <a:rPr lang="en-GB" smtClean="0"/>
              <a:t>38</a:t>
            </a:fld>
            <a:endParaRPr lang="en-GB"/>
          </a:p>
        </p:txBody>
      </p:sp>
    </p:spTree>
    <p:extLst>
      <p:ext uri="{BB962C8B-B14F-4D97-AF65-F5344CB8AC3E}">
        <p14:creationId xmlns:p14="http://schemas.microsoft.com/office/powerpoint/2010/main" val="13691353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BA2623-E9A6-39F1-637C-BC3C0DD3EAA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F79B25A-7C2C-2833-A436-ECF42DFD105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D78C6AD-79D0-28C2-2C62-EF702F107052}"/>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a:extLst>
              <a:ext uri="{FF2B5EF4-FFF2-40B4-BE49-F238E27FC236}">
                <a16:creationId xmlns:a16="http://schemas.microsoft.com/office/drawing/2014/main" id="{95AA0E4A-CE75-58E0-AACC-0D2F5F98E60E}"/>
              </a:ext>
            </a:extLst>
          </p:cNvPr>
          <p:cNvSpPr>
            <a:spLocks noGrp="1"/>
          </p:cNvSpPr>
          <p:nvPr>
            <p:ph type="sldNum" sz="quarter" idx="5"/>
          </p:nvPr>
        </p:nvSpPr>
        <p:spPr/>
        <p:txBody>
          <a:bodyPr/>
          <a:lstStyle/>
          <a:p>
            <a:fld id="{7444355C-E3F8-4A23-86B4-8BD2E5C09E44}" type="slidenum">
              <a:rPr lang="en-GB" smtClean="0"/>
              <a:t>6</a:t>
            </a:fld>
            <a:endParaRPr lang="en-GB"/>
          </a:p>
        </p:txBody>
      </p:sp>
    </p:spTree>
    <p:extLst>
      <p:ext uri="{BB962C8B-B14F-4D97-AF65-F5344CB8AC3E}">
        <p14:creationId xmlns:p14="http://schemas.microsoft.com/office/powerpoint/2010/main" val="13238352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59B761-BDF0-407A-9A12-284898D05AD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1E44018-D9FC-4E4A-8B95-8A2B9A3C4F5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17BA2EA-CB40-F688-46EC-183CC2A76E9B}"/>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a:extLst>
              <a:ext uri="{FF2B5EF4-FFF2-40B4-BE49-F238E27FC236}">
                <a16:creationId xmlns:a16="http://schemas.microsoft.com/office/drawing/2014/main" id="{F7CB32F0-1053-0B01-39F4-7C107FD722B0}"/>
              </a:ext>
            </a:extLst>
          </p:cNvPr>
          <p:cNvSpPr>
            <a:spLocks noGrp="1"/>
          </p:cNvSpPr>
          <p:nvPr>
            <p:ph type="sldNum" sz="quarter" idx="5"/>
          </p:nvPr>
        </p:nvSpPr>
        <p:spPr/>
        <p:txBody>
          <a:bodyPr/>
          <a:lstStyle/>
          <a:p>
            <a:fld id="{7444355C-E3F8-4A23-86B4-8BD2E5C09E44}" type="slidenum">
              <a:rPr lang="en-GB" smtClean="0"/>
              <a:t>7</a:t>
            </a:fld>
            <a:endParaRPr lang="en-GB"/>
          </a:p>
        </p:txBody>
      </p:sp>
    </p:spTree>
    <p:extLst>
      <p:ext uri="{BB962C8B-B14F-4D97-AF65-F5344CB8AC3E}">
        <p14:creationId xmlns:p14="http://schemas.microsoft.com/office/powerpoint/2010/main" val="21509067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7444355C-E3F8-4A23-86B4-8BD2E5C09E44}" type="slidenum">
              <a:rPr lang="en-GB" smtClean="0"/>
              <a:t>8</a:t>
            </a:fld>
            <a:endParaRPr lang="en-GB"/>
          </a:p>
        </p:txBody>
      </p:sp>
    </p:spTree>
    <p:extLst>
      <p:ext uri="{BB962C8B-B14F-4D97-AF65-F5344CB8AC3E}">
        <p14:creationId xmlns:p14="http://schemas.microsoft.com/office/powerpoint/2010/main" val="26144744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30000" dirty="0"/>
          </a:p>
        </p:txBody>
      </p:sp>
      <p:sp>
        <p:nvSpPr>
          <p:cNvPr id="4" name="Slide Number Placeholder 3"/>
          <p:cNvSpPr>
            <a:spLocks noGrp="1"/>
          </p:cNvSpPr>
          <p:nvPr>
            <p:ph type="sldNum" sz="quarter" idx="5"/>
          </p:nvPr>
        </p:nvSpPr>
        <p:spPr/>
        <p:txBody>
          <a:bodyPr/>
          <a:lstStyle/>
          <a:p>
            <a:fld id="{7444355C-E3F8-4A23-86B4-8BD2E5C09E44}" type="slidenum">
              <a:rPr lang="en-GB" smtClean="0"/>
              <a:t>9</a:t>
            </a:fld>
            <a:endParaRPr lang="en-GB"/>
          </a:p>
        </p:txBody>
      </p:sp>
    </p:spTree>
    <p:extLst>
      <p:ext uri="{BB962C8B-B14F-4D97-AF65-F5344CB8AC3E}">
        <p14:creationId xmlns:p14="http://schemas.microsoft.com/office/powerpoint/2010/main" val="37014298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Tot CST simulations= Imp. </a:t>
            </a:r>
            <a:r>
              <a:rPr lang="en-US" dirty="0" err="1"/>
              <a:t>Resistiva</a:t>
            </a:r>
            <a:r>
              <a:rPr lang="en-US" dirty="0"/>
              <a:t>  </a:t>
            </a:r>
            <a:r>
              <a:rPr lang="en-US" dirty="0" err="1"/>
              <a:t>dovta</a:t>
            </a:r>
            <a:r>
              <a:rPr lang="en-US" dirty="0"/>
              <a:t> al gap </a:t>
            </a:r>
            <a:r>
              <a:rPr lang="en-US" dirty="0" err="1"/>
              <a:t>che</a:t>
            </a:r>
            <a:r>
              <a:rPr lang="en-US" dirty="0"/>
              <a:t> </a:t>
            </a:r>
            <a:r>
              <a:rPr lang="en-US" dirty="0" err="1"/>
              <a:t>puo</a:t>
            </a:r>
            <a:r>
              <a:rPr lang="en-US" dirty="0"/>
              <a:t> </a:t>
            </a:r>
            <a:r>
              <a:rPr lang="en-US" dirty="0" err="1"/>
              <a:t>essere</a:t>
            </a:r>
            <a:r>
              <a:rPr lang="en-US" dirty="0"/>
              <a:t> </a:t>
            </a:r>
            <a:r>
              <a:rPr lang="en-US" dirty="0" err="1"/>
              <a:t>calcolata</a:t>
            </a:r>
            <a:r>
              <a:rPr lang="en-US" dirty="0"/>
              <a:t> </a:t>
            </a:r>
            <a:r>
              <a:rPr lang="en-US" dirty="0" err="1"/>
              <a:t>analicamnete</a:t>
            </a:r>
            <a:r>
              <a:rPr lang="en-US" dirty="0"/>
              <a:t> + </a:t>
            </a:r>
            <a:r>
              <a:rPr lang="en-US" dirty="0" err="1"/>
              <a:t>geometrica</a:t>
            </a:r>
            <a:r>
              <a:rPr lang="en-US" dirty="0"/>
              <a:t> . Dal imp taper.</a:t>
            </a:r>
          </a:p>
          <a:p>
            <a:r>
              <a:rPr lang="en-US" dirty="0"/>
              <a:t>Per </a:t>
            </a:r>
            <a:r>
              <a:rPr lang="en-US" dirty="0" err="1"/>
              <a:t>convenienxa</a:t>
            </a:r>
            <a:r>
              <a:rPr lang="en-US" dirty="0"/>
              <a:t>    (</a:t>
            </a:r>
            <a:r>
              <a:rPr lang="en-US" dirty="0" err="1"/>
              <a:t>metti</a:t>
            </a:r>
            <a:r>
              <a:rPr lang="en-US" dirty="0"/>
              <a:t> formula)</a:t>
            </a:r>
            <a:endParaRPr lang="en-GB" dirty="0"/>
          </a:p>
        </p:txBody>
      </p:sp>
      <p:sp>
        <p:nvSpPr>
          <p:cNvPr id="4" name="Slide Number Placeholder 3"/>
          <p:cNvSpPr>
            <a:spLocks noGrp="1"/>
          </p:cNvSpPr>
          <p:nvPr>
            <p:ph type="sldNum" sz="quarter" idx="5"/>
          </p:nvPr>
        </p:nvSpPr>
        <p:spPr/>
        <p:txBody>
          <a:bodyPr/>
          <a:lstStyle/>
          <a:p>
            <a:fld id="{7444355C-E3F8-4A23-86B4-8BD2E5C09E44}" type="slidenum">
              <a:rPr lang="en-GB" smtClean="0"/>
              <a:t>10</a:t>
            </a:fld>
            <a:endParaRPr lang="en-GB"/>
          </a:p>
        </p:txBody>
      </p:sp>
    </p:spTree>
    <p:extLst>
      <p:ext uri="{BB962C8B-B14F-4D97-AF65-F5344CB8AC3E}">
        <p14:creationId xmlns:p14="http://schemas.microsoft.com/office/powerpoint/2010/main" val="38523519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2847D2-435A-D30F-BB2C-7FA3A6C1F4D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20D3270-9674-2CEF-D1B2-4B5618182E1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865959B-4061-8650-0152-A47BECF9BA6A}"/>
              </a:ext>
            </a:extLst>
          </p:cNvPr>
          <p:cNvSpPr>
            <a:spLocks noGrp="1"/>
          </p:cNvSpPr>
          <p:nvPr>
            <p:ph type="body" idx="1"/>
          </p:nvPr>
        </p:nvSpPr>
        <p:spPr/>
        <p:txBody>
          <a:bodyPr/>
          <a:lstStyle/>
          <a:p>
            <a:r>
              <a:rPr lang="en-US" dirty="0"/>
              <a:t>Tot CST simulations= Imp. </a:t>
            </a:r>
            <a:r>
              <a:rPr lang="en-US" dirty="0" err="1"/>
              <a:t>Resistiva</a:t>
            </a:r>
            <a:r>
              <a:rPr lang="en-US" dirty="0"/>
              <a:t>  </a:t>
            </a:r>
            <a:r>
              <a:rPr lang="en-US" dirty="0" err="1"/>
              <a:t>dovta</a:t>
            </a:r>
            <a:r>
              <a:rPr lang="en-US" dirty="0"/>
              <a:t> al gap </a:t>
            </a:r>
            <a:r>
              <a:rPr lang="en-US" dirty="0" err="1"/>
              <a:t>che</a:t>
            </a:r>
            <a:r>
              <a:rPr lang="en-US" dirty="0"/>
              <a:t> </a:t>
            </a:r>
            <a:r>
              <a:rPr lang="en-US" dirty="0" err="1"/>
              <a:t>puo</a:t>
            </a:r>
            <a:r>
              <a:rPr lang="en-US" dirty="0"/>
              <a:t> </a:t>
            </a:r>
            <a:r>
              <a:rPr lang="en-US" dirty="0" err="1"/>
              <a:t>essere</a:t>
            </a:r>
            <a:r>
              <a:rPr lang="en-US" dirty="0"/>
              <a:t> </a:t>
            </a:r>
            <a:r>
              <a:rPr lang="en-US" dirty="0" err="1"/>
              <a:t>calcolata</a:t>
            </a:r>
            <a:r>
              <a:rPr lang="en-US" dirty="0"/>
              <a:t> </a:t>
            </a:r>
            <a:r>
              <a:rPr lang="en-US" dirty="0" err="1"/>
              <a:t>analicamnete</a:t>
            </a:r>
            <a:r>
              <a:rPr lang="en-US" dirty="0"/>
              <a:t> + </a:t>
            </a:r>
            <a:r>
              <a:rPr lang="en-US" dirty="0" err="1"/>
              <a:t>geometrica</a:t>
            </a:r>
            <a:r>
              <a:rPr lang="en-US" dirty="0"/>
              <a:t> . Dal imp taper.</a:t>
            </a:r>
          </a:p>
          <a:p>
            <a:r>
              <a:rPr lang="en-US" dirty="0"/>
              <a:t>Per </a:t>
            </a:r>
            <a:r>
              <a:rPr lang="en-US" dirty="0" err="1"/>
              <a:t>convenienxa</a:t>
            </a:r>
            <a:r>
              <a:rPr lang="en-US" dirty="0"/>
              <a:t>    (</a:t>
            </a:r>
            <a:r>
              <a:rPr lang="en-US" dirty="0" err="1"/>
              <a:t>metti</a:t>
            </a:r>
            <a:r>
              <a:rPr lang="en-US" dirty="0"/>
              <a:t> formula)</a:t>
            </a:r>
            <a:endParaRPr lang="en-GB" dirty="0"/>
          </a:p>
        </p:txBody>
      </p:sp>
      <p:sp>
        <p:nvSpPr>
          <p:cNvPr id="4" name="Slide Number Placeholder 3">
            <a:extLst>
              <a:ext uri="{FF2B5EF4-FFF2-40B4-BE49-F238E27FC236}">
                <a16:creationId xmlns:a16="http://schemas.microsoft.com/office/drawing/2014/main" id="{BC718A92-683C-0A14-01E9-C966CE50BA95}"/>
              </a:ext>
            </a:extLst>
          </p:cNvPr>
          <p:cNvSpPr>
            <a:spLocks noGrp="1"/>
          </p:cNvSpPr>
          <p:nvPr>
            <p:ph type="sldNum" sz="quarter" idx="5"/>
          </p:nvPr>
        </p:nvSpPr>
        <p:spPr/>
        <p:txBody>
          <a:bodyPr/>
          <a:lstStyle/>
          <a:p>
            <a:fld id="{7444355C-E3F8-4A23-86B4-8BD2E5C09E44}" type="slidenum">
              <a:rPr lang="en-GB" smtClean="0"/>
              <a:t>11</a:t>
            </a:fld>
            <a:endParaRPr lang="en-GB"/>
          </a:p>
        </p:txBody>
      </p:sp>
    </p:spTree>
    <p:extLst>
      <p:ext uri="{BB962C8B-B14F-4D97-AF65-F5344CB8AC3E}">
        <p14:creationId xmlns:p14="http://schemas.microsoft.com/office/powerpoint/2010/main" val="42778159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559E12-1F8E-B085-DC75-8C7FD7B7D4A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3DF72858-1A6E-D8E9-13BB-A9A40531440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828521A9-674D-1C49-B205-E9CFD71FA10D}"/>
              </a:ext>
            </a:extLst>
          </p:cNvPr>
          <p:cNvSpPr>
            <a:spLocks noGrp="1"/>
          </p:cNvSpPr>
          <p:nvPr>
            <p:ph type="dt" sz="half" idx="10"/>
          </p:nvPr>
        </p:nvSpPr>
        <p:spPr/>
        <p:txBody>
          <a:bodyPr/>
          <a:lstStyle/>
          <a:p>
            <a:fld id="{CBFC5759-2B3A-44F7-A485-A3C7094366CC}" type="datetimeFigureOut">
              <a:rPr lang="en-GB" smtClean="0"/>
              <a:t>27/02/2025</a:t>
            </a:fld>
            <a:endParaRPr lang="en-GB"/>
          </a:p>
        </p:txBody>
      </p:sp>
      <p:sp>
        <p:nvSpPr>
          <p:cNvPr id="5" name="Footer Placeholder 4">
            <a:extLst>
              <a:ext uri="{FF2B5EF4-FFF2-40B4-BE49-F238E27FC236}">
                <a16:creationId xmlns:a16="http://schemas.microsoft.com/office/drawing/2014/main" id="{8AC5F9AC-FD99-68A5-F1FB-82BE3FB0C86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C67E1D8-E6F5-46DC-9017-91300FEA12CE}"/>
              </a:ext>
            </a:extLst>
          </p:cNvPr>
          <p:cNvSpPr>
            <a:spLocks noGrp="1"/>
          </p:cNvSpPr>
          <p:nvPr>
            <p:ph type="sldNum" sz="quarter" idx="12"/>
          </p:nvPr>
        </p:nvSpPr>
        <p:spPr/>
        <p:txBody>
          <a:bodyPr/>
          <a:lstStyle/>
          <a:p>
            <a:fld id="{BFC49C45-958F-4D1C-A5DA-B5546F1EF99A}" type="slidenum">
              <a:rPr lang="en-GB" smtClean="0"/>
              <a:t>‹#›</a:t>
            </a:fld>
            <a:endParaRPr lang="en-GB"/>
          </a:p>
        </p:txBody>
      </p:sp>
    </p:spTree>
    <p:extLst>
      <p:ext uri="{BB962C8B-B14F-4D97-AF65-F5344CB8AC3E}">
        <p14:creationId xmlns:p14="http://schemas.microsoft.com/office/powerpoint/2010/main" val="15864788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0CA6BB-3FE4-3A34-C64D-F6578A107076}"/>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35F28E8-7640-6DDC-7312-77428D503B1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87F58A7-95CE-11E8-92B7-76B011307BB4}"/>
              </a:ext>
            </a:extLst>
          </p:cNvPr>
          <p:cNvSpPr>
            <a:spLocks noGrp="1"/>
          </p:cNvSpPr>
          <p:nvPr>
            <p:ph type="dt" sz="half" idx="10"/>
          </p:nvPr>
        </p:nvSpPr>
        <p:spPr/>
        <p:txBody>
          <a:bodyPr/>
          <a:lstStyle/>
          <a:p>
            <a:fld id="{CBFC5759-2B3A-44F7-A485-A3C7094366CC}" type="datetimeFigureOut">
              <a:rPr lang="en-GB" smtClean="0"/>
              <a:t>27/02/2025</a:t>
            </a:fld>
            <a:endParaRPr lang="en-GB"/>
          </a:p>
        </p:txBody>
      </p:sp>
      <p:sp>
        <p:nvSpPr>
          <p:cNvPr id="5" name="Footer Placeholder 4">
            <a:extLst>
              <a:ext uri="{FF2B5EF4-FFF2-40B4-BE49-F238E27FC236}">
                <a16:creationId xmlns:a16="http://schemas.microsoft.com/office/drawing/2014/main" id="{A712B7E9-76FC-2BED-A5D2-9998EB78705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C1FFAD0-BEF4-214A-8106-CD4FF9C6483C}"/>
              </a:ext>
            </a:extLst>
          </p:cNvPr>
          <p:cNvSpPr>
            <a:spLocks noGrp="1"/>
          </p:cNvSpPr>
          <p:nvPr>
            <p:ph type="sldNum" sz="quarter" idx="12"/>
          </p:nvPr>
        </p:nvSpPr>
        <p:spPr/>
        <p:txBody>
          <a:bodyPr/>
          <a:lstStyle/>
          <a:p>
            <a:fld id="{BFC49C45-958F-4D1C-A5DA-B5546F1EF99A}" type="slidenum">
              <a:rPr lang="en-GB" smtClean="0"/>
              <a:t>‹#›</a:t>
            </a:fld>
            <a:endParaRPr lang="en-GB"/>
          </a:p>
        </p:txBody>
      </p:sp>
    </p:spTree>
    <p:extLst>
      <p:ext uri="{BB962C8B-B14F-4D97-AF65-F5344CB8AC3E}">
        <p14:creationId xmlns:p14="http://schemas.microsoft.com/office/powerpoint/2010/main" val="24174826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FF4A863-2D94-757F-FF5D-35B59667529A}"/>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C176FA3-E1B9-A741-2C60-697ED085680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314FA67-CFE8-C442-0D5B-189473786465}"/>
              </a:ext>
            </a:extLst>
          </p:cNvPr>
          <p:cNvSpPr>
            <a:spLocks noGrp="1"/>
          </p:cNvSpPr>
          <p:nvPr>
            <p:ph type="dt" sz="half" idx="10"/>
          </p:nvPr>
        </p:nvSpPr>
        <p:spPr/>
        <p:txBody>
          <a:bodyPr/>
          <a:lstStyle/>
          <a:p>
            <a:fld id="{CBFC5759-2B3A-44F7-A485-A3C7094366CC}" type="datetimeFigureOut">
              <a:rPr lang="en-GB" smtClean="0"/>
              <a:t>27/02/2025</a:t>
            </a:fld>
            <a:endParaRPr lang="en-GB"/>
          </a:p>
        </p:txBody>
      </p:sp>
      <p:sp>
        <p:nvSpPr>
          <p:cNvPr id="5" name="Footer Placeholder 4">
            <a:extLst>
              <a:ext uri="{FF2B5EF4-FFF2-40B4-BE49-F238E27FC236}">
                <a16:creationId xmlns:a16="http://schemas.microsoft.com/office/drawing/2014/main" id="{4750AD59-3CF2-E4E0-0221-789D8F1B284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4FD907C-D311-B276-CEF3-BF135769FF67}"/>
              </a:ext>
            </a:extLst>
          </p:cNvPr>
          <p:cNvSpPr>
            <a:spLocks noGrp="1"/>
          </p:cNvSpPr>
          <p:nvPr>
            <p:ph type="sldNum" sz="quarter" idx="12"/>
          </p:nvPr>
        </p:nvSpPr>
        <p:spPr/>
        <p:txBody>
          <a:bodyPr/>
          <a:lstStyle/>
          <a:p>
            <a:fld id="{BFC49C45-958F-4D1C-A5DA-B5546F1EF99A}" type="slidenum">
              <a:rPr lang="en-GB" smtClean="0"/>
              <a:t>‹#›</a:t>
            </a:fld>
            <a:endParaRPr lang="en-GB"/>
          </a:p>
        </p:txBody>
      </p:sp>
    </p:spTree>
    <p:extLst>
      <p:ext uri="{BB962C8B-B14F-4D97-AF65-F5344CB8AC3E}">
        <p14:creationId xmlns:p14="http://schemas.microsoft.com/office/powerpoint/2010/main" val="41554049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76D735-2587-54C5-13C4-791CE501821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84A62D6-7564-BA6B-B690-866150153AF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0C208A5-B2A1-69F7-78E4-824F7386481B}"/>
              </a:ext>
            </a:extLst>
          </p:cNvPr>
          <p:cNvSpPr>
            <a:spLocks noGrp="1"/>
          </p:cNvSpPr>
          <p:nvPr>
            <p:ph type="dt" sz="half" idx="10"/>
          </p:nvPr>
        </p:nvSpPr>
        <p:spPr/>
        <p:txBody>
          <a:bodyPr/>
          <a:lstStyle/>
          <a:p>
            <a:fld id="{CBFC5759-2B3A-44F7-A485-A3C7094366CC}" type="datetimeFigureOut">
              <a:rPr lang="en-GB" smtClean="0"/>
              <a:t>27/02/2025</a:t>
            </a:fld>
            <a:endParaRPr lang="en-GB"/>
          </a:p>
        </p:txBody>
      </p:sp>
      <p:sp>
        <p:nvSpPr>
          <p:cNvPr id="5" name="Footer Placeholder 4">
            <a:extLst>
              <a:ext uri="{FF2B5EF4-FFF2-40B4-BE49-F238E27FC236}">
                <a16:creationId xmlns:a16="http://schemas.microsoft.com/office/drawing/2014/main" id="{317939CC-58FD-CD87-288B-10ED743C4B3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4F26633-1BC3-3773-6F01-31B9C4BC0B91}"/>
              </a:ext>
            </a:extLst>
          </p:cNvPr>
          <p:cNvSpPr>
            <a:spLocks noGrp="1"/>
          </p:cNvSpPr>
          <p:nvPr>
            <p:ph type="sldNum" sz="quarter" idx="12"/>
          </p:nvPr>
        </p:nvSpPr>
        <p:spPr/>
        <p:txBody>
          <a:bodyPr/>
          <a:lstStyle/>
          <a:p>
            <a:fld id="{BFC49C45-958F-4D1C-A5DA-B5546F1EF99A}" type="slidenum">
              <a:rPr lang="en-GB" smtClean="0"/>
              <a:t>‹#›</a:t>
            </a:fld>
            <a:endParaRPr lang="en-GB"/>
          </a:p>
        </p:txBody>
      </p:sp>
    </p:spTree>
    <p:extLst>
      <p:ext uri="{BB962C8B-B14F-4D97-AF65-F5344CB8AC3E}">
        <p14:creationId xmlns:p14="http://schemas.microsoft.com/office/powerpoint/2010/main" val="30700403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6F8412-D8C4-DFB8-7723-4162420A0CF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A8169F96-52C7-5501-D110-9BB07443CF7D}"/>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8A0746C-2933-9237-368F-5771BBC86C1B}"/>
              </a:ext>
            </a:extLst>
          </p:cNvPr>
          <p:cNvSpPr>
            <a:spLocks noGrp="1"/>
          </p:cNvSpPr>
          <p:nvPr>
            <p:ph type="dt" sz="half" idx="10"/>
          </p:nvPr>
        </p:nvSpPr>
        <p:spPr/>
        <p:txBody>
          <a:bodyPr/>
          <a:lstStyle/>
          <a:p>
            <a:fld id="{CBFC5759-2B3A-44F7-A485-A3C7094366CC}" type="datetimeFigureOut">
              <a:rPr lang="en-GB" smtClean="0"/>
              <a:t>27/02/2025</a:t>
            </a:fld>
            <a:endParaRPr lang="en-GB"/>
          </a:p>
        </p:txBody>
      </p:sp>
      <p:sp>
        <p:nvSpPr>
          <p:cNvPr id="5" name="Footer Placeholder 4">
            <a:extLst>
              <a:ext uri="{FF2B5EF4-FFF2-40B4-BE49-F238E27FC236}">
                <a16:creationId xmlns:a16="http://schemas.microsoft.com/office/drawing/2014/main" id="{BE889C96-72FB-93C4-5D11-D6FA523B32F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08FD4A0-C077-57F3-BE72-3951AFF294C5}"/>
              </a:ext>
            </a:extLst>
          </p:cNvPr>
          <p:cNvSpPr>
            <a:spLocks noGrp="1"/>
          </p:cNvSpPr>
          <p:nvPr>
            <p:ph type="sldNum" sz="quarter" idx="12"/>
          </p:nvPr>
        </p:nvSpPr>
        <p:spPr/>
        <p:txBody>
          <a:bodyPr/>
          <a:lstStyle/>
          <a:p>
            <a:fld id="{BFC49C45-958F-4D1C-A5DA-B5546F1EF99A}" type="slidenum">
              <a:rPr lang="en-GB" smtClean="0"/>
              <a:t>‹#›</a:t>
            </a:fld>
            <a:endParaRPr lang="en-GB"/>
          </a:p>
        </p:txBody>
      </p:sp>
    </p:spTree>
    <p:extLst>
      <p:ext uri="{BB962C8B-B14F-4D97-AF65-F5344CB8AC3E}">
        <p14:creationId xmlns:p14="http://schemas.microsoft.com/office/powerpoint/2010/main" val="30445583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E4E205-FF53-1D22-9135-C758D4BCF51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9E518DE-C9C6-B7A4-63E5-BD05BC6AF96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459CBC6E-4D2E-13FF-12FB-F2C31AF5321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518A5244-024C-6A13-EC47-0D1C19BC6960}"/>
              </a:ext>
            </a:extLst>
          </p:cNvPr>
          <p:cNvSpPr>
            <a:spLocks noGrp="1"/>
          </p:cNvSpPr>
          <p:nvPr>
            <p:ph type="dt" sz="half" idx="10"/>
          </p:nvPr>
        </p:nvSpPr>
        <p:spPr/>
        <p:txBody>
          <a:bodyPr/>
          <a:lstStyle/>
          <a:p>
            <a:fld id="{CBFC5759-2B3A-44F7-A485-A3C7094366CC}" type="datetimeFigureOut">
              <a:rPr lang="en-GB" smtClean="0"/>
              <a:t>27/02/2025</a:t>
            </a:fld>
            <a:endParaRPr lang="en-GB"/>
          </a:p>
        </p:txBody>
      </p:sp>
      <p:sp>
        <p:nvSpPr>
          <p:cNvPr id="6" name="Footer Placeholder 5">
            <a:extLst>
              <a:ext uri="{FF2B5EF4-FFF2-40B4-BE49-F238E27FC236}">
                <a16:creationId xmlns:a16="http://schemas.microsoft.com/office/drawing/2014/main" id="{2050B67E-F6CC-2229-2742-D4BE9F61CC7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584693A-8EC4-8148-0836-FD0072B9DFE1}"/>
              </a:ext>
            </a:extLst>
          </p:cNvPr>
          <p:cNvSpPr>
            <a:spLocks noGrp="1"/>
          </p:cNvSpPr>
          <p:nvPr>
            <p:ph type="sldNum" sz="quarter" idx="12"/>
          </p:nvPr>
        </p:nvSpPr>
        <p:spPr/>
        <p:txBody>
          <a:bodyPr/>
          <a:lstStyle/>
          <a:p>
            <a:fld id="{BFC49C45-958F-4D1C-A5DA-B5546F1EF99A}" type="slidenum">
              <a:rPr lang="en-GB" smtClean="0"/>
              <a:t>‹#›</a:t>
            </a:fld>
            <a:endParaRPr lang="en-GB"/>
          </a:p>
        </p:txBody>
      </p:sp>
    </p:spTree>
    <p:extLst>
      <p:ext uri="{BB962C8B-B14F-4D97-AF65-F5344CB8AC3E}">
        <p14:creationId xmlns:p14="http://schemas.microsoft.com/office/powerpoint/2010/main" val="3551974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37FBEF-11B5-322C-C59C-66407DC472FD}"/>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F1FC009-206F-C142-8A0D-71EB6C96A98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371E11B-DFBF-C283-E714-5FBD2669FC8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203528D5-8FC4-71C6-44E7-2A26C5DD259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563E996-2DCA-AD81-B687-6D0EDEC10ED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C2504D51-4419-7E40-CBB1-350789F0EA52}"/>
              </a:ext>
            </a:extLst>
          </p:cNvPr>
          <p:cNvSpPr>
            <a:spLocks noGrp="1"/>
          </p:cNvSpPr>
          <p:nvPr>
            <p:ph type="dt" sz="half" idx="10"/>
          </p:nvPr>
        </p:nvSpPr>
        <p:spPr/>
        <p:txBody>
          <a:bodyPr/>
          <a:lstStyle/>
          <a:p>
            <a:fld id="{CBFC5759-2B3A-44F7-A485-A3C7094366CC}" type="datetimeFigureOut">
              <a:rPr lang="en-GB" smtClean="0"/>
              <a:t>27/02/2025</a:t>
            </a:fld>
            <a:endParaRPr lang="en-GB"/>
          </a:p>
        </p:txBody>
      </p:sp>
      <p:sp>
        <p:nvSpPr>
          <p:cNvPr id="8" name="Footer Placeholder 7">
            <a:extLst>
              <a:ext uri="{FF2B5EF4-FFF2-40B4-BE49-F238E27FC236}">
                <a16:creationId xmlns:a16="http://schemas.microsoft.com/office/drawing/2014/main" id="{68283738-8ACB-EB75-9C39-F7C3389504AF}"/>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01310E51-7314-FD86-4E17-446A4FD6D041}"/>
              </a:ext>
            </a:extLst>
          </p:cNvPr>
          <p:cNvSpPr>
            <a:spLocks noGrp="1"/>
          </p:cNvSpPr>
          <p:nvPr>
            <p:ph type="sldNum" sz="quarter" idx="12"/>
          </p:nvPr>
        </p:nvSpPr>
        <p:spPr/>
        <p:txBody>
          <a:bodyPr/>
          <a:lstStyle/>
          <a:p>
            <a:fld id="{BFC49C45-958F-4D1C-A5DA-B5546F1EF99A}" type="slidenum">
              <a:rPr lang="en-GB" smtClean="0"/>
              <a:t>‹#›</a:t>
            </a:fld>
            <a:endParaRPr lang="en-GB"/>
          </a:p>
        </p:txBody>
      </p:sp>
    </p:spTree>
    <p:extLst>
      <p:ext uri="{BB962C8B-B14F-4D97-AF65-F5344CB8AC3E}">
        <p14:creationId xmlns:p14="http://schemas.microsoft.com/office/powerpoint/2010/main" val="22244683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5637EE-23AE-C8C4-2A91-C753E7DC5A61}"/>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79B18F43-24D7-2137-CDF9-8F934F075591}"/>
              </a:ext>
            </a:extLst>
          </p:cNvPr>
          <p:cNvSpPr>
            <a:spLocks noGrp="1"/>
          </p:cNvSpPr>
          <p:nvPr>
            <p:ph type="dt" sz="half" idx="10"/>
          </p:nvPr>
        </p:nvSpPr>
        <p:spPr/>
        <p:txBody>
          <a:bodyPr/>
          <a:lstStyle/>
          <a:p>
            <a:fld id="{CBFC5759-2B3A-44F7-A485-A3C7094366CC}" type="datetimeFigureOut">
              <a:rPr lang="en-GB" smtClean="0"/>
              <a:t>27/02/2025</a:t>
            </a:fld>
            <a:endParaRPr lang="en-GB"/>
          </a:p>
        </p:txBody>
      </p:sp>
      <p:sp>
        <p:nvSpPr>
          <p:cNvPr id="4" name="Footer Placeholder 3">
            <a:extLst>
              <a:ext uri="{FF2B5EF4-FFF2-40B4-BE49-F238E27FC236}">
                <a16:creationId xmlns:a16="http://schemas.microsoft.com/office/drawing/2014/main" id="{4936B52C-5BBC-7919-C5F7-1E3072FBAE0E}"/>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1EEE5920-F153-B4C9-3872-95445040FAEF}"/>
              </a:ext>
            </a:extLst>
          </p:cNvPr>
          <p:cNvSpPr>
            <a:spLocks noGrp="1"/>
          </p:cNvSpPr>
          <p:nvPr>
            <p:ph type="sldNum" sz="quarter" idx="12"/>
          </p:nvPr>
        </p:nvSpPr>
        <p:spPr/>
        <p:txBody>
          <a:bodyPr/>
          <a:lstStyle/>
          <a:p>
            <a:fld id="{BFC49C45-958F-4D1C-A5DA-B5546F1EF99A}" type="slidenum">
              <a:rPr lang="en-GB" smtClean="0"/>
              <a:t>‹#›</a:t>
            </a:fld>
            <a:endParaRPr lang="en-GB"/>
          </a:p>
        </p:txBody>
      </p:sp>
    </p:spTree>
    <p:extLst>
      <p:ext uri="{BB962C8B-B14F-4D97-AF65-F5344CB8AC3E}">
        <p14:creationId xmlns:p14="http://schemas.microsoft.com/office/powerpoint/2010/main" val="1474065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BA5EB06-787F-8A4A-A741-38059046305E}"/>
              </a:ext>
            </a:extLst>
          </p:cNvPr>
          <p:cNvSpPr>
            <a:spLocks noGrp="1"/>
          </p:cNvSpPr>
          <p:nvPr>
            <p:ph type="dt" sz="half" idx="10"/>
          </p:nvPr>
        </p:nvSpPr>
        <p:spPr/>
        <p:txBody>
          <a:bodyPr/>
          <a:lstStyle/>
          <a:p>
            <a:fld id="{CBFC5759-2B3A-44F7-A485-A3C7094366CC}" type="datetimeFigureOut">
              <a:rPr lang="en-GB" smtClean="0"/>
              <a:t>27/02/2025</a:t>
            </a:fld>
            <a:endParaRPr lang="en-GB"/>
          </a:p>
        </p:txBody>
      </p:sp>
      <p:sp>
        <p:nvSpPr>
          <p:cNvPr id="3" name="Footer Placeholder 2">
            <a:extLst>
              <a:ext uri="{FF2B5EF4-FFF2-40B4-BE49-F238E27FC236}">
                <a16:creationId xmlns:a16="http://schemas.microsoft.com/office/drawing/2014/main" id="{AEE7C8AB-FF01-C63E-7DB8-8C8BDD2F3469}"/>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117F1D9C-7F4C-AE60-E4DD-63D9F8A054BA}"/>
              </a:ext>
            </a:extLst>
          </p:cNvPr>
          <p:cNvSpPr>
            <a:spLocks noGrp="1"/>
          </p:cNvSpPr>
          <p:nvPr>
            <p:ph type="sldNum" sz="quarter" idx="12"/>
          </p:nvPr>
        </p:nvSpPr>
        <p:spPr/>
        <p:txBody>
          <a:bodyPr/>
          <a:lstStyle/>
          <a:p>
            <a:fld id="{BFC49C45-958F-4D1C-A5DA-B5546F1EF99A}" type="slidenum">
              <a:rPr lang="en-GB" smtClean="0"/>
              <a:t>‹#›</a:t>
            </a:fld>
            <a:endParaRPr lang="en-GB"/>
          </a:p>
        </p:txBody>
      </p:sp>
    </p:spTree>
    <p:extLst>
      <p:ext uri="{BB962C8B-B14F-4D97-AF65-F5344CB8AC3E}">
        <p14:creationId xmlns:p14="http://schemas.microsoft.com/office/powerpoint/2010/main" val="14015407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513375-6F78-38D6-1F6C-A9FBB8F1FB0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E8CA1CEA-C55F-1BEA-D98D-C53FB5E4138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B8876AD3-E3B4-EFE7-E3BB-55C7BF893AE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4F719A8-34EF-FF0A-18D5-951DAFBDDD49}"/>
              </a:ext>
            </a:extLst>
          </p:cNvPr>
          <p:cNvSpPr>
            <a:spLocks noGrp="1"/>
          </p:cNvSpPr>
          <p:nvPr>
            <p:ph type="dt" sz="half" idx="10"/>
          </p:nvPr>
        </p:nvSpPr>
        <p:spPr/>
        <p:txBody>
          <a:bodyPr/>
          <a:lstStyle/>
          <a:p>
            <a:fld id="{CBFC5759-2B3A-44F7-A485-A3C7094366CC}" type="datetimeFigureOut">
              <a:rPr lang="en-GB" smtClean="0"/>
              <a:t>27/02/2025</a:t>
            </a:fld>
            <a:endParaRPr lang="en-GB"/>
          </a:p>
        </p:txBody>
      </p:sp>
      <p:sp>
        <p:nvSpPr>
          <p:cNvPr id="6" name="Footer Placeholder 5">
            <a:extLst>
              <a:ext uri="{FF2B5EF4-FFF2-40B4-BE49-F238E27FC236}">
                <a16:creationId xmlns:a16="http://schemas.microsoft.com/office/drawing/2014/main" id="{C623EBAE-2276-09A2-5CA5-7B20E32BA32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A5751D0-58E4-9084-0E98-8959C6CE9666}"/>
              </a:ext>
            </a:extLst>
          </p:cNvPr>
          <p:cNvSpPr>
            <a:spLocks noGrp="1"/>
          </p:cNvSpPr>
          <p:nvPr>
            <p:ph type="sldNum" sz="quarter" idx="12"/>
          </p:nvPr>
        </p:nvSpPr>
        <p:spPr/>
        <p:txBody>
          <a:bodyPr/>
          <a:lstStyle/>
          <a:p>
            <a:fld id="{BFC49C45-958F-4D1C-A5DA-B5546F1EF99A}" type="slidenum">
              <a:rPr lang="en-GB" smtClean="0"/>
              <a:t>‹#›</a:t>
            </a:fld>
            <a:endParaRPr lang="en-GB"/>
          </a:p>
        </p:txBody>
      </p:sp>
    </p:spTree>
    <p:extLst>
      <p:ext uri="{BB962C8B-B14F-4D97-AF65-F5344CB8AC3E}">
        <p14:creationId xmlns:p14="http://schemas.microsoft.com/office/powerpoint/2010/main" val="26091135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24B595-C211-D497-FDD3-BC9CF031B31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6F47C002-B5AE-E8D3-439D-86D28CA53B5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A8DD433E-988F-AE54-89AE-E07B394505F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C044293-2E6C-AC05-2BAC-6092BFCB755F}"/>
              </a:ext>
            </a:extLst>
          </p:cNvPr>
          <p:cNvSpPr>
            <a:spLocks noGrp="1"/>
          </p:cNvSpPr>
          <p:nvPr>
            <p:ph type="dt" sz="half" idx="10"/>
          </p:nvPr>
        </p:nvSpPr>
        <p:spPr/>
        <p:txBody>
          <a:bodyPr/>
          <a:lstStyle/>
          <a:p>
            <a:fld id="{CBFC5759-2B3A-44F7-A485-A3C7094366CC}" type="datetimeFigureOut">
              <a:rPr lang="en-GB" smtClean="0"/>
              <a:t>27/02/2025</a:t>
            </a:fld>
            <a:endParaRPr lang="en-GB"/>
          </a:p>
        </p:txBody>
      </p:sp>
      <p:sp>
        <p:nvSpPr>
          <p:cNvPr id="6" name="Footer Placeholder 5">
            <a:extLst>
              <a:ext uri="{FF2B5EF4-FFF2-40B4-BE49-F238E27FC236}">
                <a16:creationId xmlns:a16="http://schemas.microsoft.com/office/drawing/2014/main" id="{BDF07B51-A65C-8CA1-0318-66A6CC1E1F5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9858A6F-31F1-C2DB-DCC7-2E9F9E6DAC89}"/>
              </a:ext>
            </a:extLst>
          </p:cNvPr>
          <p:cNvSpPr>
            <a:spLocks noGrp="1"/>
          </p:cNvSpPr>
          <p:nvPr>
            <p:ph type="sldNum" sz="quarter" idx="12"/>
          </p:nvPr>
        </p:nvSpPr>
        <p:spPr/>
        <p:txBody>
          <a:bodyPr/>
          <a:lstStyle/>
          <a:p>
            <a:fld id="{BFC49C45-958F-4D1C-A5DA-B5546F1EF99A}" type="slidenum">
              <a:rPr lang="en-GB" smtClean="0"/>
              <a:t>‹#›</a:t>
            </a:fld>
            <a:endParaRPr lang="en-GB"/>
          </a:p>
        </p:txBody>
      </p:sp>
    </p:spTree>
    <p:extLst>
      <p:ext uri="{BB962C8B-B14F-4D97-AF65-F5344CB8AC3E}">
        <p14:creationId xmlns:p14="http://schemas.microsoft.com/office/powerpoint/2010/main" val="11248852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9F623AC-9611-1FD1-50ED-6DF8FB1A621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4213C23-410F-8AB0-111C-F35F4457955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EC02E31-E653-431A-8045-E93B7261C21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CBFC5759-2B3A-44F7-A485-A3C7094366CC}" type="datetimeFigureOut">
              <a:rPr lang="en-GB" smtClean="0"/>
              <a:t>27/02/2025</a:t>
            </a:fld>
            <a:endParaRPr lang="en-GB"/>
          </a:p>
        </p:txBody>
      </p:sp>
      <p:sp>
        <p:nvSpPr>
          <p:cNvPr id="5" name="Footer Placeholder 4">
            <a:extLst>
              <a:ext uri="{FF2B5EF4-FFF2-40B4-BE49-F238E27FC236}">
                <a16:creationId xmlns:a16="http://schemas.microsoft.com/office/drawing/2014/main" id="{E536947D-9E09-C3FC-A128-DE7A4F16158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E9BD634F-C2AF-6E42-AA3A-000C7D06188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BFC49C45-958F-4D1C-A5DA-B5546F1EF99A}" type="slidenum">
              <a:rPr lang="en-GB" smtClean="0"/>
              <a:t>‹#›</a:t>
            </a:fld>
            <a:endParaRPr lang="en-GB"/>
          </a:p>
        </p:txBody>
      </p:sp>
    </p:spTree>
    <p:extLst>
      <p:ext uri="{BB962C8B-B14F-4D97-AF65-F5344CB8AC3E}">
        <p14:creationId xmlns:p14="http://schemas.microsoft.com/office/powerpoint/2010/main" val="40280039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jp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png"/><Relationship Id="rId7" Type="http://schemas.openxmlformats.org/officeDocument/2006/relationships/image" Target="../media/image24.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png"/><Relationship Id="rId7" Type="http://schemas.openxmlformats.org/officeDocument/2006/relationships/image" Target="../media/image26.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8" Type="http://schemas.openxmlformats.org/officeDocument/2006/relationships/image" Target="../media/image16.PNG"/><Relationship Id="rId13" Type="http://schemas.openxmlformats.org/officeDocument/2006/relationships/image" Target="../media/image8.png"/><Relationship Id="rId3" Type="http://schemas.openxmlformats.org/officeDocument/2006/relationships/image" Target="../media/image20.PNG"/><Relationship Id="rId7" Type="http://schemas.openxmlformats.org/officeDocument/2006/relationships/image" Target="../media/image25.PNG"/><Relationship Id="rId12"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28.PNG"/><Relationship Id="rId11" Type="http://schemas.openxmlformats.org/officeDocument/2006/relationships/image" Target="../media/image2.png"/><Relationship Id="rId5" Type="http://schemas.openxmlformats.org/officeDocument/2006/relationships/image" Target="../media/image18.PNG"/><Relationship Id="rId10" Type="http://schemas.openxmlformats.org/officeDocument/2006/relationships/image" Target="../media/image23.png"/><Relationship Id="rId4" Type="http://schemas.openxmlformats.org/officeDocument/2006/relationships/image" Target="../media/image17.PNG"/><Relationship Id="rId9" Type="http://schemas.openxmlformats.org/officeDocument/2006/relationships/image" Target="../media/image19.PNG"/><Relationship Id="rId14" Type="http://schemas.openxmlformats.org/officeDocument/2006/relationships/image" Target="../media/image9.png"/></Relationships>
</file>

<file path=ppt/slides/_rels/slide1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29.png"/><Relationship Id="rId7"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23.png"/><Relationship Id="rId4" Type="http://schemas.openxmlformats.org/officeDocument/2006/relationships/image" Target="../media/image30.png"/><Relationship Id="rId9" Type="http://schemas.openxmlformats.org/officeDocument/2006/relationships/image" Target="../media/image9.png"/></Relationships>
</file>

<file path=ppt/slides/_rels/slide14.xml.rels><?xml version="1.0" encoding="UTF-8" standalone="yes"?>
<Relationships xmlns="http://schemas.openxmlformats.org/package/2006/relationships"><Relationship Id="rId8" Type="http://schemas.openxmlformats.org/officeDocument/2006/relationships/image" Target="../media/image18.PNG"/><Relationship Id="rId13" Type="http://schemas.openxmlformats.org/officeDocument/2006/relationships/image" Target="../media/image8.png"/><Relationship Id="rId3" Type="http://schemas.openxmlformats.org/officeDocument/2006/relationships/image" Target="../media/image31.jpg"/><Relationship Id="rId7" Type="http://schemas.openxmlformats.org/officeDocument/2006/relationships/image" Target="../media/image17.PNG"/><Relationship Id="rId12"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20.PNG"/><Relationship Id="rId11" Type="http://schemas.openxmlformats.org/officeDocument/2006/relationships/image" Target="../media/image2.png"/><Relationship Id="rId5" Type="http://schemas.openxmlformats.org/officeDocument/2006/relationships/image" Target="../media/image33.PNG"/><Relationship Id="rId10" Type="http://schemas.openxmlformats.org/officeDocument/2006/relationships/image" Target="../media/image25.PNG"/><Relationship Id="rId4" Type="http://schemas.openxmlformats.org/officeDocument/2006/relationships/image" Target="../media/image32.jpg"/><Relationship Id="rId9" Type="http://schemas.openxmlformats.org/officeDocument/2006/relationships/image" Target="../media/image28.PNG"/><Relationship Id="rId14" Type="http://schemas.openxmlformats.org/officeDocument/2006/relationships/image" Target="../media/image9.png"/></Relationships>
</file>

<file path=ppt/slides/_rels/slide15.xml.rels><?xml version="1.0" encoding="UTF-8" standalone="yes"?>
<Relationships xmlns="http://schemas.openxmlformats.org/package/2006/relationships"><Relationship Id="rId8" Type="http://schemas.openxmlformats.org/officeDocument/2006/relationships/image" Target="../media/image18.PNG"/><Relationship Id="rId13" Type="http://schemas.openxmlformats.org/officeDocument/2006/relationships/image" Target="../media/image8.png"/><Relationship Id="rId3" Type="http://schemas.openxmlformats.org/officeDocument/2006/relationships/image" Target="../media/image34.jpeg"/><Relationship Id="rId7" Type="http://schemas.openxmlformats.org/officeDocument/2006/relationships/image" Target="../media/image17.PNG"/><Relationship Id="rId12"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20.PNG"/><Relationship Id="rId11" Type="http://schemas.openxmlformats.org/officeDocument/2006/relationships/image" Target="../media/image2.png"/><Relationship Id="rId5" Type="http://schemas.openxmlformats.org/officeDocument/2006/relationships/image" Target="../media/image33.PNG"/><Relationship Id="rId10" Type="http://schemas.openxmlformats.org/officeDocument/2006/relationships/image" Target="../media/image25.PNG"/><Relationship Id="rId4" Type="http://schemas.openxmlformats.org/officeDocument/2006/relationships/image" Target="../media/image35.jpeg"/><Relationship Id="rId9" Type="http://schemas.openxmlformats.org/officeDocument/2006/relationships/image" Target="../media/image28.PNG"/><Relationship Id="rId14" Type="http://schemas.openxmlformats.org/officeDocument/2006/relationships/image" Target="../media/image9.png"/></Relationships>
</file>

<file path=ppt/slides/_rels/slide16.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25.PNG"/><Relationship Id="rId7"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2.png"/><Relationship Id="rId4" Type="http://schemas.openxmlformats.org/officeDocument/2006/relationships/image" Target="../media/image36.PNG"/></Relationships>
</file>

<file path=ppt/slides/_rels/slide17.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37.jpeg"/><Relationship Id="rId7"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2.png"/><Relationship Id="rId4" Type="http://schemas.openxmlformats.org/officeDocument/2006/relationships/image" Target="../media/image38.jpeg"/></Relationships>
</file>

<file path=ppt/slides/_rels/slide18.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37.jpeg"/><Relationship Id="rId7"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2.png"/><Relationship Id="rId4" Type="http://schemas.openxmlformats.org/officeDocument/2006/relationships/image" Target="../media/image39.jpeg"/></Relationships>
</file>

<file path=ppt/slides/_rels/slide19.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0.jpeg"/><Relationship Id="rId7"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2.png"/><Relationship Id="rId4" Type="http://schemas.openxmlformats.org/officeDocument/2006/relationships/image" Target="../media/image41.jpe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8" Type="http://schemas.openxmlformats.org/officeDocument/2006/relationships/image" Target="../media/image33.PNG"/><Relationship Id="rId13" Type="http://schemas.openxmlformats.org/officeDocument/2006/relationships/image" Target="../media/image9.png"/><Relationship Id="rId3" Type="http://schemas.openxmlformats.org/officeDocument/2006/relationships/image" Target="../media/image16.PNG"/><Relationship Id="rId7" Type="http://schemas.openxmlformats.org/officeDocument/2006/relationships/image" Target="../media/image20.PNG"/><Relationship Id="rId12" Type="http://schemas.openxmlformats.org/officeDocument/2006/relationships/image" Target="../media/image8.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19.PNG"/><Relationship Id="rId11" Type="http://schemas.openxmlformats.org/officeDocument/2006/relationships/image" Target="../media/image7.png"/><Relationship Id="rId5" Type="http://schemas.openxmlformats.org/officeDocument/2006/relationships/image" Target="../media/image18.PNG"/><Relationship Id="rId10" Type="http://schemas.openxmlformats.org/officeDocument/2006/relationships/image" Target="../media/image2.png"/><Relationship Id="rId4" Type="http://schemas.openxmlformats.org/officeDocument/2006/relationships/image" Target="../media/image17.PNG"/><Relationship Id="rId9" Type="http://schemas.openxmlformats.org/officeDocument/2006/relationships/image" Target="../media/image42.png"/></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22.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3.png"/><Relationship Id="rId7" Type="http://schemas.openxmlformats.org/officeDocument/2006/relationships/image" Target="../media/image8.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2.png"/><Relationship Id="rId4" Type="http://schemas.openxmlformats.org/officeDocument/2006/relationships/hyperlink" Target="https://indico.cern.ch/event/1298458/contributions/5978296/attachments/2873331/5035617/2024_06_12_FCC-IS_week.pdf"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24.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5.png"/><Relationship Id="rId7" Type="http://schemas.openxmlformats.org/officeDocument/2006/relationships/image" Target="../media/image8.png"/><Relationship Id="rId2" Type="http://schemas.openxmlformats.org/officeDocument/2006/relationships/image" Target="../media/image44.emf"/><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2.png"/><Relationship Id="rId4" Type="http://schemas.openxmlformats.org/officeDocument/2006/relationships/hyperlink" Target="https://cernbox.cern.ch/index.php/s/pLnb07ccqT2GcF9" TargetMode="External"/></Relationships>
</file>

<file path=ppt/slides/_rels/slide25.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6.emf"/><Relationship Id="rId7" Type="http://schemas.openxmlformats.org/officeDocument/2006/relationships/image" Target="../media/image8.png"/><Relationship Id="rId2" Type="http://schemas.openxmlformats.org/officeDocument/2006/relationships/image" Target="../media/image44.emf"/><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2.png"/><Relationship Id="rId4" Type="http://schemas.openxmlformats.org/officeDocument/2006/relationships/hyperlink" Target="https://cernbox.cern.ch/index.php/s/pLnb07ccqT2GcF9"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27.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47.png"/><Relationship Id="rId7" Type="http://schemas.openxmlformats.org/officeDocument/2006/relationships/image" Target="../media/image51.jpe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50.png"/><Relationship Id="rId11" Type="http://schemas.openxmlformats.org/officeDocument/2006/relationships/image" Target="../media/image9.png"/><Relationship Id="rId5" Type="http://schemas.openxmlformats.org/officeDocument/2006/relationships/image" Target="../media/image49.jpg"/><Relationship Id="rId10" Type="http://schemas.openxmlformats.org/officeDocument/2006/relationships/image" Target="../media/image8.png"/><Relationship Id="rId4" Type="http://schemas.openxmlformats.org/officeDocument/2006/relationships/image" Target="../media/image48.jpeg"/><Relationship Id="rId9" Type="http://schemas.openxmlformats.org/officeDocument/2006/relationships/image" Target="../media/image7.png"/></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10.png"/><Relationship Id="rId7"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2.png"/></Relationships>
</file>

<file path=ppt/slides/_rels/slide30.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jpg"/><Relationship Id="rId7" Type="http://schemas.openxmlformats.org/officeDocument/2006/relationships/image" Target="../media/image5.png"/><Relationship Id="rId2" Type="http://schemas.openxmlformats.org/officeDocument/2006/relationships/notesSlide" Target="../notesSlides/notesSlide24.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3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jpg"/><Relationship Id="rId7" Type="http://schemas.openxmlformats.org/officeDocument/2006/relationships/image" Target="../media/image5.png"/><Relationship Id="rId2" Type="http://schemas.openxmlformats.org/officeDocument/2006/relationships/notesSlide" Target="../notesSlides/notesSlide25.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9.png"/><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52.png"/></Relationships>
</file>

<file path=ppt/slides/_rels/slide33.xml.rels><?xml version="1.0" encoding="UTF-8" standalone="yes"?>
<Relationships xmlns="http://schemas.openxmlformats.org/package/2006/relationships"><Relationship Id="rId3" Type="http://schemas.openxmlformats.org/officeDocument/2006/relationships/image" Target="../media/image53.gif"/><Relationship Id="rId7" Type="http://schemas.openxmlformats.org/officeDocument/2006/relationships/image" Target="../media/image9.png"/><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2.png"/></Relationships>
</file>

<file path=ppt/slides/_rels/slide3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54.PNG"/><Relationship Id="rId7" Type="http://schemas.openxmlformats.org/officeDocument/2006/relationships/image" Target="../media/image2.png"/><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image" Target="../media/image56.png"/><Relationship Id="rId5" Type="http://schemas.openxmlformats.org/officeDocument/2006/relationships/hyperlink" Target="https://indico.cern.ch/event/1475272/" TargetMode="External"/><Relationship Id="rId10" Type="http://schemas.openxmlformats.org/officeDocument/2006/relationships/image" Target="../media/image9.png"/><Relationship Id="rId4" Type="http://schemas.openxmlformats.org/officeDocument/2006/relationships/image" Target="../media/image55.png"/><Relationship Id="rId9" Type="http://schemas.openxmlformats.org/officeDocument/2006/relationships/image" Target="../media/image8.png"/></Relationships>
</file>

<file path=ppt/slides/_rels/slide35.xml.rels><?xml version="1.0" encoding="UTF-8" standalone="yes"?>
<Relationships xmlns="http://schemas.openxmlformats.org/package/2006/relationships"><Relationship Id="rId8" Type="http://schemas.openxmlformats.org/officeDocument/2006/relationships/image" Target="../media/image8.png"/><Relationship Id="rId7" Type="http://schemas.openxmlformats.org/officeDocument/2006/relationships/image" Target="../media/image7.png"/><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520.png"/><Relationship Id="rId4" Type="http://schemas.openxmlformats.org/officeDocument/2006/relationships/image" Target="../media/image510.PNG"/><Relationship Id="rId9" Type="http://schemas.openxmlformats.org/officeDocument/2006/relationships/image" Target="../media/image9.png"/></Relationships>
</file>

<file path=ppt/slides/_rels/slide36.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30.png"/><Relationship Id="rId2" Type="http://schemas.openxmlformats.org/officeDocument/2006/relationships/notesSlide" Target="../notesSlides/notesSlide30.xml"/><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58.png"/><Relationship Id="rId10" Type="http://schemas.openxmlformats.org/officeDocument/2006/relationships/image" Target="../media/image9.png"/><Relationship Id="rId4" Type="http://schemas.openxmlformats.org/officeDocument/2006/relationships/image" Target="../media/image57.png"/><Relationship Id="rId9" Type="http://schemas.openxmlformats.org/officeDocument/2006/relationships/image" Target="../media/image8.png"/></Relationships>
</file>

<file path=ppt/slides/_rels/slide37.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59.jpg"/><Relationship Id="rId7" Type="http://schemas.openxmlformats.org/officeDocument/2006/relationships/image" Target="../media/image63.jpg"/><Relationship Id="rId12" Type="http://schemas.openxmlformats.org/officeDocument/2006/relationships/image" Target="../media/image64.jpg"/><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image" Target="../media/image62.jpg"/><Relationship Id="rId11" Type="http://schemas.openxmlformats.org/officeDocument/2006/relationships/image" Target="../media/image9.png"/><Relationship Id="rId5" Type="http://schemas.openxmlformats.org/officeDocument/2006/relationships/image" Target="../media/image61.jpg"/><Relationship Id="rId10" Type="http://schemas.openxmlformats.org/officeDocument/2006/relationships/image" Target="../media/image8.png"/><Relationship Id="rId4" Type="http://schemas.openxmlformats.org/officeDocument/2006/relationships/image" Target="../media/image60.jpg"/><Relationship Id="rId9" Type="http://schemas.openxmlformats.org/officeDocument/2006/relationships/image" Target="../media/image7.png"/></Relationships>
</file>

<file path=ppt/slides/_rels/slide38.xml.rels><?xml version="1.0" encoding="UTF-8" standalone="yes"?>
<Relationships xmlns="http://schemas.openxmlformats.org/package/2006/relationships"><Relationship Id="rId8" Type="http://schemas.openxmlformats.org/officeDocument/2006/relationships/image" Target="../media/image60.jpg"/><Relationship Id="rId3" Type="http://schemas.openxmlformats.org/officeDocument/2006/relationships/image" Target="../media/image2.png"/><Relationship Id="rId7" Type="http://schemas.openxmlformats.org/officeDocument/2006/relationships/image" Target="../media/image59.jpg"/><Relationship Id="rId12" Type="http://schemas.openxmlformats.org/officeDocument/2006/relationships/image" Target="../media/image66.jpg"/><Relationship Id="rId2" Type="http://schemas.openxmlformats.org/officeDocument/2006/relationships/notesSlide" Target="../notesSlides/notesSlide32.xml"/><Relationship Id="rId1" Type="http://schemas.openxmlformats.org/officeDocument/2006/relationships/slideLayout" Target="../slideLayouts/slideLayout2.xml"/><Relationship Id="rId6" Type="http://schemas.openxmlformats.org/officeDocument/2006/relationships/image" Target="../media/image9.png"/><Relationship Id="rId11" Type="http://schemas.openxmlformats.org/officeDocument/2006/relationships/image" Target="../media/image65.jpg"/><Relationship Id="rId5" Type="http://schemas.openxmlformats.org/officeDocument/2006/relationships/image" Target="../media/image8.png"/><Relationship Id="rId10" Type="http://schemas.openxmlformats.org/officeDocument/2006/relationships/image" Target="../media/image61.jpg"/><Relationship Id="rId4" Type="http://schemas.openxmlformats.org/officeDocument/2006/relationships/image" Target="../media/image7.png"/><Relationship Id="rId9" Type="http://schemas.openxmlformats.org/officeDocument/2006/relationships/image" Target="../media/image64.jpg"/></Relationships>
</file>

<file path=ppt/slides/_rels/slide4.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2.png"/><Relationship Id="rId7"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10" Type="http://schemas.openxmlformats.org/officeDocument/2006/relationships/image" Target="../media/image15.png"/><Relationship Id="rId4" Type="http://schemas.openxmlformats.org/officeDocument/2006/relationships/image" Target="../media/image7.png"/><Relationship Id="rId9"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image" Target="../media/image9.png"/><Relationship Id="rId3" Type="http://schemas.openxmlformats.org/officeDocument/2006/relationships/image" Target="../media/image16.PNG"/><Relationship Id="rId7" Type="http://schemas.openxmlformats.org/officeDocument/2006/relationships/image" Target="../media/image20.PNG"/><Relationship Id="rId12"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9.PNG"/><Relationship Id="rId11" Type="http://schemas.openxmlformats.org/officeDocument/2006/relationships/image" Target="../media/image7.png"/><Relationship Id="rId5" Type="http://schemas.openxmlformats.org/officeDocument/2006/relationships/image" Target="../media/image18.PNG"/><Relationship Id="rId10" Type="http://schemas.openxmlformats.org/officeDocument/2006/relationships/image" Target="../media/image2.png"/><Relationship Id="rId4" Type="http://schemas.openxmlformats.org/officeDocument/2006/relationships/image" Target="../media/image17.PNG"/><Relationship Id="rId9" Type="http://schemas.openxmlformats.org/officeDocument/2006/relationships/image" Target="../media/image22.PNG"/></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2000" b="-12000"/>
          </a:stretch>
        </a:blipFill>
        <a:effectLst/>
      </p:bgPr>
    </p:bg>
    <p:spTree>
      <p:nvGrpSpPr>
        <p:cNvPr id="1" name="">
          <a:extLst>
            <a:ext uri="{FF2B5EF4-FFF2-40B4-BE49-F238E27FC236}">
              <a16:creationId xmlns:a16="http://schemas.microsoft.com/office/drawing/2014/main" id="{46818CF4-228A-E2B9-B69E-763ADE310F59}"/>
            </a:ext>
          </a:extLst>
        </p:cNvPr>
        <p:cNvGrpSpPr/>
        <p:nvPr/>
      </p:nvGrpSpPr>
      <p:grpSpPr>
        <a:xfrm>
          <a:off x="0" y="0"/>
          <a:ext cx="0" cy="0"/>
          <a:chOff x="0" y="0"/>
          <a:chExt cx="0" cy="0"/>
        </a:xfrm>
      </p:grpSpPr>
      <p:sp>
        <p:nvSpPr>
          <p:cNvPr id="10" name="Rectangle 9">
            <a:extLst>
              <a:ext uri="{FF2B5EF4-FFF2-40B4-BE49-F238E27FC236}">
                <a16:creationId xmlns:a16="http://schemas.microsoft.com/office/drawing/2014/main" id="{092ACA34-A2BC-654A-A45E-DC9C21E79988}"/>
              </a:ext>
            </a:extLst>
          </p:cNvPr>
          <p:cNvSpPr/>
          <p:nvPr/>
        </p:nvSpPr>
        <p:spPr>
          <a:xfrm>
            <a:off x="-4" y="0"/>
            <a:ext cx="12191999" cy="6858000"/>
          </a:xfrm>
          <a:prstGeom prst="rect">
            <a:avLst/>
          </a:prstGeom>
          <a:gradFill flip="none" rotWithShape="1">
            <a:gsLst>
              <a:gs pos="0">
                <a:schemeClr val="tx1"/>
              </a:gs>
              <a:gs pos="100000">
                <a:srgbClr val="0B1154">
                  <a:alpha val="0"/>
                  <a:lumMod val="0"/>
                </a:srgbClr>
              </a:gs>
            </a:gsLst>
            <a:lin ang="162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Google Shape;58;p13">
            <a:extLst>
              <a:ext uri="{FF2B5EF4-FFF2-40B4-BE49-F238E27FC236}">
                <a16:creationId xmlns:a16="http://schemas.microsoft.com/office/drawing/2014/main" id="{87AEA772-D939-B328-6C0A-C961811F0FA6}"/>
              </a:ext>
            </a:extLst>
          </p:cNvPr>
          <p:cNvPicPr preferRelativeResize="0"/>
          <p:nvPr/>
        </p:nvPicPr>
        <p:blipFill>
          <a:blip r:embed="rId4">
            <a:alphaModFix/>
          </a:blip>
          <a:stretch>
            <a:fillRect/>
          </a:stretch>
        </p:blipFill>
        <p:spPr>
          <a:xfrm>
            <a:off x="0" y="-167050"/>
            <a:ext cx="1512276" cy="1512276"/>
          </a:xfrm>
          <a:prstGeom prst="rect">
            <a:avLst/>
          </a:prstGeom>
          <a:noFill/>
          <a:ln>
            <a:noFill/>
          </a:ln>
        </p:spPr>
      </p:pic>
      <p:pic>
        <p:nvPicPr>
          <p:cNvPr id="5" name="Google Shape;56;p13">
            <a:extLst>
              <a:ext uri="{FF2B5EF4-FFF2-40B4-BE49-F238E27FC236}">
                <a16:creationId xmlns:a16="http://schemas.microsoft.com/office/drawing/2014/main" id="{DF9AA471-966C-16CB-64EE-1714C31068FC}"/>
              </a:ext>
            </a:extLst>
          </p:cNvPr>
          <p:cNvPicPr preferRelativeResize="0"/>
          <p:nvPr/>
        </p:nvPicPr>
        <p:blipFill rotWithShape="1">
          <a:blip r:embed="rId5">
            <a:alphaModFix/>
          </a:blip>
          <a:srcRect/>
          <a:stretch/>
        </p:blipFill>
        <p:spPr>
          <a:xfrm>
            <a:off x="2760675" y="49475"/>
            <a:ext cx="1771980" cy="627175"/>
          </a:xfrm>
          <a:prstGeom prst="rect">
            <a:avLst/>
          </a:prstGeom>
          <a:noFill/>
          <a:ln>
            <a:noFill/>
          </a:ln>
        </p:spPr>
      </p:pic>
      <p:pic>
        <p:nvPicPr>
          <p:cNvPr id="6" name="Google Shape;55;p13">
            <a:extLst>
              <a:ext uri="{FF2B5EF4-FFF2-40B4-BE49-F238E27FC236}">
                <a16:creationId xmlns:a16="http://schemas.microsoft.com/office/drawing/2014/main" id="{4EF6B50F-D7F5-5768-FDDC-809448D7BDEB}"/>
              </a:ext>
            </a:extLst>
          </p:cNvPr>
          <p:cNvPicPr preferRelativeResize="0"/>
          <p:nvPr/>
        </p:nvPicPr>
        <p:blipFill>
          <a:blip r:embed="rId6">
            <a:alphaModFix/>
          </a:blip>
          <a:stretch>
            <a:fillRect/>
          </a:stretch>
        </p:blipFill>
        <p:spPr>
          <a:xfrm>
            <a:off x="6760325" y="137038"/>
            <a:ext cx="2119101" cy="452050"/>
          </a:xfrm>
          <a:prstGeom prst="rect">
            <a:avLst/>
          </a:prstGeom>
          <a:noFill/>
          <a:ln>
            <a:noFill/>
          </a:ln>
        </p:spPr>
      </p:pic>
      <p:pic>
        <p:nvPicPr>
          <p:cNvPr id="7" name="Google Shape;59;p13">
            <a:extLst>
              <a:ext uri="{FF2B5EF4-FFF2-40B4-BE49-F238E27FC236}">
                <a16:creationId xmlns:a16="http://schemas.microsoft.com/office/drawing/2014/main" id="{1CDB5042-B15F-9D46-C74D-13FD3C851A29}"/>
              </a:ext>
            </a:extLst>
          </p:cNvPr>
          <p:cNvPicPr preferRelativeResize="0"/>
          <p:nvPr/>
        </p:nvPicPr>
        <p:blipFill>
          <a:blip r:embed="rId7">
            <a:alphaModFix/>
          </a:blip>
          <a:stretch>
            <a:fillRect/>
          </a:stretch>
        </p:blipFill>
        <p:spPr>
          <a:xfrm>
            <a:off x="10554424" y="0"/>
            <a:ext cx="1637576" cy="923174"/>
          </a:xfrm>
          <a:prstGeom prst="rect">
            <a:avLst/>
          </a:prstGeom>
          <a:noFill/>
          <a:ln>
            <a:noFill/>
          </a:ln>
        </p:spPr>
      </p:pic>
      <p:sp>
        <p:nvSpPr>
          <p:cNvPr id="8" name="TextBox 7">
            <a:extLst>
              <a:ext uri="{FF2B5EF4-FFF2-40B4-BE49-F238E27FC236}">
                <a16:creationId xmlns:a16="http://schemas.microsoft.com/office/drawing/2014/main" id="{67444C09-0F44-4D2A-E759-0B23D3F91782}"/>
              </a:ext>
            </a:extLst>
          </p:cNvPr>
          <p:cNvSpPr txBox="1"/>
          <p:nvPr/>
        </p:nvSpPr>
        <p:spPr>
          <a:xfrm>
            <a:off x="-9" y="4420708"/>
            <a:ext cx="12192004" cy="646331"/>
          </a:xfrm>
          <a:prstGeom prst="rect">
            <a:avLst/>
          </a:prstGeom>
          <a:noFill/>
          <a:ln>
            <a:noFill/>
          </a:ln>
        </p:spPr>
        <p:txBody>
          <a:bodyPr wrap="square" rtlCol="0">
            <a:spAutoFit/>
          </a:bodyPr>
          <a:lstStyle/>
          <a:p>
            <a:pPr algn="ctr"/>
            <a:r>
              <a:rPr lang="en-GB" sz="3600" dirty="0">
                <a:solidFill>
                  <a:schemeClr val="bg1"/>
                </a:solidFill>
                <a:latin typeface="Calisto MT" panose="02040603050505030304" pitchFamily="18" charset="0"/>
                <a:cs typeface="Times New Roman" panose="02020603050405020304" pitchFamily="18" charset="0"/>
              </a:rPr>
              <a:t>Impedance Budget and Single-Bunch instabilities at FCC-</a:t>
            </a:r>
            <a:r>
              <a:rPr lang="en-GB" sz="3600" dirty="0" err="1">
                <a:solidFill>
                  <a:schemeClr val="bg1"/>
                </a:solidFill>
                <a:latin typeface="Calisto MT" panose="02040603050505030304" pitchFamily="18" charset="0"/>
                <a:cs typeface="Times New Roman" panose="02020603050405020304" pitchFamily="18" charset="0"/>
              </a:rPr>
              <a:t>ee</a:t>
            </a:r>
            <a:endParaRPr lang="en-GB" sz="3600" dirty="0">
              <a:solidFill>
                <a:schemeClr val="bg1"/>
              </a:solidFill>
              <a:latin typeface="Calisto MT" panose="02040603050505030304" pitchFamily="18" charset="0"/>
              <a:cs typeface="Times New Roman" panose="02020603050405020304" pitchFamily="18" charset="0"/>
            </a:endParaRPr>
          </a:p>
        </p:txBody>
      </p:sp>
      <p:sp>
        <p:nvSpPr>
          <p:cNvPr id="9" name="TextBox 8">
            <a:extLst>
              <a:ext uri="{FF2B5EF4-FFF2-40B4-BE49-F238E27FC236}">
                <a16:creationId xmlns:a16="http://schemas.microsoft.com/office/drawing/2014/main" id="{82FF5514-A74B-94C1-6E40-CE0B41D23490}"/>
              </a:ext>
            </a:extLst>
          </p:cNvPr>
          <p:cNvSpPr txBox="1"/>
          <p:nvPr/>
        </p:nvSpPr>
        <p:spPr>
          <a:xfrm>
            <a:off x="-9" y="5505179"/>
            <a:ext cx="12192004" cy="1266372"/>
          </a:xfrm>
          <a:prstGeom prst="rect">
            <a:avLst/>
          </a:prstGeom>
          <a:noFill/>
          <a:ln>
            <a:noFill/>
          </a:ln>
        </p:spPr>
        <p:txBody>
          <a:bodyPr wrap="square" rtlCol="0">
            <a:spAutoFit/>
            <a:scene3d>
              <a:camera prst="orthographicFront"/>
              <a:lightRig rig="threePt" dir="t"/>
            </a:scene3d>
            <a:sp3d>
              <a:bevelT w="0" h="0"/>
              <a:bevelB w="6350" h="101600"/>
              <a:contourClr>
                <a:srgbClr val="0C343D"/>
              </a:contourClr>
            </a:sp3d>
          </a:bodyPr>
          <a:lstStyle/>
          <a:p>
            <a:pPr algn="ctr"/>
            <a:endParaRPr lang="en-GB" sz="800" b="1" dirty="0">
              <a:solidFill>
                <a:schemeClr val="bg1"/>
              </a:solidFill>
              <a:effectLst>
                <a:glow>
                  <a:srgbClr val="006666">
                    <a:alpha val="40000"/>
                  </a:srgbClr>
                </a:glow>
              </a:effectLst>
              <a:latin typeface="Calisto MT" panose="02040603050505030304" pitchFamily="18" charset="0"/>
              <a:cs typeface="Times New Roman" panose="02020603050405020304" pitchFamily="18" charset="0"/>
            </a:endParaRPr>
          </a:p>
          <a:p>
            <a:pPr algn="ctr">
              <a:lnSpc>
                <a:spcPct val="150000"/>
              </a:lnSpc>
            </a:pPr>
            <a:endParaRPr lang="en-GB" sz="900" b="1" dirty="0">
              <a:solidFill>
                <a:schemeClr val="bg1"/>
              </a:solidFill>
              <a:effectLst>
                <a:glow>
                  <a:srgbClr val="006666">
                    <a:alpha val="40000"/>
                  </a:srgbClr>
                </a:glow>
              </a:effectLst>
              <a:latin typeface="Calisto MT" panose="02040603050505030304" pitchFamily="18" charset="0"/>
              <a:cs typeface="Times New Roman" panose="02020603050405020304" pitchFamily="18" charset="0"/>
            </a:endParaRPr>
          </a:p>
          <a:p>
            <a:pPr algn="ctr">
              <a:lnSpc>
                <a:spcPct val="150000"/>
              </a:lnSpc>
            </a:pPr>
            <a:r>
              <a:rPr lang="en-GB" sz="1600" u="sng" dirty="0">
                <a:solidFill>
                  <a:schemeClr val="bg1"/>
                </a:solidFill>
                <a:effectLst>
                  <a:glow>
                    <a:srgbClr val="006666">
                      <a:alpha val="40000"/>
                    </a:srgbClr>
                  </a:glow>
                </a:effectLst>
                <a:latin typeface="Calisto MT" panose="02040603050505030304" pitchFamily="18" charset="0"/>
                <a:cs typeface="Times New Roman" panose="02020603050405020304" pitchFamily="18" charset="0"/>
              </a:rPr>
              <a:t>Dora Gibellieri</a:t>
            </a:r>
            <a:r>
              <a:rPr lang="en-GB" sz="1600" baseline="50000" dirty="0">
                <a:solidFill>
                  <a:schemeClr val="bg1"/>
                </a:solidFill>
                <a:effectLst>
                  <a:glow>
                    <a:srgbClr val="006666">
                      <a:alpha val="40000"/>
                    </a:srgbClr>
                  </a:glow>
                </a:effectLst>
                <a:latin typeface="Calisto MT" panose="02040603050505030304" pitchFamily="18" charset="0"/>
                <a:cs typeface="Times New Roman" panose="02020603050405020304" pitchFamily="18" charset="0"/>
              </a:rPr>
              <a:t>1,2,3</a:t>
            </a:r>
            <a:r>
              <a:rPr lang="en-GB" sz="1600" dirty="0">
                <a:solidFill>
                  <a:schemeClr val="bg1"/>
                </a:solidFill>
                <a:effectLst>
                  <a:glow>
                    <a:srgbClr val="006666">
                      <a:alpha val="40000"/>
                    </a:srgbClr>
                  </a:glow>
                </a:effectLst>
                <a:latin typeface="Calisto MT" panose="02040603050505030304" pitchFamily="18" charset="0"/>
                <a:cs typeface="Times New Roman" panose="02020603050405020304" pitchFamily="18" charset="0"/>
              </a:rPr>
              <a:t>, </a:t>
            </a:r>
            <a:r>
              <a:rPr lang="en-GB" sz="1600">
                <a:solidFill>
                  <a:schemeClr val="bg1"/>
                </a:solidFill>
                <a:effectLst>
                  <a:glow>
                    <a:srgbClr val="006666">
                      <a:alpha val="40000"/>
                    </a:srgbClr>
                  </a:glow>
                </a:effectLst>
                <a:latin typeface="Calisto MT" panose="02040603050505030304" pitchFamily="18" charset="0"/>
                <a:cs typeface="Times New Roman" panose="02020603050405020304" pitchFamily="18" charset="0"/>
              </a:rPr>
              <a:t>Carlo Zannini</a:t>
            </a:r>
            <a:r>
              <a:rPr lang="en-GB" sz="1600" baseline="50000">
                <a:solidFill>
                  <a:schemeClr val="bg1"/>
                </a:solidFill>
                <a:effectLst>
                  <a:glow>
                    <a:srgbClr val="006666">
                      <a:alpha val="40000"/>
                    </a:srgbClr>
                  </a:glow>
                </a:effectLst>
                <a:latin typeface="Calisto MT" panose="02040603050505030304" pitchFamily="18" charset="0"/>
                <a:cs typeface="Times New Roman" panose="02020603050405020304" pitchFamily="18" charset="0"/>
              </a:rPr>
              <a:t>1</a:t>
            </a:r>
            <a:r>
              <a:rPr lang="en-GB" sz="1600">
                <a:solidFill>
                  <a:schemeClr val="bg1"/>
                </a:solidFill>
                <a:effectLst>
                  <a:glow>
                    <a:srgbClr val="006666">
                      <a:alpha val="40000"/>
                    </a:srgbClr>
                  </a:glow>
                </a:effectLst>
                <a:latin typeface="Calisto MT" panose="02040603050505030304" pitchFamily="18" charset="0"/>
                <a:cs typeface="Times New Roman" panose="02020603050405020304" pitchFamily="18" charset="0"/>
              </a:rPr>
              <a:t>, </a:t>
            </a:r>
            <a:r>
              <a:rPr lang="en-GB" sz="1600" dirty="0">
                <a:solidFill>
                  <a:schemeClr val="bg1"/>
                </a:solidFill>
                <a:effectLst>
                  <a:glow>
                    <a:srgbClr val="006666">
                      <a:alpha val="40000"/>
                    </a:srgbClr>
                  </a:glow>
                </a:effectLst>
                <a:latin typeface="Calisto MT" panose="02040603050505030304" pitchFamily="18" charset="0"/>
                <a:cs typeface="Times New Roman" panose="02020603050405020304" pitchFamily="18" charset="0"/>
              </a:rPr>
              <a:t>Adnan Ghribi</a:t>
            </a:r>
            <a:r>
              <a:rPr lang="en-GB" sz="1600" baseline="50000" dirty="0">
                <a:solidFill>
                  <a:schemeClr val="bg1"/>
                </a:solidFill>
                <a:effectLst>
                  <a:glow>
                    <a:srgbClr val="006666">
                      <a:alpha val="40000"/>
                    </a:srgbClr>
                  </a:glow>
                </a:effectLst>
                <a:latin typeface="Calisto MT" panose="02040603050505030304" pitchFamily="18" charset="0"/>
                <a:cs typeface="Times New Roman" panose="02020603050405020304" pitchFamily="18" charset="0"/>
              </a:rPr>
              <a:t>2,3</a:t>
            </a:r>
            <a:r>
              <a:rPr lang="en-GB" sz="1600" dirty="0">
                <a:solidFill>
                  <a:schemeClr val="bg1"/>
                </a:solidFill>
                <a:effectLst>
                  <a:glow>
                    <a:srgbClr val="006666">
                      <a:alpha val="40000"/>
                    </a:srgbClr>
                  </a:glow>
                </a:effectLst>
                <a:latin typeface="Calisto MT" panose="02040603050505030304" pitchFamily="18" charset="0"/>
                <a:cs typeface="Times New Roman" panose="02020603050405020304" pitchFamily="18" charset="0"/>
              </a:rPr>
              <a:t>, Mauro Migliorati</a:t>
            </a:r>
            <a:r>
              <a:rPr lang="en-GB" sz="1600" baseline="50000" dirty="0">
                <a:solidFill>
                  <a:schemeClr val="bg1"/>
                </a:solidFill>
                <a:effectLst>
                  <a:glow>
                    <a:srgbClr val="006666">
                      <a:alpha val="40000"/>
                    </a:srgbClr>
                  </a:glow>
                </a:effectLst>
                <a:latin typeface="Calisto MT" panose="02040603050505030304" pitchFamily="18" charset="0"/>
                <a:cs typeface="Times New Roman" panose="02020603050405020304" pitchFamily="18" charset="0"/>
              </a:rPr>
              <a:t>4,5</a:t>
            </a:r>
            <a:r>
              <a:rPr lang="en-GB" sz="1600" dirty="0">
                <a:solidFill>
                  <a:schemeClr val="bg1"/>
                </a:solidFill>
                <a:effectLst>
                  <a:glow>
                    <a:srgbClr val="006666">
                      <a:alpha val="40000"/>
                    </a:srgbClr>
                  </a:glow>
                </a:effectLst>
                <a:latin typeface="Calisto MT" panose="02040603050505030304" pitchFamily="18" charset="0"/>
                <a:cs typeface="Times New Roman" panose="02020603050405020304" pitchFamily="18" charset="0"/>
              </a:rPr>
              <a:t> and Mikhail Zobov</a:t>
            </a:r>
            <a:r>
              <a:rPr lang="en-GB" sz="1600" baseline="50000" dirty="0">
                <a:solidFill>
                  <a:schemeClr val="bg1"/>
                </a:solidFill>
                <a:effectLst>
                  <a:glow>
                    <a:srgbClr val="006666">
                      <a:alpha val="40000"/>
                    </a:srgbClr>
                  </a:glow>
                </a:effectLst>
                <a:latin typeface="Calisto MT" panose="02040603050505030304" pitchFamily="18" charset="0"/>
                <a:cs typeface="Times New Roman" panose="02020603050405020304" pitchFamily="18" charset="0"/>
              </a:rPr>
              <a:t>4,5</a:t>
            </a:r>
          </a:p>
          <a:p>
            <a:pPr algn="ctr">
              <a:lnSpc>
                <a:spcPct val="150000"/>
              </a:lnSpc>
            </a:pPr>
            <a:endParaRPr lang="en-GB" sz="900" baseline="50000" dirty="0">
              <a:solidFill>
                <a:schemeClr val="bg1"/>
              </a:solidFill>
              <a:effectLst>
                <a:glow>
                  <a:srgbClr val="006666">
                    <a:alpha val="40000"/>
                  </a:srgbClr>
                </a:glow>
              </a:effectLst>
              <a:latin typeface="Calisto MT" panose="02040603050505030304" pitchFamily="18" charset="0"/>
              <a:cs typeface="Times New Roman" panose="02020603050405020304" pitchFamily="18" charset="0"/>
            </a:endParaRPr>
          </a:p>
          <a:p>
            <a:pPr algn="ctr">
              <a:lnSpc>
                <a:spcPct val="150000"/>
              </a:lnSpc>
            </a:pPr>
            <a:r>
              <a:rPr lang="en-GB" sz="1100" baseline="50000" dirty="0">
                <a:solidFill>
                  <a:schemeClr val="bg1"/>
                </a:solidFill>
                <a:effectLst>
                  <a:glow>
                    <a:srgbClr val="006666">
                      <a:alpha val="40000"/>
                    </a:srgbClr>
                  </a:glow>
                </a:effectLst>
                <a:latin typeface="Calisto MT" panose="02040603050505030304" pitchFamily="18" charset="0"/>
                <a:cs typeface="Times New Roman" panose="02020603050405020304" pitchFamily="18" charset="0"/>
              </a:rPr>
              <a:t>1</a:t>
            </a:r>
            <a:r>
              <a:rPr lang="en-GB" sz="1100" dirty="0">
                <a:solidFill>
                  <a:schemeClr val="bg1"/>
                </a:solidFill>
                <a:effectLst>
                  <a:glow>
                    <a:srgbClr val="006666">
                      <a:alpha val="40000"/>
                    </a:srgbClr>
                  </a:glow>
                </a:effectLst>
                <a:latin typeface="Calisto MT" panose="02040603050505030304" pitchFamily="18" charset="0"/>
                <a:cs typeface="Times New Roman" panose="02020603050405020304" pitchFamily="18" charset="0"/>
              </a:rPr>
              <a:t>CERN </a:t>
            </a:r>
            <a:r>
              <a:rPr lang="en-GB" sz="1100" baseline="50000" dirty="0">
                <a:solidFill>
                  <a:schemeClr val="bg1"/>
                </a:solidFill>
                <a:effectLst>
                  <a:glow>
                    <a:srgbClr val="006666">
                      <a:alpha val="40000"/>
                    </a:srgbClr>
                  </a:glow>
                </a:effectLst>
                <a:latin typeface="Calisto MT" panose="02040603050505030304" pitchFamily="18" charset="0"/>
                <a:cs typeface="Times New Roman" panose="02020603050405020304" pitchFamily="18" charset="0"/>
              </a:rPr>
              <a:t>2</a:t>
            </a:r>
            <a:r>
              <a:rPr lang="en-GB" sz="1100" dirty="0">
                <a:solidFill>
                  <a:schemeClr val="bg1"/>
                </a:solidFill>
                <a:effectLst>
                  <a:glow>
                    <a:srgbClr val="006666">
                      <a:alpha val="40000"/>
                    </a:srgbClr>
                  </a:glow>
                </a:effectLst>
                <a:latin typeface="Calisto MT" panose="02040603050505030304" pitchFamily="18" charset="0"/>
                <a:cs typeface="Times New Roman" panose="02020603050405020304" pitchFamily="18" charset="0"/>
              </a:rPr>
              <a:t>University of Caen Normandy </a:t>
            </a:r>
            <a:r>
              <a:rPr lang="en-GB" sz="1100" baseline="50000" dirty="0">
                <a:solidFill>
                  <a:schemeClr val="bg1"/>
                </a:solidFill>
                <a:effectLst>
                  <a:glow>
                    <a:srgbClr val="006666">
                      <a:alpha val="40000"/>
                    </a:srgbClr>
                  </a:glow>
                </a:effectLst>
                <a:latin typeface="Calisto MT" panose="02040603050505030304" pitchFamily="18" charset="0"/>
                <a:cs typeface="Times New Roman" panose="02020603050405020304" pitchFamily="18" charset="0"/>
              </a:rPr>
              <a:t>3</a:t>
            </a:r>
            <a:r>
              <a:rPr lang="en-GB" sz="1100" dirty="0">
                <a:solidFill>
                  <a:schemeClr val="bg1"/>
                </a:solidFill>
                <a:effectLst>
                  <a:glow>
                    <a:srgbClr val="006666">
                      <a:alpha val="40000"/>
                    </a:srgbClr>
                  </a:glow>
                </a:effectLst>
                <a:latin typeface="Calisto MT" panose="02040603050505030304" pitchFamily="18" charset="0"/>
                <a:cs typeface="Times New Roman" panose="02020603050405020304" pitchFamily="18" charset="0"/>
              </a:rPr>
              <a:t>GANIL </a:t>
            </a:r>
            <a:r>
              <a:rPr lang="en-GB" sz="1100" baseline="50000" dirty="0">
                <a:solidFill>
                  <a:schemeClr val="bg1"/>
                </a:solidFill>
                <a:effectLst>
                  <a:glow>
                    <a:srgbClr val="006666">
                      <a:alpha val="40000"/>
                    </a:srgbClr>
                  </a:glow>
                </a:effectLst>
                <a:latin typeface="Calisto MT" panose="02040603050505030304" pitchFamily="18" charset="0"/>
                <a:cs typeface="Times New Roman" panose="02020603050405020304" pitchFamily="18" charset="0"/>
              </a:rPr>
              <a:t>4</a:t>
            </a:r>
            <a:r>
              <a:rPr lang="en-GB" sz="1100" dirty="0">
                <a:solidFill>
                  <a:schemeClr val="bg1"/>
                </a:solidFill>
                <a:effectLst>
                  <a:glow>
                    <a:srgbClr val="006666">
                      <a:alpha val="40000"/>
                    </a:srgbClr>
                  </a:glow>
                </a:effectLst>
                <a:latin typeface="Calisto MT" panose="02040603050505030304" pitchFamily="18" charset="0"/>
                <a:cs typeface="Times New Roman" panose="02020603050405020304" pitchFamily="18" charset="0"/>
              </a:rPr>
              <a:t>Sapienza University of Rome </a:t>
            </a:r>
            <a:r>
              <a:rPr lang="en-GB" sz="1100" baseline="50000" dirty="0">
                <a:solidFill>
                  <a:schemeClr val="bg1"/>
                </a:solidFill>
                <a:effectLst>
                  <a:glow>
                    <a:srgbClr val="006666">
                      <a:alpha val="40000"/>
                    </a:srgbClr>
                  </a:glow>
                </a:effectLst>
                <a:latin typeface="Calisto MT" panose="02040603050505030304" pitchFamily="18" charset="0"/>
                <a:cs typeface="Times New Roman" panose="02020603050405020304" pitchFamily="18" charset="0"/>
              </a:rPr>
              <a:t>5</a:t>
            </a:r>
            <a:r>
              <a:rPr lang="en-GB" sz="1100" dirty="0">
                <a:solidFill>
                  <a:schemeClr val="bg1"/>
                </a:solidFill>
                <a:effectLst>
                  <a:glow>
                    <a:srgbClr val="006666">
                      <a:alpha val="40000"/>
                    </a:srgbClr>
                  </a:glow>
                </a:effectLst>
                <a:latin typeface="Calisto MT" panose="02040603050505030304" pitchFamily="18" charset="0"/>
                <a:cs typeface="Times New Roman" panose="02020603050405020304" pitchFamily="18" charset="0"/>
              </a:rPr>
              <a:t>INFN</a:t>
            </a:r>
            <a:endParaRPr lang="en-GB" sz="1100" baseline="50000" dirty="0">
              <a:solidFill>
                <a:schemeClr val="bg1"/>
              </a:solidFill>
              <a:effectLst>
                <a:glow>
                  <a:srgbClr val="006666">
                    <a:alpha val="40000"/>
                  </a:srgbClr>
                </a:glow>
              </a:effectLst>
              <a:latin typeface="Calisto MT" panose="02040603050505030304" pitchFamily="18" charset="0"/>
              <a:cs typeface="Times New Roman" panose="02020603050405020304" pitchFamily="18" charset="0"/>
            </a:endParaRPr>
          </a:p>
          <a:p>
            <a:pPr algn="ctr">
              <a:lnSpc>
                <a:spcPct val="150000"/>
              </a:lnSpc>
            </a:pPr>
            <a:endParaRPr lang="en-GB" sz="400" b="1" dirty="0">
              <a:solidFill>
                <a:schemeClr val="bg1"/>
              </a:solidFill>
              <a:effectLst>
                <a:glow>
                  <a:srgbClr val="006666">
                    <a:alpha val="40000"/>
                  </a:srgbClr>
                </a:glow>
              </a:effectLst>
              <a:latin typeface="Calisto MT" panose="02040603050505030304" pitchFamily="18" charset="0"/>
              <a:cs typeface="Times New Roman" panose="02020603050405020304" pitchFamily="18" charset="0"/>
            </a:endParaRPr>
          </a:p>
        </p:txBody>
      </p:sp>
      <p:sp>
        <p:nvSpPr>
          <p:cNvPr id="2" name="TextBox 1">
            <a:extLst>
              <a:ext uri="{FF2B5EF4-FFF2-40B4-BE49-F238E27FC236}">
                <a16:creationId xmlns:a16="http://schemas.microsoft.com/office/drawing/2014/main" id="{3783E048-59B2-0CD1-AEF0-EB27F4BBFC12}"/>
              </a:ext>
            </a:extLst>
          </p:cNvPr>
          <p:cNvSpPr txBox="1"/>
          <p:nvPr/>
        </p:nvSpPr>
        <p:spPr>
          <a:xfrm>
            <a:off x="-9" y="5097358"/>
            <a:ext cx="12192004" cy="873957"/>
          </a:xfrm>
          <a:prstGeom prst="rect">
            <a:avLst/>
          </a:prstGeom>
          <a:noFill/>
          <a:ln>
            <a:noFill/>
          </a:ln>
        </p:spPr>
        <p:txBody>
          <a:bodyPr wrap="square" rtlCol="0">
            <a:spAutoFit/>
            <a:scene3d>
              <a:camera prst="orthographicFront"/>
              <a:lightRig rig="threePt" dir="t"/>
            </a:scene3d>
            <a:sp3d>
              <a:bevelT w="0" h="0"/>
              <a:bevelB w="6350" h="101600"/>
              <a:contourClr>
                <a:srgbClr val="0C343D"/>
              </a:contourClr>
            </a:sp3d>
          </a:bodyPr>
          <a:lstStyle/>
          <a:p>
            <a:pPr algn="ctr"/>
            <a:endParaRPr lang="en-GB" sz="800" b="1" dirty="0">
              <a:solidFill>
                <a:schemeClr val="bg1"/>
              </a:solidFill>
              <a:effectLst>
                <a:glow>
                  <a:srgbClr val="006666">
                    <a:alpha val="40000"/>
                  </a:srgbClr>
                </a:glow>
              </a:effectLst>
              <a:latin typeface="Calisto MT" panose="02040603050505030304" pitchFamily="18" charset="0"/>
              <a:cs typeface="Times New Roman" panose="02020603050405020304" pitchFamily="18" charset="0"/>
            </a:endParaRPr>
          </a:p>
          <a:p>
            <a:pPr algn="ctr">
              <a:lnSpc>
                <a:spcPct val="150000"/>
              </a:lnSpc>
            </a:pPr>
            <a:r>
              <a:rPr lang="en-GB" sz="1600" b="1" i="0" dirty="0">
                <a:solidFill>
                  <a:schemeClr val="bg1"/>
                </a:solidFill>
                <a:effectLst/>
                <a:latin typeface="Calisto MT" panose="02040603050505030304" pitchFamily="18" charset="0"/>
              </a:rPr>
              <a:t>                     - 70th ICFA Advanced Beam Dynamics Workshop on High-Luminosity Circular </a:t>
            </a:r>
            <a:r>
              <a:rPr lang="en-GB" sz="1600" b="1" i="0" dirty="0" err="1">
                <a:solidFill>
                  <a:schemeClr val="bg1"/>
                </a:solidFill>
                <a:effectLst/>
                <a:latin typeface="Calisto MT" panose="02040603050505030304" pitchFamily="18" charset="0"/>
              </a:rPr>
              <a:t>e⁺e</a:t>
            </a:r>
            <a:r>
              <a:rPr lang="en-GB" sz="1600" b="1" i="0" dirty="0">
                <a:solidFill>
                  <a:schemeClr val="bg1"/>
                </a:solidFill>
                <a:effectLst/>
                <a:latin typeface="Calisto MT" panose="02040603050505030304" pitchFamily="18" charset="0"/>
              </a:rPr>
              <a:t>⁻ Colliders </a:t>
            </a:r>
          </a:p>
          <a:p>
            <a:pPr algn="ctr">
              <a:lnSpc>
                <a:spcPct val="150000"/>
              </a:lnSpc>
            </a:pPr>
            <a:endParaRPr lang="en-GB" sz="900" b="1" dirty="0">
              <a:solidFill>
                <a:schemeClr val="bg1"/>
              </a:solidFill>
              <a:effectLst>
                <a:glow>
                  <a:srgbClr val="006666">
                    <a:alpha val="40000"/>
                  </a:srgbClr>
                </a:glow>
              </a:effectLst>
              <a:latin typeface="Calisto MT" panose="02040603050505030304" pitchFamily="18" charset="0"/>
              <a:cs typeface="Times New Roman" panose="02020603050405020304" pitchFamily="18" charset="0"/>
            </a:endParaRPr>
          </a:p>
          <a:p>
            <a:pPr algn="ctr">
              <a:lnSpc>
                <a:spcPct val="150000"/>
              </a:lnSpc>
            </a:pPr>
            <a:endParaRPr lang="en-GB" sz="400" b="1" dirty="0">
              <a:solidFill>
                <a:schemeClr val="bg1"/>
              </a:solidFill>
              <a:effectLst>
                <a:glow>
                  <a:srgbClr val="006666">
                    <a:alpha val="40000"/>
                  </a:srgbClr>
                </a:glow>
              </a:effectLst>
              <a:latin typeface="Calisto MT" panose="02040603050505030304" pitchFamily="18" charset="0"/>
              <a:cs typeface="Times New Roman" panose="02020603050405020304" pitchFamily="18" charset="0"/>
            </a:endParaRPr>
          </a:p>
        </p:txBody>
      </p:sp>
      <p:pic>
        <p:nvPicPr>
          <p:cNvPr id="3" name="Picture 2" descr="A black background with white text&#10;&#10;AI-generated content may be incorrect.">
            <a:extLst>
              <a:ext uri="{FF2B5EF4-FFF2-40B4-BE49-F238E27FC236}">
                <a16:creationId xmlns:a16="http://schemas.microsoft.com/office/drawing/2014/main" id="{39251CFC-DEDE-4CEA-E8AF-313E2B506062}"/>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09285" y="5176846"/>
            <a:ext cx="1485707" cy="629362"/>
          </a:xfrm>
          <a:prstGeom prst="rect">
            <a:avLst/>
          </a:prstGeom>
        </p:spPr>
      </p:pic>
    </p:spTree>
    <p:extLst>
      <p:ext uri="{BB962C8B-B14F-4D97-AF65-F5344CB8AC3E}">
        <p14:creationId xmlns:p14="http://schemas.microsoft.com/office/powerpoint/2010/main" val="35801881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8E8A5FDB-BB5A-B94A-A50D-10F930657AA0}"/>
              </a:ext>
            </a:extLst>
          </p:cNvPr>
          <p:cNvGrpSpPr/>
          <p:nvPr/>
        </p:nvGrpSpPr>
        <p:grpSpPr>
          <a:xfrm>
            <a:off x="0" y="6364995"/>
            <a:ext cx="12192000" cy="565697"/>
            <a:chOff x="0" y="6364995"/>
            <a:chExt cx="12192000" cy="565697"/>
          </a:xfrm>
        </p:grpSpPr>
        <p:sp>
          <p:nvSpPr>
            <p:cNvPr id="12" name="Rectangle 11">
              <a:extLst>
                <a:ext uri="{FF2B5EF4-FFF2-40B4-BE49-F238E27FC236}">
                  <a16:creationId xmlns:a16="http://schemas.microsoft.com/office/drawing/2014/main" id="{EAE7683A-B721-6BA7-F303-580C72887905}"/>
                </a:ext>
              </a:extLst>
            </p:cNvPr>
            <p:cNvSpPr/>
            <p:nvPr/>
          </p:nvSpPr>
          <p:spPr>
            <a:xfrm>
              <a:off x="0" y="6417816"/>
              <a:ext cx="12192000" cy="440184"/>
            </a:xfrm>
            <a:prstGeom prst="rect">
              <a:avLst/>
            </a:prstGeom>
            <a:solidFill>
              <a:srgbClr val="0C343D"/>
            </a:solidFill>
            <a:ln>
              <a:solidFill>
                <a:srgbClr val="0C34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6" name="Google Shape;58;p13">
              <a:extLst>
                <a:ext uri="{FF2B5EF4-FFF2-40B4-BE49-F238E27FC236}">
                  <a16:creationId xmlns:a16="http://schemas.microsoft.com/office/drawing/2014/main" id="{F0461471-3317-38A8-21A5-B1FBE6DD8C95}"/>
                </a:ext>
              </a:extLst>
            </p:cNvPr>
            <p:cNvPicPr preferRelativeResize="0"/>
            <p:nvPr/>
          </p:nvPicPr>
          <p:blipFill>
            <a:blip r:embed="rId3">
              <a:alphaModFix/>
            </a:blip>
            <a:stretch>
              <a:fillRect/>
            </a:stretch>
          </p:blipFill>
          <p:spPr>
            <a:xfrm>
              <a:off x="153418" y="6364995"/>
              <a:ext cx="578264" cy="565697"/>
            </a:xfrm>
            <a:prstGeom prst="rect">
              <a:avLst/>
            </a:prstGeom>
            <a:noFill/>
            <a:ln>
              <a:noFill/>
            </a:ln>
          </p:spPr>
        </p:pic>
        <p:pic>
          <p:nvPicPr>
            <p:cNvPr id="23" name="Picture 2">
              <a:extLst>
                <a:ext uri="{FF2B5EF4-FFF2-40B4-BE49-F238E27FC236}">
                  <a16:creationId xmlns:a16="http://schemas.microsoft.com/office/drawing/2014/main" id="{DB9FB504-AE19-3A49-8C71-03675F9CF62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48752" y="6473860"/>
              <a:ext cx="998705" cy="353578"/>
            </a:xfrm>
            <a:prstGeom prst="rect">
              <a:avLst/>
            </a:prstGeom>
            <a:noFill/>
            <a:extLst>
              <a:ext uri="{909E8E84-426E-40DD-AFC4-6F175D3DCCD1}">
                <a14:hiddenFill xmlns:a14="http://schemas.microsoft.com/office/drawing/2010/main">
                  <a:solidFill>
                    <a:srgbClr val="FFFFFF"/>
                  </a:solidFill>
                </a14:hiddenFill>
              </a:ext>
            </a:extLst>
          </p:spPr>
        </p:pic>
        <p:sp>
          <p:nvSpPr>
            <p:cNvPr id="24" name="TextBox 23">
              <a:extLst>
                <a:ext uri="{FF2B5EF4-FFF2-40B4-BE49-F238E27FC236}">
                  <a16:creationId xmlns:a16="http://schemas.microsoft.com/office/drawing/2014/main" id="{78E01E8C-4577-F9A5-C50D-E652BBAE6DC9}"/>
                </a:ext>
              </a:extLst>
            </p:cNvPr>
            <p:cNvSpPr txBox="1"/>
            <p:nvPr/>
          </p:nvSpPr>
          <p:spPr>
            <a:xfrm>
              <a:off x="4365092" y="6473860"/>
              <a:ext cx="3349934" cy="307777"/>
            </a:xfrm>
            <a:prstGeom prst="rect">
              <a:avLst/>
            </a:prstGeom>
            <a:noFill/>
          </p:spPr>
          <p:txBody>
            <a:bodyPr wrap="square" rtlCol="0">
              <a:spAutoFit/>
            </a:bodyPr>
            <a:lstStyle/>
            <a:p>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06.03.2025 | </a:t>
              </a:r>
              <a:r>
                <a:rPr lang="en-GB" sz="1400" dirty="0" err="1">
                  <a:solidFill>
                    <a:schemeClr val="bg1"/>
                  </a:solidFill>
                  <a:latin typeface="Calibri Light" panose="020F0302020204030204" pitchFamily="34" charset="0"/>
                  <a:ea typeface="Calibri Light" panose="020F0302020204030204" pitchFamily="34" charset="0"/>
                  <a:cs typeface="Calibri Light" panose="020F0302020204030204" pitchFamily="34" charset="0"/>
                </a:rPr>
                <a:t>eeFACT</a:t>
              </a:r>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 2025 | Dora Gibellieri </a:t>
              </a:r>
            </a:p>
          </p:txBody>
        </p:sp>
        <p:pic>
          <p:nvPicPr>
            <p:cNvPr id="25" name="Picture 24" descr="A white circle with black text&#10;&#10;AI-generated content may be incorrect.">
              <a:extLst>
                <a:ext uri="{FF2B5EF4-FFF2-40B4-BE49-F238E27FC236}">
                  <a16:creationId xmlns:a16="http://schemas.microsoft.com/office/drawing/2014/main" id="{EEDB9311-652A-34BB-112E-84F09E69B3B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940774" y="6408211"/>
              <a:ext cx="818381" cy="459389"/>
            </a:xfrm>
            <a:prstGeom prst="rect">
              <a:avLst/>
            </a:prstGeom>
          </p:spPr>
        </p:pic>
        <p:pic>
          <p:nvPicPr>
            <p:cNvPr id="26" name="Picture 25" descr="A black and white striped background&#10;&#10;AI-generated content may be incorrect.">
              <a:extLst>
                <a:ext uri="{FF2B5EF4-FFF2-40B4-BE49-F238E27FC236}">
                  <a16:creationId xmlns:a16="http://schemas.microsoft.com/office/drawing/2014/main" id="{2850A009-5D09-936A-94BE-226658FC020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915275" y="6521870"/>
              <a:ext cx="982548" cy="211756"/>
            </a:xfrm>
            <a:prstGeom prst="rect">
              <a:avLst/>
            </a:prstGeom>
          </p:spPr>
        </p:pic>
      </p:grpSp>
      <p:sp>
        <p:nvSpPr>
          <p:cNvPr id="32" name="Rectangle 31">
            <a:extLst>
              <a:ext uri="{FF2B5EF4-FFF2-40B4-BE49-F238E27FC236}">
                <a16:creationId xmlns:a16="http://schemas.microsoft.com/office/drawing/2014/main" id="{974A037E-F94F-6028-EF5E-8DB036D38E57}"/>
              </a:ext>
            </a:extLst>
          </p:cNvPr>
          <p:cNvSpPr/>
          <p:nvPr/>
        </p:nvSpPr>
        <p:spPr>
          <a:xfrm>
            <a:off x="3175" y="-11829"/>
            <a:ext cx="12192000" cy="216000"/>
          </a:xfrm>
          <a:prstGeom prst="rect">
            <a:avLst/>
          </a:prstGeom>
          <a:solidFill>
            <a:srgbClr val="0C343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Arrow: Pentagon 33">
            <a:extLst>
              <a:ext uri="{FF2B5EF4-FFF2-40B4-BE49-F238E27FC236}">
                <a16:creationId xmlns:a16="http://schemas.microsoft.com/office/drawing/2014/main" id="{130A367D-8CAC-B773-A3E6-0355912933B2}"/>
              </a:ext>
            </a:extLst>
          </p:cNvPr>
          <p:cNvSpPr/>
          <p:nvPr/>
        </p:nvSpPr>
        <p:spPr>
          <a:xfrm>
            <a:off x="2936050" y="-11829"/>
            <a:ext cx="3153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b="1" dirty="0">
                <a:latin typeface="Calibri Light" panose="020F0302020204030204" pitchFamily="34" charset="0"/>
                <a:ea typeface="Calibri Light" panose="020F0302020204030204" pitchFamily="34" charset="0"/>
                <a:cs typeface="Calibri Light" panose="020F0302020204030204" pitchFamily="34" charset="0"/>
              </a:rPr>
              <a:t>FCC-</a:t>
            </a:r>
            <a:r>
              <a:rPr lang="en-US" sz="1100" b="1" dirty="0" err="1">
                <a:latin typeface="Calibri Light" panose="020F0302020204030204" pitchFamily="34" charset="0"/>
                <a:ea typeface="Calibri Light" panose="020F0302020204030204" pitchFamily="34" charset="0"/>
                <a:cs typeface="Calibri Light" panose="020F0302020204030204" pitchFamily="34" charset="0"/>
              </a:rPr>
              <a:t>ee</a:t>
            </a:r>
            <a:r>
              <a:rPr lang="en-US" sz="1100" b="1" dirty="0">
                <a:latin typeface="Calibri Light" panose="020F0302020204030204" pitchFamily="34" charset="0"/>
                <a:ea typeface="Calibri Light" panose="020F0302020204030204" pitchFamily="34" charset="0"/>
                <a:cs typeface="Calibri Light" panose="020F0302020204030204" pitchFamily="34" charset="0"/>
              </a:rPr>
              <a:t> main ring impedance model</a:t>
            </a: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35" name="Arrow: Pentagon 34">
            <a:extLst>
              <a:ext uri="{FF2B5EF4-FFF2-40B4-BE49-F238E27FC236}">
                <a16:creationId xmlns:a16="http://schemas.microsoft.com/office/drawing/2014/main" id="{1D510375-07D5-2735-28B5-1600E27724C6}"/>
              </a:ext>
            </a:extLst>
          </p:cNvPr>
          <p:cNvSpPr/>
          <p:nvPr/>
        </p:nvSpPr>
        <p:spPr>
          <a:xfrm>
            <a:off x="-2382" y="-11829"/>
            <a:ext cx="3045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38" name="Oval 37">
            <a:extLst>
              <a:ext uri="{FF2B5EF4-FFF2-40B4-BE49-F238E27FC236}">
                <a16:creationId xmlns:a16="http://schemas.microsoft.com/office/drawing/2014/main" id="{03E4B0C6-F5B7-B8F7-8F7C-7C6CFCA8CC10}"/>
              </a:ext>
            </a:extLst>
          </p:cNvPr>
          <p:cNvSpPr/>
          <p:nvPr/>
        </p:nvSpPr>
        <p:spPr>
          <a:xfrm>
            <a:off x="2765853" y="2918429"/>
            <a:ext cx="6660291" cy="2859658"/>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39" name="Picture 38">
            <a:extLst>
              <a:ext uri="{FF2B5EF4-FFF2-40B4-BE49-F238E27FC236}">
                <a16:creationId xmlns:a16="http://schemas.microsoft.com/office/drawing/2014/main" id="{5CAB68D4-2A0D-A2BE-8CFC-4D51B2B16758}"/>
              </a:ext>
            </a:extLst>
          </p:cNvPr>
          <p:cNvPicPr>
            <a:picLocks noChangeAspect="1"/>
          </p:cNvPicPr>
          <p:nvPr/>
        </p:nvPicPr>
        <p:blipFill>
          <a:blip r:embed="rId7">
            <a:extLst>
              <a:ext uri="{28A0092B-C50C-407E-A947-70E740481C1C}">
                <a14:useLocalDpi xmlns:a14="http://schemas.microsoft.com/office/drawing/2010/main" val="0"/>
              </a:ext>
            </a:extLst>
          </a:blip>
          <a:srcRect t="23" b="23"/>
          <a:stretch/>
        </p:blipFill>
        <p:spPr>
          <a:xfrm>
            <a:off x="5194971" y="2320176"/>
            <a:ext cx="2219606" cy="1140434"/>
          </a:xfrm>
          <a:prstGeom prst="rect">
            <a:avLst/>
          </a:prstGeom>
        </p:spPr>
      </p:pic>
      <p:pic>
        <p:nvPicPr>
          <p:cNvPr id="40" name="Google Shape;213;p26">
            <a:extLst>
              <a:ext uri="{FF2B5EF4-FFF2-40B4-BE49-F238E27FC236}">
                <a16:creationId xmlns:a16="http://schemas.microsoft.com/office/drawing/2014/main" id="{FDAD1474-0D40-FF41-7F13-705E444DD628}"/>
              </a:ext>
            </a:extLst>
          </p:cNvPr>
          <p:cNvPicPr preferRelativeResize="0">
            <a:picLocks noChangeAspect="1"/>
          </p:cNvPicPr>
          <p:nvPr/>
        </p:nvPicPr>
        <p:blipFill>
          <a:blip r:embed="rId8">
            <a:extLst>
              <a:ext uri="{28A0092B-C50C-407E-A947-70E740481C1C}">
                <a14:useLocalDpi xmlns:a14="http://schemas.microsoft.com/office/drawing/2010/main" val="0"/>
              </a:ext>
            </a:extLst>
          </a:blip>
          <a:srcRect/>
          <a:stretch/>
        </p:blipFill>
        <p:spPr>
          <a:xfrm>
            <a:off x="3098605" y="1830536"/>
            <a:ext cx="6193568" cy="4096534"/>
          </a:xfrm>
          <a:prstGeom prst="rect">
            <a:avLst/>
          </a:prstGeom>
          <a:noFill/>
          <a:ln>
            <a:noFill/>
          </a:ln>
        </p:spPr>
      </p:pic>
      <p:sp>
        <p:nvSpPr>
          <p:cNvPr id="44" name="TextBox 43">
            <a:extLst>
              <a:ext uri="{FF2B5EF4-FFF2-40B4-BE49-F238E27FC236}">
                <a16:creationId xmlns:a16="http://schemas.microsoft.com/office/drawing/2014/main" id="{60ED8AC1-AF32-F3F8-A01A-F139B80D4A7B}"/>
              </a:ext>
            </a:extLst>
          </p:cNvPr>
          <p:cNvSpPr txBox="1"/>
          <p:nvPr/>
        </p:nvSpPr>
        <p:spPr>
          <a:xfrm>
            <a:off x="298104" y="273757"/>
            <a:ext cx="11637819" cy="646331"/>
          </a:xfrm>
          <a:prstGeom prst="rect">
            <a:avLst/>
          </a:prstGeom>
          <a:noFill/>
        </p:spPr>
        <p:txBody>
          <a:bodyPr wrap="square" rtlCol="0">
            <a:spAutoFit/>
          </a:bodyPr>
          <a:lstStyle/>
          <a:p>
            <a:r>
              <a:rPr lang="en-US" sz="3600" dirty="0">
                <a:solidFill>
                  <a:srgbClr val="0C343D"/>
                </a:solidFill>
                <a:latin typeface="Calisto MT" panose="02040603050505030304" pitchFamily="18" charset="0"/>
              </a:rPr>
              <a:t>Impedance elements studied</a:t>
            </a:r>
            <a:endParaRPr lang="en-GB" sz="3600" dirty="0">
              <a:solidFill>
                <a:srgbClr val="0C343D"/>
              </a:solidFill>
              <a:latin typeface="Calisto MT" panose="02040603050505030304" pitchFamily="18" charset="0"/>
            </a:endParaRPr>
          </a:p>
        </p:txBody>
      </p:sp>
      <p:cxnSp>
        <p:nvCxnSpPr>
          <p:cNvPr id="45" name="Straight Connector 44">
            <a:extLst>
              <a:ext uri="{FF2B5EF4-FFF2-40B4-BE49-F238E27FC236}">
                <a16:creationId xmlns:a16="http://schemas.microsoft.com/office/drawing/2014/main" id="{C61D4E82-C446-841F-4DB7-5DF1FE82BE40}"/>
              </a:ext>
            </a:extLst>
          </p:cNvPr>
          <p:cNvCxnSpPr>
            <a:cxnSpLocks/>
          </p:cNvCxnSpPr>
          <p:nvPr/>
        </p:nvCxnSpPr>
        <p:spPr>
          <a:xfrm>
            <a:off x="309594" y="920088"/>
            <a:ext cx="11560111"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46" name="TextBox 45">
            <a:extLst>
              <a:ext uri="{FF2B5EF4-FFF2-40B4-BE49-F238E27FC236}">
                <a16:creationId xmlns:a16="http://schemas.microsoft.com/office/drawing/2014/main" id="{910FCF96-4976-1BD8-00E8-8C13BFAC5696}"/>
              </a:ext>
            </a:extLst>
          </p:cNvPr>
          <p:cNvSpPr txBox="1"/>
          <p:nvPr/>
        </p:nvSpPr>
        <p:spPr>
          <a:xfrm>
            <a:off x="400808" y="1041414"/>
            <a:ext cx="11377682" cy="461665"/>
          </a:xfrm>
          <a:prstGeom prst="rect">
            <a:avLst/>
          </a:prstGeom>
          <a:noFill/>
        </p:spPr>
        <p:txBody>
          <a:bodyPr wrap="square" rtlCol="0">
            <a:spAutoFit/>
          </a:bodyPr>
          <a:lstStyle/>
          <a:p>
            <a:pPr algn="just"/>
            <a:r>
              <a:rPr lang="en-US" sz="2400" b="1" dirty="0">
                <a:solidFill>
                  <a:srgbClr val="006666"/>
                </a:solidFill>
                <a:latin typeface="Calibri Light" panose="020F0302020204030204" pitchFamily="34" charset="0"/>
                <a:ea typeface="Calibri Light" panose="020F0302020204030204" pitchFamily="34" charset="0"/>
                <a:cs typeface="Calibri Light" panose="020F0302020204030204" pitchFamily="34" charset="0"/>
              </a:rPr>
              <a:t>Beam halo collimators</a:t>
            </a:r>
            <a:r>
              <a:rPr lang="en-US" sz="2400" dirty="0">
                <a:solidFill>
                  <a:srgbClr val="006666"/>
                </a:solidFill>
                <a:latin typeface="Calibri Light" panose="020F0302020204030204" pitchFamily="34" charset="0"/>
                <a:ea typeface="Calibri Light" panose="020F0302020204030204" pitchFamily="34" charset="0"/>
                <a:cs typeface="Calibri Light" panose="020F0302020204030204" pitchFamily="34" charset="0"/>
              </a:rPr>
              <a:t> </a:t>
            </a:r>
            <a:r>
              <a:rPr lang="en-US" sz="2400" dirty="0">
                <a:latin typeface="Calibri Light" panose="020F0302020204030204" pitchFamily="34" charset="0"/>
                <a:ea typeface="Calibri Light" panose="020F0302020204030204" pitchFamily="34" charset="0"/>
                <a:cs typeface="Calibri Light" panose="020F0302020204030204" pitchFamily="34" charset="0"/>
              </a:rPr>
              <a:t>and </a:t>
            </a:r>
            <a:r>
              <a:rPr lang="en-US" sz="2400" b="1" dirty="0">
                <a:solidFill>
                  <a:srgbClr val="006666"/>
                </a:solidFill>
                <a:latin typeface="Calibri Light" panose="020F0302020204030204" pitchFamily="34" charset="0"/>
                <a:ea typeface="Calibri Light" panose="020F0302020204030204" pitchFamily="34" charset="0"/>
                <a:cs typeface="Calibri Light" panose="020F0302020204030204" pitchFamily="34" charset="0"/>
              </a:rPr>
              <a:t>synchrotron radiation </a:t>
            </a:r>
            <a:r>
              <a:rPr lang="en-US" sz="2400" dirty="0">
                <a:latin typeface="Calibri Light" panose="020F0302020204030204" pitchFamily="34" charset="0"/>
                <a:ea typeface="Calibri Light" panose="020F0302020204030204" pitchFamily="34" charset="0"/>
                <a:cs typeface="Calibri Light" panose="020F0302020204030204" pitchFamily="34" charset="0"/>
              </a:rPr>
              <a:t>collimators evaluated with CST simulations.</a:t>
            </a:r>
          </a:p>
        </p:txBody>
      </p:sp>
    </p:spTree>
    <p:extLst>
      <p:ext uri="{BB962C8B-B14F-4D97-AF65-F5344CB8AC3E}">
        <p14:creationId xmlns:p14="http://schemas.microsoft.com/office/powerpoint/2010/main" val="31515583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2.91667E-6 7.40741E-7 L 0.25782 0.02106 " pathEditMode="relative" rAng="0" ptsTypes="AA">
                                      <p:cBhvr>
                                        <p:cTn id="6" dur="2000" fill="hold"/>
                                        <p:tgtEl>
                                          <p:spTgt spid="40"/>
                                        </p:tgtEl>
                                        <p:attrNameLst>
                                          <p:attrName>ppt_x</p:attrName>
                                          <p:attrName>ppt_y</p:attrName>
                                        </p:attrNameLst>
                                      </p:cBhvr>
                                      <p:rCtr x="12891" y="1042"/>
                                    </p:animMotion>
                                  </p:childTnLst>
                                </p:cTn>
                              </p:par>
                              <p:par>
                                <p:cTn id="7" presetID="6" presetClass="emph" presetSubtype="0" fill="hold" nodeType="withEffect">
                                  <p:stCondLst>
                                    <p:cond delay="0"/>
                                  </p:stCondLst>
                                  <p:childTnLst>
                                    <p:animScale>
                                      <p:cBhvr>
                                        <p:cTn id="8" dur="2000" fill="hold"/>
                                        <p:tgtEl>
                                          <p:spTgt spid="40"/>
                                        </p:tgtEl>
                                      </p:cBhvr>
                                      <p:by x="35000" y="35000"/>
                                    </p:animScale>
                                  </p:childTnLst>
                                </p:cTn>
                              </p:par>
                              <p:par>
                                <p:cTn id="9" presetID="10" presetClass="entr" presetSubtype="0" fill="hold" nodeType="withEffect">
                                  <p:stCondLst>
                                    <p:cond delay="1500"/>
                                  </p:stCondLst>
                                  <p:childTnLst>
                                    <p:set>
                                      <p:cBhvr>
                                        <p:cTn id="10" dur="1" fill="hold">
                                          <p:stCondLst>
                                            <p:cond delay="0"/>
                                          </p:stCondLst>
                                        </p:cTn>
                                        <p:tgtEl>
                                          <p:spTgt spid="39"/>
                                        </p:tgtEl>
                                        <p:attrNameLst>
                                          <p:attrName>style.visibility</p:attrName>
                                        </p:attrNameLst>
                                      </p:cBhvr>
                                      <p:to>
                                        <p:strVal val="visible"/>
                                      </p:to>
                                    </p:set>
                                    <p:animEffect transition="in" filter="fade">
                                      <p:cBhvr>
                                        <p:cTn id="11" dur="500"/>
                                        <p:tgtEl>
                                          <p:spTgt spid="39"/>
                                        </p:tgtEl>
                                      </p:cBhvr>
                                    </p:animEffect>
                                  </p:childTnLst>
                                </p:cTn>
                              </p:par>
                              <p:par>
                                <p:cTn id="12" presetID="10" presetClass="entr" presetSubtype="0" fill="hold" grpId="0" nodeType="withEffect">
                                  <p:stCondLst>
                                    <p:cond delay="2000"/>
                                  </p:stCondLst>
                                  <p:childTnLst>
                                    <p:set>
                                      <p:cBhvr>
                                        <p:cTn id="13" dur="1" fill="hold">
                                          <p:stCondLst>
                                            <p:cond delay="0"/>
                                          </p:stCondLst>
                                        </p:cTn>
                                        <p:tgtEl>
                                          <p:spTgt spid="38"/>
                                        </p:tgtEl>
                                        <p:attrNameLst>
                                          <p:attrName>style.visibility</p:attrName>
                                        </p:attrNameLst>
                                      </p:cBhvr>
                                      <p:to>
                                        <p:strVal val="visible"/>
                                      </p:to>
                                    </p:set>
                                    <p:animEffect transition="in" filter="fade">
                                      <p:cBhvr>
                                        <p:cTn id="14"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053040-27C2-0C1B-4763-0FCD3E77FE35}"/>
            </a:ext>
          </a:extLst>
        </p:cNvPr>
        <p:cNvGrpSpPr/>
        <p:nvPr/>
      </p:nvGrpSpPr>
      <p:grpSpPr>
        <a:xfrm>
          <a:off x="0" y="0"/>
          <a:ext cx="0" cy="0"/>
          <a:chOff x="0" y="0"/>
          <a:chExt cx="0" cy="0"/>
        </a:xfrm>
      </p:grpSpPr>
      <p:grpSp>
        <p:nvGrpSpPr>
          <p:cNvPr id="10" name="Group 9">
            <a:extLst>
              <a:ext uri="{FF2B5EF4-FFF2-40B4-BE49-F238E27FC236}">
                <a16:creationId xmlns:a16="http://schemas.microsoft.com/office/drawing/2014/main" id="{6BBB08CB-5581-D503-EFD2-4662E6BE541F}"/>
              </a:ext>
            </a:extLst>
          </p:cNvPr>
          <p:cNvGrpSpPr/>
          <p:nvPr/>
        </p:nvGrpSpPr>
        <p:grpSpPr>
          <a:xfrm>
            <a:off x="0" y="6364995"/>
            <a:ext cx="12192000" cy="565697"/>
            <a:chOff x="0" y="6364995"/>
            <a:chExt cx="12192000" cy="565697"/>
          </a:xfrm>
        </p:grpSpPr>
        <p:sp>
          <p:nvSpPr>
            <p:cNvPr id="16" name="Rectangle 15">
              <a:extLst>
                <a:ext uri="{FF2B5EF4-FFF2-40B4-BE49-F238E27FC236}">
                  <a16:creationId xmlns:a16="http://schemas.microsoft.com/office/drawing/2014/main" id="{D6993DE3-BB30-E235-F3C7-7FAD7BD804C7}"/>
                </a:ext>
              </a:extLst>
            </p:cNvPr>
            <p:cNvSpPr/>
            <p:nvPr/>
          </p:nvSpPr>
          <p:spPr>
            <a:xfrm>
              <a:off x="0" y="6417816"/>
              <a:ext cx="12192000" cy="440184"/>
            </a:xfrm>
            <a:prstGeom prst="rect">
              <a:avLst/>
            </a:prstGeom>
            <a:solidFill>
              <a:srgbClr val="0C343D"/>
            </a:solidFill>
            <a:ln>
              <a:solidFill>
                <a:srgbClr val="0C34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8" name="Google Shape;58;p13">
              <a:extLst>
                <a:ext uri="{FF2B5EF4-FFF2-40B4-BE49-F238E27FC236}">
                  <a16:creationId xmlns:a16="http://schemas.microsoft.com/office/drawing/2014/main" id="{0F716828-56AF-16DC-ECB5-814EDA2EDC92}"/>
                </a:ext>
              </a:extLst>
            </p:cNvPr>
            <p:cNvPicPr preferRelativeResize="0"/>
            <p:nvPr/>
          </p:nvPicPr>
          <p:blipFill>
            <a:blip r:embed="rId3">
              <a:alphaModFix/>
            </a:blip>
            <a:stretch>
              <a:fillRect/>
            </a:stretch>
          </p:blipFill>
          <p:spPr>
            <a:xfrm>
              <a:off x="153418" y="6364995"/>
              <a:ext cx="578264" cy="565697"/>
            </a:xfrm>
            <a:prstGeom prst="rect">
              <a:avLst/>
            </a:prstGeom>
            <a:noFill/>
            <a:ln>
              <a:noFill/>
            </a:ln>
          </p:spPr>
        </p:pic>
        <p:pic>
          <p:nvPicPr>
            <p:cNvPr id="19" name="Picture 2">
              <a:extLst>
                <a:ext uri="{FF2B5EF4-FFF2-40B4-BE49-F238E27FC236}">
                  <a16:creationId xmlns:a16="http://schemas.microsoft.com/office/drawing/2014/main" id="{DECC007C-951D-5E4F-CAC3-A0A0656F950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48752" y="6473860"/>
              <a:ext cx="998705" cy="353578"/>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a:extLst>
                <a:ext uri="{FF2B5EF4-FFF2-40B4-BE49-F238E27FC236}">
                  <a16:creationId xmlns:a16="http://schemas.microsoft.com/office/drawing/2014/main" id="{6F9BB39E-A9D0-32A4-5153-FC4829FCE286}"/>
                </a:ext>
              </a:extLst>
            </p:cNvPr>
            <p:cNvSpPr txBox="1"/>
            <p:nvPr/>
          </p:nvSpPr>
          <p:spPr>
            <a:xfrm>
              <a:off x="4365092" y="6473860"/>
              <a:ext cx="3349934" cy="307777"/>
            </a:xfrm>
            <a:prstGeom prst="rect">
              <a:avLst/>
            </a:prstGeom>
            <a:noFill/>
          </p:spPr>
          <p:txBody>
            <a:bodyPr wrap="square" rtlCol="0">
              <a:spAutoFit/>
            </a:bodyPr>
            <a:lstStyle/>
            <a:p>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06.03.2025 | </a:t>
              </a:r>
              <a:r>
                <a:rPr lang="en-GB" sz="1400" dirty="0" err="1">
                  <a:solidFill>
                    <a:schemeClr val="bg1"/>
                  </a:solidFill>
                  <a:latin typeface="Calibri Light" panose="020F0302020204030204" pitchFamily="34" charset="0"/>
                  <a:ea typeface="Calibri Light" panose="020F0302020204030204" pitchFamily="34" charset="0"/>
                  <a:cs typeface="Calibri Light" panose="020F0302020204030204" pitchFamily="34" charset="0"/>
                </a:rPr>
                <a:t>eeFACT</a:t>
              </a:r>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 2025 | Dora Gibellieri </a:t>
              </a:r>
            </a:p>
          </p:txBody>
        </p:sp>
        <p:pic>
          <p:nvPicPr>
            <p:cNvPr id="21" name="Picture 20" descr="A white circle with black text&#10;&#10;AI-generated content may be incorrect.">
              <a:extLst>
                <a:ext uri="{FF2B5EF4-FFF2-40B4-BE49-F238E27FC236}">
                  <a16:creationId xmlns:a16="http://schemas.microsoft.com/office/drawing/2014/main" id="{CB0FE5F6-E27D-B022-E7CE-F2CCE4C1D2C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940774" y="6408211"/>
              <a:ext cx="818381" cy="459389"/>
            </a:xfrm>
            <a:prstGeom prst="rect">
              <a:avLst/>
            </a:prstGeom>
          </p:spPr>
        </p:pic>
        <p:pic>
          <p:nvPicPr>
            <p:cNvPr id="22" name="Picture 21" descr="A black and white striped background&#10;&#10;AI-generated content may be incorrect.">
              <a:extLst>
                <a:ext uri="{FF2B5EF4-FFF2-40B4-BE49-F238E27FC236}">
                  <a16:creationId xmlns:a16="http://schemas.microsoft.com/office/drawing/2014/main" id="{590E88D5-493B-9326-6DDC-32CE0E89EBF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915275" y="6521870"/>
              <a:ext cx="982548" cy="211756"/>
            </a:xfrm>
            <a:prstGeom prst="rect">
              <a:avLst/>
            </a:prstGeom>
          </p:spPr>
        </p:pic>
      </p:grpSp>
      <p:sp>
        <p:nvSpPr>
          <p:cNvPr id="28" name="Rectangle 27">
            <a:extLst>
              <a:ext uri="{FF2B5EF4-FFF2-40B4-BE49-F238E27FC236}">
                <a16:creationId xmlns:a16="http://schemas.microsoft.com/office/drawing/2014/main" id="{F4C5BEE7-A2D1-102D-0D1D-84C6E9023425}"/>
              </a:ext>
            </a:extLst>
          </p:cNvPr>
          <p:cNvSpPr/>
          <p:nvPr/>
        </p:nvSpPr>
        <p:spPr>
          <a:xfrm>
            <a:off x="3175" y="-11829"/>
            <a:ext cx="12192000" cy="216000"/>
          </a:xfrm>
          <a:prstGeom prst="rect">
            <a:avLst/>
          </a:prstGeom>
          <a:solidFill>
            <a:srgbClr val="0C343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Arrow: Pentagon 29">
            <a:extLst>
              <a:ext uri="{FF2B5EF4-FFF2-40B4-BE49-F238E27FC236}">
                <a16:creationId xmlns:a16="http://schemas.microsoft.com/office/drawing/2014/main" id="{240B3829-4F81-D752-1A8B-BA167E3D6957}"/>
              </a:ext>
            </a:extLst>
          </p:cNvPr>
          <p:cNvSpPr/>
          <p:nvPr/>
        </p:nvSpPr>
        <p:spPr>
          <a:xfrm>
            <a:off x="2936050" y="-11829"/>
            <a:ext cx="3153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b="1" dirty="0">
                <a:latin typeface="Calibri Light" panose="020F0302020204030204" pitchFamily="34" charset="0"/>
                <a:ea typeface="Calibri Light" panose="020F0302020204030204" pitchFamily="34" charset="0"/>
                <a:cs typeface="Calibri Light" panose="020F0302020204030204" pitchFamily="34" charset="0"/>
              </a:rPr>
              <a:t>FCC-</a:t>
            </a:r>
            <a:r>
              <a:rPr lang="en-US" sz="1100" b="1" dirty="0" err="1">
                <a:latin typeface="Calibri Light" panose="020F0302020204030204" pitchFamily="34" charset="0"/>
                <a:ea typeface="Calibri Light" panose="020F0302020204030204" pitchFamily="34" charset="0"/>
                <a:cs typeface="Calibri Light" panose="020F0302020204030204" pitchFamily="34" charset="0"/>
              </a:rPr>
              <a:t>ee</a:t>
            </a:r>
            <a:r>
              <a:rPr lang="en-US" sz="1100" b="1" dirty="0">
                <a:latin typeface="Calibri Light" panose="020F0302020204030204" pitchFamily="34" charset="0"/>
                <a:ea typeface="Calibri Light" panose="020F0302020204030204" pitchFamily="34" charset="0"/>
                <a:cs typeface="Calibri Light" panose="020F0302020204030204" pitchFamily="34" charset="0"/>
              </a:rPr>
              <a:t> main ring impedance model</a:t>
            </a: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31" name="Arrow: Pentagon 30">
            <a:extLst>
              <a:ext uri="{FF2B5EF4-FFF2-40B4-BE49-F238E27FC236}">
                <a16:creationId xmlns:a16="http://schemas.microsoft.com/office/drawing/2014/main" id="{24CFAE32-F301-8C1B-F656-88BB977070FE}"/>
              </a:ext>
            </a:extLst>
          </p:cNvPr>
          <p:cNvSpPr/>
          <p:nvPr/>
        </p:nvSpPr>
        <p:spPr>
          <a:xfrm>
            <a:off x="-2382" y="-11829"/>
            <a:ext cx="3045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mc:AlternateContent xmlns:mc="http://schemas.openxmlformats.org/markup-compatibility/2006" xmlns:a14="http://schemas.microsoft.com/office/drawing/2010/main">
        <mc:Choice Requires="a14">
          <p:graphicFrame>
            <p:nvGraphicFramePr>
              <p:cNvPr id="33" name="Table 32">
                <a:extLst>
                  <a:ext uri="{FF2B5EF4-FFF2-40B4-BE49-F238E27FC236}">
                    <a16:creationId xmlns:a16="http://schemas.microsoft.com/office/drawing/2014/main" id="{8449312D-973D-E420-C624-813C488261D2}"/>
                  </a:ext>
                </a:extLst>
              </p:cNvPr>
              <p:cNvGraphicFramePr>
                <a:graphicFrameLocks noGrp="1"/>
              </p:cNvGraphicFramePr>
              <p:nvPr>
                <p:extLst>
                  <p:ext uri="{D42A27DB-BD31-4B8C-83A1-F6EECF244321}">
                    <p14:modId xmlns:p14="http://schemas.microsoft.com/office/powerpoint/2010/main" val="590250863"/>
                  </p:ext>
                </p:extLst>
              </p:nvPr>
            </p:nvGraphicFramePr>
            <p:xfrm>
              <a:off x="846700" y="2310064"/>
              <a:ext cx="6868326" cy="3203920"/>
            </p:xfrm>
            <a:graphic>
              <a:graphicData uri="http://schemas.openxmlformats.org/drawingml/2006/table">
                <a:tbl>
                  <a:tblPr firstRow="1" bandRow="1">
                    <a:tableStyleId>{5C22544A-7EE6-4342-B048-85BDC9FD1C3A}</a:tableStyleId>
                  </a:tblPr>
                  <a:tblGrid>
                    <a:gridCol w="1144721">
                      <a:extLst>
                        <a:ext uri="{9D8B030D-6E8A-4147-A177-3AD203B41FA5}">
                          <a16:colId xmlns:a16="http://schemas.microsoft.com/office/drawing/2014/main" val="3507103859"/>
                        </a:ext>
                      </a:extLst>
                    </a:gridCol>
                    <a:gridCol w="1144721">
                      <a:extLst>
                        <a:ext uri="{9D8B030D-6E8A-4147-A177-3AD203B41FA5}">
                          <a16:colId xmlns:a16="http://schemas.microsoft.com/office/drawing/2014/main" val="3370820143"/>
                        </a:ext>
                      </a:extLst>
                    </a:gridCol>
                    <a:gridCol w="1144721">
                      <a:extLst>
                        <a:ext uri="{9D8B030D-6E8A-4147-A177-3AD203B41FA5}">
                          <a16:colId xmlns:a16="http://schemas.microsoft.com/office/drawing/2014/main" val="4035807865"/>
                        </a:ext>
                      </a:extLst>
                    </a:gridCol>
                    <a:gridCol w="1144721">
                      <a:extLst>
                        <a:ext uri="{9D8B030D-6E8A-4147-A177-3AD203B41FA5}">
                          <a16:colId xmlns:a16="http://schemas.microsoft.com/office/drawing/2014/main" val="1424550335"/>
                        </a:ext>
                      </a:extLst>
                    </a:gridCol>
                    <a:gridCol w="1144721">
                      <a:extLst>
                        <a:ext uri="{9D8B030D-6E8A-4147-A177-3AD203B41FA5}">
                          <a16:colId xmlns:a16="http://schemas.microsoft.com/office/drawing/2014/main" val="2447161475"/>
                        </a:ext>
                      </a:extLst>
                    </a:gridCol>
                    <a:gridCol w="1144721">
                      <a:extLst>
                        <a:ext uri="{9D8B030D-6E8A-4147-A177-3AD203B41FA5}">
                          <a16:colId xmlns:a16="http://schemas.microsoft.com/office/drawing/2014/main" val="3945572939"/>
                        </a:ext>
                      </a:extLst>
                    </a:gridCol>
                  </a:tblGrid>
                  <a:tr h="334235">
                    <a:tc>
                      <a:txBody>
                        <a:bodyPr/>
                        <a:lstStyle/>
                        <a:p>
                          <a:pPr algn="ctr"/>
                          <a:r>
                            <a:rPr lang="en-US" sz="1400" dirty="0">
                              <a:solidFill>
                                <a:schemeClr val="tx1"/>
                              </a:solidFill>
                              <a:latin typeface="Cambria Math" panose="02040503050406030204" pitchFamily="18" charset="0"/>
                              <a:ea typeface="Cambria Math" panose="02040503050406030204" pitchFamily="18" charset="0"/>
                            </a:rPr>
                            <a:t>Name</a:t>
                          </a:r>
                        </a:p>
                      </a:txBody>
                      <a:tcPr anchor="ctr">
                        <a:lnB w="12700" cap="flat" cmpd="sng" algn="ctr">
                          <a:solidFill>
                            <a:schemeClr val="tx1"/>
                          </a:solidFill>
                          <a:prstDash val="solid"/>
                          <a:round/>
                          <a:headEnd type="none" w="med" len="med"/>
                          <a:tailEnd type="none" w="med" len="med"/>
                        </a:lnB>
                        <a:noFill/>
                      </a:tcPr>
                    </a:tc>
                    <a:tc>
                      <a:txBody>
                        <a:bodyPr/>
                        <a:lstStyle/>
                        <a:p>
                          <a:pPr algn="ctr"/>
                          <a:r>
                            <a:rPr lang="en-US" sz="1400" dirty="0">
                              <a:solidFill>
                                <a:schemeClr val="tx1"/>
                              </a:solidFill>
                              <a:latin typeface="Cambria Math" panose="02040503050406030204" pitchFamily="18" charset="0"/>
                              <a:ea typeface="Cambria Math" panose="02040503050406030204" pitchFamily="18" charset="0"/>
                            </a:rPr>
                            <a:t>Length (m)</a:t>
                          </a:r>
                        </a:p>
                      </a:txBody>
                      <a:tcPr anchor="ctr">
                        <a:lnB w="12700" cap="flat" cmpd="sng" algn="ctr">
                          <a:solidFill>
                            <a:schemeClr val="tx1"/>
                          </a:solidFill>
                          <a:prstDash val="solid"/>
                          <a:round/>
                          <a:headEnd type="none" w="med" len="med"/>
                          <a:tailEnd type="none" w="med" len="med"/>
                        </a:lnB>
                        <a:noFill/>
                      </a:tcPr>
                    </a:tc>
                    <a:tc>
                      <a:txBody>
                        <a:bodyPr/>
                        <a:lstStyle/>
                        <a:p>
                          <a:pPr algn="ctr"/>
                          <a:r>
                            <a:rPr lang="en-US" sz="1400" dirty="0">
                              <a:solidFill>
                                <a:schemeClr val="tx1"/>
                              </a:solidFill>
                              <a:latin typeface="Cambria Math" panose="02040503050406030204" pitchFamily="18" charset="0"/>
                              <a:ea typeface="Cambria Math" panose="02040503050406030204" pitchFamily="18" charset="0"/>
                            </a:rPr>
                            <a:t>gap/2 (mm)</a:t>
                          </a:r>
                        </a:p>
                      </a:txBody>
                      <a:tcPr anchor="ctr">
                        <a:lnB w="12700" cap="flat" cmpd="sng" algn="ctr">
                          <a:solidFill>
                            <a:schemeClr val="tx1"/>
                          </a:solidFill>
                          <a:prstDash val="solid"/>
                          <a:round/>
                          <a:headEnd type="none" w="med" len="med"/>
                          <a:tailEnd type="none" w="med" len="med"/>
                        </a:lnB>
                        <a:noFill/>
                      </a:tcPr>
                    </a:tc>
                    <a:tc>
                      <a:txBody>
                        <a:bodyPr/>
                        <a:lstStyle/>
                        <a:p>
                          <a:pPr algn="ctr"/>
                          <a:r>
                            <a:rPr lang="en-US" sz="1400" dirty="0">
                              <a:solidFill>
                                <a:schemeClr val="tx1"/>
                              </a:solidFill>
                              <a:latin typeface="Cambria Math" panose="02040503050406030204" pitchFamily="18" charset="0"/>
                              <a:ea typeface="Cambria Math" panose="02040503050406030204" pitchFamily="18" charset="0"/>
                            </a:rPr>
                            <a:t>Material</a:t>
                          </a:r>
                        </a:p>
                      </a:txBody>
                      <a:tcPr anchor="ctr">
                        <a:lnB w="12700" cap="flat" cmpd="sng" algn="ctr">
                          <a:solidFill>
                            <a:schemeClr val="tx1"/>
                          </a:solidFill>
                          <a:prstDash val="solid"/>
                          <a:round/>
                          <a:headEnd type="none" w="med" len="med"/>
                          <a:tailEnd type="none" w="med" len="med"/>
                        </a:lnB>
                        <a:noFill/>
                      </a:tcPr>
                    </a:tc>
                    <a:tc>
                      <a:txBody>
                        <a:bodyPr/>
                        <a:lstStyle/>
                        <a:p>
                          <a:pPr algn="ctr"/>
                          <a14:m>
                            <m:oMath xmlns:m="http://schemas.openxmlformats.org/officeDocument/2006/math">
                              <m:sSub>
                                <m:sSubPr>
                                  <m:ctrlPr>
                                    <a:rPr lang="en-GB" sz="1400" i="1" smtClean="0">
                                      <a:solidFill>
                                        <a:schemeClr val="tx1"/>
                                      </a:solidFill>
                                      <a:latin typeface="Cambria Math" panose="02040503050406030204" pitchFamily="18" charset="0"/>
                                      <a:ea typeface="Cambria Math" panose="02040503050406030204" pitchFamily="18" charset="0"/>
                                    </a:rPr>
                                  </m:ctrlPr>
                                </m:sSubPr>
                                <m:e>
                                  <m:r>
                                    <m:rPr>
                                      <m:nor/>
                                    </m:rPr>
                                    <a:rPr lang="en-GB" sz="1400" dirty="0" smtClean="0">
                                      <a:solidFill>
                                        <a:schemeClr val="tx1"/>
                                      </a:solidFill>
                                      <a:latin typeface="Cambria Math" panose="02040503050406030204" pitchFamily="18" charset="0"/>
                                      <a:ea typeface="Cambria Math" panose="02040503050406030204" pitchFamily="18" charset="0"/>
                                    </a:rPr>
                                    <m:t>β</m:t>
                                  </m:r>
                                </m:e>
                                <m:sub>
                                  <m:r>
                                    <a:rPr lang="fr-CH" sz="1400" b="1" i="1" smtClean="0">
                                      <a:solidFill>
                                        <a:schemeClr val="tx1"/>
                                      </a:solidFill>
                                      <a:latin typeface="Cambria Math" panose="02040503050406030204" pitchFamily="18" charset="0"/>
                                      <a:ea typeface="Cambria Math" panose="02040503050406030204" pitchFamily="18" charset="0"/>
                                    </a:rPr>
                                    <m:t>𝒙</m:t>
                                  </m:r>
                                </m:sub>
                              </m:sSub>
                            </m:oMath>
                          </a14:m>
                          <a:r>
                            <a:rPr lang="en-US" sz="1400" dirty="0">
                              <a:solidFill>
                                <a:schemeClr val="tx1"/>
                              </a:solidFill>
                              <a:latin typeface="Cambria Math" panose="02040503050406030204" pitchFamily="18" charset="0"/>
                              <a:ea typeface="Cambria Math" panose="02040503050406030204" pitchFamily="18" charset="0"/>
                            </a:rPr>
                            <a:t> (m)</a:t>
                          </a:r>
                        </a:p>
                      </a:txBody>
                      <a:tcPr anchor="ctr">
                        <a:lnB w="12700" cap="flat" cmpd="sng" algn="ctr">
                          <a:solidFill>
                            <a:schemeClr val="tx1"/>
                          </a:solidFill>
                          <a:prstDash val="solid"/>
                          <a:round/>
                          <a:headEnd type="none" w="med" len="med"/>
                          <a:tailEnd type="none" w="med" len="med"/>
                        </a:lnB>
                        <a:noFill/>
                      </a:tcPr>
                    </a:tc>
                    <a:tc>
                      <a:txBody>
                        <a:bodyPr/>
                        <a:lstStyle/>
                        <a:p>
                          <a:pPr algn="ctr"/>
                          <a14:m>
                            <m:oMath xmlns:m="http://schemas.openxmlformats.org/officeDocument/2006/math">
                              <m:sSub>
                                <m:sSubPr>
                                  <m:ctrlPr>
                                    <a:rPr lang="en-GB" sz="1400" i="1" dirty="0" smtClean="0">
                                      <a:solidFill>
                                        <a:schemeClr val="tx1"/>
                                      </a:solidFill>
                                      <a:latin typeface="Cambria Math" panose="02040503050406030204" pitchFamily="18" charset="0"/>
                                      <a:ea typeface="Cambria Math" panose="02040503050406030204" pitchFamily="18" charset="0"/>
                                    </a:rPr>
                                  </m:ctrlPr>
                                </m:sSubPr>
                                <m:e>
                                  <m:r>
                                    <m:rPr>
                                      <m:nor/>
                                    </m:rPr>
                                    <a:rPr lang="en-GB" sz="1400" dirty="0" smtClean="0">
                                      <a:solidFill>
                                        <a:schemeClr val="tx1"/>
                                      </a:solidFill>
                                      <a:latin typeface="Cambria Math" panose="02040503050406030204" pitchFamily="18" charset="0"/>
                                      <a:ea typeface="Cambria Math" panose="02040503050406030204" pitchFamily="18" charset="0"/>
                                    </a:rPr>
                                    <m:t>β</m:t>
                                  </m:r>
                                </m:e>
                                <m:sub>
                                  <m:r>
                                    <a:rPr lang="fr-CH" sz="1400" b="1" i="1" dirty="0" smtClean="0">
                                      <a:solidFill>
                                        <a:schemeClr val="tx1"/>
                                      </a:solidFill>
                                      <a:latin typeface="Cambria Math" panose="02040503050406030204" pitchFamily="18" charset="0"/>
                                      <a:ea typeface="Cambria Math" panose="02040503050406030204" pitchFamily="18" charset="0"/>
                                    </a:rPr>
                                    <m:t>𝒚</m:t>
                                  </m:r>
                                </m:sub>
                              </m:sSub>
                            </m:oMath>
                          </a14:m>
                          <a:r>
                            <a:rPr lang="en-US" sz="1400" dirty="0">
                              <a:solidFill>
                                <a:schemeClr val="tx1"/>
                              </a:solidFill>
                              <a:latin typeface="Cambria Math" panose="02040503050406030204" pitchFamily="18" charset="0"/>
                              <a:ea typeface="Cambria Math" panose="02040503050406030204" pitchFamily="18" charset="0"/>
                            </a:rPr>
                            <a:t> (m)</a:t>
                          </a:r>
                        </a:p>
                      </a:txBody>
                      <a:tcPr anchor="ctr">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63081332"/>
                      </a:ext>
                    </a:extLst>
                  </a:tr>
                  <a:tr h="220745">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tcp.h.b1</a:t>
                          </a:r>
                        </a:p>
                      </a:txBody>
                      <a:tcPr marL="7620" marR="7620" marT="7620" marB="0" anchor="ctr">
                        <a:lnT w="12700" cap="flat" cmpd="sng" algn="ctr">
                          <a:solidFill>
                            <a:schemeClr val="tx1"/>
                          </a:solidFill>
                          <a:prstDash val="solid"/>
                          <a:round/>
                          <a:headEnd type="none" w="med" len="med"/>
                          <a:tailEnd type="none" w="med" len="med"/>
                        </a:lnT>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  0.25 </a:t>
                          </a:r>
                        </a:p>
                      </a:txBody>
                      <a:tcPr marL="7620" marR="7620" marT="7620" marB="0" anchor="ctr">
                        <a:lnT w="12700" cap="flat" cmpd="sng" algn="ctr">
                          <a:solidFill>
                            <a:schemeClr val="tx1"/>
                          </a:solidFill>
                          <a:prstDash val="solid"/>
                          <a:round/>
                          <a:headEnd type="none" w="med" len="med"/>
                          <a:tailEnd type="none" w="med" len="med"/>
                        </a:lnT>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6.7 </a:t>
                          </a:r>
                        </a:p>
                      </a:txBody>
                      <a:tcPr marL="7620" marR="7620" marT="7620" marB="0" anchor="ctr">
                        <a:lnT w="12700" cap="flat" cmpd="sng" algn="ctr">
                          <a:solidFill>
                            <a:schemeClr val="tx1"/>
                          </a:solidFill>
                          <a:prstDash val="solid"/>
                          <a:round/>
                          <a:headEnd type="none" w="med" len="med"/>
                          <a:tailEnd type="none" w="med" len="med"/>
                        </a:lnT>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MoGr </a:t>
                          </a:r>
                        </a:p>
                      </a:txBody>
                      <a:tcPr marL="7620" marR="7620" marT="7620" marB="0" anchor="ctr">
                        <a:lnT w="12700" cap="flat" cmpd="sng" algn="ctr">
                          <a:solidFill>
                            <a:schemeClr val="tx1"/>
                          </a:solidFill>
                          <a:prstDash val="solid"/>
                          <a:round/>
                          <a:headEnd type="none" w="med" len="med"/>
                          <a:tailEnd type="none" w="med" len="med"/>
                        </a:lnT>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517.98 </a:t>
                          </a:r>
                        </a:p>
                      </a:txBody>
                      <a:tcPr marL="7620" marR="7620" marT="7620" marB="0" anchor="ctr">
                        <a:lnT w="12700" cap="flat" cmpd="sng" algn="ctr">
                          <a:solidFill>
                            <a:schemeClr val="tx1"/>
                          </a:solidFill>
                          <a:prstDash val="solid"/>
                          <a:round/>
                          <a:headEnd type="none" w="med" len="med"/>
                          <a:tailEnd type="none" w="med" len="med"/>
                        </a:lnT>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 755.84</a:t>
                          </a:r>
                        </a:p>
                      </a:txBody>
                      <a:tcPr marL="7620" marR="7620" marT="7620" marB="0" anchor="ctr">
                        <a:lnT w="1270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3510969123"/>
                      </a:ext>
                    </a:extLst>
                  </a:tr>
                  <a:tr h="220745">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tcp.v.b1</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0.25</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2.4 </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MoGr </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519.09 </a:t>
                          </a:r>
                        </a:p>
                      </a:txBody>
                      <a:tcPr marL="7620" marR="7620" marT="7620" marB="0" anchor="ctr">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  756.98</a:t>
                          </a:r>
                        </a:p>
                      </a:txBody>
                      <a:tcPr marL="7620" marR="7620" marT="7620" marB="0" anchor="ctr">
                        <a:noFill/>
                      </a:tcPr>
                    </a:tc>
                    <a:extLst>
                      <a:ext uri="{0D108BD9-81ED-4DB2-BD59-A6C34878D82A}">
                        <a16:rowId xmlns:a16="http://schemas.microsoft.com/office/drawing/2014/main" val="1126373163"/>
                      </a:ext>
                    </a:extLst>
                  </a:tr>
                  <a:tr h="220745">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tcs.h1.b1</a:t>
                          </a:r>
                        </a:p>
                      </a:txBody>
                      <a:tcPr marL="7620" marR="7620" marT="7620" marB="0" anchor="ctr">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 0.3 </a:t>
                          </a:r>
                        </a:p>
                      </a:txBody>
                      <a:tcPr marL="7620" marR="7620" marT="7620" marB="0" anchor="ctr">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 3.7 </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Mo </a:t>
                          </a:r>
                        </a:p>
                      </a:txBody>
                      <a:tcPr marL="7620" marR="7620" marT="7620" marB="0" anchor="ctr">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 117.58 </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789.74</a:t>
                          </a:r>
                        </a:p>
                      </a:txBody>
                      <a:tcPr marL="7620" marR="7620" marT="7620" marB="0" anchor="ctr">
                        <a:noFill/>
                      </a:tcPr>
                    </a:tc>
                    <a:extLst>
                      <a:ext uri="{0D108BD9-81ED-4DB2-BD59-A6C34878D82A}">
                        <a16:rowId xmlns:a16="http://schemas.microsoft.com/office/drawing/2014/main" val="1057935888"/>
                      </a:ext>
                    </a:extLst>
                  </a:tr>
                  <a:tr h="220745">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tcs.v1.b1</a:t>
                          </a:r>
                        </a:p>
                      </a:txBody>
                      <a:tcPr marL="7620" marR="7620" marT="7620" marB="0" anchor="ctr">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 0.3 </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2.5 </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Mo </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421.47 </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587.39</a:t>
                          </a:r>
                        </a:p>
                      </a:txBody>
                      <a:tcPr marL="7620" marR="7620" marT="7620" marB="0" anchor="ctr">
                        <a:noFill/>
                      </a:tcPr>
                    </a:tc>
                    <a:extLst>
                      <a:ext uri="{0D108BD9-81ED-4DB2-BD59-A6C34878D82A}">
                        <a16:rowId xmlns:a16="http://schemas.microsoft.com/office/drawing/2014/main" val="3072021208"/>
                      </a:ext>
                    </a:extLst>
                  </a:tr>
                  <a:tr h="220745">
                    <a:tc>
                      <a:txBody>
                        <a:bodyPr/>
                        <a:lstStyle/>
                        <a:p>
                          <a:pPr algn="ctr" fontAlgn="ctr"/>
                          <a:r>
                            <a:rPr lang="en-GB" sz="1100" b="0" i="0" u="none" strike="noStrike">
                              <a:solidFill>
                                <a:srgbClr val="000000"/>
                              </a:solidFill>
                              <a:effectLst/>
                              <a:latin typeface="Cambria Math" panose="02040503050406030204" pitchFamily="18" charset="0"/>
                              <a:ea typeface="Cambria Math" panose="02040503050406030204" pitchFamily="18" charset="0"/>
                            </a:rPr>
                            <a:t>tcs.h2.b1</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0.3 </a:t>
                          </a:r>
                        </a:p>
                      </a:txBody>
                      <a:tcPr marL="7620" marR="7620" marT="7620" marB="0" anchor="ctr">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 5.1 </a:t>
                          </a:r>
                        </a:p>
                      </a:txBody>
                      <a:tcPr marL="7620" marR="7620" marT="7620" marB="0" anchor="ctr">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 Mo </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214.69 </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759.20</a:t>
                          </a:r>
                        </a:p>
                      </a:txBody>
                      <a:tcPr marL="7620" marR="7620" marT="7620" marB="0" anchor="ctr">
                        <a:noFill/>
                      </a:tcPr>
                    </a:tc>
                    <a:extLst>
                      <a:ext uri="{0D108BD9-81ED-4DB2-BD59-A6C34878D82A}">
                        <a16:rowId xmlns:a16="http://schemas.microsoft.com/office/drawing/2014/main" val="3175520006"/>
                      </a:ext>
                    </a:extLst>
                  </a:tr>
                  <a:tr h="220745">
                    <a:tc>
                      <a:txBody>
                        <a:bodyPr/>
                        <a:lstStyle/>
                        <a:p>
                          <a:pPr algn="ctr" fontAlgn="ctr"/>
                          <a:r>
                            <a:rPr lang="en-GB" sz="1100" b="0" i="0" u="none" strike="noStrike">
                              <a:solidFill>
                                <a:srgbClr val="000000"/>
                              </a:solidFill>
                              <a:effectLst/>
                              <a:latin typeface="Cambria Math" panose="02040503050406030204" pitchFamily="18" charset="0"/>
                              <a:ea typeface="Cambria Math" panose="02040503050406030204" pitchFamily="18" charset="0"/>
                            </a:rPr>
                            <a:t>tcs.v2.b1</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0.3 </a:t>
                          </a:r>
                        </a:p>
                      </a:txBody>
                      <a:tcPr marL="7620" marR="7620" marT="7620" marB="0" anchor="ctr">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 2.9 </a:t>
                          </a:r>
                        </a:p>
                      </a:txBody>
                      <a:tcPr marL="7620" marR="7620" marT="7620" marB="0" anchor="ctr">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 Mo </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32.80 </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827.50</a:t>
                          </a:r>
                        </a:p>
                      </a:txBody>
                      <a:tcPr marL="7620" marR="7620" marT="7620" marB="0" anchor="ctr">
                        <a:noFill/>
                      </a:tcPr>
                    </a:tc>
                    <a:extLst>
                      <a:ext uri="{0D108BD9-81ED-4DB2-BD59-A6C34878D82A}">
                        <a16:rowId xmlns:a16="http://schemas.microsoft.com/office/drawing/2014/main" val="683902226"/>
                      </a:ext>
                    </a:extLst>
                  </a:tr>
                  <a:tr h="220745">
                    <a:tc>
                      <a:txBody>
                        <a:bodyPr/>
                        <a:lstStyle/>
                        <a:p>
                          <a:pPr algn="ctr" fontAlgn="ctr"/>
                          <a:r>
                            <a:rPr lang="en-GB" sz="1100" b="0" i="0" u="none" strike="noStrike">
                              <a:solidFill>
                                <a:srgbClr val="000000"/>
                              </a:solidFill>
                              <a:effectLst/>
                              <a:latin typeface="Cambria Math" panose="02040503050406030204" pitchFamily="18" charset="0"/>
                              <a:ea typeface="Cambria Math" panose="02040503050406030204" pitchFamily="18" charset="0"/>
                            </a:rPr>
                            <a:t>tcp.hp.b1</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0.25 </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4.2 </a:t>
                          </a:r>
                        </a:p>
                      </a:txBody>
                      <a:tcPr marL="7620" marR="7620" marT="7620" marB="0" anchor="ctr">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 </a:t>
                          </a:r>
                          <a:r>
                            <a:rPr lang="en-GB" sz="1100" b="0" i="0" u="none" strike="noStrike" dirty="0" err="1">
                              <a:solidFill>
                                <a:srgbClr val="000000"/>
                              </a:solidFill>
                              <a:effectLst/>
                              <a:latin typeface="Cambria Math" panose="02040503050406030204" pitchFamily="18" charset="0"/>
                              <a:ea typeface="Cambria Math" panose="02040503050406030204" pitchFamily="18" charset="0"/>
                            </a:rPr>
                            <a:t>MoGr</a:t>
                          </a:r>
                          <a:r>
                            <a:rPr lang="en-GB" sz="1100" b="0" i="0" u="none" strike="noStrike" dirty="0">
                              <a:solidFill>
                                <a:srgbClr val="000000"/>
                              </a:solidFill>
                              <a:effectLst/>
                              <a:latin typeface="Cambria Math" panose="02040503050406030204" pitchFamily="18" charset="0"/>
                              <a:ea typeface="Cambria Math" panose="02040503050406030204" pitchFamily="18" charset="0"/>
                            </a:rPr>
                            <a:t> </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72.05 </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125.94</a:t>
                          </a:r>
                        </a:p>
                      </a:txBody>
                      <a:tcPr marL="7620" marR="7620" marT="7620" marB="0" anchor="ctr">
                        <a:noFill/>
                      </a:tcPr>
                    </a:tc>
                    <a:extLst>
                      <a:ext uri="{0D108BD9-81ED-4DB2-BD59-A6C34878D82A}">
                        <a16:rowId xmlns:a16="http://schemas.microsoft.com/office/drawing/2014/main" val="4087672697"/>
                      </a:ext>
                    </a:extLst>
                  </a:tr>
                  <a:tr h="220745">
                    <a:tc>
                      <a:txBody>
                        <a:bodyPr/>
                        <a:lstStyle/>
                        <a:p>
                          <a:pPr algn="ctr" fontAlgn="ctr"/>
                          <a:r>
                            <a:rPr lang="en-GB" sz="1100" b="0" i="0" u="none" strike="noStrike">
                              <a:solidFill>
                                <a:srgbClr val="000000"/>
                              </a:solidFill>
                              <a:effectLst/>
                              <a:latin typeface="Cambria Math" panose="02040503050406030204" pitchFamily="18" charset="0"/>
                              <a:ea typeface="Cambria Math" panose="02040503050406030204" pitchFamily="18" charset="0"/>
                            </a:rPr>
                            <a:t>tcs.hp1.b1</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0.3 </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4.6 </a:t>
                          </a:r>
                        </a:p>
                      </a:txBody>
                      <a:tcPr marL="7620" marR="7620" marT="7620" marB="0" anchor="ctr">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 Mo </a:t>
                          </a:r>
                        </a:p>
                      </a:txBody>
                      <a:tcPr marL="7620" marR="7620" marT="7620" marB="0" anchor="ctr">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 64.12 </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186.88</a:t>
                          </a:r>
                        </a:p>
                      </a:txBody>
                      <a:tcPr marL="7620" marR="7620" marT="7620" marB="0" anchor="ctr">
                        <a:noFill/>
                      </a:tcPr>
                    </a:tc>
                    <a:extLst>
                      <a:ext uri="{0D108BD9-81ED-4DB2-BD59-A6C34878D82A}">
                        <a16:rowId xmlns:a16="http://schemas.microsoft.com/office/drawing/2014/main" val="1936431108"/>
                      </a:ext>
                    </a:extLst>
                  </a:tr>
                  <a:tr h="220745">
                    <a:tc>
                      <a:txBody>
                        <a:bodyPr/>
                        <a:lstStyle/>
                        <a:p>
                          <a:pPr algn="ctr" fontAlgn="ctr"/>
                          <a:r>
                            <a:rPr lang="en-GB" sz="1100" b="0" i="0" u="none" strike="noStrike">
                              <a:solidFill>
                                <a:srgbClr val="000000"/>
                              </a:solidFill>
                              <a:effectLst/>
                              <a:latin typeface="Cambria Math" panose="02040503050406030204" pitchFamily="18" charset="0"/>
                              <a:ea typeface="Cambria Math" panose="02040503050406030204" pitchFamily="18" charset="0"/>
                            </a:rPr>
                            <a:t>tcs.hp2.b1</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0.3 </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16.7 </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Mo </a:t>
                          </a:r>
                        </a:p>
                      </a:txBody>
                      <a:tcPr marL="7620" marR="7620" marT="7620" marB="0" anchor="ctr">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 855.10 </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368.74</a:t>
                          </a:r>
                        </a:p>
                      </a:txBody>
                      <a:tcPr marL="7620" marR="7620" marT="7620" marB="0" anchor="ctr">
                        <a:noFill/>
                      </a:tcPr>
                    </a:tc>
                    <a:extLst>
                      <a:ext uri="{0D108BD9-81ED-4DB2-BD59-A6C34878D82A}">
                        <a16:rowId xmlns:a16="http://schemas.microsoft.com/office/drawing/2014/main" val="2845319444"/>
                      </a:ext>
                    </a:extLst>
                  </a:tr>
                  <a:tr h="220745">
                    <a:tc>
                      <a:txBody>
                        <a:bodyPr/>
                        <a:lstStyle/>
                        <a:p>
                          <a:pPr algn="ctr" fontAlgn="ctr"/>
                          <a:r>
                            <a:rPr lang="en-GB" sz="1100" b="0" i="0" u="none" strike="noStrike">
                              <a:solidFill>
                                <a:srgbClr val="000000"/>
                              </a:solidFill>
                              <a:effectLst/>
                              <a:latin typeface="Cambria Math" panose="02040503050406030204" pitchFamily="18" charset="0"/>
                              <a:ea typeface="Cambria Math" panose="02040503050406030204" pitchFamily="18" charset="0"/>
                            </a:rPr>
                            <a:t>tcr.h.wl.2.b1</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0.1 </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17</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W </a:t>
                          </a:r>
                        </a:p>
                      </a:txBody>
                      <a:tcPr marL="7620" marR="7620" marT="7620" marB="0" anchor="ctr">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 2056.83 </a:t>
                          </a:r>
                        </a:p>
                      </a:txBody>
                      <a:tcPr marL="7620" marR="7620" marT="7620" marB="0" anchor="ctr">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 8840.68</a:t>
                          </a:r>
                        </a:p>
                      </a:txBody>
                      <a:tcPr marL="7620" marR="7620" marT="7620" marB="0" anchor="ctr">
                        <a:noFill/>
                      </a:tcPr>
                    </a:tc>
                    <a:extLst>
                      <a:ext uri="{0D108BD9-81ED-4DB2-BD59-A6C34878D82A}">
                        <a16:rowId xmlns:a16="http://schemas.microsoft.com/office/drawing/2014/main" val="3535027326"/>
                      </a:ext>
                    </a:extLst>
                  </a:tr>
                  <a:tr h="220745">
                    <a:tc>
                      <a:txBody>
                        <a:bodyPr/>
                        <a:lstStyle/>
                        <a:p>
                          <a:pPr algn="ctr" fontAlgn="ctr"/>
                          <a:r>
                            <a:rPr lang="en-GB" sz="1100" b="0" i="0" u="none" strike="noStrike">
                              <a:solidFill>
                                <a:srgbClr val="000000"/>
                              </a:solidFill>
                              <a:effectLst/>
                              <a:latin typeface="Cambria Math" panose="02040503050406030204" pitchFamily="18" charset="0"/>
                              <a:ea typeface="Cambria Math" panose="02040503050406030204" pitchFamily="18" charset="0"/>
                            </a:rPr>
                            <a:t>-</a:t>
                          </a:r>
                        </a:p>
                      </a:txBody>
                      <a:tcPr marL="7620" marR="7620" marT="7620" marB="0" anchor="ctr">
                        <a:noFill/>
                      </a:tcPr>
                    </a:tc>
                    <a:tc>
                      <a:txBody>
                        <a:bodyPr/>
                        <a:lstStyle/>
                        <a:p>
                          <a:pPr algn="ctr" fontAlgn="ctr"/>
                          <a:r>
                            <a:rPr lang="en-GB" sz="1100" b="0" i="0" u="none" strike="noStrike" dirty="0">
                              <a:solidFill>
                                <a:srgbClr val="000000"/>
                              </a:solidFill>
                              <a:effectLst/>
                              <a:latin typeface="Cambria Math" panose="02040503050406030204" pitchFamily="18" charset="0"/>
                              <a:ea typeface="Cambria Math" panose="02040503050406030204" pitchFamily="18" charset="0"/>
                            </a:rPr>
                            <a:t>-</a:t>
                          </a:r>
                        </a:p>
                      </a:txBody>
                      <a:tcPr marL="7620" marR="7620" marT="7620" marB="0" anchor="ctr">
                        <a:noFill/>
                      </a:tcPr>
                    </a:tc>
                    <a:tc>
                      <a:txBody>
                        <a:bodyPr/>
                        <a:lstStyle/>
                        <a:p>
                          <a:pPr algn="ctr" fontAlgn="ctr"/>
                          <a:r>
                            <a:rPr lang="en-GB" sz="1100" b="0" i="0" u="none" strike="noStrike">
                              <a:solidFill>
                                <a:srgbClr val="000000"/>
                              </a:solidFill>
                              <a:effectLst/>
                              <a:latin typeface="Cambria Math" panose="02040503050406030204" pitchFamily="18" charset="0"/>
                              <a:ea typeface="Cambria Math" panose="02040503050406030204" pitchFamily="18" charset="0"/>
                            </a:rPr>
                            <a:t>-</a:t>
                          </a:r>
                        </a:p>
                      </a:txBody>
                      <a:tcPr marL="7620" marR="7620" marT="7620" marB="0" anchor="ctr">
                        <a:noFill/>
                      </a:tcPr>
                    </a:tc>
                    <a:tc>
                      <a:txBody>
                        <a:bodyPr/>
                        <a:lstStyle/>
                        <a:p>
                          <a:pPr algn="ctr" fontAlgn="ctr"/>
                          <a:r>
                            <a:rPr lang="en-GB" sz="1100" b="0" i="0" u="none" strike="noStrike">
                              <a:solidFill>
                                <a:srgbClr val="000000"/>
                              </a:solidFill>
                              <a:effectLst/>
                              <a:latin typeface="Cambria Math" panose="02040503050406030204" pitchFamily="18" charset="0"/>
                              <a:ea typeface="Cambria Math" panose="02040503050406030204" pitchFamily="18" charset="0"/>
                            </a:rPr>
                            <a:t>-</a:t>
                          </a:r>
                        </a:p>
                      </a:txBody>
                      <a:tcPr marL="7620" marR="7620" marT="7620" marB="0" anchor="ctr">
                        <a:noFill/>
                      </a:tcPr>
                    </a:tc>
                    <a:tc>
                      <a:txBody>
                        <a:bodyPr/>
                        <a:lstStyle/>
                        <a:p>
                          <a:pPr algn="ctr" fontAlgn="ctr"/>
                          <a:r>
                            <a:rPr lang="en-GB" sz="1100" b="0" i="0" u="none" strike="noStrike" dirty="0">
                              <a:solidFill>
                                <a:srgbClr val="000000"/>
                              </a:solidFill>
                              <a:effectLst/>
                              <a:latin typeface="Cambria Math" panose="02040503050406030204" pitchFamily="18" charset="0"/>
                              <a:ea typeface="Cambria Math" panose="02040503050406030204" pitchFamily="18" charset="0"/>
                            </a:rPr>
                            <a:t>-</a:t>
                          </a:r>
                        </a:p>
                      </a:txBody>
                      <a:tcPr marL="7620" marR="7620" marT="7620" marB="0" anchor="ctr">
                        <a:noFill/>
                      </a:tcPr>
                    </a:tc>
                    <a:tc>
                      <a:txBody>
                        <a:bodyPr/>
                        <a:lstStyle/>
                        <a:p>
                          <a:pPr algn="ctr" fontAlgn="ctr"/>
                          <a:r>
                            <a:rPr lang="en-GB" sz="1100" b="0" i="0" u="none" strike="noStrike" dirty="0">
                              <a:solidFill>
                                <a:srgbClr val="000000"/>
                              </a:solidFill>
                              <a:effectLst/>
                              <a:latin typeface="Cambria Math" panose="02040503050406030204" pitchFamily="18" charset="0"/>
                              <a:ea typeface="Cambria Math" panose="02040503050406030204" pitchFamily="18" charset="0"/>
                            </a:rPr>
                            <a:t>-</a:t>
                          </a:r>
                        </a:p>
                      </a:txBody>
                      <a:tcPr marL="7620" marR="7620" marT="7620" marB="0" anchor="ctr">
                        <a:noFill/>
                      </a:tcPr>
                    </a:tc>
                    <a:extLst>
                      <a:ext uri="{0D108BD9-81ED-4DB2-BD59-A6C34878D82A}">
                        <a16:rowId xmlns:a16="http://schemas.microsoft.com/office/drawing/2014/main" val="3243859721"/>
                      </a:ext>
                    </a:extLst>
                  </a:tr>
                  <a:tr h="220745">
                    <a:tc>
                      <a:txBody>
                        <a:bodyPr/>
                        <a:lstStyle/>
                        <a:p>
                          <a:pPr algn="ctr" fontAlgn="ctr"/>
                          <a:r>
                            <a:rPr lang="en-GB" sz="1100" b="0" i="0" u="none" strike="noStrike">
                              <a:solidFill>
                                <a:srgbClr val="000000"/>
                              </a:solidFill>
                              <a:effectLst/>
                              <a:latin typeface="Cambria Math" panose="02040503050406030204" pitchFamily="18" charset="0"/>
                              <a:ea typeface="Cambria Math" panose="02040503050406030204" pitchFamily="18" charset="0"/>
                            </a:rPr>
                            <a:t>-</a:t>
                          </a:r>
                        </a:p>
                      </a:txBody>
                      <a:tcPr marL="7620" marR="7620" marT="7620" marB="0" anchor="ctr">
                        <a:noFill/>
                      </a:tcPr>
                    </a:tc>
                    <a:tc>
                      <a:txBody>
                        <a:bodyPr/>
                        <a:lstStyle/>
                        <a:p>
                          <a:pPr algn="ctr" fontAlgn="ctr"/>
                          <a:r>
                            <a:rPr lang="en-GB" sz="1100" b="0" i="0" u="none" strike="noStrike">
                              <a:solidFill>
                                <a:srgbClr val="000000"/>
                              </a:solidFill>
                              <a:effectLst/>
                              <a:latin typeface="Cambria Math" panose="02040503050406030204" pitchFamily="18" charset="0"/>
                              <a:ea typeface="Cambria Math" panose="02040503050406030204" pitchFamily="18" charset="0"/>
                            </a:rPr>
                            <a:t>-</a:t>
                          </a:r>
                        </a:p>
                      </a:txBody>
                      <a:tcPr marL="7620" marR="7620" marT="7620" marB="0" anchor="ctr">
                        <a:noFill/>
                      </a:tcPr>
                    </a:tc>
                    <a:tc>
                      <a:txBody>
                        <a:bodyPr/>
                        <a:lstStyle/>
                        <a:p>
                          <a:pPr algn="ctr" fontAlgn="ctr"/>
                          <a:r>
                            <a:rPr lang="en-GB" sz="1100" b="0" i="0" u="none" strike="noStrike">
                              <a:solidFill>
                                <a:srgbClr val="000000"/>
                              </a:solidFill>
                              <a:effectLst/>
                              <a:latin typeface="Cambria Math" panose="02040503050406030204" pitchFamily="18" charset="0"/>
                              <a:ea typeface="Cambria Math" panose="02040503050406030204" pitchFamily="18" charset="0"/>
                            </a:rPr>
                            <a:t>-</a:t>
                          </a:r>
                        </a:p>
                      </a:txBody>
                      <a:tcPr marL="7620" marR="7620" marT="7620" marB="0" anchor="ctr">
                        <a:noFill/>
                      </a:tcPr>
                    </a:tc>
                    <a:tc>
                      <a:txBody>
                        <a:bodyPr/>
                        <a:lstStyle/>
                        <a:p>
                          <a:pPr algn="ctr" fontAlgn="ctr"/>
                          <a:r>
                            <a:rPr lang="en-GB" sz="1100" b="0" i="0" u="none" strike="noStrike">
                              <a:solidFill>
                                <a:srgbClr val="000000"/>
                              </a:solidFill>
                              <a:effectLst/>
                              <a:latin typeface="Cambria Math" panose="02040503050406030204" pitchFamily="18" charset="0"/>
                              <a:ea typeface="Cambria Math" panose="02040503050406030204" pitchFamily="18" charset="0"/>
                            </a:rPr>
                            <a:t>-</a:t>
                          </a:r>
                        </a:p>
                      </a:txBody>
                      <a:tcPr marL="7620" marR="7620" marT="7620" marB="0" anchor="ctr">
                        <a:noFill/>
                      </a:tcPr>
                    </a:tc>
                    <a:tc>
                      <a:txBody>
                        <a:bodyPr/>
                        <a:lstStyle/>
                        <a:p>
                          <a:pPr algn="ctr" fontAlgn="ctr"/>
                          <a:r>
                            <a:rPr lang="en-GB" sz="1100" b="0" i="0" u="none" strike="noStrike">
                              <a:solidFill>
                                <a:srgbClr val="000000"/>
                              </a:solidFill>
                              <a:effectLst/>
                              <a:latin typeface="Cambria Math" panose="02040503050406030204" pitchFamily="18" charset="0"/>
                              <a:ea typeface="Cambria Math" panose="02040503050406030204" pitchFamily="18" charset="0"/>
                            </a:rPr>
                            <a:t>-</a:t>
                          </a:r>
                        </a:p>
                      </a:txBody>
                      <a:tcPr marL="7620" marR="7620" marT="7620" marB="0" anchor="ctr">
                        <a:noFill/>
                      </a:tcPr>
                    </a:tc>
                    <a:tc>
                      <a:txBody>
                        <a:bodyPr/>
                        <a:lstStyle/>
                        <a:p>
                          <a:pPr algn="ctr" fontAlgn="ctr"/>
                          <a:r>
                            <a:rPr lang="en-GB" sz="1100" b="0" i="0" u="none" strike="noStrike" dirty="0">
                              <a:solidFill>
                                <a:srgbClr val="000000"/>
                              </a:solidFill>
                              <a:effectLst/>
                              <a:latin typeface="Cambria Math" panose="02040503050406030204" pitchFamily="18" charset="0"/>
                              <a:ea typeface="Cambria Math" panose="02040503050406030204" pitchFamily="18" charset="0"/>
                            </a:rPr>
                            <a:t>-</a:t>
                          </a:r>
                        </a:p>
                      </a:txBody>
                      <a:tcPr marL="7620" marR="7620" marT="7620" marB="0" anchor="ctr">
                        <a:noFill/>
                      </a:tcPr>
                    </a:tc>
                    <a:extLst>
                      <a:ext uri="{0D108BD9-81ED-4DB2-BD59-A6C34878D82A}">
                        <a16:rowId xmlns:a16="http://schemas.microsoft.com/office/drawing/2014/main" val="3255955614"/>
                      </a:ext>
                    </a:extLst>
                  </a:tr>
                  <a:tr h="220745">
                    <a:tc>
                      <a:txBody>
                        <a:bodyPr/>
                        <a:lstStyle/>
                        <a:p>
                          <a:pPr algn="ctr" fontAlgn="ctr"/>
                          <a:r>
                            <a:rPr lang="en-GB" sz="1100" b="0" i="0" u="none" strike="noStrike" dirty="0">
                              <a:solidFill>
                                <a:srgbClr val="000000"/>
                              </a:solidFill>
                              <a:effectLst/>
                              <a:latin typeface="Cambria Math" panose="02040503050406030204" pitchFamily="18" charset="0"/>
                              <a:ea typeface="Cambria Math" panose="02040503050406030204" pitchFamily="18" charset="0"/>
                            </a:rPr>
                            <a:t>tcr.h.c2.1.b1</a:t>
                          </a:r>
                        </a:p>
                      </a:txBody>
                      <a:tcPr marL="7620" marR="7620" marT="7620" marB="0" anchor="ctr">
                        <a:lnB w="12700" cap="flat" cmpd="sng" algn="ctr">
                          <a:solidFill>
                            <a:schemeClr val="tx1"/>
                          </a:solidFill>
                          <a:prstDash val="solid"/>
                          <a:round/>
                          <a:headEnd type="none" w="med" len="med"/>
                          <a:tailEnd type="none" w="med" len="med"/>
                        </a:lnB>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 0.1 </a:t>
                          </a:r>
                        </a:p>
                      </a:txBody>
                      <a:tcPr marL="7620" marR="7620" marT="7620" marB="0" anchor="ctr">
                        <a:lnB w="12700" cap="flat" cmpd="sng" algn="ctr">
                          <a:solidFill>
                            <a:schemeClr val="tx1"/>
                          </a:solidFill>
                          <a:prstDash val="solid"/>
                          <a:round/>
                          <a:headEnd type="none" w="med" len="med"/>
                          <a:tailEnd type="none" w="med" len="med"/>
                        </a:lnB>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16</a:t>
                          </a:r>
                        </a:p>
                      </a:txBody>
                      <a:tcPr marL="7620" marR="7620" marT="7620" marB="0" anchor="ctr">
                        <a:lnB w="12700" cap="flat" cmpd="sng" algn="ctr">
                          <a:solidFill>
                            <a:schemeClr val="tx1"/>
                          </a:solidFill>
                          <a:prstDash val="solid"/>
                          <a:round/>
                          <a:headEnd type="none" w="med" len="med"/>
                          <a:tailEnd type="none" w="med" len="med"/>
                        </a:lnB>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 W </a:t>
                          </a:r>
                        </a:p>
                      </a:txBody>
                      <a:tcPr marL="7620" marR="7620" marT="7620" marB="0" anchor="ctr">
                        <a:lnB w="12700" cap="flat" cmpd="sng" algn="ctr">
                          <a:solidFill>
                            <a:schemeClr val="tx1"/>
                          </a:solidFill>
                          <a:prstDash val="solid"/>
                          <a:round/>
                          <a:headEnd type="none" w="med" len="med"/>
                          <a:tailEnd type="none" w="med" len="med"/>
                        </a:lnB>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  2099.51 </a:t>
                          </a:r>
                        </a:p>
                      </a:txBody>
                      <a:tcPr marL="7620" marR="7620" marT="7620" marB="0" anchor="ctr">
                        <a:lnB w="12700" cap="flat" cmpd="sng" algn="ctr">
                          <a:solidFill>
                            <a:schemeClr val="tx1"/>
                          </a:solidFill>
                          <a:prstDash val="solid"/>
                          <a:round/>
                          <a:headEnd type="none" w="med" len="med"/>
                          <a:tailEnd type="none" w="med" len="med"/>
                        </a:lnB>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 5012.40</a:t>
                          </a:r>
                        </a:p>
                      </a:txBody>
                      <a:tcPr marL="7620" marR="7620" marT="7620" marB="0" anchor="ctr">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49368384"/>
                      </a:ext>
                    </a:extLst>
                  </a:tr>
                </a:tbl>
              </a:graphicData>
            </a:graphic>
          </p:graphicFrame>
        </mc:Choice>
        <mc:Fallback xmlns="">
          <p:graphicFrame>
            <p:nvGraphicFramePr>
              <p:cNvPr id="33" name="Table 32">
                <a:extLst>
                  <a:ext uri="{FF2B5EF4-FFF2-40B4-BE49-F238E27FC236}">
                    <a16:creationId xmlns:a16="http://schemas.microsoft.com/office/drawing/2014/main" id="{8449312D-973D-E420-C624-813C488261D2}"/>
                  </a:ext>
                </a:extLst>
              </p:cNvPr>
              <p:cNvGraphicFramePr>
                <a:graphicFrameLocks noGrp="1"/>
              </p:cNvGraphicFramePr>
              <p:nvPr>
                <p:extLst>
                  <p:ext uri="{D42A27DB-BD31-4B8C-83A1-F6EECF244321}">
                    <p14:modId xmlns:p14="http://schemas.microsoft.com/office/powerpoint/2010/main" val="590250863"/>
                  </p:ext>
                </p:extLst>
              </p:nvPr>
            </p:nvGraphicFramePr>
            <p:xfrm>
              <a:off x="846700" y="2310064"/>
              <a:ext cx="6868326" cy="3203920"/>
            </p:xfrm>
            <a:graphic>
              <a:graphicData uri="http://schemas.openxmlformats.org/drawingml/2006/table">
                <a:tbl>
                  <a:tblPr firstRow="1" bandRow="1">
                    <a:tableStyleId>{5C22544A-7EE6-4342-B048-85BDC9FD1C3A}</a:tableStyleId>
                  </a:tblPr>
                  <a:tblGrid>
                    <a:gridCol w="1144721">
                      <a:extLst>
                        <a:ext uri="{9D8B030D-6E8A-4147-A177-3AD203B41FA5}">
                          <a16:colId xmlns:a16="http://schemas.microsoft.com/office/drawing/2014/main" val="3507103859"/>
                        </a:ext>
                      </a:extLst>
                    </a:gridCol>
                    <a:gridCol w="1144721">
                      <a:extLst>
                        <a:ext uri="{9D8B030D-6E8A-4147-A177-3AD203B41FA5}">
                          <a16:colId xmlns:a16="http://schemas.microsoft.com/office/drawing/2014/main" val="3370820143"/>
                        </a:ext>
                      </a:extLst>
                    </a:gridCol>
                    <a:gridCol w="1144721">
                      <a:extLst>
                        <a:ext uri="{9D8B030D-6E8A-4147-A177-3AD203B41FA5}">
                          <a16:colId xmlns:a16="http://schemas.microsoft.com/office/drawing/2014/main" val="4035807865"/>
                        </a:ext>
                      </a:extLst>
                    </a:gridCol>
                    <a:gridCol w="1144721">
                      <a:extLst>
                        <a:ext uri="{9D8B030D-6E8A-4147-A177-3AD203B41FA5}">
                          <a16:colId xmlns:a16="http://schemas.microsoft.com/office/drawing/2014/main" val="1424550335"/>
                        </a:ext>
                      </a:extLst>
                    </a:gridCol>
                    <a:gridCol w="1144721">
                      <a:extLst>
                        <a:ext uri="{9D8B030D-6E8A-4147-A177-3AD203B41FA5}">
                          <a16:colId xmlns:a16="http://schemas.microsoft.com/office/drawing/2014/main" val="2447161475"/>
                        </a:ext>
                      </a:extLst>
                    </a:gridCol>
                    <a:gridCol w="1144721">
                      <a:extLst>
                        <a:ext uri="{9D8B030D-6E8A-4147-A177-3AD203B41FA5}">
                          <a16:colId xmlns:a16="http://schemas.microsoft.com/office/drawing/2014/main" val="3945572939"/>
                        </a:ext>
                      </a:extLst>
                    </a:gridCol>
                  </a:tblGrid>
                  <a:tr h="334235">
                    <a:tc>
                      <a:txBody>
                        <a:bodyPr/>
                        <a:lstStyle/>
                        <a:p>
                          <a:pPr algn="ctr"/>
                          <a:r>
                            <a:rPr lang="en-US" sz="1400" dirty="0">
                              <a:solidFill>
                                <a:schemeClr val="tx1"/>
                              </a:solidFill>
                              <a:latin typeface="Cambria Math" panose="02040503050406030204" pitchFamily="18" charset="0"/>
                              <a:ea typeface="Cambria Math" panose="02040503050406030204" pitchFamily="18" charset="0"/>
                            </a:rPr>
                            <a:t>Name</a:t>
                          </a:r>
                        </a:p>
                      </a:txBody>
                      <a:tcPr anchor="ctr">
                        <a:lnB w="12700" cap="flat" cmpd="sng" algn="ctr">
                          <a:solidFill>
                            <a:schemeClr val="tx1"/>
                          </a:solidFill>
                          <a:prstDash val="solid"/>
                          <a:round/>
                          <a:headEnd type="none" w="med" len="med"/>
                          <a:tailEnd type="none" w="med" len="med"/>
                        </a:lnB>
                        <a:noFill/>
                      </a:tcPr>
                    </a:tc>
                    <a:tc>
                      <a:txBody>
                        <a:bodyPr/>
                        <a:lstStyle/>
                        <a:p>
                          <a:pPr algn="ctr"/>
                          <a:r>
                            <a:rPr lang="en-US" sz="1400" dirty="0">
                              <a:solidFill>
                                <a:schemeClr val="tx1"/>
                              </a:solidFill>
                              <a:latin typeface="Cambria Math" panose="02040503050406030204" pitchFamily="18" charset="0"/>
                              <a:ea typeface="Cambria Math" panose="02040503050406030204" pitchFamily="18" charset="0"/>
                            </a:rPr>
                            <a:t>Length (m)</a:t>
                          </a:r>
                        </a:p>
                      </a:txBody>
                      <a:tcPr anchor="ctr">
                        <a:lnB w="12700" cap="flat" cmpd="sng" algn="ctr">
                          <a:solidFill>
                            <a:schemeClr val="tx1"/>
                          </a:solidFill>
                          <a:prstDash val="solid"/>
                          <a:round/>
                          <a:headEnd type="none" w="med" len="med"/>
                          <a:tailEnd type="none" w="med" len="med"/>
                        </a:lnB>
                        <a:noFill/>
                      </a:tcPr>
                    </a:tc>
                    <a:tc>
                      <a:txBody>
                        <a:bodyPr/>
                        <a:lstStyle/>
                        <a:p>
                          <a:pPr algn="ctr"/>
                          <a:r>
                            <a:rPr lang="en-US" sz="1400" dirty="0">
                              <a:solidFill>
                                <a:schemeClr val="tx1"/>
                              </a:solidFill>
                              <a:latin typeface="Cambria Math" panose="02040503050406030204" pitchFamily="18" charset="0"/>
                              <a:ea typeface="Cambria Math" panose="02040503050406030204" pitchFamily="18" charset="0"/>
                            </a:rPr>
                            <a:t>gap/2 (mm)</a:t>
                          </a:r>
                        </a:p>
                      </a:txBody>
                      <a:tcPr anchor="ctr">
                        <a:lnB w="12700" cap="flat" cmpd="sng" algn="ctr">
                          <a:solidFill>
                            <a:schemeClr val="tx1"/>
                          </a:solidFill>
                          <a:prstDash val="solid"/>
                          <a:round/>
                          <a:headEnd type="none" w="med" len="med"/>
                          <a:tailEnd type="none" w="med" len="med"/>
                        </a:lnB>
                        <a:noFill/>
                      </a:tcPr>
                    </a:tc>
                    <a:tc>
                      <a:txBody>
                        <a:bodyPr/>
                        <a:lstStyle/>
                        <a:p>
                          <a:pPr algn="ctr"/>
                          <a:r>
                            <a:rPr lang="en-US" sz="1400" dirty="0">
                              <a:solidFill>
                                <a:schemeClr val="tx1"/>
                              </a:solidFill>
                              <a:latin typeface="Cambria Math" panose="02040503050406030204" pitchFamily="18" charset="0"/>
                              <a:ea typeface="Cambria Math" panose="02040503050406030204" pitchFamily="18" charset="0"/>
                            </a:rPr>
                            <a:t>Material</a:t>
                          </a:r>
                        </a:p>
                      </a:txBody>
                      <a:tcPr anchor="ctr">
                        <a:lnB w="12700" cap="flat" cmpd="sng" algn="ctr">
                          <a:solidFill>
                            <a:schemeClr val="tx1"/>
                          </a:solidFill>
                          <a:prstDash val="solid"/>
                          <a:round/>
                          <a:headEnd type="none" w="med" len="med"/>
                          <a:tailEnd type="none" w="med" len="med"/>
                        </a:lnB>
                        <a:noFill/>
                      </a:tcPr>
                    </a:tc>
                    <a:tc>
                      <a:txBody>
                        <a:bodyPr/>
                        <a:lstStyle/>
                        <a:p>
                          <a:endParaRPr lang="en-US"/>
                        </a:p>
                      </a:txBody>
                      <a:tcPr anchor="ctr">
                        <a:lnB w="12700" cap="flat" cmpd="sng" algn="ctr">
                          <a:solidFill>
                            <a:schemeClr val="tx1"/>
                          </a:solidFill>
                          <a:prstDash val="solid"/>
                          <a:round/>
                          <a:headEnd type="none" w="med" len="med"/>
                          <a:tailEnd type="none" w="med" len="med"/>
                        </a:lnB>
                        <a:blipFill>
                          <a:blip r:embed="rId7"/>
                          <a:stretch>
                            <a:fillRect l="-400532" t="-1818" r="-101064" b="-878182"/>
                          </a:stretch>
                        </a:blipFill>
                      </a:tcPr>
                    </a:tc>
                    <a:tc>
                      <a:txBody>
                        <a:bodyPr/>
                        <a:lstStyle/>
                        <a:p>
                          <a:endParaRPr lang="en-US"/>
                        </a:p>
                      </a:txBody>
                      <a:tcPr anchor="ctr">
                        <a:lnB w="12700" cap="flat" cmpd="sng" algn="ctr">
                          <a:solidFill>
                            <a:schemeClr val="tx1"/>
                          </a:solidFill>
                          <a:prstDash val="solid"/>
                          <a:round/>
                          <a:headEnd type="none" w="med" len="med"/>
                          <a:tailEnd type="none" w="med" len="med"/>
                        </a:lnB>
                        <a:blipFill>
                          <a:blip r:embed="rId7"/>
                          <a:stretch>
                            <a:fillRect l="-500532" t="-1818" r="-1064" b="-878182"/>
                          </a:stretch>
                        </a:blipFill>
                      </a:tcPr>
                    </a:tc>
                    <a:extLst>
                      <a:ext uri="{0D108BD9-81ED-4DB2-BD59-A6C34878D82A}">
                        <a16:rowId xmlns:a16="http://schemas.microsoft.com/office/drawing/2014/main" val="2563081332"/>
                      </a:ext>
                    </a:extLst>
                  </a:tr>
                  <a:tr h="220745">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tcp.h.b1</a:t>
                          </a:r>
                        </a:p>
                      </a:txBody>
                      <a:tcPr marL="7620" marR="7620" marT="7620" marB="0" anchor="ctr">
                        <a:lnT w="12700" cap="flat" cmpd="sng" algn="ctr">
                          <a:solidFill>
                            <a:schemeClr val="tx1"/>
                          </a:solidFill>
                          <a:prstDash val="solid"/>
                          <a:round/>
                          <a:headEnd type="none" w="med" len="med"/>
                          <a:tailEnd type="none" w="med" len="med"/>
                        </a:lnT>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  0.25 </a:t>
                          </a:r>
                        </a:p>
                      </a:txBody>
                      <a:tcPr marL="7620" marR="7620" marT="7620" marB="0" anchor="ctr">
                        <a:lnT w="12700" cap="flat" cmpd="sng" algn="ctr">
                          <a:solidFill>
                            <a:schemeClr val="tx1"/>
                          </a:solidFill>
                          <a:prstDash val="solid"/>
                          <a:round/>
                          <a:headEnd type="none" w="med" len="med"/>
                          <a:tailEnd type="none" w="med" len="med"/>
                        </a:lnT>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6.7 </a:t>
                          </a:r>
                        </a:p>
                      </a:txBody>
                      <a:tcPr marL="7620" marR="7620" marT="7620" marB="0" anchor="ctr">
                        <a:lnT w="12700" cap="flat" cmpd="sng" algn="ctr">
                          <a:solidFill>
                            <a:schemeClr val="tx1"/>
                          </a:solidFill>
                          <a:prstDash val="solid"/>
                          <a:round/>
                          <a:headEnd type="none" w="med" len="med"/>
                          <a:tailEnd type="none" w="med" len="med"/>
                        </a:lnT>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MoGr </a:t>
                          </a:r>
                        </a:p>
                      </a:txBody>
                      <a:tcPr marL="7620" marR="7620" marT="7620" marB="0" anchor="ctr">
                        <a:lnT w="12700" cap="flat" cmpd="sng" algn="ctr">
                          <a:solidFill>
                            <a:schemeClr val="tx1"/>
                          </a:solidFill>
                          <a:prstDash val="solid"/>
                          <a:round/>
                          <a:headEnd type="none" w="med" len="med"/>
                          <a:tailEnd type="none" w="med" len="med"/>
                        </a:lnT>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517.98 </a:t>
                          </a:r>
                        </a:p>
                      </a:txBody>
                      <a:tcPr marL="7620" marR="7620" marT="7620" marB="0" anchor="ctr">
                        <a:lnT w="12700" cap="flat" cmpd="sng" algn="ctr">
                          <a:solidFill>
                            <a:schemeClr val="tx1"/>
                          </a:solidFill>
                          <a:prstDash val="solid"/>
                          <a:round/>
                          <a:headEnd type="none" w="med" len="med"/>
                          <a:tailEnd type="none" w="med" len="med"/>
                        </a:lnT>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 755.84</a:t>
                          </a:r>
                        </a:p>
                      </a:txBody>
                      <a:tcPr marL="7620" marR="7620" marT="7620" marB="0" anchor="ctr">
                        <a:lnT w="1270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3510969123"/>
                      </a:ext>
                    </a:extLst>
                  </a:tr>
                  <a:tr h="220745">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tcp.v.b1</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0.25</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2.4 </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MoGr </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519.09 </a:t>
                          </a:r>
                        </a:p>
                      </a:txBody>
                      <a:tcPr marL="7620" marR="7620" marT="7620" marB="0" anchor="ctr">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  756.98</a:t>
                          </a:r>
                        </a:p>
                      </a:txBody>
                      <a:tcPr marL="7620" marR="7620" marT="7620" marB="0" anchor="ctr">
                        <a:noFill/>
                      </a:tcPr>
                    </a:tc>
                    <a:extLst>
                      <a:ext uri="{0D108BD9-81ED-4DB2-BD59-A6C34878D82A}">
                        <a16:rowId xmlns:a16="http://schemas.microsoft.com/office/drawing/2014/main" val="1126373163"/>
                      </a:ext>
                    </a:extLst>
                  </a:tr>
                  <a:tr h="220745">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tcs.h1.b1</a:t>
                          </a:r>
                        </a:p>
                      </a:txBody>
                      <a:tcPr marL="7620" marR="7620" marT="7620" marB="0" anchor="ctr">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 0.3 </a:t>
                          </a:r>
                        </a:p>
                      </a:txBody>
                      <a:tcPr marL="7620" marR="7620" marT="7620" marB="0" anchor="ctr">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 3.7 </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Mo </a:t>
                          </a:r>
                        </a:p>
                      </a:txBody>
                      <a:tcPr marL="7620" marR="7620" marT="7620" marB="0" anchor="ctr">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 117.58 </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789.74</a:t>
                          </a:r>
                        </a:p>
                      </a:txBody>
                      <a:tcPr marL="7620" marR="7620" marT="7620" marB="0" anchor="ctr">
                        <a:noFill/>
                      </a:tcPr>
                    </a:tc>
                    <a:extLst>
                      <a:ext uri="{0D108BD9-81ED-4DB2-BD59-A6C34878D82A}">
                        <a16:rowId xmlns:a16="http://schemas.microsoft.com/office/drawing/2014/main" val="1057935888"/>
                      </a:ext>
                    </a:extLst>
                  </a:tr>
                  <a:tr h="220745">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tcs.v1.b1</a:t>
                          </a:r>
                        </a:p>
                      </a:txBody>
                      <a:tcPr marL="7620" marR="7620" marT="7620" marB="0" anchor="ctr">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 0.3 </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2.5 </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Mo </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421.47 </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587.39</a:t>
                          </a:r>
                        </a:p>
                      </a:txBody>
                      <a:tcPr marL="7620" marR="7620" marT="7620" marB="0" anchor="ctr">
                        <a:noFill/>
                      </a:tcPr>
                    </a:tc>
                    <a:extLst>
                      <a:ext uri="{0D108BD9-81ED-4DB2-BD59-A6C34878D82A}">
                        <a16:rowId xmlns:a16="http://schemas.microsoft.com/office/drawing/2014/main" val="3072021208"/>
                      </a:ext>
                    </a:extLst>
                  </a:tr>
                  <a:tr h="220745">
                    <a:tc>
                      <a:txBody>
                        <a:bodyPr/>
                        <a:lstStyle/>
                        <a:p>
                          <a:pPr algn="ctr" fontAlgn="ctr"/>
                          <a:r>
                            <a:rPr lang="en-GB" sz="1100" b="0" i="0" u="none" strike="noStrike">
                              <a:solidFill>
                                <a:srgbClr val="000000"/>
                              </a:solidFill>
                              <a:effectLst/>
                              <a:latin typeface="Cambria Math" panose="02040503050406030204" pitchFamily="18" charset="0"/>
                              <a:ea typeface="Cambria Math" panose="02040503050406030204" pitchFamily="18" charset="0"/>
                            </a:rPr>
                            <a:t>tcs.h2.b1</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0.3 </a:t>
                          </a:r>
                        </a:p>
                      </a:txBody>
                      <a:tcPr marL="7620" marR="7620" marT="7620" marB="0" anchor="ctr">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 5.1 </a:t>
                          </a:r>
                        </a:p>
                      </a:txBody>
                      <a:tcPr marL="7620" marR="7620" marT="7620" marB="0" anchor="ctr">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 Mo </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214.69 </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759.20</a:t>
                          </a:r>
                        </a:p>
                      </a:txBody>
                      <a:tcPr marL="7620" marR="7620" marT="7620" marB="0" anchor="ctr">
                        <a:noFill/>
                      </a:tcPr>
                    </a:tc>
                    <a:extLst>
                      <a:ext uri="{0D108BD9-81ED-4DB2-BD59-A6C34878D82A}">
                        <a16:rowId xmlns:a16="http://schemas.microsoft.com/office/drawing/2014/main" val="3175520006"/>
                      </a:ext>
                    </a:extLst>
                  </a:tr>
                  <a:tr h="220745">
                    <a:tc>
                      <a:txBody>
                        <a:bodyPr/>
                        <a:lstStyle/>
                        <a:p>
                          <a:pPr algn="ctr" fontAlgn="ctr"/>
                          <a:r>
                            <a:rPr lang="en-GB" sz="1100" b="0" i="0" u="none" strike="noStrike">
                              <a:solidFill>
                                <a:srgbClr val="000000"/>
                              </a:solidFill>
                              <a:effectLst/>
                              <a:latin typeface="Cambria Math" panose="02040503050406030204" pitchFamily="18" charset="0"/>
                              <a:ea typeface="Cambria Math" panose="02040503050406030204" pitchFamily="18" charset="0"/>
                            </a:rPr>
                            <a:t>tcs.v2.b1</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0.3 </a:t>
                          </a:r>
                        </a:p>
                      </a:txBody>
                      <a:tcPr marL="7620" marR="7620" marT="7620" marB="0" anchor="ctr">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 2.9 </a:t>
                          </a:r>
                        </a:p>
                      </a:txBody>
                      <a:tcPr marL="7620" marR="7620" marT="7620" marB="0" anchor="ctr">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 Mo </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32.80 </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827.50</a:t>
                          </a:r>
                        </a:p>
                      </a:txBody>
                      <a:tcPr marL="7620" marR="7620" marT="7620" marB="0" anchor="ctr">
                        <a:noFill/>
                      </a:tcPr>
                    </a:tc>
                    <a:extLst>
                      <a:ext uri="{0D108BD9-81ED-4DB2-BD59-A6C34878D82A}">
                        <a16:rowId xmlns:a16="http://schemas.microsoft.com/office/drawing/2014/main" val="683902226"/>
                      </a:ext>
                    </a:extLst>
                  </a:tr>
                  <a:tr h="220745">
                    <a:tc>
                      <a:txBody>
                        <a:bodyPr/>
                        <a:lstStyle/>
                        <a:p>
                          <a:pPr algn="ctr" fontAlgn="ctr"/>
                          <a:r>
                            <a:rPr lang="en-GB" sz="1100" b="0" i="0" u="none" strike="noStrike">
                              <a:solidFill>
                                <a:srgbClr val="000000"/>
                              </a:solidFill>
                              <a:effectLst/>
                              <a:latin typeface="Cambria Math" panose="02040503050406030204" pitchFamily="18" charset="0"/>
                              <a:ea typeface="Cambria Math" panose="02040503050406030204" pitchFamily="18" charset="0"/>
                            </a:rPr>
                            <a:t>tcp.hp.b1</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0.25 </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4.2 </a:t>
                          </a:r>
                        </a:p>
                      </a:txBody>
                      <a:tcPr marL="7620" marR="7620" marT="7620" marB="0" anchor="ctr">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 </a:t>
                          </a:r>
                          <a:r>
                            <a:rPr lang="en-GB" sz="1100" b="0" i="0" u="none" strike="noStrike" dirty="0" err="1">
                              <a:solidFill>
                                <a:srgbClr val="000000"/>
                              </a:solidFill>
                              <a:effectLst/>
                              <a:latin typeface="Cambria Math" panose="02040503050406030204" pitchFamily="18" charset="0"/>
                              <a:ea typeface="Cambria Math" panose="02040503050406030204" pitchFamily="18" charset="0"/>
                            </a:rPr>
                            <a:t>MoGr</a:t>
                          </a:r>
                          <a:r>
                            <a:rPr lang="en-GB" sz="1100" b="0" i="0" u="none" strike="noStrike" dirty="0">
                              <a:solidFill>
                                <a:srgbClr val="000000"/>
                              </a:solidFill>
                              <a:effectLst/>
                              <a:latin typeface="Cambria Math" panose="02040503050406030204" pitchFamily="18" charset="0"/>
                              <a:ea typeface="Cambria Math" panose="02040503050406030204" pitchFamily="18" charset="0"/>
                            </a:rPr>
                            <a:t> </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72.05 </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125.94</a:t>
                          </a:r>
                        </a:p>
                      </a:txBody>
                      <a:tcPr marL="7620" marR="7620" marT="7620" marB="0" anchor="ctr">
                        <a:noFill/>
                      </a:tcPr>
                    </a:tc>
                    <a:extLst>
                      <a:ext uri="{0D108BD9-81ED-4DB2-BD59-A6C34878D82A}">
                        <a16:rowId xmlns:a16="http://schemas.microsoft.com/office/drawing/2014/main" val="4087672697"/>
                      </a:ext>
                    </a:extLst>
                  </a:tr>
                  <a:tr h="220745">
                    <a:tc>
                      <a:txBody>
                        <a:bodyPr/>
                        <a:lstStyle/>
                        <a:p>
                          <a:pPr algn="ctr" fontAlgn="ctr"/>
                          <a:r>
                            <a:rPr lang="en-GB" sz="1100" b="0" i="0" u="none" strike="noStrike">
                              <a:solidFill>
                                <a:srgbClr val="000000"/>
                              </a:solidFill>
                              <a:effectLst/>
                              <a:latin typeface="Cambria Math" panose="02040503050406030204" pitchFamily="18" charset="0"/>
                              <a:ea typeface="Cambria Math" panose="02040503050406030204" pitchFamily="18" charset="0"/>
                            </a:rPr>
                            <a:t>tcs.hp1.b1</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0.3 </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4.6 </a:t>
                          </a:r>
                        </a:p>
                      </a:txBody>
                      <a:tcPr marL="7620" marR="7620" marT="7620" marB="0" anchor="ctr">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 Mo </a:t>
                          </a:r>
                        </a:p>
                      </a:txBody>
                      <a:tcPr marL="7620" marR="7620" marT="7620" marB="0" anchor="ctr">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 64.12 </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186.88</a:t>
                          </a:r>
                        </a:p>
                      </a:txBody>
                      <a:tcPr marL="7620" marR="7620" marT="7620" marB="0" anchor="ctr">
                        <a:noFill/>
                      </a:tcPr>
                    </a:tc>
                    <a:extLst>
                      <a:ext uri="{0D108BD9-81ED-4DB2-BD59-A6C34878D82A}">
                        <a16:rowId xmlns:a16="http://schemas.microsoft.com/office/drawing/2014/main" val="1936431108"/>
                      </a:ext>
                    </a:extLst>
                  </a:tr>
                  <a:tr h="220745">
                    <a:tc>
                      <a:txBody>
                        <a:bodyPr/>
                        <a:lstStyle/>
                        <a:p>
                          <a:pPr algn="ctr" fontAlgn="ctr"/>
                          <a:r>
                            <a:rPr lang="en-GB" sz="1100" b="0" i="0" u="none" strike="noStrike">
                              <a:solidFill>
                                <a:srgbClr val="000000"/>
                              </a:solidFill>
                              <a:effectLst/>
                              <a:latin typeface="Cambria Math" panose="02040503050406030204" pitchFamily="18" charset="0"/>
                              <a:ea typeface="Cambria Math" panose="02040503050406030204" pitchFamily="18" charset="0"/>
                            </a:rPr>
                            <a:t>tcs.hp2.b1</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0.3 </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16.7 </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Mo </a:t>
                          </a:r>
                        </a:p>
                      </a:txBody>
                      <a:tcPr marL="7620" marR="7620" marT="7620" marB="0" anchor="ctr">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 855.10 </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368.74</a:t>
                          </a:r>
                        </a:p>
                      </a:txBody>
                      <a:tcPr marL="7620" marR="7620" marT="7620" marB="0" anchor="ctr">
                        <a:noFill/>
                      </a:tcPr>
                    </a:tc>
                    <a:extLst>
                      <a:ext uri="{0D108BD9-81ED-4DB2-BD59-A6C34878D82A}">
                        <a16:rowId xmlns:a16="http://schemas.microsoft.com/office/drawing/2014/main" val="2845319444"/>
                      </a:ext>
                    </a:extLst>
                  </a:tr>
                  <a:tr h="220745">
                    <a:tc>
                      <a:txBody>
                        <a:bodyPr/>
                        <a:lstStyle/>
                        <a:p>
                          <a:pPr algn="ctr" fontAlgn="ctr"/>
                          <a:r>
                            <a:rPr lang="en-GB" sz="1100" b="0" i="0" u="none" strike="noStrike">
                              <a:solidFill>
                                <a:srgbClr val="000000"/>
                              </a:solidFill>
                              <a:effectLst/>
                              <a:latin typeface="Cambria Math" panose="02040503050406030204" pitchFamily="18" charset="0"/>
                              <a:ea typeface="Cambria Math" panose="02040503050406030204" pitchFamily="18" charset="0"/>
                            </a:rPr>
                            <a:t>tcr.h.wl.2.b1</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0.1 </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17</a:t>
                          </a:r>
                        </a:p>
                      </a:txBody>
                      <a:tcPr marL="7620" marR="7620" marT="7620" marB="0" anchor="ctr">
                        <a:noFill/>
                      </a:tcPr>
                    </a:tc>
                    <a:tc>
                      <a:txBody>
                        <a:bodyPr/>
                        <a:lstStyle/>
                        <a:p>
                          <a:pPr algn="ctr" fontAlgn="b"/>
                          <a:r>
                            <a:rPr lang="en-GB" sz="1100" b="0" i="0" u="none" strike="noStrike">
                              <a:solidFill>
                                <a:srgbClr val="000000"/>
                              </a:solidFill>
                              <a:effectLst/>
                              <a:latin typeface="Cambria Math" panose="02040503050406030204" pitchFamily="18" charset="0"/>
                              <a:ea typeface="Cambria Math" panose="02040503050406030204" pitchFamily="18" charset="0"/>
                            </a:rPr>
                            <a:t> W </a:t>
                          </a:r>
                        </a:p>
                      </a:txBody>
                      <a:tcPr marL="7620" marR="7620" marT="7620" marB="0" anchor="ctr">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 2056.83 </a:t>
                          </a:r>
                        </a:p>
                      </a:txBody>
                      <a:tcPr marL="7620" marR="7620" marT="7620" marB="0" anchor="ctr">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 8840.68</a:t>
                          </a:r>
                        </a:p>
                      </a:txBody>
                      <a:tcPr marL="7620" marR="7620" marT="7620" marB="0" anchor="ctr">
                        <a:noFill/>
                      </a:tcPr>
                    </a:tc>
                    <a:extLst>
                      <a:ext uri="{0D108BD9-81ED-4DB2-BD59-A6C34878D82A}">
                        <a16:rowId xmlns:a16="http://schemas.microsoft.com/office/drawing/2014/main" val="3535027326"/>
                      </a:ext>
                    </a:extLst>
                  </a:tr>
                  <a:tr h="220745">
                    <a:tc>
                      <a:txBody>
                        <a:bodyPr/>
                        <a:lstStyle/>
                        <a:p>
                          <a:pPr algn="ctr" fontAlgn="ctr"/>
                          <a:r>
                            <a:rPr lang="en-GB" sz="1100" b="0" i="0" u="none" strike="noStrike">
                              <a:solidFill>
                                <a:srgbClr val="000000"/>
                              </a:solidFill>
                              <a:effectLst/>
                              <a:latin typeface="Cambria Math" panose="02040503050406030204" pitchFamily="18" charset="0"/>
                              <a:ea typeface="Cambria Math" panose="02040503050406030204" pitchFamily="18" charset="0"/>
                            </a:rPr>
                            <a:t>-</a:t>
                          </a:r>
                        </a:p>
                      </a:txBody>
                      <a:tcPr marL="7620" marR="7620" marT="7620" marB="0" anchor="ctr">
                        <a:noFill/>
                      </a:tcPr>
                    </a:tc>
                    <a:tc>
                      <a:txBody>
                        <a:bodyPr/>
                        <a:lstStyle/>
                        <a:p>
                          <a:pPr algn="ctr" fontAlgn="ctr"/>
                          <a:r>
                            <a:rPr lang="en-GB" sz="1100" b="0" i="0" u="none" strike="noStrike" dirty="0">
                              <a:solidFill>
                                <a:srgbClr val="000000"/>
                              </a:solidFill>
                              <a:effectLst/>
                              <a:latin typeface="Cambria Math" panose="02040503050406030204" pitchFamily="18" charset="0"/>
                              <a:ea typeface="Cambria Math" panose="02040503050406030204" pitchFamily="18" charset="0"/>
                            </a:rPr>
                            <a:t>-</a:t>
                          </a:r>
                        </a:p>
                      </a:txBody>
                      <a:tcPr marL="7620" marR="7620" marT="7620" marB="0" anchor="ctr">
                        <a:noFill/>
                      </a:tcPr>
                    </a:tc>
                    <a:tc>
                      <a:txBody>
                        <a:bodyPr/>
                        <a:lstStyle/>
                        <a:p>
                          <a:pPr algn="ctr" fontAlgn="ctr"/>
                          <a:r>
                            <a:rPr lang="en-GB" sz="1100" b="0" i="0" u="none" strike="noStrike">
                              <a:solidFill>
                                <a:srgbClr val="000000"/>
                              </a:solidFill>
                              <a:effectLst/>
                              <a:latin typeface="Cambria Math" panose="02040503050406030204" pitchFamily="18" charset="0"/>
                              <a:ea typeface="Cambria Math" panose="02040503050406030204" pitchFamily="18" charset="0"/>
                            </a:rPr>
                            <a:t>-</a:t>
                          </a:r>
                        </a:p>
                      </a:txBody>
                      <a:tcPr marL="7620" marR="7620" marT="7620" marB="0" anchor="ctr">
                        <a:noFill/>
                      </a:tcPr>
                    </a:tc>
                    <a:tc>
                      <a:txBody>
                        <a:bodyPr/>
                        <a:lstStyle/>
                        <a:p>
                          <a:pPr algn="ctr" fontAlgn="ctr"/>
                          <a:r>
                            <a:rPr lang="en-GB" sz="1100" b="0" i="0" u="none" strike="noStrike">
                              <a:solidFill>
                                <a:srgbClr val="000000"/>
                              </a:solidFill>
                              <a:effectLst/>
                              <a:latin typeface="Cambria Math" panose="02040503050406030204" pitchFamily="18" charset="0"/>
                              <a:ea typeface="Cambria Math" panose="02040503050406030204" pitchFamily="18" charset="0"/>
                            </a:rPr>
                            <a:t>-</a:t>
                          </a:r>
                        </a:p>
                      </a:txBody>
                      <a:tcPr marL="7620" marR="7620" marT="7620" marB="0" anchor="ctr">
                        <a:noFill/>
                      </a:tcPr>
                    </a:tc>
                    <a:tc>
                      <a:txBody>
                        <a:bodyPr/>
                        <a:lstStyle/>
                        <a:p>
                          <a:pPr algn="ctr" fontAlgn="ctr"/>
                          <a:r>
                            <a:rPr lang="en-GB" sz="1100" b="0" i="0" u="none" strike="noStrike" dirty="0">
                              <a:solidFill>
                                <a:srgbClr val="000000"/>
                              </a:solidFill>
                              <a:effectLst/>
                              <a:latin typeface="Cambria Math" panose="02040503050406030204" pitchFamily="18" charset="0"/>
                              <a:ea typeface="Cambria Math" panose="02040503050406030204" pitchFamily="18" charset="0"/>
                            </a:rPr>
                            <a:t>-</a:t>
                          </a:r>
                        </a:p>
                      </a:txBody>
                      <a:tcPr marL="7620" marR="7620" marT="7620" marB="0" anchor="ctr">
                        <a:noFill/>
                      </a:tcPr>
                    </a:tc>
                    <a:tc>
                      <a:txBody>
                        <a:bodyPr/>
                        <a:lstStyle/>
                        <a:p>
                          <a:pPr algn="ctr" fontAlgn="ctr"/>
                          <a:r>
                            <a:rPr lang="en-GB" sz="1100" b="0" i="0" u="none" strike="noStrike" dirty="0">
                              <a:solidFill>
                                <a:srgbClr val="000000"/>
                              </a:solidFill>
                              <a:effectLst/>
                              <a:latin typeface="Cambria Math" panose="02040503050406030204" pitchFamily="18" charset="0"/>
                              <a:ea typeface="Cambria Math" panose="02040503050406030204" pitchFamily="18" charset="0"/>
                            </a:rPr>
                            <a:t>-</a:t>
                          </a:r>
                        </a:p>
                      </a:txBody>
                      <a:tcPr marL="7620" marR="7620" marT="7620" marB="0" anchor="ctr">
                        <a:noFill/>
                      </a:tcPr>
                    </a:tc>
                    <a:extLst>
                      <a:ext uri="{0D108BD9-81ED-4DB2-BD59-A6C34878D82A}">
                        <a16:rowId xmlns:a16="http://schemas.microsoft.com/office/drawing/2014/main" val="3243859721"/>
                      </a:ext>
                    </a:extLst>
                  </a:tr>
                  <a:tr h="220745">
                    <a:tc>
                      <a:txBody>
                        <a:bodyPr/>
                        <a:lstStyle/>
                        <a:p>
                          <a:pPr algn="ctr" fontAlgn="ctr"/>
                          <a:r>
                            <a:rPr lang="en-GB" sz="1100" b="0" i="0" u="none" strike="noStrike">
                              <a:solidFill>
                                <a:srgbClr val="000000"/>
                              </a:solidFill>
                              <a:effectLst/>
                              <a:latin typeface="Cambria Math" panose="02040503050406030204" pitchFamily="18" charset="0"/>
                              <a:ea typeface="Cambria Math" panose="02040503050406030204" pitchFamily="18" charset="0"/>
                            </a:rPr>
                            <a:t>-</a:t>
                          </a:r>
                        </a:p>
                      </a:txBody>
                      <a:tcPr marL="7620" marR="7620" marT="7620" marB="0" anchor="ctr">
                        <a:noFill/>
                      </a:tcPr>
                    </a:tc>
                    <a:tc>
                      <a:txBody>
                        <a:bodyPr/>
                        <a:lstStyle/>
                        <a:p>
                          <a:pPr algn="ctr" fontAlgn="ctr"/>
                          <a:r>
                            <a:rPr lang="en-GB" sz="1100" b="0" i="0" u="none" strike="noStrike">
                              <a:solidFill>
                                <a:srgbClr val="000000"/>
                              </a:solidFill>
                              <a:effectLst/>
                              <a:latin typeface="Cambria Math" panose="02040503050406030204" pitchFamily="18" charset="0"/>
                              <a:ea typeface="Cambria Math" panose="02040503050406030204" pitchFamily="18" charset="0"/>
                            </a:rPr>
                            <a:t>-</a:t>
                          </a:r>
                        </a:p>
                      </a:txBody>
                      <a:tcPr marL="7620" marR="7620" marT="7620" marB="0" anchor="ctr">
                        <a:noFill/>
                      </a:tcPr>
                    </a:tc>
                    <a:tc>
                      <a:txBody>
                        <a:bodyPr/>
                        <a:lstStyle/>
                        <a:p>
                          <a:pPr algn="ctr" fontAlgn="ctr"/>
                          <a:r>
                            <a:rPr lang="en-GB" sz="1100" b="0" i="0" u="none" strike="noStrike">
                              <a:solidFill>
                                <a:srgbClr val="000000"/>
                              </a:solidFill>
                              <a:effectLst/>
                              <a:latin typeface="Cambria Math" panose="02040503050406030204" pitchFamily="18" charset="0"/>
                              <a:ea typeface="Cambria Math" panose="02040503050406030204" pitchFamily="18" charset="0"/>
                            </a:rPr>
                            <a:t>-</a:t>
                          </a:r>
                        </a:p>
                      </a:txBody>
                      <a:tcPr marL="7620" marR="7620" marT="7620" marB="0" anchor="ctr">
                        <a:noFill/>
                      </a:tcPr>
                    </a:tc>
                    <a:tc>
                      <a:txBody>
                        <a:bodyPr/>
                        <a:lstStyle/>
                        <a:p>
                          <a:pPr algn="ctr" fontAlgn="ctr"/>
                          <a:r>
                            <a:rPr lang="en-GB" sz="1100" b="0" i="0" u="none" strike="noStrike">
                              <a:solidFill>
                                <a:srgbClr val="000000"/>
                              </a:solidFill>
                              <a:effectLst/>
                              <a:latin typeface="Cambria Math" panose="02040503050406030204" pitchFamily="18" charset="0"/>
                              <a:ea typeface="Cambria Math" panose="02040503050406030204" pitchFamily="18" charset="0"/>
                            </a:rPr>
                            <a:t>-</a:t>
                          </a:r>
                        </a:p>
                      </a:txBody>
                      <a:tcPr marL="7620" marR="7620" marT="7620" marB="0" anchor="ctr">
                        <a:noFill/>
                      </a:tcPr>
                    </a:tc>
                    <a:tc>
                      <a:txBody>
                        <a:bodyPr/>
                        <a:lstStyle/>
                        <a:p>
                          <a:pPr algn="ctr" fontAlgn="ctr"/>
                          <a:r>
                            <a:rPr lang="en-GB" sz="1100" b="0" i="0" u="none" strike="noStrike">
                              <a:solidFill>
                                <a:srgbClr val="000000"/>
                              </a:solidFill>
                              <a:effectLst/>
                              <a:latin typeface="Cambria Math" panose="02040503050406030204" pitchFamily="18" charset="0"/>
                              <a:ea typeface="Cambria Math" panose="02040503050406030204" pitchFamily="18" charset="0"/>
                            </a:rPr>
                            <a:t>-</a:t>
                          </a:r>
                        </a:p>
                      </a:txBody>
                      <a:tcPr marL="7620" marR="7620" marT="7620" marB="0" anchor="ctr">
                        <a:noFill/>
                      </a:tcPr>
                    </a:tc>
                    <a:tc>
                      <a:txBody>
                        <a:bodyPr/>
                        <a:lstStyle/>
                        <a:p>
                          <a:pPr algn="ctr" fontAlgn="ctr"/>
                          <a:r>
                            <a:rPr lang="en-GB" sz="1100" b="0" i="0" u="none" strike="noStrike" dirty="0">
                              <a:solidFill>
                                <a:srgbClr val="000000"/>
                              </a:solidFill>
                              <a:effectLst/>
                              <a:latin typeface="Cambria Math" panose="02040503050406030204" pitchFamily="18" charset="0"/>
                              <a:ea typeface="Cambria Math" panose="02040503050406030204" pitchFamily="18" charset="0"/>
                            </a:rPr>
                            <a:t>-</a:t>
                          </a:r>
                        </a:p>
                      </a:txBody>
                      <a:tcPr marL="7620" marR="7620" marT="7620" marB="0" anchor="ctr">
                        <a:noFill/>
                      </a:tcPr>
                    </a:tc>
                    <a:extLst>
                      <a:ext uri="{0D108BD9-81ED-4DB2-BD59-A6C34878D82A}">
                        <a16:rowId xmlns:a16="http://schemas.microsoft.com/office/drawing/2014/main" val="3255955614"/>
                      </a:ext>
                    </a:extLst>
                  </a:tr>
                  <a:tr h="220745">
                    <a:tc>
                      <a:txBody>
                        <a:bodyPr/>
                        <a:lstStyle/>
                        <a:p>
                          <a:pPr algn="ctr" fontAlgn="ctr"/>
                          <a:r>
                            <a:rPr lang="en-GB" sz="1100" b="0" i="0" u="none" strike="noStrike" dirty="0">
                              <a:solidFill>
                                <a:srgbClr val="000000"/>
                              </a:solidFill>
                              <a:effectLst/>
                              <a:latin typeface="Cambria Math" panose="02040503050406030204" pitchFamily="18" charset="0"/>
                              <a:ea typeface="Cambria Math" panose="02040503050406030204" pitchFamily="18" charset="0"/>
                            </a:rPr>
                            <a:t>tcr.h.c2.1.b1</a:t>
                          </a:r>
                        </a:p>
                      </a:txBody>
                      <a:tcPr marL="7620" marR="7620" marT="7620" marB="0" anchor="ctr">
                        <a:lnB w="12700" cap="flat" cmpd="sng" algn="ctr">
                          <a:solidFill>
                            <a:schemeClr val="tx1"/>
                          </a:solidFill>
                          <a:prstDash val="solid"/>
                          <a:round/>
                          <a:headEnd type="none" w="med" len="med"/>
                          <a:tailEnd type="none" w="med" len="med"/>
                        </a:lnB>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 0.1 </a:t>
                          </a:r>
                        </a:p>
                      </a:txBody>
                      <a:tcPr marL="7620" marR="7620" marT="7620" marB="0" anchor="ctr">
                        <a:lnB w="12700" cap="flat" cmpd="sng" algn="ctr">
                          <a:solidFill>
                            <a:schemeClr val="tx1"/>
                          </a:solidFill>
                          <a:prstDash val="solid"/>
                          <a:round/>
                          <a:headEnd type="none" w="med" len="med"/>
                          <a:tailEnd type="none" w="med" len="med"/>
                        </a:lnB>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16</a:t>
                          </a:r>
                        </a:p>
                      </a:txBody>
                      <a:tcPr marL="7620" marR="7620" marT="7620" marB="0" anchor="ctr">
                        <a:lnB w="12700" cap="flat" cmpd="sng" algn="ctr">
                          <a:solidFill>
                            <a:schemeClr val="tx1"/>
                          </a:solidFill>
                          <a:prstDash val="solid"/>
                          <a:round/>
                          <a:headEnd type="none" w="med" len="med"/>
                          <a:tailEnd type="none" w="med" len="med"/>
                        </a:lnB>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 W </a:t>
                          </a:r>
                        </a:p>
                      </a:txBody>
                      <a:tcPr marL="7620" marR="7620" marT="7620" marB="0" anchor="ctr">
                        <a:lnB w="12700" cap="flat" cmpd="sng" algn="ctr">
                          <a:solidFill>
                            <a:schemeClr val="tx1"/>
                          </a:solidFill>
                          <a:prstDash val="solid"/>
                          <a:round/>
                          <a:headEnd type="none" w="med" len="med"/>
                          <a:tailEnd type="none" w="med" len="med"/>
                        </a:lnB>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  2099.51 </a:t>
                          </a:r>
                        </a:p>
                      </a:txBody>
                      <a:tcPr marL="7620" marR="7620" marT="7620" marB="0" anchor="ctr">
                        <a:lnB w="12700" cap="flat" cmpd="sng" algn="ctr">
                          <a:solidFill>
                            <a:schemeClr val="tx1"/>
                          </a:solidFill>
                          <a:prstDash val="solid"/>
                          <a:round/>
                          <a:headEnd type="none" w="med" len="med"/>
                          <a:tailEnd type="none" w="med" len="med"/>
                        </a:lnB>
                        <a:noFill/>
                      </a:tcPr>
                    </a:tc>
                    <a:tc>
                      <a:txBody>
                        <a:bodyPr/>
                        <a:lstStyle/>
                        <a:p>
                          <a:pPr algn="ctr" fontAlgn="b"/>
                          <a:r>
                            <a:rPr lang="en-GB" sz="1100" b="0" i="0" u="none" strike="noStrike" dirty="0">
                              <a:solidFill>
                                <a:srgbClr val="000000"/>
                              </a:solidFill>
                              <a:effectLst/>
                              <a:latin typeface="Cambria Math" panose="02040503050406030204" pitchFamily="18" charset="0"/>
                              <a:ea typeface="Cambria Math" panose="02040503050406030204" pitchFamily="18" charset="0"/>
                            </a:rPr>
                            <a:t> 5012.40</a:t>
                          </a:r>
                        </a:p>
                      </a:txBody>
                      <a:tcPr marL="7620" marR="7620" marT="7620" marB="0" anchor="ctr">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49368384"/>
                      </a:ext>
                    </a:extLst>
                  </a:tr>
                </a:tbl>
              </a:graphicData>
            </a:graphic>
          </p:graphicFrame>
        </mc:Fallback>
      </mc:AlternateContent>
      <mc:AlternateContent xmlns:mc="http://schemas.openxmlformats.org/markup-compatibility/2006" xmlns:a14="http://schemas.microsoft.com/office/drawing/2010/main">
        <mc:Choice Requires="a14">
          <p:sp>
            <p:nvSpPr>
              <p:cNvPr id="34" name="TextBox 33">
                <a:extLst>
                  <a:ext uri="{FF2B5EF4-FFF2-40B4-BE49-F238E27FC236}">
                    <a16:creationId xmlns:a16="http://schemas.microsoft.com/office/drawing/2014/main" id="{A00F5AEB-871E-E9E7-2089-DBF89EDD7083}"/>
                  </a:ext>
                </a:extLst>
              </p:cNvPr>
              <p:cNvSpPr txBox="1"/>
              <p:nvPr/>
            </p:nvSpPr>
            <p:spPr>
              <a:xfrm>
                <a:off x="7848841" y="3570041"/>
                <a:ext cx="3622962" cy="533223"/>
              </a:xfrm>
              <a:prstGeom prst="rect">
                <a:avLst/>
              </a:prstGeom>
              <a:noFill/>
            </p:spPr>
            <p:txBody>
              <a:bodyPr wrap="square">
                <a:spAutoFit/>
              </a:bodyPr>
              <a:lstStyle/>
              <a:p>
                <a:pPr algn="ctr"/>
                <a14:m>
                  <m:oMathPara xmlns:m="http://schemas.openxmlformats.org/officeDocument/2006/math">
                    <m:oMathParaPr>
                      <m:jc m:val="centerGroup"/>
                    </m:oMathParaPr>
                    <m:oMath xmlns:m="http://schemas.openxmlformats.org/officeDocument/2006/math">
                      <m:sSubSup>
                        <m:sSubSupPr>
                          <m:ctrlPr>
                            <a:rPr lang="en-US" sz="2400" i="1" smtClean="0">
                              <a:latin typeface="Cambria Math" panose="02040503050406030204" pitchFamily="18" charset="0"/>
                            </a:rPr>
                          </m:ctrlPr>
                        </m:sSubSupPr>
                        <m:e>
                          <m:r>
                            <m:rPr>
                              <m:sty m:val="p"/>
                            </m:rPr>
                            <a:rPr lang="en-US" sz="2400" i="0">
                              <a:latin typeface="Cambria Math" panose="02040503050406030204" pitchFamily="18" charset="0"/>
                            </a:rPr>
                            <m:t>Z</m:t>
                          </m:r>
                        </m:e>
                        <m:sub>
                          <m:r>
                            <m:rPr>
                              <m:sty m:val="p"/>
                            </m:rPr>
                            <a:rPr lang="en-US" sz="2400" b="0" i="0" smtClean="0">
                              <a:latin typeface="Cambria Math" panose="02040503050406030204" pitchFamily="18" charset="0"/>
                            </a:rPr>
                            <m:t>CST</m:t>
                          </m:r>
                        </m:sub>
                        <m:sup>
                          <m:r>
                            <m:rPr>
                              <m:sty m:val="p"/>
                            </m:rPr>
                            <a:rPr lang="en-US" sz="2400" b="0" i="0" smtClean="0">
                              <a:latin typeface="Cambria Math" panose="02040503050406030204" pitchFamily="18" charset="0"/>
                              <a:ea typeface="Calibri Light" panose="020F0302020204030204" pitchFamily="34" charset="0"/>
                              <a:cs typeface="Calibri Light" panose="020F0302020204030204" pitchFamily="34" charset="0"/>
                            </a:rPr>
                            <m:t>coll</m:t>
                          </m:r>
                        </m:sup>
                      </m:sSubSup>
                      <m:r>
                        <a:rPr lang="en-US" sz="2400" b="0" i="0" smtClean="0">
                          <a:latin typeface="Cambria Math" panose="02040503050406030204" pitchFamily="18" charset="0"/>
                        </a:rPr>
                        <m:t>=</m:t>
                      </m:r>
                      <m:sSubSup>
                        <m:sSubSupPr>
                          <m:ctrlPr>
                            <a:rPr lang="en-US" sz="2400" i="1" smtClean="0">
                              <a:solidFill>
                                <a:srgbClr val="006666"/>
                              </a:solidFill>
                              <a:latin typeface="Cambria Math" panose="02040503050406030204" pitchFamily="18" charset="0"/>
                            </a:rPr>
                          </m:ctrlPr>
                        </m:sSubSupPr>
                        <m:e>
                          <m:r>
                            <m:rPr>
                              <m:sty m:val="p"/>
                            </m:rPr>
                            <a:rPr lang="en-US" sz="2400" i="0">
                              <a:solidFill>
                                <a:srgbClr val="006666"/>
                              </a:solidFill>
                              <a:latin typeface="Cambria Math" panose="02040503050406030204" pitchFamily="18" charset="0"/>
                            </a:rPr>
                            <m:t>Z</m:t>
                          </m:r>
                        </m:e>
                        <m:sub>
                          <m:r>
                            <m:rPr>
                              <m:sty m:val="p"/>
                            </m:rPr>
                            <a:rPr lang="en-US" sz="2400" b="0" i="0" smtClean="0">
                              <a:solidFill>
                                <a:srgbClr val="006666"/>
                              </a:solidFill>
                              <a:latin typeface="Cambria Math" panose="02040503050406030204" pitchFamily="18" charset="0"/>
                            </a:rPr>
                            <m:t>R</m:t>
                          </m:r>
                          <m:r>
                            <m:rPr>
                              <m:sty m:val="p"/>
                            </m:rPr>
                            <a:rPr lang="fr-CH" sz="2400" b="0" i="0" smtClean="0">
                              <a:solidFill>
                                <a:srgbClr val="006666"/>
                              </a:solidFill>
                              <a:latin typeface="Cambria Math" panose="02040503050406030204" pitchFamily="18" charset="0"/>
                            </a:rPr>
                            <m:t>W</m:t>
                          </m:r>
                        </m:sub>
                        <m:sup>
                          <m:r>
                            <m:rPr>
                              <m:sty m:val="p"/>
                            </m:rPr>
                            <a:rPr lang="en-US" sz="2400" i="0">
                              <a:solidFill>
                                <a:srgbClr val="006666"/>
                              </a:solidFill>
                              <a:latin typeface="Cambria Math" panose="02040503050406030204" pitchFamily="18" charset="0"/>
                              <a:ea typeface="Calibri Light" panose="020F0302020204030204" pitchFamily="34" charset="0"/>
                              <a:cs typeface="Calibri Light" panose="020F0302020204030204" pitchFamily="34" charset="0"/>
                            </a:rPr>
                            <m:t>coll</m:t>
                          </m:r>
                        </m:sup>
                      </m:sSubSup>
                      <m:r>
                        <a:rPr lang="en-US" sz="2400" b="0" i="0" smtClean="0">
                          <a:latin typeface="Cambria Math" panose="02040503050406030204" pitchFamily="18" charset="0"/>
                          <a:ea typeface="Calibri Light" panose="020F0302020204030204" pitchFamily="34" charset="0"/>
                          <a:cs typeface="Calibri Light" panose="020F0302020204030204" pitchFamily="34" charset="0"/>
                        </a:rPr>
                        <m:t>+</m:t>
                      </m:r>
                      <m:sSubSup>
                        <m:sSubSupPr>
                          <m:ctrlPr>
                            <a:rPr lang="en-US" sz="2400" i="1" smtClean="0">
                              <a:solidFill>
                                <a:srgbClr val="A91363"/>
                              </a:solidFill>
                              <a:latin typeface="Cambria Math" panose="02040503050406030204" pitchFamily="18" charset="0"/>
                            </a:rPr>
                          </m:ctrlPr>
                        </m:sSubSupPr>
                        <m:e>
                          <m:r>
                            <m:rPr>
                              <m:sty m:val="p"/>
                            </m:rPr>
                            <a:rPr lang="en-US" sz="2400" i="0">
                              <a:solidFill>
                                <a:srgbClr val="A91363"/>
                              </a:solidFill>
                              <a:latin typeface="Cambria Math" panose="02040503050406030204" pitchFamily="18" charset="0"/>
                            </a:rPr>
                            <m:t>Z</m:t>
                          </m:r>
                        </m:e>
                        <m:sub>
                          <m:r>
                            <m:rPr>
                              <m:sty m:val="p"/>
                            </m:rPr>
                            <a:rPr lang="en-US" sz="2400" b="0" i="0" smtClean="0">
                              <a:solidFill>
                                <a:srgbClr val="A91363"/>
                              </a:solidFill>
                              <a:latin typeface="Cambria Math" panose="02040503050406030204" pitchFamily="18" charset="0"/>
                            </a:rPr>
                            <m:t>geom</m:t>
                          </m:r>
                        </m:sub>
                        <m:sup>
                          <m:r>
                            <m:rPr>
                              <m:sty m:val="p"/>
                            </m:rPr>
                            <a:rPr lang="en-US" sz="2400" i="0">
                              <a:solidFill>
                                <a:srgbClr val="A91363"/>
                              </a:solidFill>
                              <a:latin typeface="Cambria Math" panose="02040503050406030204" pitchFamily="18" charset="0"/>
                              <a:ea typeface="Calibri Light" panose="020F0302020204030204" pitchFamily="34" charset="0"/>
                              <a:cs typeface="Calibri Light" panose="020F0302020204030204" pitchFamily="34" charset="0"/>
                            </a:rPr>
                            <m:t>coll</m:t>
                          </m:r>
                        </m:sup>
                      </m:sSubSup>
                    </m:oMath>
                  </m:oMathPara>
                </a14:m>
                <a:endParaRPr lang="en-GB" sz="2400" dirty="0">
                  <a:latin typeface="Calibri Light" panose="020F0302020204030204" pitchFamily="34" charset="0"/>
                  <a:ea typeface="Calibri Light" panose="020F0302020204030204" pitchFamily="34" charset="0"/>
                  <a:cs typeface="Calibri Light" panose="020F0302020204030204" pitchFamily="34" charset="0"/>
                </a:endParaRPr>
              </a:p>
            </p:txBody>
          </p:sp>
        </mc:Choice>
        <mc:Fallback xmlns="">
          <p:sp>
            <p:nvSpPr>
              <p:cNvPr id="34" name="TextBox 33">
                <a:extLst>
                  <a:ext uri="{FF2B5EF4-FFF2-40B4-BE49-F238E27FC236}">
                    <a16:creationId xmlns:a16="http://schemas.microsoft.com/office/drawing/2014/main" id="{A00F5AEB-871E-E9E7-2089-DBF89EDD7083}"/>
                  </a:ext>
                </a:extLst>
              </p:cNvPr>
              <p:cNvSpPr txBox="1">
                <a:spLocks noRot="1" noChangeAspect="1" noMove="1" noResize="1" noEditPoints="1" noAdjustHandles="1" noChangeArrowheads="1" noChangeShapeType="1" noTextEdit="1"/>
              </p:cNvSpPr>
              <p:nvPr/>
            </p:nvSpPr>
            <p:spPr>
              <a:xfrm>
                <a:off x="7848841" y="3570041"/>
                <a:ext cx="3622962" cy="533223"/>
              </a:xfrm>
              <a:prstGeom prst="rect">
                <a:avLst/>
              </a:prstGeom>
              <a:blipFill>
                <a:blip r:embed="rId8"/>
                <a:stretch>
                  <a:fillRect/>
                </a:stretch>
              </a:blipFill>
            </p:spPr>
            <p:txBody>
              <a:bodyPr/>
              <a:lstStyle/>
              <a:p>
                <a:r>
                  <a:rPr lang="en-US">
                    <a:noFill/>
                  </a:rPr>
                  <a:t> </a:t>
                </a:r>
              </a:p>
            </p:txBody>
          </p:sp>
        </mc:Fallback>
      </mc:AlternateContent>
      <p:sp>
        <p:nvSpPr>
          <p:cNvPr id="39" name="TextBox 38">
            <a:extLst>
              <a:ext uri="{FF2B5EF4-FFF2-40B4-BE49-F238E27FC236}">
                <a16:creationId xmlns:a16="http://schemas.microsoft.com/office/drawing/2014/main" id="{540D44A1-2B09-1DFF-3AAB-358C638324C4}"/>
              </a:ext>
            </a:extLst>
          </p:cNvPr>
          <p:cNvSpPr txBox="1"/>
          <p:nvPr/>
        </p:nvSpPr>
        <p:spPr>
          <a:xfrm>
            <a:off x="298104" y="273757"/>
            <a:ext cx="11637819" cy="646331"/>
          </a:xfrm>
          <a:prstGeom prst="rect">
            <a:avLst/>
          </a:prstGeom>
          <a:noFill/>
        </p:spPr>
        <p:txBody>
          <a:bodyPr wrap="square" rtlCol="0">
            <a:spAutoFit/>
          </a:bodyPr>
          <a:lstStyle/>
          <a:p>
            <a:r>
              <a:rPr lang="en-US" sz="3600" dirty="0">
                <a:solidFill>
                  <a:srgbClr val="0C343D"/>
                </a:solidFill>
                <a:latin typeface="Calisto MT" panose="02040603050505030304" pitchFamily="18" charset="0"/>
              </a:rPr>
              <a:t>Impedance elements studied</a:t>
            </a:r>
            <a:endParaRPr lang="en-GB" sz="3600" dirty="0">
              <a:solidFill>
                <a:srgbClr val="0C343D"/>
              </a:solidFill>
              <a:latin typeface="Calisto MT" panose="02040603050505030304" pitchFamily="18" charset="0"/>
            </a:endParaRPr>
          </a:p>
        </p:txBody>
      </p:sp>
      <p:cxnSp>
        <p:nvCxnSpPr>
          <p:cNvPr id="40" name="Straight Connector 39">
            <a:extLst>
              <a:ext uri="{FF2B5EF4-FFF2-40B4-BE49-F238E27FC236}">
                <a16:creationId xmlns:a16="http://schemas.microsoft.com/office/drawing/2014/main" id="{E7683034-9FBC-2E37-EB05-A356B3CD1605}"/>
              </a:ext>
            </a:extLst>
          </p:cNvPr>
          <p:cNvCxnSpPr>
            <a:cxnSpLocks/>
          </p:cNvCxnSpPr>
          <p:nvPr/>
        </p:nvCxnSpPr>
        <p:spPr>
          <a:xfrm>
            <a:off x="309594" y="920088"/>
            <a:ext cx="11560111"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5" name="TextBox 4">
            <a:extLst>
              <a:ext uri="{FF2B5EF4-FFF2-40B4-BE49-F238E27FC236}">
                <a16:creationId xmlns:a16="http://schemas.microsoft.com/office/drawing/2014/main" id="{E2E5A158-D7FB-645D-14BD-92F1308D20FE}"/>
              </a:ext>
            </a:extLst>
          </p:cNvPr>
          <p:cNvSpPr txBox="1"/>
          <p:nvPr/>
        </p:nvSpPr>
        <p:spPr>
          <a:xfrm>
            <a:off x="400808" y="1041414"/>
            <a:ext cx="11377682" cy="1015663"/>
          </a:xfrm>
          <a:prstGeom prst="rect">
            <a:avLst/>
          </a:prstGeom>
          <a:noFill/>
        </p:spPr>
        <p:txBody>
          <a:bodyPr wrap="square" rtlCol="0">
            <a:spAutoFit/>
          </a:bodyPr>
          <a:lstStyle/>
          <a:p>
            <a:pPr algn="just"/>
            <a:r>
              <a:rPr lang="en-GB" sz="2000" b="1" dirty="0">
                <a:latin typeface="Calibri Light" panose="020F0302020204030204" pitchFamily="34" charset="0"/>
                <a:ea typeface="Calibri Light" panose="020F0302020204030204" pitchFamily="34" charset="0"/>
                <a:cs typeface="Calibri Light" panose="020F0302020204030204" pitchFamily="34" charset="0"/>
              </a:rPr>
              <a:t>Total collimator impedance</a:t>
            </a:r>
            <a:r>
              <a:rPr lang="en-GB" sz="2000" dirty="0">
                <a:latin typeface="Calibri Light" panose="020F0302020204030204" pitchFamily="34" charset="0"/>
                <a:ea typeface="Calibri Light" panose="020F0302020204030204" pitchFamily="34" charset="0"/>
                <a:cs typeface="Calibri Light" panose="020F0302020204030204" pitchFamily="34" charset="0"/>
              </a:rPr>
              <a:t> obtained from </a:t>
            </a:r>
            <a:r>
              <a:rPr lang="en-GB" sz="2000" b="1" dirty="0">
                <a:latin typeface="Calibri Light" panose="020F0302020204030204" pitchFamily="34" charset="0"/>
                <a:ea typeface="Calibri Light" panose="020F0302020204030204" pitchFamily="34" charset="0"/>
                <a:cs typeface="Calibri Light" panose="020F0302020204030204" pitchFamily="34" charset="0"/>
              </a:rPr>
              <a:t>CST</a:t>
            </a:r>
            <a:r>
              <a:rPr lang="en-GB" sz="2000" dirty="0">
                <a:latin typeface="Calibri Light" panose="020F0302020204030204" pitchFamily="34" charset="0"/>
                <a:ea typeface="Calibri Light" panose="020F0302020204030204" pitchFamily="34" charset="0"/>
                <a:cs typeface="Calibri Light" panose="020F0302020204030204" pitchFamily="34" charset="0"/>
              </a:rPr>
              <a:t> simulations is considered as the sum of the </a:t>
            </a:r>
            <a:r>
              <a:rPr lang="en-GB" sz="2000" b="1" dirty="0">
                <a:solidFill>
                  <a:srgbClr val="006666"/>
                </a:solidFill>
                <a:latin typeface="Calibri Light" panose="020F0302020204030204" pitchFamily="34" charset="0"/>
                <a:ea typeface="Calibri Light" panose="020F0302020204030204" pitchFamily="34" charset="0"/>
                <a:cs typeface="Calibri Light" panose="020F0302020204030204" pitchFamily="34" charset="0"/>
              </a:rPr>
              <a:t>resistive contribution </a:t>
            </a:r>
            <a:r>
              <a:rPr lang="en-GB" sz="2000" dirty="0">
                <a:latin typeface="Calibri Light" panose="020F0302020204030204" pitchFamily="34" charset="0"/>
                <a:ea typeface="Calibri Light" panose="020F0302020204030204" pitchFamily="34" charset="0"/>
                <a:cs typeface="Calibri Light" panose="020F0302020204030204" pitchFamily="34" charset="0"/>
              </a:rPr>
              <a:t>associated with the </a:t>
            </a:r>
            <a:r>
              <a:rPr lang="en-GB" sz="2000" b="1" dirty="0">
                <a:solidFill>
                  <a:srgbClr val="006666"/>
                </a:solidFill>
                <a:latin typeface="Calibri Light" panose="020F0302020204030204" pitchFamily="34" charset="0"/>
                <a:ea typeface="Calibri Light" panose="020F0302020204030204" pitchFamily="34" charset="0"/>
                <a:cs typeface="Calibri Light" panose="020F0302020204030204" pitchFamily="34" charset="0"/>
              </a:rPr>
              <a:t>collimator gap</a:t>
            </a:r>
            <a:r>
              <a:rPr lang="en-GB" sz="2000" dirty="0">
                <a:latin typeface="Calibri Light" panose="020F0302020204030204" pitchFamily="34" charset="0"/>
                <a:ea typeface="Calibri Light" panose="020F0302020204030204" pitchFamily="34" charset="0"/>
                <a:cs typeface="Calibri Light" panose="020F0302020204030204" pitchFamily="34" charset="0"/>
              </a:rPr>
              <a:t>, which can be analytically evaluated using </a:t>
            </a:r>
            <a:r>
              <a:rPr lang="en-GB" sz="2000" b="1" dirty="0">
                <a:solidFill>
                  <a:srgbClr val="006666"/>
                </a:solidFill>
                <a:latin typeface="Calibri Light" panose="020F0302020204030204" pitchFamily="34" charset="0"/>
                <a:ea typeface="Calibri Light" panose="020F0302020204030204" pitchFamily="34" charset="0"/>
                <a:cs typeface="Calibri Light" panose="020F0302020204030204" pitchFamily="34" charset="0"/>
              </a:rPr>
              <a:t>IW2D</a:t>
            </a:r>
            <a:r>
              <a:rPr lang="en-GB" sz="2000" dirty="0">
                <a:latin typeface="Calibri Light" panose="020F0302020204030204" pitchFamily="34" charset="0"/>
                <a:ea typeface="Calibri Light" panose="020F0302020204030204" pitchFamily="34" charset="0"/>
                <a:cs typeface="Calibri Light" panose="020F0302020204030204" pitchFamily="34" charset="0"/>
              </a:rPr>
              <a:t> and the </a:t>
            </a:r>
            <a:r>
              <a:rPr lang="en-GB" sz="2000" b="1" dirty="0">
                <a:solidFill>
                  <a:srgbClr val="A91363"/>
                </a:solidFill>
                <a:latin typeface="Calibri Light" panose="020F0302020204030204" pitchFamily="34" charset="0"/>
                <a:ea typeface="Calibri Light" panose="020F0302020204030204" pitchFamily="34" charset="0"/>
                <a:cs typeface="Calibri Light" panose="020F0302020204030204" pitchFamily="34" charset="0"/>
              </a:rPr>
              <a:t>contribution </a:t>
            </a:r>
            <a:r>
              <a:rPr lang="en-GB" sz="2000" dirty="0">
                <a:latin typeface="Calibri Light" panose="020F0302020204030204" pitchFamily="34" charset="0"/>
                <a:ea typeface="Calibri Light" panose="020F0302020204030204" pitchFamily="34" charset="0"/>
                <a:cs typeface="Calibri Light" panose="020F0302020204030204" pitchFamily="34" charset="0"/>
              </a:rPr>
              <a:t>related to the influence</a:t>
            </a:r>
            <a:r>
              <a:rPr lang="en-GB" sz="2000" b="1" dirty="0">
                <a:solidFill>
                  <a:srgbClr val="A91363"/>
                </a:solidFill>
                <a:latin typeface="Calibri Light" panose="020F0302020204030204" pitchFamily="34" charset="0"/>
                <a:ea typeface="Calibri Light" panose="020F0302020204030204" pitchFamily="34" charset="0"/>
                <a:cs typeface="Calibri Light" panose="020F0302020204030204" pitchFamily="34" charset="0"/>
              </a:rPr>
              <a:t> of the taper</a:t>
            </a:r>
            <a:r>
              <a:rPr lang="en-GB" sz="2000" b="1" dirty="0">
                <a:latin typeface="Calibri Light" panose="020F0302020204030204" pitchFamily="34" charset="0"/>
                <a:ea typeface="Calibri Light" panose="020F0302020204030204" pitchFamily="34" charset="0"/>
                <a:cs typeface="Calibri Light" panose="020F0302020204030204" pitchFamily="34" charset="0"/>
              </a:rPr>
              <a:t>.</a:t>
            </a:r>
            <a:r>
              <a:rPr lang="en-GB" sz="2000" dirty="0">
                <a:solidFill>
                  <a:srgbClr val="A91363"/>
                </a:solidFill>
                <a:latin typeface="Calibri Light" panose="020F0302020204030204" pitchFamily="34" charset="0"/>
                <a:ea typeface="Calibri Light" panose="020F0302020204030204" pitchFamily="34" charset="0"/>
                <a:cs typeface="Calibri Light" panose="020F0302020204030204" pitchFamily="34" charset="0"/>
              </a:rPr>
              <a:t> </a:t>
            </a:r>
            <a:r>
              <a:rPr lang="en-GB" sz="2000" dirty="0">
                <a:latin typeface="Calibri Light" panose="020F0302020204030204" pitchFamily="34" charset="0"/>
                <a:ea typeface="Calibri Light" panose="020F0302020204030204" pitchFamily="34" charset="0"/>
                <a:cs typeface="Calibri Light" panose="020F0302020204030204" pitchFamily="34" charset="0"/>
              </a:rPr>
              <a:t>From this point onward, we will refer to this as </a:t>
            </a:r>
            <a:r>
              <a:rPr lang="en-GB" sz="2000" b="1" dirty="0">
                <a:solidFill>
                  <a:srgbClr val="A91363"/>
                </a:solidFill>
                <a:latin typeface="Calibri Light" panose="020F0302020204030204" pitchFamily="34" charset="0"/>
                <a:ea typeface="Calibri Light" panose="020F0302020204030204" pitchFamily="34" charset="0"/>
                <a:cs typeface="Calibri Light" panose="020F0302020204030204" pitchFamily="34" charset="0"/>
              </a:rPr>
              <a:t>“geometric”</a:t>
            </a:r>
            <a:r>
              <a:rPr lang="en-GB" sz="2000" b="1" dirty="0">
                <a:latin typeface="Calibri Light" panose="020F0302020204030204" pitchFamily="34" charset="0"/>
                <a:ea typeface="Calibri Light" panose="020F0302020204030204" pitchFamily="34" charset="0"/>
                <a:cs typeface="Calibri Light" panose="020F0302020204030204" pitchFamily="34" charset="0"/>
              </a:rPr>
              <a:t>.</a:t>
            </a:r>
          </a:p>
        </p:txBody>
      </p:sp>
    </p:spTree>
    <p:extLst>
      <p:ext uri="{BB962C8B-B14F-4D97-AF65-F5344CB8AC3E}">
        <p14:creationId xmlns:p14="http://schemas.microsoft.com/office/powerpoint/2010/main" val="313829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19D046-318C-7458-A239-36659D08476A}"/>
            </a:ext>
          </a:extLst>
        </p:cNvPr>
        <p:cNvGrpSpPr/>
        <p:nvPr/>
      </p:nvGrpSpPr>
      <p:grpSpPr>
        <a:xfrm>
          <a:off x="0" y="0"/>
          <a:ext cx="0" cy="0"/>
          <a:chOff x="0" y="0"/>
          <a:chExt cx="0" cy="0"/>
        </a:xfrm>
      </p:grpSpPr>
      <p:sp>
        <p:nvSpPr>
          <p:cNvPr id="12" name="TextBox 11">
            <a:extLst>
              <a:ext uri="{FF2B5EF4-FFF2-40B4-BE49-F238E27FC236}">
                <a16:creationId xmlns:a16="http://schemas.microsoft.com/office/drawing/2014/main" id="{00214E13-C8C0-42ED-37D4-ABE26C870BCE}"/>
              </a:ext>
            </a:extLst>
          </p:cNvPr>
          <p:cNvSpPr txBox="1"/>
          <p:nvPr/>
        </p:nvSpPr>
        <p:spPr>
          <a:xfrm>
            <a:off x="823978" y="1814598"/>
            <a:ext cx="2830680" cy="2554545"/>
          </a:xfrm>
          <a:prstGeom prst="rect">
            <a:avLst/>
          </a:prstGeom>
          <a:noFill/>
        </p:spPr>
        <p:txBody>
          <a:bodyPr wrap="square" rtlCol="0">
            <a:spAutoFit/>
          </a:bodyPr>
          <a:lstStyle/>
          <a:p>
            <a:pPr marL="285750" indent="-285750">
              <a:buFont typeface="Arial" panose="020B0604020202020204" pitchFamily="34" charset="0"/>
              <a:buChar char="•"/>
            </a:pPr>
            <a:r>
              <a:rPr lang="en-US" sz="2000" dirty="0">
                <a:latin typeface="Calibri Light" panose="020F0302020204030204" pitchFamily="34" charset="0"/>
                <a:ea typeface="Calibri Light" panose="020F0302020204030204" pitchFamily="34" charset="0"/>
                <a:cs typeface="Calibri Light" panose="020F0302020204030204" pitchFamily="34" charset="0"/>
              </a:rPr>
              <a:t>Beam Pipe</a:t>
            </a:r>
          </a:p>
          <a:p>
            <a:pPr marL="285750" indent="-285750">
              <a:buFont typeface="Arial" panose="020B0604020202020204" pitchFamily="34" charset="0"/>
              <a:buChar char="•"/>
            </a:pPr>
            <a:r>
              <a:rPr lang="en-US" sz="2000" dirty="0">
                <a:latin typeface="Calibri Light" panose="020F0302020204030204" pitchFamily="34" charset="0"/>
                <a:ea typeface="Calibri Light" panose="020F0302020204030204" pitchFamily="34" charset="0"/>
                <a:cs typeface="Calibri Light" panose="020F0302020204030204" pitchFamily="34" charset="0"/>
              </a:rPr>
              <a:t>Collimators</a:t>
            </a:r>
          </a:p>
          <a:p>
            <a:pPr marL="285750" indent="-285750">
              <a:buFont typeface="Arial" panose="020B0604020202020204" pitchFamily="34" charset="0"/>
              <a:buChar char="•"/>
            </a:pPr>
            <a:r>
              <a:rPr lang="en-US" sz="2000" dirty="0">
                <a:latin typeface="Calibri Light" panose="020F0302020204030204" pitchFamily="34" charset="0"/>
                <a:ea typeface="Calibri Light" panose="020F0302020204030204" pitchFamily="34" charset="0"/>
                <a:cs typeface="Calibri Light" panose="020F0302020204030204" pitchFamily="34" charset="0"/>
              </a:rPr>
              <a:t>Polarimeter</a:t>
            </a:r>
          </a:p>
          <a:p>
            <a:pPr marL="285750" indent="-285750">
              <a:buFont typeface="Arial" panose="020B0604020202020204" pitchFamily="34" charset="0"/>
              <a:buChar char="•"/>
            </a:pPr>
            <a:r>
              <a:rPr lang="en-US" sz="2000" dirty="0">
                <a:latin typeface="Calibri Light" panose="020F0302020204030204" pitchFamily="34" charset="0"/>
                <a:ea typeface="Calibri Light" panose="020F0302020204030204" pitchFamily="34" charset="0"/>
                <a:cs typeface="Calibri Light" panose="020F0302020204030204" pitchFamily="34" charset="0"/>
              </a:rPr>
              <a:t>RF fingers</a:t>
            </a:r>
          </a:p>
          <a:p>
            <a:pPr marL="285750" indent="-285750">
              <a:buFont typeface="Arial" panose="020B0604020202020204" pitchFamily="34" charset="0"/>
              <a:buChar char="•"/>
            </a:pPr>
            <a:r>
              <a:rPr lang="en-US" sz="2000" dirty="0">
                <a:latin typeface="Calibri Light" panose="020F0302020204030204" pitchFamily="34" charset="0"/>
                <a:ea typeface="Calibri Light" panose="020F0302020204030204" pitchFamily="34" charset="0"/>
                <a:cs typeface="Calibri Light" panose="020F0302020204030204" pitchFamily="34" charset="0"/>
              </a:rPr>
              <a:t>RF cavities</a:t>
            </a:r>
          </a:p>
          <a:p>
            <a:pPr marL="285750" indent="-285750">
              <a:buFont typeface="Arial" panose="020B0604020202020204" pitchFamily="34" charset="0"/>
              <a:buChar char="•"/>
            </a:pPr>
            <a:r>
              <a:rPr lang="en-US" sz="2000" dirty="0">
                <a:latin typeface="Calibri Light" panose="020F0302020204030204" pitchFamily="34" charset="0"/>
                <a:ea typeface="Calibri Light" panose="020F0302020204030204" pitchFamily="34" charset="0"/>
                <a:cs typeface="Calibri Light" panose="020F0302020204030204" pitchFamily="34" charset="0"/>
              </a:rPr>
              <a:t>BPMs</a:t>
            </a:r>
          </a:p>
          <a:p>
            <a:pPr marL="285750" indent="-285750">
              <a:buFont typeface="Arial" panose="020B0604020202020204" pitchFamily="34" charset="0"/>
              <a:buChar char="•"/>
            </a:pPr>
            <a:r>
              <a:rPr lang="en-US" sz="2000" dirty="0">
                <a:latin typeface="Calibri Light" panose="020F0302020204030204" pitchFamily="34" charset="0"/>
                <a:ea typeface="Calibri Light" panose="020F0302020204030204" pitchFamily="34" charset="0"/>
                <a:cs typeface="Calibri Light" panose="020F0302020204030204" pitchFamily="34" charset="0"/>
              </a:rPr>
              <a:t>Photon stoppers</a:t>
            </a:r>
          </a:p>
          <a:p>
            <a:pPr marL="285750" indent="-285750">
              <a:buFont typeface="Arial" panose="020B0604020202020204" pitchFamily="34" charset="0"/>
              <a:buChar char="•"/>
            </a:pPr>
            <a:r>
              <a:rPr lang="en-US" sz="2000" dirty="0">
                <a:latin typeface="Calibri Light" panose="020F0302020204030204" pitchFamily="34" charset="0"/>
                <a:ea typeface="Calibri Light" panose="020F0302020204030204" pitchFamily="34" charset="0"/>
                <a:cs typeface="Calibri Light" panose="020F0302020204030204" pitchFamily="34" charset="0"/>
              </a:rPr>
              <a:t>Bellows</a:t>
            </a:r>
          </a:p>
        </p:txBody>
      </p:sp>
      <p:sp>
        <p:nvSpPr>
          <p:cNvPr id="2" name="Oval 1">
            <a:extLst>
              <a:ext uri="{FF2B5EF4-FFF2-40B4-BE49-F238E27FC236}">
                <a16:creationId xmlns:a16="http://schemas.microsoft.com/office/drawing/2014/main" id="{189C0FFE-D7E1-77BE-0086-ABCE355FC4D5}"/>
              </a:ext>
            </a:extLst>
          </p:cNvPr>
          <p:cNvSpPr/>
          <p:nvPr/>
        </p:nvSpPr>
        <p:spPr>
          <a:xfrm>
            <a:off x="3787792" y="1623570"/>
            <a:ext cx="6660291" cy="2859658"/>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3" name="Picture 12" descr="A blue cylinder with orange accents&#10;&#10;Description automatically generated with medium confidence">
            <a:extLst>
              <a:ext uri="{FF2B5EF4-FFF2-40B4-BE49-F238E27FC236}">
                <a16:creationId xmlns:a16="http://schemas.microsoft.com/office/drawing/2014/main" id="{B80F4E86-EF2D-5EA2-7D8C-4DB7E1B0B35D}"/>
              </a:ext>
            </a:extLst>
          </p:cNvPr>
          <p:cNvPicPr>
            <a:picLocks noChangeAspect="1"/>
          </p:cNvPicPr>
          <p:nvPr/>
        </p:nvPicPr>
        <p:blipFill rotWithShape="1">
          <a:blip r:embed="rId3"/>
          <a:srcRect l="10692" t="3142" r="10235" b="5027"/>
          <a:stretch/>
        </p:blipFill>
        <p:spPr>
          <a:xfrm>
            <a:off x="4314303" y="3572663"/>
            <a:ext cx="1327195" cy="1174447"/>
          </a:xfrm>
          <a:prstGeom prst="rect">
            <a:avLst/>
          </a:prstGeom>
        </p:spPr>
      </p:pic>
      <p:pic>
        <p:nvPicPr>
          <p:cNvPr id="14" name="Picture 13" descr="A blue object with a hole&#10;&#10;Description automatically generated">
            <a:extLst>
              <a:ext uri="{FF2B5EF4-FFF2-40B4-BE49-F238E27FC236}">
                <a16:creationId xmlns:a16="http://schemas.microsoft.com/office/drawing/2014/main" id="{59F06EE7-22BD-FFF7-3A25-E92B956B3E09}"/>
              </a:ext>
            </a:extLst>
          </p:cNvPr>
          <p:cNvPicPr>
            <a:picLocks noChangeAspect="1"/>
          </p:cNvPicPr>
          <p:nvPr/>
        </p:nvPicPr>
        <p:blipFill>
          <a:blip r:embed="rId4"/>
          <a:stretch>
            <a:fillRect/>
          </a:stretch>
        </p:blipFill>
        <p:spPr>
          <a:xfrm>
            <a:off x="6168009" y="3935027"/>
            <a:ext cx="1327195" cy="999964"/>
          </a:xfrm>
          <a:prstGeom prst="rect">
            <a:avLst/>
          </a:prstGeom>
        </p:spPr>
      </p:pic>
      <p:pic>
        <p:nvPicPr>
          <p:cNvPr id="15" name="Picture 14" descr="A blue and yellow circular object&#10;&#10;Description automatically generated">
            <a:extLst>
              <a:ext uri="{FF2B5EF4-FFF2-40B4-BE49-F238E27FC236}">
                <a16:creationId xmlns:a16="http://schemas.microsoft.com/office/drawing/2014/main" id="{BA903468-C103-3C5B-557E-3CF32DDCD819}"/>
              </a:ext>
            </a:extLst>
          </p:cNvPr>
          <p:cNvPicPr>
            <a:picLocks noChangeAspect="1"/>
          </p:cNvPicPr>
          <p:nvPr/>
        </p:nvPicPr>
        <p:blipFill>
          <a:blip r:embed="rId5"/>
          <a:stretch>
            <a:fillRect/>
          </a:stretch>
        </p:blipFill>
        <p:spPr>
          <a:xfrm>
            <a:off x="8094019" y="3687873"/>
            <a:ext cx="1414103" cy="1087771"/>
          </a:xfrm>
          <a:prstGeom prst="rect">
            <a:avLst/>
          </a:prstGeom>
        </p:spPr>
      </p:pic>
      <p:pic>
        <p:nvPicPr>
          <p:cNvPr id="16" name="Picture 15" descr="A drawing of a cylindrical object&#10;&#10;Description automatically generated">
            <a:extLst>
              <a:ext uri="{FF2B5EF4-FFF2-40B4-BE49-F238E27FC236}">
                <a16:creationId xmlns:a16="http://schemas.microsoft.com/office/drawing/2014/main" id="{799D0697-C2E5-CC56-11AE-15989B82508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401772" y="1430465"/>
            <a:ext cx="1152255" cy="930538"/>
          </a:xfrm>
          <a:prstGeom prst="rect">
            <a:avLst/>
          </a:prstGeom>
        </p:spPr>
      </p:pic>
      <p:pic>
        <p:nvPicPr>
          <p:cNvPr id="7" name="Picture 6" descr="A blue object with a square object in the middle&#10;&#10;AI-generated content may be incorrect.">
            <a:extLst>
              <a:ext uri="{FF2B5EF4-FFF2-40B4-BE49-F238E27FC236}">
                <a16:creationId xmlns:a16="http://schemas.microsoft.com/office/drawing/2014/main" id="{A877D33F-5B96-9492-672D-175D70C9F6C0}"/>
              </a:ext>
            </a:extLst>
          </p:cNvPr>
          <p:cNvPicPr>
            <a:picLocks noChangeAspect="1"/>
          </p:cNvPicPr>
          <p:nvPr/>
        </p:nvPicPr>
        <p:blipFill>
          <a:blip r:embed="rId7">
            <a:extLst>
              <a:ext uri="{28A0092B-C50C-407E-A947-70E740481C1C}">
                <a14:useLocalDpi xmlns:a14="http://schemas.microsoft.com/office/drawing/2010/main" val="0"/>
              </a:ext>
            </a:extLst>
          </a:blip>
          <a:srcRect r="6411" b="2141"/>
          <a:stretch/>
        </p:blipFill>
        <p:spPr>
          <a:xfrm>
            <a:off x="8639639" y="1484018"/>
            <a:ext cx="1692492" cy="1170528"/>
          </a:xfrm>
          <a:prstGeom prst="rect">
            <a:avLst/>
          </a:prstGeom>
        </p:spPr>
      </p:pic>
      <p:pic>
        <p:nvPicPr>
          <p:cNvPr id="11" name="Picture 10" descr="A blue object with a curved edge&#10;&#10;Description automatically generated">
            <a:extLst>
              <a:ext uri="{FF2B5EF4-FFF2-40B4-BE49-F238E27FC236}">
                <a16:creationId xmlns:a16="http://schemas.microsoft.com/office/drawing/2014/main" id="{EDCC9491-C16D-A585-1D64-5AEEFB5EAD6A}"/>
              </a:ext>
            </a:extLst>
          </p:cNvPr>
          <p:cNvPicPr>
            <a:picLocks noChangeAspect="1"/>
          </p:cNvPicPr>
          <p:nvPr/>
        </p:nvPicPr>
        <p:blipFill>
          <a:blip r:embed="rId8"/>
          <a:stretch>
            <a:fillRect/>
          </a:stretch>
        </p:blipFill>
        <p:spPr>
          <a:xfrm>
            <a:off x="3166543" y="2500565"/>
            <a:ext cx="1692492" cy="1032567"/>
          </a:xfrm>
          <a:prstGeom prst="rect">
            <a:avLst/>
          </a:prstGeom>
        </p:spPr>
      </p:pic>
      <p:pic>
        <p:nvPicPr>
          <p:cNvPr id="19" name="Picture 18" descr="A blue paper plane on a white background&#10;&#10;Description automatically generated">
            <a:extLst>
              <a:ext uri="{FF2B5EF4-FFF2-40B4-BE49-F238E27FC236}">
                <a16:creationId xmlns:a16="http://schemas.microsoft.com/office/drawing/2014/main" id="{111A39CB-4200-D099-821F-59DEB4C04567}"/>
              </a:ext>
            </a:extLst>
          </p:cNvPr>
          <p:cNvPicPr>
            <a:picLocks noChangeAspect="1"/>
          </p:cNvPicPr>
          <p:nvPr/>
        </p:nvPicPr>
        <p:blipFill>
          <a:blip r:embed="rId9"/>
          <a:stretch>
            <a:fillRect/>
          </a:stretch>
        </p:blipFill>
        <p:spPr>
          <a:xfrm>
            <a:off x="9424296" y="2893231"/>
            <a:ext cx="1857162" cy="931187"/>
          </a:xfrm>
          <a:prstGeom prst="rect">
            <a:avLst/>
          </a:prstGeom>
        </p:spPr>
      </p:pic>
      <p:sp>
        <p:nvSpPr>
          <p:cNvPr id="6" name="TextBox 5">
            <a:extLst>
              <a:ext uri="{FF2B5EF4-FFF2-40B4-BE49-F238E27FC236}">
                <a16:creationId xmlns:a16="http://schemas.microsoft.com/office/drawing/2014/main" id="{8001C386-1B5F-3179-C2BE-6ABF53B20CB9}"/>
              </a:ext>
            </a:extLst>
          </p:cNvPr>
          <p:cNvSpPr txBox="1"/>
          <p:nvPr/>
        </p:nvSpPr>
        <p:spPr>
          <a:xfrm>
            <a:off x="884808" y="5237187"/>
            <a:ext cx="10396650" cy="1015663"/>
          </a:xfrm>
          <a:prstGeom prst="rect">
            <a:avLst/>
          </a:prstGeom>
          <a:noFill/>
        </p:spPr>
        <p:txBody>
          <a:bodyPr wrap="square">
            <a:spAutoFit/>
          </a:bodyPr>
          <a:lstStyle/>
          <a:p>
            <a:pPr algn="ctr"/>
            <a:r>
              <a:rPr lang="en-GB" sz="2000" dirty="0">
                <a:latin typeface="Calibri Light" panose="020F0302020204030204" pitchFamily="34" charset="0"/>
                <a:ea typeface="Calibri Light" panose="020F0302020204030204" pitchFamily="34" charset="0"/>
                <a:cs typeface="Calibri Light" panose="020F0302020204030204" pitchFamily="34" charset="0"/>
              </a:rPr>
              <a:t>It is essential to emphasize that the design of these elements is </a:t>
            </a:r>
            <a:r>
              <a:rPr lang="en-GB" sz="2000" b="1" dirty="0">
                <a:solidFill>
                  <a:srgbClr val="006666"/>
                </a:solidFill>
                <a:latin typeface="Calibri Light" panose="020F0302020204030204" pitchFamily="34" charset="0"/>
                <a:ea typeface="Calibri Light" panose="020F0302020204030204" pitchFamily="34" charset="0"/>
                <a:cs typeface="Calibri Light" panose="020F0302020204030204" pitchFamily="34" charset="0"/>
              </a:rPr>
              <a:t>continuously evolving</a:t>
            </a:r>
            <a:r>
              <a:rPr lang="en-GB" sz="2000" dirty="0">
                <a:latin typeface="Calibri Light" panose="020F0302020204030204" pitchFamily="34" charset="0"/>
                <a:ea typeface="Calibri Light" panose="020F0302020204030204" pitchFamily="34" charset="0"/>
                <a:cs typeface="Calibri Light" panose="020F0302020204030204" pitchFamily="34" charset="0"/>
              </a:rPr>
              <a:t>.</a:t>
            </a:r>
          </a:p>
          <a:p>
            <a:pPr algn="ctr"/>
            <a:endParaRPr lang="en-GB" sz="2000" dirty="0">
              <a:latin typeface="Calibri Light" panose="020F0302020204030204" pitchFamily="34" charset="0"/>
              <a:ea typeface="Calibri Light" panose="020F0302020204030204" pitchFamily="34" charset="0"/>
              <a:cs typeface="Calibri Light" panose="020F0302020204030204" pitchFamily="34" charset="0"/>
            </a:endParaRPr>
          </a:p>
          <a:p>
            <a:pPr algn="ctr"/>
            <a:r>
              <a:rPr lang="en-GB" sz="2000" dirty="0">
                <a:latin typeface="Calibri Light" panose="020F0302020204030204" pitchFamily="34" charset="0"/>
                <a:ea typeface="Calibri Light" panose="020F0302020204030204" pitchFamily="34" charset="0"/>
                <a:cs typeface="Calibri Light" panose="020F0302020204030204" pitchFamily="34" charset="0"/>
              </a:rPr>
              <a:t>Developing a </a:t>
            </a:r>
            <a:r>
              <a:rPr lang="en-GB" sz="2000" b="1" dirty="0">
                <a:solidFill>
                  <a:srgbClr val="006666"/>
                </a:solidFill>
                <a:latin typeface="Calibri Light" panose="020F0302020204030204" pitchFamily="34" charset="0"/>
                <a:ea typeface="Calibri Light" panose="020F0302020204030204" pitchFamily="34" charset="0"/>
                <a:cs typeface="Calibri Light" panose="020F0302020204030204" pitchFamily="34" charset="0"/>
              </a:rPr>
              <a:t>highly flexible model</a:t>
            </a:r>
            <a:r>
              <a:rPr lang="en-GB" sz="2000" dirty="0">
                <a:latin typeface="Calibri Light" panose="020F0302020204030204" pitchFamily="34" charset="0"/>
                <a:ea typeface="Calibri Light" panose="020F0302020204030204" pitchFamily="34" charset="0"/>
                <a:cs typeface="Calibri Light" panose="020F0302020204030204" pitchFamily="34" charset="0"/>
              </a:rPr>
              <a:t> enables informed design decisions, to ensure </a:t>
            </a:r>
            <a:r>
              <a:rPr lang="en-GB" sz="2000" b="1" dirty="0">
                <a:solidFill>
                  <a:srgbClr val="006666"/>
                </a:solidFill>
                <a:latin typeface="Calibri Light" panose="020F0302020204030204" pitchFamily="34" charset="0"/>
                <a:ea typeface="Calibri Light" panose="020F0302020204030204" pitchFamily="34" charset="0"/>
                <a:cs typeface="Calibri Light" panose="020F0302020204030204" pitchFamily="34" charset="0"/>
              </a:rPr>
              <a:t>beam stability</a:t>
            </a:r>
            <a:r>
              <a:rPr lang="en-GB" sz="2000" dirty="0">
                <a:latin typeface="Calibri Light" panose="020F0302020204030204" pitchFamily="34" charset="0"/>
                <a:ea typeface="Calibri Light" panose="020F0302020204030204" pitchFamily="34" charset="0"/>
                <a:cs typeface="Calibri Light" panose="020F0302020204030204" pitchFamily="34" charset="0"/>
              </a:rPr>
              <a:t>. </a:t>
            </a:r>
          </a:p>
        </p:txBody>
      </p:sp>
      <p:pic>
        <p:nvPicPr>
          <p:cNvPr id="9" name="Picture 8">
            <a:extLst>
              <a:ext uri="{FF2B5EF4-FFF2-40B4-BE49-F238E27FC236}">
                <a16:creationId xmlns:a16="http://schemas.microsoft.com/office/drawing/2014/main" id="{A9C08226-8781-D837-0AF7-88AC337A8E1F}"/>
              </a:ext>
            </a:extLst>
          </p:cNvPr>
          <p:cNvPicPr>
            <a:picLocks noChangeAspect="1"/>
          </p:cNvPicPr>
          <p:nvPr/>
        </p:nvPicPr>
        <p:blipFill>
          <a:blip r:embed="rId10">
            <a:extLst>
              <a:ext uri="{28A0092B-C50C-407E-A947-70E740481C1C}">
                <a14:useLocalDpi xmlns:a14="http://schemas.microsoft.com/office/drawing/2010/main" val="0"/>
              </a:ext>
            </a:extLst>
          </a:blip>
          <a:srcRect t="4650" b="4650"/>
          <a:stretch/>
        </p:blipFill>
        <p:spPr>
          <a:xfrm>
            <a:off x="6301141" y="1123144"/>
            <a:ext cx="1774012" cy="911496"/>
          </a:xfrm>
          <a:prstGeom prst="rect">
            <a:avLst/>
          </a:prstGeom>
        </p:spPr>
      </p:pic>
      <p:grpSp>
        <p:nvGrpSpPr>
          <p:cNvPr id="3" name="Group 2">
            <a:extLst>
              <a:ext uri="{FF2B5EF4-FFF2-40B4-BE49-F238E27FC236}">
                <a16:creationId xmlns:a16="http://schemas.microsoft.com/office/drawing/2014/main" id="{890DE50C-3524-4C5C-D126-C936E140089A}"/>
              </a:ext>
            </a:extLst>
          </p:cNvPr>
          <p:cNvGrpSpPr/>
          <p:nvPr/>
        </p:nvGrpSpPr>
        <p:grpSpPr>
          <a:xfrm>
            <a:off x="0" y="6364995"/>
            <a:ext cx="12192000" cy="565697"/>
            <a:chOff x="0" y="6364995"/>
            <a:chExt cx="12192000" cy="565697"/>
          </a:xfrm>
        </p:grpSpPr>
        <p:sp>
          <p:nvSpPr>
            <p:cNvPr id="10" name="Rectangle 9">
              <a:extLst>
                <a:ext uri="{FF2B5EF4-FFF2-40B4-BE49-F238E27FC236}">
                  <a16:creationId xmlns:a16="http://schemas.microsoft.com/office/drawing/2014/main" id="{340E4EE1-0D67-ADE0-134F-3D36D7D2C7F5}"/>
                </a:ext>
              </a:extLst>
            </p:cNvPr>
            <p:cNvSpPr/>
            <p:nvPr/>
          </p:nvSpPr>
          <p:spPr>
            <a:xfrm>
              <a:off x="0" y="6417816"/>
              <a:ext cx="12192000" cy="440184"/>
            </a:xfrm>
            <a:prstGeom prst="rect">
              <a:avLst/>
            </a:prstGeom>
            <a:solidFill>
              <a:srgbClr val="0C343D"/>
            </a:solidFill>
            <a:ln>
              <a:solidFill>
                <a:srgbClr val="0C34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4" name="Google Shape;58;p13">
              <a:extLst>
                <a:ext uri="{FF2B5EF4-FFF2-40B4-BE49-F238E27FC236}">
                  <a16:creationId xmlns:a16="http://schemas.microsoft.com/office/drawing/2014/main" id="{6D6D9BD8-D3B2-62CE-B2F9-E9A7A090644B}"/>
                </a:ext>
              </a:extLst>
            </p:cNvPr>
            <p:cNvPicPr preferRelativeResize="0"/>
            <p:nvPr/>
          </p:nvPicPr>
          <p:blipFill>
            <a:blip r:embed="rId11">
              <a:alphaModFix/>
            </a:blip>
            <a:stretch>
              <a:fillRect/>
            </a:stretch>
          </p:blipFill>
          <p:spPr>
            <a:xfrm>
              <a:off x="153418" y="6364995"/>
              <a:ext cx="578264" cy="565697"/>
            </a:xfrm>
            <a:prstGeom prst="rect">
              <a:avLst/>
            </a:prstGeom>
            <a:noFill/>
            <a:ln>
              <a:noFill/>
            </a:ln>
          </p:spPr>
        </p:pic>
        <p:pic>
          <p:nvPicPr>
            <p:cNvPr id="25" name="Picture 2">
              <a:extLst>
                <a:ext uri="{FF2B5EF4-FFF2-40B4-BE49-F238E27FC236}">
                  <a16:creationId xmlns:a16="http://schemas.microsoft.com/office/drawing/2014/main" id="{CDB0E682-31E4-11E7-6D39-33CE56F32610}"/>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948752" y="6473860"/>
              <a:ext cx="998705" cy="353578"/>
            </a:xfrm>
            <a:prstGeom prst="rect">
              <a:avLst/>
            </a:prstGeom>
            <a:noFill/>
            <a:extLst>
              <a:ext uri="{909E8E84-426E-40DD-AFC4-6F175D3DCCD1}">
                <a14:hiddenFill xmlns:a14="http://schemas.microsoft.com/office/drawing/2010/main">
                  <a:solidFill>
                    <a:srgbClr val="FFFFFF"/>
                  </a:solidFill>
                </a14:hiddenFill>
              </a:ext>
            </a:extLst>
          </p:spPr>
        </p:pic>
        <p:sp>
          <p:nvSpPr>
            <p:cNvPr id="26" name="TextBox 25">
              <a:extLst>
                <a:ext uri="{FF2B5EF4-FFF2-40B4-BE49-F238E27FC236}">
                  <a16:creationId xmlns:a16="http://schemas.microsoft.com/office/drawing/2014/main" id="{5E79FC7C-EDBF-CCAA-D649-09D54EF2D939}"/>
                </a:ext>
              </a:extLst>
            </p:cNvPr>
            <p:cNvSpPr txBox="1"/>
            <p:nvPr/>
          </p:nvSpPr>
          <p:spPr>
            <a:xfrm>
              <a:off x="4365092" y="6473860"/>
              <a:ext cx="3349934" cy="307777"/>
            </a:xfrm>
            <a:prstGeom prst="rect">
              <a:avLst/>
            </a:prstGeom>
            <a:noFill/>
          </p:spPr>
          <p:txBody>
            <a:bodyPr wrap="square" rtlCol="0">
              <a:spAutoFit/>
            </a:bodyPr>
            <a:lstStyle/>
            <a:p>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06.03.2025 | </a:t>
              </a:r>
              <a:r>
                <a:rPr lang="en-GB" sz="1400" dirty="0" err="1">
                  <a:solidFill>
                    <a:schemeClr val="bg1"/>
                  </a:solidFill>
                  <a:latin typeface="Calibri Light" panose="020F0302020204030204" pitchFamily="34" charset="0"/>
                  <a:ea typeface="Calibri Light" panose="020F0302020204030204" pitchFamily="34" charset="0"/>
                  <a:cs typeface="Calibri Light" panose="020F0302020204030204" pitchFamily="34" charset="0"/>
                </a:rPr>
                <a:t>eeFACT</a:t>
              </a:r>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 2025 | Dora Gibellieri </a:t>
              </a:r>
            </a:p>
          </p:txBody>
        </p:sp>
        <p:pic>
          <p:nvPicPr>
            <p:cNvPr id="27" name="Picture 26" descr="A white circle with black text&#10;&#10;AI-generated content may be incorrect.">
              <a:extLst>
                <a:ext uri="{FF2B5EF4-FFF2-40B4-BE49-F238E27FC236}">
                  <a16:creationId xmlns:a16="http://schemas.microsoft.com/office/drawing/2014/main" id="{7779D1CD-8DA0-D67E-DD2E-95B0AE780DB1}"/>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9940774" y="6408211"/>
              <a:ext cx="818381" cy="459389"/>
            </a:xfrm>
            <a:prstGeom prst="rect">
              <a:avLst/>
            </a:prstGeom>
          </p:spPr>
        </p:pic>
        <p:pic>
          <p:nvPicPr>
            <p:cNvPr id="28" name="Picture 27" descr="A black and white striped background&#10;&#10;AI-generated content may be incorrect.">
              <a:extLst>
                <a:ext uri="{FF2B5EF4-FFF2-40B4-BE49-F238E27FC236}">
                  <a16:creationId xmlns:a16="http://schemas.microsoft.com/office/drawing/2014/main" id="{1DE3E34D-8E04-C84A-0E9B-5BFD7C85FA33}"/>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10915275" y="6521870"/>
              <a:ext cx="982548" cy="211756"/>
            </a:xfrm>
            <a:prstGeom prst="rect">
              <a:avLst/>
            </a:prstGeom>
          </p:spPr>
        </p:pic>
      </p:grpSp>
      <p:sp>
        <p:nvSpPr>
          <p:cNvPr id="34" name="Rectangle 33">
            <a:extLst>
              <a:ext uri="{FF2B5EF4-FFF2-40B4-BE49-F238E27FC236}">
                <a16:creationId xmlns:a16="http://schemas.microsoft.com/office/drawing/2014/main" id="{0F267F32-BC4B-F683-70AA-E1C9B5D77F53}"/>
              </a:ext>
            </a:extLst>
          </p:cNvPr>
          <p:cNvSpPr/>
          <p:nvPr/>
        </p:nvSpPr>
        <p:spPr>
          <a:xfrm>
            <a:off x="3175" y="-11829"/>
            <a:ext cx="12192000" cy="216000"/>
          </a:xfrm>
          <a:prstGeom prst="rect">
            <a:avLst/>
          </a:prstGeom>
          <a:solidFill>
            <a:srgbClr val="0C343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Arrow: Pentagon 35">
            <a:extLst>
              <a:ext uri="{FF2B5EF4-FFF2-40B4-BE49-F238E27FC236}">
                <a16:creationId xmlns:a16="http://schemas.microsoft.com/office/drawing/2014/main" id="{666EAE52-F684-4AAF-E062-9C5A6C6F0A2D}"/>
              </a:ext>
            </a:extLst>
          </p:cNvPr>
          <p:cNvSpPr/>
          <p:nvPr/>
        </p:nvSpPr>
        <p:spPr>
          <a:xfrm>
            <a:off x="2936050" y="-11829"/>
            <a:ext cx="3153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b="1" dirty="0">
                <a:latin typeface="Calibri Light" panose="020F0302020204030204" pitchFamily="34" charset="0"/>
                <a:ea typeface="Calibri Light" panose="020F0302020204030204" pitchFamily="34" charset="0"/>
                <a:cs typeface="Calibri Light" panose="020F0302020204030204" pitchFamily="34" charset="0"/>
              </a:rPr>
              <a:t>FCC-</a:t>
            </a:r>
            <a:r>
              <a:rPr lang="en-US" sz="1100" b="1" dirty="0" err="1">
                <a:latin typeface="Calibri Light" panose="020F0302020204030204" pitchFamily="34" charset="0"/>
                <a:ea typeface="Calibri Light" panose="020F0302020204030204" pitchFamily="34" charset="0"/>
                <a:cs typeface="Calibri Light" panose="020F0302020204030204" pitchFamily="34" charset="0"/>
              </a:rPr>
              <a:t>ee</a:t>
            </a:r>
            <a:r>
              <a:rPr lang="en-US" sz="1100" b="1" dirty="0">
                <a:latin typeface="Calibri Light" panose="020F0302020204030204" pitchFamily="34" charset="0"/>
                <a:ea typeface="Calibri Light" panose="020F0302020204030204" pitchFamily="34" charset="0"/>
                <a:cs typeface="Calibri Light" panose="020F0302020204030204" pitchFamily="34" charset="0"/>
              </a:rPr>
              <a:t> main ring impedance model</a:t>
            </a: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37" name="Arrow: Pentagon 36">
            <a:extLst>
              <a:ext uri="{FF2B5EF4-FFF2-40B4-BE49-F238E27FC236}">
                <a16:creationId xmlns:a16="http://schemas.microsoft.com/office/drawing/2014/main" id="{4BC30E9E-3346-D13C-7D9B-B8A898E7B622}"/>
              </a:ext>
            </a:extLst>
          </p:cNvPr>
          <p:cNvSpPr/>
          <p:nvPr/>
        </p:nvSpPr>
        <p:spPr>
          <a:xfrm>
            <a:off x="-2382" y="-11829"/>
            <a:ext cx="3045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39" name="TextBox 38">
            <a:extLst>
              <a:ext uri="{FF2B5EF4-FFF2-40B4-BE49-F238E27FC236}">
                <a16:creationId xmlns:a16="http://schemas.microsoft.com/office/drawing/2014/main" id="{9887060D-B455-895E-8CB0-E63D4FBBEA1B}"/>
              </a:ext>
            </a:extLst>
          </p:cNvPr>
          <p:cNvSpPr txBox="1"/>
          <p:nvPr/>
        </p:nvSpPr>
        <p:spPr>
          <a:xfrm>
            <a:off x="298104" y="273757"/>
            <a:ext cx="11637819" cy="646331"/>
          </a:xfrm>
          <a:prstGeom prst="rect">
            <a:avLst/>
          </a:prstGeom>
          <a:noFill/>
        </p:spPr>
        <p:txBody>
          <a:bodyPr wrap="square" rtlCol="0">
            <a:spAutoFit/>
          </a:bodyPr>
          <a:lstStyle/>
          <a:p>
            <a:r>
              <a:rPr lang="en-US" sz="3600" dirty="0">
                <a:solidFill>
                  <a:srgbClr val="0C343D"/>
                </a:solidFill>
                <a:latin typeface="Calisto MT" panose="02040603050505030304" pitchFamily="18" charset="0"/>
              </a:rPr>
              <a:t>Impedance elements studied</a:t>
            </a:r>
            <a:endParaRPr lang="en-GB" sz="3600" dirty="0">
              <a:solidFill>
                <a:srgbClr val="0C343D"/>
              </a:solidFill>
              <a:latin typeface="Calisto MT" panose="02040603050505030304" pitchFamily="18" charset="0"/>
            </a:endParaRPr>
          </a:p>
        </p:txBody>
      </p:sp>
      <p:cxnSp>
        <p:nvCxnSpPr>
          <p:cNvPr id="40" name="Straight Connector 39">
            <a:extLst>
              <a:ext uri="{FF2B5EF4-FFF2-40B4-BE49-F238E27FC236}">
                <a16:creationId xmlns:a16="http://schemas.microsoft.com/office/drawing/2014/main" id="{F4EDCF15-12AF-2BCE-BCEE-A9BAFDB9510D}"/>
              </a:ext>
            </a:extLst>
          </p:cNvPr>
          <p:cNvCxnSpPr>
            <a:cxnSpLocks/>
          </p:cNvCxnSpPr>
          <p:nvPr/>
        </p:nvCxnSpPr>
        <p:spPr>
          <a:xfrm>
            <a:off x="309594" y="920088"/>
            <a:ext cx="11560111"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521600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Effect transition="in" filter="fade">
                                      <p:cBhvr>
                                        <p:cTn id="7" dur="500"/>
                                        <p:tgtEl>
                                          <p:spTgt spid="12">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2">
                                            <p:txEl>
                                              <p:pRg st="1" end="1"/>
                                            </p:txEl>
                                          </p:spTgt>
                                        </p:tgtEl>
                                        <p:attrNameLst>
                                          <p:attrName>style.visibility</p:attrName>
                                        </p:attrNameLst>
                                      </p:cBhvr>
                                      <p:to>
                                        <p:strVal val="visible"/>
                                      </p:to>
                                    </p:set>
                                    <p:animEffect transition="in" filter="fade">
                                      <p:cBhvr>
                                        <p:cTn id="15" dur="500"/>
                                        <p:tgtEl>
                                          <p:spTgt spid="12">
                                            <p:txEl>
                                              <p:pRg st="1" end="1"/>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2">
                                            <p:txEl>
                                              <p:pRg st="2" end="2"/>
                                            </p:txEl>
                                          </p:spTgt>
                                        </p:tgtEl>
                                        <p:attrNameLst>
                                          <p:attrName>style.visibility</p:attrName>
                                        </p:attrNameLst>
                                      </p:cBhvr>
                                      <p:to>
                                        <p:strVal val="visible"/>
                                      </p:to>
                                    </p:set>
                                    <p:animEffect transition="in" filter="fade">
                                      <p:cBhvr>
                                        <p:cTn id="23" dur="500"/>
                                        <p:tgtEl>
                                          <p:spTgt spid="12">
                                            <p:txEl>
                                              <p:pRg st="2" end="2"/>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fade">
                                      <p:cBhvr>
                                        <p:cTn id="26" dur="500"/>
                                        <p:tgtEl>
                                          <p:spTgt spid="19"/>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12">
                                            <p:txEl>
                                              <p:pRg st="3" end="3"/>
                                            </p:txEl>
                                          </p:spTgt>
                                        </p:tgtEl>
                                        <p:attrNameLst>
                                          <p:attrName>style.visibility</p:attrName>
                                        </p:attrNameLst>
                                      </p:cBhvr>
                                      <p:to>
                                        <p:strVal val="visible"/>
                                      </p:to>
                                    </p:set>
                                    <p:animEffect transition="in" filter="fade">
                                      <p:cBhvr>
                                        <p:cTn id="31" dur="500"/>
                                        <p:tgtEl>
                                          <p:spTgt spid="12">
                                            <p:txEl>
                                              <p:pRg st="3" end="3"/>
                                            </p:txEl>
                                          </p:spTgt>
                                        </p:tgtEl>
                                      </p:cBhvr>
                                    </p:animEffect>
                                  </p:childTnLst>
                                </p:cTn>
                              </p:par>
                              <p:par>
                                <p:cTn id="32" presetID="10" presetClass="entr" presetSubtype="0" fill="hold" nodeType="with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fade">
                                      <p:cBhvr>
                                        <p:cTn id="34" dur="500"/>
                                        <p:tgtEl>
                                          <p:spTgt spid="15"/>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12">
                                            <p:txEl>
                                              <p:pRg st="4" end="4"/>
                                            </p:txEl>
                                          </p:spTgt>
                                        </p:tgtEl>
                                        <p:attrNameLst>
                                          <p:attrName>style.visibility</p:attrName>
                                        </p:attrNameLst>
                                      </p:cBhvr>
                                      <p:to>
                                        <p:strVal val="visible"/>
                                      </p:to>
                                    </p:set>
                                    <p:animEffect transition="in" filter="fade">
                                      <p:cBhvr>
                                        <p:cTn id="39" dur="500"/>
                                        <p:tgtEl>
                                          <p:spTgt spid="12">
                                            <p:txEl>
                                              <p:pRg st="4" end="4"/>
                                            </p:txEl>
                                          </p:spTgt>
                                        </p:tgtEl>
                                      </p:cBhvr>
                                    </p:animEffect>
                                  </p:childTnLst>
                                </p:cTn>
                              </p:par>
                              <p:par>
                                <p:cTn id="40" presetID="10" presetClass="entr" presetSubtype="0" fill="hold" nodeType="with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fade">
                                      <p:cBhvr>
                                        <p:cTn id="42" dur="500"/>
                                        <p:tgtEl>
                                          <p:spTgt spid="14"/>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12">
                                            <p:txEl>
                                              <p:pRg st="5" end="5"/>
                                            </p:txEl>
                                          </p:spTgt>
                                        </p:tgtEl>
                                        <p:attrNameLst>
                                          <p:attrName>style.visibility</p:attrName>
                                        </p:attrNameLst>
                                      </p:cBhvr>
                                      <p:to>
                                        <p:strVal val="visible"/>
                                      </p:to>
                                    </p:set>
                                    <p:animEffect transition="in" filter="fade">
                                      <p:cBhvr>
                                        <p:cTn id="47" dur="500"/>
                                        <p:tgtEl>
                                          <p:spTgt spid="12">
                                            <p:txEl>
                                              <p:pRg st="5" end="5"/>
                                            </p:txEl>
                                          </p:spTgt>
                                        </p:tgtEl>
                                      </p:cBhvr>
                                    </p:animEffect>
                                  </p:childTnLst>
                                </p:cTn>
                              </p:par>
                              <p:par>
                                <p:cTn id="48" presetID="10" presetClass="entr" presetSubtype="0" fill="hold" nodeType="with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fade">
                                      <p:cBhvr>
                                        <p:cTn id="50" dur="500"/>
                                        <p:tgtEl>
                                          <p:spTgt spid="13"/>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nodeType="clickEffect">
                                  <p:stCondLst>
                                    <p:cond delay="0"/>
                                  </p:stCondLst>
                                  <p:childTnLst>
                                    <p:set>
                                      <p:cBhvr>
                                        <p:cTn id="54" dur="1" fill="hold">
                                          <p:stCondLst>
                                            <p:cond delay="0"/>
                                          </p:stCondLst>
                                        </p:cTn>
                                        <p:tgtEl>
                                          <p:spTgt spid="12">
                                            <p:txEl>
                                              <p:pRg st="6" end="6"/>
                                            </p:txEl>
                                          </p:spTgt>
                                        </p:tgtEl>
                                        <p:attrNameLst>
                                          <p:attrName>style.visibility</p:attrName>
                                        </p:attrNameLst>
                                      </p:cBhvr>
                                      <p:to>
                                        <p:strVal val="visible"/>
                                      </p:to>
                                    </p:set>
                                    <p:animEffect transition="in" filter="fade">
                                      <p:cBhvr>
                                        <p:cTn id="55" dur="500"/>
                                        <p:tgtEl>
                                          <p:spTgt spid="12">
                                            <p:txEl>
                                              <p:pRg st="6" end="6"/>
                                            </p:txEl>
                                          </p:spTgt>
                                        </p:tgtEl>
                                      </p:cBhvr>
                                    </p:animEffect>
                                  </p:childTnLst>
                                </p:cTn>
                              </p:par>
                              <p:par>
                                <p:cTn id="56" presetID="10" presetClass="entr" presetSubtype="0" fill="hold" nodeType="withEffect">
                                  <p:stCondLst>
                                    <p:cond delay="0"/>
                                  </p:stCondLst>
                                  <p:childTnLst>
                                    <p:set>
                                      <p:cBhvr>
                                        <p:cTn id="57" dur="1" fill="hold">
                                          <p:stCondLst>
                                            <p:cond delay="0"/>
                                          </p:stCondLst>
                                        </p:cTn>
                                        <p:tgtEl>
                                          <p:spTgt spid="11"/>
                                        </p:tgtEl>
                                        <p:attrNameLst>
                                          <p:attrName>style.visibility</p:attrName>
                                        </p:attrNameLst>
                                      </p:cBhvr>
                                      <p:to>
                                        <p:strVal val="visible"/>
                                      </p:to>
                                    </p:set>
                                    <p:animEffect transition="in" filter="fade">
                                      <p:cBhvr>
                                        <p:cTn id="58" dur="500"/>
                                        <p:tgtEl>
                                          <p:spTgt spid="11"/>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nodeType="clickEffect">
                                  <p:stCondLst>
                                    <p:cond delay="0"/>
                                  </p:stCondLst>
                                  <p:childTnLst>
                                    <p:set>
                                      <p:cBhvr>
                                        <p:cTn id="62" dur="1" fill="hold">
                                          <p:stCondLst>
                                            <p:cond delay="0"/>
                                          </p:stCondLst>
                                        </p:cTn>
                                        <p:tgtEl>
                                          <p:spTgt spid="12">
                                            <p:txEl>
                                              <p:pRg st="7" end="7"/>
                                            </p:txEl>
                                          </p:spTgt>
                                        </p:tgtEl>
                                        <p:attrNameLst>
                                          <p:attrName>style.visibility</p:attrName>
                                        </p:attrNameLst>
                                      </p:cBhvr>
                                      <p:to>
                                        <p:strVal val="visible"/>
                                      </p:to>
                                    </p:set>
                                    <p:animEffect transition="in" filter="fade">
                                      <p:cBhvr>
                                        <p:cTn id="63" dur="500"/>
                                        <p:tgtEl>
                                          <p:spTgt spid="12">
                                            <p:txEl>
                                              <p:pRg st="7" end="7"/>
                                            </p:txEl>
                                          </p:spTgt>
                                        </p:tgtEl>
                                      </p:cBhvr>
                                    </p:animEffect>
                                  </p:childTnLst>
                                </p:cTn>
                              </p:par>
                              <p:par>
                                <p:cTn id="64" presetID="10" presetClass="entr" presetSubtype="0" fill="hold" nodeType="withEffect">
                                  <p:stCondLst>
                                    <p:cond delay="0"/>
                                  </p:stCondLst>
                                  <p:childTnLst>
                                    <p:set>
                                      <p:cBhvr>
                                        <p:cTn id="65" dur="1" fill="hold">
                                          <p:stCondLst>
                                            <p:cond delay="0"/>
                                          </p:stCondLst>
                                        </p:cTn>
                                        <p:tgtEl>
                                          <p:spTgt spid="16"/>
                                        </p:tgtEl>
                                        <p:attrNameLst>
                                          <p:attrName>style.visibility</p:attrName>
                                        </p:attrNameLst>
                                      </p:cBhvr>
                                      <p:to>
                                        <p:strVal val="visible"/>
                                      </p:to>
                                    </p:set>
                                    <p:animEffect transition="in" filter="fade">
                                      <p:cBhvr>
                                        <p:cTn id="66" dur="500"/>
                                        <p:tgtEl>
                                          <p:spTgt spid="16"/>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6"/>
                                        </p:tgtEl>
                                        <p:attrNameLst>
                                          <p:attrName>style.visibility</p:attrName>
                                        </p:attrNameLst>
                                      </p:cBhvr>
                                      <p:to>
                                        <p:strVal val="visible"/>
                                      </p:to>
                                    </p:set>
                                    <p:animEffect transition="in" filter="fade">
                                      <p:cBhvr>
                                        <p:cTn id="7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1">
            <a:extLst>
              <a:ext uri="{FF2B5EF4-FFF2-40B4-BE49-F238E27FC236}">
                <a16:creationId xmlns:a16="http://schemas.microsoft.com/office/drawing/2014/main" id="{B7E56C91-BA6E-5844-5E97-145AC04B28B4}"/>
              </a:ext>
            </a:extLst>
          </p:cNvPr>
          <p:cNvSpPr txBox="1"/>
          <p:nvPr/>
        </p:nvSpPr>
        <p:spPr>
          <a:xfrm>
            <a:off x="1561973" y="5792565"/>
            <a:ext cx="2776166" cy="461665"/>
          </a:xfrm>
          <a:prstGeom prst="rect">
            <a:avLst/>
          </a:prstGeom>
          <a:noFill/>
        </p:spPr>
        <p:txBody>
          <a:bodyPr wrap="square" rtlCol="0">
            <a:spAutoFit/>
          </a:bodyPr>
          <a:lstStyle/>
          <a:p>
            <a:pPr algn="ctr"/>
            <a:r>
              <a:rPr lang="en-GB" sz="2400" b="1" dirty="0">
                <a:solidFill>
                  <a:srgbClr val="006666"/>
                </a:solidFill>
                <a:latin typeface="Calibri Light" panose="020F0302020204030204" pitchFamily="34" charset="0"/>
                <a:ea typeface="Calibri Light" panose="020F0302020204030204" pitchFamily="34" charset="0"/>
                <a:cs typeface="Calibri Light" panose="020F0302020204030204" pitchFamily="34" charset="0"/>
              </a:rPr>
              <a:t>High flexibility</a:t>
            </a:r>
            <a:endParaRPr lang="en-GB" sz="2400"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23" name="TextBox 22">
            <a:extLst>
              <a:ext uri="{FF2B5EF4-FFF2-40B4-BE49-F238E27FC236}">
                <a16:creationId xmlns:a16="http://schemas.microsoft.com/office/drawing/2014/main" id="{A694A2E9-7BAA-519F-6218-FC8A0B6395C7}"/>
              </a:ext>
            </a:extLst>
          </p:cNvPr>
          <p:cNvSpPr txBox="1"/>
          <p:nvPr/>
        </p:nvSpPr>
        <p:spPr>
          <a:xfrm>
            <a:off x="4523722" y="5777032"/>
            <a:ext cx="5912088" cy="461665"/>
          </a:xfrm>
          <a:prstGeom prst="rect">
            <a:avLst/>
          </a:prstGeom>
          <a:noFill/>
        </p:spPr>
        <p:txBody>
          <a:bodyPr wrap="square" rtlCol="0">
            <a:spAutoFit/>
          </a:bodyPr>
          <a:lstStyle/>
          <a:p>
            <a:pPr algn="ctr"/>
            <a:r>
              <a:rPr lang="en-US" sz="2400" dirty="0">
                <a:solidFill>
                  <a:srgbClr val="006666"/>
                </a:solidFill>
                <a:latin typeface="Calibri Light" panose="020F0302020204030204" pitchFamily="34" charset="0"/>
                <a:ea typeface="Calibri Light" panose="020F0302020204030204" pitchFamily="34" charset="0"/>
                <a:cs typeface="Calibri Light" panose="020F0302020204030204" pitchFamily="34" charset="0"/>
              </a:rPr>
              <a:t>Crucial when frequent updates are foreseen</a:t>
            </a:r>
            <a:endParaRPr lang="en-GB" sz="2400"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24" name="Arrow: Down 23">
            <a:extLst>
              <a:ext uri="{FF2B5EF4-FFF2-40B4-BE49-F238E27FC236}">
                <a16:creationId xmlns:a16="http://schemas.microsoft.com/office/drawing/2014/main" id="{B5CB174A-E0DC-E51A-9101-8388A1F77E97}"/>
              </a:ext>
            </a:extLst>
          </p:cNvPr>
          <p:cNvSpPr/>
          <p:nvPr/>
        </p:nvSpPr>
        <p:spPr>
          <a:xfrm rot="16200000">
            <a:off x="4294071" y="5905662"/>
            <a:ext cx="88136" cy="284700"/>
          </a:xfrm>
          <a:prstGeom prst="downArrow">
            <a:avLst/>
          </a:prstGeom>
          <a:solidFill>
            <a:srgbClr val="006666"/>
          </a:solidFill>
          <a:ln>
            <a:solidFill>
              <a:srgbClr val="0C34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9BBEBDE3-1B3B-8F67-5831-703FA0E775D3}"/>
              </a:ext>
            </a:extLst>
          </p:cNvPr>
          <p:cNvSpPr txBox="1"/>
          <p:nvPr/>
        </p:nvSpPr>
        <p:spPr>
          <a:xfrm>
            <a:off x="337523" y="1116082"/>
            <a:ext cx="8134280" cy="1015663"/>
          </a:xfrm>
          <a:prstGeom prst="rect">
            <a:avLst/>
          </a:prstGeom>
          <a:noFill/>
        </p:spPr>
        <p:txBody>
          <a:bodyPr wrap="square" rtlCol="0">
            <a:spAutoFit/>
          </a:bodyPr>
          <a:lstStyle/>
          <a:p>
            <a:pPr algn="just"/>
            <a:r>
              <a:rPr lang="en-GB" sz="2000" dirty="0">
                <a:latin typeface="Calibri Light" panose="020F0302020204030204" pitchFamily="34" charset="0"/>
                <a:ea typeface="Calibri Light" panose="020F0302020204030204" pitchFamily="34" charset="0"/>
                <a:cs typeface="Calibri Light" panose="020F0302020204030204" pitchFamily="34" charset="0"/>
              </a:rPr>
              <a:t>The developed impedance model easily interfaces with IW2D, allowing us to quickly estimate the impedance by changing for example resistive parameters, such as the material type and, in this case, the thickness of the NEG coating.</a:t>
            </a:r>
            <a:endParaRPr lang="en-US" sz="2000" dirty="0">
              <a:latin typeface="Calibri Light" panose="020F0302020204030204" pitchFamily="34" charset="0"/>
              <a:ea typeface="Calibri Light" panose="020F0302020204030204" pitchFamily="34" charset="0"/>
              <a:cs typeface="Calibri Light" panose="020F0302020204030204" pitchFamily="34" charset="0"/>
            </a:endParaRPr>
          </a:p>
        </p:txBody>
      </p:sp>
      <p:pic>
        <p:nvPicPr>
          <p:cNvPr id="6" name="Picture 5" descr="A graph of a pipe&#10;&#10;AI-generated content may be incorrect.">
            <a:extLst>
              <a:ext uri="{FF2B5EF4-FFF2-40B4-BE49-F238E27FC236}">
                <a16:creationId xmlns:a16="http://schemas.microsoft.com/office/drawing/2014/main" id="{057B6C44-CD97-E91C-5C1D-D639D7A78D2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33913" y="2204388"/>
            <a:ext cx="5142401" cy="3428267"/>
          </a:xfrm>
          <a:prstGeom prst="rect">
            <a:avLst/>
          </a:prstGeom>
        </p:spPr>
      </p:pic>
      <p:pic>
        <p:nvPicPr>
          <p:cNvPr id="9" name="Picture 8" descr="A graph of a diagram&#10;&#10;AI-generated content may be incorrect.">
            <a:extLst>
              <a:ext uri="{FF2B5EF4-FFF2-40B4-BE49-F238E27FC236}">
                <a16:creationId xmlns:a16="http://schemas.microsoft.com/office/drawing/2014/main" id="{90D3B364-0409-73B8-1D07-53837A319E62}"/>
              </a:ext>
            </a:extLst>
          </p:cNvPr>
          <p:cNvPicPr>
            <a:picLocks noChangeAspect="1"/>
          </p:cNvPicPr>
          <p:nvPr/>
        </p:nvPicPr>
        <p:blipFill>
          <a:blip r:embed="rId4">
            <a:extLst>
              <a:ext uri="{28A0092B-C50C-407E-A947-70E740481C1C}">
                <a14:useLocalDpi xmlns:a14="http://schemas.microsoft.com/office/drawing/2010/main" val="0"/>
              </a:ext>
            </a:extLst>
          </a:blip>
          <a:srcRect l="54138" t="13145" r="7926" b="15221"/>
          <a:stretch/>
        </p:blipFill>
        <p:spPr>
          <a:xfrm>
            <a:off x="8115672" y="2483496"/>
            <a:ext cx="2359911" cy="2970953"/>
          </a:xfrm>
          <a:prstGeom prst="rect">
            <a:avLst/>
          </a:prstGeom>
          <a:ln w="25400">
            <a:solidFill>
              <a:schemeClr val="accent1">
                <a:shade val="15000"/>
              </a:schemeClr>
            </a:solidFill>
          </a:ln>
        </p:spPr>
      </p:pic>
      <p:pic>
        <p:nvPicPr>
          <p:cNvPr id="2" name="Picture 1">
            <a:extLst>
              <a:ext uri="{FF2B5EF4-FFF2-40B4-BE49-F238E27FC236}">
                <a16:creationId xmlns:a16="http://schemas.microsoft.com/office/drawing/2014/main" id="{5E3D1E98-FA4F-5691-22E3-50F64A69A3A0}"/>
              </a:ext>
            </a:extLst>
          </p:cNvPr>
          <p:cNvPicPr>
            <a:picLocks noChangeAspect="1"/>
          </p:cNvPicPr>
          <p:nvPr/>
        </p:nvPicPr>
        <p:blipFill>
          <a:blip r:embed="rId5">
            <a:extLst>
              <a:ext uri="{28A0092B-C50C-407E-A947-70E740481C1C}">
                <a14:useLocalDpi xmlns:a14="http://schemas.microsoft.com/office/drawing/2010/main" val="0"/>
              </a:ext>
            </a:extLst>
          </a:blip>
          <a:srcRect t="4650" b="4650"/>
          <a:stretch/>
        </p:blipFill>
        <p:spPr>
          <a:xfrm>
            <a:off x="8759116" y="1143321"/>
            <a:ext cx="2156159" cy="1107845"/>
          </a:xfrm>
          <a:prstGeom prst="rect">
            <a:avLst/>
          </a:prstGeom>
        </p:spPr>
      </p:pic>
      <p:grpSp>
        <p:nvGrpSpPr>
          <p:cNvPr id="12" name="Group 11">
            <a:extLst>
              <a:ext uri="{FF2B5EF4-FFF2-40B4-BE49-F238E27FC236}">
                <a16:creationId xmlns:a16="http://schemas.microsoft.com/office/drawing/2014/main" id="{9E7CC41A-6BFC-88B5-D3CB-03B2D80AD180}"/>
              </a:ext>
            </a:extLst>
          </p:cNvPr>
          <p:cNvGrpSpPr/>
          <p:nvPr/>
        </p:nvGrpSpPr>
        <p:grpSpPr>
          <a:xfrm>
            <a:off x="0" y="6364995"/>
            <a:ext cx="12192000" cy="565697"/>
            <a:chOff x="0" y="6364995"/>
            <a:chExt cx="12192000" cy="565697"/>
          </a:xfrm>
        </p:grpSpPr>
        <p:sp>
          <p:nvSpPr>
            <p:cNvPr id="13" name="Rectangle 12">
              <a:extLst>
                <a:ext uri="{FF2B5EF4-FFF2-40B4-BE49-F238E27FC236}">
                  <a16:creationId xmlns:a16="http://schemas.microsoft.com/office/drawing/2014/main" id="{4E938564-3701-B6A3-0022-8E27D8A4FB58}"/>
                </a:ext>
              </a:extLst>
            </p:cNvPr>
            <p:cNvSpPr/>
            <p:nvPr/>
          </p:nvSpPr>
          <p:spPr>
            <a:xfrm>
              <a:off x="0" y="6417816"/>
              <a:ext cx="12192000" cy="440184"/>
            </a:xfrm>
            <a:prstGeom prst="rect">
              <a:avLst/>
            </a:prstGeom>
            <a:solidFill>
              <a:srgbClr val="0C343D"/>
            </a:solidFill>
            <a:ln>
              <a:solidFill>
                <a:srgbClr val="0C34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4" name="Google Shape;58;p13">
              <a:extLst>
                <a:ext uri="{FF2B5EF4-FFF2-40B4-BE49-F238E27FC236}">
                  <a16:creationId xmlns:a16="http://schemas.microsoft.com/office/drawing/2014/main" id="{D76B345E-7863-5B26-05D5-47F6CB06EE63}"/>
                </a:ext>
              </a:extLst>
            </p:cNvPr>
            <p:cNvPicPr preferRelativeResize="0"/>
            <p:nvPr/>
          </p:nvPicPr>
          <p:blipFill>
            <a:blip r:embed="rId6">
              <a:alphaModFix/>
            </a:blip>
            <a:stretch>
              <a:fillRect/>
            </a:stretch>
          </p:blipFill>
          <p:spPr>
            <a:xfrm>
              <a:off x="153418" y="6364995"/>
              <a:ext cx="578264" cy="565697"/>
            </a:xfrm>
            <a:prstGeom prst="rect">
              <a:avLst/>
            </a:prstGeom>
            <a:noFill/>
            <a:ln>
              <a:noFill/>
            </a:ln>
          </p:spPr>
        </p:pic>
        <p:pic>
          <p:nvPicPr>
            <p:cNvPr id="15" name="Picture 2">
              <a:extLst>
                <a:ext uri="{FF2B5EF4-FFF2-40B4-BE49-F238E27FC236}">
                  <a16:creationId xmlns:a16="http://schemas.microsoft.com/office/drawing/2014/main" id="{E3CCF753-7741-ADD0-1903-D8DC8691402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48752" y="6473860"/>
              <a:ext cx="998705" cy="353578"/>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a:extLst>
                <a:ext uri="{FF2B5EF4-FFF2-40B4-BE49-F238E27FC236}">
                  <a16:creationId xmlns:a16="http://schemas.microsoft.com/office/drawing/2014/main" id="{8CEA43FD-E1A2-BD87-5F55-BABE17167BB1}"/>
                </a:ext>
              </a:extLst>
            </p:cNvPr>
            <p:cNvSpPr txBox="1"/>
            <p:nvPr/>
          </p:nvSpPr>
          <p:spPr>
            <a:xfrm>
              <a:off x="4365092" y="6473860"/>
              <a:ext cx="3349934" cy="307777"/>
            </a:xfrm>
            <a:prstGeom prst="rect">
              <a:avLst/>
            </a:prstGeom>
            <a:noFill/>
          </p:spPr>
          <p:txBody>
            <a:bodyPr wrap="square" rtlCol="0">
              <a:spAutoFit/>
            </a:bodyPr>
            <a:lstStyle/>
            <a:p>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06.03.2025 | </a:t>
              </a:r>
              <a:r>
                <a:rPr lang="en-GB" sz="1400" dirty="0" err="1">
                  <a:solidFill>
                    <a:schemeClr val="bg1"/>
                  </a:solidFill>
                  <a:latin typeface="Calibri Light" panose="020F0302020204030204" pitchFamily="34" charset="0"/>
                  <a:ea typeface="Calibri Light" panose="020F0302020204030204" pitchFamily="34" charset="0"/>
                  <a:cs typeface="Calibri Light" panose="020F0302020204030204" pitchFamily="34" charset="0"/>
                </a:rPr>
                <a:t>eeFACT</a:t>
              </a:r>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 2025 | Dora Gibellieri </a:t>
              </a:r>
            </a:p>
          </p:txBody>
        </p:sp>
        <p:pic>
          <p:nvPicPr>
            <p:cNvPr id="19" name="Picture 18" descr="A white circle with black text&#10;&#10;AI-generated content may be incorrect.">
              <a:extLst>
                <a:ext uri="{FF2B5EF4-FFF2-40B4-BE49-F238E27FC236}">
                  <a16:creationId xmlns:a16="http://schemas.microsoft.com/office/drawing/2014/main" id="{949BC796-AE61-CCB5-ADF2-F9936CB79FD6}"/>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940774" y="6408211"/>
              <a:ext cx="818381" cy="459389"/>
            </a:xfrm>
            <a:prstGeom prst="rect">
              <a:avLst/>
            </a:prstGeom>
          </p:spPr>
        </p:pic>
        <p:pic>
          <p:nvPicPr>
            <p:cNvPr id="20" name="Picture 19" descr="A black and white striped background&#10;&#10;AI-generated content may be incorrect.">
              <a:extLst>
                <a:ext uri="{FF2B5EF4-FFF2-40B4-BE49-F238E27FC236}">
                  <a16:creationId xmlns:a16="http://schemas.microsoft.com/office/drawing/2014/main" id="{040B7A16-7F76-9AE7-E20C-FB1A5163D818}"/>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0915275" y="6521870"/>
              <a:ext cx="982548" cy="211756"/>
            </a:xfrm>
            <a:prstGeom prst="rect">
              <a:avLst/>
            </a:prstGeom>
          </p:spPr>
        </p:pic>
      </p:grpSp>
      <p:sp>
        <p:nvSpPr>
          <p:cNvPr id="29" name="Rectangle 28">
            <a:extLst>
              <a:ext uri="{FF2B5EF4-FFF2-40B4-BE49-F238E27FC236}">
                <a16:creationId xmlns:a16="http://schemas.microsoft.com/office/drawing/2014/main" id="{88093712-FBE1-6839-5D14-27F1ECA4FD00}"/>
              </a:ext>
            </a:extLst>
          </p:cNvPr>
          <p:cNvSpPr/>
          <p:nvPr/>
        </p:nvSpPr>
        <p:spPr>
          <a:xfrm>
            <a:off x="3175" y="-11829"/>
            <a:ext cx="12192000" cy="216000"/>
          </a:xfrm>
          <a:prstGeom prst="rect">
            <a:avLst/>
          </a:prstGeom>
          <a:solidFill>
            <a:srgbClr val="0C343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Arrow: Pentagon 30">
            <a:extLst>
              <a:ext uri="{FF2B5EF4-FFF2-40B4-BE49-F238E27FC236}">
                <a16:creationId xmlns:a16="http://schemas.microsoft.com/office/drawing/2014/main" id="{794B01DB-9156-EFF6-4306-56ECA352971C}"/>
              </a:ext>
            </a:extLst>
          </p:cNvPr>
          <p:cNvSpPr/>
          <p:nvPr/>
        </p:nvSpPr>
        <p:spPr>
          <a:xfrm>
            <a:off x="2936050" y="-11829"/>
            <a:ext cx="3153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b="1" dirty="0">
                <a:latin typeface="Calibri Light" panose="020F0302020204030204" pitchFamily="34" charset="0"/>
                <a:ea typeface="Calibri Light" panose="020F0302020204030204" pitchFamily="34" charset="0"/>
                <a:cs typeface="Calibri Light" panose="020F0302020204030204" pitchFamily="34" charset="0"/>
              </a:rPr>
              <a:t>FCC-</a:t>
            </a:r>
            <a:r>
              <a:rPr lang="en-US" sz="1100" b="1" dirty="0" err="1">
                <a:latin typeface="Calibri Light" panose="020F0302020204030204" pitchFamily="34" charset="0"/>
                <a:ea typeface="Calibri Light" panose="020F0302020204030204" pitchFamily="34" charset="0"/>
                <a:cs typeface="Calibri Light" panose="020F0302020204030204" pitchFamily="34" charset="0"/>
              </a:rPr>
              <a:t>ee</a:t>
            </a:r>
            <a:r>
              <a:rPr lang="en-US" sz="1100" b="1" dirty="0">
                <a:latin typeface="Calibri Light" panose="020F0302020204030204" pitchFamily="34" charset="0"/>
                <a:ea typeface="Calibri Light" panose="020F0302020204030204" pitchFamily="34" charset="0"/>
                <a:cs typeface="Calibri Light" panose="020F0302020204030204" pitchFamily="34" charset="0"/>
              </a:rPr>
              <a:t> main ring impedance model</a:t>
            </a: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32" name="Arrow: Pentagon 31">
            <a:extLst>
              <a:ext uri="{FF2B5EF4-FFF2-40B4-BE49-F238E27FC236}">
                <a16:creationId xmlns:a16="http://schemas.microsoft.com/office/drawing/2014/main" id="{1C643706-FB1A-0E3D-9B61-811E01CA7E9D}"/>
              </a:ext>
            </a:extLst>
          </p:cNvPr>
          <p:cNvSpPr/>
          <p:nvPr/>
        </p:nvSpPr>
        <p:spPr>
          <a:xfrm>
            <a:off x="-2382" y="-11829"/>
            <a:ext cx="3045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34" name="TextBox 33">
            <a:extLst>
              <a:ext uri="{FF2B5EF4-FFF2-40B4-BE49-F238E27FC236}">
                <a16:creationId xmlns:a16="http://schemas.microsoft.com/office/drawing/2014/main" id="{2B91BAAA-DF0E-6EC7-631A-03D7793D143E}"/>
              </a:ext>
            </a:extLst>
          </p:cNvPr>
          <p:cNvSpPr txBox="1"/>
          <p:nvPr/>
        </p:nvSpPr>
        <p:spPr>
          <a:xfrm>
            <a:off x="298104" y="273757"/>
            <a:ext cx="11637819" cy="646331"/>
          </a:xfrm>
          <a:prstGeom prst="rect">
            <a:avLst/>
          </a:prstGeom>
          <a:noFill/>
        </p:spPr>
        <p:txBody>
          <a:bodyPr wrap="square" rtlCol="0">
            <a:spAutoFit/>
          </a:bodyPr>
          <a:lstStyle/>
          <a:p>
            <a:r>
              <a:rPr lang="en-US" sz="3600" dirty="0">
                <a:solidFill>
                  <a:srgbClr val="0C343D"/>
                </a:solidFill>
                <a:latin typeface="Calisto MT" panose="02040603050505030304" pitchFamily="18" charset="0"/>
              </a:rPr>
              <a:t>Highly flexible I/W model</a:t>
            </a:r>
            <a:endParaRPr lang="en-GB" sz="3600" dirty="0">
              <a:solidFill>
                <a:srgbClr val="0C343D"/>
              </a:solidFill>
              <a:latin typeface="Calisto MT" panose="02040603050505030304" pitchFamily="18" charset="0"/>
            </a:endParaRPr>
          </a:p>
        </p:txBody>
      </p:sp>
      <p:cxnSp>
        <p:nvCxnSpPr>
          <p:cNvPr id="35" name="Straight Connector 34">
            <a:extLst>
              <a:ext uri="{FF2B5EF4-FFF2-40B4-BE49-F238E27FC236}">
                <a16:creationId xmlns:a16="http://schemas.microsoft.com/office/drawing/2014/main" id="{0B624C08-FC14-1295-4A80-073784D2BF71}"/>
              </a:ext>
            </a:extLst>
          </p:cNvPr>
          <p:cNvCxnSpPr>
            <a:cxnSpLocks/>
          </p:cNvCxnSpPr>
          <p:nvPr/>
        </p:nvCxnSpPr>
        <p:spPr>
          <a:xfrm>
            <a:off x="309594" y="920088"/>
            <a:ext cx="11560111"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36" name="Rectangle: Rounded Corners 35">
            <a:extLst>
              <a:ext uri="{FF2B5EF4-FFF2-40B4-BE49-F238E27FC236}">
                <a16:creationId xmlns:a16="http://schemas.microsoft.com/office/drawing/2014/main" id="{77C2A710-224E-E1EB-E1F5-CC72AC976650}"/>
              </a:ext>
            </a:extLst>
          </p:cNvPr>
          <p:cNvSpPr/>
          <p:nvPr/>
        </p:nvSpPr>
        <p:spPr>
          <a:xfrm>
            <a:off x="5496387" y="3544390"/>
            <a:ext cx="940525" cy="1254034"/>
          </a:xfrm>
          <a:prstGeom prst="roundRect">
            <a:avLst>
              <a:gd name="adj" fmla="val 0"/>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8" name="Straight Connector 37">
            <a:extLst>
              <a:ext uri="{FF2B5EF4-FFF2-40B4-BE49-F238E27FC236}">
                <a16:creationId xmlns:a16="http://schemas.microsoft.com/office/drawing/2014/main" id="{02C8C187-5D82-4374-B5B7-74812199AB6B}"/>
              </a:ext>
            </a:extLst>
          </p:cNvPr>
          <p:cNvCxnSpPr>
            <a:cxnSpLocks/>
            <a:stCxn id="36" idx="3"/>
          </p:cNvCxnSpPr>
          <p:nvPr/>
        </p:nvCxnSpPr>
        <p:spPr>
          <a:xfrm flipV="1">
            <a:off x="6436912" y="2473896"/>
            <a:ext cx="1661298" cy="1697511"/>
          </a:xfrm>
          <a:prstGeom prst="line">
            <a:avLst/>
          </a:prstGeom>
          <a:ln>
            <a:solidFill>
              <a:srgbClr val="042433"/>
            </a:solidFill>
          </a:ln>
        </p:spPr>
        <p:style>
          <a:lnRef idx="2">
            <a:schemeClr val="accent1"/>
          </a:lnRef>
          <a:fillRef idx="0">
            <a:schemeClr val="accent1"/>
          </a:fillRef>
          <a:effectRef idx="1">
            <a:schemeClr val="accent1"/>
          </a:effectRef>
          <a:fontRef idx="minor">
            <a:schemeClr val="tx1"/>
          </a:fontRef>
        </p:style>
      </p:cxnSp>
      <p:cxnSp>
        <p:nvCxnSpPr>
          <p:cNvPr id="41" name="Straight Connector 40">
            <a:extLst>
              <a:ext uri="{FF2B5EF4-FFF2-40B4-BE49-F238E27FC236}">
                <a16:creationId xmlns:a16="http://schemas.microsoft.com/office/drawing/2014/main" id="{04F4959E-9C47-902B-7516-6C6FF46BECF5}"/>
              </a:ext>
            </a:extLst>
          </p:cNvPr>
          <p:cNvCxnSpPr>
            <a:cxnSpLocks/>
          </p:cNvCxnSpPr>
          <p:nvPr/>
        </p:nvCxnSpPr>
        <p:spPr>
          <a:xfrm>
            <a:off x="6436912" y="4181012"/>
            <a:ext cx="1661298" cy="1283042"/>
          </a:xfrm>
          <a:prstGeom prst="line">
            <a:avLst/>
          </a:prstGeom>
          <a:ln>
            <a:solidFill>
              <a:srgbClr val="042433"/>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00148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par>
                                <p:cTn id="8" presetID="10" presetClass="entr" presetSubtype="0" fill="hold" nodeType="withEffect">
                                  <p:stCondLst>
                                    <p:cond delay="0"/>
                                  </p:stCondLst>
                                  <p:childTnLst>
                                    <p:set>
                                      <p:cBhvr>
                                        <p:cTn id="9" dur="1" fill="hold">
                                          <p:stCondLst>
                                            <p:cond delay="0"/>
                                          </p:stCondLst>
                                        </p:cTn>
                                        <p:tgtEl>
                                          <p:spTgt spid="38"/>
                                        </p:tgtEl>
                                        <p:attrNameLst>
                                          <p:attrName>style.visibility</p:attrName>
                                        </p:attrNameLst>
                                      </p:cBhvr>
                                      <p:to>
                                        <p:strVal val="visible"/>
                                      </p:to>
                                    </p:set>
                                    <p:animEffect transition="in" filter="fade">
                                      <p:cBhvr>
                                        <p:cTn id="10" dur="500"/>
                                        <p:tgtEl>
                                          <p:spTgt spid="38"/>
                                        </p:tgtEl>
                                      </p:cBhvr>
                                    </p:animEffect>
                                  </p:childTnLst>
                                </p:cTn>
                              </p:par>
                              <p:par>
                                <p:cTn id="11" presetID="10" presetClass="entr" presetSubtype="0" fill="hold" nodeType="withEffect">
                                  <p:stCondLst>
                                    <p:cond delay="0"/>
                                  </p:stCondLst>
                                  <p:childTnLst>
                                    <p:set>
                                      <p:cBhvr>
                                        <p:cTn id="12" dur="1" fill="hold">
                                          <p:stCondLst>
                                            <p:cond delay="0"/>
                                          </p:stCondLst>
                                        </p:cTn>
                                        <p:tgtEl>
                                          <p:spTgt spid="41"/>
                                        </p:tgtEl>
                                        <p:attrNameLst>
                                          <p:attrName>style.visibility</p:attrName>
                                        </p:attrNameLst>
                                      </p:cBhvr>
                                      <p:to>
                                        <p:strVal val="visible"/>
                                      </p:to>
                                    </p:set>
                                    <p:animEffect transition="in" filter="fade">
                                      <p:cBhvr>
                                        <p:cTn id="13" dur="500"/>
                                        <p:tgtEl>
                                          <p:spTgt spid="41"/>
                                        </p:tgtEl>
                                      </p:cBhvr>
                                    </p:animEffect>
                                  </p:childTnLst>
                                </p:cTn>
                              </p:par>
                              <p:par>
                                <p:cTn id="14" presetID="10" presetClass="entr" presetSubtype="0" fill="hold"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animBg="1"/>
      <p:bldP spid="3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20FB4D-0AD9-0DBF-3000-E23EF5D7D29E}"/>
            </a:ext>
          </a:extLst>
        </p:cNvPr>
        <p:cNvGrpSpPr/>
        <p:nvPr/>
      </p:nvGrpSpPr>
      <p:grpSpPr>
        <a:xfrm>
          <a:off x="0" y="0"/>
          <a:ext cx="0" cy="0"/>
          <a:chOff x="0" y="0"/>
          <a:chExt cx="0" cy="0"/>
        </a:xfrm>
      </p:grpSpPr>
      <p:pic>
        <p:nvPicPr>
          <p:cNvPr id="3" name="Picture 2" descr="A graph of a frequency&#10;&#10;AI-generated content may be incorrect.">
            <a:extLst>
              <a:ext uri="{FF2B5EF4-FFF2-40B4-BE49-F238E27FC236}">
                <a16:creationId xmlns:a16="http://schemas.microsoft.com/office/drawing/2014/main" id="{D1D2BA69-D1F3-1B7F-4AFA-068C2CD58F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1682" y="2507928"/>
            <a:ext cx="5459544" cy="3639696"/>
          </a:xfrm>
          <a:prstGeom prst="rect">
            <a:avLst/>
          </a:prstGeom>
        </p:spPr>
      </p:pic>
      <p:pic>
        <p:nvPicPr>
          <p:cNvPr id="9" name="Picture 8" descr="A graph showing the number of different types of data&#10;&#10;AI-generated content may be incorrect.">
            <a:extLst>
              <a:ext uri="{FF2B5EF4-FFF2-40B4-BE49-F238E27FC236}">
                <a16:creationId xmlns:a16="http://schemas.microsoft.com/office/drawing/2014/main" id="{745B2103-F4AA-D21D-7720-7AC5C478F17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42031" y="2507928"/>
            <a:ext cx="5459544" cy="3639696"/>
          </a:xfrm>
          <a:prstGeom prst="rect">
            <a:avLst/>
          </a:prstGeom>
        </p:spPr>
      </p:pic>
      <p:grpSp>
        <p:nvGrpSpPr>
          <p:cNvPr id="10" name="Group 9">
            <a:extLst>
              <a:ext uri="{FF2B5EF4-FFF2-40B4-BE49-F238E27FC236}">
                <a16:creationId xmlns:a16="http://schemas.microsoft.com/office/drawing/2014/main" id="{A12EB831-0322-F440-B648-46A4447AA3DA}"/>
              </a:ext>
            </a:extLst>
          </p:cNvPr>
          <p:cNvGrpSpPr/>
          <p:nvPr/>
        </p:nvGrpSpPr>
        <p:grpSpPr>
          <a:xfrm>
            <a:off x="8884218" y="942984"/>
            <a:ext cx="2621778" cy="1528444"/>
            <a:chOff x="2487731" y="2412423"/>
            <a:chExt cx="6968507" cy="3803389"/>
          </a:xfrm>
        </p:grpSpPr>
        <p:sp>
          <p:nvSpPr>
            <p:cNvPr id="11" name="Oval 10">
              <a:extLst>
                <a:ext uri="{FF2B5EF4-FFF2-40B4-BE49-F238E27FC236}">
                  <a16:creationId xmlns:a16="http://schemas.microsoft.com/office/drawing/2014/main" id="{2F900594-1609-4BD1-39E8-48BDDAFC9875}"/>
                </a:ext>
              </a:extLst>
            </p:cNvPr>
            <p:cNvSpPr/>
            <p:nvPr/>
          </p:nvSpPr>
          <p:spPr>
            <a:xfrm>
              <a:off x="2765853" y="2918429"/>
              <a:ext cx="6660291" cy="2859658"/>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2" name="Picture 11" descr="A blue rectangular object with a blue cap&#10;&#10;Description automatically generated">
              <a:extLst>
                <a:ext uri="{FF2B5EF4-FFF2-40B4-BE49-F238E27FC236}">
                  <a16:creationId xmlns:a16="http://schemas.microsoft.com/office/drawing/2014/main" id="{66532F5B-ABBF-D6BD-72FD-36E0142856C6}"/>
                </a:ext>
              </a:extLst>
            </p:cNvPr>
            <p:cNvPicPr>
              <a:picLocks noChangeAspect="1"/>
            </p:cNvPicPr>
            <p:nvPr/>
          </p:nvPicPr>
          <p:blipFill rotWithShape="1">
            <a:blip r:embed="rId5"/>
            <a:srcRect l="4974" t="6060" r="11970" b="11219"/>
            <a:stretch/>
          </p:blipFill>
          <p:spPr>
            <a:xfrm>
              <a:off x="4391053" y="2412423"/>
              <a:ext cx="2219606" cy="1140434"/>
            </a:xfrm>
            <a:prstGeom prst="rect">
              <a:avLst/>
            </a:prstGeom>
          </p:spPr>
        </p:pic>
        <p:pic>
          <p:nvPicPr>
            <p:cNvPr id="13" name="Picture 12" descr="A blue cylinder with orange accents&#10;&#10;Description automatically generated with medium confidence">
              <a:extLst>
                <a:ext uri="{FF2B5EF4-FFF2-40B4-BE49-F238E27FC236}">
                  <a16:creationId xmlns:a16="http://schemas.microsoft.com/office/drawing/2014/main" id="{EA9F3D4F-14B4-71AC-019A-6CD498A0C307}"/>
                </a:ext>
              </a:extLst>
            </p:cNvPr>
            <p:cNvPicPr>
              <a:picLocks noChangeAspect="1"/>
            </p:cNvPicPr>
            <p:nvPr/>
          </p:nvPicPr>
          <p:blipFill rotWithShape="1">
            <a:blip r:embed="rId6"/>
            <a:srcRect l="10692" t="3142" r="10235" b="5027"/>
            <a:stretch/>
          </p:blipFill>
          <p:spPr>
            <a:xfrm>
              <a:off x="3063858" y="4709886"/>
              <a:ext cx="1327195" cy="1174447"/>
            </a:xfrm>
            <a:prstGeom prst="rect">
              <a:avLst/>
            </a:prstGeom>
          </p:spPr>
        </p:pic>
        <p:pic>
          <p:nvPicPr>
            <p:cNvPr id="14" name="Picture 13" descr="A blue object with a hole&#10;&#10;Description automatically generated">
              <a:extLst>
                <a:ext uri="{FF2B5EF4-FFF2-40B4-BE49-F238E27FC236}">
                  <a16:creationId xmlns:a16="http://schemas.microsoft.com/office/drawing/2014/main" id="{56A6794D-2A09-69CD-AF36-6899F4EC89D1}"/>
                </a:ext>
              </a:extLst>
            </p:cNvPr>
            <p:cNvPicPr>
              <a:picLocks noChangeAspect="1"/>
            </p:cNvPicPr>
            <p:nvPr/>
          </p:nvPicPr>
          <p:blipFill>
            <a:blip r:embed="rId7"/>
            <a:stretch>
              <a:fillRect/>
            </a:stretch>
          </p:blipFill>
          <p:spPr>
            <a:xfrm>
              <a:off x="5295786" y="5215848"/>
              <a:ext cx="1327195" cy="999964"/>
            </a:xfrm>
            <a:prstGeom prst="rect">
              <a:avLst/>
            </a:prstGeom>
          </p:spPr>
        </p:pic>
        <p:pic>
          <p:nvPicPr>
            <p:cNvPr id="15" name="Picture 14" descr="A blue and yellow circular object&#10;&#10;Description automatically generated">
              <a:extLst>
                <a:ext uri="{FF2B5EF4-FFF2-40B4-BE49-F238E27FC236}">
                  <a16:creationId xmlns:a16="http://schemas.microsoft.com/office/drawing/2014/main" id="{EAE246E8-FF06-1E3C-4142-00AF2CCE47C6}"/>
                </a:ext>
              </a:extLst>
            </p:cNvPr>
            <p:cNvPicPr>
              <a:picLocks noChangeAspect="1"/>
            </p:cNvPicPr>
            <p:nvPr/>
          </p:nvPicPr>
          <p:blipFill>
            <a:blip r:embed="rId8"/>
            <a:stretch>
              <a:fillRect/>
            </a:stretch>
          </p:blipFill>
          <p:spPr>
            <a:xfrm>
              <a:off x="7800949" y="4753223"/>
              <a:ext cx="1414103" cy="1087771"/>
            </a:xfrm>
            <a:prstGeom prst="rect">
              <a:avLst/>
            </a:prstGeom>
          </p:spPr>
        </p:pic>
        <p:pic>
          <p:nvPicPr>
            <p:cNvPr id="16" name="Picture 15" descr="A drawing of a cylindrical object&#10;&#10;Description automatically generated">
              <a:extLst>
                <a:ext uri="{FF2B5EF4-FFF2-40B4-BE49-F238E27FC236}">
                  <a16:creationId xmlns:a16="http://schemas.microsoft.com/office/drawing/2014/main" id="{B1B59DBB-4FA7-89A2-6A51-2FEA73327192}"/>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487731" y="3460610"/>
              <a:ext cx="1152255" cy="930538"/>
            </a:xfrm>
            <a:prstGeom prst="rect">
              <a:avLst/>
            </a:prstGeom>
          </p:spPr>
        </p:pic>
        <p:pic>
          <p:nvPicPr>
            <p:cNvPr id="18" name="Picture 17" descr="A blue object with a square object in the middle&#10;&#10;AI-generated content may be incorrect.">
              <a:extLst>
                <a:ext uri="{FF2B5EF4-FFF2-40B4-BE49-F238E27FC236}">
                  <a16:creationId xmlns:a16="http://schemas.microsoft.com/office/drawing/2014/main" id="{904D7087-445B-0462-F7B2-28F4CE26073C}"/>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7647793" y="2937839"/>
              <a:ext cx="1808445" cy="1196137"/>
            </a:xfrm>
            <a:prstGeom prst="rect">
              <a:avLst/>
            </a:prstGeom>
          </p:spPr>
        </p:pic>
      </p:grpSp>
      <p:grpSp>
        <p:nvGrpSpPr>
          <p:cNvPr id="17" name="Group 16">
            <a:extLst>
              <a:ext uri="{FF2B5EF4-FFF2-40B4-BE49-F238E27FC236}">
                <a16:creationId xmlns:a16="http://schemas.microsoft.com/office/drawing/2014/main" id="{AE8D6DE5-B090-4DCE-F33B-59DAD176B39D}"/>
              </a:ext>
            </a:extLst>
          </p:cNvPr>
          <p:cNvGrpSpPr/>
          <p:nvPr/>
        </p:nvGrpSpPr>
        <p:grpSpPr>
          <a:xfrm>
            <a:off x="0" y="6364995"/>
            <a:ext cx="12192000" cy="565697"/>
            <a:chOff x="0" y="6364995"/>
            <a:chExt cx="12192000" cy="565697"/>
          </a:xfrm>
        </p:grpSpPr>
        <p:sp>
          <p:nvSpPr>
            <p:cNvPr id="22" name="Rectangle 21">
              <a:extLst>
                <a:ext uri="{FF2B5EF4-FFF2-40B4-BE49-F238E27FC236}">
                  <a16:creationId xmlns:a16="http://schemas.microsoft.com/office/drawing/2014/main" id="{1902ECEA-ADFA-3860-2B75-D9477759FAC5}"/>
                </a:ext>
              </a:extLst>
            </p:cNvPr>
            <p:cNvSpPr/>
            <p:nvPr/>
          </p:nvSpPr>
          <p:spPr>
            <a:xfrm>
              <a:off x="0" y="6417816"/>
              <a:ext cx="12192000" cy="440184"/>
            </a:xfrm>
            <a:prstGeom prst="rect">
              <a:avLst/>
            </a:prstGeom>
            <a:solidFill>
              <a:srgbClr val="0C343D"/>
            </a:solidFill>
            <a:ln>
              <a:solidFill>
                <a:srgbClr val="0C34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3" name="Google Shape;58;p13">
              <a:extLst>
                <a:ext uri="{FF2B5EF4-FFF2-40B4-BE49-F238E27FC236}">
                  <a16:creationId xmlns:a16="http://schemas.microsoft.com/office/drawing/2014/main" id="{5AD3C5E1-D9A1-6127-7905-90EF30FF8B00}"/>
                </a:ext>
              </a:extLst>
            </p:cNvPr>
            <p:cNvPicPr preferRelativeResize="0"/>
            <p:nvPr/>
          </p:nvPicPr>
          <p:blipFill>
            <a:blip r:embed="rId11">
              <a:alphaModFix/>
            </a:blip>
            <a:stretch>
              <a:fillRect/>
            </a:stretch>
          </p:blipFill>
          <p:spPr>
            <a:xfrm>
              <a:off x="153418" y="6364995"/>
              <a:ext cx="578264" cy="565697"/>
            </a:xfrm>
            <a:prstGeom prst="rect">
              <a:avLst/>
            </a:prstGeom>
            <a:noFill/>
            <a:ln>
              <a:noFill/>
            </a:ln>
          </p:spPr>
        </p:pic>
        <p:pic>
          <p:nvPicPr>
            <p:cNvPr id="24" name="Picture 2">
              <a:extLst>
                <a:ext uri="{FF2B5EF4-FFF2-40B4-BE49-F238E27FC236}">
                  <a16:creationId xmlns:a16="http://schemas.microsoft.com/office/drawing/2014/main" id="{10412974-0B70-42F7-84F5-8F17D0C5DCF7}"/>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948752" y="6473860"/>
              <a:ext cx="998705" cy="353578"/>
            </a:xfrm>
            <a:prstGeom prst="rect">
              <a:avLst/>
            </a:prstGeom>
            <a:noFill/>
            <a:extLst>
              <a:ext uri="{909E8E84-426E-40DD-AFC4-6F175D3DCCD1}">
                <a14:hiddenFill xmlns:a14="http://schemas.microsoft.com/office/drawing/2010/main">
                  <a:solidFill>
                    <a:srgbClr val="FFFFFF"/>
                  </a:solidFill>
                </a14:hiddenFill>
              </a:ext>
            </a:extLst>
          </p:spPr>
        </p:pic>
        <p:sp>
          <p:nvSpPr>
            <p:cNvPr id="25" name="TextBox 24">
              <a:extLst>
                <a:ext uri="{FF2B5EF4-FFF2-40B4-BE49-F238E27FC236}">
                  <a16:creationId xmlns:a16="http://schemas.microsoft.com/office/drawing/2014/main" id="{92029096-3B70-1454-64EB-B85C244D14ED}"/>
                </a:ext>
              </a:extLst>
            </p:cNvPr>
            <p:cNvSpPr txBox="1"/>
            <p:nvPr/>
          </p:nvSpPr>
          <p:spPr>
            <a:xfrm>
              <a:off x="4365092" y="6473860"/>
              <a:ext cx="3349934" cy="307777"/>
            </a:xfrm>
            <a:prstGeom prst="rect">
              <a:avLst/>
            </a:prstGeom>
            <a:noFill/>
          </p:spPr>
          <p:txBody>
            <a:bodyPr wrap="square" rtlCol="0">
              <a:spAutoFit/>
            </a:bodyPr>
            <a:lstStyle/>
            <a:p>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06.03.2025 | </a:t>
              </a:r>
              <a:r>
                <a:rPr lang="en-GB" sz="1400" dirty="0" err="1">
                  <a:solidFill>
                    <a:schemeClr val="bg1"/>
                  </a:solidFill>
                  <a:latin typeface="Calibri Light" panose="020F0302020204030204" pitchFamily="34" charset="0"/>
                  <a:ea typeface="Calibri Light" panose="020F0302020204030204" pitchFamily="34" charset="0"/>
                  <a:cs typeface="Calibri Light" panose="020F0302020204030204" pitchFamily="34" charset="0"/>
                </a:rPr>
                <a:t>eeFACT</a:t>
              </a:r>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 2025 | Dora Gibellieri </a:t>
              </a:r>
            </a:p>
          </p:txBody>
        </p:sp>
        <p:pic>
          <p:nvPicPr>
            <p:cNvPr id="26" name="Picture 25" descr="A white circle with black text&#10;&#10;AI-generated content may be incorrect.">
              <a:extLst>
                <a:ext uri="{FF2B5EF4-FFF2-40B4-BE49-F238E27FC236}">
                  <a16:creationId xmlns:a16="http://schemas.microsoft.com/office/drawing/2014/main" id="{CA2FF15F-CBC9-A92E-FD64-8BF0AF26718B}"/>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9940774" y="6408211"/>
              <a:ext cx="818381" cy="459389"/>
            </a:xfrm>
            <a:prstGeom prst="rect">
              <a:avLst/>
            </a:prstGeom>
          </p:spPr>
        </p:pic>
        <p:pic>
          <p:nvPicPr>
            <p:cNvPr id="27" name="Picture 26" descr="A black and white striped background&#10;&#10;AI-generated content may be incorrect.">
              <a:extLst>
                <a:ext uri="{FF2B5EF4-FFF2-40B4-BE49-F238E27FC236}">
                  <a16:creationId xmlns:a16="http://schemas.microsoft.com/office/drawing/2014/main" id="{ACBD7836-5092-0310-91E6-01565550E5B0}"/>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10915275" y="6521870"/>
              <a:ext cx="982548" cy="211756"/>
            </a:xfrm>
            <a:prstGeom prst="rect">
              <a:avLst/>
            </a:prstGeom>
          </p:spPr>
        </p:pic>
      </p:grpSp>
      <p:sp>
        <p:nvSpPr>
          <p:cNvPr id="33" name="Rectangle 32">
            <a:extLst>
              <a:ext uri="{FF2B5EF4-FFF2-40B4-BE49-F238E27FC236}">
                <a16:creationId xmlns:a16="http://schemas.microsoft.com/office/drawing/2014/main" id="{169AD131-A62E-0C15-AB96-AD6CABCE8E12}"/>
              </a:ext>
            </a:extLst>
          </p:cNvPr>
          <p:cNvSpPr/>
          <p:nvPr/>
        </p:nvSpPr>
        <p:spPr>
          <a:xfrm>
            <a:off x="3175" y="-11829"/>
            <a:ext cx="12192000" cy="216000"/>
          </a:xfrm>
          <a:prstGeom prst="rect">
            <a:avLst/>
          </a:prstGeom>
          <a:solidFill>
            <a:srgbClr val="0C343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Arrow: Pentagon 34">
            <a:extLst>
              <a:ext uri="{FF2B5EF4-FFF2-40B4-BE49-F238E27FC236}">
                <a16:creationId xmlns:a16="http://schemas.microsoft.com/office/drawing/2014/main" id="{E3254B93-8CB0-7552-8730-7127C1CB1AD3}"/>
              </a:ext>
            </a:extLst>
          </p:cNvPr>
          <p:cNvSpPr/>
          <p:nvPr/>
        </p:nvSpPr>
        <p:spPr>
          <a:xfrm>
            <a:off x="2936050" y="-11829"/>
            <a:ext cx="3153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b="1" dirty="0">
                <a:latin typeface="Calibri Light" panose="020F0302020204030204" pitchFamily="34" charset="0"/>
                <a:ea typeface="Calibri Light" panose="020F0302020204030204" pitchFamily="34" charset="0"/>
                <a:cs typeface="Calibri Light" panose="020F0302020204030204" pitchFamily="34" charset="0"/>
              </a:rPr>
              <a:t>FCC-</a:t>
            </a:r>
            <a:r>
              <a:rPr lang="en-US" sz="1100" b="1" dirty="0" err="1">
                <a:latin typeface="Calibri Light" panose="020F0302020204030204" pitchFamily="34" charset="0"/>
                <a:ea typeface="Calibri Light" panose="020F0302020204030204" pitchFamily="34" charset="0"/>
                <a:cs typeface="Calibri Light" panose="020F0302020204030204" pitchFamily="34" charset="0"/>
              </a:rPr>
              <a:t>ee</a:t>
            </a:r>
            <a:r>
              <a:rPr lang="en-US" sz="1100" b="1" dirty="0">
                <a:latin typeface="Calibri Light" panose="020F0302020204030204" pitchFamily="34" charset="0"/>
                <a:ea typeface="Calibri Light" panose="020F0302020204030204" pitchFamily="34" charset="0"/>
                <a:cs typeface="Calibri Light" panose="020F0302020204030204" pitchFamily="34" charset="0"/>
              </a:rPr>
              <a:t> main ring impedance model</a:t>
            </a: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36" name="Arrow: Pentagon 35">
            <a:extLst>
              <a:ext uri="{FF2B5EF4-FFF2-40B4-BE49-F238E27FC236}">
                <a16:creationId xmlns:a16="http://schemas.microsoft.com/office/drawing/2014/main" id="{6044FDA5-C7BC-06B5-B6DB-D708F39327A8}"/>
              </a:ext>
            </a:extLst>
          </p:cNvPr>
          <p:cNvSpPr/>
          <p:nvPr/>
        </p:nvSpPr>
        <p:spPr>
          <a:xfrm>
            <a:off x="-2382" y="-11829"/>
            <a:ext cx="3045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38" name="TextBox 37">
            <a:extLst>
              <a:ext uri="{FF2B5EF4-FFF2-40B4-BE49-F238E27FC236}">
                <a16:creationId xmlns:a16="http://schemas.microsoft.com/office/drawing/2014/main" id="{D5058392-2C72-8A01-7F9E-4DA6DA10E930}"/>
              </a:ext>
            </a:extLst>
          </p:cNvPr>
          <p:cNvSpPr txBox="1"/>
          <p:nvPr/>
        </p:nvSpPr>
        <p:spPr>
          <a:xfrm>
            <a:off x="298104" y="273757"/>
            <a:ext cx="11637819" cy="646331"/>
          </a:xfrm>
          <a:prstGeom prst="rect">
            <a:avLst/>
          </a:prstGeom>
          <a:noFill/>
        </p:spPr>
        <p:txBody>
          <a:bodyPr wrap="square" rtlCol="0">
            <a:spAutoFit/>
          </a:bodyPr>
          <a:lstStyle/>
          <a:p>
            <a:r>
              <a:rPr lang="en-GB" sz="3600" dirty="0">
                <a:solidFill>
                  <a:srgbClr val="0C343D"/>
                </a:solidFill>
                <a:latin typeface="Calisto MT" panose="02040603050505030304" pitchFamily="18" charset="0"/>
              </a:rPr>
              <a:t>FCC-</a:t>
            </a:r>
            <a:r>
              <a:rPr lang="en-GB" sz="3600" dirty="0" err="1">
                <a:solidFill>
                  <a:srgbClr val="0C343D"/>
                </a:solidFill>
                <a:latin typeface="Calisto MT" panose="02040603050505030304" pitchFamily="18" charset="0"/>
              </a:rPr>
              <a:t>ee</a:t>
            </a:r>
            <a:r>
              <a:rPr lang="en-GB" sz="3600" dirty="0">
                <a:solidFill>
                  <a:srgbClr val="0C343D"/>
                </a:solidFill>
                <a:latin typeface="Calisto MT" panose="02040603050505030304" pitchFamily="18" charset="0"/>
              </a:rPr>
              <a:t> main ring impedance evaluation</a:t>
            </a:r>
          </a:p>
        </p:txBody>
      </p:sp>
      <p:cxnSp>
        <p:nvCxnSpPr>
          <p:cNvPr id="39" name="Straight Connector 38">
            <a:extLst>
              <a:ext uri="{FF2B5EF4-FFF2-40B4-BE49-F238E27FC236}">
                <a16:creationId xmlns:a16="http://schemas.microsoft.com/office/drawing/2014/main" id="{C166CB9F-AC50-A856-FFDF-73C4947811F6}"/>
              </a:ext>
            </a:extLst>
          </p:cNvPr>
          <p:cNvCxnSpPr>
            <a:cxnSpLocks/>
          </p:cNvCxnSpPr>
          <p:nvPr/>
        </p:nvCxnSpPr>
        <p:spPr>
          <a:xfrm>
            <a:off x="309594" y="920088"/>
            <a:ext cx="11560111"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40" name="TextBox 39">
            <a:extLst>
              <a:ext uri="{FF2B5EF4-FFF2-40B4-BE49-F238E27FC236}">
                <a16:creationId xmlns:a16="http://schemas.microsoft.com/office/drawing/2014/main" id="{581B877B-0F6C-217D-079C-769B80F19EC5}"/>
              </a:ext>
            </a:extLst>
          </p:cNvPr>
          <p:cNvSpPr txBox="1"/>
          <p:nvPr/>
        </p:nvSpPr>
        <p:spPr>
          <a:xfrm>
            <a:off x="337523" y="1116082"/>
            <a:ext cx="8134280" cy="1015663"/>
          </a:xfrm>
          <a:prstGeom prst="rect">
            <a:avLst/>
          </a:prstGeom>
          <a:noFill/>
        </p:spPr>
        <p:txBody>
          <a:bodyPr wrap="square" rtlCol="0">
            <a:spAutoFit/>
          </a:bodyPr>
          <a:lstStyle/>
          <a:p>
            <a:pPr algn="just"/>
            <a:r>
              <a:rPr lang="en-GB" sz="2000" dirty="0">
                <a:latin typeface="Calibri Light" panose="020F0302020204030204" pitchFamily="34" charset="0"/>
                <a:ea typeface="Calibri Light" panose="020F0302020204030204" pitchFamily="34" charset="0"/>
                <a:cs typeface="Calibri Light" panose="020F0302020204030204" pitchFamily="34" charset="0"/>
              </a:rPr>
              <a:t>Using the developed impedance model, the total transverse and longitudinal impedance contributions, including all considered elements, can be easily extrapolated.</a:t>
            </a:r>
            <a:endParaRPr lang="en-US" sz="2000" dirty="0">
              <a:latin typeface="Calibri Light" panose="020F0302020204030204" pitchFamily="34" charset="0"/>
              <a:ea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20855670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CC49C9-D5C0-DA8E-1CCC-8C7CA88BC203}"/>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55DDF5B9-D00B-19C5-D6B4-16840BCB49B4}"/>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733484" y="2507928"/>
            <a:ext cx="5455940" cy="3639696"/>
          </a:xfrm>
          <a:prstGeom prst="rect">
            <a:avLst/>
          </a:prstGeom>
        </p:spPr>
      </p:pic>
      <p:pic>
        <p:nvPicPr>
          <p:cNvPr id="9" name="Picture 8">
            <a:extLst>
              <a:ext uri="{FF2B5EF4-FFF2-40B4-BE49-F238E27FC236}">
                <a16:creationId xmlns:a16="http://schemas.microsoft.com/office/drawing/2014/main" id="{ADE72FCA-C873-3F4D-8C95-CF79E6E3417B}"/>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5742031" y="2510332"/>
            <a:ext cx="5459544" cy="3634887"/>
          </a:xfrm>
          <a:prstGeom prst="rect">
            <a:avLst/>
          </a:prstGeom>
        </p:spPr>
      </p:pic>
      <p:grpSp>
        <p:nvGrpSpPr>
          <p:cNvPr id="10" name="Group 9">
            <a:extLst>
              <a:ext uri="{FF2B5EF4-FFF2-40B4-BE49-F238E27FC236}">
                <a16:creationId xmlns:a16="http://schemas.microsoft.com/office/drawing/2014/main" id="{6D52AA56-555F-8ADE-1C31-5894023E01A7}"/>
              </a:ext>
            </a:extLst>
          </p:cNvPr>
          <p:cNvGrpSpPr/>
          <p:nvPr/>
        </p:nvGrpSpPr>
        <p:grpSpPr>
          <a:xfrm>
            <a:off x="8884218" y="942984"/>
            <a:ext cx="2621778" cy="1528444"/>
            <a:chOff x="2487731" y="2412423"/>
            <a:chExt cx="6968507" cy="3803389"/>
          </a:xfrm>
        </p:grpSpPr>
        <p:sp>
          <p:nvSpPr>
            <p:cNvPr id="11" name="Oval 10">
              <a:extLst>
                <a:ext uri="{FF2B5EF4-FFF2-40B4-BE49-F238E27FC236}">
                  <a16:creationId xmlns:a16="http://schemas.microsoft.com/office/drawing/2014/main" id="{473BA647-C849-3AA8-4111-6C917909995F}"/>
                </a:ext>
              </a:extLst>
            </p:cNvPr>
            <p:cNvSpPr/>
            <p:nvPr/>
          </p:nvSpPr>
          <p:spPr>
            <a:xfrm>
              <a:off x="2765853" y="2918429"/>
              <a:ext cx="6660291" cy="2859658"/>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2" name="Picture 11" descr="A blue rectangular object with a blue cap&#10;&#10;Description automatically generated">
              <a:extLst>
                <a:ext uri="{FF2B5EF4-FFF2-40B4-BE49-F238E27FC236}">
                  <a16:creationId xmlns:a16="http://schemas.microsoft.com/office/drawing/2014/main" id="{80C369A2-85FD-A2EB-179A-1AAF9ACB7CC5}"/>
                </a:ext>
              </a:extLst>
            </p:cNvPr>
            <p:cNvPicPr>
              <a:picLocks noChangeAspect="1"/>
            </p:cNvPicPr>
            <p:nvPr/>
          </p:nvPicPr>
          <p:blipFill rotWithShape="1">
            <a:blip r:embed="rId5"/>
            <a:srcRect l="4974" t="6060" r="11970" b="11219"/>
            <a:stretch/>
          </p:blipFill>
          <p:spPr>
            <a:xfrm>
              <a:off x="4391053" y="2412423"/>
              <a:ext cx="2219606" cy="1140434"/>
            </a:xfrm>
            <a:prstGeom prst="rect">
              <a:avLst/>
            </a:prstGeom>
          </p:spPr>
        </p:pic>
        <p:pic>
          <p:nvPicPr>
            <p:cNvPr id="13" name="Picture 12" descr="A blue cylinder with orange accents&#10;&#10;Description automatically generated with medium confidence">
              <a:extLst>
                <a:ext uri="{FF2B5EF4-FFF2-40B4-BE49-F238E27FC236}">
                  <a16:creationId xmlns:a16="http://schemas.microsoft.com/office/drawing/2014/main" id="{AB78C3B4-A148-425E-92A5-4AF764D9084E}"/>
                </a:ext>
              </a:extLst>
            </p:cNvPr>
            <p:cNvPicPr>
              <a:picLocks noChangeAspect="1"/>
            </p:cNvPicPr>
            <p:nvPr/>
          </p:nvPicPr>
          <p:blipFill rotWithShape="1">
            <a:blip r:embed="rId6"/>
            <a:srcRect l="10692" t="3142" r="10235" b="5027"/>
            <a:stretch/>
          </p:blipFill>
          <p:spPr>
            <a:xfrm>
              <a:off x="3063858" y="4709886"/>
              <a:ext cx="1327195" cy="1174447"/>
            </a:xfrm>
            <a:prstGeom prst="rect">
              <a:avLst/>
            </a:prstGeom>
          </p:spPr>
        </p:pic>
        <p:pic>
          <p:nvPicPr>
            <p:cNvPr id="14" name="Picture 13" descr="A blue object with a hole&#10;&#10;Description automatically generated">
              <a:extLst>
                <a:ext uri="{FF2B5EF4-FFF2-40B4-BE49-F238E27FC236}">
                  <a16:creationId xmlns:a16="http://schemas.microsoft.com/office/drawing/2014/main" id="{FFEDD060-AF3A-C1AA-C18D-0A3FE9D8E47F}"/>
                </a:ext>
              </a:extLst>
            </p:cNvPr>
            <p:cNvPicPr>
              <a:picLocks noChangeAspect="1"/>
            </p:cNvPicPr>
            <p:nvPr/>
          </p:nvPicPr>
          <p:blipFill>
            <a:blip r:embed="rId7"/>
            <a:stretch>
              <a:fillRect/>
            </a:stretch>
          </p:blipFill>
          <p:spPr>
            <a:xfrm>
              <a:off x="5295786" y="5215848"/>
              <a:ext cx="1327195" cy="999964"/>
            </a:xfrm>
            <a:prstGeom prst="rect">
              <a:avLst/>
            </a:prstGeom>
          </p:spPr>
        </p:pic>
        <p:pic>
          <p:nvPicPr>
            <p:cNvPr id="15" name="Picture 14" descr="A blue and yellow circular object&#10;&#10;Description automatically generated">
              <a:extLst>
                <a:ext uri="{FF2B5EF4-FFF2-40B4-BE49-F238E27FC236}">
                  <a16:creationId xmlns:a16="http://schemas.microsoft.com/office/drawing/2014/main" id="{E330691B-50F2-F757-06AF-971DD10DA20E}"/>
                </a:ext>
              </a:extLst>
            </p:cNvPr>
            <p:cNvPicPr>
              <a:picLocks noChangeAspect="1"/>
            </p:cNvPicPr>
            <p:nvPr/>
          </p:nvPicPr>
          <p:blipFill>
            <a:blip r:embed="rId8"/>
            <a:stretch>
              <a:fillRect/>
            </a:stretch>
          </p:blipFill>
          <p:spPr>
            <a:xfrm>
              <a:off x="7800949" y="4753223"/>
              <a:ext cx="1414103" cy="1087771"/>
            </a:xfrm>
            <a:prstGeom prst="rect">
              <a:avLst/>
            </a:prstGeom>
          </p:spPr>
        </p:pic>
        <p:pic>
          <p:nvPicPr>
            <p:cNvPr id="16" name="Picture 15" descr="A drawing of a cylindrical object&#10;&#10;Description automatically generated">
              <a:extLst>
                <a:ext uri="{FF2B5EF4-FFF2-40B4-BE49-F238E27FC236}">
                  <a16:creationId xmlns:a16="http://schemas.microsoft.com/office/drawing/2014/main" id="{AA3A5DBC-C00C-79BD-677B-E295C0DB1F22}"/>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487731" y="3460610"/>
              <a:ext cx="1152255" cy="930538"/>
            </a:xfrm>
            <a:prstGeom prst="rect">
              <a:avLst/>
            </a:prstGeom>
          </p:spPr>
        </p:pic>
        <p:pic>
          <p:nvPicPr>
            <p:cNvPr id="18" name="Picture 17" descr="A blue object with a square object in the middle&#10;&#10;AI-generated content may be incorrect.">
              <a:extLst>
                <a:ext uri="{FF2B5EF4-FFF2-40B4-BE49-F238E27FC236}">
                  <a16:creationId xmlns:a16="http://schemas.microsoft.com/office/drawing/2014/main" id="{1F9AA776-F07F-E711-5008-CCEAB01E3124}"/>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7647793" y="2937839"/>
              <a:ext cx="1808445" cy="1196137"/>
            </a:xfrm>
            <a:prstGeom prst="rect">
              <a:avLst/>
            </a:prstGeom>
          </p:spPr>
        </p:pic>
      </p:grpSp>
      <p:grpSp>
        <p:nvGrpSpPr>
          <p:cNvPr id="17" name="Group 16">
            <a:extLst>
              <a:ext uri="{FF2B5EF4-FFF2-40B4-BE49-F238E27FC236}">
                <a16:creationId xmlns:a16="http://schemas.microsoft.com/office/drawing/2014/main" id="{BDDD2637-6EEC-AEBF-0B72-34F862E4B675}"/>
              </a:ext>
            </a:extLst>
          </p:cNvPr>
          <p:cNvGrpSpPr/>
          <p:nvPr/>
        </p:nvGrpSpPr>
        <p:grpSpPr>
          <a:xfrm>
            <a:off x="0" y="6364995"/>
            <a:ext cx="12192000" cy="565697"/>
            <a:chOff x="0" y="6364995"/>
            <a:chExt cx="12192000" cy="565697"/>
          </a:xfrm>
        </p:grpSpPr>
        <p:sp>
          <p:nvSpPr>
            <p:cNvPr id="22" name="Rectangle 21">
              <a:extLst>
                <a:ext uri="{FF2B5EF4-FFF2-40B4-BE49-F238E27FC236}">
                  <a16:creationId xmlns:a16="http://schemas.microsoft.com/office/drawing/2014/main" id="{6D9EDCC0-7A7F-DF42-0CFA-CA36D3805928}"/>
                </a:ext>
              </a:extLst>
            </p:cNvPr>
            <p:cNvSpPr/>
            <p:nvPr/>
          </p:nvSpPr>
          <p:spPr>
            <a:xfrm>
              <a:off x="0" y="6417816"/>
              <a:ext cx="12192000" cy="440184"/>
            </a:xfrm>
            <a:prstGeom prst="rect">
              <a:avLst/>
            </a:prstGeom>
            <a:solidFill>
              <a:srgbClr val="0C343D"/>
            </a:solidFill>
            <a:ln>
              <a:solidFill>
                <a:srgbClr val="0C34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3" name="Google Shape;58;p13">
              <a:extLst>
                <a:ext uri="{FF2B5EF4-FFF2-40B4-BE49-F238E27FC236}">
                  <a16:creationId xmlns:a16="http://schemas.microsoft.com/office/drawing/2014/main" id="{3D027BC0-7797-1AF5-2B4F-4147F362A1A5}"/>
                </a:ext>
              </a:extLst>
            </p:cNvPr>
            <p:cNvPicPr preferRelativeResize="0"/>
            <p:nvPr/>
          </p:nvPicPr>
          <p:blipFill>
            <a:blip r:embed="rId11">
              <a:alphaModFix/>
            </a:blip>
            <a:stretch>
              <a:fillRect/>
            </a:stretch>
          </p:blipFill>
          <p:spPr>
            <a:xfrm>
              <a:off x="153418" y="6364995"/>
              <a:ext cx="578264" cy="565697"/>
            </a:xfrm>
            <a:prstGeom prst="rect">
              <a:avLst/>
            </a:prstGeom>
            <a:noFill/>
            <a:ln>
              <a:noFill/>
            </a:ln>
          </p:spPr>
        </p:pic>
        <p:pic>
          <p:nvPicPr>
            <p:cNvPr id="24" name="Picture 2">
              <a:extLst>
                <a:ext uri="{FF2B5EF4-FFF2-40B4-BE49-F238E27FC236}">
                  <a16:creationId xmlns:a16="http://schemas.microsoft.com/office/drawing/2014/main" id="{87357711-5B9F-A493-61E8-0FD7C2FD586D}"/>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948752" y="6473860"/>
              <a:ext cx="998705" cy="353578"/>
            </a:xfrm>
            <a:prstGeom prst="rect">
              <a:avLst/>
            </a:prstGeom>
            <a:noFill/>
            <a:extLst>
              <a:ext uri="{909E8E84-426E-40DD-AFC4-6F175D3DCCD1}">
                <a14:hiddenFill xmlns:a14="http://schemas.microsoft.com/office/drawing/2010/main">
                  <a:solidFill>
                    <a:srgbClr val="FFFFFF"/>
                  </a:solidFill>
                </a14:hiddenFill>
              </a:ext>
            </a:extLst>
          </p:spPr>
        </p:pic>
        <p:sp>
          <p:nvSpPr>
            <p:cNvPr id="25" name="TextBox 24">
              <a:extLst>
                <a:ext uri="{FF2B5EF4-FFF2-40B4-BE49-F238E27FC236}">
                  <a16:creationId xmlns:a16="http://schemas.microsoft.com/office/drawing/2014/main" id="{7C45BA96-D49A-3A5F-D5BF-A78B797717EA}"/>
                </a:ext>
              </a:extLst>
            </p:cNvPr>
            <p:cNvSpPr txBox="1"/>
            <p:nvPr/>
          </p:nvSpPr>
          <p:spPr>
            <a:xfrm>
              <a:off x="4365092" y="6473860"/>
              <a:ext cx="3349934" cy="307777"/>
            </a:xfrm>
            <a:prstGeom prst="rect">
              <a:avLst/>
            </a:prstGeom>
            <a:noFill/>
          </p:spPr>
          <p:txBody>
            <a:bodyPr wrap="square" rtlCol="0">
              <a:spAutoFit/>
            </a:bodyPr>
            <a:lstStyle/>
            <a:p>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06.03.2025 | </a:t>
              </a:r>
              <a:r>
                <a:rPr lang="en-GB" sz="1400" dirty="0" err="1">
                  <a:solidFill>
                    <a:schemeClr val="bg1"/>
                  </a:solidFill>
                  <a:latin typeface="Calibri Light" panose="020F0302020204030204" pitchFamily="34" charset="0"/>
                  <a:ea typeface="Calibri Light" panose="020F0302020204030204" pitchFamily="34" charset="0"/>
                  <a:cs typeface="Calibri Light" panose="020F0302020204030204" pitchFamily="34" charset="0"/>
                </a:rPr>
                <a:t>eeFACT</a:t>
              </a:r>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 2025 | Dora Gibellieri </a:t>
              </a:r>
            </a:p>
          </p:txBody>
        </p:sp>
        <p:pic>
          <p:nvPicPr>
            <p:cNvPr id="26" name="Picture 25" descr="A white circle with black text&#10;&#10;AI-generated content may be incorrect.">
              <a:extLst>
                <a:ext uri="{FF2B5EF4-FFF2-40B4-BE49-F238E27FC236}">
                  <a16:creationId xmlns:a16="http://schemas.microsoft.com/office/drawing/2014/main" id="{210041A4-93C2-9A66-BCB7-784D888CE05F}"/>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9940774" y="6408211"/>
              <a:ext cx="818381" cy="459389"/>
            </a:xfrm>
            <a:prstGeom prst="rect">
              <a:avLst/>
            </a:prstGeom>
          </p:spPr>
        </p:pic>
        <p:pic>
          <p:nvPicPr>
            <p:cNvPr id="27" name="Picture 26" descr="A black and white striped background&#10;&#10;AI-generated content may be incorrect.">
              <a:extLst>
                <a:ext uri="{FF2B5EF4-FFF2-40B4-BE49-F238E27FC236}">
                  <a16:creationId xmlns:a16="http://schemas.microsoft.com/office/drawing/2014/main" id="{69D2DE5F-88D5-4BB9-CE30-5ABEF19ED883}"/>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10915275" y="6521870"/>
              <a:ext cx="982548" cy="211756"/>
            </a:xfrm>
            <a:prstGeom prst="rect">
              <a:avLst/>
            </a:prstGeom>
          </p:spPr>
        </p:pic>
      </p:grpSp>
      <p:sp>
        <p:nvSpPr>
          <p:cNvPr id="33" name="Rectangle 32">
            <a:extLst>
              <a:ext uri="{FF2B5EF4-FFF2-40B4-BE49-F238E27FC236}">
                <a16:creationId xmlns:a16="http://schemas.microsoft.com/office/drawing/2014/main" id="{72AD9376-D7D3-D4F0-A55F-4FCFF756A6A7}"/>
              </a:ext>
            </a:extLst>
          </p:cNvPr>
          <p:cNvSpPr/>
          <p:nvPr/>
        </p:nvSpPr>
        <p:spPr>
          <a:xfrm>
            <a:off x="3175" y="-11829"/>
            <a:ext cx="12192000" cy="216000"/>
          </a:xfrm>
          <a:prstGeom prst="rect">
            <a:avLst/>
          </a:prstGeom>
          <a:solidFill>
            <a:srgbClr val="0C343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Arrow: Pentagon 34">
            <a:extLst>
              <a:ext uri="{FF2B5EF4-FFF2-40B4-BE49-F238E27FC236}">
                <a16:creationId xmlns:a16="http://schemas.microsoft.com/office/drawing/2014/main" id="{15269617-D96C-8905-ECCA-85E89E999684}"/>
              </a:ext>
            </a:extLst>
          </p:cNvPr>
          <p:cNvSpPr/>
          <p:nvPr/>
        </p:nvSpPr>
        <p:spPr>
          <a:xfrm>
            <a:off x="2936050" y="-11829"/>
            <a:ext cx="3153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b="1" dirty="0">
                <a:latin typeface="Calibri Light" panose="020F0302020204030204" pitchFamily="34" charset="0"/>
                <a:ea typeface="Calibri Light" panose="020F0302020204030204" pitchFamily="34" charset="0"/>
                <a:cs typeface="Calibri Light" panose="020F0302020204030204" pitchFamily="34" charset="0"/>
              </a:rPr>
              <a:t>FCC-</a:t>
            </a:r>
            <a:r>
              <a:rPr lang="en-US" sz="1100" b="1" dirty="0" err="1">
                <a:latin typeface="Calibri Light" panose="020F0302020204030204" pitchFamily="34" charset="0"/>
                <a:ea typeface="Calibri Light" panose="020F0302020204030204" pitchFamily="34" charset="0"/>
                <a:cs typeface="Calibri Light" panose="020F0302020204030204" pitchFamily="34" charset="0"/>
              </a:rPr>
              <a:t>ee</a:t>
            </a:r>
            <a:r>
              <a:rPr lang="en-US" sz="1100" b="1" dirty="0">
                <a:latin typeface="Calibri Light" panose="020F0302020204030204" pitchFamily="34" charset="0"/>
                <a:ea typeface="Calibri Light" panose="020F0302020204030204" pitchFamily="34" charset="0"/>
                <a:cs typeface="Calibri Light" panose="020F0302020204030204" pitchFamily="34" charset="0"/>
              </a:rPr>
              <a:t> main ring impedance model</a:t>
            </a: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36" name="Arrow: Pentagon 35">
            <a:extLst>
              <a:ext uri="{FF2B5EF4-FFF2-40B4-BE49-F238E27FC236}">
                <a16:creationId xmlns:a16="http://schemas.microsoft.com/office/drawing/2014/main" id="{DBA14D7A-7CF0-921C-BE3D-02B4AF31E4C2}"/>
              </a:ext>
            </a:extLst>
          </p:cNvPr>
          <p:cNvSpPr/>
          <p:nvPr/>
        </p:nvSpPr>
        <p:spPr>
          <a:xfrm>
            <a:off x="-2382" y="-11829"/>
            <a:ext cx="3045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38" name="TextBox 37">
            <a:extLst>
              <a:ext uri="{FF2B5EF4-FFF2-40B4-BE49-F238E27FC236}">
                <a16:creationId xmlns:a16="http://schemas.microsoft.com/office/drawing/2014/main" id="{844A3320-A5B5-810A-EFB1-65A100AC255E}"/>
              </a:ext>
            </a:extLst>
          </p:cNvPr>
          <p:cNvSpPr txBox="1"/>
          <p:nvPr/>
        </p:nvSpPr>
        <p:spPr>
          <a:xfrm>
            <a:off x="298104" y="273757"/>
            <a:ext cx="11637819" cy="646331"/>
          </a:xfrm>
          <a:prstGeom prst="rect">
            <a:avLst/>
          </a:prstGeom>
          <a:noFill/>
        </p:spPr>
        <p:txBody>
          <a:bodyPr wrap="square" rtlCol="0">
            <a:spAutoFit/>
          </a:bodyPr>
          <a:lstStyle/>
          <a:p>
            <a:r>
              <a:rPr lang="en-GB" sz="3600" dirty="0">
                <a:solidFill>
                  <a:srgbClr val="0C343D"/>
                </a:solidFill>
                <a:latin typeface="Calisto MT" panose="02040603050505030304" pitchFamily="18" charset="0"/>
              </a:rPr>
              <a:t>FCC-</a:t>
            </a:r>
            <a:r>
              <a:rPr lang="en-GB" sz="3600" dirty="0" err="1">
                <a:solidFill>
                  <a:srgbClr val="0C343D"/>
                </a:solidFill>
                <a:latin typeface="Calisto MT" panose="02040603050505030304" pitchFamily="18" charset="0"/>
              </a:rPr>
              <a:t>ee</a:t>
            </a:r>
            <a:r>
              <a:rPr lang="en-GB" sz="3600" dirty="0">
                <a:solidFill>
                  <a:srgbClr val="0C343D"/>
                </a:solidFill>
                <a:latin typeface="Calisto MT" panose="02040603050505030304" pitchFamily="18" charset="0"/>
              </a:rPr>
              <a:t> main ring impedance evaluation</a:t>
            </a:r>
          </a:p>
        </p:txBody>
      </p:sp>
      <p:cxnSp>
        <p:nvCxnSpPr>
          <p:cNvPr id="39" name="Straight Connector 38">
            <a:extLst>
              <a:ext uri="{FF2B5EF4-FFF2-40B4-BE49-F238E27FC236}">
                <a16:creationId xmlns:a16="http://schemas.microsoft.com/office/drawing/2014/main" id="{6EF7515A-F317-2436-BFF2-FFADBD4B74FF}"/>
              </a:ext>
            </a:extLst>
          </p:cNvPr>
          <p:cNvCxnSpPr>
            <a:cxnSpLocks/>
          </p:cNvCxnSpPr>
          <p:nvPr/>
        </p:nvCxnSpPr>
        <p:spPr>
          <a:xfrm>
            <a:off x="309594" y="920088"/>
            <a:ext cx="11560111"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40" name="TextBox 39">
            <a:extLst>
              <a:ext uri="{FF2B5EF4-FFF2-40B4-BE49-F238E27FC236}">
                <a16:creationId xmlns:a16="http://schemas.microsoft.com/office/drawing/2014/main" id="{4B52AC85-3683-1160-AD1B-A91315508CFA}"/>
              </a:ext>
            </a:extLst>
          </p:cNvPr>
          <p:cNvSpPr txBox="1"/>
          <p:nvPr/>
        </p:nvSpPr>
        <p:spPr>
          <a:xfrm>
            <a:off x="337523" y="1116082"/>
            <a:ext cx="8134280" cy="1015663"/>
          </a:xfrm>
          <a:prstGeom prst="rect">
            <a:avLst/>
          </a:prstGeom>
          <a:noFill/>
        </p:spPr>
        <p:txBody>
          <a:bodyPr wrap="square" rtlCol="0">
            <a:spAutoFit/>
          </a:bodyPr>
          <a:lstStyle/>
          <a:p>
            <a:pPr algn="just"/>
            <a:r>
              <a:rPr lang="en-GB" sz="2000" dirty="0">
                <a:latin typeface="Calibri Light" panose="020F0302020204030204" pitchFamily="34" charset="0"/>
                <a:ea typeface="Calibri Light" panose="020F0302020204030204" pitchFamily="34" charset="0"/>
                <a:cs typeface="Calibri Light" panose="020F0302020204030204" pitchFamily="34" charset="0"/>
              </a:rPr>
              <a:t>The visualization of certain parameters, such as the imaginary part of the y-dipolar and longitudinal impedance of various contributors, enables the identification of the primary impedance sources.</a:t>
            </a:r>
            <a:endParaRPr lang="en-US" sz="2000" dirty="0">
              <a:latin typeface="Calibri Light" panose="020F0302020204030204" pitchFamily="34" charset="0"/>
              <a:ea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36178113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545EA4-D03D-5C02-245A-12D49BB4FBE3}"/>
            </a:ext>
          </a:extLst>
        </p:cNvPr>
        <p:cNvGrpSpPr/>
        <p:nvPr/>
      </p:nvGrpSpPr>
      <p:grpSpPr>
        <a:xfrm>
          <a:off x="0" y="0"/>
          <a:ext cx="0" cy="0"/>
          <a:chOff x="0" y="0"/>
          <a:chExt cx="0" cy="0"/>
        </a:xfrm>
      </p:grpSpPr>
      <p:pic>
        <p:nvPicPr>
          <p:cNvPr id="7" name="Picture 6" descr="A blue object with a square object in the middle&#10;&#10;AI-generated content may be incorrect.">
            <a:extLst>
              <a:ext uri="{FF2B5EF4-FFF2-40B4-BE49-F238E27FC236}">
                <a16:creationId xmlns:a16="http://schemas.microsoft.com/office/drawing/2014/main" id="{BD29A3B0-B444-C233-6D25-62BCBE2A87E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3418" y="2032471"/>
            <a:ext cx="4936729" cy="3265239"/>
          </a:xfrm>
          <a:prstGeom prst="rect">
            <a:avLst/>
          </a:prstGeom>
        </p:spPr>
      </p:pic>
      <p:sp>
        <p:nvSpPr>
          <p:cNvPr id="23" name="TextBox 22">
            <a:extLst>
              <a:ext uri="{FF2B5EF4-FFF2-40B4-BE49-F238E27FC236}">
                <a16:creationId xmlns:a16="http://schemas.microsoft.com/office/drawing/2014/main" id="{18616299-FE1A-D385-B390-45701B51AF2F}"/>
              </a:ext>
            </a:extLst>
          </p:cNvPr>
          <p:cNvSpPr txBox="1"/>
          <p:nvPr/>
        </p:nvSpPr>
        <p:spPr>
          <a:xfrm>
            <a:off x="2345162" y="3662967"/>
            <a:ext cx="3052141" cy="1200329"/>
          </a:xfrm>
          <a:prstGeom prst="rect">
            <a:avLst/>
          </a:prstGeom>
          <a:noFill/>
        </p:spPr>
        <p:txBody>
          <a:bodyPr wrap="square">
            <a:spAutoFit/>
          </a:bodyPr>
          <a:lstStyle/>
          <a:p>
            <a:pPr algn="ctr"/>
            <a:r>
              <a:rPr lang="en-US" dirty="0">
                <a:latin typeface="Calibri Light" panose="020F0302020204030204" pitchFamily="34" charset="0"/>
                <a:ea typeface="Calibri Light" panose="020F0302020204030204" pitchFamily="34" charset="0"/>
                <a:cs typeface="Calibri Light" panose="020F0302020204030204" pitchFamily="34" charset="0"/>
              </a:rPr>
              <a:t>tcp.v.b1</a:t>
            </a:r>
          </a:p>
          <a:p>
            <a:pPr algn="ctr"/>
            <a:r>
              <a:rPr lang="en-US" dirty="0">
                <a:latin typeface="Calibri Light" panose="020F0302020204030204" pitchFamily="34" charset="0"/>
                <a:ea typeface="Calibri Light" panose="020F0302020204030204" pitchFamily="34" charset="0"/>
                <a:cs typeface="Calibri Light" panose="020F0302020204030204" pitchFamily="34" charset="0"/>
              </a:rPr>
              <a:t>Coll. length = 250 mm</a:t>
            </a:r>
          </a:p>
          <a:p>
            <a:pPr algn="ctr"/>
            <a:r>
              <a:rPr lang="en-US" dirty="0">
                <a:latin typeface="Calibri Light" panose="020F0302020204030204" pitchFamily="34" charset="0"/>
                <a:ea typeface="Calibri Light" panose="020F0302020204030204" pitchFamily="34" charset="0"/>
                <a:cs typeface="Calibri Light" panose="020F0302020204030204" pitchFamily="34" charset="0"/>
              </a:rPr>
              <a:t>Taper length = 110mm</a:t>
            </a:r>
          </a:p>
          <a:p>
            <a:pPr algn="ctr"/>
            <a:r>
              <a:rPr lang="en-US" dirty="0">
                <a:latin typeface="Calibri Light" panose="020F0302020204030204" pitchFamily="34" charset="0"/>
                <a:ea typeface="Calibri Light" panose="020F0302020204030204" pitchFamily="34" charset="0"/>
                <a:cs typeface="Calibri Light" panose="020F0302020204030204" pitchFamily="34" charset="0"/>
              </a:rPr>
              <a:t>Taper angle = </a:t>
            </a:r>
            <a:r>
              <a:rPr lang="en-US" b="1" dirty="0">
                <a:solidFill>
                  <a:srgbClr val="006666"/>
                </a:solidFill>
                <a:latin typeface="Calibri Light" panose="020F0302020204030204" pitchFamily="34" charset="0"/>
                <a:ea typeface="Calibri Light" panose="020F0302020204030204" pitchFamily="34" charset="0"/>
                <a:cs typeface="Calibri Light" panose="020F0302020204030204" pitchFamily="34" charset="0"/>
              </a:rPr>
              <a:t>15 degrees</a:t>
            </a:r>
            <a:endParaRPr lang="en-GB" b="1" dirty="0">
              <a:solidFill>
                <a:srgbClr val="006666"/>
              </a:solidFill>
              <a:latin typeface="Calibri Light" panose="020F0302020204030204" pitchFamily="34" charset="0"/>
              <a:ea typeface="Calibri Light" panose="020F0302020204030204" pitchFamily="34" charset="0"/>
              <a:cs typeface="Calibri Light" panose="020F0302020204030204" pitchFamily="34" charset="0"/>
            </a:endParaRPr>
          </a:p>
        </p:txBody>
      </p:sp>
      <p:pic>
        <p:nvPicPr>
          <p:cNvPr id="25" name="Picture 24">
            <a:extLst>
              <a:ext uri="{FF2B5EF4-FFF2-40B4-BE49-F238E27FC236}">
                <a16:creationId xmlns:a16="http://schemas.microsoft.com/office/drawing/2014/main" id="{9B0C9AD2-E3C9-26E9-531A-E3F262AAB473}"/>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6477620" y="2947903"/>
            <a:ext cx="5560962" cy="3099551"/>
          </a:xfrm>
          <a:prstGeom prst="rect">
            <a:avLst/>
          </a:prstGeom>
        </p:spPr>
      </p:pic>
      <p:sp>
        <p:nvSpPr>
          <p:cNvPr id="28" name="TextBox 27">
            <a:extLst>
              <a:ext uri="{FF2B5EF4-FFF2-40B4-BE49-F238E27FC236}">
                <a16:creationId xmlns:a16="http://schemas.microsoft.com/office/drawing/2014/main" id="{47C14D1E-C80F-E7AF-00BA-D112FAB2884E}"/>
              </a:ext>
            </a:extLst>
          </p:cNvPr>
          <p:cNvSpPr txBox="1"/>
          <p:nvPr/>
        </p:nvSpPr>
        <p:spPr>
          <a:xfrm>
            <a:off x="6975598" y="2767280"/>
            <a:ext cx="3052141" cy="1200329"/>
          </a:xfrm>
          <a:prstGeom prst="rect">
            <a:avLst/>
          </a:prstGeom>
          <a:noFill/>
        </p:spPr>
        <p:txBody>
          <a:bodyPr wrap="square">
            <a:spAutoFit/>
          </a:bodyPr>
          <a:lstStyle/>
          <a:p>
            <a:pPr algn="ctr"/>
            <a:r>
              <a:rPr lang="en-US" dirty="0">
                <a:latin typeface="Calibri Light" panose="020F0302020204030204" pitchFamily="34" charset="0"/>
                <a:ea typeface="Calibri Light" panose="020F0302020204030204" pitchFamily="34" charset="0"/>
                <a:cs typeface="Calibri Light" panose="020F0302020204030204" pitchFamily="34" charset="0"/>
              </a:rPr>
              <a:t>tcp.v.b1</a:t>
            </a:r>
          </a:p>
          <a:p>
            <a:pPr algn="ctr"/>
            <a:r>
              <a:rPr lang="en-US" dirty="0">
                <a:latin typeface="Calibri Light" panose="020F0302020204030204" pitchFamily="34" charset="0"/>
                <a:ea typeface="Calibri Light" panose="020F0302020204030204" pitchFamily="34" charset="0"/>
                <a:cs typeface="Calibri Light" panose="020F0302020204030204" pitchFamily="34" charset="0"/>
              </a:rPr>
              <a:t>Coll. length = 250 mm</a:t>
            </a:r>
          </a:p>
          <a:p>
            <a:pPr algn="ctr"/>
            <a:r>
              <a:rPr lang="en-US" dirty="0">
                <a:latin typeface="Calibri Light" panose="020F0302020204030204" pitchFamily="34" charset="0"/>
                <a:ea typeface="Calibri Light" panose="020F0302020204030204" pitchFamily="34" charset="0"/>
                <a:cs typeface="Calibri Light" panose="020F0302020204030204" pitchFamily="34" charset="0"/>
              </a:rPr>
              <a:t>Taper length = 630 mm</a:t>
            </a:r>
          </a:p>
          <a:p>
            <a:pPr algn="ctr"/>
            <a:r>
              <a:rPr lang="en-US" dirty="0">
                <a:latin typeface="Calibri Light" panose="020F0302020204030204" pitchFamily="34" charset="0"/>
                <a:ea typeface="Calibri Light" panose="020F0302020204030204" pitchFamily="34" charset="0"/>
                <a:cs typeface="Calibri Light" panose="020F0302020204030204" pitchFamily="34" charset="0"/>
              </a:rPr>
              <a:t>Taper angle = </a:t>
            </a:r>
            <a:r>
              <a:rPr lang="en-US" b="1" dirty="0">
                <a:solidFill>
                  <a:srgbClr val="006666"/>
                </a:solidFill>
                <a:latin typeface="Calibri Light" panose="020F0302020204030204" pitchFamily="34" charset="0"/>
                <a:ea typeface="Calibri Light" panose="020F0302020204030204" pitchFamily="34" charset="0"/>
                <a:cs typeface="Calibri Light" panose="020F0302020204030204" pitchFamily="34" charset="0"/>
              </a:rPr>
              <a:t>2.5 degrees</a:t>
            </a:r>
            <a:endParaRPr lang="en-GB" b="1" dirty="0">
              <a:solidFill>
                <a:srgbClr val="006666"/>
              </a:solidFill>
              <a:latin typeface="Calibri Light" panose="020F0302020204030204" pitchFamily="34" charset="0"/>
              <a:ea typeface="Calibri Light" panose="020F0302020204030204" pitchFamily="34" charset="0"/>
              <a:cs typeface="Calibri Light" panose="020F0302020204030204" pitchFamily="34" charset="0"/>
            </a:endParaRPr>
          </a:p>
        </p:txBody>
      </p:sp>
      <p:grpSp>
        <p:nvGrpSpPr>
          <p:cNvPr id="11" name="Group 10">
            <a:extLst>
              <a:ext uri="{FF2B5EF4-FFF2-40B4-BE49-F238E27FC236}">
                <a16:creationId xmlns:a16="http://schemas.microsoft.com/office/drawing/2014/main" id="{CAE8116F-6A9A-18E5-C552-919DEEDED989}"/>
              </a:ext>
            </a:extLst>
          </p:cNvPr>
          <p:cNvGrpSpPr/>
          <p:nvPr/>
        </p:nvGrpSpPr>
        <p:grpSpPr>
          <a:xfrm>
            <a:off x="0" y="6364995"/>
            <a:ext cx="12192000" cy="565697"/>
            <a:chOff x="0" y="6364995"/>
            <a:chExt cx="12192000" cy="565697"/>
          </a:xfrm>
        </p:grpSpPr>
        <p:sp>
          <p:nvSpPr>
            <p:cNvPr id="12" name="Rectangle 11">
              <a:extLst>
                <a:ext uri="{FF2B5EF4-FFF2-40B4-BE49-F238E27FC236}">
                  <a16:creationId xmlns:a16="http://schemas.microsoft.com/office/drawing/2014/main" id="{F59DE491-0512-7949-9EA1-7C45B732DDC7}"/>
                </a:ext>
              </a:extLst>
            </p:cNvPr>
            <p:cNvSpPr/>
            <p:nvPr/>
          </p:nvSpPr>
          <p:spPr>
            <a:xfrm>
              <a:off x="0" y="6417816"/>
              <a:ext cx="12192000" cy="440184"/>
            </a:xfrm>
            <a:prstGeom prst="rect">
              <a:avLst/>
            </a:prstGeom>
            <a:solidFill>
              <a:srgbClr val="0C343D"/>
            </a:solidFill>
            <a:ln>
              <a:solidFill>
                <a:srgbClr val="0C34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3" name="Google Shape;58;p13">
              <a:extLst>
                <a:ext uri="{FF2B5EF4-FFF2-40B4-BE49-F238E27FC236}">
                  <a16:creationId xmlns:a16="http://schemas.microsoft.com/office/drawing/2014/main" id="{08B49D1E-9BAD-4638-D4AE-029954F4ACB4}"/>
                </a:ext>
              </a:extLst>
            </p:cNvPr>
            <p:cNvPicPr preferRelativeResize="0"/>
            <p:nvPr/>
          </p:nvPicPr>
          <p:blipFill>
            <a:blip r:embed="rId5">
              <a:alphaModFix/>
            </a:blip>
            <a:stretch>
              <a:fillRect/>
            </a:stretch>
          </p:blipFill>
          <p:spPr>
            <a:xfrm>
              <a:off x="153418" y="6364995"/>
              <a:ext cx="578264" cy="565697"/>
            </a:xfrm>
            <a:prstGeom prst="rect">
              <a:avLst/>
            </a:prstGeom>
            <a:noFill/>
            <a:ln>
              <a:noFill/>
            </a:ln>
          </p:spPr>
        </p:pic>
        <p:pic>
          <p:nvPicPr>
            <p:cNvPr id="14" name="Picture 2">
              <a:extLst>
                <a:ext uri="{FF2B5EF4-FFF2-40B4-BE49-F238E27FC236}">
                  <a16:creationId xmlns:a16="http://schemas.microsoft.com/office/drawing/2014/main" id="{E60E3999-CC40-94E0-0C78-6A8DF2645C3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48752" y="6473860"/>
              <a:ext cx="998705" cy="353578"/>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a:extLst>
                <a:ext uri="{FF2B5EF4-FFF2-40B4-BE49-F238E27FC236}">
                  <a16:creationId xmlns:a16="http://schemas.microsoft.com/office/drawing/2014/main" id="{3AB443BE-9386-1106-0D49-2B3A32B98C78}"/>
                </a:ext>
              </a:extLst>
            </p:cNvPr>
            <p:cNvSpPr txBox="1"/>
            <p:nvPr/>
          </p:nvSpPr>
          <p:spPr>
            <a:xfrm>
              <a:off x="4365092" y="6473860"/>
              <a:ext cx="3349934" cy="307777"/>
            </a:xfrm>
            <a:prstGeom prst="rect">
              <a:avLst/>
            </a:prstGeom>
            <a:noFill/>
          </p:spPr>
          <p:txBody>
            <a:bodyPr wrap="square" rtlCol="0">
              <a:spAutoFit/>
            </a:bodyPr>
            <a:lstStyle/>
            <a:p>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06.03.2025 | </a:t>
              </a:r>
              <a:r>
                <a:rPr lang="en-GB" sz="1400" dirty="0" err="1">
                  <a:solidFill>
                    <a:schemeClr val="bg1"/>
                  </a:solidFill>
                  <a:latin typeface="Calibri Light" panose="020F0302020204030204" pitchFamily="34" charset="0"/>
                  <a:ea typeface="Calibri Light" panose="020F0302020204030204" pitchFamily="34" charset="0"/>
                  <a:cs typeface="Calibri Light" panose="020F0302020204030204" pitchFamily="34" charset="0"/>
                </a:rPr>
                <a:t>eeFACT</a:t>
              </a:r>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 2025 | Dora Gibellieri </a:t>
              </a:r>
            </a:p>
          </p:txBody>
        </p:sp>
        <p:pic>
          <p:nvPicPr>
            <p:cNvPr id="16" name="Picture 15" descr="A white circle with black text&#10;&#10;AI-generated content may be incorrect.">
              <a:extLst>
                <a:ext uri="{FF2B5EF4-FFF2-40B4-BE49-F238E27FC236}">
                  <a16:creationId xmlns:a16="http://schemas.microsoft.com/office/drawing/2014/main" id="{95C01511-EC60-550D-34E4-AE3139FDD50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940774" y="6408211"/>
              <a:ext cx="818381" cy="459389"/>
            </a:xfrm>
            <a:prstGeom prst="rect">
              <a:avLst/>
            </a:prstGeom>
          </p:spPr>
        </p:pic>
        <p:pic>
          <p:nvPicPr>
            <p:cNvPr id="18" name="Picture 17" descr="A black and white striped background&#10;&#10;AI-generated content may be incorrect.">
              <a:extLst>
                <a:ext uri="{FF2B5EF4-FFF2-40B4-BE49-F238E27FC236}">
                  <a16:creationId xmlns:a16="http://schemas.microsoft.com/office/drawing/2014/main" id="{BE4F2373-011F-B499-FEDD-1629D296430E}"/>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915275" y="6521870"/>
              <a:ext cx="982548" cy="211756"/>
            </a:xfrm>
            <a:prstGeom prst="rect">
              <a:avLst/>
            </a:prstGeom>
          </p:spPr>
        </p:pic>
      </p:grpSp>
      <p:sp>
        <p:nvSpPr>
          <p:cNvPr id="39" name="Rectangle 38">
            <a:extLst>
              <a:ext uri="{FF2B5EF4-FFF2-40B4-BE49-F238E27FC236}">
                <a16:creationId xmlns:a16="http://schemas.microsoft.com/office/drawing/2014/main" id="{0ECC042E-F600-3706-60D5-76C1A98D36E4}"/>
              </a:ext>
            </a:extLst>
          </p:cNvPr>
          <p:cNvSpPr/>
          <p:nvPr/>
        </p:nvSpPr>
        <p:spPr>
          <a:xfrm>
            <a:off x="3175" y="-11829"/>
            <a:ext cx="12192000" cy="216000"/>
          </a:xfrm>
          <a:prstGeom prst="rect">
            <a:avLst/>
          </a:prstGeom>
          <a:solidFill>
            <a:srgbClr val="0C343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Arrow: Pentagon 40">
            <a:extLst>
              <a:ext uri="{FF2B5EF4-FFF2-40B4-BE49-F238E27FC236}">
                <a16:creationId xmlns:a16="http://schemas.microsoft.com/office/drawing/2014/main" id="{E664F324-5164-8E43-7CF6-25EE0C10E58D}"/>
              </a:ext>
            </a:extLst>
          </p:cNvPr>
          <p:cNvSpPr/>
          <p:nvPr/>
        </p:nvSpPr>
        <p:spPr>
          <a:xfrm>
            <a:off x="2936050" y="-11829"/>
            <a:ext cx="3153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b="1" dirty="0">
                <a:latin typeface="Calibri Light" panose="020F0302020204030204" pitchFamily="34" charset="0"/>
                <a:ea typeface="Calibri Light" panose="020F0302020204030204" pitchFamily="34" charset="0"/>
                <a:cs typeface="Calibri Light" panose="020F0302020204030204" pitchFamily="34" charset="0"/>
              </a:rPr>
              <a:t>FCC-</a:t>
            </a:r>
            <a:r>
              <a:rPr lang="en-US" sz="1100" b="1" dirty="0" err="1">
                <a:latin typeface="Calibri Light" panose="020F0302020204030204" pitchFamily="34" charset="0"/>
                <a:ea typeface="Calibri Light" panose="020F0302020204030204" pitchFamily="34" charset="0"/>
                <a:cs typeface="Calibri Light" panose="020F0302020204030204" pitchFamily="34" charset="0"/>
              </a:rPr>
              <a:t>ee</a:t>
            </a:r>
            <a:r>
              <a:rPr lang="en-US" sz="1100" b="1" dirty="0">
                <a:latin typeface="Calibri Light" panose="020F0302020204030204" pitchFamily="34" charset="0"/>
                <a:ea typeface="Calibri Light" panose="020F0302020204030204" pitchFamily="34" charset="0"/>
                <a:cs typeface="Calibri Light" panose="020F0302020204030204" pitchFamily="34" charset="0"/>
              </a:rPr>
              <a:t> main ring impedance model</a:t>
            </a: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42" name="Arrow: Pentagon 41">
            <a:extLst>
              <a:ext uri="{FF2B5EF4-FFF2-40B4-BE49-F238E27FC236}">
                <a16:creationId xmlns:a16="http://schemas.microsoft.com/office/drawing/2014/main" id="{6718390C-8ADE-BA37-03F3-3F73D9E0F3C4}"/>
              </a:ext>
            </a:extLst>
          </p:cNvPr>
          <p:cNvSpPr/>
          <p:nvPr/>
        </p:nvSpPr>
        <p:spPr>
          <a:xfrm>
            <a:off x="-2382" y="-11829"/>
            <a:ext cx="3045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44" name="TextBox 43">
            <a:extLst>
              <a:ext uri="{FF2B5EF4-FFF2-40B4-BE49-F238E27FC236}">
                <a16:creationId xmlns:a16="http://schemas.microsoft.com/office/drawing/2014/main" id="{E135B003-7FFF-B2A1-68CA-C6A6FBBBF56F}"/>
              </a:ext>
            </a:extLst>
          </p:cNvPr>
          <p:cNvSpPr txBox="1"/>
          <p:nvPr/>
        </p:nvSpPr>
        <p:spPr>
          <a:xfrm>
            <a:off x="298104" y="273757"/>
            <a:ext cx="11637819" cy="646331"/>
          </a:xfrm>
          <a:prstGeom prst="rect">
            <a:avLst/>
          </a:prstGeom>
          <a:noFill/>
        </p:spPr>
        <p:txBody>
          <a:bodyPr wrap="square" rtlCol="0">
            <a:spAutoFit/>
          </a:bodyPr>
          <a:lstStyle/>
          <a:p>
            <a:r>
              <a:rPr lang="en-US" sz="3600" dirty="0">
                <a:solidFill>
                  <a:srgbClr val="0C343D"/>
                </a:solidFill>
                <a:latin typeface="Calisto MT" panose="02040603050505030304" pitchFamily="18" charset="0"/>
              </a:rPr>
              <a:t>Criticality of the collimator model</a:t>
            </a:r>
            <a:endParaRPr lang="en-GB" sz="3600" dirty="0">
              <a:solidFill>
                <a:srgbClr val="0C343D"/>
              </a:solidFill>
              <a:latin typeface="Calisto MT" panose="02040603050505030304" pitchFamily="18" charset="0"/>
            </a:endParaRPr>
          </a:p>
        </p:txBody>
      </p:sp>
      <p:cxnSp>
        <p:nvCxnSpPr>
          <p:cNvPr id="45" name="Straight Connector 44">
            <a:extLst>
              <a:ext uri="{FF2B5EF4-FFF2-40B4-BE49-F238E27FC236}">
                <a16:creationId xmlns:a16="http://schemas.microsoft.com/office/drawing/2014/main" id="{2F4E2E51-096C-5D76-47F3-8C690A79494C}"/>
              </a:ext>
            </a:extLst>
          </p:cNvPr>
          <p:cNvCxnSpPr>
            <a:cxnSpLocks/>
          </p:cNvCxnSpPr>
          <p:nvPr/>
        </p:nvCxnSpPr>
        <p:spPr>
          <a:xfrm>
            <a:off x="309594" y="920088"/>
            <a:ext cx="11560111"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46" name="TextBox 45">
            <a:extLst>
              <a:ext uri="{FF2B5EF4-FFF2-40B4-BE49-F238E27FC236}">
                <a16:creationId xmlns:a16="http://schemas.microsoft.com/office/drawing/2014/main" id="{6E4B5397-6916-B76B-5B12-AE94CAAEBEE2}"/>
              </a:ext>
            </a:extLst>
          </p:cNvPr>
          <p:cNvSpPr txBox="1"/>
          <p:nvPr/>
        </p:nvSpPr>
        <p:spPr>
          <a:xfrm>
            <a:off x="400808" y="1041414"/>
            <a:ext cx="11377682" cy="1015663"/>
          </a:xfrm>
          <a:prstGeom prst="rect">
            <a:avLst/>
          </a:prstGeom>
          <a:noFill/>
        </p:spPr>
        <p:txBody>
          <a:bodyPr wrap="square" rtlCol="0">
            <a:spAutoFit/>
          </a:bodyPr>
          <a:lstStyle/>
          <a:p>
            <a:r>
              <a:rPr lang="en-GB" sz="2000" dirty="0">
                <a:latin typeface="Calibri Light" panose="020F0302020204030204" pitchFamily="34" charset="0"/>
                <a:ea typeface="Calibri Light" panose="020F0302020204030204" pitchFamily="34" charset="0"/>
                <a:cs typeface="Calibri Light" panose="020F0302020204030204" pitchFamily="34" charset="0"/>
              </a:rPr>
              <a:t>Since the geometrical contribution of the collimators has been identified as the primary source of impedance, an optimization of the taper angle for all vertical collimators has been proposed, reducing it from the initially proposed 15 degrees to 2.5 degrees.</a:t>
            </a:r>
            <a:endParaRPr lang="en-US" sz="2000" dirty="0">
              <a:latin typeface="Calibri Light" panose="020F0302020204030204" pitchFamily="34" charset="0"/>
              <a:ea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31558828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B43667-9A3B-E5EE-E4F0-9A6A9D637DBA}"/>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B6076CA6-5485-8E4F-437C-D8A4344FDC18}"/>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735142" y="2507928"/>
            <a:ext cx="5452624" cy="3639696"/>
          </a:xfrm>
          <a:prstGeom prst="rect">
            <a:avLst/>
          </a:prstGeom>
        </p:spPr>
      </p:pic>
      <p:pic>
        <p:nvPicPr>
          <p:cNvPr id="9" name="Picture 8">
            <a:extLst>
              <a:ext uri="{FF2B5EF4-FFF2-40B4-BE49-F238E27FC236}">
                <a16:creationId xmlns:a16="http://schemas.microsoft.com/office/drawing/2014/main" id="{B6CDEB9E-566D-B8F6-54DD-7FA92663D32B}"/>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5743787" y="2510332"/>
            <a:ext cx="5456032" cy="3634887"/>
          </a:xfrm>
          <a:prstGeom prst="rect">
            <a:avLst/>
          </a:prstGeom>
        </p:spPr>
      </p:pic>
      <p:grpSp>
        <p:nvGrpSpPr>
          <p:cNvPr id="17" name="Group 16">
            <a:extLst>
              <a:ext uri="{FF2B5EF4-FFF2-40B4-BE49-F238E27FC236}">
                <a16:creationId xmlns:a16="http://schemas.microsoft.com/office/drawing/2014/main" id="{74BE5CF2-5416-954F-DD8C-CB5444B5419B}"/>
              </a:ext>
            </a:extLst>
          </p:cNvPr>
          <p:cNvGrpSpPr/>
          <p:nvPr/>
        </p:nvGrpSpPr>
        <p:grpSpPr>
          <a:xfrm>
            <a:off x="0" y="6364995"/>
            <a:ext cx="12192000" cy="565697"/>
            <a:chOff x="0" y="6364995"/>
            <a:chExt cx="12192000" cy="565697"/>
          </a:xfrm>
        </p:grpSpPr>
        <p:sp>
          <p:nvSpPr>
            <p:cNvPr id="22" name="Rectangle 21">
              <a:extLst>
                <a:ext uri="{FF2B5EF4-FFF2-40B4-BE49-F238E27FC236}">
                  <a16:creationId xmlns:a16="http://schemas.microsoft.com/office/drawing/2014/main" id="{1EA56C57-7620-5020-E31C-848A7EFC2E4D}"/>
                </a:ext>
              </a:extLst>
            </p:cNvPr>
            <p:cNvSpPr/>
            <p:nvPr/>
          </p:nvSpPr>
          <p:spPr>
            <a:xfrm>
              <a:off x="0" y="6417816"/>
              <a:ext cx="12192000" cy="440184"/>
            </a:xfrm>
            <a:prstGeom prst="rect">
              <a:avLst/>
            </a:prstGeom>
            <a:solidFill>
              <a:srgbClr val="0C343D"/>
            </a:solidFill>
            <a:ln>
              <a:solidFill>
                <a:srgbClr val="0C34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3" name="Google Shape;58;p13">
              <a:extLst>
                <a:ext uri="{FF2B5EF4-FFF2-40B4-BE49-F238E27FC236}">
                  <a16:creationId xmlns:a16="http://schemas.microsoft.com/office/drawing/2014/main" id="{6D2F2668-E39E-26E5-2341-DC7F424D9EDB}"/>
                </a:ext>
              </a:extLst>
            </p:cNvPr>
            <p:cNvPicPr preferRelativeResize="0"/>
            <p:nvPr/>
          </p:nvPicPr>
          <p:blipFill>
            <a:blip r:embed="rId5">
              <a:alphaModFix/>
            </a:blip>
            <a:stretch>
              <a:fillRect/>
            </a:stretch>
          </p:blipFill>
          <p:spPr>
            <a:xfrm>
              <a:off x="153418" y="6364995"/>
              <a:ext cx="578264" cy="565697"/>
            </a:xfrm>
            <a:prstGeom prst="rect">
              <a:avLst/>
            </a:prstGeom>
            <a:noFill/>
            <a:ln>
              <a:noFill/>
            </a:ln>
          </p:spPr>
        </p:pic>
        <p:pic>
          <p:nvPicPr>
            <p:cNvPr id="24" name="Picture 2">
              <a:extLst>
                <a:ext uri="{FF2B5EF4-FFF2-40B4-BE49-F238E27FC236}">
                  <a16:creationId xmlns:a16="http://schemas.microsoft.com/office/drawing/2014/main" id="{CDA9F903-7203-6EA0-E1C4-2D6D8F6771A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48752" y="6473860"/>
              <a:ext cx="998705" cy="353578"/>
            </a:xfrm>
            <a:prstGeom prst="rect">
              <a:avLst/>
            </a:prstGeom>
            <a:noFill/>
            <a:extLst>
              <a:ext uri="{909E8E84-426E-40DD-AFC4-6F175D3DCCD1}">
                <a14:hiddenFill xmlns:a14="http://schemas.microsoft.com/office/drawing/2010/main">
                  <a:solidFill>
                    <a:srgbClr val="FFFFFF"/>
                  </a:solidFill>
                </a14:hiddenFill>
              </a:ext>
            </a:extLst>
          </p:spPr>
        </p:pic>
        <p:sp>
          <p:nvSpPr>
            <p:cNvPr id="25" name="TextBox 24">
              <a:extLst>
                <a:ext uri="{FF2B5EF4-FFF2-40B4-BE49-F238E27FC236}">
                  <a16:creationId xmlns:a16="http://schemas.microsoft.com/office/drawing/2014/main" id="{90BF52F8-FFC2-B34F-3794-6A46BD67C274}"/>
                </a:ext>
              </a:extLst>
            </p:cNvPr>
            <p:cNvSpPr txBox="1"/>
            <p:nvPr/>
          </p:nvSpPr>
          <p:spPr>
            <a:xfrm>
              <a:off x="4365092" y="6473860"/>
              <a:ext cx="3349934" cy="307777"/>
            </a:xfrm>
            <a:prstGeom prst="rect">
              <a:avLst/>
            </a:prstGeom>
            <a:noFill/>
          </p:spPr>
          <p:txBody>
            <a:bodyPr wrap="square" rtlCol="0">
              <a:spAutoFit/>
            </a:bodyPr>
            <a:lstStyle/>
            <a:p>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06.03.2025 | </a:t>
              </a:r>
              <a:r>
                <a:rPr lang="en-GB" sz="1400" dirty="0" err="1">
                  <a:solidFill>
                    <a:schemeClr val="bg1"/>
                  </a:solidFill>
                  <a:latin typeface="Calibri Light" panose="020F0302020204030204" pitchFamily="34" charset="0"/>
                  <a:ea typeface="Calibri Light" panose="020F0302020204030204" pitchFamily="34" charset="0"/>
                  <a:cs typeface="Calibri Light" panose="020F0302020204030204" pitchFamily="34" charset="0"/>
                </a:rPr>
                <a:t>eeFACT</a:t>
              </a:r>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 2025 | Dora Gibellieri </a:t>
              </a:r>
            </a:p>
          </p:txBody>
        </p:sp>
        <p:pic>
          <p:nvPicPr>
            <p:cNvPr id="26" name="Picture 25" descr="A white circle with black text&#10;&#10;AI-generated content may be incorrect.">
              <a:extLst>
                <a:ext uri="{FF2B5EF4-FFF2-40B4-BE49-F238E27FC236}">
                  <a16:creationId xmlns:a16="http://schemas.microsoft.com/office/drawing/2014/main" id="{AB21101F-EB9D-64BF-DD92-50A0C1DE2DC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940774" y="6408211"/>
              <a:ext cx="818381" cy="459389"/>
            </a:xfrm>
            <a:prstGeom prst="rect">
              <a:avLst/>
            </a:prstGeom>
          </p:spPr>
        </p:pic>
        <p:pic>
          <p:nvPicPr>
            <p:cNvPr id="27" name="Picture 26" descr="A black and white striped background&#10;&#10;AI-generated content may be incorrect.">
              <a:extLst>
                <a:ext uri="{FF2B5EF4-FFF2-40B4-BE49-F238E27FC236}">
                  <a16:creationId xmlns:a16="http://schemas.microsoft.com/office/drawing/2014/main" id="{A086768E-D7D6-97ED-F7BE-5C4CF53A42FE}"/>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915275" y="6521870"/>
              <a:ext cx="982548" cy="211756"/>
            </a:xfrm>
            <a:prstGeom prst="rect">
              <a:avLst/>
            </a:prstGeom>
          </p:spPr>
        </p:pic>
      </p:grpSp>
      <p:sp>
        <p:nvSpPr>
          <p:cNvPr id="33" name="Rectangle 32">
            <a:extLst>
              <a:ext uri="{FF2B5EF4-FFF2-40B4-BE49-F238E27FC236}">
                <a16:creationId xmlns:a16="http://schemas.microsoft.com/office/drawing/2014/main" id="{9123A51B-D86D-85F5-578C-7A19A72B2C8A}"/>
              </a:ext>
            </a:extLst>
          </p:cNvPr>
          <p:cNvSpPr/>
          <p:nvPr/>
        </p:nvSpPr>
        <p:spPr>
          <a:xfrm>
            <a:off x="3175" y="-11829"/>
            <a:ext cx="12192000" cy="216000"/>
          </a:xfrm>
          <a:prstGeom prst="rect">
            <a:avLst/>
          </a:prstGeom>
          <a:solidFill>
            <a:srgbClr val="0C343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Arrow: Pentagon 34">
            <a:extLst>
              <a:ext uri="{FF2B5EF4-FFF2-40B4-BE49-F238E27FC236}">
                <a16:creationId xmlns:a16="http://schemas.microsoft.com/office/drawing/2014/main" id="{FCF498CC-3111-18CC-F892-061C50065D13}"/>
              </a:ext>
            </a:extLst>
          </p:cNvPr>
          <p:cNvSpPr/>
          <p:nvPr/>
        </p:nvSpPr>
        <p:spPr>
          <a:xfrm>
            <a:off x="2936050" y="-11829"/>
            <a:ext cx="3153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b="1" dirty="0">
                <a:latin typeface="Calibri Light" panose="020F0302020204030204" pitchFamily="34" charset="0"/>
                <a:ea typeface="Calibri Light" panose="020F0302020204030204" pitchFamily="34" charset="0"/>
                <a:cs typeface="Calibri Light" panose="020F0302020204030204" pitchFamily="34" charset="0"/>
              </a:rPr>
              <a:t>FCC-</a:t>
            </a:r>
            <a:r>
              <a:rPr lang="en-US" sz="1100" b="1" dirty="0" err="1">
                <a:latin typeface="Calibri Light" panose="020F0302020204030204" pitchFamily="34" charset="0"/>
                <a:ea typeface="Calibri Light" panose="020F0302020204030204" pitchFamily="34" charset="0"/>
                <a:cs typeface="Calibri Light" panose="020F0302020204030204" pitchFamily="34" charset="0"/>
              </a:rPr>
              <a:t>ee</a:t>
            </a:r>
            <a:r>
              <a:rPr lang="en-US" sz="1100" b="1" dirty="0">
                <a:latin typeface="Calibri Light" panose="020F0302020204030204" pitchFamily="34" charset="0"/>
                <a:ea typeface="Calibri Light" panose="020F0302020204030204" pitchFamily="34" charset="0"/>
                <a:cs typeface="Calibri Light" panose="020F0302020204030204" pitchFamily="34" charset="0"/>
              </a:rPr>
              <a:t> main ring impedance model</a:t>
            </a: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36" name="Arrow: Pentagon 35">
            <a:extLst>
              <a:ext uri="{FF2B5EF4-FFF2-40B4-BE49-F238E27FC236}">
                <a16:creationId xmlns:a16="http://schemas.microsoft.com/office/drawing/2014/main" id="{0A6B6DAB-AF19-341F-5A65-23830B695FA7}"/>
              </a:ext>
            </a:extLst>
          </p:cNvPr>
          <p:cNvSpPr/>
          <p:nvPr/>
        </p:nvSpPr>
        <p:spPr>
          <a:xfrm>
            <a:off x="-2382" y="-11829"/>
            <a:ext cx="3045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cxnSp>
        <p:nvCxnSpPr>
          <p:cNvPr id="39" name="Straight Connector 38">
            <a:extLst>
              <a:ext uri="{FF2B5EF4-FFF2-40B4-BE49-F238E27FC236}">
                <a16:creationId xmlns:a16="http://schemas.microsoft.com/office/drawing/2014/main" id="{B308356D-DD34-C72E-E1E6-BF93666A8148}"/>
              </a:ext>
            </a:extLst>
          </p:cNvPr>
          <p:cNvCxnSpPr>
            <a:cxnSpLocks/>
          </p:cNvCxnSpPr>
          <p:nvPr/>
        </p:nvCxnSpPr>
        <p:spPr>
          <a:xfrm>
            <a:off x="309594" y="920088"/>
            <a:ext cx="11560111"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41" name="TextBox 40">
            <a:extLst>
              <a:ext uri="{FF2B5EF4-FFF2-40B4-BE49-F238E27FC236}">
                <a16:creationId xmlns:a16="http://schemas.microsoft.com/office/drawing/2014/main" id="{811D89C1-73B8-709D-71A8-29936069EC11}"/>
              </a:ext>
            </a:extLst>
          </p:cNvPr>
          <p:cNvSpPr txBox="1"/>
          <p:nvPr/>
        </p:nvSpPr>
        <p:spPr>
          <a:xfrm>
            <a:off x="298104" y="273757"/>
            <a:ext cx="11637819" cy="646331"/>
          </a:xfrm>
          <a:prstGeom prst="rect">
            <a:avLst/>
          </a:prstGeom>
          <a:noFill/>
        </p:spPr>
        <p:txBody>
          <a:bodyPr wrap="square" rtlCol="0">
            <a:spAutoFit/>
          </a:bodyPr>
          <a:lstStyle/>
          <a:p>
            <a:r>
              <a:rPr lang="en-US" sz="3600" dirty="0">
                <a:solidFill>
                  <a:srgbClr val="0C343D"/>
                </a:solidFill>
                <a:latin typeface="Calisto MT" panose="02040603050505030304" pitchFamily="18" charset="0"/>
              </a:rPr>
              <a:t>Criticality of the collimator model</a:t>
            </a:r>
            <a:endParaRPr lang="en-GB" sz="3600" dirty="0">
              <a:solidFill>
                <a:srgbClr val="0C343D"/>
              </a:solidFill>
              <a:latin typeface="Calisto MT" panose="02040603050505030304" pitchFamily="18" charset="0"/>
            </a:endParaRPr>
          </a:p>
        </p:txBody>
      </p:sp>
      <p:sp>
        <p:nvSpPr>
          <p:cNvPr id="42" name="TextBox 41">
            <a:extLst>
              <a:ext uri="{FF2B5EF4-FFF2-40B4-BE49-F238E27FC236}">
                <a16:creationId xmlns:a16="http://schemas.microsoft.com/office/drawing/2014/main" id="{8E9298BE-69FA-E75C-8745-D031D02A5B8B}"/>
              </a:ext>
            </a:extLst>
          </p:cNvPr>
          <p:cNvSpPr txBox="1"/>
          <p:nvPr/>
        </p:nvSpPr>
        <p:spPr>
          <a:xfrm>
            <a:off x="400808" y="1041414"/>
            <a:ext cx="11377682" cy="707886"/>
          </a:xfrm>
          <a:prstGeom prst="rect">
            <a:avLst/>
          </a:prstGeom>
          <a:noFill/>
        </p:spPr>
        <p:txBody>
          <a:bodyPr wrap="square" rtlCol="0">
            <a:spAutoFit/>
          </a:bodyPr>
          <a:lstStyle/>
          <a:p>
            <a:r>
              <a:rPr lang="en-GB" sz="2000" dirty="0">
                <a:latin typeface="Calibri Light" panose="020F0302020204030204" pitchFamily="34" charset="0"/>
                <a:ea typeface="Calibri Light" panose="020F0302020204030204" pitchFamily="34" charset="0"/>
                <a:cs typeface="Calibri Light" panose="020F0302020204030204" pitchFamily="34" charset="0"/>
              </a:rPr>
              <a:t>Thanks to the optimization of the taper angle for all vertical collimators by reducing it from 15 degrees to 2.5 degrees, the y-transverse impedance drastically reduces.</a:t>
            </a:r>
            <a:endParaRPr lang="en-US" sz="2000"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47" name="TextBox 46">
            <a:extLst>
              <a:ext uri="{FF2B5EF4-FFF2-40B4-BE49-F238E27FC236}">
                <a16:creationId xmlns:a16="http://schemas.microsoft.com/office/drawing/2014/main" id="{6E313868-8AF7-473D-CF98-7C6B38711196}"/>
              </a:ext>
            </a:extLst>
          </p:cNvPr>
          <p:cNvSpPr txBox="1"/>
          <p:nvPr/>
        </p:nvSpPr>
        <p:spPr>
          <a:xfrm>
            <a:off x="1257194" y="1922732"/>
            <a:ext cx="3357712" cy="584775"/>
          </a:xfrm>
          <a:prstGeom prst="rect">
            <a:avLst/>
          </a:prstGeom>
          <a:noFill/>
        </p:spPr>
        <p:txBody>
          <a:bodyPr wrap="square">
            <a:spAutoFit/>
          </a:bodyPr>
          <a:lstStyle/>
          <a:p>
            <a:pPr algn="ctr"/>
            <a:r>
              <a:rPr lang="en-GB" sz="1600" b="1" dirty="0">
                <a:solidFill>
                  <a:srgbClr val="006666"/>
                </a:solidFill>
                <a:latin typeface="Calibri Light" panose="020F0302020204030204" pitchFamily="34" charset="0"/>
                <a:ea typeface="Calibri Light" panose="020F0302020204030204" pitchFamily="34" charset="0"/>
                <a:cs typeface="Calibri Light" panose="020F0302020204030204" pitchFamily="34" charset="0"/>
              </a:rPr>
              <a:t>Horizontal and vertical collimator taper angle of 15 degrees</a:t>
            </a:r>
          </a:p>
        </p:txBody>
      </p:sp>
      <p:sp>
        <p:nvSpPr>
          <p:cNvPr id="48" name="TextBox 47">
            <a:extLst>
              <a:ext uri="{FF2B5EF4-FFF2-40B4-BE49-F238E27FC236}">
                <a16:creationId xmlns:a16="http://schemas.microsoft.com/office/drawing/2014/main" id="{3B4CF0BE-5173-3C2D-BAAF-26554A9B1E98}"/>
              </a:ext>
            </a:extLst>
          </p:cNvPr>
          <p:cNvSpPr txBox="1"/>
          <p:nvPr/>
        </p:nvSpPr>
        <p:spPr>
          <a:xfrm>
            <a:off x="5928639" y="1918350"/>
            <a:ext cx="4012135" cy="584775"/>
          </a:xfrm>
          <a:prstGeom prst="rect">
            <a:avLst/>
          </a:prstGeom>
          <a:noFill/>
        </p:spPr>
        <p:txBody>
          <a:bodyPr wrap="square">
            <a:spAutoFit/>
          </a:bodyPr>
          <a:lstStyle/>
          <a:p>
            <a:pPr algn="ctr"/>
            <a:r>
              <a:rPr lang="en-GB" sz="1600" b="1" dirty="0">
                <a:solidFill>
                  <a:srgbClr val="006666"/>
                </a:solidFill>
                <a:latin typeface="Calibri Light" panose="020F0302020204030204" pitchFamily="34" charset="0"/>
                <a:ea typeface="Calibri Light" panose="020F0302020204030204" pitchFamily="34" charset="0"/>
                <a:cs typeface="Calibri Light" panose="020F0302020204030204" pitchFamily="34" charset="0"/>
              </a:rPr>
              <a:t>Horizontal collimator taper angle of 15 degrees and vertical taper angle of 2.5 degrees</a:t>
            </a:r>
          </a:p>
        </p:txBody>
      </p:sp>
    </p:spTree>
    <p:extLst>
      <p:ext uri="{BB962C8B-B14F-4D97-AF65-F5344CB8AC3E}">
        <p14:creationId xmlns:p14="http://schemas.microsoft.com/office/powerpoint/2010/main" val="36955345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31FA9E-C156-8B57-7089-99B2C08E7F6B}"/>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228FCC7E-6B06-06D6-EE59-A929CE0EF9CC}"/>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735142" y="2507928"/>
            <a:ext cx="5452624" cy="3639696"/>
          </a:xfrm>
          <a:prstGeom prst="rect">
            <a:avLst/>
          </a:prstGeom>
        </p:spPr>
      </p:pic>
      <p:pic>
        <p:nvPicPr>
          <p:cNvPr id="9" name="Picture 8">
            <a:extLst>
              <a:ext uri="{FF2B5EF4-FFF2-40B4-BE49-F238E27FC236}">
                <a16:creationId xmlns:a16="http://schemas.microsoft.com/office/drawing/2014/main" id="{F53F3652-D21E-2619-3445-02E4C4E28810}"/>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5747511" y="2510332"/>
            <a:ext cx="5448583" cy="3634887"/>
          </a:xfrm>
          <a:prstGeom prst="rect">
            <a:avLst/>
          </a:prstGeom>
        </p:spPr>
      </p:pic>
      <p:grpSp>
        <p:nvGrpSpPr>
          <p:cNvPr id="17" name="Group 16">
            <a:extLst>
              <a:ext uri="{FF2B5EF4-FFF2-40B4-BE49-F238E27FC236}">
                <a16:creationId xmlns:a16="http://schemas.microsoft.com/office/drawing/2014/main" id="{064503AB-62C0-0EFA-E531-C7BCF55D89B8}"/>
              </a:ext>
            </a:extLst>
          </p:cNvPr>
          <p:cNvGrpSpPr/>
          <p:nvPr/>
        </p:nvGrpSpPr>
        <p:grpSpPr>
          <a:xfrm>
            <a:off x="0" y="6364995"/>
            <a:ext cx="12192000" cy="565697"/>
            <a:chOff x="0" y="6364995"/>
            <a:chExt cx="12192000" cy="565697"/>
          </a:xfrm>
        </p:grpSpPr>
        <p:sp>
          <p:nvSpPr>
            <p:cNvPr id="22" name="Rectangle 21">
              <a:extLst>
                <a:ext uri="{FF2B5EF4-FFF2-40B4-BE49-F238E27FC236}">
                  <a16:creationId xmlns:a16="http://schemas.microsoft.com/office/drawing/2014/main" id="{51259115-923C-5A8E-199D-4636DAC8853C}"/>
                </a:ext>
              </a:extLst>
            </p:cNvPr>
            <p:cNvSpPr/>
            <p:nvPr/>
          </p:nvSpPr>
          <p:spPr>
            <a:xfrm>
              <a:off x="0" y="6417816"/>
              <a:ext cx="12192000" cy="440184"/>
            </a:xfrm>
            <a:prstGeom prst="rect">
              <a:avLst/>
            </a:prstGeom>
            <a:solidFill>
              <a:srgbClr val="0C343D"/>
            </a:solidFill>
            <a:ln>
              <a:solidFill>
                <a:srgbClr val="0C34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3" name="Google Shape;58;p13">
              <a:extLst>
                <a:ext uri="{FF2B5EF4-FFF2-40B4-BE49-F238E27FC236}">
                  <a16:creationId xmlns:a16="http://schemas.microsoft.com/office/drawing/2014/main" id="{33452FEF-04C9-2BE8-07E7-E9EF87B4DFDA}"/>
                </a:ext>
              </a:extLst>
            </p:cNvPr>
            <p:cNvPicPr preferRelativeResize="0"/>
            <p:nvPr/>
          </p:nvPicPr>
          <p:blipFill>
            <a:blip r:embed="rId5">
              <a:alphaModFix/>
            </a:blip>
            <a:stretch>
              <a:fillRect/>
            </a:stretch>
          </p:blipFill>
          <p:spPr>
            <a:xfrm>
              <a:off x="153418" y="6364995"/>
              <a:ext cx="578264" cy="565697"/>
            </a:xfrm>
            <a:prstGeom prst="rect">
              <a:avLst/>
            </a:prstGeom>
            <a:noFill/>
            <a:ln>
              <a:noFill/>
            </a:ln>
          </p:spPr>
        </p:pic>
        <p:pic>
          <p:nvPicPr>
            <p:cNvPr id="24" name="Picture 2">
              <a:extLst>
                <a:ext uri="{FF2B5EF4-FFF2-40B4-BE49-F238E27FC236}">
                  <a16:creationId xmlns:a16="http://schemas.microsoft.com/office/drawing/2014/main" id="{0E632A1F-1AD8-49A2-98FC-ED861ED86F1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48752" y="6473860"/>
              <a:ext cx="998705" cy="353578"/>
            </a:xfrm>
            <a:prstGeom prst="rect">
              <a:avLst/>
            </a:prstGeom>
            <a:noFill/>
            <a:extLst>
              <a:ext uri="{909E8E84-426E-40DD-AFC4-6F175D3DCCD1}">
                <a14:hiddenFill xmlns:a14="http://schemas.microsoft.com/office/drawing/2010/main">
                  <a:solidFill>
                    <a:srgbClr val="FFFFFF"/>
                  </a:solidFill>
                </a14:hiddenFill>
              </a:ext>
            </a:extLst>
          </p:spPr>
        </p:pic>
        <p:sp>
          <p:nvSpPr>
            <p:cNvPr id="25" name="TextBox 24">
              <a:extLst>
                <a:ext uri="{FF2B5EF4-FFF2-40B4-BE49-F238E27FC236}">
                  <a16:creationId xmlns:a16="http://schemas.microsoft.com/office/drawing/2014/main" id="{5E070313-17CE-ECAB-B307-F12AD0381169}"/>
                </a:ext>
              </a:extLst>
            </p:cNvPr>
            <p:cNvSpPr txBox="1"/>
            <p:nvPr/>
          </p:nvSpPr>
          <p:spPr>
            <a:xfrm>
              <a:off x="4365092" y="6473860"/>
              <a:ext cx="3349934" cy="307777"/>
            </a:xfrm>
            <a:prstGeom prst="rect">
              <a:avLst/>
            </a:prstGeom>
            <a:noFill/>
          </p:spPr>
          <p:txBody>
            <a:bodyPr wrap="square" rtlCol="0">
              <a:spAutoFit/>
            </a:bodyPr>
            <a:lstStyle/>
            <a:p>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06.03.2025 | </a:t>
              </a:r>
              <a:r>
                <a:rPr lang="en-GB" sz="1400" dirty="0" err="1">
                  <a:solidFill>
                    <a:schemeClr val="bg1"/>
                  </a:solidFill>
                  <a:latin typeface="Calibri Light" panose="020F0302020204030204" pitchFamily="34" charset="0"/>
                  <a:ea typeface="Calibri Light" panose="020F0302020204030204" pitchFamily="34" charset="0"/>
                  <a:cs typeface="Calibri Light" panose="020F0302020204030204" pitchFamily="34" charset="0"/>
                </a:rPr>
                <a:t>eeFACT</a:t>
              </a:r>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 2025 | Dora Gibellieri </a:t>
              </a:r>
            </a:p>
          </p:txBody>
        </p:sp>
        <p:pic>
          <p:nvPicPr>
            <p:cNvPr id="26" name="Picture 25" descr="A white circle with black text&#10;&#10;AI-generated content may be incorrect.">
              <a:extLst>
                <a:ext uri="{FF2B5EF4-FFF2-40B4-BE49-F238E27FC236}">
                  <a16:creationId xmlns:a16="http://schemas.microsoft.com/office/drawing/2014/main" id="{99F5FDBB-82C9-C3BD-2146-72E3A1C98EE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940774" y="6408211"/>
              <a:ext cx="818381" cy="459389"/>
            </a:xfrm>
            <a:prstGeom prst="rect">
              <a:avLst/>
            </a:prstGeom>
          </p:spPr>
        </p:pic>
        <p:pic>
          <p:nvPicPr>
            <p:cNvPr id="27" name="Picture 26" descr="A black and white striped background&#10;&#10;AI-generated content may be incorrect.">
              <a:extLst>
                <a:ext uri="{FF2B5EF4-FFF2-40B4-BE49-F238E27FC236}">
                  <a16:creationId xmlns:a16="http://schemas.microsoft.com/office/drawing/2014/main" id="{980CED09-1E96-74B0-BCAF-20CB1811D5F2}"/>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915275" y="6521870"/>
              <a:ext cx="982548" cy="211756"/>
            </a:xfrm>
            <a:prstGeom prst="rect">
              <a:avLst/>
            </a:prstGeom>
          </p:spPr>
        </p:pic>
      </p:grpSp>
      <p:sp>
        <p:nvSpPr>
          <p:cNvPr id="33" name="Rectangle 32">
            <a:extLst>
              <a:ext uri="{FF2B5EF4-FFF2-40B4-BE49-F238E27FC236}">
                <a16:creationId xmlns:a16="http://schemas.microsoft.com/office/drawing/2014/main" id="{5EDA313C-3A3D-C34C-B435-E3D73CF6C733}"/>
              </a:ext>
            </a:extLst>
          </p:cNvPr>
          <p:cNvSpPr/>
          <p:nvPr/>
        </p:nvSpPr>
        <p:spPr>
          <a:xfrm>
            <a:off x="3175" y="-11829"/>
            <a:ext cx="12192000" cy="216000"/>
          </a:xfrm>
          <a:prstGeom prst="rect">
            <a:avLst/>
          </a:prstGeom>
          <a:solidFill>
            <a:srgbClr val="0C343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Arrow: Pentagon 34">
            <a:extLst>
              <a:ext uri="{FF2B5EF4-FFF2-40B4-BE49-F238E27FC236}">
                <a16:creationId xmlns:a16="http://schemas.microsoft.com/office/drawing/2014/main" id="{5BBF38DE-116F-C105-E5AD-4FFB2C09EF56}"/>
              </a:ext>
            </a:extLst>
          </p:cNvPr>
          <p:cNvSpPr/>
          <p:nvPr/>
        </p:nvSpPr>
        <p:spPr>
          <a:xfrm>
            <a:off x="2936050" y="-11829"/>
            <a:ext cx="3153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b="1" dirty="0">
                <a:latin typeface="Calibri Light" panose="020F0302020204030204" pitchFamily="34" charset="0"/>
                <a:ea typeface="Calibri Light" panose="020F0302020204030204" pitchFamily="34" charset="0"/>
                <a:cs typeface="Calibri Light" panose="020F0302020204030204" pitchFamily="34" charset="0"/>
              </a:rPr>
              <a:t>FCC-</a:t>
            </a:r>
            <a:r>
              <a:rPr lang="en-US" sz="1100" b="1" dirty="0" err="1">
                <a:latin typeface="Calibri Light" panose="020F0302020204030204" pitchFamily="34" charset="0"/>
                <a:ea typeface="Calibri Light" panose="020F0302020204030204" pitchFamily="34" charset="0"/>
                <a:cs typeface="Calibri Light" panose="020F0302020204030204" pitchFamily="34" charset="0"/>
              </a:rPr>
              <a:t>ee</a:t>
            </a:r>
            <a:r>
              <a:rPr lang="en-US" sz="1100" b="1" dirty="0">
                <a:latin typeface="Calibri Light" panose="020F0302020204030204" pitchFamily="34" charset="0"/>
                <a:ea typeface="Calibri Light" panose="020F0302020204030204" pitchFamily="34" charset="0"/>
                <a:cs typeface="Calibri Light" panose="020F0302020204030204" pitchFamily="34" charset="0"/>
              </a:rPr>
              <a:t> main ring impedance model</a:t>
            </a: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36" name="Arrow: Pentagon 35">
            <a:extLst>
              <a:ext uri="{FF2B5EF4-FFF2-40B4-BE49-F238E27FC236}">
                <a16:creationId xmlns:a16="http://schemas.microsoft.com/office/drawing/2014/main" id="{11BA1FC4-48FB-9668-50E4-900E8F7905BE}"/>
              </a:ext>
            </a:extLst>
          </p:cNvPr>
          <p:cNvSpPr/>
          <p:nvPr/>
        </p:nvSpPr>
        <p:spPr>
          <a:xfrm>
            <a:off x="-2382" y="-11829"/>
            <a:ext cx="3045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cxnSp>
        <p:nvCxnSpPr>
          <p:cNvPr id="39" name="Straight Connector 38">
            <a:extLst>
              <a:ext uri="{FF2B5EF4-FFF2-40B4-BE49-F238E27FC236}">
                <a16:creationId xmlns:a16="http://schemas.microsoft.com/office/drawing/2014/main" id="{0314C77E-D24B-F3E1-8014-469C610435DF}"/>
              </a:ext>
            </a:extLst>
          </p:cNvPr>
          <p:cNvCxnSpPr>
            <a:cxnSpLocks/>
          </p:cNvCxnSpPr>
          <p:nvPr/>
        </p:nvCxnSpPr>
        <p:spPr>
          <a:xfrm>
            <a:off x="309594" y="920088"/>
            <a:ext cx="11560111"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41" name="TextBox 40">
            <a:extLst>
              <a:ext uri="{FF2B5EF4-FFF2-40B4-BE49-F238E27FC236}">
                <a16:creationId xmlns:a16="http://schemas.microsoft.com/office/drawing/2014/main" id="{1836061C-E210-8B99-2B10-55621D8DE869}"/>
              </a:ext>
            </a:extLst>
          </p:cNvPr>
          <p:cNvSpPr txBox="1"/>
          <p:nvPr/>
        </p:nvSpPr>
        <p:spPr>
          <a:xfrm>
            <a:off x="298104" y="273757"/>
            <a:ext cx="11637819" cy="646331"/>
          </a:xfrm>
          <a:prstGeom prst="rect">
            <a:avLst/>
          </a:prstGeom>
          <a:noFill/>
        </p:spPr>
        <p:txBody>
          <a:bodyPr wrap="square" rtlCol="0">
            <a:spAutoFit/>
          </a:bodyPr>
          <a:lstStyle/>
          <a:p>
            <a:r>
              <a:rPr lang="en-US" sz="3600" dirty="0">
                <a:solidFill>
                  <a:srgbClr val="0C343D"/>
                </a:solidFill>
                <a:latin typeface="Calisto MT" panose="02040603050505030304" pitchFamily="18" charset="0"/>
              </a:rPr>
              <a:t>Criticality of the collimator model</a:t>
            </a:r>
            <a:endParaRPr lang="en-GB" sz="3600" dirty="0">
              <a:solidFill>
                <a:srgbClr val="0C343D"/>
              </a:solidFill>
              <a:latin typeface="Calisto MT" panose="02040603050505030304" pitchFamily="18" charset="0"/>
            </a:endParaRPr>
          </a:p>
        </p:txBody>
      </p:sp>
      <p:sp>
        <p:nvSpPr>
          <p:cNvPr id="42" name="TextBox 41">
            <a:extLst>
              <a:ext uri="{FF2B5EF4-FFF2-40B4-BE49-F238E27FC236}">
                <a16:creationId xmlns:a16="http://schemas.microsoft.com/office/drawing/2014/main" id="{E7949922-0C42-1B01-2FCA-4CB3AAB65EE8}"/>
              </a:ext>
            </a:extLst>
          </p:cNvPr>
          <p:cNvSpPr txBox="1"/>
          <p:nvPr/>
        </p:nvSpPr>
        <p:spPr>
          <a:xfrm>
            <a:off x="400808" y="1041414"/>
            <a:ext cx="11377682" cy="707886"/>
          </a:xfrm>
          <a:prstGeom prst="rect">
            <a:avLst/>
          </a:prstGeom>
          <a:noFill/>
        </p:spPr>
        <p:txBody>
          <a:bodyPr wrap="square" rtlCol="0">
            <a:spAutoFit/>
          </a:bodyPr>
          <a:lstStyle/>
          <a:p>
            <a:r>
              <a:rPr lang="en-GB" sz="2000" dirty="0">
                <a:latin typeface="Calibri Light" panose="020F0302020204030204" pitchFamily="34" charset="0"/>
                <a:ea typeface="Calibri Light" panose="020F0302020204030204" pitchFamily="34" charset="0"/>
                <a:cs typeface="Calibri Light" panose="020F0302020204030204" pitchFamily="34" charset="0"/>
              </a:rPr>
              <a:t>Thanks to the optimization of the taper angle for all vertical collimators by reducing it from 15 degrees to 2.5 degrees, the y-transverse impedance drastically reduces.</a:t>
            </a:r>
            <a:endParaRPr lang="en-US" sz="2000"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47" name="TextBox 46">
            <a:extLst>
              <a:ext uri="{FF2B5EF4-FFF2-40B4-BE49-F238E27FC236}">
                <a16:creationId xmlns:a16="http://schemas.microsoft.com/office/drawing/2014/main" id="{9EC38095-03CD-DC9E-68C6-FCA0D1DBA7CD}"/>
              </a:ext>
            </a:extLst>
          </p:cNvPr>
          <p:cNvSpPr txBox="1"/>
          <p:nvPr/>
        </p:nvSpPr>
        <p:spPr>
          <a:xfrm>
            <a:off x="1257194" y="1922732"/>
            <a:ext cx="3357712" cy="584775"/>
          </a:xfrm>
          <a:prstGeom prst="rect">
            <a:avLst/>
          </a:prstGeom>
          <a:noFill/>
        </p:spPr>
        <p:txBody>
          <a:bodyPr wrap="square">
            <a:spAutoFit/>
          </a:bodyPr>
          <a:lstStyle/>
          <a:p>
            <a:pPr algn="ctr"/>
            <a:r>
              <a:rPr lang="en-GB" sz="1600" b="1" dirty="0">
                <a:solidFill>
                  <a:srgbClr val="006666"/>
                </a:solidFill>
                <a:latin typeface="Calibri Light" panose="020F0302020204030204" pitchFamily="34" charset="0"/>
                <a:ea typeface="Calibri Light" panose="020F0302020204030204" pitchFamily="34" charset="0"/>
                <a:cs typeface="Calibri Light" panose="020F0302020204030204" pitchFamily="34" charset="0"/>
              </a:rPr>
              <a:t>Horizontal and vertical collimator taper angle of 15 degrees</a:t>
            </a:r>
          </a:p>
        </p:txBody>
      </p:sp>
      <p:sp>
        <p:nvSpPr>
          <p:cNvPr id="48" name="TextBox 47">
            <a:extLst>
              <a:ext uri="{FF2B5EF4-FFF2-40B4-BE49-F238E27FC236}">
                <a16:creationId xmlns:a16="http://schemas.microsoft.com/office/drawing/2014/main" id="{1A7CF852-14C5-F7D8-53E1-8ED65C2F7B1D}"/>
              </a:ext>
            </a:extLst>
          </p:cNvPr>
          <p:cNvSpPr txBox="1"/>
          <p:nvPr/>
        </p:nvSpPr>
        <p:spPr>
          <a:xfrm>
            <a:off x="5928639" y="1918350"/>
            <a:ext cx="4012135" cy="584775"/>
          </a:xfrm>
          <a:prstGeom prst="rect">
            <a:avLst/>
          </a:prstGeom>
          <a:noFill/>
        </p:spPr>
        <p:txBody>
          <a:bodyPr wrap="square">
            <a:spAutoFit/>
          </a:bodyPr>
          <a:lstStyle/>
          <a:p>
            <a:pPr algn="ctr"/>
            <a:r>
              <a:rPr lang="en-GB" sz="1600" b="1" dirty="0">
                <a:solidFill>
                  <a:srgbClr val="006666"/>
                </a:solidFill>
                <a:latin typeface="Calibri Light" panose="020F0302020204030204" pitchFamily="34" charset="0"/>
                <a:ea typeface="Calibri Light" panose="020F0302020204030204" pitchFamily="34" charset="0"/>
                <a:cs typeface="Calibri Light" panose="020F0302020204030204" pitchFamily="34" charset="0"/>
              </a:rPr>
              <a:t>Horizontal collimator taper angle of 15 degrees and vertical taper angle of 2.5 degrees</a:t>
            </a:r>
          </a:p>
        </p:txBody>
      </p:sp>
    </p:spTree>
    <p:extLst>
      <p:ext uri="{BB962C8B-B14F-4D97-AF65-F5344CB8AC3E}">
        <p14:creationId xmlns:p14="http://schemas.microsoft.com/office/powerpoint/2010/main" val="37501168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47FCE1-DFB8-A076-03DD-A5807B20239E}"/>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0A4E0D7E-4197-4EA5-5ABC-9D7F0A0F353B}"/>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735142" y="2511388"/>
            <a:ext cx="5452624" cy="3632776"/>
          </a:xfrm>
          <a:prstGeom prst="rect">
            <a:avLst/>
          </a:prstGeom>
        </p:spPr>
      </p:pic>
      <p:pic>
        <p:nvPicPr>
          <p:cNvPr id="9" name="Picture 8">
            <a:extLst>
              <a:ext uri="{FF2B5EF4-FFF2-40B4-BE49-F238E27FC236}">
                <a16:creationId xmlns:a16="http://schemas.microsoft.com/office/drawing/2014/main" id="{9ADE7E05-6DB7-47DA-E0E6-30794778D03A}"/>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5747511" y="2511581"/>
            <a:ext cx="5448583" cy="3632388"/>
          </a:xfrm>
          <a:prstGeom prst="rect">
            <a:avLst/>
          </a:prstGeom>
        </p:spPr>
      </p:pic>
      <p:grpSp>
        <p:nvGrpSpPr>
          <p:cNvPr id="17" name="Group 16">
            <a:extLst>
              <a:ext uri="{FF2B5EF4-FFF2-40B4-BE49-F238E27FC236}">
                <a16:creationId xmlns:a16="http://schemas.microsoft.com/office/drawing/2014/main" id="{45CE30D4-F82B-D5D2-3657-735F44BBE164}"/>
              </a:ext>
            </a:extLst>
          </p:cNvPr>
          <p:cNvGrpSpPr/>
          <p:nvPr/>
        </p:nvGrpSpPr>
        <p:grpSpPr>
          <a:xfrm>
            <a:off x="0" y="6364995"/>
            <a:ext cx="12192000" cy="565697"/>
            <a:chOff x="0" y="6364995"/>
            <a:chExt cx="12192000" cy="565697"/>
          </a:xfrm>
        </p:grpSpPr>
        <p:sp>
          <p:nvSpPr>
            <p:cNvPr id="22" name="Rectangle 21">
              <a:extLst>
                <a:ext uri="{FF2B5EF4-FFF2-40B4-BE49-F238E27FC236}">
                  <a16:creationId xmlns:a16="http://schemas.microsoft.com/office/drawing/2014/main" id="{959E043C-922B-C90C-233D-53BB63C11A3B}"/>
                </a:ext>
              </a:extLst>
            </p:cNvPr>
            <p:cNvSpPr/>
            <p:nvPr/>
          </p:nvSpPr>
          <p:spPr>
            <a:xfrm>
              <a:off x="0" y="6417816"/>
              <a:ext cx="12192000" cy="440184"/>
            </a:xfrm>
            <a:prstGeom prst="rect">
              <a:avLst/>
            </a:prstGeom>
            <a:solidFill>
              <a:srgbClr val="0C343D"/>
            </a:solidFill>
            <a:ln>
              <a:solidFill>
                <a:srgbClr val="0C34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3" name="Google Shape;58;p13">
              <a:extLst>
                <a:ext uri="{FF2B5EF4-FFF2-40B4-BE49-F238E27FC236}">
                  <a16:creationId xmlns:a16="http://schemas.microsoft.com/office/drawing/2014/main" id="{D31D11C7-B359-0784-70FF-A50B2D6795F6}"/>
                </a:ext>
              </a:extLst>
            </p:cNvPr>
            <p:cNvPicPr preferRelativeResize="0"/>
            <p:nvPr/>
          </p:nvPicPr>
          <p:blipFill>
            <a:blip r:embed="rId5">
              <a:alphaModFix/>
            </a:blip>
            <a:stretch>
              <a:fillRect/>
            </a:stretch>
          </p:blipFill>
          <p:spPr>
            <a:xfrm>
              <a:off x="153418" y="6364995"/>
              <a:ext cx="578264" cy="565697"/>
            </a:xfrm>
            <a:prstGeom prst="rect">
              <a:avLst/>
            </a:prstGeom>
            <a:noFill/>
            <a:ln>
              <a:noFill/>
            </a:ln>
          </p:spPr>
        </p:pic>
        <p:pic>
          <p:nvPicPr>
            <p:cNvPr id="24" name="Picture 2">
              <a:extLst>
                <a:ext uri="{FF2B5EF4-FFF2-40B4-BE49-F238E27FC236}">
                  <a16:creationId xmlns:a16="http://schemas.microsoft.com/office/drawing/2014/main" id="{07641CDC-4477-7B54-5C00-FCD412D5028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48752" y="6473860"/>
              <a:ext cx="998705" cy="353578"/>
            </a:xfrm>
            <a:prstGeom prst="rect">
              <a:avLst/>
            </a:prstGeom>
            <a:noFill/>
            <a:extLst>
              <a:ext uri="{909E8E84-426E-40DD-AFC4-6F175D3DCCD1}">
                <a14:hiddenFill xmlns:a14="http://schemas.microsoft.com/office/drawing/2010/main">
                  <a:solidFill>
                    <a:srgbClr val="FFFFFF"/>
                  </a:solidFill>
                </a14:hiddenFill>
              </a:ext>
            </a:extLst>
          </p:spPr>
        </p:pic>
        <p:sp>
          <p:nvSpPr>
            <p:cNvPr id="25" name="TextBox 24">
              <a:extLst>
                <a:ext uri="{FF2B5EF4-FFF2-40B4-BE49-F238E27FC236}">
                  <a16:creationId xmlns:a16="http://schemas.microsoft.com/office/drawing/2014/main" id="{2D1C8466-AF73-D114-9314-75C474DF8207}"/>
                </a:ext>
              </a:extLst>
            </p:cNvPr>
            <p:cNvSpPr txBox="1"/>
            <p:nvPr/>
          </p:nvSpPr>
          <p:spPr>
            <a:xfrm>
              <a:off x="4365092" y="6473860"/>
              <a:ext cx="3349934" cy="307777"/>
            </a:xfrm>
            <a:prstGeom prst="rect">
              <a:avLst/>
            </a:prstGeom>
            <a:noFill/>
          </p:spPr>
          <p:txBody>
            <a:bodyPr wrap="square" rtlCol="0">
              <a:spAutoFit/>
            </a:bodyPr>
            <a:lstStyle/>
            <a:p>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06.03.2025 | </a:t>
              </a:r>
              <a:r>
                <a:rPr lang="en-GB" sz="1400" dirty="0" err="1">
                  <a:solidFill>
                    <a:schemeClr val="bg1"/>
                  </a:solidFill>
                  <a:latin typeface="Calibri Light" panose="020F0302020204030204" pitchFamily="34" charset="0"/>
                  <a:ea typeface="Calibri Light" panose="020F0302020204030204" pitchFamily="34" charset="0"/>
                  <a:cs typeface="Calibri Light" panose="020F0302020204030204" pitchFamily="34" charset="0"/>
                </a:rPr>
                <a:t>eeFACT</a:t>
              </a:r>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 2025 | Dora Gibellieri </a:t>
              </a:r>
            </a:p>
          </p:txBody>
        </p:sp>
        <p:pic>
          <p:nvPicPr>
            <p:cNvPr id="26" name="Picture 25" descr="A white circle with black text&#10;&#10;AI-generated content may be incorrect.">
              <a:extLst>
                <a:ext uri="{FF2B5EF4-FFF2-40B4-BE49-F238E27FC236}">
                  <a16:creationId xmlns:a16="http://schemas.microsoft.com/office/drawing/2014/main" id="{BCE7D0DB-AE70-A6E8-A340-6E76B98CDEB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940774" y="6408211"/>
              <a:ext cx="818381" cy="459389"/>
            </a:xfrm>
            <a:prstGeom prst="rect">
              <a:avLst/>
            </a:prstGeom>
          </p:spPr>
        </p:pic>
        <p:pic>
          <p:nvPicPr>
            <p:cNvPr id="27" name="Picture 26" descr="A black and white striped background&#10;&#10;AI-generated content may be incorrect.">
              <a:extLst>
                <a:ext uri="{FF2B5EF4-FFF2-40B4-BE49-F238E27FC236}">
                  <a16:creationId xmlns:a16="http://schemas.microsoft.com/office/drawing/2014/main" id="{882132C0-06BE-F4C2-5E6B-FE0229D484C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915275" y="6521870"/>
              <a:ext cx="982548" cy="211756"/>
            </a:xfrm>
            <a:prstGeom prst="rect">
              <a:avLst/>
            </a:prstGeom>
          </p:spPr>
        </p:pic>
      </p:grpSp>
      <p:sp>
        <p:nvSpPr>
          <p:cNvPr id="33" name="Rectangle 32">
            <a:extLst>
              <a:ext uri="{FF2B5EF4-FFF2-40B4-BE49-F238E27FC236}">
                <a16:creationId xmlns:a16="http://schemas.microsoft.com/office/drawing/2014/main" id="{AF5C8EF4-F1C1-2004-EBB8-58E884301B89}"/>
              </a:ext>
            </a:extLst>
          </p:cNvPr>
          <p:cNvSpPr/>
          <p:nvPr/>
        </p:nvSpPr>
        <p:spPr>
          <a:xfrm>
            <a:off x="3175" y="-11829"/>
            <a:ext cx="12192000" cy="216000"/>
          </a:xfrm>
          <a:prstGeom prst="rect">
            <a:avLst/>
          </a:prstGeom>
          <a:solidFill>
            <a:srgbClr val="0C343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Arrow: Pentagon 34">
            <a:extLst>
              <a:ext uri="{FF2B5EF4-FFF2-40B4-BE49-F238E27FC236}">
                <a16:creationId xmlns:a16="http://schemas.microsoft.com/office/drawing/2014/main" id="{569D6CAD-4FBA-992F-978E-E1475F40FC7B}"/>
              </a:ext>
            </a:extLst>
          </p:cNvPr>
          <p:cNvSpPr/>
          <p:nvPr/>
        </p:nvSpPr>
        <p:spPr>
          <a:xfrm>
            <a:off x="2936050" y="-11829"/>
            <a:ext cx="3153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b="1" dirty="0">
                <a:latin typeface="Calibri Light" panose="020F0302020204030204" pitchFamily="34" charset="0"/>
                <a:ea typeface="Calibri Light" panose="020F0302020204030204" pitchFamily="34" charset="0"/>
                <a:cs typeface="Calibri Light" panose="020F0302020204030204" pitchFamily="34" charset="0"/>
              </a:rPr>
              <a:t>FCC-</a:t>
            </a:r>
            <a:r>
              <a:rPr lang="en-US" sz="1100" b="1" dirty="0" err="1">
                <a:latin typeface="Calibri Light" panose="020F0302020204030204" pitchFamily="34" charset="0"/>
                <a:ea typeface="Calibri Light" panose="020F0302020204030204" pitchFamily="34" charset="0"/>
                <a:cs typeface="Calibri Light" panose="020F0302020204030204" pitchFamily="34" charset="0"/>
              </a:rPr>
              <a:t>ee</a:t>
            </a:r>
            <a:r>
              <a:rPr lang="en-US" sz="1100" b="1" dirty="0">
                <a:latin typeface="Calibri Light" panose="020F0302020204030204" pitchFamily="34" charset="0"/>
                <a:ea typeface="Calibri Light" panose="020F0302020204030204" pitchFamily="34" charset="0"/>
                <a:cs typeface="Calibri Light" panose="020F0302020204030204" pitchFamily="34" charset="0"/>
              </a:rPr>
              <a:t> main ring impedance model</a:t>
            </a: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36" name="Arrow: Pentagon 35">
            <a:extLst>
              <a:ext uri="{FF2B5EF4-FFF2-40B4-BE49-F238E27FC236}">
                <a16:creationId xmlns:a16="http://schemas.microsoft.com/office/drawing/2014/main" id="{0A6CE840-48F1-4150-B6CB-A65C8211AB88}"/>
              </a:ext>
            </a:extLst>
          </p:cNvPr>
          <p:cNvSpPr/>
          <p:nvPr/>
        </p:nvSpPr>
        <p:spPr>
          <a:xfrm>
            <a:off x="-2382" y="-11829"/>
            <a:ext cx="3045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cxnSp>
        <p:nvCxnSpPr>
          <p:cNvPr id="39" name="Straight Connector 38">
            <a:extLst>
              <a:ext uri="{FF2B5EF4-FFF2-40B4-BE49-F238E27FC236}">
                <a16:creationId xmlns:a16="http://schemas.microsoft.com/office/drawing/2014/main" id="{2F34CFBB-13BA-EDD5-4649-4357E60D50F1}"/>
              </a:ext>
            </a:extLst>
          </p:cNvPr>
          <p:cNvCxnSpPr>
            <a:cxnSpLocks/>
          </p:cNvCxnSpPr>
          <p:nvPr/>
        </p:nvCxnSpPr>
        <p:spPr>
          <a:xfrm>
            <a:off x="309594" y="920088"/>
            <a:ext cx="11560111"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41" name="TextBox 40">
            <a:extLst>
              <a:ext uri="{FF2B5EF4-FFF2-40B4-BE49-F238E27FC236}">
                <a16:creationId xmlns:a16="http://schemas.microsoft.com/office/drawing/2014/main" id="{AE64DEB0-65DC-8899-26F8-F7E7583093CC}"/>
              </a:ext>
            </a:extLst>
          </p:cNvPr>
          <p:cNvSpPr txBox="1"/>
          <p:nvPr/>
        </p:nvSpPr>
        <p:spPr>
          <a:xfrm>
            <a:off x="298104" y="273757"/>
            <a:ext cx="11637819" cy="646331"/>
          </a:xfrm>
          <a:prstGeom prst="rect">
            <a:avLst/>
          </a:prstGeom>
          <a:noFill/>
        </p:spPr>
        <p:txBody>
          <a:bodyPr wrap="square" rtlCol="0">
            <a:spAutoFit/>
          </a:bodyPr>
          <a:lstStyle/>
          <a:p>
            <a:r>
              <a:rPr lang="en-US" sz="3600" dirty="0">
                <a:solidFill>
                  <a:srgbClr val="0C343D"/>
                </a:solidFill>
                <a:latin typeface="Calisto MT" panose="02040603050505030304" pitchFamily="18" charset="0"/>
              </a:rPr>
              <a:t>Criticality of the collimator model</a:t>
            </a:r>
            <a:endParaRPr lang="en-GB" sz="3600" dirty="0">
              <a:solidFill>
                <a:srgbClr val="0C343D"/>
              </a:solidFill>
              <a:latin typeface="Calisto MT" panose="02040603050505030304" pitchFamily="18" charset="0"/>
            </a:endParaRPr>
          </a:p>
        </p:txBody>
      </p:sp>
      <p:sp>
        <p:nvSpPr>
          <p:cNvPr id="42" name="TextBox 41">
            <a:extLst>
              <a:ext uri="{FF2B5EF4-FFF2-40B4-BE49-F238E27FC236}">
                <a16:creationId xmlns:a16="http://schemas.microsoft.com/office/drawing/2014/main" id="{D0167283-F7AA-3E71-B167-9F13BB829AB3}"/>
              </a:ext>
            </a:extLst>
          </p:cNvPr>
          <p:cNvSpPr txBox="1"/>
          <p:nvPr/>
        </p:nvSpPr>
        <p:spPr>
          <a:xfrm>
            <a:off x="400808" y="1041414"/>
            <a:ext cx="11377682" cy="707886"/>
          </a:xfrm>
          <a:prstGeom prst="rect">
            <a:avLst/>
          </a:prstGeom>
          <a:noFill/>
        </p:spPr>
        <p:txBody>
          <a:bodyPr wrap="square" rtlCol="0">
            <a:spAutoFit/>
          </a:bodyPr>
          <a:lstStyle/>
          <a:p>
            <a:r>
              <a:rPr lang="en-GB" sz="2000" dirty="0">
                <a:latin typeface="Calibri Light" panose="020F0302020204030204" pitchFamily="34" charset="0"/>
                <a:ea typeface="Calibri Light" panose="020F0302020204030204" pitchFamily="34" charset="0"/>
                <a:cs typeface="Calibri Light" panose="020F0302020204030204" pitchFamily="34" charset="0"/>
              </a:rPr>
              <a:t>Thanks to the optimization of the taper angle for all vertical collimators by reducing it from 15 degrees to 2.5 degrees, the y-transverse impedance drastically reduces.</a:t>
            </a:r>
            <a:endParaRPr lang="en-US" sz="2000"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47" name="TextBox 46">
            <a:extLst>
              <a:ext uri="{FF2B5EF4-FFF2-40B4-BE49-F238E27FC236}">
                <a16:creationId xmlns:a16="http://schemas.microsoft.com/office/drawing/2014/main" id="{14A5804A-446C-7F68-BC18-BDA0764D8C88}"/>
              </a:ext>
            </a:extLst>
          </p:cNvPr>
          <p:cNvSpPr txBox="1"/>
          <p:nvPr/>
        </p:nvSpPr>
        <p:spPr>
          <a:xfrm>
            <a:off x="1257194" y="1922732"/>
            <a:ext cx="3357712" cy="584775"/>
          </a:xfrm>
          <a:prstGeom prst="rect">
            <a:avLst/>
          </a:prstGeom>
          <a:noFill/>
        </p:spPr>
        <p:txBody>
          <a:bodyPr wrap="square">
            <a:spAutoFit/>
          </a:bodyPr>
          <a:lstStyle/>
          <a:p>
            <a:pPr algn="ctr"/>
            <a:r>
              <a:rPr lang="en-GB" sz="1600" b="1" dirty="0">
                <a:solidFill>
                  <a:srgbClr val="006666"/>
                </a:solidFill>
                <a:latin typeface="Calibri Light" panose="020F0302020204030204" pitchFamily="34" charset="0"/>
                <a:ea typeface="Calibri Light" panose="020F0302020204030204" pitchFamily="34" charset="0"/>
                <a:cs typeface="Calibri Light" panose="020F0302020204030204" pitchFamily="34" charset="0"/>
              </a:rPr>
              <a:t>Horizontal and vertical collimator taper angle of 15 degrees</a:t>
            </a:r>
          </a:p>
        </p:txBody>
      </p:sp>
      <p:sp>
        <p:nvSpPr>
          <p:cNvPr id="48" name="TextBox 47">
            <a:extLst>
              <a:ext uri="{FF2B5EF4-FFF2-40B4-BE49-F238E27FC236}">
                <a16:creationId xmlns:a16="http://schemas.microsoft.com/office/drawing/2014/main" id="{FC838744-4254-69AB-A1C9-D9820ACEEBC7}"/>
              </a:ext>
            </a:extLst>
          </p:cNvPr>
          <p:cNvSpPr txBox="1"/>
          <p:nvPr/>
        </p:nvSpPr>
        <p:spPr>
          <a:xfrm>
            <a:off x="5928639" y="1918350"/>
            <a:ext cx="4012135" cy="584775"/>
          </a:xfrm>
          <a:prstGeom prst="rect">
            <a:avLst/>
          </a:prstGeom>
          <a:noFill/>
        </p:spPr>
        <p:txBody>
          <a:bodyPr wrap="square">
            <a:spAutoFit/>
          </a:bodyPr>
          <a:lstStyle/>
          <a:p>
            <a:pPr algn="ctr"/>
            <a:r>
              <a:rPr lang="en-GB" sz="1600" b="1" dirty="0">
                <a:solidFill>
                  <a:srgbClr val="006666"/>
                </a:solidFill>
                <a:latin typeface="Calibri Light" panose="020F0302020204030204" pitchFamily="34" charset="0"/>
                <a:ea typeface="Calibri Light" panose="020F0302020204030204" pitchFamily="34" charset="0"/>
                <a:cs typeface="Calibri Light" panose="020F0302020204030204" pitchFamily="34" charset="0"/>
              </a:rPr>
              <a:t>Horizontal collimator taper angle of 15 degrees and vertical taper angle of 2.5 degrees</a:t>
            </a:r>
          </a:p>
        </p:txBody>
      </p:sp>
      <p:sp>
        <p:nvSpPr>
          <p:cNvPr id="2" name="TextBox 1">
            <a:extLst>
              <a:ext uri="{FF2B5EF4-FFF2-40B4-BE49-F238E27FC236}">
                <a16:creationId xmlns:a16="http://schemas.microsoft.com/office/drawing/2014/main" id="{8F596255-F455-6828-5E33-98B6F63EF700}"/>
              </a:ext>
            </a:extLst>
          </p:cNvPr>
          <p:cNvSpPr txBox="1"/>
          <p:nvPr/>
        </p:nvSpPr>
        <p:spPr>
          <a:xfrm>
            <a:off x="2795013" y="6049978"/>
            <a:ext cx="6267252" cy="369332"/>
          </a:xfrm>
          <a:prstGeom prst="rect">
            <a:avLst/>
          </a:prstGeom>
          <a:noFill/>
        </p:spPr>
        <p:txBody>
          <a:bodyPr wrap="square">
            <a:spAutoFit/>
          </a:bodyPr>
          <a:lstStyle/>
          <a:p>
            <a:pPr algn="ctr"/>
            <a:r>
              <a:rPr lang="en-GB" b="1" dirty="0">
                <a:solidFill>
                  <a:srgbClr val="006666"/>
                </a:solidFill>
                <a:latin typeface="Calibri Light" panose="020F0302020204030204" pitchFamily="34" charset="0"/>
                <a:ea typeface="Calibri Light" panose="020F0302020204030204" pitchFamily="34" charset="0"/>
                <a:cs typeface="Calibri Light" panose="020F0302020204030204" pitchFamily="34" charset="0"/>
              </a:rPr>
              <a:t>There is significant potential for optimizing collimators.</a:t>
            </a:r>
          </a:p>
        </p:txBody>
      </p:sp>
    </p:spTree>
    <p:extLst>
      <p:ext uri="{BB962C8B-B14F-4D97-AF65-F5344CB8AC3E}">
        <p14:creationId xmlns:p14="http://schemas.microsoft.com/office/powerpoint/2010/main" val="2800219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0">
            <a:extLst>
              <a:ext uri="{FF2B5EF4-FFF2-40B4-BE49-F238E27FC236}">
                <a16:creationId xmlns:a16="http://schemas.microsoft.com/office/drawing/2014/main" id="{1A2500E3-19D2-5147-60CE-364F3C7EAA68}"/>
              </a:ext>
            </a:extLst>
          </p:cNvPr>
          <p:cNvSpPr txBox="1"/>
          <p:nvPr/>
        </p:nvSpPr>
        <p:spPr>
          <a:xfrm>
            <a:off x="442550" y="1671333"/>
            <a:ext cx="11232807" cy="3416320"/>
          </a:xfrm>
          <a:prstGeom prst="rect">
            <a:avLst/>
          </a:prstGeom>
          <a:noFill/>
        </p:spPr>
        <p:txBody>
          <a:bodyPr wrap="square" rtlCol="0">
            <a:spAutoFit/>
          </a:bodyPr>
          <a:lstStyle/>
          <a:p>
            <a:pPr marL="285750" indent="-285750">
              <a:buFont typeface="Arial" panose="020B0604020202020204" pitchFamily="34" charset="0"/>
              <a:buChar char="•"/>
            </a:pPr>
            <a:r>
              <a:rPr lang="en-US" sz="2400" b="1" dirty="0">
                <a:latin typeface="Calibri Light" panose="020F0302020204030204" pitchFamily="34" charset="0"/>
                <a:ea typeface="Calibri Light" panose="020F0302020204030204" pitchFamily="34" charset="0"/>
                <a:cs typeface="Calibri Light" panose="020F0302020204030204" pitchFamily="34" charset="0"/>
              </a:rPr>
              <a:t>Introduction</a:t>
            </a:r>
          </a:p>
          <a:p>
            <a:endParaRPr lang="en-US" sz="2400" dirty="0">
              <a:latin typeface="Calibri Light" panose="020F0302020204030204" pitchFamily="34" charset="0"/>
              <a:ea typeface="Calibri Light" panose="020F0302020204030204" pitchFamily="34" charset="0"/>
              <a:cs typeface="Calibri Light" panose="020F0302020204030204" pitchFamily="34" charset="0"/>
            </a:endParaRPr>
          </a:p>
          <a:p>
            <a:pPr marL="285750" indent="-285750">
              <a:buFont typeface="Arial" panose="020B0604020202020204" pitchFamily="34" charset="0"/>
              <a:buChar char="•"/>
            </a:pPr>
            <a:r>
              <a:rPr lang="en-US" sz="2400" b="1" dirty="0">
                <a:latin typeface="Calibri Light" panose="020F0302020204030204" pitchFamily="34" charset="0"/>
                <a:ea typeface="Calibri Light" panose="020F0302020204030204" pitchFamily="34" charset="0"/>
                <a:cs typeface="Calibri Light" panose="020F0302020204030204" pitchFamily="34" charset="0"/>
              </a:rPr>
              <a:t>FCC-</a:t>
            </a:r>
            <a:r>
              <a:rPr lang="en-US" sz="2400" b="1" dirty="0" err="1">
                <a:latin typeface="Calibri Light" panose="020F0302020204030204" pitchFamily="34" charset="0"/>
                <a:ea typeface="Calibri Light" panose="020F0302020204030204" pitchFamily="34" charset="0"/>
                <a:cs typeface="Calibri Light" panose="020F0302020204030204" pitchFamily="34" charset="0"/>
              </a:rPr>
              <a:t>ee</a:t>
            </a:r>
            <a:r>
              <a:rPr lang="en-US" sz="2400" b="1" dirty="0">
                <a:latin typeface="Calibri Light" panose="020F0302020204030204" pitchFamily="34" charset="0"/>
                <a:ea typeface="Calibri Light" panose="020F0302020204030204" pitchFamily="34" charset="0"/>
                <a:cs typeface="Calibri Light" panose="020F0302020204030204" pitchFamily="34" charset="0"/>
              </a:rPr>
              <a:t> main ring Impedance Model</a:t>
            </a:r>
          </a:p>
          <a:p>
            <a:pPr marL="742950" lvl="1" indent="-285750">
              <a:buFont typeface="Arial" panose="020B0604020202020204" pitchFamily="34" charset="0"/>
              <a:buChar char="•"/>
            </a:pPr>
            <a:r>
              <a:rPr lang="en-US" sz="2400" dirty="0">
                <a:latin typeface="Calibri Light" panose="020F0302020204030204" pitchFamily="34" charset="0"/>
                <a:ea typeface="Calibri Light" panose="020F0302020204030204" pitchFamily="34" charset="0"/>
                <a:cs typeface="Calibri Light" panose="020F0302020204030204" pitchFamily="34" charset="0"/>
              </a:rPr>
              <a:t>Criticality of collimator model</a:t>
            </a:r>
          </a:p>
          <a:p>
            <a:pPr marL="742950" lvl="1" indent="-285750">
              <a:buFont typeface="Arial" panose="020B0604020202020204" pitchFamily="34" charset="0"/>
              <a:buChar char="•"/>
            </a:pPr>
            <a:r>
              <a:rPr lang="en-US" sz="2400" dirty="0">
                <a:latin typeface="Calibri Light" panose="020F0302020204030204" pitchFamily="34" charset="0"/>
                <a:ea typeface="Calibri Light" panose="020F0302020204030204" pitchFamily="34" charset="0"/>
                <a:cs typeface="Calibri Light" panose="020F0302020204030204" pitchFamily="34" charset="0"/>
              </a:rPr>
              <a:t>Effect on single-bunch instabilities</a:t>
            </a:r>
          </a:p>
          <a:p>
            <a:pPr lvl="1"/>
            <a:endParaRPr lang="en-US" sz="2400" dirty="0">
              <a:latin typeface="Calibri Light" panose="020F0302020204030204" pitchFamily="34" charset="0"/>
              <a:ea typeface="Calibri Light" panose="020F0302020204030204" pitchFamily="34" charset="0"/>
              <a:cs typeface="Calibri Light" panose="020F0302020204030204" pitchFamily="34" charset="0"/>
            </a:endParaRPr>
          </a:p>
          <a:p>
            <a:pPr marL="285750" indent="-285750">
              <a:buFont typeface="Arial" panose="020B0604020202020204" pitchFamily="34" charset="0"/>
              <a:buChar char="•"/>
            </a:pPr>
            <a:r>
              <a:rPr lang="en-US" sz="2400" b="1" dirty="0">
                <a:latin typeface="Calibri Light" panose="020F0302020204030204" pitchFamily="34" charset="0"/>
                <a:ea typeface="Calibri Light" panose="020F0302020204030204" pitchFamily="34" charset="0"/>
                <a:cs typeface="Calibri Light" panose="020F0302020204030204" pitchFamily="34" charset="0"/>
              </a:rPr>
              <a:t>FCC-</a:t>
            </a:r>
            <a:r>
              <a:rPr lang="en-US" sz="2400" b="1" dirty="0" err="1">
                <a:latin typeface="Calibri Light" panose="020F0302020204030204" pitchFamily="34" charset="0"/>
                <a:ea typeface="Calibri Light" panose="020F0302020204030204" pitchFamily="34" charset="0"/>
                <a:cs typeface="Calibri Light" panose="020F0302020204030204" pitchFamily="34" charset="0"/>
              </a:rPr>
              <a:t>ee</a:t>
            </a:r>
            <a:r>
              <a:rPr lang="en-US" sz="2400" b="1" dirty="0">
                <a:latin typeface="Calibri Light" panose="020F0302020204030204" pitchFamily="34" charset="0"/>
                <a:ea typeface="Calibri Light" panose="020F0302020204030204" pitchFamily="34" charset="0"/>
                <a:cs typeface="Calibri Light" panose="020F0302020204030204" pitchFamily="34" charset="0"/>
              </a:rPr>
              <a:t> booster stability considerations</a:t>
            </a:r>
          </a:p>
          <a:p>
            <a:pPr lvl="2"/>
            <a:endParaRPr lang="en-US" sz="2400" dirty="0">
              <a:latin typeface="Calibri Light" panose="020F0302020204030204" pitchFamily="34" charset="0"/>
              <a:ea typeface="Calibri Light" panose="020F0302020204030204" pitchFamily="34" charset="0"/>
              <a:cs typeface="Calibri Light" panose="020F0302020204030204" pitchFamily="34" charset="0"/>
            </a:endParaRPr>
          </a:p>
          <a:p>
            <a:pPr marL="285750" indent="-285750">
              <a:buFont typeface="Arial" panose="020B0604020202020204" pitchFamily="34" charset="0"/>
              <a:buChar char="•"/>
            </a:pPr>
            <a:r>
              <a:rPr lang="en-US" sz="2400" b="1" dirty="0">
                <a:latin typeface="Calibri Light" panose="020F0302020204030204" pitchFamily="34" charset="0"/>
                <a:ea typeface="Calibri Light" panose="020F0302020204030204" pitchFamily="34" charset="0"/>
                <a:cs typeface="Calibri Light" panose="020F0302020204030204" pitchFamily="34" charset="0"/>
              </a:rPr>
              <a:t>Conclusion and next steps</a:t>
            </a:r>
            <a:endParaRPr lang="en-US" sz="2400" dirty="0">
              <a:latin typeface="Calibri Light" panose="020F0302020204030204" pitchFamily="34" charset="0"/>
              <a:ea typeface="Calibri Light" panose="020F0302020204030204" pitchFamily="34" charset="0"/>
              <a:cs typeface="Calibri Light" panose="020F0302020204030204" pitchFamily="34" charset="0"/>
            </a:endParaRPr>
          </a:p>
        </p:txBody>
      </p:sp>
      <p:grpSp>
        <p:nvGrpSpPr>
          <p:cNvPr id="9" name="Group 8">
            <a:extLst>
              <a:ext uri="{FF2B5EF4-FFF2-40B4-BE49-F238E27FC236}">
                <a16:creationId xmlns:a16="http://schemas.microsoft.com/office/drawing/2014/main" id="{A5C8B289-DC6B-CEE7-0A00-CC1CD3391420}"/>
              </a:ext>
            </a:extLst>
          </p:cNvPr>
          <p:cNvGrpSpPr/>
          <p:nvPr/>
        </p:nvGrpSpPr>
        <p:grpSpPr>
          <a:xfrm>
            <a:off x="0" y="6364995"/>
            <a:ext cx="12192000" cy="565697"/>
            <a:chOff x="0" y="6364995"/>
            <a:chExt cx="12192000" cy="565697"/>
          </a:xfrm>
        </p:grpSpPr>
        <p:sp>
          <p:nvSpPr>
            <p:cNvPr id="10" name="Rectangle 9">
              <a:extLst>
                <a:ext uri="{FF2B5EF4-FFF2-40B4-BE49-F238E27FC236}">
                  <a16:creationId xmlns:a16="http://schemas.microsoft.com/office/drawing/2014/main" id="{29628AFE-8C28-92C6-BBDC-DCE7693A2871}"/>
                </a:ext>
              </a:extLst>
            </p:cNvPr>
            <p:cNvSpPr/>
            <p:nvPr/>
          </p:nvSpPr>
          <p:spPr>
            <a:xfrm>
              <a:off x="0" y="6417816"/>
              <a:ext cx="12192000" cy="440184"/>
            </a:xfrm>
            <a:prstGeom prst="rect">
              <a:avLst/>
            </a:prstGeom>
            <a:solidFill>
              <a:srgbClr val="0C343D"/>
            </a:solidFill>
            <a:ln>
              <a:solidFill>
                <a:srgbClr val="0C34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Google Shape;58;p13">
              <a:extLst>
                <a:ext uri="{FF2B5EF4-FFF2-40B4-BE49-F238E27FC236}">
                  <a16:creationId xmlns:a16="http://schemas.microsoft.com/office/drawing/2014/main" id="{5743EC29-70CB-692F-9721-FB3991808883}"/>
                </a:ext>
              </a:extLst>
            </p:cNvPr>
            <p:cNvPicPr preferRelativeResize="0"/>
            <p:nvPr/>
          </p:nvPicPr>
          <p:blipFill>
            <a:blip r:embed="rId2">
              <a:alphaModFix/>
            </a:blip>
            <a:stretch>
              <a:fillRect/>
            </a:stretch>
          </p:blipFill>
          <p:spPr>
            <a:xfrm>
              <a:off x="153418" y="6364995"/>
              <a:ext cx="578264" cy="565697"/>
            </a:xfrm>
            <a:prstGeom prst="rect">
              <a:avLst/>
            </a:prstGeom>
            <a:noFill/>
            <a:ln>
              <a:noFill/>
            </a:ln>
          </p:spPr>
        </p:pic>
        <p:pic>
          <p:nvPicPr>
            <p:cNvPr id="12" name="Picture 2">
              <a:extLst>
                <a:ext uri="{FF2B5EF4-FFF2-40B4-BE49-F238E27FC236}">
                  <a16:creationId xmlns:a16="http://schemas.microsoft.com/office/drawing/2014/main" id="{FC63C02C-BA0F-4C69-EA15-79C08D164B7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8752" y="6473860"/>
              <a:ext cx="998705" cy="353578"/>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6B73FCA2-23CD-0A54-6176-66AF21DA8BCE}"/>
                </a:ext>
              </a:extLst>
            </p:cNvPr>
            <p:cNvSpPr txBox="1"/>
            <p:nvPr/>
          </p:nvSpPr>
          <p:spPr>
            <a:xfrm>
              <a:off x="4365092" y="6473860"/>
              <a:ext cx="3349934" cy="307777"/>
            </a:xfrm>
            <a:prstGeom prst="rect">
              <a:avLst/>
            </a:prstGeom>
            <a:noFill/>
          </p:spPr>
          <p:txBody>
            <a:bodyPr wrap="square" rtlCol="0">
              <a:spAutoFit/>
            </a:bodyPr>
            <a:lstStyle/>
            <a:p>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06.03.2025 | </a:t>
              </a:r>
              <a:r>
                <a:rPr lang="en-GB" sz="1400" dirty="0" err="1">
                  <a:solidFill>
                    <a:schemeClr val="bg1"/>
                  </a:solidFill>
                  <a:latin typeface="Calibri Light" panose="020F0302020204030204" pitchFamily="34" charset="0"/>
                  <a:ea typeface="Calibri Light" panose="020F0302020204030204" pitchFamily="34" charset="0"/>
                  <a:cs typeface="Calibri Light" panose="020F0302020204030204" pitchFamily="34" charset="0"/>
                </a:rPr>
                <a:t>eeFACT</a:t>
              </a:r>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 2025 | Dora Gibellieri </a:t>
              </a:r>
            </a:p>
          </p:txBody>
        </p:sp>
        <p:pic>
          <p:nvPicPr>
            <p:cNvPr id="16" name="Picture 15" descr="A white circle with black text&#10;&#10;AI-generated content may be incorrect.">
              <a:extLst>
                <a:ext uri="{FF2B5EF4-FFF2-40B4-BE49-F238E27FC236}">
                  <a16:creationId xmlns:a16="http://schemas.microsoft.com/office/drawing/2014/main" id="{1BDA527B-920C-A2A7-BA87-FA787385823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940774" y="6408211"/>
              <a:ext cx="818381" cy="459389"/>
            </a:xfrm>
            <a:prstGeom prst="rect">
              <a:avLst/>
            </a:prstGeom>
          </p:spPr>
        </p:pic>
        <p:pic>
          <p:nvPicPr>
            <p:cNvPr id="17" name="Picture 16" descr="A black and white striped background&#10;&#10;AI-generated content may be incorrect.">
              <a:extLst>
                <a:ext uri="{FF2B5EF4-FFF2-40B4-BE49-F238E27FC236}">
                  <a16:creationId xmlns:a16="http://schemas.microsoft.com/office/drawing/2014/main" id="{D9DB8EFA-A4D1-20C6-4159-BE43245AAAA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915275" y="6521870"/>
              <a:ext cx="982548" cy="211756"/>
            </a:xfrm>
            <a:prstGeom prst="rect">
              <a:avLst/>
            </a:prstGeom>
          </p:spPr>
        </p:pic>
      </p:grpSp>
      <p:sp>
        <p:nvSpPr>
          <p:cNvPr id="18" name="Rectangle 17">
            <a:extLst>
              <a:ext uri="{FF2B5EF4-FFF2-40B4-BE49-F238E27FC236}">
                <a16:creationId xmlns:a16="http://schemas.microsoft.com/office/drawing/2014/main" id="{F072F5BF-873D-3F00-7737-444B0522513E}"/>
              </a:ext>
            </a:extLst>
          </p:cNvPr>
          <p:cNvSpPr/>
          <p:nvPr/>
        </p:nvSpPr>
        <p:spPr>
          <a:xfrm>
            <a:off x="3175" y="-11829"/>
            <a:ext cx="12192000" cy="216000"/>
          </a:xfrm>
          <a:prstGeom prst="rect">
            <a:avLst/>
          </a:prstGeom>
          <a:solidFill>
            <a:srgbClr val="0C343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TextBox 28">
            <a:extLst>
              <a:ext uri="{FF2B5EF4-FFF2-40B4-BE49-F238E27FC236}">
                <a16:creationId xmlns:a16="http://schemas.microsoft.com/office/drawing/2014/main" id="{AF9A264F-0D2B-A46D-F874-01D6D6F34F7F}"/>
              </a:ext>
            </a:extLst>
          </p:cNvPr>
          <p:cNvSpPr txBox="1"/>
          <p:nvPr/>
        </p:nvSpPr>
        <p:spPr>
          <a:xfrm>
            <a:off x="298104" y="273757"/>
            <a:ext cx="11637819" cy="646331"/>
          </a:xfrm>
          <a:prstGeom prst="rect">
            <a:avLst/>
          </a:prstGeom>
          <a:noFill/>
        </p:spPr>
        <p:txBody>
          <a:bodyPr wrap="square" rtlCol="0">
            <a:spAutoFit/>
          </a:bodyPr>
          <a:lstStyle/>
          <a:p>
            <a:r>
              <a:rPr lang="en-US" sz="3600" dirty="0">
                <a:solidFill>
                  <a:srgbClr val="0C343D"/>
                </a:solidFill>
                <a:latin typeface="Calisto MT" panose="02040603050505030304" pitchFamily="18" charset="0"/>
              </a:rPr>
              <a:t>Outline</a:t>
            </a:r>
            <a:endParaRPr lang="en-GB" sz="3600" dirty="0">
              <a:solidFill>
                <a:srgbClr val="0C343D"/>
              </a:solidFill>
              <a:latin typeface="Calisto MT" panose="02040603050505030304" pitchFamily="18" charset="0"/>
            </a:endParaRPr>
          </a:p>
        </p:txBody>
      </p:sp>
      <p:cxnSp>
        <p:nvCxnSpPr>
          <p:cNvPr id="30" name="Straight Connector 29">
            <a:extLst>
              <a:ext uri="{FF2B5EF4-FFF2-40B4-BE49-F238E27FC236}">
                <a16:creationId xmlns:a16="http://schemas.microsoft.com/office/drawing/2014/main" id="{50C94D5E-6EBE-77C6-F2E5-76D798FE81D9}"/>
              </a:ext>
            </a:extLst>
          </p:cNvPr>
          <p:cNvCxnSpPr>
            <a:cxnSpLocks/>
          </p:cNvCxnSpPr>
          <p:nvPr/>
        </p:nvCxnSpPr>
        <p:spPr>
          <a:xfrm>
            <a:off x="309594" y="920088"/>
            <a:ext cx="11560111"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496608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val 12">
            <a:extLst>
              <a:ext uri="{FF2B5EF4-FFF2-40B4-BE49-F238E27FC236}">
                <a16:creationId xmlns:a16="http://schemas.microsoft.com/office/drawing/2014/main" id="{9D77DCE4-0F7C-2C6D-E2C2-973F3CAA2BFC}"/>
              </a:ext>
            </a:extLst>
          </p:cNvPr>
          <p:cNvSpPr/>
          <p:nvPr/>
        </p:nvSpPr>
        <p:spPr>
          <a:xfrm>
            <a:off x="2820582" y="2140746"/>
            <a:ext cx="6692391" cy="2707315"/>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3" name="Picture 2" descr="A blue object with a curved edge&#10;&#10;Description automatically generated">
            <a:extLst>
              <a:ext uri="{FF2B5EF4-FFF2-40B4-BE49-F238E27FC236}">
                <a16:creationId xmlns:a16="http://schemas.microsoft.com/office/drawing/2014/main" id="{EE7BAF02-6E77-9777-CEA6-4D05C52FCE0D}"/>
              </a:ext>
            </a:extLst>
          </p:cNvPr>
          <p:cNvPicPr>
            <a:picLocks noChangeAspect="1"/>
          </p:cNvPicPr>
          <p:nvPr/>
        </p:nvPicPr>
        <p:blipFill>
          <a:blip r:embed="rId3"/>
          <a:stretch>
            <a:fillRect/>
          </a:stretch>
        </p:blipFill>
        <p:spPr>
          <a:xfrm>
            <a:off x="5250268" y="4594809"/>
            <a:ext cx="1305071" cy="796206"/>
          </a:xfrm>
          <a:prstGeom prst="rect">
            <a:avLst/>
          </a:prstGeom>
        </p:spPr>
      </p:pic>
      <p:pic>
        <p:nvPicPr>
          <p:cNvPr id="9" name="Picture 8" descr="A blue object with a hole&#10;&#10;Description automatically generated">
            <a:extLst>
              <a:ext uri="{FF2B5EF4-FFF2-40B4-BE49-F238E27FC236}">
                <a16:creationId xmlns:a16="http://schemas.microsoft.com/office/drawing/2014/main" id="{08BB0CE9-DAB6-5B45-095D-B17FF7292480}"/>
              </a:ext>
            </a:extLst>
          </p:cNvPr>
          <p:cNvPicPr>
            <a:picLocks noChangeAspect="1"/>
          </p:cNvPicPr>
          <p:nvPr/>
        </p:nvPicPr>
        <p:blipFill>
          <a:blip r:embed="rId4"/>
          <a:stretch>
            <a:fillRect/>
          </a:stretch>
        </p:blipFill>
        <p:spPr>
          <a:xfrm>
            <a:off x="2512119" y="2660533"/>
            <a:ext cx="1056761" cy="796207"/>
          </a:xfrm>
          <a:prstGeom prst="rect">
            <a:avLst/>
          </a:prstGeom>
        </p:spPr>
      </p:pic>
      <p:pic>
        <p:nvPicPr>
          <p:cNvPr id="10" name="Picture 9" descr="A blue and yellow circular object&#10;&#10;Description automatically generated">
            <a:extLst>
              <a:ext uri="{FF2B5EF4-FFF2-40B4-BE49-F238E27FC236}">
                <a16:creationId xmlns:a16="http://schemas.microsoft.com/office/drawing/2014/main" id="{1768FB56-246B-88E1-6721-AFC292B1B5BF}"/>
              </a:ext>
            </a:extLst>
          </p:cNvPr>
          <p:cNvPicPr>
            <a:picLocks noChangeAspect="1"/>
          </p:cNvPicPr>
          <p:nvPr/>
        </p:nvPicPr>
        <p:blipFill>
          <a:blip r:embed="rId5"/>
          <a:stretch>
            <a:fillRect/>
          </a:stretch>
        </p:blipFill>
        <p:spPr>
          <a:xfrm>
            <a:off x="8504163" y="2474804"/>
            <a:ext cx="1100494" cy="846534"/>
          </a:xfrm>
          <a:prstGeom prst="rect">
            <a:avLst/>
          </a:prstGeom>
        </p:spPr>
      </p:pic>
      <p:pic>
        <p:nvPicPr>
          <p:cNvPr id="11" name="Picture 10" descr="A blue paper plane on a white background&#10;&#10;Description automatically generated">
            <a:extLst>
              <a:ext uri="{FF2B5EF4-FFF2-40B4-BE49-F238E27FC236}">
                <a16:creationId xmlns:a16="http://schemas.microsoft.com/office/drawing/2014/main" id="{C2E96B66-0A31-A9C5-07FF-C1C83BA83E34}"/>
              </a:ext>
            </a:extLst>
          </p:cNvPr>
          <p:cNvPicPr>
            <a:picLocks noChangeAspect="1"/>
          </p:cNvPicPr>
          <p:nvPr/>
        </p:nvPicPr>
        <p:blipFill>
          <a:blip r:embed="rId6"/>
          <a:stretch>
            <a:fillRect/>
          </a:stretch>
        </p:blipFill>
        <p:spPr>
          <a:xfrm>
            <a:off x="7400834" y="4150638"/>
            <a:ext cx="1688329" cy="846534"/>
          </a:xfrm>
          <a:prstGeom prst="rect">
            <a:avLst/>
          </a:prstGeom>
        </p:spPr>
      </p:pic>
      <p:pic>
        <p:nvPicPr>
          <p:cNvPr id="12" name="Picture 11" descr="A blue cylinder with orange accents&#10;&#10;Description automatically generated with medium confidence">
            <a:extLst>
              <a:ext uri="{FF2B5EF4-FFF2-40B4-BE49-F238E27FC236}">
                <a16:creationId xmlns:a16="http://schemas.microsoft.com/office/drawing/2014/main" id="{D78FE2CC-C64D-4427-769B-82DC4ECC84C1}"/>
              </a:ext>
            </a:extLst>
          </p:cNvPr>
          <p:cNvPicPr>
            <a:picLocks noChangeAspect="1"/>
          </p:cNvPicPr>
          <p:nvPr/>
        </p:nvPicPr>
        <p:blipFill>
          <a:blip r:embed="rId7"/>
          <a:stretch>
            <a:fillRect/>
          </a:stretch>
        </p:blipFill>
        <p:spPr>
          <a:xfrm>
            <a:off x="6469630" y="1600532"/>
            <a:ext cx="1151132" cy="877124"/>
          </a:xfrm>
          <a:prstGeom prst="rect">
            <a:avLst/>
          </a:prstGeom>
        </p:spPr>
      </p:pic>
      <p:pic>
        <p:nvPicPr>
          <p:cNvPr id="20" name="Picture 19" descr="A blue rectangular object with a blue cap&#10;&#10;Description automatically generated">
            <a:extLst>
              <a:ext uri="{FF2B5EF4-FFF2-40B4-BE49-F238E27FC236}">
                <a16:creationId xmlns:a16="http://schemas.microsoft.com/office/drawing/2014/main" id="{47A7B59E-4476-920C-A73E-94C28940EC28}"/>
              </a:ext>
            </a:extLst>
          </p:cNvPr>
          <p:cNvPicPr>
            <a:picLocks noChangeAspect="1"/>
          </p:cNvPicPr>
          <p:nvPr/>
        </p:nvPicPr>
        <p:blipFill>
          <a:blip r:embed="rId8"/>
          <a:stretch>
            <a:fillRect/>
          </a:stretch>
        </p:blipFill>
        <p:spPr>
          <a:xfrm>
            <a:off x="4088525" y="1772367"/>
            <a:ext cx="1727884" cy="891382"/>
          </a:xfrm>
          <a:prstGeom prst="rect">
            <a:avLst/>
          </a:prstGeom>
        </p:spPr>
      </p:pic>
      <p:sp>
        <p:nvSpPr>
          <p:cNvPr id="16" name="TextBox 15">
            <a:extLst>
              <a:ext uri="{FF2B5EF4-FFF2-40B4-BE49-F238E27FC236}">
                <a16:creationId xmlns:a16="http://schemas.microsoft.com/office/drawing/2014/main" id="{1CDFEFED-A711-4B06-AE4E-FC2D57330877}"/>
              </a:ext>
            </a:extLst>
          </p:cNvPr>
          <p:cNvSpPr txBox="1"/>
          <p:nvPr/>
        </p:nvSpPr>
        <p:spPr>
          <a:xfrm>
            <a:off x="70777" y="5726938"/>
            <a:ext cx="12192000" cy="523220"/>
          </a:xfrm>
          <a:prstGeom prst="rect">
            <a:avLst/>
          </a:prstGeom>
          <a:noFill/>
        </p:spPr>
        <p:txBody>
          <a:bodyPr wrap="square" rtlCol="0">
            <a:spAutoFit/>
          </a:bodyPr>
          <a:lstStyle/>
          <a:p>
            <a:pPr algn="ctr"/>
            <a:r>
              <a:rPr lang="en-GB" sz="2800" b="1" dirty="0">
                <a:solidFill>
                  <a:srgbClr val="006666"/>
                </a:solidFill>
                <a:latin typeface="Calibri Light" panose="020F0302020204030204" pitchFamily="34" charset="0"/>
                <a:ea typeface="Calibri Light" panose="020F0302020204030204" pitchFamily="34" charset="0"/>
                <a:cs typeface="Calibri Light" panose="020F0302020204030204" pitchFamily="34" charset="0"/>
              </a:rPr>
              <a:t>The importance of a highly flexible model</a:t>
            </a:r>
            <a:endParaRPr lang="en-GB" sz="2800" dirty="0">
              <a:latin typeface="Calibri Light" panose="020F0302020204030204" pitchFamily="34" charset="0"/>
              <a:ea typeface="Calibri Light" panose="020F0302020204030204" pitchFamily="34" charset="0"/>
              <a:cs typeface="Calibri Light" panose="020F0302020204030204" pitchFamily="34" charset="0"/>
            </a:endParaRPr>
          </a:p>
        </p:txBody>
      </p:sp>
      <p:pic>
        <p:nvPicPr>
          <p:cNvPr id="6" name="Picture 5">
            <a:extLst>
              <a:ext uri="{FF2B5EF4-FFF2-40B4-BE49-F238E27FC236}">
                <a16:creationId xmlns:a16="http://schemas.microsoft.com/office/drawing/2014/main" id="{4F07147B-3C86-E516-500E-217CC0C7A77B}"/>
              </a:ext>
            </a:extLst>
          </p:cNvPr>
          <p:cNvPicPr>
            <a:picLocks noChangeAspect="1"/>
          </p:cNvPicPr>
          <p:nvPr/>
        </p:nvPicPr>
        <p:blipFill>
          <a:blip r:embed="rId9">
            <a:extLst>
              <a:ext uri="{28A0092B-C50C-407E-A947-70E740481C1C}">
                <a14:useLocalDpi xmlns:a14="http://schemas.microsoft.com/office/drawing/2010/main" val="0"/>
              </a:ext>
            </a:extLst>
          </a:blip>
          <a:srcRect/>
          <a:stretch/>
        </p:blipFill>
        <p:spPr>
          <a:xfrm>
            <a:off x="2870560" y="3876521"/>
            <a:ext cx="1662762" cy="1041858"/>
          </a:xfrm>
          <a:prstGeom prst="rect">
            <a:avLst/>
          </a:prstGeom>
        </p:spPr>
      </p:pic>
      <p:sp>
        <p:nvSpPr>
          <p:cNvPr id="7" name="TextBox 6">
            <a:extLst>
              <a:ext uri="{FF2B5EF4-FFF2-40B4-BE49-F238E27FC236}">
                <a16:creationId xmlns:a16="http://schemas.microsoft.com/office/drawing/2014/main" id="{C5CFE302-01AE-9D7C-CD58-19305B41C94D}"/>
              </a:ext>
            </a:extLst>
          </p:cNvPr>
          <p:cNvSpPr txBox="1"/>
          <p:nvPr/>
        </p:nvSpPr>
        <p:spPr>
          <a:xfrm>
            <a:off x="564393" y="5367611"/>
            <a:ext cx="10951335" cy="400110"/>
          </a:xfrm>
          <a:prstGeom prst="rect">
            <a:avLst/>
          </a:prstGeom>
          <a:noFill/>
        </p:spPr>
        <p:txBody>
          <a:bodyPr wrap="square" rtlCol="0">
            <a:spAutoFit/>
          </a:bodyPr>
          <a:lstStyle/>
          <a:p>
            <a:pPr algn="ctr"/>
            <a:r>
              <a:rPr lang="en-GB" sz="2000" b="1" dirty="0">
                <a:solidFill>
                  <a:srgbClr val="006666"/>
                </a:solidFill>
                <a:latin typeface="Calibri Light" panose="020F0302020204030204" pitchFamily="34" charset="0"/>
                <a:ea typeface="Calibri Light" panose="020F0302020204030204" pitchFamily="34" charset="0"/>
                <a:cs typeface="Calibri Light" panose="020F0302020204030204" pitchFamily="34" charset="0"/>
              </a:rPr>
              <a:t>The design of the vacuum chamber and the machine devices continue to evolve</a:t>
            </a:r>
          </a:p>
        </p:txBody>
      </p:sp>
      <p:grpSp>
        <p:nvGrpSpPr>
          <p:cNvPr id="2" name="Group 1">
            <a:extLst>
              <a:ext uri="{FF2B5EF4-FFF2-40B4-BE49-F238E27FC236}">
                <a16:creationId xmlns:a16="http://schemas.microsoft.com/office/drawing/2014/main" id="{A650F639-EDDA-18BF-3CBB-FA4B91723A19}"/>
              </a:ext>
            </a:extLst>
          </p:cNvPr>
          <p:cNvGrpSpPr/>
          <p:nvPr/>
        </p:nvGrpSpPr>
        <p:grpSpPr>
          <a:xfrm>
            <a:off x="0" y="6364995"/>
            <a:ext cx="12192000" cy="565697"/>
            <a:chOff x="0" y="6364995"/>
            <a:chExt cx="12192000" cy="565697"/>
          </a:xfrm>
        </p:grpSpPr>
        <p:sp>
          <p:nvSpPr>
            <p:cNvPr id="18" name="Rectangle 17">
              <a:extLst>
                <a:ext uri="{FF2B5EF4-FFF2-40B4-BE49-F238E27FC236}">
                  <a16:creationId xmlns:a16="http://schemas.microsoft.com/office/drawing/2014/main" id="{CB1AC916-78B1-AABE-CE18-D2BFEEEE2A12}"/>
                </a:ext>
              </a:extLst>
            </p:cNvPr>
            <p:cNvSpPr/>
            <p:nvPr/>
          </p:nvSpPr>
          <p:spPr>
            <a:xfrm>
              <a:off x="0" y="6417816"/>
              <a:ext cx="12192000" cy="440184"/>
            </a:xfrm>
            <a:prstGeom prst="rect">
              <a:avLst/>
            </a:prstGeom>
            <a:solidFill>
              <a:srgbClr val="0C343D"/>
            </a:solidFill>
            <a:ln>
              <a:solidFill>
                <a:srgbClr val="0C34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9" name="Google Shape;58;p13">
              <a:extLst>
                <a:ext uri="{FF2B5EF4-FFF2-40B4-BE49-F238E27FC236}">
                  <a16:creationId xmlns:a16="http://schemas.microsoft.com/office/drawing/2014/main" id="{186AB11D-92B6-9288-3206-804F278335BC}"/>
                </a:ext>
              </a:extLst>
            </p:cNvPr>
            <p:cNvPicPr preferRelativeResize="0"/>
            <p:nvPr/>
          </p:nvPicPr>
          <p:blipFill>
            <a:blip r:embed="rId10">
              <a:alphaModFix/>
            </a:blip>
            <a:stretch>
              <a:fillRect/>
            </a:stretch>
          </p:blipFill>
          <p:spPr>
            <a:xfrm>
              <a:off x="153418" y="6364995"/>
              <a:ext cx="578264" cy="565697"/>
            </a:xfrm>
            <a:prstGeom prst="rect">
              <a:avLst/>
            </a:prstGeom>
            <a:noFill/>
            <a:ln>
              <a:noFill/>
            </a:ln>
          </p:spPr>
        </p:pic>
        <p:pic>
          <p:nvPicPr>
            <p:cNvPr id="21" name="Picture 2">
              <a:extLst>
                <a:ext uri="{FF2B5EF4-FFF2-40B4-BE49-F238E27FC236}">
                  <a16:creationId xmlns:a16="http://schemas.microsoft.com/office/drawing/2014/main" id="{71690BB3-8BF8-6689-16D1-DDC7178B97EE}"/>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948752" y="6473860"/>
              <a:ext cx="998705" cy="353578"/>
            </a:xfrm>
            <a:prstGeom prst="rect">
              <a:avLst/>
            </a:prstGeom>
            <a:noFill/>
            <a:extLst>
              <a:ext uri="{909E8E84-426E-40DD-AFC4-6F175D3DCCD1}">
                <a14:hiddenFill xmlns:a14="http://schemas.microsoft.com/office/drawing/2010/main">
                  <a:solidFill>
                    <a:srgbClr val="FFFFFF"/>
                  </a:solidFill>
                </a14:hiddenFill>
              </a:ext>
            </a:extLst>
          </p:spPr>
        </p:pic>
        <p:sp>
          <p:nvSpPr>
            <p:cNvPr id="24" name="TextBox 23">
              <a:extLst>
                <a:ext uri="{FF2B5EF4-FFF2-40B4-BE49-F238E27FC236}">
                  <a16:creationId xmlns:a16="http://schemas.microsoft.com/office/drawing/2014/main" id="{D2EB9E53-173E-6710-EC1B-0788CFA34ABA}"/>
                </a:ext>
              </a:extLst>
            </p:cNvPr>
            <p:cNvSpPr txBox="1"/>
            <p:nvPr/>
          </p:nvSpPr>
          <p:spPr>
            <a:xfrm>
              <a:off x="4365092" y="6473860"/>
              <a:ext cx="3349934" cy="307777"/>
            </a:xfrm>
            <a:prstGeom prst="rect">
              <a:avLst/>
            </a:prstGeom>
            <a:noFill/>
          </p:spPr>
          <p:txBody>
            <a:bodyPr wrap="square" rtlCol="0">
              <a:spAutoFit/>
            </a:bodyPr>
            <a:lstStyle/>
            <a:p>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06.03.2025 | </a:t>
              </a:r>
              <a:r>
                <a:rPr lang="en-GB" sz="1400" dirty="0" err="1">
                  <a:solidFill>
                    <a:schemeClr val="bg1"/>
                  </a:solidFill>
                  <a:latin typeface="Calibri Light" panose="020F0302020204030204" pitchFamily="34" charset="0"/>
                  <a:ea typeface="Calibri Light" panose="020F0302020204030204" pitchFamily="34" charset="0"/>
                  <a:cs typeface="Calibri Light" panose="020F0302020204030204" pitchFamily="34" charset="0"/>
                </a:rPr>
                <a:t>eeFACT</a:t>
              </a:r>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 2025 | Dora Gibellieri </a:t>
              </a:r>
            </a:p>
          </p:txBody>
        </p:sp>
        <p:pic>
          <p:nvPicPr>
            <p:cNvPr id="25" name="Picture 24" descr="A white circle with black text&#10;&#10;AI-generated content may be incorrect.">
              <a:extLst>
                <a:ext uri="{FF2B5EF4-FFF2-40B4-BE49-F238E27FC236}">
                  <a16:creationId xmlns:a16="http://schemas.microsoft.com/office/drawing/2014/main" id="{E3DEE105-2300-368C-F701-B989EE80A4A6}"/>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9940774" y="6408211"/>
              <a:ext cx="818381" cy="459389"/>
            </a:xfrm>
            <a:prstGeom prst="rect">
              <a:avLst/>
            </a:prstGeom>
          </p:spPr>
        </p:pic>
        <p:pic>
          <p:nvPicPr>
            <p:cNvPr id="26" name="Picture 25" descr="A black and white striped background&#10;&#10;AI-generated content may be incorrect.">
              <a:extLst>
                <a:ext uri="{FF2B5EF4-FFF2-40B4-BE49-F238E27FC236}">
                  <a16:creationId xmlns:a16="http://schemas.microsoft.com/office/drawing/2014/main" id="{EDC92E0A-04D5-6891-D962-E738307B0CA0}"/>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0915275" y="6521870"/>
              <a:ext cx="982548" cy="211756"/>
            </a:xfrm>
            <a:prstGeom prst="rect">
              <a:avLst/>
            </a:prstGeom>
          </p:spPr>
        </p:pic>
      </p:grpSp>
      <p:sp>
        <p:nvSpPr>
          <p:cNvPr id="32" name="Rectangle 31">
            <a:extLst>
              <a:ext uri="{FF2B5EF4-FFF2-40B4-BE49-F238E27FC236}">
                <a16:creationId xmlns:a16="http://schemas.microsoft.com/office/drawing/2014/main" id="{BB7A2390-B47C-8F79-28A3-75C220188E32}"/>
              </a:ext>
            </a:extLst>
          </p:cNvPr>
          <p:cNvSpPr/>
          <p:nvPr/>
        </p:nvSpPr>
        <p:spPr>
          <a:xfrm>
            <a:off x="3175" y="-11829"/>
            <a:ext cx="12192000" cy="216000"/>
          </a:xfrm>
          <a:prstGeom prst="rect">
            <a:avLst/>
          </a:prstGeom>
          <a:solidFill>
            <a:srgbClr val="0C343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Arrow: Pentagon 33">
            <a:extLst>
              <a:ext uri="{FF2B5EF4-FFF2-40B4-BE49-F238E27FC236}">
                <a16:creationId xmlns:a16="http://schemas.microsoft.com/office/drawing/2014/main" id="{07A28365-15B1-4C12-BDD9-D20F1AFD78D6}"/>
              </a:ext>
            </a:extLst>
          </p:cNvPr>
          <p:cNvSpPr/>
          <p:nvPr/>
        </p:nvSpPr>
        <p:spPr>
          <a:xfrm>
            <a:off x="2936050" y="-11829"/>
            <a:ext cx="3153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b="1" dirty="0">
                <a:latin typeface="Calibri Light" panose="020F0302020204030204" pitchFamily="34" charset="0"/>
                <a:ea typeface="Calibri Light" panose="020F0302020204030204" pitchFamily="34" charset="0"/>
                <a:cs typeface="Calibri Light" panose="020F0302020204030204" pitchFamily="34" charset="0"/>
              </a:rPr>
              <a:t>FCC-</a:t>
            </a:r>
            <a:r>
              <a:rPr lang="en-US" sz="1100" b="1" dirty="0" err="1">
                <a:latin typeface="Calibri Light" panose="020F0302020204030204" pitchFamily="34" charset="0"/>
                <a:ea typeface="Calibri Light" panose="020F0302020204030204" pitchFamily="34" charset="0"/>
                <a:cs typeface="Calibri Light" panose="020F0302020204030204" pitchFamily="34" charset="0"/>
              </a:rPr>
              <a:t>ee</a:t>
            </a:r>
            <a:r>
              <a:rPr lang="en-US" sz="1100" b="1" dirty="0">
                <a:latin typeface="Calibri Light" panose="020F0302020204030204" pitchFamily="34" charset="0"/>
                <a:ea typeface="Calibri Light" panose="020F0302020204030204" pitchFamily="34" charset="0"/>
                <a:cs typeface="Calibri Light" panose="020F0302020204030204" pitchFamily="34" charset="0"/>
              </a:rPr>
              <a:t> main ring impedance model</a:t>
            </a: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35" name="Arrow: Pentagon 34">
            <a:extLst>
              <a:ext uri="{FF2B5EF4-FFF2-40B4-BE49-F238E27FC236}">
                <a16:creationId xmlns:a16="http://schemas.microsoft.com/office/drawing/2014/main" id="{C32532DC-2060-E696-004B-9A0642F61C6E}"/>
              </a:ext>
            </a:extLst>
          </p:cNvPr>
          <p:cNvSpPr/>
          <p:nvPr/>
        </p:nvSpPr>
        <p:spPr>
          <a:xfrm>
            <a:off x="-2382" y="-11829"/>
            <a:ext cx="3045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cxnSp>
        <p:nvCxnSpPr>
          <p:cNvPr id="39" name="Straight Connector 38">
            <a:extLst>
              <a:ext uri="{FF2B5EF4-FFF2-40B4-BE49-F238E27FC236}">
                <a16:creationId xmlns:a16="http://schemas.microsoft.com/office/drawing/2014/main" id="{01F44756-E0C0-3180-7EB3-351AB143169C}"/>
              </a:ext>
            </a:extLst>
          </p:cNvPr>
          <p:cNvCxnSpPr>
            <a:cxnSpLocks/>
          </p:cNvCxnSpPr>
          <p:nvPr/>
        </p:nvCxnSpPr>
        <p:spPr>
          <a:xfrm>
            <a:off x="309594" y="920088"/>
            <a:ext cx="11560111"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40" name="TextBox 39">
            <a:extLst>
              <a:ext uri="{FF2B5EF4-FFF2-40B4-BE49-F238E27FC236}">
                <a16:creationId xmlns:a16="http://schemas.microsoft.com/office/drawing/2014/main" id="{84E87DAD-062E-7F2E-FF69-6A872FB6FBD7}"/>
              </a:ext>
            </a:extLst>
          </p:cNvPr>
          <p:cNvSpPr txBox="1"/>
          <p:nvPr/>
        </p:nvSpPr>
        <p:spPr>
          <a:xfrm>
            <a:off x="298104" y="273757"/>
            <a:ext cx="11637819" cy="646331"/>
          </a:xfrm>
          <a:prstGeom prst="rect">
            <a:avLst/>
          </a:prstGeom>
          <a:noFill/>
        </p:spPr>
        <p:txBody>
          <a:bodyPr wrap="square" rtlCol="0">
            <a:spAutoFit/>
          </a:bodyPr>
          <a:lstStyle/>
          <a:p>
            <a:r>
              <a:rPr lang="en-US" sz="3600" dirty="0">
                <a:solidFill>
                  <a:srgbClr val="0C343D"/>
                </a:solidFill>
                <a:latin typeface="Calisto MT" panose="02040603050505030304" pitchFamily="18" charset="0"/>
              </a:rPr>
              <a:t>Continuous model updates</a:t>
            </a:r>
            <a:endParaRPr lang="en-GB" sz="3600" dirty="0">
              <a:solidFill>
                <a:srgbClr val="0C343D"/>
              </a:solidFill>
              <a:latin typeface="Calisto MT" panose="02040603050505030304" pitchFamily="18" charset="0"/>
            </a:endParaRPr>
          </a:p>
        </p:txBody>
      </p:sp>
      <p:sp>
        <p:nvSpPr>
          <p:cNvPr id="41" name="TextBox 40">
            <a:extLst>
              <a:ext uri="{FF2B5EF4-FFF2-40B4-BE49-F238E27FC236}">
                <a16:creationId xmlns:a16="http://schemas.microsoft.com/office/drawing/2014/main" id="{BFF611A2-C594-F7F6-0DE8-FF296839B87E}"/>
              </a:ext>
            </a:extLst>
          </p:cNvPr>
          <p:cNvSpPr txBox="1"/>
          <p:nvPr/>
        </p:nvSpPr>
        <p:spPr>
          <a:xfrm>
            <a:off x="400808" y="1041414"/>
            <a:ext cx="11377682" cy="707886"/>
          </a:xfrm>
          <a:prstGeom prst="rect">
            <a:avLst/>
          </a:prstGeom>
          <a:noFill/>
        </p:spPr>
        <p:txBody>
          <a:bodyPr wrap="square" rtlCol="0">
            <a:spAutoFit/>
          </a:bodyPr>
          <a:lstStyle/>
          <a:p>
            <a:r>
              <a:rPr lang="en-GB" sz="2000" dirty="0">
                <a:latin typeface="Calibri Light" panose="020F0302020204030204" pitchFamily="34" charset="0"/>
                <a:ea typeface="Calibri Light" panose="020F0302020204030204" pitchFamily="34" charset="0"/>
                <a:cs typeface="Calibri Light" panose="020F0302020204030204" pitchFamily="34" charset="0"/>
              </a:rPr>
              <a:t>The design of various elements is constantly evolving. For example, one new proposal suggests using the KEK design for collimators.</a:t>
            </a:r>
            <a:endParaRPr lang="en-US" sz="2000" dirty="0">
              <a:latin typeface="Calibri Light" panose="020F0302020204030204" pitchFamily="34" charset="0"/>
              <a:ea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20642845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26C9CE-03D0-EFB0-0D85-4910A3018A74}"/>
            </a:ext>
          </a:extLst>
        </p:cNvPr>
        <p:cNvGrpSpPr/>
        <p:nvPr/>
      </p:nvGrpSpPr>
      <p:grpSpPr>
        <a:xfrm>
          <a:off x="0" y="0"/>
          <a:ext cx="0" cy="0"/>
          <a:chOff x="0" y="0"/>
          <a:chExt cx="0" cy="0"/>
        </a:xfrm>
      </p:grpSpPr>
      <p:sp>
        <p:nvSpPr>
          <p:cNvPr id="3" name="Oval 2">
            <a:extLst>
              <a:ext uri="{FF2B5EF4-FFF2-40B4-BE49-F238E27FC236}">
                <a16:creationId xmlns:a16="http://schemas.microsoft.com/office/drawing/2014/main" id="{EDCB94DF-986F-CEA7-2E3E-01EE025ADD40}"/>
              </a:ext>
            </a:extLst>
          </p:cNvPr>
          <p:cNvSpPr/>
          <p:nvPr/>
        </p:nvSpPr>
        <p:spPr>
          <a:xfrm>
            <a:off x="1249049" y="1012263"/>
            <a:ext cx="9489917" cy="3168279"/>
          </a:xfrm>
          <a:prstGeom prst="ellipse">
            <a:avLst/>
          </a:prstGeom>
          <a:solidFill>
            <a:schemeClr val="tx2">
              <a:lumMod val="25000"/>
              <a:lumOff val="75000"/>
              <a:alpha val="30000"/>
            </a:schemeClr>
          </a:solidFill>
          <a:ln>
            <a:solidFill>
              <a:schemeClr val="tx2">
                <a:lumMod val="25000"/>
                <a:lumOff val="75000"/>
                <a:alpha val="3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lt1">
                  <a:alpha val="40000"/>
                </a:schemeClr>
              </a:solidFill>
            </a:endParaRPr>
          </a:p>
        </p:txBody>
      </p:sp>
      <p:sp>
        <p:nvSpPr>
          <p:cNvPr id="2" name="Oval 1">
            <a:extLst>
              <a:ext uri="{FF2B5EF4-FFF2-40B4-BE49-F238E27FC236}">
                <a16:creationId xmlns:a16="http://schemas.microsoft.com/office/drawing/2014/main" id="{0839E5E3-F3F6-4FBD-CD11-F45345CB3CD2}"/>
              </a:ext>
            </a:extLst>
          </p:cNvPr>
          <p:cNvSpPr/>
          <p:nvPr/>
        </p:nvSpPr>
        <p:spPr>
          <a:xfrm>
            <a:off x="2260523" y="1458893"/>
            <a:ext cx="7386354" cy="3531653"/>
          </a:xfrm>
          <a:prstGeom prst="ellipse">
            <a:avLst/>
          </a:prstGeom>
          <a:noFill/>
          <a:ln w="762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8" name="Oval 27">
            <a:extLst>
              <a:ext uri="{FF2B5EF4-FFF2-40B4-BE49-F238E27FC236}">
                <a16:creationId xmlns:a16="http://schemas.microsoft.com/office/drawing/2014/main" id="{8C586738-8CCF-8969-52A3-4B3B125E0724}"/>
              </a:ext>
            </a:extLst>
          </p:cNvPr>
          <p:cNvSpPr/>
          <p:nvPr/>
        </p:nvSpPr>
        <p:spPr>
          <a:xfrm>
            <a:off x="1366907" y="2105509"/>
            <a:ext cx="2772000" cy="1188000"/>
          </a:xfrm>
          <a:prstGeom prst="ellipse">
            <a:avLst/>
          </a:prstGeom>
          <a:solidFill>
            <a:srgbClr val="006666">
              <a:alpha val="30000"/>
            </a:srgbClr>
          </a:solidFill>
          <a:ln>
            <a:solidFill>
              <a:schemeClr val="tx1">
                <a:alpha val="3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lt1">
                    <a:alpha val="40000"/>
                  </a:schemeClr>
                </a:solidFill>
                <a:latin typeface="Calibri Light" panose="020F0302020204030204" pitchFamily="34" charset="0"/>
                <a:ea typeface="Calibri Light" panose="020F0302020204030204" pitchFamily="34" charset="0"/>
                <a:cs typeface="Calibri Light" panose="020F0302020204030204" pitchFamily="34" charset="0"/>
              </a:rPr>
              <a:t>Identify main </a:t>
            </a:r>
          </a:p>
          <a:p>
            <a:pPr algn="ctr"/>
            <a:r>
              <a:rPr lang="en-US" sz="1400" b="1" dirty="0">
                <a:solidFill>
                  <a:schemeClr val="lt1">
                    <a:alpha val="40000"/>
                  </a:schemeClr>
                </a:solidFill>
                <a:latin typeface="Calibri Light" panose="020F0302020204030204" pitchFamily="34" charset="0"/>
                <a:ea typeface="Calibri Light" panose="020F0302020204030204" pitchFamily="34" charset="0"/>
                <a:cs typeface="Calibri Light" panose="020F0302020204030204" pitchFamily="34" charset="0"/>
              </a:rPr>
              <a:t>impedance contributors:</a:t>
            </a:r>
          </a:p>
          <a:p>
            <a:pPr marL="285750" indent="-285750" algn="ctr">
              <a:buFont typeface="Arial" panose="020B0604020202020204" pitchFamily="34" charset="0"/>
              <a:buChar char="•"/>
            </a:pPr>
            <a:r>
              <a:rPr lang="en-US" sz="1400" b="1" dirty="0">
                <a:solidFill>
                  <a:schemeClr val="lt1">
                    <a:alpha val="40000"/>
                  </a:schemeClr>
                </a:solidFill>
                <a:latin typeface="Calibri Light" panose="020F0302020204030204" pitchFamily="34" charset="0"/>
                <a:ea typeface="Calibri Light" panose="020F0302020204030204" pitchFamily="34" charset="0"/>
                <a:cs typeface="Calibri Light" panose="020F0302020204030204" pitchFamily="34" charset="0"/>
              </a:rPr>
              <a:t>Collimators</a:t>
            </a:r>
          </a:p>
          <a:p>
            <a:pPr marL="285750" indent="-285750" algn="ctr">
              <a:buFont typeface="Arial" panose="020B0604020202020204" pitchFamily="34" charset="0"/>
              <a:buChar char="•"/>
            </a:pPr>
            <a:r>
              <a:rPr lang="en-GB" sz="1400" b="1" dirty="0">
                <a:solidFill>
                  <a:schemeClr val="lt1">
                    <a:alpha val="40000"/>
                  </a:schemeClr>
                </a:solidFill>
                <a:latin typeface="Calibri Light" panose="020F0302020204030204" pitchFamily="34" charset="0"/>
                <a:ea typeface="Calibri Light" panose="020F0302020204030204" pitchFamily="34" charset="0"/>
                <a:cs typeface="Calibri Light" panose="020F0302020204030204" pitchFamily="34" charset="0"/>
              </a:rPr>
              <a:t>Resistive Wall etc.</a:t>
            </a:r>
          </a:p>
        </p:txBody>
      </p:sp>
      <p:sp>
        <p:nvSpPr>
          <p:cNvPr id="29" name="Oval 28">
            <a:extLst>
              <a:ext uri="{FF2B5EF4-FFF2-40B4-BE49-F238E27FC236}">
                <a16:creationId xmlns:a16="http://schemas.microsoft.com/office/drawing/2014/main" id="{F915244E-30CB-019E-C45D-BD32083209AC}"/>
              </a:ext>
            </a:extLst>
          </p:cNvPr>
          <p:cNvSpPr/>
          <p:nvPr/>
        </p:nvSpPr>
        <p:spPr>
          <a:xfrm>
            <a:off x="4694519" y="1054369"/>
            <a:ext cx="2772535" cy="1189388"/>
          </a:xfrm>
          <a:prstGeom prst="ellipse">
            <a:avLst/>
          </a:prstGeom>
          <a:solidFill>
            <a:srgbClr val="006666">
              <a:alpha val="30000"/>
            </a:srgbClr>
          </a:solidFill>
          <a:ln>
            <a:solidFill>
              <a:schemeClr val="tx1">
                <a:alpha val="3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lt1">
                    <a:alpha val="40000"/>
                  </a:schemeClr>
                </a:solidFill>
                <a:latin typeface="Calibri Light" panose="020F0302020204030204" pitchFamily="34" charset="0"/>
                <a:ea typeface="Calibri Light" panose="020F0302020204030204" pitchFamily="34" charset="0"/>
                <a:cs typeface="Calibri Light" panose="020F0302020204030204" pitchFamily="34" charset="0"/>
              </a:rPr>
              <a:t>3D EM Simulations</a:t>
            </a:r>
          </a:p>
          <a:p>
            <a:pPr algn="ctr"/>
            <a:r>
              <a:rPr lang="en-US" sz="1400" b="1" dirty="0">
                <a:solidFill>
                  <a:schemeClr val="lt1">
                    <a:alpha val="40000"/>
                  </a:schemeClr>
                </a:solidFill>
                <a:latin typeface="Calibri Light" panose="020F0302020204030204" pitchFamily="34" charset="0"/>
                <a:ea typeface="Calibri Light" panose="020F0302020204030204" pitchFamily="34" charset="0"/>
                <a:cs typeface="Calibri Light" panose="020F0302020204030204" pitchFamily="34" charset="0"/>
              </a:rPr>
              <a:t>(</a:t>
            </a:r>
            <a:r>
              <a:rPr lang="en-US" sz="1400" b="1" u="sng" dirty="0">
                <a:solidFill>
                  <a:schemeClr val="bg1">
                    <a:alpha val="40000"/>
                  </a:schemeClr>
                </a:solidFill>
                <a:latin typeface="Calibri Light" panose="020F0302020204030204" pitchFamily="34" charset="0"/>
                <a:ea typeface="Calibri Light" panose="020F0302020204030204" pitchFamily="34" charset="0"/>
                <a:cs typeface="Calibri Light" panose="020F0302020204030204" pitchFamily="34" charset="0"/>
              </a:rPr>
              <a:t>CST</a:t>
            </a:r>
            <a:r>
              <a:rPr lang="en-US" sz="1400" b="1" dirty="0">
                <a:solidFill>
                  <a:schemeClr val="lt1">
                    <a:alpha val="40000"/>
                  </a:schemeClr>
                </a:solidFill>
                <a:latin typeface="Calibri Light" panose="020F0302020204030204" pitchFamily="34" charset="0"/>
                <a:ea typeface="Calibri Light" panose="020F0302020204030204" pitchFamily="34" charset="0"/>
                <a:cs typeface="Calibri Light" panose="020F0302020204030204" pitchFamily="34" charset="0"/>
              </a:rPr>
              <a:t>, </a:t>
            </a:r>
            <a:r>
              <a:rPr lang="en-US" sz="1400" b="1" dirty="0" err="1">
                <a:solidFill>
                  <a:schemeClr val="lt1">
                    <a:alpha val="40000"/>
                  </a:schemeClr>
                </a:solidFill>
                <a:latin typeface="Calibri Light" panose="020F0302020204030204" pitchFamily="34" charset="0"/>
                <a:ea typeface="Calibri Light" panose="020F0302020204030204" pitchFamily="34" charset="0"/>
                <a:cs typeface="Calibri Light" panose="020F0302020204030204" pitchFamily="34" charset="0"/>
              </a:rPr>
              <a:t>Wakis</a:t>
            </a:r>
            <a:r>
              <a:rPr lang="en-US" sz="1400" b="1" dirty="0">
                <a:solidFill>
                  <a:schemeClr val="lt1">
                    <a:alpha val="40000"/>
                  </a:schemeClr>
                </a:solidFill>
                <a:latin typeface="Calibri Light" panose="020F0302020204030204" pitchFamily="34" charset="0"/>
                <a:ea typeface="Calibri Light" panose="020F0302020204030204" pitchFamily="34" charset="0"/>
                <a:cs typeface="Calibri Light" panose="020F0302020204030204" pitchFamily="34" charset="0"/>
              </a:rPr>
              <a:t>, Echo3D etc.) and Analytical Model (equations, IW2D, etc.)</a:t>
            </a:r>
            <a:endParaRPr lang="en-GB" sz="1400" b="1" dirty="0">
              <a:solidFill>
                <a:schemeClr val="lt1">
                  <a:alpha val="40000"/>
                </a:schemeClr>
              </a:solidFill>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30" name="Oval 29">
            <a:extLst>
              <a:ext uri="{FF2B5EF4-FFF2-40B4-BE49-F238E27FC236}">
                <a16:creationId xmlns:a16="http://schemas.microsoft.com/office/drawing/2014/main" id="{DDE0DD8C-2D88-9343-0ED6-9EFDCE5946E3}"/>
              </a:ext>
            </a:extLst>
          </p:cNvPr>
          <p:cNvSpPr/>
          <p:nvPr/>
        </p:nvSpPr>
        <p:spPr>
          <a:xfrm>
            <a:off x="7840184" y="2092640"/>
            <a:ext cx="2772000" cy="1188000"/>
          </a:xfrm>
          <a:prstGeom prst="ellipse">
            <a:avLst/>
          </a:prstGeom>
          <a:solidFill>
            <a:srgbClr val="006666">
              <a:alpha val="30000"/>
            </a:srgbClr>
          </a:solidFill>
          <a:ln>
            <a:solidFill>
              <a:schemeClr val="tx1">
                <a:alpha val="3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lt1">
                    <a:alpha val="40000"/>
                  </a:schemeClr>
                </a:solidFill>
                <a:latin typeface="Calibri Light" panose="020F0302020204030204" pitchFamily="34" charset="0"/>
                <a:ea typeface="Calibri Light" panose="020F0302020204030204" pitchFamily="34" charset="0"/>
                <a:cs typeface="Calibri Light" panose="020F0302020204030204" pitchFamily="34" charset="0"/>
              </a:rPr>
              <a:t>Building I/W Model (</a:t>
            </a:r>
            <a:r>
              <a:rPr lang="en-US" sz="1400" b="1" dirty="0" err="1">
                <a:solidFill>
                  <a:schemeClr val="lt1">
                    <a:alpha val="40000"/>
                  </a:schemeClr>
                </a:solidFill>
                <a:latin typeface="Calibri Light" panose="020F0302020204030204" pitchFamily="34" charset="0"/>
                <a:ea typeface="Calibri Light" panose="020F0302020204030204" pitchFamily="34" charset="0"/>
                <a:cs typeface="Calibri Light" panose="020F0302020204030204" pitchFamily="34" charset="0"/>
              </a:rPr>
              <a:t>Xwakes</a:t>
            </a:r>
            <a:r>
              <a:rPr lang="en-US" sz="1400" b="1" dirty="0">
                <a:solidFill>
                  <a:schemeClr val="lt1">
                    <a:alpha val="40000"/>
                  </a:schemeClr>
                </a:solidFill>
                <a:latin typeface="Calibri Light" panose="020F0302020204030204" pitchFamily="34" charset="0"/>
                <a:ea typeface="Calibri Light" panose="020F0302020204030204" pitchFamily="34" charset="0"/>
                <a:cs typeface="Calibri Light" panose="020F0302020204030204" pitchFamily="34" charset="0"/>
              </a:rPr>
              <a:t> integration)</a:t>
            </a:r>
            <a:endParaRPr lang="en-GB" sz="1400" b="1" dirty="0">
              <a:solidFill>
                <a:schemeClr val="lt1">
                  <a:alpha val="40000"/>
                </a:schemeClr>
              </a:solidFill>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31" name="Oval 30">
            <a:extLst>
              <a:ext uri="{FF2B5EF4-FFF2-40B4-BE49-F238E27FC236}">
                <a16:creationId xmlns:a16="http://schemas.microsoft.com/office/drawing/2014/main" id="{0A13E5D1-B823-0321-118C-6EAE6E297CB5}"/>
              </a:ext>
            </a:extLst>
          </p:cNvPr>
          <p:cNvSpPr/>
          <p:nvPr/>
        </p:nvSpPr>
        <p:spPr>
          <a:xfrm>
            <a:off x="6687917" y="4253998"/>
            <a:ext cx="2448000" cy="1188000"/>
          </a:xfrm>
          <a:prstGeom prst="ellipse">
            <a:avLst/>
          </a:prstGeom>
          <a:solidFill>
            <a:srgbClr val="00666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b="1" dirty="0">
                <a:latin typeface="Calibri Light" panose="020F0302020204030204" pitchFamily="34" charset="0"/>
                <a:ea typeface="Calibri Light" panose="020F0302020204030204" pitchFamily="34" charset="0"/>
                <a:cs typeface="Calibri Light" panose="020F0302020204030204" pitchFamily="34" charset="0"/>
              </a:rPr>
              <a:t>Beam Dynamics Simulations  (Xsuite) with feedback system</a:t>
            </a:r>
            <a:endParaRPr lang="en-GB" sz="14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32" name="Oval 31">
            <a:extLst>
              <a:ext uri="{FF2B5EF4-FFF2-40B4-BE49-F238E27FC236}">
                <a16:creationId xmlns:a16="http://schemas.microsoft.com/office/drawing/2014/main" id="{0017FC58-8A83-15F3-5FA5-BC9A3C37980D}"/>
              </a:ext>
            </a:extLst>
          </p:cNvPr>
          <p:cNvSpPr/>
          <p:nvPr/>
        </p:nvSpPr>
        <p:spPr>
          <a:xfrm>
            <a:off x="3072651" y="4302466"/>
            <a:ext cx="2448000" cy="1188000"/>
          </a:xfrm>
          <a:prstGeom prst="ellipse">
            <a:avLst/>
          </a:prstGeom>
          <a:solidFill>
            <a:srgbClr val="00666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b="1" dirty="0">
                <a:latin typeface="Calibri Light" panose="020F0302020204030204" pitchFamily="34" charset="0"/>
                <a:ea typeface="Calibri Light" panose="020F0302020204030204" pitchFamily="34" charset="0"/>
                <a:cs typeface="Calibri Light" panose="020F0302020204030204" pitchFamily="34" charset="0"/>
              </a:rPr>
              <a:t>Output:</a:t>
            </a:r>
          </a:p>
          <a:p>
            <a:pPr algn="ctr"/>
            <a:r>
              <a:rPr lang="en-US" sz="1400" b="1" dirty="0">
                <a:latin typeface="Calibri Light" panose="020F0302020204030204" pitchFamily="34" charset="0"/>
                <a:ea typeface="Calibri Light" panose="020F0302020204030204" pitchFamily="34" charset="0"/>
                <a:cs typeface="Calibri Light" panose="020F0302020204030204" pitchFamily="34" charset="0"/>
              </a:rPr>
              <a:t>Assessment of beam stability </a:t>
            </a:r>
          </a:p>
        </p:txBody>
      </p:sp>
      <p:sp>
        <p:nvSpPr>
          <p:cNvPr id="10" name="TextBox 9">
            <a:extLst>
              <a:ext uri="{FF2B5EF4-FFF2-40B4-BE49-F238E27FC236}">
                <a16:creationId xmlns:a16="http://schemas.microsoft.com/office/drawing/2014/main" id="{C0F9BCC0-E192-E0F6-855D-7263C57A3E84}"/>
              </a:ext>
            </a:extLst>
          </p:cNvPr>
          <p:cNvSpPr txBox="1"/>
          <p:nvPr/>
        </p:nvSpPr>
        <p:spPr>
          <a:xfrm>
            <a:off x="4213923" y="3025404"/>
            <a:ext cx="3771192" cy="584775"/>
          </a:xfrm>
          <a:prstGeom prst="rect">
            <a:avLst/>
          </a:prstGeom>
          <a:noFill/>
          <a:ln>
            <a:noFill/>
          </a:ln>
        </p:spPr>
        <p:txBody>
          <a:bodyPr wrap="square" rtlCol="0">
            <a:spAutoFit/>
          </a:bodyPr>
          <a:lstStyle/>
          <a:p>
            <a:r>
              <a:rPr lang="en-US" sz="3200" dirty="0">
                <a:solidFill>
                  <a:schemeClr val="accent1">
                    <a:alpha val="40000"/>
                  </a:schemeClr>
                </a:solidFill>
                <a:latin typeface="Calibri Light" panose="020F0302020204030204" pitchFamily="34" charset="0"/>
                <a:ea typeface="Calibri Light" panose="020F0302020204030204" pitchFamily="34" charset="0"/>
                <a:cs typeface="Calibri Light" panose="020F0302020204030204" pitchFamily="34" charset="0"/>
              </a:rPr>
              <a:t>I/W Model for FCC-</a:t>
            </a:r>
            <a:r>
              <a:rPr lang="en-US" sz="3200" dirty="0" err="1">
                <a:solidFill>
                  <a:schemeClr val="accent1">
                    <a:alpha val="40000"/>
                  </a:schemeClr>
                </a:solidFill>
                <a:latin typeface="Calibri Light" panose="020F0302020204030204" pitchFamily="34" charset="0"/>
                <a:ea typeface="Calibri Light" panose="020F0302020204030204" pitchFamily="34" charset="0"/>
                <a:cs typeface="Calibri Light" panose="020F0302020204030204" pitchFamily="34" charset="0"/>
              </a:rPr>
              <a:t>ee</a:t>
            </a:r>
            <a:endParaRPr lang="en-GB" sz="3200" dirty="0">
              <a:solidFill>
                <a:schemeClr val="accent1">
                  <a:alpha val="40000"/>
                </a:schemeClr>
              </a:solidFill>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13" name="Arrow: Chevron 12">
            <a:extLst>
              <a:ext uri="{FF2B5EF4-FFF2-40B4-BE49-F238E27FC236}">
                <a16:creationId xmlns:a16="http://schemas.microsoft.com/office/drawing/2014/main" id="{D7D931D4-B3EF-166D-5DC5-576EDB1DFDD8}"/>
              </a:ext>
            </a:extLst>
          </p:cNvPr>
          <p:cNvSpPr/>
          <p:nvPr/>
        </p:nvSpPr>
        <p:spPr>
          <a:xfrm rot="1233446">
            <a:off x="7954282" y="1664369"/>
            <a:ext cx="317791" cy="298921"/>
          </a:xfrm>
          <a:prstGeom prst="chevron">
            <a:avLst/>
          </a:prstGeom>
          <a:solidFill>
            <a:schemeClr val="tx2">
              <a:lumMod val="10000"/>
              <a:lumOff val="90000"/>
              <a:alpha val="30000"/>
            </a:schemeClr>
          </a:solidFill>
          <a:ln>
            <a:solidFill>
              <a:schemeClr val="tx1">
                <a:alpha val="3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alpha val="40000"/>
                </a:schemeClr>
              </a:solidFill>
            </a:endParaRPr>
          </a:p>
        </p:txBody>
      </p:sp>
      <p:sp>
        <p:nvSpPr>
          <p:cNvPr id="14" name="Arrow: Chevron 13">
            <a:extLst>
              <a:ext uri="{FF2B5EF4-FFF2-40B4-BE49-F238E27FC236}">
                <a16:creationId xmlns:a16="http://schemas.microsoft.com/office/drawing/2014/main" id="{C2ED530B-A2DF-9170-30AC-947D19C69326}"/>
              </a:ext>
            </a:extLst>
          </p:cNvPr>
          <p:cNvSpPr/>
          <p:nvPr/>
        </p:nvSpPr>
        <p:spPr>
          <a:xfrm rot="8351117">
            <a:off x="9087174" y="3887565"/>
            <a:ext cx="317791" cy="298921"/>
          </a:xfrm>
          <a:prstGeom prst="chevron">
            <a:avLst/>
          </a:prstGeom>
          <a:solidFill>
            <a:schemeClr val="tx2">
              <a:lumMod val="10000"/>
              <a:lumOff val="90000"/>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5" name="Arrow: Chevron 14">
            <a:extLst>
              <a:ext uri="{FF2B5EF4-FFF2-40B4-BE49-F238E27FC236}">
                <a16:creationId xmlns:a16="http://schemas.microsoft.com/office/drawing/2014/main" id="{C2662ADE-8732-96BC-8827-A9A4244491E7}"/>
              </a:ext>
            </a:extLst>
          </p:cNvPr>
          <p:cNvSpPr/>
          <p:nvPr/>
        </p:nvSpPr>
        <p:spPr>
          <a:xfrm rot="10800000">
            <a:off x="5925832" y="4842789"/>
            <a:ext cx="317791" cy="298921"/>
          </a:xfrm>
          <a:prstGeom prst="chevron">
            <a:avLst/>
          </a:prstGeom>
          <a:solidFill>
            <a:schemeClr val="tx2">
              <a:lumMod val="10000"/>
              <a:lumOff val="90000"/>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6" name="Arrow: Chevron 15">
            <a:extLst>
              <a:ext uri="{FF2B5EF4-FFF2-40B4-BE49-F238E27FC236}">
                <a16:creationId xmlns:a16="http://schemas.microsoft.com/office/drawing/2014/main" id="{5083E367-2FBB-7AC8-65D4-FDEE6F4C60F5}"/>
              </a:ext>
            </a:extLst>
          </p:cNvPr>
          <p:cNvSpPr/>
          <p:nvPr/>
        </p:nvSpPr>
        <p:spPr>
          <a:xfrm rot="13668565">
            <a:off x="2532467" y="3914015"/>
            <a:ext cx="317791" cy="298921"/>
          </a:xfrm>
          <a:prstGeom prst="chevron">
            <a:avLst/>
          </a:prstGeom>
          <a:solidFill>
            <a:schemeClr val="tx2">
              <a:lumMod val="10000"/>
              <a:lumOff val="90000"/>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nvGrpSpPr>
          <p:cNvPr id="17" name="Group 16">
            <a:extLst>
              <a:ext uri="{FF2B5EF4-FFF2-40B4-BE49-F238E27FC236}">
                <a16:creationId xmlns:a16="http://schemas.microsoft.com/office/drawing/2014/main" id="{8221471F-3E1D-78EA-C5BF-AEA48B618F98}"/>
              </a:ext>
            </a:extLst>
          </p:cNvPr>
          <p:cNvGrpSpPr/>
          <p:nvPr/>
        </p:nvGrpSpPr>
        <p:grpSpPr>
          <a:xfrm>
            <a:off x="0" y="6364995"/>
            <a:ext cx="12192000" cy="565697"/>
            <a:chOff x="0" y="6364995"/>
            <a:chExt cx="12192000" cy="565697"/>
          </a:xfrm>
        </p:grpSpPr>
        <p:sp>
          <p:nvSpPr>
            <p:cNvPr id="20" name="Rectangle 19">
              <a:extLst>
                <a:ext uri="{FF2B5EF4-FFF2-40B4-BE49-F238E27FC236}">
                  <a16:creationId xmlns:a16="http://schemas.microsoft.com/office/drawing/2014/main" id="{AD0836C2-008D-3D63-CCE4-9253341D9A32}"/>
                </a:ext>
              </a:extLst>
            </p:cNvPr>
            <p:cNvSpPr/>
            <p:nvPr/>
          </p:nvSpPr>
          <p:spPr>
            <a:xfrm>
              <a:off x="0" y="6417816"/>
              <a:ext cx="12192000" cy="440184"/>
            </a:xfrm>
            <a:prstGeom prst="rect">
              <a:avLst/>
            </a:prstGeom>
            <a:solidFill>
              <a:srgbClr val="0C343D"/>
            </a:solidFill>
            <a:ln>
              <a:solidFill>
                <a:srgbClr val="0C34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1" name="Google Shape;58;p13">
              <a:extLst>
                <a:ext uri="{FF2B5EF4-FFF2-40B4-BE49-F238E27FC236}">
                  <a16:creationId xmlns:a16="http://schemas.microsoft.com/office/drawing/2014/main" id="{655DC91A-0E40-BBBC-6A94-280E91BF2148}"/>
                </a:ext>
              </a:extLst>
            </p:cNvPr>
            <p:cNvPicPr preferRelativeResize="0"/>
            <p:nvPr/>
          </p:nvPicPr>
          <p:blipFill>
            <a:blip r:embed="rId3">
              <a:alphaModFix/>
            </a:blip>
            <a:stretch>
              <a:fillRect/>
            </a:stretch>
          </p:blipFill>
          <p:spPr>
            <a:xfrm>
              <a:off x="153418" y="6364995"/>
              <a:ext cx="578264" cy="565697"/>
            </a:xfrm>
            <a:prstGeom prst="rect">
              <a:avLst/>
            </a:prstGeom>
            <a:noFill/>
            <a:ln>
              <a:noFill/>
            </a:ln>
          </p:spPr>
        </p:pic>
        <p:pic>
          <p:nvPicPr>
            <p:cNvPr id="22" name="Picture 2">
              <a:extLst>
                <a:ext uri="{FF2B5EF4-FFF2-40B4-BE49-F238E27FC236}">
                  <a16:creationId xmlns:a16="http://schemas.microsoft.com/office/drawing/2014/main" id="{4D9B21A1-6AFD-E030-86CA-C7017B6EA97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48752" y="6473860"/>
              <a:ext cx="998705" cy="353578"/>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22">
              <a:extLst>
                <a:ext uri="{FF2B5EF4-FFF2-40B4-BE49-F238E27FC236}">
                  <a16:creationId xmlns:a16="http://schemas.microsoft.com/office/drawing/2014/main" id="{5C1148FC-05DD-3A92-0083-A1D6B28F18C2}"/>
                </a:ext>
              </a:extLst>
            </p:cNvPr>
            <p:cNvSpPr txBox="1"/>
            <p:nvPr/>
          </p:nvSpPr>
          <p:spPr>
            <a:xfrm>
              <a:off x="4365092" y="6473860"/>
              <a:ext cx="3349934" cy="307777"/>
            </a:xfrm>
            <a:prstGeom prst="rect">
              <a:avLst/>
            </a:prstGeom>
            <a:noFill/>
          </p:spPr>
          <p:txBody>
            <a:bodyPr wrap="square" rtlCol="0">
              <a:spAutoFit/>
            </a:bodyPr>
            <a:lstStyle/>
            <a:p>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06.03.2025 | </a:t>
              </a:r>
              <a:r>
                <a:rPr lang="en-GB" sz="1400" dirty="0" err="1">
                  <a:solidFill>
                    <a:schemeClr val="bg1"/>
                  </a:solidFill>
                  <a:latin typeface="Calibri Light" panose="020F0302020204030204" pitchFamily="34" charset="0"/>
                  <a:ea typeface="Calibri Light" panose="020F0302020204030204" pitchFamily="34" charset="0"/>
                  <a:cs typeface="Calibri Light" panose="020F0302020204030204" pitchFamily="34" charset="0"/>
                </a:rPr>
                <a:t>eeFACT</a:t>
              </a:r>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 2025 | Dora Gibellieri </a:t>
              </a:r>
            </a:p>
          </p:txBody>
        </p:sp>
        <p:pic>
          <p:nvPicPr>
            <p:cNvPr id="24" name="Picture 23" descr="A white circle with black text&#10;&#10;AI-generated content may be incorrect.">
              <a:extLst>
                <a:ext uri="{FF2B5EF4-FFF2-40B4-BE49-F238E27FC236}">
                  <a16:creationId xmlns:a16="http://schemas.microsoft.com/office/drawing/2014/main" id="{C7B7F1AD-1860-B961-3B13-E9998A295F7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940774" y="6408211"/>
              <a:ext cx="818381" cy="459389"/>
            </a:xfrm>
            <a:prstGeom prst="rect">
              <a:avLst/>
            </a:prstGeom>
          </p:spPr>
        </p:pic>
        <p:pic>
          <p:nvPicPr>
            <p:cNvPr id="25" name="Picture 24" descr="A black and white striped background&#10;&#10;AI-generated content may be incorrect.">
              <a:extLst>
                <a:ext uri="{FF2B5EF4-FFF2-40B4-BE49-F238E27FC236}">
                  <a16:creationId xmlns:a16="http://schemas.microsoft.com/office/drawing/2014/main" id="{8077480D-02EF-1481-CCF5-38F0ACD9B63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915275" y="6521870"/>
              <a:ext cx="982548" cy="211756"/>
            </a:xfrm>
            <a:prstGeom prst="rect">
              <a:avLst/>
            </a:prstGeom>
          </p:spPr>
        </p:pic>
      </p:grpSp>
      <p:sp>
        <p:nvSpPr>
          <p:cNvPr id="40" name="Rectangle 39">
            <a:extLst>
              <a:ext uri="{FF2B5EF4-FFF2-40B4-BE49-F238E27FC236}">
                <a16:creationId xmlns:a16="http://schemas.microsoft.com/office/drawing/2014/main" id="{D70E4EDF-F2A3-98D9-6186-1E68961A096B}"/>
              </a:ext>
            </a:extLst>
          </p:cNvPr>
          <p:cNvSpPr/>
          <p:nvPr/>
        </p:nvSpPr>
        <p:spPr>
          <a:xfrm>
            <a:off x="3175" y="-11829"/>
            <a:ext cx="12192000" cy="216000"/>
          </a:xfrm>
          <a:prstGeom prst="rect">
            <a:avLst/>
          </a:prstGeom>
          <a:solidFill>
            <a:srgbClr val="0C343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Arrow: Pentagon 40">
            <a:extLst>
              <a:ext uri="{FF2B5EF4-FFF2-40B4-BE49-F238E27FC236}">
                <a16:creationId xmlns:a16="http://schemas.microsoft.com/office/drawing/2014/main" id="{B3215B4D-88F6-6F28-484F-3B8088072763}"/>
              </a:ext>
            </a:extLst>
          </p:cNvPr>
          <p:cNvSpPr/>
          <p:nvPr/>
        </p:nvSpPr>
        <p:spPr>
          <a:xfrm>
            <a:off x="-2382" y="-11829"/>
            <a:ext cx="3045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42" name="Arrow: Chevron 41">
            <a:extLst>
              <a:ext uri="{FF2B5EF4-FFF2-40B4-BE49-F238E27FC236}">
                <a16:creationId xmlns:a16="http://schemas.microsoft.com/office/drawing/2014/main" id="{76BF2E5B-9609-21EC-F5C9-20265E066150}"/>
              </a:ext>
            </a:extLst>
          </p:cNvPr>
          <p:cNvSpPr/>
          <p:nvPr/>
        </p:nvSpPr>
        <p:spPr>
          <a:xfrm rot="20400994">
            <a:off x="3827216" y="1593236"/>
            <a:ext cx="317791" cy="298921"/>
          </a:xfrm>
          <a:prstGeom prst="chevron">
            <a:avLst/>
          </a:prstGeom>
          <a:solidFill>
            <a:schemeClr val="tx2">
              <a:lumMod val="10000"/>
              <a:lumOff val="90000"/>
              <a:alpha val="30000"/>
            </a:schemeClr>
          </a:solidFill>
          <a:ln>
            <a:solidFill>
              <a:schemeClr val="tx1">
                <a:alpha val="3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alpha val="40000"/>
                </a:schemeClr>
              </a:solidFill>
            </a:endParaRPr>
          </a:p>
        </p:txBody>
      </p:sp>
      <p:sp>
        <p:nvSpPr>
          <p:cNvPr id="43" name="TextBox 42">
            <a:extLst>
              <a:ext uri="{FF2B5EF4-FFF2-40B4-BE49-F238E27FC236}">
                <a16:creationId xmlns:a16="http://schemas.microsoft.com/office/drawing/2014/main" id="{4C6A2378-46BA-1ACB-ECDC-ACD2E3B0D690}"/>
              </a:ext>
            </a:extLst>
          </p:cNvPr>
          <p:cNvSpPr txBox="1"/>
          <p:nvPr/>
        </p:nvSpPr>
        <p:spPr>
          <a:xfrm>
            <a:off x="298104" y="273757"/>
            <a:ext cx="11637819" cy="646331"/>
          </a:xfrm>
          <a:prstGeom prst="rect">
            <a:avLst/>
          </a:prstGeom>
          <a:noFill/>
        </p:spPr>
        <p:txBody>
          <a:bodyPr wrap="square" rtlCol="0">
            <a:spAutoFit/>
          </a:bodyPr>
          <a:lstStyle/>
          <a:p>
            <a:r>
              <a:rPr lang="en-US" sz="3600" dirty="0">
                <a:solidFill>
                  <a:srgbClr val="0C343D"/>
                </a:solidFill>
                <a:latin typeface="Calisto MT" panose="02040603050505030304" pitchFamily="18" charset="0"/>
              </a:rPr>
              <a:t>Beam dynamic simulations and stability assessments</a:t>
            </a:r>
            <a:endParaRPr lang="en-GB" sz="3600" dirty="0">
              <a:solidFill>
                <a:srgbClr val="0C343D"/>
              </a:solidFill>
              <a:latin typeface="Calisto MT" panose="02040603050505030304" pitchFamily="18" charset="0"/>
            </a:endParaRPr>
          </a:p>
        </p:txBody>
      </p:sp>
      <p:cxnSp>
        <p:nvCxnSpPr>
          <p:cNvPr id="44" name="Straight Connector 43">
            <a:extLst>
              <a:ext uri="{FF2B5EF4-FFF2-40B4-BE49-F238E27FC236}">
                <a16:creationId xmlns:a16="http://schemas.microsoft.com/office/drawing/2014/main" id="{C7AC1DD1-CADE-0E28-5752-7DB77890FD2B}"/>
              </a:ext>
            </a:extLst>
          </p:cNvPr>
          <p:cNvCxnSpPr>
            <a:cxnSpLocks/>
          </p:cNvCxnSpPr>
          <p:nvPr/>
        </p:nvCxnSpPr>
        <p:spPr>
          <a:xfrm>
            <a:off x="309594" y="920088"/>
            <a:ext cx="11560111"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47" name="Arrow: Pentagon 46">
            <a:extLst>
              <a:ext uri="{FF2B5EF4-FFF2-40B4-BE49-F238E27FC236}">
                <a16:creationId xmlns:a16="http://schemas.microsoft.com/office/drawing/2014/main" id="{953261B2-479B-4497-9B58-97272643CD8B}"/>
              </a:ext>
            </a:extLst>
          </p:cNvPr>
          <p:cNvSpPr/>
          <p:nvPr/>
        </p:nvSpPr>
        <p:spPr>
          <a:xfrm>
            <a:off x="2936050" y="-11829"/>
            <a:ext cx="3153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b="1" dirty="0">
                <a:latin typeface="Calibri Light" panose="020F0302020204030204" pitchFamily="34" charset="0"/>
                <a:ea typeface="Calibri Light" panose="020F0302020204030204" pitchFamily="34" charset="0"/>
                <a:cs typeface="Calibri Light" panose="020F0302020204030204" pitchFamily="34" charset="0"/>
              </a:rPr>
              <a:t>FCC-</a:t>
            </a:r>
            <a:r>
              <a:rPr lang="en-US" sz="1100" b="1" dirty="0" err="1">
                <a:latin typeface="Calibri Light" panose="020F0302020204030204" pitchFamily="34" charset="0"/>
                <a:ea typeface="Calibri Light" panose="020F0302020204030204" pitchFamily="34" charset="0"/>
                <a:cs typeface="Calibri Light" panose="020F0302020204030204" pitchFamily="34" charset="0"/>
              </a:rPr>
              <a:t>ee</a:t>
            </a:r>
            <a:r>
              <a:rPr lang="en-US" sz="1100" b="1" dirty="0">
                <a:latin typeface="Calibri Light" panose="020F0302020204030204" pitchFamily="34" charset="0"/>
                <a:ea typeface="Calibri Light" panose="020F0302020204030204" pitchFamily="34" charset="0"/>
                <a:cs typeface="Calibri Light" panose="020F0302020204030204" pitchFamily="34" charset="0"/>
              </a:rPr>
              <a:t> main ring impedance model</a:t>
            </a: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26911294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C104C5-16D3-1870-AB8E-DA770CD8E880}"/>
            </a:ext>
          </a:extLst>
        </p:cNvPr>
        <p:cNvGrpSpPr/>
        <p:nvPr/>
      </p:nvGrpSpPr>
      <p:grpSpPr>
        <a:xfrm>
          <a:off x="0" y="0"/>
          <a:ext cx="0" cy="0"/>
          <a:chOff x="0" y="0"/>
          <a:chExt cx="0" cy="0"/>
        </a:xfrm>
      </p:grpSpPr>
      <p:pic>
        <p:nvPicPr>
          <p:cNvPr id="13" name="Content Placeholder 7" descr="A comparison of a color image&#10;&#10;Description automatically generated with medium confidence">
            <a:extLst>
              <a:ext uri="{FF2B5EF4-FFF2-40B4-BE49-F238E27FC236}">
                <a16:creationId xmlns:a16="http://schemas.microsoft.com/office/drawing/2014/main" id="{CFA892C5-7A95-74AA-AAE7-187B24EDB8ED}"/>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810491" y="2640580"/>
            <a:ext cx="9794447" cy="3083149"/>
          </a:xfrm>
        </p:spPr>
      </p:pic>
      <p:sp>
        <p:nvSpPr>
          <p:cNvPr id="27" name="TextBox 26">
            <a:extLst>
              <a:ext uri="{FF2B5EF4-FFF2-40B4-BE49-F238E27FC236}">
                <a16:creationId xmlns:a16="http://schemas.microsoft.com/office/drawing/2014/main" id="{9DB5EF9F-1974-48DB-5600-E58C4BE2CC01}"/>
              </a:ext>
            </a:extLst>
          </p:cNvPr>
          <p:cNvSpPr txBox="1"/>
          <p:nvPr/>
        </p:nvSpPr>
        <p:spPr>
          <a:xfrm>
            <a:off x="347869" y="989603"/>
            <a:ext cx="11234532" cy="1631216"/>
          </a:xfrm>
          <a:prstGeom prst="rect">
            <a:avLst/>
          </a:prstGeom>
          <a:noFill/>
        </p:spPr>
        <p:txBody>
          <a:bodyPr wrap="square" rtlCol="0">
            <a:spAutoFit/>
          </a:bodyPr>
          <a:lstStyle/>
          <a:p>
            <a:r>
              <a:rPr lang="en-GB" sz="2000" dirty="0">
                <a:latin typeface="Calibri Light" panose="020F0302020204030204" pitchFamily="34" charset="0"/>
                <a:ea typeface="Calibri Light" panose="020F0302020204030204" pitchFamily="34" charset="0"/>
                <a:cs typeface="Calibri Light" panose="020F0302020204030204" pitchFamily="34" charset="0"/>
              </a:rPr>
              <a:t>Without considering the geometric contribution of the collimators, we are already at the limit of stability. To stabilise we need a feedback system and chromaticity (left plot). If we double the total wake and impedance we have evaluated so far (right plot) despite feedback and chromaticity, the TMCI threshold will be below the nominal intensity. It is therefore essential to optimise the geometric impedance of the collimators and assess its impact on the beam dynamics.</a:t>
            </a:r>
            <a:endParaRPr lang="en-US" sz="2000"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34" name="TextBox 33">
            <a:extLst>
              <a:ext uri="{FF2B5EF4-FFF2-40B4-BE49-F238E27FC236}">
                <a16:creationId xmlns:a16="http://schemas.microsoft.com/office/drawing/2014/main" id="{7BA3DCA8-82D8-1055-6DBC-B21D697EFE48}"/>
              </a:ext>
            </a:extLst>
          </p:cNvPr>
          <p:cNvSpPr txBox="1"/>
          <p:nvPr/>
        </p:nvSpPr>
        <p:spPr>
          <a:xfrm>
            <a:off x="1503578" y="3064312"/>
            <a:ext cx="1309291" cy="261610"/>
          </a:xfrm>
          <a:prstGeom prst="rect">
            <a:avLst/>
          </a:prstGeom>
          <a:solidFill>
            <a:schemeClr val="bg1"/>
          </a:solidFill>
        </p:spPr>
        <p:txBody>
          <a:bodyPr wrap="square">
            <a:spAutoFit/>
          </a:bodyPr>
          <a:lstStyle/>
          <a:p>
            <a:r>
              <a:rPr lang="en-GB" sz="1100" b="1" dirty="0">
                <a:latin typeface="Calibri Light" panose="020F0302020204030204" pitchFamily="34" charset="0"/>
                <a:ea typeface="Calibri Light" panose="020F0302020204030204" pitchFamily="34" charset="0"/>
                <a:cs typeface="Calibri Light" panose="020F0302020204030204" pitchFamily="34" charset="0"/>
              </a:rPr>
              <a:t>Feedback, chroma 5 </a:t>
            </a:r>
            <a:endParaRPr lang="en-GB" sz="1100" b="1" dirty="0"/>
          </a:p>
        </p:txBody>
      </p:sp>
      <p:sp>
        <p:nvSpPr>
          <p:cNvPr id="35" name="TextBox 34">
            <a:extLst>
              <a:ext uri="{FF2B5EF4-FFF2-40B4-BE49-F238E27FC236}">
                <a16:creationId xmlns:a16="http://schemas.microsoft.com/office/drawing/2014/main" id="{CB560C9D-9499-0C24-D607-0AA82119CC86}"/>
              </a:ext>
            </a:extLst>
          </p:cNvPr>
          <p:cNvSpPr txBox="1"/>
          <p:nvPr/>
        </p:nvSpPr>
        <p:spPr>
          <a:xfrm>
            <a:off x="6270556" y="3064313"/>
            <a:ext cx="2324804" cy="261610"/>
          </a:xfrm>
          <a:prstGeom prst="rect">
            <a:avLst/>
          </a:prstGeom>
          <a:solidFill>
            <a:schemeClr val="bg1"/>
          </a:solidFill>
        </p:spPr>
        <p:txBody>
          <a:bodyPr wrap="square">
            <a:spAutoFit/>
          </a:bodyPr>
          <a:lstStyle/>
          <a:p>
            <a:r>
              <a:rPr lang="en-GB" sz="1100" b="1" dirty="0">
                <a:latin typeface="Calibri Light" panose="020F0302020204030204" pitchFamily="34" charset="0"/>
                <a:ea typeface="Calibri Light" panose="020F0302020204030204" pitchFamily="34" charset="0"/>
                <a:cs typeface="Calibri Light" panose="020F0302020204030204" pitchFamily="34" charset="0"/>
              </a:rPr>
              <a:t>Feedback, chroma 5 with double wake </a:t>
            </a:r>
            <a:endParaRPr lang="en-GB" sz="1100" b="1" dirty="0"/>
          </a:p>
        </p:txBody>
      </p:sp>
      <p:sp>
        <p:nvSpPr>
          <p:cNvPr id="10" name="TextBox 9">
            <a:extLst>
              <a:ext uri="{FF2B5EF4-FFF2-40B4-BE49-F238E27FC236}">
                <a16:creationId xmlns:a16="http://schemas.microsoft.com/office/drawing/2014/main" id="{3E0BC7B4-F9FA-1959-B7C2-3A0B197C1982}"/>
              </a:ext>
            </a:extLst>
          </p:cNvPr>
          <p:cNvSpPr txBox="1"/>
          <p:nvPr/>
        </p:nvSpPr>
        <p:spPr>
          <a:xfrm>
            <a:off x="4812430" y="5861460"/>
            <a:ext cx="7096539" cy="307777"/>
          </a:xfrm>
          <a:prstGeom prst="rect">
            <a:avLst/>
          </a:prstGeom>
          <a:noFill/>
        </p:spPr>
        <p:txBody>
          <a:bodyPr wrap="square">
            <a:spAutoFit/>
          </a:bodyPr>
          <a:lstStyle/>
          <a:p>
            <a:r>
              <a:rPr lang="en-GB" sz="1400" dirty="0">
                <a:latin typeface="Calibri Light" panose="020F0302020204030204" pitchFamily="34" charset="0"/>
                <a:ea typeface="Calibri Light" panose="020F0302020204030204" pitchFamily="34" charset="0"/>
                <a:cs typeface="Calibri Light" panose="020F0302020204030204" pitchFamily="34" charset="0"/>
              </a:rPr>
              <a:t>More details in: </a:t>
            </a:r>
            <a:r>
              <a:rPr lang="en-GB" sz="1400" dirty="0">
                <a:latin typeface="Calibri Light" panose="020F0302020204030204" pitchFamily="34" charset="0"/>
                <a:ea typeface="Calibri Light" panose="020F0302020204030204" pitchFamily="34" charset="0"/>
                <a:cs typeface="Calibri Light" panose="020F0302020204030204" pitchFamily="34" charset="0"/>
                <a:hlinkClick r:id="rId4"/>
              </a:rPr>
              <a:t>M. Migliorati et al., FCC-ee single beam collective effects - FCC week 2024</a:t>
            </a:r>
            <a:endParaRPr lang="en-CH" sz="1400" dirty="0">
              <a:latin typeface="Calibri Light" panose="020F0302020204030204" pitchFamily="34" charset="0"/>
              <a:ea typeface="Calibri Light" panose="020F0302020204030204" pitchFamily="34" charset="0"/>
              <a:cs typeface="Calibri Light" panose="020F0302020204030204" pitchFamily="34" charset="0"/>
            </a:endParaRPr>
          </a:p>
        </p:txBody>
      </p:sp>
      <p:grpSp>
        <p:nvGrpSpPr>
          <p:cNvPr id="12" name="Group 11">
            <a:extLst>
              <a:ext uri="{FF2B5EF4-FFF2-40B4-BE49-F238E27FC236}">
                <a16:creationId xmlns:a16="http://schemas.microsoft.com/office/drawing/2014/main" id="{6A3DB4CC-24CE-7E93-201E-8D5FB209E158}"/>
              </a:ext>
            </a:extLst>
          </p:cNvPr>
          <p:cNvGrpSpPr/>
          <p:nvPr/>
        </p:nvGrpSpPr>
        <p:grpSpPr>
          <a:xfrm>
            <a:off x="0" y="6364995"/>
            <a:ext cx="12192000" cy="565697"/>
            <a:chOff x="0" y="6364995"/>
            <a:chExt cx="12192000" cy="565697"/>
          </a:xfrm>
        </p:grpSpPr>
        <p:sp>
          <p:nvSpPr>
            <p:cNvPr id="14" name="Rectangle 13">
              <a:extLst>
                <a:ext uri="{FF2B5EF4-FFF2-40B4-BE49-F238E27FC236}">
                  <a16:creationId xmlns:a16="http://schemas.microsoft.com/office/drawing/2014/main" id="{7E82E778-75AA-44F1-87D9-37D8C8384472}"/>
                </a:ext>
              </a:extLst>
            </p:cNvPr>
            <p:cNvSpPr/>
            <p:nvPr/>
          </p:nvSpPr>
          <p:spPr>
            <a:xfrm>
              <a:off x="0" y="6417816"/>
              <a:ext cx="12192000" cy="440184"/>
            </a:xfrm>
            <a:prstGeom prst="rect">
              <a:avLst/>
            </a:prstGeom>
            <a:solidFill>
              <a:srgbClr val="0C343D"/>
            </a:solidFill>
            <a:ln>
              <a:solidFill>
                <a:srgbClr val="0C34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5" name="Google Shape;58;p13">
              <a:extLst>
                <a:ext uri="{FF2B5EF4-FFF2-40B4-BE49-F238E27FC236}">
                  <a16:creationId xmlns:a16="http://schemas.microsoft.com/office/drawing/2014/main" id="{5B486370-A64A-303A-FAC7-AD6EF7B3A16F}"/>
                </a:ext>
              </a:extLst>
            </p:cNvPr>
            <p:cNvPicPr preferRelativeResize="0"/>
            <p:nvPr/>
          </p:nvPicPr>
          <p:blipFill>
            <a:blip r:embed="rId5">
              <a:alphaModFix/>
            </a:blip>
            <a:stretch>
              <a:fillRect/>
            </a:stretch>
          </p:blipFill>
          <p:spPr>
            <a:xfrm>
              <a:off x="153418" y="6364995"/>
              <a:ext cx="578264" cy="565697"/>
            </a:xfrm>
            <a:prstGeom prst="rect">
              <a:avLst/>
            </a:prstGeom>
            <a:noFill/>
            <a:ln>
              <a:noFill/>
            </a:ln>
          </p:spPr>
        </p:pic>
        <p:pic>
          <p:nvPicPr>
            <p:cNvPr id="16" name="Picture 2">
              <a:extLst>
                <a:ext uri="{FF2B5EF4-FFF2-40B4-BE49-F238E27FC236}">
                  <a16:creationId xmlns:a16="http://schemas.microsoft.com/office/drawing/2014/main" id="{62094FD9-7658-C9EB-1103-CF49AEEDC2B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48752" y="6473860"/>
              <a:ext cx="998705" cy="353578"/>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a:extLst>
                <a:ext uri="{FF2B5EF4-FFF2-40B4-BE49-F238E27FC236}">
                  <a16:creationId xmlns:a16="http://schemas.microsoft.com/office/drawing/2014/main" id="{419AA282-0E66-8599-9DC9-C261E9647C31}"/>
                </a:ext>
              </a:extLst>
            </p:cNvPr>
            <p:cNvSpPr txBox="1"/>
            <p:nvPr/>
          </p:nvSpPr>
          <p:spPr>
            <a:xfrm>
              <a:off x="4365092" y="6473860"/>
              <a:ext cx="3349934" cy="307777"/>
            </a:xfrm>
            <a:prstGeom prst="rect">
              <a:avLst/>
            </a:prstGeom>
            <a:noFill/>
          </p:spPr>
          <p:txBody>
            <a:bodyPr wrap="square" rtlCol="0">
              <a:spAutoFit/>
            </a:bodyPr>
            <a:lstStyle/>
            <a:p>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06.03.2025 | </a:t>
              </a:r>
              <a:r>
                <a:rPr lang="en-GB" sz="1400" dirty="0" err="1">
                  <a:solidFill>
                    <a:schemeClr val="bg1"/>
                  </a:solidFill>
                  <a:latin typeface="Calibri Light" panose="020F0302020204030204" pitchFamily="34" charset="0"/>
                  <a:ea typeface="Calibri Light" panose="020F0302020204030204" pitchFamily="34" charset="0"/>
                  <a:cs typeface="Calibri Light" panose="020F0302020204030204" pitchFamily="34" charset="0"/>
                </a:rPr>
                <a:t>eeFACT</a:t>
              </a:r>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 2025 | Dora Gibellieri </a:t>
              </a:r>
            </a:p>
          </p:txBody>
        </p:sp>
        <p:pic>
          <p:nvPicPr>
            <p:cNvPr id="18" name="Picture 17" descr="A white circle with black text&#10;&#10;AI-generated content may be incorrect.">
              <a:extLst>
                <a:ext uri="{FF2B5EF4-FFF2-40B4-BE49-F238E27FC236}">
                  <a16:creationId xmlns:a16="http://schemas.microsoft.com/office/drawing/2014/main" id="{B2036A46-5E15-81A7-7F22-3FBA97F42F73}"/>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940774" y="6408211"/>
              <a:ext cx="818381" cy="459389"/>
            </a:xfrm>
            <a:prstGeom prst="rect">
              <a:avLst/>
            </a:prstGeom>
          </p:spPr>
        </p:pic>
        <p:pic>
          <p:nvPicPr>
            <p:cNvPr id="19" name="Picture 18" descr="A black and white striped background&#10;&#10;AI-generated content may be incorrect.">
              <a:extLst>
                <a:ext uri="{FF2B5EF4-FFF2-40B4-BE49-F238E27FC236}">
                  <a16:creationId xmlns:a16="http://schemas.microsoft.com/office/drawing/2014/main" id="{25646033-CA61-FB0F-CF56-83DCC04D9D5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915275" y="6521870"/>
              <a:ext cx="982548" cy="211756"/>
            </a:xfrm>
            <a:prstGeom prst="rect">
              <a:avLst/>
            </a:prstGeom>
          </p:spPr>
        </p:pic>
      </p:grpSp>
      <p:sp>
        <p:nvSpPr>
          <p:cNvPr id="25" name="Rectangle 24">
            <a:extLst>
              <a:ext uri="{FF2B5EF4-FFF2-40B4-BE49-F238E27FC236}">
                <a16:creationId xmlns:a16="http://schemas.microsoft.com/office/drawing/2014/main" id="{301294F2-2766-60E4-2211-5746E28B97C9}"/>
              </a:ext>
            </a:extLst>
          </p:cNvPr>
          <p:cNvSpPr/>
          <p:nvPr/>
        </p:nvSpPr>
        <p:spPr>
          <a:xfrm>
            <a:off x="3175" y="-11829"/>
            <a:ext cx="12192000" cy="216000"/>
          </a:xfrm>
          <a:prstGeom prst="rect">
            <a:avLst/>
          </a:prstGeom>
          <a:solidFill>
            <a:srgbClr val="0C343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Arrow: Pentagon 27">
            <a:extLst>
              <a:ext uri="{FF2B5EF4-FFF2-40B4-BE49-F238E27FC236}">
                <a16:creationId xmlns:a16="http://schemas.microsoft.com/office/drawing/2014/main" id="{271AAECF-F829-21DC-77C2-2A83416DB146}"/>
              </a:ext>
            </a:extLst>
          </p:cNvPr>
          <p:cNvSpPr/>
          <p:nvPr/>
        </p:nvSpPr>
        <p:spPr>
          <a:xfrm>
            <a:off x="2936050" y="-11829"/>
            <a:ext cx="3153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b="1" dirty="0">
                <a:latin typeface="Calibri Light" panose="020F0302020204030204" pitchFamily="34" charset="0"/>
                <a:ea typeface="Calibri Light" panose="020F0302020204030204" pitchFamily="34" charset="0"/>
                <a:cs typeface="Calibri Light" panose="020F0302020204030204" pitchFamily="34" charset="0"/>
              </a:rPr>
              <a:t>FCC-</a:t>
            </a:r>
            <a:r>
              <a:rPr lang="en-US" sz="1100" b="1" dirty="0" err="1">
                <a:latin typeface="Calibri Light" panose="020F0302020204030204" pitchFamily="34" charset="0"/>
                <a:ea typeface="Calibri Light" panose="020F0302020204030204" pitchFamily="34" charset="0"/>
                <a:cs typeface="Calibri Light" panose="020F0302020204030204" pitchFamily="34" charset="0"/>
              </a:rPr>
              <a:t>ee</a:t>
            </a:r>
            <a:r>
              <a:rPr lang="en-US" sz="1100" b="1" dirty="0">
                <a:latin typeface="Calibri Light" panose="020F0302020204030204" pitchFamily="34" charset="0"/>
                <a:ea typeface="Calibri Light" panose="020F0302020204030204" pitchFamily="34" charset="0"/>
                <a:cs typeface="Calibri Light" panose="020F0302020204030204" pitchFamily="34" charset="0"/>
              </a:rPr>
              <a:t> main ring impedance model</a:t>
            </a: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29" name="Arrow: Pentagon 28">
            <a:extLst>
              <a:ext uri="{FF2B5EF4-FFF2-40B4-BE49-F238E27FC236}">
                <a16:creationId xmlns:a16="http://schemas.microsoft.com/office/drawing/2014/main" id="{BF611025-8A4B-6B1F-5C3F-6BCB45C565B7}"/>
              </a:ext>
            </a:extLst>
          </p:cNvPr>
          <p:cNvSpPr/>
          <p:nvPr/>
        </p:nvSpPr>
        <p:spPr>
          <a:xfrm>
            <a:off x="-2382" y="-11829"/>
            <a:ext cx="3045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31" name="TextBox 30">
            <a:extLst>
              <a:ext uri="{FF2B5EF4-FFF2-40B4-BE49-F238E27FC236}">
                <a16:creationId xmlns:a16="http://schemas.microsoft.com/office/drawing/2014/main" id="{CC9DC391-B48C-84E9-9FE8-4BA080F113C6}"/>
              </a:ext>
            </a:extLst>
          </p:cNvPr>
          <p:cNvSpPr txBox="1"/>
          <p:nvPr/>
        </p:nvSpPr>
        <p:spPr>
          <a:xfrm>
            <a:off x="298104" y="273757"/>
            <a:ext cx="11637819" cy="646331"/>
          </a:xfrm>
          <a:prstGeom prst="rect">
            <a:avLst/>
          </a:prstGeom>
          <a:noFill/>
        </p:spPr>
        <p:txBody>
          <a:bodyPr wrap="square" rtlCol="0">
            <a:spAutoFit/>
          </a:bodyPr>
          <a:lstStyle/>
          <a:p>
            <a:r>
              <a:rPr lang="en-US" sz="3600" dirty="0">
                <a:solidFill>
                  <a:srgbClr val="0C343D"/>
                </a:solidFill>
                <a:latin typeface="Calisto MT" panose="02040603050505030304" pitchFamily="18" charset="0"/>
              </a:rPr>
              <a:t>TMCI threshold</a:t>
            </a:r>
          </a:p>
        </p:txBody>
      </p:sp>
      <p:cxnSp>
        <p:nvCxnSpPr>
          <p:cNvPr id="32" name="Straight Connector 31">
            <a:extLst>
              <a:ext uri="{FF2B5EF4-FFF2-40B4-BE49-F238E27FC236}">
                <a16:creationId xmlns:a16="http://schemas.microsoft.com/office/drawing/2014/main" id="{FD2A91E7-2444-B89C-0519-8C9D211CA891}"/>
              </a:ext>
            </a:extLst>
          </p:cNvPr>
          <p:cNvCxnSpPr>
            <a:cxnSpLocks/>
          </p:cNvCxnSpPr>
          <p:nvPr/>
        </p:nvCxnSpPr>
        <p:spPr>
          <a:xfrm>
            <a:off x="309594" y="920088"/>
            <a:ext cx="11560111"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259584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1B4F52-BD54-18D3-8ED7-71F1E2995372}"/>
            </a:ext>
          </a:extLst>
        </p:cNvPr>
        <p:cNvGrpSpPr/>
        <p:nvPr/>
      </p:nvGrpSpPr>
      <p:grpSpPr>
        <a:xfrm>
          <a:off x="0" y="0"/>
          <a:ext cx="0" cy="0"/>
          <a:chOff x="0" y="0"/>
          <a:chExt cx="0" cy="0"/>
        </a:xfrm>
      </p:grpSpPr>
      <p:sp>
        <p:nvSpPr>
          <p:cNvPr id="21" name="TextBox 20">
            <a:extLst>
              <a:ext uri="{FF2B5EF4-FFF2-40B4-BE49-F238E27FC236}">
                <a16:creationId xmlns:a16="http://schemas.microsoft.com/office/drawing/2014/main" id="{0CD7CF4F-9533-85BF-B4B6-12BB66A1E92A}"/>
              </a:ext>
            </a:extLst>
          </p:cNvPr>
          <p:cNvSpPr txBox="1"/>
          <p:nvPr/>
        </p:nvSpPr>
        <p:spPr>
          <a:xfrm>
            <a:off x="442550" y="1671333"/>
            <a:ext cx="11232807" cy="3416320"/>
          </a:xfrm>
          <a:prstGeom prst="rect">
            <a:avLst/>
          </a:prstGeom>
          <a:noFill/>
        </p:spPr>
        <p:txBody>
          <a:bodyPr wrap="square" rtlCol="0">
            <a:spAutoFit/>
          </a:bodyPr>
          <a:lstStyle/>
          <a:p>
            <a:pPr marL="285750" indent="-285750">
              <a:buFont typeface="Arial" panose="020B0604020202020204" pitchFamily="34" charset="0"/>
              <a:buChar char="•"/>
            </a:pPr>
            <a:r>
              <a:rPr lang="en-US" sz="2400" b="1" dirty="0">
                <a:solidFill>
                  <a:schemeClr val="bg1">
                    <a:lumMod val="75000"/>
                  </a:schemeClr>
                </a:solidFill>
                <a:latin typeface="Calibri Light" panose="020F0302020204030204" pitchFamily="34" charset="0"/>
                <a:ea typeface="Calibri Light" panose="020F0302020204030204" pitchFamily="34" charset="0"/>
                <a:cs typeface="Calibri Light" panose="020F0302020204030204" pitchFamily="34" charset="0"/>
              </a:rPr>
              <a:t>Introduction</a:t>
            </a:r>
          </a:p>
          <a:p>
            <a:endParaRPr lang="en-US" sz="2400" dirty="0">
              <a:solidFill>
                <a:schemeClr val="bg1">
                  <a:lumMod val="75000"/>
                </a:schemeClr>
              </a:solidFill>
              <a:latin typeface="Calibri Light" panose="020F0302020204030204" pitchFamily="34" charset="0"/>
              <a:ea typeface="Calibri Light" panose="020F0302020204030204" pitchFamily="34" charset="0"/>
              <a:cs typeface="Calibri Light" panose="020F0302020204030204" pitchFamily="34" charset="0"/>
            </a:endParaRPr>
          </a:p>
          <a:p>
            <a:pPr marL="285750" indent="-285750">
              <a:buFont typeface="Arial" panose="020B0604020202020204" pitchFamily="34" charset="0"/>
              <a:buChar char="•"/>
            </a:pPr>
            <a:r>
              <a:rPr lang="en-US" sz="2400" b="1" dirty="0">
                <a:solidFill>
                  <a:schemeClr val="bg1">
                    <a:lumMod val="75000"/>
                  </a:schemeClr>
                </a:solidFill>
                <a:latin typeface="Calibri Light" panose="020F0302020204030204" pitchFamily="34" charset="0"/>
                <a:ea typeface="Calibri Light" panose="020F0302020204030204" pitchFamily="34" charset="0"/>
                <a:cs typeface="Calibri Light" panose="020F0302020204030204" pitchFamily="34" charset="0"/>
              </a:rPr>
              <a:t>FCC-</a:t>
            </a:r>
            <a:r>
              <a:rPr lang="en-US" sz="2400" b="1" dirty="0" err="1">
                <a:solidFill>
                  <a:schemeClr val="bg1">
                    <a:lumMod val="75000"/>
                  </a:schemeClr>
                </a:solidFill>
                <a:latin typeface="Calibri Light" panose="020F0302020204030204" pitchFamily="34" charset="0"/>
                <a:ea typeface="Calibri Light" panose="020F0302020204030204" pitchFamily="34" charset="0"/>
                <a:cs typeface="Calibri Light" panose="020F0302020204030204" pitchFamily="34" charset="0"/>
              </a:rPr>
              <a:t>ee</a:t>
            </a:r>
            <a:r>
              <a:rPr lang="en-US" sz="2400" b="1" dirty="0">
                <a:solidFill>
                  <a:schemeClr val="bg1">
                    <a:lumMod val="75000"/>
                  </a:schemeClr>
                </a:solidFill>
                <a:latin typeface="Calibri Light" panose="020F0302020204030204" pitchFamily="34" charset="0"/>
                <a:ea typeface="Calibri Light" panose="020F0302020204030204" pitchFamily="34" charset="0"/>
                <a:cs typeface="Calibri Light" panose="020F0302020204030204" pitchFamily="34" charset="0"/>
              </a:rPr>
              <a:t> main ring Impedance Model</a:t>
            </a:r>
          </a:p>
          <a:p>
            <a:pPr marL="742950" lvl="1" indent="-285750">
              <a:buFont typeface="Arial" panose="020B0604020202020204" pitchFamily="34" charset="0"/>
              <a:buChar char="•"/>
            </a:pPr>
            <a:r>
              <a:rPr lang="en-US" sz="2400" dirty="0">
                <a:solidFill>
                  <a:schemeClr val="bg1">
                    <a:lumMod val="75000"/>
                  </a:schemeClr>
                </a:solidFill>
                <a:latin typeface="Calibri Light" panose="020F0302020204030204" pitchFamily="34" charset="0"/>
                <a:ea typeface="Calibri Light" panose="020F0302020204030204" pitchFamily="34" charset="0"/>
                <a:cs typeface="Calibri Light" panose="020F0302020204030204" pitchFamily="34" charset="0"/>
              </a:rPr>
              <a:t>Criticality of collimator model</a:t>
            </a:r>
          </a:p>
          <a:p>
            <a:pPr marL="742950" lvl="1" indent="-285750">
              <a:buFont typeface="Arial" panose="020B0604020202020204" pitchFamily="34" charset="0"/>
              <a:buChar char="•"/>
            </a:pPr>
            <a:r>
              <a:rPr lang="en-US" sz="2400" dirty="0">
                <a:solidFill>
                  <a:schemeClr val="bg1">
                    <a:lumMod val="75000"/>
                  </a:schemeClr>
                </a:solidFill>
                <a:latin typeface="Calibri Light" panose="020F0302020204030204" pitchFamily="34" charset="0"/>
                <a:ea typeface="Calibri Light" panose="020F0302020204030204" pitchFamily="34" charset="0"/>
                <a:cs typeface="Calibri Light" panose="020F0302020204030204" pitchFamily="34" charset="0"/>
              </a:rPr>
              <a:t>Effect on single-bunch instabilities</a:t>
            </a:r>
          </a:p>
          <a:p>
            <a:pPr lvl="1"/>
            <a:endParaRPr lang="en-US" sz="2400" dirty="0">
              <a:latin typeface="Calibri Light" panose="020F0302020204030204" pitchFamily="34" charset="0"/>
              <a:ea typeface="Calibri Light" panose="020F0302020204030204" pitchFamily="34" charset="0"/>
              <a:cs typeface="Calibri Light" panose="020F0302020204030204" pitchFamily="34" charset="0"/>
            </a:endParaRPr>
          </a:p>
          <a:p>
            <a:pPr marL="285750" indent="-285750">
              <a:buFont typeface="Arial" panose="020B0604020202020204" pitchFamily="34" charset="0"/>
              <a:buChar char="•"/>
            </a:pPr>
            <a:r>
              <a:rPr lang="en-US" sz="2400" b="1" dirty="0">
                <a:latin typeface="Calibri Light" panose="020F0302020204030204" pitchFamily="34" charset="0"/>
                <a:ea typeface="Calibri Light" panose="020F0302020204030204" pitchFamily="34" charset="0"/>
                <a:cs typeface="Calibri Light" panose="020F0302020204030204" pitchFamily="34" charset="0"/>
              </a:rPr>
              <a:t>FCC-</a:t>
            </a:r>
            <a:r>
              <a:rPr lang="en-US" sz="2400" b="1" dirty="0" err="1">
                <a:latin typeface="Calibri Light" panose="020F0302020204030204" pitchFamily="34" charset="0"/>
                <a:ea typeface="Calibri Light" panose="020F0302020204030204" pitchFamily="34" charset="0"/>
                <a:cs typeface="Calibri Light" panose="020F0302020204030204" pitchFamily="34" charset="0"/>
              </a:rPr>
              <a:t>ee</a:t>
            </a:r>
            <a:r>
              <a:rPr lang="en-US" sz="2400" b="1" dirty="0">
                <a:latin typeface="Calibri Light" panose="020F0302020204030204" pitchFamily="34" charset="0"/>
                <a:ea typeface="Calibri Light" panose="020F0302020204030204" pitchFamily="34" charset="0"/>
                <a:cs typeface="Calibri Light" panose="020F0302020204030204" pitchFamily="34" charset="0"/>
              </a:rPr>
              <a:t> booster stability considerations</a:t>
            </a:r>
          </a:p>
          <a:p>
            <a:pPr lvl="2"/>
            <a:endParaRPr lang="en-US" sz="2400" dirty="0">
              <a:latin typeface="Calibri Light" panose="020F0302020204030204" pitchFamily="34" charset="0"/>
              <a:ea typeface="Calibri Light" panose="020F0302020204030204" pitchFamily="34" charset="0"/>
              <a:cs typeface="Calibri Light" panose="020F0302020204030204" pitchFamily="34" charset="0"/>
            </a:endParaRPr>
          </a:p>
          <a:p>
            <a:pPr marL="285750" indent="-285750">
              <a:buFont typeface="Arial" panose="020B0604020202020204" pitchFamily="34" charset="0"/>
              <a:buChar char="•"/>
            </a:pPr>
            <a:r>
              <a:rPr lang="en-US" sz="2400" b="1" dirty="0">
                <a:solidFill>
                  <a:schemeClr val="bg1">
                    <a:lumMod val="75000"/>
                  </a:schemeClr>
                </a:solidFill>
                <a:latin typeface="Calibri Light" panose="020F0302020204030204" pitchFamily="34" charset="0"/>
                <a:ea typeface="Calibri Light" panose="020F0302020204030204" pitchFamily="34" charset="0"/>
                <a:cs typeface="Calibri Light" panose="020F0302020204030204" pitchFamily="34" charset="0"/>
              </a:rPr>
              <a:t>Conclusion and next steps</a:t>
            </a:r>
            <a:endParaRPr lang="en-US" sz="2400" dirty="0">
              <a:solidFill>
                <a:schemeClr val="bg1">
                  <a:lumMod val="75000"/>
                </a:schemeClr>
              </a:solidFill>
              <a:latin typeface="Calibri Light" panose="020F0302020204030204" pitchFamily="34" charset="0"/>
              <a:ea typeface="Calibri Light" panose="020F0302020204030204" pitchFamily="34" charset="0"/>
              <a:cs typeface="Calibri Light" panose="020F0302020204030204" pitchFamily="34" charset="0"/>
            </a:endParaRPr>
          </a:p>
        </p:txBody>
      </p:sp>
      <p:grpSp>
        <p:nvGrpSpPr>
          <p:cNvPr id="9" name="Group 8">
            <a:extLst>
              <a:ext uri="{FF2B5EF4-FFF2-40B4-BE49-F238E27FC236}">
                <a16:creationId xmlns:a16="http://schemas.microsoft.com/office/drawing/2014/main" id="{9E9A5143-419D-710E-105B-C5DEB66DBB3E}"/>
              </a:ext>
            </a:extLst>
          </p:cNvPr>
          <p:cNvGrpSpPr/>
          <p:nvPr/>
        </p:nvGrpSpPr>
        <p:grpSpPr>
          <a:xfrm>
            <a:off x="0" y="6364995"/>
            <a:ext cx="12192000" cy="565697"/>
            <a:chOff x="0" y="6364995"/>
            <a:chExt cx="12192000" cy="565697"/>
          </a:xfrm>
        </p:grpSpPr>
        <p:sp>
          <p:nvSpPr>
            <p:cNvPr id="10" name="Rectangle 9">
              <a:extLst>
                <a:ext uri="{FF2B5EF4-FFF2-40B4-BE49-F238E27FC236}">
                  <a16:creationId xmlns:a16="http://schemas.microsoft.com/office/drawing/2014/main" id="{58FF1F5A-8380-0076-66C3-2B2E98B68E8F}"/>
                </a:ext>
              </a:extLst>
            </p:cNvPr>
            <p:cNvSpPr/>
            <p:nvPr/>
          </p:nvSpPr>
          <p:spPr>
            <a:xfrm>
              <a:off x="0" y="6417816"/>
              <a:ext cx="12192000" cy="440184"/>
            </a:xfrm>
            <a:prstGeom prst="rect">
              <a:avLst/>
            </a:prstGeom>
            <a:solidFill>
              <a:srgbClr val="0C343D"/>
            </a:solidFill>
            <a:ln>
              <a:solidFill>
                <a:srgbClr val="0C34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Google Shape;58;p13">
              <a:extLst>
                <a:ext uri="{FF2B5EF4-FFF2-40B4-BE49-F238E27FC236}">
                  <a16:creationId xmlns:a16="http://schemas.microsoft.com/office/drawing/2014/main" id="{FEAD7AF8-3CE7-CDD9-3B8D-4D4B6764497C}"/>
                </a:ext>
              </a:extLst>
            </p:cNvPr>
            <p:cNvPicPr preferRelativeResize="0"/>
            <p:nvPr/>
          </p:nvPicPr>
          <p:blipFill>
            <a:blip r:embed="rId2">
              <a:alphaModFix/>
            </a:blip>
            <a:stretch>
              <a:fillRect/>
            </a:stretch>
          </p:blipFill>
          <p:spPr>
            <a:xfrm>
              <a:off x="153418" y="6364995"/>
              <a:ext cx="578264" cy="565697"/>
            </a:xfrm>
            <a:prstGeom prst="rect">
              <a:avLst/>
            </a:prstGeom>
            <a:noFill/>
            <a:ln>
              <a:noFill/>
            </a:ln>
          </p:spPr>
        </p:pic>
        <p:pic>
          <p:nvPicPr>
            <p:cNvPr id="12" name="Picture 2">
              <a:extLst>
                <a:ext uri="{FF2B5EF4-FFF2-40B4-BE49-F238E27FC236}">
                  <a16:creationId xmlns:a16="http://schemas.microsoft.com/office/drawing/2014/main" id="{2F4859FD-383D-0C85-32B8-571578523C0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8752" y="6473860"/>
              <a:ext cx="998705" cy="353578"/>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AE9A219D-45A1-F9CF-36F4-AF0DEAACB407}"/>
                </a:ext>
              </a:extLst>
            </p:cNvPr>
            <p:cNvSpPr txBox="1"/>
            <p:nvPr/>
          </p:nvSpPr>
          <p:spPr>
            <a:xfrm>
              <a:off x="4365092" y="6473860"/>
              <a:ext cx="3349934" cy="307777"/>
            </a:xfrm>
            <a:prstGeom prst="rect">
              <a:avLst/>
            </a:prstGeom>
            <a:noFill/>
          </p:spPr>
          <p:txBody>
            <a:bodyPr wrap="square" rtlCol="0">
              <a:spAutoFit/>
            </a:bodyPr>
            <a:lstStyle/>
            <a:p>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06.03.2025 | </a:t>
              </a:r>
              <a:r>
                <a:rPr lang="en-GB" sz="1400" dirty="0" err="1">
                  <a:solidFill>
                    <a:schemeClr val="bg1"/>
                  </a:solidFill>
                  <a:latin typeface="Calibri Light" panose="020F0302020204030204" pitchFamily="34" charset="0"/>
                  <a:ea typeface="Calibri Light" panose="020F0302020204030204" pitchFamily="34" charset="0"/>
                  <a:cs typeface="Calibri Light" panose="020F0302020204030204" pitchFamily="34" charset="0"/>
                </a:rPr>
                <a:t>eeFACT</a:t>
              </a:r>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 2025 | Dora Gibellieri </a:t>
              </a:r>
            </a:p>
          </p:txBody>
        </p:sp>
        <p:pic>
          <p:nvPicPr>
            <p:cNvPr id="16" name="Picture 15" descr="A white circle with black text&#10;&#10;AI-generated content may be incorrect.">
              <a:extLst>
                <a:ext uri="{FF2B5EF4-FFF2-40B4-BE49-F238E27FC236}">
                  <a16:creationId xmlns:a16="http://schemas.microsoft.com/office/drawing/2014/main" id="{59CE47D6-DDDC-380C-6941-09B8612408F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940774" y="6408211"/>
              <a:ext cx="818381" cy="459389"/>
            </a:xfrm>
            <a:prstGeom prst="rect">
              <a:avLst/>
            </a:prstGeom>
          </p:spPr>
        </p:pic>
        <p:pic>
          <p:nvPicPr>
            <p:cNvPr id="17" name="Picture 16" descr="A black and white striped background&#10;&#10;AI-generated content may be incorrect.">
              <a:extLst>
                <a:ext uri="{FF2B5EF4-FFF2-40B4-BE49-F238E27FC236}">
                  <a16:creationId xmlns:a16="http://schemas.microsoft.com/office/drawing/2014/main" id="{A3C6413F-2A67-C573-03E1-2902304A16A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915275" y="6521870"/>
              <a:ext cx="982548" cy="211756"/>
            </a:xfrm>
            <a:prstGeom prst="rect">
              <a:avLst/>
            </a:prstGeom>
          </p:spPr>
        </p:pic>
      </p:grpSp>
      <p:sp>
        <p:nvSpPr>
          <p:cNvPr id="18" name="Rectangle 17">
            <a:extLst>
              <a:ext uri="{FF2B5EF4-FFF2-40B4-BE49-F238E27FC236}">
                <a16:creationId xmlns:a16="http://schemas.microsoft.com/office/drawing/2014/main" id="{FDB5233A-AECA-F9DF-8E8F-593E890C1EBB}"/>
              </a:ext>
            </a:extLst>
          </p:cNvPr>
          <p:cNvSpPr/>
          <p:nvPr/>
        </p:nvSpPr>
        <p:spPr>
          <a:xfrm>
            <a:off x="3175" y="-11829"/>
            <a:ext cx="12192000" cy="216000"/>
          </a:xfrm>
          <a:prstGeom prst="rect">
            <a:avLst/>
          </a:prstGeom>
          <a:solidFill>
            <a:srgbClr val="0C343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TextBox 28">
            <a:extLst>
              <a:ext uri="{FF2B5EF4-FFF2-40B4-BE49-F238E27FC236}">
                <a16:creationId xmlns:a16="http://schemas.microsoft.com/office/drawing/2014/main" id="{0FF937DA-1ADB-EB96-4913-EDF79AE54B09}"/>
              </a:ext>
            </a:extLst>
          </p:cNvPr>
          <p:cNvSpPr txBox="1"/>
          <p:nvPr/>
        </p:nvSpPr>
        <p:spPr>
          <a:xfrm>
            <a:off x="298104" y="273757"/>
            <a:ext cx="11637819" cy="646331"/>
          </a:xfrm>
          <a:prstGeom prst="rect">
            <a:avLst/>
          </a:prstGeom>
          <a:noFill/>
        </p:spPr>
        <p:txBody>
          <a:bodyPr wrap="square" rtlCol="0">
            <a:spAutoFit/>
          </a:bodyPr>
          <a:lstStyle/>
          <a:p>
            <a:r>
              <a:rPr lang="en-US" sz="3600" dirty="0">
                <a:solidFill>
                  <a:srgbClr val="0C343D"/>
                </a:solidFill>
                <a:latin typeface="Calisto MT" panose="02040603050505030304" pitchFamily="18" charset="0"/>
              </a:rPr>
              <a:t>Outline</a:t>
            </a:r>
            <a:endParaRPr lang="en-GB" sz="3600" dirty="0">
              <a:solidFill>
                <a:srgbClr val="0C343D"/>
              </a:solidFill>
              <a:latin typeface="Calisto MT" panose="02040603050505030304" pitchFamily="18" charset="0"/>
            </a:endParaRPr>
          </a:p>
        </p:txBody>
      </p:sp>
      <p:cxnSp>
        <p:nvCxnSpPr>
          <p:cNvPr id="30" name="Straight Connector 29">
            <a:extLst>
              <a:ext uri="{FF2B5EF4-FFF2-40B4-BE49-F238E27FC236}">
                <a16:creationId xmlns:a16="http://schemas.microsoft.com/office/drawing/2014/main" id="{7892420B-F41E-49A2-3FCA-2C4F5BFA8E6F}"/>
              </a:ext>
            </a:extLst>
          </p:cNvPr>
          <p:cNvCxnSpPr>
            <a:cxnSpLocks/>
          </p:cNvCxnSpPr>
          <p:nvPr/>
        </p:nvCxnSpPr>
        <p:spPr>
          <a:xfrm>
            <a:off x="309594" y="920088"/>
            <a:ext cx="11560111"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2" name="Arrow: Pentagon 1">
            <a:extLst>
              <a:ext uri="{FF2B5EF4-FFF2-40B4-BE49-F238E27FC236}">
                <a16:creationId xmlns:a16="http://schemas.microsoft.com/office/drawing/2014/main" id="{5D18E53B-F120-EB2B-90E8-200C516E3595}"/>
              </a:ext>
            </a:extLst>
          </p:cNvPr>
          <p:cNvSpPr/>
          <p:nvPr/>
        </p:nvSpPr>
        <p:spPr>
          <a:xfrm>
            <a:off x="5988793" y="-11829"/>
            <a:ext cx="3153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b="1">
                <a:latin typeface="Calibri Light" panose="020F0302020204030204" pitchFamily="34" charset="0"/>
                <a:ea typeface="Calibri Light" panose="020F0302020204030204" pitchFamily="34" charset="0"/>
                <a:cs typeface="Calibri Light" panose="020F0302020204030204" pitchFamily="34" charset="0"/>
              </a:rPr>
              <a:t>FCC-ee booster stability considerations</a:t>
            </a: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3" name="Arrow: Pentagon 2">
            <a:extLst>
              <a:ext uri="{FF2B5EF4-FFF2-40B4-BE49-F238E27FC236}">
                <a16:creationId xmlns:a16="http://schemas.microsoft.com/office/drawing/2014/main" id="{87E02DEA-C9E8-FEBA-614C-94951637F82E}"/>
              </a:ext>
            </a:extLst>
          </p:cNvPr>
          <p:cNvSpPr/>
          <p:nvPr/>
        </p:nvSpPr>
        <p:spPr>
          <a:xfrm>
            <a:off x="2936050" y="-11829"/>
            <a:ext cx="3153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4" name="Arrow: Pentagon 3">
            <a:extLst>
              <a:ext uri="{FF2B5EF4-FFF2-40B4-BE49-F238E27FC236}">
                <a16:creationId xmlns:a16="http://schemas.microsoft.com/office/drawing/2014/main" id="{2A64E223-769B-0B6B-2E58-14EABB90F332}"/>
              </a:ext>
            </a:extLst>
          </p:cNvPr>
          <p:cNvSpPr/>
          <p:nvPr/>
        </p:nvSpPr>
        <p:spPr>
          <a:xfrm>
            <a:off x="-2382" y="-11829"/>
            <a:ext cx="3045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29173966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ABFADD-3354-289F-7626-1B433480A809}"/>
            </a:ext>
          </a:extLst>
        </p:cNvPr>
        <p:cNvGrpSpPr/>
        <p:nvPr/>
      </p:nvGrpSpPr>
      <p:grpSpPr>
        <a:xfrm>
          <a:off x="0" y="0"/>
          <a:ext cx="0" cy="0"/>
          <a:chOff x="0" y="0"/>
          <a:chExt cx="0" cy="0"/>
        </a:xfrm>
      </p:grpSpPr>
      <p:sp>
        <p:nvSpPr>
          <p:cNvPr id="21" name="TextBox 20">
            <a:extLst>
              <a:ext uri="{FF2B5EF4-FFF2-40B4-BE49-F238E27FC236}">
                <a16:creationId xmlns:a16="http://schemas.microsoft.com/office/drawing/2014/main" id="{3CF131AB-4A88-852C-5000-8C4961DF1D0D}"/>
              </a:ext>
            </a:extLst>
          </p:cNvPr>
          <p:cNvSpPr txBox="1"/>
          <p:nvPr/>
        </p:nvSpPr>
        <p:spPr>
          <a:xfrm>
            <a:off x="424990" y="1136598"/>
            <a:ext cx="6696607" cy="4247317"/>
          </a:xfrm>
          <a:prstGeom prst="rect">
            <a:avLst/>
          </a:prstGeom>
          <a:noFill/>
        </p:spPr>
        <p:txBody>
          <a:bodyPr wrap="square" rtlCol="0">
            <a:spAutoFit/>
          </a:bodyPr>
          <a:lstStyle/>
          <a:p>
            <a:pPr marL="285750" indent="-285750">
              <a:buFont typeface="Arial" panose="020B0604020202020204" pitchFamily="34" charset="0"/>
              <a:buChar char="•"/>
            </a:pPr>
            <a:r>
              <a:rPr lang="en-GB" sz="2000" b="1" dirty="0">
                <a:latin typeface="Calibri Light" panose="020F0302020204030204" pitchFamily="34" charset="0"/>
                <a:ea typeface="Calibri Light" panose="020F0302020204030204" pitchFamily="34" charset="0"/>
                <a:cs typeface="Calibri Light" panose="020F0302020204030204" pitchFamily="34" charset="0"/>
              </a:rPr>
              <a:t>Challenges in HEB PA31.0 (2023) Design</a:t>
            </a:r>
            <a:endParaRPr lang="en-US" sz="2000" b="1" dirty="0">
              <a:latin typeface="Calibri Light" panose="020F0302020204030204" pitchFamily="34" charset="0"/>
              <a:ea typeface="Calibri Light" panose="020F0302020204030204" pitchFamily="34" charset="0"/>
              <a:cs typeface="Calibri Light" panose="020F0302020204030204" pitchFamily="34" charset="0"/>
            </a:endParaRPr>
          </a:p>
          <a:p>
            <a:pPr marL="742950" lvl="1" indent="-285750">
              <a:buFont typeface="Arial" panose="020B0604020202020204" pitchFamily="34" charset="0"/>
              <a:buChar char="•"/>
            </a:pPr>
            <a:r>
              <a:rPr lang="en-US" sz="2000" dirty="0">
                <a:latin typeface="Calibri Light" panose="020F0302020204030204" pitchFamily="34" charset="0"/>
                <a:ea typeface="Calibri Light" panose="020F0302020204030204" pitchFamily="34" charset="0"/>
                <a:cs typeface="Calibri Light" panose="020F0302020204030204" pitchFamily="34" charset="0"/>
              </a:rPr>
              <a:t>Microwave instabilities</a:t>
            </a:r>
          </a:p>
          <a:p>
            <a:pPr marL="742950" lvl="1" indent="-285750">
              <a:buFont typeface="Arial" panose="020B0604020202020204" pitchFamily="34" charset="0"/>
              <a:buChar char="•"/>
            </a:pPr>
            <a:r>
              <a:rPr lang="en-US" sz="2000" dirty="0">
                <a:latin typeface="Calibri Light" panose="020F0302020204030204" pitchFamily="34" charset="0"/>
                <a:ea typeface="Calibri Light" panose="020F0302020204030204" pitchFamily="34" charset="0"/>
                <a:cs typeface="Calibri Light" panose="020F0302020204030204" pitchFamily="34" charset="0"/>
              </a:rPr>
              <a:t>Transverse mode coupling instabilities</a:t>
            </a:r>
          </a:p>
          <a:p>
            <a:pPr marL="742950" lvl="1" indent="-285750">
              <a:buFont typeface="Arial" panose="020B0604020202020204" pitchFamily="34" charset="0"/>
              <a:buChar char="•"/>
            </a:pPr>
            <a:r>
              <a:rPr lang="en-US" sz="2000" dirty="0">
                <a:latin typeface="Calibri Light" panose="020F0302020204030204" pitchFamily="34" charset="0"/>
                <a:ea typeface="Calibri Light" panose="020F0302020204030204" pitchFamily="34" charset="0"/>
                <a:cs typeface="Calibri Light" panose="020F0302020204030204" pitchFamily="34" charset="0"/>
              </a:rPr>
              <a:t>Transverse coupled bunch instabilities</a:t>
            </a:r>
          </a:p>
          <a:p>
            <a:endParaRPr lang="en-US" sz="2000" dirty="0">
              <a:solidFill>
                <a:schemeClr val="bg1">
                  <a:lumMod val="75000"/>
                </a:schemeClr>
              </a:solidFill>
              <a:latin typeface="Calibri Light" panose="020F0302020204030204" pitchFamily="34" charset="0"/>
              <a:ea typeface="Calibri Light" panose="020F0302020204030204" pitchFamily="34" charset="0"/>
              <a:cs typeface="Calibri Light" panose="020F0302020204030204" pitchFamily="34" charset="0"/>
            </a:endParaRPr>
          </a:p>
          <a:p>
            <a:endParaRPr lang="en-US" sz="2000" dirty="0">
              <a:solidFill>
                <a:schemeClr val="bg1">
                  <a:lumMod val="75000"/>
                </a:schemeClr>
              </a:solidFill>
              <a:latin typeface="Calibri Light" panose="020F0302020204030204" pitchFamily="34" charset="0"/>
              <a:ea typeface="Calibri Light" panose="020F0302020204030204" pitchFamily="34" charset="0"/>
              <a:cs typeface="Calibri Light" panose="020F0302020204030204" pitchFamily="34" charset="0"/>
            </a:endParaRPr>
          </a:p>
          <a:p>
            <a:endParaRPr lang="en-US" sz="2000" dirty="0">
              <a:solidFill>
                <a:schemeClr val="bg1">
                  <a:lumMod val="75000"/>
                </a:schemeClr>
              </a:solidFill>
              <a:latin typeface="Calibri Light" panose="020F0302020204030204" pitchFamily="34" charset="0"/>
              <a:ea typeface="Calibri Light" panose="020F0302020204030204" pitchFamily="34" charset="0"/>
              <a:cs typeface="Calibri Light" panose="020F0302020204030204" pitchFamily="34" charset="0"/>
            </a:endParaRPr>
          </a:p>
          <a:p>
            <a:endParaRPr lang="en-US" sz="2000" dirty="0">
              <a:solidFill>
                <a:schemeClr val="bg1">
                  <a:lumMod val="75000"/>
                </a:schemeClr>
              </a:solidFill>
              <a:latin typeface="Calibri Light" panose="020F0302020204030204" pitchFamily="34" charset="0"/>
              <a:ea typeface="Calibri Light" panose="020F0302020204030204" pitchFamily="34" charset="0"/>
              <a:cs typeface="Calibri Light" panose="020F0302020204030204" pitchFamily="34" charset="0"/>
            </a:endParaRPr>
          </a:p>
          <a:p>
            <a:pPr marL="342900" indent="-342900">
              <a:buFont typeface="Arial" panose="020B0604020202020204" pitchFamily="34" charset="0"/>
              <a:buChar char="•"/>
            </a:pPr>
            <a:r>
              <a:rPr lang="en-GB" sz="2000" b="1" dirty="0">
                <a:latin typeface="Calibri Light" panose="020F0302020204030204" pitchFamily="34" charset="0"/>
                <a:ea typeface="Calibri Light" panose="020F0302020204030204" pitchFamily="34" charset="0"/>
                <a:cs typeface="Calibri Light" panose="020F0302020204030204" pitchFamily="34" charset="0"/>
              </a:rPr>
              <a:t>HEB PA31.3 (2024) Design Enhancements and Solutions </a:t>
            </a:r>
          </a:p>
          <a:p>
            <a:pPr marL="800100" lvl="1" indent="-342900">
              <a:buFont typeface="Arial" panose="020B0604020202020204" pitchFamily="34" charset="0"/>
              <a:buChar char="•"/>
            </a:pPr>
            <a:r>
              <a:rPr kumimoji="0" lang="en-US" b="0" i="0" u="none" strike="noStrike" kern="1200" cap="none" spc="0" normalizeH="0" baseline="0" noProof="0" dirty="0">
                <a:ln>
                  <a:noFill/>
                </a:ln>
                <a:solidFill>
                  <a:prstClr val="black"/>
                </a:solidFill>
                <a:effectLst/>
                <a:uLnTx/>
                <a:uFillTx/>
                <a:latin typeface="Calibri Light" panose="020F0302020204030204" pitchFamily="34" charset="0"/>
                <a:ea typeface="Calibri Light" panose="020F0302020204030204" pitchFamily="34" charset="0"/>
                <a:cs typeface="Calibri Light" panose="020F0302020204030204" pitchFamily="34" charset="0"/>
              </a:rPr>
              <a:t>Change of pipe diameter</a:t>
            </a:r>
          </a:p>
          <a:p>
            <a:pPr lvl="2"/>
            <a:r>
              <a:rPr kumimoji="0" lang="en-US" b="0" i="0" u="none" strike="noStrike" kern="1200" cap="none" spc="0" normalizeH="0" baseline="0" noProof="0" dirty="0">
                <a:ln>
                  <a:noFill/>
                </a:ln>
                <a:solidFill>
                  <a:srgbClr val="006666"/>
                </a:solidFill>
                <a:effectLst/>
                <a:uLnTx/>
                <a:uFillTx/>
                <a:latin typeface="Calibri Light" panose="020F0302020204030204" pitchFamily="34" charset="0"/>
                <a:ea typeface="Calibri Light" panose="020F0302020204030204" pitchFamily="34" charset="0"/>
                <a:cs typeface="Calibri Light" panose="020F0302020204030204" pitchFamily="34" charset="0"/>
              </a:rPr>
              <a:t>25 mm </a:t>
            </a:r>
            <a:r>
              <a:rPr kumimoji="0" lang="en-US" b="0" i="0" u="none" strike="noStrike" kern="1200" cap="none" spc="0" normalizeH="0" baseline="0" noProof="0" dirty="0">
                <a:ln>
                  <a:noFill/>
                </a:ln>
                <a:solidFill>
                  <a:srgbClr val="006666"/>
                </a:solidFill>
                <a:effectLst/>
                <a:uLnTx/>
                <a:uFillTx/>
                <a:latin typeface="Calibri Light" panose="020F0302020204030204" pitchFamily="34" charset="0"/>
                <a:ea typeface="Calibri Light" panose="020F0302020204030204" pitchFamily="34" charset="0"/>
                <a:cs typeface="Calibri Light" panose="020F0302020204030204" pitchFamily="34" charset="0"/>
                <a:sym typeface="Wingdings" pitchFamily="2" charset="2"/>
              </a:rPr>
              <a:t></a:t>
            </a:r>
            <a:r>
              <a:rPr kumimoji="0" lang="en-US" b="0" i="0" u="none" strike="noStrike" kern="1200" cap="none" spc="0" normalizeH="0" baseline="0" noProof="0" dirty="0">
                <a:ln>
                  <a:noFill/>
                </a:ln>
                <a:solidFill>
                  <a:srgbClr val="006666"/>
                </a:solidFill>
                <a:effectLst/>
                <a:uLnTx/>
                <a:uFillTx/>
                <a:latin typeface="Calibri Light" panose="020F0302020204030204" pitchFamily="34" charset="0"/>
                <a:ea typeface="Calibri Light" panose="020F0302020204030204" pitchFamily="34" charset="0"/>
                <a:cs typeface="Calibri Light" panose="020F0302020204030204" pitchFamily="34" charset="0"/>
              </a:rPr>
              <a:t> 30 mm</a:t>
            </a:r>
          </a:p>
          <a:p>
            <a:pPr marL="800100" lvl="1" indent="-342900">
              <a:buFont typeface="Arial" panose="020B0604020202020204" pitchFamily="34" charset="0"/>
              <a:buChar char="•"/>
            </a:pPr>
            <a:r>
              <a:rPr kumimoji="0" lang="en-US" b="0" i="0" u="none" strike="noStrike" kern="1200" cap="none" spc="0" normalizeH="0" baseline="0" noProof="0" dirty="0">
                <a:ln>
                  <a:noFill/>
                </a:ln>
                <a:solidFill>
                  <a:prstClr val="black"/>
                </a:solidFill>
                <a:effectLst/>
                <a:uLnTx/>
                <a:uFillTx/>
                <a:latin typeface="Calibri Light" panose="020F0302020204030204" pitchFamily="34" charset="0"/>
                <a:ea typeface="Calibri Light" panose="020F0302020204030204" pitchFamily="34" charset="0"/>
                <a:cs typeface="Calibri Light" panose="020F0302020204030204" pitchFamily="34" charset="0"/>
              </a:rPr>
              <a:t>Change of pipe material</a:t>
            </a:r>
          </a:p>
          <a:p>
            <a:pPr lvl="2"/>
            <a:r>
              <a:rPr kumimoji="0" lang="en-US" b="0" i="0" u="none" strike="noStrike" kern="1200" cap="none" spc="0" normalizeH="0" baseline="0" noProof="0" dirty="0">
                <a:ln>
                  <a:noFill/>
                </a:ln>
                <a:solidFill>
                  <a:srgbClr val="006666"/>
                </a:solidFill>
                <a:effectLst/>
                <a:uLnTx/>
                <a:uFillTx/>
                <a:latin typeface="Calibri Light" panose="020F0302020204030204" pitchFamily="34" charset="0"/>
                <a:ea typeface="Calibri Light" panose="020F0302020204030204" pitchFamily="34" charset="0"/>
                <a:cs typeface="Calibri Light" panose="020F0302020204030204" pitchFamily="34" charset="0"/>
              </a:rPr>
              <a:t>Stainless steel </a:t>
            </a:r>
            <a:r>
              <a:rPr kumimoji="0" lang="en-US" b="0" i="0" u="none" strike="noStrike" kern="1200" cap="none" spc="0" normalizeH="0" baseline="0" noProof="0" dirty="0">
                <a:ln>
                  <a:noFill/>
                </a:ln>
                <a:solidFill>
                  <a:srgbClr val="006666"/>
                </a:solidFill>
                <a:effectLst/>
                <a:uLnTx/>
                <a:uFillTx/>
                <a:latin typeface="Calibri Light" panose="020F0302020204030204" pitchFamily="34" charset="0"/>
                <a:ea typeface="Calibri Light" panose="020F0302020204030204" pitchFamily="34" charset="0"/>
                <a:cs typeface="Calibri Light" panose="020F0302020204030204" pitchFamily="34" charset="0"/>
                <a:sym typeface="Wingdings" pitchFamily="2" charset="2"/>
              </a:rPr>
              <a:t> copper</a:t>
            </a:r>
            <a:endParaRPr lang="en-US" dirty="0">
              <a:solidFill>
                <a:srgbClr val="006666"/>
              </a:solidFill>
              <a:latin typeface="Calibri Light" panose="020F0302020204030204" pitchFamily="34" charset="0"/>
              <a:ea typeface="Calibri Light" panose="020F0302020204030204" pitchFamily="34" charset="0"/>
              <a:cs typeface="Calibri Light" panose="020F0302020204030204" pitchFamily="34" charset="0"/>
              <a:sym typeface="Wingdings" pitchFamily="2" charset="2"/>
            </a:endParaRPr>
          </a:p>
          <a:p>
            <a:pPr marL="800100" lvl="1" indent="-342900">
              <a:buFont typeface="Arial" panose="020B0604020202020204" pitchFamily="34" charset="0"/>
              <a:buChar char="•"/>
            </a:pPr>
            <a:r>
              <a:rPr kumimoji="0" lang="en-US" b="0" i="0" u="none" strike="noStrike" kern="1200" cap="none" spc="0" normalizeH="0" baseline="0" noProof="0" dirty="0">
                <a:ln>
                  <a:noFill/>
                </a:ln>
                <a:solidFill>
                  <a:prstClr val="black"/>
                </a:solidFill>
                <a:effectLst/>
                <a:uLnTx/>
                <a:uFillTx/>
                <a:latin typeface="Calibri Light" panose="020F0302020204030204" pitchFamily="34" charset="0"/>
                <a:ea typeface="Calibri Light" panose="020F0302020204030204" pitchFamily="34" charset="0"/>
                <a:cs typeface="Calibri Light" panose="020F0302020204030204" pitchFamily="34" charset="0"/>
              </a:rPr>
              <a:t>Change of momentum compaction factor</a:t>
            </a:r>
          </a:p>
        </p:txBody>
      </p:sp>
      <p:pic>
        <p:nvPicPr>
          <p:cNvPr id="3" name="Picture 2">
            <a:extLst>
              <a:ext uri="{FF2B5EF4-FFF2-40B4-BE49-F238E27FC236}">
                <a16:creationId xmlns:a16="http://schemas.microsoft.com/office/drawing/2014/main" id="{37772B61-768E-0712-96F7-B0FFFF6F8842}"/>
              </a:ext>
            </a:extLst>
          </p:cNvPr>
          <p:cNvPicPr>
            <a:picLocks noChangeAspect="1"/>
          </p:cNvPicPr>
          <p:nvPr/>
        </p:nvPicPr>
        <p:blipFill rotWithShape="1">
          <a:blip r:embed="rId2">
            <a:extLst>
              <a:ext uri="{28A0092B-C50C-407E-A947-70E740481C1C}">
                <a14:useLocalDpi xmlns:a14="http://schemas.microsoft.com/office/drawing/2010/main" val="0"/>
              </a:ext>
            </a:extLst>
          </a:blip>
          <a:srcRect l="50407" t="25629" r="3603" b="25960"/>
          <a:stretch/>
        </p:blipFill>
        <p:spPr>
          <a:xfrm>
            <a:off x="7311295" y="1073538"/>
            <a:ext cx="3666200" cy="2492599"/>
          </a:xfrm>
          <a:prstGeom prst="rect">
            <a:avLst/>
          </a:prstGeom>
        </p:spPr>
      </p:pic>
      <p:pic>
        <p:nvPicPr>
          <p:cNvPr id="10" name="Picture 9">
            <a:extLst>
              <a:ext uri="{FF2B5EF4-FFF2-40B4-BE49-F238E27FC236}">
                <a16:creationId xmlns:a16="http://schemas.microsoft.com/office/drawing/2014/main" id="{35CE6693-A4F6-C69F-94F2-BA214C130590}"/>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7205166" y="3575743"/>
            <a:ext cx="3772330" cy="2575160"/>
          </a:xfrm>
          <a:prstGeom prst="rect">
            <a:avLst/>
          </a:prstGeom>
        </p:spPr>
      </p:pic>
      <p:sp>
        <p:nvSpPr>
          <p:cNvPr id="9" name="TextBox 8">
            <a:extLst>
              <a:ext uri="{FF2B5EF4-FFF2-40B4-BE49-F238E27FC236}">
                <a16:creationId xmlns:a16="http://schemas.microsoft.com/office/drawing/2014/main" id="{52C1E2C2-C3D0-37F6-A458-C76A4CD37091}"/>
              </a:ext>
            </a:extLst>
          </p:cNvPr>
          <p:cNvSpPr txBox="1"/>
          <p:nvPr/>
        </p:nvSpPr>
        <p:spPr>
          <a:xfrm>
            <a:off x="446484" y="5998498"/>
            <a:ext cx="6763176" cy="307777"/>
          </a:xfrm>
          <a:prstGeom prst="rect">
            <a:avLst/>
          </a:prstGeom>
          <a:noFill/>
        </p:spPr>
        <p:txBody>
          <a:bodyPr wrap="square">
            <a:spAutoFit/>
          </a:bodyPr>
          <a:lstStyle/>
          <a:p>
            <a:r>
              <a:rPr lang="it-IT" sz="1400" dirty="0">
                <a:latin typeface="Calibri Light" panose="020F0302020204030204" pitchFamily="34" charset="0"/>
                <a:ea typeface="Calibri Light" panose="020F0302020204030204" pitchFamily="34" charset="0"/>
                <a:cs typeface="Calibri Light" panose="020F0302020204030204" pitchFamily="34" charset="0"/>
              </a:rPr>
              <a:t>More </a:t>
            </a:r>
            <a:r>
              <a:rPr lang="it-IT" sz="1400" dirty="0" err="1">
                <a:latin typeface="Calibri Light" panose="020F0302020204030204" pitchFamily="34" charset="0"/>
                <a:ea typeface="Calibri Light" panose="020F0302020204030204" pitchFamily="34" charset="0"/>
                <a:cs typeface="Calibri Light" panose="020F0302020204030204" pitchFamily="34" charset="0"/>
              </a:rPr>
              <a:t>details</a:t>
            </a:r>
            <a:r>
              <a:rPr lang="it-IT" sz="1400" dirty="0">
                <a:latin typeface="Calibri Light" panose="020F0302020204030204" pitchFamily="34" charset="0"/>
                <a:ea typeface="Calibri Light" panose="020F0302020204030204" pitchFamily="34" charset="0"/>
                <a:cs typeface="Calibri Light" panose="020F0302020204030204" pitchFamily="34" charset="0"/>
              </a:rPr>
              <a:t> in: </a:t>
            </a:r>
            <a:r>
              <a:rPr lang="it-IT" sz="1400" dirty="0">
                <a:latin typeface="Calibri Light" panose="020F0302020204030204" pitchFamily="34" charset="0"/>
                <a:ea typeface="Calibri Light" panose="020F0302020204030204" pitchFamily="34" charset="0"/>
                <a:cs typeface="Calibri Light" panose="020F0302020204030204" pitchFamily="34" charset="0"/>
                <a:hlinkClick r:id="rId4"/>
              </a:rPr>
              <a:t>A. Ghribi et al., FCCee high energy booster - FCC week 2024</a:t>
            </a:r>
            <a:endParaRPr lang="it-IT" sz="1400" dirty="0">
              <a:latin typeface="Calibri Light" panose="020F0302020204030204" pitchFamily="34" charset="0"/>
              <a:ea typeface="Calibri Light" panose="020F0302020204030204" pitchFamily="34" charset="0"/>
              <a:cs typeface="Calibri Light" panose="020F0302020204030204" pitchFamily="34" charset="0"/>
            </a:endParaRPr>
          </a:p>
        </p:txBody>
      </p:sp>
      <p:grpSp>
        <p:nvGrpSpPr>
          <p:cNvPr id="13" name="Group 12">
            <a:extLst>
              <a:ext uri="{FF2B5EF4-FFF2-40B4-BE49-F238E27FC236}">
                <a16:creationId xmlns:a16="http://schemas.microsoft.com/office/drawing/2014/main" id="{68E06363-2B25-DF2E-59E6-FA0FE9EACCBB}"/>
              </a:ext>
            </a:extLst>
          </p:cNvPr>
          <p:cNvGrpSpPr/>
          <p:nvPr/>
        </p:nvGrpSpPr>
        <p:grpSpPr>
          <a:xfrm>
            <a:off x="0" y="6364995"/>
            <a:ext cx="12192000" cy="565697"/>
            <a:chOff x="0" y="6364995"/>
            <a:chExt cx="12192000" cy="565697"/>
          </a:xfrm>
        </p:grpSpPr>
        <p:sp>
          <p:nvSpPr>
            <p:cNvPr id="14" name="Rectangle 13">
              <a:extLst>
                <a:ext uri="{FF2B5EF4-FFF2-40B4-BE49-F238E27FC236}">
                  <a16:creationId xmlns:a16="http://schemas.microsoft.com/office/drawing/2014/main" id="{314EFFFF-2CDB-E591-6B76-9725A8B1CABF}"/>
                </a:ext>
              </a:extLst>
            </p:cNvPr>
            <p:cNvSpPr/>
            <p:nvPr/>
          </p:nvSpPr>
          <p:spPr>
            <a:xfrm>
              <a:off x="0" y="6417816"/>
              <a:ext cx="12192000" cy="440184"/>
            </a:xfrm>
            <a:prstGeom prst="rect">
              <a:avLst/>
            </a:prstGeom>
            <a:solidFill>
              <a:srgbClr val="0C343D"/>
            </a:solidFill>
            <a:ln>
              <a:solidFill>
                <a:srgbClr val="0C34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6" name="Google Shape;58;p13">
              <a:extLst>
                <a:ext uri="{FF2B5EF4-FFF2-40B4-BE49-F238E27FC236}">
                  <a16:creationId xmlns:a16="http://schemas.microsoft.com/office/drawing/2014/main" id="{A4FAD457-09A8-B4C9-7BD4-F1A3B510E11E}"/>
                </a:ext>
              </a:extLst>
            </p:cNvPr>
            <p:cNvPicPr preferRelativeResize="0"/>
            <p:nvPr/>
          </p:nvPicPr>
          <p:blipFill>
            <a:blip r:embed="rId5">
              <a:alphaModFix/>
            </a:blip>
            <a:stretch>
              <a:fillRect/>
            </a:stretch>
          </p:blipFill>
          <p:spPr>
            <a:xfrm>
              <a:off x="153418" y="6364995"/>
              <a:ext cx="578264" cy="565697"/>
            </a:xfrm>
            <a:prstGeom prst="rect">
              <a:avLst/>
            </a:prstGeom>
            <a:noFill/>
            <a:ln>
              <a:noFill/>
            </a:ln>
          </p:spPr>
        </p:pic>
        <p:pic>
          <p:nvPicPr>
            <p:cNvPr id="17" name="Picture 2">
              <a:extLst>
                <a:ext uri="{FF2B5EF4-FFF2-40B4-BE49-F238E27FC236}">
                  <a16:creationId xmlns:a16="http://schemas.microsoft.com/office/drawing/2014/main" id="{52976B6B-2ABA-1CAD-4C55-42C7BCAD611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48752" y="6473860"/>
              <a:ext cx="998705" cy="353578"/>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a:extLst>
                <a:ext uri="{FF2B5EF4-FFF2-40B4-BE49-F238E27FC236}">
                  <a16:creationId xmlns:a16="http://schemas.microsoft.com/office/drawing/2014/main" id="{2C5ED30E-229F-0F98-4F13-605FA38A4748}"/>
                </a:ext>
              </a:extLst>
            </p:cNvPr>
            <p:cNvSpPr txBox="1"/>
            <p:nvPr/>
          </p:nvSpPr>
          <p:spPr>
            <a:xfrm>
              <a:off x="4365092" y="6473860"/>
              <a:ext cx="3349934" cy="307777"/>
            </a:xfrm>
            <a:prstGeom prst="rect">
              <a:avLst/>
            </a:prstGeom>
            <a:noFill/>
          </p:spPr>
          <p:txBody>
            <a:bodyPr wrap="square" rtlCol="0">
              <a:spAutoFit/>
            </a:bodyPr>
            <a:lstStyle/>
            <a:p>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06.03.2025 | </a:t>
              </a:r>
              <a:r>
                <a:rPr lang="en-GB" sz="1400" dirty="0" err="1">
                  <a:solidFill>
                    <a:schemeClr val="bg1"/>
                  </a:solidFill>
                  <a:latin typeface="Calibri Light" panose="020F0302020204030204" pitchFamily="34" charset="0"/>
                  <a:ea typeface="Calibri Light" panose="020F0302020204030204" pitchFamily="34" charset="0"/>
                  <a:cs typeface="Calibri Light" panose="020F0302020204030204" pitchFamily="34" charset="0"/>
                </a:rPr>
                <a:t>eeFACT</a:t>
              </a:r>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 2025 | Dora Gibellieri </a:t>
              </a:r>
            </a:p>
          </p:txBody>
        </p:sp>
        <p:pic>
          <p:nvPicPr>
            <p:cNvPr id="19" name="Picture 18" descr="A white circle with black text&#10;&#10;AI-generated content may be incorrect.">
              <a:extLst>
                <a:ext uri="{FF2B5EF4-FFF2-40B4-BE49-F238E27FC236}">
                  <a16:creationId xmlns:a16="http://schemas.microsoft.com/office/drawing/2014/main" id="{37186C24-FF67-3EB7-4FE9-EA0AF94C97E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940774" y="6408211"/>
              <a:ext cx="818381" cy="459389"/>
            </a:xfrm>
            <a:prstGeom prst="rect">
              <a:avLst/>
            </a:prstGeom>
          </p:spPr>
        </p:pic>
        <p:pic>
          <p:nvPicPr>
            <p:cNvPr id="20" name="Picture 19" descr="A black and white striped background&#10;&#10;AI-generated content may be incorrect.">
              <a:extLst>
                <a:ext uri="{FF2B5EF4-FFF2-40B4-BE49-F238E27FC236}">
                  <a16:creationId xmlns:a16="http://schemas.microsoft.com/office/drawing/2014/main" id="{AA75B40A-02DE-442B-5941-B20B61C7CC4B}"/>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915275" y="6521870"/>
              <a:ext cx="982548" cy="211756"/>
            </a:xfrm>
            <a:prstGeom prst="rect">
              <a:avLst/>
            </a:prstGeom>
          </p:spPr>
        </p:pic>
      </p:grpSp>
      <p:sp>
        <p:nvSpPr>
          <p:cNvPr id="27" name="Rectangle 26">
            <a:extLst>
              <a:ext uri="{FF2B5EF4-FFF2-40B4-BE49-F238E27FC236}">
                <a16:creationId xmlns:a16="http://schemas.microsoft.com/office/drawing/2014/main" id="{36F16EA1-F7BF-2F63-76B9-CC119740B642}"/>
              </a:ext>
            </a:extLst>
          </p:cNvPr>
          <p:cNvSpPr/>
          <p:nvPr/>
        </p:nvSpPr>
        <p:spPr>
          <a:xfrm>
            <a:off x="3175" y="-11829"/>
            <a:ext cx="12192000" cy="216000"/>
          </a:xfrm>
          <a:prstGeom prst="rect">
            <a:avLst/>
          </a:prstGeom>
          <a:solidFill>
            <a:srgbClr val="0C343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Arrow: Pentagon 27">
            <a:extLst>
              <a:ext uri="{FF2B5EF4-FFF2-40B4-BE49-F238E27FC236}">
                <a16:creationId xmlns:a16="http://schemas.microsoft.com/office/drawing/2014/main" id="{535A7909-C954-71F0-E094-52788AA340C3}"/>
              </a:ext>
            </a:extLst>
          </p:cNvPr>
          <p:cNvSpPr/>
          <p:nvPr/>
        </p:nvSpPr>
        <p:spPr>
          <a:xfrm>
            <a:off x="5988793" y="-11829"/>
            <a:ext cx="3153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b="1" dirty="0">
                <a:latin typeface="Calibri Light" panose="020F0302020204030204" pitchFamily="34" charset="0"/>
                <a:ea typeface="Calibri Light" panose="020F0302020204030204" pitchFamily="34" charset="0"/>
                <a:cs typeface="Calibri Light" panose="020F0302020204030204" pitchFamily="34" charset="0"/>
              </a:rPr>
              <a:t>FCC-</a:t>
            </a:r>
            <a:r>
              <a:rPr lang="en-US" sz="1100" b="1" dirty="0" err="1">
                <a:latin typeface="Calibri Light" panose="020F0302020204030204" pitchFamily="34" charset="0"/>
                <a:ea typeface="Calibri Light" panose="020F0302020204030204" pitchFamily="34" charset="0"/>
                <a:cs typeface="Calibri Light" panose="020F0302020204030204" pitchFamily="34" charset="0"/>
              </a:rPr>
              <a:t>ee</a:t>
            </a:r>
            <a:r>
              <a:rPr lang="en-US" sz="1100" b="1" dirty="0">
                <a:latin typeface="Calibri Light" panose="020F0302020204030204" pitchFamily="34" charset="0"/>
                <a:ea typeface="Calibri Light" panose="020F0302020204030204" pitchFamily="34" charset="0"/>
                <a:cs typeface="Calibri Light" panose="020F0302020204030204" pitchFamily="34" charset="0"/>
              </a:rPr>
              <a:t> booster stability considerations</a:t>
            </a: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29" name="Arrow: Pentagon 28">
            <a:extLst>
              <a:ext uri="{FF2B5EF4-FFF2-40B4-BE49-F238E27FC236}">
                <a16:creationId xmlns:a16="http://schemas.microsoft.com/office/drawing/2014/main" id="{95F0C3A9-8753-8238-C33D-56BD3808C158}"/>
              </a:ext>
            </a:extLst>
          </p:cNvPr>
          <p:cNvSpPr/>
          <p:nvPr/>
        </p:nvSpPr>
        <p:spPr>
          <a:xfrm>
            <a:off x="2936050" y="-11829"/>
            <a:ext cx="3153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30" name="Arrow: Pentagon 29">
            <a:extLst>
              <a:ext uri="{FF2B5EF4-FFF2-40B4-BE49-F238E27FC236}">
                <a16:creationId xmlns:a16="http://schemas.microsoft.com/office/drawing/2014/main" id="{96304FFF-7913-50BD-1F07-7334FCA0C1AA}"/>
              </a:ext>
            </a:extLst>
          </p:cNvPr>
          <p:cNvSpPr/>
          <p:nvPr/>
        </p:nvSpPr>
        <p:spPr>
          <a:xfrm>
            <a:off x="-2382" y="-11829"/>
            <a:ext cx="3045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32" name="TextBox 31">
            <a:extLst>
              <a:ext uri="{FF2B5EF4-FFF2-40B4-BE49-F238E27FC236}">
                <a16:creationId xmlns:a16="http://schemas.microsoft.com/office/drawing/2014/main" id="{BB1D7641-B737-C6DE-7929-A0143BF3DE60}"/>
              </a:ext>
            </a:extLst>
          </p:cNvPr>
          <p:cNvSpPr txBox="1"/>
          <p:nvPr/>
        </p:nvSpPr>
        <p:spPr>
          <a:xfrm>
            <a:off x="298104" y="273757"/>
            <a:ext cx="11637819" cy="646331"/>
          </a:xfrm>
          <a:prstGeom prst="rect">
            <a:avLst/>
          </a:prstGeom>
          <a:noFill/>
        </p:spPr>
        <p:txBody>
          <a:bodyPr wrap="square" rtlCol="0">
            <a:spAutoFit/>
          </a:bodyPr>
          <a:lstStyle/>
          <a:p>
            <a:r>
              <a:rPr lang="en-GB" sz="3600" dirty="0">
                <a:solidFill>
                  <a:srgbClr val="0C343D"/>
                </a:solidFill>
                <a:latin typeface="Calisto MT" panose="02040603050505030304" pitchFamily="18" charset="0"/>
              </a:rPr>
              <a:t>High Energy Booster impedance induced effects</a:t>
            </a:r>
          </a:p>
        </p:txBody>
      </p:sp>
      <p:cxnSp>
        <p:nvCxnSpPr>
          <p:cNvPr id="33" name="Straight Connector 32">
            <a:extLst>
              <a:ext uri="{FF2B5EF4-FFF2-40B4-BE49-F238E27FC236}">
                <a16:creationId xmlns:a16="http://schemas.microsoft.com/office/drawing/2014/main" id="{2BB8C030-6AC8-EFFB-C3CA-5249C29A9446}"/>
              </a:ext>
            </a:extLst>
          </p:cNvPr>
          <p:cNvCxnSpPr>
            <a:cxnSpLocks/>
          </p:cNvCxnSpPr>
          <p:nvPr/>
        </p:nvCxnSpPr>
        <p:spPr>
          <a:xfrm>
            <a:off x="309594" y="920088"/>
            <a:ext cx="11560111"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420196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1">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1">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1">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1">
                                            <p:txEl>
                                              <p:pRg st="8" end="8"/>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1">
                                            <p:txEl>
                                              <p:pRg st="9" end="9"/>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1">
                                            <p:txEl>
                                              <p:pRg st="10" end="10"/>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1">
                                            <p:txEl>
                                              <p:pRg st="11" end="11"/>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1">
                                            <p:txEl>
                                              <p:pRg st="12" end="12"/>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1">
                                            <p:txEl>
                                              <p:pRg st="13" end="13"/>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4805B7-9AEB-3285-579D-644F19AE9250}"/>
            </a:ext>
          </a:extLst>
        </p:cNvPr>
        <p:cNvGrpSpPr/>
        <p:nvPr/>
      </p:nvGrpSpPr>
      <p:grpSpPr>
        <a:xfrm>
          <a:off x="0" y="0"/>
          <a:ext cx="0" cy="0"/>
          <a:chOff x="0" y="0"/>
          <a:chExt cx="0" cy="0"/>
        </a:xfrm>
      </p:grpSpPr>
      <p:sp>
        <p:nvSpPr>
          <p:cNvPr id="21" name="TextBox 20">
            <a:extLst>
              <a:ext uri="{FF2B5EF4-FFF2-40B4-BE49-F238E27FC236}">
                <a16:creationId xmlns:a16="http://schemas.microsoft.com/office/drawing/2014/main" id="{DFF2E297-6C96-FA41-F5AF-D558F9A9A6AC}"/>
              </a:ext>
            </a:extLst>
          </p:cNvPr>
          <p:cNvSpPr txBox="1"/>
          <p:nvPr/>
        </p:nvSpPr>
        <p:spPr>
          <a:xfrm>
            <a:off x="424990" y="1136598"/>
            <a:ext cx="6696607" cy="4801314"/>
          </a:xfrm>
          <a:prstGeom prst="rect">
            <a:avLst/>
          </a:prstGeom>
          <a:noFill/>
        </p:spPr>
        <p:txBody>
          <a:bodyPr wrap="square" rtlCol="0">
            <a:spAutoFit/>
          </a:bodyPr>
          <a:lstStyle/>
          <a:p>
            <a:pPr marL="285750" indent="-285750">
              <a:buFont typeface="Arial" panose="020B0604020202020204" pitchFamily="34" charset="0"/>
              <a:buChar char="•"/>
            </a:pPr>
            <a:r>
              <a:rPr lang="en-GB" sz="2000" b="1" dirty="0">
                <a:latin typeface="Calibri Light" panose="020F0302020204030204" pitchFamily="34" charset="0"/>
                <a:ea typeface="Calibri Light" panose="020F0302020204030204" pitchFamily="34" charset="0"/>
                <a:cs typeface="Calibri Light" panose="020F0302020204030204" pitchFamily="34" charset="0"/>
              </a:rPr>
              <a:t>Challenges in HEB PA31.0 (2023) Design</a:t>
            </a:r>
            <a:endParaRPr lang="en-US" sz="2000" b="1" dirty="0">
              <a:latin typeface="Calibri Light" panose="020F0302020204030204" pitchFamily="34" charset="0"/>
              <a:ea typeface="Calibri Light" panose="020F0302020204030204" pitchFamily="34" charset="0"/>
              <a:cs typeface="Calibri Light" panose="020F0302020204030204" pitchFamily="34" charset="0"/>
            </a:endParaRPr>
          </a:p>
          <a:p>
            <a:pPr marL="742950" lvl="1" indent="-285750">
              <a:buFont typeface="Arial" panose="020B0604020202020204" pitchFamily="34" charset="0"/>
              <a:buChar char="•"/>
            </a:pPr>
            <a:r>
              <a:rPr lang="en-US" sz="2000" dirty="0">
                <a:latin typeface="Calibri Light" panose="020F0302020204030204" pitchFamily="34" charset="0"/>
                <a:ea typeface="Calibri Light" panose="020F0302020204030204" pitchFamily="34" charset="0"/>
                <a:cs typeface="Calibri Light" panose="020F0302020204030204" pitchFamily="34" charset="0"/>
              </a:rPr>
              <a:t>Microwave instabilities</a:t>
            </a:r>
          </a:p>
          <a:p>
            <a:pPr marL="742950" lvl="1" indent="-285750">
              <a:buFont typeface="Arial" panose="020B0604020202020204" pitchFamily="34" charset="0"/>
              <a:buChar char="•"/>
            </a:pPr>
            <a:r>
              <a:rPr lang="en-US" sz="2000" dirty="0">
                <a:latin typeface="Calibri Light" panose="020F0302020204030204" pitchFamily="34" charset="0"/>
                <a:ea typeface="Calibri Light" panose="020F0302020204030204" pitchFamily="34" charset="0"/>
                <a:cs typeface="Calibri Light" panose="020F0302020204030204" pitchFamily="34" charset="0"/>
              </a:rPr>
              <a:t>Transverse mode coupling instabilities</a:t>
            </a:r>
          </a:p>
          <a:p>
            <a:pPr marL="742950" lvl="1" indent="-285750">
              <a:buFont typeface="Arial" panose="020B0604020202020204" pitchFamily="34" charset="0"/>
              <a:buChar char="•"/>
            </a:pPr>
            <a:r>
              <a:rPr lang="en-US" sz="2000" dirty="0">
                <a:latin typeface="Calibri Light" panose="020F0302020204030204" pitchFamily="34" charset="0"/>
                <a:ea typeface="Calibri Light" panose="020F0302020204030204" pitchFamily="34" charset="0"/>
                <a:cs typeface="Calibri Light" panose="020F0302020204030204" pitchFamily="34" charset="0"/>
              </a:rPr>
              <a:t>Transverse coupled bunch instabilities</a:t>
            </a:r>
          </a:p>
          <a:p>
            <a:endParaRPr lang="en-US" sz="2000" dirty="0">
              <a:solidFill>
                <a:schemeClr val="bg1">
                  <a:lumMod val="75000"/>
                </a:schemeClr>
              </a:solidFill>
              <a:latin typeface="Calibri Light" panose="020F0302020204030204" pitchFamily="34" charset="0"/>
              <a:ea typeface="Calibri Light" panose="020F0302020204030204" pitchFamily="34" charset="0"/>
              <a:cs typeface="Calibri Light" panose="020F0302020204030204" pitchFamily="34" charset="0"/>
            </a:endParaRPr>
          </a:p>
          <a:p>
            <a:endParaRPr lang="en-US" sz="2000" dirty="0">
              <a:solidFill>
                <a:schemeClr val="bg1">
                  <a:lumMod val="75000"/>
                </a:schemeClr>
              </a:solidFill>
              <a:latin typeface="Calibri Light" panose="020F0302020204030204" pitchFamily="34" charset="0"/>
              <a:ea typeface="Calibri Light" panose="020F0302020204030204" pitchFamily="34" charset="0"/>
              <a:cs typeface="Calibri Light" panose="020F0302020204030204" pitchFamily="34" charset="0"/>
            </a:endParaRPr>
          </a:p>
          <a:p>
            <a:endParaRPr lang="en-US" sz="2000" dirty="0">
              <a:solidFill>
                <a:schemeClr val="bg1">
                  <a:lumMod val="75000"/>
                </a:schemeClr>
              </a:solidFill>
              <a:latin typeface="Calibri Light" panose="020F0302020204030204" pitchFamily="34" charset="0"/>
              <a:ea typeface="Calibri Light" panose="020F0302020204030204" pitchFamily="34" charset="0"/>
              <a:cs typeface="Calibri Light" panose="020F0302020204030204" pitchFamily="34" charset="0"/>
            </a:endParaRPr>
          </a:p>
          <a:p>
            <a:endParaRPr lang="en-US" sz="2000" dirty="0">
              <a:solidFill>
                <a:schemeClr val="bg1">
                  <a:lumMod val="75000"/>
                </a:schemeClr>
              </a:solidFill>
              <a:latin typeface="Calibri Light" panose="020F0302020204030204" pitchFamily="34" charset="0"/>
              <a:ea typeface="Calibri Light" panose="020F0302020204030204" pitchFamily="34" charset="0"/>
              <a:cs typeface="Calibri Light" panose="020F0302020204030204" pitchFamily="34" charset="0"/>
            </a:endParaRPr>
          </a:p>
          <a:p>
            <a:pPr marL="342900" indent="-342900">
              <a:buFont typeface="Arial" panose="020B0604020202020204" pitchFamily="34" charset="0"/>
              <a:buChar char="•"/>
            </a:pPr>
            <a:r>
              <a:rPr lang="en-GB" sz="2000" b="1" dirty="0">
                <a:latin typeface="Calibri Light" panose="020F0302020204030204" pitchFamily="34" charset="0"/>
                <a:ea typeface="Calibri Light" panose="020F0302020204030204" pitchFamily="34" charset="0"/>
                <a:cs typeface="Calibri Light" panose="020F0302020204030204" pitchFamily="34" charset="0"/>
              </a:rPr>
              <a:t>HEB PA31.3 (2024) Design Enhancements and Solutions </a:t>
            </a:r>
          </a:p>
          <a:p>
            <a:pPr marL="800100" lvl="1" indent="-342900">
              <a:buFont typeface="Arial" panose="020B0604020202020204" pitchFamily="34" charset="0"/>
              <a:buChar char="•"/>
            </a:pPr>
            <a:r>
              <a:rPr kumimoji="0" lang="en-US" b="0" i="0" u="none" strike="noStrike" kern="1200" cap="none" spc="0" normalizeH="0" baseline="0" noProof="0" dirty="0">
                <a:ln>
                  <a:noFill/>
                </a:ln>
                <a:solidFill>
                  <a:prstClr val="black"/>
                </a:solidFill>
                <a:effectLst/>
                <a:uLnTx/>
                <a:uFillTx/>
                <a:latin typeface="Calibri Light" panose="020F0302020204030204" pitchFamily="34" charset="0"/>
                <a:ea typeface="Calibri Light" panose="020F0302020204030204" pitchFamily="34" charset="0"/>
                <a:cs typeface="Calibri Light" panose="020F0302020204030204" pitchFamily="34" charset="0"/>
              </a:rPr>
              <a:t>Change of pipe diameter</a:t>
            </a:r>
          </a:p>
          <a:p>
            <a:pPr lvl="2"/>
            <a:r>
              <a:rPr kumimoji="0" lang="en-US" b="0" i="0" u="none" strike="noStrike" kern="1200" cap="none" spc="0" normalizeH="0" baseline="0" noProof="0" dirty="0">
                <a:ln>
                  <a:noFill/>
                </a:ln>
                <a:solidFill>
                  <a:srgbClr val="006666"/>
                </a:solidFill>
                <a:effectLst/>
                <a:uLnTx/>
                <a:uFillTx/>
                <a:latin typeface="Calibri Light" panose="020F0302020204030204" pitchFamily="34" charset="0"/>
                <a:ea typeface="Calibri Light" panose="020F0302020204030204" pitchFamily="34" charset="0"/>
                <a:cs typeface="Calibri Light" panose="020F0302020204030204" pitchFamily="34" charset="0"/>
              </a:rPr>
              <a:t>25 mm </a:t>
            </a:r>
            <a:r>
              <a:rPr kumimoji="0" lang="en-US" b="0" i="0" u="none" strike="noStrike" kern="1200" cap="none" spc="0" normalizeH="0" baseline="0" noProof="0" dirty="0">
                <a:ln>
                  <a:noFill/>
                </a:ln>
                <a:solidFill>
                  <a:srgbClr val="006666"/>
                </a:solidFill>
                <a:effectLst/>
                <a:uLnTx/>
                <a:uFillTx/>
                <a:latin typeface="Calibri Light" panose="020F0302020204030204" pitchFamily="34" charset="0"/>
                <a:ea typeface="Calibri Light" panose="020F0302020204030204" pitchFamily="34" charset="0"/>
                <a:cs typeface="Calibri Light" panose="020F0302020204030204" pitchFamily="34" charset="0"/>
                <a:sym typeface="Wingdings" pitchFamily="2" charset="2"/>
              </a:rPr>
              <a:t></a:t>
            </a:r>
            <a:r>
              <a:rPr kumimoji="0" lang="en-US" b="0" i="0" u="none" strike="noStrike" kern="1200" cap="none" spc="0" normalizeH="0" baseline="0" noProof="0" dirty="0">
                <a:ln>
                  <a:noFill/>
                </a:ln>
                <a:solidFill>
                  <a:srgbClr val="006666"/>
                </a:solidFill>
                <a:effectLst/>
                <a:uLnTx/>
                <a:uFillTx/>
                <a:latin typeface="Calibri Light" panose="020F0302020204030204" pitchFamily="34" charset="0"/>
                <a:ea typeface="Calibri Light" panose="020F0302020204030204" pitchFamily="34" charset="0"/>
                <a:cs typeface="Calibri Light" panose="020F0302020204030204" pitchFamily="34" charset="0"/>
              </a:rPr>
              <a:t> 30 mm</a:t>
            </a:r>
          </a:p>
          <a:p>
            <a:pPr marL="800100" lvl="1" indent="-342900">
              <a:buFont typeface="Arial" panose="020B0604020202020204" pitchFamily="34" charset="0"/>
              <a:buChar char="•"/>
            </a:pPr>
            <a:r>
              <a:rPr kumimoji="0" lang="en-US" b="0" i="0" u="none" strike="noStrike" kern="1200" cap="none" spc="0" normalizeH="0" baseline="0" noProof="0" dirty="0">
                <a:ln>
                  <a:noFill/>
                </a:ln>
                <a:solidFill>
                  <a:prstClr val="black"/>
                </a:solidFill>
                <a:effectLst/>
                <a:uLnTx/>
                <a:uFillTx/>
                <a:latin typeface="Calibri Light" panose="020F0302020204030204" pitchFamily="34" charset="0"/>
                <a:ea typeface="Calibri Light" panose="020F0302020204030204" pitchFamily="34" charset="0"/>
                <a:cs typeface="Calibri Light" panose="020F0302020204030204" pitchFamily="34" charset="0"/>
              </a:rPr>
              <a:t>Change of pipe material</a:t>
            </a:r>
          </a:p>
          <a:p>
            <a:pPr lvl="2"/>
            <a:r>
              <a:rPr kumimoji="0" lang="en-US" b="0" i="0" u="none" strike="noStrike" kern="1200" cap="none" spc="0" normalizeH="0" baseline="0" noProof="0" dirty="0">
                <a:ln>
                  <a:noFill/>
                </a:ln>
                <a:solidFill>
                  <a:srgbClr val="006666"/>
                </a:solidFill>
                <a:effectLst/>
                <a:uLnTx/>
                <a:uFillTx/>
                <a:latin typeface="Calibri Light" panose="020F0302020204030204" pitchFamily="34" charset="0"/>
                <a:ea typeface="Calibri Light" panose="020F0302020204030204" pitchFamily="34" charset="0"/>
                <a:cs typeface="Calibri Light" panose="020F0302020204030204" pitchFamily="34" charset="0"/>
              </a:rPr>
              <a:t>Stainless steel </a:t>
            </a:r>
            <a:r>
              <a:rPr kumimoji="0" lang="en-US" b="0" i="0" u="none" strike="noStrike" kern="1200" cap="none" spc="0" normalizeH="0" baseline="0" noProof="0" dirty="0">
                <a:ln>
                  <a:noFill/>
                </a:ln>
                <a:solidFill>
                  <a:srgbClr val="006666"/>
                </a:solidFill>
                <a:effectLst/>
                <a:uLnTx/>
                <a:uFillTx/>
                <a:latin typeface="Calibri Light" panose="020F0302020204030204" pitchFamily="34" charset="0"/>
                <a:ea typeface="Calibri Light" panose="020F0302020204030204" pitchFamily="34" charset="0"/>
                <a:cs typeface="Calibri Light" panose="020F0302020204030204" pitchFamily="34" charset="0"/>
                <a:sym typeface="Wingdings" pitchFamily="2" charset="2"/>
              </a:rPr>
              <a:t> copper</a:t>
            </a:r>
            <a:endParaRPr lang="en-US" dirty="0">
              <a:solidFill>
                <a:srgbClr val="006666"/>
              </a:solidFill>
              <a:latin typeface="Calibri Light" panose="020F0302020204030204" pitchFamily="34" charset="0"/>
              <a:ea typeface="Calibri Light" panose="020F0302020204030204" pitchFamily="34" charset="0"/>
              <a:cs typeface="Calibri Light" panose="020F0302020204030204" pitchFamily="34" charset="0"/>
              <a:sym typeface="Wingdings" pitchFamily="2" charset="2"/>
            </a:endParaRPr>
          </a:p>
          <a:p>
            <a:pPr marL="800100" lvl="1" indent="-342900">
              <a:buFont typeface="Arial" panose="020B0604020202020204" pitchFamily="34" charset="0"/>
              <a:buChar char="•"/>
            </a:pPr>
            <a:r>
              <a:rPr kumimoji="0" lang="en-US" b="0" i="0" u="none" strike="noStrike" kern="1200" cap="none" spc="0" normalizeH="0" baseline="0" noProof="0" dirty="0">
                <a:ln>
                  <a:noFill/>
                </a:ln>
                <a:solidFill>
                  <a:prstClr val="black"/>
                </a:solidFill>
                <a:effectLst/>
                <a:uLnTx/>
                <a:uFillTx/>
                <a:latin typeface="Calibri Light" panose="020F0302020204030204" pitchFamily="34" charset="0"/>
                <a:ea typeface="Calibri Light" panose="020F0302020204030204" pitchFamily="34" charset="0"/>
                <a:cs typeface="Calibri Light" panose="020F0302020204030204" pitchFamily="34" charset="0"/>
              </a:rPr>
              <a:t>Change of momentum compaction factor</a:t>
            </a:r>
          </a:p>
          <a:p>
            <a:pPr marL="800100" lvl="1" indent="-342900">
              <a:buFont typeface="Arial" panose="020B0604020202020204" pitchFamily="34" charset="0"/>
              <a:buChar char="•"/>
            </a:pPr>
            <a:r>
              <a:rPr kumimoji="0" lang="en-US" b="0" i="0" u="none" strike="noStrike" kern="1200" cap="none" spc="0" normalizeH="0" baseline="0" noProof="0" dirty="0">
                <a:ln>
                  <a:noFill/>
                </a:ln>
                <a:solidFill>
                  <a:prstClr val="black"/>
                </a:solidFill>
                <a:effectLst/>
                <a:uLnTx/>
                <a:uFillTx/>
                <a:latin typeface="Calibri Light" panose="020F0302020204030204" pitchFamily="34" charset="0"/>
                <a:ea typeface="Calibri Light" panose="020F0302020204030204" pitchFamily="34" charset="0"/>
                <a:cs typeface="Calibri Light" panose="020F0302020204030204" pitchFamily="34" charset="0"/>
              </a:rPr>
              <a:t>Transverse feedback</a:t>
            </a:r>
          </a:p>
          <a:p>
            <a:pPr lvl="2"/>
            <a:r>
              <a:rPr kumimoji="0" lang="en-US" b="0" i="0" u="none" strike="noStrike" kern="1200" cap="none" spc="0" normalizeH="0" baseline="0" noProof="0" dirty="0">
                <a:ln>
                  <a:noFill/>
                </a:ln>
                <a:solidFill>
                  <a:srgbClr val="006666"/>
                </a:solidFill>
                <a:effectLst/>
                <a:uLnTx/>
                <a:uFillTx/>
                <a:latin typeface="Calibri Light" panose="020F0302020204030204" pitchFamily="34" charset="0"/>
                <a:ea typeface="Calibri Light" panose="020F0302020204030204" pitchFamily="34" charset="0"/>
                <a:cs typeface="Calibri Light" panose="020F0302020204030204" pitchFamily="34" charset="0"/>
              </a:rPr>
              <a:t>310 turns</a:t>
            </a:r>
            <a:endParaRPr lang="en-US" sz="2000" dirty="0">
              <a:solidFill>
                <a:srgbClr val="006666"/>
              </a:solidFill>
              <a:latin typeface="Calibri Light" panose="020F0302020204030204" pitchFamily="34" charset="0"/>
              <a:ea typeface="Calibri Light" panose="020F0302020204030204" pitchFamily="34" charset="0"/>
              <a:cs typeface="Calibri Light" panose="020F0302020204030204" pitchFamily="34" charset="0"/>
            </a:endParaRPr>
          </a:p>
        </p:txBody>
      </p:sp>
      <p:pic>
        <p:nvPicPr>
          <p:cNvPr id="3" name="Picture 2">
            <a:extLst>
              <a:ext uri="{FF2B5EF4-FFF2-40B4-BE49-F238E27FC236}">
                <a16:creationId xmlns:a16="http://schemas.microsoft.com/office/drawing/2014/main" id="{B24DC2CD-F281-01BC-9126-5234451EC426}"/>
              </a:ext>
            </a:extLst>
          </p:cNvPr>
          <p:cNvPicPr>
            <a:picLocks noChangeAspect="1"/>
          </p:cNvPicPr>
          <p:nvPr/>
        </p:nvPicPr>
        <p:blipFill rotWithShape="1">
          <a:blip r:embed="rId2">
            <a:extLst>
              <a:ext uri="{28A0092B-C50C-407E-A947-70E740481C1C}">
                <a14:useLocalDpi xmlns:a14="http://schemas.microsoft.com/office/drawing/2010/main" val="0"/>
              </a:ext>
            </a:extLst>
          </a:blip>
          <a:srcRect l="50407" t="25629" r="3603" b="25960"/>
          <a:stretch/>
        </p:blipFill>
        <p:spPr>
          <a:xfrm>
            <a:off x="7311295" y="1073538"/>
            <a:ext cx="3666200" cy="2492599"/>
          </a:xfrm>
          <a:prstGeom prst="rect">
            <a:avLst/>
          </a:prstGeom>
        </p:spPr>
      </p:pic>
      <p:pic>
        <p:nvPicPr>
          <p:cNvPr id="10" name="Picture 9">
            <a:extLst>
              <a:ext uri="{FF2B5EF4-FFF2-40B4-BE49-F238E27FC236}">
                <a16:creationId xmlns:a16="http://schemas.microsoft.com/office/drawing/2014/main" id="{5EEDCC88-C797-F49A-9916-FC807B62F3AB}"/>
              </a:ext>
            </a:extLst>
          </p:cNvPr>
          <p:cNvPicPr>
            <a:picLocks noChangeAspect="1"/>
          </p:cNvPicPr>
          <p:nvPr/>
        </p:nvPicPr>
        <p:blipFill>
          <a:blip r:embed="rId3"/>
          <a:stretch>
            <a:fillRect/>
          </a:stretch>
        </p:blipFill>
        <p:spPr>
          <a:xfrm>
            <a:off x="7307290" y="3592360"/>
            <a:ext cx="3670205" cy="2611640"/>
          </a:xfrm>
          <a:prstGeom prst="rect">
            <a:avLst/>
          </a:prstGeom>
        </p:spPr>
      </p:pic>
      <p:sp>
        <p:nvSpPr>
          <p:cNvPr id="9" name="TextBox 8">
            <a:extLst>
              <a:ext uri="{FF2B5EF4-FFF2-40B4-BE49-F238E27FC236}">
                <a16:creationId xmlns:a16="http://schemas.microsoft.com/office/drawing/2014/main" id="{847D077C-B729-F2EF-6DEC-92C0EA757406}"/>
              </a:ext>
            </a:extLst>
          </p:cNvPr>
          <p:cNvSpPr txBox="1"/>
          <p:nvPr/>
        </p:nvSpPr>
        <p:spPr>
          <a:xfrm>
            <a:off x="446484" y="5998498"/>
            <a:ext cx="6763176" cy="307777"/>
          </a:xfrm>
          <a:prstGeom prst="rect">
            <a:avLst/>
          </a:prstGeom>
          <a:noFill/>
        </p:spPr>
        <p:txBody>
          <a:bodyPr wrap="square">
            <a:spAutoFit/>
          </a:bodyPr>
          <a:lstStyle/>
          <a:p>
            <a:r>
              <a:rPr lang="it-IT" sz="1400" dirty="0">
                <a:latin typeface="Calibri Light" panose="020F0302020204030204" pitchFamily="34" charset="0"/>
                <a:ea typeface="Calibri Light" panose="020F0302020204030204" pitchFamily="34" charset="0"/>
                <a:cs typeface="Calibri Light" panose="020F0302020204030204" pitchFamily="34" charset="0"/>
              </a:rPr>
              <a:t>More </a:t>
            </a:r>
            <a:r>
              <a:rPr lang="it-IT" sz="1400" dirty="0" err="1">
                <a:latin typeface="Calibri Light" panose="020F0302020204030204" pitchFamily="34" charset="0"/>
                <a:ea typeface="Calibri Light" panose="020F0302020204030204" pitchFamily="34" charset="0"/>
                <a:cs typeface="Calibri Light" panose="020F0302020204030204" pitchFamily="34" charset="0"/>
              </a:rPr>
              <a:t>details</a:t>
            </a:r>
            <a:r>
              <a:rPr lang="it-IT" sz="1400" dirty="0">
                <a:latin typeface="Calibri Light" panose="020F0302020204030204" pitchFamily="34" charset="0"/>
                <a:ea typeface="Calibri Light" panose="020F0302020204030204" pitchFamily="34" charset="0"/>
                <a:cs typeface="Calibri Light" panose="020F0302020204030204" pitchFamily="34" charset="0"/>
              </a:rPr>
              <a:t> in: </a:t>
            </a:r>
            <a:r>
              <a:rPr lang="it-IT" sz="1400" dirty="0">
                <a:latin typeface="Calibri Light" panose="020F0302020204030204" pitchFamily="34" charset="0"/>
                <a:ea typeface="Calibri Light" panose="020F0302020204030204" pitchFamily="34" charset="0"/>
                <a:cs typeface="Calibri Light" panose="020F0302020204030204" pitchFamily="34" charset="0"/>
                <a:hlinkClick r:id="rId4"/>
              </a:rPr>
              <a:t>A. Ghribi et al., FCCee high energy booster - FCC week 2024</a:t>
            </a:r>
            <a:endParaRPr lang="it-IT" sz="1400" dirty="0">
              <a:latin typeface="Calibri Light" panose="020F0302020204030204" pitchFamily="34" charset="0"/>
              <a:ea typeface="Calibri Light" panose="020F0302020204030204" pitchFamily="34" charset="0"/>
              <a:cs typeface="Calibri Light" panose="020F0302020204030204" pitchFamily="34" charset="0"/>
            </a:endParaRPr>
          </a:p>
        </p:txBody>
      </p:sp>
      <p:grpSp>
        <p:nvGrpSpPr>
          <p:cNvPr id="13" name="Group 12">
            <a:extLst>
              <a:ext uri="{FF2B5EF4-FFF2-40B4-BE49-F238E27FC236}">
                <a16:creationId xmlns:a16="http://schemas.microsoft.com/office/drawing/2014/main" id="{7F1E104D-8E12-9DEC-E983-AFE5B7D24186}"/>
              </a:ext>
            </a:extLst>
          </p:cNvPr>
          <p:cNvGrpSpPr/>
          <p:nvPr/>
        </p:nvGrpSpPr>
        <p:grpSpPr>
          <a:xfrm>
            <a:off x="0" y="6364995"/>
            <a:ext cx="12192000" cy="565697"/>
            <a:chOff x="0" y="6364995"/>
            <a:chExt cx="12192000" cy="565697"/>
          </a:xfrm>
        </p:grpSpPr>
        <p:sp>
          <p:nvSpPr>
            <p:cNvPr id="14" name="Rectangle 13">
              <a:extLst>
                <a:ext uri="{FF2B5EF4-FFF2-40B4-BE49-F238E27FC236}">
                  <a16:creationId xmlns:a16="http://schemas.microsoft.com/office/drawing/2014/main" id="{7957A550-DD06-6E07-A5D6-786CDEE0C1F0}"/>
                </a:ext>
              </a:extLst>
            </p:cNvPr>
            <p:cNvSpPr/>
            <p:nvPr/>
          </p:nvSpPr>
          <p:spPr>
            <a:xfrm>
              <a:off x="0" y="6417816"/>
              <a:ext cx="12192000" cy="440184"/>
            </a:xfrm>
            <a:prstGeom prst="rect">
              <a:avLst/>
            </a:prstGeom>
            <a:solidFill>
              <a:srgbClr val="0C343D"/>
            </a:solidFill>
            <a:ln>
              <a:solidFill>
                <a:srgbClr val="0C34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6" name="Google Shape;58;p13">
              <a:extLst>
                <a:ext uri="{FF2B5EF4-FFF2-40B4-BE49-F238E27FC236}">
                  <a16:creationId xmlns:a16="http://schemas.microsoft.com/office/drawing/2014/main" id="{0D54EE42-D812-054C-A366-0CA305F39A1D}"/>
                </a:ext>
              </a:extLst>
            </p:cNvPr>
            <p:cNvPicPr preferRelativeResize="0"/>
            <p:nvPr/>
          </p:nvPicPr>
          <p:blipFill>
            <a:blip r:embed="rId5">
              <a:alphaModFix/>
            </a:blip>
            <a:stretch>
              <a:fillRect/>
            </a:stretch>
          </p:blipFill>
          <p:spPr>
            <a:xfrm>
              <a:off x="153418" y="6364995"/>
              <a:ext cx="578264" cy="565697"/>
            </a:xfrm>
            <a:prstGeom prst="rect">
              <a:avLst/>
            </a:prstGeom>
            <a:noFill/>
            <a:ln>
              <a:noFill/>
            </a:ln>
          </p:spPr>
        </p:pic>
        <p:pic>
          <p:nvPicPr>
            <p:cNvPr id="17" name="Picture 2">
              <a:extLst>
                <a:ext uri="{FF2B5EF4-FFF2-40B4-BE49-F238E27FC236}">
                  <a16:creationId xmlns:a16="http://schemas.microsoft.com/office/drawing/2014/main" id="{9C2BBDE1-A139-3566-BB96-178E4113A28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48752" y="6473860"/>
              <a:ext cx="998705" cy="353578"/>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a:extLst>
                <a:ext uri="{FF2B5EF4-FFF2-40B4-BE49-F238E27FC236}">
                  <a16:creationId xmlns:a16="http://schemas.microsoft.com/office/drawing/2014/main" id="{91736A5B-A0B6-9FC0-E6AC-70755B6C8386}"/>
                </a:ext>
              </a:extLst>
            </p:cNvPr>
            <p:cNvSpPr txBox="1"/>
            <p:nvPr/>
          </p:nvSpPr>
          <p:spPr>
            <a:xfrm>
              <a:off x="4365092" y="6473860"/>
              <a:ext cx="3349934" cy="307777"/>
            </a:xfrm>
            <a:prstGeom prst="rect">
              <a:avLst/>
            </a:prstGeom>
            <a:noFill/>
          </p:spPr>
          <p:txBody>
            <a:bodyPr wrap="square" rtlCol="0">
              <a:spAutoFit/>
            </a:bodyPr>
            <a:lstStyle/>
            <a:p>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06.03.2025 | </a:t>
              </a:r>
              <a:r>
                <a:rPr lang="en-GB" sz="1400" dirty="0" err="1">
                  <a:solidFill>
                    <a:schemeClr val="bg1"/>
                  </a:solidFill>
                  <a:latin typeface="Calibri Light" panose="020F0302020204030204" pitchFamily="34" charset="0"/>
                  <a:ea typeface="Calibri Light" panose="020F0302020204030204" pitchFamily="34" charset="0"/>
                  <a:cs typeface="Calibri Light" panose="020F0302020204030204" pitchFamily="34" charset="0"/>
                </a:rPr>
                <a:t>eeFACT</a:t>
              </a:r>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 2025 | Dora Gibellieri </a:t>
              </a:r>
            </a:p>
          </p:txBody>
        </p:sp>
        <p:pic>
          <p:nvPicPr>
            <p:cNvPr id="19" name="Picture 18" descr="A white circle with black text&#10;&#10;AI-generated content may be incorrect.">
              <a:extLst>
                <a:ext uri="{FF2B5EF4-FFF2-40B4-BE49-F238E27FC236}">
                  <a16:creationId xmlns:a16="http://schemas.microsoft.com/office/drawing/2014/main" id="{FEBEDAB4-DE07-4626-7E5D-8D50ED06751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940774" y="6408211"/>
              <a:ext cx="818381" cy="459389"/>
            </a:xfrm>
            <a:prstGeom prst="rect">
              <a:avLst/>
            </a:prstGeom>
          </p:spPr>
        </p:pic>
        <p:pic>
          <p:nvPicPr>
            <p:cNvPr id="20" name="Picture 19" descr="A black and white striped background&#10;&#10;AI-generated content may be incorrect.">
              <a:extLst>
                <a:ext uri="{FF2B5EF4-FFF2-40B4-BE49-F238E27FC236}">
                  <a16:creationId xmlns:a16="http://schemas.microsoft.com/office/drawing/2014/main" id="{DC879138-52D3-E76B-C23E-F14DAD7D056E}"/>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915275" y="6521870"/>
              <a:ext cx="982548" cy="211756"/>
            </a:xfrm>
            <a:prstGeom prst="rect">
              <a:avLst/>
            </a:prstGeom>
          </p:spPr>
        </p:pic>
      </p:grpSp>
      <p:sp>
        <p:nvSpPr>
          <p:cNvPr id="27" name="Rectangle 26">
            <a:extLst>
              <a:ext uri="{FF2B5EF4-FFF2-40B4-BE49-F238E27FC236}">
                <a16:creationId xmlns:a16="http://schemas.microsoft.com/office/drawing/2014/main" id="{CF3A324E-6C5A-2012-8817-0ABE2A904275}"/>
              </a:ext>
            </a:extLst>
          </p:cNvPr>
          <p:cNvSpPr/>
          <p:nvPr/>
        </p:nvSpPr>
        <p:spPr>
          <a:xfrm>
            <a:off x="3175" y="-11829"/>
            <a:ext cx="12192000" cy="216000"/>
          </a:xfrm>
          <a:prstGeom prst="rect">
            <a:avLst/>
          </a:prstGeom>
          <a:solidFill>
            <a:srgbClr val="0C343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Arrow: Pentagon 27">
            <a:extLst>
              <a:ext uri="{FF2B5EF4-FFF2-40B4-BE49-F238E27FC236}">
                <a16:creationId xmlns:a16="http://schemas.microsoft.com/office/drawing/2014/main" id="{C19B667B-8D8D-FE91-9924-622B84C4BDBB}"/>
              </a:ext>
            </a:extLst>
          </p:cNvPr>
          <p:cNvSpPr/>
          <p:nvPr/>
        </p:nvSpPr>
        <p:spPr>
          <a:xfrm>
            <a:off x="5988793" y="-11829"/>
            <a:ext cx="3153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b="1" dirty="0">
                <a:latin typeface="Calibri Light" panose="020F0302020204030204" pitchFamily="34" charset="0"/>
                <a:ea typeface="Calibri Light" panose="020F0302020204030204" pitchFamily="34" charset="0"/>
                <a:cs typeface="Calibri Light" panose="020F0302020204030204" pitchFamily="34" charset="0"/>
              </a:rPr>
              <a:t>FCC-</a:t>
            </a:r>
            <a:r>
              <a:rPr lang="en-US" sz="1100" b="1" dirty="0" err="1">
                <a:latin typeface="Calibri Light" panose="020F0302020204030204" pitchFamily="34" charset="0"/>
                <a:ea typeface="Calibri Light" panose="020F0302020204030204" pitchFamily="34" charset="0"/>
                <a:cs typeface="Calibri Light" panose="020F0302020204030204" pitchFamily="34" charset="0"/>
              </a:rPr>
              <a:t>ee</a:t>
            </a:r>
            <a:r>
              <a:rPr lang="en-US" sz="1100" b="1" dirty="0">
                <a:latin typeface="Calibri Light" panose="020F0302020204030204" pitchFamily="34" charset="0"/>
                <a:ea typeface="Calibri Light" panose="020F0302020204030204" pitchFamily="34" charset="0"/>
                <a:cs typeface="Calibri Light" panose="020F0302020204030204" pitchFamily="34" charset="0"/>
              </a:rPr>
              <a:t> booster stability considerations</a:t>
            </a: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29" name="Arrow: Pentagon 28">
            <a:extLst>
              <a:ext uri="{FF2B5EF4-FFF2-40B4-BE49-F238E27FC236}">
                <a16:creationId xmlns:a16="http://schemas.microsoft.com/office/drawing/2014/main" id="{4A4BB704-6D26-3B4B-0ED7-2ABA1761C3F0}"/>
              </a:ext>
            </a:extLst>
          </p:cNvPr>
          <p:cNvSpPr/>
          <p:nvPr/>
        </p:nvSpPr>
        <p:spPr>
          <a:xfrm>
            <a:off x="2936050" y="-11829"/>
            <a:ext cx="3153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30" name="Arrow: Pentagon 29">
            <a:extLst>
              <a:ext uri="{FF2B5EF4-FFF2-40B4-BE49-F238E27FC236}">
                <a16:creationId xmlns:a16="http://schemas.microsoft.com/office/drawing/2014/main" id="{94926E04-1218-C050-2D58-A70BBE702B37}"/>
              </a:ext>
            </a:extLst>
          </p:cNvPr>
          <p:cNvSpPr/>
          <p:nvPr/>
        </p:nvSpPr>
        <p:spPr>
          <a:xfrm>
            <a:off x="-2382" y="-11829"/>
            <a:ext cx="3045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32" name="TextBox 31">
            <a:extLst>
              <a:ext uri="{FF2B5EF4-FFF2-40B4-BE49-F238E27FC236}">
                <a16:creationId xmlns:a16="http://schemas.microsoft.com/office/drawing/2014/main" id="{CBE2E5A5-A977-99AA-2BC6-A70C5195803E}"/>
              </a:ext>
            </a:extLst>
          </p:cNvPr>
          <p:cNvSpPr txBox="1"/>
          <p:nvPr/>
        </p:nvSpPr>
        <p:spPr>
          <a:xfrm>
            <a:off x="298104" y="273757"/>
            <a:ext cx="11637819" cy="646331"/>
          </a:xfrm>
          <a:prstGeom prst="rect">
            <a:avLst/>
          </a:prstGeom>
          <a:noFill/>
        </p:spPr>
        <p:txBody>
          <a:bodyPr wrap="square" rtlCol="0">
            <a:spAutoFit/>
          </a:bodyPr>
          <a:lstStyle/>
          <a:p>
            <a:r>
              <a:rPr lang="en-GB" sz="3600" dirty="0">
                <a:solidFill>
                  <a:srgbClr val="0C343D"/>
                </a:solidFill>
                <a:latin typeface="Calisto MT" panose="02040603050505030304" pitchFamily="18" charset="0"/>
              </a:rPr>
              <a:t>High Energy Booster impedance induced effects</a:t>
            </a:r>
          </a:p>
        </p:txBody>
      </p:sp>
      <p:cxnSp>
        <p:nvCxnSpPr>
          <p:cNvPr id="33" name="Straight Connector 32">
            <a:extLst>
              <a:ext uri="{FF2B5EF4-FFF2-40B4-BE49-F238E27FC236}">
                <a16:creationId xmlns:a16="http://schemas.microsoft.com/office/drawing/2014/main" id="{A7518762-FE2F-C20E-4968-C711B2B150E6}"/>
              </a:ext>
            </a:extLst>
          </p:cNvPr>
          <p:cNvCxnSpPr>
            <a:cxnSpLocks/>
          </p:cNvCxnSpPr>
          <p:nvPr/>
        </p:nvCxnSpPr>
        <p:spPr>
          <a:xfrm>
            <a:off x="309594" y="920088"/>
            <a:ext cx="11560111"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444615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A6330B-A843-CCE5-9AC9-68CB3CF5BB18}"/>
            </a:ext>
          </a:extLst>
        </p:cNvPr>
        <p:cNvGrpSpPr/>
        <p:nvPr/>
      </p:nvGrpSpPr>
      <p:grpSpPr>
        <a:xfrm>
          <a:off x="0" y="0"/>
          <a:ext cx="0" cy="0"/>
          <a:chOff x="0" y="0"/>
          <a:chExt cx="0" cy="0"/>
        </a:xfrm>
      </p:grpSpPr>
      <p:sp>
        <p:nvSpPr>
          <p:cNvPr id="21" name="TextBox 20">
            <a:extLst>
              <a:ext uri="{FF2B5EF4-FFF2-40B4-BE49-F238E27FC236}">
                <a16:creationId xmlns:a16="http://schemas.microsoft.com/office/drawing/2014/main" id="{931A85FB-550E-969B-D0A7-853DDB45BEBA}"/>
              </a:ext>
            </a:extLst>
          </p:cNvPr>
          <p:cNvSpPr txBox="1"/>
          <p:nvPr/>
        </p:nvSpPr>
        <p:spPr>
          <a:xfrm>
            <a:off x="442550" y="1671333"/>
            <a:ext cx="11232807" cy="3416320"/>
          </a:xfrm>
          <a:prstGeom prst="rect">
            <a:avLst/>
          </a:prstGeom>
          <a:noFill/>
        </p:spPr>
        <p:txBody>
          <a:bodyPr wrap="square" rtlCol="0">
            <a:spAutoFit/>
          </a:bodyPr>
          <a:lstStyle/>
          <a:p>
            <a:pPr marL="285750" indent="-285750">
              <a:buFont typeface="Arial" panose="020B0604020202020204" pitchFamily="34" charset="0"/>
              <a:buChar char="•"/>
            </a:pPr>
            <a:r>
              <a:rPr lang="en-US" sz="2400" b="1" dirty="0">
                <a:solidFill>
                  <a:schemeClr val="bg1">
                    <a:lumMod val="75000"/>
                  </a:schemeClr>
                </a:solidFill>
                <a:latin typeface="Calibri Light" panose="020F0302020204030204" pitchFamily="34" charset="0"/>
                <a:ea typeface="Calibri Light" panose="020F0302020204030204" pitchFamily="34" charset="0"/>
                <a:cs typeface="Calibri Light" panose="020F0302020204030204" pitchFamily="34" charset="0"/>
              </a:rPr>
              <a:t>Introduction</a:t>
            </a:r>
          </a:p>
          <a:p>
            <a:endParaRPr lang="en-US" sz="2400" dirty="0">
              <a:solidFill>
                <a:schemeClr val="bg1">
                  <a:lumMod val="75000"/>
                </a:schemeClr>
              </a:solidFill>
              <a:latin typeface="Calibri Light" panose="020F0302020204030204" pitchFamily="34" charset="0"/>
              <a:ea typeface="Calibri Light" panose="020F0302020204030204" pitchFamily="34" charset="0"/>
              <a:cs typeface="Calibri Light" panose="020F0302020204030204" pitchFamily="34" charset="0"/>
            </a:endParaRPr>
          </a:p>
          <a:p>
            <a:pPr marL="285750" indent="-285750">
              <a:buFont typeface="Arial" panose="020B0604020202020204" pitchFamily="34" charset="0"/>
              <a:buChar char="•"/>
            </a:pPr>
            <a:r>
              <a:rPr lang="en-US" sz="2400" b="1" dirty="0">
                <a:solidFill>
                  <a:schemeClr val="bg1">
                    <a:lumMod val="75000"/>
                  </a:schemeClr>
                </a:solidFill>
                <a:latin typeface="Calibri Light" panose="020F0302020204030204" pitchFamily="34" charset="0"/>
                <a:ea typeface="Calibri Light" panose="020F0302020204030204" pitchFamily="34" charset="0"/>
                <a:cs typeface="Calibri Light" panose="020F0302020204030204" pitchFamily="34" charset="0"/>
              </a:rPr>
              <a:t>FCC-</a:t>
            </a:r>
            <a:r>
              <a:rPr lang="en-US" sz="2400" b="1" dirty="0" err="1">
                <a:solidFill>
                  <a:schemeClr val="bg1">
                    <a:lumMod val="75000"/>
                  </a:schemeClr>
                </a:solidFill>
                <a:latin typeface="Calibri Light" panose="020F0302020204030204" pitchFamily="34" charset="0"/>
                <a:ea typeface="Calibri Light" panose="020F0302020204030204" pitchFamily="34" charset="0"/>
                <a:cs typeface="Calibri Light" panose="020F0302020204030204" pitchFamily="34" charset="0"/>
              </a:rPr>
              <a:t>ee</a:t>
            </a:r>
            <a:r>
              <a:rPr lang="en-US" sz="2400" b="1" dirty="0">
                <a:solidFill>
                  <a:schemeClr val="bg1">
                    <a:lumMod val="75000"/>
                  </a:schemeClr>
                </a:solidFill>
                <a:latin typeface="Calibri Light" panose="020F0302020204030204" pitchFamily="34" charset="0"/>
                <a:ea typeface="Calibri Light" panose="020F0302020204030204" pitchFamily="34" charset="0"/>
                <a:cs typeface="Calibri Light" panose="020F0302020204030204" pitchFamily="34" charset="0"/>
              </a:rPr>
              <a:t> main ring Impedance Model</a:t>
            </a:r>
          </a:p>
          <a:p>
            <a:pPr marL="742950" lvl="1" indent="-285750">
              <a:buFont typeface="Arial" panose="020B0604020202020204" pitchFamily="34" charset="0"/>
              <a:buChar char="•"/>
            </a:pPr>
            <a:r>
              <a:rPr lang="en-US" sz="2400" dirty="0">
                <a:solidFill>
                  <a:schemeClr val="bg1">
                    <a:lumMod val="75000"/>
                  </a:schemeClr>
                </a:solidFill>
                <a:latin typeface="Calibri Light" panose="020F0302020204030204" pitchFamily="34" charset="0"/>
                <a:ea typeface="Calibri Light" panose="020F0302020204030204" pitchFamily="34" charset="0"/>
                <a:cs typeface="Calibri Light" panose="020F0302020204030204" pitchFamily="34" charset="0"/>
              </a:rPr>
              <a:t>Criticality of collimator model</a:t>
            </a:r>
          </a:p>
          <a:p>
            <a:pPr marL="742950" lvl="1" indent="-285750">
              <a:buFont typeface="Arial" panose="020B0604020202020204" pitchFamily="34" charset="0"/>
              <a:buChar char="•"/>
            </a:pPr>
            <a:r>
              <a:rPr lang="en-US" sz="2400" dirty="0">
                <a:solidFill>
                  <a:schemeClr val="bg1">
                    <a:lumMod val="75000"/>
                  </a:schemeClr>
                </a:solidFill>
                <a:latin typeface="Calibri Light" panose="020F0302020204030204" pitchFamily="34" charset="0"/>
                <a:ea typeface="Calibri Light" panose="020F0302020204030204" pitchFamily="34" charset="0"/>
                <a:cs typeface="Calibri Light" panose="020F0302020204030204" pitchFamily="34" charset="0"/>
              </a:rPr>
              <a:t>Effect on single-bunch instabilities</a:t>
            </a:r>
          </a:p>
          <a:p>
            <a:pPr lvl="1"/>
            <a:endParaRPr lang="en-US" sz="2400" dirty="0">
              <a:solidFill>
                <a:schemeClr val="bg1">
                  <a:lumMod val="75000"/>
                </a:schemeClr>
              </a:solidFill>
              <a:latin typeface="Calibri Light" panose="020F0302020204030204" pitchFamily="34" charset="0"/>
              <a:ea typeface="Calibri Light" panose="020F0302020204030204" pitchFamily="34" charset="0"/>
              <a:cs typeface="Calibri Light" panose="020F0302020204030204" pitchFamily="34" charset="0"/>
            </a:endParaRPr>
          </a:p>
          <a:p>
            <a:pPr marL="285750" indent="-285750">
              <a:buFont typeface="Arial" panose="020B0604020202020204" pitchFamily="34" charset="0"/>
              <a:buChar char="•"/>
            </a:pPr>
            <a:r>
              <a:rPr lang="en-US" sz="2400" b="1" dirty="0">
                <a:solidFill>
                  <a:schemeClr val="bg1">
                    <a:lumMod val="75000"/>
                  </a:schemeClr>
                </a:solidFill>
                <a:latin typeface="Calibri Light" panose="020F0302020204030204" pitchFamily="34" charset="0"/>
                <a:ea typeface="Calibri Light" panose="020F0302020204030204" pitchFamily="34" charset="0"/>
                <a:cs typeface="Calibri Light" panose="020F0302020204030204" pitchFamily="34" charset="0"/>
              </a:rPr>
              <a:t>FCC-</a:t>
            </a:r>
            <a:r>
              <a:rPr lang="en-US" sz="2400" b="1" dirty="0" err="1">
                <a:solidFill>
                  <a:schemeClr val="bg1">
                    <a:lumMod val="75000"/>
                  </a:schemeClr>
                </a:solidFill>
                <a:latin typeface="Calibri Light" panose="020F0302020204030204" pitchFamily="34" charset="0"/>
                <a:ea typeface="Calibri Light" panose="020F0302020204030204" pitchFamily="34" charset="0"/>
                <a:cs typeface="Calibri Light" panose="020F0302020204030204" pitchFamily="34" charset="0"/>
              </a:rPr>
              <a:t>ee</a:t>
            </a:r>
            <a:r>
              <a:rPr lang="en-US" sz="2400" b="1" dirty="0">
                <a:solidFill>
                  <a:schemeClr val="bg1">
                    <a:lumMod val="75000"/>
                  </a:schemeClr>
                </a:solidFill>
                <a:latin typeface="Calibri Light" panose="020F0302020204030204" pitchFamily="34" charset="0"/>
                <a:ea typeface="Calibri Light" panose="020F0302020204030204" pitchFamily="34" charset="0"/>
                <a:cs typeface="Calibri Light" panose="020F0302020204030204" pitchFamily="34" charset="0"/>
              </a:rPr>
              <a:t> booster stability considerations</a:t>
            </a:r>
          </a:p>
          <a:p>
            <a:pPr lvl="2"/>
            <a:endParaRPr lang="en-US" sz="2400" dirty="0">
              <a:latin typeface="Calibri Light" panose="020F0302020204030204" pitchFamily="34" charset="0"/>
              <a:ea typeface="Calibri Light" panose="020F0302020204030204" pitchFamily="34" charset="0"/>
              <a:cs typeface="Calibri Light" panose="020F0302020204030204" pitchFamily="34" charset="0"/>
            </a:endParaRPr>
          </a:p>
          <a:p>
            <a:pPr marL="285750" indent="-285750">
              <a:buFont typeface="Arial" panose="020B0604020202020204" pitchFamily="34" charset="0"/>
              <a:buChar char="•"/>
            </a:pPr>
            <a:r>
              <a:rPr lang="en-US" sz="2400" b="1" dirty="0">
                <a:latin typeface="Calibri Light" panose="020F0302020204030204" pitchFamily="34" charset="0"/>
                <a:ea typeface="Calibri Light" panose="020F0302020204030204" pitchFamily="34" charset="0"/>
                <a:cs typeface="Calibri Light" panose="020F0302020204030204" pitchFamily="34" charset="0"/>
              </a:rPr>
              <a:t>Conclusion and next steps</a:t>
            </a:r>
            <a:endParaRPr lang="en-US" sz="2400" dirty="0">
              <a:latin typeface="Calibri Light" panose="020F0302020204030204" pitchFamily="34" charset="0"/>
              <a:ea typeface="Calibri Light" panose="020F0302020204030204" pitchFamily="34" charset="0"/>
              <a:cs typeface="Calibri Light" panose="020F0302020204030204" pitchFamily="34" charset="0"/>
            </a:endParaRPr>
          </a:p>
        </p:txBody>
      </p:sp>
      <p:grpSp>
        <p:nvGrpSpPr>
          <p:cNvPr id="9" name="Group 8">
            <a:extLst>
              <a:ext uri="{FF2B5EF4-FFF2-40B4-BE49-F238E27FC236}">
                <a16:creationId xmlns:a16="http://schemas.microsoft.com/office/drawing/2014/main" id="{F4545798-F7BE-6B20-2A14-C39A2283E0E5}"/>
              </a:ext>
            </a:extLst>
          </p:cNvPr>
          <p:cNvGrpSpPr/>
          <p:nvPr/>
        </p:nvGrpSpPr>
        <p:grpSpPr>
          <a:xfrm>
            <a:off x="0" y="6364995"/>
            <a:ext cx="12192000" cy="565697"/>
            <a:chOff x="0" y="6364995"/>
            <a:chExt cx="12192000" cy="565697"/>
          </a:xfrm>
        </p:grpSpPr>
        <p:sp>
          <p:nvSpPr>
            <p:cNvPr id="10" name="Rectangle 9">
              <a:extLst>
                <a:ext uri="{FF2B5EF4-FFF2-40B4-BE49-F238E27FC236}">
                  <a16:creationId xmlns:a16="http://schemas.microsoft.com/office/drawing/2014/main" id="{4356C7A6-39B7-C8FF-3A4D-42E4958F1D3D}"/>
                </a:ext>
              </a:extLst>
            </p:cNvPr>
            <p:cNvSpPr/>
            <p:nvPr/>
          </p:nvSpPr>
          <p:spPr>
            <a:xfrm>
              <a:off x="0" y="6417816"/>
              <a:ext cx="12192000" cy="440184"/>
            </a:xfrm>
            <a:prstGeom prst="rect">
              <a:avLst/>
            </a:prstGeom>
            <a:solidFill>
              <a:srgbClr val="0C343D"/>
            </a:solidFill>
            <a:ln>
              <a:solidFill>
                <a:srgbClr val="0C34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Google Shape;58;p13">
              <a:extLst>
                <a:ext uri="{FF2B5EF4-FFF2-40B4-BE49-F238E27FC236}">
                  <a16:creationId xmlns:a16="http://schemas.microsoft.com/office/drawing/2014/main" id="{9176D8C4-69E5-F207-63D4-A66B88821504}"/>
                </a:ext>
              </a:extLst>
            </p:cNvPr>
            <p:cNvPicPr preferRelativeResize="0"/>
            <p:nvPr/>
          </p:nvPicPr>
          <p:blipFill>
            <a:blip r:embed="rId2">
              <a:alphaModFix/>
            </a:blip>
            <a:stretch>
              <a:fillRect/>
            </a:stretch>
          </p:blipFill>
          <p:spPr>
            <a:xfrm>
              <a:off x="153418" y="6364995"/>
              <a:ext cx="578264" cy="565697"/>
            </a:xfrm>
            <a:prstGeom prst="rect">
              <a:avLst/>
            </a:prstGeom>
            <a:noFill/>
            <a:ln>
              <a:noFill/>
            </a:ln>
          </p:spPr>
        </p:pic>
        <p:pic>
          <p:nvPicPr>
            <p:cNvPr id="12" name="Picture 2">
              <a:extLst>
                <a:ext uri="{FF2B5EF4-FFF2-40B4-BE49-F238E27FC236}">
                  <a16:creationId xmlns:a16="http://schemas.microsoft.com/office/drawing/2014/main" id="{FF2A8223-1C54-0CDF-70B4-7E08D2B3A4B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8752" y="6473860"/>
              <a:ext cx="998705" cy="353578"/>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103ED23D-B0AF-361C-1B93-4F6456F8BC9A}"/>
                </a:ext>
              </a:extLst>
            </p:cNvPr>
            <p:cNvSpPr txBox="1"/>
            <p:nvPr/>
          </p:nvSpPr>
          <p:spPr>
            <a:xfrm>
              <a:off x="4365092" y="6473860"/>
              <a:ext cx="3349934" cy="307777"/>
            </a:xfrm>
            <a:prstGeom prst="rect">
              <a:avLst/>
            </a:prstGeom>
            <a:noFill/>
          </p:spPr>
          <p:txBody>
            <a:bodyPr wrap="square" rtlCol="0">
              <a:spAutoFit/>
            </a:bodyPr>
            <a:lstStyle/>
            <a:p>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06.03.2025 | </a:t>
              </a:r>
              <a:r>
                <a:rPr lang="en-GB" sz="1400" dirty="0" err="1">
                  <a:solidFill>
                    <a:schemeClr val="bg1"/>
                  </a:solidFill>
                  <a:latin typeface="Calibri Light" panose="020F0302020204030204" pitchFamily="34" charset="0"/>
                  <a:ea typeface="Calibri Light" panose="020F0302020204030204" pitchFamily="34" charset="0"/>
                  <a:cs typeface="Calibri Light" panose="020F0302020204030204" pitchFamily="34" charset="0"/>
                </a:rPr>
                <a:t>eeFACT</a:t>
              </a:r>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 2025 | Dora Gibellieri </a:t>
              </a:r>
            </a:p>
          </p:txBody>
        </p:sp>
        <p:pic>
          <p:nvPicPr>
            <p:cNvPr id="16" name="Picture 15" descr="A white circle with black text&#10;&#10;AI-generated content may be incorrect.">
              <a:extLst>
                <a:ext uri="{FF2B5EF4-FFF2-40B4-BE49-F238E27FC236}">
                  <a16:creationId xmlns:a16="http://schemas.microsoft.com/office/drawing/2014/main" id="{F824ADBC-A509-8913-CA10-6508DB30DA3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940774" y="6408211"/>
              <a:ext cx="818381" cy="459389"/>
            </a:xfrm>
            <a:prstGeom prst="rect">
              <a:avLst/>
            </a:prstGeom>
          </p:spPr>
        </p:pic>
        <p:pic>
          <p:nvPicPr>
            <p:cNvPr id="17" name="Picture 16" descr="A black and white striped background&#10;&#10;AI-generated content may be incorrect.">
              <a:extLst>
                <a:ext uri="{FF2B5EF4-FFF2-40B4-BE49-F238E27FC236}">
                  <a16:creationId xmlns:a16="http://schemas.microsoft.com/office/drawing/2014/main" id="{B4A0DAA9-2A14-7A71-EC26-7ED432774DF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915275" y="6521870"/>
              <a:ext cx="982548" cy="211756"/>
            </a:xfrm>
            <a:prstGeom prst="rect">
              <a:avLst/>
            </a:prstGeom>
          </p:spPr>
        </p:pic>
      </p:grpSp>
      <p:sp>
        <p:nvSpPr>
          <p:cNvPr id="29" name="TextBox 28">
            <a:extLst>
              <a:ext uri="{FF2B5EF4-FFF2-40B4-BE49-F238E27FC236}">
                <a16:creationId xmlns:a16="http://schemas.microsoft.com/office/drawing/2014/main" id="{BF89C40B-07E5-FBC4-953D-7FECB0CC18F2}"/>
              </a:ext>
            </a:extLst>
          </p:cNvPr>
          <p:cNvSpPr txBox="1"/>
          <p:nvPr/>
        </p:nvSpPr>
        <p:spPr>
          <a:xfrm>
            <a:off x="298104" y="273757"/>
            <a:ext cx="11637819" cy="646331"/>
          </a:xfrm>
          <a:prstGeom prst="rect">
            <a:avLst/>
          </a:prstGeom>
          <a:noFill/>
        </p:spPr>
        <p:txBody>
          <a:bodyPr wrap="square" rtlCol="0">
            <a:spAutoFit/>
          </a:bodyPr>
          <a:lstStyle/>
          <a:p>
            <a:r>
              <a:rPr lang="en-US" sz="3600" dirty="0">
                <a:solidFill>
                  <a:srgbClr val="0C343D"/>
                </a:solidFill>
                <a:latin typeface="Calisto MT" panose="02040603050505030304" pitchFamily="18" charset="0"/>
              </a:rPr>
              <a:t>Outline</a:t>
            </a:r>
            <a:endParaRPr lang="en-GB" sz="3600" dirty="0">
              <a:solidFill>
                <a:srgbClr val="0C343D"/>
              </a:solidFill>
              <a:latin typeface="Calisto MT" panose="02040603050505030304" pitchFamily="18" charset="0"/>
            </a:endParaRPr>
          </a:p>
        </p:txBody>
      </p:sp>
      <p:cxnSp>
        <p:nvCxnSpPr>
          <p:cNvPr id="30" name="Straight Connector 29">
            <a:extLst>
              <a:ext uri="{FF2B5EF4-FFF2-40B4-BE49-F238E27FC236}">
                <a16:creationId xmlns:a16="http://schemas.microsoft.com/office/drawing/2014/main" id="{643DF96A-099D-5FC3-3244-562192566624}"/>
              </a:ext>
            </a:extLst>
          </p:cNvPr>
          <p:cNvCxnSpPr>
            <a:cxnSpLocks/>
          </p:cNvCxnSpPr>
          <p:nvPr/>
        </p:nvCxnSpPr>
        <p:spPr>
          <a:xfrm>
            <a:off x="309594" y="920088"/>
            <a:ext cx="11560111"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2" name="Rectangle 1">
            <a:extLst>
              <a:ext uri="{FF2B5EF4-FFF2-40B4-BE49-F238E27FC236}">
                <a16:creationId xmlns:a16="http://schemas.microsoft.com/office/drawing/2014/main" id="{0F365AE6-106F-C5C2-88F6-8582646E078E}"/>
              </a:ext>
            </a:extLst>
          </p:cNvPr>
          <p:cNvSpPr/>
          <p:nvPr/>
        </p:nvSpPr>
        <p:spPr>
          <a:xfrm>
            <a:off x="3175" y="-11829"/>
            <a:ext cx="12192000" cy="216000"/>
          </a:xfrm>
          <a:prstGeom prst="rect">
            <a:avLst/>
          </a:prstGeom>
          <a:solidFill>
            <a:srgbClr val="0C343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Arrow: Pentagon 2">
            <a:extLst>
              <a:ext uri="{FF2B5EF4-FFF2-40B4-BE49-F238E27FC236}">
                <a16:creationId xmlns:a16="http://schemas.microsoft.com/office/drawing/2014/main" id="{BD553B72-F5B2-5436-8739-4C8879FE090B}"/>
              </a:ext>
            </a:extLst>
          </p:cNvPr>
          <p:cNvSpPr/>
          <p:nvPr/>
        </p:nvSpPr>
        <p:spPr>
          <a:xfrm>
            <a:off x="5988793" y="-11829"/>
            <a:ext cx="3153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4" name="Arrow: Pentagon 3">
            <a:extLst>
              <a:ext uri="{FF2B5EF4-FFF2-40B4-BE49-F238E27FC236}">
                <a16:creationId xmlns:a16="http://schemas.microsoft.com/office/drawing/2014/main" id="{FCBE6169-ED19-CFE5-0915-6841BAB200A9}"/>
              </a:ext>
            </a:extLst>
          </p:cNvPr>
          <p:cNvSpPr/>
          <p:nvPr/>
        </p:nvSpPr>
        <p:spPr>
          <a:xfrm>
            <a:off x="2936050" y="-11829"/>
            <a:ext cx="3153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5" name="Arrow: Pentagon 4">
            <a:extLst>
              <a:ext uri="{FF2B5EF4-FFF2-40B4-BE49-F238E27FC236}">
                <a16:creationId xmlns:a16="http://schemas.microsoft.com/office/drawing/2014/main" id="{FF72F852-A613-319E-FEA5-B0B4EC5AC47D}"/>
              </a:ext>
            </a:extLst>
          </p:cNvPr>
          <p:cNvSpPr/>
          <p:nvPr/>
        </p:nvSpPr>
        <p:spPr>
          <a:xfrm>
            <a:off x="-2382" y="-11829"/>
            <a:ext cx="3045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6" name="Arrow: Pentagon 5">
            <a:extLst>
              <a:ext uri="{FF2B5EF4-FFF2-40B4-BE49-F238E27FC236}">
                <a16:creationId xmlns:a16="http://schemas.microsoft.com/office/drawing/2014/main" id="{D2FA9B38-BD92-1FE4-B553-23B5EC6E6210}"/>
              </a:ext>
            </a:extLst>
          </p:cNvPr>
          <p:cNvSpPr/>
          <p:nvPr/>
        </p:nvSpPr>
        <p:spPr>
          <a:xfrm>
            <a:off x="9035225" y="-11904"/>
            <a:ext cx="3118675"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b="1" dirty="0">
                <a:latin typeface="Calibri Light" panose="020F0302020204030204" pitchFamily="34" charset="0"/>
                <a:ea typeface="Calibri Light" panose="020F0302020204030204" pitchFamily="34" charset="0"/>
                <a:cs typeface="Calibri Light" panose="020F0302020204030204" pitchFamily="34" charset="0"/>
              </a:rPr>
              <a:t>Conclusion and next steps</a:t>
            </a:r>
          </a:p>
        </p:txBody>
      </p:sp>
    </p:spTree>
    <p:extLst>
      <p:ext uri="{BB962C8B-B14F-4D97-AF65-F5344CB8AC3E}">
        <p14:creationId xmlns:p14="http://schemas.microsoft.com/office/powerpoint/2010/main" val="42789576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AE1102-FF13-3D57-47B1-9210E44911EF}"/>
            </a:ext>
          </a:extLst>
        </p:cNvPr>
        <p:cNvGrpSpPr/>
        <p:nvPr/>
      </p:nvGrpSpPr>
      <p:grpSpPr>
        <a:xfrm>
          <a:off x="0" y="0"/>
          <a:ext cx="0" cy="0"/>
          <a:chOff x="0" y="0"/>
          <a:chExt cx="0" cy="0"/>
        </a:xfrm>
      </p:grpSpPr>
      <p:pic>
        <p:nvPicPr>
          <p:cNvPr id="3" name="Picture 2" descr="A black and white logo of a cat&#10;&#10;AI-generated content may be incorrect.">
            <a:extLst>
              <a:ext uri="{FF2B5EF4-FFF2-40B4-BE49-F238E27FC236}">
                <a16:creationId xmlns:a16="http://schemas.microsoft.com/office/drawing/2014/main" id="{A89E600B-9F11-775D-7C9F-B48D1E92FD4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9615" y="2291297"/>
            <a:ext cx="416976" cy="416976"/>
          </a:xfrm>
          <a:prstGeom prst="rect">
            <a:avLst/>
          </a:prstGeom>
        </p:spPr>
      </p:pic>
      <p:sp>
        <p:nvSpPr>
          <p:cNvPr id="10" name="TextBox 9">
            <a:extLst>
              <a:ext uri="{FF2B5EF4-FFF2-40B4-BE49-F238E27FC236}">
                <a16:creationId xmlns:a16="http://schemas.microsoft.com/office/drawing/2014/main" id="{8C01030D-C35C-9976-0ACF-F81BB9FBF9DA}"/>
              </a:ext>
            </a:extLst>
          </p:cNvPr>
          <p:cNvSpPr txBox="1"/>
          <p:nvPr/>
        </p:nvSpPr>
        <p:spPr>
          <a:xfrm>
            <a:off x="1213495" y="1699553"/>
            <a:ext cx="10452282" cy="3785652"/>
          </a:xfrm>
          <a:prstGeom prst="rect">
            <a:avLst/>
          </a:prstGeom>
          <a:noFill/>
        </p:spPr>
        <p:txBody>
          <a:bodyPr wrap="square">
            <a:spAutoFit/>
          </a:bodyPr>
          <a:lstStyle/>
          <a:p>
            <a:r>
              <a:rPr lang="en-GB" sz="2000" dirty="0">
                <a:latin typeface="Calibri Light" panose="020F0302020204030204" pitchFamily="34" charset="0"/>
                <a:ea typeface="Calibri Light" panose="020F0302020204030204" pitchFamily="34" charset="0"/>
                <a:cs typeface="Calibri Light" panose="020F0302020204030204" pitchFamily="34" charset="0"/>
              </a:rPr>
              <a:t> Simulations made on Xsuite and </a:t>
            </a:r>
            <a:r>
              <a:rPr lang="en-GB" sz="2000" dirty="0" err="1">
                <a:latin typeface="Calibri Light" panose="020F0302020204030204" pitchFamily="34" charset="0"/>
                <a:ea typeface="Calibri Light" panose="020F0302020204030204" pitchFamily="34" charset="0"/>
                <a:cs typeface="Calibri Light" panose="020F0302020204030204" pitchFamily="34" charset="0"/>
              </a:rPr>
              <a:t>PyHEADTAIL</a:t>
            </a:r>
            <a:r>
              <a:rPr lang="en-GB" sz="2000" dirty="0">
                <a:latin typeface="Calibri Light" panose="020F0302020204030204" pitchFamily="34" charset="0"/>
                <a:ea typeface="Calibri Light" panose="020F0302020204030204" pitchFamily="34" charset="0"/>
                <a:cs typeface="Calibri Light" panose="020F0302020204030204" pitchFamily="34" charset="0"/>
              </a:rPr>
              <a:t>  </a:t>
            </a:r>
          </a:p>
          <a:p>
            <a:endParaRPr lang="en-GB" sz="2000" dirty="0">
              <a:latin typeface="Calibri Light" panose="020F0302020204030204" pitchFamily="34" charset="0"/>
              <a:ea typeface="Calibri Light" panose="020F0302020204030204" pitchFamily="34" charset="0"/>
              <a:cs typeface="Calibri Light" panose="020F0302020204030204" pitchFamily="34" charset="0"/>
            </a:endParaRPr>
          </a:p>
          <a:p>
            <a:r>
              <a:rPr lang="en-GB" sz="2000" dirty="0">
                <a:latin typeface="Calibri Light" panose="020F0302020204030204" pitchFamily="34" charset="0"/>
                <a:ea typeface="Calibri Light" panose="020F0302020204030204" pitchFamily="34" charset="0"/>
                <a:cs typeface="Calibri Light" panose="020F0302020204030204" pitchFamily="34" charset="0"/>
              </a:rPr>
              <a:t>FCC-</a:t>
            </a:r>
            <a:r>
              <a:rPr lang="en-GB" sz="2000" dirty="0" err="1">
                <a:latin typeface="Calibri Light" panose="020F0302020204030204" pitchFamily="34" charset="0"/>
                <a:ea typeface="Calibri Light" panose="020F0302020204030204" pitchFamily="34" charset="0"/>
                <a:cs typeface="Calibri Light" panose="020F0302020204030204" pitchFamily="34" charset="0"/>
              </a:rPr>
              <a:t>ee</a:t>
            </a:r>
            <a:r>
              <a:rPr lang="en-GB" sz="2000" dirty="0">
                <a:latin typeface="Calibri Light" panose="020F0302020204030204" pitchFamily="34" charset="0"/>
                <a:ea typeface="Calibri Light" panose="020F0302020204030204" pitchFamily="34" charset="0"/>
                <a:cs typeface="Calibri Light" panose="020F0302020204030204" pitchFamily="34" charset="0"/>
              </a:rPr>
              <a:t> Impedance Model available on GitHub </a:t>
            </a:r>
          </a:p>
          <a:p>
            <a:endParaRPr lang="en-GB" sz="2000" dirty="0">
              <a:latin typeface="Calibri Light" panose="020F0302020204030204" pitchFamily="34" charset="0"/>
              <a:ea typeface="Calibri Light" panose="020F0302020204030204" pitchFamily="34" charset="0"/>
              <a:cs typeface="Calibri Light" panose="020F0302020204030204" pitchFamily="34" charset="0"/>
            </a:endParaRPr>
          </a:p>
          <a:p>
            <a:r>
              <a:rPr lang="fr-FR" sz="2000" dirty="0">
                <a:latin typeface="Calibri Light" panose="020F0302020204030204" pitchFamily="34" charset="0"/>
                <a:ea typeface="Calibri Light" panose="020F0302020204030204" pitchFamily="34" charset="0"/>
                <a:cs typeface="Calibri Light" panose="020F0302020204030204" pitchFamily="34" charset="0"/>
              </a:rPr>
              <a:t>Codes for the booster </a:t>
            </a:r>
            <a:r>
              <a:rPr lang="fr-FR" sz="2000" dirty="0" err="1">
                <a:latin typeface="Calibri Light" panose="020F0302020204030204" pitchFamily="34" charset="0"/>
                <a:ea typeface="Calibri Light" panose="020F0302020204030204" pitchFamily="34" charset="0"/>
                <a:cs typeface="Calibri Light" panose="020F0302020204030204" pitchFamily="34" charset="0"/>
              </a:rPr>
              <a:t>available</a:t>
            </a:r>
            <a:r>
              <a:rPr lang="fr-FR" sz="2000" dirty="0">
                <a:latin typeface="Calibri Light" panose="020F0302020204030204" pitchFamily="34" charset="0"/>
                <a:ea typeface="Calibri Light" panose="020F0302020204030204" pitchFamily="34" charset="0"/>
                <a:cs typeface="Calibri Light" panose="020F0302020204030204" pitchFamily="34" charset="0"/>
              </a:rPr>
              <a:t> on CERN </a:t>
            </a:r>
            <a:r>
              <a:rPr lang="fr-FR" sz="2000" dirty="0" err="1">
                <a:latin typeface="Calibri Light" panose="020F0302020204030204" pitchFamily="34" charset="0"/>
                <a:ea typeface="Calibri Light" panose="020F0302020204030204" pitchFamily="34" charset="0"/>
                <a:cs typeface="Calibri Light" panose="020F0302020204030204" pitchFamily="34" charset="0"/>
              </a:rPr>
              <a:t>gitlab</a:t>
            </a:r>
            <a:endParaRPr lang="fr-FR" sz="2000" dirty="0">
              <a:latin typeface="Calibri Light" panose="020F0302020204030204" pitchFamily="34" charset="0"/>
              <a:ea typeface="Calibri Light" panose="020F0302020204030204" pitchFamily="34" charset="0"/>
              <a:cs typeface="Calibri Light" panose="020F0302020204030204" pitchFamily="34" charset="0"/>
            </a:endParaRPr>
          </a:p>
          <a:p>
            <a:endParaRPr lang="en-GB" sz="2000" dirty="0">
              <a:latin typeface="Calibri Light" panose="020F0302020204030204" pitchFamily="34" charset="0"/>
              <a:ea typeface="Calibri Light" panose="020F0302020204030204" pitchFamily="34" charset="0"/>
              <a:cs typeface="Calibri Light" panose="020F0302020204030204" pitchFamily="34" charset="0"/>
            </a:endParaRPr>
          </a:p>
          <a:p>
            <a:r>
              <a:rPr lang="en-GB" sz="2000" dirty="0">
                <a:latin typeface="Calibri Light" panose="020F0302020204030204" pitchFamily="34" charset="0"/>
                <a:ea typeface="Calibri Light" panose="020F0302020204030204" pitchFamily="34" charset="0"/>
                <a:cs typeface="Calibri Light" panose="020F0302020204030204" pitchFamily="34" charset="0"/>
              </a:rPr>
              <a:t>Impedance budget space (common to booster and collider) on CERN </a:t>
            </a:r>
            <a:r>
              <a:rPr lang="en-GB" sz="2000" dirty="0" err="1">
                <a:latin typeface="Calibri Light" panose="020F0302020204030204" pitchFamily="34" charset="0"/>
                <a:ea typeface="Calibri Light" panose="020F0302020204030204" pitchFamily="34" charset="0"/>
                <a:cs typeface="Calibri Light" panose="020F0302020204030204" pitchFamily="34" charset="0"/>
              </a:rPr>
              <a:t>gitlab</a:t>
            </a:r>
            <a:r>
              <a:rPr lang="en-GB" sz="2000" dirty="0">
                <a:latin typeface="Calibri Light" panose="020F0302020204030204" pitchFamily="34" charset="0"/>
                <a:ea typeface="Calibri Light" panose="020F0302020204030204" pitchFamily="34" charset="0"/>
                <a:cs typeface="Calibri Light" panose="020F0302020204030204" pitchFamily="34" charset="0"/>
              </a:rPr>
              <a:t> </a:t>
            </a:r>
          </a:p>
          <a:p>
            <a:endParaRPr lang="en-GB" sz="2000" dirty="0">
              <a:latin typeface="Calibri Light" panose="020F0302020204030204" pitchFamily="34" charset="0"/>
              <a:ea typeface="Calibri Light" panose="020F0302020204030204" pitchFamily="34" charset="0"/>
              <a:cs typeface="Calibri Light" panose="020F0302020204030204" pitchFamily="34" charset="0"/>
            </a:endParaRPr>
          </a:p>
          <a:p>
            <a:r>
              <a:rPr lang="en-GB" sz="2000" dirty="0">
                <a:latin typeface="Calibri Light" panose="020F0302020204030204" pitchFamily="34" charset="0"/>
                <a:ea typeface="Calibri Light" panose="020F0302020204030204" pitchFamily="34" charset="0"/>
                <a:cs typeface="Calibri Light" panose="020F0302020204030204" pitchFamily="34" charset="0"/>
              </a:rPr>
              <a:t>Calculations made on several computing clusters : LXPLUS (CERN), FEYNMAN (CEA), and with dedicated computing resources on Jean-Zay (IDRIS) and CC IN2P3</a:t>
            </a:r>
          </a:p>
          <a:p>
            <a:endParaRPr lang="en-GB" sz="2000" dirty="0">
              <a:latin typeface="Calibri Light" panose="020F0302020204030204" pitchFamily="34" charset="0"/>
              <a:ea typeface="Calibri Light" panose="020F0302020204030204" pitchFamily="34" charset="0"/>
              <a:cs typeface="Calibri Light" panose="020F0302020204030204" pitchFamily="34" charset="0"/>
            </a:endParaRPr>
          </a:p>
          <a:p>
            <a:r>
              <a:rPr lang="en-GB" sz="2000" dirty="0">
                <a:latin typeface="Calibri Light" panose="020F0302020204030204" pitchFamily="34" charset="0"/>
                <a:ea typeface="Calibri Light" panose="020F0302020204030204" pitchFamily="34" charset="0"/>
                <a:cs typeface="Calibri Light" panose="020F0302020204030204" pitchFamily="34" charset="0"/>
              </a:rPr>
              <a:t>Dedicated chat spaces for the high energy booster and the collective effects studies on </a:t>
            </a:r>
            <a:r>
              <a:rPr lang="en-GB" sz="2000" dirty="0" err="1">
                <a:latin typeface="Calibri Light" panose="020F0302020204030204" pitchFamily="34" charset="0"/>
                <a:ea typeface="Calibri Light" panose="020F0302020204030204" pitchFamily="34" charset="0"/>
                <a:cs typeface="Calibri Light" panose="020F0302020204030204" pitchFamily="34" charset="0"/>
              </a:rPr>
              <a:t>mattermost</a:t>
            </a:r>
            <a:endParaRPr lang="en-GB" sz="2000" dirty="0">
              <a:latin typeface="Calibri Light" panose="020F0302020204030204" pitchFamily="34" charset="0"/>
              <a:ea typeface="Calibri Light" panose="020F0302020204030204" pitchFamily="34" charset="0"/>
              <a:cs typeface="Calibri Light" panose="020F0302020204030204" pitchFamily="34" charset="0"/>
            </a:endParaRPr>
          </a:p>
        </p:txBody>
      </p:sp>
      <p:pic>
        <p:nvPicPr>
          <p:cNvPr id="12" name="Picture 11" descr="A logo of a cat&#10;&#10;AI-generated content may be incorrect.">
            <a:extLst>
              <a:ext uri="{FF2B5EF4-FFF2-40B4-BE49-F238E27FC236}">
                <a16:creationId xmlns:a16="http://schemas.microsoft.com/office/drawing/2014/main" id="{ECBA05AD-91AA-D7B6-6732-81A5ABDA208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7653" y="3528375"/>
            <a:ext cx="416976" cy="390915"/>
          </a:xfrm>
          <a:prstGeom prst="rect">
            <a:avLst/>
          </a:prstGeom>
        </p:spPr>
      </p:pic>
      <p:pic>
        <p:nvPicPr>
          <p:cNvPr id="18" name="Picture 17" descr="A black and white icon&#10;&#10;AI-generated content may be incorrect.">
            <a:extLst>
              <a:ext uri="{FF2B5EF4-FFF2-40B4-BE49-F238E27FC236}">
                <a16:creationId xmlns:a16="http://schemas.microsoft.com/office/drawing/2014/main" id="{A0F61C32-63A6-31C0-4F0E-3E285B269F51}"/>
              </a:ext>
            </a:extLst>
          </p:cNvPr>
          <p:cNvPicPr>
            <a:picLocks noChangeAspect="1"/>
          </p:cNvPicPr>
          <p:nvPr/>
        </p:nvPicPr>
        <p:blipFill>
          <a:blip r:embed="rId5">
            <a:extLst>
              <a:ext uri="{28A0092B-C50C-407E-A947-70E740481C1C}">
                <a14:useLocalDpi xmlns:a14="http://schemas.microsoft.com/office/drawing/2010/main" val="0"/>
              </a:ext>
            </a:extLst>
          </a:blip>
          <a:srcRect l="10165" t="12561" r="10525" b="16754"/>
          <a:stretch/>
        </p:blipFill>
        <p:spPr>
          <a:xfrm>
            <a:off x="594528" y="4186222"/>
            <a:ext cx="668899" cy="596137"/>
          </a:xfrm>
          <a:prstGeom prst="rect">
            <a:avLst/>
          </a:prstGeom>
        </p:spPr>
      </p:pic>
      <p:pic>
        <p:nvPicPr>
          <p:cNvPr id="22" name="Picture 21" descr="A blue and white logo&#10;&#10;AI-generated content may be incorrect.">
            <a:extLst>
              <a:ext uri="{FF2B5EF4-FFF2-40B4-BE49-F238E27FC236}">
                <a16:creationId xmlns:a16="http://schemas.microsoft.com/office/drawing/2014/main" id="{86603813-38A3-FEFB-0A48-44047496630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62711" y="1607843"/>
            <a:ext cx="550784" cy="550784"/>
          </a:xfrm>
          <a:prstGeom prst="rect">
            <a:avLst/>
          </a:prstGeom>
        </p:spPr>
      </p:pic>
      <p:pic>
        <p:nvPicPr>
          <p:cNvPr id="9" name="Picture 8" descr="A black and white logo&#10;&#10;AI-generated content may be incorrect.">
            <a:extLst>
              <a:ext uri="{FF2B5EF4-FFF2-40B4-BE49-F238E27FC236}">
                <a16:creationId xmlns:a16="http://schemas.microsoft.com/office/drawing/2014/main" id="{23BF3610-54CB-8068-0149-A34785B640A1}"/>
              </a:ext>
            </a:extLst>
          </p:cNvPr>
          <p:cNvPicPr>
            <a:picLocks noChangeAspect="1"/>
          </p:cNvPicPr>
          <p:nvPr/>
        </p:nvPicPr>
        <p:blipFill>
          <a:blip r:embed="rId7">
            <a:extLst>
              <a:ext uri="{28A0092B-C50C-407E-A947-70E740481C1C}">
                <a14:useLocalDpi xmlns:a14="http://schemas.microsoft.com/office/drawing/2010/main" val="0"/>
              </a:ext>
            </a:extLst>
          </a:blip>
          <a:srcRect l="10339" r="14641" b="29011"/>
          <a:stretch/>
        </p:blipFill>
        <p:spPr>
          <a:xfrm>
            <a:off x="644781" y="5026242"/>
            <a:ext cx="568395" cy="499282"/>
          </a:xfrm>
          <a:prstGeom prst="rect">
            <a:avLst/>
          </a:prstGeom>
        </p:spPr>
      </p:pic>
      <p:pic>
        <p:nvPicPr>
          <p:cNvPr id="11" name="Picture 10" descr="A logo of a cat&#10;&#10;AI-generated content may be incorrect.">
            <a:extLst>
              <a:ext uri="{FF2B5EF4-FFF2-40B4-BE49-F238E27FC236}">
                <a16:creationId xmlns:a16="http://schemas.microsoft.com/office/drawing/2014/main" id="{B93ACFD6-0A59-5392-5306-8295AD1B797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8108" y="2920433"/>
            <a:ext cx="416976" cy="390915"/>
          </a:xfrm>
          <a:prstGeom prst="rect">
            <a:avLst/>
          </a:prstGeom>
        </p:spPr>
      </p:pic>
      <p:grpSp>
        <p:nvGrpSpPr>
          <p:cNvPr id="2" name="Group 1">
            <a:extLst>
              <a:ext uri="{FF2B5EF4-FFF2-40B4-BE49-F238E27FC236}">
                <a16:creationId xmlns:a16="http://schemas.microsoft.com/office/drawing/2014/main" id="{6B05A786-4E1B-51BC-FD7E-1D96C3327C3E}"/>
              </a:ext>
            </a:extLst>
          </p:cNvPr>
          <p:cNvGrpSpPr/>
          <p:nvPr/>
        </p:nvGrpSpPr>
        <p:grpSpPr>
          <a:xfrm>
            <a:off x="0" y="6364995"/>
            <a:ext cx="12192000" cy="565697"/>
            <a:chOff x="0" y="6364995"/>
            <a:chExt cx="12192000" cy="565697"/>
          </a:xfrm>
        </p:grpSpPr>
        <p:sp>
          <p:nvSpPr>
            <p:cNvPr id="13" name="Rectangle 12">
              <a:extLst>
                <a:ext uri="{FF2B5EF4-FFF2-40B4-BE49-F238E27FC236}">
                  <a16:creationId xmlns:a16="http://schemas.microsoft.com/office/drawing/2014/main" id="{3114EB52-D2A4-97A6-5EC1-1D264C60E2CB}"/>
                </a:ext>
              </a:extLst>
            </p:cNvPr>
            <p:cNvSpPr/>
            <p:nvPr/>
          </p:nvSpPr>
          <p:spPr>
            <a:xfrm>
              <a:off x="0" y="6417816"/>
              <a:ext cx="12192000" cy="440184"/>
            </a:xfrm>
            <a:prstGeom prst="rect">
              <a:avLst/>
            </a:prstGeom>
            <a:solidFill>
              <a:srgbClr val="0C343D"/>
            </a:solidFill>
            <a:ln>
              <a:solidFill>
                <a:srgbClr val="0C34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4" name="Google Shape;58;p13">
              <a:extLst>
                <a:ext uri="{FF2B5EF4-FFF2-40B4-BE49-F238E27FC236}">
                  <a16:creationId xmlns:a16="http://schemas.microsoft.com/office/drawing/2014/main" id="{16849CD7-9D89-2870-2729-E2A2AEFAFCB3}"/>
                </a:ext>
              </a:extLst>
            </p:cNvPr>
            <p:cNvPicPr preferRelativeResize="0"/>
            <p:nvPr/>
          </p:nvPicPr>
          <p:blipFill>
            <a:blip r:embed="rId8">
              <a:alphaModFix/>
            </a:blip>
            <a:stretch>
              <a:fillRect/>
            </a:stretch>
          </p:blipFill>
          <p:spPr>
            <a:xfrm>
              <a:off x="153418" y="6364995"/>
              <a:ext cx="578264" cy="565697"/>
            </a:xfrm>
            <a:prstGeom prst="rect">
              <a:avLst/>
            </a:prstGeom>
            <a:noFill/>
            <a:ln>
              <a:noFill/>
            </a:ln>
          </p:spPr>
        </p:pic>
        <p:pic>
          <p:nvPicPr>
            <p:cNvPr id="15" name="Picture 2">
              <a:extLst>
                <a:ext uri="{FF2B5EF4-FFF2-40B4-BE49-F238E27FC236}">
                  <a16:creationId xmlns:a16="http://schemas.microsoft.com/office/drawing/2014/main" id="{8E8E41D2-BDFD-BDCB-35CE-D2C6532255A2}"/>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48752" y="6473860"/>
              <a:ext cx="998705" cy="353578"/>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955E80C5-5B36-2CC0-1722-1C5EEFD1828D}"/>
                </a:ext>
              </a:extLst>
            </p:cNvPr>
            <p:cNvSpPr txBox="1"/>
            <p:nvPr/>
          </p:nvSpPr>
          <p:spPr>
            <a:xfrm>
              <a:off x="4365092" y="6473860"/>
              <a:ext cx="3349934" cy="307777"/>
            </a:xfrm>
            <a:prstGeom prst="rect">
              <a:avLst/>
            </a:prstGeom>
            <a:noFill/>
          </p:spPr>
          <p:txBody>
            <a:bodyPr wrap="square" rtlCol="0">
              <a:spAutoFit/>
            </a:bodyPr>
            <a:lstStyle/>
            <a:p>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06.03.2025 | </a:t>
              </a:r>
              <a:r>
                <a:rPr lang="en-GB" sz="1400" dirty="0" err="1">
                  <a:solidFill>
                    <a:schemeClr val="bg1"/>
                  </a:solidFill>
                  <a:latin typeface="Calibri Light" panose="020F0302020204030204" pitchFamily="34" charset="0"/>
                  <a:ea typeface="Calibri Light" panose="020F0302020204030204" pitchFamily="34" charset="0"/>
                  <a:cs typeface="Calibri Light" panose="020F0302020204030204" pitchFamily="34" charset="0"/>
                </a:rPr>
                <a:t>eeFACT</a:t>
              </a:r>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 2025 | Dora Gibellieri </a:t>
              </a:r>
            </a:p>
          </p:txBody>
        </p:sp>
        <p:pic>
          <p:nvPicPr>
            <p:cNvPr id="19" name="Picture 18" descr="A white circle with black text&#10;&#10;AI-generated content may be incorrect.">
              <a:extLst>
                <a:ext uri="{FF2B5EF4-FFF2-40B4-BE49-F238E27FC236}">
                  <a16:creationId xmlns:a16="http://schemas.microsoft.com/office/drawing/2014/main" id="{69FDF259-9C61-6A7D-60DC-F0D2E171BF4D}"/>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9940774" y="6408211"/>
              <a:ext cx="818381" cy="459389"/>
            </a:xfrm>
            <a:prstGeom prst="rect">
              <a:avLst/>
            </a:prstGeom>
          </p:spPr>
        </p:pic>
        <p:pic>
          <p:nvPicPr>
            <p:cNvPr id="20" name="Picture 19" descr="A black and white striped background&#10;&#10;AI-generated content may be incorrect.">
              <a:extLst>
                <a:ext uri="{FF2B5EF4-FFF2-40B4-BE49-F238E27FC236}">
                  <a16:creationId xmlns:a16="http://schemas.microsoft.com/office/drawing/2014/main" id="{795881D7-3639-D16E-2DC7-F8BFC6C14A75}"/>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0915275" y="6521870"/>
              <a:ext cx="982548" cy="211756"/>
            </a:xfrm>
            <a:prstGeom prst="rect">
              <a:avLst/>
            </a:prstGeom>
          </p:spPr>
        </p:pic>
      </p:grpSp>
      <p:sp>
        <p:nvSpPr>
          <p:cNvPr id="27" name="Rectangle 26">
            <a:extLst>
              <a:ext uri="{FF2B5EF4-FFF2-40B4-BE49-F238E27FC236}">
                <a16:creationId xmlns:a16="http://schemas.microsoft.com/office/drawing/2014/main" id="{CB82BDD3-5428-C5D9-642F-0558BA57BC36}"/>
              </a:ext>
            </a:extLst>
          </p:cNvPr>
          <p:cNvSpPr/>
          <p:nvPr/>
        </p:nvSpPr>
        <p:spPr>
          <a:xfrm>
            <a:off x="3175" y="-11829"/>
            <a:ext cx="12192000" cy="216000"/>
          </a:xfrm>
          <a:prstGeom prst="rect">
            <a:avLst/>
          </a:prstGeom>
          <a:solidFill>
            <a:srgbClr val="0C343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Arrow: Pentagon 27">
            <a:extLst>
              <a:ext uri="{FF2B5EF4-FFF2-40B4-BE49-F238E27FC236}">
                <a16:creationId xmlns:a16="http://schemas.microsoft.com/office/drawing/2014/main" id="{CBA10F3D-B012-1602-A6B9-4C4AB5E32340}"/>
              </a:ext>
            </a:extLst>
          </p:cNvPr>
          <p:cNvSpPr/>
          <p:nvPr/>
        </p:nvSpPr>
        <p:spPr>
          <a:xfrm>
            <a:off x="5988793" y="-11829"/>
            <a:ext cx="3153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29" name="Arrow: Pentagon 28">
            <a:extLst>
              <a:ext uri="{FF2B5EF4-FFF2-40B4-BE49-F238E27FC236}">
                <a16:creationId xmlns:a16="http://schemas.microsoft.com/office/drawing/2014/main" id="{C68C4214-BD65-8040-E4DC-2E88042B6581}"/>
              </a:ext>
            </a:extLst>
          </p:cNvPr>
          <p:cNvSpPr/>
          <p:nvPr/>
        </p:nvSpPr>
        <p:spPr>
          <a:xfrm>
            <a:off x="2936050" y="-11829"/>
            <a:ext cx="3153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30" name="Arrow: Pentagon 29">
            <a:extLst>
              <a:ext uri="{FF2B5EF4-FFF2-40B4-BE49-F238E27FC236}">
                <a16:creationId xmlns:a16="http://schemas.microsoft.com/office/drawing/2014/main" id="{958C668D-BC20-48D2-D76E-AD975B855228}"/>
              </a:ext>
            </a:extLst>
          </p:cNvPr>
          <p:cNvSpPr/>
          <p:nvPr/>
        </p:nvSpPr>
        <p:spPr>
          <a:xfrm>
            <a:off x="-2382" y="-11829"/>
            <a:ext cx="3045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31" name="Arrow: Pentagon 30">
            <a:extLst>
              <a:ext uri="{FF2B5EF4-FFF2-40B4-BE49-F238E27FC236}">
                <a16:creationId xmlns:a16="http://schemas.microsoft.com/office/drawing/2014/main" id="{2271C5B3-F9FF-B8D1-9E4F-B56506F86786}"/>
              </a:ext>
            </a:extLst>
          </p:cNvPr>
          <p:cNvSpPr/>
          <p:nvPr/>
        </p:nvSpPr>
        <p:spPr>
          <a:xfrm>
            <a:off x="9035225" y="-11904"/>
            <a:ext cx="3118675"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b="1" dirty="0">
                <a:latin typeface="Calibri Light" panose="020F0302020204030204" pitchFamily="34" charset="0"/>
                <a:ea typeface="Calibri Light" panose="020F0302020204030204" pitchFamily="34" charset="0"/>
                <a:cs typeface="Calibri Light" panose="020F0302020204030204" pitchFamily="34" charset="0"/>
              </a:rPr>
              <a:t>Conclusion and next steps</a:t>
            </a:r>
          </a:p>
        </p:txBody>
      </p:sp>
      <p:sp>
        <p:nvSpPr>
          <p:cNvPr id="32" name="TextBox 31">
            <a:extLst>
              <a:ext uri="{FF2B5EF4-FFF2-40B4-BE49-F238E27FC236}">
                <a16:creationId xmlns:a16="http://schemas.microsoft.com/office/drawing/2014/main" id="{A1DD82E3-DAF3-45B9-2D27-32B1BF3CB06B}"/>
              </a:ext>
            </a:extLst>
          </p:cNvPr>
          <p:cNvSpPr txBox="1"/>
          <p:nvPr/>
        </p:nvSpPr>
        <p:spPr>
          <a:xfrm>
            <a:off x="298104" y="273757"/>
            <a:ext cx="11637819" cy="646331"/>
          </a:xfrm>
          <a:prstGeom prst="rect">
            <a:avLst/>
          </a:prstGeom>
          <a:noFill/>
        </p:spPr>
        <p:txBody>
          <a:bodyPr wrap="square" rtlCol="0">
            <a:spAutoFit/>
          </a:bodyPr>
          <a:lstStyle/>
          <a:p>
            <a:r>
              <a:rPr lang="en-GB" sz="3600" dirty="0">
                <a:solidFill>
                  <a:srgbClr val="042433"/>
                </a:solidFill>
                <a:latin typeface="Calisto MT" panose="02040603050505030304" pitchFamily="18" charset="0"/>
                <a:ea typeface="Calibri Light" panose="020F0302020204030204" pitchFamily="34" charset="0"/>
                <a:cs typeface="Calibri Light" panose="020F0302020204030204" pitchFamily="34" charset="0"/>
              </a:rPr>
              <a:t>Status updates: tools, models, and resources</a:t>
            </a:r>
          </a:p>
        </p:txBody>
      </p:sp>
      <p:cxnSp>
        <p:nvCxnSpPr>
          <p:cNvPr id="33" name="Straight Connector 32">
            <a:extLst>
              <a:ext uri="{FF2B5EF4-FFF2-40B4-BE49-F238E27FC236}">
                <a16:creationId xmlns:a16="http://schemas.microsoft.com/office/drawing/2014/main" id="{6EF1FB45-EFE9-00DC-F41C-B87F9E13D99D}"/>
              </a:ext>
            </a:extLst>
          </p:cNvPr>
          <p:cNvCxnSpPr>
            <a:cxnSpLocks/>
          </p:cNvCxnSpPr>
          <p:nvPr/>
        </p:nvCxnSpPr>
        <p:spPr>
          <a:xfrm>
            <a:off x="309594" y="920088"/>
            <a:ext cx="11560111"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950200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1F7EB9-AA21-5A03-8AC0-6BE8DE96008D}"/>
            </a:ext>
          </a:extLst>
        </p:cNvPr>
        <p:cNvGrpSpPr/>
        <p:nvPr/>
      </p:nvGrpSpPr>
      <p:grpSpPr>
        <a:xfrm>
          <a:off x="0" y="0"/>
          <a:ext cx="0" cy="0"/>
          <a:chOff x="0" y="0"/>
          <a:chExt cx="0" cy="0"/>
        </a:xfrm>
      </p:grpSpPr>
      <p:sp>
        <p:nvSpPr>
          <p:cNvPr id="9" name="TextBox 8">
            <a:extLst>
              <a:ext uri="{FF2B5EF4-FFF2-40B4-BE49-F238E27FC236}">
                <a16:creationId xmlns:a16="http://schemas.microsoft.com/office/drawing/2014/main" id="{522A42AA-EC08-A6EC-3DAB-12E7EF582294}"/>
              </a:ext>
            </a:extLst>
          </p:cNvPr>
          <p:cNvSpPr txBox="1"/>
          <p:nvPr/>
        </p:nvSpPr>
        <p:spPr>
          <a:xfrm>
            <a:off x="260005" y="1108106"/>
            <a:ext cx="11468169" cy="4832092"/>
          </a:xfrm>
          <a:prstGeom prst="rect">
            <a:avLst/>
          </a:prstGeom>
          <a:noFill/>
        </p:spPr>
        <p:txBody>
          <a:bodyPr wrap="square">
            <a:spAutoFit/>
          </a:bodyPr>
          <a:lstStyle/>
          <a:p>
            <a:r>
              <a:rPr lang="en-GB" sz="2000" dirty="0">
                <a:latin typeface="Calibri Light" panose="020F0302020204030204" pitchFamily="34" charset="0"/>
                <a:ea typeface="Calibri Light" panose="020F0302020204030204" pitchFamily="34" charset="0"/>
                <a:cs typeface="Calibri Light" panose="020F0302020204030204" pitchFamily="34" charset="0"/>
              </a:rPr>
              <a:t>🔹 </a:t>
            </a:r>
            <a:r>
              <a:rPr lang="en-GB" sz="2000" b="1" dirty="0">
                <a:latin typeface="Calibri Light" panose="020F0302020204030204" pitchFamily="34" charset="0"/>
                <a:ea typeface="Calibri Light" panose="020F0302020204030204" pitchFamily="34" charset="0"/>
                <a:cs typeface="Calibri Light" panose="020F0302020204030204" pitchFamily="34" charset="0"/>
              </a:rPr>
              <a:t>Impedance/Wake Model Development for Critical Design Decisions:</a:t>
            </a:r>
            <a:endParaRPr lang="en-GB" sz="2000" dirty="0">
              <a:latin typeface="Calibri Light" panose="020F0302020204030204" pitchFamily="34" charset="0"/>
              <a:ea typeface="Calibri Light" panose="020F0302020204030204" pitchFamily="34" charset="0"/>
              <a:cs typeface="Calibri Light" panose="020F0302020204030204" pitchFamily="34" charset="0"/>
            </a:endParaRPr>
          </a:p>
          <a:p>
            <a:pPr marL="742950" lvl="1" indent="-285750">
              <a:buFont typeface="Arial" panose="020B0604020202020204" pitchFamily="34" charset="0"/>
              <a:buChar char="•"/>
            </a:pPr>
            <a:r>
              <a:rPr lang="en-GB" sz="1600" dirty="0">
                <a:latin typeface="Calibri Light" panose="020F0302020204030204" pitchFamily="34" charset="0"/>
                <a:ea typeface="Calibri Light" panose="020F0302020204030204" pitchFamily="34" charset="0"/>
                <a:cs typeface="Calibri Light" panose="020F0302020204030204" pitchFamily="34" charset="0"/>
              </a:rPr>
              <a:t>The extremely short bunch length makes impedance and </a:t>
            </a:r>
            <a:r>
              <a:rPr lang="en-GB" sz="1600" dirty="0" err="1">
                <a:latin typeface="Calibri Light" panose="020F0302020204030204" pitchFamily="34" charset="0"/>
                <a:ea typeface="Calibri Light" panose="020F0302020204030204" pitchFamily="34" charset="0"/>
                <a:cs typeface="Calibri Light" panose="020F0302020204030204" pitchFamily="34" charset="0"/>
              </a:rPr>
              <a:t>wakefield</a:t>
            </a:r>
            <a:r>
              <a:rPr lang="en-GB" sz="1600" dirty="0">
                <a:latin typeface="Calibri Light" panose="020F0302020204030204" pitchFamily="34" charset="0"/>
                <a:ea typeface="Calibri Light" panose="020F0302020204030204" pitchFamily="34" charset="0"/>
                <a:cs typeface="Calibri Light" panose="020F0302020204030204" pitchFamily="34" charset="0"/>
              </a:rPr>
              <a:t> simulations highly challenging.</a:t>
            </a:r>
          </a:p>
          <a:p>
            <a:pPr marL="742950" lvl="1" indent="-285750">
              <a:buFont typeface="Arial" panose="020B0604020202020204" pitchFamily="34" charset="0"/>
              <a:buChar char="•"/>
            </a:pPr>
            <a:r>
              <a:rPr lang="en-GB" sz="1600" b="1" dirty="0">
                <a:latin typeface="Calibri Light" panose="020F0302020204030204" pitchFamily="34" charset="0"/>
                <a:ea typeface="Calibri Light" panose="020F0302020204030204" pitchFamily="34" charset="0"/>
                <a:cs typeface="Calibri Light" panose="020F0302020204030204" pitchFamily="34" charset="0"/>
              </a:rPr>
              <a:t>Wall Model:</a:t>
            </a:r>
            <a:r>
              <a:rPr lang="en-GB" sz="1600" dirty="0">
                <a:latin typeface="Calibri Light" panose="020F0302020204030204" pitchFamily="34" charset="0"/>
                <a:ea typeface="Calibri Light" panose="020F0302020204030204" pitchFamily="34" charset="0"/>
                <a:cs typeface="Calibri Light" panose="020F0302020204030204" pitchFamily="34" charset="0"/>
              </a:rPr>
              <a:t> Numerical form factors have been incorporated into the model for both driving and detuning impedance, accounting for vacuum chamber shape.</a:t>
            </a:r>
          </a:p>
          <a:p>
            <a:pPr marL="742950" lvl="1" indent="-285750">
              <a:buFont typeface="Arial" panose="020B0604020202020204" pitchFamily="34" charset="0"/>
              <a:buChar char="•"/>
            </a:pPr>
            <a:r>
              <a:rPr lang="en-GB" sz="1600" dirty="0">
                <a:latin typeface="Calibri Light" panose="020F0302020204030204" pitchFamily="34" charset="0"/>
                <a:ea typeface="Calibri Light" panose="020F0302020204030204" pitchFamily="34" charset="0"/>
                <a:cs typeface="Calibri Light" panose="020F0302020204030204" pitchFamily="34" charset="0"/>
              </a:rPr>
              <a:t> </a:t>
            </a:r>
            <a:r>
              <a:rPr lang="en-GB" sz="1600" b="1" dirty="0">
                <a:latin typeface="Calibri Light" panose="020F0302020204030204" pitchFamily="34" charset="0"/>
                <a:ea typeface="Calibri Light" panose="020F0302020204030204" pitchFamily="34" charset="0"/>
                <a:cs typeface="Calibri Light" panose="020F0302020204030204" pitchFamily="34" charset="0"/>
              </a:rPr>
              <a:t>Collimators:</a:t>
            </a:r>
            <a:r>
              <a:rPr lang="en-GB" sz="1600" dirty="0">
                <a:latin typeface="Calibri Light" panose="020F0302020204030204" pitchFamily="34" charset="0"/>
                <a:ea typeface="Calibri Light" panose="020F0302020204030204" pitchFamily="34" charset="0"/>
                <a:cs typeface="Calibri Light" panose="020F0302020204030204" pitchFamily="34" charset="0"/>
              </a:rPr>
              <a:t> A step-by-step approach is being adopted to explore computational limits and propose optimized impedance solutions.</a:t>
            </a:r>
          </a:p>
          <a:p>
            <a:pPr marL="742950" lvl="1" indent="-285750">
              <a:buFont typeface="Arial" panose="020B0604020202020204" pitchFamily="34" charset="0"/>
              <a:buChar char="•"/>
            </a:pPr>
            <a:r>
              <a:rPr lang="en-GB" sz="1600" dirty="0">
                <a:latin typeface="Calibri Light" panose="020F0302020204030204" pitchFamily="34" charset="0"/>
                <a:ea typeface="Calibri Light" panose="020F0302020204030204" pitchFamily="34" charset="0"/>
                <a:cs typeface="Calibri Light" panose="020F0302020204030204" pitchFamily="34" charset="0"/>
              </a:rPr>
              <a:t>Updated of impedance and </a:t>
            </a:r>
            <a:r>
              <a:rPr lang="en-GB" sz="1600" dirty="0" err="1">
                <a:latin typeface="Calibri Light" panose="020F0302020204030204" pitchFamily="34" charset="0"/>
                <a:ea typeface="Calibri Light" panose="020F0302020204030204" pitchFamily="34" charset="0"/>
                <a:cs typeface="Calibri Light" panose="020F0302020204030204" pitchFamily="34" charset="0"/>
              </a:rPr>
              <a:t>wakefield</a:t>
            </a:r>
            <a:r>
              <a:rPr lang="en-GB" sz="1600" dirty="0">
                <a:latin typeface="Calibri Light" panose="020F0302020204030204" pitchFamily="34" charset="0"/>
                <a:ea typeface="Calibri Light" panose="020F0302020204030204" pitchFamily="34" charset="0"/>
                <a:cs typeface="Calibri Light" panose="020F0302020204030204" pitchFamily="34" charset="0"/>
              </a:rPr>
              <a:t> models in </a:t>
            </a:r>
            <a:r>
              <a:rPr lang="en-GB" sz="1600" dirty="0" err="1">
                <a:latin typeface="Calibri Light" panose="020F0302020204030204" pitchFamily="34" charset="0"/>
                <a:ea typeface="Calibri Light" panose="020F0302020204030204" pitchFamily="34" charset="0"/>
                <a:cs typeface="Calibri Light" panose="020F0302020204030204" pitchFamily="34" charset="0"/>
              </a:rPr>
              <a:t>Xwakes</a:t>
            </a:r>
            <a:r>
              <a:rPr lang="en-GB" sz="1600" dirty="0">
                <a:latin typeface="Calibri Light" panose="020F0302020204030204" pitchFamily="34" charset="0"/>
                <a:ea typeface="Calibri Light" panose="020F0302020204030204" pitchFamily="34" charset="0"/>
                <a:cs typeface="Calibri Light" panose="020F0302020204030204" pitchFamily="34" charset="0"/>
              </a:rPr>
              <a:t>.</a:t>
            </a:r>
          </a:p>
          <a:p>
            <a:pPr marL="742950" lvl="1" indent="-285750">
              <a:buFont typeface="Arial" panose="020B0604020202020204" pitchFamily="34" charset="0"/>
              <a:buChar char="•"/>
            </a:pPr>
            <a:r>
              <a:rPr lang="en-GB" sz="1600" dirty="0">
                <a:latin typeface="Calibri Light" panose="020F0302020204030204" pitchFamily="34" charset="0"/>
                <a:ea typeface="Calibri Light" panose="020F0302020204030204" pitchFamily="34" charset="0"/>
                <a:cs typeface="Calibri Light" panose="020F0302020204030204" pitchFamily="34" charset="0"/>
              </a:rPr>
              <a:t>Ensured model flexibility to facilitate updates in optics, material choices, coating thickness, geometries, and new machine elements.</a:t>
            </a:r>
          </a:p>
          <a:p>
            <a:pPr marL="742950" lvl="1" indent="-285750">
              <a:buFont typeface="Arial" panose="020B0604020202020204" pitchFamily="34" charset="0"/>
              <a:buChar char="•"/>
            </a:pPr>
            <a:r>
              <a:rPr lang="en-GB" sz="1600" dirty="0">
                <a:latin typeface="Calibri Light" panose="020F0302020204030204" pitchFamily="34" charset="0"/>
                <a:ea typeface="Calibri Light" panose="020F0302020204030204" pitchFamily="34" charset="0"/>
                <a:cs typeface="Calibri Light" panose="020F0302020204030204" pitchFamily="34" charset="0"/>
              </a:rPr>
              <a:t>Enabled impedance assessments of different scenarios.</a:t>
            </a:r>
          </a:p>
          <a:p>
            <a:pPr marL="1200150" lvl="2" indent="-285750">
              <a:buFont typeface="Arial" panose="020B0604020202020204" pitchFamily="34" charset="0"/>
              <a:buChar char="•"/>
            </a:pPr>
            <a:endParaRPr lang="en-GB" sz="2000" dirty="0">
              <a:latin typeface="Calibri Light" panose="020F0302020204030204" pitchFamily="34" charset="0"/>
              <a:ea typeface="Calibri Light" panose="020F0302020204030204" pitchFamily="34" charset="0"/>
              <a:cs typeface="Calibri Light" panose="020F0302020204030204" pitchFamily="34" charset="0"/>
            </a:endParaRPr>
          </a:p>
          <a:p>
            <a:r>
              <a:rPr lang="en-GB" sz="2000" dirty="0">
                <a:latin typeface="Calibri Light" panose="020F0302020204030204" pitchFamily="34" charset="0"/>
                <a:ea typeface="Calibri Light" panose="020F0302020204030204" pitchFamily="34" charset="0"/>
                <a:cs typeface="Calibri Light" panose="020F0302020204030204" pitchFamily="34" charset="0"/>
              </a:rPr>
              <a:t>🔹 </a:t>
            </a:r>
            <a:r>
              <a:rPr lang="en-GB" sz="2000" b="1" dirty="0">
                <a:latin typeface="Calibri Light" panose="020F0302020204030204" pitchFamily="34" charset="0"/>
                <a:ea typeface="Calibri Light" panose="020F0302020204030204" pitchFamily="34" charset="0"/>
                <a:cs typeface="Calibri Light" panose="020F0302020204030204" pitchFamily="34" charset="0"/>
              </a:rPr>
              <a:t>Beam Dynamics Simulations (Xsuite/</a:t>
            </a:r>
            <a:r>
              <a:rPr lang="en-GB" sz="2000" b="1" dirty="0" err="1">
                <a:latin typeface="Calibri Light" panose="020F0302020204030204" pitchFamily="34" charset="0"/>
                <a:ea typeface="Calibri Light" panose="020F0302020204030204" pitchFamily="34" charset="0"/>
                <a:cs typeface="Calibri Light" panose="020F0302020204030204" pitchFamily="34" charset="0"/>
              </a:rPr>
              <a:t>PyHEADTAIL</a:t>
            </a:r>
            <a:r>
              <a:rPr lang="en-GB" sz="2000" b="1" dirty="0">
                <a:latin typeface="Calibri Light" panose="020F0302020204030204" pitchFamily="34" charset="0"/>
                <a:ea typeface="Calibri Light" panose="020F0302020204030204" pitchFamily="34" charset="0"/>
                <a:cs typeface="Calibri Light" panose="020F0302020204030204" pitchFamily="34" charset="0"/>
              </a:rPr>
              <a:t>):</a:t>
            </a:r>
            <a:endParaRPr lang="en-GB" sz="2000" dirty="0">
              <a:latin typeface="Calibri Light" panose="020F0302020204030204" pitchFamily="34" charset="0"/>
              <a:ea typeface="Calibri Light" panose="020F0302020204030204" pitchFamily="34" charset="0"/>
              <a:cs typeface="Calibri Light" panose="020F0302020204030204" pitchFamily="34" charset="0"/>
            </a:endParaRPr>
          </a:p>
          <a:p>
            <a:pPr marL="742950" lvl="1" indent="-285750">
              <a:buFont typeface="Arial" panose="020B0604020202020204" pitchFamily="34" charset="0"/>
              <a:buChar char="•"/>
            </a:pPr>
            <a:r>
              <a:rPr lang="en-GB" sz="1600" dirty="0">
                <a:latin typeface="Calibri Light" panose="020F0302020204030204" pitchFamily="34" charset="0"/>
                <a:ea typeface="Calibri Light" panose="020F0302020204030204" pitchFamily="34" charset="0"/>
                <a:cs typeface="Calibri Light" panose="020F0302020204030204" pitchFamily="34" charset="0"/>
              </a:rPr>
              <a:t>Single-bunch beam dynamics simulations.</a:t>
            </a:r>
          </a:p>
          <a:p>
            <a:pPr marL="1200150" lvl="2" indent="-285750">
              <a:buFont typeface="Arial" panose="020B0604020202020204" pitchFamily="34" charset="0"/>
              <a:buChar char="•"/>
            </a:pPr>
            <a:r>
              <a:rPr lang="en-GB" sz="1600" dirty="0">
                <a:latin typeface="Calibri Light" panose="020F0302020204030204" pitchFamily="34" charset="0"/>
                <a:ea typeface="Calibri Light" panose="020F0302020204030204" pitchFamily="34" charset="0"/>
                <a:cs typeface="Calibri Light" panose="020F0302020204030204" pitchFamily="34" charset="0"/>
              </a:rPr>
              <a:t>Single-bunch TMCI threshold evaluation and impact of machine settings as a key impedance figure of merit.</a:t>
            </a:r>
          </a:p>
          <a:p>
            <a:pPr marL="742950" lvl="1" indent="-285750">
              <a:buFont typeface="Arial" panose="020B0604020202020204" pitchFamily="34" charset="0"/>
              <a:buChar char="•"/>
            </a:pPr>
            <a:endParaRPr lang="en-GB" sz="1600" dirty="0">
              <a:latin typeface="Calibri Light" panose="020F0302020204030204" pitchFamily="34" charset="0"/>
              <a:ea typeface="Calibri Light" panose="020F0302020204030204" pitchFamily="34" charset="0"/>
              <a:cs typeface="Calibri Light" panose="020F0302020204030204" pitchFamily="34" charset="0"/>
            </a:endParaRPr>
          </a:p>
          <a:p>
            <a:r>
              <a:rPr lang="en-GB" sz="2000" dirty="0">
                <a:latin typeface="Calibri Light" panose="020F0302020204030204" pitchFamily="34" charset="0"/>
                <a:ea typeface="Calibri Light" panose="020F0302020204030204" pitchFamily="34" charset="0"/>
                <a:cs typeface="Calibri Light" panose="020F0302020204030204" pitchFamily="34" charset="0"/>
              </a:rPr>
              <a:t>🔹 </a:t>
            </a:r>
            <a:r>
              <a:rPr lang="en-GB" sz="2000" b="1" dirty="0">
                <a:latin typeface="Calibri Light" panose="020F0302020204030204" pitchFamily="34" charset="0"/>
                <a:ea typeface="Calibri Light" panose="020F0302020204030204" pitchFamily="34" charset="0"/>
                <a:cs typeface="Calibri Light" panose="020F0302020204030204" pitchFamily="34" charset="0"/>
              </a:rPr>
              <a:t>Booster Studies:</a:t>
            </a:r>
            <a:endParaRPr lang="en-GB" sz="2000" dirty="0">
              <a:latin typeface="Calibri Light" panose="020F0302020204030204" pitchFamily="34" charset="0"/>
              <a:ea typeface="Calibri Light" panose="020F0302020204030204" pitchFamily="34" charset="0"/>
              <a:cs typeface="Calibri Light" panose="020F0302020204030204" pitchFamily="34" charset="0"/>
            </a:endParaRPr>
          </a:p>
          <a:p>
            <a:pPr marL="742950" lvl="1" indent="-285750">
              <a:buFont typeface="Arial" panose="020B0604020202020204" pitchFamily="34" charset="0"/>
              <a:buChar char="•"/>
            </a:pPr>
            <a:r>
              <a:rPr lang="en-GB" sz="1600" dirty="0">
                <a:latin typeface="Calibri Light" panose="020F0302020204030204" pitchFamily="34" charset="0"/>
                <a:ea typeface="Calibri Light" panose="020F0302020204030204" pitchFamily="34" charset="0"/>
                <a:cs typeface="Calibri Light" panose="020F0302020204030204" pitchFamily="34" charset="0"/>
              </a:rPr>
              <a:t>Significant </a:t>
            </a:r>
            <a:r>
              <a:rPr lang="en-GB" sz="1600" b="1" dirty="0">
                <a:latin typeface="Calibri Light" panose="020F0302020204030204" pitchFamily="34" charset="0"/>
                <a:ea typeface="Calibri Light" panose="020F0302020204030204" pitchFamily="34" charset="0"/>
                <a:cs typeface="Calibri Light" panose="020F0302020204030204" pitchFamily="34" charset="0"/>
              </a:rPr>
              <a:t>design enhancements and solutions strategies </a:t>
            </a:r>
            <a:r>
              <a:rPr lang="en-GB" sz="1600" dirty="0">
                <a:latin typeface="Calibri Light" panose="020F0302020204030204" pitchFamily="34" charset="0"/>
                <a:ea typeface="Calibri Light" panose="020F0302020204030204" pitchFamily="34" charset="0"/>
                <a:cs typeface="Calibri Light" panose="020F0302020204030204" pitchFamily="34" charset="0"/>
              </a:rPr>
              <a:t>have been adopted.</a:t>
            </a:r>
          </a:p>
          <a:p>
            <a:endParaRPr lang="en-GB" sz="1600" dirty="0">
              <a:latin typeface="Calibri Light" panose="020F0302020204030204" pitchFamily="34" charset="0"/>
              <a:ea typeface="Calibri Light" panose="020F0302020204030204" pitchFamily="34" charset="0"/>
              <a:cs typeface="Calibri Light" panose="020F0302020204030204" pitchFamily="34" charset="0"/>
            </a:endParaRPr>
          </a:p>
        </p:txBody>
      </p:sp>
      <p:grpSp>
        <p:nvGrpSpPr>
          <p:cNvPr id="11" name="Group 10">
            <a:extLst>
              <a:ext uri="{FF2B5EF4-FFF2-40B4-BE49-F238E27FC236}">
                <a16:creationId xmlns:a16="http://schemas.microsoft.com/office/drawing/2014/main" id="{E0F7EDC0-3BAC-4D51-E84E-176224C04BF0}"/>
              </a:ext>
            </a:extLst>
          </p:cNvPr>
          <p:cNvGrpSpPr/>
          <p:nvPr/>
        </p:nvGrpSpPr>
        <p:grpSpPr>
          <a:xfrm>
            <a:off x="0" y="6364995"/>
            <a:ext cx="12192000" cy="565697"/>
            <a:chOff x="0" y="6364995"/>
            <a:chExt cx="12192000" cy="565697"/>
          </a:xfrm>
        </p:grpSpPr>
        <p:sp>
          <p:nvSpPr>
            <p:cNvPr id="12" name="Rectangle 11">
              <a:extLst>
                <a:ext uri="{FF2B5EF4-FFF2-40B4-BE49-F238E27FC236}">
                  <a16:creationId xmlns:a16="http://schemas.microsoft.com/office/drawing/2014/main" id="{63A220D7-750B-C2B2-BE97-72A53D3492F1}"/>
                </a:ext>
              </a:extLst>
            </p:cNvPr>
            <p:cNvSpPr/>
            <p:nvPr/>
          </p:nvSpPr>
          <p:spPr>
            <a:xfrm>
              <a:off x="0" y="6417816"/>
              <a:ext cx="12192000" cy="440184"/>
            </a:xfrm>
            <a:prstGeom prst="rect">
              <a:avLst/>
            </a:prstGeom>
            <a:solidFill>
              <a:srgbClr val="0C343D"/>
            </a:solidFill>
            <a:ln>
              <a:solidFill>
                <a:srgbClr val="0C34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3" name="Google Shape;58;p13">
              <a:extLst>
                <a:ext uri="{FF2B5EF4-FFF2-40B4-BE49-F238E27FC236}">
                  <a16:creationId xmlns:a16="http://schemas.microsoft.com/office/drawing/2014/main" id="{34D169D8-CAEC-8611-73A7-DB7F9C5CE795}"/>
                </a:ext>
              </a:extLst>
            </p:cNvPr>
            <p:cNvPicPr preferRelativeResize="0"/>
            <p:nvPr/>
          </p:nvPicPr>
          <p:blipFill>
            <a:blip r:embed="rId3">
              <a:alphaModFix/>
            </a:blip>
            <a:stretch>
              <a:fillRect/>
            </a:stretch>
          </p:blipFill>
          <p:spPr>
            <a:xfrm>
              <a:off x="153418" y="6364995"/>
              <a:ext cx="578264" cy="565697"/>
            </a:xfrm>
            <a:prstGeom prst="rect">
              <a:avLst/>
            </a:prstGeom>
            <a:noFill/>
            <a:ln>
              <a:noFill/>
            </a:ln>
          </p:spPr>
        </p:pic>
        <p:pic>
          <p:nvPicPr>
            <p:cNvPr id="14" name="Picture 2">
              <a:extLst>
                <a:ext uri="{FF2B5EF4-FFF2-40B4-BE49-F238E27FC236}">
                  <a16:creationId xmlns:a16="http://schemas.microsoft.com/office/drawing/2014/main" id="{EDBA88CA-AFB8-BC4C-524E-6136B42E1E2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48752" y="6473860"/>
              <a:ext cx="998705" cy="353578"/>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a:extLst>
                <a:ext uri="{FF2B5EF4-FFF2-40B4-BE49-F238E27FC236}">
                  <a16:creationId xmlns:a16="http://schemas.microsoft.com/office/drawing/2014/main" id="{B5428E58-A387-6289-CB94-C8F4F2787270}"/>
                </a:ext>
              </a:extLst>
            </p:cNvPr>
            <p:cNvSpPr txBox="1"/>
            <p:nvPr/>
          </p:nvSpPr>
          <p:spPr>
            <a:xfrm>
              <a:off x="4365092" y="6473860"/>
              <a:ext cx="3349934" cy="307777"/>
            </a:xfrm>
            <a:prstGeom prst="rect">
              <a:avLst/>
            </a:prstGeom>
            <a:noFill/>
          </p:spPr>
          <p:txBody>
            <a:bodyPr wrap="square" rtlCol="0">
              <a:spAutoFit/>
            </a:bodyPr>
            <a:lstStyle/>
            <a:p>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06.03.2025 | </a:t>
              </a:r>
              <a:r>
                <a:rPr lang="en-GB" sz="1400" dirty="0" err="1">
                  <a:solidFill>
                    <a:schemeClr val="bg1"/>
                  </a:solidFill>
                  <a:latin typeface="Calibri Light" panose="020F0302020204030204" pitchFamily="34" charset="0"/>
                  <a:ea typeface="Calibri Light" panose="020F0302020204030204" pitchFamily="34" charset="0"/>
                  <a:cs typeface="Calibri Light" panose="020F0302020204030204" pitchFamily="34" charset="0"/>
                </a:rPr>
                <a:t>eeFACT</a:t>
              </a:r>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 2025 | Dora Gibellieri </a:t>
              </a:r>
            </a:p>
          </p:txBody>
        </p:sp>
        <p:pic>
          <p:nvPicPr>
            <p:cNvPr id="16" name="Picture 15" descr="A white circle with black text&#10;&#10;AI-generated content may be incorrect.">
              <a:extLst>
                <a:ext uri="{FF2B5EF4-FFF2-40B4-BE49-F238E27FC236}">
                  <a16:creationId xmlns:a16="http://schemas.microsoft.com/office/drawing/2014/main" id="{E2B3F5D2-4F4C-DCB0-EE3A-465A9C63ACA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940774" y="6408211"/>
              <a:ext cx="818381" cy="459389"/>
            </a:xfrm>
            <a:prstGeom prst="rect">
              <a:avLst/>
            </a:prstGeom>
          </p:spPr>
        </p:pic>
        <p:pic>
          <p:nvPicPr>
            <p:cNvPr id="17" name="Picture 16" descr="A black and white striped background&#10;&#10;AI-generated content may be incorrect.">
              <a:extLst>
                <a:ext uri="{FF2B5EF4-FFF2-40B4-BE49-F238E27FC236}">
                  <a16:creationId xmlns:a16="http://schemas.microsoft.com/office/drawing/2014/main" id="{2BEEB72A-811E-95AB-B227-E67E58CAA0A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915275" y="6521870"/>
              <a:ext cx="982548" cy="211756"/>
            </a:xfrm>
            <a:prstGeom prst="rect">
              <a:avLst/>
            </a:prstGeom>
          </p:spPr>
        </p:pic>
      </p:grpSp>
      <p:sp>
        <p:nvSpPr>
          <p:cNvPr id="23" name="Rectangle 22">
            <a:extLst>
              <a:ext uri="{FF2B5EF4-FFF2-40B4-BE49-F238E27FC236}">
                <a16:creationId xmlns:a16="http://schemas.microsoft.com/office/drawing/2014/main" id="{27FB658F-6130-87B7-19B1-156075E45666}"/>
              </a:ext>
            </a:extLst>
          </p:cNvPr>
          <p:cNvSpPr/>
          <p:nvPr/>
        </p:nvSpPr>
        <p:spPr>
          <a:xfrm>
            <a:off x="3175" y="-11829"/>
            <a:ext cx="12192000" cy="216000"/>
          </a:xfrm>
          <a:prstGeom prst="rect">
            <a:avLst/>
          </a:prstGeom>
          <a:solidFill>
            <a:srgbClr val="0C343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Arrow: Pentagon 23">
            <a:extLst>
              <a:ext uri="{FF2B5EF4-FFF2-40B4-BE49-F238E27FC236}">
                <a16:creationId xmlns:a16="http://schemas.microsoft.com/office/drawing/2014/main" id="{D471C521-E1CB-8CE5-90EF-F9403BC33D47}"/>
              </a:ext>
            </a:extLst>
          </p:cNvPr>
          <p:cNvSpPr/>
          <p:nvPr/>
        </p:nvSpPr>
        <p:spPr>
          <a:xfrm>
            <a:off x="5988793" y="-11829"/>
            <a:ext cx="3153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25" name="Arrow: Pentagon 24">
            <a:extLst>
              <a:ext uri="{FF2B5EF4-FFF2-40B4-BE49-F238E27FC236}">
                <a16:creationId xmlns:a16="http://schemas.microsoft.com/office/drawing/2014/main" id="{71336459-64B5-795A-5759-0B4CB6BE4AD9}"/>
              </a:ext>
            </a:extLst>
          </p:cNvPr>
          <p:cNvSpPr/>
          <p:nvPr/>
        </p:nvSpPr>
        <p:spPr>
          <a:xfrm>
            <a:off x="2936050" y="-11829"/>
            <a:ext cx="3153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26" name="Arrow: Pentagon 25">
            <a:extLst>
              <a:ext uri="{FF2B5EF4-FFF2-40B4-BE49-F238E27FC236}">
                <a16:creationId xmlns:a16="http://schemas.microsoft.com/office/drawing/2014/main" id="{144A4E07-9820-9811-4DA6-CFCEB677B1C8}"/>
              </a:ext>
            </a:extLst>
          </p:cNvPr>
          <p:cNvSpPr/>
          <p:nvPr/>
        </p:nvSpPr>
        <p:spPr>
          <a:xfrm>
            <a:off x="-2382" y="-11829"/>
            <a:ext cx="3045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27" name="Arrow: Pentagon 26">
            <a:extLst>
              <a:ext uri="{FF2B5EF4-FFF2-40B4-BE49-F238E27FC236}">
                <a16:creationId xmlns:a16="http://schemas.microsoft.com/office/drawing/2014/main" id="{92383B9E-7CD5-5FCF-9B16-84E092918FA4}"/>
              </a:ext>
            </a:extLst>
          </p:cNvPr>
          <p:cNvSpPr/>
          <p:nvPr/>
        </p:nvSpPr>
        <p:spPr>
          <a:xfrm>
            <a:off x="9035225" y="-11904"/>
            <a:ext cx="3118675"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b="1" dirty="0">
                <a:latin typeface="Calibri Light" panose="020F0302020204030204" pitchFamily="34" charset="0"/>
                <a:ea typeface="Calibri Light" panose="020F0302020204030204" pitchFamily="34" charset="0"/>
                <a:cs typeface="Calibri Light" panose="020F0302020204030204" pitchFamily="34" charset="0"/>
              </a:rPr>
              <a:t>Conclusion and next steps</a:t>
            </a:r>
          </a:p>
        </p:txBody>
      </p:sp>
      <p:sp>
        <p:nvSpPr>
          <p:cNvPr id="28" name="TextBox 27">
            <a:extLst>
              <a:ext uri="{FF2B5EF4-FFF2-40B4-BE49-F238E27FC236}">
                <a16:creationId xmlns:a16="http://schemas.microsoft.com/office/drawing/2014/main" id="{5D09CE7D-F204-38B9-A4F2-706C2DCB2F67}"/>
              </a:ext>
            </a:extLst>
          </p:cNvPr>
          <p:cNvSpPr txBox="1"/>
          <p:nvPr/>
        </p:nvSpPr>
        <p:spPr>
          <a:xfrm>
            <a:off x="298104" y="273757"/>
            <a:ext cx="11637819" cy="646331"/>
          </a:xfrm>
          <a:prstGeom prst="rect">
            <a:avLst/>
          </a:prstGeom>
          <a:noFill/>
        </p:spPr>
        <p:txBody>
          <a:bodyPr wrap="square" rtlCol="0">
            <a:spAutoFit/>
          </a:bodyPr>
          <a:lstStyle/>
          <a:p>
            <a:r>
              <a:rPr lang="en-GB" sz="3600" dirty="0">
                <a:solidFill>
                  <a:srgbClr val="042433"/>
                </a:solidFill>
                <a:latin typeface="Calisto MT" panose="02040603050505030304" pitchFamily="18" charset="0"/>
                <a:ea typeface="Calibri Light" panose="020F0302020204030204" pitchFamily="34" charset="0"/>
                <a:cs typeface="Calibri Light" panose="020F0302020204030204" pitchFamily="34" charset="0"/>
              </a:rPr>
              <a:t>Conclusion</a:t>
            </a:r>
          </a:p>
        </p:txBody>
      </p:sp>
      <p:cxnSp>
        <p:nvCxnSpPr>
          <p:cNvPr id="29" name="Straight Connector 28">
            <a:extLst>
              <a:ext uri="{FF2B5EF4-FFF2-40B4-BE49-F238E27FC236}">
                <a16:creationId xmlns:a16="http://schemas.microsoft.com/office/drawing/2014/main" id="{DC265CDE-5DB9-7806-FA7E-F05FD0EBFFAD}"/>
              </a:ext>
            </a:extLst>
          </p:cNvPr>
          <p:cNvCxnSpPr>
            <a:cxnSpLocks/>
          </p:cNvCxnSpPr>
          <p:nvPr/>
        </p:nvCxnSpPr>
        <p:spPr>
          <a:xfrm>
            <a:off x="309594" y="920088"/>
            <a:ext cx="11560111"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479229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xEl>
                                              <p:pRg st="8" end="8"/>
                                            </p:txEl>
                                          </p:spTgt>
                                        </p:tgtEl>
                                        <p:attrNameLst>
                                          <p:attrName>style.visibility</p:attrName>
                                        </p:attrNameLst>
                                      </p:cBhvr>
                                      <p:to>
                                        <p:strVal val="visible"/>
                                      </p:to>
                                    </p:set>
                                    <p:animEffect transition="in" filter="fade">
                                      <p:cBhvr>
                                        <p:cTn id="7" dur="500"/>
                                        <p:tgtEl>
                                          <p:spTgt spid="9">
                                            <p:txEl>
                                              <p:pRg st="8" end="8"/>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9">
                                            <p:txEl>
                                              <p:pRg st="9" end="9"/>
                                            </p:txEl>
                                          </p:spTgt>
                                        </p:tgtEl>
                                        <p:attrNameLst>
                                          <p:attrName>style.visibility</p:attrName>
                                        </p:attrNameLst>
                                      </p:cBhvr>
                                      <p:to>
                                        <p:strVal val="visible"/>
                                      </p:to>
                                    </p:set>
                                    <p:animEffect transition="in" filter="fade">
                                      <p:cBhvr>
                                        <p:cTn id="10" dur="500"/>
                                        <p:tgtEl>
                                          <p:spTgt spid="9">
                                            <p:txEl>
                                              <p:pRg st="9" end="9"/>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9">
                                            <p:txEl>
                                              <p:pRg st="10" end="10"/>
                                            </p:txEl>
                                          </p:spTgt>
                                        </p:tgtEl>
                                        <p:attrNameLst>
                                          <p:attrName>style.visibility</p:attrName>
                                        </p:attrNameLst>
                                      </p:cBhvr>
                                      <p:to>
                                        <p:strVal val="visible"/>
                                      </p:to>
                                    </p:set>
                                    <p:animEffect transition="in" filter="fade">
                                      <p:cBhvr>
                                        <p:cTn id="13" dur="500"/>
                                        <p:tgtEl>
                                          <p:spTgt spid="9">
                                            <p:txEl>
                                              <p:pRg st="10" end="1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9">
                                            <p:txEl>
                                              <p:pRg st="12" end="12"/>
                                            </p:txEl>
                                          </p:spTgt>
                                        </p:tgtEl>
                                        <p:attrNameLst>
                                          <p:attrName>style.visibility</p:attrName>
                                        </p:attrNameLst>
                                      </p:cBhvr>
                                      <p:to>
                                        <p:strVal val="visible"/>
                                      </p:to>
                                    </p:set>
                                    <p:animEffect transition="in" filter="fade">
                                      <p:cBhvr>
                                        <p:cTn id="18" dur="500"/>
                                        <p:tgtEl>
                                          <p:spTgt spid="9">
                                            <p:txEl>
                                              <p:pRg st="12" end="12"/>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9">
                                            <p:txEl>
                                              <p:pRg st="13" end="13"/>
                                            </p:txEl>
                                          </p:spTgt>
                                        </p:tgtEl>
                                        <p:attrNameLst>
                                          <p:attrName>style.visibility</p:attrName>
                                        </p:attrNameLst>
                                      </p:cBhvr>
                                      <p:to>
                                        <p:strVal val="visible"/>
                                      </p:to>
                                    </p:set>
                                    <p:animEffect transition="in" filter="fade">
                                      <p:cBhvr>
                                        <p:cTn id="21" dur="500"/>
                                        <p:tgtEl>
                                          <p:spTgt spid="9">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6A9F90-16E3-C991-82AF-199958320AA1}"/>
            </a:ext>
          </a:extLst>
        </p:cNvPr>
        <p:cNvGrpSpPr/>
        <p:nvPr/>
      </p:nvGrpSpPr>
      <p:grpSpPr>
        <a:xfrm>
          <a:off x="0" y="0"/>
          <a:ext cx="0" cy="0"/>
          <a:chOff x="0" y="0"/>
          <a:chExt cx="0" cy="0"/>
        </a:xfrm>
      </p:grpSpPr>
      <p:grpSp>
        <p:nvGrpSpPr>
          <p:cNvPr id="11" name="Group 10">
            <a:extLst>
              <a:ext uri="{FF2B5EF4-FFF2-40B4-BE49-F238E27FC236}">
                <a16:creationId xmlns:a16="http://schemas.microsoft.com/office/drawing/2014/main" id="{66537925-C094-E7DE-B2DB-7C29FAEF2222}"/>
              </a:ext>
            </a:extLst>
          </p:cNvPr>
          <p:cNvGrpSpPr/>
          <p:nvPr/>
        </p:nvGrpSpPr>
        <p:grpSpPr>
          <a:xfrm>
            <a:off x="0" y="6364995"/>
            <a:ext cx="12192000" cy="565697"/>
            <a:chOff x="0" y="6364995"/>
            <a:chExt cx="12192000" cy="565697"/>
          </a:xfrm>
        </p:grpSpPr>
        <p:sp>
          <p:nvSpPr>
            <p:cNvPr id="12" name="Rectangle 11">
              <a:extLst>
                <a:ext uri="{FF2B5EF4-FFF2-40B4-BE49-F238E27FC236}">
                  <a16:creationId xmlns:a16="http://schemas.microsoft.com/office/drawing/2014/main" id="{15466848-1436-C263-AB52-50CF3C9EC6D7}"/>
                </a:ext>
              </a:extLst>
            </p:cNvPr>
            <p:cNvSpPr/>
            <p:nvPr/>
          </p:nvSpPr>
          <p:spPr>
            <a:xfrm>
              <a:off x="0" y="6417816"/>
              <a:ext cx="12192000" cy="440184"/>
            </a:xfrm>
            <a:prstGeom prst="rect">
              <a:avLst/>
            </a:prstGeom>
            <a:solidFill>
              <a:srgbClr val="0C343D"/>
            </a:solidFill>
            <a:ln>
              <a:solidFill>
                <a:srgbClr val="0C34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3" name="Google Shape;58;p13">
              <a:extLst>
                <a:ext uri="{FF2B5EF4-FFF2-40B4-BE49-F238E27FC236}">
                  <a16:creationId xmlns:a16="http://schemas.microsoft.com/office/drawing/2014/main" id="{8BC6DC55-1D7B-D9DD-49CA-7312963BEC58}"/>
                </a:ext>
              </a:extLst>
            </p:cNvPr>
            <p:cNvPicPr preferRelativeResize="0"/>
            <p:nvPr/>
          </p:nvPicPr>
          <p:blipFill>
            <a:blip r:embed="rId3">
              <a:alphaModFix/>
            </a:blip>
            <a:stretch>
              <a:fillRect/>
            </a:stretch>
          </p:blipFill>
          <p:spPr>
            <a:xfrm>
              <a:off x="153418" y="6364995"/>
              <a:ext cx="578264" cy="565697"/>
            </a:xfrm>
            <a:prstGeom prst="rect">
              <a:avLst/>
            </a:prstGeom>
            <a:noFill/>
            <a:ln>
              <a:noFill/>
            </a:ln>
          </p:spPr>
        </p:pic>
        <p:pic>
          <p:nvPicPr>
            <p:cNvPr id="14" name="Picture 2">
              <a:extLst>
                <a:ext uri="{FF2B5EF4-FFF2-40B4-BE49-F238E27FC236}">
                  <a16:creationId xmlns:a16="http://schemas.microsoft.com/office/drawing/2014/main" id="{4D79722C-B7FE-379C-2A03-535575AFA0E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48752" y="6473860"/>
              <a:ext cx="998705" cy="353578"/>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a:extLst>
                <a:ext uri="{FF2B5EF4-FFF2-40B4-BE49-F238E27FC236}">
                  <a16:creationId xmlns:a16="http://schemas.microsoft.com/office/drawing/2014/main" id="{24DCD010-B7CF-20F9-DC35-68DD6700F287}"/>
                </a:ext>
              </a:extLst>
            </p:cNvPr>
            <p:cNvSpPr txBox="1"/>
            <p:nvPr/>
          </p:nvSpPr>
          <p:spPr>
            <a:xfrm>
              <a:off x="4365092" y="6473860"/>
              <a:ext cx="3349934" cy="307777"/>
            </a:xfrm>
            <a:prstGeom prst="rect">
              <a:avLst/>
            </a:prstGeom>
            <a:noFill/>
          </p:spPr>
          <p:txBody>
            <a:bodyPr wrap="square" rtlCol="0">
              <a:spAutoFit/>
            </a:bodyPr>
            <a:lstStyle/>
            <a:p>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06.03.2025 | </a:t>
              </a:r>
              <a:r>
                <a:rPr lang="en-GB" sz="1400" dirty="0" err="1">
                  <a:solidFill>
                    <a:schemeClr val="bg1"/>
                  </a:solidFill>
                  <a:latin typeface="Calibri Light" panose="020F0302020204030204" pitchFamily="34" charset="0"/>
                  <a:ea typeface="Calibri Light" panose="020F0302020204030204" pitchFamily="34" charset="0"/>
                  <a:cs typeface="Calibri Light" panose="020F0302020204030204" pitchFamily="34" charset="0"/>
                </a:rPr>
                <a:t>eeFACT</a:t>
              </a:r>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 2025 | Dora Gibellieri </a:t>
              </a:r>
            </a:p>
          </p:txBody>
        </p:sp>
        <p:pic>
          <p:nvPicPr>
            <p:cNvPr id="16" name="Picture 15" descr="A white circle with black text&#10;&#10;AI-generated content may be incorrect.">
              <a:extLst>
                <a:ext uri="{FF2B5EF4-FFF2-40B4-BE49-F238E27FC236}">
                  <a16:creationId xmlns:a16="http://schemas.microsoft.com/office/drawing/2014/main" id="{EE29F810-9257-01D4-4D65-25D43F8E47B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940774" y="6408211"/>
              <a:ext cx="818381" cy="459389"/>
            </a:xfrm>
            <a:prstGeom prst="rect">
              <a:avLst/>
            </a:prstGeom>
          </p:spPr>
        </p:pic>
        <p:pic>
          <p:nvPicPr>
            <p:cNvPr id="17" name="Picture 16" descr="A black and white striped background&#10;&#10;AI-generated content may be incorrect.">
              <a:extLst>
                <a:ext uri="{FF2B5EF4-FFF2-40B4-BE49-F238E27FC236}">
                  <a16:creationId xmlns:a16="http://schemas.microsoft.com/office/drawing/2014/main" id="{2F127968-71DD-215A-4466-0BAF971DE83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915275" y="6521870"/>
              <a:ext cx="982548" cy="211756"/>
            </a:xfrm>
            <a:prstGeom prst="rect">
              <a:avLst/>
            </a:prstGeom>
          </p:spPr>
        </p:pic>
      </p:grpSp>
      <p:sp>
        <p:nvSpPr>
          <p:cNvPr id="23" name="Rectangle 22">
            <a:extLst>
              <a:ext uri="{FF2B5EF4-FFF2-40B4-BE49-F238E27FC236}">
                <a16:creationId xmlns:a16="http://schemas.microsoft.com/office/drawing/2014/main" id="{3B88A490-BBAB-FE99-A43A-EDEDF0992D5A}"/>
              </a:ext>
            </a:extLst>
          </p:cNvPr>
          <p:cNvSpPr/>
          <p:nvPr/>
        </p:nvSpPr>
        <p:spPr>
          <a:xfrm>
            <a:off x="3175" y="-11829"/>
            <a:ext cx="12192000" cy="216000"/>
          </a:xfrm>
          <a:prstGeom prst="rect">
            <a:avLst/>
          </a:prstGeom>
          <a:solidFill>
            <a:srgbClr val="0C343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Arrow: Pentagon 23">
            <a:extLst>
              <a:ext uri="{FF2B5EF4-FFF2-40B4-BE49-F238E27FC236}">
                <a16:creationId xmlns:a16="http://schemas.microsoft.com/office/drawing/2014/main" id="{B3C3CF68-B835-1802-5413-28B47D4EE675}"/>
              </a:ext>
            </a:extLst>
          </p:cNvPr>
          <p:cNvSpPr/>
          <p:nvPr/>
        </p:nvSpPr>
        <p:spPr>
          <a:xfrm>
            <a:off x="5988793" y="-11829"/>
            <a:ext cx="3153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25" name="Arrow: Pentagon 24">
            <a:extLst>
              <a:ext uri="{FF2B5EF4-FFF2-40B4-BE49-F238E27FC236}">
                <a16:creationId xmlns:a16="http://schemas.microsoft.com/office/drawing/2014/main" id="{7DAD0DC7-20A3-4597-2154-B5E38544889C}"/>
              </a:ext>
            </a:extLst>
          </p:cNvPr>
          <p:cNvSpPr/>
          <p:nvPr/>
        </p:nvSpPr>
        <p:spPr>
          <a:xfrm>
            <a:off x="2936050" y="-11829"/>
            <a:ext cx="3153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26" name="Arrow: Pentagon 25">
            <a:extLst>
              <a:ext uri="{FF2B5EF4-FFF2-40B4-BE49-F238E27FC236}">
                <a16:creationId xmlns:a16="http://schemas.microsoft.com/office/drawing/2014/main" id="{0257A51F-2F1C-4E8D-9957-526AD4906264}"/>
              </a:ext>
            </a:extLst>
          </p:cNvPr>
          <p:cNvSpPr/>
          <p:nvPr/>
        </p:nvSpPr>
        <p:spPr>
          <a:xfrm>
            <a:off x="-2382" y="-11829"/>
            <a:ext cx="3045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27" name="Arrow: Pentagon 26">
            <a:extLst>
              <a:ext uri="{FF2B5EF4-FFF2-40B4-BE49-F238E27FC236}">
                <a16:creationId xmlns:a16="http://schemas.microsoft.com/office/drawing/2014/main" id="{34930096-6628-5298-7DB2-214A2EF81436}"/>
              </a:ext>
            </a:extLst>
          </p:cNvPr>
          <p:cNvSpPr/>
          <p:nvPr/>
        </p:nvSpPr>
        <p:spPr>
          <a:xfrm>
            <a:off x="9035225" y="-11904"/>
            <a:ext cx="3118675"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b="1" dirty="0">
                <a:latin typeface="Calibri Light" panose="020F0302020204030204" pitchFamily="34" charset="0"/>
                <a:ea typeface="Calibri Light" panose="020F0302020204030204" pitchFamily="34" charset="0"/>
                <a:cs typeface="Calibri Light" panose="020F0302020204030204" pitchFamily="34" charset="0"/>
              </a:rPr>
              <a:t>Conclusion and next steps</a:t>
            </a:r>
          </a:p>
        </p:txBody>
      </p:sp>
      <p:sp>
        <p:nvSpPr>
          <p:cNvPr id="28" name="TextBox 27">
            <a:extLst>
              <a:ext uri="{FF2B5EF4-FFF2-40B4-BE49-F238E27FC236}">
                <a16:creationId xmlns:a16="http://schemas.microsoft.com/office/drawing/2014/main" id="{8FE7E936-2A33-493B-46FE-91B4B69FD68E}"/>
              </a:ext>
            </a:extLst>
          </p:cNvPr>
          <p:cNvSpPr txBox="1"/>
          <p:nvPr/>
        </p:nvSpPr>
        <p:spPr>
          <a:xfrm>
            <a:off x="298104" y="273757"/>
            <a:ext cx="11637819" cy="646331"/>
          </a:xfrm>
          <a:prstGeom prst="rect">
            <a:avLst/>
          </a:prstGeom>
          <a:noFill/>
        </p:spPr>
        <p:txBody>
          <a:bodyPr wrap="square" rtlCol="0">
            <a:spAutoFit/>
          </a:bodyPr>
          <a:lstStyle/>
          <a:p>
            <a:r>
              <a:rPr lang="en-US" sz="3600" dirty="0">
                <a:solidFill>
                  <a:srgbClr val="0C343D"/>
                </a:solidFill>
                <a:latin typeface="Calisto MT" panose="02040603050505030304" pitchFamily="18" charset="0"/>
              </a:rPr>
              <a:t>Next steps and ongoing activities</a:t>
            </a:r>
            <a:endParaRPr lang="en-GB" sz="3600" dirty="0">
              <a:solidFill>
                <a:srgbClr val="0C343D"/>
              </a:solidFill>
              <a:latin typeface="Calisto MT" panose="02040603050505030304" pitchFamily="18" charset="0"/>
            </a:endParaRPr>
          </a:p>
        </p:txBody>
      </p:sp>
      <p:cxnSp>
        <p:nvCxnSpPr>
          <p:cNvPr id="29" name="Straight Connector 28">
            <a:extLst>
              <a:ext uri="{FF2B5EF4-FFF2-40B4-BE49-F238E27FC236}">
                <a16:creationId xmlns:a16="http://schemas.microsoft.com/office/drawing/2014/main" id="{10BB8FD7-2B4F-025D-6866-A154C7E24759}"/>
              </a:ext>
            </a:extLst>
          </p:cNvPr>
          <p:cNvCxnSpPr>
            <a:cxnSpLocks/>
          </p:cNvCxnSpPr>
          <p:nvPr/>
        </p:nvCxnSpPr>
        <p:spPr>
          <a:xfrm>
            <a:off x="309594" y="920088"/>
            <a:ext cx="11560111"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30" name="TextBox 29">
            <a:extLst>
              <a:ext uri="{FF2B5EF4-FFF2-40B4-BE49-F238E27FC236}">
                <a16:creationId xmlns:a16="http://schemas.microsoft.com/office/drawing/2014/main" id="{363F716F-29FF-0B47-35BD-E232D559D6F2}"/>
              </a:ext>
            </a:extLst>
          </p:cNvPr>
          <p:cNvSpPr txBox="1"/>
          <p:nvPr/>
        </p:nvSpPr>
        <p:spPr>
          <a:xfrm>
            <a:off x="260005" y="1108106"/>
            <a:ext cx="11468169" cy="4216539"/>
          </a:xfrm>
          <a:prstGeom prst="rect">
            <a:avLst/>
          </a:prstGeom>
          <a:noFill/>
        </p:spPr>
        <p:txBody>
          <a:bodyPr wrap="square">
            <a:spAutoFit/>
          </a:bodyPr>
          <a:lstStyle/>
          <a:p>
            <a:r>
              <a:rPr lang="en-GB" sz="2000" dirty="0">
                <a:latin typeface="Calibri Light" panose="020F0302020204030204" pitchFamily="34" charset="0"/>
                <a:ea typeface="Calibri Light" panose="020F0302020204030204" pitchFamily="34" charset="0"/>
                <a:cs typeface="Calibri Light" panose="020F0302020204030204" pitchFamily="34" charset="0"/>
              </a:rPr>
              <a:t>🔹</a:t>
            </a:r>
            <a:r>
              <a:rPr lang="en-GB" sz="1600" dirty="0">
                <a:latin typeface="Calibri Light" panose="020F0302020204030204" pitchFamily="34" charset="0"/>
                <a:ea typeface="Calibri Light" panose="020F0302020204030204" pitchFamily="34" charset="0"/>
                <a:cs typeface="Calibri Light" panose="020F0302020204030204" pitchFamily="34" charset="0"/>
              </a:rPr>
              <a:t> </a:t>
            </a:r>
            <a:r>
              <a:rPr lang="en-GB" sz="2000" b="1" dirty="0">
                <a:latin typeface="Calibri Light" panose="020F0302020204030204" pitchFamily="34" charset="0"/>
                <a:ea typeface="Calibri Light" panose="020F0302020204030204" pitchFamily="34" charset="0"/>
                <a:cs typeface="Calibri Light" panose="020F0302020204030204" pitchFamily="34" charset="0"/>
              </a:rPr>
              <a:t>Model Updates &amp; Implementation:</a:t>
            </a:r>
            <a:endParaRPr lang="en-GB" sz="2000" dirty="0">
              <a:latin typeface="Calibri Light" panose="020F0302020204030204" pitchFamily="34" charset="0"/>
              <a:ea typeface="Calibri Light" panose="020F0302020204030204" pitchFamily="34" charset="0"/>
              <a:cs typeface="Calibri Light" panose="020F0302020204030204" pitchFamily="34" charset="0"/>
            </a:endParaRPr>
          </a:p>
          <a:p>
            <a:pPr marL="742950" lvl="1" indent="-285750">
              <a:buFont typeface="Arial" panose="020B0604020202020204" pitchFamily="34" charset="0"/>
              <a:buChar char="•"/>
            </a:pPr>
            <a:r>
              <a:rPr lang="en-GB" sz="1600" dirty="0">
                <a:latin typeface="Calibri Light" panose="020F0302020204030204" pitchFamily="34" charset="0"/>
                <a:ea typeface="Calibri Light" panose="020F0302020204030204" pitchFamily="34" charset="0"/>
                <a:cs typeface="Calibri Light" panose="020F0302020204030204" pitchFamily="34" charset="0"/>
              </a:rPr>
              <a:t>Continuous update of impedance and </a:t>
            </a:r>
            <a:r>
              <a:rPr lang="en-GB" sz="1600" dirty="0" err="1">
                <a:latin typeface="Calibri Light" panose="020F0302020204030204" pitchFamily="34" charset="0"/>
                <a:ea typeface="Calibri Light" panose="020F0302020204030204" pitchFamily="34" charset="0"/>
                <a:cs typeface="Calibri Light" panose="020F0302020204030204" pitchFamily="34" charset="0"/>
              </a:rPr>
              <a:t>wakefield</a:t>
            </a:r>
            <a:r>
              <a:rPr lang="en-GB" sz="1600" dirty="0">
                <a:latin typeface="Calibri Light" panose="020F0302020204030204" pitchFamily="34" charset="0"/>
                <a:ea typeface="Calibri Light" panose="020F0302020204030204" pitchFamily="34" charset="0"/>
                <a:cs typeface="Calibri Light" panose="020F0302020204030204" pitchFamily="34" charset="0"/>
              </a:rPr>
              <a:t> models in </a:t>
            </a:r>
            <a:r>
              <a:rPr lang="en-GB" sz="1600" dirty="0" err="1">
                <a:latin typeface="Calibri Light" panose="020F0302020204030204" pitchFamily="34" charset="0"/>
                <a:ea typeface="Calibri Light" panose="020F0302020204030204" pitchFamily="34" charset="0"/>
                <a:cs typeface="Calibri Light" panose="020F0302020204030204" pitchFamily="34" charset="0"/>
              </a:rPr>
              <a:t>Xwakes</a:t>
            </a:r>
            <a:r>
              <a:rPr lang="en-GB" sz="1600" dirty="0">
                <a:latin typeface="Calibri Light" panose="020F0302020204030204" pitchFamily="34" charset="0"/>
                <a:ea typeface="Calibri Light" panose="020F0302020204030204" pitchFamily="34" charset="0"/>
                <a:cs typeface="Calibri Light" panose="020F0302020204030204" pitchFamily="34" charset="0"/>
              </a:rPr>
              <a:t> </a:t>
            </a:r>
          </a:p>
          <a:p>
            <a:pPr marL="742950" lvl="1" indent="-285750">
              <a:buFont typeface="Arial" panose="020B0604020202020204" pitchFamily="34" charset="0"/>
              <a:buChar char="•"/>
            </a:pPr>
            <a:r>
              <a:rPr lang="en-GB" sz="1600" dirty="0">
                <a:latin typeface="Calibri Light" panose="020F0302020204030204" pitchFamily="34" charset="0"/>
                <a:ea typeface="Calibri Light" panose="020F0302020204030204" pitchFamily="34" charset="0"/>
                <a:cs typeface="Calibri Light" panose="020F0302020204030204" pitchFamily="34" charset="0"/>
              </a:rPr>
              <a:t>Ensure model flexibility</a:t>
            </a:r>
          </a:p>
          <a:p>
            <a:pPr marL="742950" lvl="1" indent="-285750">
              <a:buFont typeface="Arial" panose="020B0604020202020204" pitchFamily="34" charset="0"/>
              <a:buChar char="•"/>
            </a:pPr>
            <a:r>
              <a:rPr lang="en-GB" sz="1600" dirty="0">
                <a:latin typeface="Calibri Light" panose="020F0302020204030204" pitchFamily="34" charset="0"/>
                <a:ea typeface="Calibri Light" panose="020F0302020204030204" pitchFamily="34" charset="0"/>
                <a:cs typeface="Calibri Light" panose="020F0302020204030204" pitchFamily="34" charset="0"/>
              </a:rPr>
              <a:t>Final assessments for different scenarios</a:t>
            </a:r>
          </a:p>
          <a:p>
            <a:pPr marL="742950" lvl="1" indent="-285750">
              <a:buFont typeface="Arial" panose="020B0604020202020204" pitchFamily="34" charset="0"/>
              <a:buChar char="•"/>
            </a:pPr>
            <a:endParaRPr lang="en-GB" sz="1600" dirty="0">
              <a:latin typeface="Calibri Light" panose="020F0302020204030204" pitchFamily="34" charset="0"/>
              <a:ea typeface="Calibri Light" panose="020F0302020204030204" pitchFamily="34" charset="0"/>
              <a:cs typeface="Calibri Light" panose="020F0302020204030204" pitchFamily="34" charset="0"/>
            </a:endParaRPr>
          </a:p>
          <a:p>
            <a:r>
              <a:rPr lang="en-GB" sz="2000" dirty="0">
                <a:latin typeface="Calibri Light" panose="020F0302020204030204" pitchFamily="34" charset="0"/>
                <a:ea typeface="Calibri Light" panose="020F0302020204030204" pitchFamily="34" charset="0"/>
                <a:cs typeface="Calibri Light" panose="020F0302020204030204" pitchFamily="34" charset="0"/>
              </a:rPr>
              <a:t>🔹</a:t>
            </a:r>
            <a:r>
              <a:rPr lang="en-GB" sz="1600" dirty="0">
                <a:latin typeface="Calibri Light" panose="020F0302020204030204" pitchFamily="34" charset="0"/>
                <a:ea typeface="Calibri Light" panose="020F0302020204030204" pitchFamily="34" charset="0"/>
                <a:cs typeface="Calibri Light" panose="020F0302020204030204" pitchFamily="34" charset="0"/>
              </a:rPr>
              <a:t> </a:t>
            </a:r>
            <a:r>
              <a:rPr lang="en-GB" sz="2000" b="1" dirty="0">
                <a:latin typeface="Calibri Light" panose="020F0302020204030204" pitchFamily="34" charset="0"/>
                <a:ea typeface="Calibri Light" panose="020F0302020204030204" pitchFamily="34" charset="0"/>
                <a:cs typeface="Calibri Light" panose="020F0302020204030204" pitchFamily="34" charset="0"/>
              </a:rPr>
              <a:t>Beam Dynamics Simulations (Xsuite):</a:t>
            </a:r>
          </a:p>
          <a:p>
            <a:pPr marL="742950" lvl="1" indent="-285750">
              <a:buFont typeface="Arial" panose="020B0604020202020204" pitchFamily="34" charset="0"/>
              <a:buChar char="•"/>
            </a:pPr>
            <a:r>
              <a:rPr lang="en-GB" sz="1600" dirty="0">
                <a:latin typeface="Calibri Light" panose="020F0302020204030204" pitchFamily="34" charset="0"/>
                <a:ea typeface="Calibri Light" panose="020F0302020204030204" pitchFamily="34" charset="0"/>
                <a:cs typeface="Calibri Light" panose="020F0302020204030204" pitchFamily="34" charset="0"/>
              </a:rPr>
              <a:t>Ongoing benchmark studies between </a:t>
            </a:r>
            <a:r>
              <a:rPr lang="en-GB" sz="1600" dirty="0" err="1">
                <a:latin typeface="Calibri Light" panose="020F0302020204030204" pitchFamily="34" charset="0"/>
                <a:ea typeface="Calibri Light" panose="020F0302020204030204" pitchFamily="34" charset="0"/>
                <a:cs typeface="Calibri Light" panose="020F0302020204030204" pitchFamily="34" charset="0"/>
              </a:rPr>
              <a:t>PyHEADTAIL</a:t>
            </a:r>
            <a:r>
              <a:rPr lang="en-GB" sz="1600" dirty="0">
                <a:latin typeface="Calibri Light" panose="020F0302020204030204" pitchFamily="34" charset="0"/>
                <a:ea typeface="Calibri Light" panose="020F0302020204030204" pitchFamily="34" charset="0"/>
                <a:cs typeface="Calibri Light" panose="020F0302020204030204" pitchFamily="34" charset="0"/>
              </a:rPr>
              <a:t> and Xsuite, moving toward a full transition to Xsuite</a:t>
            </a:r>
          </a:p>
          <a:p>
            <a:pPr marL="742950" lvl="1" indent="-285750">
              <a:buFont typeface="Arial" panose="020B0604020202020204" pitchFamily="34" charset="0"/>
              <a:buChar char="•"/>
            </a:pPr>
            <a:r>
              <a:rPr lang="en-GB" sz="1600" dirty="0">
                <a:latin typeface="Calibri Light" panose="020F0302020204030204" pitchFamily="34" charset="0"/>
                <a:ea typeface="Calibri Light" panose="020F0302020204030204" pitchFamily="34" charset="0"/>
                <a:cs typeface="Calibri Light" panose="020F0302020204030204" pitchFamily="34" charset="0"/>
              </a:rPr>
              <a:t>Multi-bunch feedback system simulations to assess machine configuration effects</a:t>
            </a:r>
          </a:p>
          <a:p>
            <a:pPr marL="742950" lvl="1" indent="-285750">
              <a:buFont typeface="Arial" panose="020B0604020202020204" pitchFamily="34" charset="0"/>
              <a:buChar char="•"/>
            </a:pPr>
            <a:r>
              <a:rPr lang="en-GB" sz="1600" dirty="0">
                <a:latin typeface="Calibri Light" panose="020F0302020204030204" pitchFamily="34" charset="0"/>
                <a:ea typeface="Calibri Light" panose="020F0302020204030204" pitchFamily="34" charset="0"/>
                <a:cs typeface="Calibri Light" panose="020F0302020204030204" pitchFamily="34" charset="0"/>
              </a:rPr>
              <a:t>Integration of advanced feedback features from </a:t>
            </a:r>
            <a:r>
              <a:rPr lang="en-GB" sz="1600" dirty="0" err="1">
                <a:latin typeface="Calibri Light" panose="020F0302020204030204" pitchFamily="34" charset="0"/>
                <a:ea typeface="Calibri Light" panose="020F0302020204030204" pitchFamily="34" charset="0"/>
                <a:cs typeface="Calibri Light" panose="020F0302020204030204" pitchFamily="34" charset="0"/>
              </a:rPr>
              <a:t>PyHEADTAIL</a:t>
            </a:r>
            <a:r>
              <a:rPr lang="en-GB" sz="1600" dirty="0">
                <a:latin typeface="Calibri Light" panose="020F0302020204030204" pitchFamily="34" charset="0"/>
                <a:ea typeface="Calibri Light" panose="020F0302020204030204" pitchFamily="34" charset="0"/>
                <a:cs typeface="Calibri Light" panose="020F0302020204030204" pitchFamily="34" charset="0"/>
              </a:rPr>
              <a:t> multi-bunch into Xsuite</a:t>
            </a:r>
          </a:p>
          <a:p>
            <a:pPr marL="742950" lvl="1" indent="-285750">
              <a:buFont typeface="Arial" panose="020B0604020202020204" pitchFamily="34" charset="0"/>
              <a:buChar char="•"/>
            </a:pPr>
            <a:r>
              <a:rPr lang="en-GB" sz="1600" dirty="0">
                <a:latin typeface="Calibri Light" panose="020F0302020204030204" pitchFamily="34" charset="0"/>
                <a:ea typeface="Calibri Light" panose="020F0302020204030204" pitchFamily="34" charset="0"/>
                <a:cs typeface="Calibri Light" panose="020F0302020204030204" pitchFamily="34" charset="0"/>
              </a:rPr>
              <a:t>Investigating the impact of nonlinear impedance terms</a:t>
            </a:r>
          </a:p>
          <a:p>
            <a:pPr marL="742950" lvl="1" indent="-285750">
              <a:buFont typeface="Arial" panose="020B0604020202020204" pitchFamily="34" charset="0"/>
              <a:buChar char="•"/>
            </a:pPr>
            <a:endParaRPr lang="en-GB" sz="1600" dirty="0">
              <a:latin typeface="Calibri Light" panose="020F0302020204030204" pitchFamily="34" charset="0"/>
              <a:ea typeface="Calibri Light" panose="020F0302020204030204" pitchFamily="34" charset="0"/>
              <a:cs typeface="Calibri Light" panose="020F0302020204030204" pitchFamily="34" charset="0"/>
            </a:endParaRPr>
          </a:p>
          <a:p>
            <a:pPr marL="742950" lvl="1" indent="-285750">
              <a:buFont typeface="Arial" panose="020B0604020202020204" pitchFamily="34" charset="0"/>
              <a:buChar char="•"/>
            </a:pPr>
            <a:endParaRPr lang="en-GB" sz="1600" dirty="0">
              <a:latin typeface="Calibri Light" panose="020F0302020204030204" pitchFamily="34" charset="0"/>
              <a:ea typeface="Calibri Light" panose="020F0302020204030204" pitchFamily="34" charset="0"/>
              <a:cs typeface="Calibri Light" panose="020F0302020204030204" pitchFamily="34" charset="0"/>
            </a:endParaRPr>
          </a:p>
          <a:p>
            <a:r>
              <a:rPr lang="en-GB" sz="2000" dirty="0">
                <a:latin typeface="Calibri Light" panose="020F0302020204030204" pitchFamily="34" charset="0"/>
                <a:ea typeface="Calibri Light" panose="020F0302020204030204" pitchFamily="34" charset="0"/>
                <a:cs typeface="Calibri Light" panose="020F0302020204030204" pitchFamily="34" charset="0"/>
              </a:rPr>
              <a:t>🔹</a:t>
            </a:r>
            <a:r>
              <a:rPr lang="en-GB" sz="1600" dirty="0">
                <a:latin typeface="Calibri Light" panose="020F0302020204030204" pitchFamily="34" charset="0"/>
                <a:ea typeface="Calibri Light" panose="020F0302020204030204" pitchFamily="34" charset="0"/>
                <a:cs typeface="Calibri Light" panose="020F0302020204030204" pitchFamily="34" charset="0"/>
              </a:rPr>
              <a:t> </a:t>
            </a:r>
            <a:r>
              <a:rPr lang="en-GB" sz="2000" b="1" dirty="0">
                <a:latin typeface="Calibri Light" panose="020F0302020204030204" pitchFamily="34" charset="0"/>
                <a:ea typeface="Calibri Light" panose="020F0302020204030204" pitchFamily="34" charset="0"/>
                <a:cs typeface="Calibri Light" panose="020F0302020204030204" pitchFamily="34" charset="0"/>
              </a:rPr>
              <a:t>Booster  Studies:</a:t>
            </a:r>
          </a:p>
          <a:p>
            <a:pPr marL="742950" lvl="1" indent="-285750">
              <a:buFont typeface="Arial" panose="020B0604020202020204" pitchFamily="34" charset="0"/>
              <a:buChar char="•"/>
            </a:pPr>
            <a:r>
              <a:rPr lang="en-GB" sz="1600" dirty="0">
                <a:latin typeface="Calibri Light" panose="020F0302020204030204" pitchFamily="34" charset="0"/>
                <a:ea typeface="Calibri Light" panose="020F0302020204030204" pitchFamily="34" charset="0"/>
                <a:cs typeface="Calibri Light" panose="020F0302020204030204" pitchFamily="34" charset="0"/>
              </a:rPr>
              <a:t>Complete impedance model development</a:t>
            </a:r>
          </a:p>
          <a:p>
            <a:pPr marL="742950" lvl="1" indent="-285750">
              <a:buFont typeface="Arial" panose="020B0604020202020204" pitchFamily="34" charset="0"/>
              <a:buChar char="•"/>
            </a:pPr>
            <a:r>
              <a:rPr lang="en-GB" sz="1600" dirty="0">
                <a:latin typeface="Calibri Light" panose="020F0302020204030204" pitchFamily="34" charset="0"/>
                <a:ea typeface="Calibri Light" panose="020F0302020204030204" pitchFamily="34" charset="0"/>
                <a:cs typeface="Calibri Light" panose="020F0302020204030204" pitchFamily="34" charset="0"/>
              </a:rPr>
              <a:t>Further investigations into impedance effects and potential mitigation strategies</a:t>
            </a:r>
          </a:p>
          <a:p>
            <a:endParaRPr lang="en-GB" sz="1600" dirty="0">
              <a:latin typeface="Calibri Light" panose="020F0302020204030204" pitchFamily="34" charset="0"/>
              <a:ea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35565148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
                                            <p:txEl>
                                              <p:pRg st="5" end="5"/>
                                            </p:txEl>
                                          </p:spTgt>
                                        </p:tgtEl>
                                        <p:attrNameLst>
                                          <p:attrName>style.visibility</p:attrName>
                                        </p:attrNameLst>
                                      </p:cBhvr>
                                      <p:to>
                                        <p:strVal val="visible"/>
                                      </p:to>
                                    </p:set>
                                    <p:animEffect transition="in" filter="fade">
                                      <p:cBhvr>
                                        <p:cTn id="7" dur="500"/>
                                        <p:tgtEl>
                                          <p:spTgt spid="30">
                                            <p:txEl>
                                              <p:pRg st="5" end="5"/>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0">
                                            <p:txEl>
                                              <p:pRg st="6" end="6"/>
                                            </p:txEl>
                                          </p:spTgt>
                                        </p:tgtEl>
                                        <p:attrNameLst>
                                          <p:attrName>style.visibility</p:attrName>
                                        </p:attrNameLst>
                                      </p:cBhvr>
                                      <p:to>
                                        <p:strVal val="visible"/>
                                      </p:to>
                                    </p:set>
                                    <p:animEffect transition="in" filter="fade">
                                      <p:cBhvr>
                                        <p:cTn id="10" dur="500"/>
                                        <p:tgtEl>
                                          <p:spTgt spid="30">
                                            <p:txEl>
                                              <p:pRg st="6" end="6"/>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0">
                                            <p:txEl>
                                              <p:pRg st="7" end="7"/>
                                            </p:txEl>
                                          </p:spTgt>
                                        </p:tgtEl>
                                        <p:attrNameLst>
                                          <p:attrName>style.visibility</p:attrName>
                                        </p:attrNameLst>
                                      </p:cBhvr>
                                      <p:to>
                                        <p:strVal val="visible"/>
                                      </p:to>
                                    </p:set>
                                    <p:animEffect transition="in" filter="fade">
                                      <p:cBhvr>
                                        <p:cTn id="13" dur="500"/>
                                        <p:tgtEl>
                                          <p:spTgt spid="30">
                                            <p:txEl>
                                              <p:pRg st="7" end="7"/>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0">
                                            <p:txEl>
                                              <p:pRg st="8" end="8"/>
                                            </p:txEl>
                                          </p:spTgt>
                                        </p:tgtEl>
                                        <p:attrNameLst>
                                          <p:attrName>style.visibility</p:attrName>
                                        </p:attrNameLst>
                                      </p:cBhvr>
                                      <p:to>
                                        <p:strVal val="visible"/>
                                      </p:to>
                                    </p:set>
                                    <p:animEffect transition="in" filter="fade">
                                      <p:cBhvr>
                                        <p:cTn id="16" dur="500"/>
                                        <p:tgtEl>
                                          <p:spTgt spid="30">
                                            <p:txEl>
                                              <p:pRg st="8" end="8"/>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0">
                                            <p:txEl>
                                              <p:pRg st="9" end="9"/>
                                            </p:txEl>
                                          </p:spTgt>
                                        </p:tgtEl>
                                        <p:attrNameLst>
                                          <p:attrName>style.visibility</p:attrName>
                                        </p:attrNameLst>
                                      </p:cBhvr>
                                      <p:to>
                                        <p:strVal val="visible"/>
                                      </p:to>
                                    </p:set>
                                    <p:animEffect transition="in" filter="fade">
                                      <p:cBhvr>
                                        <p:cTn id="19" dur="500"/>
                                        <p:tgtEl>
                                          <p:spTgt spid="30">
                                            <p:txEl>
                                              <p:pRg st="9" end="9"/>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30">
                                            <p:txEl>
                                              <p:pRg st="12" end="12"/>
                                            </p:txEl>
                                          </p:spTgt>
                                        </p:tgtEl>
                                        <p:attrNameLst>
                                          <p:attrName>style.visibility</p:attrName>
                                        </p:attrNameLst>
                                      </p:cBhvr>
                                      <p:to>
                                        <p:strVal val="visible"/>
                                      </p:to>
                                    </p:set>
                                    <p:animEffect transition="in" filter="fade">
                                      <p:cBhvr>
                                        <p:cTn id="24" dur="500"/>
                                        <p:tgtEl>
                                          <p:spTgt spid="30">
                                            <p:txEl>
                                              <p:pRg st="12" end="12"/>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30">
                                            <p:txEl>
                                              <p:pRg st="13" end="13"/>
                                            </p:txEl>
                                          </p:spTgt>
                                        </p:tgtEl>
                                        <p:attrNameLst>
                                          <p:attrName>style.visibility</p:attrName>
                                        </p:attrNameLst>
                                      </p:cBhvr>
                                      <p:to>
                                        <p:strVal val="visible"/>
                                      </p:to>
                                    </p:set>
                                    <p:animEffect transition="in" filter="fade">
                                      <p:cBhvr>
                                        <p:cTn id="27" dur="500"/>
                                        <p:tgtEl>
                                          <p:spTgt spid="30">
                                            <p:txEl>
                                              <p:pRg st="13" end="13"/>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30">
                                            <p:txEl>
                                              <p:pRg st="14" end="14"/>
                                            </p:txEl>
                                          </p:spTgt>
                                        </p:tgtEl>
                                        <p:attrNameLst>
                                          <p:attrName>style.visibility</p:attrName>
                                        </p:attrNameLst>
                                      </p:cBhvr>
                                      <p:to>
                                        <p:strVal val="visible"/>
                                      </p:to>
                                    </p:set>
                                    <p:animEffect transition="in" filter="fade">
                                      <p:cBhvr>
                                        <p:cTn id="30" dur="500"/>
                                        <p:tgtEl>
                                          <p:spTgt spid="30">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9DF8F3-736B-E34D-E179-78B503B2EA00}"/>
            </a:ext>
          </a:extLst>
        </p:cNvPr>
        <p:cNvGrpSpPr/>
        <p:nvPr/>
      </p:nvGrpSpPr>
      <p:grpSpPr>
        <a:xfrm>
          <a:off x="0" y="0"/>
          <a:ext cx="0" cy="0"/>
          <a:chOff x="0" y="0"/>
          <a:chExt cx="0" cy="0"/>
        </a:xfrm>
      </p:grpSpPr>
      <p:sp>
        <p:nvSpPr>
          <p:cNvPr id="6" name="Rectangle 5">
            <a:extLst>
              <a:ext uri="{FF2B5EF4-FFF2-40B4-BE49-F238E27FC236}">
                <a16:creationId xmlns:a16="http://schemas.microsoft.com/office/drawing/2014/main" id="{BF2E9BE5-B6A5-5506-04E8-44CE2375F9A3}"/>
              </a:ext>
            </a:extLst>
          </p:cNvPr>
          <p:cNvSpPr/>
          <p:nvPr/>
        </p:nvSpPr>
        <p:spPr>
          <a:xfrm>
            <a:off x="3175" y="-11829"/>
            <a:ext cx="12192000" cy="216000"/>
          </a:xfrm>
          <a:prstGeom prst="rect">
            <a:avLst/>
          </a:prstGeom>
          <a:solidFill>
            <a:srgbClr val="0C343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8E0265FA-BB93-C69E-4369-0F5EC96F7540}"/>
              </a:ext>
            </a:extLst>
          </p:cNvPr>
          <p:cNvSpPr txBox="1"/>
          <p:nvPr/>
        </p:nvSpPr>
        <p:spPr>
          <a:xfrm>
            <a:off x="298104" y="273757"/>
            <a:ext cx="11637819" cy="646331"/>
          </a:xfrm>
          <a:prstGeom prst="rect">
            <a:avLst/>
          </a:prstGeom>
          <a:noFill/>
        </p:spPr>
        <p:txBody>
          <a:bodyPr wrap="square" rtlCol="0">
            <a:spAutoFit/>
          </a:bodyPr>
          <a:lstStyle/>
          <a:p>
            <a:r>
              <a:rPr lang="en-US" sz="3600" dirty="0">
                <a:solidFill>
                  <a:srgbClr val="0C343D"/>
                </a:solidFill>
                <a:latin typeface="Calisto MT" panose="02040603050505030304" pitchFamily="18" charset="0"/>
              </a:rPr>
              <a:t>FCC-</a:t>
            </a:r>
            <a:r>
              <a:rPr lang="en-US" sz="3600" dirty="0" err="1">
                <a:solidFill>
                  <a:srgbClr val="0C343D"/>
                </a:solidFill>
                <a:latin typeface="Calisto MT" panose="02040603050505030304" pitchFamily="18" charset="0"/>
              </a:rPr>
              <a:t>ee</a:t>
            </a:r>
            <a:r>
              <a:rPr lang="en-US" sz="3600" dirty="0">
                <a:solidFill>
                  <a:srgbClr val="0C343D"/>
                </a:solidFill>
                <a:latin typeface="Calisto MT" panose="02040603050505030304" pitchFamily="18" charset="0"/>
              </a:rPr>
              <a:t> main parameters for Z configuration</a:t>
            </a:r>
            <a:endParaRPr lang="en-GB" sz="3600" dirty="0">
              <a:solidFill>
                <a:srgbClr val="0C343D"/>
              </a:solidFill>
              <a:latin typeface="Calisto MT" panose="02040603050505030304" pitchFamily="18" charset="0"/>
            </a:endParaRPr>
          </a:p>
        </p:txBody>
      </p:sp>
      <p:cxnSp>
        <p:nvCxnSpPr>
          <p:cNvPr id="2" name="Straight Connector 1">
            <a:extLst>
              <a:ext uri="{FF2B5EF4-FFF2-40B4-BE49-F238E27FC236}">
                <a16:creationId xmlns:a16="http://schemas.microsoft.com/office/drawing/2014/main" id="{2223FD5A-2A1C-FEAF-1E62-E233155D6A47}"/>
              </a:ext>
            </a:extLst>
          </p:cNvPr>
          <p:cNvCxnSpPr>
            <a:cxnSpLocks/>
          </p:cNvCxnSpPr>
          <p:nvPr/>
        </p:nvCxnSpPr>
        <p:spPr>
          <a:xfrm>
            <a:off x="309594" y="920088"/>
            <a:ext cx="11560111"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pic>
        <p:nvPicPr>
          <p:cNvPr id="24" name="Picture 23" descr="A circular diagram with text and blue circles&#10;&#10;Description automatically generated with medium confidence">
            <a:extLst>
              <a:ext uri="{FF2B5EF4-FFF2-40B4-BE49-F238E27FC236}">
                <a16:creationId xmlns:a16="http://schemas.microsoft.com/office/drawing/2014/main" id="{1BF6B3DD-A355-1CEA-3EEF-88F2A4B2FE6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04718" y="1115011"/>
            <a:ext cx="5880912" cy="4748617"/>
          </a:xfrm>
          <a:prstGeom prst="rect">
            <a:avLst/>
          </a:prstGeom>
        </p:spPr>
      </p:pic>
      <p:grpSp>
        <p:nvGrpSpPr>
          <p:cNvPr id="21" name="Group 20">
            <a:extLst>
              <a:ext uri="{FF2B5EF4-FFF2-40B4-BE49-F238E27FC236}">
                <a16:creationId xmlns:a16="http://schemas.microsoft.com/office/drawing/2014/main" id="{2DCD46BC-E34F-ED1F-AD0B-ED8E61ECDE48}"/>
              </a:ext>
            </a:extLst>
          </p:cNvPr>
          <p:cNvGrpSpPr/>
          <p:nvPr/>
        </p:nvGrpSpPr>
        <p:grpSpPr>
          <a:xfrm>
            <a:off x="0" y="6364995"/>
            <a:ext cx="12192000" cy="565697"/>
            <a:chOff x="0" y="6364995"/>
            <a:chExt cx="12192000" cy="565697"/>
          </a:xfrm>
        </p:grpSpPr>
        <p:sp>
          <p:nvSpPr>
            <p:cNvPr id="4" name="Rectangle 3">
              <a:extLst>
                <a:ext uri="{FF2B5EF4-FFF2-40B4-BE49-F238E27FC236}">
                  <a16:creationId xmlns:a16="http://schemas.microsoft.com/office/drawing/2014/main" id="{F647E730-CDCC-81EC-8220-8008490DD8C6}"/>
                </a:ext>
              </a:extLst>
            </p:cNvPr>
            <p:cNvSpPr/>
            <p:nvPr/>
          </p:nvSpPr>
          <p:spPr>
            <a:xfrm>
              <a:off x="0" y="6417816"/>
              <a:ext cx="12192000" cy="440184"/>
            </a:xfrm>
            <a:prstGeom prst="rect">
              <a:avLst/>
            </a:prstGeom>
            <a:solidFill>
              <a:srgbClr val="0C343D"/>
            </a:solidFill>
            <a:ln>
              <a:solidFill>
                <a:srgbClr val="0C34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Google Shape;58;p13">
              <a:extLst>
                <a:ext uri="{FF2B5EF4-FFF2-40B4-BE49-F238E27FC236}">
                  <a16:creationId xmlns:a16="http://schemas.microsoft.com/office/drawing/2014/main" id="{2C10CEBA-8752-DCF4-2ADF-331731BB95AA}"/>
                </a:ext>
              </a:extLst>
            </p:cNvPr>
            <p:cNvPicPr preferRelativeResize="0"/>
            <p:nvPr/>
          </p:nvPicPr>
          <p:blipFill>
            <a:blip r:embed="rId4">
              <a:alphaModFix/>
            </a:blip>
            <a:stretch>
              <a:fillRect/>
            </a:stretch>
          </p:blipFill>
          <p:spPr>
            <a:xfrm>
              <a:off x="153418" y="6364995"/>
              <a:ext cx="578264" cy="565697"/>
            </a:xfrm>
            <a:prstGeom prst="rect">
              <a:avLst/>
            </a:prstGeom>
            <a:noFill/>
            <a:ln>
              <a:noFill/>
            </a:ln>
          </p:spPr>
        </p:pic>
        <p:pic>
          <p:nvPicPr>
            <p:cNvPr id="11" name="Picture 2">
              <a:extLst>
                <a:ext uri="{FF2B5EF4-FFF2-40B4-BE49-F238E27FC236}">
                  <a16:creationId xmlns:a16="http://schemas.microsoft.com/office/drawing/2014/main" id="{90ACDDC2-D891-23E4-6932-873BF8ED4CB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48752" y="6473860"/>
              <a:ext cx="998705" cy="353578"/>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40B7EF05-B33D-12D2-7529-C6C80942662E}"/>
                </a:ext>
              </a:extLst>
            </p:cNvPr>
            <p:cNvSpPr txBox="1"/>
            <p:nvPr/>
          </p:nvSpPr>
          <p:spPr>
            <a:xfrm>
              <a:off x="4365092" y="6473860"/>
              <a:ext cx="3349934" cy="307777"/>
            </a:xfrm>
            <a:prstGeom prst="rect">
              <a:avLst/>
            </a:prstGeom>
            <a:noFill/>
          </p:spPr>
          <p:txBody>
            <a:bodyPr wrap="square" rtlCol="0">
              <a:spAutoFit/>
            </a:bodyPr>
            <a:lstStyle/>
            <a:p>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06.03.2025 | </a:t>
              </a:r>
              <a:r>
                <a:rPr lang="en-GB" sz="1400" dirty="0" err="1">
                  <a:solidFill>
                    <a:schemeClr val="bg1"/>
                  </a:solidFill>
                  <a:latin typeface="Calibri Light" panose="020F0302020204030204" pitchFamily="34" charset="0"/>
                  <a:ea typeface="Calibri Light" panose="020F0302020204030204" pitchFamily="34" charset="0"/>
                  <a:cs typeface="Calibri Light" panose="020F0302020204030204" pitchFamily="34" charset="0"/>
                </a:rPr>
                <a:t>eeFACT</a:t>
              </a:r>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 2025 | Dora Gibellieri </a:t>
              </a:r>
            </a:p>
          </p:txBody>
        </p:sp>
        <p:pic>
          <p:nvPicPr>
            <p:cNvPr id="10" name="Picture 9" descr="A white circle with black text&#10;&#10;AI-generated content may be incorrect.">
              <a:extLst>
                <a:ext uri="{FF2B5EF4-FFF2-40B4-BE49-F238E27FC236}">
                  <a16:creationId xmlns:a16="http://schemas.microsoft.com/office/drawing/2014/main" id="{2DD99373-B151-EB09-E5B9-3C9085897E7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940774" y="6408211"/>
              <a:ext cx="818381" cy="459389"/>
            </a:xfrm>
            <a:prstGeom prst="rect">
              <a:avLst/>
            </a:prstGeom>
          </p:spPr>
        </p:pic>
        <p:pic>
          <p:nvPicPr>
            <p:cNvPr id="13" name="Picture 12" descr="A black and white striped background&#10;&#10;AI-generated content may be incorrect.">
              <a:extLst>
                <a:ext uri="{FF2B5EF4-FFF2-40B4-BE49-F238E27FC236}">
                  <a16:creationId xmlns:a16="http://schemas.microsoft.com/office/drawing/2014/main" id="{5DEA687F-791A-91B4-0AF7-9082AD33A1E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915275" y="6521870"/>
              <a:ext cx="982548" cy="211756"/>
            </a:xfrm>
            <a:prstGeom prst="rect">
              <a:avLst/>
            </a:prstGeom>
          </p:spPr>
        </p:pic>
      </p:grpSp>
      <p:sp>
        <p:nvSpPr>
          <p:cNvPr id="9" name="Arrow: Pentagon 8">
            <a:extLst>
              <a:ext uri="{FF2B5EF4-FFF2-40B4-BE49-F238E27FC236}">
                <a16:creationId xmlns:a16="http://schemas.microsoft.com/office/drawing/2014/main" id="{55324530-84F3-F5AB-8EE8-7243CDB965A4}"/>
              </a:ext>
            </a:extLst>
          </p:cNvPr>
          <p:cNvSpPr/>
          <p:nvPr/>
        </p:nvSpPr>
        <p:spPr>
          <a:xfrm>
            <a:off x="-2382" y="-11829"/>
            <a:ext cx="3045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b="1" dirty="0">
                <a:latin typeface="Calibri Light" panose="020F0302020204030204" pitchFamily="34" charset="0"/>
                <a:ea typeface="Calibri Light" panose="020F0302020204030204" pitchFamily="34" charset="0"/>
                <a:cs typeface="Calibri Light" panose="020F0302020204030204" pitchFamily="34" charset="0"/>
              </a:rPr>
              <a:t>Introduction</a:t>
            </a: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mc:AlternateContent xmlns:mc="http://schemas.openxmlformats.org/markup-compatibility/2006" xmlns:a14="http://schemas.microsoft.com/office/drawing/2010/main">
        <mc:Choice Requires="a14">
          <p:graphicFrame>
            <p:nvGraphicFramePr>
              <p:cNvPr id="27" name="Table 26">
                <a:extLst>
                  <a:ext uri="{FF2B5EF4-FFF2-40B4-BE49-F238E27FC236}">
                    <a16:creationId xmlns:a16="http://schemas.microsoft.com/office/drawing/2014/main" id="{ED0613EA-60A3-28FC-677F-2DDA6FD1F52B}"/>
                  </a:ext>
                </a:extLst>
              </p:cNvPr>
              <p:cNvGraphicFramePr>
                <a:graphicFrameLocks noGrp="1"/>
              </p:cNvGraphicFramePr>
              <p:nvPr>
                <p:extLst>
                  <p:ext uri="{D42A27DB-BD31-4B8C-83A1-F6EECF244321}">
                    <p14:modId xmlns:p14="http://schemas.microsoft.com/office/powerpoint/2010/main" val="4035694269"/>
                  </p:ext>
                </p:extLst>
              </p:nvPr>
            </p:nvGraphicFramePr>
            <p:xfrm>
              <a:off x="581622" y="1076462"/>
              <a:ext cx="5108963" cy="4981448"/>
            </p:xfrm>
            <a:graphic>
              <a:graphicData uri="http://schemas.openxmlformats.org/drawingml/2006/table">
                <a:tbl>
                  <a:tblPr firstRow="1" bandRow="1">
                    <a:tableStyleId>{5C22544A-7EE6-4342-B048-85BDC9FD1C3A}</a:tableStyleId>
                  </a:tblPr>
                  <a:tblGrid>
                    <a:gridCol w="3552643">
                      <a:extLst>
                        <a:ext uri="{9D8B030D-6E8A-4147-A177-3AD203B41FA5}">
                          <a16:colId xmlns:a16="http://schemas.microsoft.com/office/drawing/2014/main" val="3249058079"/>
                        </a:ext>
                      </a:extLst>
                    </a:gridCol>
                    <a:gridCol w="1556320">
                      <a:extLst>
                        <a:ext uri="{9D8B030D-6E8A-4147-A177-3AD203B41FA5}">
                          <a16:colId xmlns:a16="http://schemas.microsoft.com/office/drawing/2014/main" val="2617535561"/>
                        </a:ext>
                      </a:extLst>
                    </a:gridCol>
                  </a:tblGrid>
                  <a:tr h="281821">
                    <a:tc>
                      <a:txBody>
                        <a:bodyPr/>
                        <a:lstStyle/>
                        <a:p>
                          <a:pPr algn="ctr"/>
                          <a:r>
                            <a:rPr lang="en-US" sz="1400" dirty="0">
                              <a:solidFill>
                                <a:schemeClr val="tx1"/>
                              </a:solidFill>
                              <a:latin typeface="Cambria Math" panose="02040503050406030204" pitchFamily="18" charset="0"/>
                              <a:ea typeface="Cambria Math" panose="02040503050406030204" pitchFamily="18" charset="0"/>
                              <a:cs typeface="Calibri" panose="020F0502020204030204" pitchFamily="34" charset="0"/>
                            </a:rPr>
                            <a:t>Parameter</a:t>
                          </a:r>
                        </a:p>
                      </a:txBody>
                      <a:tcPr>
                        <a:lnB w="12700" cap="flat" cmpd="sng" algn="ctr">
                          <a:solidFill>
                            <a:schemeClr val="tx1"/>
                          </a:solidFill>
                          <a:prstDash val="solid"/>
                          <a:round/>
                          <a:headEnd type="none" w="med" len="med"/>
                          <a:tailEnd type="none" w="med" len="med"/>
                        </a:lnB>
                        <a:noFill/>
                      </a:tcPr>
                    </a:tc>
                    <a:tc>
                      <a:txBody>
                        <a:bodyPr/>
                        <a:lstStyle/>
                        <a:p>
                          <a:pPr algn="ctr"/>
                          <a:r>
                            <a:rPr lang="en-US" sz="1400" dirty="0">
                              <a:solidFill>
                                <a:schemeClr val="tx1"/>
                              </a:solidFill>
                              <a:latin typeface="Cambria Math" panose="02040503050406030204" pitchFamily="18" charset="0"/>
                              <a:ea typeface="Cambria Math" panose="02040503050406030204" pitchFamily="18" charset="0"/>
                              <a:cs typeface="Calibri" panose="020F0502020204030204" pitchFamily="34" charset="0"/>
                            </a:rPr>
                            <a:t>Value</a:t>
                          </a:r>
                        </a:p>
                      </a:txBody>
                      <a:tcPr>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83930643"/>
                      </a:ext>
                    </a:extLst>
                  </a:tr>
                  <a:tr h="251877">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Circumference (km)</a:t>
                          </a:r>
                        </a:p>
                      </a:txBody>
                      <a:tcPr>
                        <a:lnT w="12700" cap="flat" cmpd="sng" algn="ctr">
                          <a:solidFill>
                            <a:schemeClr val="tx1"/>
                          </a:solidFill>
                          <a:prstDash val="solid"/>
                          <a:round/>
                          <a:headEnd type="none" w="med" len="med"/>
                          <a:tailEnd type="none" w="med" len="med"/>
                        </a:lnT>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90.658816</a:t>
                          </a:r>
                        </a:p>
                      </a:txBody>
                      <a:tcPr>
                        <a:lnT w="1270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2159628537"/>
                      </a:ext>
                    </a:extLst>
                  </a:tr>
                  <a:tr h="251877">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Beam energy (GeV)</a:t>
                          </a:r>
                        </a:p>
                      </a:txBody>
                      <a:tcPr>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45.6</a:t>
                          </a:r>
                        </a:p>
                      </a:txBody>
                      <a:tcPr>
                        <a:lnB w="12700" cap="flat" cmpd="sng" algn="ctr">
                          <a:noFill/>
                          <a:prstDash val="solid"/>
                          <a:round/>
                          <a:headEnd type="none" w="med" len="med"/>
                          <a:tailEnd type="none" w="med" len="med"/>
                        </a:lnB>
                        <a:noFill/>
                      </a:tcPr>
                    </a:tc>
                    <a:extLst>
                      <a:ext uri="{0D108BD9-81ED-4DB2-BD59-A6C34878D82A}">
                        <a16:rowId xmlns:a16="http://schemas.microsoft.com/office/drawing/2014/main" val="930744976"/>
                      </a:ext>
                    </a:extLst>
                  </a:tr>
                  <a:tr h="251877">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Bunch population (10</a:t>
                          </a:r>
                          <a:r>
                            <a:rPr lang="en-GB" sz="1100" baseline="50000" dirty="0">
                              <a:solidFill>
                                <a:schemeClr val="tx1"/>
                              </a:solidFill>
                              <a:effectLst>
                                <a:glow>
                                  <a:srgbClr val="006666">
                                    <a:alpha val="40000"/>
                                  </a:srgbClr>
                                </a:glow>
                              </a:effectLst>
                              <a:latin typeface="Cambria Math" panose="02040503050406030204" pitchFamily="18" charset="0"/>
                              <a:ea typeface="Cambria Math" panose="02040503050406030204" pitchFamily="18" charset="0"/>
                              <a:cs typeface="Calibri" panose="020F0502020204030204" pitchFamily="34" charset="0"/>
                            </a:rPr>
                            <a:t>11</a:t>
                          </a:r>
                          <a:r>
                            <a:rPr lang="en-US" sz="1100" dirty="0">
                              <a:latin typeface="Cambria Math" panose="02040503050406030204" pitchFamily="18" charset="0"/>
                              <a:ea typeface="Cambria Math" panose="02040503050406030204" pitchFamily="18" charset="0"/>
                              <a:cs typeface="Calibri" panose="020F0502020204030204" pitchFamily="34" charset="0"/>
                            </a:rPr>
                            <a:t>)</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2.14</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2447784469"/>
                      </a:ext>
                    </a:extLst>
                  </a:tr>
                  <a:tr h="251877">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RF frequency (MHz)</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400</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1924488723"/>
                      </a:ext>
                    </a:extLst>
                  </a:tr>
                  <a:tr h="251877">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RF voltage (MV)</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79</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1996279618"/>
                      </a:ext>
                    </a:extLst>
                  </a:tr>
                  <a:tr h="251877">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Energy loss per turn (GeV)</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0.0391</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2760281907"/>
                      </a:ext>
                    </a:extLst>
                  </a:tr>
                  <a:tr h="251877">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Longitudinal dumping time (turns)</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1158</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1440585838"/>
                      </a:ext>
                    </a:extLst>
                  </a:tr>
                  <a:tr h="251877">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Momentum compaction factor 10</a:t>
                          </a:r>
                          <a:r>
                            <a:rPr lang="en-GB" sz="1100" baseline="50000" dirty="0">
                              <a:solidFill>
                                <a:schemeClr val="tx1"/>
                              </a:solidFill>
                              <a:effectLst>
                                <a:glow>
                                  <a:srgbClr val="006666">
                                    <a:alpha val="40000"/>
                                  </a:srgbClr>
                                </a:glow>
                              </a:effectLst>
                              <a:latin typeface="Cambria Math" panose="02040503050406030204" pitchFamily="18" charset="0"/>
                              <a:ea typeface="Cambria Math" panose="02040503050406030204" pitchFamily="18" charset="0"/>
                              <a:cs typeface="Calibri" panose="020F0502020204030204" pitchFamily="34" charset="0"/>
                            </a:rPr>
                            <a:t>-6</a:t>
                          </a:r>
                          <a:endParaRPr lang="en-US" sz="1100" dirty="0">
                            <a:latin typeface="Cambria Math" panose="02040503050406030204" pitchFamily="18" charset="0"/>
                            <a:ea typeface="Cambria Math" panose="02040503050406030204" pitchFamily="18" charset="0"/>
                            <a:cs typeface="Calibri" panose="020F0502020204030204" pitchFamily="34" charset="0"/>
                          </a:endParaRP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28.6</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1317815889"/>
                      </a:ext>
                    </a:extLst>
                  </a:tr>
                  <a:tr h="251877">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Horizontal tune/IP</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54.5395</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1243463078"/>
                      </a:ext>
                    </a:extLst>
                  </a:tr>
                  <a:tr h="251877">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Vertical tune/IP</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55.55</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4130727922"/>
                      </a:ext>
                    </a:extLst>
                  </a:tr>
                  <a:tr h="251877">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Synchrotron tune</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0.0288</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859266187"/>
                      </a:ext>
                    </a:extLst>
                  </a:tr>
                  <a:tr h="251877">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Emittance Hor (nm)/Vert (pm)</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0.71/1.9</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1621069206"/>
                      </a:ext>
                    </a:extLst>
                  </a:tr>
                  <a:tr h="251877">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Bunch length (mm) (SR/BS)*</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5.6/15.4</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3298040460"/>
                      </a:ext>
                    </a:extLst>
                  </a:tr>
                  <a:tr h="251877">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Energy spread (%) (SR/BS)*</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0.039/0.109</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2675031066"/>
                      </a:ext>
                    </a:extLst>
                  </a:tr>
                  <a:tr h="251877">
                    <a:tc>
                      <a:txBody>
                        <a:bodyPr/>
                        <a:lstStyle/>
                        <a:p>
                          <a:pPr algn="ctr"/>
                          <a:r>
                            <a:rPr lang="en-US" sz="1100" dirty="0" err="1">
                              <a:latin typeface="Cambria Math" panose="02040503050406030204" pitchFamily="18" charset="0"/>
                              <a:ea typeface="Cambria Math" panose="02040503050406030204" pitchFamily="18" charset="0"/>
                              <a:cs typeface="Calibri" panose="020F0502020204030204" pitchFamily="34" charset="0"/>
                            </a:rPr>
                            <a:t>Piwinsky</a:t>
                          </a:r>
                          <a:r>
                            <a:rPr lang="en-US" sz="1100" dirty="0">
                              <a:latin typeface="Cambria Math" panose="02040503050406030204" pitchFamily="18" charset="0"/>
                              <a:ea typeface="Cambria Math" panose="02040503050406030204" pitchFamily="18" charset="0"/>
                              <a:cs typeface="Calibri" panose="020F0502020204030204" pitchFamily="34" charset="0"/>
                            </a:rPr>
                            <a:t> angle (BS)*</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26.4</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496712062"/>
                      </a:ext>
                    </a:extLst>
                  </a:tr>
                  <a:tr h="264717">
                    <a:tc>
                      <a:txBody>
                        <a:bodyPr/>
                        <a:lstStyle/>
                        <a:p>
                          <a:pPr algn="ctr"/>
                          <a14:m>
                            <m:oMath xmlns:m="http://schemas.openxmlformats.org/officeDocument/2006/math">
                              <m:sSub>
                                <m:sSubPr>
                                  <m:ctrlPr>
                                    <a:rPr lang="en-GB" sz="1100" b="0" i="1" smtClean="0">
                                      <a:latin typeface="Cambria Math" panose="02040503050406030204" pitchFamily="18" charset="0"/>
                                      <a:ea typeface="Cambria Math" panose="02040503050406030204" pitchFamily="18" charset="0"/>
                                    </a:rPr>
                                  </m:ctrlPr>
                                </m:sSubPr>
                                <m:e>
                                  <m:r>
                                    <m:rPr>
                                      <m:nor/>
                                    </m:rPr>
                                    <a:rPr lang="en-GB" sz="1100" b="0" smtClean="0">
                                      <a:latin typeface="Cambria Math" panose="02040503050406030204" pitchFamily="18" charset="0"/>
                                      <a:ea typeface="Cambria Math" panose="02040503050406030204" pitchFamily="18" charset="0"/>
                                      <a:cs typeface="Calibri" panose="020F0502020204030204" pitchFamily="34" charset="0"/>
                                    </a:rPr>
                                    <m:t>ξ</m:t>
                                  </m:r>
                                </m:e>
                                <m:sub>
                                  <m:r>
                                    <a:rPr lang="fr-CH" sz="1100" b="0" i="1" smtClean="0">
                                      <a:latin typeface="Cambria Math" panose="02040503050406030204" pitchFamily="18" charset="0"/>
                                      <a:ea typeface="Cambria Math" panose="02040503050406030204" pitchFamily="18" charset="0"/>
                                    </a:rPr>
                                    <m:t>𝑥</m:t>
                                  </m:r>
                                </m:sub>
                              </m:sSub>
                            </m:oMath>
                          </a14:m>
                          <a:r>
                            <a:rPr lang="en-GB" sz="1100" b="0" dirty="0">
                              <a:latin typeface="Cambria Math" panose="02040503050406030204" pitchFamily="18" charset="0"/>
                              <a:ea typeface="Cambria Math" panose="02040503050406030204" pitchFamily="18" charset="0"/>
                              <a:cs typeface="Calibri" panose="020F0502020204030204" pitchFamily="34" charset="0"/>
                            </a:rPr>
                            <a:t>/</a:t>
                          </a:r>
                          <a14:m>
                            <m:oMath xmlns:m="http://schemas.openxmlformats.org/officeDocument/2006/math">
                              <m:sSub>
                                <m:sSubPr>
                                  <m:ctrlPr>
                                    <a:rPr lang="en-GB" sz="1100" b="0" i="1" smtClean="0">
                                      <a:latin typeface="Cambria Math" panose="02040503050406030204" pitchFamily="18" charset="0"/>
                                      <a:ea typeface="Cambria Math" panose="02040503050406030204" pitchFamily="18" charset="0"/>
                                    </a:rPr>
                                  </m:ctrlPr>
                                </m:sSubPr>
                                <m:e>
                                  <m:r>
                                    <m:rPr>
                                      <m:nor/>
                                    </m:rPr>
                                    <a:rPr lang="en-GB" sz="1100" b="0" smtClean="0">
                                      <a:latin typeface="Cambria Math" panose="02040503050406030204" pitchFamily="18" charset="0"/>
                                      <a:ea typeface="Cambria Math" panose="02040503050406030204" pitchFamily="18" charset="0"/>
                                      <a:cs typeface="Calibri" panose="020F0502020204030204" pitchFamily="34" charset="0"/>
                                    </a:rPr>
                                    <m:t>ξ</m:t>
                                  </m:r>
                                </m:e>
                                <m:sub>
                                  <m:r>
                                    <a:rPr lang="fr-CH" sz="1100" b="0" i="1" smtClean="0">
                                      <a:latin typeface="Cambria Math" panose="02040503050406030204" pitchFamily="18" charset="0"/>
                                      <a:ea typeface="Cambria Math" panose="02040503050406030204" pitchFamily="18" charset="0"/>
                                    </a:rPr>
                                    <m:t>𝑦</m:t>
                                  </m:r>
                                </m:sub>
                              </m:sSub>
                            </m:oMath>
                          </a14:m>
                          <a:endParaRPr lang="en-US" sz="1100" b="0" dirty="0">
                            <a:latin typeface="Cambria Math" panose="02040503050406030204" pitchFamily="18" charset="0"/>
                            <a:ea typeface="Cambria Math" panose="02040503050406030204" pitchFamily="18" charset="0"/>
                            <a:cs typeface="Calibri" panose="020F0502020204030204" pitchFamily="34" charset="0"/>
                          </a:endParaRP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0.022/0.097</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2283692658"/>
                      </a:ext>
                    </a:extLst>
                  </a:tr>
                  <a:tr h="251877">
                    <a:tc>
                      <a:txBody>
                        <a:bodyPr/>
                        <a:lstStyle/>
                        <a:p>
                          <a:pPr algn="ctr"/>
                          <a:r>
                            <a:rPr lang="en-GB" sz="1100" dirty="0"/>
                            <a:t>β* Hor (m)/Vert (mm)</a:t>
                          </a:r>
                          <a:endParaRPr lang="en-US" sz="1100" dirty="0">
                            <a:latin typeface="Cambria Math" panose="02040503050406030204" pitchFamily="18" charset="0"/>
                            <a:ea typeface="Cambria Math" panose="02040503050406030204" pitchFamily="18" charset="0"/>
                            <a:cs typeface="Calibri" panose="020F0502020204030204" pitchFamily="34" charset="0"/>
                          </a:endParaRP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0.11/0.7</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4034971118"/>
                      </a:ext>
                    </a:extLst>
                  </a:tr>
                  <a:tr h="251877">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Luminosity/IP (10</a:t>
                          </a:r>
                          <a:r>
                            <a:rPr lang="en-GB" sz="1100" baseline="50000" dirty="0">
                              <a:solidFill>
                                <a:schemeClr val="tx1"/>
                              </a:solidFill>
                              <a:effectLst>
                                <a:glow>
                                  <a:srgbClr val="006666">
                                    <a:alpha val="40000"/>
                                  </a:srgbClr>
                                </a:glow>
                              </a:effectLst>
                              <a:latin typeface="Cambria Math" panose="02040503050406030204" pitchFamily="18" charset="0"/>
                              <a:ea typeface="Cambria Math" panose="02040503050406030204" pitchFamily="18" charset="0"/>
                              <a:cs typeface="Calibri" panose="020F0502020204030204" pitchFamily="34" charset="0"/>
                            </a:rPr>
                            <a:t>34</a:t>
                          </a:r>
                          <a:r>
                            <a:rPr lang="en-US" sz="1100" dirty="0">
                              <a:latin typeface="Cambria Math" panose="02040503050406030204" pitchFamily="18" charset="0"/>
                              <a:ea typeface="Cambria Math" panose="02040503050406030204" pitchFamily="18" charset="0"/>
                              <a:cs typeface="Calibri" panose="020F0502020204030204" pitchFamily="34" charset="0"/>
                            </a:rPr>
                            <a:t>/cm</a:t>
                          </a:r>
                          <a:r>
                            <a:rPr lang="en-GB" sz="1100" baseline="50000" dirty="0">
                              <a:solidFill>
                                <a:schemeClr val="tx1"/>
                              </a:solidFill>
                              <a:effectLst>
                                <a:glow>
                                  <a:srgbClr val="006666">
                                    <a:alpha val="40000"/>
                                  </a:srgbClr>
                                </a:glow>
                              </a:effectLst>
                              <a:latin typeface="Cambria Math" panose="02040503050406030204" pitchFamily="18" charset="0"/>
                              <a:ea typeface="Cambria Math" panose="02040503050406030204" pitchFamily="18" charset="0"/>
                              <a:cs typeface="Calibri" panose="020F0502020204030204" pitchFamily="34" charset="0"/>
                            </a:rPr>
                            <a:t>2</a:t>
                          </a:r>
                          <a:r>
                            <a:rPr lang="en-US" sz="1100" dirty="0">
                              <a:latin typeface="Cambria Math" panose="02040503050406030204" pitchFamily="18" charset="0"/>
                              <a:ea typeface="Cambria Math" panose="02040503050406030204" pitchFamily="18" charset="0"/>
                              <a:cs typeface="Calibri" panose="020F0502020204030204" pitchFamily="34" charset="0"/>
                            </a:rPr>
                            <a:t>s)</a:t>
                          </a:r>
                        </a:p>
                      </a:txBody>
                      <a:tcP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141</a:t>
                          </a:r>
                        </a:p>
                      </a:txBody>
                      <a:tcP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53358418"/>
                      </a:ext>
                    </a:extLst>
                  </a:tr>
                </a:tbl>
              </a:graphicData>
            </a:graphic>
          </p:graphicFrame>
        </mc:Choice>
        <mc:Fallback xmlns="">
          <p:graphicFrame>
            <p:nvGraphicFramePr>
              <p:cNvPr id="27" name="Table 26">
                <a:extLst>
                  <a:ext uri="{FF2B5EF4-FFF2-40B4-BE49-F238E27FC236}">
                    <a16:creationId xmlns:a16="http://schemas.microsoft.com/office/drawing/2014/main" id="{ED0613EA-60A3-28FC-677F-2DDA6FD1F52B}"/>
                  </a:ext>
                </a:extLst>
              </p:cNvPr>
              <p:cNvGraphicFramePr>
                <a:graphicFrameLocks noGrp="1"/>
              </p:cNvGraphicFramePr>
              <p:nvPr>
                <p:extLst>
                  <p:ext uri="{D42A27DB-BD31-4B8C-83A1-F6EECF244321}">
                    <p14:modId xmlns:p14="http://schemas.microsoft.com/office/powerpoint/2010/main" val="4035694269"/>
                  </p:ext>
                </p:extLst>
              </p:nvPr>
            </p:nvGraphicFramePr>
            <p:xfrm>
              <a:off x="581622" y="1076462"/>
              <a:ext cx="5108963" cy="4981448"/>
            </p:xfrm>
            <a:graphic>
              <a:graphicData uri="http://schemas.openxmlformats.org/drawingml/2006/table">
                <a:tbl>
                  <a:tblPr firstRow="1" bandRow="1">
                    <a:tableStyleId>{5C22544A-7EE6-4342-B048-85BDC9FD1C3A}</a:tableStyleId>
                  </a:tblPr>
                  <a:tblGrid>
                    <a:gridCol w="3552643">
                      <a:extLst>
                        <a:ext uri="{9D8B030D-6E8A-4147-A177-3AD203B41FA5}">
                          <a16:colId xmlns:a16="http://schemas.microsoft.com/office/drawing/2014/main" val="3249058079"/>
                        </a:ext>
                      </a:extLst>
                    </a:gridCol>
                    <a:gridCol w="1556320">
                      <a:extLst>
                        <a:ext uri="{9D8B030D-6E8A-4147-A177-3AD203B41FA5}">
                          <a16:colId xmlns:a16="http://schemas.microsoft.com/office/drawing/2014/main" val="2617535561"/>
                        </a:ext>
                      </a:extLst>
                    </a:gridCol>
                  </a:tblGrid>
                  <a:tr h="304800">
                    <a:tc>
                      <a:txBody>
                        <a:bodyPr/>
                        <a:lstStyle/>
                        <a:p>
                          <a:pPr algn="ctr"/>
                          <a:r>
                            <a:rPr lang="en-US" sz="1400" dirty="0">
                              <a:solidFill>
                                <a:schemeClr val="tx1"/>
                              </a:solidFill>
                              <a:latin typeface="Cambria Math" panose="02040503050406030204" pitchFamily="18" charset="0"/>
                              <a:ea typeface="Cambria Math" panose="02040503050406030204" pitchFamily="18" charset="0"/>
                              <a:cs typeface="Calibri" panose="020F0502020204030204" pitchFamily="34" charset="0"/>
                            </a:rPr>
                            <a:t>Parameter</a:t>
                          </a:r>
                        </a:p>
                      </a:txBody>
                      <a:tcPr>
                        <a:lnB w="12700" cap="flat" cmpd="sng" algn="ctr">
                          <a:solidFill>
                            <a:schemeClr val="tx1"/>
                          </a:solidFill>
                          <a:prstDash val="solid"/>
                          <a:round/>
                          <a:headEnd type="none" w="med" len="med"/>
                          <a:tailEnd type="none" w="med" len="med"/>
                        </a:lnB>
                        <a:noFill/>
                      </a:tcPr>
                    </a:tc>
                    <a:tc>
                      <a:txBody>
                        <a:bodyPr/>
                        <a:lstStyle/>
                        <a:p>
                          <a:pPr algn="ctr"/>
                          <a:r>
                            <a:rPr lang="en-US" sz="1400" dirty="0">
                              <a:solidFill>
                                <a:schemeClr val="tx1"/>
                              </a:solidFill>
                              <a:latin typeface="Cambria Math" panose="02040503050406030204" pitchFamily="18" charset="0"/>
                              <a:ea typeface="Cambria Math" panose="02040503050406030204" pitchFamily="18" charset="0"/>
                              <a:cs typeface="Calibri" panose="020F0502020204030204" pitchFamily="34" charset="0"/>
                            </a:rPr>
                            <a:t>Value</a:t>
                          </a:r>
                        </a:p>
                      </a:txBody>
                      <a:tcPr>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83930643"/>
                      </a:ext>
                    </a:extLst>
                  </a:tr>
                  <a:tr h="259080">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Circumference (km)</a:t>
                          </a:r>
                        </a:p>
                      </a:txBody>
                      <a:tcPr>
                        <a:lnT w="12700" cap="flat" cmpd="sng" algn="ctr">
                          <a:solidFill>
                            <a:schemeClr val="tx1"/>
                          </a:solidFill>
                          <a:prstDash val="solid"/>
                          <a:round/>
                          <a:headEnd type="none" w="med" len="med"/>
                          <a:tailEnd type="none" w="med" len="med"/>
                        </a:lnT>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90.658816</a:t>
                          </a:r>
                        </a:p>
                      </a:txBody>
                      <a:tcPr>
                        <a:lnT w="1270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2159628537"/>
                      </a:ext>
                    </a:extLst>
                  </a:tr>
                  <a:tr h="259080">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Beam energy (GeV)</a:t>
                          </a:r>
                        </a:p>
                      </a:txBody>
                      <a:tcPr>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45.6</a:t>
                          </a:r>
                        </a:p>
                      </a:txBody>
                      <a:tcPr>
                        <a:lnB w="12700" cap="flat" cmpd="sng" algn="ctr">
                          <a:noFill/>
                          <a:prstDash val="solid"/>
                          <a:round/>
                          <a:headEnd type="none" w="med" len="med"/>
                          <a:tailEnd type="none" w="med" len="med"/>
                        </a:lnB>
                        <a:noFill/>
                      </a:tcPr>
                    </a:tc>
                    <a:extLst>
                      <a:ext uri="{0D108BD9-81ED-4DB2-BD59-A6C34878D82A}">
                        <a16:rowId xmlns:a16="http://schemas.microsoft.com/office/drawing/2014/main" val="930744976"/>
                      </a:ext>
                    </a:extLst>
                  </a:tr>
                  <a:tr h="259080">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Bunch population (10</a:t>
                          </a:r>
                          <a:r>
                            <a:rPr lang="en-GB" sz="1100" baseline="50000" dirty="0">
                              <a:solidFill>
                                <a:schemeClr val="tx1"/>
                              </a:solidFill>
                              <a:effectLst>
                                <a:glow>
                                  <a:srgbClr val="006666">
                                    <a:alpha val="40000"/>
                                  </a:srgbClr>
                                </a:glow>
                              </a:effectLst>
                              <a:latin typeface="Cambria Math" panose="02040503050406030204" pitchFamily="18" charset="0"/>
                              <a:ea typeface="Cambria Math" panose="02040503050406030204" pitchFamily="18" charset="0"/>
                              <a:cs typeface="Calibri" panose="020F0502020204030204" pitchFamily="34" charset="0"/>
                            </a:rPr>
                            <a:t>11</a:t>
                          </a:r>
                          <a:r>
                            <a:rPr lang="en-US" sz="1100" dirty="0">
                              <a:latin typeface="Cambria Math" panose="02040503050406030204" pitchFamily="18" charset="0"/>
                              <a:ea typeface="Cambria Math" panose="02040503050406030204" pitchFamily="18" charset="0"/>
                              <a:cs typeface="Calibri" panose="020F0502020204030204" pitchFamily="34" charset="0"/>
                            </a:rPr>
                            <a:t>)</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2.14</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2447784469"/>
                      </a:ext>
                    </a:extLst>
                  </a:tr>
                  <a:tr h="259080">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RF frequency (MHz)</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400</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1924488723"/>
                      </a:ext>
                    </a:extLst>
                  </a:tr>
                  <a:tr h="259080">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RF voltage (MV)</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79</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1996279618"/>
                      </a:ext>
                    </a:extLst>
                  </a:tr>
                  <a:tr h="259080">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Energy loss per turn (GeV)</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0.0391</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2760281907"/>
                      </a:ext>
                    </a:extLst>
                  </a:tr>
                  <a:tr h="259080">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Longitudinal dumping time (turns)</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1158</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1440585838"/>
                      </a:ext>
                    </a:extLst>
                  </a:tr>
                  <a:tr h="259080">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Momentum compaction factor 10</a:t>
                          </a:r>
                          <a:r>
                            <a:rPr lang="en-GB" sz="1100" baseline="50000" dirty="0">
                              <a:solidFill>
                                <a:schemeClr val="tx1"/>
                              </a:solidFill>
                              <a:effectLst>
                                <a:glow>
                                  <a:srgbClr val="006666">
                                    <a:alpha val="40000"/>
                                  </a:srgbClr>
                                </a:glow>
                              </a:effectLst>
                              <a:latin typeface="Cambria Math" panose="02040503050406030204" pitchFamily="18" charset="0"/>
                              <a:ea typeface="Cambria Math" panose="02040503050406030204" pitchFamily="18" charset="0"/>
                              <a:cs typeface="Calibri" panose="020F0502020204030204" pitchFamily="34" charset="0"/>
                            </a:rPr>
                            <a:t>-6</a:t>
                          </a:r>
                          <a:endParaRPr lang="en-US" sz="1100" dirty="0">
                            <a:latin typeface="Cambria Math" panose="02040503050406030204" pitchFamily="18" charset="0"/>
                            <a:ea typeface="Cambria Math" panose="02040503050406030204" pitchFamily="18" charset="0"/>
                            <a:cs typeface="Calibri" panose="020F0502020204030204" pitchFamily="34" charset="0"/>
                          </a:endParaRP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28.6</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1317815889"/>
                      </a:ext>
                    </a:extLst>
                  </a:tr>
                  <a:tr h="259080">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Horizontal tune/IP</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54.5395</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1243463078"/>
                      </a:ext>
                    </a:extLst>
                  </a:tr>
                  <a:tr h="259080">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Vertical tune/IP</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55.55</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4130727922"/>
                      </a:ext>
                    </a:extLst>
                  </a:tr>
                  <a:tr h="259080">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Synchrotron tune</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0.0288</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859266187"/>
                      </a:ext>
                    </a:extLst>
                  </a:tr>
                  <a:tr h="259080">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Emittance Hor (nm)/Vert (pm)</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0.71/1.9</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1621069206"/>
                      </a:ext>
                    </a:extLst>
                  </a:tr>
                  <a:tr h="259080">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Bunch length (mm) (SR/BS)*</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5.6/15.4</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3298040460"/>
                      </a:ext>
                    </a:extLst>
                  </a:tr>
                  <a:tr h="259080">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Energy spread (%) (SR/BS)*</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0.039/0.109</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2675031066"/>
                      </a:ext>
                    </a:extLst>
                  </a:tr>
                  <a:tr h="259080">
                    <a:tc>
                      <a:txBody>
                        <a:bodyPr/>
                        <a:lstStyle/>
                        <a:p>
                          <a:pPr algn="ctr"/>
                          <a:r>
                            <a:rPr lang="en-US" sz="1100" dirty="0" err="1">
                              <a:latin typeface="Cambria Math" panose="02040503050406030204" pitchFamily="18" charset="0"/>
                              <a:ea typeface="Cambria Math" panose="02040503050406030204" pitchFamily="18" charset="0"/>
                              <a:cs typeface="Calibri" panose="020F0502020204030204" pitchFamily="34" charset="0"/>
                            </a:rPr>
                            <a:t>Piwinsky</a:t>
                          </a:r>
                          <a:r>
                            <a:rPr lang="en-US" sz="1100" dirty="0">
                              <a:latin typeface="Cambria Math" panose="02040503050406030204" pitchFamily="18" charset="0"/>
                              <a:ea typeface="Cambria Math" panose="02040503050406030204" pitchFamily="18" charset="0"/>
                              <a:cs typeface="Calibri" panose="020F0502020204030204" pitchFamily="34" charset="0"/>
                            </a:rPr>
                            <a:t> angle (BS)*</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26.4</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496712062"/>
                      </a:ext>
                    </a:extLst>
                  </a:tr>
                  <a:tr h="272288">
                    <a:tc>
                      <a:txBody>
                        <a:bodyPr/>
                        <a:lstStyle/>
                        <a:p>
                          <a:endParaRPr lang="en-US"/>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blipFill>
                          <a:blip r:embed="rId8"/>
                          <a:stretch>
                            <a:fillRect l="-172" t="-1533333" r="-44254" b="-202222"/>
                          </a:stretch>
                        </a:blip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0.022/0.097</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2283692658"/>
                      </a:ext>
                    </a:extLst>
                  </a:tr>
                  <a:tr h="259080">
                    <a:tc>
                      <a:txBody>
                        <a:bodyPr/>
                        <a:lstStyle/>
                        <a:p>
                          <a:pPr algn="ctr"/>
                          <a:r>
                            <a:rPr lang="en-GB" sz="1100" dirty="0"/>
                            <a:t>β* Hor (m)/Vert (mm)</a:t>
                          </a:r>
                          <a:endParaRPr lang="en-US" sz="1100" dirty="0">
                            <a:latin typeface="Cambria Math" panose="02040503050406030204" pitchFamily="18" charset="0"/>
                            <a:ea typeface="Cambria Math" panose="02040503050406030204" pitchFamily="18" charset="0"/>
                            <a:cs typeface="Calibri" panose="020F0502020204030204" pitchFamily="34" charset="0"/>
                          </a:endParaRP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0.11/0.7</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4034971118"/>
                      </a:ext>
                    </a:extLst>
                  </a:tr>
                  <a:tr h="259080">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Luminosity/IP (10</a:t>
                          </a:r>
                          <a:r>
                            <a:rPr lang="en-GB" sz="1100" baseline="50000" dirty="0">
                              <a:solidFill>
                                <a:schemeClr val="tx1"/>
                              </a:solidFill>
                              <a:effectLst>
                                <a:glow>
                                  <a:srgbClr val="006666">
                                    <a:alpha val="40000"/>
                                  </a:srgbClr>
                                </a:glow>
                              </a:effectLst>
                              <a:latin typeface="Cambria Math" panose="02040503050406030204" pitchFamily="18" charset="0"/>
                              <a:ea typeface="Cambria Math" panose="02040503050406030204" pitchFamily="18" charset="0"/>
                              <a:cs typeface="Calibri" panose="020F0502020204030204" pitchFamily="34" charset="0"/>
                            </a:rPr>
                            <a:t>34</a:t>
                          </a:r>
                          <a:r>
                            <a:rPr lang="en-US" sz="1100" dirty="0">
                              <a:latin typeface="Cambria Math" panose="02040503050406030204" pitchFamily="18" charset="0"/>
                              <a:ea typeface="Cambria Math" panose="02040503050406030204" pitchFamily="18" charset="0"/>
                              <a:cs typeface="Calibri" panose="020F0502020204030204" pitchFamily="34" charset="0"/>
                            </a:rPr>
                            <a:t>/cm</a:t>
                          </a:r>
                          <a:r>
                            <a:rPr lang="en-GB" sz="1100" baseline="50000" dirty="0">
                              <a:solidFill>
                                <a:schemeClr val="tx1"/>
                              </a:solidFill>
                              <a:effectLst>
                                <a:glow>
                                  <a:srgbClr val="006666">
                                    <a:alpha val="40000"/>
                                  </a:srgbClr>
                                </a:glow>
                              </a:effectLst>
                              <a:latin typeface="Cambria Math" panose="02040503050406030204" pitchFamily="18" charset="0"/>
                              <a:ea typeface="Cambria Math" panose="02040503050406030204" pitchFamily="18" charset="0"/>
                              <a:cs typeface="Calibri" panose="020F0502020204030204" pitchFamily="34" charset="0"/>
                            </a:rPr>
                            <a:t>2</a:t>
                          </a:r>
                          <a:r>
                            <a:rPr lang="en-US" sz="1100" dirty="0">
                              <a:latin typeface="Cambria Math" panose="02040503050406030204" pitchFamily="18" charset="0"/>
                              <a:ea typeface="Cambria Math" panose="02040503050406030204" pitchFamily="18" charset="0"/>
                              <a:cs typeface="Calibri" panose="020F0502020204030204" pitchFamily="34" charset="0"/>
                            </a:rPr>
                            <a:t>s)</a:t>
                          </a:r>
                        </a:p>
                      </a:txBody>
                      <a:tcP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141</a:t>
                          </a:r>
                        </a:p>
                      </a:txBody>
                      <a:tcP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53358418"/>
                      </a:ext>
                    </a:extLst>
                  </a:tr>
                </a:tbl>
              </a:graphicData>
            </a:graphic>
          </p:graphicFrame>
        </mc:Fallback>
      </mc:AlternateContent>
      <p:sp>
        <p:nvSpPr>
          <p:cNvPr id="31" name="TextBox 30">
            <a:extLst>
              <a:ext uri="{FF2B5EF4-FFF2-40B4-BE49-F238E27FC236}">
                <a16:creationId xmlns:a16="http://schemas.microsoft.com/office/drawing/2014/main" id="{3645E347-57B3-5A13-5785-BAF06AE4245F}"/>
              </a:ext>
            </a:extLst>
          </p:cNvPr>
          <p:cNvSpPr txBox="1"/>
          <p:nvPr/>
        </p:nvSpPr>
        <p:spPr>
          <a:xfrm>
            <a:off x="581622" y="6058552"/>
            <a:ext cx="6280950" cy="261610"/>
          </a:xfrm>
          <a:prstGeom prst="rect">
            <a:avLst/>
          </a:prstGeom>
          <a:noFill/>
        </p:spPr>
        <p:txBody>
          <a:bodyPr wrap="square">
            <a:spAutoFit/>
          </a:bodyPr>
          <a:lstStyle/>
          <a:p>
            <a:r>
              <a:rPr lang="en-US" sz="1050" dirty="0">
                <a:latin typeface="Cambria Math" panose="02040503050406030204" pitchFamily="18" charset="0"/>
                <a:ea typeface="Cambria Math" panose="02040503050406030204" pitchFamily="18" charset="0"/>
                <a:cs typeface="Calibri" panose="020F0502020204030204" pitchFamily="34" charset="0"/>
              </a:rPr>
              <a:t>*SR: synchrotron radiation, BS: </a:t>
            </a:r>
            <a:r>
              <a:rPr lang="en-US" sz="1050" dirty="0" err="1">
                <a:latin typeface="Cambria Math" panose="02040503050406030204" pitchFamily="18" charset="0"/>
                <a:ea typeface="Cambria Math" panose="02040503050406030204" pitchFamily="18" charset="0"/>
                <a:cs typeface="Calibri" panose="020F0502020204030204" pitchFamily="34" charset="0"/>
              </a:rPr>
              <a:t>beamstrahlung</a:t>
            </a:r>
            <a:endParaRPr lang="en-US" sz="1050" dirty="0"/>
          </a:p>
        </p:txBody>
      </p:sp>
    </p:spTree>
    <p:extLst>
      <p:ext uri="{BB962C8B-B14F-4D97-AF65-F5344CB8AC3E}">
        <p14:creationId xmlns:p14="http://schemas.microsoft.com/office/powerpoint/2010/main" val="19088471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2000" b="-12000"/>
          </a:stretch>
        </a:blipFill>
        <a:effectLst/>
      </p:bgPr>
    </p:bg>
    <p:spTree>
      <p:nvGrpSpPr>
        <p:cNvPr id="1" name="">
          <a:extLst>
            <a:ext uri="{FF2B5EF4-FFF2-40B4-BE49-F238E27FC236}">
              <a16:creationId xmlns:a16="http://schemas.microsoft.com/office/drawing/2014/main" id="{FDCF95AB-8968-9CE7-8A14-4A0FBCFAF5E8}"/>
            </a:ext>
          </a:extLst>
        </p:cNvPr>
        <p:cNvGrpSpPr/>
        <p:nvPr/>
      </p:nvGrpSpPr>
      <p:grpSpPr>
        <a:xfrm>
          <a:off x="0" y="0"/>
          <a:ext cx="0" cy="0"/>
          <a:chOff x="0" y="0"/>
          <a:chExt cx="0" cy="0"/>
        </a:xfrm>
      </p:grpSpPr>
      <p:sp>
        <p:nvSpPr>
          <p:cNvPr id="10" name="Rectangle 9">
            <a:extLst>
              <a:ext uri="{FF2B5EF4-FFF2-40B4-BE49-F238E27FC236}">
                <a16:creationId xmlns:a16="http://schemas.microsoft.com/office/drawing/2014/main" id="{6CC3704C-808C-18BF-2E4E-526D9C1BD8F2}"/>
              </a:ext>
            </a:extLst>
          </p:cNvPr>
          <p:cNvSpPr/>
          <p:nvPr/>
        </p:nvSpPr>
        <p:spPr>
          <a:xfrm>
            <a:off x="-4" y="0"/>
            <a:ext cx="12191999" cy="6858000"/>
          </a:xfrm>
          <a:prstGeom prst="rect">
            <a:avLst/>
          </a:prstGeom>
          <a:gradFill flip="none" rotWithShape="1">
            <a:gsLst>
              <a:gs pos="0">
                <a:schemeClr val="tx1"/>
              </a:gs>
              <a:gs pos="100000">
                <a:srgbClr val="0B1154">
                  <a:alpha val="0"/>
                  <a:lumMod val="0"/>
                </a:srgbClr>
              </a:gs>
            </a:gsLst>
            <a:lin ang="162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Google Shape;58;p13">
            <a:extLst>
              <a:ext uri="{FF2B5EF4-FFF2-40B4-BE49-F238E27FC236}">
                <a16:creationId xmlns:a16="http://schemas.microsoft.com/office/drawing/2014/main" id="{36E107CA-9F78-3F03-6782-D73500F7D87D}"/>
              </a:ext>
            </a:extLst>
          </p:cNvPr>
          <p:cNvPicPr preferRelativeResize="0"/>
          <p:nvPr/>
        </p:nvPicPr>
        <p:blipFill>
          <a:blip r:embed="rId4">
            <a:alphaModFix/>
          </a:blip>
          <a:stretch>
            <a:fillRect/>
          </a:stretch>
        </p:blipFill>
        <p:spPr>
          <a:xfrm>
            <a:off x="0" y="-167050"/>
            <a:ext cx="1512276" cy="1512276"/>
          </a:xfrm>
          <a:prstGeom prst="rect">
            <a:avLst/>
          </a:prstGeom>
          <a:noFill/>
          <a:ln>
            <a:noFill/>
          </a:ln>
        </p:spPr>
      </p:pic>
      <p:pic>
        <p:nvPicPr>
          <p:cNvPr id="5" name="Google Shape;56;p13">
            <a:extLst>
              <a:ext uri="{FF2B5EF4-FFF2-40B4-BE49-F238E27FC236}">
                <a16:creationId xmlns:a16="http://schemas.microsoft.com/office/drawing/2014/main" id="{C7A3F767-F913-D03B-6A16-989733CCB340}"/>
              </a:ext>
            </a:extLst>
          </p:cNvPr>
          <p:cNvPicPr preferRelativeResize="0"/>
          <p:nvPr/>
        </p:nvPicPr>
        <p:blipFill rotWithShape="1">
          <a:blip r:embed="rId5">
            <a:alphaModFix/>
          </a:blip>
          <a:srcRect/>
          <a:stretch/>
        </p:blipFill>
        <p:spPr>
          <a:xfrm>
            <a:off x="2760675" y="49475"/>
            <a:ext cx="1771980" cy="627175"/>
          </a:xfrm>
          <a:prstGeom prst="rect">
            <a:avLst/>
          </a:prstGeom>
          <a:noFill/>
          <a:ln>
            <a:noFill/>
          </a:ln>
        </p:spPr>
      </p:pic>
      <p:pic>
        <p:nvPicPr>
          <p:cNvPr id="6" name="Google Shape;55;p13">
            <a:extLst>
              <a:ext uri="{FF2B5EF4-FFF2-40B4-BE49-F238E27FC236}">
                <a16:creationId xmlns:a16="http://schemas.microsoft.com/office/drawing/2014/main" id="{F057B2E5-70A1-A0E7-EF51-307523A4FB72}"/>
              </a:ext>
            </a:extLst>
          </p:cNvPr>
          <p:cNvPicPr preferRelativeResize="0"/>
          <p:nvPr/>
        </p:nvPicPr>
        <p:blipFill>
          <a:blip r:embed="rId6">
            <a:alphaModFix/>
          </a:blip>
          <a:stretch>
            <a:fillRect/>
          </a:stretch>
        </p:blipFill>
        <p:spPr>
          <a:xfrm>
            <a:off x="6760325" y="137038"/>
            <a:ext cx="2119101" cy="452050"/>
          </a:xfrm>
          <a:prstGeom prst="rect">
            <a:avLst/>
          </a:prstGeom>
          <a:noFill/>
          <a:ln>
            <a:noFill/>
          </a:ln>
        </p:spPr>
      </p:pic>
      <p:pic>
        <p:nvPicPr>
          <p:cNvPr id="7" name="Google Shape;59;p13">
            <a:extLst>
              <a:ext uri="{FF2B5EF4-FFF2-40B4-BE49-F238E27FC236}">
                <a16:creationId xmlns:a16="http://schemas.microsoft.com/office/drawing/2014/main" id="{4A297B18-521C-7E4E-75F4-66A6178231A0}"/>
              </a:ext>
            </a:extLst>
          </p:cNvPr>
          <p:cNvPicPr preferRelativeResize="0"/>
          <p:nvPr/>
        </p:nvPicPr>
        <p:blipFill>
          <a:blip r:embed="rId7">
            <a:alphaModFix/>
          </a:blip>
          <a:stretch>
            <a:fillRect/>
          </a:stretch>
        </p:blipFill>
        <p:spPr>
          <a:xfrm>
            <a:off x="10554424" y="0"/>
            <a:ext cx="1637576" cy="923174"/>
          </a:xfrm>
          <a:prstGeom prst="rect">
            <a:avLst/>
          </a:prstGeom>
          <a:noFill/>
          <a:ln>
            <a:noFill/>
          </a:ln>
        </p:spPr>
      </p:pic>
      <p:sp>
        <p:nvSpPr>
          <p:cNvPr id="8" name="TextBox 7">
            <a:extLst>
              <a:ext uri="{FF2B5EF4-FFF2-40B4-BE49-F238E27FC236}">
                <a16:creationId xmlns:a16="http://schemas.microsoft.com/office/drawing/2014/main" id="{7292F17B-68C1-B2D2-065E-BF811890E88D}"/>
              </a:ext>
            </a:extLst>
          </p:cNvPr>
          <p:cNvSpPr txBox="1"/>
          <p:nvPr/>
        </p:nvSpPr>
        <p:spPr>
          <a:xfrm>
            <a:off x="-9" y="4420708"/>
            <a:ext cx="12192004" cy="646331"/>
          </a:xfrm>
          <a:prstGeom prst="rect">
            <a:avLst/>
          </a:prstGeom>
          <a:noFill/>
          <a:ln>
            <a:noFill/>
          </a:ln>
        </p:spPr>
        <p:txBody>
          <a:bodyPr wrap="square" rtlCol="0">
            <a:spAutoFit/>
          </a:bodyPr>
          <a:lstStyle/>
          <a:p>
            <a:pPr algn="ctr"/>
            <a:r>
              <a:rPr lang="en-GB" sz="3600" dirty="0">
                <a:solidFill>
                  <a:schemeClr val="bg1"/>
                </a:solidFill>
                <a:latin typeface="Calisto MT" panose="02040603050505030304" pitchFamily="18" charset="0"/>
                <a:cs typeface="Times New Roman" panose="02020603050405020304" pitchFamily="18" charset="0"/>
              </a:rPr>
              <a:t>Thank you for your attention </a:t>
            </a:r>
            <a:r>
              <a:rPr lang="en-GB" sz="3600" dirty="0">
                <a:solidFill>
                  <a:schemeClr val="bg1"/>
                </a:solidFill>
                <a:latin typeface="Calisto MT" panose="02040603050505030304" pitchFamily="18" charset="0"/>
                <a:cs typeface="Times New Roman" panose="02020603050405020304" pitchFamily="18" charset="0"/>
                <a:sym typeface="Wingdings" panose="05000000000000000000" pitchFamily="2" charset="2"/>
              </a:rPr>
              <a:t></a:t>
            </a:r>
            <a:endParaRPr lang="en-GB" sz="3600" dirty="0">
              <a:solidFill>
                <a:schemeClr val="bg1"/>
              </a:solidFill>
              <a:latin typeface="Calisto MT" panose="02040603050505030304" pitchFamily="18" charset="0"/>
              <a:cs typeface="Times New Roman" panose="02020603050405020304" pitchFamily="18" charset="0"/>
            </a:endParaRPr>
          </a:p>
        </p:txBody>
      </p:sp>
      <p:sp>
        <p:nvSpPr>
          <p:cNvPr id="9" name="TextBox 8">
            <a:extLst>
              <a:ext uri="{FF2B5EF4-FFF2-40B4-BE49-F238E27FC236}">
                <a16:creationId xmlns:a16="http://schemas.microsoft.com/office/drawing/2014/main" id="{E3CA5589-FB19-5280-BC05-710714A97041}"/>
              </a:ext>
            </a:extLst>
          </p:cNvPr>
          <p:cNvSpPr txBox="1"/>
          <p:nvPr/>
        </p:nvSpPr>
        <p:spPr>
          <a:xfrm>
            <a:off x="-9" y="5097358"/>
            <a:ext cx="12192004" cy="873957"/>
          </a:xfrm>
          <a:prstGeom prst="rect">
            <a:avLst/>
          </a:prstGeom>
          <a:noFill/>
          <a:ln>
            <a:noFill/>
          </a:ln>
        </p:spPr>
        <p:txBody>
          <a:bodyPr wrap="square" rtlCol="0">
            <a:spAutoFit/>
            <a:scene3d>
              <a:camera prst="orthographicFront"/>
              <a:lightRig rig="threePt" dir="t"/>
            </a:scene3d>
            <a:sp3d>
              <a:bevelT w="0" h="0"/>
              <a:bevelB w="6350" h="101600"/>
              <a:contourClr>
                <a:srgbClr val="0C343D"/>
              </a:contourClr>
            </a:sp3d>
          </a:bodyPr>
          <a:lstStyle/>
          <a:p>
            <a:pPr algn="ctr"/>
            <a:endParaRPr lang="en-GB" sz="800" b="1" dirty="0">
              <a:solidFill>
                <a:schemeClr val="bg1"/>
              </a:solidFill>
              <a:effectLst>
                <a:glow>
                  <a:srgbClr val="006666">
                    <a:alpha val="40000"/>
                  </a:srgbClr>
                </a:glow>
              </a:effectLst>
              <a:latin typeface="Calisto MT" panose="02040603050505030304" pitchFamily="18" charset="0"/>
              <a:cs typeface="Times New Roman" panose="02020603050405020304" pitchFamily="18" charset="0"/>
            </a:endParaRPr>
          </a:p>
          <a:p>
            <a:pPr algn="ctr">
              <a:lnSpc>
                <a:spcPct val="150000"/>
              </a:lnSpc>
            </a:pPr>
            <a:r>
              <a:rPr lang="en-GB" sz="1600" b="1" i="0" dirty="0">
                <a:solidFill>
                  <a:schemeClr val="bg1"/>
                </a:solidFill>
                <a:effectLst/>
                <a:latin typeface="Calisto MT" panose="02040603050505030304" pitchFamily="18" charset="0"/>
              </a:rPr>
              <a:t>                     - 70th ICFA Advanced Beam Dynamics Workshop on High-Luminosity Circular </a:t>
            </a:r>
            <a:r>
              <a:rPr lang="en-GB" sz="1600" b="1" i="0" dirty="0" err="1">
                <a:solidFill>
                  <a:schemeClr val="bg1"/>
                </a:solidFill>
                <a:effectLst/>
                <a:latin typeface="Calisto MT" panose="02040603050505030304" pitchFamily="18" charset="0"/>
              </a:rPr>
              <a:t>e⁺e</a:t>
            </a:r>
            <a:r>
              <a:rPr lang="en-GB" sz="1600" b="1" i="0" dirty="0">
                <a:solidFill>
                  <a:schemeClr val="bg1"/>
                </a:solidFill>
                <a:effectLst/>
                <a:latin typeface="Calisto MT" panose="02040603050505030304" pitchFamily="18" charset="0"/>
              </a:rPr>
              <a:t>⁻ Colliders </a:t>
            </a:r>
          </a:p>
          <a:p>
            <a:pPr algn="ctr">
              <a:lnSpc>
                <a:spcPct val="150000"/>
              </a:lnSpc>
            </a:pPr>
            <a:endParaRPr lang="en-GB" sz="900" b="1" dirty="0">
              <a:solidFill>
                <a:schemeClr val="bg1"/>
              </a:solidFill>
              <a:effectLst>
                <a:glow>
                  <a:srgbClr val="006666">
                    <a:alpha val="40000"/>
                  </a:srgbClr>
                </a:glow>
              </a:effectLst>
              <a:latin typeface="Calisto MT" panose="02040603050505030304" pitchFamily="18" charset="0"/>
              <a:cs typeface="Times New Roman" panose="02020603050405020304" pitchFamily="18" charset="0"/>
            </a:endParaRPr>
          </a:p>
          <a:p>
            <a:pPr algn="ctr">
              <a:lnSpc>
                <a:spcPct val="150000"/>
              </a:lnSpc>
            </a:pPr>
            <a:endParaRPr lang="en-GB" sz="400" b="1" dirty="0">
              <a:solidFill>
                <a:schemeClr val="bg1"/>
              </a:solidFill>
              <a:effectLst>
                <a:glow>
                  <a:srgbClr val="006666">
                    <a:alpha val="40000"/>
                  </a:srgbClr>
                </a:glow>
              </a:effectLst>
              <a:latin typeface="Calisto MT" panose="02040603050505030304" pitchFamily="18" charset="0"/>
              <a:cs typeface="Times New Roman" panose="02020603050405020304" pitchFamily="18" charset="0"/>
            </a:endParaRPr>
          </a:p>
        </p:txBody>
      </p:sp>
      <p:pic>
        <p:nvPicPr>
          <p:cNvPr id="16" name="Picture 15" descr="A black background with white text&#10;&#10;AI-generated content may be incorrect.">
            <a:extLst>
              <a:ext uri="{FF2B5EF4-FFF2-40B4-BE49-F238E27FC236}">
                <a16:creationId xmlns:a16="http://schemas.microsoft.com/office/drawing/2014/main" id="{BC65BFB1-91AB-CB84-2309-6CE000F48372}"/>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09285" y="5176846"/>
            <a:ext cx="1485707" cy="629362"/>
          </a:xfrm>
          <a:prstGeom prst="rect">
            <a:avLst/>
          </a:prstGeom>
        </p:spPr>
      </p:pic>
      <p:sp>
        <p:nvSpPr>
          <p:cNvPr id="17" name="TextBox 16">
            <a:extLst>
              <a:ext uri="{FF2B5EF4-FFF2-40B4-BE49-F238E27FC236}">
                <a16:creationId xmlns:a16="http://schemas.microsoft.com/office/drawing/2014/main" id="{0DCB82B4-8FC3-B782-026E-23B212A788DC}"/>
              </a:ext>
            </a:extLst>
          </p:cNvPr>
          <p:cNvSpPr txBox="1"/>
          <p:nvPr/>
        </p:nvSpPr>
        <p:spPr>
          <a:xfrm>
            <a:off x="-9" y="5716186"/>
            <a:ext cx="12192004" cy="850874"/>
          </a:xfrm>
          <a:prstGeom prst="rect">
            <a:avLst/>
          </a:prstGeom>
          <a:noFill/>
          <a:ln>
            <a:noFill/>
          </a:ln>
        </p:spPr>
        <p:txBody>
          <a:bodyPr wrap="square" rtlCol="0">
            <a:spAutoFit/>
            <a:scene3d>
              <a:camera prst="orthographicFront"/>
              <a:lightRig rig="threePt" dir="t"/>
            </a:scene3d>
            <a:sp3d>
              <a:bevelT w="0" h="0"/>
              <a:bevelB w="6350" h="101600"/>
              <a:contourClr>
                <a:srgbClr val="0C343D"/>
              </a:contourClr>
            </a:sp3d>
          </a:bodyPr>
          <a:lstStyle/>
          <a:p>
            <a:pPr algn="ctr"/>
            <a:endParaRPr lang="en-GB" sz="800" b="1" dirty="0">
              <a:solidFill>
                <a:schemeClr val="bg1"/>
              </a:solidFill>
              <a:effectLst>
                <a:glow>
                  <a:srgbClr val="006666">
                    <a:alpha val="40000"/>
                  </a:srgbClr>
                </a:glow>
              </a:effectLst>
              <a:latin typeface="Calisto MT" panose="02040603050505030304" pitchFamily="18" charset="0"/>
              <a:cs typeface="Times New Roman" panose="02020603050405020304" pitchFamily="18" charset="0"/>
            </a:endParaRPr>
          </a:p>
          <a:p>
            <a:pPr algn="ctr">
              <a:lnSpc>
                <a:spcPct val="150000"/>
              </a:lnSpc>
            </a:pPr>
            <a:r>
              <a:rPr lang="en-GB" sz="1200" b="1" i="0" dirty="0">
                <a:solidFill>
                  <a:schemeClr val="bg1"/>
                </a:solidFill>
                <a:effectLst/>
                <a:latin typeface="Calisto MT" panose="02040603050505030304" pitchFamily="18" charset="0"/>
              </a:rPr>
              <a:t>Tsukuba International Congress </a:t>
            </a:r>
            <a:r>
              <a:rPr lang="en-GB" sz="1200" b="1" i="0" dirty="0" err="1">
                <a:solidFill>
                  <a:schemeClr val="bg1"/>
                </a:solidFill>
                <a:effectLst/>
                <a:latin typeface="Calisto MT" panose="02040603050505030304" pitchFamily="18" charset="0"/>
              </a:rPr>
              <a:t>Center</a:t>
            </a:r>
            <a:r>
              <a:rPr lang="en-GB" sz="1200" b="1" i="0" dirty="0">
                <a:solidFill>
                  <a:schemeClr val="bg1"/>
                </a:solidFill>
                <a:effectLst/>
                <a:latin typeface="Calisto MT" panose="02040603050505030304" pitchFamily="18" charset="0"/>
              </a:rPr>
              <a:t>  (EPOCHAL)</a:t>
            </a:r>
          </a:p>
          <a:p>
            <a:pPr algn="ctr">
              <a:lnSpc>
                <a:spcPct val="150000"/>
              </a:lnSpc>
            </a:pPr>
            <a:r>
              <a:rPr lang="en-GB" sz="1200" b="1" i="0" dirty="0">
                <a:solidFill>
                  <a:schemeClr val="bg1"/>
                </a:solidFill>
                <a:effectLst/>
                <a:latin typeface="Calisto MT" panose="02040603050505030304" pitchFamily="18" charset="0"/>
              </a:rPr>
              <a:t>Tsukuba, Japan</a:t>
            </a:r>
          </a:p>
          <a:p>
            <a:pPr algn="ctr">
              <a:lnSpc>
                <a:spcPct val="150000"/>
              </a:lnSpc>
            </a:pPr>
            <a:endParaRPr lang="en-GB" sz="400" b="1" dirty="0">
              <a:solidFill>
                <a:schemeClr val="bg1"/>
              </a:solidFill>
              <a:effectLst>
                <a:glow>
                  <a:srgbClr val="006666">
                    <a:alpha val="40000"/>
                  </a:srgbClr>
                </a:glow>
              </a:effectLst>
              <a:latin typeface="Calisto MT" panose="02040603050505030304" pitchFamily="18" charset="0"/>
              <a:cs typeface="Times New Roman" panose="02020603050405020304" pitchFamily="18" charset="0"/>
            </a:endParaRPr>
          </a:p>
        </p:txBody>
      </p:sp>
    </p:spTree>
    <p:extLst>
      <p:ext uri="{BB962C8B-B14F-4D97-AF65-F5344CB8AC3E}">
        <p14:creationId xmlns:p14="http://schemas.microsoft.com/office/powerpoint/2010/main" val="17331373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2000" b="-12000"/>
          </a:stretch>
        </a:blipFill>
        <a:effectLst/>
      </p:bgPr>
    </p:bg>
    <p:spTree>
      <p:nvGrpSpPr>
        <p:cNvPr id="1" name="">
          <a:extLst>
            <a:ext uri="{FF2B5EF4-FFF2-40B4-BE49-F238E27FC236}">
              <a16:creationId xmlns:a16="http://schemas.microsoft.com/office/drawing/2014/main" id="{C0202D5F-E67E-1BC7-63BF-676EF19BDB9F}"/>
            </a:ext>
          </a:extLst>
        </p:cNvPr>
        <p:cNvGrpSpPr/>
        <p:nvPr/>
      </p:nvGrpSpPr>
      <p:grpSpPr>
        <a:xfrm>
          <a:off x="0" y="0"/>
          <a:ext cx="0" cy="0"/>
          <a:chOff x="0" y="0"/>
          <a:chExt cx="0" cy="0"/>
        </a:xfrm>
      </p:grpSpPr>
      <p:sp>
        <p:nvSpPr>
          <p:cNvPr id="10" name="Rectangle 9">
            <a:extLst>
              <a:ext uri="{FF2B5EF4-FFF2-40B4-BE49-F238E27FC236}">
                <a16:creationId xmlns:a16="http://schemas.microsoft.com/office/drawing/2014/main" id="{76725542-C3A1-0E51-1A0E-6BAFCDCCE501}"/>
              </a:ext>
            </a:extLst>
          </p:cNvPr>
          <p:cNvSpPr/>
          <p:nvPr/>
        </p:nvSpPr>
        <p:spPr>
          <a:xfrm>
            <a:off x="-4" y="0"/>
            <a:ext cx="12191999" cy="6858000"/>
          </a:xfrm>
          <a:prstGeom prst="rect">
            <a:avLst/>
          </a:prstGeom>
          <a:gradFill flip="none" rotWithShape="1">
            <a:gsLst>
              <a:gs pos="0">
                <a:schemeClr val="tx1"/>
              </a:gs>
              <a:gs pos="100000">
                <a:srgbClr val="0B1154">
                  <a:alpha val="0"/>
                  <a:lumMod val="0"/>
                </a:srgbClr>
              </a:gs>
            </a:gsLst>
            <a:lin ang="162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Google Shape;58;p13">
            <a:extLst>
              <a:ext uri="{FF2B5EF4-FFF2-40B4-BE49-F238E27FC236}">
                <a16:creationId xmlns:a16="http://schemas.microsoft.com/office/drawing/2014/main" id="{2E6297BF-E4C3-0CE8-168E-64DAAC064A14}"/>
              </a:ext>
            </a:extLst>
          </p:cNvPr>
          <p:cNvPicPr preferRelativeResize="0"/>
          <p:nvPr/>
        </p:nvPicPr>
        <p:blipFill>
          <a:blip r:embed="rId4">
            <a:alphaModFix/>
          </a:blip>
          <a:stretch>
            <a:fillRect/>
          </a:stretch>
        </p:blipFill>
        <p:spPr>
          <a:xfrm>
            <a:off x="0" y="-167050"/>
            <a:ext cx="1512276" cy="1512276"/>
          </a:xfrm>
          <a:prstGeom prst="rect">
            <a:avLst/>
          </a:prstGeom>
          <a:noFill/>
          <a:ln>
            <a:noFill/>
          </a:ln>
        </p:spPr>
      </p:pic>
      <p:pic>
        <p:nvPicPr>
          <p:cNvPr id="5" name="Google Shape;56;p13">
            <a:extLst>
              <a:ext uri="{FF2B5EF4-FFF2-40B4-BE49-F238E27FC236}">
                <a16:creationId xmlns:a16="http://schemas.microsoft.com/office/drawing/2014/main" id="{1206B8D7-20A7-A1D5-2445-B55157687B56}"/>
              </a:ext>
            </a:extLst>
          </p:cNvPr>
          <p:cNvPicPr preferRelativeResize="0"/>
          <p:nvPr/>
        </p:nvPicPr>
        <p:blipFill rotWithShape="1">
          <a:blip r:embed="rId5">
            <a:alphaModFix/>
          </a:blip>
          <a:srcRect/>
          <a:stretch/>
        </p:blipFill>
        <p:spPr>
          <a:xfrm>
            <a:off x="2760675" y="49475"/>
            <a:ext cx="1771980" cy="627175"/>
          </a:xfrm>
          <a:prstGeom prst="rect">
            <a:avLst/>
          </a:prstGeom>
          <a:noFill/>
          <a:ln>
            <a:noFill/>
          </a:ln>
        </p:spPr>
      </p:pic>
      <p:pic>
        <p:nvPicPr>
          <p:cNvPr id="6" name="Google Shape;55;p13">
            <a:extLst>
              <a:ext uri="{FF2B5EF4-FFF2-40B4-BE49-F238E27FC236}">
                <a16:creationId xmlns:a16="http://schemas.microsoft.com/office/drawing/2014/main" id="{73F65A5F-F327-294F-039C-49B62D1019AB}"/>
              </a:ext>
            </a:extLst>
          </p:cNvPr>
          <p:cNvPicPr preferRelativeResize="0"/>
          <p:nvPr/>
        </p:nvPicPr>
        <p:blipFill>
          <a:blip r:embed="rId6">
            <a:alphaModFix/>
          </a:blip>
          <a:stretch>
            <a:fillRect/>
          </a:stretch>
        </p:blipFill>
        <p:spPr>
          <a:xfrm>
            <a:off x="6760325" y="137038"/>
            <a:ext cx="2119101" cy="452050"/>
          </a:xfrm>
          <a:prstGeom prst="rect">
            <a:avLst/>
          </a:prstGeom>
          <a:noFill/>
          <a:ln>
            <a:noFill/>
          </a:ln>
        </p:spPr>
      </p:pic>
      <p:pic>
        <p:nvPicPr>
          <p:cNvPr id="7" name="Google Shape;59;p13">
            <a:extLst>
              <a:ext uri="{FF2B5EF4-FFF2-40B4-BE49-F238E27FC236}">
                <a16:creationId xmlns:a16="http://schemas.microsoft.com/office/drawing/2014/main" id="{1094B4F1-1F32-9498-9273-3C3079B346EB}"/>
              </a:ext>
            </a:extLst>
          </p:cNvPr>
          <p:cNvPicPr preferRelativeResize="0"/>
          <p:nvPr/>
        </p:nvPicPr>
        <p:blipFill>
          <a:blip r:embed="rId7">
            <a:alphaModFix/>
          </a:blip>
          <a:stretch>
            <a:fillRect/>
          </a:stretch>
        </p:blipFill>
        <p:spPr>
          <a:xfrm>
            <a:off x="10554424" y="0"/>
            <a:ext cx="1637576" cy="923174"/>
          </a:xfrm>
          <a:prstGeom prst="rect">
            <a:avLst/>
          </a:prstGeom>
          <a:noFill/>
          <a:ln>
            <a:noFill/>
          </a:ln>
        </p:spPr>
      </p:pic>
      <p:sp>
        <p:nvSpPr>
          <p:cNvPr id="8" name="TextBox 7">
            <a:extLst>
              <a:ext uri="{FF2B5EF4-FFF2-40B4-BE49-F238E27FC236}">
                <a16:creationId xmlns:a16="http://schemas.microsoft.com/office/drawing/2014/main" id="{DE5421B7-1143-D744-4F64-F111E23B0DE4}"/>
              </a:ext>
            </a:extLst>
          </p:cNvPr>
          <p:cNvSpPr txBox="1"/>
          <p:nvPr/>
        </p:nvSpPr>
        <p:spPr>
          <a:xfrm>
            <a:off x="-9" y="4420708"/>
            <a:ext cx="12192004" cy="646331"/>
          </a:xfrm>
          <a:prstGeom prst="rect">
            <a:avLst/>
          </a:prstGeom>
          <a:noFill/>
          <a:ln>
            <a:noFill/>
          </a:ln>
        </p:spPr>
        <p:txBody>
          <a:bodyPr wrap="square" rtlCol="0">
            <a:spAutoFit/>
          </a:bodyPr>
          <a:lstStyle/>
          <a:p>
            <a:pPr algn="ctr"/>
            <a:r>
              <a:rPr lang="en-GB" sz="3600" dirty="0">
                <a:solidFill>
                  <a:schemeClr val="bg1"/>
                </a:solidFill>
                <a:latin typeface="Calisto MT" panose="02040603050505030304" pitchFamily="18" charset="0"/>
                <a:cs typeface="Times New Roman" panose="02020603050405020304" pitchFamily="18" charset="0"/>
              </a:rPr>
              <a:t>Backup</a:t>
            </a:r>
          </a:p>
        </p:txBody>
      </p:sp>
      <p:sp>
        <p:nvSpPr>
          <p:cNvPr id="9" name="TextBox 8">
            <a:extLst>
              <a:ext uri="{FF2B5EF4-FFF2-40B4-BE49-F238E27FC236}">
                <a16:creationId xmlns:a16="http://schemas.microsoft.com/office/drawing/2014/main" id="{82A023FE-CEED-BC74-68CB-9A0DDCF11AB9}"/>
              </a:ext>
            </a:extLst>
          </p:cNvPr>
          <p:cNvSpPr txBox="1"/>
          <p:nvPr/>
        </p:nvSpPr>
        <p:spPr>
          <a:xfrm>
            <a:off x="-9" y="5097358"/>
            <a:ext cx="12192004" cy="873957"/>
          </a:xfrm>
          <a:prstGeom prst="rect">
            <a:avLst/>
          </a:prstGeom>
          <a:noFill/>
          <a:ln>
            <a:noFill/>
          </a:ln>
        </p:spPr>
        <p:txBody>
          <a:bodyPr wrap="square" rtlCol="0">
            <a:spAutoFit/>
            <a:scene3d>
              <a:camera prst="orthographicFront"/>
              <a:lightRig rig="threePt" dir="t"/>
            </a:scene3d>
            <a:sp3d>
              <a:bevelT w="0" h="0"/>
              <a:bevelB w="6350" h="101600"/>
              <a:contourClr>
                <a:srgbClr val="0C343D"/>
              </a:contourClr>
            </a:sp3d>
          </a:bodyPr>
          <a:lstStyle/>
          <a:p>
            <a:pPr algn="ctr"/>
            <a:endParaRPr lang="en-GB" sz="800" b="1" dirty="0">
              <a:solidFill>
                <a:schemeClr val="bg1"/>
              </a:solidFill>
              <a:effectLst>
                <a:glow>
                  <a:srgbClr val="006666">
                    <a:alpha val="40000"/>
                  </a:srgbClr>
                </a:glow>
              </a:effectLst>
              <a:latin typeface="Calisto MT" panose="02040603050505030304" pitchFamily="18" charset="0"/>
              <a:cs typeface="Times New Roman" panose="02020603050405020304" pitchFamily="18" charset="0"/>
            </a:endParaRPr>
          </a:p>
          <a:p>
            <a:pPr algn="ctr">
              <a:lnSpc>
                <a:spcPct val="150000"/>
              </a:lnSpc>
            </a:pPr>
            <a:r>
              <a:rPr lang="en-GB" sz="1600" b="1" i="0" dirty="0">
                <a:solidFill>
                  <a:schemeClr val="bg1"/>
                </a:solidFill>
                <a:effectLst/>
                <a:latin typeface="Calisto MT" panose="02040603050505030304" pitchFamily="18" charset="0"/>
              </a:rPr>
              <a:t>                     - 70th ICFA Advanced Beam Dynamics Workshop on High-Luminosity Circular </a:t>
            </a:r>
            <a:r>
              <a:rPr lang="en-GB" sz="1600" b="1" i="0" dirty="0" err="1">
                <a:solidFill>
                  <a:schemeClr val="bg1"/>
                </a:solidFill>
                <a:effectLst/>
                <a:latin typeface="Calisto MT" panose="02040603050505030304" pitchFamily="18" charset="0"/>
              </a:rPr>
              <a:t>e⁺e</a:t>
            </a:r>
            <a:r>
              <a:rPr lang="en-GB" sz="1600" b="1" i="0" dirty="0">
                <a:solidFill>
                  <a:schemeClr val="bg1"/>
                </a:solidFill>
                <a:effectLst/>
                <a:latin typeface="Calisto MT" panose="02040603050505030304" pitchFamily="18" charset="0"/>
              </a:rPr>
              <a:t>⁻ Colliders </a:t>
            </a:r>
          </a:p>
          <a:p>
            <a:pPr algn="ctr">
              <a:lnSpc>
                <a:spcPct val="150000"/>
              </a:lnSpc>
            </a:pPr>
            <a:endParaRPr lang="en-GB" sz="900" b="1" dirty="0">
              <a:solidFill>
                <a:schemeClr val="bg1"/>
              </a:solidFill>
              <a:effectLst>
                <a:glow>
                  <a:srgbClr val="006666">
                    <a:alpha val="40000"/>
                  </a:srgbClr>
                </a:glow>
              </a:effectLst>
              <a:latin typeface="Calisto MT" panose="02040603050505030304" pitchFamily="18" charset="0"/>
              <a:cs typeface="Times New Roman" panose="02020603050405020304" pitchFamily="18" charset="0"/>
            </a:endParaRPr>
          </a:p>
          <a:p>
            <a:pPr algn="ctr">
              <a:lnSpc>
                <a:spcPct val="150000"/>
              </a:lnSpc>
            </a:pPr>
            <a:endParaRPr lang="en-GB" sz="400" b="1" dirty="0">
              <a:solidFill>
                <a:schemeClr val="bg1"/>
              </a:solidFill>
              <a:effectLst>
                <a:glow>
                  <a:srgbClr val="006666">
                    <a:alpha val="40000"/>
                  </a:srgbClr>
                </a:glow>
              </a:effectLst>
              <a:latin typeface="Calisto MT" panose="02040603050505030304" pitchFamily="18" charset="0"/>
              <a:cs typeface="Times New Roman" panose="02020603050405020304" pitchFamily="18" charset="0"/>
            </a:endParaRPr>
          </a:p>
        </p:txBody>
      </p:sp>
      <p:pic>
        <p:nvPicPr>
          <p:cNvPr id="16" name="Picture 15" descr="A black background with white text&#10;&#10;AI-generated content may be incorrect.">
            <a:extLst>
              <a:ext uri="{FF2B5EF4-FFF2-40B4-BE49-F238E27FC236}">
                <a16:creationId xmlns:a16="http://schemas.microsoft.com/office/drawing/2014/main" id="{62C71107-04E8-10E2-8BA4-5C1536DD8BDD}"/>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09285" y="5176846"/>
            <a:ext cx="1485707" cy="629362"/>
          </a:xfrm>
          <a:prstGeom prst="rect">
            <a:avLst/>
          </a:prstGeom>
        </p:spPr>
      </p:pic>
    </p:spTree>
    <p:extLst>
      <p:ext uri="{BB962C8B-B14F-4D97-AF65-F5344CB8AC3E}">
        <p14:creationId xmlns:p14="http://schemas.microsoft.com/office/powerpoint/2010/main" val="107313461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oogle Shape;58;p13">
            <a:extLst>
              <a:ext uri="{FF2B5EF4-FFF2-40B4-BE49-F238E27FC236}">
                <a16:creationId xmlns:a16="http://schemas.microsoft.com/office/drawing/2014/main" id="{AEBAD611-796D-69EE-62A4-E546D8A0AFEE}"/>
              </a:ext>
            </a:extLst>
          </p:cNvPr>
          <p:cNvPicPr preferRelativeResize="0"/>
          <p:nvPr/>
        </p:nvPicPr>
        <p:blipFill>
          <a:blip r:embed="rId3">
            <a:alphaModFix/>
          </a:blip>
          <a:stretch>
            <a:fillRect/>
          </a:stretch>
        </p:blipFill>
        <p:spPr>
          <a:xfrm>
            <a:off x="0" y="6206182"/>
            <a:ext cx="695739" cy="707885"/>
          </a:xfrm>
          <a:prstGeom prst="rect">
            <a:avLst/>
          </a:prstGeom>
          <a:noFill/>
          <a:ln>
            <a:noFill/>
          </a:ln>
        </p:spPr>
      </p:pic>
      <p:pic>
        <p:nvPicPr>
          <p:cNvPr id="2" name="Immagine 8">
            <a:extLst>
              <a:ext uri="{FF2B5EF4-FFF2-40B4-BE49-F238E27FC236}">
                <a16:creationId xmlns:a16="http://schemas.microsoft.com/office/drawing/2014/main" id="{5430E92F-22DE-B9D6-39A6-3E1246908571}"/>
              </a:ext>
            </a:extLst>
          </p:cNvPr>
          <p:cNvPicPr>
            <a:picLocks noChangeAspect="1"/>
          </p:cNvPicPr>
          <p:nvPr/>
        </p:nvPicPr>
        <p:blipFill rotWithShape="1">
          <a:blip r:embed="rId4">
            <a:extLst>
              <a:ext uri="{28A0092B-C50C-407E-A947-70E740481C1C}">
                <a14:useLocalDpi xmlns:a14="http://schemas.microsoft.com/office/drawing/2010/main" val="0"/>
              </a:ext>
            </a:extLst>
          </a:blip>
          <a:srcRect t="1086"/>
          <a:stretch/>
        </p:blipFill>
        <p:spPr>
          <a:xfrm>
            <a:off x="344034" y="1069162"/>
            <a:ext cx="6875372" cy="5232817"/>
          </a:xfrm>
          <a:prstGeom prst="rect">
            <a:avLst/>
          </a:prstGeom>
        </p:spPr>
      </p:pic>
      <p:sp>
        <p:nvSpPr>
          <p:cNvPr id="9" name="TextBox 8">
            <a:extLst>
              <a:ext uri="{FF2B5EF4-FFF2-40B4-BE49-F238E27FC236}">
                <a16:creationId xmlns:a16="http://schemas.microsoft.com/office/drawing/2014/main" id="{FDF17209-6A54-A9E9-E610-5F35C4404BF5}"/>
              </a:ext>
            </a:extLst>
          </p:cNvPr>
          <p:cNvSpPr txBox="1"/>
          <p:nvPr/>
        </p:nvSpPr>
        <p:spPr>
          <a:xfrm>
            <a:off x="7520184" y="5929183"/>
            <a:ext cx="4555704" cy="276999"/>
          </a:xfrm>
          <a:prstGeom prst="rect">
            <a:avLst/>
          </a:prstGeom>
          <a:noFill/>
        </p:spPr>
        <p:txBody>
          <a:bodyPr wrap="square">
            <a:spAutoFit/>
          </a:bodyPr>
          <a:lstStyle/>
          <a:p>
            <a:r>
              <a:rPr lang="en-GB" sz="1200" dirty="0">
                <a:latin typeface="Calibri Light" panose="020F0302020204030204" pitchFamily="34" charset="0"/>
                <a:ea typeface="Calibri Light" panose="020F0302020204030204" pitchFamily="34" charset="0"/>
                <a:cs typeface="Calibri Light" panose="020F0302020204030204" pitchFamily="34" charset="0"/>
              </a:rPr>
              <a:t>From </a:t>
            </a:r>
            <a:r>
              <a:rPr lang="en-GB" sz="1200" dirty="0" err="1">
                <a:latin typeface="Calibri Light" panose="020F0302020204030204" pitchFamily="34" charset="0"/>
                <a:ea typeface="Calibri Light" panose="020F0302020204030204" pitchFamily="34" charset="0"/>
                <a:cs typeface="Calibri Light" panose="020F0302020204030204" pitchFamily="34" charset="0"/>
              </a:rPr>
              <a:t>K.Oide</a:t>
            </a:r>
            <a:r>
              <a:rPr lang="en-GB" sz="1200" dirty="0">
                <a:latin typeface="Calibri Light" panose="020F0302020204030204" pitchFamily="34" charset="0"/>
                <a:ea typeface="Calibri Light" panose="020F0302020204030204" pitchFamily="34" charset="0"/>
                <a:cs typeface="Calibri Light" panose="020F0302020204030204" pitchFamily="34" charset="0"/>
              </a:rPr>
              <a:t> presentation at the FCC-</a:t>
            </a:r>
            <a:r>
              <a:rPr lang="en-GB" sz="1200" dirty="0" err="1">
                <a:latin typeface="Calibri Light" panose="020F0302020204030204" pitchFamily="34" charset="0"/>
                <a:ea typeface="Calibri Light" panose="020F0302020204030204" pitchFamily="34" charset="0"/>
                <a:cs typeface="Calibri Light" panose="020F0302020204030204" pitchFamily="34" charset="0"/>
              </a:rPr>
              <a:t>ee</a:t>
            </a:r>
            <a:r>
              <a:rPr lang="en-GB" sz="1200" dirty="0">
                <a:latin typeface="Calibri Light" panose="020F0302020204030204" pitchFamily="34" charset="0"/>
                <a:ea typeface="Calibri Light" panose="020F0302020204030204" pitchFamily="34" charset="0"/>
                <a:cs typeface="Calibri Light" panose="020F0302020204030204" pitchFamily="34" charset="0"/>
              </a:rPr>
              <a:t> Optics Design Meeting</a:t>
            </a:r>
          </a:p>
        </p:txBody>
      </p:sp>
      <p:sp>
        <p:nvSpPr>
          <p:cNvPr id="11" name="TextBox 10">
            <a:extLst>
              <a:ext uri="{FF2B5EF4-FFF2-40B4-BE49-F238E27FC236}">
                <a16:creationId xmlns:a16="http://schemas.microsoft.com/office/drawing/2014/main" id="{454D5CC9-F2CC-520E-2D68-159462C9E169}"/>
              </a:ext>
            </a:extLst>
          </p:cNvPr>
          <p:cNvSpPr txBox="1"/>
          <p:nvPr/>
        </p:nvSpPr>
        <p:spPr>
          <a:xfrm>
            <a:off x="7715026" y="2962970"/>
            <a:ext cx="3902949" cy="923330"/>
          </a:xfrm>
          <a:prstGeom prst="rect">
            <a:avLst/>
          </a:prstGeom>
          <a:noFill/>
        </p:spPr>
        <p:txBody>
          <a:bodyPr wrap="square">
            <a:spAutoFit/>
          </a:bodyPr>
          <a:lstStyle/>
          <a:p>
            <a:pPr algn="ctr"/>
            <a:r>
              <a:rPr lang="en-GB" sz="1800" dirty="0">
                <a:latin typeface="Calibri Light" panose="020F0302020204030204" pitchFamily="34" charset="0"/>
                <a:ea typeface="Calibri Light" panose="020F0302020204030204" pitchFamily="34" charset="0"/>
                <a:cs typeface="Calibri Light" panose="020F0302020204030204" pitchFamily="34" charset="0"/>
              </a:rPr>
              <a:t>The </a:t>
            </a:r>
            <a:r>
              <a:rPr lang="en-GB" sz="1800" dirty="0">
                <a:solidFill>
                  <a:srgbClr val="006666"/>
                </a:solidFill>
                <a:latin typeface="Calibri Light" panose="020F0302020204030204" pitchFamily="34" charset="0"/>
                <a:ea typeface="Calibri Light" panose="020F0302020204030204" pitchFamily="34" charset="0"/>
                <a:cs typeface="Calibri Light" panose="020F0302020204030204" pitchFamily="34" charset="0"/>
              </a:rPr>
              <a:t>Z configuration </a:t>
            </a:r>
            <a:r>
              <a:rPr lang="en-GB" sz="1800" dirty="0">
                <a:latin typeface="Calibri Light" panose="020F0302020204030204" pitchFamily="34" charset="0"/>
                <a:ea typeface="Calibri Light" panose="020F0302020204030204" pitchFamily="34" charset="0"/>
                <a:cs typeface="Calibri Light" panose="020F0302020204030204" pitchFamily="34" charset="0"/>
              </a:rPr>
              <a:t>has been investigated due to the largest </a:t>
            </a:r>
            <a:r>
              <a:rPr lang="en-GB" sz="1800" dirty="0">
                <a:solidFill>
                  <a:srgbClr val="006666"/>
                </a:solidFill>
                <a:latin typeface="Calibri Light" panose="020F0302020204030204" pitchFamily="34" charset="0"/>
                <a:ea typeface="Calibri Light" panose="020F0302020204030204" pitchFamily="34" charset="0"/>
                <a:cs typeface="Calibri Light" panose="020F0302020204030204" pitchFamily="34" charset="0"/>
              </a:rPr>
              <a:t>number of bunches </a:t>
            </a:r>
            <a:r>
              <a:rPr lang="en-GB" sz="1800" dirty="0">
                <a:latin typeface="Calibri Light" panose="020F0302020204030204" pitchFamily="34" charset="0"/>
                <a:ea typeface="Calibri Light" panose="020F0302020204030204" pitchFamily="34" charset="0"/>
                <a:cs typeface="Calibri Light" panose="020F0302020204030204" pitchFamily="34" charset="0"/>
              </a:rPr>
              <a:t>(smallest bunch spacing)</a:t>
            </a:r>
            <a:endParaRPr lang="it-IT" sz="1600" dirty="0">
              <a:latin typeface="Calibri Light" panose="020F0302020204030204" pitchFamily="34" charset="0"/>
              <a:ea typeface="Calibri Light" panose="020F0302020204030204" pitchFamily="34" charset="0"/>
              <a:cs typeface="Calibri Light" panose="020F0302020204030204" pitchFamily="34" charset="0"/>
            </a:endParaRPr>
          </a:p>
        </p:txBody>
      </p:sp>
      <p:grpSp>
        <p:nvGrpSpPr>
          <p:cNvPr id="8" name="Group 7">
            <a:extLst>
              <a:ext uri="{FF2B5EF4-FFF2-40B4-BE49-F238E27FC236}">
                <a16:creationId xmlns:a16="http://schemas.microsoft.com/office/drawing/2014/main" id="{F411C7BF-7297-747F-C6D1-4D2324E8A9FB}"/>
              </a:ext>
            </a:extLst>
          </p:cNvPr>
          <p:cNvGrpSpPr/>
          <p:nvPr/>
        </p:nvGrpSpPr>
        <p:grpSpPr>
          <a:xfrm>
            <a:off x="0" y="6364995"/>
            <a:ext cx="12192000" cy="565697"/>
            <a:chOff x="0" y="6364995"/>
            <a:chExt cx="12192000" cy="565697"/>
          </a:xfrm>
        </p:grpSpPr>
        <p:sp>
          <p:nvSpPr>
            <p:cNvPr id="10" name="Rectangle 9">
              <a:extLst>
                <a:ext uri="{FF2B5EF4-FFF2-40B4-BE49-F238E27FC236}">
                  <a16:creationId xmlns:a16="http://schemas.microsoft.com/office/drawing/2014/main" id="{B947EE6D-87E2-F006-C534-76CACCEDE0D9}"/>
                </a:ext>
              </a:extLst>
            </p:cNvPr>
            <p:cNvSpPr/>
            <p:nvPr/>
          </p:nvSpPr>
          <p:spPr>
            <a:xfrm>
              <a:off x="0" y="6417816"/>
              <a:ext cx="12192000" cy="440184"/>
            </a:xfrm>
            <a:prstGeom prst="rect">
              <a:avLst/>
            </a:prstGeom>
            <a:solidFill>
              <a:srgbClr val="0C343D"/>
            </a:solidFill>
            <a:ln>
              <a:solidFill>
                <a:srgbClr val="0C34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2" name="Google Shape;58;p13">
              <a:extLst>
                <a:ext uri="{FF2B5EF4-FFF2-40B4-BE49-F238E27FC236}">
                  <a16:creationId xmlns:a16="http://schemas.microsoft.com/office/drawing/2014/main" id="{31EA12C0-AC0B-A7A9-38B4-515DFED81D29}"/>
                </a:ext>
              </a:extLst>
            </p:cNvPr>
            <p:cNvPicPr preferRelativeResize="0"/>
            <p:nvPr/>
          </p:nvPicPr>
          <p:blipFill>
            <a:blip r:embed="rId3">
              <a:alphaModFix/>
            </a:blip>
            <a:stretch>
              <a:fillRect/>
            </a:stretch>
          </p:blipFill>
          <p:spPr>
            <a:xfrm>
              <a:off x="153418" y="6364995"/>
              <a:ext cx="578264" cy="565697"/>
            </a:xfrm>
            <a:prstGeom prst="rect">
              <a:avLst/>
            </a:prstGeom>
            <a:noFill/>
            <a:ln>
              <a:noFill/>
            </a:ln>
          </p:spPr>
        </p:pic>
        <p:pic>
          <p:nvPicPr>
            <p:cNvPr id="13" name="Picture 2">
              <a:extLst>
                <a:ext uri="{FF2B5EF4-FFF2-40B4-BE49-F238E27FC236}">
                  <a16:creationId xmlns:a16="http://schemas.microsoft.com/office/drawing/2014/main" id="{0E6DCDFC-5919-1D7D-2646-FFE7E2BE315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48752" y="6473860"/>
              <a:ext cx="998705" cy="353578"/>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75471C33-635A-AD05-C239-9280113EE913}"/>
                </a:ext>
              </a:extLst>
            </p:cNvPr>
            <p:cNvSpPr txBox="1"/>
            <p:nvPr/>
          </p:nvSpPr>
          <p:spPr>
            <a:xfrm>
              <a:off x="4365092" y="6473860"/>
              <a:ext cx="3349934" cy="307777"/>
            </a:xfrm>
            <a:prstGeom prst="rect">
              <a:avLst/>
            </a:prstGeom>
            <a:noFill/>
          </p:spPr>
          <p:txBody>
            <a:bodyPr wrap="square" rtlCol="0">
              <a:spAutoFit/>
            </a:bodyPr>
            <a:lstStyle/>
            <a:p>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06.03.2025 | </a:t>
              </a:r>
              <a:r>
                <a:rPr lang="en-GB" sz="1400" dirty="0" err="1">
                  <a:solidFill>
                    <a:schemeClr val="bg1"/>
                  </a:solidFill>
                  <a:latin typeface="Calibri Light" panose="020F0302020204030204" pitchFamily="34" charset="0"/>
                  <a:ea typeface="Calibri Light" panose="020F0302020204030204" pitchFamily="34" charset="0"/>
                  <a:cs typeface="Calibri Light" panose="020F0302020204030204" pitchFamily="34" charset="0"/>
                </a:rPr>
                <a:t>eeFACT</a:t>
              </a:r>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 2025 | Dora Gibellieri </a:t>
              </a:r>
            </a:p>
          </p:txBody>
        </p:sp>
        <p:pic>
          <p:nvPicPr>
            <p:cNvPr id="15" name="Picture 14" descr="A white circle with black text&#10;&#10;AI-generated content may be incorrect.">
              <a:extLst>
                <a:ext uri="{FF2B5EF4-FFF2-40B4-BE49-F238E27FC236}">
                  <a16:creationId xmlns:a16="http://schemas.microsoft.com/office/drawing/2014/main" id="{E13167D5-5D23-7E44-D71F-5DACCCC6BBD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940774" y="6408211"/>
              <a:ext cx="818381" cy="459389"/>
            </a:xfrm>
            <a:prstGeom prst="rect">
              <a:avLst/>
            </a:prstGeom>
          </p:spPr>
        </p:pic>
        <p:pic>
          <p:nvPicPr>
            <p:cNvPr id="16" name="Picture 15" descr="A black and white striped background&#10;&#10;AI-generated content may be incorrect.">
              <a:extLst>
                <a:ext uri="{FF2B5EF4-FFF2-40B4-BE49-F238E27FC236}">
                  <a16:creationId xmlns:a16="http://schemas.microsoft.com/office/drawing/2014/main" id="{62ABE321-8A43-7486-779F-8E5C614B868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915275" y="6521870"/>
              <a:ext cx="982548" cy="211756"/>
            </a:xfrm>
            <a:prstGeom prst="rect">
              <a:avLst/>
            </a:prstGeom>
          </p:spPr>
        </p:pic>
      </p:grpSp>
      <p:sp>
        <p:nvSpPr>
          <p:cNvPr id="17" name="Rectangle 16">
            <a:extLst>
              <a:ext uri="{FF2B5EF4-FFF2-40B4-BE49-F238E27FC236}">
                <a16:creationId xmlns:a16="http://schemas.microsoft.com/office/drawing/2014/main" id="{73D76E35-442A-7017-5558-10CA31176B55}"/>
              </a:ext>
            </a:extLst>
          </p:cNvPr>
          <p:cNvSpPr/>
          <p:nvPr/>
        </p:nvSpPr>
        <p:spPr>
          <a:xfrm>
            <a:off x="3175" y="-11829"/>
            <a:ext cx="12192000" cy="216000"/>
          </a:xfrm>
          <a:prstGeom prst="rect">
            <a:avLst/>
          </a:prstGeom>
          <a:solidFill>
            <a:srgbClr val="0C343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a:extLst>
              <a:ext uri="{FF2B5EF4-FFF2-40B4-BE49-F238E27FC236}">
                <a16:creationId xmlns:a16="http://schemas.microsoft.com/office/drawing/2014/main" id="{797B71F8-8326-FBB0-47E5-C2DB8B709C4B}"/>
              </a:ext>
            </a:extLst>
          </p:cNvPr>
          <p:cNvSpPr txBox="1"/>
          <p:nvPr/>
        </p:nvSpPr>
        <p:spPr>
          <a:xfrm>
            <a:off x="298104" y="273757"/>
            <a:ext cx="11637819" cy="646331"/>
          </a:xfrm>
          <a:prstGeom prst="rect">
            <a:avLst/>
          </a:prstGeom>
          <a:noFill/>
        </p:spPr>
        <p:txBody>
          <a:bodyPr wrap="square" rtlCol="0">
            <a:spAutoFit/>
          </a:bodyPr>
          <a:lstStyle/>
          <a:p>
            <a:r>
              <a:rPr lang="en-US" sz="3600" dirty="0">
                <a:solidFill>
                  <a:srgbClr val="0C343D"/>
                </a:solidFill>
                <a:latin typeface="Calisto MT" panose="02040603050505030304" pitchFamily="18" charset="0"/>
              </a:rPr>
              <a:t>FCC-</a:t>
            </a:r>
            <a:r>
              <a:rPr lang="en-US" sz="3600" dirty="0" err="1">
                <a:solidFill>
                  <a:srgbClr val="0C343D"/>
                </a:solidFill>
                <a:latin typeface="Calisto MT" panose="02040603050505030304" pitchFamily="18" charset="0"/>
              </a:rPr>
              <a:t>ee</a:t>
            </a:r>
            <a:r>
              <a:rPr lang="en-US" sz="3600" dirty="0">
                <a:solidFill>
                  <a:srgbClr val="0C343D"/>
                </a:solidFill>
                <a:latin typeface="Calisto MT" panose="02040603050505030304" pitchFamily="18" charset="0"/>
              </a:rPr>
              <a:t> collider parameters</a:t>
            </a:r>
            <a:endParaRPr lang="en-GB" sz="3600" dirty="0">
              <a:solidFill>
                <a:srgbClr val="0C343D"/>
              </a:solidFill>
              <a:latin typeface="Calisto MT" panose="02040603050505030304" pitchFamily="18" charset="0"/>
            </a:endParaRPr>
          </a:p>
        </p:txBody>
      </p:sp>
      <p:cxnSp>
        <p:nvCxnSpPr>
          <p:cNvPr id="19" name="Straight Connector 18">
            <a:extLst>
              <a:ext uri="{FF2B5EF4-FFF2-40B4-BE49-F238E27FC236}">
                <a16:creationId xmlns:a16="http://schemas.microsoft.com/office/drawing/2014/main" id="{D920D8E2-7460-7B11-87EE-9A8DE321DE41}"/>
              </a:ext>
            </a:extLst>
          </p:cNvPr>
          <p:cNvCxnSpPr>
            <a:cxnSpLocks/>
          </p:cNvCxnSpPr>
          <p:nvPr/>
        </p:nvCxnSpPr>
        <p:spPr>
          <a:xfrm>
            <a:off x="309594" y="920088"/>
            <a:ext cx="11560111"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4348113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descr="A transparent plastic container with blue and red dots&#10;&#10;Description automatically generated">
            <a:extLst>
              <a:ext uri="{FF2B5EF4-FFF2-40B4-BE49-F238E27FC236}">
                <a16:creationId xmlns:a16="http://schemas.microsoft.com/office/drawing/2014/main" id="{7C97EC2D-7E55-5067-7064-E9F41690A133}"/>
              </a:ext>
            </a:extLst>
          </p:cNvPr>
          <p:cNvPicPr>
            <a:picLocks noChangeAspect="1"/>
          </p:cNvPicPr>
          <p:nvPr/>
        </p:nvPicPr>
        <p:blipFill>
          <a:blip r:embed="rId3"/>
          <a:stretch>
            <a:fillRect/>
          </a:stretch>
        </p:blipFill>
        <p:spPr>
          <a:xfrm>
            <a:off x="789709" y="1484479"/>
            <a:ext cx="10076261" cy="4089095"/>
          </a:xfrm>
          <a:prstGeom prst="rect">
            <a:avLst/>
          </a:prstGeom>
        </p:spPr>
      </p:pic>
      <p:sp>
        <p:nvSpPr>
          <p:cNvPr id="2" name="TextBox 1">
            <a:extLst>
              <a:ext uri="{FF2B5EF4-FFF2-40B4-BE49-F238E27FC236}">
                <a16:creationId xmlns:a16="http://schemas.microsoft.com/office/drawing/2014/main" id="{FDA08DDD-D295-42F7-15D0-FEC3C84B2454}"/>
              </a:ext>
            </a:extLst>
          </p:cNvPr>
          <p:cNvSpPr txBox="1"/>
          <p:nvPr/>
        </p:nvSpPr>
        <p:spPr>
          <a:xfrm>
            <a:off x="7038109" y="4506046"/>
            <a:ext cx="4033203" cy="1015663"/>
          </a:xfrm>
          <a:prstGeom prst="rect">
            <a:avLst/>
          </a:prstGeom>
          <a:noFill/>
        </p:spPr>
        <p:txBody>
          <a:bodyPr wrap="square">
            <a:spAutoFit/>
          </a:bodyPr>
          <a:lstStyle/>
          <a:p>
            <a:pPr algn="ctr"/>
            <a:r>
              <a:rPr lang="en-GB" sz="2000" b="1" dirty="0">
                <a:solidFill>
                  <a:srgbClr val="006666"/>
                </a:solidFill>
                <a:latin typeface="Calibri Light" panose="020F0302020204030204" pitchFamily="34" charset="0"/>
                <a:ea typeface="Calibri Light" panose="020F0302020204030204" pitchFamily="34" charset="0"/>
                <a:cs typeface="Calibri Light" panose="020F0302020204030204" pitchFamily="34" charset="0"/>
              </a:rPr>
              <a:t>Dumping mechanisms: propagation losses (taper angle) and resistive losses (conductivity)</a:t>
            </a:r>
          </a:p>
        </p:txBody>
      </p:sp>
      <p:sp>
        <p:nvSpPr>
          <p:cNvPr id="3" name="TextBox 2">
            <a:extLst>
              <a:ext uri="{FF2B5EF4-FFF2-40B4-BE49-F238E27FC236}">
                <a16:creationId xmlns:a16="http://schemas.microsoft.com/office/drawing/2014/main" id="{54A9BD01-6E94-2D4F-E6F2-1344B462DCEC}"/>
              </a:ext>
            </a:extLst>
          </p:cNvPr>
          <p:cNvSpPr txBox="1"/>
          <p:nvPr/>
        </p:nvSpPr>
        <p:spPr>
          <a:xfrm>
            <a:off x="903465" y="1917459"/>
            <a:ext cx="3602131" cy="707886"/>
          </a:xfrm>
          <a:prstGeom prst="rect">
            <a:avLst/>
          </a:prstGeom>
          <a:noFill/>
        </p:spPr>
        <p:txBody>
          <a:bodyPr wrap="square">
            <a:spAutoFit/>
          </a:bodyPr>
          <a:lstStyle/>
          <a:p>
            <a:pPr algn="ctr"/>
            <a:r>
              <a:rPr lang="en-GB" sz="2000" b="1" dirty="0">
                <a:solidFill>
                  <a:srgbClr val="006666"/>
                </a:solidFill>
                <a:latin typeface="Calibri Light" panose="020F0302020204030204" pitchFamily="34" charset="0"/>
                <a:ea typeface="Calibri Light" panose="020F0302020204030204" pitchFamily="34" charset="0"/>
                <a:cs typeface="Calibri Light" panose="020F0302020204030204" pitchFamily="34" charset="0"/>
              </a:rPr>
              <a:t>Resonating modes in the jaws due to impedance mismatch</a:t>
            </a:r>
          </a:p>
        </p:txBody>
      </p:sp>
      <p:grpSp>
        <p:nvGrpSpPr>
          <p:cNvPr id="9" name="Group 8">
            <a:extLst>
              <a:ext uri="{FF2B5EF4-FFF2-40B4-BE49-F238E27FC236}">
                <a16:creationId xmlns:a16="http://schemas.microsoft.com/office/drawing/2014/main" id="{E36170E5-F3E2-A4FE-226E-2794AF5AD051}"/>
              </a:ext>
            </a:extLst>
          </p:cNvPr>
          <p:cNvGrpSpPr/>
          <p:nvPr/>
        </p:nvGrpSpPr>
        <p:grpSpPr>
          <a:xfrm>
            <a:off x="0" y="6364995"/>
            <a:ext cx="12192000" cy="565697"/>
            <a:chOff x="0" y="6364995"/>
            <a:chExt cx="12192000" cy="565697"/>
          </a:xfrm>
        </p:grpSpPr>
        <p:sp>
          <p:nvSpPr>
            <p:cNvPr id="10" name="Rectangle 9">
              <a:extLst>
                <a:ext uri="{FF2B5EF4-FFF2-40B4-BE49-F238E27FC236}">
                  <a16:creationId xmlns:a16="http://schemas.microsoft.com/office/drawing/2014/main" id="{09E00BA2-8B4D-D085-1CEA-5DAED7BA134B}"/>
                </a:ext>
              </a:extLst>
            </p:cNvPr>
            <p:cNvSpPr/>
            <p:nvPr/>
          </p:nvSpPr>
          <p:spPr>
            <a:xfrm>
              <a:off x="0" y="6417816"/>
              <a:ext cx="12192000" cy="440184"/>
            </a:xfrm>
            <a:prstGeom prst="rect">
              <a:avLst/>
            </a:prstGeom>
            <a:solidFill>
              <a:srgbClr val="0C343D"/>
            </a:solidFill>
            <a:ln>
              <a:solidFill>
                <a:srgbClr val="0C34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2" name="Google Shape;58;p13">
              <a:extLst>
                <a:ext uri="{FF2B5EF4-FFF2-40B4-BE49-F238E27FC236}">
                  <a16:creationId xmlns:a16="http://schemas.microsoft.com/office/drawing/2014/main" id="{DFBF6589-2800-58BB-9554-E0540015F706}"/>
                </a:ext>
              </a:extLst>
            </p:cNvPr>
            <p:cNvPicPr preferRelativeResize="0"/>
            <p:nvPr/>
          </p:nvPicPr>
          <p:blipFill>
            <a:blip r:embed="rId4">
              <a:alphaModFix/>
            </a:blip>
            <a:stretch>
              <a:fillRect/>
            </a:stretch>
          </p:blipFill>
          <p:spPr>
            <a:xfrm>
              <a:off x="153418" y="6364995"/>
              <a:ext cx="578264" cy="565697"/>
            </a:xfrm>
            <a:prstGeom prst="rect">
              <a:avLst/>
            </a:prstGeom>
            <a:noFill/>
            <a:ln>
              <a:noFill/>
            </a:ln>
          </p:spPr>
        </p:pic>
        <p:pic>
          <p:nvPicPr>
            <p:cNvPr id="13" name="Picture 2">
              <a:extLst>
                <a:ext uri="{FF2B5EF4-FFF2-40B4-BE49-F238E27FC236}">
                  <a16:creationId xmlns:a16="http://schemas.microsoft.com/office/drawing/2014/main" id="{78560E93-45AA-F35A-1193-D2090711E52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48752" y="6473860"/>
              <a:ext cx="998705" cy="353578"/>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6FE85F18-FC61-F778-9233-E4D7F05DEB11}"/>
                </a:ext>
              </a:extLst>
            </p:cNvPr>
            <p:cNvSpPr txBox="1"/>
            <p:nvPr/>
          </p:nvSpPr>
          <p:spPr>
            <a:xfrm>
              <a:off x="4365092" y="6473860"/>
              <a:ext cx="3349934" cy="307777"/>
            </a:xfrm>
            <a:prstGeom prst="rect">
              <a:avLst/>
            </a:prstGeom>
            <a:noFill/>
          </p:spPr>
          <p:txBody>
            <a:bodyPr wrap="square" rtlCol="0">
              <a:spAutoFit/>
            </a:bodyPr>
            <a:lstStyle/>
            <a:p>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06.03.2025 | </a:t>
              </a:r>
              <a:r>
                <a:rPr lang="en-GB" sz="1400" dirty="0" err="1">
                  <a:solidFill>
                    <a:schemeClr val="bg1"/>
                  </a:solidFill>
                  <a:latin typeface="Calibri Light" panose="020F0302020204030204" pitchFamily="34" charset="0"/>
                  <a:ea typeface="Calibri Light" panose="020F0302020204030204" pitchFamily="34" charset="0"/>
                  <a:cs typeface="Calibri Light" panose="020F0302020204030204" pitchFamily="34" charset="0"/>
                </a:rPr>
                <a:t>eeFACT</a:t>
              </a:r>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 2025 | Dora Gibellieri </a:t>
              </a:r>
            </a:p>
          </p:txBody>
        </p:sp>
        <p:pic>
          <p:nvPicPr>
            <p:cNvPr id="15" name="Picture 14" descr="A white circle with black text&#10;&#10;AI-generated content may be incorrect.">
              <a:extLst>
                <a:ext uri="{FF2B5EF4-FFF2-40B4-BE49-F238E27FC236}">
                  <a16:creationId xmlns:a16="http://schemas.microsoft.com/office/drawing/2014/main" id="{A3185E82-8E15-A2E9-F100-98C477178B7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940774" y="6408211"/>
              <a:ext cx="818381" cy="459389"/>
            </a:xfrm>
            <a:prstGeom prst="rect">
              <a:avLst/>
            </a:prstGeom>
          </p:spPr>
        </p:pic>
        <p:pic>
          <p:nvPicPr>
            <p:cNvPr id="16" name="Picture 15" descr="A black and white striped background&#10;&#10;AI-generated content may be incorrect.">
              <a:extLst>
                <a:ext uri="{FF2B5EF4-FFF2-40B4-BE49-F238E27FC236}">
                  <a16:creationId xmlns:a16="http://schemas.microsoft.com/office/drawing/2014/main" id="{1C5ECA0B-CD28-4B9E-7DE5-BD19FE1B9AC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915275" y="6521870"/>
              <a:ext cx="982548" cy="211756"/>
            </a:xfrm>
            <a:prstGeom prst="rect">
              <a:avLst/>
            </a:prstGeom>
          </p:spPr>
        </p:pic>
      </p:grpSp>
      <p:sp>
        <p:nvSpPr>
          <p:cNvPr id="17" name="Rectangle 16">
            <a:extLst>
              <a:ext uri="{FF2B5EF4-FFF2-40B4-BE49-F238E27FC236}">
                <a16:creationId xmlns:a16="http://schemas.microsoft.com/office/drawing/2014/main" id="{AB69F039-41CE-9B13-8FAB-87A1F1EA5507}"/>
              </a:ext>
            </a:extLst>
          </p:cNvPr>
          <p:cNvSpPr/>
          <p:nvPr/>
        </p:nvSpPr>
        <p:spPr>
          <a:xfrm>
            <a:off x="3175" y="-11829"/>
            <a:ext cx="12192000" cy="216000"/>
          </a:xfrm>
          <a:prstGeom prst="rect">
            <a:avLst/>
          </a:prstGeom>
          <a:solidFill>
            <a:srgbClr val="0C343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a:extLst>
              <a:ext uri="{FF2B5EF4-FFF2-40B4-BE49-F238E27FC236}">
                <a16:creationId xmlns:a16="http://schemas.microsoft.com/office/drawing/2014/main" id="{86DD821F-4D26-E1B5-3168-D0B47B38D3EB}"/>
              </a:ext>
            </a:extLst>
          </p:cNvPr>
          <p:cNvSpPr txBox="1"/>
          <p:nvPr/>
        </p:nvSpPr>
        <p:spPr>
          <a:xfrm>
            <a:off x="298104" y="273757"/>
            <a:ext cx="11637819" cy="646331"/>
          </a:xfrm>
          <a:prstGeom prst="rect">
            <a:avLst/>
          </a:prstGeom>
          <a:noFill/>
        </p:spPr>
        <p:txBody>
          <a:bodyPr wrap="square" rtlCol="0">
            <a:spAutoFit/>
          </a:bodyPr>
          <a:lstStyle/>
          <a:p>
            <a:r>
              <a:rPr lang="en-US" sz="3600" dirty="0">
                <a:solidFill>
                  <a:srgbClr val="0C343D"/>
                </a:solidFill>
                <a:latin typeface="Calisto MT" panose="02040603050505030304" pitchFamily="18" charset="0"/>
              </a:rPr>
              <a:t>Resonance study</a:t>
            </a:r>
            <a:endParaRPr lang="en-GB" sz="3600" dirty="0">
              <a:solidFill>
                <a:srgbClr val="0C343D"/>
              </a:solidFill>
              <a:latin typeface="Calisto MT" panose="02040603050505030304" pitchFamily="18" charset="0"/>
            </a:endParaRPr>
          </a:p>
        </p:txBody>
      </p:sp>
      <p:cxnSp>
        <p:nvCxnSpPr>
          <p:cNvPr id="20" name="Straight Connector 19">
            <a:extLst>
              <a:ext uri="{FF2B5EF4-FFF2-40B4-BE49-F238E27FC236}">
                <a16:creationId xmlns:a16="http://schemas.microsoft.com/office/drawing/2014/main" id="{6B56A9CF-A4A3-7BEB-1438-C403C00970D7}"/>
              </a:ext>
            </a:extLst>
          </p:cNvPr>
          <p:cNvCxnSpPr>
            <a:cxnSpLocks/>
          </p:cNvCxnSpPr>
          <p:nvPr/>
        </p:nvCxnSpPr>
        <p:spPr>
          <a:xfrm>
            <a:off x="309594" y="920088"/>
            <a:ext cx="11560111"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88270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EDD195C8-6189-67ED-A430-11D5022D0310}"/>
              </a:ext>
            </a:extLst>
          </p:cNvPr>
          <p:cNvSpPr>
            <a:spLocks noChangeAspect="1"/>
          </p:cNvSpPr>
          <p:nvPr/>
        </p:nvSpPr>
        <p:spPr>
          <a:xfrm>
            <a:off x="4356507" y="2854122"/>
            <a:ext cx="3432330" cy="1473703"/>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600" dirty="0"/>
          </a:p>
        </p:txBody>
      </p:sp>
      <p:sp>
        <p:nvSpPr>
          <p:cNvPr id="3" name="TextBox 2">
            <a:extLst>
              <a:ext uri="{FF2B5EF4-FFF2-40B4-BE49-F238E27FC236}">
                <a16:creationId xmlns:a16="http://schemas.microsoft.com/office/drawing/2014/main" id="{376C4773-AC04-63CE-4661-BC314658761E}"/>
              </a:ext>
            </a:extLst>
          </p:cNvPr>
          <p:cNvSpPr txBox="1"/>
          <p:nvPr/>
        </p:nvSpPr>
        <p:spPr>
          <a:xfrm>
            <a:off x="-23327" y="1254029"/>
            <a:ext cx="12192000" cy="523220"/>
          </a:xfrm>
          <a:prstGeom prst="rect">
            <a:avLst/>
          </a:prstGeom>
          <a:noFill/>
        </p:spPr>
        <p:txBody>
          <a:bodyPr wrap="square" rtlCol="0">
            <a:spAutoFit/>
          </a:bodyPr>
          <a:lstStyle/>
          <a:p>
            <a:pPr algn="ctr"/>
            <a:r>
              <a:rPr lang="en-GB" sz="2800" dirty="0">
                <a:latin typeface="Calibri Light" panose="020F0302020204030204" pitchFamily="34" charset="0"/>
                <a:ea typeface="Calibri Light" panose="020F0302020204030204" pitchFamily="34" charset="0"/>
                <a:cs typeface="Calibri Light" panose="020F0302020204030204" pitchFamily="34" charset="0"/>
              </a:rPr>
              <a:t>Provides generic tools to build a </a:t>
            </a:r>
            <a:r>
              <a:rPr lang="en-GB" sz="2800" b="1" dirty="0">
                <a:solidFill>
                  <a:srgbClr val="006666"/>
                </a:solidFill>
                <a:latin typeface="Calibri Light" panose="020F0302020204030204" pitchFamily="34" charset="0"/>
                <a:ea typeface="Calibri Light" panose="020F0302020204030204" pitchFamily="34" charset="0"/>
                <a:cs typeface="Calibri Light" panose="020F0302020204030204" pitchFamily="34" charset="0"/>
              </a:rPr>
              <a:t>Machine Impedance Model</a:t>
            </a:r>
          </a:p>
        </p:txBody>
      </p:sp>
      <p:sp>
        <p:nvSpPr>
          <p:cNvPr id="33" name="TextBox 32">
            <a:extLst>
              <a:ext uri="{FF2B5EF4-FFF2-40B4-BE49-F238E27FC236}">
                <a16:creationId xmlns:a16="http://schemas.microsoft.com/office/drawing/2014/main" id="{7BD7D711-3C6A-8820-A5E4-26B9974FC86F}"/>
              </a:ext>
            </a:extLst>
          </p:cNvPr>
          <p:cNvSpPr txBox="1"/>
          <p:nvPr/>
        </p:nvSpPr>
        <p:spPr>
          <a:xfrm>
            <a:off x="1975979" y="2007404"/>
            <a:ext cx="8193386" cy="707886"/>
          </a:xfrm>
          <a:prstGeom prst="rect">
            <a:avLst/>
          </a:prstGeom>
          <a:noFill/>
        </p:spPr>
        <p:txBody>
          <a:bodyPr wrap="square">
            <a:spAutoFit/>
          </a:bodyPr>
          <a:lstStyle/>
          <a:p>
            <a:pPr algn="ctr"/>
            <a:r>
              <a:rPr lang="en-GB" sz="2000" dirty="0">
                <a:latin typeface="Calibri Light" panose="020F0302020204030204" pitchFamily="34" charset="0"/>
                <a:ea typeface="Calibri Light" panose="020F0302020204030204" pitchFamily="34" charset="0"/>
                <a:cs typeface="Calibri Light" panose="020F0302020204030204" pitchFamily="34" charset="0"/>
              </a:rPr>
              <a:t>A</a:t>
            </a:r>
            <a:r>
              <a:rPr lang="en-GB" sz="2000" b="1" dirty="0">
                <a:latin typeface="Calibri Light" panose="020F0302020204030204" pitchFamily="34" charset="0"/>
                <a:ea typeface="Calibri Light" panose="020F0302020204030204" pitchFamily="34" charset="0"/>
                <a:cs typeface="Calibri Light" panose="020F0302020204030204" pitchFamily="34" charset="0"/>
              </a:rPr>
              <a:t> </a:t>
            </a:r>
            <a:r>
              <a:rPr lang="en-GB" sz="2000" b="1" dirty="0">
                <a:solidFill>
                  <a:srgbClr val="006666"/>
                </a:solidFill>
                <a:latin typeface="Calibri Light" panose="020F0302020204030204" pitchFamily="34" charset="0"/>
                <a:ea typeface="Calibri Light" panose="020F0302020204030204" pitchFamily="34" charset="0"/>
                <a:cs typeface="Calibri Light" panose="020F0302020204030204" pitchFamily="34" charset="0"/>
              </a:rPr>
              <a:t>Model</a:t>
            </a:r>
            <a:r>
              <a:rPr lang="en-GB" sz="2000" b="1" dirty="0">
                <a:latin typeface="Calibri Light" panose="020F0302020204030204" pitchFamily="34" charset="0"/>
                <a:ea typeface="Calibri Light" panose="020F0302020204030204" pitchFamily="34" charset="0"/>
                <a:cs typeface="Calibri Light" panose="020F0302020204030204" pitchFamily="34" charset="0"/>
              </a:rPr>
              <a:t> </a:t>
            </a:r>
            <a:r>
              <a:rPr lang="en-GB" sz="2000" dirty="0">
                <a:latin typeface="Calibri Light" panose="020F0302020204030204" pitchFamily="34" charset="0"/>
                <a:ea typeface="Calibri Light" panose="020F0302020204030204" pitchFamily="34" charset="0"/>
                <a:cs typeface="Calibri Light" panose="020F0302020204030204" pitchFamily="34" charset="0"/>
              </a:rPr>
              <a:t>represents the impedance of an accelerator by combining all its elements, while preserving the individual knowledge of each contribution</a:t>
            </a:r>
          </a:p>
        </p:txBody>
      </p:sp>
      <p:pic>
        <p:nvPicPr>
          <p:cNvPr id="34" name="Picture 33" descr="A blue object with a square object in the middle&#10;&#10;Description automatically generated">
            <a:extLst>
              <a:ext uri="{FF2B5EF4-FFF2-40B4-BE49-F238E27FC236}">
                <a16:creationId xmlns:a16="http://schemas.microsoft.com/office/drawing/2014/main" id="{715622C1-4D72-D02B-FC3F-66F687218AE2}"/>
              </a:ext>
            </a:extLst>
          </p:cNvPr>
          <p:cNvPicPr>
            <a:picLocks noChangeAspect="1"/>
          </p:cNvPicPr>
          <p:nvPr/>
        </p:nvPicPr>
        <p:blipFill>
          <a:blip r:embed="rId3"/>
          <a:stretch>
            <a:fillRect/>
          </a:stretch>
        </p:blipFill>
        <p:spPr>
          <a:xfrm>
            <a:off x="7065829" y="3182907"/>
            <a:ext cx="1294449" cy="790779"/>
          </a:xfrm>
          <a:prstGeom prst="rect">
            <a:avLst/>
          </a:prstGeom>
        </p:spPr>
      </p:pic>
      <p:cxnSp>
        <p:nvCxnSpPr>
          <p:cNvPr id="12" name="Straight Arrow Connector 11">
            <a:extLst>
              <a:ext uri="{FF2B5EF4-FFF2-40B4-BE49-F238E27FC236}">
                <a16:creationId xmlns:a16="http://schemas.microsoft.com/office/drawing/2014/main" id="{785A9F26-9F79-D7F1-7AA8-932957905849}"/>
              </a:ext>
            </a:extLst>
          </p:cNvPr>
          <p:cNvCxnSpPr>
            <a:cxnSpLocks/>
            <a:endCxn id="24" idx="0"/>
          </p:cNvCxnSpPr>
          <p:nvPr/>
        </p:nvCxnSpPr>
        <p:spPr>
          <a:xfrm flipH="1">
            <a:off x="3376705" y="4042824"/>
            <a:ext cx="647852" cy="59654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7" name="Straight Arrow Connector 16">
            <a:extLst>
              <a:ext uri="{FF2B5EF4-FFF2-40B4-BE49-F238E27FC236}">
                <a16:creationId xmlns:a16="http://schemas.microsoft.com/office/drawing/2014/main" id="{35A02388-C5B5-0B18-2F46-24DBE02DF229}"/>
              </a:ext>
            </a:extLst>
          </p:cNvPr>
          <p:cNvCxnSpPr>
            <a:cxnSpLocks/>
            <a:endCxn id="25" idx="0"/>
          </p:cNvCxnSpPr>
          <p:nvPr/>
        </p:nvCxnSpPr>
        <p:spPr>
          <a:xfrm>
            <a:off x="4024557" y="4042824"/>
            <a:ext cx="756504" cy="59654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4" name="TextBox 23">
            <a:extLst>
              <a:ext uri="{FF2B5EF4-FFF2-40B4-BE49-F238E27FC236}">
                <a16:creationId xmlns:a16="http://schemas.microsoft.com/office/drawing/2014/main" id="{C64AEBB0-2E3E-F9F4-0F65-DF0727F80FD9}"/>
              </a:ext>
            </a:extLst>
          </p:cNvPr>
          <p:cNvSpPr txBox="1"/>
          <p:nvPr/>
        </p:nvSpPr>
        <p:spPr>
          <a:xfrm>
            <a:off x="2835922" y="4639368"/>
            <a:ext cx="1081566" cy="369332"/>
          </a:xfrm>
          <a:prstGeom prst="rect">
            <a:avLst/>
          </a:prstGeom>
          <a:noFill/>
        </p:spPr>
        <p:txBody>
          <a:bodyPr wrap="square" rtlCol="0">
            <a:spAutoFit/>
            <a:scene3d>
              <a:camera prst="orthographicFront"/>
              <a:lightRig rig="threePt" dir="t"/>
            </a:scene3d>
            <a:sp3d contourW="12700">
              <a:bevelT w="6350" h="88900"/>
              <a:bevelB w="6350" h="101600"/>
              <a:contourClr>
                <a:srgbClr val="0C343D"/>
              </a:contourClr>
            </a:sp3d>
          </a:bodyPr>
          <a:lstStyle/>
          <a:p>
            <a:pPr algn="ctr"/>
            <a:r>
              <a:rPr lang="en-US" b="1" dirty="0">
                <a:effectLst>
                  <a:glow rad="1028700">
                    <a:schemeClr val="accent5">
                      <a:lumMod val="75000"/>
                      <a:alpha val="40000"/>
                    </a:schemeClr>
                  </a:glow>
                  <a:outerShdw blurRad="50800" dist="50800" dir="5400000" sx="1000" sy="1000" algn="ctr" rotWithShape="0">
                    <a:srgbClr val="000000">
                      <a:alpha val="43137"/>
                    </a:srgbClr>
                  </a:outerShdw>
                </a:effectLst>
                <a:latin typeface="Calibri Light" panose="020F0302020204030204" pitchFamily="34" charset="0"/>
                <a:ea typeface="Calibri Light" panose="020F0302020204030204" pitchFamily="34" charset="0"/>
                <a:cs typeface="Calibri Light" panose="020F0302020204030204" pitchFamily="34" charset="0"/>
              </a:rPr>
              <a:t>Wake</a:t>
            </a:r>
            <a:endParaRPr lang="en-GB" b="1" dirty="0">
              <a:effectLst>
                <a:glow rad="1028700">
                  <a:schemeClr val="accent5">
                    <a:lumMod val="75000"/>
                    <a:alpha val="40000"/>
                  </a:schemeClr>
                </a:glow>
                <a:outerShdw blurRad="50800" dist="50800" dir="5400000" sx="1000" sy="1000" algn="ctr" rotWithShape="0">
                  <a:srgbClr val="000000">
                    <a:alpha val="43137"/>
                  </a:srgbClr>
                </a:outerShdw>
              </a:effectLst>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25" name="TextBox 24">
            <a:extLst>
              <a:ext uri="{FF2B5EF4-FFF2-40B4-BE49-F238E27FC236}">
                <a16:creationId xmlns:a16="http://schemas.microsoft.com/office/drawing/2014/main" id="{E1B86064-950F-163A-79FF-2E16F26A24DB}"/>
              </a:ext>
            </a:extLst>
          </p:cNvPr>
          <p:cNvSpPr txBox="1"/>
          <p:nvPr/>
        </p:nvSpPr>
        <p:spPr>
          <a:xfrm>
            <a:off x="4053782" y="4639368"/>
            <a:ext cx="1454558" cy="369332"/>
          </a:xfrm>
          <a:prstGeom prst="rect">
            <a:avLst/>
          </a:prstGeom>
          <a:noFill/>
        </p:spPr>
        <p:txBody>
          <a:bodyPr wrap="square" rtlCol="0">
            <a:spAutoFit/>
            <a:scene3d>
              <a:camera prst="orthographicFront"/>
              <a:lightRig rig="threePt" dir="t"/>
            </a:scene3d>
            <a:sp3d contourW="12700">
              <a:bevelT w="6350" h="88900"/>
              <a:bevelB w="6350" h="101600"/>
              <a:contourClr>
                <a:srgbClr val="0C343D"/>
              </a:contourClr>
            </a:sp3d>
          </a:bodyPr>
          <a:lstStyle/>
          <a:p>
            <a:pPr algn="ctr"/>
            <a:r>
              <a:rPr lang="en-US" b="1" dirty="0">
                <a:effectLst>
                  <a:glow rad="1028700">
                    <a:srgbClr val="006666">
                      <a:alpha val="40000"/>
                    </a:srgbClr>
                  </a:glow>
                  <a:outerShdw blurRad="50800" dist="50800" dir="5400000" sx="1000" sy="1000" algn="ctr" rotWithShape="0">
                    <a:srgbClr val="000000">
                      <a:alpha val="43137"/>
                    </a:srgbClr>
                  </a:outerShdw>
                </a:effectLst>
                <a:latin typeface="Calibri Light" panose="020F0302020204030204" pitchFamily="34" charset="0"/>
                <a:ea typeface="Calibri Light" panose="020F0302020204030204" pitchFamily="34" charset="0"/>
                <a:cs typeface="Calibri Light" panose="020F0302020204030204" pitchFamily="34" charset="0"/>
              </a:rPr>
              <a:t>Impedance</a:t>
            </a:r>
            <a:endParaRPr lang="en-GB" b="1" dirty="0">
              <a:effectLst>
                <a:glow rad="1028700">
                  <a:srgbClr val="006666">
                    <a:alpha val="40000"/>
                  </a:srgbClr>
                </a:glow>
                <a:outerShdw blurRad="50800" dist="50800" dir="5400000" sx="1000" sy="1000" algn="ctr" rotWithShape="0">
                  <a:srgbClr val="000000">
                    <a:alpha val="43137"/>
                  </a:srgbClr>
                </a:outerShdw>
              </a:effectLst>
              <a:latin typeface="Calibri Light" panose="020F0302020204030204" pitchFamily="34" charset="0"/>
              <a:ea typeface="Calibri Light" panose="020F0302020204030204" pitchFamily="34" charset="0"/>
              <a:cs typeface="Calibri Light" panose="020F0302020204030204" pitchFamily="34" charset="0"/>
            </a:endParaRPr>
          </a:p>
        </p:txBody>
      </p:sp>
      <p:cxnSp>
        <p:nvCxnSpPr>
          <p:cNvPr id="30" name="Straight Arrow Connector 29">
            <a:extLst>
              <a:ext uri="{FF2B5EF4-FFF2-40B4-BE49-F238E27FC236}">
                <a16:creationId xmlns:a16="http://schemas.microsoft.com/office/drawing/2014/main" id="{53866E82-4F65-02B9-55CF-E4785666F6C5}"/>
              </a:ext>
            </a:extLst>
          </p:cNvPr>
          <p:cNvCxnSpPr>
            <a:cxnSpLocks/>
            <a:endCxn id="35" idx="0"/>
          </p:cNvCxnSpPr>
          <p:nvPr/>
        </p:nvCxnSpPr>
        <p:spPr>
          <a:xfrm flipH="1">
            <a:off x="7173054" y="4042824"/>
            <a:ext cx="647852" cy="59654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2" name="Straight Arrow Connector 31">
            <a:extLst>
              <a:ext uri="{FF2B5EF4-FFF2-40B4-BE49-F238E27FC236}">
                <a16:creationId xmlns:a16="http://schemas.microsoft.com/office/drawing/2014/main" id="{53CCA2DE-5DFB-62C1-2ECE-5A5C71CD582D}"/>
              </a:ext>
            </a:extLst>
          </p:cNvPr>
          <p:cNvCxnSpPr>
            <a:cxnSpLocks/>
            <a:endCxn id="38" idx="0"/>
          </p:cNvCxnSpPr>
          <p:nvPr/>
        </p:nvCxnSpPr>
        <p:spPr>
          <a:xfrm>
            <a:off x="7820906" y="4042824"/>
            <a:ext cx="756504" cy="59654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35" name="TextBox 34">
            <a:extLst>
              <a:ext uri="{FF2B5EF4-FFF2-40B4-BE49-F238E27FC236}">
                <a16:creationId xmlns:a16="http://schemas.microsoft.com/office/drawing/2014/main" id="{C62A1F91-712A-4541-147C-93DEBE25B3B6}"/>
              </a:ext>
            </a:extLst>
          </p:cNvPr>
          <p:cNvSpPr txBox="1"/>
          <p:nvPr/>
        </p:nvSpPr>
        <p:spPr>
          <a:xfrm>
            <a:off x="6632271" y="4639368"/>
            <a:ext cx="1081566" cy="369332"/>
          </a:xfrm>
          <a:prstGeom prst="rect">
            <a:avLst/>
          </a:prstGeom>
          <a:noFill/>
        </p:spPr>
        <p:txBody>
          <a:bodyPr wrap="square" rtlCol="0">
            <a:spAutoFit/>
            <a:scene3d>
              <a:camera prst="orthographicFront"/>
              <a:lightRig rig="threePt" dir="t"/>
            </a:scene3d>
            <a:sp3d contourW="12700">
              <a:bevelT w="6350" h="88900"/>
              <a:bevelB w="6350" h="101600"/>
              <a:contourClr>
                <a:srgbClr val="0C343D"/>
              </a:contourClr>
            </a:sp3d>
          </a:bodyPr>
          <a:lstStyle/>
          <a:p>
            <a:pPr algn="ctr"/>
            <a:r>
              <a:rPr lang="en-US" b="1" dirty="0">
                <a:effectLst>
                  <a:glow rad="1028700">
                    <a:schemeClr val="accent5">
                      <a:lumMod val="75000"/>
                      <a:alpha val="40000"/>
                    </a:schemeClr>
                  </a:glow>
                  <a:outerShdw blurRad="50800" dist="50800" dir="5400000" sx="1000" sy="1000" algn="ctr" rotWithShape="0">
                    <a:srgbClr val="000000">
                      <a:alpha val="43137"/>
                    </a:srgbClr>
                  </a:outerShdw>
                </a:effectLst>
                <a:latin typeface="Calibri Light" panose="020F0302020204030204" pitchFamily="34" charset="0"/>
                <a:ea typeface="Calibri Light" panose="020F0302020204030204" pitchFamily="34" charset="0"/>
                <a:cs typeface="Calibri Light" panose="020F0302020204030204" pitchFamily="34" charset="0"/>
              </a:rPr>
              <a:t>Wake</a:t>
            </a:r>
            <a:endParaRPr lang="en-GB" b="1" dirty="0">
              <a:effectLst>
                <a:glow rad="1028700">
                  <a:schemeClr val="accent5">
                    <a:lumMod val="75000"/>
                    <a:alpha val="40000"/>
                  </a:schemeClr>
                </a:glow>
                <a:outerShdw blurRad="50800" dist="50800" dir="5400000" sx="1000" sy="1000" algn="ctr" rotWithShape="0">
                  <a:srgbClr val="000000">
                    <a:alpha val="43137"/>
                  </a:srgbClr>
                </a:outerShdw>
              </a:effectLst>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38" name="TextBox 37">
            <a:extLst>
              <a:ext uri="{FF2B5EF4-FFF2-40B4-BE49-F238E27FC236}">
                <a16:creationId xmlns:a16="http://schemas.microsoft.com/office/drawing/2014/main" id="{E51F9CB1-7127-0EF5-24E7-8C0A8D631760}"/>
              </a:ext>
            </a:extLst>
          </p:cNvPr>
          <p:cNvSpPr txBox="1"/>
          <p:nvPr/>
        </p:nvSpPr>
        <p:spPr>
          <a:xfrm>
            <a:off x="7850131" y="4639368"/>
            <a:ext cx="1454558" cy="369332"/>
          </a:xfrm>
          <a:prstGeom prst="rect">
            <a:avLst/>
          </a:prstGeom>
          <a:noFill/>
        </p:spPr>
        <p:txBody>
          <a:bodyPr wrap="square" rtlCol="0">
            <a:spAutoFit/>
            <a:scene3d>
              <a:camera prst="orthographicFront"/>
              <a:lightRig rig="threePt" dir="t"/>
            </a:scene3d>
            <a:sp3d contourW="12700">
              <a:bevelT w="6350" h="88900"/>
              <a:bevelB w="6350" h="101600"/>
              <a:contourClr>
                <a:srgbClr val="0C343D"/>
              </a:contourClr>
            </a:sp3d>
          </a:bodyPr>
          <a:lstStyle/>
          <a:p>
            <a:pPr algn="ctr"/>
            <a:r>
              <a:rPr lang="en-US" b="1" dirty="0">
                <a:effectLst>
                  <a:glow rad="1028700">
                    <a:srgbClr val="006666">
                      <a:alpha val="40000"/>
                    </a:srgbClr>
                  </a:glow>
                  <a:outerShdw blurRad="50800" dist="50800" dir="5400000" sx="1000" sy="1000" algn="ctr" rotWithShape="0">
                    <a:srgbClr val="000000">
                      <a:alpha val="43137"/>
                    </a:srgbClr>
                  </a:outerShdw>
                </a:effectLst>
                <a:latin typeface="Calibri Light" panose="020F0302020204030204" pitchFamily="34" charset="0"/>
                <a:ea typeface="Calibri Light" panose="020F0302020204030204" pitchFamily="34" charset="0"/>
                <a:cs typeface="Calibri Light" panose="020F0302020204030204" pitchFamily="34" charset="0"/>
              </a:rPr>
              <a:t>Impedance</a:t>
            </a:r>
            <a:endParaRPr lang="en-GB" b="1" dirty="0">
              <a:effectLst>
                <a:glow rad="1028700">
                  <a:srgbClr val="006666">
                    <a:alpha val="40000"/>
                  </a:srgbClr>
                </a:glow>
                <a:outerShdw blurRad="50800" dist="50800" dir="5400000" sx="1000" sy="1000" algn="ctr" rotWithShape="0">
                  <a:srgbClr val="000000">
                    <a:alpha val="43137"/>
                  </a:srgbClr>
                </a:outerShdw>
              </a:effectLst>
              <a:latin typeface="Calibri Light" panose="020F0302020204030204" pitchFamily="34" charset="0"/>
              <a:ea typeface="Calibri Light" panose="020F0302020204030204" pitchFamily="34" charset="0"/>
              <a:cs typeface="Calibri Light" panose="020F0302020204030204" pitchFamily="34" charset="0"/>
            </a:endParaRPr>
          </a:p>
        </p:txBody>
      </p:sp>
      <p:pic>
        <p:nvPicPr>
          <p:cNvPr id="40" name="Picture 39">
            <a:extLst>
              <a:ext uri="{FF2B5EF4-FFF2-40B4-BE49-F238E27FC236}">
                <a16:creationId xmlns:a16="http://schemas.microsoft.com/office/drawing/2014/main" id="{EAFF1BCF-E68C-7416-1591-124E27105878}"/>
              </a:ext>
            </a:extLst>
          </p:cNvPr>
          <p:cNvPicPr>
            <a:picLocks noChangeAspect="1"/>
          </p:cNvPicPr>
          <p:nvPr/>
        </p:nvPicPr>
        <p:blipFill>
          <a:blip r:embed="rId4"/>
          <a:stretch>
            <a:fillRect/>
          </a:stretch>
        </p:blipFill>
        <p:spPr>
          <a:xfrm>
            <a:off x="3666826" y="3200208"/>
            <a:ext cx="1471965" cy="756175"/>
          </a:xfrm>
          <a:prstGeom prst="rect">
            <a:avLst/>
          </a:prstGeom>
        </p:spPr>
      </p:pic>
      <p:sp>
        <p:nvSpPr>
          <p:cNvPr id="11" name="TextBox 10">
            <a:extLst>
              <a:ext uri="{FF2B5EF4-FFF2-40B4-BE49-F238E27FC236}">
                <a16:creationId xmlns:a16="http://schemas.microsoft.com/office/drawing/2014/main" id="{C64D7C12-17F3-C311-7388-23C786363CAC}"/>
              </a:ext>
            </a:extLst>
          </p:cNvPr>
          <p:cNvSpPr txBox="1"/>
          <p:nvPr/>
        </p:nvSpPr>
        <p:spPr>
          <a:xfrm>
            <a:off x="5076181" y="5796823"/>
            <a:ext cx="4123238" cy="307777"/>
          </a:xfrm>
          <a:prstGeom prst="rect">
            <a:avLst/>
          </a:prstGeom>
          <a:noFill/>
        </p:spPr>
        <p:txBody>
          <a:bodyPr wrap="square">
            <a:spAutoFit/>
          </a:bodyPr>
          <a:lstStyle/>
          <a:p>
            <a:r>
              <a:rPr lang="en-GB" sz="1400" dirty="0">
                <a:latin typeface="Calibri Light" panose="020F0302020204030204" pitchFamily="34" charset="0"/>
                <a:ea typeface="Calibri Light" panose="020F0302020204030204" pitchFamily="34" charset="0"/>
                <a:cs typeface="Calibri Light" panose="020F0302020204030204" pitchFamily="34" charset="0"/>
                <a:hlinkClick r:id="rId5"/>
              </a:rPr>
              <a:t>ABP-CEI Section Meeting (28 November 2024) · Indico</a:t>
            </a:r>
            <a:endParaRPr lang="en-US" sz="1400" dirty="0">
              <a:latin typeface="Calibri Light" panose="020F0302020204030204" pitchFamily="34" charset="0"/>
              <a:ea typeface="Calibri Light" panose="020F0302020204030204" pitchFamily="34" charset="0"/>
              <a:cs typeface="Calibri Light" panose="020F0302020204030204" pitchFamily="34" charset="0"/>
            </a:endParaRPr>
          </a:p>
        </p:txBody>
      </p:sp>
      <p:pic>
        <p:nvPicPr>
          <p:cNvPr id="14" name="Picture 13" descr="A blue and black logo&#10;&#10;Description automatically generated">
            <a:extLst>
              <a:ext uri="{FF2B5EF4-FFF2-40B4-BE49-F238E27FC236}">
                <a16:creationId xmlns:a16="http://schemas.microsoft.com/office/drawing/2014/main" id="{958F08F3-DD32-328A-6BC6-1C6E81067C9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346572" y="5801676"/>
            <a:ext cx="729609" cy="298072"/>
          </a:xfrm>
          <a:prstGeom prst="rect">
            <a:avLst/>
          </a:prstGeom>
        </p:spPr>
      </p:pic>
      <p:grpSp>
        <p:nvGrpSpPr>
          <p:cNvPr id="9" name="Group 8">
            <a:extLst>
              <a:ext uri="{FF2B5EF4-FFF2-40B4-BE49-F238E27FC236}">
                <a16:creationId xmlns:a16="http://schemas.microsoft.com/office/drawing/2014/main" id="{0BEF5C1D-1210-6AF1-4814-1C88FB272C28}"/>
              </a:ext>
            </a:extLst>
          </p:cNvPr>
          <p:cNvGrpSpPr/>
          <p:nvPr/>
        </p:nvGrpSpPr>
        <p:grpSpPr>
          <a:xfrm>
            <a:off x="0" y="6364995"/>
            <a:ext cx="12192000" cy="565697"/>
            <a:chOff x="0" y="6364995"/>
            <a:chExt cx="12192000" cy="565697"/>
          </a:xfrm>
        </p:grpSpPr>
        <p:sp>
          <p:nvSpPr>
            <p:cNvPr id="10" name="Rectangle 9">
              <a:extLst>
                <a:ext uri="{FF2B5EF4-FFF2-40B4-BE49-F238E27FC236}">
                  <a16:creationId xmlns:a16="http://schemas.microsoft.com/office/drawing/2014/main" id="{B7E2EB01-3D86-1A19-9DBC-27234C1297EB}"/>
                </a:ext>
              </a:extLst>
            </p:cNvPr>
            <p:cNvSpPr/>
            <p:nvPr/>
          </p:nvSpPr>
          <p:spPr>
            <a:xfrm>
              <a:off x="0" y="6417816"/>
              <a:ext cx="12192000" cy="440184"/>
            </a:xfrm>
            <a:prstGeom prst="rect">
              <a:avLst/>
            </a:prstGeom>
            <a:solidFill>
              <a:srgbClr val="0C343D"/>
            </a:solidFill>
            <a:ln>
              <a:solidFill>
                <a:srgbClr val="0C34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3" name="Google Shape;58;p13">
              <a:extLst>
                <a:ext uri="{FF2B5EF4-FFF2-40B4-BE49-F238E27FC236}">
                  <a16:creationId xmlns:a16="http://schemas.microsoft.com/office/drawing/2014/main" id="{C746E9A9-06A1-00A2-6FFF-0078CB4D1741}"/>
                </a:ext>
              </a:extLst>
            </p:cNvPr>
            <p:cNvPicPr preferRelativeResize="0"/>
            <p:nvPr/>
          </p:nvPicPr>
          <p:blipFill>
            <a:blip r:embed="rId7">
              <a:alphaModFix/>
            </a:blip>
            <a:stretch>
              <a:fillRect/>
            </a:stretch>
          </p:blipFill>
          <p:spPr>
            <a:xfrm>
              <a:off x="153418" y="6364995"/>
              <a:ext cx="578264" cy="565697"/>
            </a:xfrm>
            <a:prstGeom prst="rect">
              <a:avLst/>
            </a:prstGeom>
            <a:noFill/>
            <a:ln>
              <a:noFill/>
            </a:ln>
          </p:spPr>
        </p:pic>
        <p:pic>
          <p:nvPicPr>
            <p:cNvPr id="15" name="Picture 2">
              <a:extLst>
                <a:ext uri="{FF2B5EF4-FFF2-40B4-BE49-F238E27FC236}">
                  <a16:creationId xmlns:a16="http://schemas.microsoft.com/office/drawing/2014/main" id="{D2FFDFF6-651D-B387-AEA7-BC281E05040A}"/>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48752" y="6473860"/>
              <a:ext cx="998705" cy="353578"/>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25CBEEEE-45D8-09FA-8547-2CD5CAEA219B}"/>
                </a:ext>
              </a:extLst>
            </p:cNvPr>
            <p:cNvSpPr txBox="1"/>
            <p:nvPr/>
          </p:nvSpPr>
          <p:spPr>
            <a:xfrm>
              <a:off x="4365092" y="6473860"/>
              <a:ext cx="3349934" cy="307777"/>
            </a:xfrm>
            <a:prstGeom prst="rect">
              <a:avLst/>
            </a:prstGeom>
            <a:noFill/>
          </p:spPr>
          <p:txBody>
            <a:bodyPr wrap="square" rtlCol="0">
              <a:spAutoFit/>
            </a:bodyPr>
            <a:lstStyle/>
            <a:p>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06.03.2025 | </a:t>
              </a:r>
              <a:r>
                <a:rPr lang="en-GB" sz="1400" dirty="0" err="1">
                  <a:solidFill>
                    <a:schemeClr val="bg1"/>
                  </a:solidFill>
                  <a:latin typeface="Calibri Light" panose="020F0302020204030204" pitchFamily="34" charset="0"/>
                  <a:ea typeface="Calibri Light" panose="020F0302020204030204" pitchFamily="34" charset="0"/>
                  <a:cs typeface="Calibri Light" panose="020F0302020204030204" pitchFamily="34" charset="0"/>
                </a:rPr>
                <a:t>eeFACT</a:t>
              </a:r>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 2025 | Dora Gibellieri </a:t>
              </a:r>
            </a:p>
          </p:txBody>
        </p:sp>
        <p:pic>
          <p:nvPicPr>
            <p:cNvPr id="18" name="Picture 17" descr="A white circle with black text&#10;&#10;AI-generated content may be incorrect.">
              <a:extLst>
                <a:ext uri="{FF2B5EF4-FFF2-40B4-BE49-F238E27FC236}">
                  <a16:creationId xmlns:a16="http://schemas.microsoft.com/office/drawing/2014/main" id="{2C6669BC-0E62-DEFE-5E6F-57FA0486AB94}"/>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940774" y="6408211"/>
              <a:ext cx="818381" cy="459389"/>
            </a:xfrm>
            <a:prstGeom prst="rect">
              <a:avLst/>
            </a:prstGeom>
          </p:spPr>
        </p:pic>
        <p:pic>
          <p:nvPicPr>
            <p:cNvPr id="19" name="Picture 18" descr="A black and white striped background&#10;&#10;AI-generated content may be incorrect.">
              <a:extLst>
                <a:ext uri="{FF2B5EF4-FFF2-40B4-BE49-F238E27FC236}">
                  <a16:creationId xmlns:a16="http://schemas.microsoft.com/office/drawing/2014/main" id="{D741711C-4C9D-2445-B851-F6311A2F1928}"/>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0915275" y="6521870"/>
              <a:ext cx="982548" cy="211756"/>
            </a:xfrm>
            <a:prstGeom prst="rect">
              <a:avLst/>
            </a:prstGeom>
          </p:spPr>
        </p:pic>
      </p:grpSp>
      <p:sp>
        <p:nvSpPr>
          <p:cNvPr id="20" name="Rectangle 19">
            <a:extLst>
              <a:ext uri="{FF2B5EF4-FFF2-40B4-BE49-F238E27FC236}">
                <a16:creationId xmlns:a16="http://schemas.microsoft.com/office/drawing/2014/main" id="{4A6B5092-A6D5-BF6A-2701-E86CE92A9C30}"/>
              </a:ext>
            </a:extLst>
          </p:cNvPr>
          <p:cNvSpPr/>
          <p:nvPr/>
        </p:nvSpPr>
        <p:spPr>
          <a:xfrm>
            <a:off x="3175" y="-11829"/>
            <a:ext cx="12192000" cy="216000"/>
          </a:xfrm>
          <a:prstGeom prst="rect">
            <a:avLst/>
          </a:prstGeom>
          <a:solidFill>
            <a:srgbClr val="0C343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Box 20">
            <a:extLst>
              <a:ext uri="{FF2B5EF4-FFF2-40B4-BE49-F238E27FC236}">
                <a16:creationId xmlns:a16="http://schemas.microsoft.com/office/drawing/2014/main" id="{D07F1C84-D0EB-D538-E16C-3051DF6AC2C2}"/>
              </a:ext>
            </a:extLst>
          </p:cNvPr>
          <p:cNvSpPr txBox="1"/>
          <p:nvPr/>
        </p:nvSpPr>
        <p:spPr>
          <a:xfrm>
            <a:off x="298104" y="273757"/>
            <a:ext cx="11637819" cy="646331"/>
          </a:xfrm>
          <a:prstGeom prst="rect">
            <a:avLst/>
          </a:prstGeom>
          <a:noFill/>
        </p:spPr>
        <p:txBody>
          <a:bodyPr wrap="square" rtlCol="0">
            <a:spAutoFit/>
          </a:bodyPr>
          <a:lstStyle/>
          <a:p>
            <a:r>
              <a:rPr lang="en-US" sz="3600" dirty="0">
                <a:solidFill>
                  <a:srgbClr val="0C343D"/>
                </a:solidFill>
                <a:latin typeface="Calisto MT" panose="02040603050505030304" pitchFamily="18" charset="0"/>
              </a:rPr>
              <a:t>I/W Model with </a:t>
            </a:r>
            <a:r>
              <a:rPr lang="en-US" sz="3600" dirty="0" err="1">
                <a:solidFill>
                  <a:srgbClr val="0C343D"/>
                </a:solidFill>
                <a:latin typeface="Calisto MT" panose="02040603050505030304" pitchFamily="18" charset="0"/>
              </a:rPr>
              <a:t>Xwakes</a:t>
            </a:r>
            <a:r>
              <a:rPr lang="en-US" sz="3600" dirty="0">
                <a:solidFill>
                  <a:srgbClr val="0C343D"/>
                </a:solidFill>
                <a:latin typeface="Calisto MT" panose="02040603050505030304" pitchFamily="18" charset="0"/>
              </a:rPr>
              <a:t> </a:t>
            </a:r>
            <a:endParaRPr lang="en-GB" sz="3600" dirty="0">
              <a:solidFill>
                <a:srgbClr val="0C343D"/>
              </a:solidFill>
              <a:latin typeface="Calisto MT" panose="02040603050505030304" pitchFamily="18" charset="0"/>
            </a:endParaRPr>
          </a:p>
        </p:txBody>
      </p:sp>
      <p:cxnSp>
        <p:nvCxnSpPr>
          <p:cNvPr id="22" name="Straight Connector 21">
            <a:extLst>
              <a:ext uri="{FF2B5EF4-FFF2-40B4-BE49-F238E27FC236}">
                <a16:creationId xmlns:a16="http://schemas.microsoft.com/office/drawing/2014/main" id="{17E84AF3-D872-2F26-B601-FEEEE4C61254}"/>
              </a:ext>
            </a:extLst>
          </p:cNvPr>
          <p:cNvCxnSpPr>
            <a:cxnSpLocks/>
          </p:cNvCxnSpPr>
          <p:nvPr/>
        </p:nvCxnSpPr>
        <p:spPr>
          <a:xfrm>
            <a:off x="309594" y="920088"/>
            <a:ext cx="11560111"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48273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0"/>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7"/>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0"/>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2"/>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4"/>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5"/>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5"/>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33" grpId="0"/>
      <p:bldP spid="24" grpId="0"/>
      <p:bldP spid="25" grpId="0"/>
      <p:bldP spid="35" grpId="0"/>
      <p:bldP spid="38"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extBox 32">
            <a:extLst>
              <a:ext uri="{FF2B5EF4-FFF2-40B4-BE49-F238E27FC236}">
                <a16:creationId xmlns:a16="http://schemas.microsoft.com/office/drawing/2014/main" id="{7BD7D711-3C6A-8820-A5E4-26B9974FC86F}"/>
              </a:ext>
            </a:extLst>
          </p:cNvPr>
          <p:cNvSpPr txBox="1"/>
          <p:nvPr/>
        </p:nvSpPr>
        <p:spPr>
          <a:xfrm>
            <a:off x="11662" y="1433093"/>
            <a:ext cx="12168674" cy="430887"/>
          </a:xfrm>
          <a:prstGeom prst="rect">
            <a:avLst/>
          </a:prstGeom>
          <a:noFill/>
        </p:spPr>
        <p:txBody>
          <a:bodyPr wrap="square">
            <a:spAutoFit/>
          </a:bodyPr>
          <a:lstStyle/>
          <a:p>
            <a:pPr algn="ctr"/>
            <a:r>
              <a:rPr lang="en-GB" sz="2200" dirty="0">
                <a:latin typeface="Calibri Light" panose="020F0302020204030204" pitchFamily="34" charset="0"/>
                <a:ea typeface="Calibri Light" panose="020F0302020204030204" pitchFamily="34" charset="0"/>
                <a:cs typeface="Calibri Light" panose="020F0302020204030204" pitchFamily="34" charset="0"/>
              </a:rPr>
              <a:t>The</a:t>
            </a:r>
            <a:r>
              <a:rPr lang="en-GB" sz="2200" b="1" dirty="0">
                <a:latin typeface="Calibri Light" panose="020F0302020204030204" pitchFamily="34" charset="0"/>
                <a:ea typeface="Calibri Light" panose="020F0302020204030204" pitchFamily="34" charset="0"/>
                <a:cs typeface="Calibri Light" panose="020F0302020204030204" pitchFamily="34" charset="0"/>
              </a:rPr>
              <a:t> </a:t>
            </a:r>
            <a:r>
              <a:rPr lang="en-GB" sz="2200" b="1" dirty="0">
                <a:solidFill>
                  <a:srgbClr val="006666"/>
                </a:solidFill>
                <a:latin typeface="Calibri Light" panose="020F0302020204030204" pitchFamily="34" charset="0"/>
                <a:ea typeface="Calibri Light" panose="020F0302020204030204" pitchFamily="34" charset="0"/>
                <a:cs typeface="Calibri Light" panose="020F0302020204030204" pitchFamily="34" charset="0"/>
              </a:rPr>
              <a:t>model</a:t>
            </a:r>
            <a:r>
              <a:rPr lang="en-GB" sz="2200" b="1" dirty="0">
                <a:latin typeface="Calibri Light" panose="020F0302020204030204" pitchFamily="34" charset="0"/>
                <a:ea typeface="Calibri Light" panose="020F0302020204030204" pitchFamily="34" charset="0"/>
                <a:cs typeface="Calibri Light" panose="020F0302020204030204" pitchFamily="34" charset="0"/>
              </a:rPr>
              <a:t> </a:t>
            </a:r>
            <a:r>
              <a:rPr lang="en-GB" sz="2200" dirty="0">
                <a:latin typeface="Calibri Light" panose="020F0302020204030204" pitchFamily="34" charset="0"/>
                <a:ea typeface="Calibri Light" panose="020F0302020204030204" pitchFamily="34" charset="0"/>
                <a:cs typeface="Calibri Light" panose="020F0302020204030204" pitchFamily="34" charset="0"/>
              </a:rPr>
              <a:t>contains a list of elements</a:t>
            </a:r>
          </a:p>
        </p:txBody>
      </p:sp>
      <p:sp>
        <p:nvSpPr>
          <p:cNvPr id="10" name="TextBox 9">
            <a:extLst>
              <a:ext uri="{FF2B5EF4-FFF2-40B4-BE49-F238E27FC236}">
                <a16:creationId xmlns:a16="http://schemas.microsoft.com/office/drawing/2014/main" id="{2F676338-5AFA-E8BE-1D5F-26B72E358DC3}"/>
              </a:ext>
            </a:extLst>
          </p:cNvPr>
          <p:cNvSpPr txBox="1"/>
          <p:nvPr/>
        </p:nvSpPr>
        <p:spPr>
          <a:xfrm>
            <a:off x="-84252" y="2169787"/>
            <a:ext cx="12168674" cy="523220"/>
          </a:xfrm>
          <a:prstGeom prst="rect">
            <a:avLst/>
          </a:prstGeom>
          <a:noFill/>
        </p:spPr>
        <p:txBody>
          <a:bodyPr wrap="square" rtlCol="0">
            <a:spAutoFit/>
          </a:bodyPr>
          <a:lstStyle/>
          <a:p>
            <a:pPr algn="ctr"/>
            <a:r>
              <a:rPr lang="en-GB" sz="2800" b="1" dirty="0">
                <a:solidFill>
                  <a:srgbClr val="006666"/>
                </a:solidFill>
                <a:latin typeface="Calibri Light" panose="020F0302020204030204" pitchFamily="34" charset="0"/>
                <a:ea typeface="Calibri Light" panose="020F0302020204030204" pitchFamily="34" charset="0"/>
                <a:cs typeface="Calibri Light" panose="020F0302020204030204" pitchFamily="34" charset="0"/>
              </a:rPr>
              <a:t>How is the total Impedance of the Model computed?</a:t>
            </a:r>
          </a:p>
        </p:txBody>
      </p: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7A267265-B6D9-7EBE-B8FA-2A4938EE61EC}"/>
                  </a:ext>
                </a:extLst>
              </p:cNvPr>
              <p:cNvSpPr txBox="1"/>
              <p:nvPr/>
            </p:nvSpPr>
            <p:spPr>
              <a:xfrm>
                <a:off x="4121820" y="3750587"/>
                <a:ext cx="4189261" cy="1169807"/>
              </a:xfrm>
              <a:prstGeom prst="rect">
                <a:avLst/>
              </a:prstGeom>
              <a:noFill/>
            </p:spPr>
            <p:txBody>
              <a:bodyPr wrap="square">
                <a:spAutoFit/>
              </a:bodyPr>
              <a:lstStyle/>
              <a:p>
                <a:pPr algn="ctr"/>
                <a14:m>
                  <m:oMathPara xmlns:m="http://schemas.openxmlformats.org/officeDocument/2006/math">
                    <m:oMathParaPr>
                      <m:jc m:val="centerGroup"/>
                    </m:oMathParaPr>
                    <m:oMath xmlns:m="http://schemas.openxmlformats.org/officeDocument/2006/math">
                      <m:sSub>
                        <m:sSubPr>
                          <m:ctrlPr>
                            <a:rPr lang="en-US" sz="2400" i="1" smtClean="0">
                              <a:latin typeface="Cambria Math" panose="02040503050406030204" pitchFamily="18" charset="0"/>
                            </a:rPr>
                          </m:ctrlPr>
                        </m:sSubPr>
                        <m:e>
                          <m:r>
                            <a:rPr lang="en-US" sz="2400" b="0" i="1" smtClean="0">
                              <a:latin typeface="Cambria Math" panose="02040503050406030204" pitchFamily="18" charset="0"/>
                            </a:rPr>
                            <m:t>𝑍</m:t>
                          </m:r>
                        </m:e>
                        <m:sub>
                          <m:r>
                            <a:rPr lang="en-US" sz="2400" i="1">
                              <a:latin typeface="Cambria Math" panose="02040503050406030204" pitchFamily="18" charset="0"/>
                            </a:rPr>
                            <m:t>⟂</m:t>
                          </m:r>
                        </m:sub>
                      </m:sSub>
                      <m:d>
                        <m:dPr>
                          <m:ctrlPr>
                            <a:rPr lang="en-US" sz="2400" b="0" i="1" smtClean="0">
                              <a:latin typeface="Cambria Math" panose="02040503050406030204" pitchFamily="18" charset="0"/>
                            </a:rPr>
                          </m:ctrlPr>
                        </m:dPr>
                        <m:e>
                          <m:r>
                            <a:rPr lang="en-US" sz="2400" b="0" i="1" smtClean="0">
                              <a:latin typeface="Cambria Math" panose="02040503050406030204" pitchFamily="18" charset="0"/>
                            </a:rPr>
                            <m:t>𝑓</m:t>
                          </m:r>
                        </m:e>
                      </m:d>
                      <m:r>
                        <a:rPr lang="en-US" sz="2400" b="0" i="1" smtClean="0">
                          <a:latin typeface="Cambria Math" panose="02040503050406030204" pitchFamily="18" charset="0"/>
                        </a:rPr>
                        <m:t>=</m:t>
                      </m:r>
                      <m:nary>
                        <m:naryPr>
                          <m:chr m:val="∑"/>
                          <m:ctrlPr>
                            <a:rPr lang="en-US" sz="2400" b="0" i="1" smtClean="0">
                              <a:latin typeface="Cambria Math" panose="02040503050406030204" pitchFamily="18" charset="0"/>
                            </a:rPr>
                          </m:ctrlPr>
                        </m:naryPr>
                        <m:sub>
                          <m:r>
                            <m:rPr>
                              <m:brk m:alnAt="23"/>
                            </m:rPr>
                            <a:rPr lang="en-US" sz="2400" b="0" i="1" smtClean="0">
                              <a:latin typeface="Cambria Math" panose="02040503050406030204" pitchFamily="18" charset="0"/>
                            </a:rPr>
                            <m:t>𝑖</m:t>
                          </m:r>
                          <m:r>
                            <a:rPr lang="en-US" sz="2400" b="0" i="1" smtClean="0">
                              <a:latin typeface="Cambria Math" panose="02040503050406030204" pitchFamily="18" charset="0"/>
                            </a:rPr>
                            <m:t>=1</m:t>
                          </m:r>
                        </m:sub>
                        <m:sup>
                          <m:r>
                            <a:rPr lang="en-US" sz="2400" b="0" i="1" smtClean="0">
                              <a:latin typeface="Cambria Math" panose="02040503050406030204" pitchFamily="18" charset="0"/>
                            </a:rPr>
                            <m:t>𝑁</m:t>
                          </m:r>
                        </m:sup>
                        <m:e>
                          <m:sSubSup>
                            <m:sSubSupPr>
                              <m:ctrlPr>
                                <a:rPr lang="en-US" sz="2400" i="1">
                                  <a:latin typeface="Cambria Math" panose="02040503050406030204" pitchFamily="18" charset="0"/>
                                </a:rPr>
                              </m:ctrlPr>
                            </m:sSubSupPr>
                            <m:e>
                              <m:r>
                                <a:rPr lang="en-US" sz="2400" i="1">
                                  <a:latin typeface="Cambria Math" panose="02040503050406030204" pitchFamily="18" charset="0"/>
                                </a:rPr>
                                <m:t>𝑍</m:t>
                              </m:r>
                            </m:e>
                            <m:sub>
                              <m:r>
                                <m:rPr>
                                  <m:nor/>
                                </m:rPr>
                                <a:rPr lang="en-GB" sz="2400">
                                  <a:latin typeface="Calibri Light" panose="020F0302020204030204" pitchFamily="34" charset="0"/>
                                  <a:ea typeface="Calibri Light" panose="020F0302020204030204" pitchFamily="34" charset="0"/>
                                  <a:cs typeface="Calibri Light" panose="020F0302020204030204" pitchFamily="34" charset="0"/>
                                </a:rPr>
                                <m:t>⟂</m:t>
                              </m:r>
                            </m:sub>
                            <m:sup>
                              <m:r>
                                <a:rPr lang="en-US" sz="2400" i="1">
                                  <a:latin typeface="Cambria Math" panose="02040503050406030204" pitchFamily="18" charset="0"/>
                                </a:rPr>
                                <m:t>𝑖</m:t>
                              </m:r>
                            </m:sup>
                          </m:sSubSup>
                          <m:d>
                            <m:dPr>
                              <m:ctrlPr>
                                <a:rPr lang="en-US" sz="2400" i="1">
                                  <a:latin typeface="Cambria Math" panose="02040503050406030204" pitchFamily="18" charset="0"/>
                                </a:rPr>
                              </m:ctrlPr>
                            </m:dPr>
                            <m:e>
                              <m:r>
                                <a:rPr lang="en-US" sz="2400" i="1">
                                  <a:latin typeface="Cambria Math" panose="02040503050406030204" pitchFamily="18" charset="0"/>
                                </a:rPr>
                                <m:t>𝑓</m:t>
                              </m:r>
                            </m:e>
                          </m:d>
                          <m:f>
                            <m:fPr>
                              <m:ctrlPr>
                                <a:rPr lang="en-US" sz="2400" i="1">
                                  <a:latin typeface="Cambria Math" panose="02040503050406030204" pitchFamily="18" charset="0"/>
                                </a:rPr>
                              </m:ctrlPr>
                            </m:fPr>
                            <m:num>
                              <m:sSubSup>
                                <m:sSubSupPr>
                                  <m:ctrlPr>
                                    <a:rPr lang="en-US" sz="2400" i="1">
                                      <a:latin typeface="Cambria Math" panose="02040503050406030204" pitchFamily="18" charset="0"/>
                                    </a:rPr>
                                  </m:ctrlPr>
                                </m:sSubSupPr>
                                <m:e>
                                  <m:r>
                                    <a:rPr lang="en-US" sz="2400" i="1">
                                      <a:latin typeface="Cambria Math" panose="02040503050406030204" pitchFamily="18" charset="0"/>
                                      <a:ea typeface="Cambria Math" panose="02040503050406030204" pitchFamily="18" charset="0"/>
                                    </a:rPr>
                                    <m:t>𝛽</m:t>
                                  </m:r>
                                </m:e>
                                <m:sub>
                                  <m:r>
                                    <m:rPr>
                                      <m:nor/>
                                    </m:rPr>
                                    <a:rPr lang="en-GB" sz="2400">
                                      <a:latin typeface="Calibri Light" panose="020F0302020204030204" pitchFamily="34" charset="0"/>
                                      <a:ea typeface="Calibri Light" panose="020F0302020204030204" pitchFamily="34" charset="0"/>
                                      <a:cs typeface="Calibri Light" panose="020F0302020204030204" pitchFamily="34" charset="0"/>
                                    </a:rPr>
                                    <m:t>⟂</m:t>
                                  </m:r>
                                </m:sub>
                                <m:sup>
                                  <m:r>
                                    <a:rPr lang="en-US" sz="2400" i="1">
                                      <a:latin typeface="Cambria Math" panose="02040503050406030204" pitchFamily="18" charset="0"/>
                                    </a:rPr>
                                    <m:t>𝑖</m:t>
                                  </m:r>
                                </m:sup>
                              </m:sSubSup>
                            </m:num>
                            <m:den>
                              <m:d>
                                <m:dPr>
                                  <m:begChr m:val="⟨"/>
                                  <m:endChr m:val="⟩"/>
                                  <m:ctrlPr>
                                    <a:rPr lang="en-US" sz="2400" i="1">
                                      <a:latin typeface="Cambria Math" panose="02040503050406030204" pitchFamily="18" charset="0"/>
                                    </a:rPr>
                                  </m:ctrlPr>
                                </m:dPr>
                                <m:e>
                                  <m:sSub>
                                    <m:sSubPr>
                                      <m:ctrlPr>
                                        <a:rPr lang="en-US" sz="2400" i="1" smtClean="0">
                                          <a:latin typeface="Cambria Math" panose="02040503050406030204" pitchFamily="18" charset="0"/>
                                        </a:rPr>
                                      </m:ctrlPr>
                                    </m:sSubPr>
                                    <m:e>
                                      <m:r>
                                        <a:rPr lang="en-US" sz="2400" i="1">
                                          <a:latin typeface="Cambria Math" panose="02040503050406030204" pitchFamily="18" charset="0"/>
                                          <a:ea typeface="Cambria Math" panose="02040503050406030204" pitchFamily="18" charset="0"/>
                                        </a:rPr>
                                        <m:t>𝛽</m:t>
                                      </m:r>
                                    </m:e>
                                    <m:sub>
                                      <m:r>
                                        <m:rPr>
                                          <m:nor/>
                                        </m:rPr>
                                        <a:rPr lang="en-GB" sz="2400">
                                          <a:latin typeface="Calibri Light" panose="020F0302020204030204" pitchFamily="34" charset="0"/>
                                          <a:ea typeface="Calibri Light" panose="020F0302020204030204" pitchFamily="34" charset="0"/>
                                          <a:cs typeface="Calibri Light" panose="020F0302020204030204" pitchFamily="34" charset="0"/>
                                        </a:rPr>
                                        <m:t>⟂</m:t>
                                      </m:r>
                                    </m:sub>
                                  </m:sSub>
                                </m:e>
                              </m:d>
                            </m:den>
                          </m:f>
                        </m:e>
                      </m:nary>
                    </m:oMath>
                  </m:oMathPara>
                </a14:m>
                <a:endParaRPr lang="en-GB" sz="2400" dirty="0">
                  <a:latin typeface="Calibri Light" panose="020F0302020204030204" pitchFamily="34" charset="0"/>
                  <a:ea typeface="Calibri Light" panose="020F0302020204030204" pitchFamily="34" charset="0"/>
                  <a:cs typeface="Calibri Light" panose="020F0302020204030204" pitchFamily="34" charset="0"/>
                </a:endParaRPr>
              </a:p>
            </p:txBody>
          </p:sp>
        </mc:Choice>
        <mc:Fallback xmlns="">
          <p:sp>
            <p:nvSpPr>
              <p:cNvPr id="13" name="TextBox 12">
                <a:extLst>
                  <a:ext uri="{FF2B5EF4-FFF2-40B4-BE49-F238E27FC236}">
                    <a16:creationId xmlns:a16="http://schemas.microsoft.com/office/drawing/2014/main" id="{7A267265-B6D9-7EBE-B8FA-2A4938EE61EC}"/>
                  </a:ext>
                </a:extLst>
              </p:cNvPr>
              <p:cNvSpPr txBox="1">
                <a:spLocks noRot="1" noChangeAspect="1" noMove="1" noResize="1" noEditPoints="1" noAdjustHandles="1" noChangeArrowheads="1" noChangeShapeType="1" noTextEdit="1"/>
              </p:cNvSpPr>
              <p:nvPr/>
            </p:nvSpPr>
            <p:spPr>
              <a:xfrm>
                <a:off x="4121820" y="3750587"/>
                <a:ext cx="4189261" cy="1169807"/>
              </a:xfrm>
              <a:prstGeom prst="rect">
                <a:avLst/>
              </a:prstGeom>
              <a:blipFill>
                <a:blip r:embed="rId4"/>
                <a:stretch>
                  <a:fillRect/>
                </a:stretch>
              </a:blipFill>
            </p:spPr>
            <p:txBody>
              <a:bodyPr/>
              <a:lstStyle/>
              <a:p>
                <a:r>
                  <a:rPr lang="en-GB">
                    <a:noFill/>
                  </a:rPr>
                  <a:t> </a:t>
                </a:r>
              </a:p>
            </p:txBody>
          </p:sp>
        </mc:Fallback>
      </mc:AlternateContent>
      <p:sp>
        <p:nvSpPr>
          <p:cNvPr id="14" name="TextBox 13">
            <a:extLst>
              <a:ext uri="{FF2B5EF4-FFF2-40B4-BE49-F238E27FC236}">
                <a16:creationId xmlns:a16="http://schemas.microsoft.com/office/drawing/2014/main" id="{12D1E559-321F-9590-3FBD-B136106D6FA5}"/>
              </a:ext>
            </a:extLst>
          </p:cNvPr>
          <p:cNvSpPr txBox="1"/>
          <p:nvPr/>
        </p:nvSpPr>
        <p:spPr>
          <a:xfrm>
            <a:off x="2362821" y="5773666"/>
            <a:ext cx="7432187" cy="338554"/>
          </a:xfrm>
          <a:prstGeom prst="rect">
            <a:avLst/>
          </a:prstGeom>
          <a:noFill/>
        </p:spPr>
        <p:txBody>
          <a:bodyPr wrap="square">
            <a:spAutoFit/>
          </a:bodyPr>
          <a:lstStyle/>
          <a:p>
            <a:pPr algn="ctr"/>
            <a:r>
              <a:rPr lang="en-GB" sz="1600" dirty="0">
                <a:latin typeface="Calibri Light" panose="020F0302020204030204" pitchFamily="34" charset="0"/>
                <a:ea typeface="Calibri Light" panose="020F0302020204030204" pitchFamily="34" charset="0"/>
                <a:cs typeface="Calibri Light" panose="020F0302020204030204" pitchFamily="34" charset="0"/>
              </a:rPr>
              <a:t>Note that the individual elements can still be accessed through the model</a:t>
            </a:r>
          </a:p>
        </p:txBody>
      </p:sp>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0A1AE681-E0E3-6D1E-BA83-F64F7865B131}"/>
                  </a:ext>
                </a:extLst>
              </p:cNvPr>
              <p:cNvSpPr txBox="1"/>
              <p:nvPr/>
            </p:nvSpPr>
            <p:spPr>
              <a:xfrm>
                <a:off x="1895474" y="4924807"/>
                <a:ext cx="8401050" cy="726994"/>
              </a:xfrm>
              <a:prstGeom prst="rect">
                <a:avLst/>
              </a:prstGeom>
              <a:noFill/>
            </p:spPr>
            <p:txBody>
              <a:bodyPr wrap="square">
                <a:spAutoFit/>
              </a:bodyPr>
              <a:lstStyle/>
              <a:p>
                <a:pPr algn="ctr"/>
                <a:r>
                  <a:rPr lang="en-GB" dirty="0">
                    <a:latin typeface="Calibri Light" panose="020F0302020204030204" pitchFamily="34" charset="0"/>
                    <a:ea typeface="Calibri Light" panose="020F0302020204030204" pitchFamily="34" charset="0"/>
                    <a:cs typeface="Calibri Light" panose="020F0302020204030204" pitchFamily="34" charset="0"/>
                  </a:rPr>
                  <a:t>Where </a:t>
                </a:r>
                <a14:m>
                  <m:oMath xmlns:m="http://schemas.openxmlformats.org/officeDocument/2006/math">
                    <m:sSubSup>
                      <m:sSubSupPr>
                        <m:ctrlPr>
                          <a:rPr lang="en-US" i="1">
                            <a:latin typeface="Cambria Math" panose="02040503050406030204" pitchFamily="18" charset="0"/>
                          </a:rPr>
                        </m:ctrlPr>
                      </m:sSubSupPr>
                      <m:e>
                        <m:r>
                          <a:rPr lang="en-US" i="1">
                            <a:latin typeface="Cambria Math" panose="02040503050406030204" pitchFamily="18" charset="0"/>
                            <a:ea typeface="Cambria Math" panose="02040503050406030204" pitchFamily="18" charset="0"/>
                          </a:rPr>
                          <m:t>𝛽</m:t>
                        </m:r>
                      </m:e>
                      <m:sub>
                        <m:r>
                          <m:rPr>
                            <m:nor/>
                          </m:rPr>
                          <a:rPr lang="en-GB">
                            <a:latin typeface="Calibri Light" panose="020F0302020204030204" pitchFamily="34" charset="0"/>
                            <a:ea typeface="Calibri Light" panose="020F0302020204030204" pitchFamily="34" charset="0"/>
                            <a:cs typeface="Calibri Light" panose="020F0302020204030204" pitchFamily="34" charset="0"/>
                          </a:rPr>
                          <m:t>⟂</m:t>
                        </m:r>
                      </m:sub>
                      <m:sup>
                        <m:r>
                          <a:rPr lang="en-US" i="1">
                            <a:latin typeface="Cambria Math" panose="02040503050406030204" pitchFamily="18" charset="0"/>
                          </a:rPr>
                          <m:t>𝑖</m:t>
                        </m:r>
                      </m:sup>
                    </m:sSubSup>
                  </m:oMath>
                </a14:m>
                <a:r>
                  <a:rPr lang="en-GB" dirty="0">
                    <a:latin typeface="Calibri Light" panose="020F0302020204030204" pitchFamily="34" charset="0"/>
                    <a:ea typeface="Calibri Light" panose="020F0302020204030204" pitchFamily="34" charset="0"/>
                    <a:cs typeface="Calibri Light" panose="020F0302020204030204" pitchFamily="34" charset="0"/>
                  </a:rPr>
                  <a:t> is the beta function of the </a:t>
                </a:r>
                <a14:m>
                  <m:oMath xmlns:m="http://schemas.openxmlformats.org/officeDocument/2006/math">
                    <m:sSup>
                      <m:sSupPr>
                        <m:ctrlPr>
                          <a:rPr lang="en-GB" i="1" smtClean="0">
                            <a:latin typeface="Cambria Math" panose="02040503050406030204" pitchFamily="18" charset="0"/>
                          </a:rPr>
                        </m:ctrlPr>
                      </m:sSupPr>
                      <m:e>
                        <m:r>
                          <a:rPr lang="en-US" b="0" i="1" smtClean="0">
                            <a:latin typeface="Cambria Math" panose="02040503050406030204" pitchFamily="18" charset="0"/>
                          </a:rPr>
                          <m:t>𝑖</m:t>
                        </m:r>
                      </m:e>
                      <m:sup>
                        <m:r>
                          <a:rPr lang="en-US" b="0" i="1" smtClean="0">
                            <a:latin typeface="Cambria Math" panose="02040503050406030204" pitchFamily="18" charset="0"/>
                          </a:rPr>
                          <m:t>𝑡h</m:t>
                        </m:r>
                      </m:sup>
                    </m:sSup>
                  </m:oMath>
                </a14:m>
                <a:r>
                  <a:rPr lang="en-GB" dirty="0">
                    <a:latin typeface="Calibri Light" panose="020F0302020204030204" pitchFamily="34" charset="0"/>
                    <a:ea typeface="Calibri Light" panose="020F0302020204030204" pitchFamily="34" charset="0"/>
                    <a:cs typeface="Calibri Light" panose="020F0302020204030204" pitchFamily="34" charset="0"/>
                  </a:rPr>
                  <a:t> element, </a:t>
                </a:r>
                <a14:m>
                  <m:oMath xmlns:m="http://schemas.openxmlformats.org/officeDocument/2006/math">
                    <m:d>
                      <m:dPr>
                        <m:begChr m:val="⟨"/>
                        <m:endChr m:val="⟩"/>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𝛽</m:t>
                            </m:r>
                          </m:e>
                          <m:sub>
                            <m:r>
                              <m:rPr>
                                <m:nor/>
                              </m:rPr>
                              <a:rPr lang="en-GB">
                                <a:latin typeface="Calibri Light" panose="020F0302020204030204" pitchFamily="34" charset="0"/>
                                <a:ea typeface="Calibri Light" panose="020F0302020204030204" pitchFamily="34" charset="0"/>
                                <a:cs typeface="Calibri Light" panose="020F0302020204030204" pitchFamily="34" charset="0"/>
                              </a:rPr>
                              <m:t>⟂</m:t>
                            </m:r>
                          </m:sub>
                        </m:sSub>
                      </m:e>
                    </m:d>
                  </m:oMath>
                </a14:m>
                <a:r>
                  <a:rPr lang="en-GB" dirty="0">
                    <a:latin typeface="Calibri Light" panose="020F0302020204030204" pitchFamily="34" charset="0"/>
                    <a:ea typeface="Calibri Light" panose="020F0302020204030204" pitchFamily="34" charset="0"/>
                    <a:cs typeface="Calibri Light" panose="020F0302020204030204" pitchFamily="34" charset="0"/>
                  </a:rPr>
                  <a:t> is the average beta function of the ring and </a:t>
                </a:r>
                <a14:m>
                  <m:oMath xmlns:m="http://schemas.openxmlformats.org/officeDocument/2006/math">
                    <m:sSubSup>
                      <m:sSubSupPr>
                        <m:ctrlPr>
                          <a:rPr lang="en-US" i="1">
                            <a:latin typeface="Cambria Math" panose="02040503050406030204" pitchFamily="18" charset="0"/>
                          </a:rPr>
                        </m:ctrlPr>
                      </m:sSubSupPr>
                      <m:e>
                        <m:r>
                          <a:rPr lang="en-US" i="1">
                            <a:latin typeface="Cambria Math" panose="02040503050406030204" pitchFamily="18" charset="0"/>
                          </a:rPr>
                          <m:t>𝑍</m:t>
                        </m:r>
                      </m:e>
                      <m:sub>
                        <m:r>
                          <m:rPr>
                            <m:nor/>
                          </m:rPr>
                          <a:rPr lang="en-GB">
                            <a:latin typeface="Calibri Light" panose="020F0302020204030204" pitchFamily="34" charset="0"/>
                            <a:ea typeface="Calibri Light" panose="020F0302020204030204" pitchFamily="34" charset="0"/>
                            <a:cs typeface="Calibri Light" panose="020F0302020204030204" pitchFamily="34" charset="0"/>
                          </a:rPr>
                          <m:t>⟂</m:t>
                        </m:r>
                      </m:sub>
                      <m:sup>
                        <m:r>
                          <a:rPr lang="en-US" i="1">
                            <a:latin typeface="Cambria Math" panose="02040503050406030204" pitchFamily="18" charset="0"/>
                          </a:rPr>
                          <m:t>𝑖</m:t>
                        </m:r>
                      </m:sup>
                    </m:sSubSup>
                  </m:oMath>
                </a14:m>
                <a:r>
                  <a:rPr lang="en-GB" dirty="0">
                    <a:latin typeface="Calibri Light" panose="020F0302020204030204" pitchFamily="34" charset="0"/>
                    <a:ea typeface="Calibri Light" panose="020F0302020204030204" pitchFamily="34" charset="0"/>
                    <a:cs typeface="Calibri Light" panose="020F0302020204030204" pitchFamily="34" charset="0"/>
                  </a:rPr>
                  <a:t> is the transverse impedance of the </a:t>
                </a:r>
                <a14:m>
                  <m:oMath xmlns:m="http://schemas.openxmlformats.org/officeDocument/2006/math">
                    <m:sSup>
                      <m:sSupPr>
                        <m:ctrlPr>
                          <a:rPr lang="en-GB" i="1">
                            <a:latin typeface="Cambria Math" panose="02040503050406030204" pitchFamily="18" charset="0"/>
                          </a:rPr>
                        </m:ctrlPr>
                      </m:sSupPr>
                      <m:e>
                        <m:r>
                          <a:rPr lang="en-US" i="1">
                            <a:latin typeface="Cambria Math" panose="02040503050406030204" pitchFamily="18" charset="0"/>
                          </a:rPr>
                          <m:t>𝑖</m:t>
                        </m:r>
                      </m:e>
                      <m:sup>
                        <m:r>
                          <a:rPr lang="en-US" i="1">
                            <a:latin typeface="Cambria Math" panose="02040503050406030204" pitchFamily="18" charset="0"/>
                          </a:rPr>
                          <m:t>𝑡h</m:t>
                        </m:r>
                      </m:sup>
                    </m:sSup>
                  </m:oMath>
                </a14:m>
                <a:r>
                  <a:rPr lang="en-GB" dirty="0">
                    <a:latin typeface="Calibri Light" panose="020F0302020204030204" pitchFamily="34" charset="0"/>
                    <a:ea typeface="Calibri Light" panose="020F0302020204030204" pitchFamily="34" charset="0"/>
                    <a:cs typeface="Calibri Light" panose="020F0302020204030204" pitchFamily="34" charset="0"/>
                  </a:rPr>
                  <a:t> element</a:t>
                </a:r>
              </a:p>
            </p:txBody>
          </p:sp>
        </mc:Choice>
        <mc:Fallback xmlns="">
          <p:sp>
            <p:nvSpPr>
              <p:cNvPr id="19" name="TextBox 18">
                <a:extLst>
                  <a:ext uri="{FF2B5EF4-FFF2-40B4-BE49-F238E27FC236}">
                    <a16:creationId xmlns:a16="http://schemas.microsoft.com/office/drawing/2014/main" id="{0A1AE681-E0E3-6D1E-BA83-F64F7865B131}"/>
                  </a:ext>
                </a:extLst>
              </p:cNvPr>
              <p:cNvSpPr txBox="1">
                <a:spLocks noRot="1" noChangeAspect="1" noMove="1" noResize="1" noEditPoints="1" noAdjustHandles="1" noChangeArrowheads="1" noChangeShapeType="1" noTextEdit="1"/>
              </p:cNvSpPr>
              <p:nvPr/>
            </p:nvSpPr>
            <p:spPr>
              <a:xfrm>
                <a:off x="1895474" y="4924807"/>
                <a:ext cx="8401050" cy="726994"/>
              </a:xfrm>
              <a:prstGeom prst="rect">
                <a:avLst/>
              </a:prstGeom>
              <a:blipFill>
                <a:blip r:embed="rId5"/>
                <a:stretch>
                  <a:fillRect b="-12605"/>
                </a:stretch>
              </a:blipFill>
            </p:spPr>
            <p:txBody>
              <a:bodyPr/>
              <a:lstStyle/>
              <a:p>
                <a:r>
                  <a:rPr lang="en-GB">
                    <a:noFill/>
                  </a:rPr>
                  <a:t> </a:t>
                </a:r>
              </a:p>
            </p:txBody>
          </p:sp>
        </mc:Fallback>
      </mc:AlternateContent>
      <p:sp>
        <p:nvSpPr>
          <p:cNvPr id="15" name="TextBox 14">
            <a:extLst>
              <a:ext uri="{FF2B5EF4-FFF2-40B4-BE49-F238E27FC236}">
                <a16:creationId xmlns:a16="http://schemas.microsoft.com/office/drawing/2014/main" id="{2F4E5156-6AA6-569E-9DF8-F0DA01B94B8A}"/>
              </a:ext>
            </a:extLst>
          </p:cNvPr>
          <p:cNvSpPr txBox="1"/>
          <p:nvPr/>
        </p:nvSpPr>
        <p:spPr>
          <a:xfrm>
            <a:off x="473336" y="3086617"/>
            <a:ext cx="11245326" cy="400110"/>
          </a:xfrm>
          <a:prstGeom prst="rect">
            <a:avLst/>
          </a:prstGeom>
          <a:noFill/>
        </p:spPr>
        <p:txBody>
          <a:bodyPr wrap="square">
            <a:spAutoFit/>
          </a:bodyPr>
          <a:lstStyle/>
          <a:p>
            <a:pPr algn="ctr"/>
            <a:r>
              <a:rPr lang="en-GB" sz="2000" dirty="0">
                <a:latin typeface="Calibri Light" panose="020F0302020204030204" pitchFamily="34" charset="0"/>
                <a:ea typeface="Calibri Light" panose="020F0302020204030204" pitchFamily="34" charset="0"/>
                <a:cs typeface="Calibri Light" panose="020F0302020204030204" pitchFamily="34" charset="0"/>
              </a:rPr>
              <a:t>The </a:t>
            </a:r>
            <a:r>
              <a:rPr lang="en-GB" sz="2000" b="1" dirty="0">
                <a:solidFill>
                  <a:srgbClr val="006666"/>
                </a:solidFill>
                <a:latin typeface="Calibri Light" panose="020F0302020204030204" pitchFamily="34" charset="0"/>
                <a:ea typeface="Calibri Light" panose="020F0302020204030204" pitchFamily="34" charset="0"/>
                <a:cs typeface="Calibri Light" panose="020F0302020204030204" pitchFamily="34" charset="0"/>
              </a:rPr>
              <a:t>total transverse impedance </a:t>
            </a:r>
            <a:r>
              <a:rPr lang="en-GB" sz="2000" dirty="0">
                <a:latin typeface="Calibri Light" panose="020F0302020204030204" pitchFamily="34" charset="0"/>
                <a:ea typeface="Calibri Light" panose="020F0302020204030204" pitchFamily="34" charset="0"/>
                <a:cs typeface="Calibri Light" panose="020F0302020204030204" pitchFamily="34" charset="0"/>
              </a:rPr>
              <a:t>is calculated as follows:</a:t>
            </a:r>
          </a:p>
        </p:txBody>
      </p:sp>
      <p:grpSp>
        <p:nvGrpSpPr>
          <p:cNvPr id="6" name="Group 5">
            <a:extLst>
              <a:ext uri="{FF2B5EF4-FFF2-40B4-BE49-F238E27FC236}">
                <a16:creationId xmlns:a16="http://schemas.microsoft.com/office/drawing/2014/main" id="{E1F82E91-5CD4-81F5-8166-3BD44C3D9558}"/>
              </a:ext>
            </a:extLst>
          </p:cNvPr>
          <p:cNvGrpSpPr/>
          <p:nvPr/>
        </p:nvGrpSpPr>
        <p:grpSpPr>
          <a:xfrm>
            <a:off x="0" y="6364995"/>
            <a:ext cx="12192000" cy="565697"/>
            <a:chOff x="0" y="6364995"/>
            <a:chExt cx="12192000" cy="565697"/>
          </a:xfrm>
        </p:grpSpPr>
        <p:sp>
          <p:nvSpPr>
            <p:cNvPr id="7" name="Rectangle 6">
              <a:extLst>
                <a:ext uri="{FF2B5EF4-FFF2-40B4-BE49-F238E27FC236}">
                  <a16:creationId xmlns:a16="http://schemas.microsoft.com/office/drawing/2014/main" id="{059A8F39-1EB7-E564-460B-DBF78DCDA1C6}"/>
                </a:ext>
              </a:extLst>
            </p:cNvPr>
            <p:cNvSpPr/>
            <p:nvPr/>
          </p:nvSpPr>
          <p:spPr>
            <a:xfrm>
              <a:off x="0" y="6417816"/>
              <a:ext cx="12192000" cy="440184"/>
            </a:xfrm>
            <a:prstGeom prst="rect">
              <a:avLst/>
            </a:prstGeom>
            <a:solidFill>
              <a:srgbClr val="0C343D"/>
            </a:solidFill>
            <a:ln>
              <a:solidFill>
                <a:srgbClr val="0C34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Google Shape;58;p13">
              <a:extLst>
                <a:ext uri="{FF2B5EF4-FFF2-40B4-BE49-F238E27FC236}">
                  <a16:creationId xmlns:a16="http://schemas.microsoft.com/office/drawing/2014/main" id="{321A3760-7B96-7A27-2422-5FE5A49E78E6}"/>
                </a:ext>
              </a:extLst>
            </p:cNvPr>
            <p:cNvPicPr preferRelativeResize="0"/>
            <p:nvPr/>
          </p:nvPicPr>
          <p:blipFill>
            <a:blip r:embed="rId6">
              <a:alphaModFix/>
            </a:blip>
            <a:stretch>
              <a:fillRect/>
            </a:stretch>
          </p:blipFill>
          <p:spPr>
            <a:xfrm>
              <a:off x="153418" y="6364995"/>
              <a:ext cx="578264" cy="565697"/>
            </a:xfrm>
            <a:prstGeom prst="rect">
              <a:avLst/>
            </a:prstGeom>
            <a:noFill/>
            <a:ln>
              <a:noFill/>
            </a:ln>
          </p:spPr>
        </p:pic>
        <p:pic>
          <p:nvPicPr>
            <p:cNvPr id="11" name="Picture 2">
              <a:extLst>
                <a:ext uri="{FF2B5EF4-FFF2-40B4-BE49-F238E27FC236}">
                  <a16:creationId xmlns:a16="http://schemas.microsoft.com/office/drawing/2014/main" id="{2BFAE7F4-15F9-E737-49DA-E9D068116AB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48752" y="6473860"/>
              <a:ext cx="998705" cy="353578"/>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3AD6D4A3-188F-8A53-5891-70A40626282D}"/>
                </a:ext>
              </a:extLst>
            </p:cNvPr>
            <p:cNvSpPr txBox="1"/>
            <p:nvPr/>
          </p:nvSpPr>
          <p:spPr>
            <a:xfrm>
              <a:off x="4365092" y="6473860"/>
              <a:ext cx="3349934" cy="307777"/>
            </a:xfrm>
            <a:prstGeom prst="rect">
              <a:avLst/>
            </a:prstGeom>
            <a:noFill/>
          </p:spPr>
          <p:txBody>
            <a:bodyPr wrap="square" rtlCol="0">
              <a:spAutoFit/>
            </a:bodyPr>
            <a:lstStyle/>
            <a:p>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06.03.2025 | </a:t>
              </a:r>
              <a:r>
                <a:rPr lang="en-GB" sz="1400" dirty="0" err="1">
                  <a:solidFill>
                    <a:schemeClr val="bg1"/>
                  </a:solidFill>
                  <a:latin typeface="Calibri Light" panose="020F0302020204030204" pitchFamily="34" charset="0"/>
                  <a:ea typeface="Calibri Light" panose="020F0302020204030204" pitchFamily="34" charset="0"/>
                  <a:cs typeface="Calibri Light" panose="020F0302020204030204" pitchFamily="34" charset="0"/>
                </a:rPr>
                <a:t>eeFACT</a:t>
              </a:r>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 2025 | Dora Gibellieri </a:t>
              </a:r>
            </a:p>
          </p:txBody>
        </p:sp>
        <p:pic>
          <p:nvPicPr>
            <p:cNvPr id="16" name="Picture 15" descr="A white circle with black text&#10;&#10;AI-generated content may be incorrect.">
              <a:extLst>
                <a:ext uri="{FF2B5EF4-FFF2-40B4-BE49-F238E27FC236}">
                  <a16:creationId xmlns:a16="http://schemas.microsoft.com/office/drawing/2014/main" id="{03C6380C-A6EB-D5DE-9838-97044FFE392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940774" y="6408211"/>
              <a:ext cx="818381" cy="459389"/>
            </a:xfrm>
            <a:prstGeom prst="rect">
              <a:avLst/>
            </a:prstGeom>
          </p:spPr>
        </p:pic>
        <p:pic>
          <p:nvPicPr>
            <p:cNvPr id="17" name="Picture 16" descr="A black and white striped background&#10;&#10;AI-generated content may be incorrect.">
              <a:extLst>
                <a:ext uri="{FF2B5EF4-FFF2-40B4-BE49-F238E27FC236}">
                  <a16:creationId xmlns:a16="http://schemas.microsoft.com/office/drawing/2014/main" id="{2B185104-8E78-51B7-BDE8-FE90B681AF3B}"/>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0915275" y="6521870"/>
              <a:ext cx="982548" cy="211756"/>
            </a:xfrm>
            <a:prstGeom prst="rect">
              <a:avLst/>
            </a:prstGeom>
          </p:spPr>
        </p:pic>
      </p:grpSp>
      <p:sp>
        <p:nvSpPr>
          <p:cNvPr id="18" name="Rectangle 17">
            <a:extLst>
              <a:ext uri="{FF2B5EF4-FFF2-40B4-BE49-F238E27FC236}">
                <a16:creationId xmlns:a16="http://schemas.microsoft.com/office/drawing/2014/main" id="{D5151313-A3CA-A148-DD4A-ABC039FD3B5B}"/>
              </a:ext>
            </a:extLst>
          </p:cNvPr>
          <p:cNvSpPr/>
          <p:nvPr/>
        </p:nvSpPr>
        <p:spPr>
          <a:xfrm>
            <a:off x="3175" y="-11829"/>
            <a:ext cx="12192000" cy="216000"/>
          </a:xfrm>
          <a:prstGeom prst="rect">
            <a:avLst/>
          </a:prstGeom>
          <a:solidFill>
            <a:srgbClr val="0C343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Box 19">
            <a:extLst>
              <a:ext uri="{FF2B5EF4-FFF2-40B4-BE49-F238E27FC236}">
                <a16:creationId xmlns:a16="http://schemas.microsoft.com/office/drawing/2014/main" id="{69B270D6-A206-642C-24DE-67FDE03E9D09}"/>
              </a:ext>
            </a:extLst>
          </p:cNvPr>
          <p:cNvSpPr txBox="1"/>
          <p:nvPr/>
        </p:nvSpPr>
        <p:spPr>
          <a:xfrm>
            <a:off x="298104" y="273757"/>
            <a:ext cx="11637819" cy="646331"/>
          </a:xfrm>
          <a:prstGeom prst="rect">
            <a:avLst/>
          </a:prstGeom>
          <a:noFill/>
        </p:spPr>
        <p:txBody>
          <a:bodyPr wrap="square" rtlCol="0">
            <a:spAutoFit/>
          </a:bodyPr>
          <a:lstStyle/>
          <a:p>
            <a:r>
              <a:rPr lang="en-US" sz="3600" dirty="0">
                <a:solidFill>
                  <a:srgbClr val="0C343D"/>
                </a:solidFill>
                <a:latin typeface="Calisto MT" panose="02040603050505030304" pitchFamily="18" charset="0"/>
              </a:rPr>
              <a:t>I/W Model with </a:t>
            </a:r>
            <a:r>
              <a:rPr lang="en-US" sz="3600" dirty="0" err="1">
                <a:solidFill>
                  <a:srgbClr val="0C343D"/>
                </a:solidFill>
                <a:latin typeface="Calisto MT" panose="02040603050505030304" pitchFamily="18" charset="0"/>
              </a:rPr>
              <a:t>Xwakes</a:t>
            </a:r>
            <a:r>
              <a:rPr lang="en-US" sz="3600" dirty="0">
                <a:solidFill>
                  <a:srgbClr val="0C343D"/>
                </a:solidFill>
                <a:latin typeface="Calisto MT" panose="02040603050505030304" pitchFamily="18" charset="0"/>
              </a:rPr>
              <a:t> </a:t>
            </a:r>
            <a:endParaRPr lang="en-GB" sz="3600" dirty="0">
              <a:solidFill>
                <a:srgbClr val="0C343D"/>
              </a:solidFill>
              <a:latin typeface="Calisto MT" panose="02040603050505030304" pitchFamily="18" charset="0"/>
            </a:endParaRPr>
          </a:p>
        </p:txBody>
      </p:sp>
      <p:cxnSp>
        <p:nvCxnSpPr>
          <p:cNvPr id="21" name="Straight Connector 20">
            <a:extLst>
              <a:ext uri="{FF2B5EF4-FFF2-40B4-BE49-F238E27FC236}">
                <a16:creationId xmlns:a16="http://schemas.microsoft.com/office/drawing/2014/main" id="{BEB82CB7-8D06-6353-2CBB-46A45C18D436}"/>
              </a:ext>
            </a:extLst>
          </p:cNvPr>
          <p:cNvCxnSpPr>
            <a:cxnSpLocks/>
          </p:cNvCxnSpPr>
          <p:nvPr/>
        </p:nvCxnSpPr>
        <p:spPr>
          <a:xfrm>
            <a:off x="309594" y="920088"/>
            <a:ext cx="11560111"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073713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3" grpId="0"/>
      <p:bldP spid="14" grpId="0"/>
      <p:bldP spid="19" grpId="0"/>
      <p:bldP spid="15"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D2A602-86A0-260D-51DC-16E4FE22DBC0}"/>
            </a:ext>
          </a:extLst>
        </p:cNvPr>
        <p:cNvGrpSpPr/>
        <p:nvPr/>
      </p:nvGrpSpPr>
      <p:grpSpPr>
        <a:xfrm>
          <a:off x="0" y="0"/>
          <a:ext cx="0" cy="0"/>
          <a:chOff x="0" y="0"/>
          <a:chExt cx="0" cy="0"/>
        </a:xfrm>
      </p:grpSpPr>
      <p:pic>
        <p:nvPicPr>
          <p:cNvPr id="5" name="Google Shape;58;p13">
            <a:extLst>
              <a:ext uri="{FF2B5EF4-FFF2-40B4-BE49-F238E27FC236}">
                <a16:creationId xmlns:a16="http://schemas.microsoft.com/office/drawing/2014/main" id="{75FFF9A2-FB6E-6F14-73F4-020B0EED0349}"/>
              </a:ext>
            </a:extLst>
          </p:cNvPr>
          <p:cNvPicPr preferRelativeResize="0"/>
          <p:nvPr/>
        </p:nvPicPr>
        <p:blipFill>
          <a:blip r:embed="rId3">
            <a:alphaModFix/>
          </a:blip>
          <a:stretch>
            <a:fillRect/>
          </a:stretch>
        </p:blipFill>
        <p:spPr>
          <a:xfrm>
            <a:off x="0" y="6206182"/>
            <a:ext cx="695739" cy="707885"/>
          </a:xfrm>
          <a:prstGeom prst="rect">
            <a:avLst/>
          </a:prstGeom>
          <a:noFill/>
          <a:ln>
            <a:noFill/>
          </a:ln>
        </p:spPr>
      </p:pic>
      <p:pic>
        <p:nvPicPr>
          <p:cNvPr id="7" name="Picture 6" descr="A graph of a pipe&#10;&#10;AI-generated content may be incorrect.">
            <a:extLst>
              <a:ext uri="{FF2B5EF4-FFF2-40B4-BE49-F238E27FC236}">
                <a16:creationId xmlns:a16="http://schemas.microsoft.com/office/drawing/2014/main" id="{A8F56BD5-B6D6-EA72-28CA-155F09D8E0B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37848" y="851872"/>
            <a:ext cx="3834245" cy="2556163"/>
          </a:xfrm>
          <a:prstGeom prst="rect">
            <a:avLst/>
          </a:prstGeom>
        </p:spPr>
      </p:pic>
      <p:pic>
        <p:nvPicPr>
          <p:cNvPr id="10" name="Picture 9" descr="A graph of a diagram&#10;&#10;AI-generated content may be incorrect.">
            <a:extLst>
              <a:ext uri="{FF2B5EF4-FFF2-40B4-BE49-F238E27FC236}">
                <a16:creationId xmlns:a16="http://schemas.microsoft.com/office/drawing/2014/main" id="{24973C9F-A68D-24F5-E864-894CA43B2D0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17963" y="3408035"/>
            <a:ext cx="3834245" cy="2556163"/>
          </a:xfrm>
          <a:prstGeom prst="rect">
            <a:avLst/>
          </a:prstGeom>
        </p:spPr>
      </p:pic>
      <p:pic>
        <p:nvPicPr>
          <p:cNvPr id="13" name="Picture 12" descr="A graph of a pipe&#10;&#10;AI-generated content may be incorrect.">
            <a:extLst>
              <a:ext uri="{FF2B5EF4-FFF2-40B4-BE49-F238E27FC236}">
                <a16:creationId xmlns:a16="http://schemas.microsoft.com/office/drawing/2014/main" id="{C0D4EDED-B579-7E83-0AE6-0C7A5AEAB85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230195" y="699799"/>
            <a:ext cx="4243842" cy="2829228"/>
          </a:xfrm>
          <a:prstGeom prst="rect">
            <a:avLst/>
          </a:prstGeom>
        </p:spPr>
      </p:pic>
      <p:pic>
        <p:nvPicPr>
          <p:cNvPr id="15" name="Picture 14" descr="A graph of a diagram&#10;&#10;AI-generated content may be incorrect.">
            <a:extLst>
              <a:ext uri="{FF2B5EF4-FFF2-40B4-BE49-F238E27FC236}">
                <a16:creationId xmlns:a16="http://schemas.microsoft.com/office/drawing/2014/main" id="{7D37F9CF-0EC5-43C2-3FDF-3E94979CDE2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494317" y="3429000"/>
            <a:ext cx="4083627" cy="2722418"/>
          </a:xfrm>
          <a:prstGeom prst="rect">
            <a:avLst/>
          </a:prstGeom>
        </p:spPr>
      </p:pic>
      <p:grpSp>
        <p:nvGrpSpPr>
          <p:cNvPr id="2" name="Group 1">
            <a:extLst>
              <a:ext uri="{FF2B5EF4-FFF2-40B4-BE49-F238E27FC236}">
                <a16:creationId xmlns:a16="http://schemas.microsoft.com/office/drawing/2014/main" id="{B412FACC-3EC0-BE7D-BD77-903C1E59C7EA}"/>
              </a:ext>
            </a:extLst>
          </p:cNvPr>
          <p:cNvGrpSpPr/>
          <p:nvPr/>
        </p:nvGrpSpPr>
        <p:grpSpPr>
          <a:xfrm>
            <a:off x="0" y="6364995"/>
            <a:ext cx="12192000" cy="565697"/>
            <a:chOff x="0" y="6364995"/>
            <a:chExt cx="12192000" cy="565697"/>
          </a:xfrm>
        </p:grpSpPr>
        <p:sp>
          <p:nvSpPr>
            <p:cNvPr id="6" name="Rectangle 5">
              <a:extLst>
                <a:ext uri="{FF2B5EF4-FFF2-40B4-BE49-F238E27FC236}">
                  <a16:creationId xmlns:a16="http://schemas.microsoft.com/office/drawing/2014/main" id="{20A889D6-4D62-49D1-9CF7-92F321FEB051}"/>
                </a:ext>
              </a:extLst>
            </p:cNvPr>
            <p:cNvSpPr/>
            <p:nvPr/>
          </p:nvSpPr>
          <p:spPr>
            <a:xfrm>
              <a:off x="0" y="6417816"/>
              <a:ext cx="12192000" cy="440184"/>
            </a:xfrm>
            <a:prstGeom prst="rect">
              <a:avLst/>
            </a:prstGeom>
            <a:solidFill>
              <a:srgbClr val="0C343D"/>
            </a:solidFill>
            <a:ln>
              <a:solidFill>
                <a:srgbClr val="0C34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Google Shape;58;p13">
              <a:extLst>
                <a:ext uri="{FF2B5EF4-FFF2-40B4-BE49-F238E27FC236}">
                  <a16:creationId xmlns:a16="http://schemas.microsoft.com/office/drawing/2014/main" id="{A52C6F49-81C2-124B-5B32-57E8A8E5FFD2}"/>
                </a:ext>
              </a:extLst>
            </p:cNvPr>
            <p:cNvPicPr preferRelativeResize="0"/>
            <p:nvPr/>
          </p:nvPicPr>
          <p:blipFill>
            <a:blip r:embed="rId3">
              <a:alphaModFix/>
            </a:blip>
            <a:stretch>
              <a:fillRect/>
            </a:stretch>
          </p:blipFill>
          <p:spPr>
            <a:xfrm>
              <a:off x="153418" y="6364995"/>
              <a:ext cx="578264" cy="565697"/>
            </a:xfrm>
            <a:prstGeom prst="rect">
              <a:avLst/>
            </a:prstGeom>
            <a:noFill/>
            <a:ln>
              <a:noFill/>
            </a:ln>
          </p:spPr>
        </p:pic>
        <p:pic>
          <p:nvPicPr>
            <p:cNvPr id="9" name="Picture 2">
              <a:extLst>
                <a:ext uri="{FF2B5EF4-FFF2-40B4-BE49-F238E27FC236}">
                  <a16:creationId xmlns:a16="http://schemas.microsoft.com/office/drawing/2014/main" id="{4FE2AEC1-ED91-437F-9C83-E9C226C0BA40}"/>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48752" y="6473860"/>
              <a:ext cx="998705" cy="353578"/>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FCC86AB2-9C3B-1EE6-DDDA-EB73EA2F336F}"/>
                </a:ext>
              </a:extLst>
            </p:cNvPr>
            <p:cNvSpPr txBox="1"/>
            <p:nvPr/>
          </p:nvSpPr>
          <p:spPr>
            <a:xfrm>
              <a:off x="4365092" y="6473860"/>
              <a:ext cx="3349934" cy="307777"/>
            </a:xfrm>
            <a:prstGeom prst="rect">
              <a:avLst/>
            </a:prstGeom>
            <a:noFill/>
          </p:spPr>
          <p:txBody>
            <a:bodyPr wrap="square" rtlCol="0">
              <a:spAutoFit/>
            </a:bodyPr>
            <a:lstStyle/>
            <a:p>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06.03.2025 | </a:t>
              </a:r>
              <a:r>
                <a:rPr lang="en-GB" sz="1400" dirty="0" err="1">
                  <a:solidFill>
                    <a:schemeClr val="bg1"/>
                  </a:solidFill>
                  <a:latin typeface="Calibri Light" panose="020F0302020204030204" pitchFamily="34" charset="0"/>
                  <a:ea typeface="Calibri Light" panose="020F0302020204030204" pitchFamily="34" charset="0"/>
                  <a:cs typeface="Calibri Light" panose="020F0302020204030204" pitchFamily="34" charset="0"/>
                </a:rPr>
                <a:t>eeFACT</a:t>
              </a:r>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 2025 | Dora Gibellieri </a:t>
              </a:r>
            </a:p>
          </p:txBody>
        </p:sp>
        <p:pic>
          <p:nvPicPr>
            <p:cNvPr id="12" name="Picture 11" descr="A white circle with black text&#10;&#10;AI-generated content may be incorrect.">
              <a:extLst>
                <a:ext uri="{FF2B5EF4-FFF2-40B4-BE49-F238E27FC236}">
                  <a16:creationId xmlns:a16="http://schemas.microsoft.com/office/drawing/2014/main" id="{BE92E971-EE29-E937-A117-E4147DD9E00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940774" y="6408211"/>
              <a:ext cx="818381" cy="459389"/>
            </a:xfrm>
            <a:prstGeom prst="rect">
              <a:avLst/>
            </a:prstGeom>
          </p:spPr>
        </p:pic>
        <p:pic>
          <p:nvPicPr>
            <p:cNvPr id="14" name="Picture 13" descr="A black and white striped background&#10;&#10;AI-generated content may be incorrect.">
              <a:extLst>
                <a:ext uri="{FF2B5EF4-FFF2-40B4-BE49-F238E27FC236}">
                  <a16:creationId xmlns:a16="http://schemas.microsoft.com/office/drawing/2014/main" id="{67A6741E-8565-B06C-EE90-94F3919A3C4C}"/>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0915275" y="6521870"/>
              <a:ext cx="982548" cy="211756"/>
            </a:xfrm>
            <a:prstGeom prst="rect">
              <a:avLst/>
            </a:prstGeom>
          </p:spPr>
        </p:pic>
      </p:grpSp>
      <p:sp>
        <p:nvSpPr>
          <p:cNvPr id="18" name="Rectangle 17">
            <a:extLst>
              <a:ext uri="{FF2B5EF4-FFF2-40B4-BE49-F238E27FC236}">
                <a16:creationId xmlns:a16="http://schemas.microsoft.com/office/drawing/2014/main" id="{724F4571-AEB7-714D-13F5-5483CEE9C788}"/>
              </a:ext>
            </a:extLst>
          </p:cNvPr>
          <p:cNvSpPr/>
          <p:nvPr/>
        </p:nvSpPr>
        <p:spPr>
          <a:xfrm>
            <a:off x="3175" y="-11829"/>
            <a:ext cx="12192000" cy="216000"/>
          </a:xfrm>
          <a:prstGeom prst="rect">
            <a:avLst/>
          </a:prstGeom>
          <a:solidFill>
            <a:srgbClr val="0C343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a:extLst>
              <a:ext uri="{FF2B5EF4-FFF2-40B4-BE49-F238E27FC236}">
                <a16:creationId xmlns:a16="http://schemas.microsoft.com/office/drawing/2014/main" id="{140F28E3-2357-5DF6-0666-9EC031C17859}"/>
              </a:ext>
            </a:extLst>
          </p:cNvPr>
          <p:cNvSpPr txBox="1"/>
          <p:nvPr/>
        </p:nvSpPr>
        <p:spPr>
          <a:xfrm>
            <a:off x="298104" y="273757"/>
            <a:ext cx="11637819" cy="646331"/>
          </a:xfrm>
          <a:prstGeom prst="rect">
            <a:avLst/>
          </a:prstGeom>
          <a:noFill/>
        </p:spPr>
        <p:txBody>
          <a:bodyPr wrap="square" rtlCol="0">
            <a:spAutoFit/>
          </a:bodyPr>
          <a:lstStyle/>
          <a:p>
            <a:r>
              <a:rPr lang="en-US" sz="3600" dirty="0">
                <a:solidFill>
                  <a:srgbClr val="0C343D"/>
                </a:solidFill>
                <a:latin typeface="Calisto MT" panose="02040603050505030304" pitchFamily="18" charset="0"/>
              </a:rPr>
              <a:t>NEG thickness comparison</a:t>
            </a:r>
            <a:endParaRPr lang="en-GB" sz="3600" dirty="0">
              <a:solidFill>
                <a:srgbClr val="0C343D"/>
              </a:solidFill>
              <a:latin typeface="Calisto MT" panose="02040603050505030304" pitchFamily="18" charset="0"/>
            </a:endParaRPr>
          </a:p>
        </p:txBody>
      </p:sp>
      <p:cxnSp>
        <p:nvCxnSpPr>
          <p:cNvPr id="20" name="Straight Connector 19">
            <a:extLst>
              <a:ext uri="{FF2B5EF4-FFF2-40B4-BE49-F238E27FC236}">
                <a16:creationId xmlns:a16="http://schemas.microsoft.com/office/drawing/2014/main" id="{024E8665-8F26-1696-1430-72CFD245A937}"/>
              </a:ext>
            </a:extLst>
          </p:cNvPr>
          <p:cNvCxnSpPr>
            <a:cxnSpLocks/>
          </p:cNvCxnSpPr>
          <p:nvPr/>
        </p:nvCxnSpPr>
        <p:spPr>
          <a:xfrm>
            <a:off x="309594" y="920088"/>
            <a:ext cx="11560111"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2884896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5F8E53-C0FC-3B3E-6C46-07E5412E3B56}"/>
            </a:ext>
          </a:extLst>
        </p:cNvPr>
        <p:cNvGrpSpPr/>
        <p:nvPr/>
      </p:nvGrpSpPr>
      <p:grpSpPr>
        <a:xfrm>
          <a:off x="0" y="0"/>
          <a:ext cx="0" cy="0"/>
          <a:chOff x="0" y="0"/>
          <a:chExt cx="0" cy="0"/>
        </a:xfrm>
      </p:grpSpPr>
      <p:pic>
        <p:nvPicPr>
          <p:cNvPr id="12" name="Picture 11" descr="A diagram of different colors&#10;&#10;AI-generated content may be incorrect.">
            <a:extLst>
              <a:ext uri="{FF2B5EF4-FFF2-40B4-BE49-F238E27FC236}">
                <a16:creationId xmlns:a16="http://schemas.microsoft.com/office/drawing/2014/main" id="{688139B5-4439-44EB-4BF2-5F55FDC098B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01607" y="3890339"/>
            <a:ext cx="3516814" cy="2344543"/>
          </a:xfrm>
          <a:prstGeom prst="rect">
            <a:avLst/>
          </a:prstGeom>
        </p:spPr>
      </p:pic>
      <p:pic>
        <p:nvPicPr>
          <p:cNvPr id="16" name="Picture 15" descr="A diagram of different colors&#10;&#10;AI-generated content may be incorrect.">
            <a:extLst>
              <a:ext uri="{FF2B5EF4-FFF2-40B4-BE49-F238E27FC236}">
                <a16:creationId xmlns:a16="http://schemas.microsoft.com/office/drawing/2014/main" id="{FE5810E1-EBBD-6310-EF11-485214A717F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88716" y="1509266"/>
            <a:ext cx="3506293" cy="2337528"/>
          </a:xfrm>
          <a:prstGeom prst="rect">
            <a:avLst/>
          </a:prstGeom>
        </p:spPr>
      </p:pic>
      <p:pic>
        <p:nvPicPr>
          <p:cNvPr id="20" name="Picture 19" descr="A diagram of a frequency&#10;&#10;AI-generated content may be incorrect.">
            <a:extLst>
              <a:ext uri="{FF2B5EF4-FFF2-40B4-BE49-F238E27FC236}">
                <a16:creationId xmlns:a16="http://schemas.microsoft.com/office/drawing/2014/main" id="{B2678207-7904-856E-BC84-F0BC283346C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51141" y="1509265"/>
            <a:ext cx="3692169" cy="2461446"/>
          </a:xfrm>
          <a:prstGeom prst="rect">
            <a:avLst/>
          </a:prstGeom>
        </p:spPr>
      </p:pic>
      <p:pic>
        <p:nvPicPr>
          <p:cNvPr id="22" name="Picture 21" descr="A diagram of a radio waveform&#10;&#10;AI-generated content may be incorrect.">
            <a:extLst>
              <a:ext uri="{FF2B5EF4-FFF2-40B4-BE49-F238E27FC236}">
                <a16:creationId xmlns:a16="http://schemas.microsoft.com/office/drawing/2014/main" id="{5634953F-B3BF-4F70-442E-D00CF5705B6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538376" y="3930909"/>
            <a:ext cx="3455960" cy="2303973"/>
          </a:xfrm>
          <a:prstGeom prst="rect">
            <a:avLst/>
          </a:prstGeom>
        </p:spPr>
      </p:pic>
      <p:pic>
        <p:nvPicPr>
          <p:cNvPr id="25" name="Picture 24" descr="A diagram of a frequency&#10;&#10;AI-generated content may be incorrect.">
            <a:extLst>
              <a:ext uri="{FF2B5EF4-FFF2-40B4-BE49-F238E27FC236}">
                <a16:creationId xmlns:a16="http://schemas.microsoft.com/office/drawing/2014/main" id="{FDF0C19D-E63F-C8BC-94CE-A855DEE2806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488042" y="1566315"/>
            <a:ext cx="3506294" cy="2337529"/>
          </a:xfrm>
          <a:prstGeom prst="rect">
            <a:avLst/>
          </a:prstGeom>
        </p:spPr>
      </p:pic>
      <p:sp>
        <p:nvSpPr>
          <p:cNvPr id="27" name="TextBox 26">
            <a:extLst>
              <a:ext uri="{FF2B5EF4-FFF2-40B4-BE49-F238E27FC236}">
                <a16:creationId xmlns:a16="http://schemas.microsoft.com/office/drawing/2014/main" id="{9124E5E4-7501-CC30-3A8D-2628DE7F7324}"/>
              </a:ext>
            </a:extLst>
          </p:cNvPr>
          <p:cNvSpPr txBox="1"/>
          <p:nvPr/>
        </p:nvSpPr>
        <p:spPr>
          <a:xfrm>
            <a:off x="260005" y="967274"/>
            <a:ext cx="10726649" cy="369332"/>
          </a:xfrm>
          <a:prstGeom prst="rect">
            <a:avLst/>
          </a:prstGeom>
          <a:noFill/>
        </p:spPr>
        <p:txBody>
          <a:bodyPr wrap="square">
            <a:spAutoFit/>
          </a:bodyPr>
          <a:lstStyle/>
          <a:p>
            <a:r>
              <a:rPr lang="en-GB" dirty="0">
                <a:latin typeface="Calibri Light" panose="020F0302020204030204" pitchFamily="34" charset="0"/>
                <a:ea typeface="Calibri Light" panose="020F0302020204030204" pitchFamily="34" charset="0"/>
                <a:cs typeface="Calibri Light" panose="020F0302020204030204" pitchFamily="34" charset="0"/>
              </a:rPr>
              <a:t>Impedance contributions considering a collimators’ taper angle of 15 degrees</a:t>
            </a:r>
            <a:endParaRPr lang="en-US" sz="1800" dirty="0">
              <a:latin typeface="Calibri Light" panose="020F0302020204030204" pitchFamily="34" charset="0"/>
              <a:ea typeface="Calibri Light" panose="020F0302020204030204" pitchFamily="34" charset="0"/>
              <a:cs typeface="Calibri Light" panose="020F0302020204030204" pitchFamily="34" charset="0"/>
            </a:endParaRPr>
          </a:p>
        </p:txBody>
      </p:sp>
      <p:grpSp>
        <p:nvGrpSpPr>
          <p:cNvPr id="2" name="Group 1">
            <a:extLst>
              <a:ext uri="{FF2B5EF4-FFF2-40B4-BE49-F238E27FC236}">
                <a16:creationId xmlns:a16="http://schemas.microsoft.com/office/drawing/2014/main" id="{7641818D-F225-D6D3-59C0-752D0F1D0FC1}"/>
              </a:ext>
            </a:extLst>
          </p:cNvPr>
          <p:cNvGrpSpPr/>
          <p:nvPr/>
        </p:nvGrpSpPr>
        <p:grpSpPr>
          <a:xfrm>
            <a:off x="0" y="6364995"/>
            <a:ext cx="12192000" cy="565697"/>
            <a:chOff x="0" y="6364995"/>
            <a:chExt cx="12192000" cy="565697"/>
          </a:xfrm>
        </p:grpSpPr>
        <p:sp>
          <p:nvSpPr>
            <p:cNvPr id="6" name="Rectangle 5">
              <a:extLst>
                <a:ext uri="{FF2B5EF4-FFF2-40B4-BE49-F238E27FC236}">
                  <a16:creationId xmlns:a16="http://schemas.microsoft.com/office/drawing/2014/main" id="{188A5E8F-52E4-4668-A4A3-2DDA7A294E21}"/>
                </a:ext>
              </a:extLst>
            </p:cNvPr>
            <p:cNvSpPr/>
            <p:nvPr/>
          </p:nvSpPr>
          <p:spPr>
            <a:xfrm>
              <a:off x="0" y="6417816"/>
              <a:ext cx="12192000" cy="440184"/>
            </a:xfrm>
            <a:prstGeom prst="rect">
              <a:avLst/>
            </a:prstGeom>
            <a:solidFill>
              <a:srgbClr val="0C343D"/>
            </a:solidFill>
            <a:ln>
              <a:solidFill>
                <a:srgbClr val="0C34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Google Shape;58;p13">
              <a:extLst>
                <a:ext uri="{FF2B5EF4-FFF2-40B4-BE49-F238E27FC236}">
                  <a16:creationId xmlns:a16="http://schemas.microsoft.com/office/drawing/2014/main" id="{AC77013D-C816-A2D7-D41F-4E965F062756}"/>
                </a:ext>
              </a:extLst>
            </p:cNvPr>
            <p:cNvPicPr preferRelativeResize="0"/>
            <p:nvPr/>
          </p:nvPicPr>
          <p:blipFill>
            <a:blip r:embed="rId8">
              <a:alphaModFix/>
            </a:blip>
            <a:stretch>
              <a:fillRect/>
            </a:stretch>
          </p:blipFill>
          <p:spPr>
            <a:xfrm>
              <a:off x="153418" y="6364995"/>
              <a:ext cx="578264" cy="565697"/>
            </a:xfrm>
            <a:prstGeom prst="rect">
              <a:avLst/>
            </a:prstGeom>
            <a:noFill/>
            <a:ln>
              <a:noFill/>
            </a:ln>
          </p:spPr>
        </p:pic>
        <p:pic>
          <p:nvPicPr>
            <p:cNvPr id="8" name="Picture 2">
              <a:extLst>
                <a:ext uri="{FF2B5EF4-FFF2-40B4-BE49-F238E27FC236}">
                  <a16:creationId xmlns:a16="http://schemas.microsoft.com/office/drawing/2014/main" id="{16B27E0B-FCB9-EDE8-3194-43FCFF5B1230}"/>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48752" y="6473860"/>
              <a:ext cx="998705" cy="353578"/>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BF4631F4-5C0E-EE1B-4E17-2152E5C45063}"/>
                </a:ext>
              </a:extLst>
            </p:cNvPr>
            <p:cNvSpPr txBox="1"/>
            <p:nvPr/>
          </p:nvSpPr>
          <p:spPr>
            <a:xfrm>
              <a:off x="4365092" y="6473860"/>
              <a:ext cx="3349934" cy="307777"/>
            </a:xfrm>
            <a:prstGeom prst="rect">
              <a:avLst/>
            </a:prstGeom>
            <a:noFill/>
          </p:spPr>
          <p:txBody>
            <a:bodyPr wrap="square" rtlCol="0">
              <a:spAutoFit/>
            </a:bodyPr>
            <a:lstStyle/>
            <a:p>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06.03.2025 | </a:t>
              </a:r>
              <a:r>
                <a:rPr lang="en-GB" sz="1400" dirty="0" err="1">
                  <a:solidFill>
                    <a:schemeClr val="bg1"/>
                  </a:solidFill>
                  <a:latin typeface="Calibri Light" panose="020F0302020204030204" pitchFamily="34" charset="0"/>
                  <a:ea typeface="Calibri Light" panose="020F0302020204030204" pitchFamily="34" charset="0"/>
                  <a:cs typeface="Calibri Light" panose="020F0302020204030204" pitchFamily="34" charset="0"/>
                </a:rPr>
                <a:t>eeFACT</a:t>
              </a:r>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 2025 | Dora Gibellieri </a:t>
              </a:r>
            </a:p>
          </p:txBody>
        </p:sp>
        <p:pic>
          <p:nvPicPr>
            <p:cNvPr id="10" name="Picture 9" descr="A white circle with black text&#10;&#10;AI-generated content may be incorrect.">
              <a:extLst>
                <a:ext uri="{FF2B5EF4-FFF2-40B4-BE49-F238E27FC236}">
                  <a16:creationId xmlns:a16="http://schemas.microsoft.com/office/drawing/2014/main" id="{3FC40E47-4F51-13DE-08C0-87F4BFF48F13}"/>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9940774" y="6408211"/>
              <a:ext cx="818381" cy="459389"/>
            </a:xfrm>
            <a:prstGeom prst="rect">
              <a:avLst/>
            </a:prstGeom>
          </p:spPr>
        </p:pic>
        <p:pic>
          <p:nvPicPr>
            <p:cNvPr id="11" name="Picture 10" descr="A black and white striped background&#10;&#10;AI-generated content may be incorrect.">
              <a:extLst>
                <a:ext uri="{FF2B5EF4-FFF2-40B4-BE49-F238E27FC236}">
                  <a16:creationId xmlns:a16="http://schemas.microsoft.com/office/drawing/2014/main" id="{64B25CEC-C48B-2E86-DDC9-9948B42175E1}"/>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0915275" y="6521870"/>
              <a:ext cx="982548" cy="211756"/>
            </a:xfrm>
            <a:prstGeom prst="rect">
              <a:avLst/>
            </a:prstGeom>
          </p:spPr>
        </p:pic>
      </p:grpSp>
      <p:sp>
        <p:nvSpPr>
          <p:cNvPr id="13" name="Rectangle 12">
            <a:extLst>
              <a:ext uri="{FF2B5EF4-FFF2-40B4-BE49-F238E27FC236}">
                <a16:creationId xmlns:a16="http://schemas.microsoft.com/office/drawing/2014/main" id="{15351A7C-B038-1C14-1364-FF163634E1BB}"/>
              </a:ext>
            </a:extLst>
          </p:cNvPr>
          <p:cNvSpPr/>
          <p:nvPr/>
        </p:nvSpPr>
        <p:spPr>
          <a:xfrm>
            <a:off x="3175" y="-11829"/>
            <a:ext cx="12192000" cy="216000"/>
          </a:xfrm>
          <a:prstGeom prst="rect">
            <a:avLst/>
          </a:prstGeom>
          <a:solidFill>
            <a:srgbClr val="0C343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8" name="Picture 17" descr="A diagram of a radio frequency&#10;&#10;AI-generated content may be incorrect.">
            <a:extLst>
              <a:ext uri="{FF2B5EF4-FFF2-40B4-BE49-F238E27FC236}">
                <a16:creationId xmlns:a16="http://schemas.microsoft.com/office/drawing/2014/main" id="{9EFF2E7B-038E-8234-77E0-9200D1842509}"/>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859102" y="3910503"/>
            <a:ext cx="3589624" cy="2393083"/>
          </a:xfrm>
          <a:prstGeom prst="rect">
            <a:avLst/>
          </a:prstGeom>
        </p:spPr>
      </p:pic>
      <p:sp>
        <p:nvSpPr>
          <p:cNvPr id="14" name="TextBox 13">
            <a:extLst>
              <a:ext uri="{FF2B5EF4-FFF2-40B4-BE49-F238E27FC236}">
                <a16:creationId xmlns:a16="http://schemas.microsoft.com/office/drawing/2014/main" id="{40E63044-383C-8CD4-E732-93CFBEAA3197}"/>
              </a:ext>
            </a:extLst>
          </p:cNvPr>
          <p:cNvSpPr txBox="1"/>
          <p:nvPr/>
        </p:nvSpPr>
        <p:spPr>
          <a:xfrm>
            <a:off x="298104" y="273757"/>
            <a:ext cx="11637819" cy="646331"/>
          </a:xfrm>
          <a:prstGeom prst="rect">
            <a:avLst/>
          </a:prstGeom>
          <a:noFill/>
        </p:spPr>
        <p:txBody>
          <a:bodyPr wrap="square" rtlCol="0">
            <a:spAutoFit/>
          </a:bodyPr>
          <a:lstStyle/>
          <a:p>
            <a:r>
              <a:rPr lang="en-GB" sz="3600" dirty="0">
                <a:solidFill>
                  <a:srgbClr val="0C343D"/>
                </a:solidFill>
                <a:latin typeface="Calisto MT" panose="02040603050505030304" pitchFamily="18" charset="0"/>
              </a:rPr>
              <a:t>FCC-</a:t>
            </a:r>
            <a:r>
              <a:rPr lang="en-GB" sz="3600" dirty="0" err="1">
                <a:solidFill>
                  <a:srgbClr val="0C343D"/>
                </a:solidFill>
                <a:latin typeface="Calisto MT" panose="02040603050505030304" pitchFamily="18" charset="0"/>
              </a:rPr>
              <a:t>ee</a:t>
            </a:r>
            <a:r>
              <a:rPr lang="en-GB" sz="3600" dirty="0">
                <a:solidFill>
                  <a:srgbClr val="0C343D"/>
                </a:solidFill>
                <a:latin typeface="Calisto MT" panose="02040603050505030304" pitchFamily="18" charset="0"/>
              </a:rPr>
              <a:t> main ring impedance model</a:t>
            </a:r>
          </a:p>
        </p:txBody>
      </p:sp>
      <p:cxnSp>
        <p:nvCxnSpPr>
          <p:cNvPr id="15" name="Straight Connector 14">
            <a:extLst>
              <a:ext uri="{FF2B5EF4-FFF2-40B4-BE49-F238E27FC236}">
                <a16:creationId xmlns:a16="http://schemas.microsoft.com/office/drawing/2014/main" id="{A9CD8C01-4FF3-1471-1F2A-C924E47196F5}"/>
              </a:ext>
            </a:extLst>
          </p:cNvPr>
          <p:cNvCxnSpPr>
            <a:cxnSpLocks/>
          </p:cNvCxnSpPr>
          <p:nvPr/>
        </p:nvCxnSpPr>
        <p:spPr>
          <a:xfrm>
            <a:off x="309594" y="920088"/>
            <a:ext cx="11560111"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186377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A01EF9-23CF-DFBF-99BD-733FC5C2AD73}"/>
            </a:ext>
          </a:extLst>
        </p:cNvPr>
        <p:cNvGrpSpPr/>
        <p:nvPr/>
      </p:nvGrpSpPr>
      <p:grpSpPr>
        <a:xfrm>
          <a:off x="0" y="0"/>
          <a:ext cx="0" cy="0"/>
          <a:chOff x="0" y="0"/>
          <a:chExt cx="0" cy="0"/>
        </a:xfrm>
      </p:grpSpPr>
      <p:sp>
        <p:nvSpPr>
          <p:cNvPr id="27" name="TextBox 26">
            <a:extLst>
              <a:ext uri="{FF2B5EF4-FFF2-40B4-BE49-F238E27FC236}">
                <a16:creationId xmlns:a16="http://schemas.microsoft.com/office/drawing/2014/main" id="{483059C7-F02A-C714-5AEC-D7174B6E0B16}"/>
              </a:ext>
            </a:extLst>
          </p:cNvPr>
          <p:cNvSpPr txBox="1"/>
          <p:nvPr/>
        </p:nvSpPr>
        <p:spPr>
          <a:xfrm>
            <a:off x="260005" y="967274"/>
            <a:ext cx="11304978" cy="646331"/>
          </a:xfrm>
          <a:prstGeom prst="rect">
            <a:avLst/>
          </a:prstGeom>
          <a:noFill/>
        </p:spPr>
        <p:txBody>
          <a:bodyPr wrap="square">
            <a:spAutoFit/>
          </a:bodyPr>
          <a:lstStyle/>
          <a:p>
            <a:r>
              <a:rPr lang="en-GB" dirty="0">
                <a:latin typeface="Calibri Light" panose="020F0302020204030204" pitchFamily="34" charset="0"/>
                <a:ea typeface="Calibri Light" panose="020F0302020204030204" pitchFamily="34" charset="0"/>
                <a:cs typeface="Calibri Light" panose="020F0302020204030204" pitchFamily="34" charset="0"/>
              </a:rPr>
              <a:t>Impedance contributions considering a collimators' taper angle of 15 degrees for horizontal collimators and 2.5 degrees for vertical collimators</a:t>
            </a:r>
            <a:endParaRPr lang="en-US" sz="1800" dirty="0">
              <a:latin typeface="Calibri Light" panose="020F0302020204030204" pitchFamily="34" charset="0"/>
              <a:ea typeface="Calibri Light" panose="020F0302020204030204" pitchFamily="34" charset="0"/>
              <a:cs typeface="Calibri Light" panose="020F0302020204030204" pitchFamily="34" charset="0"/>
            </a:endParaRPr>
          </a:p>
        </p:txBody>
      </p:sp>
      <p:grpSp>
        <p:nvGrpSpPr>
          <p:cNvPr id="2" name="Group 1">
            <a:extLst>
              <a:ext uri="{FF2B5EF4-FFF2-40B4-BE49-F238E27FC236}">
                <a16:creationId xmlns:a16="http://schemas.microsoft.com/office/drawing/2014/main" id="{CDFF364E-F38A-61E5-0F4B-9DBA81487914}"/>
              </a:ext>
            </a:extLst>
          </p:cNvPr>
          <p:cNvGrpSpPr/>
          <p:nvPr/>
        </p:nvGrpSpPr>
        <p:grpSpPr>
          <a:xfrm>
            <a:off x="0" y="6364995"/>
            <a:ext cx="12192000" cy="565697"/>
            <a:chOff x="0" y="6364995"/>
            <a:chExt cx="12192000" cy="565697"/>
          </a:xfrm>
        </p:grpSpPr>
        <p:sp>
          <p:nvSpPr>
            <p:cNvPr id="6" name="Rectangle 5">
              <a:extLst>
                <a:ext uri="{FF2B5EF4-FFF2-40B4-BE49-F238E27FC236}">
                  <a16:creationId xmlns:a16="http://schemas.microsoft.com/office/drawing/2014/main" id="{43F2B870-1419-0468-61E8-2B64FB2A0D2A}"/>
                </a:ext>
              </a:extLst>
            </p:cNvPr>
            <p:cNvSpPr/>
            <p:nvPr/>
          </p:nvSpPr>
          <p:spPr>
            <a:xfrm>
              <a:off x="0" y="6417816"/>
              <a:ext cx="12192000" cy="440184"/>
            </a:xfrm>
            <a:prstGeom prst="rect">
              <a:avLst/>
            </a:prstGeom>
            <a:solidFill>
              <a:srgbClr val="0C343D"/>
            </a:solidFill>
            <a:ln>
              <a:solidFill>
                <a:srgbClr val="0C34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Google Shape;58;p13">
              <a:extLst>
                <a:ext uri="{FF2B5EF4-FFF2-40B4-BE49-F238E27FC236}">
                  <a16:creationId xmlns:a16="http://schemas.microsoft.com/office/drawing/2014/main" id="{388511D1-EE36-B9D3-475E-8BB2CD0F6845}"/>
                </a:ext>
              </a:extLst>
            </p:cNvPr>
            <p:cNvPicPr preferRelativeResize="0"/>
            <p:nvPr/>
          </p:nvPicPr>
          <p:blipFill>
            <a:blip r:embed="rId3">
              <a:alphaModFix/>
            </a:blip>
            <a:stretch>
              <a:fillRect/>
            </a:stretch>
          </p:blipFill>
          <p:spPr>
            <a:xfrm>
              <a:off x="153418" y="6364995"/>
              <a:ext cx="578264" cy="565697"/>
            </a:xfrm>
            <a:prstGeom prst="rect">
              <a:avLst/>
            </a:prstGeom>
            <a:noFill/>
            <a:ln>
              <a:noFill/>
            </a:ln>
          </p:spPr>
        </p:pic>
        <p:pic>
          <p:nvPicPr>
            <p:cNvPr id="8" name="Picture 2">
              <a:extLst>
                <a:ext uri="{FF2B5EF4-FFF2-40B4-BE49-F238E27FC236}">
                  <a16:creationId xmlns:a16="http://schemas.microsoft.com/office/drawing/2014/main" id="{29671412-B740-DB09-1E99-CB8DBFD57DD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48752" y="6473860"/>
              <a:ext cx="998705" cy="353578"/>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2B3F9866-C9F9-861F-E5CA-0494E6A63B49}"/>
                </a:ext>
              </a:extLst>
            </p:cNvPr>
            <p:cNvSpPr txBox="1"/>
            <p:nvPr/>
          </p:nvSpPr>
          <p:spPr>
            <a:xfrm>
              <a:off x="4365092" y="6473860"/>
              <a:ext cx="3349934" cy="307777"/>
            </a:xfrm>
            <a:prstGeom prst="rect">
              <a:avLst/>
            </a:prstGeom>
            <a:noFill/>
          </p:spPr>
          <p:txBody>
            <a:bodyPr wrap="square" rtlCol="0">
              <a:spAutoFit/>
            </a:bodyPr>
            <a:lstStyle/>
            <a:p>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06.03.2025 | </a:t>
              </a:r>
              <a:r>
                <a:rPr lang="en-GB" sz="1400" dirty="0" err="1">
                  <a:solidFill>
                    <a:schemeClr val="bg1"/>
                  </a:solidFill>
                  <a:latin typeface="Calibri Light" panose="020F0302020204030204" pitchFamily="34" charset="0"/>
                  <a:ea typeface="Calibri Light" panose="020F0302020204030204" pitchFamily="34" charset="0"/>
                  <a:cs typeface="Calibri Light" panose="020F0302020204030204" pitchFamily="34" charset="0"/>
                </a:rPr>
                <a:t>eeFACT</a:t>
              </a:r>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 2025 | Dora Gibellieri </a:t>
              </a:r>
            </a:p>
          </p:txBody>
        </p:sp>
        <p:pic>
          <p:nvPicPr>
            <p:cNvPr id="10" name="Picture 9" descr="A white circle with black text&#10;&#10;AI-generated content may be incorrect.">
              <a:extLst>
                <a:ext uri="{FF2B5EF4-FFF2-40B4-BE49-F238E27FC236}">
                  <a16:creationId xmlns:a16="http://schemas.microsoft.com/office/drawing/2014/main" id="{2F5BF4AF-D0EC-3599-BD2A-038B41A5908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940774" y="6408211"/>
              <a:ext cx="818381" cy="459389"/>
            </a:xfrm>
            <a:prstGeom prst="rect">
              <a:avLst/>
            </a:prstGeom>
          </p:spPr>
        </p:pic>
        <p:pic>
          <p:nvPicPr>
            <p:cNvPr id="11" name="Picture 10" descr="A black and white striped background&#10;&#10;AI-generated content may be incorrect.">
              <a:extLst>
                <a:ext uri="{FF2B5EF4-FFF2-40B4-BE49-F238E27FC236}">
                  <a16:creationId xmlns:a16="http://schemas.microsoft.com/office/drawing/2014/main" id="{A9750B5F-1A6F-51A9-F403-ACFECC3D6EE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915275" y="6521870"/>
              <a:ext cx="982548" cy="211756"/>
            </a:xfrm>
            <a:prstGeom prst="rect">
              <a:avLst/>
            </a:prstGeom>
          </p:spPr>
        </p:pic>
      </p:grpSp>
      <p:sp>
        <p:nvSpPr>
          <p:cNvPr id="13" name="Rectangle 12">
            <a:extLst>
              <a:ext uri="{FF2B5EF4-FFF2-40B4-BE49-F238E27FC236}">
                <a16:creationId xmlns:a16="http://schemas.microsoft.com/office/drawing/2014/main" id="{CD2948AB-C592-BEC0-93C5-F8967DB89B0B}"/>
              </a:ext>
            </a:extLst>
          </p:cNvPr>
          <p:cNvSpPr/>
          <p:nvPr/>
        </p:nvSpPr>
        <p:spPr>
          <a:xfrm>
            <a:off x="3175" y="-11829"/>
            <a:ext cx="12192000" cy="216000"/>
          </a:xfrm>
          <a:prstGeom prst="rect">
            <a:avLst/>
          </a:prstGeom>
          <a:solidFill>
            <a:srgbClr val="0C343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571DA41E-404E-7208-CCFF-5823B2404DE6}"/>
              </a:ext>
            </a:extLst>
          </p:cNvPr>
          <p:cNvSpPr txBox="1"/>
          <p:nvPr/>
        </p:nvSpPr>
        <p:spPr>
          <a:xfrm>
            <a:off x="298104" y="273757"/>
            <a:ext cx="11637819" cy="646331"/>
          </a:xfrm>
          <a:prstGeom prst="rect">
            <a:avLst/>
          </a:prstGeom>
          <a:noFill/>
        </p:spPr>
        <p:txBody>
          <a:bodyPr wrap="square" rtlCol="0">
            <a:spAutoFit/>
          </a:bodyPr>
          <a:lstStyle/>
          <a:p>
            <a:r>
              <a:rPr lang="en-GB" sz="3600" dirty="0">
                <a:solidFill>
                  <a:srgbClr val="0C343D"/>
                </a:solidFill>
                <a:latin typeface="Calisto MT" panose="02040603050505030304" pitchFamily="18" charset="0"/>
              </a:rPr>
              <a:t>FCC-</a:t>
            </a:r>
            <a:r>
              <a:rPr lang="en-GB" sz="3600" dirty="0" err="1">
                <a:solidFill>
                  <a:srgbClr val="0C343D"/>
                </a:solidFill>
                <a:latin typeface="Calisto MT" panose="02040603050505030304" pitchFamily="18" charset="0"/>
              </a:rPr>
              <a:t>ee</a:t>
            </a:r>
            <a:r>
              <a:rPr lang="en-GB" sz="3600" dirty="0">
                <a:solidFill>
                  <a:srgbClr val="0C343D"/>
                </a:solidFill>
                <a:latin typeface="Calisto MT" panose="02040603050505030304" pitchFamily="18" charset="0"/>
              </a:rPr>
              <a:t> main ring impedance model</a:t>
            </a:r>
          </a:p>
        </p:txBody>
      </p:sp>
      <p:cxnSp>
        <p:nvCxnSpPr>
          <p:cNvPr id="5" name="Straight Connector 4">
            <a:extLst>
              <a:ext uri="{FF2B5EF4-FFF2-40B4-BE49-F238E27FC236}">
                <a16:creationId xmlns:a16="http://schemas.microsoft.com/office/drawing/2014/main" id="{CD638129-7061-4CEB-9B5C-790F0E0698F2}"/>
              </a:ext>
            </a:extLst>
          </p:cNvPr>
          <p:cNvCxnSpPr>
            <a:cxnSpLocks/>
          </p:cNvCxnSpPr>
          <p:nvPr/>
        </p:nvCxnSpPr>
        <p:spPr>
          <a:xfrm>
            <a:off x="309594" y="920088"/>
            <a:ext cx="11560111"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pic>
        <p:nvPicPr>
          <p:cNvPr id="3" name="Picture 2" descr="A diagram of different colors&#10;&#10;AI-generated content may be incorrect.">
            <a:extLst>
              <a:ext uri="{FF2B5EF4-FFF2-40B4-BE49-F238E27FC236}">
                <a16:creationId xmlns:a16="http://schemas.microsoft.com/office/drawing/2014/main" id="{FF56F9EF-9D17-4897-F3A6-82C425CA951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369755" y="3928381"/>
            <a:ext cx="3528068" cy="2352046"/>
          </a:xfrm>
          <a:prstGeom prst="rect">
            <a:avLst/>
          </a:prstGeom>
        </p:spPr>
      </p:pic>
      <p:pic>
        <p:nvPicPr>
          <p:cNvPr id="14" name="Picture 13" descr="A diagram of different colors&#10;&#10;AI-generated content may be incorrect.">
            <a:extLst>
              <a:ext uri="{FF2B5EF4-FFF2-40B4-BE49-F238E27FC236}">
                <a16:creationId xmlns:a16="http://schemas.microsoft.com/office/drawing/2014/main" id="{2B0397D8-41DB-4065-5197-E58198E5B332}"/>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369755" y="1576057"/>
            <a:ext cx="3528068" cy="2352046"/>
          </a:xfrm>
          <a:prstGeom prst="rect">
            <a:avLst/>
          </a:prstGeom>
        </p:spPr>
      </p:pic>
      <p:pic>
        <p:nvPicPr>
          <p:cNvPr id="23" name="Picture 22" descr="A diagram of a radio frequency&#10;&#10;AI-generated content may be incorrect.">
            <a:extLst>
              <a:ext uri="{FF2B5EF4-FFF2-40B4-BE49-F238E27FC236}">
                <a16:creationId xmlns:a16="http://schemas.microsoft.com/office/drawing/2014/main" id="{08E7C2F3-038F-9230-916E-2CC099D37C0B}"/>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31313" y="3842691"/>
            <a:ext cx="3528068" cy="2352046"/>
          </a:xfrm>
          <a:prstGeom prst="rect">
            <a:avLst/>
          </a:prstGeom>
        </p:spPr>
      </p:pic>
      <p:pic>
        <p:nvPicPr>
          <p:cNvPr id="24" name="Picture 23" descr="A diagram of a frequency&#10;&#10;AI-generated content may be incorrect.">
            <a:extLst>
              <a:ext uri="{FF2B5EF4-FFF2-40B4-BE49-F238E27FC236}">
                <a16:creationId xmlns:a16="http://schemas.microsoft.com/office/drawing/2014/main" id="{C6D384E6-B7A6-39F5-DB4F-5806290FFCCC}"/>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931313" y="1523283"/>
            <a:ext cx="3528068" cy="2352046"/>
          </a:xfrm>
          <a:prstGeom prst="rect">
            <a:avLst/>
          </a:prstGeom>
        </p:spPr>
      </p:pic>
      <p:pic>
        <p:nvPicPr>
          <p:cNvPr id="28" name="Picture 27" descr="A diagram of a frequency&#10;&#10;AI-generated content may be incorrect.">
            <a:extLst>
              <a:ext uri="{FF2B5EF4-FFF2-40B4-BE49-F238E27FC236}">
                <a16:creationId xmlns:a16="http://schemas.microsoft.com/office/drawing/2014/main" id="{A962ABF7-181E-314F-5FFF-D36A0713EA9F}"/>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4674325" y="1576057"/>
            <a:ext cx="3528068" cy="2352046"/>
          </a:xfrm>
          <a:prstGeom prst="rect">
            <a:avLst/>
          </a:prstGeom>
        </p:spPr>
      </p:pic>
      <p:pic>
        <p:nvPicPr>
          <p:cNvPr id="26" name="Picture 25" descr="A diagram of a radio frequency&#10;&#10;AI-generated content may be incorrect.">
            <a:extLst>
              <a:ext uri="{FF2B5EF4-FFF2-40B4-BE49-F238E27FC236}">
                <a16:creationId xmlns:a16="http://schemas.microsoft.com/office/drawing/2014/main" id="{F5104DE5-B427-6E2A-F18E-E7C9C247FFBB}"/>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4674325" y="3842691"/>
            <a:ext cx="3528068" cy="2352046"/>
          </a:xfrm>
          <a:prstGeom prst="rect">
            <a:avLst/>
          </a:prstGeom>
        </p:spPr>
      </p:pic>
    </p:spTree>
    <p:extLst>
      <p:ext uri="{BB962C8B-B14F-4D97-AF65-F5344CB8AC3E}">
        <p14:creationId xmlns:p14="http://schemas.microsoft.com/office/powerpoint/2010/main" val="3144842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3BA8BD-3846-CEF4-06FA-2219C17AF595}"/>
            </a:ext>
          </a:extLst>
        </p:cNvPr>
        <p:cNvGrpSpPr/>
        <p:nvPr/>
      </p:nvGrpSpPr>
      <p:grpSpPr>
        <a:xfrm>
          <a:off x="0" y="0"/>
          <a:ext cx="0" cy="0"/>
          <a:chOff x="0" y="0"/>
          <a:chExt cx="0" cy="0"/>
        </a:xfrm>
      </p:grpSpPr>
      <p:sp>
        <p:nvSpPr>
          <p:cNvPr id="6" name="Rectangle 5">
            <a:extLst>
              <a:ext uri="{FF2B5EF4-FFF2-40B4-BE49-F238E27FC236}">
                <a16:creationId xmlns:a16="http://schemas.microsoft.com/office/drawing/2014/main" id="{F177C12B-4290-8C09-56AE-CCF59E2164B5}"/>
              </a:ext>
            </a:extLst>
          </p:cNvPr>
          <p:cNvSpPr/>
          <p:nvPr/>
        </p:nvSpPr>
        <p:spPr>
          <a:xfrm>
            <a:off x="3175" y="-11829"/>
            <a:ext cx="12192000" cy="216000"/>
          </a:xfrm>
          <a:prstGeom prst="rect">
            <a:avLst/>
          </a:prstGeom>
          <a:solidFill>
            <a:srgbClr val="0C343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B6F40F91-FE84-875F-4EEB-1EB60D8B0FE1}"/>
              </a:ext>
            </a:extLst>
          </p:cNvPr>
          <p:cNvSpPr txBox="1"/>
          <p:nvPr/>
        </p:nvSpPr>
        <p:spPr>
          <a:xfrm>
            <a:off x="298104" y="273757"/>
            <a:ext cx="11637819" cy="646331"/>
          </a:xfrm>
          <a:prstGeom prst="rect">
            <a:avLst/>
          </a:prstGeom>
          <a:noFill/>
        </p:spPr>
        <p:txBody>
          <a:bodyPr wrap="square" rtlCol="0">
            <a:spAutoFit/>
          </a:bodyPr>
          <a:lstStyle/>
          <a:p>
            <a:r>
              <a:rPr lang="en-US" sz="3600" dirty="0">
                <a:solidFill>
                  <a:srgbClr val="0C343D"/>
                </a:solidFill>
                <a:latin typeface="Calisto MT" panose="02040603050505030304" pitchFamily="18" charset="0"/>
              </a:rPr>
              <a:t>FCC-</a:t>
            </a:r>
            <a:r>
              <a:rPr lang="en-US" sz="3600" dirty="0" err="1">
                <a:solidFill>
                  <a:srgbClr val="0C343D"/>
                </a:solidFill>
                <a:latin typeface="Calisto MT" panose="02040603050505030304" pitchFamily="18" charset="0"/>
              </a:rPr>
              <a:t>ee</a:t>
            </a:r>
            <a:r>
              <a:rPr lang="en-US" sz="3600" dirty="0">
                <a:solidFill>
                  <a:srgbClr val="0C343D"/>
                </a:solidFill>
                <a:latin typeface="Calisto MT" panose="02040603050505030304" pitchFamily="18" charset="0"/>
              </a:rPr>
              <a:t> main parameters for Z configuration</a:t>
            </a:r>
            <a:endParaRPr lang="en-GB" sz="3600" dirty="0">
              <a:solidFill>
                <a:srgbClr val="0C343D"/>
              </a:solidFill>
              <a:latin typeface="Calisto MT" panose="02040603050505030304" pitchFamily="18" charset="0"/>
            </a:endParaRPr>
          </a:p>
        </p:txBody>
      </p:sp>
      <p:cxnSp>
        <p:nvCxnSpPr>
          <p:cNvPr id="2" name="Straight Connector 1">
            <a:extLst>
              <a:ext uri="{FF2B5EF4-FFF2-40B4-BE49-F238E27FC236}">
                <a16:creationId xmlns:a16="http://schemas.microsoft.com/office/drawing/2014/main" id="{AA397087-BCE8-6093-7A16-A38A998F3A78}"/>
              </a:ext>
            </a:extLst>
          </p:cNvPr>
          <p:cNvCxnSpPr>
            <a:cxnSpLocks/>
          </p:cNvCxnSpPr>
          <p:nvPr/>
        </p:nvCxnSpPr>
        <p:spPr>
          <a:xfrm>
            <a:off x="309594" y="920088"/>
            <a:ext cx="11560111"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nvGrpSpPr>
          <p:cNvPr id="21" name="Group 20">
            <a:extLst>
              <a:ext uri="{FF2B5EF4-FFF2-40B4-BE49-F238E27FC236}">
                <a16:creationId xmlns:a16="http://schemas.microsoft.com/office/drawing/2014/main" id="{187D39F6-A4A2-EF8F-5D7B-FC435ACDE5A0}"/>
              </a:ext>
            </a:extLst>
          </p:cNvPr>
          <p:cNvGrpSpPr/>
          <p:nvPr/>
        </p:nvGrpSpPr>
        <p:grpSpPr>
          <a:xfrm>
            <a:off x="0" y="6364995"/>
            <a:ext cx="12192000" cy="565697"/>
            <a:chOff x="0" y="6364995"/>
            <a:chExt cx="12192000" cy="565697"/>
          </a:xfrm>
        </p:grpSpPr>
        <p:sp>
          <p:nvSpPr>
            <p:cNvPr id="4" name="Rectangle 3">
              <a:extLst>
                <a:ext uri="{FF2B5EF4-FFF2-40B4-BE49-F238E27FC236}">
                  <a16:creationId xmlns:a16="http://schemas.microsoft.com/office/drawing/2014/main" id="{114D0D75-3D8A-3F89-D07E-070CBDEA076A}"/>
                </a:ext>
              </a:extLst>
            </p:cNvPr>
            <p:cNvSpPr/>
            <p:nvPr/>
          </p:nvSpPr>
          <p:spPr>
            <a:xfrm>
              <a:off x="0" y="6417816"/>
              <a:ext cx="12192000" cy="440184"/>
            </a:xfrm>
            <a:prstGeom prst="rect">
              <a:avLst/>
            </a:prstGeom>
            <a:solidFill>
              <a:srgbClr val="0C343D"/>
            </a:solidFill>
            <a:ln>
              <a:solidFill>
                <a:srgbClr val="0C34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Google Shape;58;p13">
              <a:extLst>
                <a:ext uri="{FF2B5EF4-FFF2-40B4-BE49-F238E27FC236}">
                  <a16:creationId xmlns:a16="http://schemas.microsoft.com/office/drawing/2014/main" id="{DCF563CE-22D4-C78B-980E-2C9479B33556}"/>
                </a:ext>
              </a:extLst>
            </p:cNvPr>
            <p:cNvPicPr preferRelativeResize="0"/>
            <p:nvPr/>
          </p:nvPicPr>
          <p:blipFill>
            <a:blip r:embed="rId3">
              <a:alphaModFix/>
            </a:blip>
            <a:stretch>
              <a:fillRect/>
            </a:stretch>
          </p:blipFill>
          <p:spPr>
            <a:xfrm>
              <a:off x="153418" y="6364995"/>
              <a:ext cx="578264" cy="565697"/>
            </a:xfrm>
            <a:prstGeom prst="rect">
              <a:avLst/>
            </a:prstGeom>
            <a:noFill/>
            <a:ln>
              <a:noFill/>
            </a:ln>
          </p:spPr>
        </p:pic>
        <p:pic>
          <p:nvPicPr>
            <p:cNvPr id="11" name="Picture 2">
              <a:extLst>
                <a:ext uri="{FF2B5EF4-FFF2-40B4-BE49-F238E27FC236}">
                  <a16:creationId xmlns:a16="http://schemas.microsoft.com/office/drawing/2014/main" id="{C270B110-7D15-BF70-8DDD-88C8172A914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48752" y="6473860"/>
              <a:ext cx="998705" cy="353578"/>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21BEB934-8340-DCE9-1AD8-42464FE3E3F8}"/>
                </a:ext>
              </a:extLst>
            </p:cNvPr>
            <p:cNvSpPr txBox="1"/>
            <p:nvPr/>
          </p:nvSpPr>
          <p:spPr>
            <a:xfrm>
              <a:off x="4365092" y="6473860"/>
              <a:ext cx="3349934" cy="307777"/>
            </a:xfrm>
            <a:prstGeom prst="rect">
              <a:avLst/>
            </a:prstGeom>
            <a:noFill/>
          </p:spPr>
          <p:txBody>
            <a:bodyPr wrap="square" rtlCol="0">
              <a:spAutoFit/>
            </a:bodyPr>
            <a:lstStyle/>
            <a:p>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06.03.2025 | </a:t>
              </a:r>
              <a:r>
                <a:rPr lang="en-GB" sz="1400" dirty="0" err="1">
                  <a:solidFill>
                    <a:schemeClr val="bg1"/>
                  </a:solidFill>
                  <a:latin typeface="Calibri Light" panose="020F0302020204030204" pitchFamily="34" charset="0"/>
                  <a:ea typeface="Calibri Light" panose="020F0302020204030204" pitchFamily="34" charset="0"/>
                  <a:cs typeface="Calibri Light" panose="020F0302020204030204" pitchFamily="34" charset="0"/>
                </a:rPr>
                <a:t>eeFACT</a:t>
              </a:r>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 2025 | Dora Gibellieri </a:t>
              </a:r>
            </a:p>
          </p:txBody>
        </p:sp>
        <p:pic>
          <p:nvPicPr>
            <p:cNvPr id="10" name="Picture 9" descr="A white circle with black text&#10;&#10;AI-generated content may be incorrect.">
              <a:extLst>
                <a:ext uri="{FF2B5EF4-FFF2-40B4-BE49-F238E27FC236}">
                  <a16:creationId xmlns:a16="http://schemas.microsoft.com/office/drawing/2014/main" id="{2D8C091E-CAFF-99EB-2BB6-E6D7DFCD1C5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940774" y="6408211"/>
              <a:ext cx="818381" cy="459389"/>
            </a:xfrm>
            <a:prstGeom prst="rect">
              <a:avLst/>
            </a:prstGeom>
          </p:spPr>
        </p:pic>
        <p:pic>
          <p:nvPicPr>
            <p:cNvPr id="13" name="Picture 12" descr="A black and white striped background&#10;&#10;AI-generated content may be incorrect.">
              <a:extLst>
                <a:ext uri="{FF2B5EF4-FFF2-40B4-BE49-F238E27FC236}">
                  <a16:creationId xmlns:a16="http://schemas.microsoft.com/office/drawing/2014/main" id="{45440F60-E55F-02BA-3396-5A8D56818AB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915275" y="6521870"/>
              <a:ext cx="982548" cy="211756"/>
            </a:xfrm>
            <a:prstGeom prst="rect">
              <a:avLst/>
            </a:prstGeom>
          </p:spPr>
        </p:pic>
      </p:grpSp>
      <p:sp>
        <p:nvSpPr>
          <p:cNvPr id="9" name="Arrow: Pentagon 8">
            <a:extLst>
              <a:ext uri="{FF2B5EF4-FFF2-40B4-BE49-F238E27FC236}">
                <a16:creationId xmlns:a16="http://schemas.microsoft.com/office/drawing/2014/main" id="{CF0828A8-ECDE-091C-A77B-0E1BB043F254}"/>
              </a:ext>
            </a:extLst>
          </p:cNvPr>
          <p:cNvSpPr/>
          <p:nvPr/>
        </p:nvSpPr>
        <p:spPr>
          <a:xfrm>
            <a:off x="-2382" y="-11829"/>
            <a:ext cx="3045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b="1" dirty="0">
                <a:latin typeface="Calibri Light" panose="020F0302020204030204" pitchFamily="34" charset="0"/>
                <a:ea typeface="Calibri Light" panose="020F0302020204030204" pitchFamily="34" charset="0"/>
                <a:cs typeface="Calibri Light" panose="020F0302020204030204" pitchFamily="34" charset="0"/>
              </a:rPr>
              <a:t>Introduction</a:t>
            </a: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mc:AlternateContent xmlns:mc="http://schemas.openxmlformats.org/markup-compatibility/2006" xmlns:a14="http://schemas.microsoft.com/office/drawing/2010/main">
        <mc:Choice Requires="a14">
          <p:graphicFrame>
            <p:nvGraphicFramePr>
              <p:cNvPr id="27" name="Table 26">
                <a:extLst>
                  <a:ext uri="{FF2B5EF4-FFF2-40B4-BE49-F238E27FC236}">
                    <a16:creationId xmlns:a16="http://schemas.microsoft.com/office/drawing/2014/main" id="{C5E6F50D-A4F3-B6E9-8982-D247E0E633D2}"/>
                  </a:ext>
                </a:extLst>
              </p:cNvPr>
              <p:cNvGraphicFramePr>
                <a:graphicFrameLocks noGrp="1"/>
              </p:cNvGraphicFramePr>
              <p:nvPr>
                <p:extLst>
                  <p:ext uri="{D42A27DB-BD31-4B8C-83A1-F6EECF244321}">
                    <p14:modId xmlns:p14="http://schemas.microsoft.com/office/powerpoint/2010/main" val="3196523491"/>
                  </p:ext>
                </p:extLst>
              </p:nvPr>
            </p:nvGraphicFramePr>
            <p:xfrm>
              <a:off x="581622" y="1076462"/>
              <a:ext cx="5108963" cy="4981448"/>
            </p:xfrm>
            <a:graphic>
              <a:graphicData uri="http://schemas.openxmlformats.org/drawingml/2006/table">
                <a:tbl>
                  <a:tblPr firstRow="1" bandRow="1">
                    <a:tableStyleId>{5C22544A-7EE6-4342-B048-85BDC9FD1C3A}</a:tableStyleId>
                  </a:tblPr>
                  <a:tblGrid>
                    <a:gridCol w="3552643">
                      <a:extLst>
                        <a:ext uri="{9D8B030D-6E8A-4147-A177-3AD203B41FA5}">
                          <a16:colId xmlns:a16="http://schemas.microsoft.com/office/drawing/2014/main" val="3249058079"/>
                        </a:ext>
                      </a:extLst>
                    </a:gridCol>
                    <a:gridCol w="1556320">
                      <a:extLst>
                        <a:ext uri="{9D8B030D-6E8A-4147-A177-3AD203B41FA5}">
                          <a16:colId xmlns:a16="http://schemas.microsoft.com/office/drawing/2014/main" val="2617535561"/>
                        </a:ext>
                      </a:extLst>
                    </a:gridCol>
                  </a:tblGrid>
                  <a:tr h="281821">
                    <a:tc>
                      <a:txBody>
                        <a:bodyPr/>
                        <a:lstStyle/>
                        <a:p>
                          <a:pPr algn="ctr"/>
                          <a:r>
                            <a:rPr lang="en-US" sz="1400" dirty="0">
                              <a:solidFill>
                                <a:schemeClr val="tx1"/>
                              </a:solidFill>
                              <a:latin typeface="Cambria Math" panose="02040503050406030204" pitchFamily="18" charset="0"/>
                              <a:ea typeface="Cambria Math" panose="02040503050406030204" pitchFamily="18" charset="0"/>
                              <a:cs typeface="Calibri" panose="020F0502020204030204" pitchFamily="34" charset="0"/>
                            </a:rPr>
                            <a:t>Parameter</a:t>
                          </a:r>
                        </a:p>
                      </a:txBody>
                      <a:tcPr>
                        <a:lnB w="12700" cap="flat" cmpd="sng" algn="ctr">
                          <a:solidFill>
                            <a:schemeClr val="tx1"/>
                          </a:solidFill>
                          <a:prstDash val="solid"/>
                          <a:round/>
                          <a:headEnd type="none" w="med" len="med"/>
                          <a:tailEnd type="none" w="med" len="med"/>
                        </a:lnB>
                        <a:noFill/>
                      </a:tcPr>
                    </a:tc>
                    <a:tc>
                      <a:txBody>
                        <a:bodyPr/>
                        <a:lstStyle/>
                        <a:p>
                          <a:pPr algn="ctr"/>
                          <a:r>
                            <a:rPr lang="en-US" sz="1400" dirty="0">
                              <a:solidFill>
                                <a:schemeClr val="tx1"/>
                              </a:solidFill>
                              <a:latin typeface="Cambria Math" panose="02040503050406030204" pitchFamily="18" charset="0"/>
                              <a:ea typeface="Cambria Math" panose="02040503050406030204" pitchFamily="18" charset="0"/>
                              <a:cs typeface="Calibri" panose="020F0502020204030204" pitchFamily="34" charset="0"/>
                            </a:rPr>
                            <a:t>Value</a:t>
                          </a:r>
                        </a:p>
                      </a:txBody>
                      <a:tcPr>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83930643"/>
                      </a:ext>
                    </a:extLst>
                  </a:tr>
                  <a:tr h="251877">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Circumference (km)</a:t>
                          </a:r>
                        </a:p>
                      </a:txBody>
                      <a:tcPr>
                        <a:lnT w="12700" cap="flat" cmpd="sng" algn="ctr">
                          <a:solidFill>
                            <a:schemeClr val="tx1"/>
                          </a:solidFill>
                          <a:prstDash val="solid"/>
                          <a:round/>
                          <a:headEnd type="none" w="med" len="med"/>
                          <a:tailEnd type="none" w="med" len="med"/>
                        </a:lnT>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90.658816</a:t>
                          </a:r>
                        </a:p>
                      </a:txBody>
                      <a:tcPr>
                        <a:lnT w="1270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2159628537"/>
                      </a:ext>
                    </a:extLst>
                  </a:tr>
                  <a:tr h="251877">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Beam energy (GeV)</a:t>
                          </a:r>
                        </a:p>
                      </a:txBody>
                      <a:tcPr>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45.6</a:t>
                          </a:r>
                        </a:p>
                      </a:txBody>
                      <a:tcPr>
                        <a:lnB w="12700" cap="flat" cmpd="sng" algn="ctr">
                          <a:noFill/>
                          <a:prstDash val="solid"/>
                          <a:round/>
                          <a:headEnd type="none" w="med" len="med"/>
                          <a:tailEnd type="none" w="med" len="med"/>
                        </a:lnB>
                        <a:noFill/>
                      </a:tcPr>
                    </a:tc>
                    <a:extLst>
                      <a:ext uri="{0D108BD9-81ED-4DB2-BD59-A6C34878D82A}">
                        <a16:rowId xmlns:a16="http://schemas.microsoft.com/office/drawing/2014/main" val="930744976"/>
                      </a:ext>
                    </a:extLst>
                  </a:tr>
                  <a:tr h="251877">
                    <a:tc>
                      <a:txBody>
                        <a:bodyPr/>
                        <a:lstStyle/>
                        <a:p>
                          <a:pPr algn="ctr"/>
                          <a:r>
                            <a:rPr lang="en-US" sz="1100" b="1" dirty="0">
                              <a:solidFill>
                                <a:srgbClr val="C00000"/>
                              </a:solidFill>
                              <a:latin typeface="Cambria Math" panose="02040503050406030204" pitchFamily="18" charset="0"/>
                              <a:ea typeface="Cambria Math" panose="02040503050406030204" pitchFamily="18" charset="0"/>
                              <a:cs typeface="Calibri" panose="020F0502020204030204" pitchFamily="34" charset="0"/>
                            </a:rPr>
                            <a:t>Bunch population (10</a:t>
                          </a:r>
                          <a:r>
                            <a:rPr lang="en-GB" sz="1100" b="1" baseline="50000" dirty="0">
                              <a:solidFill>
                                <a:srgbClr val="C00000"/>
                              </a:solidFill>
                              <a:effectLst>
                                <a:glow>
                                  <a:srgbClr val="006666">
                                    <a:alpha val="40000"/>
                                  </a:srgbClr>
                                </a:glow>
                              </a:effectLst>
                              <a:latin typeface="Cambria Math" panose="02040503050406030204" pitchFamily="18" charset="0"/>
                              <a:ea typeface="Cambria Math" panose="02040503050406030204" pitchFamily="18" charset="0"/>
                              <a:cs typeface="Calibri" panose="020F0502020204030204" pitchFamily="34" charset="0"/>
                            </a:rPr>
                            <a:t>11</a:t>
                          </a:r>
                          <a:r>
                            <a:rPr lang="en-US" sz="1100" b="1" dirty="0">
                              <a:solidFill>
                                <a:srgbClr val="C00000"/>
                              </a:solidFill>
                              <a:latin typeface="Cambria Math" panose="02040503050406030204" pitchFamily="18" charset="0"/>
                              <a:ea typeface="Cambria Math" panose="02040503050406030204" pitchFamily="18" charset="0"/>
                              <a:cs typeface="Calibri" panose="020F0502020204030204" pitchFamily="34" charset="0"/>
                            </a:rPr>
                            <a:t>)</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b="1" dirty="0">
                              <a:solidFill>
                                <a:srgbClr val="C00000"/>
                              </a:solidFill>
                              <a:latin typeface="Cambria Math" panose="02040503050406030204" pitchFamily="18" charset="0"/>
                              <a:ea typeface="Cambria Math" panose="02040503050406030204" pitchFamily="18" charset="0"/>
                              <a:cs typeface="Calibri" panose="020F0502020204030204" pitchFamily="34" charset="0"/>
                            </a:rPr>
                            <a:t>2.14</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2447784469"/>
                      </a:ext>
                    </a:extLst>
                  </a:tr>
                  <a:tr h="251877">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RF frequency (MHz)</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400</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1924488723"/>
                      </a:ext>
                    </a:extLst>
                  </a:tr>
                  <a:tr h="251877">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RF voltage (MV)</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79</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1996279618"/>
                      </a:ext>
                    </a:extLst>
                  </a:tr>
                  <a:tr h="251877">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Energy loss per turn (GeV)</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0.0391</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2760281907"/>
                      </a:ext>
                    </a:extLst>
                  </a:tr>
                  <a:tr h="251877">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Longitudinal dumping time (turns)</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1158</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1440585838"/>
                      </a:ext>
                    </a:extLst>
                  </a:tr>
                  <a:tr h="251877">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Momentum compaction factor 10</a:t>
                          </a:r>
                          <a:r>
                            <a:rPr lang="en-GB" sz="1100" baseline="50000" dirty="0">
                              <a:solidFill>
                                <a:schemeClr val="tx1"/>
                              </a:solidFill>
                              <a:effectLst>
                                <a:glow>
                                  <a:srgbClr val="006666">
                                    <a:alpha val="40000"/>
                                  </a:srgbClr>
                                </a:glow>
                              </a:effectLst>
                              <a:latin typeface="Cambria Math" panose="02040503050406030204" pitchFamily="18" charset="0"/>
                              <a:ea typeface="Cambria Math" panose="02040503050406030204" pitchFamily="18" charset="0"/>
                              <a:cs typeface="Calibri" panose="020F0502020204030204" pitchFamily="34" charset="0"/>
                            </a:rPr>
                            <a:t>-6</a:t>
                          </a:r>
                          <a:endParaRPr lang="en-US" sz="1100" dirty="0">
                            <a:latin typeface="Cambria Math" panose="02040503050406030204" pitchFamily="18" charset="0"/>
                            <a:ea typeface="Cambria Math" panose="02040503050406030204" pitchFamily="18" charset="0"/>
                            <a:cs typeface="Calibri" panose="020F0502020204030204" pitchFamily="34" charset="0"/>
                          </a:endParaRP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28.6</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1317815889"/>
                      </a:ext>
                    </a:extLst>
                  </a:tr>
                  <a:tr h="251877">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Horizontal tune/IP</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54.5395</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1243463078"/>
                      </a:ext>
                    </a:extLst>
                  </a:tr>
                  <a:tr h="251877">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Vertical tune/IP</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55.55</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4130727922"/>
                      </a:ext>
                    </a:extLst>
                  </a:tr>
                  <a:tr h="251877">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Synchrotron tune</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0.0288</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859266187"/>
                      </a:ext>
                    </a:extLst>
                  </a:tr>
                  <a:tr h="251877">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Emittance Hor (nm)/Vert (pm)</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0.71/1.9</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1621069206"/>
                      </a:ext>
                    </a:extLst>
                  </a:tr>
                  <a:tr h="251877">
                    <a:tc>
                      <a:txBody>
                        <a:bodyPr/>
                        <a:lstStyle/>
                        <a:p>
                          <a:pPr algn="ctr"/>
                          <a:r>
                            <a:rPr lang="en-US" sz="1100" b="1" dirty="0">
                              <a:solidFill>
                                <a:srgbClr val="C00000"/>
                              </a:solidFill>
                              <a:latin typeface="Cambria Math" panose="02040503050406030204" pitchFamily="18" charset="0"/>
                              <a:ea typeface="Cambria Math" panose="02040503050406030204" pitchFamily="18" charset="0"/>
                              <a:cs typeface="Calibri" panose="020F0502020204030204" pitchFamily="34" charset="0"/>
                            </a:rPr>
                            <a:t>Bunch length (mm) (SR/BS)*</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b="1" dirty="0">
                              <a:solidFill>
                                <a:srgbClr val="C00000"/>
                              </a:solidFill>
                              <a:latin typeface="Cambria Math" panose="02040503050406030204" pitchFamily="18" charset="0"/>
                              <a:ea typeface="Cambria Math" panose="02040503050406030204" pitchFamily="18" charset="0"/>
                              <a:cs typeface="Calibri" panose="020F0502020204030204" pitchFamily="34" charset="0"/>
                            </a:rPr>
                            <a:t>5.6/15.4</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3298040460"/>
                      </a:ext>
                    </a:extLst>
                  </a:tr>
                  <a:tr h="251877">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Energy spread (%) (SR/BS)*</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0.039/0.109</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2675031066"/>
                      </a:ext>
                    </a:extLst>
                  </a:tr>
                  <a:tr h="251877">
                    <a:tc>
                      <a:txBody>
                        <a:bodyPr/>
                        <a:lstStyle/>
                        <a:p>
                          <a:pPr algn="ctr"/>
                          <a:r>
                            <a:rPr lang="en-US" sz="1100" dirty="0" err="1">
                              <a:latin typeface="Cambria Math" panose="02040503050406030204" pitchFamily="18" charset="0"/>
                              <a:ea typeface="Cambria Math" panose="02040503050406030204" pitchFamily="18" charset="0"/>
                              <a:cs typeface="Calibri" panose="020F0502020204030204" pitchFamily="34" charset="0"/>
                            </a:rPr>
                            <a:t>Piwinsky</a:t>
                          </a:r>
                          <a:r>
                            <a:rPr lang="en-US" sz="1100" dirty="0">
                              <a:latin typeface="Cambria Math" panose="02040503050406030204" pitchFamily="18" charset="0"/>
                              <a:ea typeface="Cambria Math" panose="02040503050406030204" pitchFamily="18" charset="0"/>
                              <a:cs typeface="Calibri" panose="020F0502020204030204" pitchFamily="34" charset="0"/>
                            </a:rPr>
                            <a:t> angle (BS)*</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26.4</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496712062"/>
                      </a:ext>
                    </a:extLst>
                  </a:tr>
                  <a:tr h="264717">
                    <a:tc>
                      <a:txBody>
                        <a:bodyPr/>
                        <a:lstStyle/>
                        <a:p>
                          <a:pPr algn="ctr"/>
                          <a14:m>
                            <m:oMath xmlns:m="http://schemas.openxmlformats.org/officeDocument/2006/math">
                              <m:sSub>
                                <m:sSubPr>
                                  <m:ctrlPr>
                                    <a:rPr lang="en-GB" sz="1100" b="0" i="1" smtClean="0">
                                      <a:latin typeface="Cambria Math" panose="02040503050406030204" pitchFamily="18" charset="0"/>
                                      <a:ea typeface="Cambria Math" panose="02040503050406030204" pitchFamily="18" charset="0"/>
                                    </a:rPr>
                                  </m:ctrlPr>
                                </m:sSubPr>
                                <m:e>
                                  <m:r>
                                    <m:rPr>
                                      <m:nor/>
                                    </m:rPr>
                                    <a:rPr lang="en-GB" sz="1100" b="0" smtClean="0">
                                      <a:latin typeface="Cambria Math" panose="02040503050406030204" pitchFamily="18" charset="0"/>
                                      <a:ea typeface="Cambria Math" panose="02040503050406030204" pitchFamily="18" charset="0"/>
                                      <a:cs typeface="Calibri" panose="020F0502020204030204" pitchFamily="34" charset="0"/>
                                    </a:rPr>
                                    <m:t>ξ</m:t>
                                  </m:r>
                                </m:e>
                                <m:sub>
                                  <m:r>
                                    <a:rPr lang="fr-CH" sz="1100" b="0" i="1" smtClean="0">
                                      <a:latin typeface="Cambria Math" panose="02040503050406030204" pitchFamily="18" charset="0"/>
                                      <a:ea typeface="Cambria Math" panose="02040503050406030204" pitchFamily="18" charset="0"/>
                                    </a:rPr>
                                    <m:t>𝑥</m:t>
                                  </m:r>
                                </m:sub>
                              </m:sSub>
                            </m:oMath>
                          </a14:m>
                          <a:r>
                            <a:rPr lang="en-GB" sz="1100" b="0" dirty="0">
                              <a:latin typeface="Cambria Math" panose="02040503050406030204" pitchFamily="18" charset="0"/>
                              <a:ea typeface="Cambria Math" panose="02040503050406030204" pitchFamily="18" charset="0"/>
                              <a:cs typeface="Calibri" panose="020F0502020204030204" pitchFamily="34" charset="0"/>
                            </a:rPr>
                            <a:t>/</a:t>
                          </a:r>
                          <a14:m>
                            <m:oMath xmlns:m="http://schemas.openxmlformats.org/officeDocument/2006/math">
                              <m:sSub>
                                <m:sSubPr>
                                  <m:ctrlPr>
                                    <a:rPr lang="en-GB" sz="1100" b="0" i="1" smtClean="0">
                                      <a:latin typeface="Cambria Math" panose="02040503050406030204" pitchFamily="18" charset="0"/>
                                      <a:ea typeface="Cambria Math" panose="02040503050406030204" pitchFamily="18" charset="0"/>
                                    </a:rPr>
                                  </m:ctrlPr>
                                </m:sSubPr>
                                <m:e>
                                  <m:r>
                                    <m:rPr>
                                      <m:nor/>
                                    </m:rPr>
                                    <a:rPr lang="en-GB" sz="1100" b="0" smtClean="0">
                                      <a:latin typeface="Cambria Math" panose="02040503050406030204" pitchFamily="18" charset="0"/>
                                      <a:ea typeface="Cambria Math" panose="02040503050406030204" pitchFamily="18" charset="0"/>
                                      <a:cs typeface="Calibri" panose="020F0502020204030204" pitchFamily="34" charset="0"/>
                                    </a:rPr>
                                    <m:t>ξ</m:t>
                                  </m:r>
                                </m:e>
                                <m:sub>
                                  <m:r>
                                    <a:rPr lang="fr-CH" sz="1100" b="0" i="1" smtClean="0">
                                      <a:latin typeface="Cambria Math" panose="02040503050406030204" pitchFamily="18" charset="0"/>
                                      <a:ea typeface="Cambria Math" panose="02040503050406030204" pitchFamily="18" charset="0"/>
                                    </a:rPr>
                                    <m:t>𝑦</m:t>
                                  </m:r>
                                </m:sub>
                              </m:sSub>
                            </m:oMath>
                          </a14:m>
                          <a:endParaRPr lang="en-US" sz="1100" b="0" dirty="0">
                            <a:latin typeface="Cambria Math" panose="02040503050406030204" pitchFamily="18" charset="0"/>
                            <a:ea typeface="Cambria Math" panose="02040503050406030204" pitchFamily="18" charset="0"/>
                            <a:cs typeface="Calibri" panose="020F0502020204030204" pitchFamily="34" charset="0"/>
                          </a:endParaRP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0.022/0.097</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2283692658"/>
                      </a:ext>
                    </a:extLst>
                  </a:tr>
                  <a:tr h="251877">
                    <a:tc>
                      <a:txBody>
                        <a:bodyPr/>
                        <a:lstStyle/>
                        <a:p>
                          <a:pPr algn="ctr"/>
                          <a:r>
                            <a:rPr lang="en-GB" sz="1100" dirty="0"/>
                            <a:t>β* Hor (m)/Vert (mm)</a:t>
                          </a:r>
                          <a:endParaRPr lang="en-US" sz="1100" dirty="0">
                            <a:latin typeface="Cambria Math" panose="02040503050406030204" pitchFamily="18" charset="0"/>
                            <a:ea typeface="Cambria Math" panose="02040503050406030204" pitchFamily="18" charset="0"/>
                            <a:cs typeface="Calibri" panose="020F0502020204030204" pitchFamily="34" charset="0"/>
                          </a:endParaRP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0.11/0.7</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4034971118"/>
                      </a:ext>
                    </a:extLst>
                  </a:tr>
                  <a:tr h="251877">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Luminosity/IP (10</a:t>
                          </a:r>
                          <a:r>
                            <a:rPr lang="en-GB" sz="1100" baseline="50000" dirty="0">
                              <a:solidFill>
                                <a:schemeClr val="tx1"/>
                              </a:solidFill>
                              <a:effectLst>
                                <a:glow>
                                  <a:srgbClr val="006666">
                                    <a:alpha val="40000"/>
                                  </a:srgbClr>
                                </a:glow>
                              </a:effectLst>
                              <a:latin typeface="Cambria Math" panose="02040503050406030204" pitchFamily="18" charset="0"/>
                              <a:ea typeface="Cambria Math" panose="02040503050406030204" pitchFamily="18" charset="0"/>
                              <a:cs typeface="Calibri" panose="020F0502020204030204" pitchFamily="34" charset="0"/>
                            </a:rPr>
                            <a:t>34</a:t>
                          </a:r>
                          <a:r>
                            <a:rPr lang="en-US" sz="1100" dirty="0">
                              <a:latin typeface="Cambria Math" panose="02040503050406030204" pitchFamily="18" charset="0"/>
                              <a:ea typeface="Cambria Math" panose="02040503050406030204" pitchFamily="18" charset="0"/>
                              <a:cs typeface="Calibri" panose="020F0502020204030204" pitchFamily="34" charset="0"/>
                            </a:rPr>
                            <a:t>/cm</a:t>
                          </a:r>
                          <a:r>
                            <a:rPr lang="en-GB" sz="1100" baseline="50000" dirty="0">
                              <a:solidFill>
                                <a:schemeClr val="tx1"/>
                              </a:solidFill>
                              <a:effectLst>
                                <a:glow>
                                  <a:srgbClr val="006666">
                                    <a:alpha val="40000"/>
                                  </a:srgbClr>
                                </a:glow>
                              </a:effectLst>
                              <a:latin typeface="Cambria Math" panose="02040503050406030204" pitchFamily="18" charset="0"/>
                              <a:ea typeface="Cambria Math" panose="02040503050406030204" pitchFamily="18" charset="0"/>
                              <a:cs typeface="Calibri" panose="020F0502020204030204" pitchFamily="34" charset="0"/>
                            </a:rPr>
                            <a:t>2</a:t>
                          </a:r>
                          <a:r>
                            <a:rPr lang="en-US" sz="1100" dirty="0">
                              <a:latin typeface="Cambria Math" panose="02040503050406030204" pitchFamily="18" charset="0"/>
                              <a:ea typeface="Cambria Math" panose="02040503050406030204" pitchFamily="18" charset="0"/>
                              <a:cs typeface="Calibri" panose="020F0502020204030204" pitchFamily="34" charset="0"/>
                            </a:rPr>
                            <a:t>s)</a:t>
                          </a:r>
                        </a:p>
                      </a:txBody>
                      <a:tcP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141</a:t>
                          </a:r>
                        </a:p>
                      </a:txBody>
                      <a:tcP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53358418"/>
                      </a:ext>
                    </a:extLst>
                  </a:tr>
                </a:tbl>
              </a:graphicData>
            </a:graphic>
          </p:graphicFrame>
        </mc:Choice>
        <mc:Fallback xmlns="">
          <p:graphicFrame>
            <p:nvGraphicFramePr>
              <p:cNvPr id="27" name="Table 26">
                <a:extLst>
                  <a:ext uri="{FF2B5EF4-FFF2-40B4-BE49-F238E27FC236}">
                    <a16:creationId xmlns:a16="http://schemas.microsoft.com/office/drawing/2014/main" id="{C5E6F50D-A4F3-B6E9-8982-D247E0E633D2}"/>
                  </a:ext>
                </a:extLst>
              </p:cNvPr>
              <p:cNvGraphicFramePr>
                <a:graphicFrameLocks noGrp="1"/>
              </p:cNvGraphicFramePr>
              <p:nvPr>
                <p:extLst>
                  <p:ext uri="{D42A27DB-BD31-4B8C-83A1-F6EECF244321}">
                    <p14:modId xmlns:p14="http://schemas.microsoft.com/office/powerpoint/2010/main" val="3196523491"/>
                  </p:ext>
                </p:extLst>
              </p:nvPr>
            </p:nvGraphicFramePr>
            <p:xfrm>
              <a:off x="581622" y="1076462"/>
              <a:ext cx="5108963" cy="4981448"/>
            </p:xfrm>
            <a:graphic>
              <a:graphicData uri="http://schemas.openxmlformats.org/drawingml/2006/table">
                <a:tbl>
                  <a:tblPr firstRow="1" bandRow="1">
                    <a:tableStyleId>{5C22544A-7EE6-4342-B048-85BDC9FD1C3A}</a:tableStyleId>
                  </a:tblPr>
                  <a:tblGrid>
                    <a:gridCol w="3552643">
                      <a:extLst>
                        <a:ext uri="{9D8B030D-6E8A-4147-A177-3AD203B41FA5}">
                          <a16:colId xmlns:a16="http://schemas.microsoft.com/office/drawing/2014/main" val="3249058079"/>
                        </a:ext>
                      </a:extLst>
                    </a:gridCol>
                    <a:gridCol w="1556320">
                      <a:extLst>
                        <a:ext uri="{9D8B030D-6E8A-4147-A177-3AD203B41FA5}">
                          <a16:colId xmlns:a16="http://schemas.microsoft.com/office/drawing/2014/main" val="2617535561"/>
                        </a:ext>
                      </a:extLst>
                    </a:gridCol>
                  </a:tblGrid>
                  <a:tr h="304800">
                    <a:tc>
                      <a:txBody>
                        <a:bodyPr/>
                        <a:lstStyle/>
                        <a:p>
                          <a:pPr algn="ctr"/>
                          <a:r>
                            <a:rPr lang="en-US" sz="1400" dirty="0">
                              <a:solidFill>
                                <a:schemeClr val="tx1"/>
                              </a:solidFill>
                              <a:latin typeface="Cambria Math" panose="02040503050406030204" pitchFamily="18" charset="0"/>
                              <a:ea typeface="Cambria Math" panose="02040503050406030204" pitchFamily="18" charset="0"/>
                              <a:cs typeface="Calibri" panose="020F0502020204030204" pitchFamily="34" charset="0"/>
                            </a:rPr>
                            <a:t>Parameter</a:t>
                          </a:r>
                        </a:p>
                      </a:txBody>
                      <a:tcPr>
                        <a:lnB w="12700" cap="flat" cmpd="sng" algn="ctr">
                          <a:solidFill>
                            <a:schemeClr val="tx1"/>
                          </a:solidFill>
                          <a:prstDash val="solid"/>
                          <a:round/>
                          <a:headEnd type="none" w="med" len="med"/>
                          <a:tailEnd type="none" w="med" len="med"/>
                        </a:lnB>
                        <a:noFill/>
                      </a:tcPr>
                    </a:tc>
                    <a:tc>
                      <a:txBody>
                        <a:bodyPr/>
                        <a:lstStyle/>
                        <a:p>
                          <a:pPr algn="ctr"/>
                          <a:r>
                            <a:rPr lang="en-US" sz="1400" dirty="0">
                              <a:solidFill>
                                <a:schemeClr val="tx1"/>
                              </a:solidFill>
                              <a:latin typeface="Cambria Math" panose="02040503050406030204" pitchFamily="18" charset="0"/>
                              <a:ea typeface="Cambria Math" panose="02040503050406030204" pitchFamily="18" charset="0"/>
                              <a:cs typeface="Calibri" panose="020F0502020204030204" pitchFamily="34" charset="0"/>
                            </a:rPr>
                            <a:t>Value</a:t>
                          </a:r>
                        </a:p>
                      </a:txBody>
                      <a:tcPr>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83930643"/>
                      </a:ext>
                    </a:extLst>
                  </a:tr>
                  <a:tr h="259080">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Circumference (km)</a:t>
                          </a:r>
                        </a:p>
                      </a:txBody>
                      <a:tcPr>
                        <a:lnT w="12700" cap="flat" cmpd="sng" algn="ctr">
                          <a:solidFill>
                            <a:schemeClr val="tx1"/>
                          </a:solidFill>
                          <a:prstDash val="solid"/>
                          <a:round/>
                          <a:headEnd type="none" w="med" len="med"/>
                          <a:tailEnd type="none" w="med" len="med"/>
                        </a:lnT>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90.658816</a:t>
                          </a:r>
                        </a:p>
                      </a:txBody>
                      <a:tcPr>
                        <a:lnT w="1270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2159628537"/>
                      </a:ext>
                    </a:extLst>
                  </a:tr>
                  <a:tr h="259080">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Beam energy (GeV)</a:t>
                          </a:r>
                        </a:p>
                      </a:txBody>
                      <a:tcPr>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45.6</a:t>
                          </a:r>
                        </a:p>
                      </a:txBody>
                      <a:tcPr>
                        <a:lnB w="12700" cap="flat" cmpd="sng" algn="ctr">
                          <a:noFill/>
                          <a:prstDash val="solid"/>
                          <a:round/>
                          <a:headEnd type="none" w="med" len="med"/>
                          <a:tailEnd type="none" w="med" len="med"/>
                        </a:lnB>
                        <a:noFill/>
                      </a:tcPr>
                    </a:tc>
                    <a:extLst>
                      <a:ext uri="{0D108BD9-81ED-4DB2-BD59-A6C34878D82A}">
                        <a16:rowId xmlns:a16="http://schemas.microsoft.com/office/drawing/2014/main" val="930744976"/>
                      </a:ext>
                    </a:extLst>
                  </a:tr>
                  <a:tr h="259080">
                    <a:tc>
                      <a:txBody>
                        <a:bodyPr/>
                        <a:lstStyle/>
                        <a:p>
                          <a:pPr algn="ctr"/>
                          <a:r>
                            <a:rPr lang="en-US" sz="1100" b="1" dirty="0">
                              <a:solidFill>
                                <a:srgbClr val="C00000"/>
                              </a:solidFill>
                              <a:latin typeface="Cambria Math" panose="02040503050406030204" pitchFamily="18" charset="0"/>
                              <a:ea typeface="Cambria Math" panose="02040503050406030204" pitchFamily="18" charset="0"/>
                              <a:cs typeface="Calibri" panose="020F0502020204030204" pitchFamily="34" charset="0"/>
                            </a:rPr>
                            <a:t>Bunch population (10</a:t>
                          </a:r>
                          <a:r>
                            <a:rPr lang="en-GB" sz="1100" b="1" baseline="50000" dirty="0">
                              <a:solidFill>
                                <a:srgbClr val="C00000"/>
                              </a:solidFill>
                              <a:effectLst>
                                <a:glow>
                                  <a:srgbClr val="006666">
                                    <a:alpha val="40000"/>
                                  </a:srgbClr>
                                </a:glow>
                              </a:effectLst>
                              <a:latin typeface="Cambria Math" panose="02040503050406030204" pitchFamily="18" charset="0"/>
                              <a:ea typeface="Cambria Math" panose="02040503050406030204" pitchFamily="18" charset="0"/>
                              <a:cs typeface="Calibri" panose="020F0502020204030204" pitchFamily="34" charset="0"/>
                            </a:rPr>
                            <a:t>11</a:t>
                          </a:r>
                          <a:r>
                            <a:rPr lang="en-US" sz="1100" b="1" dirty="0">
                              <a:solidFill>
                                <a:srgbClr val="C00000"/>
                              </a:solidFill>
                              <a:latin typeface="Cambria Math" panose="02040503050406030204" pitchFamily="18" charset="0"/>
                              <a:ea typeface="Cambria Math" panose="02040503050406030204" pitchFamily="18" charset="0"/>
                              <a:cs typeface="Calibri" panose="020F0502020204030204" pitchFamily="34" charset="0"/>
                            </a:rPr>
                            <a:t>)</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b="1" dirty="0">
                              <a:solidFill>
                                <a:srgbClr val="C00000"/>
                              </a:solidFill>
                              <a:latin typeface="Cambria Math" panose="02040503050406030204" pitchFamily="18" charset="0"/>
                              <a:ea typeface="Cambria Math" panose="02040503050406030204" pitchFamily="18" charset="0"/>
                              <a:cs typeface="Calibri" panose="020F0502020204030204" pitchFamily="34" charset="0"/>
                            </a:rPr>
                            <a:t>2.14</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2447784469"/>
                      </a:ext>
                    </a:extLst>
                  </a:tr>
                  <a:tr h="259080">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RF frequency (MHz)</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400</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1924488723"/>
                      </a:ext>
                    </a:extLst>
                  </a:tr>
                  <a:tr h="259080">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RF voltage (MV)</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79</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1996279618"/>
                      </a:ext>
                    </a:extLst>
                  </a:tr>
                  <a:tr h="259080">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Energy loss per turn (GeV)</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0.0391</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2760281907"/>
                      </a:ext>
                    </a:extLst>
                  </a:tr>
                  <a:tr h="259080">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Longitudinal dumping time (turns)</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1158</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1440585838"/>
                      </a:ext>
                    </a:extLst>
                  </a:tr>
                  <a:tr h="259080">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Momentum compaction factor 10</a:t>
                          </a:r>
                          <a:r>
                            <a:rPr lang="en-GB" sz="1100" baseline="50000" dirty="0">
                              <a:solidFill>
                                <a:schemeClr val="tx1"/>
                              </a:solidFill>
                              <a:effectLst>
                                <a:glow>
                                  <a:srgbClr val="006666">
                                    <a:alpha val="40000"/>
                                  </a:srgbClr>
                                </a:glow>
                              </a:effectLst>
                              <a:latin typeface="Cambria Math" panose="02040503050406030204" pitchFamily="18" charset="0"/>
                              <a:ea typeface="Cambria Math" panose="02040503050406030204" pitchFamily="18" charset="0"/>
                              <a:cs typeface="Calibri" panose="020F0502020204030204" pitchFamily="34" charset="0"/>
                            </a:rPr>
                            <a:t>-6</a:t>
                          </a:r>
                          <a:endParaRPr lang="en-US" sz="1100" dirty="0">
                            <a:latin typeface="Cambria Math" panose="02040503050406030204" pitchFamily="18" charset="0"/>
                            <a:ea typeface="Cambria Math" panose="02040503050406030204" pitchFamily="18" charset="0"/>
                            <a:cs typeface="Calibri" panose="020F0502020204030204" pitchFamily="34" charset="0"/>
                          </a:endParaRP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28.6</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1317815889"/>
                      </a:ext>
                    </a:extLst>
                  </a:tr>
                  <a:tr h="259080">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Horizontal tune/IP</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54.5395</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1243463078"/>
                      </a:ext>
                    </a:extLst>
                  </a:tr>
                  <a:tr h="259080">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Vertical tune/IP</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55.55</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4130727922"/>
                      </a:ext>
                    </a:extLst>
                  </a:tr>
                  <a:tr h="259080">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Synchrotron tune</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0.0288</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859266187"/>
                      </a:ext>
                    </a:extLst>
                  </a:tr>
                  <a:tr h="259080">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Emittance Hor (nm)/Vert (pm)</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0.71/1.9</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1621069206"/>
                      </a:ext>
                    </a:extLst>
                  </a:tr>
                  <a:tr h="259080">
                    <a:tc>
                      <a:txBody>
                        <a:bodyPr/>
                        <a:lstStyle/>
                        <a:p>
                          <a:pPr algn="ctr"/>
                          <a:r>
                            <a:rPr lang="en-US" sz="1100" b="1" dirty="0">
                              <a:solidFill>
                                <a:srgbClr val="C00000"/>
                              </a:solidFill>
                              <a:latin typeface="Cambria Math" panose="02040503050406030204" pitchFamily="18" charset="0"/>
                              <a:ea typeface="Cambria Math" panose="02040503050406030204" pitchFamily="18" charset="0"/>
                              <a:cs typeface="Calibri" panose="020F0502020204030204" pitchFamily="34" charset="0"/>
                            </a:rPr>
                            <a:t>Bunch length (mm) (SR/BS)*</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b="1" dirty="0">
                              <a:solidFill>
                                <a:srgbClr val="C00000"/>
                              </a:solidFill>
                              <a:latin typeface="Cambria Math" panose="02040503050406030204" pitchFamily="18" charset="0"/>
                              <a:ea typeface="Cambria Math" panose="02040503050406030204" pitchFamily="18" charset="0"/>
                              <a:cs typeface="Calibri" panose="020F0502020204030204" pitchFamily="34" charset="0"/>
                            </a:rPr>
                            <a:t>5.6/15.4</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3298040460"/>
                      </a:ext>
                    </a:extLst>
                  </a:tr>
                  <a:tr h="259080">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Energy spread (%) (SR/BS)*</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0.039/0.109</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2675031066"/>
                      </a:ext>
                    </a:extLst>
                  </a:tr>
                  <a:tr h="259080">
                    <a:tc>
                      <a:txBody>
                        <a:bodyPr/>
                        <a:lstStyle/>
                        <a:p>
                          <a:pPr algn="ctr"/>
                          <a:r>
                            <a:rPr lang="en-US" sz="1100" dirty="0" err="1">
                              <a:latin typeface="Cambria Math" panose="02040503050406030204" pitchFamily="18" charset="0"/>
                              <a:ea typeface="Cambria Math" panose="02040503050406030204" pitchFamily="18" charset="0"/>
                              <a:cs typeface="Calibri" panose="020F0502020204030204" pitchFamily="34" charset="0"/>
                            </a:rPr>
                            <a:t>Piwinsky</a:t>
                          </a:r>
                          <a:r>
                            <a:rPr lang="en-US" sz="1100" dirty="0">
                              <a:latin typeface="Cambria Math" panose="02040503050406030204" pitchFamily="18" charset="0"/>
                              <a:ea typeface="Cambria Math" panose="02040503050406030204" pitchFamily="18" charset="0"/>
                              <a:cs typeface="Calibri" panose="020F0502020204030204" pitchFamily="34" charset="0"/>
                            </a:rPr>
                            <a:t> angle (BS)*</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26.4</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496712062"/>
                      </a:ext>
                    </a:extLst>
                  </a:tr>
                  <a:tr h="272288">
                    <a:tc>
                      <a:txBody>
                        <a:bodyPr/>
                        <a:lstStyle/>
                        <a:p>
                          <a:endParaRPr lang="en-US"/>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blipFill>
                          <a:blip r:embed="rId7"/>
                          <a:stretch>
                            <a:fillRect l="-172" t="-1533333" r="-44254" b="-202222"/>
                          </a:stretch>
                        </a:blip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0.022/0.097</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2283692658"/>
                      </a:ext>
                    </a:extLst>
                  </a:tr>
                  <a:tr h="259080">
                    <a:tc>
                      <a:txBody>
                        <a:bodyPr/>
                        <a:lstStyle/>
                        <a:p>
                          <a:pPr algn="ctr"/>
                          <a:r>
                            <a:rPr lang="en-GB" sz="1100" dirty="0"/>
                            <a:t>β* Hor (m)/Vert (mm)</a:t>
                          </a:r>
                          <a:endParaRPr lang="en-US" sz="1100" dirty="0">
                            <a:latin typeface="Cambria Math" panose="02040503050406030204" pitchFamily="18" charset="0"/>
                            <a:ea typeface="Cambria Math" panose="02040503050406030204" pitchFamily="18" charset="0"/>
                            <a:cs typeface="Calibri" panose="020F0502020204030204" pitchFamily="34" charset="0"/>
                          </a:endParaRP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0.11/0.7</a:t>
                          </a:r>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4034971118"/>
                      </a:ext>
                    </a:extLst>
                  </a:tr>
                  <a:tr h="259080">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Luminosity/IP (10</a:t>
                          </a:r>
                          <a:r>
                            <a:rPr lang="en-GB" sz="1100" baseline="50000" dirty="0">
                              <a:solidFill>
                                <a:schemeClr val="tx1"/>
                              </a:solidFill>
                              <a:effectLst>
                                <a:glow>
                                  <a:srgbClr val="006666">
                                    <a:alpha val="40000"/>
                                  </a:srgbClr>
                                </a:glow>
                              </a:effectLst>
                              <a:latin typeface="Cambria Math" panose="02040503050406030204" pitchFamily="18" charset="0"/>
                              <a:ea typeface="Cambria Math" panose="02040503050406030204" pitchFamily="18" charset="0"/>
                              <a:cs typeface="Calibri" panose="020F0502020204030204" pitchFamily="34" charset="0"/>
                            </a:rPr>
                            <a:t>34</a:t>
                          </a:r>
                          <a:r>
                            <a:rPr lang="en-US" sz="1100" dirty="0">
                              <a:latin typeface="Cambria Math" panose="02040503050406030204" pitchFamily="18" charset="0"/>
                              <a:ea typeface="Cambria Math" panose="02040503050406030204" pitchFamily="18" charset="0"/>
                              <a:cs typeface="Calibri" panose="020F0502020204030204" pitchFamily="34" charset="0"/>
                            </a:rPr>
                            <a:t>/cm</a:t>
                          </a:r>
                          <a:r>
                            <a:rPr lang="en-GB" sz="1100" baseline="50000" dirty="0">
                              <a:solidFill>
                                <a:schemeClr val="tx1"/>
                              </a:solidFill>
                              <a:effectLst>
                                <a:glow>
                                  <a:srgbClr val="006666">
                                    <a:alpha val="40000"/>
                                  </a:srgbClr>
                                </a:glow>
                              </a:effectLst>
                              <a:latin typeface="Cambria Math" panose="02040503050406030204" pitchFamily="18" charset="0"/>
                              <a:ea typeface="Cambria Math" panose="02040503050406030204" pitchFamily="18" charset="0"/>
                              <a:cs typeface="Calibri" panose="020F0502020204030204" pitchFamily="34" charset="0"/>
                            </a:rPr>
                            <a:t>2</a:t>
                          </a:r>
                          <a:r>
                            <a:rPr lang="en-US" sz="1100" dirty="0">
                              <a:latin typeface="Cambria Math" panose="02040503050406030204" pitchFamily="18" charset="0"/>
                              <a:ea typeface="Cambria Math" panose="02040503050406030204" pitchFamily="18" charset="0"/>
                              <a:cs typeface="Calibri" panose="020F0502020204030204" pitchFamily="34" charset="0"/>
                            </a:rPr>
                            <a:t>s)</a:t>
                          </a:r>
                        </a:p>
                      </a:txBody>
                      <a:tcP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100" dirty="0">
                              <a:latin typeface="Cambria Math" panose="02040503050406030204" pitchFamily="18" charset="0"/>
                              <a:ea typeface="Cambria Math" panose="02040503050406030204" pitchFamily="18" charset="0"/>
                              <a:cs typeface="Calibri" panose="020F0502020204030204" pitchFamily="34" charset="0"/>
                            </a:rPr>
                            <a:t>141</a:t>
                          </a:r>
                        </a:p>
                      </a:txBody>
                      <a:tcP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53358418"/>
                      </a:ext>
                    </a:extLst>
                  </a:tr>
                </a:tbl>
              </a:graphicData>
            </a:graphic>
          </p:graphicFrame>
        </mc:Fallback>
      </mc:AlternateContent>
      <p:sp>
        <p:nvSpPr>
          <p:cNvPr id="31" name="TextBox 30">
            <a:extLst>
              <a:ext uri="{FF2B5EF4-FFF2-40B4-BE49-F238E27FC236}">
                <a16:creationId xmlns:a16="http://schemas.microsoft.com/office/drawing/2014/main" id="{B5A8482A-C9A3-B819-826F-8EE9C091D919}"/>
              </a:ext>
            </a:extLst>
          </p:cNvPr>
          <p:cNvSpPr txBox="1"/>
          <p:nvPr/>
        </p:nvSpPr>
        <p:spPr>
          <a:xfrm>
            <a:off x="581622" y="6058552"/>
            <a:ext cx="6280950" cy="261610"/>
          </a:xfrm>
          <a:prstGeom prst="rect">
            <a:avLst/>
          </a:prstGeom>
          <a:noFill/>
        </p:spPr>
        <p:txBody>
          <a:bodyPr wrap="square">
            <a:spAutoFit/>
          </a:bodyPr>
          <a:lstStyle/>
          <a:p>
            <a:r>
              <a:rPr lang="en-US" sz="1050" dirty="0">
                <a:latin typeface="Cambria Math" panose="02040503050406030204" pitchFamily="18" charset="0"/>
                <a:ea typeface="Cambria Math" panose="02040503050406030204" pitchFamily="18" charset="0"/>
                <a:cs typeface="Calibri" panose="020F0502020204030204" pitchFamily="34" charset="0"/>
              </a:rPr>
              <a:t>*SR: synchrotron radiation, BS: </a:t>
            </a:r>
            <a:r>
              <a:rPr lang="en-US" sz="1050" dirty="0" err="1">
                <a:latin typeface="Cambria Math" panose="02040503050406030204" pitchFamily="18" charset="0"/>
                <a:ea typeface="Cambria Math" panose="02040503050406030204" pitchFamily="18" charset="0"/>
                <a:cs typeface="Calibri" panose="020F0502020204030204" pitchFamily="34" charset="0"/>
              </a:rPr>
              <a:t>beamstrahlung</a:t>
            </a:r>
            <a:endParaRPr lang="en-US" sz="1050" dirty="0"/>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1A031C71-65C5-EC10-5F74-FC09F5FD3726}"/>
                  </a:ext>
                </a:extLst>
              </p:cNvPr>
              <p:cNvSpPr txBox="1"/>
              <p:nvPr/>
            </p:nvSpPr>
            <p:spPr>
              <a:xfrm>
                <a:off x="5762111" y="3870741"/>
                <a:ext cx="6107594" cy="646331"/>
              </a:xfrm>
              <a:prstGeom prst="rect">
                <a:avLst/>
              </a:prstGeom>
              <a:noFill/>
            </p:spPr>
            <p:txBody>
              <a:bodyPr wrap="square">
                <a:spAutoFit/>
              </a:bodyPr>
              <a:lstStyle/>
              <a:p>
                <a:r>
                  <a:rPr lang="en-GB" sz="1800" dirty="0">
                    <a:latin typeface="Calibri Light" panose="020F0302020204030204" pitchFamily="34" charset="0"/>
                    <a:ea typeface="Calibri Light" panose="020F0302020204030204" pitchFamily="34" charset="0"/>
                    <a:cs typeface="Calibri Light" panose="020F0302020204030204" pitchFamily="34" charset="0"/>
                  </a:rPr>
                  <a:t>Since the transverse impedance of RW is proportional to </a:t>
                </a:r>
                <a14:m>
                  <m:oMath xmlns:m="http://schemas.openxmlformats.org/officeDocument/2006/math">
                    <m:sSup>
                      <m:sSupPr>
                        <m:ctrlPr>
                          <a:rPr lang="en-US" sz="1800" b="0" i="1" smtClean="0">
                            <a:latin typeface="Cambria Math" panose="02040503050406030204" pitchFamily="18" charset="0"/>
                            <a:cs typeface="Times New Roman" panose="02020603050405020304" pitchFamily="18" charset="0"/>
                          </a:rPr>
                        </m:ctrlPr>
                      </m:sSupPr>
                      <m:e>
                        <m:r>
                          <a:rPr lang="en-US" sz="1800" b="0" i="1" smtClean="0">
                            <a:latin typeface="Cambria Math" panose="02040503050406030204" pitchFamily="18" charset="0"/>
                            <a:cs typeface="Times New Roman" panose="02020603050405020304" pitchFamily="18" charset="0"/>
                          </a:rPr>
                          <m:t>1/</m:t>
                        </m:r>
                        <m:r>
                          <a:rPr lang="en-US" sz="1800" b="0" i="1" smtClean="0">
                            <a:latin typeface="Cambria Math" panose="02040503050406030204" pitchFamily="18" charset="0"/>
                            <a:cs typeface="Times New Roman" panose="02020603050405020304" pitchFamily="18" charset="0"/>
                          </a:rPr>
                          <m:t>𝑏</m:t>
                        </m:r>
                      </m:e>
                      <m:sup>
                        <m:r>
                          <a:rPr lang="en-US" sz="1800" b="0" i="1" smtClean="0">
                            <a:latin typeface="Cambria Math" panose="02040503050406030204" pitchFamily="18" charset="0"/>
                            <a:cs typeface="Times New Roman" panose="02020603050405020304" pitchFamily="18" charset="0"/>
                          </a:rPr>
                          <m:t>3</m:t>
                        </m:r>
                      </m:sup>
                    </m:sSup>
                  </m:oMath>
                </a14:m>
                <a:r>
                  <a:rPr lang="en-GB" sz="1800" dirty="0">
                    <a:latin typeface="Calibri Light" panose="020F0302020204030204" pitchFamily="34" charset="0"/>
                    <a:ea typeface="Calibri Light" panose="020F0302020204030204" pitchFamily="34" charset="0"/>
                    <a:cs typeface="Calibri Light" panose="020F0302020204030204" pitchFamily="34" charset="0"/>
                  </a:rPr>
                  <a:t>, this reduction causes the increase of RW impedance by 60%</a:t>
                </a:r>
              </a:p>
            </p:txBody>
          </p:sp>
        </mc:Choice>
        <mc:Fallback xmlns="">
          <p:sp>
            <p:nvSpPr>
              <p:cNvPr id="3" name="TextBox 2">
                <a:extLst>
                  <a:ext uri="{FF2B5EF4-FFF2-40B4-BE49-F238E27FC236}">
                    <a16:creationId xmlns:a16="http://schemas.microsoft.com/office/drawing/2014/main" id="{1A031C71-65C5-EC10-5F74-FC09F5FD3726}"/>
                  </a:ext>
                </a:extLst>
              </p:cNvPr>
              <p:cNvSpPr txBox="1">
                <a:spLocks noRot="1" noChangeAspect="1" noMove="1" noResize="1" noEditPoints="1" noAdjustHandles="1" noChangeArrowheads="1" noChangeShapeType="1" noTextEdit="1"/>
              </p:cNvSpPr>
              <p:nvPr/>
            </p:nvSpPr>
            <p:spPr>
              <a:xfrm>
                <a:off x="5762111" y="3870741"/>
                <a:ext cx="6107594" cy="646331"/>
              </a:xfrm>
              <a:prstGeom prst="rect">
                <a:avLst/>
              </a:prstGeom>
              <a:blipFill>
                <a:blip r:embed="rId8"/>
                <a:stretch>
                  <a:fillRect l="-798" t="-5660" b="-1415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TextBox 8">
                <a:extLst>
                  <a:ext uri="{FF2B5EF4-FFF2-40B4-BE49-F238E27FC236}">
                    <a16:creationId xmlns:a16="http://schemas.microsoft.com/office/drawing/2014/main" id="{85DAD5B5-18B3-EC86-D739-5E544037E0EF}"/>
                  </a:ext>
                </a:extLst>
              </p:cNvPr>
              <p:cNvSpPr txBox="1"/>
              <p:nvPr/>
            </p:nvSpPr>
            <p:spPr>
              <a:xfrm>
                <a:off x="6240647" y="2072200"/>
                <a:ext cx="4394802" cy="944746"/>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latin typeface="Calibri Light" panose="020F0302020204030204" pitchFamily="34" charset="0"/>
                    <a:ea typeface="Calibri Light" panose="020F0302020204030204" pitchFamily="34" charset="0"/>
                    <a:cs typeface="Calibri Light" panose="020F0302020204030204" pitchFamily="34" charset="0"/>
                  </a:rPr>
                  <a:t>From 2023 change of b</a:t>
                </a:r>
                <a:r>
                  <a:rPr lang="en-GB" dirty="0" err="1">
                    <a:latin typeface="Calibri Light" panose="020F0302020204030204" pitchFamily="34" charset="0"/>
                    <a:ea typeface="Calibri Light" panose="020F0302020204030204" pitchFamily="34" charset="0"/>
                    <a:cs typeface="Calibri Light" panose="020F0302020204030204" pitchFamily="34" charset="0"/>
                  </a:rPr>
                  <a:t>unch</a:t>
                </a:r>
                <a:r>
                  <a:rPr lang="en-GB" dirty="0">
                    <a:latin typeface="Calibri Light" panose="020F0302020204030204" pitchFamily="34" charset="0"/>
                    <a:ea typeface="Calibri Light" panose="020F0302020204030204" pitchFamily="34" charset="0"/>
                    <a:cs typeface="Calibri Light" panose="020F0302020204030204" pitchFamily="34" charset="0"/>
                  </a:rPr>
                  <a:t> population </a:t>
                </a:r>
                <a14:m>
                  <m:oMath xmlns:m="http://schemas.openxmlformats.org/officeDocument/2006/math">
                    <m:sSub>
                      <m:sSubPr>
                        <m:ctrlPr>
                          <a:rPr lang="en-GB" i="1" smtClean="0">
                            <a:latin typeface="Cambria Math" panose="02040503050406030204" pitchFamily="18" charset="0"/>
                            <a:cs typeface="Times New Roman" panose="02020603050405020304" pitchFamily="18" charset="0"/>
                          </a:rPr>
                        </m:ctrlPr>
                      </m:sSubPr>
                      <m:e>
                        <m:r>
                          <a:rPr lang="en-US" b="0" i="1" smtClean="0">
                            <a:latin typeface="Cambria Math" panose="02040503050406030204" pitchFamily="18" charset="0"/>
                            <a:cs typeface="Times New Roman" panose="02020603050405020304" pitchFamily="18" charset="0"/>
                          </a:rPr>
                          <m:t>𝑁</m:t>
                        </m:r>
                      </m:e>
                      <m:sub>
                        <m:r>
                          <a:rPr lang="en-US" b="0" i="1" smtClean="0">
                            <a:latin typeface="Cambria Math" panose="02040503050406030204" pitchFamily="18" charset="0"/>
                            <a:cs typeface="Times New Roman" panose="02020603050405020304" pitchFamily="18" charset="0"/>
                          </a:rPr>
                          <m:t>𝑝</m:t>
                        </m:r>
                      </m:sub>
                    </m:sSub>
                  </m:oMath>
                </a14:m>
                <a:r>
                  <a:rPr lang="en-GB" dirty="0">
                    <a:latin typeface="Calibri Light" panose="020F0302020204030204" pitchFamily="34" charset="0"/>
                    <a:ea typeface="Calibri Light" panose="020F0302020204030204" pitchFamily="34" charset="0"/>
                    <a:cs typeface="Calibri Light" panose="020F0302020204030204" pitchFamily="34" charset="0"/>
                  </a:rPr>
                  <a:t>:</a:t>
                </a:r>
              </a:p>
              <a:p>
                <a:pPr algn="ctr"/>
                <a14:m>
                  <m:oMath xmlns:m="http://schemas.openxmlformats.org/officeDocument/2006/math">
                    <m:r>
                      <a:rPr lang="en-US" sz="1800" b="0" i="1" smtClean="0">
                        <a:latin typeface="Cambria Math" panose="02040503050406030204" pitchFamily="18" charset="0"/>
                        <a:cs typeface="Times New Roman" panose="02020603050405020304" pitchFamily="18" charset="0"/>
                      </a:rPr>
                      <m:t>1.51 </m:t>
                    </m:r>
                    <m:sSup>
                      <m:sSupPr>
                        <m:ctrlPr>
                          <a:rPr lang="en-US" sz="1800" b="0" i="1" smtClean="0">
                            <a:latin typeface="Cambria Math" panose="02040503050406030204" pitchFamily="18" charset="0"/>
                            <a:cs typeface="Times New Roman" panose="02020603050405020304" pitchFamily="18" charset="0"/>
                          </a:rPr>
                        </m:ctrlPr>
                      </m:sSupPr>
                      <m:e>
                        <m:r>
                          <a:rPr lang="en-US" sz="1800" b="0" i="1" smtClean="0">
                            <a:latin typeface="Cambria Math" panose="02040503050406030204" pitchFamily="18" charset="0"/>
                            <a:cs typeface="Times New Roman" panose="02020603050405020304" pitchFamily="18" charset="0"/>
                          </a:rPr>
                          <m:t>10</m:t>
                        </m:r>
                      </m:e>
                      <m:sup>
                        <m:r>
                          <a:rPr lang="en-US" sz="1800" b="0" i="1" smtClean="0">
                            <a:latin typeface="Cambria Math" panose="02040503050406030204" pitchFamily="18" charset="0"/>
                            <a:cs typeface="Times New Roman" panose="02020603050405020304" pitchFamily="18" charset="0"/>
                          </a:rPr>
                          <m:t>11</m:t>
                        </m:r>
                      </m:sup>
                    </m:sSup>
                    <m:r>
                      <a:rPr lang="en-US" sz="1800" b="0" i="1" smtClean="0">
                        <a:latin typeface="Cambria Math" panose="02040503050406030204" pitchFamily="18" charset="0"/>
                        <a:cs typeface="Times New Roman" panose="02020603050405020304" pitchFamily="18" charset="0"/>
                      </a:rPr>
                      <m:t> </m:t>
                    </m:r>
                  </m:oMath>
                </a14:m>
                <a:r>
                  <a:rPr kumimoji="0" lang="en-US" b="0" i="0" u="none" strike="noStrike" kern="1200" cap="none" spc="0" normalizeH="0" baseline="0" noProof="0" dirty="0">
                    <a:ln>
                      <a:noFill/>
                    </a:ln>
                    <a:solidFill>
                      <a:srgbClr val="006666"/>
                    </a:solidFill>
                    <a:effectLst/>
                    <a:uLnTx/>
                    <a:uFillTx/>
                    <a:latin typeface="Calibri Light" panose="020F0302020204030204" pitchFamily="34" charset="0"/>
                    <a:ea typeface="Calibri Light" panose="020F0302020204030204" pitchFamily="34" charset="0"/>
                    <a:cs typeface="Calibri Light" panose="020F0302020204030204" pitchFamily="34" charset="0"/>
                    <a:sym typeface="Wingdings" pitchFamily="2" charset="2"/>
                  </a:rPr>
                  <a:t></a:t>
                </a:r>
                <a:r>
                  <a:rPr kumimoji="0" lang="en-US" b="0" i="0" u="none" strike="noStrike" kern="1200" cap="none" spc="0" normalizeH="0" baseline="0" noProof="0" dirty="0">
                    <a:ln>
                      <a:noFill/>
                    </a:ln>
                    <a:solidFill>
                      <a:srgbClr val="006666"/>
                    </a:solidFill>
                    <a:effectLst/>
                    <a:uLnTx/>
                    <a:uFillTx/>
                    <a:latin typeface="Calibri Light" panose="020F0302020204030204" pitchFamily="34" charset="0"/>
                    <a:ea typeface="Calibri Light" panose="020F0302020204030204" pitchFamily="34" charset="0"/>
                    <a:cs typeface="Calibri Light" panose="020F0302020204030204" pitchFamily="34" charset="0"/>
                  </a:rPr>
                  <a:t> </a:t>
                </a:r>
                <a14:m>
                  <m:oMath xmlns:m="http://schemas.openxmlformats.org/officeDocument/2006/math">
                    <m:r>
                      <a:rPr lang="en-US" i="0">
                        <a:latin typeface="Cambria Math" panose="02040503050406030204" pitchFamily="18" charset="0"/>
                        <a:cs typeface="Times New Roman" panose="02020603050405020304" pitchFamily="18" charset="0"/>
                      </a:rPr>
                      <m:t>2.14</m:t>
                    </m:r>
                    <m:r>
                      <a:rPr lang="en-US" i="1">
                        <a:latin typeface="Cambria Math" panose="02040503050406030204" pitchFamily="18" charset="0"/>
                        <a:cs typeface="Times New Roman" panose="02020603050405020304" pitchFamily="18" charset="0"/>
                      </a:rPr>
                      <m:t> </m:t>
                    </m:r>
                    <m:sSup>
                      <m:sSupPr>
                        <m:ctrlPr>
                          <a:rPr lang="en-US" i="1">
                            <a:latin typeface="Cambria Math" panose="02040503050406030204" pitchFamily="18" charset="0"/>
                            <a:cs typeface="Times New Roman" panose="02020603050405020304" pitchFamily="18" charset="0"/>
                          </a:rPr>
                        </m:ctrlPr>
                      </m:sSupPr>
                      <m:e>
                        <m:r>
                          <a:rPr lang="en-US" i="1">
                            <a:latin typeface="Cambria Math" panose="02040503050406030204" pitchFamily="18" charset="0"/>
                            <a:cs typeface="Times New Roman" panose="02020603050405020304" pitchFamily="18" charset="0"/>
                          </a:rPr>
                          <m:t>10</m:t>
                        </m:r>
                      </m:e>
                      <m:sup>
                        <m:r>
                          <a:rPr lang="en-US" i="1">
                            <a:latin typeface="Cambria Math" panose="02040503050406030204" pitchFamily="18" charset="0"/>
                            <a:cs typeface="Times New Roman" panose="02020603050405020304" pitchFamily="18" charset="0"/>
                          </a:rPr>
                          <m:t>11</m:t>
                        </m:r>
                      </m:sup>
                    </m:sSup>
                  </m:oMath>
                </a14:m>
                <a:r>
                  <a:rPr kumimoji="0" lang="en-US" b="0" i="0" u="none" strike="noStrike" kern="1200" cap="none" spc="0" normalizeH="0" baseline="0" noProof="0" dirty="0">
                    <a:ln>
                      <a:noFill/>
                    </a:ln>
                    <a:solidFill>
                      <a:srgbClr val="006666"/>
                    </a:solidFill>
                    <a:effectLst/>
                    <a:uLnTx/>
                    <a:uFillTx/>
                    <a:latin typeface="Calibri Light" panose="020F0302020204030204" pitchFamily="34" charset="0"/>
                    <a:ea typeface="Calibri Light" panose="020F0302020204030204" pitchFamily="34" charset="0"/>
                    <a:cs typeface="Calibri Light" panose="020F0302020204030204" pitchFamily="34" charset="0"/>
                  </a:rPr>
                  <a:t> </a:t>
                </a:r>
                <a:r>
                  <a:rPr lang="en-GB" dirty="0">
                    <a:latin typeface="Calibri Light" panose="020F0302020204030204" pitchFamily="34" charset="0"/>
                    <a:ea typeface="Calibri Light" panose="020F0302020204030204" pitchFamily="34" charset="0"/>
                    <a:cs typeface="Calibri Light" panose="020F0302020204030204" pitchFamily="34" charset="0"/>
                  </a:rPr>
                  <a:t>particles per bunch </a:t>
                </a:r>
                <a:endParaRPr kumimoji="0" lang="en-US" b="0" i="0" u="none" strike="noStrike" kern="1200" cap="none" spc="0" normalizeH="0" baseline="0" noProof="0" dirty="0">
                  <a:ln>
                    <a:noFill/>
                  </a:ln>
                  <a:solidFill>
                    <a:srgbClr val="006666"/>
                  </a:solidFill>
                  <a:effectLst/>
                  <a:uLnTx/>
                  <a:uFillTx/>
                  <a:latin typeface="Calibri Light" panose="020F0302020204030204" pitchFamily="34" charset="0"/>
                  <a:ea typeface="Calibri Light" panose="020F0302020204030204" pitchFamily="34" charset="0"/>
                  <a:cs typeface="Calibri Light" panose="020F0302020204030204" pitchFamily="34" charset="0"/>
                </a:endParaRPr>
              </a:p>
              <a:p>
                <a:pPr algn="ctr"/>
                <a:endParaRPr lang="en-GB" dirty="0">
                  <a:latin typeface="Calibri Light" panose="020F0302020204030204" pitchFamily="34" charset="0"/>
                  <a:ea typeface="Calibri Light" panose="020F0302020204030204" pitchFamily="34" charset="0"/>
                  <a:cs typeface="Calibri Light" panose="020F0302020204030204" pitchFamily="34" charset="0"/>
                </a:endParaRPr>
              </a:p>
            </p:txBody>
          </p:sp>
        </mc:Choice>
        <mc:Fallback xmlns="">
          <p:sp>
            <p:nvSpPr>
              <p:cNvPr id="12" name="TextBox 8">
                <a:extLst>
                  <a:ext uri="{FF2B5EF4-FFF2-40B4-BE49-F238E27FC236}">
                    <a16:creationId xmlns:a16="http://schemas.microsoft.com/office/drawing/2014/main" id="{85DAD5B5-18B3-EC86-D739-5E544037E0EF}"/>
                  </a:ext>
                </a:extLst>
              </p:cNvPr>
              <p:cNvSpPr txBox="1">
                <a:spLocks noRot="1" noChangeAspect="1" noMove="1" noResize="1" noEditPoints="1" noAdjustHandles="1" noChangeArrowheads="1" noChangeShapeType="1" noTextEdit="1"/>
              </p:cNvSpPr>
              <p:nvPr/>
            </p:nvSpPr>
            <p:spPr>
              <a:xfrm>
                <a:off x="6240647" y="2072200"/>
                <a:ext cx="4394802" cy="944746"/>
              </a:xfrm>
              <a:prstGeom prst="rect">
                <a:avLst/>
              </a:prstGeom>
              <a:blipFill>
                <a:blip r:embed="rId9"/>
                <a:stretch>
                  <a:fillRect t="-322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127F508B-7F80-6A37-AA6E-94D67E919185}"/>
                  </a:ext>
                </a:extLst>
              </p:cNvPr>
              <p:cNvSpPr txBox="1"/>
              <p:nvPr/>
            </p:nvSpPr>
            <p:spPr>
              <a:xfrm>
                <a:off x="6550042" y="2956901"/>
                <a:ext cx="3776012" cy="646331"/>
              </a:xfrm>
              <a:prstGeom prst="rect">
                <a:avLst/>
              </a:prstGeom>
              <a:noFill/>
            </p:spPr>
            <p:txBody>
              <a:bodyPr wrap="square">
                <a:spAutoFit/>
              </a:bodyPr>
              <a:lstStyle/>
              <a:p>
                <a:pPr lvl="1"/>
                <a:r>
                  <a:rPr kumimoji="0" lang="en-US" b="0" i="0" u="none" strike="noStrike" kern="1200" cap="none" spc="0" normalizeH="0" baseline="0" noProof="0" dirty="0">
                    <a:ln>
                      <a:noFill/>
                    </a:ln>
                    <a:solidFill>
                      <a:prstClr val="black"/>
                    </a:solidFill>
                    <a:effectLst/>
                    <a:uLnTx/>
                    <a:uFillTx/>
                    <a:latin typeface="Calibri Light" panose="020F0302020204030204" pitchFamily="34" charset="0"/>
                    <a:ea typeface="Calibri Light" panose="020F0302020204030204" pitchFamily="34" charset="0"/>
                    <a:cs typeface="Calibri Light" panose="020F0302020204030204" pitchFamily="34" charset="0"/>
                  </a:rPr>
                  <a:t>Change of beam pipe radius </a:t>
                </a:r>
                <a14:m>
                  <m:oMath xmlns:m="http://schemas.openxmlformats.org/officeDocument/2006/math">
                    <m:r>
                      <a:rPr lang="en-US" sz="1800" i="1" smtClean="0">
                        <a:latin typeface="Cambria Math" panose="02040503050406030204" pitchFamily="18" charset="0"/>
                        <a:cs typeface="Times New Roman" panose="02020603050405020304" pitchFamily="18" charset="0"/>
                      </a:rPr>
                      <m:t>𝑏</m:t>
                    </m:r>
                  </m:oMath>
                </a14:m>
                <a:r>
                  <a:rPr lang="en-GB" sz="1800" dirty="0">
                    <a:latin typeface="Calibri Light" panose="020F0302020204030204" pitchFamily="34" charset="0"/>
                    <a:ea typeface="Calibri Light" panose="020F0302020204030204" pitchFamily="34" charset="0"/>
                    <a:cs typeface="Calibri Light" panose="020F0302020204030204" pitchFamily="34" charset="0"/>
                  </a:rPr>
                  <a:t>:</a:t>
                </a:r>
                <a:endParaRPr kumimoji="0" lang="en-US" b="0" i="0" u="none" strike="noStrike" kern="1200" cap="none" spc="0" normalizeH="0" baseline="0" noProof="0" dirty="0">
                  <a:ln>
                    <a:noFill/>
                  </a:ln>
                  <a:solidFill>
                    <a:prstClr val="black"/>
                  </a:solidFill>
                  <a:effectLst/>
                  <a:uLnTx/>
                  <a:uFillTx/>
                  <a:latin typeface="Calibri Light" panose="020F0302020204030204" pitchFamily="34" charset="0"/>
                  <a:ea typeface="Calibri Light" panose="020F0302020204030204" pitchFamily="34" charset="0"/>
                  <a:cs typeface="Calibri Light" panose="020F0302020204030204" pitchFamily="34" charset="0"/>
                </a:endParaRPr>
              </a:p>
              <a:p>
                <a:pPr lvl="2"/>
                <a:r>
                  <a:rPr lang="en-US" dirty="0">
                    <a:latin typeface="Cambria Math" panose="02040503050406030204" pitchFamily="18" charset="0"/>
                    <a:ea typeface="Cambria Math" panose="02040503050406030204" pitchFamily="18" charset="0"/>
                    <a:cs typeface="Calibri Light" panose="020F0302020204030204" pitchFamily="34" charset="0"/>
                  </a:rPr>
                  <a:t>35</a:t>
                </a:r>
                <a:r>
                  <a:rPr kumimoji="0" lang="en-US" b="0" u="none" strike="noStrike" kern="1200" cap="none" spc="0" normalizeH="0" baseline="0" noProof="0" dirty="0">
                    <a:ln>
                      <a:noFill/>
                    </a:ln>
                    <a:effectLst/>
                    <a:uLnTx/>
                    <a:uFillTx/>
                    <a:latin typeface="Cambria Math" panose="02040503050406030204" pitchFamily="18" charset="0"/>
                    <a:ea typeface="Cambria Math" panose="02040503050406030204" pitchFamily="18" charset="0"/>
                    <a:cs typeface="Calibri Light" panose="020F0302020204030204" pitchFamily="34" charset="0"/>
                  </a:rPr>
                  <a:t> mm </a:t>
                </a:r>
                <a:r>
                  <a:rPr kumimoji="0" lang="en-US" b="0" u="none" strike="noStrike" kern="1200" cap="none" spc="0" normalizeH="0" baseline="0" noProof="0" dirty="0">
                    <a:ln>
                      <a:noFill/>
                    </a:ln>
                    <a:solidFill>
                      <a:srgbClr val="006666"/>
                    </a:solidFill>
                    <a:effectLst/>
                    <a:uLnTx/>
                    <a:uFillTx/>
                    <a:latin typeface="Calibri Light" panose="020F0302020204030204" pitchFamily="34" charset="0"/>
                    <a:ea typeface="Calibri Light" panose="020F0302020204030204" pitchFamily="34" charset="0"/>
                    <a:cs typeface="Calibri Light" panose="020F0302020204030204" pitchFamily="34" charset="0"/>
                    <a:sym typeface="Wingdings" pitchFamily="2" charset="2"/>
                  </a:rPr>
                  <a:t></a:t>
                </a:r>
                <a:r>
                  <a:rPr kumimoji="0" lang="en-US" b="0" u="none" strike="noStrike" kern="1200" cap="none" spc="0" normalizeH="0" baseline="0" noProof="0" dirty="0">
                    <a:ln>
                      <a:noFill/>
                    </a:ln>
                    <a:solidFill>
                      <a:srgbClr val="006666"/>
                    </a:solidFill>
                    <a:effectLst/>
                    <a:uLnTx/>
                    <a:uFillTx/>
                    <a:latin typeface="Calibri Light" panose="020F0302020204030204" pitchFamily="34" charset="0"/>
                    <a:ea typeface="Calibri Light" panose="020F0302020204030204" pitchFamily="34" charset="0"/>
                    <a:cs typeface="Calibri Light" panose="020F0302020204030204" pitchFamily="34" charset="0"/>
                  </a:rPr>
                  <a:t> </a:t>
                </a:r>
                <a:r>
                  <a:rPr kumimoji="0" lang="en-US" u="none" strike="noStrike" kern="1200" cap="none" spc="0" normalizeH="0" baseline="0" noProof="0" dirty="0">
                    <a:ln>
                      <a:noFill/>
                    </a:ln>
                    <a:effectLst/>
                    <a:uLnTx/>
                    <a:uFillTx/>
                    <a:latin typeface="Cambria Math" panose="02040503050406030204" pitchFamily="18" charset="0"/>
                    <a:ea typeface="Cambria Math" panose="02040503050406030204" pitchFamily="18" charset="0"/>
                    <a:cs typeface="Calibri Light" panose="020F0302020204030204" pitchFamily="34" charset="0"/>
                  </a:rPr>
                  <a:t>30 mm</a:t>
                </a:r>
              </a:p>
            </p:txBody>
          </p:sp>
        </mc:Choice>
        <mc:Fallback xmlns="">
          <p:sp>
            <p:nvSpPr>
              <p:cNvPr id="18" name="TextBox 17">
                <a:extLst>
                  <a:ext uri="{FF2B5EF4-FFF2-40B4-BE49-F238E27FC236}">
                    <a16:creationId xmlns:a16="http://schemas.microsoft.com/office/drawing/2014/main" id="{127F508B-7F80-6A37-AA6E-94D67E919185}"/>
                  </a:ext>
                </a:extLst>
              </p:cNvPr>
              <p:cNvSpPr txBox="1">
                <a:spLocks noRot="1" noChangeAspect="1" noMove="1" noResize="1" noEditPoints="1" noAdjustHandles="1" noChangeArrowheads="1" noChangeShapeType="1" noTextEdit="1"/>
              </p:cNvSpPr>
              <p:nvPr/>
            </p:nvSpPr>
            <p:spPr>
              <a:xfrm>
                <a:off x="6550042" y="2956901"/>
                <a:ext cx="3776012" cy="646331"/>
              </a:xfrm>
              <a:prstGeom prst="rect">
                <a:avLst/>
              </a:prstGeom>
              <a:blipFill>
                <a:blip r:embed="rId10"/>
                <a:stretch>
                  <a:fillRect t="-4717" b="-13208"/>
                </a:stretch>
              </a:blipFill>
            </p:spPr>
            <p:txBody>
              <a:bodyPr/>
              <a:lstStyle/>
              <a:p>
                <a:r>
                  <a:rPr lang="en-US">
                    <a:noFill/>
                  </a:rPr>
                  <a:t> </a:t>
                </a:r>
              </a:p>
            </p:txBody>
          </p:sp>
        </mc:Fallback>
      </mc:AlternateContent>
      <p:sp>
        <p:nvSpPr>
          <p:cNvPr id="22" name="TextBox 21">
            <a:extLst>
              <a:ext uri="{FF2B5EF4-FFF2-40B4-BE49-F238E27FC236}">
                <a16:creationId xmlns:a16="http://schemas.microsoft.com/office/drawing/2014/main" id="{BA14FB1B-E38E-6BC4-262A-31DB44527A3F}"/>
              </a:ext>
            </a:extLst>
          </p:cNvPr>
          <p:cNvSpPr txBox="1"/>
          <p:nvPr/>
        </p:nvSpPr>
        <p:spPr>
          <a:xfrm>
            <a:off x="5906894" y="4661205"/>
            <a:ext cx="5570319" cy="646331"/>
          </a:xfrm>
          <a:prstGeom prst="rect">
            <a:avLst/>
          </a:prstGeom>
          <a:noFill/>
        </p:spPr>
        <p:txBody>
          <a:bodyPr wrap="square">
            <a:spAutoFit/>
          </a:bodyPr>
          <a:lstStyle/>
          <a:p>
            <a:pPr algn="just"/>
            <a:r>
              <a:rPr lang="en-GB" dirty="0">
                <a:solidFill>
                  <a:srgbClr val="006666"/>
                </a:solidFill>
                <a:latin typeface="Calibri Light" panose="020F0302020204030204" pitchFamily="34" charset="0"/>
                <a:ea typeface="Calibri Light" panose="020F0302020204030204" pitchFamily="34" charset="0"/>
                <a:cs typeface="Calibri Light" panose="020F0302020204030204" pitchFamily="34" charset="0"/>
              </a:rPr>
              <a:t>Necessity of having a </a:t>
            </a:r>
            <a:r>
              <a:rPr lang="en-GB" b="1" dirty="0">
                <a:solidFill>
                  <a:srgbClr val="006666"/>
                </a:solidFill>
                <a:latin typeface="Calibri Light" panose="020F0302020204030204" pitchFamily="34" charset="0"/>
                <a:ea typeface="Calibri Light" panose="020F0302020204030204" pitchFamily="34" charset="0"/>
                <a:cs typeface="Calibri Light" panose="020F0302020204030204" pitchFamily="34" charset="0"/>
              </a:rPr>
              <a:t>highly flexible model </a:t>
            </a:r>
            <a:r>
              <a:rPr lang="en-GB" dirty="0">
                <a:solidFill>
                  <a:srgbClr val="006666"/>
                </a:solidFill>
                <a:latin typeface="Calibri Light" panose="020F0302020204030204" pitchFamily="34" charset="0"/>
                <a:ea typeface="Calibri Light" panose="020F0302020204030204" pitchFamily="34" charset="0"/>
                <a:cs typeface="Calibri Light" panose="020F0302020204030204" pitchFamily="34" charset="0"/>
              </a:rPr>
              <a:t>to account for all changes during the feasibility study development phase</a:t>
            </a:r>
            <a:endParaRPr lang="en-US" dirty="0">
              <a:solidFill>
                <a:srgbClr val="006666"/>
              </a:solidFill>
              <a:latin typeface="Calibri Light" panose="020F0302020204030204" pitchFamily="34" charset="0"/>
              <a:ea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24295781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EB4D03-58F5-1D4A-C46A-DAFEC97476F2}"/>
            </a:ext>
          </a:extLst>
        </p:cNvPr>
        <p:cNvGrpSpPr/>
        <p:nvPr/>
      </p:nvGrpSpPr>
      <p:grpSpPr>
        <a:xfrm>
          <a:off x="0" y="0"/>
          <a:ext cx="0" cy="0"/>
          <a:chOff x="0" y="0"/>
          <a:chExt cx="0" cy="0"/>
        </a:xfrm>
      </p:grpSpPr>
      <p:sp>
        <p:nvSpPr>
          <p:cNvPr id="21" name="TextBox 20">
            <a:extLst>
              <a:ext uri="{FF2B5EF4-FFF2-40B4-BE49-F238E27FC236}">
                <a16:creationId xmlns:a16="http://schemas.microsoft.com/office/drawing/2014/main" id="{E3BF3D4E-44ED-F144-824B-800E69893AC7}"/>
              </a:ext>
            </a:extLst>
          </p:cNvPr>
          <p:cNvSpPr txBox="1"/>
          <p:nvPr/>
        </p:nvSpPr>
        <p:spPr>
          <a:xfrm>
            <a:off x="442550" y="1671333"/>
            <a:ext cx="11232807" cy="3416320"/>
          </a:xfrm>
          <a:prstGeom prst="rect">
            <a:avLst/>
          </a:prstGeom>
          <a:noFill/>
        </p:spPr>
        <p:txBody>
          <a:bodyPr wrap="square" rtlCol="0">
            <a:spAutoFit/>
          </a:bodyPr>
          <a:lstStyle/>
          <a:p>
            <a:pPr marL="285750" indent="-285750">
              <a:buFont typeface="Arial" panose="020B0604020202020204" pitchFamily="34" charset="0"/>
              <a:buChar char="•"/>
            </a:pPr>
            <a:r>
              <a:rPr lang="en-US" sz="2400" b="1" dirty="0">
                <a:solidFill>
                  <a:schemeClr val="bg1">
                    <a:lumMod val="75000"/>
                  </a:schemeClr>
                </a:solidFill>
                <a:latin typeface="Calibri Light" panose="020F0302020204030204" pitchFamily="34" charset="0"/>
                <a:ea typeface="Calibri Light" panose="020F0302020204030204" pitchFamily="34" charset="0"/>
                <a:cs typeface="Calibri Light" panose="020F0302020204030204" pitchFamily="34" charset="0"/>
              </a:rPr>
              <a:t>Introduction</a:t>
            </a:r>
          </a:p>
          <a:p>
            <a:endParaRPr lang="en-US" sz="2400" dirty="0">
              <a:latin typeface="Calibri Light" panose="020F0302020204030204" pitchFamily="34" charset="0"/>
              <a:ea typeface="Calibri Light" panose="020F0302020204030204" pitchFamily="34" charset="0"/>
              <a:cs typeface="Calibri Light" panose="020F0302020204030204" pitchFamily="34" charset="0"/>
            </a:endParaRPr>
          </a:p>
          <a:p>
            <a:pPr marL="285750" indent="-285750">
              <a:buFont typeface="Arial" panose="020B0604020202020204" pitchFamily="34" charset="0"/>
              <a:buChar char="•"/>
            </a:pPr>
            <a:r>
              <a:rPr lang="en-US" sz="2400" b="1" dirty="0">
                <a:latin typeface="Calibri Light" panose="020F0302020204030204" pitchFamily="34" charset="0"/>
                <a:ea typeface="Calibri Light" panose="020F0302020204030204" pitchFamily="34" charset="0"/>
                <a:cs typeface="Calibri Light" panose="020F0302020204030204" pitchFamily="34" charset="0"/>
              </a:rPr>
              <a:t>FCC-</a:t>
            </a:r>
            <a:r>
              <a:rPr lang="en-US" sz="2400" b="1" dirty="0" err="1">
                <a:latin typeface="Calibri Light" panose="020F0302020204030204" pitchFamily="34" charset="0"/>
                <a:ea typeface="Calibri Light" panose="020F0302020204030204" pitchFamily="34" charset="0"/>
                <a:cs typeface="Calibri Light" panose="020F0302020204030204" pitchFamily="34" charset="0"/>
              </a:rPr>
              <a:t>ee</a:t>
            </a:r>
            <a:r>
              <a:rPr lang="en-US" sz="2400" b="1" dirty="0">
                <a:latin typeface="Calibri Light" panose="020F0302020204030204" pitchFamily="34" charset="0"/>
                <a:ea typeface="Calibri Light" panose="020F0302020204030204" pitchFamily="34" charset="0"/>
                <a:cs typeface="Calibri Light" panose="020F0302020204030204" pitchFamily="34" charset="0"/>
              </a:rPr>
              <a:t> main ring Impedance Model</a:t>
            </a:r>
          </a:p>
          <a:p>
            <a:pPr marL="742950" lvl="1" indent="-285750">
              <a:buFont typeface="Arial" panose="020B0604020202020204" pitchFamily="34" charset="0"/>
              <a:buChar char="•"/>
            </a:pPr>
            <a:r>
              <a:rPr lang="en-US" sz="2400" dirty="0">
                <a:latin typeface="Calibri Light" panose="020F0302020204030204" pitchFamily="34" charset="0"/>
                <a:ea typeface="Calibri Light" panose="020F0302020204030204" pitchFamily="34" charset="0"/>
                <a:cs typeface="Calibri Light" panose="020F0302020204030204" pitchFamily="34" charset="0"/>
              </a:rPr>
              <a:t>Criticality of collimator model</a:t>
            </a:r>
          </a:p>
          <a:p>
            <a:pPr marL="742950" lvl="1" indent="-285750">
              <a:buFont typeface="Arial" panose="020B0604020202020204" pitchFamily="34" charset="0"/>
              <a:buChar char="•"/>
            </a:pPr>
            <a:r>
              <a:rPr lang="en-US" sz="2400" dirty="0">
                <a:latin typeface="Calibri Light" panose="020F0302020204030204" pitchFamily="34" charset="0"/>
                <a:ea typeface="Calibri Light" panose="020F0302020204030204" pitchFamily="34" charset="0"/>
                <a:cs typeface="Calibri Light" panose="020F0302020204030204" pitchFamily="34" charset="0"/>
              </a:rPr>
              <a:t>Effect on single-bunch instabilities</a:t>
            </a:r>
          </a:p>
          <a:p>
            <a:pPr lvl="1"/>
            <a:endParaRPr lang="en-US" sz="2400" dirty="0">
              <a:latin typeface="Calibri Light" panose="020F0302020204030204" pitchFamily="34" charset="0"/>
              <a:ea typeface="Calibri Light" panose="020F0302020204030204" pitchFamily="34" charset="0"/>
              <a:cs typeface="Calibri Light" panose="020F0302020204030204" pitchFamily="34" charset="0"/>
            </a:endParaRPr>
          </a:p>
          <a:p>
            <a:pPr marL="285750" indent="-285750">
              <a:buFont typeface="Arial" panose="020B0604020202020204" pitchFamily="34" charset="0"/>
              <a:buChar char="•"/>
            </a:pPr>
            <a:r>
              <a:rPr lang="en-US" sz="2400" b="1" dirty="0">
                <a:solidFill>
                  <a:schemeClr val="bg1">
                    <a:lumMod val="75000"/>
                  </a:schemeClr>
                </a:solidFill>
                <a:latin typeface="Calibri Light" panose="020F0302020204030204" pitchFamily="34" charset="0"/>
                <a:ea typeface="Calibri Light" panose="020F0302020204030204" pitchFamily="34" charset="0"/>
                <a:cs typeface="Calibri Light" panose="020F0302020204030204" pitchFamily="34" charset="0"/>
              </a:rPr>
              <a:t>FCC-</a:t>
            </a:r>
            <a:r>
              <a:rPr lang="en-US" sz="2400" b="1" dirty="0" err="1">
                <a:solidFill>
                  <a:schemeClr val="bg1">
                    <a:lumMod val="75000"/>
                  </a:schemeClr>
                </a:solidFill>
                <a:latin typeface="Calibri Light" panose="020F0302020204030204" pitchFamily="34" charset="0"/>
                <a:ea typeface="Calibri Light" panose="020F0302020204030204" pitchFamily="34" charset="0"/>
                <a:cs typeface="Calibri Light" panose="020F0302020204030204" pitchFamily="34" charset="0"/>
              </a:rPr>
              <a:t>ee</a:t>
            </a:r>
            <a:r>
              <a:rPr lang="en-US" sz="2400" b="1" dirty="0">
                <a:solidFill>
                  <a:schemeClr val="bg1">
                    <a:lumMod val="75000"/>
                  </a:schemeClr>
                </a:solidFill>
                <a:latin typeface="Calibri Light" panose="020F0302020204030204" pitchFamily="34" charset="0"/>
                <a:ea typeface="Calibri Light" panose="020F0302020204030204" pitchFamily="34" charset="0"/>
                <a:cs typeface="Calibri Light" panose="020F0302020204030204" pitchFamily="34" charset="0"/>
              </a:rPr>
              <a:t> booster stability considerations</a:t>
            </a:r>
          </a:p>
          <a:p>
            <a:pPr lvl="2"/>
            <a:endParaRPr lang="en-US" sz="2400" dirty="0">
              <a:solidFill>
                <a:schemeClr val="bg1">
                  <a:lumMod val="75000"/>
                </a:schemeClr>
              </a:solidFill>
              <a:latin typeface="Calibri Light" panose="020F0302020204030204" pitchFamily="34" charset="0"/>
              <a:ea typeface="Calibri Light" panose="020F0302020204030204" pitchFamily="34" charset="0"/>
              <a:cs typeface="Calibri Light" panose="020F0302020204030204" pitchFamily="34" charset="0"/>
            </a:endParaRPr>
          </a:p>
          <a:p>
            <a:pPr marL="285750" indent="-285750">
              <a:buFont typeface="Arial" panose="020B0604020202020204" pitchFamily="34" charset="0"/>
              <a:buChar char="•"/>
            </a:pPr>
            <a:r>
              <a:rPr lang="en-US" sz="2400" b="1" dirty="0">
                <a:solidFill>
                  <a:schemeClr val="bg1">
                    <a:lumMod val="75000"/>
                  </a:schemeClr>
                </a:solidFill>
                <a:latin typeface="Calibri Light" panose="020F0302020204030204" pitchFamily="34" charset="0"/>
                <a:ea typeface="Calibri Light" panose="020F0302020204030204" pitchFamily="34" charset="0"/>
                <a:cs typeface="Calibri Light" panose="020F0302020204030204" pitchFamily="34" charset="0"/>
              </a:rPr>
              <a:t>Conclusion and next steps</a:t>
            </a:r>
            <a:endParaRPr lang="en-US" sz="2400" dirty="0">
              <a:solidFill>
                <a:schemeClr val="bg1">
                  <a:lumMod val="75000"/>
                </a:schemeClr>
              </a:solidFill>
              <a:latin typeface="Calibri Light" panose="020F0302020204030204" pitchFamily="34" charset="0"/>
              <a:ea typeface="Calibri Light" panose="020F0302020204030204" pitchFamily="34" charset="0"/>
              <a:cs typeface="Calibri Light" panose="020F0302020204030204" pitchFamily="34" charset="0"/>
            </a:endParaRPr>
          </a:p>
        </p:txBody>
      </p:sp>
      <p:grpSp>
        <p:nvGrpSpPr>
          <p:cNvPr id="9" name="Group 8">
            <a:extLst>
              <a:ext uri="{FF2B5EF4-FFF2-40B4-BE49-F238E27FC236}">
                <a16:creationId xmlns:a16="http://schemas.microsoft.com/office/drawing/2014/main" id="{AA720A50-AE78-B653-F0B2-95726DA008F2}"/>
              </a:ext>
            </a:extLst>
          </p:cNvPr>
          <p:cNvGrpSpPr/>
          <p:nvPr/>
        </p:nvGrpSpPr>
        <p:grpSpPr>
          <a:xfrm>
            <a:off x="0" y="6364995"/>
            <a:ext cx="12192000" cy="565697"/>
            <a:chOff x="0" y="6364995"/>
            <a:chExt cx="12192000" cy="565697"/>
          </a:xfrm>
        </p:grpSpPr>
        <p:sp>
          <p:nvSpPr>
            <p:cNvPr id="10" name="Rectangle 9">
              <a:extLst>
                <a:ext uri="{FF2B5EF4-FFF2-40B4-BE49-F238E27FC236}">
                  <a16:creationId xmlns:a16="http://schemas.microsoft.com/office/drawing/2014/main" id="{1D8C8704-A286-214F-9D1A-81A5204AA184}"/>
                </a:ext>
              </a:extLst>
            </p:cNvPr>
            <p:cNvSpPr/>
            <p:nvPr/>
          </p:nvSpPr>
          <p:spPr>
            <a:xfrm>
              <a:off x="0" y="6417816"/>
              <a:ext cx="12192000" cy="440184"/>
            </a:xfrm>
            <a:prstGeom prst="rect">
              <a:avLst/>
            </a:prstGeom>
            <a:solidFill>
              <a:srgbClr val="0C343D"/>
            </a:solidFill>
            <a:ln>
              <a:solidFill>
                <a:srgbClr val="0C34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Google Shape;58;p13">
              <a:extLst>
                <a:ext uri="{FF2B5EF4-FFF2-40B4-BE49-F238E27FC236}">
                  <a16:creationId xmlns:a16="http://schemas.microsoft.com/office/drawing/2014/main" id="{D234A875-6A88-6F40-6643-39F7D74394F4}"/>
                </a:ext>
              </a:extLst>
            </p:cNvPr>
            <p:cNvPicPr preferRelativeResize="0"/>
            <p:nvPr/>
          </p:nvPicPr>
          <p:blipFill>
            <a:blip r:embed="rId2">
              <a:alphaModFix/>
            </a:blip>
            <a:stretch>
              <a:fillRect/>
            </a:stretch>
          </p:blipFill>
          <p:spPr>
            <a:xfrm>
              <a:off x="153418" y="6364995"/>
              <a:ext cx="578264" cy="565697"/>
            </a:xfrm>
            <a:prstGeom prst="rect">
              <a:avLst/>
            </a:prstGeom>
            <a:noFill/>
            <a:ln>
              <a:noFill/>
            </a:ln>
          </p:spPr>
        </p:pic>
        <p:pic>
          <p:nvPicPr>
            <p:cNvPr id="12" name="Picture 2">
              <a:extLst>
                <a:ext uri="{FF2B5EF4-FFF2-40B4-BE49-F238E27FC236}">
                  <a16:creationId xmlns:a16="http://schemas.microsoft.com/office/drawing/2014/main" id="{DBCCBCA1-F0FE-B297-0484-09703E8183F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8752" y="6473860"/>
              <a:ext cx="998705" cy="353578"/>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A1222F0A-641F-80A3-4BAA-378ED143B045}"/>
                </a:ext>
              </a:extLst>
            </p:cNvPr>
            <p:cNvSpPr txBox="1"/>
            <p:nvPr/>
          </p:nvSpPr>
          <p:spPr>
            <a:xfrm>
              <a:off x="4365092" y="6473860"/>
              <a:ext cx="3349934" cy="307777"/>
            </a:xfrm>
            <a:prstGeom prst="rect">
              <a:avLst/>
            </a:prstGeom>
            <a:noFill/>
          </p:spPr>
          <p:txBody>
            <a:bodyPr wrap="square" rtlCol="0">
              <a:spAutoFit/>
            </a:bodyPr>
            <a:lstStyle/>
            <a:p>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06.03.2025 | </a:t>
              </a:r>
              <a:r>
                <a:rPr lang="en-GB" sz="1400" dirty="0" err="1">
                  <a:solidFill>
                    <a:schemeClr val="bg1"/>
                  </a:solidFill>
                  <a:latin typeface="Calibri Light" panose="020F0302020204030204" pitchFamily="34" charset="0"/>
                  <a:ea typeface="Calibri Light" panose="020F0302020204030204" pitchFamily="34" charset="0"/>
                  <a:cs typeface="Calibri Light" panose="020F0302020204030204" pitchFamily="34" charset="0"/>
                </a:rPr>
                <a:t>eeFACT</a:t>
              </a:r>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 2025 | Dora Gibellieri </a:t>
              </a:r>
            </a:p>
          </p:txBody>
        </p:sp>
        <p:pic>
          <p:nvPicPr>
            <p:cNvPr id="16" name="Picture 15" descr="A white circle with black text&#10;&#10;AI-generated content may be incorrect.">
              <a:extLst>
                <a:ext uri="{FF2B5EF4-FFF2-40B4-BE49-F238E27FC236}">
                  <a16:creationId xmlns:a16="http://schemas.microsoft.com/office/drawing/2014/main" id="{9F1BB5E4-E721-45A0-1292-B9179392FB9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940774" y="6408211"/>
              <a:ext cx="818381" cy="459389"/>
            </a:xfrm>
            <a:prstGeom prst="rect">
              <a:avLst/>
            </a:prstGeom>
          </p:spPr>
        </p:pic>
        <p:pic>
          <p:nvPicPr>
            <p:cNvPr id="17" name="Picture 16" descr="A black and white striped background&#10;&#10;AI-generated content may be incorrect.">
              <a:extLst>
                <a:ext uri="{FF2B5EF4-FFF2-40B4-BE49-F238E27FC236}">
                  <a16:creationId xmlns:a16="http://schemas.microsoft.com/office/drawing/2014/main" id="{FAC3D915-CF1D-E6C6-9047-A0D6235C2B1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915275" y="6521870"/>
              <a:ext cx="982548" cy="211756"/>
            </a:xfrm>
            <a:prstGeom prst="rect">
              <a:avLst/>
            </a:prstGeom>
          </p:spPr>
        </p:pic>
      </p:grpSp>
      <p:sp>
        <p:nvSpPr>
          <p:cNvPr id="18" name="Rectangle 17">
            <a:extLst>
              <a:ext uri="{FF2B5EF4-FFF2-40B4-BE49-F238E27FC236}">
                <a16:creationId xmlns:a16="http://schemas.microsoft.com/office/drawing/2014/main" id="{88A456A8-2E35-C85C-41D5-841052A2A13D}"/>
              </a:ext>
            </a:extLst>
          </p:cNvPr>
          <p:cNvSpPr/>
          <p:nvPr/>
        </p:nvSpPr>
        <p:spPr>
          <a:xfrm>
            <a:off x="3175" y="-11829"/>
            <a:ext cx="12192000" cy="216000"/>
          </a:xfrm>
          <a:prstGeom prst="rect">
            <a:avLst/>
          </a:prstGeom>
          <a:solidFill>
            <a:srgbClr val="0C343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TextBox 28">
            <a:extLst>
              <a:ext uri="{FF2B5EF4-FFF2-40B4-BE49-F238E27FC236}">
                <a16:creationId xmlns:a16="http://schemas.microsoft.com/office/drawing/2014/main" id="{6C5CCD8E-8A09-908E-C4C3-D445EB5E516E}"/>
              </a:ext>
            </a:extLst>
          </p:cNvPr>
          <p:cNvSpPr txBox="1"/>
          <p:nvPr/>
        </p:nvSpPr>
        <p:spPr>
          <a:xfrm>
            <a:off x="298104" y="273757"/>
            <a:ext cx="11637819" cy="646331"/>
          </a:xfrm>
          <a:prstGeom prst="rect">
            <a:avLst/>
          </a:prstGeom>
          <a:noFill/>
        </p:spPr>
        <p:txBody>
          <a:bodyPr wrap="square" rtlCol="0">
            <a:spAutoFit/>
          </a:bodyPr>
          <a:lstStyle/>
          <a:p>
            <a:r>
              <a:rPr lang="en-US" sz="3600" dirty="0">
                <a:solidFill>
                  <a:srgbClr val="0C343D"/>
                </a:solidFill>
                <a:latin typeface="Calisto MT" panose="02040603050505030304" pitchFamily="18" charset="0"/>
              </a:rPr>
              <a:t>Outline</a:t>
            </a:r>
            <a:endParaRPr lang="en-GB" sz="3600" dirty="0">
              <a:solidFill>
                <a:srgbClr val="0C343D"/>
              </a:solidFill>
              <a:latin typeface="Calisto MT" panose="02040603050505030304" pitchFamily="18" charset="0"/>
            </a:endParaRPr>
          </a:p>
        </p:txBody>
      </p:sp>
      <p:cxnSp>
        <p:nvCxnSpPr>
          <p:cNvPr id="30" name="Straight Connector 29">
            <a:extLst>
              <a:ext uri="{FF2B5EF4-FFF2-40B4-BE49-F238E27FC236}">
                <a16:creationId xmlns:a16="http://schemas.microsoft.com/office/drawing/2014/main" id="{96094DD8-C361-B5EE-0D81-4EE334A7F762}"/>
              </a:ext>
            </a:extLst>
          </p:cNvPr>
          <p:cNvCxnSpPr>
            <a:cxnSpLocks/>
          </p:cNvCxnSpPr>
          <p:nvPr/>
        </p:nvCxnSpPr>
        <p:spPr>
          <a:xfrm>
            <a:off x="309594" y="920088"/>
            <a:ext cx="11560111"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2" name="Arrow: Pentagon 1">
            <a:extLst>
              <a:ext uri="{FF2B5EF4-FFF2-40B4-BE49-F238E27FC236}">
                <a16:creationId xmlns:a16="http://schemas.microsoft.com/office/drawing/2014/main" id="{B21CC196-0A4C-2858-60FF-B6DD68AB1941}"/>
              </a:ext>
            </a:extLst>
          </p:cNvPr>
          <p:cNvSpPr/>
          <p:nvPr/>
        </p:nvSpPr>
        <p:spPr>
          <a:xfrm>
            <a:off x="2936050" y="-11829"/>
            <a:ext cx="3153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b="1" dirty="0">
                <a:latin typeface="Calibri Light" panose="020F0302020204030204" pitchFamily="34" charset="0"/>
                <a:ea typeface="Calibri Light" panose="020F0302020204030204" pitchFamily="34" charset="0"/>
                <a:cs typeface="Calibri Light" panose="020F0302020204030204" pitchFamily="34" charset="0"/>
              </a:rPr>
              <a:t>FCC-</a:t>
            </a:r>
            <a:r>
              <a:rPr lang="en-US" sz="1100" b="1" dirty="0" err="1">
                <a:latin typeface="Calibri Light" panose="020F0302020204030204" pitchFamily="34" charset="0"/>
                <a:ea typeface="Calibri Light" panose="020F0302020204030204" pitchFamily="34" charset="0"/>
                <a:cs typeface="Calibri Light" panose="020F0302020204030204" pitchFamily="34" charset="0"/>
              </a:rPr>
              <a:t>ee</a:t>
            </a:r>
            <a:r>
              <a:rPr lang="en-US" sz="1100" b="1" dirty="0">
                <a:latin typeface="Calibri Light" panose="020F0302020204030204" pitchFamily="34" charset="0"/>
                <a:ea typeface="Calibri Light" panose="020F0302020204030204" pitchFamily="34" charset="0"/>
                <a:cs typeface="Calibri Light" panose="020F0302020204030204" pitchFamily="34" charset="0"/>
              </a:rPr>
              <a:t> main ring impedance model</a:t>
            </a: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3" name="Arrow: Pentagon 2">
            <a:extLst>
              <a:ext uri="{FF2B5EF4-FFF2-40B4-BE49-F238E27FC236}">
                <a16:creationId xmlns:a16="http://schemas.microsoft.com/office/drawing/2014/main" id="{3452D485-707D-8867-A1DE-F9BD46674F33}"/>
              </a:ext>
            </a:extLst>
          </p:cNvPr>
          <p:cNvSpPr/>
          <p:nvPr/>
        </p:nvSpPr>
        <p:spPr>
          <a:xfrm>
            <a:off x="-2382" y="-11829"/>
            <a:ext cx="3045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33515821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0ACAA5-09FD-D506-7CC5-0E5FD2C533C5}"/>
            </a:ext>
          </a:extLst>
        </p:cNvPr>
        <p:cNvGrpSpPr/>
        <p:nvPr/>
      </p:nvGrpSpPr>
      <p:grpSpPr>
        <a:xfrm>
          <a:off x="0" y="0"/>
          <a:ext cx="0" cy="0"/>
          <a:chOff x="0" y="0"/>
          <a:chExt cx="0" cy="0"/>
        </a:xfrm>
      </p:grpSpPr>
      <p:sp>
        <p:nvSpPr>
          <p:cNvPr id="3" name="Oval 2">
            <a:extLst>
              <a:ext uri="{FF2B5EF4-FFF2-40B4-BE49-F238E27FC236}">
                <a16:creationId xmlns:a16="http://schemas.microsoft.com/office/drawing/2014/main" id="{6A902B72-D4AE-F18A-0460-5FE24329E076}"/>
              </a:ext>
            </a:extLst>
          </p:cNvPr>
          <p:cNvSpPr/>
          <p:nvPr/>
        </p:nvSpPr>
        <p:spPr>
          <a:xfrm>
            <a:off x="1249049" y="1012263"/>
            <a:ext cx="9489917" cy="3168279"/>
          </a:xfrm>
          <a:prstGeom prst="ellipse">
            <a:avLst/>
          </a:prstGeom>
          <a:solidFill>
            <a:schemeClr val="tx2">
              <a:lumMod val="25000"/>
              <a:lumOff val="75000"/>
            </a:schemeClr>
          </a:solidFill>
          <a:ln>
            <a:solidFill>
              <a:schemeClr val="tx2">
                <a:lumMod val="25000"/>
                <a:lumOff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Oval 1">
            <a:extLst>
              <a:ext uri="{FF2B5EF4-FFF2-40B4-BE49-F238E27FC236}">
                <a16:creationId xmlns:a16="http://schemas.microsoft.com/office/drawing/2014/main" id="{6E4E57F6-1988-C6F9-C201-5EBFD951A091}"/>
              </a:ext>
            </a:extLst>
          </p:cNvPr>
          <p:cNvSpPr/>
          <p:nvPr/>
        </p:nvSpPr>
        <p:spPr>
          <a:xfrm>
            <a:off x="2260523" y="1458893"/>
            <a:ext cx="7386354" cy="3531653"/>
          </a:xfrm>
          <a:prstGeom prst="ellipse">
            <a:avLst/>
          </a:prstGeom>
          <a:noFill/>
          <a:ln w="762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8" name="Oval 27">
            <a:extLst>
              <a:ext uri="{FF2B5EF4-FFF2-40B4-BE49-F238E27FC236}">
                <a16:creationId xmlns:a16="http://schemas.microsoft.com/office/drawing/2014/main" id="{93CBAAD9-EEB5-0E96-A966-56A5854F699D}"/>
              </a:ext>
            </a:extLst>
          </p:cNvPr>
          <p:cNvSpPr/>
          <p:nvPr/>
        </p:nvSpPr>
        <p:spPr>
          <a:xfrm>
            <a:off x="1366907" y="2105509"/>
            <a:ext cx="2772000" cy="1188000"/>
          </a:xfrm>
          <a:prstGeom prst="ellipse">
            <a:avLst/>
          </a:prstGeom>
          <a:solidFill>
            <a:srgbClr val="00666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b="1" dirty="0">
                <a:latin typeface="Calibri Light" panose="020F0302020204030204" pitchFamily="34" charset="0"/>
                <a:ea typeface="Calibri Light" panose="020F0302020204030204" pitchFamily="34" charset="0"/>
                <a:cs typeface="Calibri Light" panose="020F0302020204030204" pitchFamily="34" charset="0"/>
              </a:rPr>
              <a:t>Identify main </a:t>
            </a:r>
          </a:p>
          <a:p>
            <a:pPr algn="ctr"/>
            <a:r>
              <a:rPr lang="en-US" sz="1400" b="1" dirty="0">
                <a:latin typeface="Calibri Light" panose="020F0302020204030204" pitchFamily="34" charset="0"/>
                <a:ea typeface="Calibri Light" panose="020F0302020204030204" pitchFamily="34" charset="0"/>
                <a:cs typeface="Calibri Light" panose="020F0302020204030204" pitchFamily="34" charset="0"/>
              </a:rPr>
              <a:t>impedance contributors:</a:t>
            </a:r>
          </a:p>
          <a:p>
            <a:pPr marL="285750" indent="-285750" algn="ctr">
              <a:buFont typeface="Arial" panose="020B0604020202020204" pitchFamily="34" charset="0"/>
              <a:buChar char="•"/>
            </a:pPr>
            <a:r>
              <a:rPr lang="en-US" sz="1400" b="1" dirty="0">
                <a:latin typeface="Calibri Light" panose="020F0302020204030204" pitchFamily="34" charset="0"/>
                <a:ea typeface="Calibri Light" panose="020F0302020204030204" pitchFamily="34" charset="0"/>
                <a:cs typeface="Calibri Light" panose="020F0302020204030204" pitchFamily="34" charset="0"/>
              </a:rPr>
              <a:t>Collimators</a:t>
            </a:r>
          </a:p>
          <a:p>
            <a:pPr marL="285750" indent="-285750" algn="ctr">
              <a:buFont typeface="Arial" panose="020B0604020202020204" pitchFamily="34" charset="0"/>
              <a:buChar char="•"/>
            </a:pPr>
            <a:r>
              <a:rPr lang="en-GB" sz="1400" b="1" dirty="0">
                <a:latin typeface="Calibri Light" panose="020F0302020204030204" pitchFamily="34" charset="0"/>
                <a:ea typeface="Calibri Light" panose="020F0302020204030204" pitchFamily="34" charset="0"/>
                <a:cs typeface="Calibri Light" panose="020F0302020204030204" pitchFamily="34" charset="0"/>
              </a:rPr>
              <a:t>Resistive Wall etc.</a:t>
            </a:r>
          </a:p>
        </p:txBody>
      </p:sp>
      <p:sp>
        <p:nvSpPr>
          <p:cNvPr id="29" name="Oval 28">
            <a:extLst>
              <a:ext uri="{FF2B5EF4-FFF2-40B4-BE49-F238E27FC236}">
                <a16:creationId xmlns:a16="http://schemas.microsoft.com/office/drawing/2014/main" id="{D525C848-CA66-3F0E-8DDD-111BCE208778}"/>
              </a:ext>
            </a:extLst>
          </p:cNvPr>
          <p:cNvSpPr/>
          <p:nvPr/>
        </p:nvSpPr>
        <p:spPr>
          <a:xfrm>
            <a:off x="4694519" y="1054369"/>
            <a:ext cx="2772535" cy="1189388"/>
          </a:xfrm>
          <a:prstGeom prst="ellipse">
            <a:avLst/>
          </a:prstGeom>
          <a:solidFill>
            <a:srgbClr val="00666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b="1" dirty="0">
                <a:latin typeface="Calibri Light" panose="020F0302020204030204" pitchFamily="34" charset="0"/>
                <a:ea typeface="Calibri Light" panose="020F0302020204030204" pitchFamily="34" charset="0"/>
                <a:cs typeface="Calibri Light" panose="020F0302020204030204" pitchFamily="34" charset="0"/>
              </a:rPr>
              <a:t>3D EM Simulations</a:t>
            </a:r>
          </a:p>
          <a:p>
            <a:pPr algn="ctr"/>
            <a:r>
              <a:rPr lang="en-US" sz="1400" b="1" dirty="0">
                <a:latin typeface="Calibri Light" panose="020F0302020204030204" pitchFamily="34" charset="0"/>
                <a:ea typeface="Calibri Light" panose="020F0302020204030204" pitchFamily="34" charset="0"/>
                <a:cs typeface="Calibri Light" panose="020F0302020204030204" pitchFamily="34" charset="0"/>
              </a:rPr>
              <a:t>(</a:t>
            </a:r>
            <a:r>
              <a:rPr lang="en-US" sz="1400" b="1" u="sng"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CST</a:t>
            </a:r>
            <a:r>
              <a:rPr lang="en-US" sz="1400" b="1" dirty="0">
                <a:latin typeface="Calibri Light" panose="020F0302020204030204" pitchFamily="34" charset="0"/>
                <a:ea typeface="Calibri Light" panose="020F0302020204030204" pitchFamily="34" charset="0"/>
                <a:cs typeface="Calibri Light" panose="020F0302020204030204" pitchFamily="34" charset="0"/>
              </a:rPr>
              <a:t>, </a:t>
            </a:r>
            <a:r>
              <a:rPr lang="en-US" sz="1400" b="1" dirty="0" err="1">
                <a:latin typeface="Calibri Light" panose="020F0302020204030204" pitchFamily="34" charset="0"/>
                <a:ea typeface="Calibri Light" panose="020F0302020204030204" pitchFamily="34" charset="0"/>
                <a:cs typeface="Calibri Light" panose="020F0302020204030204" pitchFamily="34" charset="0"/>
              </a:rPr>
              <a:t>Wakis</a:t>
            </a:r>
            <a:r>
              <a:rPr lang="en-US" sz="1400" b="1" dirty="0">
                <a:latin typeface="Calibri Light" panose="020F0302020204030204" pitchFamily="34" charset="0"/>
                <a:ea typeface="Calibri Light" panose="020F0302020204030204" pitchFamily="34" charset="0"/>
                <a:cs typeface="Calibri Light" panose="020F0302020204030204" pitchFamily="34" charset="0"/>
              </a:rPr>
              <a:t>, Echo3D etc.) and Analytical Model (equations, IW2D, etc.)</a:t>
            </a:r>
            <a:endParaRPr lang="en-GB" sz="14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30" name="Oval 29">
            <a:extLst>
              <a:ext uri="{FF2B5EF4-FFF2-40B4-BE49-F238E27FC236}">
                <a16:creationId xmlns:a16="http://schemas.microsoft.com/office/drawing/2014/main" id="{84FC6706-DD52-530C-5589-CB5BBAFCBB0F}"/>
              </a:ext>
            </a:extLst>
          </p:cNvPr>
          <p:cNvSpPr/>
          <p:nvPr/>
        </p:nvSpPr>
        <p:spPr>
          <a:xfrm>
            <a:off x="7840184" y="2092640"/>
            <a:ext cx="2772000" cy="1188000"/>
          </a:xfrm>
          <a:prstGeom prst="ellipse">
            <a:avLst/>
          </a:prstGeom>
          <a:solidFill>
            <a:srgbClr val="00666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b="1" dirty="0">
                <a:latin typeface="Calibri Light" panose="020F0302020204030204" pitchFamily="34" charset="0"/>
                <a:ea typeface="Calibri Light" panose="020F0302020204030204" pitchFamily="34" charset="0"/>
                <a:cs typeface="Calibri Light" panose="020F0302020204030204" pitchFamily="34" charset="0"/>
              </a:rPr>
              <a:t>Building I/W Model (</a:t>
            </a:r>
            <a:r>
              <a:rPr lang="en-US" sz="1400" b="1" dirty="0" err="1">
                <a:latin typeface="Calibri Light" panose="020F0302020204030204" pitchFamily="34" charset="0"/>
                <a:ea typeface="Calibri Light" panose="020F0302020204030204" pitchFamily="34" charset="0"/>
                <a:cs typeface="Calibri Light" panose="020F0302020204030204" pitchFamily="34" charset="0"/>
              </a:rPr>
              <a:t>Xwakes</a:t>
            </a:r>
            <a:r>
              <a:rPr lang="en-US" sz="1400" b="1" dirty="0">
                <a:latin typeface="Calibri Light" panose="020F0302020204030204" pitchFamily="34" charset="0"/>
                <a:ea typeface="Calibri Light" panose="020F0302020204030204" pitchFamily="34" charset="0"/>
                <a:cs typeface="Calibri Light" panose="020F0302020204030204" pitchFamily="34" charset="0"/>
              </a:rPr>
              <a:t> integration)</a:t>
            </a:r>
            <a:endParaRPr lang="en-GB" sz="14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31" name="Oval 30">
            <a:extLst>
              <a:ext uri="{FF2B5EF4-FFF2-40B4-BE49-F238E27FC236}">
                <a16:creationId xmlns:a16="http://schemas.microsoft.com/office/drawing/2014/main" id="{D54B856F-E89C-5BBA-4997-8CCC7915C82D}"/>
              </a:ext>
            </a:extLst>
          </p:cNvPr>
          <p:cNvSpPr/>
          <p:nvPr/>
        </p:nvSpPr>
        <p:spPr>
          <a:xfrm>
            <a:off x="6687917" y="4253998"/>
            <a:ext cx="2448000" cy="1188000"/>
          </a:xfrm>
          <a:prstGeom prst="ellipse">
            <a:avLst/>
          </a:prstGeom>
          <a:solidFill>
            <a:srgbClr val="00666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b="1" dirty="0">
                <a:latin typeface="Calibri Light" panose="020F0302020204030204" pitchFamily="34" charset="0"/>
                <a:ea typeface="Calibri Light" panose="020F0302020204030204" pitchFamily="34" charset="0"/>
                <a:cs typeface="Calibri Light" panose="020F0302020204030204" pitchFamily="34" charset="0"/>
              </a:rPr>
              <a:t>Beam Dynamics Simulations  (Xsuite) with feedback system</a:t>
            </a:r>
            <a:endParaRPr lang="en-GB" sz="14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32" name="Oval 31">
            <a:extLst>
              <a:ext uri="{FF2B5EF4-FFF2-40B4-BE49-F238E27FC236}">
                <a16:creationId xmlns:a16="http://schemas.microsoft.com/office/drawing/2014/main" id="{ED5E743A-90F7-BAB7-C927-2A44CF987445}"/>
              </a:ext>
            </a:extLst>
          </p:cNvPr>
          <p:cNvSpPr/>
          <p:nvPr/>
        </p:nvSpPr>
        <p:spPr>
          <a:xfrm>
            <a:off x="3072651" y="4302466"/>
            <a:ext cx="2448000" cy="1188000"/>
          </a:xfrm>
          <a:prstGeom prst="ellipse">
            <a:avLst/>
          </a:prstGeom>
          <a:solidFill>
            <a:srgbClr val="00666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b="1" dirty="0">
                <a:latin typeface="Calibri Light" panose="020F0302020204030204" pitchFamily="34" charset="0"/>
                <a:ea typeface="Calibri Light" panose="020F0302020204030204" pitchFamily="34" charset="0"/>
                <a:cs typeface="Calibri Light" panose="020F0302020204030204" pitchFamily="34" charset="0"/>
              </a:rPr>
              <a:t>Output:</a:t>
            </a:r>
          </a:p>
          <a:p>
            <a:pPr algn="ctr"/>
            <a:r>
              <a:rPr lang="en-US" sz="1400" b="1" dirty="0">
                <a:latin typeface="Calibri Light" panose="020F0302020204030204" pitchFamily="34" charset="0"/>
                <a:ea typeface="Calibri Light" panose="020F0302020204030204" pitchFamily="34" charset="0"/>
                <a:cs typeface="Calibri Light" panose="020F0302020204030204" pitchFamily="34" charset="0"/>
              </a:rPr>
              <a:t>Assessment of beam stability </a:t>
            </a:r>
          </a:p>
        </p:txBody>
      </p:sp>
      <p:sp>
        <p:nvSpPr>
          <p:cNvPr id="33" name="TextBox 32">
            <a:extLst>
              <a:ext uri="{FF2B5EF4-FFF2-40B4-BE49-F238E27FC236}">
                <a16:creationId xmlns:a16="http://schemas.microsoft.com/office/drawing/2014/main" id="{D3FD20D8-EB4B-5A14-CA61-3F2BF7500DE4}"/>
              </a:ext>
            </a:extLst>
          </p:cNvPr>
          <p:cNvSpPr txBox="1"/>
          <p:nvPr/>
        </p:nvSpPr>
        <p:spPr>
          <a:xfrm>
            <a:off x="1821009" y="5500066"/>
            <a:ext cx="4063641" cy="400110"/>
          </a:xfrm>
          <a:prstGeom prst="rect">
            <a:avLst/>
          </a:prstGeom>
          <a:noFill/>
        </p:spPr>
        <p:txBody>
          <a:bodyPr wrap="square" rtlCol="0">
            <a:spAutoFit/>
          </a:bodyPr>
          <a:lstStyle/>
          <a:p>
            <a:pPr algn="ctr"/>
            <a:r>
              <a:rPr lang="en-GB" sz="2000" dirty="0">
                <a:latin typeface="Calibri Light" panose="020F0302020204030204" pitchFamily="34" charset="0"/>
                <a:ea typeface="Calibri Light" panose="020F0302020204030204" pitchFamily="34" charset="0"/>
                <a:cs typeface="Calibri Light" panose="020F0302020204030204" pitchFamily="34" charset="0"/>
              </a:rPr>
              <a:t>Goal: keep improving the Model  </a:t>
            </a:r>
          </a:p>
        </p:txBody>
      </p:sp>
      <p:sp>
        <p:nvSpPr>
          <p:cNvPr id="34" name="Arrow: Down 33">
            <a:extLst>
              <a:ext uri="{FF2B5EF4-FFF2-40B4-BE49-F238E27FC236}">
                <a16:creationId xmlns:a16="http://schemas.microsoft.com/office/drawing/2014/main" id="{477D7B84-FEB8-9A0B-530A-9DE21FCEDE68}"/>
              </a:ext>
            </a:extLst>
          </p:cNvPr>
          <p:cNvSpPr/>
          <p:nvPr/>
        </p:nvSpPr>
        <p:spPr>
          <a:xfrm rot="16200000">
            <a:off x="5986879" y="5294907"/>
            <a:ext cx="205539" cy="823107"/>
          </a:xfrm>
          <a:prstGeom prst="downArrow">
            <a:avLst/>
          </a:prstGeom>
          <a:solidFill>
            <a:srgbClr val="00666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TextBox 35">
            <a:extLst>
              <a:ext uri="{FF2B5EF4-FFF2-40B4-BE49-F238E27FC236}">
                <a16:creationId xmlns:a16="http://schemas.microsoft.com/office/drawing/2014/main" id="{1B16FCA4-68F1-6CCB-EB58-FD83E4544A08}"/>
              </a:ext>
            </a:extLst>
          </p:cNvPr>
          <p:cNvSpPr txBox="1"/>
          <p:nvPr/>
        </p:nvSpPr>
        <p:spPr>
          <a:xfrm>
            <a:off x="6522792" y="5515455"/>
            <a:ext cx="3684639" cy="400110"/>
          </a:xfrm>
          <a:prstGeom prst="rect">
            <a:avLst/>
          </a:prstGeom>
          <a:noFill/>
        </p:spPr>
        <p:txBody>
          <a:bodyPr wrap="square">
            <a:spAutoFit/>
          </a:bodyPr>
          <a:lstStyle/>
          <a:p>
            <a:pPr algn="ctr"/>
            <a:r>
              <a:rPr lang="en-GB" sz="2000" dirty="0">
                <a:latin typeface="Calibri Light" panose="020F0302020204030204" pitchFamily="34" charset="0"/>
                <a:ea typeface="Calibri Light" panose="020F0302020204030204" pitchFamily="34" charset="0"/>
                <a:cs typeface="Calibri Light" panose="020F0302020204030204" pitchFamily="34" charset="0"/>
              </a:rPr>
              <a:t>Constant I/W Model Optimization</a:t>
            </a:r>
          </a:p>
        </p:txBody>
      </p:sp>
      <p:sp>
        <p:nvSpPr>
          <p:cNvPr id="38" name="TextBox 37">
            <a:extLst>
              <a:ext uri="{FF2B5EF4-FFF2-40B4-BE49-F238E27FC236}">
                <a16:creationId xmlns:a16="http://schemas.microsoft.com/office/drawing/2014/main" id="{ECF339F5-90F5-2571-8D53-24038118D8D1}"/>
              </a:ext>
            </a:extLst>
          </p:cNvPr>
          <p:cNvSpPr txBox="1"/>
          <p:nvPr/>
        </p:nvSpPr>
        <p:spPr>
          <a:xfrm>
            <a:off x="0" y="5854219"/>
            <a:ext cx="12192000" cy="400110"/>
          </a:xfrm>
          <a:prstGeom prst="rect">
            <a:avLst/>
          </a:prstGeom>
          <a:noFill/>
        </p:spPr>
        <p:txBody>
          <a:bodyPr wrap="square">
            <a:spAutoFit/>
          </a:bodyPr>
          <a:lstStyle/>
          <a:p>
            <a:pPr algn="ctr"/>
            <a:r>
              <a:rPr lang="en-GB" sz="2000" dirty="0">
                <a:latin typeface="Calibri Light" panose="020F0302020204030204" pitchFamily="34" charset="0"/>
                <a:ea typeface="Calibri Light" panose="020F0302020204030204" pitchFamily="34" charset="0"/>
                <a:cs typeface="Calibri Light" panose="020F0302020204030204" pitchFamily="34" charset="0"/>
              </a:rPr>
              <a:t>Reminder: because of the short bunch, simulations are very challenging</a:t>
            </a:r>
          </a:p>
        </p:txBody>
      </p:sp>
      <p:sp>
        <p:nvSpPr>
          <p:cNvPr id="10" name="TextBox 9">
            <a:extLst>
              <a:ext uri="{FF2B5EF4-FFF2-40B4-BE49-F238E27FC236}">
                <a16:creationId xmlns:a16="http://schemas.microsoft.com/office/drawing/2014/main" id="{75A543F2-2A8C-BC15-0371-598D22BA3F91}"/>
              </a:ext>
            </a:extLst>
          </p:cNvPr>
          <p:cNvSpPr txBox="1"/>
          <p:nvPr/>
        </p:nvSpPr>
        <p:spPr>
          <a:xfrm>
            <a:off x="4213923" y="3025404"/>
            <a:ext cx="3771192" cy="584775"/>
          </a:xfrm>
          <a:prstGeom prst="rect">
            <a:avLst/>
          </a:prstGeom>
          <a:noFill/>
          <a:ln>
            <a:noFill/>
          </a:ln>
        </p:spPr>
        <p:txBody>
          <a:bodyPr wrap="square" rtlCol="0">
            <a:spAutoFit/>
          </a:bodyPr>
          <a:lstStyle/>
          <a:p>
            <a:r>
              <a:rPr lang="en-US" sz="3200" dirty="0">
                <a:solidFill>
                  <a:schemeClr val="accent1"/>
                </a:solidFill>
                <a:latin typeface="Calibri Light" panose="020F0302020204030204" pitchFamily="34" charset="0"/>
                <a:ea typeface="Calibri Light" panose="020F0302020204030204" pitchFamily="34" charset="0"/>
                <a:cs typeface="Calibri Light" panose="020F0302020204030204" pitchFamily="34" charset="0"/>
              </a:rPr>
              <a:t>I/W Model for FCC-</a:t>
            </a:r>
            <a:r>
              <a:rPr lang="en-US" sz="3200" dirty="0" err="1">
                <a:solidFill>
                  <a:schemeClr val="accent1"/>
                </a:solidFill>
                <a:latin typeface="Calibri Light" panose="020F0302020204030204" pitchFamily="34" charset="0"/>
                <a:ea typeface="Calibri Light" panose="020F0302020204030204" pitchFamily="34" charset="0"/>
                <a:cs typeface="Calibri Light" panose="020F0302020204030204" pitchFamily="34" charset="0"/>
              </a:rPr>
              <a:t>ee</a:t>
            </a:r>
            <a:endParaRPr lang="en-GB" sz="3200" dirty="0">
              <a:solidFill>
                <a:schemeClr val="accent1"/>
              </a:solidFill>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13" name="Arrow: Chevron 12">
            <a:extLst>
              <a:ext uri="{FF2B5EF4-FFF2-40B4-BE49-F238E27FC236}">
                <a16:creationId xmlns:a16="http://schemas.microsoft.com/office/drawing/2014/main" id="{ED328B78-ABEE-32F4-9549-C884E11F1564}"/>
              </a:ext>
            </a:extLst>
          </p:cNvPr>
          <p:cNvSpPr/>
          <p:nvPr/>
        </p:nvSpPr>
        <p:spPr>
          <a:xfrm rot="1233446">
            <a:off x="7954282" y="1664369"/>
            <a:ext cx="317791" cy="298921"/>
          </a:xfrm>
          <a:prstGeom prst="chevron">
            <a:avLst/>
          </a:prstGeom>
          <a:solidFill>
            <a:schemeClr val="tx2">
              <a:lumMod val="10000"/>
              <a:lumOff val="90000"/>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4" name="Arrow: Chevron 13">
            <a:extLst>
              <a:ext uri="{FF2B5EF4-FFF2-40B4-BE49-F238E27FC236}">
                <a16:creationId xmlns:a16="http://schemas.microsoft.com/office/drawing/2014/main" id="{41B4CE14-21FD-D575-F754-B754EAE06CE7}"/>
              </a:ext>
            </a:extLst>
          </p:cNvPr>
          <p:cNvSpPr/>
          <p:nvPr/>
        </p:nvSpPr>
        <p:spPr>
          <a:xfrm rot="8351117">
            <a:off x="9087174" y="3887565"/>
            <a:ext cx="317791" cy="298921"/>
          </a:xfrm>
          <a:prstGeom prst="chevron">
            <a:avLst/>
          </a:prstGeom>
          <a:solidFill>
            <a:schemeClr val="tx2">
              <a:lumMod val="10000"/>
              <a:lumOff val="90000"/>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5" name="Arrow: Chevron 14">
            <a:extLst>
              <a:ext uri="{FF2B5EF4-FFF2-40B4-BE49-F238E27FC236}">
                <a16:creationId xmlns:a16="http://schemas.microsoft.com/office/drawing/2014/main" id="{6A4F9120-1822-BD75-9DEF-9A1C7CB62B22}"/>
              </a:ext>
            </a:extLst>
          </p:cNvPr>
          <p:cNvSpPr/>
          <p:nvPr/>
        </p:nvSpPr>
        <p:spPr>
          <a:xfrm rot="10800000">
            <a:off x="5925832" y="4842789"/>
            <a:ext cx="317791" cy="298921"/>
          </a:xfrm>
          <a:prstGeom prst="chevron">
            <a:avLst/>
          </a:prstGeom>
          <a:solidFill>
            <a:schemeClr val="tx2">
              <a:lumMod val="10000"/>
              <a:lumOff val="90000"/>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6" name="Arrow: Chevron 15">
            <a:extLst>
              <a:ext uri="{FF2B5EF4-FFF2-40B4-BE49-F238E27FC236}">
                <a16:creationId xmlns:a16="http://schemas.microsoft.com/office/drawing/2014/main" id="{6C1C012A-45C6-3E3D-27E4-B775AACECD0A}"/>
              </a:ext>
            </a:extLst>
          </p:cNvPr>
          <p:cNvSpPr/>
          <p:nvPr/>
        </p:nvSpPr>
        <p:spPr>
          <a:xfrm rot="13668565">
            <a:off x="2532467" y="3914015"/>
            <a:ext cx="317791" cy="298921"/>
          </a:xfrm>
          <a:prstGeom prst="chevron">
            <a:avLst/>
          </a:prstGeom>
          <a:solidFill>
            <a:schemeClr val="tx2">
              <a:lumMod val="10000"/>
              <a:lumOff val="90000"/>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nvGrpSpPr>
          <p:cNvPr id="17" name="Group 16">
            <a:extLst>
              <a:ext uri="{FF2B5EF4-FFF2-40B4-BE49-F238E27FC236}">
                <a16:creationId xmlns:a16="http://schemas.microsoft.com/office/drawing/2014/main" id="{9609D8F3-B95B-3894-8A99-089ED2EB97F8}"/>
              </a:ext>
            </a:extLst>
          </p:cNvPr>
          <p:cNvGrpSpPr/>
          <p:nvPr/>
        </p:nvGrpSpPr>
        <p:grpSpPr>
          <a:xfrm>
            <a:off x="0" y="6364995"/>
            <a:ext cx="12192000" cy="565697"/>
            <a:chOff x="0" y="6364995"/>
            <a:chExt cx="12192000" cy="565697"/>
          </a:xfrm>
        </p:grpSpPr>
        <p:sp>
          <p:nvSpPr>
            <p:cNvPr id="20" name="Rectangle 19">
              <a:extLst>
                <a:ext uri="{FF2B5EF4-FFF2-40B4-BE49-F238E27FC236}">
                  <a16:creationId xmlns:a16="http://schemas.microsoft.com/office/drawing/2014/main" id="{5D966229-C028-D393-B7DA-A2CD242A36C1}"/>
                </a:ext>
              </a:extLst>
            </p:cNvPr>
            <p:cNvSpPr/>
            <p:nvPr/>
          </p:nvSpPr>
          <p:spPr>
            <a:xfrm>
              <a:off x="0" y="6417816"/>
              <a:ext cx="12192000" cy="440184"/>
            </a:xfrm>
            <a:prstGeom prst="rect">
              <a:avLst/>
            </a:prstGeom>
            <a:solidFill>
              <a:srgbClr val="0C343D"/>
            </a:solidFill>
            <a:ln>
              <a:solidFill>
                <a:srgbClr val="0C34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1" name="Google Shape;58;p13">
              <a:extLst>
                <a:ext uri="{FF2B5EF4-FFF2-40B4-BE49-F238E27FC236}">
                  <a16:creationId xmlns:a16="http://schemas.microsoft.com/office/drawing/2014/main" id="{C38587AE-3AF1-D21A-D4E6-2F827B6A6142}"/>
                </a:ext>
              </a:extLst>
            </p:cNvPr>
            <p:cNvPicPr preferRelativeResize="0"/>
            <p:nvPr/>
          </p:nvPicPr>
          <p:blipFill>
            <a:blip r:embed="rId3">
              <a:alphaModFix/>
            </a:blip>
            <a:stretch>
              <a:fillRect/>
            </a:stretch>
          </p:blipFill>
          <p:spPr>
            <a:xfrm>
              <a:off x="153418" y="6364995"/>
              <a:ext cx="578264" cy="565697"/>
            </a:xfrm>
            <a:prstGeom prst="rect">
              <a:avLst/>
            </a:prstGeom>
            <a:noFill/>
            <a:ln>
              <a:noFill/>
            </a:ln>
          </p:spPr>
        </p:pic>
        <p:pic>
          <p:nvPicPr>
            <p:cNvPr id="22" name="Picture 2">
              <a:extLst>
                <a:ext uri="{FF2B5EF4-FFF2-40B4-BE49-F238E27FC236}">
                  <a16:creationId xmlns:a16="http://schemas.microsoft.com/office/drawing/2014/main" id="{9296CF95-CCA6-C3AC-6681-1925C044FF7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48752" y="6473860"/>
              <a:ext cx="998705" cy="353578"/>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22">
              <a:extLst>
                <a:ext uri="{FF2B5EF4-FFF2-40B4-BE49-F238E27FC236}">
                  <a16:creationId xmlns:a16="http://schemas.microsoft.com/office/drawing/2014/main" id="{3F9254EA-51B5-EE3A-D94E-5BE64A281A0F}"/>
                </a:ext>
              </a:extLst>
            </p:cNvPr>
            <p:cNvSpPr txBox="1"/>
            <p:nvPr/>
          </p:nvSpPr>
          <p:spPr>
            <a:xfrm>
              <a:off x="4365092" y="6473860"/>
              <a:ext cx="3349934" cy="307777"/>
            </a:xfrm>
            <a:prstGeom prst="rect">
              <a:avLst/>
            </a:prstGeom>
            <a:noFill/>
          </p:spPr>
          <p:txBody>
            <a:bodyPr wrap="square" rtlCol="0">
              <a:spAutoFit/>
            </a:bodyPr>
            <a:lstStyle/>
            <a:p>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06.03.2025 | </a:t>
              </a:r>
              <a:r>
                <a:rPr lang="en-GB" sz="1400" dirty="0" err="1">
                  <a:solidFill>
                    <a:schemeClr val="bg1"/>
                  </a:solidFill>
                  <a:latin typeface="Calibri Light" panose="020F0302020204030204" pitchFamily="34" charset="0"/>
                  <a:ea typeface="Calibri Light" panose="020F0302020204030204" pitchFamily="34" charset="0"/>
                  <a:cs typeface="Calibri Light" panose="020F0302020204030204" pitchFamily="34" charset="0"/>
                </a:rPr>
                <a:t>eeFACT</a:t>
              </a:r>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 2025 | Dora Gibellieri </a:t>
              </a:r>
            </a:p>
          </p:txBody>
        </p:sp>
        <p:pic>
          <p:nvPicPr>
            <p:cNvPr id="24" name="Picture 23" descr="A white circle with black text&#10;&#10;AI-generated content may be incorrect.">
              <a:extLst>
                <a:ext uri="{FF2B5EF4-FFF2-40B4-BE49-F238E27FC236}">
                  <a16:creationId xmlns:a16="http://schemas.microsoft.com/office/drawing/2014/main" id="{A1C02575-E8DD-380C-2664-FED1C9C2B75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940774" y="6408211"/>
              <a:ext cx="818381" cy="459389"/>
            </a:xfrm>
            <a:prstGeom prst="rect">
              <a:avLst/>
            </a:prstGeom>
          </p:spPr>
        </p:pic>
        <p:pic>
          <p:nvPicPr>
            <p:cNvPr id="25" name="Picture 24" descr="A black and white striped background&#10;&#10;AI-generated content may be incorrect.">
              <a:extLst>
                <a:ext uri="{FF2B5EF4-FFF2-40B4-BE49-F238E27FC236}">
                  <a16:creationId xmlns:a16="http://schemas.microsoft.com/office/drawing/2014/main" id="{C622A78E-1364-9614-4447-FC436A15A88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915275" y="6521870"/>
              <a:ext cx="982548" cy="211756"/>
            </a:xfrm>
            <a:prstGeom prst="rect">
              <a:avLst/>
            </a:prstGeom>
          </p:spPr>
        </p:pic>
      </p:grpSp>
      <p:sp>
        <p:nvSpPr>
          <p:cNvPr id="40" name="Rectangle 39">
            <a:extLst>
              <a:ext uri="{FF2B5EF4-FFF2-40B4-BE49-F238E27FC236}">
                <a16:creationId xmlns:a16="http://schemas.microsoft.com/office/drawing/2014/main" id="{326C7E81-7C2F-66A7-171A-3D5CCC227A26}"/>
              </a:ext>
            </a:extLst>
          </p:cNvPr>
          <p:cNvSpPr/>
          <p:nvPr/>
        </p:nvSpPr>
        <p:spPr>
          <a:xfrm>
            <a:off x="3175" y="-11829"/>
            <a:ext cx="12192000" cy="216000"/>
          </a:xfrm>
          <a:prstGeom prst="rect">
            <a:avLst/>
          </a:prstGeom>
          <a:solidFill>
            <a:srgbClr val="0C343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Arrow: Pentagon 40">
            <a:extLst>
              <a:ext uri="{FF2B5EF4-FFF2-40B4-BE49-F238E27FC236}">
                <a16:creationId xmlns:a16="http://schemas.microsoft.com/office/drawing/2014/main" id="{19A05B09-CCF7-D779-77F3-0948E438DFDF}"/>
              </a:ext>
            </a:extLst>
          </p:cNvPr>
          <p:cNvSpPr/>
          <p:nvPr/>
        </p:nvSpPr>
        <p:spPr>
          <a:xfrm>
            <a:off x="-2382" y="-11829"/>
            <a:ext cx="3045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42" name="Arrow: Chevron 41">
            <a:extLst>
              <a:ext uri="{FF2B5EF4-FFF2-40B4-BE49-F238E27FC236}">
                <a16:creationId xmlns:a16="http://schemas.microsoft.com/office/drawing/2014/main" id="{7904AB20-19E7-0038-FAD8-6CFA0F182B19}"/>
              </a:ext>
            </a:extLst>
          </p:cNvPr>
          <p:cNvSpPr/>
          <p:nvPr/>
        </p:nvSpPr>
        <p:spPr>
          <a:xfrm rot="20400994">
            <a:off x="3827216" y="1593236"/>
            <a:ext cx="317791" cy="298921"/>
          </a:xfrm>
          <a:prstGeom prst="chevron">
            <a:avLst/>
          </a:prstGeom>
          <a:solidFill>
            <a:schemeClr val="tx2">
              <a:lumMod val="10000"/>
              <a:lumOff val="90000"/>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43" name="TextBox 42">
            <a:extLst>
              <a:ext uri="{FF2B5EF4-FFF2-40B4-BE49-F238E27FC236}">
                <a16:creationId xmlns:a16="http://schemas.microsoft.com/office/drawing/2014/main" id="{1002EBC2-FCCE-2F1C-17CA-A141CE061FBE}"/>
              </a:ext>
            </a:extLst>
          </p:cNvPr>
          <p:cNvSpPr txBox="1"/>
          <p:nvPr/>
        </p:nvSpPr>
        <p:spPr>
          <a:xfrm>
            <a:off x="298104" y="273757"/>
            <a:ext cx="11637819" cy="646331"/>
          </a:xfrm>
          <a:prstGeom prst="rect">
            <a:avLst/>
          </a:prstGeom>
          <a:noFill/>
        </p:spPr>
        <p:txBody>
          <a:bodyPr wrap="square" rtlCol="0">
            <a:spAutoFit/>
          </a:bodyPr>
          <a:lstStyle/>
          <a:p>
            <a:r>
              <a:rPr lang="en-US" sz="3600" dirty="0">
                <a:solidFill>
                  <a:srgbClr val="0C343D"/>
                </a:solidFill>
                <a:latin typeface="Calisto MT" panose="02040603050505030304" pitchFamily="18" charset="0"/>
              </a:rPr>
              <a:t>Beam coupling impedances studies</a:t>
            </a:r>
            <a:endParaRPr lang="en-GB" sz="3600" dirty="0">
              <a:solidFill>
                <a:srgbClr val="0C343D"/>
              </a:solidFill>
              <a:latin typeface="Calisto MT" panose="02040603050505030304" pitchFamily="18" charset="0"/>
            </a:endParaRPr>
          </a:p>
        </p:txBody>
      </p:sp>
      <p:cxnSp>
        <p:nvCxnSpPr>
          <p:cNvPr id="44" name="Straight Connector 43">
            <a:extLst>
              <a:ext uri="{FF2B5EF4-FFF2-40B4-BE49-F238E27FC236}">
                <a16:creationId xmlns:a16="http://schemas.microsoft.com/office/drawing/2014/main" id="{D0C80F20-3077-C2C6-9873-35FA29EA6AFD}"/>
              </a:ext>
            </a:extLst>
          </p:cNvPr>
          <p:cNvCxnSpPr>
            <a:cxnSpLocks/>
          </p:cNvCxnSpPr>
          <p:nvPr/>
        </p:nvCxnSpPr>
        <p:spPr>
          <a:xfrm>
            <a:off x="309594" y="920088"/>
            <a:ext cx="11560111"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47" name="Arrow: Pentagon 46">
            <a:extLst>
              <a:ext uri="{FF2B5EF4-FFF2-40B4-BE49-F238E27FC236}">
                <a16:creationId xmlns:a16="http://schemas.microsoft.com/office/drawing/2014/main" id="{D2BC892B-0E1E-D0B2-47AA-AA99EDF52B2D}"/>
              </a:ext>
            </a:extLst>
          </p:cNvPr>
          <p:cNvSpPr/>
          <p:nvPr/>
        </p:nvSpPr>
        <p:spPr>
          <a:xfrm>
            <a:off x="2936050" y="-11829"/>
            <a:ext cx="3153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b="1" dirty="0">
                <a:latin typeface="Calibri Light" panose="020F0302020204030204" pitchFamily="34" charset="0"/>
                <a:ea typeface="Calibri Light" panose="020F0302020204030204" pitchFamily="34" charset="0"/>
                <a:cs typeface="Calibri Light" panose="020F0302020204030204" pitchFamily="34" charset="0"/>
              </a:rPr>
              <a:t>FCC-</a:t>
            </a:r>
            <a:r>
              <a:rPr lang="en-US" sz="1100" b="1" dirty="0" err="1">
                <a:latin typeface="Calibri Light" panose="020F0302020204030204" pitchFamily="34" charset="0"/>
                <a:ea typeface="Calibri Light" panose="020F0302020204030204" pitchFamily="34" charset="0"/>
                <a:cs typeface="Calibri Light" panose="020F0302020204030204" pitchFamily="34" charset="0"/>
              </a:rPr>
              <a:t>ee</a:t>
            </a:r>
            <a:r>
              <a:rPr lang="en-US" sz="1100" b="1" dirty="0">
                <a:latin typeface="Calibri Light" panose="020F0302020204030204" pitchFamily="34" charset="0"/>
                <a:ea typeface="Calibri Light" panose="020F0302020204030204" pitchFamily="34" charset="0"/>
                <a:cs typeface="Calibri Light" panose="020F0302020204030204" pitchFamily="34" charset="0"/>
              </a:rPr>
              <a:t> main ring impedance model</a:t>
            </a: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30761670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500"/>
                                        <p:tgtEl>
                                          <p:spTgt spid="29"/>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42"/>
                                        </p:tgtEl>
                                        <p:attrNameLst>
                                          <p:attrName>style.visibility</p:attrName>
                                        </p:attrNameLst>
                                      </p:cBhvr>
                                      <p:to>
                                        <p:strVal val="visible"/>
                                      </p:to>
                                    </p:set>
                                    <p:animEffect transition="in" filter="fade">
                                      <p:cBhvr>
                                        <p:cTn id="15" dur="500"/>
                                        <p:tgtEl>
                                          <p:spTgt spid="42"/>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0"/>
                                        </p:tgtEl>
                                        <p:attrNameLst>
                                          <p:attrName>style.visibility</p:attrName>
                                        </p:attrNameLst>
                                      </p:cBhvr>
                                      <p:to>
                                        <p:strVal val="visible"/>
                                      </p:to>
                                    </p:set>
                                    <p:animEffect transition="in" filter="fade">
                                      <p:cBhvr>
                                        <p:cTn id="20" dur="500"/>
                                        <p:tgtEl>
                                          <p:spTgt spid="30"/>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500"/>
                                        <p:tgtEl>
                                          <p:spTgt spid="3"/>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500"/>
                                        <p:tgtEl>
                                          <p:spTgt spid="10"/>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fade">
                                      <p:cBhvr>
                                        <p:cTn id="36" dur="500"/>
                                        <p:tgtEl>
                                          <p:spTgt spid="31"/>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32"/>
                                        </p:tgtEl>
                                        <p:attrNameLst>
                                          <p:attrName>style.visibility</p:attrName>
                                        </p:attrNameLst>
                                      </p:cBhvr>
                                      <p:to>
                                        <p:strVal val="visible"/>
                                      </p:to>
                                    </p:set>
                                    <p:animEffect transition="in" filter="fade">
                                      <p:cBhvr>
                                        <p:cTn id="44" dur="500"/>
                                        <p:tgtEl>
                                          <p:spTgt spid="32"/>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500"/>
                                        <p:tgtEl>
                                          <p:spTgt spid="15"/>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6"/>
                                        </p:tgtEl>
                                        <p:attrNameLst>
                                          <p:attrName>style.visibility</p:attrName>
                                        </p:attrNameLst>
                                      </p:cBhvr>
                                      <p:to>
                                        <p:strVal val="visible"/>
                                      </p:to>
                                    </p:set>
                                    <p:animEffect transition="in" filter="fade">
                                      <p:cBhvr>
                                        <p:cTn id="50" dur="500"/>
                                        <p:tgtEl>
                                          <p:spTgt spid="16"/>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fade">
                                      <p:cBhvr>
                                        <p:cTn id="55" dur="500"/>
                                        <p:tgtEl>
                                          <p:spTgt spid="34"/>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33"/>
                                        </p:tgtEl>
                                        <p:attrNameLst>
                                          <p:attrName>style.visibility</p:attrName>
                                        </p:attrNameLst>
                                      </p:cBhvr>
                                      <p:to>
                                        <p:strVal val="visible"/>
                                      </p:to>
                                    </p:set>
                                    <p:animEffect transition="in" filter="fade">
                                      <p:cBhvr>
                                        <p:cTn id="58" dur="500"/>
                                        <p:tgtEl>
                                          <p:spTgt spid="33"/>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36"/>
                                        </p:tgtEl>
                                        <p:attrNameLst>
                                          <p:attrName>style.visibility</p:attrName>
                                        </p:attrNameLst>
                                      </p:cBhvr>
                                      <p:to>
                                        <p:strVal val="visible"/>
                                      </p:to>
                                    </p:set>
                                    <p:animEffect transition="in" filter="fade">
                                      <p:cBhvr>
                                        <p:cTn id="61" dur="500"/>
                                        <p:tgtEl>
                                          <p:spTgt spid="36"/>
                                        </p:tgtEl>
                                      </p:cBhvr>
                                    </p:animEffect>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grpId="0" nodeType="clickEffect">
                                  <p:stCondLst>
                                    <p:cond delay="0"/>
                                  </p:stCondLst>
                                  <p:childTnLst>
                                    <p:set>
                                      <p:cBhvr>
                                        <p:cTn id="65" dur="1" fill="hold">
                                          <p:stCondLst>
                                            <p:cond delay="0"/>
                                          </p:stCondLst>
                                        </p:cTn>
                                        <p:tgtEl>
                                          <p:spTgt spid="38"/>
                                        </p:tgtEl>
                                        <p:attrNameLst>
                                          <p:attrName>style.visibility</p:attrName>
                                        </p:attrNameLst>
                                      </p:cBhvr>
                                      <p:to>
                                        <p:strVal val="visible"/>
                                      </p:to>
                                    </p:set>
                                    <p:animEffect transition="in" filter="fade">
                                      <p:cBhvr>
                                        <p:cTn id="66"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8" grpId="0" animBg="1"/>
      <p:bldP spid="29" grpId="0" animBg="1"/>
      <p:bldP spid="30" grpId="0" animBg="1"/>
      <p:bldP spid="31" grpId="0" animBg="1"/>
      <p:bldP spid="32" grpId="0" animBg="1"/>
      <p:bldP spid="33" grpId="0"/>
      <p:bldP spid="34" grpId="0" animBg="1"/>
      <p:bldP spid="36" grpId="0"/>
      <p:bldP spid="38" grpId="0"/>
      <p:bldP spid="10" grpId="0"/>
      <p:bldP spid="13" grpId="0" animBg="1"/>
      <p:bldP spid="14" grpId="0" animBg="1"/>
      <p:bldP spid="15" grpId="0" animBg="1"/>
      <p:bldP spid="16" grpId="0" animBg="1"/>
      <p:bldP spid="4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F6C5BC-C21B-1CE3-2565-09EA93713E2F}"/>
            </a:ext>
          </a:extLst>
        </p:cNvPr>
        <p:cNvGrpSpPr/>
        <p:nvPr/>
      </p:nvGrpSpPr>
      <p:grpSpPr>
        <a:xfrm>
          <a:off x="0" y="0"/>
          <a:ext cx="0" cy="0"/>
          <a:chOff x="0" y="0"/>
          <a:chExt cx="0" cy="0"/>
        </a:xfrm>
      </p:grpSpPr>
      <p:grpSp>
        <p:nvGrpSpPr>
          <p:cNvPr id="14" name="Group 13">
            <a:extLst>
              <a:ext uri="{FF2B5EF4-FFF2-40B4-BE49-F238E27FC236}">
                <a16:creationId xmlns:a16="http://schemas.microsoft.com/office/drawing/2014/main" id="{09D211A2-E6EB-EBDF-435B-05CBB1C4C1EB}"/>
              </a:ext>
            </a:extLst>
          </p:cNvPr>
          <p:cNvGrpSpPr/>
          <p:nvPr/>
        </p:nvGrpSpPr>
        <p:grpSpPr>
          <a:xfrm>
            <a:off x="0" y="6364995"/>
            <a:ext cx="12192000" cy="565697"/>
            <a:chOff x="0" y="6364995"/>
            <a:chExt cx="12192000" cy="565697"/>
          </a:xfrm>
        </p:grpSpPr>
        <p:sp>
          <p:nvSpPr>
            <p:cNvPr id="15" name="Rectangle 14">
              <a:extLst>
                <a:ext uri="{FF2B5EF4-FFF2-40B4-BE49-F238E27FC236}">
                  <a16:creationId xmlns:a16="http://schemas.microsoft.com/office/drawing/2014/main" id="{8FD480B9-C0E7-B559-94E8-4BF49B902FE4}"/>
                </a:ext>
              </a:extLst>
            </p:cNvPr>
            <p:cNvSpPr/>
            <p:nvPr/>
          </p:nvSpPr>
          <p:spPr>
            <a:xfrm>
              <a:off x="0" y="6417816"/>
              <a:ext cx="12192000" cy="440184"/>
            </a:xfrm>
            <a:prstGeom prst="rect">
              <a:avLst/>
            </a:prstGeom>
            <a:solidFill>
              <a:srgbClr val="0C343D"/>
            </a:solidFill>
            <a:ln>
              <a:solidFill>
                <a:srgbClr val="0C34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7" name="Google Shape;58;p13">
              <a:extLst>
                <a:ext uri="{FF2B5EF4-FFF2-40B4-BE49-F238E27FC236}">
                  <a16:creationId xmlns:a16="http://schemas.microsoft.com/office/drawing/2014/main" id="{B75702C1-F8CF-4899-A043-6200EFB2B3BA}"/>
                </a:ext>
              </a:extLst>
            </p:cNvPr>
            <p:cNvPicPr preferRelativeResize="0"/>
            <p:nvPr/>
          </p:nvPicPr>
          <p:blipFill>
            <a:blip r:embed="rId3">
              <a:alphaModFix/>
            </a:blip>
            <a:stretch>
              <a:fillRect/>
            </a:stretch>
          </p:blipFill>
          <p:spPr>
            <a:xfrm>
              <a:off x="153418" y="6364995"/>
              <a:ext cx="578264" cy="565697"/>
            </a:xfrm>
            <a:prstGeom prst="rect">
              <a:avLst/>
            </a:prstGeom>
            <a:noFill/>
            <a:ln>
              <a:noFill/>
            </a:ln>
          </p:spPr>
        </p:pic>
        <p:pic>
          <p:nvPicPr>
            <p:cNvPr id="18" name="Picture 2">
              <a:extLst>
                <a:ext uri="{FF2B5EF4-FFF2-40B4-BE49-F238E27FC236}">
                  <a16:creationId xmlns:a16="http://schemas.microsoft.com/office/drawing/2014/main" id="{C5FBB47C-A41B-B783-3CC7-9AC8391175F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48752" y="6473860"/>
              <a:ext cx="998705" cy="353578"/>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18">
              <a:extLst>
                <a:ext uri="{FF2B5EF4-FFF2-40B4-BE49-F238E27FC236}">
                  <a16:creationId xmlns:a16="http://schemas.microsoft.com/office/drawing/2014/main" id="{79EA072A-6050-9920-B009-B0AEFA4C80E3}"/>
                </a:ext>
              </a:extLst>
            </p:cNvPr>
            <p:cNvSpPr txBox="1"/>
            <p:nvPr/>
          </p:nvSpPr>
          <p:spPr>
            <a:xfrm>
              <a:off x="4365092" y="6473860"/>
              <a:ext cx="3349934" cy="307777"/>
            </a:xfrm>
            <a:prstGeom prst="rect">
              <a:avLst/>
            </a:prstGeom>
            <a:noFill/>
          </p:spPr>
          <p:txBody>
            <a:bodyPr wrap="square" rtlCol="0">
              <a:spAutoFit/>
            </a:bodyPr>
            <a:lstStyle/>
            <a:p>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06.03.2025 | </a:t>
              </a:r>
              <a:r>
                <a:rPr lang="en-GB" sz="1400" dirty="0" err="1">
                  <a:solidFill>
                    <a:schemeClr val="bg1"/>
                  </a:solidFill>
                  <a:latin typeface="Calibri Light" panose="020F0302020204030204" pitchFamily="34" charset="0"/>
                  <a:ea typeface="Calibri Light" panose="020F0302020204030204" pitchFamily="34" charset="0"/>
                  <a:cs typeface="Calibri Light" panose="020F0302020204030204" pitchFamily="34" charset="0"/>
                </a:rPr>
                <a:t>eeFACT</a:t>
              </a:r>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 2025 | Dora Gibellieri </a:t>
              </a:r>
            </a:p>
          </p:txBody>
        </p:sp>
        <p:pic>
          <p:nvPicPr>
            <p:cNvPr id="20" name="Picture 19" descr="A white circle with black text&#10;&#10;AI-generated content may be incorrect.">
              <a:extLst>
                <a:ext uri="{FF2B5EF4-FFF2-40B4-BE49-F238E27FC236}">
                  <a16:creationId xmlns:a16="http://schemas.microsoft.com/office/drawing/2014/main" id="{EC92A268-B8E4-4F98-F07F-FC4D093BB8A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940774" y="6408211"/>
              <a:ext cx="818381" cy="459389"/>
            </a:xfrm>
            <a:prstGeom prst="rect">
              <a:avLst/>
            </a:prstGeom>
          </p:spPr>
        </p:pic>
        <p:pic>
          <p:nvPicPr>
            <p:cNvPr id="21" name="Picture 20" descr="A black and white striped background&#10;&#10;AI-generated content may be incorrect.">
              <a:extLst>
                <a:ext uri="{FF2B5EF4-FFF2-40B4-BE49-F238E27FC236}">
                  <a16:creationId xmlns:a16="http://schemas.microsoft.com/office/drawing/2014/main" id="{32C51122-B11B-0935-287B-D8069AD5575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915275" y="6521870"/>
              <a:ext cx="982548" cy="211756"/>
            </a:xfrm>
            <a:prstGeom prst="rect">
              <a:avLst/>
            </a:prstGeom>
          </p:spPr>
        </p:pic>
      </p:grpSp>
      <p:sp>
        <p:nvSpPr>
          <p:cNvPr id="27" name="Rectangle 26">
            <a:extLst>
              <a:ext uri="{FF2B5EF4-FFF2-40B4-BE49-F238E27FC236}">
                <a16:creationId xmlns:a16="http://schemas.microsoft.com/office/drawing/2014/main" id="{DAE0D7D8-C7F7-9B06-21DB-56951A47B1DC}"/>
              </a:ext>
            </a:extLst>
          </p:cNvPr>
          <p:cNvSpPr/>
          <p:nvPr/>
        </p:nvSpPr>
        <p:spPr>
          <a:xfrm>
            <a:off x="3175" y="-11829"/>
            <a:ext cx="12192000" cy="216000"/>
          </a:xfrm>
          <a:prstGeom prst="rect">
            <a:avLst/>
          </a:prstGeom>
          <a:solidFill>
            <a:srgbClr val="0C343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Arrow: Pentagon 33">
            <a:extLst>
              <a:ext uri="{FF2B5EF4-FFF2-40B4-BE49-F238E27FC236}">
                <a16:creationId xmlns:a16="http://schemas.microsoft.com/office/drawing/2014/main" id="{74A40E9B-149F-49DD-F8EF-5A5188ACB99A}"/>
              </a:ext>
            </a:extLst>
          </p:cNvPr>
          <p:cNvSpPr/>
          <p:nvPr/>
        </p:nvSpPr>
        <p:spPr>
          <a:xfrm>
            <a:off x="2936050" y="-11829"/>
            <a:ext cx="3153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b="1" dirty="0">
                <a:latin typeface="Calibri Light" panose="020F0302020204030204" pitchFamily="34" charset="0"/>
                <a:ea typeface="Calibri Light" panose="020F0302020204030204" pitchFamily="34" charset="0"/>
                <a:cs typeface="Calibri Light" panose="020F0302020204030204" pitchFamily="34" charset="0"/>
              </a:rPr>
              <a:t>FCC-</a:t>
            </a:r>
            <a:r>
              <a:rPr lang="en-US" sz="1100" b="1" dirty="0" err="1">
                <a:latin typeface="Calibri Light" panose="020F0302020204030204" pitchFamily="34" charset="0"/>
                <a:ea typeface="Calibri Light" panose="020F0302020204030204" pitchFamily="34" charset="0"/>
                <a:cs typeface="Calibri Light" panose="020F0302020204030204" pitchFamily="34" charset="0"/>
              </a:rPr>
              <a:t>ee</a:t>
            </a:r>
            <a:r>
              <a:rPr lang="en-US" sz="1100" b="1" dirty="0">
                <a:latin typeface="Calibri Light" panose="020F0302020204030204" pitchFamily="34" charset="0"/>
                <a:ea typeface="Calibri Light" panose="020F0302020204030204" pitchFamily="34" charset="0"/>
                <a:cs typeface="Calibri Light" panose="020F0302020204030204" pitchFamily="34" charset="0"/>
              </a:rPr>
              <a:t> main ring impedance model</a:t>
            </a: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35" name="Arrow: Pentagon 34">
            <a:extLst>
              <a:ext uri="{FF2B5EF4-FFF2-40B4-BE49-F238E27FC236}">
                <a16:creationId xmlns:a16="http://schemas.microsoft.com/office/drawing/2014/main" id="{E0FF9B15-F705-7FA9-FF63-2177BE6448AA}"/>
              </a:ext>
            </a:extLst>
          </p:cNvPr>
          <p:cNvSpPr/>
          <p:nvPr/>
        </p:nvSpPr>
        <p:spPr>
          <a:xfrm>
            <a:off x="-2382" y="-11829"/>
            <a:ext cx="3045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37" name="Oval 36">
            <a:extLst>
              <a:ext uri="{FF2B5EF4-FFF2-40B4-BE49-F238E27FC236}">
                <a16:creationId xmlns:a16="http://schemas.microsoft.com/office/drawing/2014/main" id="{765958B9-E7DB-E9C6-DA0A-A4A8B5F08B6A}"/>
              </a:ext>
            </a:extLst>
          </p:cNvPr>
          <p:cNvSpPr/>
          <p:nvPr/>
        </p:nvSpPr>
        <p:spPr>
          <a:xfrm>
            <a:off x="1249049" y="1012263"/>
            <a:ext cx="9489917" cy="3168279"/>
          </a:xfrm>
          <a:prstGeom prst="ellipse">
            <a:avLst/>
          </a:prstGeom>
          <a:solidFill>
            <a:schemeClr val="tx2">
              <a:lumMod val="25000"/>
              <a:lumOff val="75000"/>
            </a:schemeClr>
          </a:solidFill>
          <a:ln>
            <a:solidFill>
              <a:schemeClr val="tx2">
                <a:lumMod val="25000"/>
                <a:lumOff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Oval 37">
            <a:extLst>
              <a:ext uri="{FF2B5EF4-FFF2-40B4-BE49-F238E27FC236}">
                <a16:creationId xmlns:a16="http://schemas.microsoft.com/office/drawing/2014/main" id="{EC778259-C4D9-50B0-D35C-3BC3E577F09B}"/>
              </a:ext>
            </a:extLst>
          </p:cNvPr>
          <p:cNvSpPr/>
          <p:nvPr/>
        </p:nvSpPr>
        <p:spPr>
          <a:xfrm>
            <a:off x="2260523" y="1458893"/>
            <a:ext cx="7386354" cy="3531653"/>
          </a:xfrm>
          <a:prstGeom prst="ellipse">
            <a:avLst/>
          </a:prstGeom>
          <a:noFill/>
          <a:ln w="762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9" name="Oval 38">
            <a:extLst>
              <a:ext uri="{FF2B5EF4-FFF2-40B4-BE49-F238E27FC236}">
                <a16:creationId xmlns:a16="http://schemas.microsoft.com/office/drawing/2014/main" id="{E9092F94-7C9B-26DF-7002-C2133FFD1D9B}"/>
              </a:ext>
            </a:extLst>
          </p:cNvPr>
          <p:cNvSpPr/>
          <p:nvPr/>
        </p:nvSpPr>
        <p:spPr>
          <a:xfrm>
            <a:off x="1366907" y="2105509"/>
            <a:ext cx="2772000" cy="1188000"/>
          </a:xfrm>
          <a:prstGeom prst="ellipse">
            <a:avLst/>
          </a:prstGeom>
          <a:solidFill>
            <a:srgbClr val="00666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b="1" dirty="0">
                <a:latin typeface="Calibri Light" panose="020F0302020204030204" pitchFamily="34" charset="0"/>
                <a:ea typeface="Calibri Light" panose="020F0302020204030204" pitchFamily="34" charset="0"/>
                <a:cs typeface="Calibri Light" panose="020F0302020204030204" pitchFamily="34" charset="0"/>
              </a:rPr>
              <a:t>Identify main </a:t>
            </a:r>
          </a:p>
          <a:p>
            <a:pPr algn="ctr"/>
            <a:r>
              <a:rPr lang="en-US" sz="1400" b="1" dirty="0">
                <a:latin typeface="Calibri Light" panose="020F0302020204030204" pitchFamily="34" charset="0"/>
                <a:ea typeface="Calibri Light" panose="020F0302020204030204" pitchFamily="34" charset="0"/>
                <a:cs typeface="Calibri Light" panose="020F0302020204030204" pitchFamily="34" charset="0"/>
              </a:rPr>
              <a:t>impedance contributors:</a:t>
            </a:r>
          </a:p>
          <a:p>
            <a:pPr marL="285750" indent="-285750" algn="ctr">
              <a:buFont typeface="Arial" panose="020B0604020202020204" pitchFamily="34" charset="0"/>
              <a:buChar char="•"/>
            </a:pPr>
            <a:r>
              <a:rPr lang="en-US" sz="1400" b="1" dirty="0">
                <a:latin typeface="Calibri Light" panose="020F0302020204030204" pitchFamily="34" charset="0"/>
                <a:ea typeface="Calibri Light" panose="020F0302020204030204" pitchFamily="34" charset="0"/>
                <a:cs typeface="Calibri Light" panose="020F0302020204030204" pitchFamily="34" charset="0"/>
              </a:rPr>
              <a:t>Collimators</a:t>
            </a:r>
          </a:p>
          <a:p>
            <a:pPr marL="285750" indent="-285750" algn="ctr">
              <a:buFont typeface="Arial" panose="020B0604020202020204" pitchFamily="34" charset="0"/>
              <a:buChar char="•"/>
            </a:pPr>
            <a:r>
              <a:rPr lang="en-GB" sz="1400" b="1" dirty="0">
                <a:latin typeface="Calibri Light" panose="020F0302020204030204" pitchFamily="34" charset="0"/>
                <a:ea typeface="Calibri Light" panose="020F0302020204030204" pitchFamily="34" charset="0"/>
                <a:cs typeface="Calibri Light" panose="020F0302020204030204" pitchFamily="34" charset="0"/>
              </a:rPr>
              <a:t>Resistive Wall etc.</a:t>
            </a:r>
          </a:p>
        </p:txBody>
      </p:sp>
      <p:sp>
        <p:nvSpPr>
          <p:cNvPr id="40" name="Oval 39">
            <a:extLst>
              <a:ext uri="{FF2B5EF4-FFF2-40B4-BE49-F238E27FC236}">
                <a16:creationId xmlns:a16="http://schemas.microsoft.com/office/drawing/2014/main" id="{CCBCAD08-8164-E57F-53E2-9A4F70B9634A}"/>
              </a:ext>
            </a:extLst>
          </p:cNvPr>
          <p:cNvSpPr/>
          <p:nvPr/>
        </p:nvSpPr>
        <p:spPr>
          <a:xfrm>
            <a:off x="4694519" y="1054369"/>
            <a:ext cx="2772535" cy="1189388"/>
          </a:xfrm>
          <a:prstGeom prst="ellipse">
            <a:avLst/>
          </a:prstGeom>
          <a:solidFill>
            <a:srgbClr val="00666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b="1" dirty="0">
                <a:latin typeface="Calibri Light" panose="020F0302020204030204" pitchFamily="34" charset="0"/>
                <a:ea typeface="Calibri Light" panose="020F0302020204030204" pitchFamily="34" charset="0"/>
                <a:cs typeface="Calibri Light" panose="020F0302020204030204" pitchFamily="34" charset="0"/>
              </a:rPr>
              <a:t>3D EM Simulations</a:t>
            </a:r>
          </a:p>
          <a:p>
            <a:pPr algn="ctr"/>
            <a:r>
              <a:rPr lang="en-US" sz="1400" b="1" dirty="0">
                <a:latin typeface="Calibri Light" panose="020F0302020204030204" pitchFamily="34" charset="0"/>
                <a:ea typeface="Calibri Light" panose="020F0302020204030204" pitchFamily="34" charset="0"/>
                <a:cs typeface="Calibri Light" panose="020F0302020204030204" pitchFamily="34" charset="0"/>
              </a:rPr>
              <a:t>(</a:t>
            </a:r>
            <a:r>
              <a:rPr lang="en-US" sz="1400" b="1" u="sng"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CST</a:t>
            </a:r>
            <a:r>
              <a:rPr lang="en-US" sz="1400" b="1" dirty="0">
                <a:latin typeface="Calibri Light" panose="020F0302020204030204" pitchFamily="34" charset="0"/>
                <a:ea typeface="Calibri Light" panose="020F0302020204030204" pitchFamily="34" charset="0"/>
                <a:cs typeface="Calibri Light" panose="020F0302020204030204" pitchFamily="34" charset="0"/>
              </a:rPr>
              <a:t>, </a:t>
            </a:r>
            <a:r>
              <a:rPr lang="en-US" sz="1400" b="1" dirty="0" err="1">
                <a:latin typeface="Calibri Light" panose="020F0302020204030204" pitchFamily="34" charset="0"/>
                <a:ea typeface="Calibri Light" panose="020F0302020204030204" pitchFamily="34" charset="0"/>
                <a:cs typeface="Calibri Light" panose="020F0302020204030204" pitchFamily="34" charset="0"/>
              </a:rPr>
              <a:t>Wakis</a:t>
            </a:r>
            <a:r>
              <a:rPr lang="en-US" sz="1400" b="1" dirty="0">
                <a:latin typeface="Calibri Light" panose="020F0302020204030204" pitchFamily="34" charset="0"/>
                <a:ea typeface="Calibri Light" panose="020F0302020204030204" pitchFamily="34" charset="0"/>
                <a:cs typeface="Calibri Light" panose="020F0302020204030204" pitchFamily="34" charset="0"/>
              </a:rPr>
              <a:t>, Echo3D etc.) and Analytical Model (equations, IW2D, etc.)</a:t>
            </a:r>
            <a:endParaRPr lang="en-GB" sz="14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41" name="Oval 40">
            <a:extLst>
              <a:ext uri="{FF2B5EF4-FFF2-40B4-BE49-F238E27FC236}">
                <a16:creationId xmlns:a16="http://schemas.microsoft.com/office/drawing/2014/main" id="{51C13C23-CC36-4831-136B-002D07F50443}"/>
              </a:ext>
            </a:extLst>
          </p:cNvPr>
          <p:cNvSpPr/>
          <p:nvPr/>
        </p:nvSpPr>
        <p:spPr>
          <a:xfrm>
            <a:off x="7840184" y="2092640"/>
            <a:ext cx="2772000" cy="1188000"/>
          </a:xfrm>
          <a:prstGeom prst="ellipse">
            <a:avLst/>
          </a:prstGeom>
          <a:solidFill>
            <a:srgbClr val="00666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b="1" dirty="0">
                <a:latin typeface="Calibri Light" panose="020F0302020204030204" pitchFamily="34" charset="0"/>
                <a:ea typeface="Calibri Light" panose="020F0302020204030204" pitchFamily="34" charset="0"/>
                <a:cs typeface="Calibri Light" panose="020F0302020204030204" pitchFamily="34" charset="0"/>
              </a:rPr>
              <a:t>Building I/W Model (</a:t>
            </a:r>
            <a:r>
              <a:rPr lang="en-US" sz="1400" b="1" dirty="0" err="1">
                <a:latin typeface="Calibri Light" panose="020F0302020204030204" pitchFamily="34" charset="0"/>
                <a:ea typeface="Calibri Light" panose="020F0302020204030204" pitchFamily="34" charset="0"/>
                <a:cs typeface="Calibri Light" panose="020F0302020204030204" pitchFamily="34" charset="0"/>
              </a:rPr>
              <a:t>Xwakes</a:t>
            </a:r>
            <a:r>
              <a:rPr lang="en-US" sz="1400" b="1" dirty="0">
                <a:latin typeface="Calibri Light" panose="020F0302020204030204" pitchFamily="34" charset="0"/>
                <a:ea typeface="Calibri Light" panose="020F0302020204030204" pitchFamily="34" charset="0"/>
                <a:cs typeface="Calibri Light" panose="020F0302020204030204" pitchFamily="34" charset="0"/>
              </a:rPr>
              <a:t> integration)</a:t>
            </a:r>
            <a:endParaRPr lang="en-GB" sz="14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42" name="Oval 41">
            <a:extLst>
              <a:ext uri="{FF2B5EF4-FFF2-40B4-BE49-F238E27FC236}">
                <a16:creationId xmlns:a16="http://schemas.microsoft.com/office/drawing/2014/main" id="{03F8C001-1E44-7FA9-CB44-CC60457C6716}"/>
              </a:ext>
            </a:extLst>
          </p:cNvPr>
          <p:cNvSpPr/>
          <p:nvPr/>
        </p:nvSpPr>
        <p:spPr>
          <a:xfrm>
            <a:off x="6687917" y="4253998"/>
            <a:ext cx="2448000" cy="1188000"/>
          </a:xfrm>
          <a:prstGeom prst="ellipse">
            <a:avLst/>
          </a:prstGeom>
          <a:solidFill>
            <a:srgbClr val="006666">
              <a:alpha val="30000"/>
            </a:srgbClr>
          </a:solidFill>
          <a:ln>
            <a:solidFill>
              <a:schemeClr val="accent1">
                <a:shade val="15000"/>
                <a:alpha val="3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lt1">
                    <a:alpha val="40000"/>
                  </a:schemeClr>
                </a:solidFill>
                <a:latin typeface="Calibri Light" panose="020F0302020204030204" pitchFamily="34" charset="0"/>
                <a:ea typeface="Calibri Light" panose="020F0302020204030204" pitchFamily="34" charset="0"/>
                <a:cs typeface="Calibri Light" panose="020F0302020204030204" pitchFamily="34" charset="0"/>
              </a:rPr>
              <a:t>Beam Dynamics Simulations  (Xsuite) with feedback system</a:t>
            </a:r>
            <a:endParaRPr lang="en-GB" sz="1400" b="1" dirty="0">
              <a:solidFill>
                <a:schemeClr val="lt1">
                  <a:alpha val="40000"/>
                </a:schemeClr>
              </a:solidFill>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43" name="Oval 42">
            <a:extLst>
              <a:ext uri="{FF2B5EF4-FFF2-40B4-BE49-F238E27FC236}">
                <a16:creationId xmlns:a16="http://schemas.microsoft.com/office/drawing/2014/main" id="{0432FF4E-13A8-EDAA-B559-42A26FF0E6AD}"/>
              </a:ext>
            </a:extLst>
          </p:cNvPr>
          <p:cNvSpPr/>
          <p:nvPr/>
        </p:nvSpPr>
        <p:spPr>
          <a:xfrm>
            <a:off x="3072651" y="4302466"/>
            <a:ext cx="2448000" cy="1188000"/>
          </a:xfrm>
          <a:prstGeom prst="ellipse">
            <a:avLst/>
          </a:prstGeom>
          <a:solidFill>
            <a:srgbClr val="006666">
              <a:alpha val="30000"/>
            </a:srgbClr>
          </a:solidFill>
          <a:ln>
            <a:solidFill>
              <a:schemeClr val="accent1">
                <a:shade val="15000"/>
                <a:alpha val="3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lt1">
                    <a:alpha val="40000"/>
                  </a:schemeClr>
                </a:solidFill>
                <a:latin typeface="Calibri Light" panose="020F0302020204030204" pitchFamily="34" charset="0"/>
                <a:ea typeface="Calibri Light" panose="020F0302020204030204" pitchFamily="34" charset="0"/>
                <a:cs typeface="Calibri Light" panose="020F0302020204030204" pitchFamily="34" charset="0"/>
              </a:rPr>
              <a:t>Output:</a:t>
            </a:r>
          </a:p>
          <a:p>
            <a:pPr algn="ctr"/>
            <a:r>
              <a:rPr lang="en-US" sz="1400" b="1" dirty="0">
                <a:solidFill>
                  <a:schemeClr val="lt1">
                    <a:alpha val="40000"/>
                  </a:schemeClr>
                </a:solidFill>
                <a:latin typeface="Calibri Light" panose="020F0302020204030204" pitchFamily="34" charset="0"/>
                <a:ea typeface="Calibri Light" panose="020F0302020204030204" pitchFamily="34" charset="0"/>
                <a:cs typeface="Calibri Light" panose="020F0302020204030204" pitchFamily="34" charset="0"/>
              </a:rPr>
              <a:t>Assessment of beam stability </a:t>
            </a:r>
          </a:p>
        </p:txBody>
      </p:sp>
      <p:sp>
        <p:nvSpPr>
          <p:cNvPr id="44" name="TextBox 43">
            <a:extLst>
              <a:ext uri="{FF2B5EF4-FFF2-40B4-BE49-F238E27FC236}">
                <a16:creationId xmlns:a16="http://schemas.microsoft.com/office/drawing/2014/main" id="{97838650-6308-BFB7-F82D-8289EF566AA8}"/>
              </a:ext>
            </a:extLst>
          </p:cNvPr>
          <p:cNvSpPr txBox="1"/>
          <p:nvPr/>
        </p:nvSpPr>
        <p:spPr>
          <a:xfrm>
            <a:off x="4213923" y="3025404"/>
            <a:ext cx="3771192" cy="584775"/>
          </a:xfrm>
          <a:prstGeom prst="rect">
            <a:avLst/>
          </a:prstGeom>
          <a:noFill/>
          <a:ln>
            <a:noFill/>
          </a:ln>
        </p:spPr>
        <p:txBody>
          <a:bodyPr wrap="square" rtlCol="0">
            <a:spAutoFit/>
          </a:bodyPr>
          <a:lstStyle/>
          <a:p>
            <a:r>
              <a:rPr lang="en-US" sz="3200" dirty="0">
                <a:solidFill>
                  <a:schemeClr val="accent1"/>
                </a:solidFill>
                <a:latin typeface="Calibri Light" panose="020F0302020204030204" pitchFamily="34" charset="0"/>
                <a:ea typeface="Calibri Light" panose="020F0302020204030204" pitchFamily="34" charset="0"/>
                <a:cs typeface="Calibri Light" panose="020F0302020204030204" pitchFamily="34" charset="0"/>
              </a:rPr>
              <a:t>I/W Model for FCC-</a:t>
            </a:r>
            <a:r>
              <a:rPr lang="en-US" sz="3200" dirty="0" err="1">
                <a:solidFill>
                  <a:schemeClr val="accent1"/>
                </a:solidFill>
                <a:latin typeface="Calibri Light" panose="020F0302020204030204" pitchFamily="34" charset="0"/>
                <a:ea typeface="Calibri Light" panose="020F0302020204030204" pitchFamily="34" charset="0"/>
                <a:cs typeface="Calibri Light" panose="020F0302020204030204" pitchFamily="34" charset="0"/>
              </a:rPr>
              <a:t>ee</a:t>
            </a:r>
            <a:endParaRPr lang="en-GB" sz="3200" dirty="0">
              <a:solidFill>
                <a:schemeClr val="accent1"/>
              </a:solidFill>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45" name="Arrow: Chevron 44">
            <a:extLst>
              <a:ext uri="{FF2B5EF4-FFF2-40B4-BE49-F238E27FC236}">
                <a16:creationId xmlns:a16="http://schemas.microsoft.com/office/drawing/2014/main" id="{3EDD652C-9651-F852-EB2A-89FE2953399B}"/>
              </a:ext>
            </a:extLst>
          </p:cNvPr>
          <p:cNvSpPr/>
          <p:nvPr/>
        </p:nvSpPr>
        <p:spPr>
          <a:xfrm rot="1233446">
            <a:off x="7954282" y="1664369"/>
            <a:ext cx="317791" cy="298921"/>
          </a:xfrm>
          <a:prstGeom prst="chevron">
            <a:avLst/>
          </a:prstGeom>
          <a:solidFill>
            <a:schemeClr val="tx2">
              <a:lumMod val="10000"/>
              <a:lumOff val="90000"/>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46" name="Arrow: Chevron 45">
            <a:extLst>
              <a:ext uri="{FF2B5EF4-FFF2-40B4-BE49-F238E27FC236}">
                <a16:creationId xmlns:a16="http://schemas.microsoft.com/office/drawing/2014/main" id="{28B98E83-CFC7-1886-F160-664CE25DC32C}"/>
              </a:ext>
            </a:extLst>
          </p:cNvPr>
          <p:cNvSpPr/>
          <p:nvPr/>
        </p:nvSpPr>
        <p:spPr>
          <a:xfrm rot="8351117">
            <a:off x="9087174" y="3887565"/>
            <a:ext cx="317791" cy="298921"/>
          </a:xfrm>
          <a:prstGeom prst="chevron">
            <a:avLst/>
          </a:prstGeom>
          <a:solidFill>
            <a:schemeClr val="tx2">
              <a:lumMod val="10000"/>
              <a:lumOff val="90000"/>
              <a:alpha val="30000"/>
            </a:schemeClr>
          </a:solidFill>
          <a:ln>
            <a:solidFill>
              <a:schemeClr val="accent1">
                <a:shade val="15000"/>
                <a:alpha val="3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47" name="Arrow: Chevron 46">
            <a:extLst>
              <a:ext uri="{FF2B5EF4-FFF2-40B4-BE49-F238E27FC236}">
                <a16:creationId xmlns:a16="http://schemas.microsoft.com/office/drawing/2014/main" id="{6C6B8213-4EB2-2054-2C25-83C7D067AA4E}"/>
              </a:ext>
            </a:extLst>
          </p:cNvPr>
          <p:cNvSpPr/>
          <p:nvPr/>
        </p:nvSpPr>
        <p:spPr>
          <a:xfrm rot="10800000">
            <a:off x="5925832" y="4842789"/>
            <a:ext cx="317791" cy="298921"/>
          </a:xfrm>
          <a:prstGeom prst="chevron">
            <a:avLst/>
          </a:prstGeom>
          <a:solidFill>
            <a:schemeClr val="tx2">
              <a:lumMod val="10000"/>
              <a:lumOff val="90000"/>
              <a:alpha val="30000"/>
            </a:schemeClr>
          </a:solidFill>
          <a:ln>
            <a:solidFill>
              <a:schemeClr val="accent1">
                <a:shade val="15000"/>
                <a:alpha val="3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48" name="Arrow: Chevron 47">
            <a:extLst>
              <a:ext uri="{FF2B5EF4-FFF2-40B4-BE49-F238E27FC236}">
                <a16:creationId xmlns:a16="http://schemas.microsoft.com/office/drawing/2014/main" id="{D7E12FF2-4956-5311-8F36-1FC9B1380740}"/>
              </a:ext>
            </a:extLst>
          </p:cNvPr>
          <p:cNvSpPr/>
          <p:nvPr/>
        </p:nvSpPr>
        <p:spPr>
          <a:xfrm rot="13668565">
            <a:off x="2532467" y="3914015"/>
            <a:ext cx="317791" cy="298921"/>
          </a:xfrm>
          <a:prstGeom prst="chevron">
            <a:avLst/>
          </a:prstGeom>
          <a:solidFill>
            <a:schemeClr val="tx2">
              <a:lumMod val="10000"/>
              <a:lumOff val="90000"/>
              <a:alpha val="30000"/>
            </a:schemeClr>
          </a:solidFill>
          <a:ln>
            <a:solidFill>
              <a:schemeClr val="accent1">
                <a:shade val="15000"/>
                <a:alpha val="3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49" name="Arrow: Chevron 48">
            <a:extLst>
              <a:ext uri="{FF2B5EF4-FFF2-40B4-BE49-F238E27FC236}">
                <a16:creationId xmlns:a16="http://schemas.microsoft.com/office/drawing/2014/main" id="{AC160669-55A8-ED47-D94E-C04022165F02}"/>
              </a:ext>
            </a:extLst>
          </p:cNvPr>
          <p:cNvSpPr/>
          <p:nvPr/>
        </p:nvSpPr>
        <p:spPr>
          <a:xfrm rot="20400994">
            <a:off x="3827216" y="1611166"/>
            <a:ext cx="317791" cy="298921"/>
          </a:xfrm>
          <a:prstGeom prst="chevron">
            <a:avLst/>
          </a:prstGeom>
          <a:solidFill>
            <a:schemeClr val="tx2">
              <a:lumMod val="10000"/>
              <a:lumOff val="90000"/>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50" name="TextBox 49">
            <a:extLst>
              <a:ext uri="{FF2B5EF4-FFF2-40B4-BE49-F238E27FC236}">
                <a16:creationId xmlns:a16="http://schemas.microsoft.com/office/drawing/2014/main" id="{13505363-50A8-EBA9-76BC-9E29CC274F8C}"/>
              </a:ext>
            </a:extLst>
          </p:cNvPr>
          <p:cNvSpPr txBox="1"/>
          <p:nvPr/>
        </p:nvSpPr>
        <p:spPr>
          <a:xfrm>
            <a:off x="298104" y="273757"/>
            <a:ext cx="11637819" cy="646331"/>
          </a:xfrm>
          <a:prstGeom prst="rect">
            <a:avLst/>
          </a:prstGeom>
          <a:noFill/>
        </p:spPr>
        <p:txBody>
          <a:bodyPr wrap="square" rtlCol="0">
            <a:spAutoFit/>
          </a:bodyPr>
          <a:lstStyle/>
          <a:p>
            <a:r>
              <a:rPr lang="en-US" sz="3600" dirty="0">
                <a:solidFill>
                  <a:srgbClr val="0C343D"/>
                </a:solidFill>
                <a:latin typeface="Calisto MT" panose="02040603050505030304" pitchFamily="18" charset="0"/>
              </a:rPr>
              <a:t>Beam coupling impedances studies</a:t>
            </a:r>
            <a:endParaRPr lang="en-GB" sz="3600" dirty="0">
              <a:solidFill>
                <a:srgbClr val="0C343D"/>
              </a:solidFill>
              <a:latin typeface="Calisto MT" panose="02040603050505030304" pitchFamily="18" charset="0"/>
            </a:endParaRPr>
          </a:p>
        </p:txBody>
      </p:sp>
      <p:cxnSp>
        <p:nvCxnSpPr>
          <p:cNvPr id="51" name="Straight Connector 50">
            <a:extLst>
              <a:ext uri="{FF2B5EF4-FFF2-40B4-BE49-F238E27FC236}">
                <a16:creationId xmlns:a16="http://schemas.microsoft.com/office/drawing/2014/main" id="{269D314A-68C9-0D55-9E02-BBC4EE2FAFB1}"/>
              </a:ext>
            </a:extLst>
          </p:cNvPr>
          <p:cNvCxnSpPr>
            <a:cxnSpLocks/>
          </p:cNvCxnSpPr>
          <p:nvPr/>
        </p:nvCxnSpPr>
        <p:spPr>
          <a:xfrm>
            <a:off x="309594" y="920088"/>
            <a:ext cx="11560111"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469784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0">
            <a:extLst>
              <a:ext uri="{FF2B5EF4-FFF2-40B4-BE49-F238E27FC236}">
                <a16:creationId xmlns:a16="http://schemas.microsoft.com/office/drawing/2014/main" id="{4098E518-641A-3A21-A36A-AFB1B6129B77}"/>
              </a:ext>
            </a:extLst>
          </p:cNvPr>
          <p:cNvSpPr txBox="1"/>
          <p:nvPr/>
        </p:nvSpPr>
        <p:spPr>
          <a:xfrm>
            <a:off x="298104" y="1181192"/>
            <a:ext cx="11571601" cy="461665"/>
          </a:xfrm>
          <a:prstGeom prst="rect">
            <a:avLst/>
          </a:prstGeom>
          <a:noFill/>
        </p:spPr>
        <p:txBody>
          <a:bodyPr wrap="square" rtlCol="0">
            <a:spAutoFit/>
          </a:bodyPr>
          <a:lstStyle/>
          <a:p>
            <a:pPr algn="ctr"/>
            <a:r>
              <a:rPr lang="en-GB" sz="2400" dirty="0">
                <a:latin typeface="Calibri Light" panose="020F0302020204030204" pitchFamily="34" charset="0"/>
                <a:ea typeface="Calibri Light" panose="020F0302020204030204" pitchFamily="34" charset="0"/>
                <a:cs typeface="Calibri Light" panose="020F0302020204030204" pitchFamily="34" charset="0"/>
              </a:rPr>
              <a:t>What is the impedance model of a machine?</a:t>
            </a:r>
          </a:p>
        </p:txBody>
      </p:sp>
      <p:sp>
        <p:nvSpPr>
          <p:cNvPr id="24" name="TextBox 23">
            <a:extLst>
              <a:ext uri="{FF2B5EF4-FFF2-40B4-BE49-F238E27FC236}">
                <a16:creationId xmlns:a16="http://schemas.microsoft.com/office/drawing/2014/main" id="{425BFEB4-883E-15DC-0D30-1219586C5538}"/>
              </a:ext>
            </a:extLst>
          </p:cNvPr>
          <p:cNvSpPr txBox="1"/>
          <p:nvPr/>
        </p:nvSpPr>
        <p:spPr>
          <a:xfrm>
            <a:off x="-12096" y="1624489"/>
            <a:ext cx="12192000" cy="707886"/>
          </a:xfrm>
          <a:prstGeom prst="rect">
            <a:avLst/>
          </a:prstGeom>
          <a:noFill/>
        </p:spPr>
        <p:txBody>
          <a:bodyPr wrap="square" rtlCol="0">
            <a:spAutoFit/>
          </a:bodyPr>
          <a:lstStyle/>
          <a:p>
            <a:pPr algn="ctr"/>
            <a:r>
              <a:rPr lang="en-GB" sz="2400" b="1" dirty="0">
                <a:solidFill>
                  <a:srgbClr val="006666"/>
                </a:solidFill>
                <a:latin typeface="Calibri Light" panose="020F0302020204030204" pitchFamily="34" charset="0"/>
                <a:ea typeface="Calibri Light" panose="020F0302020204030204" pitchFamily="34" charset="0"/>
                <a:cs typeface="Calibri Light" panose="020F0302020204030204" pitchFamily="34" charset="0"/>
              </a:rPr>
              <a:t>Is the collection of the impedance contributions of the different elements of the machine </a:t>
            </a:r>
          </a:p>
          <a:p>
            <a:pPr algn="ctr"/>
            <a:endParaRPr lang="en-GB" sz="1600" dirty="0">
              <a:latin typeface="Calisto MT" panose="02040603050505030304" pitchFamily="18" charset="0"/>
              <a:cs typeface="Times New Roman" panose="02020603050405020304" pitchFamily="18" charset="0"/>
            </a:endParaRPr>
          </a:p>
        </p:txBody>
      </p:sp>
      <p:sp>
        <p:nvSpPr>
          <p:cNvPr id="2" name="Oval 1">
            <a:extLst>
              <a:ext uri="{FF2B5EF4-FFF2-40B4-BE49-F238E27FC236}">
                <a16:creationId xmlns:a16="http://schemas.microsoft.com/office/drawing/2014/main" id="{715199D6-5D48-7F90-E752-EE6B97133D82}"/>
              </a:ext>
            </a:extLst>
          </p:cNvPr>
          <p:cNvSpPr/>
          <p:nvPr/>
        </p:nvSpPr>
        <p:spPr>
          <a:xfrm>
            <a:off x="2765854" y="2704558"/>
            <a:ext cx="6660291" cy="2859658"/>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3" name="Picture 2" descr="A blue object with a curved edge&#10;&#10;Description automatically generated">
            <a:extLst>
              <a:ext uri="{FF2B5EF4-FFF2-40B4-BE49-F238E27FC236}">
                <a16:creationId xmlns:a16="http://schemas.microsoft.com/office/drawing/2014/main" id="{EE7BAF02-6E77-9777-CEA6-4D05C52FCE0D}"/>
              </a:ext>
            </a:extLst>
          </p:cNvPr>
          <p:cNvPicPr>
            <a:picLocks noChangeAspect="1"/>
          </p:cNvPicPr>
          <p:nvPr/>
        </p:nvPicPr>
        <p:blipFill>
          <a:blip r:embed="rId3"/>
          <a:stretch>
            <a:fillRect/>
          </a:stretch>
        </p:blipFill>
        <p:spPr>
          <a:xfrm>
            <a:off x="3995113" y="5055162"/>
            <a:ext cx="1035474" cy="631729"/>
          </a:xfrm>
          <a:prstGeom prst="rect">
            <a:avLst/>
          </a:prstGeom>
        </p:spPr>
      </p:pic>
      <p:pic>
        <p:nvPicPr>
          <p:cNvPr id="9" name="Picture 8" descr="A blue object with a hole&#10;&#10;Description automatically generated">
            <a:extLst>
              <a:ext uri="{FF2B5EF4-FFF2-40B4-BE49-F238E27FC236}">
                <a16:creationId xmlns:a16="http://schemas.microsoft.com/office/drawing/2014/main" id="{08BB0CE9-DAB6-5B45-095D-B17FF7292480}"/>
              </a:ext>
            </a:extLst>
          </p:cNvPr>
          <p:cNvPicPr>
            <a:picLocks noChangeAspect="1"/>
          </p:cNvPicPr>
          <p:nvPr/>
        </p:nvPicPr>
        <p:blipFill>
          <a:blip r:embed="rId4"/>
          <a:stretch>
            <a:fillRect/>
          </a:stretch>
        </p:blipFill>
        <p:spPr>
          <a:xfrm>
            <a:off x="2413249" y="4124925"/>
            <a:ext cx="1045602" cy="787800"/>
          </a:xfrm>
          <a:prstGeom prst="rect">
            <a:avLst/>
          </a:prstGeom>
        </p:spPr>
      </p:pic>
      <p:pic>
        <p:nvPicPr>
          <p:cNvPr id="10" name="Picture 9" descr="A blue and yellow circular object&#10;&#10;Description automatically generated">
            <a:extLst>
              <a:ext uri="{FF2B5EF4-FFF2-40B4-BE49-F238E27FC236}">
                <a16:creationId xmlns:a16="http://schemas.microsoft.com/office/drawing/2014/main" id="{1768FB56-246B-88E1-6721-AFC292B1B5BF}"/>
              </a:ext>
            </a:extLst>
          </p:cNvPr>
          <p:cNvPicPr>
            <a:picLocks noChangeAspect="1"/>
          </p:cNvPicPr>
          <p:nvPr/>
        </p:nvPicPr>
        <p:blipFill>
          <a:blip r:embed="rId5"/>
          <a:stretch>
            <a:fillRect/>
          </a:stretch>
        </p:blipFill>
        <p:spPr>
          <a:xfrm>
            <a:off x="8023086" y="2820797"/>
            <a:ext cx="1024140" cy="787800"/>
          </a:xfrm>
          <a:prstGeom prst="rect">
            <a:avLst/>
          </a:prstGeom>
        </p:spPr>
      </p:pic>
      <p:pic>
        <p:nvPicPr>
          <p:cNvPr id="11" name="Picture 10" descr="A blue paper plane on a white background&#10;&#10;Description automatically generated">
            <a:extLst>
              <a:ext uri="{FF2B5EF4-FFF2-40B4-BE49-F238E27FC236}">
                <a16:creationId xmlns:a16="http://schemas.microsoft.com/office/drawing/2014/main" id="{C2E96B66-0A31-A9C5-07FF-C1C83BA83E34}"/>
              </a:ext>
            </a:extLst>
          </p:cNvPr>
          <p:cNvPicPr>
            <a:picLocks noChangeAspect="1"/>
          </p:cNvPicPr>
          <p:nvPr/>
        </p:nvPicPr>
        <p:blipFill>
          <a:blip r:embed="rId6"/>
          <a:stretch>
            <a:fillRect/>
          </a:stretch>
        </p:blipFill>
        <p:spPr>
          <a:xfrm>
            <a:off x="7787835" y="4124925"/>
            <a:ext cx="2132511" cy="1069248"/>
          </a:xfrm>
          <a:prstGeom prst="rect">
            <a:avLst/>
          </a:prstGeom>
        </p:spPr>
      </p:pic>
      <p:pic>
        <p:nvPicPr>
          <p:cNvPr id="12" name="Picture 11" descr="A blue cylinder with orange accents&#10;&#10;Description automatically generated with medium confidence">
            <a:extLst>
              <a:ext uri="{FF2B5EF4-FFF2-40B4-BE49-F238E27FC236}">
                <a16:creationId xmlns:a16="http://schemas.microsoft.com/office/drawing/2014/main" id="{D78FE2CC-C64D-4427-769B-82DC4ECC84C1}"/>
              </a:ext>
            </a:extLst>
          </p:cNvPr>
          <p:cNvPicPr>
            <a:picLocks noChangeAspect="1"/>
          </p:cNvPicPr>
          <p:nvPr/>
        </p:nvPicPr>
        <p:blipFill>
          <a:blip r:embed="rId7"/>
          <a:stretch>
            <a:fillRect/>
          </a:stretch>
        </p:blipFill>
        <p:spPr>
          <a:xfrm>
            <a:off x="5924526" y="5055162"/>
            <a:ext cx="1336159" cy="1018108"/>
          </a:xfrm>
          <a:prstGeom prst="rect">
            <a:avLst/>
          </a:prstGeom>
        </p:spPr>
      </p:pic>
      <p:pic>
        <p:nvPicPr>
          <p:cNvPr id="14" name="Picture 13" descr="A blue and black object&#10;&#10;Description automatically generated with medium confidence">
            <a:extLst>
              <a:ext uri="{FF2B5EF4-FFF2-40B4-BE49-F238E27FC236}">
                <a16:creationId xmlns:a16="http://schemas.microsoft.com/office/drawing/2014/main" id="{EAEC7A6D-3BB9-6025-9A02-DF99704A499E}"/>
              </a:ext>
            </a:extLst>
          </p:cNvPr>
          <p:cNvPicPr>
            <a:picLocks noChangeAspect="1"/>
          </p:cNvPicPr>
          <p:nvPr/>
        </p:nvPicPr>
        <p:blipFill>
          <a:blip r:embed="rId8"/>
          <a:stretch>
            <a:fillRect/>
          </a:stretch>
        </p:blipFill>
        <p:spPr>
          <a:xfrm>
            <a:off x="3028521" y="2570215"/>
            <a:ext cx="1661851" cy="921625"/>
          </a:xfrm>
          <a:prstGeom prst="rect">
            <a:avLst/>
          </a:prstGeom>
        </p:spPr>
      </p:pic>
      <p:pic>
        <p:nvPicPr>
          <p:cNvPr id="18" name="Picture 17" descr="A blue object with a white background">
            <a:extLst>
              <a:ext uri="{FF2B5EF4-FFF2-40B4-BE49-F238E27FC236}">
                <a16:creationId xmlns:a16="http://schemas.microsoft.com/office/drawing/2014/main" id="{FC807EF9-3F58-A2C2-9A85-E324C5669322}"/>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557155" y="2378284"/>
            <a:ext cx="1501103" cy="850366"/>
          </a:xfrm>
          <a:prstGeom prst="rect">
            <a:avLst/>
          </a:prstGeom>
        </p:spPr>
      </p:pic>
      <p:grpSp>
        <p:nvGrpSpPr>
          <p:cNvPr id="16" name="Group 15">
            <a:extLst>
              <a:ext uri="{FF2B5EF4-FFF2-40B4-BE49-F238E27FC236}">
                <a16:creationId xmlns:a16="http://schemas.microsoft.com/office/drawing/2014/main" id="{74628253-9F44-4F2A-EDB0-97FCB6ED22CA}"/>
              </a:ext>
            </a:extLst>
          </p:cNvPr>
          <p:cNvGrpSpPr/>
          <p:nvPr/>
        </p:nvGrpSpPr>
        <p:grpSpPr>
          <a:xfrm>
            <a:off x="0" y="6364995"/>
            <a:ext cx="12192000" cy="565697"/>
            <a:chOff x="0" y="6364995"/>
            <a:chExt cx="12192000" cy="565697"/>
          </a:xfrm>
        </p:grpSpPr>
        <p:sp>
          <p:nvSpPr>
            <p:cNvPr id="17" name="Rectangle 16">
              <a:extLst>
                <a:ext uri="{FF2B5EF4-FFF2-40B4-BE49-F238E27FC236}">
                  <a16:creationId xmlns:a16="http://schemas.microsoft.com/office/drawing/2014/main" id="{08702662-2F6D-8889-5931-8DDF1CD0510D}"/>
                </a:ext>
              </a:extLst>
            </p:cNvPr>
            <p:cNvSpPr/>
            <p:nvPr/>
          </p:nvSpPr>
          <p:spPr>
            <a:xfrm>
              <a:off x="0" y="6417816"/>
              <a:ext cx="12192000" cy="440184"/>
            </a:xfrm>
            <a:prstGeom prst="rect">
              <a:avLst/>
            </a:prstGeom>
            <a:solidFill>
              <a:srgbClr val="0C343D"/>
            </a:solidFill>
            <a:ln>
              <a:solidFill>
                <a:srgbClr val="0C34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2" name="Google Shape;58;p13">
              <a:extLst>
                <a:ext uri="{FF2B5EF4-FFF2-40B4-BE49-F238E27FC236}">
                  <a16:creationId xmlns:a16="http://schemas.microsoft.com/office/drawing/2014/main" id="{9931D782-3434-B4A1-223E-F53BA46EABF0}"/>
                </a:ext>
              </a:extLst>
            </p:cNvPr>
            <p:cNvPicPr preferRelativeResize="0"/>
            <p:nvPr/>
          </p:nvPicPr>
          <p:blipFill>
            <a:blip r:embed="rId10">
              <a:alphaModFix/>
            </a:blip>
            <a:stretch>
              <a:fillRect/>
            </a:stretch>
          </p:blipFill>
          <p:spPr>
            <a:xfrm>
              <a:off x="153418" y="6364995"/>
              <a:ext cx="578264" cy="565697"/>
            </a:xfrm>
            <a:prstGeom prst="rect">
              <a:avLst/>
            </a:prstGeom>
            <a:noFill/>
            <a:ln>
              <a:noFill/>
            </a:ln>
          </p:spPr>
        </p:pic>
        <p:pic>
          <p:nvPicPr>
            <p:cNvPr id="23" name="Picture 2">
              <a:extLst>
                <a:ext uri="{FF2B5EF4-FFF2-40B4-BE49-F238E27FC236}">
                  <a16:creationId xmlns:a16="http://schemas.microsoft.com/office/drawing/2014/main" id="{9D1F6DD4-941B-3F35-D3EB-5FD680C8D823}"/>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948752" y="6473860"/>
              <a:ext cx="998705" cy="353578"/>
            </a:xfrm>
            <a:prstGeom prst="rect">
              <a:avLst/>
            </a:prstGeom>
            <a:noFill/>
            <a:extLst>
              <a:ext uri="{909E8E84-426E-40DD-AFC4-6F175D3DCCD1}">
                <a14:hiddenFill xmlns:a14="http://schemas.microsoft.com/office/drawing/2010/main">
                  <a:solidFill>
                    <a:srgbClr val="FFFFFF"/>
                  </a:solidFill>
                </a14:hiddenFill>
              </a:ext>
            </a:extLst>
          </p:spPr>
        </p:pic>
        <p:sp>
          <p:nvSpPr>
            <p:cNvPr id="25" name="TextBox 24">
              <a:extLst>
                <a:ext uri="{FF2B5EF4-FFF2-40B4-BE49-F238E27FC236}">
                  <a16:creationId xmlns:a16="http://schemas.microsoft.com/office/drawing/2014/main" id="{03056328-8E7C-5333-BBD6-6703B648EAC1}"/>
                </a:ext>
              </a:extLst>
            </p:cNvPr>
            <p:cNvSpPr txBox="1"/>
            <p:nvPr/>
          </p:nvSpPr>
          <p:spPr>
            <a:xfrm>
              <a:off x="4365092" y="6473860"/>
              <a:ext cx="3349934" cy="307777"/>
            </a:xfrm>
            <a:prstGeom prst="rect">
              <a:avLst/>
            </a:prstGeom>
            <a:noFill/>
          </p:spPr>
          <p:txBody>
            <a:bodyPr wrap="square" rtlCol="0">
              <a:spAutoFit/>
            </a:bodyPr>
            <a:lstStyle/>
            <a:p>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06.03.2025 | </a:t>
              </a:r>
              <a:r>
                <a:rPr lang="en-GB" sz="1400" dirty="0" err="1">
                  <a:solidFill>
                    <a:schemeClr val="bg1"/>
                  </a:solidFill>
                  <a:latin typeface="Calibri Light" panose="020F0302020204030204" pitchFamily="34" charset="0"/>
                  <a:ea typeface="Calibri Light" panose="020F0302020204030204" pitchFamily="34" charset="0"/>
                  <a:cs typeface="Calibri Light" panose="020F0302020204030204" pitchFamily="34" charset="0"/>
                </a:rPr>
                <a:t>eeFACT</a:t>
              </a:r>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 2025 | Dora Gibellieri </a:t>
              </a:r>
            </a:p>
          </p:txBody>
        </p:sp>
        <p:pic>
          <p:nvPicPr>
            <p:cNvPr id="26" name="Picture 25" descr="A white circle with black text&#10;&#10;AI-generated content may be incorrect.">
              <a:extLst>
                <a:ext uri="{FF2B5EF4-FFF2-40B4-BE49-F238E27FC236}">
                  <a16:creationId xmlns:a16="http://schemas.microsoft.com/office/drawing/2014/main" id="{5898EB5B-A6B8-69F8-5BF6-1D83373CCD68}"/>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9940774" y="6408211"/>
              <a:ext cx="818381" cy="459389"/>
            </a:xfrm>
            <a:prstGeom prst="rect">
              <a:avLst/>
            </a:prstGeom>
          </p:spPr>
        </p:pic>
        <p:pic>
          <p:nvPicPr>
            <p:cNvPr id="27" name="Picture 26" descr="A black and white striped background&#10;&#10;AI-generated content may be incorrect.">
              <a:extLst>
                <a:ext uri="{FF2B5EF4-FFF2-40B4-BE49-F238E27FC236}">
                  <a16:creationId xmlns:a16="http://schemas.microsoft.com/office/drawing/2014/main" id="{7555D672-AA0E-2A7C-3A03-743B5110D18A}"/>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0915275" y="6521870"/>
              <a:ext cx="982548" cy="211756"/>
            </a:xfrm>
            <a:prstGeom prst="rect">
              <a:avLst/>
            </a:prstGeom>
          </p:spPr>
        </p:pic>
      </p:grpSp>
      <p:sp>
        <p:nvSpPr>
          <p:cNvPr id="33" name="Rectangle 32">
            <a:extLst>
              <a:ext uri="{FF2B5EF4-FFF2-40B4-BE49-F238E27FC236}">
                <a16:creationId xmlns:a16="http://schemas.microsoft.com/office/drawing/2014/main" id="{AA6BBEC5-AF34-D05E-E2BB-A786EE80513A}"/>
              </a:ext>
            </a:extLst>
          </p:cNvPr>
          <p:cNvSpPr/>
          <p:nvPr/>
        </p:nvSpPr>
        <p:spPr>
          <a:xfrm>
            <a:off x="3175" y="-11829"/>
            <a:ext cx="12192000" cy="216000"/>
          </a:xfrm>
          <a:prstGeom prst="rect">
            <a:avLst/>
          </a:prstGeom>
          <a:solidFill>
            <a:srgbClr val="0C343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Arrow: Pentagon 34">
            <a:extLst>
              <a:ext uri="{FF2B5EF4-FFF2-40B4-BE49-F238E27FC236}">
                <a16:creationId xmlns:a16="http://schemas.microsoft.com/office/drawing/2014/main" id="{78137F67-B5DE-4B7B-C5CC-B9B1117BB8DA}"/>
              </a:ext>
            </a:extLst>
          </p:cNvPr>
          <p:cNvSpPr/>
          <p:nvPr/>
        </p:nvSpPr>
        <p:spPr>
          <a:xfrm>
            <a:off x="2936050" y="-11829"/>
            <a:ext cx="3153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b="1" dirty="0">
                <a:latin typeface="Calibri Light" panose="020F0302020204030204" pitchFamily="34" charset="0"/>
                <a:ea typeface="Calibri Light" panose="020F0302020204030204" pitchFamily="34" charset="0"/>
                <a:cs typeface="Calibri Light" panose="020F0302020204030204" pitchFamily="34" charset="0"/>
              </a:rPr>
              <a:t>FCC-</a:t>
            </a:r>
            <a:r>
              <a:rPr lang="en-US" sz="1100" b="1" dirty="0" err="1">
                <a:latin typeface="Calibri Light" panose="020F0302020204030204" pitchFamily="34" charset="0"/>
                <a:ea typeface="Calibri Light" panose="020F0302020204030204" pitchFamily="34" charset="0"/>
                <a:cs typeface="Calibri Light" panose="020F0302020204030204" pitchFamily="34" charset="0"/>
              </a:rPr>
              <a:t>ee</a:t>
            </a:r>
            <a:r>
              <a:rPr lang="en-US" sz="1100" b="1" dirty="0">
                <a:latin typeface="Calibri Light" panose="020F0302020204030204" pitchFamily="34" charset="0"/>
                <a:ea typeface="Calibri Light" panose="020F0302020204030204" pitchFamily="34" charset="0"/>
                <a:cs typeface="Calibri Light" panose="020F0302020204030204" pitchFamily="34" charset="0"/>
              </a:rPr>
              <a:t> main ring impedance model</a:t>
            </a: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36" name="Arrow: Pentagon 35">
            <a:extLst>
              <a:ext uri="{FF2B5EF4-FFF2-40B4-BE49-F238E27FC236}">
                <a16:creationId xmlns:a16="http://schemas.microsoft.com/office/drawing/2014/main" id="{B4CA8200-6F17-B877-F8EE-65052F24FC09}"/>
              </a:ext>
            </a:extLst>
          </p:cNvPr>
          <p:cNvSpPr/>
          <p:nvPr/>
        </p:nvSpPr>
        <p:spPr>
          <a:xfrm>
            <a:off x="-2382" y="-11829"/>
            <a:ext cx="3045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38" name="TextBox 37">
            <a:extLst>
              <a:ext uri="{FF2B5EF4-FFF2-40B4-BE49-F238E27FC236}">
                <a16:creationId xmlns:a16="http://schemas.microsoft.com/office/drawing/2014/main" id="{01C0AF04-4E33-9A9B-47F7-6652B80C9C8F}"/>
              </a:ext>
            </a:extLst>
          </p:cNvPr>
          <p:cNvSpPr txBox="1"/>
          <p:nvPr/>
        </p:nvSpPr>
        <p:spPr>
          <a:xfrm>
            <a:off x="298104" y="273757"/>
            <a:ext cx="11637819" cy="646331"/>
          </a:xfrm>
          <a:prstGeom prst="rect">
            <a:avLst/>
          </a:prstGeom>
          <a:noFill/>
        </p:spPr>
        <p:txBody>
          <a:bodyPr wrap="square" rtlCol="0">
            <a:spAutoFit/>
          </a:bodyPr>
          <a:lstStyle/>
          <a:p>
            <a:r>
              <a:rPr lang="en-US" sz="3600" dirty="0">
                <a:solidFill>
                  <a:srgbClr val="0C343D"/>
                </a:solidFill>
                <a:latin typeface="Calisto MT" panose="02040603050505030304" pitchFamily="18" charset="0"/>
              </a:rPr>
              <a:t>FCC-</a:t>
            </a:r>
            <a:r>
              <a:rPr lang="en-US" sz="3600" dirty="0" err="1">
                <a:solidFill>
                  <a:srgbClr val="0C343D"/>
                </a:solidFill>
                <a:latin typeface="Calisto MT" panose="02040603050505030304" pitchFamily="18" charset="0"/>
              </a:rPr>
              <a:t>ee</a:t>
            </a:r>
            <a:r>
              <a:rPr lang="en-US" sz="3600" dirty="0">
                <a:solidFill>
                  <a:srgbClr val="0C343D"/>
                </a:solidFill>
                <a:latin typeface="Calisto MT" panose="02040603050505030304" pitchFamily="18" charset="0"/>
              </a:rPr>
              <a:t> impedance model</a:t>
            </a:r>
            <a:endParaRPr lang="en-GB" sz="3600" dirty="0">
              <a:solidFill>
                <a:srgbClr val="0C343D"/>
              </a:solidFill>
              <a:latin typeface="Calisto MT" panose="02040603050505030304" pitchFamily="18" charset="0"/>
            </a:endParaRPr>
          </a:p>
        </p:txBody>
      </p:sp>
      <p:cxnSp>
        <p:nvCxnSpPr>
          <p:cNvPr id="39" name="Straight Connector 38">
            <a:extLst>
              <a:ext uri="{FF2B5EF4-FFF2-40B4-BE49-F238E27FC236}">
                <a16:creationId xmlns:a16="http://schemas.microsoft.com/office/drawing/2014/main" id="{51B313FA-75AB-768A-E5E4-A1CA5BF99464}"/>
              </a:ext>
            </a:extLst>
          </p:cNvPr>
          <p:cNvCxnSpPr>
            <a:cxnSpLocks/>
          </p:cNvCxnSpPr>
          <p:nvPr/>
        </p:nvCxnSpPr>
        <p:spPr>
          <a:xfrm>
            <a:off x="309594" y="920088"/>
            <a:ext cx="11560111"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599833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10"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par>
                                <p:cTn id="14" presetID="10" presetClass="entr" presetSubtype="0" fill="hold"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500"/>
                                        <p:tgtEl>
                                          <p:spTgt spid="11"/>
                                        </p:tgtEl>
                                      </p:cBhvr>
                                    </p:animEffect>
                                  </p:childTnLst>
                                </p:cTn>
                              </p:par>
                              <p:par>
                                <p:cTn id="17" presetID="10" presetClass="entr" presetSubtype="0" fill="hold" nodeType="with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fade">
                                      <p:cBhvr>
                                        <p:cTn id="22" dur="500"/>
                                        <p:tgtEl>
                                          <p:spTgt spid="24"/>
                                        </p:tgtEl>
                                      </p:cBhvr>
                                    </p:animEffect>
                                  </p:childTnLst>
                                </p:cTn>
                              </p:par>
                              <p:par>
                                <p:cTn id="23" presetID="10" presetClass="entr" presetSubtype="0" fill="hold" nodeType="with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500"/>
                                        <p:tgtEl>
                                          <p:spTgt spid="12"/>
                                        </p:tgtEl>
                                      </p:cBhvr>
                                    </p:animEffect>
                                  </p:childTnLst>
                                </p:cTn>
                              </p:par>
                              <p:par>
                                <p:cTn id="26" presetID="10" presetClass="entr" presetSubtype="0" fill="hold" nodeType="with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fade">
                                      <p:cBhvr>
                                        <p:cTn id="28" dur="500"/>
                                        <p:tgtEl>
                                          <p:spTgt spid="18"/>
                                        </p:tgtEl>
                                      </p:cBhvr>
                                    </p:animEffect>
                                  </p:childTnLst>
                                </p:cTn>
                              </p:par>
                              <p:par>
                                <p:cTn id="29" presetID="10" presetClass="entr" presetSubtype="0" fill="hold" grpId="0" nodeType="withEffect">
                                  <p:stCondLst>
                                    <p:cond delay="50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2DF1A3F2-5604-A5B8-6A18-88CD22432E45}"/>
              </a:ext>
            </a:extLst>
          </p:cNvPr>
          <p:cNvSpPr/>
          <p:nvPr/>
        </p:nvSpPr>
        <p:spPr>
          <a:xfrm>
            <a:off x="2765853" y="2918429"/>
            <a:ext cx="6660291" cy="2859658"/>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9" name="Picture 8">
            <a:extLst>
              <a:ext uri="{FF2B5EF4-FFF2-40B4-BE49-F238E27FC236}">
                <a16:creationId xmlns:a16="http://schemas.microsoft.com/office/drawing/2014/main" id="{08F0A172-8061-DE4F-DD9B-CC13EBA8B9F8}"/>
              </a:ext>
            </a:extLst>
          </p:cNvPr>
          <p:cNvPicPr>
            <a:picLocks noChangeAspect="1"/>
          </p:cNvPicPr>
          <p:nvPr/>
        </p:nvPicPr>
        <p:blipFill>
          <a:blip r:embed="rId3">
            <a:extLst>
              <a:ext uri="{28A0092B-C50C-407E-A947-70E740481C1C}">
                <a14:useLocalDpi xmlns:a14="http://schemas.microsoft.com/office/drawing/2010/main" val="0"/>
              </a:ext>
            </a:extLst>
          </a:blip>
          <a:srcRect t="4650" b="4650"/>
          <a:stretch/>
        </p:blipFill>
        <p:spPr>
          <a:xfrm>
            <a:off x="2600668" y="2258631"/>
            <a:ext cx="6447640" cy="3312829"/>
          </a:xfrm>
          <a:prstGeom prst="rect">
            <a:avLst/>
          </a:prstGeom>
        </p:spPr>
      </p:pic>
      <p:grpSp>
        <p:nvGrpSpPr>
          <p:cNvPr id="11" name="Group 10">
            <a:extLst>
              <a:ext uri="{FF2B5EF4-FFF2-40B4-BE49-F238E27FC236}">
                <a16:creationId xmlns:a16="http://schemas.microsoft.com/office/drawing/2014/main" id="{DCAD4B5C-A2D1-5000-1050-51EA28FF5363}"/>
              </a:ext>
            </a:extLst>
          </p:cNvPr>
          <p:cNvGrpSpPr/>
          <p:nvPr/>
        </p:nvGrpSpPr>
        <p:grpSpPr>
          <a:xfrm>
            <a:off x="0" y="6364995"/>
            <a:ext cx="12192000" cy="565697"/>
            <a:chOff x="0" y="6364995"/>
            <a:chExt cx="12192000" cy="565697"/>
          </a:xfrm>
        </p:grpSpPr>
        <p:sp>
          <p:nvSpPr>
            <p:cNvPr id="12" name="Rectangle 11">
              <a:extLst>
                <a:ext uri="{FF2B5EF4-FFF2-40B4-BE49-F238E27FC236}">
                  <a16:creationId xmlns:a16="http://schemas.microsoft.com/office/drawing/2014/main" id="{9AA123DA-CA3C-5DE0-D518-140C6B5E2B5E}"/>
                </a:ext>
              </a:extLst>
            </p:cNvPr>
            <p:cNvSpPr/>
            <p:nvPr/>
          </p:nvSpPr>
          <p:spPr>
            <a:xfrm>
              <a:off x="0" y="6417816"/>
              <a:ext cx="12192000" cy="440184"/>
            </a:xfrm>
            <a:prstGeom prst="rect">
              <a:avLst/>
            </a:prstGeom>
            <a:solidFill>
              <a:srgbClr val="0C343D"/>
            </a:solidFill>
            <a:ln>
              <a:solidFill>
                <a:srgbClr val="0C34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3" name="Google Shape;58;p13">
              <a:extLst>
                <a:ext uri="{FF2B5EF4-FFF2-40B4-BE49-F238E27FC236}">
                  <a16:creationId xmlns:a16="http://schemas.microsoft.com/office/drawing/2014/main" id="{3C76C1CC-B825-5205-1AC1-C79692C14061}"/>
                </a:ext>
              </a:extLst>
            </p:cNvPr>
            <p:cNvPicPr preferRelativeResize="0"/>
            <p:nvPr/>
          </p:nvPicPr>
          <p:blipFill>
            <a:blip r:embed="rId4">
              <a:alphaModFix/>
            </a:blip>
            <a:stretch>
              <a:fillRect/>
            </a:stretch>
          </p:blipFill>
          <p:spPr>
            <a:xfrm>
              <a:off x="153418" y="6364995"/>
              <a:ext cx="578264" cy="565697"/>
            </a:xfrm>
            <a:prstGeom prst="rect">
              <a:avLst/>
            </a:prstGeom>
            <a:noFill/>
            <a:ln>
              <a:noFill/>
            </a:ln>
          </p:spPr>
        </p:pic>
        <p:pic>
          <p:nvPicPr>
            <p:cNvPr id="14" name="Picture 2">
              <a:extLst>
                <a:ext uri="{FF2B5EF4-FFF2-40B4-BE49-F238E27FC236}">
                  <a16:creationId xmlns:a16="http://schemas.microsoft.com/office/drawing/2014/main" id="{6C9E4068-2423-2471-0F05-0F3297C1678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48752" y="6473860"/>
              <a:ext cx="998705" cy="353578"/>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a:extLst>
                <a:ext uri="{FF2B5EF4-FFF2-40B4-BE49-F238E27FC236}">
                  <a16:creationId xmlns:a16="http://schemas.microsoft.com/office/drawing/2014/main" id="{1180B576-0673-750A-78AA-F3CB35A3851F}"/>
                </a:ext>
              </a:extLst>
            </p:cNvPr>
            <p:cNvSpPr txBox="1"/>
            <p:nvPr/>
          </p:nvSpPr>
          <p:spPr>
            <a:xfrm>
              <a:off x="4365092" y="6473860"/>
              <a:ext cx="3349934" cy="307777"/>
            </a:xfrm>
            <a:prstGeom prst="rect">
              <a:avLst/>
            </a:prstGeom>
            <a:noFill/>
          </p:spPr>
          <p:txBody>
            <a:bodyPr wrap="square" rtlCol="0">
              <a:spAutoFit/>
            </a:bodyPr>
            <a:lstStyle/>
            <a:p>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06.03.2025 | </a:t>
              </a:r>
              <a:r>
                <a:rPr lang="en-GB" sz="1400" dirty="0" err="1">
                  <a:solidFill>
                    <a:schemeClr val="bg1"/>
                  </a:solidFill>
                  <a:latin typeface="Calibri Light" panose="020F0302020204030204" pitchFamily="34" charset="0"/>
                  <a:ea typeface="Calibri Light" panose="020F0302020204030204" pitchFamily="34" charset="0"/>
                  <a:cs typeface="Calibri Light" panose="020F0302020204030204" pitchFamily="34" charset="0"/>
                </a:rPr>
                <a:t>eeFACT</a:t>
              </a:r>
              <a:r>
                <a:rPr lang="en-GB" sz="14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 2025 | Dora Gibellieri </a:t>
              </a:r>
            </a:p>
          </p:txBody>
        </p:sp>
        <p:pic>
          <p:nvPicPr>
            <p:cNvPr id="19" name="Picture 18" descr="A white circle with black text&#10;&#10;AI-generated content may be incorrect.">
              <a:extLst>
                <a:ext uri="{FF2B5EF4-FFF2-40B4-BE49-F238E27FC236}">
                  <a16:creationId xmlns:a16="http://schemas.microsoft.com/office/drawing/2014/main" id="{9E16A6C1-577B-523C-9284-B9BB68ABD95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940774" y="6408211"/>
              <a:ext cx="818381" cy="459389"/>
            </a:xfrm>
            <a:prstGeom prst="rect">
              <a:avLst/>
            </a:prstGeom>
          </p:spPr>
        </p:pic>
        <p:pic>
          <p:nvPicPr>
            <p:cNvPr id="20" name="Picture 19" descr="A black and white striped background&#10;&#10;AI-generated content may be incorrect.">
              <a:extLst>
                <a:ext uri="{FF2B5EF4-FFF2-40B4-BE49-F238E27FC236}">
                  <a16:creationId xmlns:a16="http://schemas.microsoft.com/office/drawing/2014/main" id="{EB7E7501-C1F8-5675-3AB6-D6B9924C22A3}"/>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915275" y="6521870"/>
              <a:ext cx="982548" cy="211756"/>
            </a:xfrm>
            <a:prstGeom prst="rect">
              <a:avLst/>
            </a:prstGeom>
          </p:spPr>
        </p:pic>
      </p:grpSp>
      <p:sp>
        <p:nvSpPr>
          <p:cNvPr id="26" name="Rectangle 25">
            <a:extLst>
              <a:ext uri="{FF2B5EF4-FFF2-40B4-BE49-F238E27FC236}">
                <a16:creationId xmlns:a16="http://schemas.microsoft.com/office/drawing/2014/main" id="{81F5EE1C-F428-C5E2-8806-2D6CFCCD1425}"/>
              </a:ext>
            </a:extLst>
          </p:cNvPr>
          <p:cNvSpPr/>
          <p:nvPr/>
        </p:nvSpPr>
        <p:spPr>
          <a:xfrm>
            <a:off x="3175" y="-11829"/>
            <a:ext cx="12192000" cy="216000"/>
          </a:xfrm>
          <a:prstGeom prst="rect">
            <a:avLst/>
          </a:prstGeom>
          <a:solidFill>
            <a:srgbClr val="0C343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Arrow: Pentagon 27">
            <a:extLst>
              <a:ext uri="{FF2B5EF4-FFF2-40B4-BE49-F238E27FC236}">
                <a16:creationId xmlns:a16="http://schemas.microsoft.com/office/drawing/2014/main" id="{957D68EB-AA9E-CC35-AE34-49BD2E9BA4D1}"/>
              </a:ext>
            </a:extLst>
          </p:cNvPr>
          <p:cNvSpPr/>
          <p:nvPr/>
        </p:nvSpPr>
        <p:spPr>
          <a:xfrm>
            <a:off x="2936050" y="-11829"/>
            <a:ext cx="3153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b="1" dirty="0">
                <a:latin typeface="Calibri Light" panose="020F0302020204030204" pitchFamily="34" charset="0"/>
                <a:ea typeface="Calibri Light" panose="020F0302020204030204" pitchFamily="34" charset="0"/>
                <a:cs typeface="Calibri Light" panose="020F0302020204030204" pitchFamily="34" charset="0"/>
              </a:rPr>
              <a:t>FCC-</a:t>
            </a:r>
            <a:r>
              <a:rPr lang="en-US" sz="1100" b="1" dirty="0" err="1">
                <a:latin typeface="Calibri Light" panose="020F0302020204030204" pitchFamily="34" charset="0"/>
                <a:ea typeface="Calibri Light" panose="020F0302020204030204" pitchFamily="34" charset="0"/>
                <a:cs typeface="Calibri Light" panose="020F0302020204030204" pitchFamily="34" charset="0"/>
              </a:rPr>
              <a:t>ee</a:t>
            </a:r>
            <a:r>
              <a:rPr lang="en-US" sz="1100" b="1" dirty="0">
                <a:latin typeface="Calibri Light" panose="020F0302020204030204" pitchFamily="34" charset="0"/>
                <a:ea typeface="Calibri Light" panose="020F0302020204030204" pitchFamily="34" charset="0"/>
                <a:cs typeface="Calibri Light" panose="020F0302020204030204" pitchFamily="34" charset="0"/>
              </a:rPr>
              <a:t> main ring impedance model</a:t>
            </a: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29" name="Arrow: Pentagon 28">
            <a:extLst>
              <a:ext uri="{FF2B5EF4-FFF2-40B4-BE49-F238E27FC236}">
                <a16:creationId xmlns:a16="http://schemas.microsoft.com/office/drawing/2014/main" id="{4D400C67-49B7-AE52-B430-FC69E973C668}"/>
              </a:ext>
            </a:extLst>
          </p:cNvPr>
          <p:cNvSpPr/>
          <p:nvPr/>
        </p:nvSpPr>
        <p:spPr>
          <a:xfrm>
            <a:off x="-2382" y="-11829"/>
            <a:ext cx="3045600" cy="216000"/>
          </a:xfrm>
          <a:prstGeom prst="homePlate">
            <a:avLst/>
          </a:prstGeom>
          <a:solidFill>
            <a:srgbClr val="0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100" b="1"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31" name="TextBox 30">
            <a:extLst>
              <a:ext uri="{FF2B5EF4-FFF2-40B4-BE49-F238E27FC236}">
                <a16:creationId xmlns:a16="http://schemas.microsoft.com/office/drawing/2014/main" id="{59D2250D-A92F-04B2-7832-7CBFC4DEC7E1}"/>
              </a:ext>
            </a:extLst>
          </p:cNvPr>
          <p:cNvSpPr txBox="1"/>
          <p:nvPr/>
        </p:nvSpPr>
        <p:spPr>
          <a:xfrm>
            <a:off x="298104" y="273757"/>
            <a:ext cx="11637819" cy="646331"/>
          </a:xfrm>
          <a:prstGeom prst="rect">
            <a:avLst/>
          </a:prstGeom>
          <a:noFill/>
        </p:spPr>
        <p:txBody>
          <a:bodyPr wrap="square" rtlCol="0">
            <a:spAutoFit/>
          </a:bodyPr>
          <a:lstStyle/>
          <a:p>
            <a:r>
              <a:rPr lang="en-US" sz="3600" dirty="0">
                <a:solidFill>
                  <a:srgbClr val="0C343D"/>
                </a:solidFill>
                <a:latin typeface="Calisto MT" panose="02040603050505030304" pitchFamily="18" charset="0"/>
              </a:rPr>
              <a:t>Impedance elements studied</a:t>
            </a:r>
            <a:endParaRPr lang="en-GB" sz="3600" dirty="0">
              <a:solidFill>
                <a:srgbClr val="0C343D"/>
              </a:solidFill>
              <a:latin typeface="Calisto MT" panose="02040603050505030304" pitchFamily="18" charset="0"/>
            </a:endParaRPr>
          </a:p>
        </p:txBody>
      </p:sp>
      <p:cxnSp>
        <p:nvCxnSpPr>
          <p:cNvPr id="32" name="Straight Connector 31">
            <a:extLst>
              <a:ext uri="{FF2B5EF4-FFF2-40B4-BE49-F238E27FC236}">
                <a16:creationId xmlns:a16="http://schemas.microsoft.com/office/drawing/2014/main" id="{7079C7E3-0D6E-DE20-EC4E-3ADC09262A85}"/>
              </a:ext>
            </a:extLst>
          </p:cNvPr>
          <p:cNvCxnSpPr>
            <a:cxnSpLocks/>
          </p:cNvCxnSpPr>
          <p:nvPr/>
        </p:nvCxnSpPr>
        <p:spPr>
          <a:xfrm>
            <a:off x="309594" y="920088"/>
            <a:ext cx="11560111"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33" name="TextBox 32">
            <a:extLst>
              <a:ext uri="{FF2B5EF4-FFF2-40B4-BE49-F238E27FC236}">
                <a16:creationId xmlns:a16="http://schemas.microsoft.com/office/drawing/2014/main" id="{D95FB822-9EE8-F18E-EC82-BF6E9BF13EB3}"/>
              </a:ext>
            </a:extLst>
          </p:cNvPr>
          <p:cNvSpPr txBox="1"/>
          <p:nvPr/>
        </p:nvSpPr>
        <p:spPr>
          <a:xfrm>
            <a:off x="400808" y="1041414"/>
            <a:ext cx="11377682" cy="830997"/>
          </a:xfrm>
          <a:prstGeom prst="rect">
            <a:avLst/>
          </a:prstGeom>
          <a:noFill/>
        </p:spPr>
        <p:txBody>
          <a:bodyPr wrap="square" rtlCol="0">
            <a:spAutoFit/>
          </a:bodyPr>
          <a:lstStyle/>
          <a:p>
            <a:pPr algn="just"/>
            <a:r>
              <a:rPr lang="en-US" sz="2400" dirty="0">
                <a:latin typeface="Calibri Light" panose="020F0302020204030204" pitchFamily="34" charset="0"/>
                <a:ea typeface="Calibri Light" panose="020F0302020204030204" pitchFamily="34" charset="0"/>
                <a:cs typeface="Calibri Light" panose="020F0302020204030204" pitchFamily="34" charset="0"/>
              </a:rPr>
              <a:t>The </a:t>
            </a:r>
            <a:r>
              <a:rPr lang="en-US" sz="2400" b="1" dirty="0">
                <a:solidFill>
                  <a:srgbClr val="006666"/>
                </a:solidFill>
                <a:latin typeface="Calibri Light" panose="020F0302020204030204" pitchFamily="34" charset="0"/>
                <a:ea typeface="Calibri Light" panose="020F0302020204030204" pitchFamily="34" charset="0"/>
                <a:cs typeface="Calibri Light" panose="020F0302020204030204" pitchFamily="34" charset="0"/>
              </a:rPr>
              <a:t>beam pipe</a:t>
            </a:r>
            <a:r>
              <a:rPr lang="en-US" sz="2400" dirty="0">
                <a:solidFill>
                  <a:srgbClr val="006666"/>
                </a:solidFill>
                <a:latin typeface="Calibri Light" panose="020F0302020204030204" pitchFamily="34" charset="0"/>
                <a:ea typeface="Calibri Light" panose="020F0302020204030204" pitchFamily="34" charset="0"/>
                <a:cs typeface="Calibri Light" panose="020F0302020204030204" pitchFamily="34" charset="0"/>
              </a:rPr>
              <a:t> </a:t>
            </a:r>
            <a:r>
              <a:rPr lang="en-US" sz="2400" dirty="0">
                <a:latin typeface="Calibri Light" panose="020F0302020204030204" pitchFamily="34" charset="0"/>
                <a:ea typeface="Calibri Light" panose="020F0302020204030204" pitchFamily="34" charset="0"/>
                <a:cs typeface="Calibri Light" panose="020F0302020204030204" pitchFamily="34" charset="0"/>
              </a:rPr>
              <a:t>is evaluated with </a:t>
            </a:r>
            <a:r>
              <a:rPr lang="en-GB" sz="2400" dirty="0">
                <a:latin typeface="Calibri Light" panose="020F0302020204030204" pitchFamily="34" charset="0"/>
                <a:ea typeface="Calibri Light" panose="020F0302020204030204" pitchFamily="34" charset="0"/>
                <a:cs typeface="Calibri Light" panose="020F0302020204030204" pitchFamily="34" charset="0"/>
              </a:rPr>
              <a:t>IW2D which considers a 90 km-long circular NEG-coated copper pipe. By incorporating numerical form factors, we account for the winglets shape.</a:t>
            </a:r>
          </a:p>
        </p:txBody>
      </p:sp>
    </p:spTree>
    <p:extLst>
      <p:ext uri="{BB962C8B-B14F-4D97-AF65-F5344CB8AC3E}">
        <p14:creationId xmlns:p14="http://schemas.microsoft.com/office/powerpoint/2010/main" val="7287466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4.375E-6 -3.33333E-6 L 0.04987 -0.13217 " pathEditMode="relative" rAng="0" ptsTypes="AA">
                                      <p:cBhvr>
                                        <p:cTn id="6" dur="2000" fill="hold"/>
                                        <p:tgtEl>
                                          <p:spTgt spid="9"/>
                                        </p:tgtEl>
                                        <p:attrNameLst>
                                          <p:attrName>ppt_x</p:attrName>
                                          <p:attrName>ppt_y</p:attrName>
                                        </p:attrNameLst>
                                      </p:cBhvr>
                                      <p:rCtr x="2487" y="-6620"/>
                                    </p:animMotion>
                                  </p:childTnLst>
                                </p:cTn>
                              </p:par>
                              <p:par>
                                <p:cTn id="7" presetID="6" presetClass="emph" presetSubtype="0" fill="hold" nodeType="withEffect">
                                  <p:stCondLst>
                                    <p:cond delay="0"/>
                                  </p:stCondLst>
                                  <p:childTnLst>
                                    <p:animScale>
                                      <p:cBhvr>
                                        <p:cTn id="8" dur="2000" fill="hold"/>
                                        <p:tgtEl>
                                          <p:spTgt spid="9"/>
                                        </p:tgtEl>
                                      </p:cBhvr>
                                      <p:by x="35000" y="35000"/>
                                    </p:animScale>
                                  </p:childTnLst>
                                </p:cTn>
                              </p:par>
                              <p:par>
                                <p:cTn id="9" presetID="10" presetClass="entr" presetSubtype="0"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scene3d>
          <a:camera prst="orthographicFront"/>
          <a:lightRig rig="threePt" dir="t"/>
        </a:scene3d>
        <a:sp3d contourW="12700">
          <a:bevelT w="6350" h="88900"/>
          <a:bevelB w="6350" h="101600"/>
          <a:contourClr>
            <a:srgbClr val="0C343D"/>
          </a:contourClr>
        </a:sp3d>
      </a:bodyPr>
      <a:lstStyle>
        <a:defPPr algn="ctr">
          <a:defRPr sz="1600" b="1" dirty="0" smtClean="0">
            <a:solidFill>
              <a:schemeClr val="bg1"/>
            </a:solidFill>
            <a:effectLst>
              <a:glow rad="1028700">
                <a:srgbClr val="006666">
                  <a:alpha val="40000"/>
                </a:srgbClr>
              </a:glow>
              <a:outerShdw blurRad="50800" dist="50800" dir="5400000" sx="1000" sy="1000" algn="ctr" rotWithShape="0">
                <a:srgbClr val="000000">
                  <a:alpha val="43137"/>
                </a:srgbClr>
              </a:outerShdw>
            </a:effectLst>
            <a:latin typeface="Century Schoolbook" panose="02040604050505020304" pitchFamily="18" charset="0"/>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Ion Boardroom</Template>
  <TotalTime>8855</TotalTime>
  <Words>2874</Words>
  <Application>Microsoft Office PowerPoint</Application>
  <PresentationFormat>Widescreen</PresentationFormat>
  <Paragraphs>530</Paragraphs>
  <Slides>38</Slides>
  <Notes>32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38</vt:i4>
      </vt:variant>
    </vt:vector>
  </HeadingPairs>
  <TitlesOfParts>
    <vt:vector size="45" baseType="lpstr">
      <vt:lpstr>Aptos</vt:lpstr>
      <vt:lpstr>Aptos Display</vt:lpstr>
      <vt:lpstr>Arial</vt:lpstr>
      <vt:lpstr>Calibri Light</vt:lpstr>
      <vt:lpstr>Calisto MT</vt:lpstr>
      <vt:lpstr>Cambria Math</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Dora Gibellieri</dc:creator>
  <cp:lastModifiedBy>Dora Gibellieri</cp:lastModifiedBy>
  <cp:revision>207</cp:revision>
  <dcterms:created xsi:type="dcterms:W3CDTF">2024-08-18T11:08:05Z</dcterms:created>
  <dcterms:modified xsi:type="dcterms:W3CDTF">2025-02-27T13:32:09Z</dcterms:modified>
</cp:coreProperties>
</file>