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61" r:id="rId4"/>
    <p:sldId id="266" r:id="rId5"/>
    <p:sldId id="263" r:id="rId6"/>
    <p:sldId id="267" r:id="rId7"/>
    <p:sldId id="268" r:id="rId8"/>
    <p:sldId id="270" r:id="rId9"/>
    <p:sldId id="271" r:id="rId10"/>
    <p:sldId id="272" r:id="rId11"/>
    <p:sldId id="269" r:id="rId12"/>
    <p:sldId id="264" r:id="rId13"/>
    <p:sldId id="273" r:id="rId14"/>
    <p:sldId id="275" r:id="rId15"/>
    <p:sldId id="276" r:id="rId16"/>
    <p:sldId id="274" r:id="rId17"/>
    <p:sldId id="277" r:id="rId18"/>
    <p:sldId id="278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6082"/>
    <a:srgbClr val="E9713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252" y="114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FD583-DFCE-4787-B4A2-AA4EC2AB5504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1E2DD-99FF-49A8-9D21-8EE319135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833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 February 2025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8680"/>
            <a:ext cx="8226854" cy="2280264"/>
          </a:xfrm>
        </p:spPr>
        <p:txBody>
          <a:bodyPr anchor="b"/>
          <a:lstStyle>
            <a:lvl1pPr algn="l">
              <a:lnSpc>
                <a:spcPct val="105000"/>
              </a:lnSpc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26854" cy="1769978"/>
          </a:xfrm>
        </p:spPr>
        <p:txBody>
          <a:bodyPr lIns="45720" tIns="0" rIns="45720" bIns="0" anchor="t"/>
          <a:lstStyle>
            <a:lvl1pPr marL="0" indent="0" algn="l">
              <a:lnSpc>
                <a:spcPct val="105000"/>
              </a:lnSpc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2742"/>
            <a:ext cx="8226854" cy="2256201"/>
          </a:xfrm>
        </p:spPr>
        <p:txBody>
          <a:bodyPr anchor="b"/>
          <a:lstStyle>
            <a:lvl1pPr algn="l">
              <a:lnSpc>
                <a:spcPct val="105000"/>
              </a:lnSpc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26854" cy="2233194"/>
          </a:xfrm>
        </p:spPr>
        <p:txBody>
          <a:bodyPr lIns="45720" tIns="0" rIns="45720" bIns="0" anchor="t"/>
          <a:lstStyle>
            <a:lvl1pPr marL="0" indent="0" algn="l">
              <a:lnSpc>
                <a:spcPct val="105000"/>
              </a:lnSpc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4000"/>
            </a:lvl1pPr>
          </a:lstStyle>
          <a:p>
            <a:r>
              <a:rPr kumimoji="0" lang="en-US" noProof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60363" indent="-360363">
              <a:lnSpc>
                <a:spcPct val="105000"/>
              </a:lnSpc>
              <a:defRPr sz="2800"/>
            </a:lvl1pPr>
            <a:lvl2pPr marL="720000" indent="-360000">
              <a:lnSpc>
                <a:spcPct val="105000"/>
              </a:lnSpc>
              <a:defRPr sz="2400"/>
            </a:lvl2pPr>
            <a:lvl3pPr marL="1044000" indent="-324000">
              <a:lnSpc>
                <a:spcPct val="105000"/>
              </a:lnSpc>
              <a:defRPr sz="2000"/>
            </a:lvl3pPr>
            <a:lvl4pPr marL="1350000" indent="-306000">
              <a:lnSpc>
                <a:spcPct val="105000"/>
              </a:lnSpc>
              <a:defRPr sz="1800"/>
            </a:lvl4pPr>
            <a:lvl5pPr marL="1638000" indent="-288000">
              <a:lnSpc>
                <a:spcPct val="105000"/>
              </a:lnSpc>
              <a:defRPr sz="16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 marL="360000" indent="-360000" eaLnBrk="1" latinLnBrk="0" hangingPunct="1">
              <a:defRPr sz="2400"/>
            </a:lvl1pPr>
            <a:lvl2pPr marL="720000" indent="-360000" eaLnBrk="1" latinLnBrk="0" hangingPunct="1">
              <a:defRPr sz="2200"/>
            </a:lvl2pPr>
            <a:lvl3pPr marL="1044000" indent="-324000" eaLnBrk="1" latinLnBrk="0" hangingPunct="1">
              <a:defRPr sz="2000"/>
            </a:lvl3pPr>
            <a:lvl4pPr marL="1350000" indent="-306000" eaLnBrk="1" latinLnBrk="0" hangingPunct="1">
              <a:defRPr sz="1800"/>
            </a:lvl4pPr>
            <a:lvl5pPr marL="1638000" indent="-288000" eaLnBrk="1" latinLnBrk="0" hangingPunct="1">
              <a:defRPr sz="16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2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4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4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US"/>
              <a:t>Click to edit Master title style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49377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493776" marR="0" lvl="2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493776" marR="0" lvl="3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493776" marR="0" lvl="4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20 February 2025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marR="0" indent="-3600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kumimoji="0" lang="en-GB" sz="1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905256" marR="0" indent="-4572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092708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85316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50492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kumimoji="0" lang="en-GB" sz="2800" kern="1200" noProof="0" dirty="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1E34B-8FAB-DD6C-AA86-820A9B246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Scaling and Data Fitting for Nb</a:t>
            </a:r>
            <a:r>
              <a:rPr lang="en-GB" baseline="-25000" dirty="0"/>
              <a:t>3</a:t>
            </a:r>
            <a:r>
              <a:rPr lang="en-GB" dirty="0"/>
              <a:t>Sn Wires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08B3AB-E545-26EB-887B-94E8994B04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125A4-B824-33F7-4A7D-D6720281B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11938-80E2-176B-E496-F05FAB3D158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Simon C. Hopkins</a:t>
            </a:r>
          </a:p>
          <a:p>
            <a:endParaRPr lang="en-GB" dirty="0"/>
          </a:p>
          <a:p>
            <a:r>
              <a:rPr lang="en-GB" dirty="0"/>
              <a:t>HFM-MDP Forum, 20 February 2025</a:t>
            </a:r>
          </a:p>
        </p:txBody>
      </p:sp>
    </p:spTree>
    <p:extLst>
      <p:ext uri="{BB962C8B-B14F-4D97-AF65-F5344CB8AC3E}">
        <p14:creationId xmlns:p14="http://schemas.microsoft.com/office/powerpoint/2010/main" val="678612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48188-4FEF-7755-5401-5A863751F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7348E-80AE-EDBD-832D-4345D2998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Determination of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i="1" baseline="30000" dirty="0"/>
              <a:t>*</a:t>
            </a:r>
            <a:r>
              <a:rPr lang="en-GB" dirty="0"/>
              <a:t>(</a:t>
            </a:r>
            <a:r>
              <a:rPr lang="en-GB" i="1" dirty="0"/>
              <a:t>T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0980F-D8FD-701D-676F-5230BE79C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321969" cy="3391626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A divergence between values determined from transport and magnetisation data has also been found at low temperature</a:t>
            </a:r>
          </a:p>
          <a:p>
            <a:r>
              <a:rPr lang="en-GB" dirty="0"/>
              <a:t>Inhomogeneity is one possible contributor:</a:t>
            </a:r>
          </a:p>
          <a:p>
            <a:pPr lvl="1"/>
            <a:r>
              <a:rPr lang="en-GB" dirty="0"/>
              <a:t>A radial dependence of both composition (Sn at%) and microstructure is often found in Nb</a:t>
            </a:r>
            <a:r>
              <a:rPr lang="en-GB" baseline="-25000" dirty="0"/>
              <a:t>3</a:t>
            </a:r>
            <a:r>
              <a:rPr lang="en-GB" dirty="0"/>
              <a:t>Sn filaments/sub-elements</a:t>
            </a:r>
          </a:p>
          <a:p>
            <a:pPr lvl="1"/>
            <a:r>
              <a:rPr lang="en-GB" dirty="0"/>
              <a:t>This corresponds to a radial profile of </a:t>
            </a:r>
            <a:r>
              <a:rPr lang="en-GB" i="1" dirty="0"/>
              <a:t>T</a:t>
            </a:r>
            <a:r>
              <a:rPr lang="en-GB" i="1" baseline="-25000" dirty="0"/>
              <a:t>c</a:t>
            </a:r>
            <a:r>
              <a:rPr lang="en-GB" dirty="0"/>
              <a:t> and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, with a form depending on the conductor type/design and its heat treatment</a:t>
            </a:r>
            <a:r>
              <a:rPr lang="en-GB" i="1" baseline="-25000" dirty="0"/>
              <a:t>.</a:t>
            </a:r>
          </a:p>
          <a:p>
            <a:r>
              <a:rPr lang="en-GB" dirty="0"/>
              <a:t>Procedural approaches to address limited data, e.g. Pong </a:t>
            </a:r>
            <a:r>
              <a:rPr lang="en-GB" i="1" dirty="0"/>
              <a:t>et al.</a:t>
            </a:r>
            <a:r>
              <a:rPr lang="en-GB" dirty="0"/>
              <a:t>:</a:t>
            </a:r>
          </a:p>
          <a:p>
            <a:pPr lvl="1"/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i="1" baseline="30000" dirty="0"/>
              <a:t>*</a:t>
            </a:r>
            <a:r>
              <a:rPr lang="en-GB" dirty="0"/>
              <a:t>(</a:t>
            </a:r>
            <a:r>
              <a:rPr lang="en-GB" i="1" dirty="0"/>
              <a:t>T</a:t>
            </a:r>
            <a:r>
              <a:rPr lang="en-GB" dirty="0"/>
              <a:t>) from magnetisation reasonably reliable at high </a:t>
            </a:r>
            <a:r>
              <a:rPr lang="en-GB" b="1" dirty="0"/>
              <a:t>temperature</a:t>
            </a:r>
            <a:r>
              <a:rPr lang="en-GB" dirty="0"/>
              <a:t> (~10 K); </a:t>
            </a:r>
            <a:r>
              <a:rPr lang="en-GB" i="1" dirty="0"/>
              <a:t>T</a:t>
            </a:r>
            <a:r>
              <a:rPr lang="en-GB" i="1" baseline="-25000" dirty="0"/>
              <a:t>c</a:t>
            </a:r>
            <a:r>
              <a:rPr lang="en-GB" baseline="30000" dirty="0"/>
              <a:t>*</a:t>
            </a:r>
            <a:r>
              <a:rPr lang="en-GB" dirty="0"/>
              <a:t> fit may benefit from allowing fitting of </a:t>
            </a:r>
            <a:r>
              <a:rPr lang="el-GR" i="1" dirty="0"/>
              <a:t>ν</a:t>
            </a: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3E045-CE97-26C4-4F39-6649CBCEA7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CB2B6-9308-7287-ACD1-2F7BDC30BA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DD6610-ECDF-9EC0-8D7A-85F6744DD7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169" y="994205"/>
            <a:ext cx="3904885" cy="31865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A571C9-A3CA-6E59-241A-15254ACF7736}"/>
              </a:ext>
            </a:extLst>
          </p:cNvPr>
          <p:cNvSpPr txBox="1"/>
          <p:nvPr/>
        </p:nvSpPr>
        <p:spPr>
          <a:xfrm>
            <a:off x="5387493" y="4231943"/>
            <a:ext cx="2688236" cy="1538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lvl="1"/>
            <a:r>
              <a:rPr lang="en-GB" sz="1000" dirty="0" err="1">
                <a:sym typeface="Wingdings" panose="05000000000000000000" pitchFamily="2" charset="2"/>
              </a:rPr>
              <a:t>Ekin</a:t>
            </a:r>
            <a:r>
              <a:rPr lang="en-GB" sz="1000" dirty="0">
                <a:sym typeface="Wingdings" panose="05000000000000000000" pitchFamily="2" charset="2"/>
              </a:rPr>
              <a:t> et al., </a:t>
            </a:r>
            <a:r>
              <a:rPr lang="en-GB" sz="1000" i="1" dirty="0" err="1">
                <a:sym typeface="Wingdings" panose="05000000000000000000" pitchFamily="2" charset="2"/>
              </a:rPr>
              <a:t>Supercond</a:t>
            </a:r>
            <a:r>
              <a:rPr lang="en-GB" sz="1000" i="1" dirty="0">
                <a:sym typeface="Wingdings" panose="05000000000000000000" pitchFamily="2" charset="2"/>
              </a:rPr>
              <a:t>. Sci. Technol.</a:t>
            </a:r>
            <a:r>
              <a:rPr lang="en-GB" sz="1000" dirty="0">
                <a:sym typeface="Wingdings" panose="05000000000000000000" pitchFamily="2" charset="2"/>
              </a:rPr>
              <a:t> </a:t>
            </a:r>
            <a:r>
              <a:rPr lang="en-GB" sz="1000" b="1" dirty="0">
                <a:sym typeface="Wingdings" panose="05000000000000000000" pitchFamily="2" charset="2"/>
              </a:rPr>
              <a:t>29 </a:t>
            </a:r>
            <a:r>
              <a:rPr lang="en-GB" sz="1000" dirty="0">
                <a:sym typeface="Wingdings" panose="05000000000000000000" pitchFamily="2" charset="2"/>
              </a:rPr>
              <a:t>123002</a:t>
            </a:r>
          </a:p>
        </p:txBody>
      </p:sp>
    </p:spTree>
    <p:extLst>
      <p:ext uri="{BB962C8B-B14F-4D97-AF65-F5344CB8AC3E}">
        <p14:creationId xmlns:p14="http://schemas.microsoft.com/office/powerpoint/2010/main" val="3930015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8DA84-65CE-ED09-6594-D8628E22F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Sampling and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F5E3E-CB43-BC1A-C519-43FACD09B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25395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The </a:t>
            </a:r>
            <a:r>
              <a:rPr lang="en-GB" b="1" dirty="0"/>
              <a:t>sampling </a:t>
            </a:r>
            <a:r>
              <a:rPr lang="en-GB" dirty="0"/>
              <a:t>and </a:t>
            </a:r>
            <a:r>
              <a:rPr lang="en-GB" b="1" dirty="0"/>
              <a:t>heat treatment </a:t>
            </a:r>
            <a:r>
              <a:rPr lang="en-GB" dirty="0"/>
              <a:t>cycle should also be reported with the fitting parameters:</a:t>
            </a:r>
          </a:p>
          <a:p>
            <a:pPr lvl="1"/>
            <a:r>
              <a:rPr lang="en-GB" dirty="0"/>
              <a:t>Generally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dirty="0"/>
              <a:t> etc. depend on the heat treatment cycle, not just </a:t>
            </a:r>
            <a:r>
              <a:rPr lang="en-GB" i="1" dirty="0" err="1"/>
              <a:t>F</a:t>
            </a:r>
            <a:r>
              <a:rPr lang="en-GB" i="1" baseline="-25000" dirty="0" err="1"/>
              <a:t>pmax</a:t>
            </a:r>
            <a:endParaRPr lang="en-GB" dirty="0"/>
          </a:p>
          <a:p>
            <a:pPr lvl="1"/>
            <a:r>
              <a:rPr lang="en-GB" dirty="0"/>
              <a:t>Must be clear whether the fit represents a particular spool/cable/coil, the procurement specification, or some statistic of the performance distribution achieved in production</a:t>
            </a:r>
          </a:p>
          <a:p>
            <a:pPr lvl="2"/>
            <a:r>
              <a:rPr lang="en-GB" dirty="0"/>
              <a:t>All are useful: witness reports to evaluate coil performance, magnet design, etc.</a:t>
            </a:r>
          </a:p>
          <a:p>
            <a:pPr lvl="2"/>
            <a:r>
              <a:rPr lang="en-GB" dirty="0"/>
              <a:t>Important to note that small-scale orders for R&amp;D activities may not accurately reflect the performance distribution obtained in large-scale procurement</a:t>
            </a:r>
          </a:p>
          <a:p>
            <a:r>
              <a:rPr lang="en-GB" dirty="0"/>
              <a:t>Care is needed to avoid biasing the fit, e.g.:</a:t>
            </a:r>
          </a:p>
          <a:p>
            <a:pPr lvl="1"/>
            <a:r>
              <a:rPr lang="en-GB" dirty="0"/>
              <a:t>More tests at 4.2 K than 1.9 K – consider including only samples for which both are available</a:t>
            </a:r>
          </a:p>
          <a:p>
            <a:pPr lvl="1"/>
            <a:r>
              <a:rPr lang="en-GB" dirty="0"/>
              <a:t>If fitting by minimising errors, the error contributions could be weighted to correct various biases:</a:t>
            </a:r>
          </a:p>
          <a:p>
            <a:pPr lvl="2"/>
            <a:r>
              <a:rPr lang="en-GB" dirty="0"/>
              <a:t>Different numbers of data points vs. </a:t>
            </a:r>
            <a:r>
              <a:rPr lang="en-GB" i="1" dirty="0"/>
              <a:t>T</a:t>
            </a:r>
            <a:r>
              <a:rPr lang="en-GB" dirty="0"/>
              <a:t> and </a:t>
            </a:r>
            <a:r>
              <a:rPr lang="en-GB" i="1" dirty="0"/>
              <a:t>B</a:t>
            </a:r>
          </a:p>
          <a:p>
            <a:pPr lvl="2"/>
            <a:r>
              <a:rPr lang="en-GB" dirty="0"/>
              <a:t>Proportionally larger errors at low currents; larger absolute contributions at high current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B42BA-49E8-68A5-7D23-BC689FF467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DD43C2-50CD-8293-4F78-9EE2B8572A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571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E3D10-8D0E-9ACF-F6C4-25D214FE3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Non-Cu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(</a:t>
            </a:r>
            <a:r>
              <a:rPr lang="en-GB" i="1" dirty="0"/>
              <a:t>B</a:t>
            </a:r>
            <a:r>
              <a:rPr lang="en-GB" dirty="0"/>
              <a:t>,</a:t>
            </a:r>
            <a:r>
              <a:rPr lang="en-GB" i="1" dirty="0"/>
              <a:t>T</a:t>
            </a:r>
            <a:r>
              <a:rPr lang="en-GB" dirty="0"/>
              <a:t>) for Current Wires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678A0-8A18-9342-3972-7DACB9163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63495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For reference fits to current wire in HFM, I have used this form: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Implemented in Roxie as ‘11. CERN High Field Nb</a:t>
            </a:r>
            <a:r>
              <a:rPr lang="en-GB" baseline="-25000" dirty="0"/>
              <a:t>3</a:t>
            </a:r>
            <a:r>
              <a:rPr lang="en-GB" dirty="0"/>
              <a:t>Sn’</a:t>
            </a:r>
          </a:p>
          <a:p>
            <a:pPr lvl="1"/>
            <a:r>
              <a:rPr lang="en-GB" dirty="0"/>
              <a:t>Consistent in form with witness reports</a:t>
            </a:r>
          </a:p>
          <a:p>
            <a:pPr lvl="1"/>
            <a:r>
              <a:rPr lang="en-GB" dirty="0"/>
              <a:t>Matches Hybrid2 presented earlier</a:t>
            </a:r>
          </a:p>
          <a:p>
            <a:pPr lvl="2"/>
            <a:r>
              <a:rPr lang="en-GB" dirty="0"/>
              <a:t>…but with </a:t>
            </a:r>
            <a:r>
              <a:rPr lang="el-GR" i="1" dirty="0"/>
              <a:t>ν</a:t>
            </a:r>
            <a:r>
              <a:rPr lang="en-GB" dirty="0"/>
              <a:t> adjustable, and terminology aligned</a:t>
            </a:r>
          </a:p>
          <a:p>
            <a:pPr lvl="1"/>
            <a:r>
              <a:rPr lang="en-GB" i="1" dirty="0"/>
              <a:t>B</a:t>
            </a:r>
            <a:r>
              <a:rPr lang="en-GB" i="1" baseline="-25000" dirty="0"/>
              <a:t>p</a:t>
            </a:r>
            <a:r>
              <a:rPr lang="en-GB" dirty="0"/>
              <a:t> implies peak field on conductor: fits made with </a:t>
            </a:r>
            <a:r>
              <a:rPr lang="en-GB" b="1" dirty="0"/>
              <a:t>self-field correction</a:t>
            </a:r>
            <a:endParaRPr lang="en-GB" b="1" i="1" baseline="-25000" dirty="0"/>
          </a:p>
          <a:p>
            <a:r>
              <a:rPr lang="en-GB" dirty="0"/>
              <a:t>For initial fits, I have fixed several parameters</a:t>
            </a:r>
          </a:p>
          <a:p>
            <a:pPr lvl="1"/>
            <a:r>
              <a:rPr lang="en-GB" i="1" dirty="0"/>
              <a:t>α</a:t>
            </a:r>
            <a:r>
              <a:rPr lang="en-GB" dirty="0"/>
              <a:t> and </a:t>
            </a:r>
            <a:r>
              <a:rPr lang="el-GR" i="1" dirty="0"/>
              <a:t>ν</a:t>
            </a:r>
            <a:r>
              <a:rPr lang="en-GB" dirty="0"/>
              <a:t> at typical and nominal values – could be fitted later </a:t>
            </a:r>
            <a:br>
              <a:rPr lang="en-GB" dirty="0"/>
            </a:br>
            <a:r>
              <a:rPr lang="en-GB" dirty="0"/>
              <a:t>if sufficient data to justify differences</a:t>
            </a:r>
          </a:p>
          <a:p>
            <a:pPr lvl="1"/>
            <a:r>
              <a:rPr lang="en-GB" i="1" dirty="0"/>
              <a:t>p</a:t>
            </a:r>
            <a:r>
              <a:rPr lang="en-GB" dirty="0"/>
              <a:t> and </a:t>
            </a:r>
            <a:r>
              <a:rPr lang="en-GB" i="1" dirty="0"/>
              <a:t>q</a:t>
            </a:r>
            <a:r>
              <a:rPr lang="en-GB" dirty="0"/>
              <a:t> as expected for grain boundary pinning – not suitable for</a:t>
            </a:r>
            <a:br>
              <a:rPr lang="en-GB" dirty="0"/>
            </a:br>
            <a:r>
              <a:rPr lang="en-GB" dirty="0"/>
              <a:t>APCs/internal oxidation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B9EEF-E3F2-6218-A87A-AEADF0D437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5EF0C6-1E58-DF17-0EF7-2AEEDCA58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BB0360-1DC0-9DE7-E3F5-1C1F1D78E67A}"/>
                  </a:ext>
                </a:extLst>
              </p:cNvPr>
              <p:cNvSpPr txBox="1"/>
              <p:nvPr/>
            </p:nvSpPr>
            <p:spPr>
              <a:xfrm>
                <a:off x="888207" y="1362197"/>
                <a:ext cx="4572000" cy="5488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Aptos" panose="020B00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𝐽</m:t>
                        </m:r>
                      </m:e>
                      <m:sub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𝐵</m:t>
                        </m:r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,</m:t>
                        </m:r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𝑇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Aptos" panose="020B0004020202020204" pitchFamily="34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GB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GB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i="1">
                                    <a:effectLst/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Aptos" panose="020B000402020202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GB" sz="1800" i="1">
                                    <a:effectLst/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Aptos" panose="020B0004020202020204" pitchFamily="34" charset="0"/>
                                  </a:rPr>
                                  <m:t>𝜈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GB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i="1">
                                    <a:effectLst/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Aptos" panose="020B000402020202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GB" sz="1800" i="1">
                                    <a:effectLst/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Aptos" panose="020B00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𝑏</m:t>
                        </m:r>
                      </m:e>
                      <m:sup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1−</m:t>
                            </m:r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𝑞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BB0360-1DC0-9DE7-E3F5-1C1F1D78E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207" y="1362197"/>
                <a:ext cx="4572000" cy="548805"/>
              </a:xfrm>
              <a:prstGeom prst="rect">
                <a:avLst/>
              </a:prstGeom>
              <a:blipFill>
                <a:blip r:embed="rId2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0CC0958-1C44-0500-C14A-C1AADA18ED24}"/>
                  </a:ext>
                </a:extLst>
              </p:cNvPr>
              <p:cNvSpPr txBox="1"/>
              <p:nvPr/>
            </p:nvSpPr>
            <p:spPr>
              <a:xfrm>
                <a:off x="5838826" y="1350271"/>
                <a:ext cx="1738361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</m:sub>
                          </m:sSub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0CC0958-1C44-0500-C14A-C1AADA18E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8826" y="1350271"/>
                <a:ext cx="1738361" cy="5726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AC42447-3DC4-212F-DC1C-9EAD5B8EA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83210"/>
              </p:ext>
            </p:extLst>
          </p:nvPr>
        </p:nvGraphicFramePr>
        <p:xfrm>
          <a:off x="7765844" y="3152275"/>
          <a:ext cx="918210" cy="121920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341630">
                  <a:extLst>
                    <a:ext uri="{9D8B030D-6E8A-4147-A177-3AD203B41FA5}">
                      <a16:colId xmlns:a16="http://schemas.microsoft.com/office/drawing/2014/main" val="3270744156"/>
                    </a:ext>
                  </a:extLst>
                </a:gridCol>
                <a:gridCol w="576580">
                  <a:extLst>
                    <a:ext uri="{9D8B030D-6E8A-4147-A177-3AD203B41FA5}">
                      <a16:colId xmlns:a16="http://schemas.microsoft.com/office/drawing/2014/main" val="282184684"/>
                    </a:ext>
                  </a:extLst>
                </a:gridCol>
              </a:tblGrid>
              <a:tr h="203127">
                <a:tc>
                  <a:txBody>
                    <a:bodyPr/>
                    <a:lstStyle/>
                    <a:p>
                      <a:r>
                        <a:rPr lang="el-GR" sz="1400" i="1" dirty="0"/>
                        <a:t>α</a:t>
                      </a:r>
                      <a:endParaRPr lang="en-GB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608131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r>
                        <a:rPr lang="el-GR" sz="1400" i="1" dirty="0"/>
                        <a:t>ν</a:t>
                      </a:r>
                      <a:endParaRPr lang="en-GB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859466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r>
                        <a:rPr lang="en-GB" sz="1400" i="1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082122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r>
                        <a:rPr lang="en-GB" sz="1400" i="1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02435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3EC6D52-676F-9ED3-942A-C4B7D71F6460}"/>
                  </a:ext>
                </a:extLst>
              </p:cNvPr>
              <p:cNvSpPr txBox="1"/>
              <p:nvPr/>
            </p:nvSpPr>
            <p:spPr>
              <a:xfrm>
                <a:off x="7916216" y="1345398"/>
                <a:ext cx="767838" cy="565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3EC6D52-676F-9ED3-942A-C4B7D71F6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216" y="1345398"/>
                <a:ext cx="767838" cy="5656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7081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109A1-82AB-19CF-D077-D8492712D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for Fitting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6B815-4126-A107-1446-F3EDD3702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206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Extensive transport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data are available from wire verification and cable qualification</a:t>
            </a:r>
          </a:p>
          <a:p>
            <a:pPr lvl="1"/>
            <a:r>
              <a:rPr lang="en-GB" dirty="0"/>
              <a:t>Only round wire (not rolled/cabled) considered</a:t>
            </a:r>
          </a:p>
          <a:p>
            <a:pPr lvl="1"/>
            <a:r>
              <a:rPr lang="en-GB" dirty="0"/>
              <a:t>Each fit for a single heat treatment cycle</a:t>
            </a:r>
          </a:p>
          <a:p>
            <a:pPr lvl="1"/>
            <a:r>
              <a:rPr lang="en-GB" dirty="0"/>
              <a:t>However, most data for a limited field range, with much lower sampling at 1.9 K than 4.2 K</a:t>
            </a:r>
          </a:p>
          <a:p>
            <a:pPr lvl="2"/>
            <a:r>
              <a:rPr lang="en-GB" dirty="0"/>
              <a:t>Wire from R&amp;D procurement not initially characterised at 1.9 K</a:t>
            </a:r>
          </a:p>
          <a:p>
            <a:r>
              <a:rPr lang="en-GB" dirty="0"/>
              <a:t>Very limited magnetisation data currently available:</a:t>
            </a:r>
          </a:p>
          <a:p>
            <a:pPr lvl="1"/>
            <a:r>
              <a:rPr lang="en-GB" i="1" dirty="0"/>
              <a:t>T</a:t>
            </a:r>
            <a:r>
              <a:rPr lang="en-GB" i="1" baseline="-25000" dirty="0"/>
              <a:t>c0</a:t>
            </a:r>
            <a:r>
              <a:rPr lang="en-GB" dirty="0"/>
              <a:t> has been obtained from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dirty="0"/>
              <a:t>(</a:t>
            </a:r>
            <a:r>
              <a:rPr lang="en-GB" i="1" dirty="0"/>
              <a:t>T</a:t>
            </a:r>
            <a:r>
              <a:rPr lang="en-GB" dirty="0"/>
              <a:t>) magnetisation data for the MQXF wire</a:t>
            </a:r>
          </a:p>
          <a:p>
            <a:pPr lvl="1"/>
            <a:r>
              <a:rPr lang="en-GB" dirty="0"/>
              <a:t>The same </a:t>
            </a:r>
            <a:r>
              <a:rPr lang="en-GB" i="1" dirty="0"/>
              <a:t>T</a:t>
            </a:r>
            <a:r>
              <a:rPr lang="en-GB" i="1" baseline="-25000" dirty="0"/>
              <a:t>c0</a:t>
            </a:r>
            <a:r>
              <a:rPr lang="en-GB" dirty="0"/>
              <a:t> value is </a:t>
            </a:r>
            <a:r>
              <a:rPr lang="en-GB" i="1" dirty="0"/>
              <a:t>temporarily </a:t>
            </a:r>
            <a:r>
              <a:rPr lang="en-GB" dirty="0"/>
              <a:t>assumed for other RRP wires, with </a:t>
            </a:r>
            <a:r>
              <a:rPr lang="en-GB" i="1" dirty="0"/>
              <a:t>B</a:t>
            </a:r>
            <a:r>
              <a:rPr lang="en-GB" i="1" baseline="-25000" dirty="0"/>
              <a:t>c20</a:t>
            </a:r>
            <a:r>
              <a:rPr lang="en-GB" dirty="0"/>
              <a:t> fitted from transport data</a:t>
            </a:r>
          </a:p>
          <a:p>
            <a:pPr lvl="1"/>
            <a:r>
              <a:rPr lang="en-GB" dirty="0"/>
              <a:t>Further tests are planned in the coming weeks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7CAAB-50D9-02C3-F35E-1A5111E2C7E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F4532B-AECD-6BD3-7380-2CBB0A6089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515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DA6A9-606E-E4DB-183C-EADCDD4C5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Wire Types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24B0E-D615-B4E4-D635-623D6A5B45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AB8634-8883-C5B5-0F7D-98EE23A910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8" name="Table 13">
            <a:extLst>
              <a:ext uri="{FF2B5EF4-FFF2-40B4-BE49-F238E27FC236}">
                <a16:creationId xmlns:a16="http://schemas.microsoft.com/office/drawing/2014/main" id="{2BBA571B-7A9E-F11B-CB2C-D21621B9E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977679"/>
              </p:ext>
            </p:extLst>
          </p:nvPr>
        </p:nvGraphicFramePr>
        <p:xfrm>
          <a:off x="461962" y="1191242"/>
          <a:ext cx="7341455" cy="30563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65130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1117426416"/>
                    </a:ext>
                  </a:extLst>
                </a:gridCol>
              </a:tblGrid>
              <a:tr h="293938">
                <a:tc rowSpan="3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MQXF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DEM-1.1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8482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0.7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0.85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1.0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60/91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78/91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108/127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3730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54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58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64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1.8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(≥ 1.6)</a:t>
                      </a:r>
                    </a:p>
                  </a:txBody>
                  <a:tcPr marL="87246" marR="87246" marT="20609" marB="2060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± 0.2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± 0.1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0.9 </a:t>
                      </a:r>
                      <a:r>
                        <a:rPr lang="en-GB" sz="900" dirty="0"/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2939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3.6 (reduced Sn)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3.4 (standard Sn)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164278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650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1348FC9-62FF-9F54-656C-E57DF9501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164" y="1781140"/>
            <a:ext cx="780634" cy="7797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087A8E-B2A8-AF7A-C597-8148B8BA8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358" y="1741639"/>
            <a:ext cx="865996" cy="858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5EEB53-6279-16C5-5E20-49664B29D7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4553957" y="1844686"/>
            <a:ext cx="652338" cy="652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89AA91-7D07-74D1-E2ED-0B904F4F46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4438" y="1902798"/>
            <a:ext cx="535669" cy="536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B00C98-FA07-F6D2-90A0-2080B72481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8228" y="1902798"/>
            <a:ext cx="537107" cy="5364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CC7158-8FC5-CB06-9741-575ECC3708BD}"/>
              </a:ext>
            </a:extLst>
          </p:cNvPr>
          <p:cNvCxnSpPr>
            <a:cxnSpLocks/>
          </p:cNvCxnSpPr>
          <p:nvPr/>
        </p:nvCxnSpPr>
        <p:spPr>
          <a:xfrm>
            <a:off x="7041356" y="1598235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A444EC-570E-3E30-289E-6C84CB2B15DF}"/>
              </a:ext>
            </a:extLst>
          </p:cNvPr>
          <p:cNvCxnSpPr>
            <a:cxnSpLocks/>
          </p:cNvCxnSpPr>
          <p:nvPr/>
        </p:nvCxnSpPr>
        <p:spPr>
          <a:xfrm>
            <a:off x="5880481" y="1598235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F870B2-CD47-E4AA-8410-209F4B6907B9}"/>
              </a:ext>
            </a:extLst>
          </p:cNvPr>
          <p:cNvCxnSpPr>
            <a:cxnSpLocks/>
          </p:cNvCxnSpPr>
          <p:nvPr/>
        </p:nvCxnSpPr>
        <p:spPr>
          <a:xfrm>
            <a:off x="2356781" y="1598235"/>
            <a:ext cx="360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AEA080-0D4C-7908-3EB0-28E9EEB01E7C}"/>
              </a:ext>
            </a:extLst>
          </p:cNvPr>
          <p:cNvCxnSpPr>
            <a:cxnSpLocks/>
          </p:cNvCxnSpPr>
          <p:nvPr/>
        </p:nvCxnSpPr>
        <p:spPr>
          <a:xfrm>
            <a:off x="4700126" y="1598235"/>
            <a:ext cx="360000" cy="0"/>
          </a:xfrm>
          <a:prstGeom prst="line">
            <a:avLst/>
          </a:prstGeom>
          <a:ln w="19050">
            <a:solidFill>
              <a:srgbClr val="557E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299D751-AC64-B3FC-3611-A3A5A899908A}"/>
              </a:ext>
            </a:extLst>
          </p:cNvPr>
          <p:cNvCxnSpPr>
            <a:cxnSpLocks/>
          </p:cNvCxnSpPr>
          <p:nvPr/>
        </p:nvCxnSpPr>
        <p:spPr>
          <a:xfrm>
            <a:off x="3522272" y="1598235"/>
            <a:ext cx="360000" cy="0"/>
          </a:xfrm>
          <a:prstGeom prst="line">
            <a:avLst/>
          </a:prstGeom>
          <a:ln w="19050">
            <a:solidFill>
              <a:srgbClr val="76B64B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139EC41-D5A9-E21B-BD24-0A52058DF213}"/>
              </a:ext>
            </a:extLst>
          </p:cNvPr>
          <p:cNvSpPr txBox="1"/>
          <p:nvPr/>
        </p:nvSpPr>
        <p:spPr>
          <a:xfrm>
            <a:off x="4494855" y="987069"/>
            <a:ext cx="733143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000" dirty="0"/>
              <a:t>HL-LHC ref.</a:t>
            </a:r>
            <a:endParaRPr lang="en-GB" sz="1000" baseline="-25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276FA0-40AD-BC8A-1B66-CAB5132B9B86}"/>
              </a:ext>
            </a:extLst>
          </p:cNvPr>
          <p:cNvSpPr txBox="1"/>
          <p:nvPr/>
        </p:nvSpPr>
        <p:spPr>
          <a:xfrm>
            <a:off x="5723407" y="987069"/>
            <a:ext cx="1812479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000" b="1" dirty="0"/>
              <a:t>HFM</a:t>
            </a:r>
            <a:r>
              <a:rPr lang="en-GB" sz="1000" dirty="0"/>
              <a:t> high field coils </a:t>
            </a:r>
            <a:r>
              <a:rPr lang="en-GB" sz="800" dirty="0"/>
              <a:t>(or ungraded)</a:t>
            </a:r>
            <a:endParaRPr lang="en-GB" sz="1000" baseline="-25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94EA98-2EB1-B814-4A4F-AE464E54B972}"/>
              </a:ext>
            </a:extLst>
          </p:cNvPr>
          <p:cNvSpPr txBox="1"/>
          <p:nvPr/>
        </p:nvSpPr>
        <p:spPr>
          <a:xfrm>
            <a:off x="2538552" y="987069"/>
            <a:ext cx="1114628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000" b="1" dirty="0"/>
              <a:t>HFM</a:t>
            </a:r>
            <a:r>
              <a:rPr lang="en-GB" sz="1000" dirty="0"/>
              <a:t> low field coils</a:t>
            </a:r>
            <a:endParaRPr lang="en-GB" sz="1000" baseline="-25000" dirty="0"/>
          </a:p>
        </p:txBody>
      </p:sp>
    </p:spTree>
    <p:extLst>
      <p:ext uri="{BB962C8B-B14F-4D97-AF65-F5344CB8AC3E}">
        <p14:creationId xmlns:p14="http://schemas.microsoft.com/office/powerpoint/2010/main" val="2332071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541E8-F38E-3FE8-BADE-2F73BE4D9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Treatments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80446-3340-F855-DDE6-CDA97D9D8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In the previous slide, heat treatment cycles are the manufacturer’s recommendations</a:t>
            </a:r>
          </a:p>
          <a:p>
            <a:pPr lvl="1"/>
            <a:r>
              <a:rPr lang="en-GB" dirty="0"/>
              <a:t>Established baseline for MQXF</a:t>
            </a:r>
          </a:p>
          <a:p>
            <a:r>
              <a:rPr lang="en-GB" dirty="0"/>
              <a:t>Other cycles are in current use:</a:t>
            </a:r>
          </a:p>
          <a:p>
            <a:pPr lvl="1"/>
            <a:r>
              <a:rPr lang="en-GB" dirty="0"/>
              <a:t>To improve magnetothermal stability of ERMC-1 and DEM-1.1: </a:t>
            </a:r>
            <a:br>
              <a:rPr lang="en-GB" dirty="0"/>
            </a:br>
            <a:r>
              <a:rPr lang="en-GB" dirty="0"/>
              <a:t>650 °C with 30 h or 50 h duration</a:t>
            </a:r>
          </a:p>
          <a:p>
            <a:pPr lvl="1"/>
            <a:r>
              <a:rPr lang="en-GB" dirty="0"/>
              <a:t>For graded designs with simultaneous reaction of conductors for which suggested HT cycles may differ (R2D2)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2A58C-56FF-EE1C-8280-16D3771BEC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1D54D4-AB25-C553-A476-83D733656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800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90017-664D-DC0E-C043-7519F4AA5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MQXF and DEM-1.1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C577F-86E2-EBB3-1F8F-2A15BAEAB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95016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Fitting parameters for MQXF and DEM-1.1 wire are shown below for the HTs in current use</a:t>
            </a:r>
          </a:p>
          <a:p>
            <a:pPr lvl="1"/>
            <a:r>
              <a:rPr lang="en-GB" dirty="0"/>
              <a:t>Using 665 °C 50 h for DEM-1.1 increase </a:t>
            </a:r>
            <a:r>
              <a:rPr lang="en-GB" i="1" dirty="0"/>
              <a:t>B</a:t>
            </a:r>
            <a:r>
              <a:rPr lang="en-GB" i="1" baseline="-25000" dirty="0"/>
              <a:t>c20</a:t>
            </a:r>
            <a:r>
              <a:rPr lang="en-GB" dirty="0"/>
              <a:t> by ~0.5 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567E9-98E0-6410-C0C7-57F770AC52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14A0CB-EA5A-9266-C826-C62EABAA6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7359147-9C36-F86C-8280-9B4F44AFCC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128578"/>
              </p:ext>
            </p:extLst>
          </p:nvPr>
        </p:nvGraphicFramePr>
        <p:xfrm>
          <a:off x="457200" y="1944371"/>
          <a:ext cx="6214745" cy="24333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846580">
                  <a:extLst>
                    <a:ext uri="{9D8B030D-6E8A-4147-A177-3AD203B41FA5}">
                      <a16:colId xmlns:a16="http://schemas.microsoft.com/office/drawing/2014/main" val="1851257574"/>
                    </a:ext>
                  </a:extLst>
                </a:gridCol>
                <a:gridCol w="1456055">
                  <a:extLst>
                    <a:ext uri="{9D8B030D-6E8A-4147-A177-3AD203B41FA5}">
                      <a16:colId xmlns:a16="http://schemas.microsoft.com/office/drawing/2014/main" val="891704216"/>
                    </a:ext>
                  </a:extLst>
                </a:gridCol>
                <a:gridCol w="1456055">
                  <a:extLst>
                    <a:ext uri="{9D8B030D-6E8A-4147-A177-3AD203B41FA5}">
                      <a16:colId xmlns:a16="http://schemas.microsoft.com/office/drawing/2014/main" val="283798986"/>
                    </a:ext>
                  </a:extLst>
                </a:gridCol>
                <a:gridCol w="1456055">
                  <a:extLst>
                    <a:ext uri="{9D8B030D-6E8A-4147-A177-3AD203B41FA5}">
                      <a16:colId xmlns:a16="http://schemas.microsoft.com/office/drawing/2014/main" val="732024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MQXF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DEM-1.1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59353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Heat treatment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665 °C 50 h</a:t>
                      </a:r>
                      <a:br>
                        <a:rPr lang="en-GB" dirty="0"/>
                      </a:br>
                      <a:r>
                        <a:rPr lang="en-GB" sz="1400" dirty="0"/>
                        <a:t>3_665_B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650 °C 50 h</a:t>
                      </a:r>
                      <a:br>
                        <a:rPr lang="en-GB" dirty="0"/>
                      </a:br>
                      <a:r>
                        <a:rPr lang="en-GB" sz="1400" dirty="0"/>
                        <a:t>3_650_A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650 °C 30 h</a:t>
                      </a:r>
                      <a:br>
                        <a:rPr lang="en-GB" dirty="0"/>
                      </a:br>
                      <a:r>
                        <a:rPr lang="en-GB" sz="1400" dirty="0"/>
                        <a:t>3_650_I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3265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Scope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Mean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Typical</a:t>
                      </a:r>
                      <a:r>
                        <a:rPr lang="en-GB" baseline="30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Low</a:t>
                      </a:r>
                      <a:r>
                        <a:rPr lang="en-GB" baseline="300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2850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i="1" dirty="0"/>
                        <a:t>B</a:t>
                      </a:r>
                      <a:r>
                        <a:rPr lang="en-GB" i="1" baseline="-25000" dirty="0"/>
                        <a:t>c20</a:t>
                      </a:r>
                      <a:r>
                        <a:rPr lang="en-GB" dirty="0"/>
                        <a:t> (T)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29.56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29.66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28.77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137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i="1" dirty="0"/>
                        <a:t>C</a:t>
                      </a:r>
                      <a:r>
                        <a:rPr lang="en-GB" i="1" baseline="-25000" dirty="0"/>
                        <a:t>0</a:t>
                      </a:r>
                      <a:r>
                        <a:rPr lang="en-GB" i="0" baseline="0" dirty="0"/>
                        <a:t> (T·A/mm</a:t>
                      </a:r>
                      <a:r>
                        <a:rPr lang="en-GB" i="0" baseline="30000" dirty="0"/>
                        <a:t>2</a:t>
                      </a:r>
                      <a:r>
                        <a:rPr lang="en-GB" i="0" baseline="0" dirty="0"/>
                        <a:t>)</a:t>
                      </a:r>
                      <a:endParaRPr lang="en-GB" i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220303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240652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239814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2839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i="1" dirty="0"/>
                        <a:t>T</a:t>
                      </a:r>
                      <a:r>
                        <a:rPr lang="en-GB" i="1" baseline="-25000" dirty="0"/>
                        <a:t>c0</a:t>
                      </a:r>
                      <a:r>
                        <a:rPr lang="en-GB" dirty="0"/>
                        <a:t> (K)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16.25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4195331"/>
                  </a:ext>
                </a:extLst>
              </a:tr>
            </a:tbl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61D022B-6479-E610-B48B-16C4EDEB1D21}"/>
              </a:ext>
            </a:extLst>
          </p:cNvPr>
          <p:cNvSpPr txBox="1">
            <a:spLocks/>
          </p:cNvSpPr>
          <p:nvPr/>
        </p:nvSpPr>
        <p:spPr>
          <a:xfrm>
            <a:off x="6671945" y="3501390"/>
            <a:ext cx="2014855" cy="87630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0363" marR="0" indent="-360363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kumimoji="0" lang="en-GB" sz="2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marR="0" indent="-360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lang="en-GB" sz="24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4000" marR="0" indent="-324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kumimoji="0" lang="en-GB" sz="20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marR="0" indent="-306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lang="en-GB" sz="1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8000" marR="0" indent="-288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kumimoji="0" lang="en-GB" sz="16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baseline="30000" dirty="0"/>
              <a:t>1</a:t>
            </a:r>
            <a:r>
              <a:rPr lang="en-GB" sz="1200" dirty="0"/>
              <a:t> Sampling representative of one cable qualification</a:t>
            </a:r>
          </a:p>
          <a:p>
            <a:pPr marL="0" indent="0">
              <a:buNone/>
            </a:pPr>
            <a:r>
              <a:rPr lang="en-GB" sz="1200" baseline="30000" dirty="0"/>
              <a:t>2</a:t>
            </a:r>
            <a:r>
              <a:rPr lang="en-GB" sz="1200" dirty="0"/>
              <a:t> Spool at the low end of the </a:t>
            </a:r>
            <a:r>
              <a:rPr lang="en-GB" sz="1200" i="1" dirty="0" err="1"/>
              <a:t>I</a:t>
            </a:r>
            <a:r>
              <a:rPr lang="en-GB" sz="1200" i="1" baseline="-25000" dirty="0" err="1"/>
              <a:t>c</a:t>
            </a:r>
            <a:r>
              <a:rPr lang="en-GB" sz="1200" dirty="0"/>
              <a:t> distribution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96818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BA117-04AF-73E4-C4AC-8C2EF79EE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21BC6-E83F-BDDA-8158-B8154F9EC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MQXF and DEM-1.1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084C3-90F0-407F-8274-8583569DB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3193082" cy="1383234"/>
          </a:xfrm>
        </p:spPr>
        <p:txBody>
          <a:bodyPr>
            <a:normAutofit/>
          </a:bodyPr>
          <a:lstStyle/>
          <a:p>
            <a:r>
              <a:rPr lang="en-GB" dirty="0"/>
              <a:t>Non-Cu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(</a:t>
            </a:r>
            <a:r>
              <a:rPr lang="en-GB" i="1" dirty="0"/>
              <a:t>B</a:t>
            </a:r>
            <a:r>
              <a:rPr lang="en-GB" dirty="0"/>
              <a:t>) at 4.2 K and 1.9 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1294F-6DE3-6A51-2CC3-D237038622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A9479-ABA0-2881-A824-88F3A7891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2001B7-FF45-3197-0841-196E41E94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282" y="1064514"/>
            <a:ext cx="5033772" cy="33649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927A50-14C4-2136-4D7F-82E78D0F87C4}"/>
              </a:ext>
            </a:extLst>
          </p:cNvPr>
          <p:cNvSpPr txBox="1"/>
          <p:nvPr/>
        </p:nvSpPr>
        <p:spPr>
          <a:xfrm>
            <a:off x="4335780" y="1931670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E97132"/>
                </a:solidFill>
              </a:rPr>
              <a:t>4.2 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170D3B-47CA-BE1C-1584-E20E77C4647A}"/>
              </a:ext>
            </a:extLst>
          </p:cNvPr>
          <p:cNvSpPr txBox="1"/>
          <p:nvPr/>
        </p:nvSpPr>
        <p:spPr>
          <a:xfrm>
            <a:off x="4495800" y="1093470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156082"/>
                </a:solidFill>
              </a:rPr>
              <a:t>1.9 K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E122040-B19A-6580-DD4D-B0A332BE5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0282" y="1064514"/>
            <a:ext cx="5033772" cy="279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80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A8092-C176-7B13-BB59-B0D98B1C1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AD0B9-B284-97D8-E771-4E3C57AB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Currently compiling more complete data sets for each wire layout</a:t>
            </a:r>
          </a:p>
          <a:p>
            <a:pPr lvl="1"/>
            <a:r>
              <a:rPr lang="en-GB" dirty="0"/>
              <a:t>Transport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measurements and stability tests continuing for improved statistics as cables are qualified</a:t>
            </a:r>
          </a:p>
          <a:p>
            <a:pPr lvl="1"/>
            <a:r>
              <a:rPr lang="en-GB" dirty="0"/>
              <a:t>Comparison of alternative heat treatment cycles</a:t>
            </a:r>
          </a:p>
          <a:p>
            <a:pPr lvl="1"/>
            <a:r>
              <a:rPr lang="en-GB" dirty="0"/>
              <a:t>Magnetisation measurements resuming shortly for more robust temperature-dependent and low-field data</a:t>
            </a:r>
          </a:p>
          <a:p>
            <a:r>
              <a:rPr lang="en-GB" dirty="0"/>
              <a:t>Propose to create an EDMS document for each wire design and reference fit, which can be updated (version controlled) as new data become available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96A97-776F-8082-F93B-7FE458B39E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4BF23-EB01-EC13-5A9C-C75E8F2DC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715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9DBA1-87F8-B609-DBED-718006130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Scaling Laws for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522AE-A10C-DB5D-4472-743A144B9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25395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shows a consistent scaling behaviour of flux pinning force </a:t>
            </a:r>
            <a:r>
              <a:rPr lang="en-GB" i="1" dirty="0" err="1"/>
              <a:t>F</a:t>
            </a:r>
            <a:r>
              <a:rPr lang="en-GB" i="1" baseline="-25000" dirty="0" err="1"/>
              <a:t>p</a:t>
            </a:r>
            <a:r>
              <a:rPr lang="en-GB" dirty="0"/>
              <a:t> or critical current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with field, temperature and strain</a:t>
            </a:r>
          </a:p>
          <a:p>
            <a:r>
              <a:rPr lang="en-GB" dirty="0"/>
              <a:t>There are many alternative parameterisations, but many can be reduced to the separable form:</a:t>
            </a:r>
          </a:p>
          <a:p>
            <a:endParaRPr lang="en-GB" dirty="0"/>
          </a:p>
          <a:p>
            <a:pPr marL="360000" lvl="1" indent="0">
              <a:buNone/>
            </a:pPr>
            <a:r>
              <a:rPr lang="en-GB" sz="2600" dirty="0"/>
              <a:t>with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In this presentation, I omit the strain scaling for simplicity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06C5B-E64E-3FBD-FBE8-C49F8C1B03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93CEAC-6504-969B-2A3D-BF599A31BE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764A75B-7118-72EE-0A45-2053262049BC}"/>
                  </a:ext>
                </a:extLst>
              </p:cNvPr>
              <p:cNvSpPr txBox="1"/>
              <p:nvPr/>
            </p:nvSpPr>
            <p:spPr>
              <a:xfrm>
                <a:off x="3459260" y="2350912"/>
                <a:ext cx="2225481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𝐶𝑔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764A75B-7118-72EE-0A45-2053262049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9260" y="2350912"/>
                <a:ext cx="2225481" cy="298415"/>
              </a:xfrm>
              <a:prstGeom prst="rect">
                <a:avLst/>
              </a:prstGeom>
              <a:blipFill>
                <a:blip r:embed="rId2"/>
                <a:stretch>
                  <a:fillRect t="-2041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1CCF82-7940-5533-2996-360018F03163}"/>
                  </a:ext>
                </a:extLst>
              </p:cNvPr>
              <p:cNvSpPr txBox="1"/>
              <p:nvPr/>
            </p:nvSpPr>
            <p:spPr>
              <a:xfrm>
                <a:off x="899619" y="3074659"/>
                <a:ext cx="19115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1CCF82-7940-5533-2996-360018F031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619" y="3074659"/>
                <a:ext cx="1911549" cy="276999"/>
              </a:xfrm>
              <a:prstGeom prst="rect">
                <a:avLst/>
              </a:prstGeom>
              <a:blipFill>
                <a:blip r:embed="rId3"/>
                <a:stretch>
                  <a:fillRect l="-3514" r="-639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CB4E2F-4B04-20D4-6E87-8B5BBCA9E6E3}"/>
                  </a:ext>
                </a:extLst>
              </p:cNvPr>
              <p:cNvSpPr txBox="1"/>
              <p:nvPr/>
            </p:nvSpPr>
            <p:spPr>
              <a:xfrm>
                <a:off x="4294039" y="3074658"/>
                <a:ext cx="11163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CB4E2F-4B04-20D4-6E87-8B5BBCA9E6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039" y="3074658"/>
                <a:ext cx="1116331" cy="276999"/>
              </a:xfrm>
              <a:prstGeom prst="rect">
                <a:avLst/>
              </a:prstGeom>
              <a:blipFill>
                <a:blip r:embed="rId4"/>
                <a:stretch>
                  <a:fillRect l="-4348" t="-167391" r="-32065" b="-2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EBAD04-92B1-6D41-6734-18C4CEE6B02A}"/>
                  </a:ext>
                </a:extLst>
              </p:cNvPr>
              <p:cNvSpPr txBox="1"/>
              <p:nvPr/>
            </p:nvSpPr>
            <p:spPr>
              <a:xfrm>
                <a:off x="865199" y="3544885"/>
                <a:ext cx="29790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EBAD04-92B1-6D41-6734-18C4CEE6B0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199" y="3544885"/>
                <a:ext cx="2979021" cy="276999"/>
              </a:xfrm>
              <a:prstGeom prst="rect">
                <a:avLst/>
              </a:prstGeom>
              <a:blipFill>
                <a:blip r:embed="rId5"/>
                <a:stretch>
                  <a:fillRect t="-2222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F7F4DB-C1F0-7CF1-5F82-07212226EDDE}"/>
                  </a:ext>
                </a:extLst>
              </p:cNvPr>
              <p:cNvSpPr txBox="1"/>
              <p:nvPr/>
            </p:nvSpPr>
            <p:spPr>
              <a:xfrm>
                <a:off x="4294039" y="3544884"/>
                <a:ext cx="9747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F7F4DB-C1F0-7CF1-5F82-07212226E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039" y="3544884"/>
                <a:ext cx="974754" cy="276999"/>
              </a:xfrm>
              <a:prstGeom prst="rect">
                <a:avLst/>
              </a:prstGeom>
              <a:blipFill>
                <a:blip r:embed="rId6"/>
                <a:stretch>
                  <a:fillRect l="-3750" t="-173333" r="-46875" b="-25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8B43A28-F430-D8E6-D6BD-6111965BE2FE}"/>
                  </a:ext>
                </a:extLst>
              </p:cNvPr>
              <p:cNvSpPr txBox="1"/>
              <p:nvPr/>
            </p:nvSpPr>
            <p:spPr>
              <a:xfrm>
                <a:off x="6539609" y="3074659"/>
                <a:ext cx="214719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8B43A28-F430-D8E6-D6BD-6111965BE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609" y="3074659"/>
                <a:ext cx="2147191" cy="276999"/>
              </a:xfrm>
              <a:prstGeom prst="rect">
                <a:avLst/>
              </a:prstGeom>
              <a:blipFill>
                <a:blip r:embed="rId7"/>
                <a:stretch>
                  <a:fillRect l="-1989" t="-167391" r="-11932" b="-2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7388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2970C-395E-A882-C508-F93C74A07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Field Dependence, </a:t>
            </a:r>
            <a:r>
              <a:rPr lang="en-GB" i="1" dirty="0"/>
              <a:t>f</a:t>
            </a:r>
            <a:r>
              <a:rPr lang="en-GB" dirty="0"/>
              <a:t>(</a:t>
            </a:r>
            <a:r>
              <a:rPr lang="en-GB" i="1" dirty="0"/>
              <a:t>b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3749A-E8D5-6F4E-3DFF-116385379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38094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The pinning force density </a:t>
            </a:r>
            <a:r>
              <a:rPr lang="en-GB" i="1" dirty="0" err="1"/>
              <a:t>F</a:t>
            </a:r>
            <a:r>
              <a:rPr lang="en-GB" i="1" baseline="-25000" dirty="0" err="1"/>
              <a:t>p</a:t>
            </a:r>
            <a:r>
              <a:rPr lang="en-GB" dirty="0"/>
              <a:t> scales with temperature, but has a fixed shape </a:t>
            </a:r>
            <a:r>
              <a:rPr lang="en-GB" i="1" dirty="0"/>
              <a:t>f</a:t>
            </a:r>
            <a:r>
              <a:rPr lang="en-GB" dirty="0"/>
              <a:t>(</a:t>
            </a:r>
            <a:r>
              <a:rPr lang="en-GB" i="1" dirty="0"/>
              <a:t>b</a:t>
            </a:r>
            <a:r>
              <a:rPr lang="en-GB" dirty="0"/>
              <a:t>) vs. reduced field (for a certain wire)</a:t>
            </a:r>
          </a:p>
          <a:p>
            <a:r>
              <a:rPr lang="en-GB" dirty="0"/>
              <a:t>The classic pinning theories give:</a:t>
            </a:r>
          </a:p>
          <a:p>
            <a:endParaRPr lang="en-GB" dirty="0"/>
          </a:p>
          <a:p>
            <a:pPr marL="360000" lvl="1" indent="0">
              <a:buNone/>
            </a:pPr>
            <a:r>
              <a:rPr lang="en-GB" sz="2800" dirty="0"/>
              <a:t>where </a:t>
            </a:r>
            <a:r>
              <a:rPr lang="en-GB" sz="2800" i="1" dirty="0"/>
              <a:t>p</a:t>
            </a:r>
            <a:r>
              <a:rPr lang="en-GB" sz="2800" dirty="0"/>
              <a:t> and </a:t>
            </a:r>
            <a:r>
              <a:rPr lang="en-GB" sz="2800" i="1" dirty="0"/>
              <a:t>q</a:t>
            </a:r>
            <a:r>
              <a:rPr lang="en-GB" sz="2800" dirty="0"/>
              <a:t> depend on the pinning mechanism</a:t>
            </a:r>
          </a:p>
          <a:p>
            <a:pPr lvl="1"/>
            <a:r>
              <a:rPr lang="en-GB" dirty="0"/>
              <a:t>For conventional Nb</a:t>
            </a:r>
            <a:r>
              <a:rPr lang="en-GB" baseline="-25000" dirty="0"/>
              <a:t>3</a:t>
            </a:r>
            <a:r>
              <a:rPr lang="en-GB" dirty="0"/>
              <a:t>Sn wires we </a:t>
            </a:r>
            <a:br>
              <a:rPr lang="en-GB" dirty="0"/>
            </a:br>
            <a:r>
              <a:rPr lang="en-GB" dirty="0"/>
              <a:t>expect </a:t>
            </a:r>
            <a:r>
              <a:rPr lang="en-GB" i="1" dirty="0"/>
              <a:t>p</a:t>
            </a:r>
            <a:r>
              <a:rPr lang="en-GB" dirty="0"/>
              <a:t> = 0.5 and </a:t>
            </a:r>
            <a:r>
              <a:rPr lang="en-GB" i="1" dirty="0"/>
              <a:t>q</a:t>
            </a:r>
            <a:r>
              <a:rPr lang="en-GB" dirty="0"/>
              <a:t> = 2 for grain </a:t>
            </a:r>
            <a:br>
              <a:rPr lang="en-GB" dirty="0"/>
            </a:br>
            <a:r>
              <a:rPr lang="en-GB" dirty="0"/>
              <a:t>boundary pinning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i="1" dirty="0" err="1">
                <a:sym typeface="Wingdings" panose="05000000000000000000" pitchFamily="2" charset="2"/>
              </a:rPr>
              <a:t>F</a:t>
            </a:r>
            <a:r>
              <a:rPr lang="en-GB" i="1" baseline="-25000" dirty="0" err="1">
                <a:sym typeface="Wingdings" panose="05000000000000000000" pitchFamily="2" charset="2"/>
              </a:rPr>
              <a:t>p,max</a:t>
            </a:r>
            <a:r>
              <a:rPr lang="en-GB" dirty="0">
                <a:sym typeface="Wingdings" panose="05000000000000000000" pitchFamily="2" charset="2"/>
              </a:rPr>
              <a:t> at </a:t>
            </a:r>
            <a:r>
              <a:rPr lang="en-GB" i="1" dirty="0">
                <a:sym typeface="Wingdings" panose="05000000000000000000" pitchFamily="2" charset="2"/>
              </a:rPr>
              <a:t>b</a:t>
            </a:r>
            <a:r>
              <a:rPr lang="en-GB" dirty="0">
                <a:sym typeface="Wingdings" panose="05000000000000000000" pitchFamily="2" charset="2"/>
              </a:rPr>
              <a:t> = 0.2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For point pinning, we expect </a:t>
            </a:r>
            <a:br>
              <a:rPr lang="en-GB" dirty="0"/>
            </a:br>
            <a:r>
              <a:rPr lang="en-GB" i="1" dirty="0"/>
              <a:t>p</a:t>
            </a:r>
            <a:r>
              <a:rPr lang="en-GB" dirty="0"/>
              <a:t> = 1 and </a:t>
            </a:r>
            <a:r>
              <a:rPr lang="en-GB" i="1" dirty="0"/>
              <a:t>q</a:t>
            </a:r>
            <a:r>
              <a:rPr lang="en-GB" dirty="0"/>
              <a:t> = 2 pinning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i="1" dirty="0" err="1">
                <a:sym typeface="Wingdings" panose="05000000000000000000" pitchFamily="2" charset="2"/>
              </a:rPr>
              <a:t>F</a:t>
            </a:r>
            <a:r>
              <a:rPr lang="en-GB" i="1" baseline="-25000" dirty="0" err="1">
                <a:sym typeface="Wingdings" panose="05000000000000000000" pitchFamily="2" charset="2"/>
              </a:rPr>
              <a:t>p,max</a:t>
            </a:r>
            <a:r>
              <a:rPr lang="en-GB" dirty="0">
                <a:sym typeface="Wingdings" panose="05000000000000000000" pitchFamily="2" charset="2"/>
              </a:rPr>
              <a:t> at </a:t>
            </a:r>
            <a:r>
              <a:rPr lang="en-GB" i="1" dirty="0">
                <a:sym typeface="Wingdings" panose="05000000000000000000" pitchFamily="2" charset="2"/>
              </a:rPr>
              <a:t>b</a:t>
            </a:r>
            <a:r>
              <a:rPr lang="en-GB" dirty="0">
                <a:sym typeface="Wingdings" panose="05000000000000000000" pitchFamily="2" charset="2"/>
              </a:rPr>
              <a:t> = 0.33</a:t>
            </a:r>
            <a:r>
              <a:rPr lang="en-GB" dirty="0"/>
              <a:t> 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BA3D4-E538-7B5B-762E-90EB406866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CB53B-6C21-07CF-D1F4-39A0C4F62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E46B709-D0F1-AF2B-81FF-1553AAE43AEE}"/>
                  </a:ext>
                </a:extLst>
              </p:cNvPr>
              <p:cNvSpPr txBox="1"/>
              <p:nvPr/>
            </p:nvSpPr>
            <p:spPr>
              <a:xfrm>
                <a:off x="897620" y="1890153"/>
                <a:ext cx="19115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E46B709-D0F1-AF2B-81FF-1553AAE43A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20" y="1890153"/>
                <a:ext cx="1911549" cy="276999"/>
              </a:xfrm>
              <a:prstGeom prst="rect">
                <a:avLst/>
              </a:prstGeom>
              <a:blipFill>
                <a:blip r:embed="rId2"/>
                <a:stretch>
                  <a:fillRect l="-3503" r="-318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51A99F9C-9019-9D26-96A8-021C6541A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208" y="2546350"/>
            <a:ext cx="3974592" cy="191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753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924BD-851E-D311-6B8B-5570711A2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571A-FFC6-9395-7D04-8C2BF983D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Temperature Dependence, </a:t>
            </a:r>
            <a:r>
              <a:rPr lang="en-GB" i="1" dirty="0"/>
              <a:t>h</a:t>
            </a:r>
            <a:r>
              <a:rPr lang="en-GB" dirty="0"/>
              <a:t>(</a:t>
            </a:r>
            <a:r>
              <a:rPr lang="en-GB" i="1" dirty="0"/>
              <a:t>t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F3263-A8B2-1A34-4266-5949B808D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24124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For the temperature scaling term:</a:t>
            </a:r>
          </a:p>
          <a:p>
            <a:endParaRPr lang="en-GB" dirty="0"/>
          </a:p>
          <a:p>
            <a:pPr marL="360000" lvl="1" indent="0">
              <a:buNone/>
            </a:pPr>
            <a:r>
              <a:rPr lang="en-GB" sz="2800" dirty="0"/>
              <a:t>several parameterisations have been proposed, e.g.</a:t>
            </a:r>
          </a:p>
          <a:p>
            <a:pPr lvl="1"/>
            <a:r>
              <a:rPr lang="en-GB" dirty="0"/>
              <a:t>‘Hybrid2’, ‘HFM’…</a:t>
            </a:r>
          </a:p>
          <a:p>
            <a:pPr lvl="1"/>
            <a:r>
              <a:rPr lang="en-GB" dirty="0" err="1"/>
              <a:t>Godeke</a:t>
            </a:r>
            <a:r>
              <a:rPr lang="en-GB" dirty="0"/>
              <a:t>, Bottura…</a:t>
            </a:r>
          </a:p>
          <a:p>
            <a:r>
              <a:rPr lang="en-GB" i="1" dirty="0"/>
              <a:t>ν</a:t>
            </a:r>
            <a:r>
              <a:rPr lang="en-GB" dirty="0"/>
              <a:t> = 1.52 arises from an approximation to Maki-</a:t>
            </a:r>
            <a:r>
              <a:rPr lang="en-GB" dirty="0" err="1"/>
              <a:t>DeGennes</a:t>
            </a:r>
            <a:r>
              <a:rPr lang="en-GB" dirty="0"/>
              <a:t>; </a:t>
            </a:r>
            <a:r>
              <a:rPr lang="en-GB" dirty="0" err="1"/>
              <a:t>Ekin</a:t>
            </a:r>
            <a:r>
              <a:rPr lang="en-GB" dirty="0"/>
              <a:t> </a:t>
            </a:r>
            <a:r>
              <a:rPr lang="en-GB" i="1" dirty="0"/>
              <a:t>et al.</a:t>
            </a:r>
            <a:r>
              <a:rPr lang="en-GB" dirty="0"/>
              <a:t> found 1.50 ± 0.04</a:t>
            </a:r>
          </a:p>
          <a:p>
            <a:r>
              <a:rPr lang="en-GB" dirty="0"/>
              <a:t>For fits to a variety of data, </a:t>
            </a:r>
            <a:r>
              <a:rPr lang="en-GB" dirty="0" err="1"/>
              <a:t>Ekin</a:t>
            </a:r>
            <a:r>
              <a:rPr lang="en-GB" dirty="0"/>
              <a:t> </a:t>
            </a:r>
            <a:r>
              <a:rPr lang="en-GB" i="1" dirty="0"/>
              <a:t>et al.</a:t>
            </a:r>
            <a:r>
              <a:rPr lang="en-GB" dirty="0"/>
              <a:t> found </a:t>
            </a:r>
            <a:r>
              <a:rPr lang="el-GR" i="1" dirty="0"/>
              <a:t>η</a:t>
            </a:r>
            <a:r>
              <a:rPr lang="en-GB" dirty="0"/>
              <a:t> to be 2–2.4, not necessarily completely independent of wire type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8DE10-3B99-AE60-666E-967D4D4B73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165027-958D-47F3-E578-6AF8A8CFC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8D8791-ADB3-4319-861F-CFEDCFD1F261}"/>
                  </a:ext>
                </a:extLst>
              </p:cNvPr>
              <p:cNvSpPr txBox="1"/>
              <p:nvPr/>
            </p:nvSpPr>
            <p:spPr>
              <a:xfrm>
                <a:off x="844550" y="1416338"/>
                <a:ext cx="29790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8D8791-ADB3-4319-861F-CFEDCFD1F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550" y="1416338"/>
                <a:ext cx="2979021" cy="276999"/>
              </a:xfrm>
              <a:prstGeom prst="rect">
                <a:avLst/>
              </a:prstGeom>
              <a:blipFill>
                <a:blip r:embed="rId2"/>
                <a:stretch>
                  <a:fillRect t="-2174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2DDFA9-E297-7990-BF44-AE709D8BF3A8}"/>
                  </a:ext>
                </a:extLst>
              </p:cNvPr>
              <p:cNvSpPr txBox="1"/>
              <p:nvPr/>
            </p:nvSpPr>
            <p:spPr>
              <a:xfrm>
                <a:off x="6057438" y="2468908"/>
                <a:ext cx="2626616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2DDFA9-E297-7990-BF44-AE709D8BF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7438" y="2468908"/>
                <a:ext cx="2626616" cy="280077"/>
              </a:xfrm>
              <a:prstGeom prst="rect">
                <a:avLst/>
              </a:prstGeom>
              <a:blipFill>
                <a:blip r:embed="rId3"/>
                <a:stretch>
                  <a:fillRect l="-1624" t="-2174" b="-10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DC0F18A-D7C9-9E39-50A3-945E9F8474EB}"/>
                  </a:ext>
                </a:extLst>
              </p:cNvPr>
              <p:cNvSpPr txBox="1"/>
              <p:nvPr/>
            </p:nvSpPr>
            <p:spPr>
              <a:xfrm>
                <a:off x="4151758" y="2501224"/>
                <a:ext cx="98655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2, 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DC0F18A-D7C9-9E39-50A3-945E9F8474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758" y="2501224"/>
                <a:ext cx="986552" cy="215444"/>
              </a:xfrm>
              <a:prstGeom prst="rect">
                <a:avLst/>
              </a:prstGeom>
              <a:blipFill>
                <a:blip r:embed="rId4"/>
                <a:stretch>
                  <a:fillRect l="-3086" r="-3086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29F4A61-3E5D-B3E9-7F4D-A298F5883793}"/>
                  </a:ext>
                </a:extLst>
              </p:cNvPr>
              <p:cNvSpPr txBox="1"/>
              <p:nvPr/>
            </p:nvSpPr>
            <p:spPr>
              <a:xfrm>
                <a:off x="4045639" y="2161530"/>
                <a:ext cx="103259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2=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29F4A61-3E5D-B3E9-7F4D-A298F58837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5639" y="2161530"/>
                <a:ext cx="1032590" cy="215444"/>
              </a:xfrm>
              <a:prstGeom prst="rect">
                <a:avLst/>
              </a:prstGeom>
              <a:blipFill>
                <a:blip r:embed="rId5"/>
                <a:stretch>
                  <a:fillRect l="-3550" t="-157143" r="-7692" b="-24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F0CF71-1209-433F-626C-095B3E55AC77}"/>
                  </a:ext>
                </a:extLst>
              </p:cNvPr>
              <p:cNvSpPr txBox="1"/>
              <p:nvPr/>
            </p:nvSpPr>
            <p:spPr>
              <a:xfrm>
                <a:off x="5541847" y="2122193"/>
                <a:ext cx="3142207" cy="2941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1.5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F0CF71-1209-433F-626C-095B3E55A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847" y="2122193"/>
                <a:ext cx="3142207" cy="294119"/>
              </a:xfrm>
              <a:prstGeom prst="rect">
                <a:avLst/>
              </a:prstGeom>
              <a:blipFill>
                <a:blip r:embed="rId6"/>
                <a:stretch>
                  <a:fillRect l="-1163" t="-118750" r="-12984" b="-1479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4401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EA5CF-987C-69C9-310A-5E0E3B090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Fitting Methodologies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6201A-99AA-AA77-9441-CA6839DD7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80945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Ekin</a:t>
            </a:r>
            <a:r>
              <a:rPr lang="en-GB" dirty="0"/>
              <a:t> distinguishes ‘raw scaling data’ from ‘global-fit-model’ values</a:t>
            </a:r>
          </a:p>
          <a:p>
            <a:pPr lvl="1"/>
            <a:r>
              <a:rPr lang="en-GB" dirty="0"/>
              <a:t>Raw scaling:</a:t>
            </a:r>
          </a:p>
          <a:p>
            <a:pPr lvl="2"/>
            <a:r>
              <a:rPr lang="en-GB" dirty="0"/>
              <a:t>separately scale </a:t>
            </a:r>
            <a:r>
              <a:rPr lang="en-GB" i="1" dirty="0"/>
              <a:t>f</a:t>
            </a:r>
            <a:r>
              <a:rPr lang="en-GB" dirty="0"/>
              <a:t>(</a:t>
            </a:r>
            <a:r>
              <a:rPr lang="en-GB" i="1" dirty="0"/>
              <a:t>b</a:t>
            </a:r>
            <a:r>
              <a:rPr lang="en-GB" dirty="0"/>
              <a:t>) </a:t>
            </a:r>
            <a:r>
              <a:rPr lang="en-GB" b="1" dirty="0"/>
              <a:t>at each </a:t>
            </a:r>
            <a:r>
              <a:rPr lang="en-GB" b="1" i="1" dirty="0"/>
              <a:t>T</a:t>
            </a:r>
            <a:r>
              <a:rPr lang="en-GB" dirty="0"/>
              <a:t> (and </a:t>
            </a:r>
            <a:r>
              <a:rPr lang="el-GR" i="1" dirty="0"/>
              <a:t>ε</a:t>
            </a:r>
            <a:r>
              <a:rPr lang="en-GB" dirty="0"/>
              <a:t>)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i="1" dirty="0">
                <a:sym typeface="Wingdings" panose="05000000000000000000" pitchFamily="2" charset="2"/>
              </a:rPr>
              <a:t>B</a:t>
            </a:r>
            <a:r>
              <a:rPr lang="en-GB" i="1" baseline="-25000" dirty="0">
                <a:sym typeface="Wingdings" panose="05000000000000000000" pitchFamily="2" charset="2"/>
              </a:rPr>
              <a:t>c2</a:t>
            </a:r>
            <a:r>
              <a:rPr lang="en-GB" i="1" baseline="30000" dirty="0">
                <a:sym typeface="Wingdings" panose="05000000000000000000" pitchFamily="2" charset="2"/>
              </a:rPr>
              <a:t>*</a:t>
            </a:r>
            <a:r>
              <a:rPr lang="en-GB" dirty="0">
                <a:sym typeface="Wingdings" panose="05000000000000000000" pitchFamily="2" charset="2"/>
              </a:rPr>
              <a:t> and </a:t>
            </a:r>
            <a:r>
              <a:rPr lang="en-GB" i="1" dirty="0" err="1">
                <a:sym typeface="Wingdings" panose="05000000000000000000" pitchFamily="2" charset="2"/>
              </a:rPr>
              <a:t>F</a:t>
            </a:r>
            <a:r>
              <a:rPr lang="en-GB" i="1" baseline="-25000" dirty="0" err="1">
                <a:sym typeface="Wingdings" panose="05000000000000000000" pitchFamily="2" charset="2"/>
              </a:rPr>
              <a:t>pmax</a:t>
            </a:r>
            <a:endParaRPr lang="en-GB" i="1" baseline="-25000" dirty="0">
              <a:sym typeface="Wingdings" panose="05000000000000000000" pitchFamily="2" charset="2"/>
            </a:endParaRPr>
          </a:p>
          <a:p>
            <a:pPr lvl="3"/>
            <a:r>
              <a:rPr lang="en-GB" dirty="0">
                <a:sym typeface="Wingdings" panose="05000000000000000000" pitchFamily="2" charset="2"/>
              </a:rPr>
              <a:t>note: relatively insensitive to the shape of </a:t>
            </a:r>
            <a:r>
              <a:rPr lang="en-GB" i="1" dirty="0">
                <a:sym typeface="Wingdings" panose="05000000000000000000" pitchFamily="2" charset="2"/>
              </a:rPr>
              <a:t>f</a:t>
            </a:r>
            <a:r>
              <a:rPr lang="en-GB" dirty="0">
                <a:sym typeface="Wingdings" panose="05000000000000000000" pitchFamily="2" charset="2"/>
              </a:rPr>
              <a:t>(</a:t>
            </a:r>
            <a:r>
              <a:rPr lang="en-GB" i="1" dirty="0">
                <a:sym typeface="Wingdings" panose="05000000000000000000" pitchFamily="2" charset="2"/>
              </a:rPr>
              <a:t>b</a:t>
            </a:r>
            <a:r>
              <a:rPr lang="en-GB" dirty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analyse their </a:t>
            </a:r>
            <a:r>
              <a:rPr lang="en-GB" i="1" dirty="0"/>
              <a:t>T</a:t>
            </a:r>
            <a:r>
              <a:rPr lang="en-GB" dirty="0"/>
              <a:t> and </a:t>
            </a:r>
            <a:r>
              <a:rPr lang="el-GR" i="1" dirty="0"/>
              <a:t>ε</a:t>
            </a:r>
            <a:r>
              <a:rPr lang="en-GB" dirty="0"/>
              <a:t> scaling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i="1" dirty="0">
                <a:sym typeface="Wingdings" panose="05000000000000000000" pitchFamily="2" charset="2"/>
              </a:rPr>
              <a:t>b</a:t>
            </a:r>
            <a:r>
              <a:rPr lang="en-GB" i="1" baseline="-25000" dirty="0">
                <a:sym typeface="Wingdings" panose="05000000000000000000" pitchFamily="2" charset="2"/>
              </a:rPr>
              <a:t>c2</a:t>
            </a:r>
            <a:r>
              <a:rPr lang="en-GB" dirty="0">
                <a:sym typeface="Wingdings" panose="05000000000000000000" pitchFamily="2" charset="2"/>
              </a:rPr>
              <a:t>(</a:t>
            </a:r>
            <a:r>
              <a:rPr lang="en-GB" i="1" dirty="0">
                <a:sym typeface="Wingdings" panose="05000000000000000000" pitchFamily="2" charset="2"/>
              </a:rPr>
              <a:t>t</a:t>
            </a:r>
            <a:r>
              <a:rPr lang="en-GB" dirty="0">
                <a:sym typeface="Wingdings" panose="05000000000000000000" pitchFamily="2" charset="2"/>
              </a:rPr>
              <a:t>), </a:t>
            </a:r>
            <a:r>
              <a:rPr lang="en-GB" i="1" dirty="0">
                <a:sym typeface="Wingdings" panose="05000000000000000000" pitchFamily="2" charset="2"/>
              </a:rPr>
              <a:t>h</a:t>
            </a:r>
            <a:r>
              <a:rPr lang="en-GB" dirty="0">
                <a:sym typeface="Wingdings" panose="05000000000000000000" pitchFamily="2" charset="2"/>
              </a:rPr>
              <a:t>(</a:t>
            </a:r>
            <a:r>
              <a:rPr lang="en-GB" i="1" dirty="0">
                <a:sym typeface="Wingdings" panose="05000000000000000000" pitchFamily="2" charset="2"/>
              </a:rPr>
              <a:t>t</a:t>
            </a:r>
            <a:r>
              <a:rPr lang="en-GB" dirty="0">
                <a:sym typeface="Wingdings" panose="05000000000000000000" pitchFamily="2" charset="2"/>
              </a:rPr>
              <a:t>) etc. (a few parameters at a time)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globally fit only the remaining parameters (e.g. the overall constant </a:t>
            </a:r>
            <a:r>
              <a:rPr lang="en-GB" i="1" dirty="0">
                <a:sym typeface="Wingdings" panose="05000000000000000000" pitchFamily="2" charset="2"/>
              </a:rPr>
              <a:t>C</a:t>
            </a:r>
            <a:r>
              <a:rPr lang="en-GB" dirty="0">
                <a:sym typeface="Wingdings" panose="05000000000000000000" pitchFamily="2" charset="2"/>
              </a:rPr>
              <a:t>) to the full </a:t>
            </a:r>
            <a:r>
              <a:rPr lang="en-GB" i="1" dirty="0" err="1">
                <a:sym typeface="Wingdings" panose="05000000000000000000" pitchFamily="2" charset="2"/>
              </a:rPr>
              <a:t>I</a:t>
            </a:r>
            <a:r>
              <a:rPr lang="en-GB" i="1" baseline="-25000" dirty="0" err="1">
                <a:sym typeface="Wingdings" panose="05000000000000000000" pitchFamily="2" charset="2"/>
              </a:rPr>
              <a:t>c</a:t>
            </a:r>
            <a:r>
              <a:rPr lang="en-GB" dirty="0">
                <a:sym typeface="Wingdings" panose="05000000000000000000" pitchFamily="2" charset="2"/>
              </a:rPr>
              <a:t> data set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Global fit: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assume a scaling model and simultaneously fit all parameters to the </a:t>
            </a:r>
            <a:r>
              <a:rPr lang="en-GB" i="1" dirty="0" err="1">
                <a:sym typeface="Wingdings" panose="05000000000000000000" pitchFamily="2" charset="2"/>
              </a:rPr>
              <a:t>I</a:t>
            </a:r>
            <a:r>
              <a:rPr lang="en-GB" i="1" baseline="-25000" dirty="0" err="1">
                <a:sym typeface="Wingdings" panose="05000000000000000000" pitchFamily="2" charset="2"/>
              </a:rPr>
              <a:t>c</a:t>
            </a:r>
            <a:r>
              <a:rPr lang="en-GB" dirty="0">
                <a:sym typeface="Wingdings" panose="05000000000000000000" pitchFamily="2" charset="2"/>
              </a:rPr>
              <a:t> data set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The two can yield significantly different estimates of </a:t>
            </a:r>
            <a:r>
              <a:rPr lang="en-GB" i="1" dirty="0">
                <a:sym typeface="Wingdings" panose="05000000000000000000" pitchFamily="2" charset="2"/>
              </a:rPr>
              <a:t>b</a:t>
            </a:r>
            <a:r>
              <a:rPr lang="en-GB" i="1" baseline="-25000" dirty="0">
                <a:sym typeface="Wingdings" panose="05000000000000000000" pitchFamily="2" charset="2"/>
              </a:rPr>
              <a:t>c2</a:t>
            </a:r>
            <a:r>
              <a:rPr lang="en-GB" dirty="0">
                <a:sym typeface="Wingdings" panose="05000000000000000000" pitchFamily="2" charset="2"/>
              </a:rPr>
              <a:t>(</a:t>
            </a:r>
            <a:r>
              <a:rPr lang="en-GB" i="1" dirty="0">
                <a:sym typeface="Wingdings" panose="05000000000000000000" pitchFamily="2" charset="2"/>
              </a:rPr>
              <a:t>t</a:t>
            </a:r>
            <a:r>
              <a:rPr lang="en-GB" dirty="0">
                <a:sym typeface="Wingdings" panose="05000000000000000000" pitchFamily="2" charset="2"/>
              </a:rPr>
              <a:t>) etc., and the former is expected to be better suited to extrapolation</a:t>
            </a:r>
          </a:p>
          <a:p>
            <a:r>
              <a:rPr lang="en-GB" dirty="0">
                <a:sym typeface="Wingdings" panose="05000000000000000000" pitchFamily="2" charset="2"/>
              </a:rPr>
              <a:t>Methods and minimum data sets extensively explored for ‘Extrapolative Scaling Expression (ESE)’ expression: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Topical reviews by </a:t>
            </a:r>
            <a:r>
              <a:rPr lang="en-GB" dirty="0" err="1">
                <a:sym typeface="Wingdings" panose="05000000000000000000" pitchFamily="2" charset="2"/>
              </a:rPr>
              <a:t>Ekin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i="1" dirty="0">
                <a:sym typeface="Wingdings" panose="05000000000000000000" pitchFamily="2" charset="2"/>
              </a:rPr>
              <a:t>et al.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en-GB" sz="1900" i="1" dirty="0" err="1">
                <a:sym typeface="Wingdings" panose="05000000000000000000" pitchFamily="2" charset="2"/>
              </a:rPr>
              <a:t>Supercond</a:t>
            </a:r>
            <a:r>
              <a:rPr lang="en-GB" sz="1900" i="1" dirty="0">
                <a:sym typeface="Wingdings" panose="05000000000000000000" pitchFamily="2" charset="2"/>
              </a:rPr>
              <a:t>. Sci. Technol.</a:t>
            </a:r>
            <a:r>
              <a:rPr lang="en-GB" sz="1900" dirty="0">
                <a:sym typeface="Wingdings" panose="05000000000000000000" pitchFamily="2" charset="2"/>
              </a:rPr>
              <a:t> </a:t>
            </a:r>
            <a:r>
              <a:rPr lang="en-GB" sz="1900" b="1" dirty="0">
                <a:sym typeface="Wingdings" panose="05000000000000000000" pitchFamily="2" charset="2"/>
              </a:rPr>
              <a:t>23 </a:t>
            </a:r>
            <a:r>
              <a:rPr lang="en-GB" sz="1900" dirty="0">
                <a:sym typeface="Wingdings" panose="05000000000000000000" pitchFamily="2" charset="2"/>
              </a:rPr>
              <a:t>083001, </a:t>
            </a:r>
            <a:r>
              <a:rPr lang="en-GB" sz="1900" b="1" dirty="0">
                <a:sym typeface="Wingdings" panose="05000000000000000000" pitchFamily="2" charset="2"/>
              </a:rPr>
              <a:t>29 </a:t>
            </a:r>
            <a:r>
              <a:rPr lang="en-GB" sz="1900" dirty="0">
                <a:sym typeface="Wingdings" panose="05000000000000000000" pitchFamily="2" charset="2"/>
              </a:rPr>
              <a:t>123002, </a:t>
            </a:r>
            <a:r>
              <a:rPr lang="en-GB" sz="1900" b="1" dirty="0">
                <a:sym typeface="Wingdings" panose="05000000000000000000" pitchFamily="2" charset="2"/>
              </a:rPr>
              <a:t>30 </a:t>
            </a:r>
            <a:r>
              <a:rPr lang="en-GB" sz="1900" dirty="0">
                <a:sym typeface="Wingdings" panose="05000000000000000000" pitchFamily="2" charset="2"/>
              </a:rPr>
              <a:t>033005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Combinations with magnetisation data by Pong </a:t>
            </a:r>
            <a:r>
              <a:rPr lang="en-GB" i="1" dirty="0">
                <a:sym typeface="Wingdings" panose="05000000000000000000" pitchFamily="2" charset="2"/>
              </a:rPr>
              <a:t>et al.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en-GB" sz="1900" i="1" dirty="0" err="1">
                <a:sym typeface="Wingdings" panose="05000000000000000000" pitchFamily="2" charset="2"/>
              </a:rPr>
              <a:t>Supercond</a:t>
            </a:r>
            <a:r>
              <a:rPr lang="en-GB" sz="1900" i="1" dirty="0">
                <a:sym typeface="Wingdings" panose="05000000000000000000" pitchFamily="2" charset="2"/>
              </a:rPr>
              <a:t>. Sci. Technol.</a:t>
            </a:r>
            <a:r>
              <a:rPr lang="en-GB" sz="1900" dirty="0">
                <a:sym typeface="Wingdings" panose="05000000000000000000" pitchFamily="2" charset="2"/>
              </a:rPr>
              <a:t> </a:t>
            </a:r>
            <a:r>
              <a:rPr lang="en-GB" sz="1900" b="1" dirty="0">
                <a:sym typeface="Wingdings" panose="05000000000000000000" pitchFamily="2" charset="2"/>
              </a:rPr>
              <a:t>35 </a:t>
            </a:r>
            <a:r>
              <a:rPr lang="en-GB" sz="1900" dirty="0">
                <a:sym typeface="Wingdings" panose="05000000000000000000" pitchFamily="2" charset="2"/>
              </a:rPr>
              <a:t>095006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8F7BC-6C4C-885C-6E1F-64851FF589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7A0E97-8333-0BDC-38F4-157E64B9B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489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D4F1D-E8E8-8FD3-3F16-348898AEE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Fitting Considerations: </a:t>
            </a:r>
            <a:r>
              <a:rPr lang="en-GB" i="1" dirty="0" err="1"/>
              <a:t>F</a:t>
            </a:r>
            <a:r>
              <a:rPr lang="en-GB" i="1" baseline="-25000" dirty="0" err="1"/>
              <a:t>p</a:t>
            </a:r>
            <a:r>
              <a:rPr lang="en-GB" dirty="0"/>
              <a:t>,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,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endParaRPr lang="en-GB" i="1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6D812-7ED6-CA28-8A3E-D2EBE0C85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38095"/>
          </a:xfrm>
        </p:spPr>
        <p:txBody>
          <a:bodyPr>
            <a:normAutofit fontScale="85000" lnSpcReduction="20000"/>
          </a:bodyPr>
          <a:lstStyle/>
          <a:p>
            <a:r>
              <a:rPr lang="en-GB" dirty="0" err="1"/>
              <a:t>Ekin’s</a:t>
            </a:r>
            <a:r>
              <a:rPr lang="en-GB" dirty="0"/>
              <a:t> formulation was expressed as a scaling of </a:t>
            </a:r>
            <a:r>
              <a:rPr lang="en-GB" b="1" dirty="0"/>
              <a:t>pinning force</a:t>
            </a:r>
            <a:r>
              <a:rPr lang="en-GB" dirty="0"/>
              <a:t> </a:t>
            </a:r>
            <a:r>
              <a:rPr lang="en-GB" i="1" dirty="0" err="1"/>
              <a:t>F</a:t>
            </a:r>
            <a:r>
              <a:rPr lang="en-GB" i="1" baseline="-25000" dirty="0" err="1"/>
              <a:t>p</a:t>
            </a:r>
            <a:r>
              <a:rPr lang="en-GB" dirty="0"/>
              <a:t> (per length)</a:t>
            </a:r>
          </a:p>
          <a:p>
            <a:pPr lvl="1"/>
            <a:r>
              <a:rPr lang="en-GB" dirty="0"/>
              <a:t>When fitting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data, a modest reduction in error has been reported by converting to </a:t>
            </a:r>
            <a:r>
              <a:rPr lang="en-GB" i="1" dirty="0" err="1"/>
              <a:t>F</a:t>
            </a:r>
            <a:r>
              <a:rPr lang="en-GB" i="1" baseline="-25000" dirty="0" err="1"/>
              <a:t>p</a:t>
            </a:r>
            <a:r>
              <a:rPr lang="en-GB" dirty="0"/>
              <a:t> for fitting</a:t>
            </a:r>
          </a:p>
          <a:p>
            <a:r>
              <a:rPr lang="en-GB" dirty="0"/>
              <a:t>This can be equivalently formulated for a volumetric pinning force density </a:t>
            </a:r>
            <a:r>
              <a:rPr lang="en-GB" i="1" dirty="0" err="1"/>
              <a:t>F</a:t>
            </a:r>
            <a:r>
              <a:rPr lang="en-GB" i="1" baseline="-25000" dirty="0" err="1"/>
              <a:t>p</a:t>
            </a:r>
            <a:r>
              <a:rPr lang="en-GB" dirty="0"/>
              <a:t> and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endParaRPr lang="en-GB" i="1" baseline="-25000" dirty="0"/>
          </a:p>
          <a:p>
            <a:pPr lvl="1"/>
            <a:r>
              <a:rPr lang="en-GB" dirty="0"/>
              <a:t>Straightforward conversion, but it must be clear which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– e.g. non-Cu or layer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– is meant</a:t>
            </a:r>
          </a:p>
          <a:p>
            <a:pPr lvl="1"/>
            <a:r>
              <a:rPr lang="en-GB" dirty="0"/>
              <a:t>For large data sets, there may be a small distinction between fitting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calculated per sample (from its measured Cu/non-Cu) and fitting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with a subsequent conversion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235F1-1D13-F9B4-F6D1-DFA9E65596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3982A2-7D4B-1BD3-8437-00BE81867B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108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E539C-B207-1BDA-7EDF-5ABF4B79A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AB867-0EFC-498F-1C07-FC3AF740F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Fitting of Transport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endParaRPr lang="en-GB" i="1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A4E3C-6E0B-D065-8103-B03389B74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38095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At CERN, transport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measurements are performed systematically for wire and cable acceptance</a:t>
            </a:r>
          </a:p>
          <a:p>
            <a:r>
              <a:rPr lang="en-GB" dirty="0"/>
              <a:t>Some challenges for the available parameter ranges:</a:t>
            </a:r>
          </a:p>
          <a:p>
            <a:pPr lvl="1"/>
            <a:r>
              <a:rPr lang="en-GB" dirty="0"/>
              <a:t>Limited maximum current and field: at CERN, currently </a:t>
            </a:r>
            <a:r>
              <a:rPr lang="en-GB" b="1" dirty="0"/>
              <a:t>15 T, ~2000 A</a:t>
            </a:r>
          </a:p>
          <a:p>
            <a:pPr lvl="1"/>
            <a:r>
              <a:rPr lang="en-GB" dirty="0"/>
              <a:t>Limited temperature range: at CERN, currently only ~1.9 K and ~4.2 K</a:t>
            </a:r>
          </a:p>
          <a:p>
            <a:pPr lvl="1"/>
            <a:r>
              <a:rPr lang="en-GB" dirty="0"/>
              <a:t>Routine testing covers a limited field range (depending on wire type, typically 12–15 T)</a:t>
            </a:r>
          </a:p>
          <a:p>
            <a:pPr lvl="1"/>
            <a:r>
              <a:rPr lang="en-GB" dirty="0"/>
              <a:t>At ‘low’ fields, limitations from magnetothermal stability as well as the current limit</a:t>
            </a:r>
          </a:p>
          <a:p>
            <a:r>
              <a:rPr lang="en-GB" dirty="0"/>
              <a:t>The </a:t>
            </a:r>
            <a:r>
              <a:rPr lang="en-GB" b="1" dirty="0"/>
              <a:t>sample/test configuration</a:t>
            </a:r>
            <a:r>
              <a:rPr lang="en-GB" dirty="0"/>
              <a:t> and any subsequent data processing have a significant effect, and should be </a:t>
            </a:r>
            <a:r>
              <a:rPr lang="en-GB" b="1" dirty="0"/>
              <a:t>reported</a:t>
            </a:r>
            <a:r>
              <a:rPr lang="en-GB" dirty="0"/>
              <a:t> with the fit:</a:t>
            </a:r>
          </a:p>
          <a:p>
            <a:pPr lvl="1"/>
            <a:r>
              <a:rPr lang="en-GB" dirty="0"/>
              <a:t>Fits ‘work’ with or without </a:t>
            </a:r>
            <a:r>
              <a:rPr lang="en-GB" b="1" dirty="0"/>
              <a:t>self-field correction</a:t>
            </a:r>
            <a:r>
              <a:rPr lang="en-GB" dirty="0"/>
              <a:t>, but don’t yield the same result for </a:t>
            </a:r>
            <a:r>
              <a:rPr lang="en-GB" i="1" dirty="0"/>
              <a:t>f</a:t>
            </a:r>
            <a:r>
              <a:rPr lang="en-GB" dirty="0"/>
              <a:t>(</a:t>
            </a:r>
            <a:r>
              <a:rPr lang="en-GB" i="1" dirty="0"/>
              <a:t>b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When implemented in Roxie, a self-field flag must be set accordingly</a:t>
            </a:r>
          </a:p>
          <a:p>
            <a:pPr lvl="1"/>
            <a:r>
              <a:rPr lang="en-GB" dirty="0"/>
              <a:t>The </a:t>
            </a:r>
            <a:r>
              <a:rPr lang="en-GB" b="1" dirty="0"/>
              <a:t>strain state</a:t>
            </a:r>
            <a:r>
              <a:rPr lang="en-GB" dirty="0"/>
              <a:t> also depends on the sample configuration, and should be reported and/or (approximately) corrected to a zero (or defined) state</a:t>
            </a:r>
          </a:p>
          <a:p>
            <a:pPr lvl="2"/>
            <a:r>
              <a:rPr lang="en-GB" dirty="0"/>
              <a:t>Transport measurements at CERN are on Ti-Al-V barrels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7B8FF-1B4D-C132-6638-550FF6F4B2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40D506-5326-C1A6-1D2D-25B471D08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076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FDA4A-1C85-6495-2F01-C2CD115BE4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A26B8-B76C-20A9-6B97-6BA2CB07B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Fitting of Magnetisation Data</a:t>
            </a:r>
            <a:endParaRPr lang="en-GB" i="1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E5CF7-54E5-6FC7-6E4E-26CF523D9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31745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Magnetisation measurements typically allow measurements over a broad range of temperature</a:t>
            </a:r>
          </a:p>
          <a:p>
            <a:pPr lvl="1"/>
            <a:r>
              <a:rPr lang="en-GB" dirty="0"/>
              <a:t>VTI from 1.9 K to &gt;&gt; </a:t>
            </a:r>
            <a:r>
              <a:rPr lang="en-GB" i="1" dirty="0"/>
              <a:t>T</a:t>
            </a:r>
            <a:r>
              <a:rPr lang="en-GB" i="1" baseline="-25000" dirty="0"/>
              <a:t>c</a:t>
            </a:r>
            <a:r>
              <a:rPr lang="en-GB" dirty="0"/>
              <a:t> for the VSM at CERN</a:t>
            </a:r>
          </a:p>
          <a:p>
            <a:r>
              <a:rPr lang="en-GB" dirty="0"/>
              <a:t>Some very high field facilities exist, but field range is typically more limited:</a:t>
            </a:r>
          </a:p>
          <a:p>
            <a:pPr lvl="1"/>
            <a:r>
              <a:rPr lang="en-GB" dirty="0"/>
              <a:t>10.5 T at CERN; 5–7 T is common</a:t>
            </a:r>
          </a:p>
          <a:p>
            <a:pPr lvl="1"/>
            <a:r>
              <a:rPr lang="en-GB" dirty="0"/>
              <a:t>Often little overlap with transport data</a:t>
            </a:r>
          </a:p>
          <a:p>
            <a:r>
              <a:rPr lang="en-GB" dirty="0"/>
              <a:t>At low field, flux jumps complicate the interpretation</a:t>
            </a:r>
          </a:p>
          <a:p>
            <a:r>
              <a:rPr lang="en-GB" dirty="0"/>
              <a:t>Again, the sample/test configuration can be influential – in addition:</a:t>
            </a:r>
          </a:p>
          <a:p>
            <a:pPr lvl="1"/>
            <a:r>
              <a:rPr lang="en-GB" dirty="0"/>
              <a:t>Dependence on sample length – preferable to favour ‘long’ samples:</a:t>
            </a:r>
          </a:p>
          <a:p>
            <a:pPr lvl="2"/>
            <a:r>
              <a:rPr lang="en-GB" dirty="0"/>
              <a:t>Relative to the twist pitch, and</a:t>
            </a:r>
          </a:p>
          <a:p>
            <a:pPr lvl="2"/>
            <a:r>
              <a:rPr lang="en-GB" dirty="0"/>
              <a:t>More representative average, lower noise, reduced error contribution from end preparation etc.</a:t>
            </a:r>
          </a:p>
          <a:p>
            <a:pPr lvl="1"/>
            <a:r>
              <a:rPr lang="en-GB" dirty="0"/>
              <a:t>At CERN, constrained to ~6 mm diameter sample space: small ‘coils’ tested whenever possible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0E680-D960-6ECA-B7FB-14B89A225F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B78918-79FF-07FF-F628-484F1AE60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817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97CBD-1C19-CE88-3965-FE6A3772B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Determination of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i="1" baseline="30000" dirty="0"/>
              <a:t>*</a:t>
            </a:r>
            <a:r>
              <a:rPr lang="en-GB" dirty="0"/>
              <a:t>(</a:t>
            </a:r>
            <a:r>
              <a:rPr lang="en-GB" i="1" dirty="0"/>
              <a:t>T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FF16DB-2193-CBB1-1670-540CB0D44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5690286" cy="1713276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Determining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i="1" baseline="30000" dirty="0"/>
              <a:t>*</a:t>
            </a:r>
            <a:r>
              <a:rPr lang="en-GB" dirty="0"/>
              <a:t> over the full temperature range is not straightforward from a single method:</a:t>
            </a:r>
          </a:p>
          <a:p>
            <a:pPr lvl="1"/>
            <a:r>
              <a:rPr lang="en-GB" dirty="0"/>
              <a:t>Transport data are often available only at low temperature, for which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i="1" baseline="30000" dirty="0"/>
              <a:t>*</a:t>
            </a:r>
            <a:r>
              <a:rPr lang="en-GB" dirty="0"/>
              <a:t> is larger than the maximum test field</a:t>
            </a:r>
          </a:p>
          <a:p>
            <a:pPr lvl="1"/>
            <a:r>
              <a:rPr lang="en-GB" dirty="0"/>
              <a:t>Magnetisation data allow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i="1" baseline="30000" dirty="0"/>
              <a:t>*</a:t>
            </a:r>
            <a:r>
              <a:rPr lang="en-GB" dirty="0"/>
              <a:t> to be found directly (only) at high temperature</a:t>
            </a:r>
          </a:p>
          <a:p>
            <a:r>
              <a:rPr lang="en-GB" dirty="0"/>
              <a:t>There have been reports of significant errors in extrapolation to high field both for transport and magnetisation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DAA96-C993-EFA4-49DD-E806E0511F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20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6C033D-8086-94FD-CB83-4DF880F68B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A3B396-A873-8D87-C5D6-EB5613537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44" y="2707229"/>
            <a:ext cx="2188775" cy="17290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3A31689-6FD6-A692-A5DE-392F668D5895}"/>
              </a:ext>
            </a:extLst>
          </p:cNvPr>
          <p:cNvSpPr txBox="1"/>
          <p:nvPr/>
        </p:nvSpPr>
        <p:spPr>
          <a:xfrm>
            <a:off x="3183350" y="2766212"/>
            <a:ext cx="2244204" cy="2923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lvl="1"/>
            <a:r>
              <a:rPr lang="en-GB" sz="1000" dirty="0">
                <a:sym typeface="Wingdings" panose="05000000000000000000" pitchFamily="2" charset="2"/>
              </a:rPr>
              <a:t>Transport</a:t>
            </a:r>
            <a:endParaRPr lang="en-GB" sz="1000" i="1" baseline="-25000" dirty="0">
              <a:sym typeface="Wingdings" panose="05000000000000000000" pitchFamily="2" charset="2"/>
            </a:endParaRPr>
          </a:p>
          <a:p>
            <a:pPr marL="0" lvl="1"/>
            <a:r>
              <a:rPr lang="en-GB" sz="900" dirty="0">
                <a:sym typeface="Wingdings" panose="05000000000000000000" pitchFamily="2" charset="2"/>
              </a:rPr>
              <a:t>Segal et al., </a:t>
            </a:r>
            <a:r>
              <a:rPr lang="en-GB" sz="900" i="1" dirty="0">
                <a:sym typeface="Wingdings" panose="05000000000000000000" pitchFamily="2" charset="2"/>
              </a:rPr>
              <a:t>J. Phys. Conf. Ser.</a:t>
            </a:r>
            <a:r>
              <a:rPr lang="en-GB" sz="900" dirty="0">
                <a:sym typeface="Wingdings" panose="05000000000000000000" pitchFamily="2" charset="2"/>
              </a:rPr>
              <a:t> </a:t>
            </a:r>
            <a:r>
              <a:rPr lang="en-GB" sz="900" b="1" dirty="0">
                <a:sym typeface="Wingdings" panose="05000000000000000000" pitchFamily="2" charset="2"/>
              </a:rPr>
              <a:t>1559 </a:t>
            </a:r>
            <a:r>
              <a:rPr lang="en-GB" sz="900" dirty="0">
                <a:sym typeface="Wingdings" panose="05000000000000000000" pitchFamily="2" charset="2"/>
              </a:rPr>
              <a:t>12062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80B88E-C7FA-7E8C-A6F4-EEA8749CD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017" y="993450"/>
            <a:ext cx="2475037" cy="33684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B7EAF10-FA87-294B-A276-6CD2FB3B05CF}"/>
              </a:ext>
            </a:extLst>
          </p:cNvPr>
          <p:cNvSpPr txBox="1"/>
          <p:nvPr/>
        </p:nvSpPr>
        <p:spPr>
          <a:xfrm>
            <a:off x="3425058" y="4069547"/>
            <a:ext cx="2660985" cy="2923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lvl="1" algn="r"/>
            <a:r>
              <a:rPr lang="en-GB" sz="1000" dirty="0">
                <a:sym typeface="Wingdings" panose="05000000000000000000" pitchFamily="2" charset="2"/>
              </a:rPr>
              <a:t>Magnetisation</a:t>
            </a:r>
            <a:endParaRPr lang="en-GB" sz="1000" i="1" baseline="-25000" dirty="0">
              <a:sym typeface="Wingdings" panose="05000000000000000000" pitchFamily="2" charset="2"/>
            </a:endParaRPr>
          </a:p>
          <a:p>
            <a:pPr marL="0" lvl="1" algn="r"/>
            <a:r>
              <a:rPr lang="en-GB" sz="900" dirty="0">
                <a:sym typeface="Wingdings" panose="05000000000000000000" pitchFamily="2" charset="2"/>
              </a:rPr>
              <a:t>Tarantini et al., </a:t>
            </a:r>
            <a:r>
              <a:rPr lang="en-GB" sz="900" i="1" dirty="0" err="1">
                <a:sym typeface="Wingdings" panose="05000000000000000000" pitchFamily="2" charset="2"/>
              </a:rPr>
              <a:t>Supercond</a:t>
            </a:r>
            <a:r>
              <a:rPr lang="en-GB" sz="900" i="1" dirty="0">
                <a:sym typeface="Wingdings" panose="05000000000000000000" pitchFamily="2" charset="2"/>
              </a:rPr>
              <a:t>. Sci. Technol.</a:t>
            </a:r>
            <a:r>
              <a:rPr lang="en-GB" sz="900" dirty="0">
                <a:sym typeface="Wingdings" panose="05000000000000000000" pitchFamily="2" charset="2"/>
              </a:rPr>
              <a:t> </a:t>
            </a:r>
            <a:r>
              <a:rPr lang="en-GB" sz="900" b="1" dirty="0">
                <a:sym typeface="Wingdings" panose="05000000000000000000" pitchFamily="2" charset="2"/>
              </a:rPr>
              <a:t>32 </a:t>
            </a:r>
            <a:r>
              <a:rPr lang="en-GB" sz="900" dirty="0">
                <a:sym typeface="Wingdings" panose="05000000000000000000" pitchFamily="2" charset="2"/>
              </a:rPr>
              <a:t>124003</a:t>
            </a:r>
          </a:p>
        </p:txBody>
      </p:sp>
    </p:spTree>
    <p:extLst>
      <p:ext uri="{BB962C8B-B14F-4D97-AF65-F5344CB8AC3E}">
        <p14:creationId xmlns:p14="http://schemas.microsoft.com/office/powerpoint/2010/main" val="5865205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16-9 blank, text-heavy.pptx" id="{59C52A7D-AD5D-41F1-8807-DCCF45D0DA59}" vid="{2AECA544-8945-473B-8B9F-3F6A58534B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16-9 blank, text-heavy</Template>
  <TotalTime>477</TotalTime>
  <Words>1998</Words>
  <Application>Microsoft Office PowerPoint</Application>
  <PresentationFormat>On-screen Show (16:9)</PresentationFormat>
  <Paragraphs>258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Aptos</vt:lpstr>
      <vt:lpstr>Arial</vt:lpstr>
      <vt:lpstr>Cambria Math</vt:lpstr>
      <vt:lpstr>Optima</vt:lpstr>
      <vt:lpstr>Wingdings</vt:lpstr>
      <vt:lpstr>CERNCorporate16-9</vt:lpstr>
      <vt:lpstr>Jc Scaling and Data Fitting for Nb3Sn Wires</vt:lpstr>
      <vt:lpstr>Scaling Laws for Nb3Sn</vt:lpstr>
      <vt:lpstr>Field Dependence, f(b)</vt:lpstr>
      <vt:lpstr>Temperature Dependence, h(t)</vt:lpstr>
      <vt:lpstr>Fitting Methodologies</vt:lpstr>
      <vt:lpstr>Fitting Considerations: Fp, Ic, Jc</vt:lpstr>
      <vt:lpstr>Fitting of Transport Ic</vt:lpstr>
      <vt:lpstr>Fitting of Magnetisation Data</vt:lpstr>
      <vt:lpstr>Determination of Bc2*(T)</vt:lpstr>
      <vt:lpstr>Determination of Bc2*(T)</vt:lpstr>
      <vt:lpstr>Sampling and Scope</vt:lpstr>
      <vt:lpstr>Non-Cu Jc(B,T) for Current Wires</vt:lpstr>
      <vt:lpstr>Data for Fitting</vt:lpstr>
      <vt:lpstr>Wire Types</vt:lpstr>
      <vt:lpstr>Heat Treatments</vt:lpstr>
      <vt:lpstr>MQXF and DEM-1.1</vt:lpstr>
      <vt:lpstr>MQXF and DEM-1.1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 Hopkins</dc:creator>
  <cp:lastModifiedBy>Simon Hopkins</cp:lastModifiedBy>
  <cp:revision>40</cp:revision>
  <dcterms:created xsi:type="dcterms:W3CDTF">2025-02-20T07:28:29Z</dcterms:created>
  <dcterms:modified xsi:type="dcterms:W3CDTF">2025-02-20T17:14:41Z</dcterms:modified>
</cp:coreProperties>
</file>