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308" r:id="rId3"/>
    <p:sldId id="309" r:id="rId4"/>
    <p:sldId id="28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33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168" y="2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77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2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15F333-25AB-F248-A113-46BE6C5B7C68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F840AC-2087-E643-A481-33FF7416DA89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09023-2EB7-F241-B78A-1893D94A4530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7AF3AAF-ADFD-534D-848F-BF590AC62B03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6EE10B6-5B28-CE40-B323-1A1EDAE8C356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8EB97-209C-7149-AB35-2B0971027366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A98CD1-A142-9B43-9B7F-D21F760905ED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6DB3DE-8E35-DC41-AE43-15AC358EB853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91D-7E20-B44D-BDD8-AC97CC82B1E6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5DC2-6F13-7D49-A51A-17E2F7A5379A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8C5F1-E02D-6642-AC72-7FACADC58AF5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0E00-361B-9745-8D1D-40D08783CE62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87EBB-87B7-D94B-9CD7-A98AA7226344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8BD1-B186-F54E-B263-67B3DB68B8D9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09AD-7CD0-C740-A56E-91BAB9A4D78A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C695-B460-2045-80B5-7DA4DE719CBE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992D-C2F2-4141-A90C-04FE6906EC3C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DBD8-59C3-5141-BCC4-4242D0DA6A6A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E46205B4-456A-7045-9D24-E3F359E0FC8E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hyperlink" Target="https://indico.cern.ch/event/1508580/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 smtClean="0"/>
              <a:t>207</a:t>
            </a:r>
            <a:r>
              <a:rPr lang="en-GB" baseline="30000" dirty="0" smtClean="0"/>
              <a:t>th</a:t>
            </a:r>
            <a:r>
              <a:rPr lang="en-GB" dirty="0" smtClean="0"/>
              <a:t> HL-LHC TCC follow-up on crystal collimation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/>
              <a:t>D. Mirarchi on behalf of BE-ABP-NDC, BE-CEM-MRO, BE-OP-LHC, SY-STI-TCD teams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 smtClean="0"/>
              <a:t>208th </a:t>
            </a:r>
            <a:r>
              <a:rPr lang="en-US" sz="1800" dirty="0"/>
              <a:t>HL-LHC Technical Coordination Committee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746" y="197335"/>
            <a:ext cx="4994011" cy="2484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Autopilot perfor</a:t>
            </a:r>
            <a:r>
              <a:rPr lang="en-US" dirty="0" smtClean="0"/>
              <a:t>mance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77105-F0A4-854F-83D8-0BCC8F273667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660000" cy="365125"/>
          </a:xfrm>
        </p:spPr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627081" y="1283293"/>
            <a:ext cx="429604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u="sng" dirty="0" smtClean="0">
                <a:solidFill>
                  <a:schemeClr val="tx2"/>
                </a:solidFill>
              </a:rPr>
              <a:t>Main parameter to define performance: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How much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time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do we spend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optimising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err="1" smtClean="0">
                <a:solidFill>
                  <a:schemeClr val="tx2"/>
                </a:solidFill>
              </a:rPr>
              <a:t>w.r.t</a:t>
            </a:r>
            <a:r>
              <a:rPr lang="en-GB" dirty="0" smtClean="0">
                <a:solidFill>
                  <a:schemeClr val="tx2"/>
                </a:solidFill>
              </a:rPr>
              <a:t>.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time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spent in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optimal </a:t>
            </a:r>
            <a:r>
              <a:rPr lang="en-GB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channeling</a:t>
            </a:r>
            <a:r>
              <a:rPr lang="en-GB" dirty="0" smtClean="0">
                <a:solidFill>
                  <a:schemeClr val="tx2"/>
                </a:solidFill>
              </a:rPr>
              <a:t>?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912680" y="1053655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On-line angle</a:t>
            </a:r>
            <a:endParaRPr lang="en-GB" b="1" i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6854430" y="738014"/>
            <a:ext cx="5346727" cy="3285648"/>
            <a:chOff x="6854430" y="738014"/>
            <a:chExt cx="5346727" cy="3285648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4430" y="1539662"/>
              <a:ext cx="5346727" cy="2484000"/>
            </a:xfrm>
            <a:prstGeom prst="rect">
              <a:avLst/>
            </a:prstGeom>
          </p:spPr>
        </p:pic>
        <p:sp>
          <p:nvSpPr>
            <p:cNvPr id="23" name="CasellaDiTesto 22"/>
            <p:cNvSpPr txBox="1"/>
            <p:nvPr/>
          </p:nvSpPr>
          <p:spPr>
            <a:xfrm>
              <a:off x="8997138" y="2534482"/>
              <a:ext cx="297517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b="1" i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After optimization removal </a:t>
              </a:r>
              <a:br>
                <a:rPr lang="en-GB" b="1" i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en-GB" b="1" i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for off-line analysis</a:t>
              </a:r>
              <a:endPara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Freccia circolare a sinistra 13"/>
            <p:cNvSpPr/>
            <p:nvPr/>
          </p:nvSpPr>
          <p:spPr>
            <a:xfrm rot="17972808">
              <a:off x="10848492" y="144415"/>
              <a:ext cx="518109" cy="1705308"/>
            </a:xfrm>
            <a:prstGeom prst="curvedLef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204127" y="2644614"/>
            <a:ext cx="11862865" cy="3604424"/>
            <a:chOff x="204127" y="2644614"/>
            <a:chExt cx="11862865" cy="3604424"/>
          </a:xfrm>
        </p:grpSpPr>
        <p:grpSp>
          <p:nvGrpSpPr>
            <p:cNvPr id="7" name="Gruppo 6"/>
            <p:cNvGrpSpPr/>
            <p:nvPr/>
          </p:nvGrpSpPr>
          <p:grpSpPr>
            <a:xfrm>
              <a:off x="204127" y="2644614"/>
              <a:ext cx="6267837" cy="3117596"/>
              <a:chOff x="204127" y="2644614"/>
              <a:chExt cx="6267837" cy="3117596"/>
            </a:xfrm>
          </p:grpSpPr>
          <p:pic>
            <p:nvPicPr>
              <p:cNvPr id="20" name="Immagin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127" y="2644614"/>
                <a:ext cx="6267837" cy="3117596"/>
              </a:xfrm>
              <a:prstGeom prst="rect">
                <a:avLst/>
              </a:prstGeom>
            </p:spPr>
          </p:pic>
          <p:sp>
            <p:nvSpPr>
              <p:cNvPr id="24" name="CasellaDiTesto 23"/>
              <p:cNvSpPr txBox="1"/>
              <p:nvPr/>
            </p:nvSpPr>
            <p:spPr>
              <a:xfrm>
                <a:off x="1527715" y="2987289"/>
                <a:ext cx="362067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b="1" i="1" dirty="0" smtClean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Valid for each device individually</a:t>
                </a:r>
              </a:p>
              <a:p>
                <a:pPr algn="ctr"/>
                <a:r>
                  <a:rPr lang="en-GB" i="1" dirty="0" smtClean="0">
                    <a:solidFill>
                      <a:schemeClr val="tx2"/>
                    </a:solidFill>
                  </a:rPr>
                  <a:t>(sequential optimizations)</a:t>
                </a:r>
                <a:endParaRPr lang="en-GB" i="1" dirty="0" smtClean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5" name="CasellaDiTesto 24"/>
            <p:cNvSpPr txBox="1"/>
            <p:nvPr/>
          </p:nvSpPr>
          <p:spPr>
            <a:xfrm>
              <a:off x="6501366" y="4303422"/>
              <a:ext cx="5565626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buClr>
                  <a:schemeClr val="tx2"/>
                </a:buClr>
              </a:pPr>
              <a:r>
                <a:rPr lang="en-GB" i="1" u="sng" dirty="0" smtClean="0">
                  <a:solidFill>
                    <a:schemeClr val="tx2"/>
                  </a:solidFill>
                </a:rPr>
                <a:t>Some room for </a:t>
              </a:r>
              <a:r>
                <a:rPr lang="en-GB" b="1" i="1" u="sng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improvements</a:t>
              </a:r>
              <a:r>
                <a:rPr lang="en-GB" i="1" u="sng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i="1" u="sng" dirty="0" smtClean="0">
                  <a:solidFill>
                    <a:schemeClr val="tx2"/>
                  </a:solidFill>
                </a:rPr>
                <a:t>(still </a:t>
              </a:r>
              <a:r>
                <a:rPr lang="en-GB" b="1" i="1" u="sng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to be quantified</a:t>
              </a:r>
              <a:r>
                <a:rPr lang="en-GB" i="1" u="sng" dirty="0" smtClean="0">
                  <a:solidFill>
                    <a:schemeClr val="tx2"/>
                  </a:solidFill>
                </a:rPr>
                <a:t>):</a:t>
              </a:r>
            </a:p>
            <a:p>
              <a:pPr marL="285750" indent="-285750" algn="l">
                <a:buClr>
                  <a:schemeClr val="tx2"/>
                </a:buClr>
                <a:buFont typeface="Arial" charset="0"/>
                <a:buChar char="•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ML</a:t>
              </a:r>
              <a:r>
                <a:rPr lang="en-GB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dirty="0" smtClean="0">
                  <a:solidFill>
                    <a:schemeClr val="tx2"/>
                  </a:solidFill>
                </a:rPr>
                <a:t>aided optimization</a:t>
              </a:r>
            </a:p>
            <a:p>
              <a:pPr marL="285750" indent="-285750" algn="l">
                <a:buClr>
                  <a:schemeClr val="tx2"/>
                </a:buClr>
                <a:buFont typeface="Arial" charset="0"/>
                <a:buChar char="•"/>
              </a:pPr>
              <a:r>
                <a:rPr lang="en-GB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Adaptive time </a:t>
              </a:r>
              <a:r>
                <a:rPr lang="en-GB" dirty="0" smtClean="0">
                  <a:solidFill>
                    <a:schemeClr val="tx2"/>
                  </a:solidFill>
                </a:rPr>
                <a:t>between optimizations </a:t>
              </a:r>
              <a:endParaRPr lang="en-GB" dirty="0" smtClean="0">
                <a:solidFill>
                  <a:schemeClr val="tx2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278443" y="5695040"/>
              <a:ext cx="1163511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Clr>
                  <a:schemeClr val="tx2"/>
                </a:buClr>
              </a:pPr>
              <a:r>
                <a:rPr lang="en-GB" b="1" i="1" dirty="0" smtClean="0">
                  <a:solidFill>
                    <a:srgbClr val="FF0000"/>
                  </a:solidFill>
                </a:rPr>
                <a:t>Can we accept that for ~8% of the time each plane </a:t>
              </a:r>
              <a:r>
                <a:rPr lang="en-GB" b="1" i="1" dirty="0">
                  <a:solidFill>
                    <a:srgbClr val="FF0000"/>
                  </a:solidFill>
                </a:rPr>
                <a:t>cannot </a:t>
              </a:r>
              <a:r>
                <a:rPr lang="en-GB" b="1" i="1" dirty="0" smtClean="0">
                  <a:solidFill>
                    <a:srgbClr val="FF0000"/>
                  </a:solidFill>
                </a:rPr>
                <a:t>guarantee target cleaning performance?</a:t>
              </a:r>
            </a:p>
            <a:p>
              <a:pPr algn="ctr">
                <a:buClr>
                  <a:schemeClr val="tx2"/>
                </a:buClr>
              </a:pPr>
              <a:r>
                <a:rPr lang="en-GB" b="1" i="1" dirty="0" smtClean="0">
                  <a:solidFill>
                    <a:srgbClr val="FF0000"/>
                  </a:solidFill>
                </a:rPr>
                <a:t>To be balanced with efforts needed to understand and fix root cause – strong synergy with PBC studies</a:t>
              </a:r>
              <a:endParaRPr lang="en-GB" dirty="0" smtClean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84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300" y="3274933"/>
            <a:ext cx="4342618" cy="216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961" y="3280323"/>
            <a:ext cx="4342618" cy="2160000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953" y="1042463"/>
            <a:ext cx="4342618" cy="216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62" y="1034174"/>
            <a:ext cx="4342618" cy="216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EFB7-9A05-E04C-B5A6-2398F61F0300}" type="datetime1">
              <a:rPr lang="it-IT" smtClean="0"/>
              <a:t>06/02/25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660000" cy="365125"/>
          </a:xfrm>
        </p:spPr>
        <p:txBody>
          <a:bodyPr/>
          <a:lstStyle/>
          <a:p>
            <a:r>
              <a:rPr lang="en-US" smtClean="0"/>
              <a:t>D. Mirarchi | 207th HL-LHC TCC follow-up on crystal collimation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737438" y="1577588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smtClean="0">
                <a:solidFill>
                  <a:srgbClr val="8B91FF"/>
                </a:solidFill>
              </a:rPr>
              <a:t>B1H</a:t>
            </a:r>
            <a:endParaRPr lang="en-GB" b="1" i="1" dirty="0" smtClean="0">
              <a:solidFill>
                <a:srgbClr val="8B91FF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5193532" y="3805607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rgbClr val="CBCBFF"/>
                </a:solidFill>
              </a:rPr>
              <a:t>B1V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8731944" y="1590007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rgbClr val="F98888"/>
                </a:solidFill>
              </a:rPr>
              <a:t>B2H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0396605" y="3944106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rgbClr val="FCCFCF"/>
                </a:solidFill>
              </a:rPr>
              <a:t>B2V</a:t>
            </a: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/>
              <a:t>Offset trend overview</a:t>
            </a:r>
            <a:endParaRPr lang="en-US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0" cy="0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407988" y="5501005"/>
            <a:ext cx="10457991" cy="6647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i="1" u="sng" dirty="0" smtClean="0">
                <a:solidFill>
                  <a:schemeClr val="tx2"/>
                </a:solidFill>
              </a:rPr>
              <a:t>Main qualitative considerations: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All devices </a:t>
            </a:r>
            <a:r>
              <a:rPr lang="en-GB" dirty="0" smtClean="0">
                <a:solidFill>
                  <a:schemeClr val="tx2"/>
                </a:solidFill>
              </a:rPr>
              <a:t>show a trend compatible with a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warm-up ➔ cool-down </a:t>
            </a:r>
            <a:r>
              <a:rPr lang="en-GB" dirty="0" smtClean="0">
                <a:solidFill>
                  <a:schemeClr val="tx2"/>
                </a:solidFill>
              </a:rPr>
              <a:t>process,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as observed in 2023</a:t>
            </a:r>
          </a:p>
        </p:txBody>
      </p:sp>
      <p:sp>
        <p:nvSpPr>
          <p:cNvPr id="2" name="CasellaDiTesto 1"/>
          <p:cNvSpPr txBox="1"/>
          <p:nvPr/>
        </p:nvSpPr>
        <p:spPr>
          <a:xfrm rot="1941531">
            <a:off x="9141569" y="876638"/>
            <a:ext cx="291105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Quantitative assessments </a:t>
            </a:r>
          </a:p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at </a:t>
            </a:r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7"/>
              </a:rPr>
              <a:t>CWG #286</a:t>
            </a:r>
            <a:endParaRPr lang="en-GB" b="1" i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</Template>
  <TotalTime>1387</TotalTime>
  <Words>167</Words>
  <Application>Microsoft Macintosh PowerPoint</Application>
  <PresentationFormat>Widescreen</PresentationFormat>
  <Paragraphs>33</Paragraphs>
  <Slides>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Calibri</vt:lpstr>
      <vt:lpstr>Arial</vt:lpstr>
      <vt:lpstr>Tema di Office</vt:lpstr>
      <vt:lpstr>207th HL-LHC TCC follow-up on crystal collimation</vt:lpstr>
      <vt:lpstr>Autopilot performance</vt:lpstr>
      <vt:lpstr>Offset trend overview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207th HL-LHC TCC follow-up on crystal collimation</dc:title>
  <dc:creator>Daniele Mirarchi</dc:creator>
  <cp:lastModifiedBy>Daniele Mirarchi</cp:lastModifiedBy>
  <cp:revision>7</cp:revision>
  <dcterms:created xsi:type="dcterms:W3CDTF">2025-02-06T08:45:21Z</dcterms:created>
  <dcterms:modified xsi:type="dcterms:W3CDTF">2025-02-07T07:53:04Z</dcterms:modified>
</cp:coreProperties>
</file>