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19"/>
  </p:notesMasterIdLst>
  <p:handoutMasterIdLst>
    <p:handoutMasterId r:id="rId20"/>
  </p:handoutMasterIdLst>
  <p:sldIdLst>
    <p:sldId id="263" r:id="rId5"/>
    <p:sldId id="277" r:id="rId6"/>
    <p:sldId id="338" r:id="rId7"/>
    <p:sldId id="325" r:id="rId8"/>
    <p:sldId id="328" r:id="rId9"/>
    <p:sldId id="339" r:id="rId10"/>
    <p:sldId id="271" r:id="rId11"/>
    <p:sldId id="340" r:id="rId12"/>
    <p:sldId id="337" r:id="rId13"/>
    <p:sldId id="335" r:id="rId14"/>
    <p:sldId id="268" r:id="rId15"/>
    <p:sldId id="333" r:id="rId16"/>
    <p:sldId id="332" r:id="rId17"/>
    <p:sldId id="327" r:id="rId18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08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025" autoAdjust="0"/>
    <p:restoredTop sz="94660"/>
  </p:normalViewPr>
  <p:slideViewPr>
    <p:cSldViewPr snapToObjects="1" showGuides="1">
      <p:cViewPr varScale="1">
        <p:scale>
          <a:sx n="105" d="100"/>
          <a:sy n="105" d="100"/>
        </p:scale>
        <p:origin x="1542" y="96"/>
      </p:cViewPr>
      <p:guideLst>
        <p:guide orient="horz" pos="408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handoutMaster" Target="handoutMasters/handout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\\cernbox-smb\eos\user\d\dbodart\Opera\BGI_LHC\BGI%20LHC%20triplet%20version\x%20axis%20y%200%20mag%20field.table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smoothMarker"/>
        <c:varyColors val="0"/>
        <c:ser>
          <c:idx val="0"/>
          <c:order val="0"/>
          <c:tx>
            <c:strRef>
              <c:f>'[x axis y 0 mag field.table]x axis y 0 mag field'!$B$6</c:f>
              <c:strCache>
                <c:ptCount val="1"/>
                <c:pt idx="0">
                  <c:v>y=0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xVal>
            <c:numRef>
              <c:f>'[x axis y 0 mag field.table]x axis y 0 mag field'!$A$7:$A$106</c:f>
              <c:numCache>
                <c:formatCode>General</c:formatCode>
                <c:ptCount val="100"/>
                <c:pt idx="0">
                  <c:v>-50</c:v>
                </c:pt>
                <c:pt idx="1">
                  <c:v>-49</c:v>
                </c:pt>
                <c:pt idx="2">
                  <c:v>-48</c:v>
                </c:pt>
                <c:pt idx="3">
                  <c:v>-47</c:v>
                </c:pt>
                <c:pt idx="4">
                  <c:v>-46</c:v>
                </c:pt>
                <c:pt idx="5">
                  <c:v>-45</c:v>
                </c:pt>
                <c:pt idx="6">
                  <c:v>-44</c:v>
                </c:pt>
                <c:pt idx="7">
                  <c:v>-43</c:v>
                </c:pt>
                <c:pt idx="8">
                  <c:v>-42</c:v>
                </c:pt>
                <c:pt idx="9">
                  <c:v>-41</c:v>
                </c:pt>
                <c:pt idx="10">
                  <c:v>-40</c:v>
                </c:pt>
                <c:pt idx="11">
                  <c:v>-39</c:v>
                </c:pt>
                <c:pt idx="12">
                  <c:v>-38</c:v>
                </c:pt>
                <c:pt idx="13">
                  <c:v>-37</c:v>
                </c:pt>
                <c:pt idx="14">
                  <c:v>-36</c:v>
                </c:pt>
                <c:pt idx="15">
                  <c:v>-35</c:v>
                </c:pt>
                <c:pt idx="16">
                  <c:v>-34</c:v>
                </c:pt>
                <c:pt idx="17">
                  <c:v>-33</c:v>
                </c:pt>
                <c:pt idx="18">
                  <c:v>-32</c:v>
                </c:pt>
                <c:pt idx="19">
                  <c:v>-31</c:v>
                </c:pt>
                <c:pt idx="20">
                  <c:v>-30</c:v>
                </c:pt>
                <c:pt idx="21">
                  <c:v>-29</c:v>
                </c:pt>
                <c:pt idx="22">
                  <c:v>-28</c:v>
                </c:pt>
                <c:pt idx="23">
                  <c:v>-27</c:v>
                </c:pt>
                <c:pt idx="24">
                  <c:v>-26</c:v>
                </c:pt>
                <c:pt idx="25">
                  <c:v>-25</c:v>
                </c:pt>
                <c:pt idx="26">
                  <c:v>-24</c:v>
                </c:pt>
                <c:pt idx="27">
                  <c:v>-23</c:v>
                </c:pt>
                <c:pt idx="28">
                  <c:v>-22</c:v>
                </c:pt>
                <c:pt idx="29">
                  <c:v>-21</c:v>
                </c:pt>
                <c:pt idx="30">
                  <c:v>-20</c:v>
                </c:pt>
                <c:pt idx="31">
                  <c:v>-19</c:v>
                </c:pt>
                <c:pt idx="32">
                  <c:v>-18</c:v>
                </c:pt>
                <c:pt idx="33">
                  <c:v>-17</c:v>
                </c:pt>
                <c:pt idx="34">
                  <c:v>-16</c:v>
                </c:pt>
                <c:pt idx="35">
                  <c:v>-15</c:v>
                </c:pt>
                <c:pt idx="36">
                  <c:v>-14</c:v>
                </c:pt>
                <c:pt idx="37">
                  <c:v>-13</c:v>
                </c:pt>
                <c:pt idx="38">
                  <c:v>-12</c:v>
                </c:pt>
                <c:pt idx="39">
                  <c:v>-11</c:v>
                </c:pt>
                <c:pt idx="40">
                  <c:v>-10</c:v>
                </c:pt>
                <c:pt idx="41">
                  <c:v>-9</c:v>
                </c:pt>
                <c:pt idx="42">
                  <c:v>-8</c:v>
                </c:pt>
                <c:pt idx="43">
                  <c:v>-7</c:v>
                </c:pt>
                <c:pt idx="44">
                  <c:v>-6</c:v>
                </c:pt>
                <c:pt idx="45">
                  <c:v>-5</c:v>
                </c:pt>
                <c:pt idx="46">
                  <c:v>-4</c:v>
                </c:pt>
                <c:pt idx="47">
                  <c:v>-3</c:v>
                </c:pt>
                <c:pt idx="48">
                  <c:v>-2</c:v>
                </c:pt>
                <c:pt idx="49">
                  <c:v>-1</c:v>
                </c:pt>
                <c:pt idx="50">
                  <c:v>0</c:v>
                </c:pt>
                <c:pt idx="51">
                  <c:v>1</c:v>
                </c:pt>
                <c:pt idx="52">
                  <c:v>2</c:v>
                </c:pt>
                <c:pt idx="53">
                  <c:v>3</c:v>
                </c:pt>
                <c:pt idx="54">
                  <c:v>4</c:v>
                </c:pt>
                <c:pt idx="55">
                  <c:v>5</c:v>
                </c:pt>
                <c:pt idx="56">
                  <c:v>6</c:v>
                </c:pt>
                <c:pt idx="57">
                  <c:v>7</c:v>
                </c:pt>
                <c:pt idx="58">
                  <c:v>8</c:v>
                </c:pt>
                <c:pt idx="59">
                  <c:v>9</c:v>
                </c:pt>
                <c:pt idx="60">
                  <c:v>10</c:v>
                </c:pt>
                <c:pt idx="61">
                  <c:v>11</c:v>
                </c:pt>
                <c:pt idx="62">
                  <c:v>12</c:v>
                </c:pt>
                <c:pt idx="63">
                  <c:v>13</c:v>
                </c:pt>
                <c:pt idx="64">
                  <c:v>14</c:v>
                </c:pt>
                <c:pt idx="65">
                  <c:v>15</c:v>
                </c:pt>
                <c:pt idx="66">
                  <c:v>16</c:v>
                </c:pt>
                <c:pt idx="67">
                  <c:v>17</c:v>
                </c:pt>
                <c:pt idx="68">
                  <c:v>18</c:v>
                </c:pt>
                <c:pt idx="69">
                  <c:v>19</c:v>
                </c:pt>
                <c:pt idx="70">
                  <c:v>20</c:v>
                </c:pt>
                <c:pt idx="71">
                  <c:v>21</c:v>
                </c:pt>
                <c:pt idx="72">
                  <c:v>22</c:v>
                </c:pt>
                <c:pt idx="73">
                  <c:v>23</c:v>
                </c:pt>
                <c:pt idx="74">
                  <c:v>24</c:v>
                </c:pt>
                <c:pt idx="75">
                  <c:v>25</c:v>
                </c:pt>
                <c:pt idx="76">
                  <c:v>26</c:v>
                </c:pt>
                <c:pt idx="77">
                  <c:v>27</c:v>
                </c:pt>
                <c:pt idx="78">
                  <c:v>28</c:v>
                </c:pt>
                <c:pt idx="79">
                  <c:v>29</c:v>
                </c:pt>
                <c:pt idx="80">
                  <c:v>30</c:v>
                </c:pt>
                <c:pt idx="81">
                  <c:v>31</c:v>
                </c:pt>
                <c:pt idx="82">
                  <c:v>32</c:v>
                </c:pt>
                <c:pt idx="83">
                  <c:v>33</c:v>
                </c:pt>
                <c:pt idx="84">
                  <c:v>34</c:v>
                </c:pt>
                <c:pt idx="85">
                  <c:v>35</c:v>
                </c:pt>
                <c:pt idx="86">
                  <c:v>36</c:v>
                </c:pt>
                <c:pt idx="87">
                  <c:v>37</c:v>
                </c:pt>
                <c:pt idx="88">
                  <c:v>38</c:v>
                </c:pt>
                <c:pt idx="89">
                  <c:v>39</c:v>
                </c:pt>
                <c:pt idx="90">
                  <c:v>40</c:v>
                </c:pt>
                <c:pt idx="91">
                  <c:v>41</c:v>
                </c:pt>
                <c:pt idx="92">
                  <c:v>42</c:v>
                </c:pt>
                <c:pt idx="93">
                  <c:v>43</c:v>
                </c:pt>
                <c:pt idx="94">
                  <c:v>44</c:v>
                </c:pt>
                <c:pt idx="95">
                  <c:v>45</c:v>
                </c:pt>
                <c:pt idx="96">
                  <c:v>46</c:v>
                </c:pt>
                <c:pt idx="97">
                  <c:v>47</c:v>
                </c:pt>
                <c:pt idx="98">
                  <c:v>48</c:v>
                </c:pt>
                <c:pt idx="99">
                  <c:v>49</c:v>
                </c:pt>
              </c:numCache>
            </c:numRef>
          </c:xVal>
          <c:yVal>
            <c:numRef>
              <c:f>'[x axis y 0 mag field.table]x axis y 0 mag field'!$B$7:$B$106</c:f>
              <c:numCache>
                <c:formatCode>General</c:formatCode>
                <c:ptCount val="100"/>
                <c:pt idx="0">
                  <c:v>-0.59733485480000004</c:v>
                </c:pt>
                <c:pt idx="1">
                  <c:v>-0.59756482880700001</c:v>
                </c:pt>
                <c:pt idx="2">
                  <c:v>-0.59779480281399999</c:v>
                </c:pt>
                <c:pt idx="3">
                  <c:v>-0.59802477682099997</c:v>
                </c:pt>
                <c:pt idx="4">
                  <c:v>-0.59825475082799995</c:v>
                </c:pt>
                <c:pt idx="5">
                  <c:v>-0.59848472483500004</c:v>
                </c:pt>
                <c:pt idx="6">
                  <c:v>-0.59864375194599995</c:v>
                </c:pt>
                <c:pt idx="7">
                  <c:v>-0.598794703875</c:v>
                </c:pt>
                <c:pt idx="8">
                  <c:v>-0.59894565580400005</c:v>
                </c:pt>
                <c:pt idx="9">
                  <c:v>-0.599096607733</c:v>
                </c:pt>
                <c:pt idx="10">
                  <c:v>-0.59924755966200005</c:v>
                </c:pt>
                <c:pt idx="11">
                  <c:v>-0.59937726059600005</c:v>
                </c:pt>
                <c:pt idx="12">
                  <c:v>-0.59947593028400004</c:v>
                </c:pt>
                <c:pt idx="13">
                  <c:v>-0.59957459997100004</c:v>
                </c:pt>
                <c:pt idx="14">
                  <c:v>-0.59967326965900003</c:v>
                </c:pt>
                <c:pt idx="15">
                  <c:v>-0.59977193934700002</c:v>
                </c:pt>
                <c:pt idx="16">
                  <c:v>-0.59985908617299999</c:v>
                </c:pt>
                <c:pt idx="17">
                  <c:v>-0.599933716959</c:v>
                </c:pt>
                <c:pt idx="18">
                  <c:v>-0.600008347745</c:v>
                </c:pt>
                <c:pt idx="19">
                  <c:v>-0.60007041590300003</c:v>
                </c:pt>
                <c:pt idx="20">
                  <c:v>-0.60010838425500002</c:v>
                </c:pt>
                <c:pt idx="21">
                  <c:v>-0.600147108027</c:v>
                </c:pt>
                <c:pt idx="22">
                  <c:v>-0.60018948758599999</c:v>
                </c:pt>
                <c:pt idx="23">
                  <c:v>-0.600230631736</c:v>
                </c:pt>
                <c:pt idx="24">
                  <c:v>-0.600271775886</c:v>
                </c:pt>
                <c:pt idx="25">
                  <c:v>-0.60031303572899997</c:v>
                </c:pt>
                <c:pt idx="26">
                  <c:v>-0.60035429557200004</c:v>
                </c:pt>
                <c:pt idx="27">
                  <c:v>-0.60036204805299997</c:v>
                </c:pt>
                <c:pt idx="28">
                  <c:v>-0.600369800535</c:v>
                </c:pt>
                <c:pt idx="29">
                  <c:v>-0.60038882228900003</c:v>
                </c:pt>
                <c:pt idx="30">
                  <c:v>-0.60040784404299996</c:v>
                </c:pt>
                <c:pt idx="31">
                  <c:v>-0.60041117983900005</c:v>
                </c:pt>
                <c:pt idx="32">
                  <c:v>-0.60041451563600001</c:v>
                </c:pt>
                <c:pt idx="33">
                  <c:v>-0.60043899509400001</c:v>
                </c:pt>
                <c:pt idx="34">
                  <c:v>-0.600463474552</c:v>
                </c:pt>
                <c:pt idx="35">
                  <c:v>-0.60045867405999998</c:v>
                </c:pt>
                <c:pt idx="36">
                  <c:v>-0.60045387356799995</c:v>
                </c:pt>
                <c:pt idx="37">
                  <c:v>-0.600458583075</c:v>
                </c:pt>
                <c:pt idx="38">
                  <c:v>-0.60046329258200004</c:v>
                </c:pt>
                <c:pt idx="39">
                  <c:v>-0.60046033320699999</c:v>
                </c:pt>
                <c:pt idx="40">
                  <c:v>-0.60045737383099995</c:v>
                </c:pt>
                <c:pt idx="41">
                  <c:v>-0.60046477473399995</c:v>
                </c:pt>
                <c:pt idx="42">
                  <c:v>-0.60047217563699995</c:v>
                </c:pt>
                <c:pt idx="43">
                  <c:v>-0.60046699783299995</c:v>
                </c:pt>
                <c:pt idx="44">
                  <c:v>-0.60046182002799997</c:v>
                </c:pt>
                <c:pt idx="45">
                  <c:v>-0.60045503600700001</c:v>
                </c:pt>
                <c:pt idx="46">
                  <c:v>-0.60044825198499996</c:v>
                </c:pt>
                <c:pt idx="47">
                  <c:v>-0.60044536137500004</c:v>
                </c:pt>
                <c:pt idx="48">
                  <c:v>-0.60044247076500001</c:v>
                </c:pt>
                <c:pt idx="49">
                  <c:v>-0.60043993003499996</c:v>
                </c:pt>
                <c:pt idx="50">
                  <c:v>-0.60043738930500001</c:v>
                </c:pt>
                <c:pt idx="51">
                  <c:v>-0.60043254373199995</c:v>
                </c:pt>
                <c:pt idx="52">
                  <c:v>-0.60042769815999997</c:v>
                </c:pt>
                <c:pt idx="53">
                  <c:v>-0.60042066729900001</c:v>
                </c:pt>
                <c:pt idx="54">
                  <c:v>-0.60041363643800005</c:v>
                </c:pt>
                <c:pt idx="55">
                  <c:v>-0.60041068234299999</c:v>
                </c:pt>
                <c:pt idx="56">
                  <c:v>-0.60040772824900002</c:v>
                </c:pt>
                <c:pt idx="57">
                  <c:v>-0.600396280532</c:v>
                </c:pt>
                <c:pt idx="58">
                  <c:v>-0.60038483281499999</c:v>
                </c:pt>
                <c:pt idx="59">
                  <c:v>-0.60038339165800003</c:v>
                </c:pt>
                <c:pt idx="60">
                  <c:v>-0.60038195050200005</c:v>
                </c:pt>
                <c:pt idx="61">
                  <c:v>-0.60037080869000004</c:v>
                </c:pt>
                <c:pt idx="62">
                  <c:v>-0.60035966687800002</c:v>
                </c:pt>
                <c:pt idx="63">
                  <c:v>-0.60034767035000003</c:v>
                </c:pt>
                <c:pt idx="64">
                  <c:v>-0.60033567382300002</c:v>
                </c:pt>
                <c:pt idx="65">
                  <c:v>-0.600321652998</c:v>
                </c:pt>
                <c:pt idx="66">
                  <c:v>-0.60030763217399996</c:v>
                </c:pt>
                <c:pt idx="67">
                  <c:v>-0.60029112211400004</c:v>
                </c:pt>
                <c:pt idx="68">
                  <c:v>-0.60027461205300003</c:v>
                </c:pt>
                <c:pt idx="69">
                  <c:v>-0.60025061571100002</c:v>
                </c:pt>
                <c:pt idx="70">
                  <c:v>-0.60022661936900001</c:v>
                </c:pt>
                <c:pt idx="71">
                  <c:v>-0.60019634207100003</c:v>
                </c:pt>
                <c:pt idx="72">
                  <c:v>-0.60016606477400003</c:v>
                </c:pt>
                <c:pt idx="73">
                  <c:v>-0.60013234370500002</c:v>
                </c:pt>
                <c:pt idx="74">
                  <c:v>-0.60009862263699998</c:v>
                </c:pt>
                <c:pt idx="75">
                  <c:v>-0.60005792998700003</c:v>
                </c:pt>
                <c:pt idx="76">
                  <c:v>-0.60001723733699996</c:v>
                </c:pt>
                <c:pt idx="77">
                  <c:v>-0.599958922156</c:v>
                </c:pt>
                <c:pt idx="78">
                  <c:v>-0.59990060697500003</c:v>
                </c:pt>
                <c:pt idx="79">
                  <c:v>-0.59984638632800003</c:v>
                </c:pt>
                <c:pt idx="80">
                  <c:v>-0.59979031129500004</c:v>
                </c:pt>
                <c:pt idx="81">
                  <c:v>-0.59972861044600001</c:v>
                </c:pt>
                <c:pt idx="82">
                  <c:v>-0.59964621414200003</c:v>
                </c:pt>
                <c:pt idx="83">
                  <c:v>-0.59955206045700005</c:v>
                </c:pt>
                <c:pt idx="84">
                  <c:v>-0.59945521117199996</c:v>
                </c:pt>
                <c:pt idx="85">
                  <c:v>-0.59934900965500004</c:v>
                </c:pt>
                <c:pt idx="86">
                  <c:v>-0.59924280813800002</c:v>
                </c:pt>
                <c:pt idx="87">
                  <c:v>-0.59913660662199997</c:v>
                </c:pt>
                <c:pt idx="88">
                  <c:v>-0.59899938475500003</c:v>
                </c:pt>
                <c:pt idx="89">
                  <c:v>-0.59884583783099998</c:v>
                </c:pt>
                <c:pt idx="90">
                  <c:v>-0.59869229090700005</c:v>
                </c:pt>
                <c:pt idx="91">
                  <c:v>-0.598538743983</c:v>
                </c:pt>
                <c:pt idx="92">
                  <c:v>-0.59838519705899995</c:v>
                </c:pt>
                <c:pt idx="93">
                  <c:v>-0.59819753624500005</c:v>
                </c:pt>
                <c:pt idx="94">
                  <c:v>-0.59798596679600002</c:v>
                </c:pt>
                <c:pt idx="95">
                  <c:v>-0.597774397347</c:v>
                </c:pt>
                <c:pt idx="96">
                  <c:v>-0.59756282789799997</c:v>
                </c:pt>
                <c:pt idx="97">
                  <c:v>-0.59735125844900006</c:v>
                </c:pt>
                <c:pt idx="98">
                  <c:v>-0.59713968900000003</c:v>
                </c:pt>
                <c:pt idx="99">
                  <c:v>-0.59685176112399996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F995-40C5-99B9-461D48170DF8}"/>
            </c:ext>
          </c:extLst>
        </c:ser>
        <c:ser>
          <c:idx val="1"/>
          <c:order val="1"/>
          <c:tx>
            <c:strRef>
              <c:f>'[x axis y 0 mag field.table]x axis y 0 mag field'!$C$6</c:f>
              <c:strCache>
                <c:ptCount val="1"/>
                <c:pt idx="0">
                  <c:v>y=10</c:v>
                </c:pt>
              </c:strCache>
            </c:strRef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xVal>
            <c:numRef>
              <c:f>'[x axis y 0 mag field.table]x axis y 0 mag field'!$A$7:$A$106</c:f>
              <c:numCache>
                <c:formatCode>General</c:formatCode>
                <c:ptCount val="100"/>
                <c:pt idx="0">
                  <c:v>-50</c:v>
                </c:pt>
                <c:pt idx="1">
                  <c:v>-49</c:v>
                </c:pt>
                <c:pt idx="2">
                  <c:v>-48</c:v>
                </c:pt>
                <c:pt idx="3">
                  <c:v>-47</c:v>
                </c:pt>
                <c:pt idx="4">
                  <c:v>-46</c:v>
                </c:pt>
                <c:pt idx="5">
                  <c:v>-45</c:v>
                </c:pt>
                <c:pt idx="6">
                  <c:v>-44</c:v>
                </c:pt>
                <c:pt idx="7">
                  <c:v>-43</c:v>
                </c:pt>
                <c:pt idx="8">
                  <c:v>-42</c:v>
                </c:pt>
                <c:pt idx="9">
                  <c:v>-41</c:v>
                </c:pt>
                <c:pt idx="10">
                  <c:v>-40</c:v>
                </c:pt>
                <c:pt idx="11">
                  <c:v>-39</c:v>
                </c:pt>
                <c:pt idx="12">
                  <c:v>-38</c:v>
                </c:pt>
                <c:pt idx="13">
                  <c:v>-37</c:v>
                </c:pt>
                <c:pt idx="14">
                  <c:v>-36</c:v>
                </c:pt>
                <c:pt idx="15">
                  <c:v>-35</c:v>
                </c:pt>
                <c:pt idx="16">
                  <c:v>-34</c:v>
                </c:pt>
                <c:pt idx="17">
                  <c:v>-33</c:v>
                </c:pt>
                <c:pt idx="18">
                  <c:v>-32</c:v>
                </c:pt>
                <c:pt idx="19">
                  <c:v>-31</c:v>
                </c:pt>
                <c:pt idx="20">
                  <c:v>-30</c:v>
                </c:pt>
                <c:pt idx="21">
                  <c:v>-29</c:v>
                </c:pt>
                <c:pt idx="22">
                  <c:v>-28</c:v>
                </c:pt>
                <c:pt idx="23">
                  <c:v>-27</c:v>
                </c:pt>
                <c:pt idx="24">
                  <c:v>-26</c:v>
                </c:pt>
                <c:pt idx="25">
                  <c:v>-25</c:v>
                </c:pt>
                <c:pt idx="26">
                  <c:v>-24</c:v>
                </c:pt>
                <c:pt idx="27">
                  <c:v>-23</c:v>
                </c:pt>
                <c:pt idx="28">
                  <c:v>-22</c:v>
                </c:pt>
                <c:pt idx="29">
                  <c:v>-21</c:v>
                </c:pt>
                <c:pt idx="30">
                  <c:v>-20</c:v>
                </c:pt>
                <c:pt idx="31">
                  <c:v>-19</c:v>
                </c:pt>
                <c:pt idx="32">
                  <c:v>-18</c:v>
                </c:pt>
                <c:pt idx="33">
                  <c:v>-17</c:v>
                </c:pt>
                <c:pt idx="34">
                  <c:v>-16</c:v>
                </c:pt>
                <c:pt idx="35">
                  <c:v>-15</c:v>
                </c:pt>
                <c:pt idx="36">
                  <c:v>-14</c:v>
                </c:pt>
                <c:pt idx="37">
                  <c:v>-13</c:v>
                </c:pt>
                <c:pt idx="38">
                  <c:v>-12</c:v>
                </c:pt>
                <c:pt idx="39">
                  <c:v>-11</c:v>
                </c:pt>
                <c:pt idx="40">
                  <c:v>-10</c:v>
                </c:pt>
                <c:pt idx="41">
                  <c:v>-9</c:v>
                </c:pt>
                <c:pt idx="42">
                  <c:v>-8</c:v>
                </c:pt>
                <c:pt idx="43">
                  <c:v>-7</c:v>
                </c:pt>
                <c:pt idx="44">
                  <c:v>-6</c:v>
                </c:pt>
                <c:pt idx="45">
                  <c:v>-5</c:v>
                </c:pt>
                <c:pt idx="46">
                  <c:v>-4</c:v>
                </c:pt>
                <c:pt idx="47">
                  <c:v>-3</c:v>
                </c:pt>
                <c:pt idx="48">
                  <c:v>-2</c:v>
                </c:pt>
                <c:pt idx="49">
                  <c:v>-1</c:v>
                </c:pt>
                <c:pt idx="50">
                  <c:v>0</c:v>
                </c:pt>
                <c:pt idx="51">
                  <c:v>1</c:v>
                </c:pt>
                <c:pt idx="52">
                  <c:v>2</c:v>
                </c:pt>
                <c:pt idx="53">
                  <c:v>3</c:v>
                </c:pt>
                <c:pt idx="54">
                  <c:v>4</c:v>
                </c:pt>
                <c:pt idx="55">
                  <c:v>5</c:v>
                </c:pt>
                <c:pt idx="56">
                  <c:v>6</c:v>
                </c:pt>
                <c:pt idx="57">
                  <c:v>7</c:v>
                </c:pt>
                <c:pt idx="58">
                  <c:v>8</c:v>
                </c:pt>
                <c:pt idx="59">
                  <c:v>9</c:v>
                </c:pt>
                <c:pt idx="60">
                  <c:v>10</c:v>
                </c:pt>
                <c:pt idx="61">
                  <c:v>11</c:v>
                </c:pt>
                <c:pt idx="62">
                  <c:v>12</c:v>
                </c:pt>
                <c:pt idx="63">
                  <c:v>13</c:v>
                </c:pt>
                <c:pt idx="64">
                  <c:v>14</c:v>
                </c:pt>
                <c:pt idx="65">
                  <c:v>15</c:v>
                </c:pt>
                <c:pt idx="66">
                  <c:v>16</c:v>
                </c:pt>
                <c:pt idx="67">
                  <c:v>17</c:v>
                </c:pt>
                <c:pt idx="68">
                  <c:v>18</c:v>
                </c:pt>
                <c:pt idx="69">
                  <c:v>19</c:v>
                </c:pt>
                <c:pt idx="70">
                  <c:v>20</c:v>
                </c:pt>
                <c:pt idx="71">
                  <c:v>21</c:v>
                </c:pt>
                <c:pt idx="72">
                  <c:v>22</c:v>
                </c:pt>
                <c:pt idx="73">
                  <c:v>23</c:v>
                </c:pt>
                <c:pt idx="74">
                  <c:v>24</c:v>
                </c:pt>
                <c:pt idx="75">
                  <c:v>25</c:v>
                </c:pt>
                <c:pt idx="76">
                  <c:v>26</c:v>
                </c:pt>
                <c:pt idx="77">
                  <c:v>27</c:v>
                </c:pt>
                <c:pt idx="78">
                  <c:v>28</c:v>
                </c:pt>
                <c:pt idx="79">
                  <c:v>29</c:v>
                </c:pt>
                <c:pt idx="80">
                  <c:v>30</c:v>
                </c:pt>
                <c:pt idx="81">
                  <c:v>31</c:v>
                </c:pt>
                <c:pt idx="82">
                  <c:v>32</c:v>
                </c:pt>
                <c:pt idx="83">
                  <c:v>33</c:v>
                </c:pt>
                <c:pt idx="84">
                  <c:v>34</c:v>
                </c:pt>
                <c:pt idx="85">
                  <c:v>35</c:v>
                </c:pt>
                <c:pt idx="86">
                  <c:v>36</c:v>
                </c:pt>
                <c:pt idx="87">
                  <c:v>37</c:v>
                </c:pt>
                <c:pt idx="88">
                  <c:v>38</c:v>
                </c:pt>
                <c:pt idx="89">
                  <c:v>39</c:v>
                </c:pt>
                <c:pt idx="90">
                  <c:v>40</c:v>
                </c:pt>
                <c:pt idx="91">
                  <c:v>41</c:v>
                </c:pt>
                <c:pt idx="92">
                  <c:v>42</c:v>
                </c:pt>
                <c:pt idx="93">
                  <c:v>43</c:v>
                </c:pt>
                <c:pt idx="94">
                  <c:v>44</c:v>
                </c:pt>
                <c:pt idx="95">
                  <c:v>45</c:v>
                </c:pt>
                <c:pt idx="96">
                  <c:v>46</c:v>
                </c:pt>
                <c:pt idx="97">
                  <c:v>47</c:v>
                </c:pt>
                <c:pt idx="98">
                  <c:v>48</c:v>
                </c:pt>
                <c:pt idx="99">
                  <c:v>49</c:v>
                </c:pt>
              </c:numCache>
            </c:numRef>
          </c:xVal>
          <c:yVal>
            <c:numRef>
              <c:f>'[x axis y 0 mag field.table]x axis y 0 mag field'!$C$7:$C$106</c:f>
              <c:numCache>
                <c:formatCode>General</c:formatCode>
                <c:ptCount val="100"/>
                <c:pt idx="0">
                  <c:v>-0.59844995314500005</c:v>
                </c:pt>
                <c:pt idx="1">
                  <c:v>-0.59864703934499996</c:v>
                </c:pt>
                <c:pt idx="2">
                  <c:v>-0.59884656516900003</c:v>
                </c:pt>
                <c:pt idx="3">
                  <c:v>-0.59904609099299999</c:v>
                </c:pt>
                <c:pt idx="4">
                  <c:v>-0.59920553053299996</c:v>
                </c:pt>
                <c:pt idx="5">
                  <c:v>-0.59934023117199997</c:v>
                </c:pt>
                <c:pt idx="6">
                  <c:v>-0.59947780827399999</c:v>
                </c:pt>
                <c:pt idx="7">
                  <c:v>-0.59962298270400005</c:v>
                </c:pt>
                <c:pt idx="8">
                  <c:v>-0.59975495462799999</c:v>
                </c:pt>
                <c:pt idx="9">
                  <c:v>-0.59983463012299998</c:v>
                </c:pt>
                <c:pt idx="10">
                  <c:v>-0.59991430561699999</c:v>
                </c:pt>
                <c:pt idx="11">
                  <c:v>-0.59999398111199997</c:v>
                </c:pt>
                <c:pt idx="12">
                  <c:v>-0.60008752724400005</c:v>
                </c:pt>
                <c:pt idx="13">
                  <c:v>-0.60015069878399996</c:v>
                </c:pt>
                <c:pt idx="14">
                  <c:v>-0.60020714793499996</c:v>
                </c:pt>
                <c:pt idx="15">
                  <c:v>-0.60026359708599997</c:v>
                </c:pt>
                <c:pt idx="16">
                  <c:v>-0.60032156055399999</c:v>
                </c:pt>
                <c:pt idx="17">
                  <c:v>-0.60037653123500001</c:v>
                </c:pt>
                <c:pt idx="18">
                  <c:v>-0.60040381995500003</c:v>
                </c:pt>
                <c:pt idx="19">
                  <c:v>-0.60042780571900001</c:v>
                </c:pt>
                <c:pt idx="20">
                  <c:v>-0.60044896044899998</c:v>
                </c:pt>
                <c:pt idx="21">
                  <c:v>-0.60047443793400002</c:v>
                </c:pt>
                <c:pt idx="22">
                  <c:v>-0.60048719687300001</c:v>
                </c:pt>
                <c:pt idx="23">
                  <c:v>-0.60048581215999997</c:v>
                </c:pt>
                <c:pt idx="24">
                  <c:v>-0.60051371674099996</c:v>
                </c:pt>
                <c:pt idx="25">
                  <c:v>-0.60053658636399998</c:v>
                </c:pt>
                <c:pt idx="26">
                  <c:v>-0.60054792826900005</c:v>
                </c:pt>
                <c:pt idx="27">
                  <c:v>-0.60055526499699996</c:v>
                </c:pt>
                <c:pt idx="28">
                  <c:v>-0.60055658606999995</c:v>
                </c:pt>
                <c:pt idx="29">
                  <c:v>-0.60056084651599995</c:v>
                </c:pt>
                <c:pt idx="30">
                  <c:v>-0.60055956648099995</c:v>
                </c:pt>
                <c:pt idx="31">
                  <c:v>-0.60055586591599996</c:v>
                </c:pt>
                <c:pt idx="32">
                  <c:v>-0.60054985294499996</c:v>
                </c:pt>
                <c:pt idx="33">
                  <c:v>-0.60054442521700002</c:v>
                </c:pt>
                <c:pt idx="34">
                  <c:v>-0.60053955926299996</c:v>
                </c:pt>
                <c:pt idx="35">
                  <c:v>-0.60053317820800001</c:v>
                </c:pt>
                <c:pt idx="36">
                  <c:v>-0.600532408239</c:v>
                </c:pt>
                <c:pt idx="37">
                  <c:v>-0.60052069322099999</c:v>
                </c:pt>
                <c:pt idx="38">
                  <c:v>-0.60050923827299996</c:v>
                </c:pt>
                <c:pt idx="39">
                  <c:v>-0.60050365376500003</c:v>
                </c:pt>
                <c:pt idx="40">
                  <c:v>-0.60049756056900006</c:v>
                </c:pt>
                <c:pt idx="41">
                  <c:v>-0.60048690773199997</c:v>
                </c:pt>
                <c:pt idx="42">
                  <c:v>-0.60047609832100002</c:v>
                </c:pt>
                <c:pt idx="43">
                  <c:v>-0.60046714556400005</c:v>
                </c:pt>
                <c:pt idx="44">
                  <c:v>-0.60045866131299996</c:v>
                </c:pt>
                <c:pt idx="45">
                  <c:v>-0.60045437791900003</c:v>
                </c:pt>
                <c:pt idx="46">
                  <c:v>-0.60045136101999996</c:v>
                </c:pt>
                <c:pt idx="47">
                  <c:v>-0.60044853422800004</c:v>
                </c:pt>
                <c:pt idx="48">
                  <c:v>-0.60044443518099999</c:v>
                </c:pt>
                <c:pt idx="49">
                  <c:v>-0.60043927789499996</c:v>
                </c:pt>
                <c:pt idx="50">
                  <c:v>-0.60043471557000005</c:v>
                </c:pt>
                <c:pt idx="51">
                  <c:v>-0.60042862325099999</c:v>
                </c:pt>
                <c:pt idx="52">
                  <c:v>-0.60042712229600004</c:v>
                </c:pt>
                <c:pt idx="53">
                  <c:v>-0.60042545957299998</c:v>
                </c:pt>
                <c:pt idx="54">
                  <c:v>-0.60042192607300005</c:v>
                </c:pt>
                <c:pt idx="55">
                  <c:v>-0.60041881794800001</c:v>
                </c:pt>
                <c:pt idx="56">
                  <c:v>-0.60041928646499998</c:v>
                </c:pt>
                <c:pt idx="57">
                  <c:v>-0.60041994872500004</c:v>
                </c:pt>
                <c:pt idx="58">
                  <c:v>-0.60042069021300004</c:v>
                </c:pt>
                <c:pt idx="59">
                  <c:v>-0.60042178810500002</c:v>
                </c:pt>
                <c:pt idx="60">
                  <c:v>-0.60042751293399999</c:v>
                </c:pt>
                <c:pt idx="61">
                  <c:v>-0.60042468311999997</c:v>
                </c:pt>
                <c:pt idx="62">
                  <c:v>-0.60042078013300004</c:v>
                </c:pt>
                <c:pt idx="63">
                  <c:v>-0.60041689760600003</c:v>
                </c:pt>
                <c:pt idx="64">
                  <c:v>-0.600410088831</c:v>
                </c:pt>
                <c:pt idx="65">
                  <c:v>-0.60040577403200002</c:v>
                </c:pt>
                <c:pt idx="66">
                  <c:v>-0.60040742189200003</c:v>
                </c:pt>
                <c:pt idx="67">
                  <c:v>-0.60041001852999998</c:v>
                </c:pt>
                <c:pt idx="68">
                  <c:v>-0.60040442039800002</c:v>
                </c:pt>
                <c:pt idx="69">
                  <c:v>-0.60039649363100001</c:v>
                </c:pt>
                <c:pt idx="70">
                  <c:v>-0.600386616401</c:v>
                </c:pt>
                <c:pt idx="71">
                  <c:v>-0.600374657714</c:v>
                </c:pt>
                <c:pt idx="72">
                  <c:v>-0.60036339217500001</c:v>
                </c:pt>
                <c:pt idx="73">
                  <c:v>-0.60034619243800003</c:v>
                </c:pt>
                <c:pt idx="74">
                  <c:v>-0.60033105637999995</c:v>
                </c:pt>
                <c:pt idx="75">
                  <c:v>-0.60031159299900005</c:v>
                </c:pt>
                <c:pt idx="76">
                  <c:v>-0.60028917557700001</c:v>
                </c:pt>
                <c:pt idx="77">
                  <c:v>-0.600262723118</c:v>
                </c:pt>
                <c:pt idx="78">
                  <c:v>-0.60023608213199997</c:v>
                </c:pt>
                <c:pt idx="79">
                  <c:v>-0.60020372299500002</c:v>
                </c:pt>
                <c:pt idx="80">
                  <c:v>-0.60016622758500004</c:v>
                </c:pt>
                <c:pt idx="81">
                  <c:v>-0.60012866893700001</c:v>
                </c:pt>
                <c:pt idx="82">
                  <c:v>-0.60008010370200005</c:v>
                </c:pt>
                <c:pt idx="83">
                  <c:v>-0.600023983092</c:v>
                </c:pt>
                <c:pt idx="84">
                  <c:v>-0.59996099191600005</c:v>
                </c:pt>
                <c:pt idx="85">
                  <c:v>-0.59988905933799996</c:v>
                </c:pt>
                <c:pt idx="86">
                  <c:v>-0.59980385621599996</c:v>
                </c:pt>
                <c:pt idx="87">
                  <c:v>-0.59971865309500005</c:v>
                </c:pt>
                <c:pt idx="88">
                  <c:v>-0.59963516489099999</c:v>
                </c:pt>
                <c:pt idx="89">
                  <c:v>-0.59954794083100005</c:v>
                </c:pt>
                <c:pt idx="90">
                  <c:v>-0.59942552686600004</c:v>
                </c:pt>
                <c:pt idx="91">
                  <c:v>-0.59930398982199995</c:v>
                </c:pt>
                <c:pt idx="92">
                  <c:v>-0.599182452777</c:v>
                </c:pt>
                <c:pt idx="93">
                  <c:v>-0.59906091573300002</c:v>
                </c:pt>
                <c:pt idx="94">
                  <c:v>-0.59891097021700002</c:v>
                </c:pt>
                <c:pt idx="95">
                  <c:v>-0.59872829073900002</c:v>
                </c:pt>
                <c:pt idx="96">
                  <c:v>-0.59854580091999998</c:v>
                </c:pt>
                <c:pt idx="97">
                  <c:v>-0.59836331110100005</c:v>
                </c:pt>
                <c:pt idx="98">
                  <c:v>-0.59818082128100003</c:v>
                </c:pt>
                <c:pt idx="99">
                  <c:v>-0.597988157184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F995-40C5-99B9-461D48170DF8}"/>
            </c:ext>
          </c:extLst>
        </c:ser>
        <c:ser>
          <c:idx val="2"/>
          <c:order val="2"/>
          <c:tx>
            <c:strRef>
              <c:f>'[x axis y 0 mag field.table]x axis y 0 mag field'!$D$6</c:f>
              <c:strCache>
                <c:ptCount val="1"/>
                <c:pt idx="0">
                  <c:v>y=20</c:v>
                </c:pt>
              </c:strCache>
            </c:strRef>
          </c:tx>
          <c:spPr>
            <a:ln w="19050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xVal>
            <c:numRef>
              <c:f>'[x axis y 0 mag field.table]x axis y 0 mag field'!$A$7:$A$106</c:f>
              <c:numCache>
                <c:formatCode>General</c:formatCode>
                <c:ptCount val="100"/>
                <c:pt idx="0">
                  <c:v>-50</c:v>
                </c:pt>
                <c:pt idx="1">
                  <c:v>-49</c:v>
                </c:pt>
                <c:pt idx="2">
                  <c:v>-48</c:v>
                </c:pt>
                <c:pt idx="3">
                  <c:v>-47</c:v>
                </c:pt>
                <c:pt idx="4">
                  <c:v>-46</c:v>
                </c:pt>
                <c:pt idx="5">
                  <c:v>-45</c:v>
                </c:pt>
                <c:pt idx="6">
                  <c:v>-44</c:v>
                </c:pt>
                <c:pt idx="7">
                  <c:v>-43</c:v>
                </c:pt>
                <c:pt idx="8">
                  <c:v>-42</c:v>
                </c:pt>
                <c:pt idx="9">
                  <c:v>-41</c:v>
                </c:pt>
                <c:pt idx="10">
                  <c:v>-40</c:v>
                </c:pt>
                <c:pt idx="11">
                  <c:v>-39</c:v>
                </c:pt>
                <c:pt idx="12">
                  <c:v>-38</c:v>
                </c:pt>
                <c:pt idx="13">
                  <c:v>-37</c:v>
                </c:pt>
                <c:pt idx="14">
                  <c:v>-36</c:v>
                </c:pt>
                <c:pt idx="15">
                  <c:v>-35</c:v>
                </c:pt>
                <c:pt idx="16">
                  <c:v>-34</c:v>
                </c:pt>
                <c:pt idx="17">
                  <c:v>-33</c:v>
                </c:pt>
                <c:pt idx="18">
                  <c:v>-32</c:v>
                </c:pt>
                <c:pt idx="19">
                  <c:v>-31</c:v>
                </c:pt>
                <c:pt idx="20">
                  <c:v>-30</c:v>
                </c:pt>
                <c:pt idx="21">
                  <c:v>-29</c:v>
                </c:pt>
                <c:pt idx="22">
                  <c:v>-28</c:v>
                </c:pt>
                <c:pt idx="23">
                  <c:v>-27</c:v>
                </c:pt>
                <c:pt idx="24">
                  <c:v>-26</c:v>
                </c:pt>
                <c:pt idx="25">
                  <c:v>-25</c:v>
                </c:pt>
                <c:pt idx="26">
                  <c:v>-24</c:v>
                </c:pt>
                <c:pt idx="27">
                  <c:v>-23</c:v>
                </c:pt>
                <c:pt idx="28">
                  <c:v>-22</c:v>
                </c:pt>
                <c:pt idx="29">
                  <c:v>-21</c:v>
                </c:pt>
                <c:pt idx="30">
                  <c:v>-20</c:v>
                </c:pt>
                <c:pt idx="31">
                  <c:v>-19</c:v>
                </c:pt>
                <c:pt idx="32">
                  <c:v>-18</c:v>
                </c:pt>
                <c:pt idx="33">
                  <c:v>-17</c:v>
                </c:pt>
                <c:pt idx="34">
                  <c:v>-16</c:v>
                </c:pt>
                <c:pt idx="35">
                  <c:v>-15</c:v>
                </c:pt>
                <c:pt idx="36">
                  <c:v>-14</c:v>
                </c:pt>
                <c:pt idx="37">
                  <c:v>-13</c:v>
                </c:pt>
                <c:pt idx="38">
                  <c:v>-12</c:v>
                </c:pt>
                <c:pt idx="39">
                  <c:v>-11</c:v>
                </c:pt>
                <c:pt idx="40">
                  <c:v>-10</c:v>
                </c:pt>
                <c:pt idx="41">
                  <c:v>-9</c:v>
                </c:pt>
                <c:pt idx="42">
                  <c:v>-8</c:v>
                </c:pt>
                <c:pt idx="43">
                  <c:v>-7</c:v>
                </c:pt>
                <c:pt idx="44">
                  <c:v>-6</c:v>
                </c:pt>
                <c:pt idx="45">
                  <c:v>-5</c:v>
                </c:pt>
                <c:pt idx="46">
                  <c:v>-4</c:v>
                </c:pt>
                <c:pt idx="47">
                  <c:v>-3</c:v>
                </c:pt>
                <c:pt idx="48">
                  <c:v>-2</c:v>
                </c:pt>
                <c:pt idx="49">
                  <c:v>-1</c:v>
                </c:pt>
                <c:pt idx="50">
                  <c:v>0</c:v>
                </c:pt>
                <c:pt idx="51">
                  <c:v>1</c:v>
                </c:pt>
                <c:pt idx="52">
                  <c:v>2</c:v>
                </c:pt>
                <c:pt idx="53">
                  <c:v>3</c:v>
                </c:pt>
                <c:pt idx="54">
                  <c:v>4</c:v>
                </c:pt>
                <c:pt idx="55">
                  <c:v>5</c:v>
                </c:pt>
                <c:pt idx="56">
                  <c:v>6</c:v>
                </c:pt>
                <c:pt idx="57">
                  <c:v>7</c:v>
                </c:pt>
                <c:pt idx="58">
                  <c:v>8</c:v>
                </c:pt>
                <c:pt idx="59">
                  <c:v>9</c:v>
                </c:pt>
                <c:pt idx="60">
                  <c:v>10</c:v>
                </c:pt>
                <c:pt idx="61">
                  <c:v>11</c:v>
                </c:pt>
                <c:pt idx="62">
                  <c:v>12</c:v>
                </c:pt>
                <c:pt idx="63">
                  <c:v>13</c:v>
                </c:pt>
                <c:pt idx="64">
                  <c:v>14</c:v>
                </c:pt>
                <c:pt idx="65">
                  <c:v>15</c:v>
                </c:pt>
                <c:pt idx="66">
                  <c:v>16</c:v>
                </c:pt>
                <c:pt idx="67">
                  <c:v>17</c:v>
                </c:pt>
                <c:pt idx="68">
                  <c:v>18</c:v>
                </c:pt>
                <c:pt idx="69">
                  <c:v>19</c:v>
                </c:pt>
                <c:pt idx="70">
                  <c:v>20</c:v>
                </c:pt>
                <c:pt idx="71">
                  <c:v>21</c:v>
                </c:pt>
                <c:pt idx="72">
                  <c:v>22</c:v>
                </c:pt>
                <c:pt idx="73">
                  <c:v>23</c:v>
                </c:pt>
                <c:pt idx="74">
                  <c:v>24</c:v>
                </c:pt>
                <c:pt idx="75">
                  <c:v>25</c:v>
                </c:pt>
                <c:pt idx="76">
                  <c:v>26</c:v>
                </c:pt>
                <c:pt idx="77">
                  <c:v>27</c:v>
                </c:pt>
                <c:pt idx="78">
                  <c:v>28</c:v>
                </c:pt>
                <c:pt idx="79">
                  <c:v>29</c:v>
                </c:pt>
                <c:pt idx="80">
                  <c:v>30</c:v>
                </c:pt>
                <c:pt idx="81">
                  <c:v>31</c:v>
                </c:pt>
                <c:pt idx="82">
                  <c:v>32</c:v>
                </c:pt>
                <c:pt idx="83">
                  <c:v>33</c:v>
                </c:pt>
                <c:pt idx="84">
                  <c:v>34</c:v>
                </c:pt>
                <c:pt idx="85">
                  <c:v>35</c:v>
                </c:pt>
                <c:pt idx="86">
                  <c:v>36</c:v>
                </c:pt>
                <c:pt idx="87">
                  <c:v>37</c:v>
                </c:pt>
                <c:pt idx="88">
                  <c:v>38</c:v>
                </c:pt>
                <c:pt idx="89">
                  <c:v>39</c:v>
                </c:pt>
                <c:pt idx="90">
                  <c:v>40</c:v>
                </c:pt>
                <c:pt idx="91">
                  <c:v>41</c:v>
                </c:pt>
                <c:pt idx="92">
                  <c:v>42</c:v>
                </c:pt>
                <c:pt idx="93">
                  <c:v>43</c:v>
                </c:pt>
                <c:pt idx="94">
                  <c:v>44</c:v>
                </c:pt>
                <c:pt idx="95">
                  <c:v>45</c:v>
                </c:pt>
                <c:pt idx="96">
                  <c:v>46</c:v>
                </c:pt>
                <c:pt idx="97">
                  <c:v>47</c:v>
                </c:pt>
                <c:pt idx="98">
                  <c:v>48</c:v>
                </c:pt>
                <c:pt idx="99">
                  <c:v>49</c:v>
                </c:pt>
              </c:numCache>
            </c:numRef>
          </c:xVal>
          <c:yVal>
            <c:numRef>
              <c:f>'[x axis y 0 mag field.table]x axis y 0 mag field'!$D$7:$D$106</c:f>
              <c:numCache>
                <c:formatCode>General</c:formatCode>
                <c:ptCount val="100"/>
                <c:pt idx="0">
                  <c:v>-0.60146834204499999</c:v>
                </c:pt>
                <c:pt idx="1">
                  <c:v>-0.60153619723899998</c:v>
                </c:pt>
                <c:pt idx="2">
                  <c:v>-0.60160405243299997</c:v>
                </c:pt>
                <c:pt idx="3">
                  <c:v>-0.60167461370700004</c:v>
                </c:pt>
                <c:pt idx="4">
                  <c:v>-0.60175014076699995</c:v>
                </c:pt>
                <c:pt idx="5">
                  <c:v>-0.601739834827</c:v>
                </c:pt>
                <c:pt idx="6">
                  <c:v>-0.60170760820500002</c:v>
                </c:pt>
                <c:pt idx="7">
                  <c:v>-0.60167538158199996</c:v>
                </c:pt>
                <c:pt idx="8">
                  <c:v>-0.60166352398599998</c:v>
                </c:pt>
                <c:pt idx="9">
                  <c:v>-0.60168997237300004</c:v>
                </c:pt>
                <c:pt idx="10">
                  <c:v>-0.60170042196499995</c:v>
                </c:pt>
                <c:pt idx="11">
                  <c:v>-0.601624154749</c:v>
                </c:pt>
                <c:pt idx="12">
                  <c:v>-0.60154788753300004</c:v>
                </c:pt>
                <c:pt idx="13">
                  <c:v>-0.60147234610900002</c:v>
                </c:pt>
                <c:pt idx="14">
                  <c:v>-0.60146560788299996</c:v>
                </c:pt>
                <c:pt idx="15">
                  <c:v>-0.60146879999299996</c:v>
                </c:pt>
                <c:pt idx="16">
                  <c:v>-0.60147310166199996</c:v>
                </c:pt>
                <c:pt idx="17">
                  <c:v>-0.60145907289900002</c:v>
                </c:pt>
                <c:pt idx="18">
                  <c:v>-0.60141078807899995</c:v>
                </c:pt>
                <c:pt idx="19">
                  <c:v>-0.60135385214600001</c:v>
                </c:pt>
                <c:pt idx="20">
                  <c:v>-0.60128485149499999</c:v>
                </c:pt>
                <c:pt idx="21">
                  <c:v>-0.60121290726700005</c:v>
                </c:pt>
                <c:pt idx="22">
                  <c:v>-0.60116660350999995</c:v>
                </c:pt>
                <c:pt idx="23">
                  <c:v>-0.60114733544099996</c:v>
                </c:pt>
                <c:pt idx="24">
                  <c:v>-0.60110436161799996</c:v>
                </c:pt>
                <c:pt idx="25">
                  <c:v>-0.60106528970100004</c:v>
                </c:pt>
                <c:pt idx="26">
                  <c:v>-0.60101784506400002</c:v>
                </c:pt>
                <c:pt idx="27">
                  <c:v>-0.60096305292499996</c:v>
                </c:pt>
                <c:pt idx="28">
                  <c:v>-0.60090537344899997</c:v>
                </c:pt>
                <c:pt idx="29">
                  <c:v>-0.60085740326600001</c:v>
                </c:pt>
                <c:pt idx="30">
                  <c:v>-0.60081618933799996</c:v>
                </c:pt>
                <c:pt idx="31">
                  <c:v>-0.60078100026100001</c:v>
                </c:pt>
                <c:pt idx="32">
                  <c:v>-0.60071941624000003</c:v>
                </c:pt>
                <c:pt idx="33">
                  <c:v>-0.60068134061900003</c:v>
                </c:pt>
                <c:pt idx="34">
                  <c:v>-0.60063804129099996</c:v>
                </c:pt>
                <c:pt idx="35">
                  <c:v>-0.60060476270700003</c:v>
                </c:pt>
                <c:pt idx="36">
                  <c:v>-0.60056738004300003</c:v>
                </c:pt>
                <c:pt idx="37">
                  <c:v>-0.600526669189</c:v>
                </c:pt>
                <c:pt idx="38">
                  <c:v>-0.60049308597100004</c:v>
                </c:pt>
                <c:pt idx="39">
                  <c:v>-0.60046596243399997</c:v>
                </c:pt>
                <c:pt idx="40">
                  <c:v>-0.60043719386799999</c:v>
                </c:pt>
                <c:pt idx="41">
                  <c:v>-0.60041470344699999</c:v>
                </c:pt>
                <c:pt idx="42">
                  <c:v>-0.60039433311099999</c:v>
                </c:pt>
                <c:pt idx="43">
                  <c:v>-0.60037240266199998</c:v>
                </c:pt>
                <c:pt idx="44">
                  <c:v>-0.60034777756400004</c:v>
                </c:pt>
                <c:pt idx="45">
                  <c:v>-0.60032679464299998</c:v>
                </c:pt>
                <c:pt idx="46">
                  <c:v>-0.60031014613300004</c:v>
                </c:pt>
                <c:pt idx="47">
                  <c:v>-0.60029845024999995</c:v>
                </c:pt>
                <c:pt idx="48">
                  <c:v>-0.60029152728500002</c:v>
                </c:pt>
                <c:pt idx="49">
                  <c:v>-0.60028745946299999</c:v>
                </c:pt>
                <c:pt idx="50">
                  <c:v>-0.60028580545999999</c:v>
                </c:pt>
                <c:pt idx="51">
                  <c:v>-0.60028078054199996</c:v>
                </c:pt>
                <c:pt idx="52">
                  <c:v>-0.60027736813499999</c:v>
                </c:pt>
                <c:pt idx="53">
                  <c:v>-0.600281768406</c:v>
                </c:pt>
                <c:pt idx="54">
                  <c:v>-0.60028777200700001</c:v>
                </c:pt>
                <c:pt idx="55">
                  <c:v>-0.60029728701200002</c:v>
                </c:pt>
                <c:pt idx="56">
                  <c:v>-0.60031542282299999</c:v>
                </c:pt>
                <c:pt idx="57">
                  <c:v>-0.60033135064099996</c:v>
                </c:pt>
                <c:pt idx="58">
                  <c:v>-0.60035462860800004</c:v>
                </c:pt>
                <c:pt idx="59">
                  <c:v>-0.60037833098899995</c:v>
                </c:pt>
                <c:pt idx="60">
                  <c:v>-0.60039279384599997</c:v>
                </c:pt>
                <c:pt idx="61">
                  <c:v>-0.60040636128400005</c:v>
                </c:pt>
                <c:pt idx="62">
                  <c:v>-0.60043367450600005</c:v>
                </c:pt>
                <c:pt idx="63">
                  <c:v>-0.60045478172900002</c:v>
                </c:pt>
                <c:pt idx="64">
                  <c:v>-0.60047445472399996</c:v>
                </c:pt>
                <c:pt idx="65">
                  <c:v>-0.60050397375599995</c:v>
                </c:pt>
                <c:pt idx="66">
                  <c:v>-0.600540423441</c:v>
                </c:pt>
                <c:pt idx="67">
                  <c:v>-0.60057481077800001</c:v>
                </c:pt>
                <c:pt idx="68">
                  <c:v>-0.60060282232399997</c:v>
                </c:pt>
                <c:pt idx="69">
                  <c:v>-0.60063363997499997</c:v>
                </c:pt>
                <c:pt idx="70">
                  <c:v>-0.60068396944199998</c:v>
                </c:pt>
                <c:pt idx="71">
                  <c:v>-0.60073248506700005</c:v>
                </c:pt>
                <c:pt idx="72">
                  <c:v>-0.60077572320100003</c:v>
                </c:pt>
                <c:pt idx="73">
                  <c:v>-0.60082759749100001</c:v>
                </c:pt>
                <c:pt idx="74">
                  <c:v>-0.60087783985999998</c:v>
                </c:pt>
                <c:pt idx="75">
                  <c:v>-0.60091167599700002</c:v>
                </c:pt>
                <c:pt idx="76">
                  <c:v>-0.60092941176600001</c:v>
                </c:pt>
                <c:pt idx="77">
                  <c:v>-0.60095230835299995</c:v>
                </c:pt>
                <c:pt idx="78">
                  <c:v>-0.60097162197499998</c:v>
                </c:pt>
                <c:pt idx="79">
                  <c:v>-0.60101924755299996</c:v>
                </c:pt>
                <c:pt idx="80">
                  <c:v>-0.60108257669099996</c:v>
                </c:pt>
                <c:pt idx="81">
                  <c:v>-0.60114383939500005</c:v>
                </c:pt>
                <c:pt idx="82">
                  <c:v>-0.60119692423899995</c:v>
                </c:pt>
                <c:pt idx="83">
                  <c:v>-0.60124254051600001</c:v>
                </c:pt>
                <c:pt idx="84">
                  <c:v>-0.60128279183</c:v>
                </c:pt>
                <c:pt idx="85">
                  <c:v>-0.60130089728000002</c:v>
                </c:pt>
                <c:pt idx="86">
                  <c:v>-0.60130423157199997</c:v>
                </c:pt>
                <c:pt idx="87">
                  <c:v>-0.60130756586300005</c:v>
                </c:pt>
                <c:pt idx="88">
                  <c:v>-0.60130665921199999</c:v>
                </c:pt>
                <c:pt idx="89">
                  <c:v>-0.60130544885600001</c:v>
                </c:pt>
                <c:pt idx="90">
                  <c:v>-0.60130423850000003</c:v>
                </c:pt>
                <c:pt idx="91">
                  <c:v>-0.60130711226099998</c:v>
                </c:pt>
                <c:pt idx="92">
                  <c:v>-0.60130607181600004</c:v>
                </c:pt>
                <c:pt idx="93">
                  <c:v>-0.60129022303099999</c:v>
                </c:pt>
                <c:pt idx="94">
                  <c:v>-0.60127437424700003</c:v>
                </c:pt>
                <c:pt idx="95">
                  <c:v>-0.60125852546199998</c:v>
                </c:pt>
                <c:pt idx="96">
                  <c:v>-0.60123424851999996</c:v>
                </c:pt>
                <c:pt idx="97">
                  <c:v>-0.60118259006700003</c:v>
                </c:pt>
                <c:pt idx="98">
                  <c:v>-0.601130931614</c:v>
                </c:pt>
                <c:pt idx="99">
                  <c:v>-0.60107927316099996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2-F995-40C5-99B9-461D48170DF8}"/>
            </c:ext>
          </c:extLst>
        </c:ser>
        <c:ser>
          <c:idx val="3"/>
          <c:order val="3"/>
          <c:tx>
            <c:strRef>
              <c:f>'[x axis y 0 mag field.table]x axis y 0 mag field'!$E$6</c:f>
              <c:strCache>
                <c:ptCount val="1"/>
                <c:pt idx="0">
                  <c:v>y=28</c:v>
                </c:pt>
              </c:strCache>
            </c:strRef>
          </c:tx>
          <c:spPr>
            <a:ln w="19050" cap="rnd">
              <a:solidFill>
                <a:schemeClr val="accent4"/>
              </a:solidFill>
              <a:round/>
            </a:ln>
            <a:effectLst/>
          </c:spPr>
          <c:marker>
            <c:symbol val="none"/>
          </c:marker>
          <c:xVal>
            <c:numRef>
              <c:f>'[x axis y 0 mag field.table]x axis y 0 mag field'!$A$7:$A$106</c:f>
              <c:numCache>
                <c:formatCode>General</c:formatCode>
                <c:ptCount val="100"/>
                <c:pt idx="0">
                  <c:v>-50</c:v>
                </c:pt>
                <c:pt idx="1">
                  <c:v>-49</c:v>
                </c:pt>
                <c:pt idx="2">
                  <c:v>-48</c:v>
                </c:pt>
                <c:pt idx="3">
                  <c:v>-47</c:v>
                </c:pt>
                <c:pt idx="4">
                  <c:v>-46</c:v>
                </c:pt>
                <c:pt idx="5">
                  <c:v>-45</c:v>
                </c:pt>
                <c:pt idx="6">
                  <c:v>-44</c:v>
                </c:pt>
                <c:pt idx="7">
                  <c:v>-43</c:v>
                </c:pt>
                <c:pt idx="8">
                  <c:v>-42</c:v>
                </c:pt>
                <c:pt idx="9">
                  <c:v>-41</c:v>
                </c:pt>
                <c:pt idx="10">
                  <c:v>-40</c:v>
                </c:pt>
                <c:pt idx="11">
                  <c:v>-39</c:v>
                </c:pt>
                <c:pt idx="12">
                  <c:v>-38</c:v>
                </c:pt>
                <c:pt idx="13">
                  <c:v>-37</c:v>
                </c:pt>
                <c:pt idx="14">
                  <c:v>-36</c:v>
                </c:pt>
                <c:pt idx="15">
                  <c:v>-35</c:v>
                </c:pt>
                <c:pt idx="16">
                  <c:v>-34</c:v>
                </c:pt>
                <c:pt idx="17">
                  <c:v>-33</c:v>
                </c:pt>
                <c:pt idx="18">
                  <c:v>-32</c:v>
                </c:pt>
                <c:pt idx="19">
                  <c:v>-31</c:v>
                </c:pt>
                <c:pt idx="20">
                  <c:v>-30</c:v>
                </c:pt>
                <c:pt idx="21">
                  <c:v>-29</c:v>
                </c:pt>
                <c:pt idx="22">
                  <c:v>-28</c:v>
                </c:pt>
                <c:pt idx="23">
                  <c:v>-27</c:v>
                </c:pt>
                <c:pt idx="24">
                  <c:v>-26</c:v>
                </c:pt>
                <c:pt idx="25">
                  <c:v>-25</c:v>
                </c:pt>
                <c:pt idx="26">
                  <c:v>-24</c:v>
                </c:pt>
                <c:pt idx="27">
                  <c:v>-23</c:v>
                </c:pt>
                <c:pt idx="28">
                  <c:v>-22</c:v>
                </c:pt>
                <c:pt idx="29">
                  <c:v>-21</c:v>
                </c:pt>
                <c:pt idx="30">
                  <c:v>-20</c:v>
                </c:pt>
                <c:pt idx="31">
                  <c:v>-19</c:v>
                </c:pt>
                <c:pt idx="32">
                  <c:v>-18</c:v>
                </c:pt>
                <c:pt idx="33">
                  <c:v>-17</c:v>
                </c:pt>
                <c:pt idx="34">
                  <c:v>-16</c:v>
                </c:pt>
                <c:pt idx="35">
                  <c:v>-15</c:v>
                </c:pt>
                <c:pt idx="36">
                  <c:v>-14</c:v>
                </c:pt>
                <c:pt idx="37">
                  <c:v>-13</c:v>
                </c:pt>
                <c:pt idx="38">
                  <c:v>-12</c:v>
                </c:pt>
                <c:pt idx="39">
                  <c:v>-11</c:v>
                </c:pt>
                <c:pt idx="40">
                  <c:v>-10</c:v>
                </c:pt>
                <c:pt idx="41">
                  <c:v>-9</c:v>
                </c:pt>
                <c:pt idx="42">
                  <c:v>-8</c:v>
                </c:pt>
                <c:pt idx="43">
                  <c:v>-7</c:v>
                </c:pt>
                <c:pt idx="44">
                  <c:v>-6</c:v>
                </c:pt>
                <c:pt idx="45">
                  <c:v>-5</c:v>
                </c:pt>
                <c:pt idx="46">
                  <c:v>-4</c:v>
                </c:pt>
                <c:pt idx="47">
                  <c:v>-3</c:v>
                </c:pt>
                <c:pt idx="48">
                  <c:v>-2</c:v>
                </c:pt>
                <c:pt idx="49">
                  <c:v>-1</c:v>
                </c:pt>
                <c:pt idx="50">
                  <c:v>0</c:v>
                </c:pt>
                <c:pt idx="51">
                  <c:v>1</c:v>
                </c:pt>
                <c:pt idx="52">
                  <c:v>2</c:v>
                </c:pt>
                <c:pt idx="53">
                  <c:v>3</c:v>
                </c:pt>
                <c:pt idx="54">
                  <c:v>4</c:v>
                </c:pt>
                <c:pt idx="55">
                  <c:v>5</c:v>
                </c:pt>
                <c:pt idx="56">
                  <c:v>6</c:v>
                </c:pt>
                <c:pt idx="57">
                  <c:v>7</c:v>
                </c:pt>
                <c:pt idx="58">
                  <c:v>8</c:v>
                </c:pt>
                <c:pt idx="59">
                  <c:v>9</c:v>
                </c:pt>
                <c:pt idx="60">
                  <c:v>10</c:v>
                </c:pt>
                <c:pt idx="61">
                  <c:v>11</c:v>
                </c:pt>
                <c:pt idx="62">
                  <c:v>12</c:v>
                </c:pt>
                <c:pt idx="63">
                  <c:v>13</c:v>
                </c:pt>
                <c:pt idx="64">
                  <c:v>14</c:v>
                </c:pt>
                <c:pt idx="65">
                  <c:v>15</c:v>
                </c:pt>
                <c:pt idx="66">
                  <c:v>16</c:v>
                </c:pt>
                <c:pt idx="67">
                  <c:v>17</c:v>
                </c:pt>
                <c:pt idx="68">
                  <c:v>18</c:v>
                </c:pt>
                <c:pt idx="69">
                  <c:v>19</c:v>
                </c:pt>
                <c:pt idx="70">
                  <c:v>20</c:v>
                </c:pt>
                <c:pt idx="71">
                  <c:v>21</c:v>
                </c:pt>
                <c:pt idx="72">
                  <c:v>22</c:v>
                </c:pt>
                <c:pt idx="73">
                  <c:v>23</c:v>
                </c:pt>
                <c:pt idx="74">
                  <c:v>24</c:v>
                </c:pt>
                <c:pt idx="75">
                  <c:v>25</c:v>
                </c:pt>
                <c:pt idx="76">
                  <c:v>26</c:v>
                </c:pt>
                <c:pt idx="77">
                  <c:v>27</c:v>
                </c:pt>
                <c:pt idx="78">
                  <c:v>28</c:v>
                </c:pt>
                <c:pt idx="79">
                  <c:v>29</c:v>
                </c:pt>
                <c:pt idx="80">
                  <c:v>30</c:v>
                </c:pt>
                <c:pt idx="81">
                  <c:v>31</c:v>
                </c:pt>
                <c:pt idx="82">
                  <c:v>32</c:v>
                </c:pt>
                <c:pt idx="83">
                  <c:v>33</c:v>
                </c:pt>
                <c:pt idx="84">
                  <c:v>34</c:v>
                </c:pt>
                <c:pt idx="85">
                  <c:v>35</c:v>
                </c:pt>
                <c:pt idx="86">
                  <c:v>36</c:v>
                </c:pt>
                <c:pt idx="87">
                  <c:v>37</c:v>
                </c:pt>
                <c:pt idx="88">
                  <c:v>38</c:v>
                </c:pt>
                <c:pt idx="89">
                  <c:v>39</c:v>
                </c:pt>
                <c:pt idx="90">
                  <c:v>40</c:v>
                </c:pt>
                <c:pt idx="91">
                  <c:v>41</c:v>
                </c:pt>
                <c:pt idx="92">
                  <c:v>42</c:v>
                </c:pt>
                <c:pt idx="93">
                  <c:v>43</c:v>
                </c:pt>
                <c:pt idx="94">
                  <c:v>44</c:v>
                </c:pt>
                <c:pt idx="95">
                  <c:v>45</c:v>
                </c:pt>
                <c:pt idx="96">
                  <c:v>46</c:v>
                </c:pt>
                <c:pt idx="97">
                  <c:v>47</c:v>
                </c:pt>
                <c:pt idx="98">
                  <c:v>48</c:v>
                </c:pt>
                <c:pt idx="99">
                  <c:v>49</c:v>
                </c:pt>
              </c:numCache>
            </c:numRef>
          </c:xVal>
          <c:yVal>
            <c:numRef>
              <c:f>'[x axis y 0 mag field.table]x axis y 0 mag field'!$E$7:$E$106</c:f>
              <c:numCache>
                <c:formatCode>General</c:formatCode>
                <c:ptCount val="100"/>
                <c:pt idx="0">
                  <c:v>-0.60475314332499996</c:v>
                </c:pt>
                <c:pt idx="1">
                  <c:v>-0.60459314744000003</c:v>
                </c:pt>
                <c:pt idx="2">
                  <c:v>-0.60449258919000004</c:v>
                </c:pt>
                <c:pt idx="3">
                  <c:v>-0.60439820984699999</c:v>
                </c:pt>
                <c:pt idx="4">
                  <c:v>-0.60423723594199996</c:v>
                </c:pt>
                <c:pt idx="5">
                  <c:v>-0.604044703337</c:v>
                </c:pt>
                <c:pt idx="6">
                  <c:v>-0.60386411122200001</c:v>
                </c:pt>
                <c:pt idx="7">
                  <c:v>-0.60375224129399996</c:v>
                </c:pt>
                <c:pt idx="8">
                  <c:v>-0.60364037136600002</c:v>
                </c:pt>
                <c:pt idx="9">
                  <c:v>-0.60352850143699999</c:v>
                </c:pt>
                <c:pt idx="10">
                  <c:v>-0.60338259121299997</c:v>
                </c:pt>
                <c:pt idx="11">
                  <c:v>-0.60322495068500004</c:v>
                </c:pt>
                <c:pt idx="12">
                  <c:v>-0.60308023886700002</c:v>
                </c:pt>
                <c:pt idx="13">
                  <c:v>-0.60293552704999998</c:v>
                </c:pt>
                <c:pt idx="14">
                  <c:v>-0.60278828287099995</c:v>
                </c:pt>
                <c:pt idx="15">
                  <c:v>-0.60263613351</c:v>
                </c:pt>
                <c:pt idx="16">
                  <c:v>-0.60252803604799998</c:v>
                </c:pt>
                <c:pt idx="17">
                  <c:v>-0.60241442769200004</c:v>
                </c:pt>
                <c:pt idx="18">
                  <c:v>-0.60226516677099995</c:v>
                </c:pt>
                <c:pt idx="19">
                  <c:v>-0.60210550490199999</c:v>
                </c:pt>
                <c:pt idx="20">
                  <c:v>-0.60193856168899995</c:v>
                </c:pt>
                <c:pt idx="21">
                  <c:v>-0.60177327811799997</c:v>
                </c:pt>
                <c:pt idx="22">
                  <c:v>-0.60164215314400005</c:v>
                </c:pt>
                <c:pt idx="23">
                  <c:v>-0.60155438777600001</c:v>
                </c:pt>
                <c:pt idx="24">
                  <c:v>-0.60145597120600003</c:v>
                </c:pt>
                <c:pt idx="25">
                  <c:v>-0.60132557534999997</c:v>
                </c:pt>
                <c:pt idx="26">
                  <c:v>-0.60118746353499997</c:v>
                </c:pt>
                <c:pt idx="27">
                  <c:v>-0.60107922825899995</c:v>
                </c:pt>
                <c:pt idx="28">
                  <c:v>-0.60098333148799998</c:v>
                </c:pt>
                <c:pt idx="29">
                  <c:v>-0.60088529034000004</c:v>
                </c:pt>
                <c:pt idx="30">
                  <c:v>-0.60079760388799996</c:v>
                </c:pt>
                <c:pt idx="31">
                  <c:v>-0.60070185489899997</c:v>
                </c:pt>
                <c:pt idx="32">
                  <c:v>-0.60059893789399998</c:v>
                </c:pt>
                <c:pt idx="33">
                  <c:v>-0.60050399741899996</c:v>
                </c:pt>
                <c:pt idx="34">
                  <c:v>-0.60041760591299997</c:v>
                </c:pt>
                <c:pt idx="35">
                  <c:v>-0.60034222769599999</c:v>
                </c:pt>
                <c:pt idx="36">
                  <c:v>-0.60026966459700004</c:v>
                </c:pt>
                <c:pt idx="37">
                  <c:v>-0.600198349603</c:v>
                </c:pt>
                <c:pt idx="38">
                  <c:v>-0.60014622277100005</c:v>
                </c:pt>
                <c:pt idx="39">
                  <c:v>-0.60010524843299995</c:v>
                </c:pt>
                <c:pt idx="40">
                  <c:v>-0.60007028117100003</c:v>
                </c:pt>
                <c:pt idx="41">
                  <c:v>-0.60004428534300003</c:v>
                </c:pt>
                <c:pt idx="42">
                  <c:v>-0.60002143865799995</c:v>
                </c:pt>
                <c:pt idx="43">
                  <c:v>-0.59999845203400004</c:v>
                </c:pt>
                <c:pt idx="44">
                  <c:v>-0.59996411104199998</c:v>
                </c:pt>
                <c:pt idx="45">
                  <c:v>-0.599945495941</c:v>
                </c:pt>
                <c:pt idx="46">
                  <c:v>-0.59994312731099997</c:v>
                </c:pt>
                <c:pt idx="47">
                  <c:v>-0.59993468602300004</c:v>
                </c:pt>
                <c:pt idx="48">
                  <c:v>-0.59992317701099995</c:v>
                </c:pt>
                <c:pt idx="49">
                  <c:v>-0.59989317174400003</c:v>
                </c:pt>
                <c:pt idx="50">
                  <c:v>-0.59986481634400002</c:v>
                </c:pt>
                <c:pt idx="51">
                  <c:v>-0.59987980276300001</c:v>
                </c:pt>
                <c:pt idx="52">
                  <c:v>-0.59990137356899997</c:v>
                </c:pt>
                <c:pt idx="53">
                  <c:v>-0.599924560484</c:v>
                </c:pt>
                <c:pt idx="54">
                  <c:v>-0.59993300472199995</c:v>
                </c:pt>
                <c:pt idx="55">
                  <c:v>-0.59992843364699999</c:v>
                </c:pt>
                <c:pt idx="56">
                  <c:v>-0.59994201358300003</c:v>
                </c:pt>
                <c:pt idx="57">
                  <c:v>-0.59997359673200001</c:v>
                </c:pt>
                <c:pt idx="58">
                  <c:v>-0.59999190835899996</c:v>
                </c:pt>
                <c:pt idx="59">
                  <c:v>-0.60001518020300004</c:v>
                </c:pt>
                <c:pt idx="60">
                  <c:v>-0.60003661852800005</c:v>
                </c:pt>
                <c:pt idx="61">
                  <c:v>-0.60006204266600005</c:v>
                </c:pt>
                <c:pt idx="62">
                  <c:v>-0.60010476641800004</c:v>
                </c:pt>
                <c:pt idx="63">
                  <c:v>-0.60015667019700003</c:v>
                </c:pt>
                <c:pt idx="64">
                  <c:v>-0.60021354513699998</c:v>
                </c:pt>
                <c:pt idx="65">
                  <c:v>-0.60028572609399999</c:v>
                </c:pt>
                <c:pt idx="66">
                  <c:v>-0.60038289243099996</c:v>
                </c:pt>
                <c:pt idx="67">
                  <c:v>-0.60047926083100001</c:v>
                </c:pt>
                <c:pt idx="68">
                  <c:v>-0.60056271021700003</c:v>
                </c:pt>
                <c:pt idx="69">
                  <c:v>-0.60064663833999998</c:v>
                </c:pt>
                <c:pt idx="70">
                  <c:v>-0.600730173024</c:v>
                </c:pt>
                <c:pt idx="71">
                  <c:v>-0.60083116412899995</c:v>
                </c:pt>
                <c:pt idx="72">
                  <c:v>-0.60090351112700002</c:v>
                </c:pt>
                <c:pt idx="73">
                  <c:v>-0.60101965726600004</c:v>
                </c:pt>
                <c:pt idx="74">
                  <c:v>-0.60112494323499999</c:v>
                </c:pt>
                <c:pt idx="75">
                  <c:v>-0.60122369546599996</c:v>
                </c:pt>
                <c:pt idx="76">
                  <c:v>-0.60133432828900002</c:v>
                </c:pt>
                <c:pt idx="77">
                  <c:v>-0.601460910071</c:v>
                </c:pt>
                <c:pt idx="78">
                  <c:v>-0.60153109604199995</c:v>
                </c:pt>
                <c:pt idx="79">
                  <c:v>-0.60163980255899996</c:v>
                </c:pt>
                <c:pt idx="80">
                  <c:v>-0.60181503710999995</c:v>
                </c:pt>
                <c:pt idx="81">
                  <c:v>-0.60200424249600004</c:v>
                </c:pt>
                <c:pt idx="82">
                  <c:v>-0.60217738771700002</c:v>
                </c:pt>
                <c:pt idx="83">
                  <c:v>-0.60229880519199996</c:v>
                </c:pt>
                <c:pt idx="84">
                  <c:v>-0.60239604052700002</c:v>
                </c:pt>
                <c:pt idx="85">
                  <c:v>-0.60249327586300006</c:v>
                </c:pt>
                <c:pt idx="86">
                  <c:v>-0.60265740531199996</c:v>
                </c:pt>
                <c:pt idx="87">
                  <c:v>-0.60283211594499997</c:v>
                </c:pt>
                <c:pt idx="88">
                  <c:v>-0.60298378586099999</c:v>
                </c:pt>
                <c:pt idx="89">
                  <c:v>-0.60307844779899999</c:v>
                </c:pt>
                <c:pt idx="90">
                  <c:v>-0.60318779897300001</c:v>
                </c:pt>
                <c:pt idx="91">
                  <c:v>-0.603353422004</c:v>
                </c:pt>
                <c:pt idx="92">
                  <c:v>-0.603519045034</c:v>
                </c:pt>
                <c:pt idx="93">
                  <c:v>-0.60366100234599995</c:v>
                </c:pt>
                <c:pt idx="94">
                  <c:v>-0.603753705719</c:v>
                </c:pt>
                <c:pt idx="95">
                  <c:v>-0.60387120137600003</c:v>
                </c:pt>
                <c:pt idx="96">
                  <c:v>-0.60404507995400003</c:v>
                </c:pt>
                <c:pt idx="97">
                  <c:v>-0.60417829573199999</c:v>
                </c:pt>
                <c:pt idx="98">
                  <c:v>-0.60427273871999998</c:v>
                </c:pt>
                <c:pt idx="99">
                  <c:v>-0.604397277186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3-F995-40C5-99B9-461D48170DF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635925312"/>
        <c:axId val="1635923392"/>
      </c:scatterChart>
      <c:valAx>
        <c:axId val="1635925312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635923392"/>
        <c:crosses val="autoZero"/>
        <c:crossBetween val="midCat"/>
      </c:valAx>
      <c:valAx>
        <c:axId val="163592339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635925312"/>
        <c:crosses val="autoZero"/>
        <c:crossBetween val="midCat"/>
        <c:majorUnit val="2.0000000000000005E-3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06/02/2025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0272938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06/02/2025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8321689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2819400"/>
            <a:ext cx="72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/>
              <a:t>Presentation title - line 1 - Arial 30pt - bold HiLumi dark grey - line 2</a:t>
            </a:r>
            <a:br>
              <a:rPr lang="en-GB" noProof="0"/>
            </a:br>
            <a:r>
              <a:rPr lang="en-GB" noProof="0"/>
              <a:t>line 3</a:t>
            </a:r>
            <a:br>
              <a:rPr lang="en-GB" noProof="0"/>
            </a:br>
            <a:r>
              <a:rPr lang="en-GB" noProof="0"/>
              <a:t>line 4  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800600"/>
            <a:ext cx="648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71600" y="6356350"/>
            <a:ext cx="6309000" cy="36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fr-FR" noProof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5899150"/>
            <a:ext cx="648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  <p:grpSp>
        <p:nvGrpSpPr>
          <p:cNvPr id="10" name="Grouper 9"/>
          <p:cNvGrpSpPr/>
          <p:nvPr userDrawn="1"/>
        </p:nvGrpSpPr>
        <p:grpSpPr>
          <a:xfrm>
            <a:off x="457200" y="6071400"/>
            <a:ext cx="457200" cy="457200"/>
            <a:chOff x="1462200" y="462091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7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1219200"/>
            <a:ext cx="7920000" cy="4906963"/>
          </a:xfrm>
        </p:spPr>
        <p:txBody>
          <a:bodyPr lIns="0" tIns="0" rIns="0" bIns="0"/>
          <a:lstStyle/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8" name="Grouper 7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9" name="Rectangle 8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ZoneTexte 9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3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215232"/>
            <a:ext cx="4040188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20574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215232"/>
            <a:ext cx="4041775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5" y="2057400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11" name="Grouper 10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12" name="Rectangle 11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4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7" name="Grouper 6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8" name="Rectangle 7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ZoneTexte 8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0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3200" cy="360000"/>
          </a:xfrm>
        </p:spPr>
        <p:txBody>
          <a:bodyPr/>
          <a:lstStyle/>
          <a:p>
            <a:r>
              <a:rPr lang="fr-FR" noProof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6" name="Grouper 5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7" name="Rectangle 6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9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457200"/>
            <a:ext cx="7920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5105400"/>
            <a:ext cx="7920000" cy="990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0800" cy="360000"/>
          </a:xfrm>
        </p:spPr>
        <p:txBody>
          <a:bodyPr/>
          <a:lstStyle/>
          <a:p>
            <a:r>
              <a:rPr lang="fr-FR" noProof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4648200"/>
            <a:ext cx="7918450" cy="38100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Image title</a:t>
            </a:r>
          </a:p>
        </p:txBody>
      </p:sp>
      <p:grpSp>
        <p:nvGrpSpPr>
          <p:cNvPr id="10" name="Grouper 9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ZoneTexte 11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3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709000"/>
            <a:ext cx="64404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/>
              <a:t>Thank you message....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351800" y="6356350"/>
            <a:ext cx="6440400" cy="360000"/>
          </a:xfrm>
        </p:spPr>
        <p:txBody>
          <a:bodyPr/>
          <a:lstStyle/>
          <a:p>
            <a:r>
              <a:rPr lang="fr-FR" noProof="0" dirty="0"/>
              <a:t>To </a:t>
            </a:r>
            <a:r>
              <a:rPr lang="fr-FR" noProof="0" dirty="0" err="1"/>
              <a:t>edit</a:t>
            </a:r>
            <a:r>
              <a:rPr lang="fr-FR" noProof="0" dirty="0"/>
              <a:t> speaker </a:t>
            </a:r>
            <a:r>
              <a:rPr lang="fr-FR" noProof="0" dirty="0" err="1"/>
              <a:t>name</a:t>
            </a:r>
            <a:r>
              <a:rPr lang="fr-FR" noProof="0" dirty="0"/>
              <a:t> go to Insert &gt; Header &amp; </a:t>
            </a:r>
            <a:r>
              <a:rPr lang="fr-FR" noProof="0" dirty="0" err="1"/>
              <a:t>Footer</a:t>
            </a:r>
            <a:r>
              <a:rPr lang="fr-FR" noProof="0" dirty="0"/>
              <a:t> and </a:t>
            </a:r>
            <a:r>
              <a:rPr lang="fr-FR" noProof="0" dirty="0" err="1"/>
              <a:t>apply</a:t>
            </a:r>
            <a:r>
              <a:rPr lang="fr-FR" noProof="0" dirty="0"/>
              <a:t> to all </a:t>
            </a:r>
            <a:r>
              <a:rPr lang="fr-FR" noProof="0" dirty="0" err="1"/>
              <a:t>slides</a:t>
            </a:r>
            <a:r>
              <a:rPr lang="fr-FR" noProof="0" dirty="0"/>
              <a:t> </a:t>
            </a:r>
            <a:r>
              <a:rPr lang="fr-FR" noProof="0" dirty="0" err="1"/>
              <a:t>except</a:t>
            </a:r>
            <a:r>
              <a:rPr lang="fr-FR" noProof="0" dirty="0"/>
              <a:t> </a:t>
            </a:r>
            <a:r>
              <a:rPr lang="fr-FR" noProof="0" dirty="0" err="1"/>
              <a:t>title</a:t>
            </a:r>
            <a:r>
              <a:rPr lang="fr-FR" noProof="0" dirty="0"/>
              <a:t> page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4953000"/>
            <a:ext cx="64404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/>
              <a:t>Credits if needed: reference 1, reference 2 ...</a:t>
            </a:r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457200" y="6071400"/>
            <a:ext cx="457200" cy="457200"/>
            <a:chOff x="1462200" y="462091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4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257175" indent="-257175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471488" indent="-196454">
              <a:buFont typeface="Arial" panose="020B0604020202020204" pitchFamily="34" charset="0"/>
              <a:buChar char="•"/>
              <a:tabLst/>
              <a:defRPr sz="1350">
                <a:solidFill>
                  <a:schemeClr val="tx2">
                    <a:lumMod val="50000"/>
                  </a:schemeClr>
                </a:solidFill>
              </a:defRPr>
            </a:lvl2pPr>
            <a:lvl3pPr marL="666750" indent="-195263">
              <a:buSzPct val="100000"/>
              <a:buFont typeface="Arial" panose="020B0604020202020204" pitchFamily="34" charset="0"/>
              <a:buChar char="•"/>
              <a:tabLst/>
              <a:defRPr sz="1350">
                <a:solidFill>
                  <a:schemeClr val="tx2">
                    <a:lumMod val="50000"/>
                  </a:schemeClr>
                </a:solidFill>
              </a:defRPr>
            </a:lvl3pPr>
            <a:lvl4pPr marL="907256" indent="-202406">
              <a:buSzPct val="100000"/>
              <a:buFont typeface="Arial" panose="020B0604020202020204" pitchFamily="34" charset="0"/>
              <a:buChar char="•"/>
              <a:tabLst/>
              <a:defRPr sz="1200">
                <a:solidFill>
                  <a:schemeClr val="tx2">
                    <a:lumMod val="50000"/>
                  </a:schemeClr>
                </a:solidFill>
              </a:defRPr>
            </a:lvl4pPr>
            <a:lvl5pPr marL="1543050" indent="-17145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C59C3C-3539-0F4E-8F5B-F97EBD723FC3}" type="datetime1">
              <a:rPr lang="de-CH" smtClean="0"/>
              <a:t>06.02.2025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98875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0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371600"/>
            <a:ext cx="792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fr-FR" noProof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  <p:sldLayoutId id="2147483659" r:id="rId8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12.jp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g"/><Relationship Id="rId5" Type="http://schemas.openxmlformats.org/officeDocument/2006/relationships/image" Target="../media/image10.jpg"/><Relationship Id="rId4" Type="http://schemas.openxmlformats.org/officeDocument/2006/relationships/image" Target="../media/image9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16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5" Type="http://schemas.openxmlformats.org/officeDocument/2006/relationships/chart" Target="../charts/chart1.xml"/><Relationship Id="rId4" Type="http://schemas.openxmlformats.org/officeDocument/2006/relationships/image" Target="../media/image2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fr-CH" dirty="0"/>
              <a:t>D Bodart</a:t>
            </a:r>
            <a:endParaRPr lang="en-GB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4"/>
          </p:nvPr>
        </p:nvSpPr>
        <p:spPr/>
        <p:txBody>
          <a:bodyPr>
            <a:normAutofit/>
          </a:bodyPr>
          <a:lstStyle/>
          <a:p>
            <a:r>
              <a:rPr lang="fr-FR" sz="1600" dirty="0"/>
              <a:t> 05/02/2025</a:t>
            </a:r>
            <a:endParaRPr lang="en-GB" dirty="0"/>
          </a:p>
        </p:txBody>
      </p:sp>
      <p:pic>
        <p:nvPicPr>
          <p:cNvPr id="5" name="Image 4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2B5368DC-0958-90B6-EA71-860A81E4B97E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>
          <a:xfrm>
            <a:off x="972343" y="2816942"/>
            <a:ext cx="7199313" cy="1800225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fr-FR" sz="3200" dirty="0"/>
              <a:t>Design </a:t>
            </a:r>
            <a:r>
              <a:rPr lang="fr-FR" sz="3200" dirty="0" err="1"/>
              <a:t>review</a:t>
            </a:r>
            <a:r>
              <a:rPr lang="fr-FR" sz="3200" dirty="0"/>
              <a:t> for the LHC-BGI magnets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z="2800" dirty="0"/>
              <a:t>MDX magnet</a:t>
            </a:r>
            <a:br>
              <a:rPr lang="en-GB" sz="2800" dirty="0"/>
            </a:br>
            <a:endParaRPr lang="en-GB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10</a:t>
            </a:fld>
            <a:endParaRPr lang="fr-FR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1F00F21A-6CF8-C562-6D42-A03207AF6EB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67237" y="3424237"/>
            <a:ext cx="9526" cy="9526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EC0DABE6-AE6E-17CE-34B1-85615237163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67237" y="3424237"/>
            <a:ext cx="9526" cy="9526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E4F28EC6-E233-B9BC-CAAC-89DA858D9E8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67237" y="3424237"/>
            <a:ext cx="9526" cy="9526"/>
          </a:xfrm>
          <a:prstGeom prst="rect">
            <a:avLst/>
          </a:prstGeom>
        </p:spPr>
      </p:pic>
      <p:sp>
        <p:nvSpPr>
          <p:cNvPr id="19" name="Espace réservé du contenu 2">
            <a:extLst>
              <a:ext uri="{FF2B5EF4-FFF2-40B4-BE49-F238E27FC236}">
                <a16:creationId xmlns:a16="http://schemas.microsoft.com/office/drawing/2014/main" id="{EC4053AC-B8C6-6BAC-D7A7-2877A4B74B7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3347" y="807851"/>
            <a:ext cx="7920000" cy="1182307"/>
          </a:xfrm>
        </p:spPr>
        <p:txBody>
          <a:bodyPr>
            <a:normAutofit/>
          </a:bodyPr>
          <a:lstStyle/>
          <a:p>
            <a:r>
              <a:rPr lang="fr-CH" sz="1200" dirty="0">
                <a:latin typeface="inherit"/>
              </a:rPr>
              <a:t>The MDX magnet </a:t>
            </a:r>
            <a:r>
              <a:rPr lang="fr-CH" sz="1200" dirty="0" err="1">
                <a:latin typeface="inherit"/>
              </a:rPr>
              <a:t>is</a:t>
            </a:r>
            <a:r>
              <a:rPr lang="fr-CH" sz="1200" dirty="0">
                <a:latin typeface="inherit"/>
              </a:rPr>
              <a:t> a </a:t>
            </a:r>
            <a:r>
              <a:rPr lang="fr-CH" sz="1200" b="1" dirty="0">
                <a:latin typeface="inherit"/>
              </a:rPr>
              <a:t>H type </a:t>
            </a:r>
            <a:r>
              <a:rPr lang="fr-CH" sz="1200" b="1" dirty="0" err="1">
                <a:latin typeface="inherit"/>
              </a:rPr>
              <a:t>bending</a:t>
            </a:r>
            <a:r>
              <a:rPr lang="fr-CH" sz="1200" b="1" dirty="0">
                <a:latin typeface="inherit"/>
              </a:rPr>
              <a:t> </a:t>
            </a:r>
            <a:r>
              <a:rPr lang="fr-CH" sz="1200" b="1" dirty="0" err="1">
                <a:latin typeface="inherit"/>
              </a:rPr>
              <a:t>solid</a:t>
            </a:r>
            <a:r>
              <a:rPr lang="fr-CH" sz="1200" b="1" dirty="0">
                <a:latin typeface="inherit"/>
              </a:rPr>
              <a:t> </a:t>
            </a:r>
            <a:r>
              <a:rPr lang="fr-CH" sz="1200" b="1" dirty="0" err="1">
                <a:latin typeface="inherit"/>
              </a:rPr>
              <a:t>yoke</a:t>
            </a:r>
            <a:r>
              <a:rPr lang="fr-CH" sz="1200" b="1" dirty="0">
                <a:latin typeface="inherit"/>
              </a:rPr>
              <a:t> magnet </a:t>
            </a:r>
            <a:r>
              <a:rPr lang="fr-CH" sz="1200" dirty="0" err="1">
                <a:latin typeface="inherit"/>
              </a:rPr>
              <a:t>with</a:t>
            </a:r>
            <a:r>
              <a:rPr lang="fr-CH" sz="1200" dirty="0">
                <a:latin typeface="inherit"/>
              </a:rPr>
              <a:t> </a:t>
            </a:r>
            <a:r>
              <a:rPr lang="fr-CH" sz="1200" dirty="0" err="1">
                <a:latin typeface="inherit"/>
              </a:rPr>
              <a:t>adjustable</a:t>
            </a:r>
            <a:r>
              <a:rPr lang="fr-CH" sz="1200" dirty="0">
                <a:latin typeface="inherit"/>
              </a:rPr>
              <a:t> aperture. The </a:t>
            </a:r>
            <a:r>
              <a:rPr lang="fr-CH" sz="1200" dirty="0" err="1">
                <a:latin typeface="inherit"/>
              </a:rPr>
              <a:t>integration</a:t>
            </a:r>
            <a:r>
              <a:rPr lang="fr-CH" sz="1200" dirty="0">
                <a:latin typeface="inherit"/>
              </a:rPr>
              <a:t> of </a:t>
            </a:r>
            <a:r>
              <a:rPr lang="fr-CH" sz="1200" dirty="0" err="1">
                <a:latin typeface="inherit"/>
              </a:rPr>
              <a:t>this</a:t>
            </a:r>
            <a:r>
              <a:rPr lang="fr-CH" sz="1200" dirty="0">
                <a:latin typeface="inherit"/>
              </a:rPr>
              <a:t> magnet type </a:t>
            </a:r>
            <a:r>
              <a:rPr lang="fr-CH" sz="1200" b="1" dirty="0" err="1">
                <a:latin typeface="inherit"/>
              </a:rPr>
              <a:t>does</a:t>
            </a:r>
            <a:r>
              <a:rPr lang="fr-CH" sz="1200" b="1" dirty="0">
                <a:latin typeface="inherit"/>
              </a:rPr>
              <a:t> not </a:t>
            </a:r>
            <a:r>
              <a:rPr lang="fr-CH" sz="1200" b="1" dirty="0" err="1">
                <a:latin typeface="inherit"/>
              </a:rPr>
              <a:t>requires</a:t>
            </a:r>
            <a:r>
              <a:rPr lang="fr-CH" sz="1200" b="1" dirty="0">
                <a:latin typeface="inherit"/>
              </a:rPr>
              <a:t> </a:t>
            </a:r>
            <a:r>
              <a:rPr lang="fr-CH" sz="1200" b="1" dirty="0" err="1">
                <a:latin typeface="inherit"/>
              </a:rPr>
              <a:t>any</a:t>
            </a:r>
            <a:r>
              <a:rPr lang="fr-CH" sz="1200" b="1" dirty="0">
                <a:latin typeface="inherit"/>
              </a:rPr>
              <a:t> </a:t>
            </a:r>
            <a:r>
              <a:rPr lang="fr-CH" sz="1200" b="1" dirty="0" err="1">
                <a:latin typeface="inherit"/>
              </a:rPr>
              <a:t>yoke</a:t>
            </a:r>
            <a:r>
              <a:rPr lang="fr-CH" sz="1200" b="1" dirty="0">
                <a:latin typeface="inherit"/>
              </a:rPr>
              <a:t> modification </a:t>
            </a:r>
            <a:r>
              <a:rPr lang="fr-CH" sz="1200" dirty="0">
                <a:latin typeface="inherit"/>
              </a:rPr>
              <a:t>appart </a:t>
            </a:r>
            <a:r>
              <a:rPr lang="fr-CH" sz="1200" dirty="0" err="1">
                <a:latin typeface="inherit"/>
              </a:rPr>
              <a:t>from</a:t>
            </a:r>
            <a:r>
              <a:rPr lang="fr-CH" sz="1200" dirty="0">
                <a:latin typeface="inherit"/>
              </a:rPr>
              <a:t> the </a:t>
            </a:r>
            <a:r>
              <a:rPr lang="fr-CH" sz="1200" dirty="0" err="1">
                <a:latin typeface="inherit"/>
              </a:rPr>
              <a:t>supporting</a:t>
            </a:r>
            <a:r>
              <a:rPr lang="fr-CH" sz="1200" dirty="0">
                <a:latin typeface="inherit"/>
              </a:rPr>
              <a:t> structure. In </a:t>
            </a:r>
            <a:r>
              <a:rPr lang="fr-CH" sz="1200" dirty="0" err="1">
                <a:latin typeface="inherit"/>
              </a:rPr>
              <a:t>our</a:t>
            </a:r>
            <a:r>
              <a:rPr lang="fr-CH" sz="1200" dirty="0">
                <a:latin typeface="inherit"/>
              </a:rPr>
              <a:t> case the </a:t>
            </a:r>
            <a:r>
              <a:rPr lang="fr-CH" sz="1200" b="1" dirty="0">
                <a:latin typeface="inherit"/>
              </a:rPr>
              <a:t>aperture </a:t>
            </a:r>
            <a:r>
              <a:rPr lang="fr-CH" sz="1200" b="1" dirty="0" err="1">
                <a:latin typeface="inherit"/>
              </a:rPr>
              <a:t>is</a:t>
            </a:r>
            <a:r>
              <a:rPr lang="fr-CH" sz="1200" b="1" dirty="0">
                <a:latin typeface="inherit"/>
              </a:rPr>
              <a:t> 100 mm </a:t>
            </a:r>
            <a:r>
              <a:rPr lang="fr-CH" sz="1200" dirty="0">
                <a:latin typeface="inherit"/>
              </a:rPr>
              <a:t>for a vacuum </a:t>
            </a:r>
            <a:r>
              <a:rPr lang="fr-CH" sz="1200" dirty="0" err="1">
                <a:latin typeface="inherit"/>
              </a:rPr>
              <a:t>chamber</a:t>
            </a:r>
            <a:r>
              <a:rPr lang="fr-CH" sz="1200" dirty="0">
                <a:latin typeface="inherit"/>
              </a:rPr>
              <a:t> of 85 mm </a:t>
            </a:r>
            <a:r>
              <a:rPr lang="fr-CH" sz="1200" dirty="0" err="1">
                <a:latin typeface="inherit"/>
              </a:rPr>
              <a:t>outer</a:t>
            </a:r>
            <a:r>
              <a:rPr lang="fr-CH" sz="1200" dirty="0">
                <a:latin typeface="inherit"/>
              </a:rPr>
              <a:t> </a:t>
            </a:r>
            <a:r>
              <a:rPr lang="fr-CH" sz="1200" dirty="0" err="1">
                <a:latin typeface="inherit"/>
              </a:rPr>
              <a:t>diameter</a:t>
            </a:r>
            <a:r>
              <a:rPr lang="fr-CH" sz="1200" dirty="0">
                <a:latin typeface="inherit"/>
              </a:rPr>
              <a:t>. The magnet </a:t>
            </a:r>
            <a:r>
              <a:rPr lang="fr-CH" sz="1200" dirty="0" err="1">
                <a:latin typeface="inherit"/>
              </a:rPr>
              <a:t>yoke</a:t>
            </a:r>
            <a:r>
              <a:rPr lang="fr-CH" sz="1200" dirty="0">
                <a:latin typeface="inherit"/>
              </a:rPr>
              <a:t> dimensions are 600 x 600 x 400 </a:t>
            </a:r>
            <a:r>
              <a:rPr lang="fr-CH" sz="1200" dirty="0" err="1">
                <a:latin typeface="inherit"/>
              </a:rPr>
              <a:t>mm</a:t>
            </a:r>
            <a:r>
              <a:rPr lang="fr-CH" sz="1200" b="1" dirty="0" err="1">
                <a:latin typeface="inherit"/>
              </a:rPr>
              <a:t>.</a:t>
            </a:r>
            <a:r>
              <a:rPr lang="fr-CH" sz="1200" b="1" dirty="0">
                <a:latin typeface="inherit"/>
              </a:rPr>
              <a:t> </a:t>
            </a:r>
            <a:r>
              <a:rPr lang="fr-FR" sz="1200" b="1" dirty="0">
                <a:latin typeface="inherit"/>
              </a:rPr>
              <a:t>B </a:t>
            </a:r>
            <a:r>
              <a:rPr lang="fr-FR" sz="1200" b="1" dirty="0" err="1">
                <a:latin typeface="inherit"/>
              </a:rPr>
              <a:t>field</a:t>
            </a:r>
            <a:r>
              <a:rPr lang="fr-FR" sz="1200" b="1" dirty="0">
                <a:latin typeface="inherit"/>
              </a:rPr>
              <a:t> </a:t>
            </a:r>
            <a:r>
              <a:rPr lang="fr-FR" sz="1200" b="1" dirty="0" err="1">
                <a:latin typeface="inherit"/>
              </a:rPr>
              <a:t>cancelling</a:t>
            </a:r>
            <a:r>
              <a:rPr lang="fr-FR" sz="1200" b="1" dirty="0">
                <a:latin typeface="inherit"/>
              </a:rPr>
              <a:t> </a:t>
            </a:r>
            <a:r>
              <a:rPr lang="fr-FR" sz="1200" dirty="0">
                <a:latin typeface="inherit"/>
              </a:rPr>
              <a:t>by </a:t>
            </a:r>
            <a:r>
              <a:rPr lang="fr-FR" sz="1200" dirty="0" err="1">
                <a:latin typeface="inherit"/>
              </a:rPr>
              <a:t>upstream</a:t>
            </a:r>
            <a:r>
              <a:rPr lang="fr-FR" sz="1200" dirty="0">
                <a:latin typeface="inherit"/>
              </a:rPr>
              <a:t> and </a:t>
            </a:r>
            <a:r>
              <a:rPr lang="fr-FR" sz="1200" dirty="0" err="1">
                <a:latin typeface="inherit"/>
              </a:rPr>
              <a:t>downstream</a:t>
            </a:r>
            <a:r>
              <a:rPr lang="fr-FR" sz="1200" dirty="0">
                <a:latin typeface="inherit"/>
              </a:rPr>
              <a:t> MDX B </a:t>
            </a:r>
            <a:r>
              <a:rPr lang="fr-FR" sz="1200" dirty="0" err="1">
                <a:latin typeface="inherit"/>
              </a:rPr>
              <a:t>field</a:t>
            </a:r>
            <a:r>
              <a:rPr lang="fr-FR" sz="1200" dirty="0">
                <a:latin typeface="inherit"/>
              </a:rPr>
              <a:t>= 0,002120 Tm/A. 0,211 x 0,002120/2= </a:t>
            </a:r>
            <a:r>
              <a:rPr lang="fr-FR" sz="1200" b="1" dirty="0">
                <a:latin typeface="inherit"/>
              </a:rPr>
              <a:t>44,4 A</a:t>
            </a:r>
            <a:r>
              <a:rPr lang="fr-FR" sz="1200" dirty="0">
                <a:latin typeface="inherit"/>
              </a:rPr>
              <a:t> (30% </a:t>
            </a:r>
            <a:r>
              <a:rPr lang="fr-FR" sz="1200" dirty="0" err="1">
                <a:latin typeface="inherit"/>
              </a:rPr>
              <a:t>lower</a:t>
            </a:r>
            <a:r>
              <a:rPr lang="fr-FR" sz="1200" dirty="0">
                <a:latin typeface="inherit"/>
              </a:rPr>
              <a:t> </a:t>
            </a:r>
            <a:r>
              <a:rPr lang="fr-FR" sz="1200" dirty="0" err="1">
                <a:latin typeface="inherit"/>
              </a:rPr>
              <a:t>than</a:t>
            </a:r>
            <a:r>
              <a:rPr lang="fr-FR" sz="1200" dirty="0">
                <a:latin typeface="inherit"/>
              </a:rPr>
              <a:t> </a:t>
            </a:r>
            <a:r>
              <a:rPr lang="fr-FR" sz="1200" dirty="0" err="1">
                <a:latin typeface="inherit"/>
              </a:rPr>
              <a:t>previous</a:t>
            </a:r>
            <a:r>
              <a:rPr lang="fr-FR" sz="1200" dirty="0">
                <a:latin typeface="inherit"/>
              </a:rPr>
              <a:t> design </a:t>
            </a:r>
            <a:r>
              <a:rPr lang="fr-FR" sz="1200" dirty="0" err="1">
                <a:latin typeface="inherit"/>
              </a:rPr>
              <a:t>with</a:t>
            </a:r>
            <a:r>
              <a:rPr lang="fr-FR" sz="1200" dirty="0">
                <a:latin typeface="inherit"/>
              </a:rPr>
              <a:t> </a:t>
            </a:r>
            <a:r>
              <a:rPr lang="fr-FR" sz="1200" dirty="0" err="1">
                <a:latin typeface="inherit"/>
              </a:rPr>
              <a:t>rectangular</a:t>
            </a:r>
            <a:r>
              <a:rPr lang="fr-FR" sz="1200" dirty="0">
                <a:latin typeface="inherit"/>
              </a:rPr>
              <a:t> pole </a:t>
            </a:r>
            <a:r>
              <a:rPr lang="fr-FR" sz="1200" dirty="0" err="1">
                <a:latin typeface="inherit"/>
              </a:rPr>
              <a:t>shape</a:t>
            </a:r>
            <a:r>
              <a:rPr lang="fr-FR" sz="1200" dirty="0">
                <a:latin typeface="inherit"/>
              </a:rPr>
              <a:t>). </a:t>
            </a:r>
            <a:r>
              <a:rPr lang="fr-FR" sz="1200" dirty="0" err="1">
                <a:latin typeface="inherit"/>
              </a:rPr>
              <a:t>Specific</a:t>
            </a:r>
            <a:r>
              <a:rPr lang="fr-FR" sz="1200" dirty="0">
                <a:latin typeface="inherit"/>
              </a:rPr>
              <a:t> </a:t>
            </a:r>
            <a:r>
              <a:rPr lang="fr-FR" sz="1200" dirty="0" err="1">
                <a:latin typeface="inherit"/>
              </a:rPr>
              <a:t>shim</a:t>
            </a:r>
            <a:r>
              <a:rPr lang="fr-FR" sz="1200" dirty="0">
                <a:latin typeface="inherit"/>
              </a:rPr>
              <a:t> made </a:t>
            </a:r>
            <a:r>
              <a:rPr lang="fr-FR" sz="1200" dirty="0" err="1">
                <a:latin typeface="inherit"/>
              </a:rPr>
              <a:t>experimentaly</a:t>
            </a:r>
            <a:r>
              <a:rPr lang="fr-FR" sz="1200" dirty="0">
                <a:latin typeface="inherit"/>
              </a:rPr>
              <a:t> are </a:t>
            </a:r>
            <a:r>
              <a:rPr lang="fr-FR" sz="1200" dirty="0" err="1">
                <a:latin typeface="inherit"/>
              </a:rPr>
              <a:t>designed</a:t>
            </a:r>
            <a:r>
              <a:rPr lang="fr-FR" sz="1200" dirty="0">
                <a:latin typeface="inherit"/>
              </a:rPr>
              <a:t>. The connections are to </a:t>
            </a:r>
            <a:r>
              <a:rPr lang="fr-FR" sz="1200" dirty="0" err="1">
                <a:latin typeface="inherit"/>
              </a:rPr>
              <a:t>be</a:t>
            </a:r>
            <a:r>
              <a:rPr lang="fr-FR" sz="1200" dirty="0">
                <a:latin typeface="inherit"/>
              </a:rPr>
              <a:t> </a:t>
            </a:r>
            <a:r>
              <a:rPr lang="fr-FR" sz="1200" dirty="0" err="1">
                <a:latin typeface="inherit"/>
              </a:rPr>
              <a:t>moved</a:t>
            </a:r>
            <a:r>
              <a:rPr lang="fr-FR" sz="1200" dirty="0">
                <a:latin typeface="inherit"/>
              </a:rPr>
              <a:t> to the top of the magnet for the 5R4 location due to </a:t>
            </a:r>
            <a:r>
              <a:rPr lang="fr-FR" sz="1200" dirty="0" err="1">
                <a:latin typeface="inherit"/>
              </a:rPr>
              <a:t>space</a:t>
            </a:r>
            <a:r>
              <a:rPr lang="fr-FR" sz="1200" dirty="0">
                <a:latin typeface="inherit"/>
              </a:rPr>
              <a:t> </a:t>
            </a:r>
            <a:r>
              <a:rPr lang="fr-FR" sz="1200" dirty="0" err="1">
                <a:latin typeface="inherit"/>
              </a:rPr>
              <a:t>constraints</a:t>
            </a:r>
            <a:r>
              <a:rPr lang="fr-FR" sz="1200" dirty="0">
                <a:latin typeface="inherit"/>
              </a:rPr>
              <a:t>.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36FB9E8-E53E-B726-A7B7-26875A94A441}"/>
              </a:ext>
            </a:extLst>
          </p:cNvPr>
          <p:cNvSpPr txBox="1"/>
          <p:nvPr/>
        </p:nvSpPr>
        <p:spPr>
          <a:xfrm>
            <a:off x="907261" y="4804261"/>
            <a:ext cx="194421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000" dirty="0"/>
              <a:t>Fig.18:  MDX </a:t>
            </a:r>
            <a:r>
              <a:rPr lang="fr-CH" sz="1000" dirty="0" err="1"/>
              <a:t>magnetic</a:t>
            </a:r>
            <a:r>
              <a:rPr lang="fr-CH" sz="1000" dirty="0"/>
              <a:t> model</a:t>
            </a:r>
            <a:endParaRPr lang="en-GB" sz="1000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2D9DD871-4213-ED39-7DD8-56509FC0C7DF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t="9571"/>
          <a:stretch/>
        </p:blipFill>
        <p:spPr>
          <a:xfrm>
            <a:off x="4116964" y="4398786"/>
            <a:ext cx="4556383" cy="1182307"/>
          </a:xfrm>
          <a:prstGeom prst="rect">
            <a:avLst/>
          </a:prstGeom>
        </p:spPr>
      </p:pic>
      <p:grpSp>
        <p:nvGrpSpPr>
          <p:cNvPr id="20" name="Group 19">
            <a:extLst>
              <a:ext uri="{FF2B5EF4-FFF2-40B4-BE49-F238E27FC236}">
                <a16:creationId xmlns:a16="http://schemas.microsoft.com/office/drawing/2014/main" id="{E35C9269-22A0-5C8A-7428-37423AA84828}"/>
              </a:ext>
            </a:extLst>
          </p:cNvPr>
          <p:cNvGrpSpPr/>
          <p:nvPr/>
        </p:nvGrpSpPr>
        <p:grpSpPr>
          <a:xfrm>
            <a:off x="5527156" y="2251456"/>
            <a:ext cx="4142521" cy="1182307"/>
            <a:chOff x="2587631" y="634047"/>
            <a:chExt cx="4942586" cy="2048698"/>
          </a:xfrm>
        </p:grpSpPr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91AC7388-3512-F116-2CFB-00C86C31C54E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587631" y="634047"/>
              <a:ext cx="2850834" cy="2048698"/>
            </a:xfrm>
            <a:prstGeom prst="rect">
              <a:avLst/>
            </a:prstGeom>
          </p:spPr>
        </p:pic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87AF3DD8-99C8-0E85-7DC0-20677E0A7A3F}"/>
                </a:ext>
              </a:extLst>
            </p:cNvPr>
            <p:cNvSpPr txBox="1"/>
            <p:nvPr/>
          </p:nvSpPr>
          <p:spPr>
            <a:xfrm>
              <a:off x="5431594" y="2267406"/>
              <a:ext cx="2098623" cy="3733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CH" sz="800" dirty="0" err="1"/>
                <a:t>edms</a:t>
              </a:r>
              <a:r>
                <a:rPr lang="fr-CH" sz="800" dirty="0"/>
                <a:t> </a:t>
              </a:r>
              <a:r>
                <a:rPr lang="en-GB" sz="800" dirty="0"/>
                <a:t>966185 v.1</a:t>
              </a:r>
              <a:r>
                <a:rPr lang="fr-CH" sz="800" dirty="0"/>
                <a:t> </a:t>
              </a:r>
              <a:endParaRPr lang="en-GB" sz="800" dirty="0"/>
            </a:p>
          </p:txBody>
        </p:sp>
      </p:grpSp>
      <p:pic>
        <p:nvPicPr>
          <p:cNvPr id="4" name="Picture 3">
            <a:extLst>
              <a:ext uri="{FF2B5EF4-FFF2-40B4-BE49-F238E27FC236}">
                <a16:creationId xmlns:a16="http://schemas.microsoft.com/office/drawing/2014/main" id="{FCC29864-03CC-6016-9DAB-4DBAB6DF586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50408" y="2395725"/>
            <a:ext cx="3040785" cy="2312590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93A9D272-B51F-85B9-CF48-79C4989A09EF}"/>
              </a:ext>
            </a:extLst>
          </p:cNvPr>
          <p:cNvSpPr txBox="1"/>
          <p:nvPr/>
        </p:nvSpPr>
        <p:spPr>
          <a:xfrm>
            <a:off x="5423046" y="3520943"/>
            <a:ext cx="276518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000" dirty="0"/>
              <a:t>Fig.19:  100 mm gap MDX </a:t>
            </a:r>
            <a:r>
              <a:rPr lang="fr-CH" sz="1000" dirty="0" err="1"/>
              <a:t>magnetic</a:t>
            </a:r>
            <a:r>
              <a:rPr lang="fr-CH" sz="1000" dirty="0"/>
              <a:t> </a:t>
            </a:r>
            <a:r>
              <a:rPr lang="fr-CH" sz="1000" dirty="0" err="1"/>
              <a:t>shims</a:t>
            </a:r>
            <a:endParaRPr lang="en-GB" sz="10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6A4B678-7F46-303A-BEE7-34F626B96386}"/>
              </a:ext>
            </a:extLst>
          </p:cNvPr>
          <p:cNvSpPr txBox="1"/>
          <p:nvPr/>
        </p:nvSpPr>
        <p:spPr>
          <a:xfrm>
            <a:off x="4756680" y="4094037"/>
            <a:ext cx="377532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000" dirty="0"/>
              <a:t>Table 3: Transfer </a:t>
            </a:r>
            <a:r>
              <a:rPr lang="fr-CH" sz="1000" dirty="0" err="1"/>
              <a:t>function</a:t>
            </a:r>
            <a:r>
              <a:rPr lang="fr-CH" sz="1000" dirty="0"/>
              <a:t> of the 100 mm gap MDX (archive)</a:t>
            </a:r>
            <a:endParaRPr lang="en-GB" sz="1000" dirty="0"/>
          </a:p>
        </p:txBody>
      </p:sp>
    </p:spTree>
    <p:extLst>
      <p:ext uri="{BB962C8B-B14F-4D97-AF65-F5344CB8AC3E}">
        <p14:creationId xmlns:p14="http://schemas.microsoft.com/office/powerpoint/2010/main" val="274141294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16763" y="168174"/>
            <a:ext cx="7920000" cy="720000"/>
          </a:xfrm>
        </p:spPr>
        <p:txBody>
          <a:bodyPr/>
          <a:lstStyle/>
          <a:p>
            <a:r>
              <a:rPr lang="fr-CH" dirty="0"/>
              <a:t>MDX magnet performances</a:t>
            </a:r>
            <a:br>
              <a:rPr lang="en-GB" dirty="0"/>
            </a:br>
            <a:endParaRPr lang="en-GB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11</a:t>
            </a:fld>
            <a:endParaRPr lang="fr-FR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EC507CDB-A452-28D4-D540-960E0A9B4BB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3795664"/>
              </p:ext>
            </p:extLst>
          </p:nvPr>
        </p:nvGraphicFramePr>
        <p:xfrm>
          <a:off x="898207" y="1853741"/>
          <a:ext cx="2116317" cy="224804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69278">
                  <a:extLst>
                    <a:ext uri="{9D8B030D-6E8A-4147-A177-3AD203B41FA5}">
                      <a16:colId xmlns:a16="http://schemas.microsoft.com/office/drawing/2014/main" val="2455415897"/>
                    </a:ext>
                  </a:extLst>
                </a:gridCol>
                <a:gridCol w="773520">
                  <a:extLst>
                    <a:ext uri="{9D8B030D-6E8A-4147-A177-3AD203B41FA5}">
                      <a16:colId xmlns:a16="http://schemas.microsoft.com/office/drawing/2014/main" val="3529362738"/>
                    </a:ext>
                  </a:extLst>
                </a:gridCol>
                <a:gridCol w="773519">
                  <a:extLst>
                    <a:ext uri="{9D8B030D-6E8A-4147-A177-3AD203B41FA5}">
                      <a16:colId xmlns:a16="http://schemas.microsoft.com/office/drawing/2014/main" val="568247640"/>
                    </a:ext>
                  </a:extLst>
                </a:gridCol>
              </a:tblGrid>
              <a:tr h="205076">
                <a:tc>
                  <a:txBody>
                    <a:bodyPr/>
                    <a:lstStyle/>
                    <a:p>
                      <a:pPr algn="ctr" fontAlgn="b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CH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Absolute</a:t>
                      </a:r>
                      <a:r>
                        <a:rPr lang="fr-CH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 values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CH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Relative values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1376211157"/>
                  </a:ext>
                </a:extLst>
              </a:tr>
              <a:tr h="238143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B1 [Tm]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57.44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154139839"/>
                  </a:ext>
                </a:extLst>
              </a:tr>
              <a:tr h="238143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B2 [units]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-5.48E-14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-9.54E-12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226758011"/>
                  </a:ext>
                </a:extLst>
              </a:tr>
              <a:tr h="238143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B3 [units]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0.115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2.00E+01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136377158"/>
                  </a:ext>
                </a:extLst>
              </a:tr>
              <a:tr h="238143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B4 [units]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-2.24E-14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-3.89E-12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325334709"/>
                  </a:ext>
                </a:extLst>
              </a:tr>
              <a:tr h="238143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B5 [units]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-0.268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-4.67E+01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002582569"/>
                  </a:ext>
                </a:extLst>
              </a:tr>
              <a:tr h="238143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B6 [units]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4.19E-15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7.30E-13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89366249"/>
                  </a:ext>
                </a:extLst>
              </a:tr>
              <a:tr h="238143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B7 [units]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0.05973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1.04E+01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094150983"/>
                  </a:ext>
                </a:extLst>
              </a:tr>
              <a:tr h="238143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B8 [units]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-2.13E-15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-3.71E-13</a:t>
                      </a: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894196196"/>
                  </a:ext>
                </a:extLst>
              </a:tr>
            </a:tbl>
          </a:graphicData>
        </a:graphic>
      </p:graphicFrame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id="{380BFAB2-7074-8E12-FB3B-DD4F03C8748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37435860"/>
              </p:ext>
            </p:extLst>
          </p:nvPr>
        </p:nvGraphicFramePr>
        <p:xfrm>
          <a:off x="5148064" y="1838084"/>
          <a:ext cx="2578378" cy="2926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96144">
                  <a:extLst>
                    <a:ext uri="{9D8B030D-6E8A-4147-A177-3AD203B41FA5}">
                      <a16:colId xmlns:a16="http://schemas.microsoft.com/office/drawing/2014/main" val="1748007801"/>
                    </a:ext>
                  </a:extLst>
                </a:gridCol>
                <a:gridCol w="1282234">
                  <a:extLst>
                    <a:ext uri="{9D8B030D-6E8A-4147-A177-3AD203B41FA5}">
                      <a16:colId xmlns:a16="http://schemas.microsoft.com/office/drawing/2014/main" val="962123517"/>
                    </a:ext>
                  </a:extLst>
                </a:gridCol>
              </a:tblGrid>
              <a:tr h="244253">
                <a:tc gridSpan="2">
                  <a:txBody>
                    <a:bodyPr/>
                    <a:lstStyle/>
                    <a:p>
                      <a:pPr algn="ctr"/>
                      <a:r>
                        <a:rPr lang="fr-CH" sz="1100" dirty="0" err="1">
                          <a:latin typeface="Aptos Narrow" panose="020B0004020202020204" pitchFamily="34" charset="0"/>
                        </a:rPr>
                        <a:t>Coils</a:t>
                      </a:r>
                      <a:r>
                        <a:rPr lang="fr-CH" sz="1100" dirty="0">
                          <a:latin typeface="Aptos Narrow" panose="020B0004020202020204" pitchFamily="34" charset="0"/>
                        </a:rPr>
                        <a:t> data</a:t>
                      </a:r>
                      <a:endParaRPr lang="en-GB" sz="1100" dirty="0">
                        <a:latin typeface="Aptos Narrow" panose="020B0004020202020204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1553669"/>
                  </a:ext>
                </a:extLst>
              </a:tr>
              <a:tr h="244253">
                <a:tc>
                  <a:txBody>
                    <a:bodyPr/>
                    <a:lstStyle/>
                    <a:p>
                      <a:pPr algn="ctr"/>
                      <a:r>
                        <a:rPr lang="fr-CH" sz="1100" dirty="0">
                          <a:latin typeface="Aptos Narrow" panose="020B0004020202020204" pitchFamily="34" charset="0"/>
                        </a:rPr>
                        <a:t># of </a:t>
                      </a:r>
                      <a:r>
                        <a:rPr lang="fr-CH" sz="1100" dirty="0" err="1">
                          <a:latin typeface="Aptos Narrow" panose="020B0004020202020204" pitchFamily="34" charset="0"/>
                        </a:rPr>
                        <a:t>Turns</a:t>
                      </a:r>
                      <a:r>
                        <a:rPr lang="fr-CH" sz="1100" dirty="0">
                          <a:latin typeface="Aptos Narrow" panose="020B0004020202020204" pitchFamily="34" charset="0"/>
                        </a:rPr>
                        <a:t>/</a:t>
                      </a:r>
                      <a:r>
                        <a:rPr lang="fr-CH" sz="1100" dirty="0" err="1">
                          <a:latin typeface="Aptos Narrow" panose="020B0004020202020204" pitchFamily="34" charset="0"/>
                        </a:rPr>
                        <a:t>coil</a:t>
                      </a:r>
                      <a:endParaRPr lang="en-GB" sz="1100" dirty="0">
                        <a:latin typeface="Aptos Narrow" panose="020B00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100" dirty="0">
                          <a:latin typeface="Aptos Narrow" panose="020B0004020202020204" pitchFamily="34" charset="0"/>
                        </a:rPr>
                        <a:t>180</a:t>
                      </a:r>
                      <a:endParaRPr lang="en-GB" sz="1100" dirty="0">
                        <a:latin typeface="Aptos Narrow" panose="020B00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66754566"/>
                  </a:ext>
                </a:extLst>
              </a:tr>
              <a:tr h="244253">
                <a:tc>
                  <a:txBody>
                    <a:bodyPr/>
                    <a:lstStyle/>
                    <a:p>
                      <a:pPr algn="ctr"/>
                      <a:r>
                        <a:rPr lang="fr-CH" sz="1100" dirty="0" err="1">
                          <a:latin typeface="Aptos Narrow" panose="020B0004020202020204" pitchFamily="34" charset="0"/>
                        </a:rPr>
                        <a:t>Conductor</a:t>
                      </a:r>
                      <a:r>
                        <a:rPr lang="fr-CH" sz="1100" dirty="0">
                          <a:latin typeface="Aptos Narrow" panose="020B0004020202020204" pitchFamily="34" charset="0"/>
                        </a:rPr>
                        <a:t> size</a:t>
                      </a:r>
                      <a:endParaRPr lang="en-GB" sz="1100" dirty="0">
                        <a:latin typeface="Aptos Narrow" panose="020B00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100" dirty="0">
                          <a:latin typeface="Aptos Narrow" panose="020B0004020202020204" pitchFamily="34" charset="0"/>
                        </a:rPr>
                        <a:t>6,5x6,5x3,5 mm</a:t>
                      </a:r>
                      <a:endParaRPr lang="en-GB" sz="1100" dirty="0">
                        <a:latin typeface="Aptos Narrow" panose="020B00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85636071"/>
                  </a:ext>
                </a:extLst>
              </a:tr>
              <a:tr h="244253">
                <a:tc>
                  <a:txBody>
                    <a:bodyPr/>
                    <a:lstStyle/>
                    <a:p>
                      <a:pPr algn="ctr"/>
                      <a:r>
                        <a:rPr lang="fr-CH" sz="1100" dirty="0">
                          <a:latin typeface="Aptos Narrow" panose="020B0004020202020204" pitchFamily="34" charset="0"/>
                        </a:rPr>
                        <a:t>I </a:t>
                      </a:r>
                      <a:r>
                        <a:rPr lang="fr-CH" sz="1100" dirty="0" err="1">
                          <a:latin typeface="Aptos Narrow" panose="020B0004020202020204" pitchFamily="34" charset="0"/>
                        </a:rPr>
                        <a:t>density</a:t>
                      </a:r>
                      <a:endParaRPr lang="en-GB" sz="1100" dirty="0">
                        <a:latin typeface="Aptos Narrow" panose="020B00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100" dirty="0">
                          <a:latin typeface="Aptos Narrow" panose="020B0004020202020204" pitchFamily="34" charset="0"/>
                        </a:rPr>
                        <a:t>1,4 A/mm</a:t>
                      </a:r>
                      <a:r>
                        <a:rPr lang="fr-CH" sz="1100" baseline="30000" dirty="0">
                          <a:latin typeface="Aptos Narrow" panose="020B0004020202020204" pitchFamily="34" charset="0"/>
                        </a:rPr>
                        <a:t>2</a:t>
                      </a:r>
                      <a:endParaRPr lang="en-GB" sz="1100" baseline="30000" dirty="0">
                        <a:latin typeface="Aptos Narrow" panose="020B00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61101933"/>
                  </a:ext>
                </a:extLst>
              </a:tr>
              <a:tr h="244253">
                <a:tc>
                  <a:txBody>
                    <a:bodyPr/>
                    <a:lstStyle/>
                    <a:p>
                      <a:pPr algn="ctr"/>
                      <a:r>
                        <a:rPr lang="fr-CH" sz="1100" dirty="0" err="1">
                          <a:latin typeface="Aptos Narrow" panose="020B0004020202020204" pitchFamily="34" charset="0"/>
                        </a:rPr>
                        <a:t>Cooling</a:t>
                      </a:r>
                      <a:r>
                        <a:rPr lang="fr-CH" sz="1100" dirty="0">
                          <a:latin typeface="Aptos Narrow" panose="020B0004020202020204" pitchFamily="34" charset="0"/>
                        </a:rPr>
                        <a:t> circuits</a:t>
                      </a:r>
                      <a:endParaRPr lang="en-GB" sz="1100" dirty="0">
                        <a:latin typeface="Aptos Narrow" panose="020B00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100" dirty="0">
                          <a:latin typeface="Aptos Narrow" panose="020B0004020202020204" pitchFamily="34" charset="0"/>
                        </a:rPr>
                        <a:t>4/</a:t>
                      </a:r>
                      <a:r>
                        <a:rPr lang="fr-CH" sz="1100" dirty="0" err="1">
                          <a:latin typeface="Aptos Narrow" panose="020B0004020202020204" pitchFamily="34" charset="0"/>
                        </a:rPr>
                        <a:t>coil</a:t>
                      </a:r>
                      <a:endParaRPr lang="en-GB" sz="1100" dirty="0">
                        <a:latin typeface="Aptos Narrow" panose="020B00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48781405"/>
                  </a:ext>
                </a:extLst>
              </a:tr>
              <a:tr h="244253">
                <a:tc>
                  <a:txBody>
                    <a:bodyPr/>
                    <a:lstStyle/>
                    <a:p>
                      <a:pPr algn="ctr"/>
                      <a:r>
                        <a:rPr lang="fr-CH" sz="1100" dirty="0">
                          <a:latin typeface="Aptos Narrow" panose="020B0004020202020204" pitchFamily="34" charset="0"/>
                        </a:rPr>
                        <a:t>Water </a:t>
                      </a:r>
                      <a:r>
                        <a:rPr lang="fr-CH" sz="1100" dirty="0" err="1">
                          <a:latin typeface="Aptos Narrow" panose="020B0004020202020204" pitchFamily="34" charset="0"/>
                        </a:rPr>
                        <a:t>velocity</a:t>
                      </a:r>
                      <a:endParaRPr lang="en-GB" sz="1100" dirty="0">
                        <a:latin typeface="Aptos Narrow" panose="020B00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100" dirty="0">
                          <a:latin typeface="Aptos Narrow" panose="020B0004020202020204" pitchFamily="34" charset="0"/>
                        </a:rPr>
                        <a:t>2,35 m/s</a:t>
                      </a:r>
                      <a:endParaRPr lang="en-GB" sz="1100" dirty="0">
                        <a:latin typeface="Aptos Narrow" panose="020B00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58444625"/>
                  </a:ext>
                </a:extLst>
              </a:tr>
              <a:tr h="244253">
                <a:tc>
                  <a:txBody>
                    <a:bodyPr/>
                    <a:lstStyle/>
                    <a:p>
                      <a:pPr algn="ctr"/>
                      <a:r>
                        <a:rPr lang="fr-CH" sz="1100" dirty="0">
                          <a:latin typeface="Aptos Narrow" panose="020B0004020202020204" pitchFamily="34" charset="0"/>
                        </a:rPr>
                        <a:t>Water flow/</a:t>
                      </a:r>
                      <a:r>
                        <a:rPr lang="fr-CH" sz="1100" dirty="0" err="1">
                          <a:latin typeface="Aptos Narrow" panose="020B0004020202020204" pitchFamily="34" charset="0"/>
                        </a:rPr>
                        <a:t>coil</a:t>
                      </a:r>
                      <a:endParaRPr lang="en-GB" sz="1100" dirty="0">
                        <a:latin typeface="Aptos Narrow" panose="020B00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100" dirty="0">
                          <a:latin typeface="Aptos Narrow" panose="020B0004020202020204" pitchFamily="34" charset="0"/>
                        </a:rPr>
                        <a:t>710 l/min</a:t>
                      </a:r>
                      <a:endParaRPr lang="en-GB" sz="1100" dirty="0">
                        <a:latin typeface="Aptos Narrow" panose="020B00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19634462"/>
                  </a:ext>
                </a:extLst>
              </a:tr>
              <a:tr h="350126">
                <a:tc>
                  <a:txBody>
                    <a:bodyPr/>
                    <a:lstStyle/>
                    <a:p>
                      <a:pPr algn="ctr"/>
                      <a:r>
                        <a:rPr lang="fr-CH" sz="1100" dirty="0">
                          <a:latin typeface="Aptos Narrow" panose="020B0004020202020204" pitchFamily="34" charset="0"/>
                        </a:rPr>
                        <a:t>Total </a:t>
                      </a:r>
                      <a:r>
                        <a:rPr lang="fr-CH" sz="1100" dirty="0" err="1">
                          <a:latin typeface="Aptos Narrow" panose="020B0004020202020204" pitchFamily="34" charset="0"/>
                        </a:rPr>
                        <a:t>dissipated</a:t>
                      </a:r>
                      <a:r>
                        <a:rPr lang="fr-CH" sz="1100" dirty="0">
                          <a:latin typeface="Aptos Narrow" panose="020B0004020202020204" pitchFamily="34" charset="0"/>
                        </a:rPr>
                        <a:t> power</a:t>
                      </a:r>
                      <a:endParaRPr lang="en-GB" sz="1100" dirty="0">
                        <a:latin typeface="Aptos Narrow" panose="020B00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100" dirty="0">
                          <a:latin typeface="Aptos Narrow" panose="020B0004020202020204" pitchFamily="34" charset="0"/>
                        </a:rPr>
                        <a:t>0,38 kW</a:t>
                      </a:r>
                      <a:endParaRPr lang="en-GB" sz="1100" dirty="0">
                        <a:latin typeface="Aptos Narrow" panose="020B00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47505313"/>
                  </a:ext>
                </a:extLst>
              </a:tr>
              <a:tr h="244253">
                <a:tc>
                  <a:txBody>
                    <a:bodyPr/>
                    <a:lstStyle/>
                    <a:p>
                      <a:pPr algn="ctr"/>
                      <a:r>
                        <a:rPr lang="fr-CH" sz="1100" dirty="0">
                          <a:latin typeface="Aptos Narrow" panose="020B0004020202020204" pitchFamily="34" charset="0"/>
                        </a:rPr>
                        <a:t>R magnet</a:t>
                      </a:r>
                      <a:endParaRPr lang="en-GB" sz="1100" dirty="0">
                        <a:latin typeface="Aptos Narrow" panose="020B00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100" dirty="0">
                          <a:latin typeface="Aptos Narrow" panose="020B0004020202020204" pitchFamily="34" charset="0"/>
                        </a:rPr>
                        <a:t>0,1936 </a:t>
                      </a:r>
                      <a:r>
                        <a:rPr lang="el-GR" sz="1100" dirty="0">
                          <a:latin typeface="Aptos Narrow" panose="020B0004020202020204" pitchFamily="34" charset="0"/>
                        </a:rPr>
                        <a:t>Ω</a:t>
                      </a:r>
                      <a:endParaRPr lang="en-GB" sz="1100" dirty="0">
                        <a:latin typeface="Aptos Narrow" panose="020B00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4740680"/>
                  </a:ext>
                </a:extLst>
              </a:tr>
              <a:tr h="244253">
                <a:tc>
                  <a:txBody>
                    <a:bodyPr/>
                    <a:lstStyle/>
                    <a:p>
                      <a:pPr algn="ctr"/>
                      <a:r>
                        <a:rPr lang="fr-CH" sz="1100" dirty="0" err="1">
                          <a:latin typeface="Aptos Narrow" panose="020B0004020202020204" pitchFamily="34" charset="0"/>
                        </a:rPr>
                        <a:t>Temperature</a:t>
                      </a:r>
                      <a:r>
                        <a:rPr lang="fr-CH" sz="1100" dirty="0">
                          <a:latin typeface="Aptos Narrow" panose="020B0004020202020204" pitchFamily="34" charset="0"/>
                        </a:rPr>
                        <a:t> </a:t>
                      </a:r>
                      <a:r>
                        <a:rPr lang="fr-CH" sz="1100" dirty="0" err="1">
                          <a:latin typeface="Aptos Narrow" panose="020B0004020202020204" pitchFamily="34" charset="0"/>
                        </a:rPr>
                        <a:t>increase</a:t>
                      </a:r>
                      <a:endParaRPr lang="en-GB" sz="1100" dirty="0">
                        <a:latin typeface="Aptos Narrow" panose="020B00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100" dirty="0">
                          <a:latin typeface="Aptos Narrow" panose="020B0004020202020204" pitchFamily="34" charset="0"/>
                        </a:rPr>
                        <a:t>0,5 </a:t>
                      </a:r>
                      <a:r>
                        <a:rPr lang="fr-CH" sz="1100" dirty="0" err="1">
                          <a:latin typeface="Aptos Narrow" panose="020B0004020202020204" pitchFamily="34" charset="0"/>
                        </a:rPr>
                        <a:t>degC</a:t>
                      </a:r>
                      <a:endParaRPr lang="en-GB" sz="1100" dirty="0">
                        <a:latin typeface="Aptos Narrow" panose="020B00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1396221"/>
                  </a:ext>
                </a:extLst>
              </a:tr>
            </a:tbl>
          </a:graphicData>
        </a:graphic>
      </p:graphicFrame>
      <p:pic>
        <p:nvPicPr>
          <p:cNvPr id="15" name="Picture 14">
            <a:extLst>
              <a:ext uri="{FF2B5EF4-FFF2-40B4-BE49-F238E27FC236}">
                <a16:creationId xmlns:a16="http://schemas.microsoft.com/office/drawing/2014/main" id="{1EFA109B-462E-90D5-8B0E-7DAB0466F17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67237" y="3424237"/>
            <a:ext cx="9526" cy="9526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0C489CED-5AC7-6C7A-480D-A457450BCF3A}"/>
              </a:ext>
            </a:extLst>
          </p:cNvPr>
          <p:cNvSpPr txBox="1"/>
          <p:nvPr/>
        </p:nvSpPr>
        <p:spPr>
          <a:xfrm>
            <a:off x="1115616" y="1457843"/>
            <a:ext cx="20359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200" dirty="0"/>
              <a:t>Table 4: </a:t>
            </a:r>
            <a:r>
              <a:rPr lang="fr-CH" sz="1200" dirty="0" err="1"/>
              <a:t>Harmonics</a:t>
            </a:r>
            <a:endParaRPr lang="en-GB" sz="12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5927CEE-E823-F52C-C311-2F6F53F9FBC7}"/>
              </a:ext>
            </a:extLst>
          </p:cNvPr>
          <p:cNvSpPr txBox="1"/>
          <p:nvPr/>
        </p:nvSpPr>
        <p:spPr>
          <a:xfrm>
            <a:off x="5690486" y="1439863"/>
            <a:ext cx="20359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200" dirty="0"/>
              <a:t>Table 5: </a:t>
            </a:r>
            <a:r>
              <a:rPr lang="fr-CH" sz="1200" dirty="0" err="1"/>
              <a:t>Coils</a:t>
            </a:r>
            <a:r>
              <a:rPr lang="fr-CH" sz="1200" dirty="0"/>
              <a:t> data</a:t>
            </a:r>
            <a:endParaRPr lang="en-GB" sz="1200" dirty="0"/>
          </a:p>
        </p:txBody>
      </p:sp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7299A142-EC0B-8306-E465-355087D4455C}"/>
              </a:ext>
            </a:extLst>
          </p:cNvPr>
          <p:cNvSpPr txBox="1">
            <a:spLocks/>
          </p:cNvSpPr>
          <p:nvPr/>
        </p:nvSpPr>
        <p:spPr>
          <a:xfrm>
            <a:off x="612000" y="5197215"/>
            <a:ext cx="7920000" cy="919505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H" sz="1200" dirty="0">
                <a:latin typeface="inherit"/>
              </a:rPr>
              <a:t>The magnet configuration made of 2 MDX and one BGI </a:t>
            </a:r>
            <a:r>
              <a:rPr lang="fr-CH" sz="1200" dirty="0" err="1">
                <a:latin typeface="inherit"/>
              </a:rPr>
              <a:t>generates</a:t>
            </a:r>
            <a:r>
              <a:rPr lang="fr-CH" sz="1200" dirty="0">
                <a:latin typeface="inherit"/>
              </a:rPr>
              <a:t> a B </a:t>
            </a:r>
            <a:r>
              <a:rPr lang="fr-CH" sz="1200" dirty="0" err="1">
                <a:latin typeface="inherit"/>
              </a:rPr>
              <a:t>field</a:t>
            </a:r>
            <a:r>
              <a:rPr lang="fr-CH" sz="1200" dirty="0">
                <a:latin typeface="inherit"/>
              </a:rPr>
              <a:t> = 0 Tm </a:t>
            </a:r>
            <a:r>
              <a:rPr lang="fr-CH" sz="1200" dirty="0" err="1">
                <a:latin typeface="inherit"/>
              </a:rPr>
              <a:t>when</a:t>
            </a:r>
            <a:r>
              <a:rPr lang="fr-CH" sz="1200" dirty="0">
                <a:latin typeface="inherit"/>
              </a:rPr>
              <a:t> the operating </a:t>
            </a:r>
            <a:r>
              <a:rPr lang="fr-CH" sz="1200" dirty="0" err="1">
                <a:latin typeface="inherit"/>
              </a:rPr>
              <a:t>current</a:t>
            </a:r>
            <a:r>
              <a:rPr lang="fr-CH" sz="1200" dirty="0">
                <a:latin typeface="inherit"/>
              </a:rPr>
              <a:t> </a:t>
            </a:r>
            <a:r>
              <a:rPr lang="fr-CH" sz="1200" dirty="0" err="1">
                <a:latin typeface="inherit"/>
              </a:rPr>
              <a:t>is</a:t>
            </a:r>
            <a:r>
              <a:rPr lang="fr-CH" sz="1200" dirty="0">
                <a:latin typeface="inherit"/>
              </a:rPr>
              <a:t> set to self </a:t>
            </a:r>
            <a:r>
              <a:rPr lang="fr-CH" sz="1200" dirty="0" err="1">
                <a:latin typeface="inherit"/>
              </a:rPr>
              <a:t>cancelling</a:t>
            </a:r>
            <a:r>
              <a:rPr lang="fr-CH" sz="1200" dirty="0">
                <a:latin typeface="inherit"/>
              </a:rPr>
              <a:t>. The self </a:t>
            </a:r>
            <a:r>
              <a:rPr lang="fr-CH" sz="1200" dirty="0" err="1">
                <a:latin typeface="inherit"/>
              </a:rPr>
              <a:t>cancelling</a:t>
            </a:r>
            <a:r>
              <a:rPr lang="fr-CH" sz="1200" dirty="0">
                <a:latin typeface="inherit"/>
              </a:rPr>
              <a:t> </a:t>
            </a:r>
            <a:r>
              <a:rPr lang="fr-CH" sz="1200" dirty="0" err="1">
                <a:latin typeface="inherit"/>
              </a:rPr>
              <a:t>effect</a:t>
            </a:r>
            <a:r>
              <a:rPr lang="fr-CH" sz="1200" dirty="0">
                <a:latin typeface="inherit"/>
              </a:rPr>
              <a:t> </a:t>
            </a:r>
            <a:r>
              <a:rPr lang="fr-CH" sz="1200" dirty="0" err="1">
                <a:latin typeface="inherit"/>
              </a:rPr>
              <a:t>is</a:t>
            </a:r>
            <a:r>
              <a:rPr lang="fr-CH" sz="1200" dirty="0">
                <a:latin typeface="inherit"/>
              </a:rPr>
              <a:t> </a:t>
            </a:r>
            <a:r>
              <a:rPr lang="fr-CH" sz="1200" dirty="0" err="1">
                <a:latin typeface="inherit"/>
              </a:rPr>
              <a:t>independent</a:t>
            </a:r>
            <a:r>
              <a:rPr lang="fr-CH" sz="1200" dirty="0">
                <a:latin typeface="inherit"/>
              </a:rPr>
              <a:t> of the </a:t>
            </a:r>
            <a:r>
              <a:rPr lang="fr-CH" sz="1200" dirty="0" err="1">
                <a:latin typeface="inherit"/>
              </a:rPr>
              <a:t>particle</a:t>
            </a:r>
            <a:r>
              <a:rPr lang="fr-CH" sz="1200" dirty="0">
                <a:latin typeface="inherit"/>
              </a:rPr>
              <a:t> </a:t>
            </a:r>
            <a:r>
              <a:rPr lang="fr-CH" sz="1200" dirty="0" err="1">
                <a:latin typeface="inherit"/>
              </a:rPr>
              <a:t>energy</a:t>
            </a:r>
            <a:r>
              <a:rPr lang="fr-CH" sz="1200" dirty="0">
                <a:latin typeface="inherit"/>
              </a:rPr>
              <a:t>. For information the BGI magnets </a:t>
            </a:r>
            <a:r>
              <a:rPr lang="fr-CH" sz="1200" dirty="0" err="1">
                <a:latin typeface="inherit"/>
              </a:rPr>
              <a:t>produces</a:t>
            </a:r>
            <a:r>
              <a:rPr lang="fr-CH" sz="1200" dirty="0">
                <a:latin typeface="inherit"/>
              </a:rPr>
              <a:t> a </a:t>
            </a:r>
            <a:r>
              <a:rPr lang="fr-CH" sz="1200" dirty="0" err="1">
                <a:latin typeface="inherit"/>
              </a:rPr>
              <a:t>beam</a:t>
            </a:r>
            <a:r>
              <a:rPr lang="fr-CH" sz="1200" dirty="0">
                <a:latin typeface="inherit"/>
              </a:rPr>
              <a:t> </a:t>
            </a:r>
            <a:r>
              <a:rPr lang="fr-CH" sz="1200" dirty="0" err="1">
                <a:latin typeface="inherit"/>
              </a:rPr>
              <a:t>deflection</a:t>
            </a:r>
            <a:r>
              <a:rPr lang="fr-CH" sz="1200" dirty="0">
                <a:latin typeface="inherit"/>
              </a:rPr>
              <a:t> angle of 0,148 and 0,010 </a:t>
            </a:r>
            <a:r>
              <a:rPr lang="fr-CH" sz="1200" dirty="0" err="1">
                <a:latin typeface="inherit"/>
              </a:rPr>
              <a:t>mrad</a:t>
            </a:r>
            <a:r>
              <a:rPr lang="fr-CH" sz="1200" dirty="0">
                <a:latin typeface="inherit"/>
              </a:rPr>
              <a:t> at a </a:t>
            </a:r>
            <a:r>
              <a:rPr lang="fr-CH" sz="1200" dirty="0" err="1">
                <a:latin typeface="inherit"/>
              </a:rPr>
              <a:t>Ek</a:t>
            </a:r>
            <a:r>
              <a:rPr lang="fr-CH" sz="1200" dirty="0">
                <a:latin typeface="inherit"/>
              </a:rPr>
              <a:t> of 450 and 7000 </a:t>
            </a:r>
            <a:r>
              <a:rPr lang="fr-CH" sz="1200" dirty="0" err="1">
                <a:latin typeface="inherit"/>
              </a:rPr>
              <a:t>GeV</a:t>
            </a:r>
            <a:r>
              <a:rPr lang="fr-CH" sz="1200" dirty="0">
                <a:latin typeface="inherit"/>
              </a:rPr>
              <a:t> </a:t>
            </a:r>
            <a:r>
              <a:rPr lang="fr-CH" sz="1200" dirty="0" err="1">
                <a:latin typeface="inherit"/>
              </a:rPr>
              <a:t>respectively</a:t>
            </a:r>
            <a:r>
              <a:rPr lang="fr-CH" sz="1200" dirty="0">
                <a:latin typeface="inherit"/>
              </a:rPr>
              <a:t>.</a:t>
            </a:r>
            <a:endParaRPr lang="en-GB" sz="1200" dirty="0">
              <a:latin typeface="inherit"/>
            </a:endParaRPr>
          </a:p>
        </p:txBody>
      </p:sp>
    </p:spTree>
    <p:extLst>
      <p:ext uri="{BB962C8B-B14F-4D97-AF65-F5344CB8AC3E}">
        <p14:creationId xmlns:p14="http://schemas.microsoft.com/office/powerpoint/2010/main" val="394029733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5273" y="90000"/>
            <a:ext cx="7920000" cy="586564"/>
          </a:xfrm>
        </p:spPr>
        <p:txBody>
          <a:bodyPr/>
          <a:lstStyle/>
          <a:p>
            <a:r>
              <a:rPr lang="fr-CH" dirty="0"/>
              <a:t>Operating voltages</a:t>
            </a:r>
            <a:endParaRPr lang="en-GB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770308" y="651555"/>
            <a:ext cx="7920000" cy="245049"/>
          </a:xfrm>
        </p:spPr>
        <p:txBody>
          <a:bodyPr>
            <a:normAutofit/>
          </a:bodyPr>
          <a:lstStyle/>
          <a:p>
            <a:pPr eaLnBrk="1" hangingPunct="1">
              <a:buFontTx/>
              <a:buNone/>
            </a:pPr>
            <a:r>
              <a:rPr lang="fr-FR" sz="1200" dirty="0">
                <a:latin typeface="inherit"/>
              </a:rPr>
              <a:t>The </a:t>
            </a:r>
            <a:r>
              <a:rPr lang="fr-FR" sz="1200" dirty="0" err="1">
                <a:latin typeface="inherit"/>
              </a:rPr>
              <a:t>following</a:t>
            </a:r>
            <a:r>
              <a:rPr lang="fr-FR" sz="1200" dirty="0">
                <a:latin typeface="inherit"/>
              </a:rPr>
              <a:t> tables shows the total </a:t>
            </a:r>
            <a:r>
              <a:rPr lang="fr-FR" sz="1200" dirty="0" err="1">
                <a:latin typeface="inherit"/>
              </a:rPr>
              <a:t>requested</a:t>
            </a:r>
            <a:r>
              <a:rPr lang="fr-FR" sz="1200" dirty="0">
                <a:latin typeface="inherit"/>
              </a:rPr>
              <a:t> voltage per circuit. It </a:t>
            </a:r>
            <a:r>
              <a:rPr lang="fr-FR" sz="1200" dirty="0" err="1">
                <a:latin typeface="inherit"/>
              </a:rPr>
              <a:t>includes</a:t>
            </a:r>
            <a:r>
              <a:rPr lang="fr-FR" sz="1200" dirty="0">
                <a:latin typeface="inherit"/>
              </a:rPr>
              <a:t> the magnets and the </a:t>
            </a:r>
            <a:r>
              <a:rPr lang="fr-FR" sz="1200" dirty="0" err="1">
                <a:latin typeface="inherit"/>
              </a:rPr>
              <a:t>supply</a:t>
            </a:r>
            <a:r>
              <a:rPr lang="fr-FR" sz="1200" dirty="0">
                <a:latin typeface="inherit"/>
              </a:rPr>
              <a:t> </a:t>
            </a:r>
            <a:r>
              <a:rPr lang="fr-FR" sz="1200" dirty="0" err="1">
                <a:latin typeface="inherit"/>
              </a:rPr>
              <a:t>cables</a:t>
            </a:r>
            <a:r>
              <a:rPr lang="fr-FR" sz="1200" dirty="0">
                <a:latin typeface="inherit"/>
              </a:rPr>
              <a:t>.</a:t>
            </a:r>
            <a:endParaRPr lang="en-GB" sz="1200" dirty="0">
              <a:latin typeface="inherit"/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z="900" smtClean="0"/>
              <a:pPr/>
              <a:t>12</a:t>
            </a:fld>
            <a:endParaRPr lang="fr-FR" sz="900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1EFA109B-462E-90D5-8B0E-7DAB0466F17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67237" y="3424237"/>
            <a:ext cx="9526" cy="9526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75927CEE-E823-F52C-C311-2F6F53F9FBC7}"/>
              </a:ext>
            </a:extLst>
          </p:cNvPr>
          <p:cNvSpPr txBox="1"/>
          <p:nvPr/>
        </p:nvSpPr>
        <p:spPr>
          <a:xfrm>
            <a:off x="4211960" y="2769585"/>
            <a:ext cx="20359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900" dirty="0"/>
              <a:t>Table 2: </a:t>
            </a:r>
            <a:r>
              <a:rPr lang="fr-CH" sz="900" dirty="0" err="1"/>
              <a:t>Coils</a:t>
            </a:r>
            <a:r>
              <a:rPr lang="fr-CH" sz="900" dirty="0"/>
              <a:t> data</a:t>
            </a:r>
            <a:endParaRPr lang="en-GB" sz="900" dirty="0"/>
          </a:p>
        </p:txBody>
      </p:sp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1F0FF753-984C-66D3-FBB3-278FD6C1BC0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29154438"/>
              </p:ext>
            </p:extLst>
          </p:nvPr>
        </p:nvGraphicFramePr>
        <p:xfrm>
          <a:off x="2133253" y="1238118"/>
          <a:ext cx="5545143" cy="180883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295991">
                  <a:extLst>
                    <a:ext uri="{9D8B030D-6E8A-4147-A177-3AD203B41FA5}">
                      <a16:colId xmlns:a16="http://schemas.microsoft.com/office/drawing/2014/main" val="1035631320"/>
                    </a:ext>
                  </a:extLst>
                </a:gridCol>
                <a:gridCol w="531144">
                  <a:extLst>
                    <a:ext uri="{9D8B030D-6E8A-4147-A177-3AD203B41FA5}">
                      <a16:colId xmlns:a16="http://schemas.microsoft.com/office/drawing/2014/main" val="65207058"/>
                    </a:ext>
                  </a:extLst>
                </a:gridCol>
                <a:gridCol w="531144">
                  <a:extLst>
                    <a:ext uri="{9D8B030D-6E8A-4147-A177-3AD203B41FA5}">
                      <a16:colId xmlns:a16="http://schemas.microsoft.com/office/drawing/2014/main" val="2171126384"/>
                    </a:ext>
                  </a:extLst>
                </a:gridCol>
                <a:gridCol w="531144">
                  <a:extLst>
                    <a:ext uri="{9D8B030D-6E8A-4147-A177-3AD203B41FA5}">
                      <a16:colId xmlns:a16="http://schemas.microsoft.com/office/drawing/2014/main" val="721308415"/>
                    </a:ext>
                  </a:extLst>
                </a:gridCol>
                <a:gridCol w="531144">
                  <a:extLst>
                    <a:ext uri="{9D8B030D-6E8A-4147-A177-3AD203B41FA5}">
                      <a16:colId xmlns:a16="http://schemas.microsoft.com/office/drawing/2014/main" val="1002449265"/>
                    </a:ext>
                  </a:extLst>
                </a:gridCol>
                <a:gridCol w="531144">
                  <a:extLst>
                    <a:ext uri="{9D8B030D-6E8A-4147-A177-3AD203B41FA5}">
                      <a16:colId xmlns:a16="http://schemas.microsoft.com/office/drawing/2014/main" val="1377732091"/>
                    </a:ext>
                  </a:extLst>
                </a:gridCol>
                <a:gridCol w="531144">
                  <a:extLst>
                    <a:ext uri="{9D8B030D-6E8A-4147-A177-3AD203B41FA5}">
                      <a16:colId xmlns:a16="http://schemas.microsoft.com/office/drawing/2014/main" val="1565333446"/>
                    </a:ext>
                  </a:extLst>
                </a:gridCol>
                <a:gridCol w="531144">
                  <a:extLst>
                    <a:ext uri="{9D8B030D-6E8A-4147-A177-3AD203B41FA5}">
                      <a16:colId xmlns:a16="http://schemas.microsoft.com/office/drawing/2014/main" val="2443110832"/>
                    </a:ext>
                  </a:extLst>
                </a:gridCol>
                <a:gridCol w="531144">
                  <a:extLst>
                    <a:ext uri="{9D8B030D-6E8A-4147-A177-3AD203B41FA5}">
                      <a16:colId xmlns:a16="http://schemas.microsoft.com/office/drawing/2014/main" val="392098467"/>
                    </a:ext>
                  </a:extLst>
                </a:gridCol>
              </a:tblGrid>
              <a:tr h="217812">
                <a:tc gridSpan="9">
                  <a:txBody>
                    <a:bodyPr/>
                    <a:lstStyle/>
                    <a:p>
                      <a:pPr algn="ctr" fontAlgn="ctr"/>
                      <a:r>
                        <a:rPr lang="en-GB" sz="900" b="1" u="none" strike="noStrike" dirty="0">
                          <a:effectLst/>
                        </a:rPr>
                        <a:t>Total voltage drop of the BGI magnet + supply cables</a:t>
                      </a:r>
                      <a:endParaRPr lang="en-GB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44327064"/>
                  </a:ext>
                </a:extLst>
              </a:tr>
              <a:tr h="264814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 dirty="0">
                          <a:effectLst/>
                        </a:rPr>
                        <a:t>Magnet ID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BGIV.A5L4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BGICV.A5L4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BGIH.A5L4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BGICH.A5L4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BGIV.A5R4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BGICV.A5R4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BGIH.A5R4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BGICH.A5R4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756765006"/>
                  </a:ext>
                </a:extLst>
              </a:tr>
              <a:tr h="13685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Length PC to M [m]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64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73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62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70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64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73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59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67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74387462"/>
                  </a:ext>
                </a:extLst>
              </a:tr>
              <a:tr h="223059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 dirty="0">
                          <a:effectLst/>
                        </a:rPr>
                        <a:t>Total cable length [m]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128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146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124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 dirty="0">
                          <a:effectLst/>
                        </a:rPr>
                        <a:t>140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128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146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118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134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614450836"/>
                  </a:ext>
                </a:extLst>
              </a:tr>
              <a:tr h="223059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Cable cross section [mm2]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480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480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480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480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480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480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480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480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984626112"/>
                  </a:ext>
                </a:extLst>
              </a:tr>
              <a:tr h="223059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Rho copper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1,72E-08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 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 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 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 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 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 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 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57472262"/>
                  </a:ext>
                </a:extLst>
              </a:tr>
              <a:tr h="13685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Cable R [ohm]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0,009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0,010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0,009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0,010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0,009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0,010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0,008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0,010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999609095"/>
                  </a:ext>
                </a:extLst>
              </a:tr>
              <a:tr h="264814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Operating voltage magnet + cables [V]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23,2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1" u="none" strike="noStrike" dirty="0">
                          <a:effectLst/>
                        </a:rPr>
                        <a:t>23,9</a:t>
                      </a:r>
                      <a:endParaRPr lang="en-GB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23,1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23,7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23,2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1" u="none" strike="noStrike" dirty="0">
                          <a:effectLst/>
                        </a:rPr>
                        <a:t>23,9</a:t>
                      </a:r>
                      <a:endParaRPr lang="en-GB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22,9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 dirty="0">
                          <a:effectLst/>
                        </a:rPr>
                        <a:t>23,5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875170535"/>
                  </a:ext>
                </a:extLst>
              </a:tr>
            </a:tbl>
          </a:graphicData>
        </a:graphic>
      </p:graphicFrame>
      <p:graphicFrame>
        <p:nvGraphicFramePr>
          <p:cNvPr id="12" name="Table 11">
            <a:extLst>
              <a:ext uri="{FF2B5EF4-FFF2-40B4-BE49-F238E27FC236}">
                <a16:creationId xmlns:a16="http://schemas.microsoft.com/office/drawing/2014/main" id="{88E1E674-3508-5D5E-4A5D-26A729701EA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80510177"/>
              </p:ext>
            </p:extLst>
          </p:nvPr>
        </p:nvGraphicFramePr>
        <p:xfrm>
          <a:off x="2133254" y="3526944"/>
          <a:ext cx="5545142" cy="19998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295990">
                  <a:extLst>
                    <a:ext uri="{9D8B030D-6E8A-4147-A177-3AD203B41FA5}">
                      <a16:colId xmlns:a16="http://schemas.microsoft.com/office/drawing/2014/main" val="4186381110"/>
                    </a:ext>
                  </a:extLst>
                </a:gridCol>
                <a:gridCol w="531144">
                  <a:extLst>
                    <a:ext uri="{9D8B030D-6E8A-4147-A177-3AD203B41FA5}">
                      <a16:colId xmlns:a16="http://schemas.microsoft.com/office/drawing/2014/main" val="1842670120"/>
                    </a:ext>
                  </a:extLst>
                </a:gridCol>
                <a:gridCol w="531144">
                  <a:extLst>
                    <a:ext uri="{9D8B030D-6E8A-4147-A177-3AD203B41FA5}">
                      <a16:colId xmlns:a16="http://schemas.microsoft.com/office/drawing/2014/main" val="3707467238"/>
                    </a:ext>
                  </a:extLst>
                </a:gridCol>
                <a:gridCol w="531144">
                  <a:extLst>
                    <a:ext uri="{9D8B030D-6E8A-4147-A177-3AD203B41FA5}">
                      <a16:colId xmlns:a16="http://schemas.microsoft.com/office/drawing/2014/main" val="104920813"/>
                    </a:ext>
                  </a:extLst>
                </a:gridCol>
                <a:gridCol w="531144">
                  <a:extLst>
                    <a:ext uri="{9D8B030D-6E8A-4147-A177-3AD203B41FA5}">
                      <a16:colId xmlns:a16="http://schemas.microsoft.com/office/drawing/2014/main" val="912670308"/>
                    </a:ext>
                  </a:extLst>
                </a:gridCol>
                <a:gridCol w="531144">
                  <a:extLst>
                    <a:ext uri="{9D8B030D-6E8A-4147-A177-3AD203B41FA5}">
                      <a16:colId xmlns:a16="http://schemas.microsoft.com/office/drawing/2014/main" val="638213979"/>
                    </a:ext>
                  </a:extLst>
                </a:gridCol>
                <a:gridCol w="531144">
                  <a:extLst>
                    <a:ext uri="{9D8B030D-6E8A-4147-A177-3AD203B41FA5}">
                      <a16:colId xmlns:a16="http://schemas.microsoft.com/office/drawing/2014/main" val="2638200263"/>
                    </a:ext>
                  </a:extLst>
                </a:gridCol>
                <a:gridCol w="531144">
                  <a:extLst>
                    <a:ext uri="{9D8B030D-6E8A-4147-A177-3AD203B41FA5}">
                      <a16:colId xmlns:a16="http://schemas.microsoft.com/office/drawing/2014/main" val="880686350"/>
                    </a:ext>
                  </a:extLst>
                </a:gridCol>
                <a:gridCol w="531144">
                  <a:extLst>
                    <a:ext uri="{9D8B030D-6E8A-4147-A177-3AD203B41FA5}">
                      <a16:colId xmlns:a16="http://schemas.microsoft.com/office/drawing/2014/main" val="627442920"/>
                    </a:ext>
                  </a:extLst>
                </a:gridCol>
              </a:tblGrid>
              <a:tr h="298754">
                <a:tc gridSpan="9">
                  <a:txBody>
                    <a:bodyPr/>
                    <a:lstStyle/>
                    <a:p>
                      <a:pPr algn="ctr" fontAlgn="ctr"/>
                      <a:r>
                        <a:rPr lang="en-GB" sz="900" b="1" u="none" strike="noStrike" dirty="0">
                          <a:effectLst/>
                        </a:rPr>
                        <a:t>Total voltage drop of 2 MDX magnets + supply cables</a:t>
                      </a:r>
                      <a:endParaRPr lang="en-GB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10901337"/>
                  </a:ext>
                </a:extLst>
              </a:tr>
              <a:tr h="314479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Magnet ID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BGIV.A5L4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BGICV.A5L4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 dirty="0">
                          <a:effectLst/>
                        </a:rPr>
                        <a:t>BGIH.A5L4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BGICH.A5L4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BGIV.A5R4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BGICV.A5R4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BGIH.A5R4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BGICH.A5R4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78604243"/>
                  </a:ext>
                </a:extLst>
              </a:tr>
              <a:tr h="15479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 dirty="0">
                          <a:effectLst/>
                        </a:rPr>
                        <a:t>Length [m]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64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73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62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70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64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73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59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67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90316355"/>
                  </a:ext>
                </a:extLst>
              </a:tr>
              <a:tr h="15479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 dirty="0">
                          <a:effectLst/>
                        </a:rPr>
                        <a:t>Total cable length [m]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128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146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124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140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128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146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118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134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140198831"/>
                  </a:ext>
                </a:extLst>
              </a:tr>
              <a:tr h="301258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Cable cross section [mm2]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95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95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 dirty="0">
                          <a:effectLst/>
                        </a:rPr>
                        <a:t>95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95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95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95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95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95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461585150"/>
                  </a:ext>
                </a:extLst>
              </a:tr>
              <a:tr h="301258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Rho copper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1,72E-08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 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 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 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 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 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 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 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050453743"/>
                  </a:ext>
                </a:extLst>
              </a:tr>
              <a:tr h="15479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Cable R [ohm]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0,046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0,053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0,045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0,051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0,046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0,053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0,043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0,049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473090400"/>
                  </a:ext>
                </a:extLst>
              </a:tr>
              <a:tr h="319721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Operating voltage magnet + cables [V]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 dirty="0">
                          <a:effectLst/>
                        </a:rPr>
                        <a:t>36,0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1" u="none" strike="noStrike" dirty="0">
                          <a:effectLst/>
                        </a:rPr>
                        <a:t>37,0</a:t>
                      </a:r>
                      <a:endParaRPr lang="en-GB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35,8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36,6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36,0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1" u="none" strike="noStrike" dirty="0">
                          <a:effectLst/>
                        </a:rPr>
                        <a:t>37,0</a:t>
                      </a:r>
                      <a:endParaRPr lang="en-GB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>
                          <a:effectLst/>
                        </a:rPr>
                        <a:t>35,4</a:t>
                      </a:r>
                      <a:endParaRPr lang="en-GB" sz="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u="none" strike="noStrike" dirty="0">
                          <a:effectLst/>
                        </a:rPr>
                        <a:t>36,3</a:t>
                      </a:r>
                      <a:endParaRPr lang="en-GB" sz="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724644739"/>
                  </a:ext>
                </a:extLst>
              </a:tr>
            </a:tbl>
          </a:graphicData>
        </a:graphic>
      </p:graphicFrame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C48AABDD-A467-C423-C8FF-A39D2EFE0616}"/>
              </a:ext>
            </a:extLst>
          </p:cNvPr>
          <p:cNvSpPr txBox="1">
            <a:spLocks/>
          </p:cNvSpPr>
          <p:nvPr/>
        </p:nvSpPr>
        <p:spPr>
          <a:xfrm>
            <a:off x="663873" y="5558778"/>
            <a:ext cx="7920000" cy="586564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Tx/>
              <a:buNone/>
            </a:pPr>
            <a:r>
              <a:rPr lang="fr-FR" sz="1200" dirty="0">
                <a:latin typeface="inherit"/>
              </a:rPr>
              <a:t>The maximum operating voltage for the BGI 23.9V </a:t>
            </a:r>
            <a:r>
              <a:rPr lang="fr-FR" sz="1200" dirty="0" err="1">
                <a:latin typeface="inherit"/>
              </a:rPr>
              <a:t>is</a:t>
            </a:r>
            <a:r>
              <a:rPr lang="fr-FR" sz="1200" dirty="0">
                <a:latin typeface="inherit"/>
              </a:rPr>
              <a:t> </a:t>
            </a:r>
            <a:r>
              <a:rPr lang="fr-FR" sz="1200" dirty="0" err="1">
                <a:latin typeface="inherit"/>
              </a:rPr>
              <a:t>well</a:t>
            </a:r>
            <a:r>
              <a:rPr lang="fr-FR" sz="1200" dirty="0">
                <a:latin typeface="inherit"/>
              </a:rPr>
              <a:t> </a:t>
            </a:r>
            <a:r>
              <a:rPr lang="fr-FR" sz="1200" dirty="0" err="1">
                <a:latin typeface="inherit"/>
              </a:rPr>
              <a:t>below</a:t>
            </a:r>
            <a:r>
              <a:rPr lang="fr-FR" sz="1200" dirty="0">
                <a:latin typeface="inherit"/>
              </a:rPr>
              <a:t> the 40V </a:t>
            </a:r>
            <a:r>
              <a:rPr lang="fr-FR" sz="1200" dirty="0" err="1">
                <a:latin typeface="inherit"/>
              </a:rPr>
              <a:t>limit,and</a:t>
            </a:r>
            <a:r>
              <a:rPr lang="fr-FR" sz="1200" dirty="0">
                <a:latin typeface="inherit"/>
              </a:rPr>
              <a:t> for the 2 MDX 37V </a:t>
            </a:r>
            <a:r>
              <a:rPr lang="fr-FR" sz="1200" dirty="0" err="1">
                <a:latin typeface="inherit"/>
              </a:rPr>
              <a:t>below</a:t>
            </a:r>
            <a:r>
              <a:rPr lang="fr-FR" sz="1200" dirty="0">
                <a:latin typeface="inherit"/>
              </a:rPr>
              <a:t> the 125V.</a:t>
            </a:r>
          </a:p>
          <a:p>
            <a:pPr>
              <a:buFontTx/>
              <a:buNone/>
            </a:pPr>
            <a:r>
              <a:rPr lang="fr-FR" sz="1200" dirty="0">
                <a:latin typeface="inherit"/>
              </a:rPr>
              <a:t> The BGI operating </a:t>
            </a:r>
            <a:r>
              <a:rPr lang="fr-FR" sz="1200" dirty="0" err="1">
                <a:latin typeface="inherit"/>
              </a:rPr>
              <a:t>current</a:t>
            </a:r>
            <a:r>
              <a:rPr lang="fr-FR" sz="1200" dirty="0">
                <a:latin typeface="inherit"/>
              </a:rPr>
              <a:t> </a:t>
            </a:r>
            <a:r>
              <a:rPr lang="fr-FR" sz="1200" dirty="0" err="1">
                <a:latin typeface="inherit"/>
              </a:rPr>
              <a:t>is</a:t>
            </a:r>
            <a:r>
              <a:rPr lang="fr-FR" sz="1200" dirty="0">
                <a:latin typeface="inherit"/>
              </a:rPr>
              <a:t> 490 A for a I max of 600A, the MDX magnets </a:t>
            </a:r>
            <a:r>
              <a:rPr lang="fr-FR" sz="1200" dirty="0" err="1">
                <a:latin typeface="inherit"/>
              </a:rPr>
              <a:t>connected</a:t>
            </a:r>
            <a:r>
              <a:rPr lang="fr-FR" sz="1200" dirty="0">
                <a:latin typeface="inherit"/>
              </a:rPr>
              <a:t> in </a:t>
            </a:r>
            <a:r>
              <a:rPr lang="fr-FR" sz="1200" dirty="0" err="1">
                <a:latin typeface="inherit"/>
              </a:rPr>
              <a:t>serie</a:t>
            </a:r>
            <a:r>
              <a:rPr lang="fr-FR" sz="1200" dirty="0">
                <a:latin typeface="inherit"/>
              </a:rPr>
              <a:t> by </a:t>
            </a:r>
            <a:r>
              <a:rPr lang="fr-FR" sz="1200" dirty="0" err="1">
                <a:latin typeface="inherit"/>
              </a:rPr>
              <a:t>two</a:t>
            </a:r>
            <a:r>
              <a:rPr lang="fr-FR" sz="1200" dirty="0">
                <a:latin typeface="inherit"/>
              </a:rPr>
              <a:t> are </a:t>
            </a:r>
            <a:r>
              <a:rPr lang="fr-FR" sz="1200" dirty="0" err="1">
                <a:latin typeface="inherit"/>
              </a:rPr>
              <a:t>operated</a:t>
            </a:r>
            <a:r>
              <a:rPr lang="fr-FR" sz="1200" dirty="0">
                <a:latin typeface="inherit"/>
              </a:rPr>
              <a:t> at 44.4 A for a I max of 125A.</a:t>
            </a:r>
            <a:endParaRPr lang="en-GB" sz="1200" dirty="0">
              <a:latin typeface="inherit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6CB4A54-933E-DED2-3FE7-0DD4B6CD9218}"/>
              </a:ext>
            </a:extLst>
          </p:cNvPr>
          <p:cNvSpPr txBox="1"/>
          <p:nvPr/>
        </p:nvSpPr>
        <p:spPr>
          <a:xfrm>
            <a:off x="3573676" y="928598"/>
            <a:ext cx="266429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100" dirty="0"/>
              <a:t>Table 6: BGI magnet operating voltage</a:t>
            </a:r>
            <a:endParaRPr lang="en-GB" sz="11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E11A4AE-B365-FB06-29D9-7FB5AF6C477D}"/>
              </a:ext>
            </a:extLst>
          </p:cNvPr>
          <p:cNvSpPr txBox="1"/>
          <p:nvPr/>
        </p:nvSpPr>
        <p:spPr>
          <a:xfrm>
            <a:off x="3583620" y="3183978"/>
            <a:ext cx="293259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100" dirty="0"/>
              <a:t>Table 7: MDX magnets operating voltage</a:t>
            </a:r>
            <a:endParaRPr lang="en-GB" sz="1100" dirty="0"/>
          </a:p>
        </p:txBody>
      </p:sp>
    </p:spTree>
    <p:extLst>
      <p:ext uri="{BB962C8B-B14F-4D97-AF65-F5344CB8AC3E}">
        <p14:creationId xmlns:p14="http://schemas.microsoft.com/office/powerpoint/2010/main" val="142631873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z="2800" dirty="0" err="1"/>
              <a:t>Cost</a:t>
            </a:r>
            <a:r>
              <a:rPr lang="fr-CH" sz="2800" dirty="0"/>
              <a:t> / Planning</a:t>
            </a:r>
            <a:endParaRPr lang="en-GB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13</a:t>
            </a:fld>
            <a:endParaRPr lang="fr-FR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1F00F21A-6CF8-C562-6D42-A03207AF6EB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67237" y="3424237"/>
            <a:ext cx="9526" cy="9526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EC0DABE6-AE6E-17CE-34B1-85615237163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67237" y="3424237"/>
            <a:ext cx="9526" cy="9526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E4F28EC6-E233-B9BC-CAAC-89DA858D9E8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67237" y="3424237"/>
            <a:ext cx="9526" cy="9526"/>
          </a:xfrm>
          <a:prstGeom prst="rect">
            <a:avLst/>
          </a:prstGeom>
        </p:spPr>
      </p:pic>
      <p:sp>
        <p:nvSpPr>
          <p:cNvPr id="19" name="Espace réservé du contenu 2">
            <a:extLst>
              <a:ext uri="{FF2B5EF4-FFF2-40B4-BE49-F238E27FC236}">
                <a16:creationId xmlns:a16="http://schemas.microsoft.com/office/drawing/2014/main" id="{EC4053AC-B8C6-6BAC-D7A7-2877A4B74B7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50450" y="1452694"/>
            <a:ext cx="7920000" cy="3398410"/>
          </a:xfrm>
        </p:spPr>
        <p:txBody>
          <a:bodyPr>
            <a:normAutofit/>
          </a:bodyPr>
          <a:lstStyle/>
          <a:p>
            <a:r>
              <a:rPr lang="fr-CH" sz="1500" dirty="0">
                <a:latin typeface="inherit"/>
              </a:rPr>
              <a:t>The </a:t>
            </a:r>
            <a:r>
              <a:rPr lang="fr-CH" sz="1500" dirty="0" err="1">
                <a:latin typeface="inherit"/>
              </a:rPr>
              <a:t>cost</a:t>
            </a:r>
            <a:r>
              <a:rPr lang="fr-CH" sz="1500" dirty="0">
                <a:latin typeface="inherit"/>
              </a:rPr>
              <a:t> estimation for the </a:t>
            </a:r>
            <a:r>
              <a:rPr lang="fr-CH" sz="1500" dirty="0" err="1">
                <a:latin typeface="inherit"/>
              </a:rPr>
              <a:t>procurement</a:t>
            </a:r>
            <a:r>
              <a:rPr lang="fr-CH" sz="1500" dirty="0">
                <a:latin typeface="inherit"/>
              </a:rPr>
              <a:t> of the magnets </a:t>
            </a:r>
            <a:r>
              <a:rPr lang="fr-CH" sz="1500" dirty="0" err="1">
                <a:latin typeface="inherit"/>
              </a:rPr>
              <a:t>is</a:t>
            </a:r>
            <a:r>
              <a:rPr lang="fr-CH" sz="1500" dirty="0">
                <a:latin typeface="inherit"/>
              </a:rPr>
              <a:t> </a:t>
            </a:r>
            <a:r>
              <a:rPr lang="fr-CH" sz="1500" dirty="0" err="1">
                <a:latin typeface="inherit"/>
              </a:rPr>
              <a:t>detailed</a:t>
            </a:r>
            <a:r>
              <a:rPr lang="fr-CH" sz="1500" dirty="0">
                <a:latin typeface="inherit"/>
              </a:rPr>
              <a:t> as follow:</a:t>
            </a:r>
          </a:p>
          <a:p>
            <a:r>
              <a:rPr lang="fr-CH" sz="1500" dirty="0">
                <a:latin typeface="inherit"/>
              </a:rPr>
              <a:t>One </a:t>
            </a:r>
            <a:r>
              <a:rPr lang="fr-CH" sz="1500" dirty="0" err="1">
                <a:latin typeface="inherit"/>
              </a:rPr>
              <a:t>pre-serie</a:t>
            </a:r>
            <a:r>
              <a:rPr lang="fr-CH" sz="1500" dirty="0">
                <a:latin typeface="inherit"/>
              </a:rPr>
              <a:t> magnet for </a:t>
            </a:r>
            <a:r>
              <a:rPr lang="fr-CH" sz="1500" dirty="0" err="1">
                <a:latin typeface="inherit"/>
              </a:rPr>
              <a:t>magnetic</a:t>
            </a:r>
            <a:r>
              <a:rPr lang="fr-CH" sz="1500" dirty="0">
                <a:latin typeface="inherit"/>
              </a:rPr>
              <a:t> </a:t>
            </a:r>
            <a:r>
              <a:rPr lang="fr-CH" sz="1500" dirty="0" err="1">
                <a:latin typeface="inherit"/>
              </a:rPr>
              <a:t>measurements</a:t>
            </a:r>
            <a:r>
              <a:rPr lang="fr-CH" sz="1500" dirty="0">
                <a:latin typeface="inherit"/>
              </a:rPr>
              <a:t> / </a:t>
            </a:r>
            <a:r>
              <a:rPr lang="fr-CH" sz="1500" dirty="0" err="1">
                <a:latin typeface="inherit"/>
              </a:rPr>
              <a:t>optimization</a:t>
            </a:r>
            <a:r>
              <a:rPr lang="fr-CH" sz="1500" dirty="0">
                <a:latin typeface="inherit"/>
              </a:rPr>
              <a:t>: 75 </a:t>
            </a:r>
            <a:r>
              <a:rPr lang="fr-CH" sz="1500" dirty="0" err="1">
                <a:latin typeface="inherit"/>
              </a:rPr>
              <a:t>kCHF</a:t>
            </a:r>
            <a:r>
              <a:rPr lang="fr-CH" sz="1500" dirty="0">
                <a:latin typeface="inherit"/>
              </a:rPr>
              <a:t>, lead time 9 </a:t>
            </a:r>
            <a:r>
              <a:rPr lang="fr-CH" sz="1500" dirty="0" err="1">
                <a:latin typeface="inherit"/>
              </a:rPr>
              <a:t>months</a:t>
            </a:r>
            <a:r>
              <a:rPr lang="fr-CH" sz="1500" dirty="0">
                <a:latin typeface="inherit"/>
              </a:rPr>
              <a:t>.</a:t>
            </a:r>
          </a:p>
          <a:p>
            <a:r>
              <a:rPr lang="fr-CH" sz="1500" dirty="0" err="1">
                <a:latin typeface="inherit"/>
              </a:rPr>
              <a:t>Series</a:t>
            </a:r>
            <a:r>
              <a:rPr lang="fr-CH" sz="1500" dirty="0">
                <a:latin typeface="inherit"/>
              </a:rPr>
              <a:t> production of </a:t>
            </a:r>
            <a:r>
              <a:rPr lang="fr-CH" sz="1500" dirty="0" err="1">
                <a:latin typeface="inherit"/>
              </a:rPr>
              <a:t>three</a:t>
            </a:r>
            <a:r>
              <a:rPr lang="fr-CH" sz="1500" dirty="0">
                <a:latin typeface="inherit"/>
              </a:rPr>
              <a:t> magnets: 150 </a:t>
            </a:r>
            <a:r>
              <a:rPr lang="fr-CH" sz="1500" dirty="0" err="1">
                <a:latin typeface="inherit"/>
              </a:rPr>
              <a:t>kCHF</a:t>
            </a:r>
            <a:r>
              <a:rPr lang="fr-CH" sz="1500" dirty="0">
                <a:latin typeface="inherit"/>
              </a:rPr>
              <a:t> Lead time 1 </a:t>
            </a:r>
            <a:r>
              <a:rPr lang="fr-CH" sz="1500" dirty="0" err="1">
                <a:latin typeface="inherit"/>
              </a:rPr>
              <a:t>year</a:t>
            </a:r>
            <a:r>
              <a:rPr lang="fr-CH" sz="1500" dirty="0">
                <a:latin typeface="inherit"/>
              </a:rPr>
              <a:t> if the magnets are </a:t>
            </a:r>
            <a:r>
              <a:rPr lang="fr-CH" sz="1500" dirty="0" err="1">
                <a:latin typeface="inherit"/>
              </a:rPr>
              <a:t>similar</a:t>
            </a:r>
            <a:r>
              <a:rPr lang="fr-CH" sz="1500" dirty="0">
                <a:latin typeface="inherit"/>
              </a:rPr>
              <a:t> to the </a:t>
            </a:r>
            <a:r>
              <a:rPr lang="fr-CH" sz="1500" dirty="0" err="1">
                <a:latin typeface="inherit"/>
              </a:rPr>
              <a:t>pre-serie</a:t>
            </a:r>
            <a:r>
              <a:rPr lang="fr-CH" sz="1500" dirty="0">
                <a:latin typeface="inherit"/>
              </a:rPr>
              <a:t> unit.</a:t>
            </a:r>
          </a:p>
          <a:p>
            <a:r>
              <a:rPr lang="fr-CH" sz="1500" dirty="0">
                <a:latin typeface="inherit"/>
              </a:rPr>
              <a:t>One </a:t>
            </a:r>
            <a:r>
              <a:rPr lang="fr-CH" sz="1500" dirty="0" err="1">
                <a:latin typeface="inherit"/>
              </a:rPr>
              <a:t>spare</a:t>
            </a:r>
            <a:r>
              <a:rPr lang="fr-CH" sz="1500" dirty="0">
                <a:latin typeface="inherit"/>
              </a:rPr>
              <a:t> </a:t>
            </a:r>
            <a:r>
              <a:rPr lang="fr-CH" sz="1500" dirty="0" err="1">
                <a:latin typeface="inherit"/>
              </a:rPr>
              <a:t>coil</a:t>
            </a:r>
            <a:r>
              <a:rPr lang="fr-CH" sz="1500" dirty="0">
                <a:latin typeface="inherit"/>
              </a:rPr>
              <a:t> set: 20 </a:t>
            </a:r>
            <a:r>
              <a:rPr lang="fr-CH" sz="1500" dirty="0" err="1">
                <a:latin typeface="inherit"/>
              </a:rPr>
              <a:t>kCHF</a:t>
            </a:r>
            <a:endParaRPr lang="fr-CH" sz="1500" dirty="0">
              <a:latin typeface="inherit"/>
            </a:endParaRPr>
          </a:p>
          <a:p>
            <a:r>
              <a:rPr lang="fr-FR" sz="1500" dirty="0" err="1">
                <a:latin typeface="inherit"/>
              </a:rPr>
              <a:t>Renovation</a:t>
            </a:r>
            <a:r>
              <a:rPr lang="fr-FR" sz="1500" dirty="0">
                <a:latin typeface="inherit"/>
              </a:rPr>
              <a:t> and configuration (vertical versions) of 8 +2 </a:t>
            </a:r>
            <a:r>
              <a:rPr lang="fr-FR" sz="1500" dirty="0" err="1">
                <a:latin typeface="inherit"/>
              </a:rPr>
              <a:t>spares</a:t>
            </a:r>
            <a:r>
              <a:rPr lang="fr-FR" sz="1500" dirty="0">
                <a:latin typeface="inherit"/>
              </a:rPr>
              <a:t> MDX magnets: 100 </a:t>
            </a:r>
            <a:r>
              <a:rPr lang="fr-FR" sz="1500" dirty="0" err="1">
                <a:latin typeface="inherit"/>
              </a:rPr>
              <a:t>kCHF</a:t>
            </a:r>
            <a:endParaRPr lang="fr-FR" sz="1500" dirty="0">
              <a:latin typeface="inherit"/>
            </a:endParaRPr>
          </a:p>
          <a:p>
            <a:r>
              <a:rPr lang="fr-FR" sz="1500" dirty="0">
                <a:latin typeface="inherit"/>
              </a:rPr>
              <a:t>Magnet support structures: BGI magnets table modification: 20 </a:t>
            </a:r>
            <a:r>
              <a:rPr lang="fr-FR" sz="1500" dirty="0" err="1">
                <a:latin typeface="inherit"/>
              </a:rPr>
              <a:t>kCHF</a:t>
            </a:r>
            <a:endParaRPr lang="fr-FR" sz="1500" dirty="0">
              <a:latin typeface="inherit"/>
            </a:endParaRPr>
          </a:p>
          <a:p>
            <a:r>
              <a:rPr lang="fr-FR" sz="1500" dirty="0" err="1">
                <a:latin typeface="inherit"/>
              </a:rPr>
              <a:t>Supporting</a:t>
            </a:r>
            <a:r>
              <a:rPr lang="fr-FR" sz="1500" dirty="0">
                <a:latin typeface="inherit"/>
              </a:rPr>
              <a:t> </a:t>
            </a:r>
            <a:r>
              <a:rPr lang="fr-FR" sz="1500" dirty="0" err="1">
                <a:latin typeface="inherit"/>
              </a:rPr>
              <a:t>posts</a:t>
            </a:r>
            <a:r>
              <a:rPr lang="fr-FR" sz="1500" dirty="0">
                <a:latin typeface="inherit"/>
              </a:rPr>
              <a:t> for MDX magnets: 12 </a:t>
            </a:r>
            <a:r>
              <a:rPr lang="fr-FR" sz="1500" dirty="0" err="1">
                <a:latin typeface="inherit"/>
              </a:rPr>
              <a:t>kCHF</a:t>
            </a:r>
            <a:endParaRPr lang="fr-FR" sz="1500" dirty="0">
              <a:latin typeface="inherit"/>
            </a:endParaRPr>
          </a:p>
          <a:p>
            <a:r>
              <a:rPr lang="fr-FR" sz="1500" dirty="0">
                <a:latin typeface="inherit"/>
              </a:rPr>
              <a:t>Total: 377 </a:t>
            </a:r>
            <a:r>
              <a:rPr lang="fr-FR" sz="1500" dirty="0" err="1">
                <a:latin typeface="inherit"/>
              </a:rPr>
              <a:t>kCHF</a:t>
            </a:r>
            <a:r>
              <a:rPr lang="fr-FR" sz="1500" dirty="0">
                <a:latin typeface="inherit"/>
              </a:rPr>
              <a:t> </a:t>
            </a:r>
          </a:p>
          <a:p>
            <a:endParaRPr lang="fr-FR" sz="1500" dirty="0">
              <a:latin typeface="inherit"/>
            </a:endParaRPr>
          </a:p>
          <a:p>
            <a:r>
              <a:rPr lang="fr-FR" sz="1500" dirty="0" err="1">
                <a:latin typeface="inherit"/>
              </a:rPr>
              <a:t>Procurement</a:t>
            </a:r>
            <a:r>
              <a:rPr lang="fr-FR" sz="1500" dirty="0">
                <a:latin typeface="inherit"/>
              </a:rPr>
              <a:t> lead time </a:t>
            </a:r>
            <a:r>
              <a:rPr lang="fr-FR" sz="1500" dirty="0" err="1">
                <a:latin typeface="inherit"/>
              </a:rPr>
              <a:t>is</a:t>
            </a:r>
            <a:r>
              <a:rPr lang="fr-FR" sz="1500" dirty="0">
                <a:latin typeface="inherit"/>
              </a:rPr>
              <a:t> 3 </a:t>
            </a:r>
            <a:r>
              <a:rPr lang="fr-FR" sz="1500" dirty="0" err="1">
                <a:latin typeface="inherit"/>
              </a:rPr>
              <a:t>years</a:t>
            </a:r>
            <a:r>
              <a:rPr lang="fr-FR" sz="1500" dirty="0">
                <a:latin typeface="inherit"/>
              </a:rPr>
              <a:t> </a:t>
            </a:r>
            <a:r>
              <a:rPr lang="fr-FR" sz="1500" dirty="0" err="1">
                <a:latin typeface="inherit"/>
              </a:rPr>
              <a:t>from</a:t>
            </a:r>
            <a:r>
              <a:rPr lang="fr-FR" sz="1500" dirty="0">
                <a:latin typeface="inherit"/>
              </a:rPr>
              <a:t> the design validation to commissioning.</a:t>
            </a:r>
          </a:p>
        </p:txBody>
      </p:sp>
    </p:spTree>
    <p:extLst>
      <p:ext uri="{BB962C8B-B14F-4D97-AF65-F5344CB8AC3E}">
        <p14:creationId xmlns:p14="http://schemas.microsoft.com/office/powerpoint/2010/main" val="233781321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z="2800" dirty="0"/>
              <a:t>Conclusions</a:t>
            </a:r>
            <a:endParaRPr lang="en-GB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766800" y="1662847"/>
            <a:ext cx="7920000" cy="2921290"/>
          </a:xfrm>
        </p:spPr>
        <p:txBody>
          <a:bodyPr>
            <a:normAutofit/>
          </a:bodyPr>
          <a:lstStyle/>
          <a:p>
            <a:r>
              <a:rPr lang="fr-CH" sz="1500" dirty="0">
                <a:latin typeface="inherit"/>
              </a:rPr>
              <a:t>The </a:t>
            </a:r>
            <a:r>
              <a:rPr lang="fr-CH" sz="1500" dirty="0" err="1">
                <a:latin typeface="inherit"/>
              </a:rPr>
              <a:t>magnetic</a:t>
            </a:r>
            <a:r>
              <a:rPr lang="fr-CH" sz="1500" dirty="0">
                <a:latin typeface="inherit"/>
              </a:rPr>
              <a:t> model of the BGI-LHC magnets </a:t>
            </a:r>
            <a:r>
              <a:rPr lang="fr-CH" sz="1500" dirty="0" err="1">
                <a:latin typeface="inherit"/>
              </a:rPr>
              <a:t>provides</a:t>
            </a:r>
            <a:r>
              <a:rPr lang="fr-CH" sz="1500" dirty="0">
                <a:latin typeface="inherit"/>
              </a:rPr>
              <a:t> the </a:t>
            </a:r>
            <a:r>
              <a:rPr lang="fr-CH" sz="1500" dirty="0" err="1">
                <a:latin typeface="inherit"/>
              </a:rPr>
              <a:t>requested</a:t>
            </a:r>
            <a:r>
              <a:rPr lang="fr-CH" sz="1500" dirty="0">
                <a:latin typeface="inherit"/>
              </a:rPr>
              <a:t> B </a:t>
            </a:r>
            <a:r>
              <a:rPr lang="fr-CH" sz="1500" dirty="0" err="1">
                <a:latin typeface="inherit"/>
              </a:rPr>
              <a:t>field</a:t>
            </a:r>
            <a:r>
              <a:rPr lang="fr-CH" sz="1500" dirty="0">
                <a:latin typeface="inherit"/>
              </a:rPr>
              <a:t> of 0.6 Tesla </a:t>
            </a:r>
            <a:r>
              <a:rPr lang="fr-CH" sz="1500" dirty="0" err="1">
                <a:latin typeface="inherit"/>
              </a:rPr>
              <a:t>with</a:t>
            </a:r>
            <a:r>
              <a:rPr lang="fr-CH" sz="1500" dirty="0">
                <a:latin typeface="inherit"/>
              </a:rPr>
              <a:t> the </a:t>
            </a:r>
            <a:r>
              <a:rPr lang="fr-CH" sz="1500" dirty="0" err="1">
                <a:latin typeface="inherit"/>
              </a:rPr>
              <a:t>required</a:t>
            </a:r>
            <a:r>
              <a:rPr lang="fr-CH" sz="1500" dirty="0">
                <a:latin typeface="inherit"/>
              </a:rPr>
              <a:t> </a:t>
            </a:r>
            <a:r>
              <a:rPr lang="fr-CH" sz="1500" dirty="0" err="1">
                <a:latin typeface="inherit"/>
              </a:rPr>
              <a:t>field</a:t>
            </a:r>
            <a:r>
              <a:rPr lang="fr-CH" sz="1500" dirty="0">
                <a:latin typeface="inherit"/>
              </a:rPr>
              <a:t> </a:t>
            </a:r>
            <a:r>
              <a:rPr lang="fr-CH" sz="1500" dirty="0" err="1">
                <a:latin typeface="inherit"/>
              </a:rPr>
              <a:t>quality</a:t>
            </a:r>
            <a:r>
              <a:rPr lang="fr-CH" sz="1500" dirty="0">
                <a:latin typeface="inherit"/>
              </a:rPr>
              <a:t> of 10e</a:t>
            </a:r>
            <a:r>
              <a:rPr lang="fr-CH" sz="1500" baseline="30000" dirty="0">
                <a:latin typeface="inherit"/>
              </a:rPr>
              <a:t>-3 </a:t>
            </a:r>
            <a:r>
              <a:rPr lang="fr-CH" sz="1500" dirty="0">
                <a:latin typeface="inherit"/>
              </a:rPr>
              <a:t>in the </a:t>
            </a:r>
            <a:r>
              <a:rPr lang="fr-CH" sz="1500" dirty="0" err="1">
                <a:latin typeface="inherit"/>
              </a:rPr>
              <a:t>defined</a:t>
            </a:r>
            <a:r>
              <a:rPr lang="fr-CH" sz="1500" dirty="0">
                <a:latin typeface="inherit"/>
              </a:rPr>
              <a:t> Good Field </a:t>
            </a:r>
            <a:r>
              <a:rPr lang="fr-CH" sz="1500" dirty="0" err="1">
                <a:latin typeface="inherit"/>
              </a:rPr>
              <a:t>Region</a:t>
            </a:r>
            <a:r>
              <a:rPr lang="fr-CH" sz="1500" dirty="0">
                <a:latin typeface="inherit"/>
              </a:rPr>
              <a:t>.</a:t>
            </a:r>
          </a:p>
          <a:p>
            <a:endParaRPr lang="fr-CH" sz="1500" dirty="0">
              <a:latin typeface="inherit"/>
            </a:endParaRPr>
          </a:p>
          <a:p>
            <a:r>
              <a:rPr lang="fr-CH" sz="1500" dirty="0">
                <a:latin typeface="inherit"/>
              </a:rPr>
              <a:t>The MDX magnet </a:t>
            </a:r>
            <a:r>
              <a:rPr lang="fr-CH" sz="1500" dirty="0" err="1">
                <a:latin typeface="inherit"/>
              </a:rPr>
              <a:t>used</a:t>
            </a:r>
            <a:r>
              <a:rPr lang="fr-CH" sz="1500" dirty="0">
                <a:latin typeface="inherit"/>
              </a:rPr>
              <a:t> as trim magnets </a:t>
            </a:r>
            <a:r>
              <a:rPr lang="fr-CH" sz="1500" dirty="0" err="1">
                <a:latin typeface="inherit"/>
              </a:rPr>
              <a:t>operate</a:t>
            </a:r>
            <a:r>
              <a:rPr lang="fr-CH" sz="1500" dirty="0">
                <a:latin typeface="inherit"/>
              </a:rPr>
              <a:t> as </a:t>
            </a:r>
            <a:r>
              <a:rPr lang="fr-CH" sz="1500" dirty="0" err="1">
                <a:latin typeface="inherit"/>
              </a:rPr>
              <a:t>field</a:t>
            </a:r>
            <a:r>
              <a:rPr lang="fr-CH" sz="1500" dirty="0">
                <a:latin typeface="inherit"/>
              </a:rPr>
              <a:t> </a:t>
            </a:r>
            <a:r>
              <a:rPr lang="fr-CH" sz="1500" dirty="0" err="1">
                <a:latin typeface="inherit"/>
              </a:rPr>
              <a:t>canceling</a:t>
            </a:r>
            <a:r>
              <a:rPr lang="fr-CH" sz="1500" dirty="0">
                <a:latin typeface="inherit"/>
              </a:rPr>
              <a:t> magnets and </a:t>
            </a:r>
            <a:r>
              <a:rPr lang="fr-CH" sz="1500" dirty="0" err="1">
                <a:latin typeface="inherit"/>
              </a:rPr>
              <a:t>ensure</a:t>
            </a:r>
            <a:r>
              <a:rPr lang="fr-CH" sz="1500" dirty="0">
                <a:latin typeface="inherit"/>
              </a:rPr>
              <a:t> the </a:t>
            </a:r>
            <a:r>
              <a:rPr lang="fr-CH" sz="1500" dirty="0" err="1">
                <a:latin typeface="inherit"/>
              </a:rPr>
              <a:t>beam</a:t>
            </a:r>
            <a:r>
              <a:rPr lang="fr-CH" sz="1500" dirty="0">
                <a:latin typeface="inherit"/>
              </a:rPr>
              <a:t> </a:t>
            </a:r>
            <a:r>
              <a:rPr lang="fr-CH" sz="1500" dirty="0" err="1">
                <a:latin typeface="inherit"/>
              </a:rPr>
              <a:t>is</a:t>
            </a:r>
            <a:r>
              <a:rPr lang="fr-CH" sz="1500" dirty="0">
                <a:latin typeface="inherit"/>
              </a:rPr>
              <a:t> set back to </a:t>
            </a:r>
            <a:r>
              <a:rPr lang="fr-CH" sz="1500" dirty="0" err="1">
                <a:latin typeface="inherit"/>
              </a:rPr>
              <a:t>its</a:t>
            </a:r>
            <a:r>
              <a:rPr lang="fr-CH" sz="1500" dirty="0">
                <a:latin typeface="inherit"/>
              </a:rPr>
              <a:t> </a:t>
            </a:r>
            <a:r>
              <a:rPr lang="fr-CH" sz="1500" dirty="0" err="1">
                <a:latin typeface="inherit"/>
              </a:rPr>
              <a:t>orbit</a:t>
            </a:r>
            <a:r>
              <a:rPr lang="fr-CH" sz="1500" dirty="0">
                <a:latin typeface="inherit"/>
              </a:rPr>
              <a:t>. As </a:t>
            </a:r>
            <a:r>
              <a:rPr lang="fr-CH" sz="1500" dirty="0" err="1">
                <a:latin typeface="inherit"/>
              </a:rPr>
              <a:t>those</a:t>
            </a:r>
            <a:r>
              <a:rPr lang="fr-CH" sz="1500" dirty="0">
                <a:latin typeface="inherit"/>
              </a:rPr>
              <a:t> magnets are </a:t>
            </a:r>
            <a:r>
              <a:rPr lang="fr-CH" sz="1500" dirty="0" err="1">
                <a:latin typeface="inherit"/>
              </a:rPr>
              <a:t>available</a:t>
            </a:r>
            <a:r>
              <a:rPr lang="fr-CH" sz="1500" dirty="0">
                <a:latin typeface="inherit"/>
              </a:rPr>
              <a:t> </a:t>
            </a:r>
            <a:r>
              <a:rPr lang="fr-CH" sz="1500" dirty="0" err="1">
                <a:latin typeface="inherit"/>
              </a:rPr>
              <a:t>they</a:t>
            </a:r>
            <a:r>
              <a:rPr lang="fr-CH" sz="1500" dirty="0">
                <a:latin typeface="inherit"/>
              </a:rPr>
              <a:t> </a:t>
            </a:r>
            <a:r>
              <a:rPr lang="fr-CH" sz="1500" dirty="0" err="1">
                <a:latin typeface="inherit"/>
              </a:rPr>
              <a:t>reduce</a:t>
            </a:r>
            <a:r>
              <a:rPr lang="fr-CH" sz="1500" dirty="0">
                <a:latin typeface="inherit"/>
              </a:rPr>
              <a:t> </a:t>
            </a:r>
            <a:r>
              <a:rPr lang="fr-CH" sz="1500" dirty="0" err="1">
                <a:latin typeface="inherit"/>
              </a:rPr>
              <a:t>procurement</a:t>
            </a:r>
            <a:r>
              <a:rPr lang="fr-CH" sz="1500" dirty="0">
                <a:latin typeface="inherit"/>
              </a:rPr>
              <a:t> </a:t>
            </a:r>
            <a:r>
              <a:rPr lang="fr-CH" sz="1500" dirty="0" err="1">
                <a:latin typeface="inherit"/>
              </a:rPr>
              <a:t>costs</a:t>
            </a:r>
            <a:r>
              <a:rPr lang="fr-CH" sz="1500" dirty="0">
                <a:latin typeface="inherit"/>
              </a:rPr>
              <a:t>.</a:t>
            </a:r>
          </a:p>
          <a:p>
            <a:endParaRPr lang="fr-CH" sz="1500" dirty="0">
              <a:latin typeface="inherit"/>
            </a:endParaRPr>
          </a:p>
          <a:p>
            <a:r>
              <a:rPr lang="fr-CH" sz="1500" dirty="0">
                <a:latin typeface="inherit"/>
              </a:rPr>
              <a:t> The magnets are compatible </a:t>
            </a:r>
            <a:r>
              <a:rPr lang="fr-CH" sz="1500" dirty="0" err="1">
                <a:latin typeface="inherit"/>
              </a:rPr>
              <a:t>with</a:t>
            </a:r>
            <a:r>
              <a:rPr lang="fr-CH" sz="1500" dirty="0">
                <a:latin typeface="inherit"/>
              </a:rPr>
              <a:t> the </a:t>
            </a:r>
            <a:r>
              <a:rPr lang="fr-CH" sz="1500" dirty="0" err="1">
                <a:latin typeface="inherit"/>
              </a:rPr>
              <a:t>available</a:t>
            </a:r>
            <a:r>
              <a:rPr lang="fr-CH" sz="1500" dirty="0">
                <a:latin typeface="inherit"/>
              </a:rPr>
              <a:t> </a:t>
            </a:r>
            <a:r>
              <a:rPr lang="fr-CH" sz="1500" dirty="0" err="1">
                <a:latin typeface="inherit"/>
              </a:rPr>
              <a:t>space</a:t>
            </a:r>
            <a:r>
              <a:rPr lang="fr-CH" sz="1500" dirty="0">
                <a:latin typeface="inherit"/>
              </a:rPr>
              <a:t>, the power and </a:t>
            </a:r>
            <a:r>
              <a:rPr lang="fr-CH" sz="1500" dirty="0" err="1">
                <a:latin typeface="inherit"/>
              </a:rPr>
              <a:t>cooling</a:t>
            </a:r>
            <a:r>
              <a:rPr lang="fr-CH" sz="1500" dirty="0">
                <a:latin typeface="inherit"/>
              </a:rPr>
              <a:t> </a:t>
            </a:r>
            <a:r>
              <a:rPr lang="fr-CH" sz="1500" dirty="0" err="1">
                <a:latin typeface="inherit"/>
              </a:rPr>
              <a:t>constraints</a:t>
            </a:r>
            <a:r>
              <a:rPr lang="fr-CH" sz="1500" dirty="0">
                <a:latin typeface="inherit"/>
              </a:rPr>
              <a:t>, </a:t>
            </a:r>
            <a:r>
              <a:rPr lang="fr-CH" sz="1500" dirty="0" err="1">
                <a:latin typeface="inherit"/>
              </a:rPr>
              <a:t>using</a:t>
            </a:r>
            <a:r>
              <a:rPr lang="fr-CH" sz="1500" dirty="0">
                <a:latin typeface="inherit"/>
              </a:rPr>
              <a:t> </a:t>
            </a:r>
            <a:r>
              <a:rPr lang="fr-CH" sz="1500" dirty="0" err="1">
                <a:latin typeface="inherit"/>
              </a:rPr>
              <a:t>available</a:t>
            </a:r>
            <a:r>
              <a:rPr lang="fr-CH" sz="1500" dirty="0">
                <a:latin typeface="inherit"/>
              </a:rPr>
              <a:t> power </a:t>
            </a:r>
            <a:r>
              <a:rPr lang="fr-CH" sz="1500" dirty="0" err="1">
                <a:latin typeface="inherit"/>
              </a:rPr>
              <a:t>converters</a:t>
            </a:r>
            <a:r>
              <a:rPr lang="fr-CH" sz="1500" dirty="0">
                <a:latin typeface="inherit"/>
              </a:rPr>
              <a:t> for all magnets and power </a:t>
            </a:r>
            <a:r>
              <a:rPr lang="fr-CH" sz="1500" dirty="0" err="1">
                <a:latin typeface="inherit"/>
              </a:rPr>
              <a:t>cables</a:t>
            </a:r>
            <a:r>
              <a:rPr lang="fr-CH" sz="1500" dirty="0">
                <a:latin typeface="inherit"/>
              </a:rPr>
              <a:t> for trims </a:t>
            </a:r>
            <a:r>
              <a:rPr lang="fr-CH" sz="1500" dirty="0" err="1">
                <a:latin typeface="inherit"/>
              </a:rPr>
              <a:t>only</a:t>
            </a:r>
            <a:r>
              <a:rPr lang="fr-CH" sz="1500" dirty="0">
                <a:latin typeface="inherit"/>
              </a:rPr>
              <a:t>.</a:t>
            </a:r>
          </a:p>
          <a:p>
            <a:r>
              <a:rPr lang="en-GB" sz="1500" dirty="0">
                <a:latin typeface="inherit"/>
              </a:rPr>
              <a:t> </a:t>
            </a:r>
            <a:endParaRPr lang="fr-FR" sz="1500" dirty="0">
              <a:latin typeface="inherit"/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14</a:t>
            </a:fld>
            <a:endParaRPr lang="fr-FR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1F00F21A-6CF8-C562-6D42-A03207AF6EB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67237" y="3424237"/>
            <a:ext cx="9526" cy="9526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EC0DABE6-AE6E-17CE-34B1-85615237163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67237" y="3424237"/>
            <a:ext cx="9526" cy="9526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E4F28EC6-E233-B9BC-CAAC-89DA858D9E8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67237" y="3424237"/>
            <a:ext cx="9526" cy="95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50732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z="2800" dirty="0"/>
              <a:t>Introduction</a:t>
            </a:r>
            <a:endParaRPr lang="en-GB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algn="l"/>
            <a:r>
              <a:rPr lang="en-GB" sz="1800" b="0" i="0" dirty="0">
                <a:solidFill>
                  <a:srgbClr val="242424"/>
                </a:solidFill>
                <a:effectLst/>
                <a:latin typeface="inherit"/>
              </a:rPr>
              <a:t>The </a:t>
            </a:r>
            <a:r>
              <a:rPr lang="en-GB" sz="1800" b="1" i="0" dirty="0">
                <a:solidFill>
                  <a:srgbClr val="242424"/>
                </a:solidFill>
                <a:effectLst/>
                <a:latin typeface="inherit"/>
              </a:rPr>
              <a:t>Beam Gas Ionization </a:t>
            </a:r>
            <a:r>
              <a:rPr lang="en-GB" sz="1800" b="0" i="0" dirty="0">
                <a:solidFill>
                  <a:srgbClr val="242424"/>
                </a:solidFill>
                <a:effectLst/>
                <a:latin typeface="inherit"/>
              </a:rPr>
              <a:t>(BGI) monitor is a non-invasive instrument for </a:t>
            </a:r>
            <a:r>
              <a:rPr lang="en-GB" sz="1800" b="1" i="0" dirty="0">
                <a:solidFill>
                  <a:srgbClr val="242424"/>
                </a:solidFill>
                <a:effectLst/>
                <a:latin typeface="inherit"/>
              </a:rPr>
              <a:t>measuring transverse beam profiles</a:t>
            </a:r>
            <a:r>
              <a:rPr lang="en-GB" sz="1800" b="0" i="0" dirty="0">
                <a:solidFill>
                  <a:srgbClr val="242424"/>
                </a:solidFill>
                <a:effectLst/>
                <a:latin typeface="inherit"/>
              </a:rPr>
              <a:t>. Building on the success of BGI devices currently operational in the PS and tested in the SPS, the high potential of this technology has been well demonstrated. In the </a:t>
            </a:r>
            <a:r>
              <a:rPr lang="en-GB" sz="1800" b="1" i="0" dirty="0">
                <a:solidFill>
                  <a:srgbClr val="242424"/>
                </a:solidFill>
                <a:effectLst/>
                <a:latin typeface="inherit"/>
              </a:rPr>
              <a:t>2022</a:t>
            </a:r>
            <a:r>
              <a:rPr lang="en-GB" sz="1800" b="0" i="0" dirty="0">
                <a:solidFill>
                  <a:srgbClr val="242424"/>
                </a:solidFill>
                <a:effectLst/>
                <a:latin typeface="inherit"/>
              </a:rPr>
              <a:t> review, </a:t>
            </a:r>
            <a:r>
              <a:rPr lang="en-GB" sz="1800" b="1" i="0" dirty="0">
                <a:solidFill>
                  <a:srgbClr val="242424"/>
                </a:solidFill>
                <a:effectLst/>
                <a:latin typeface="inherit"/>
              </a:rPr>
              <a:t>BGI was selected as the baseline profile monitor </a:t>
            </a:r>
            <a:r>
              <a:rPr lang="en-GB" sz="1800" b="0" i="0" dirty="0">
                <a:solidFill>
                  <a:srgbClr val="242424"/>
                </a:solidFill>
                <a:effectLst/>
                <a:latin typeface="inherit"/>
              </a:rPr>
              <a:t>for the High Luminosity LHC (HL-LHC).</a:t>
            </a:r>
            <a:endParaRPr lang="en-GB" sz="1800" b="0" i="0" dirty="0">
              <a:solidFill>
                <a:srgbClr val="242424"/>
              </a:solidFill>
              <a:effectLst/>
              <a:latin typeface="Aptos" panose="020B0004020202020204" pitchFamily="34" charset="0"/>
            </a:endParaRPr>
          </a:p>
          <a:p>
            <a:pPr algn="l"/>
            <a:r>
              <a:rPr lang="en-GB" sz="1800" b="0" i="0" dirty="0">
                <a:solidFill>
                  <a:srgbClr val="242424"/>
                </a:solidFill>
                <a:effectLst/>
                <a:latin typeface="inherit"/>
              </a:rPr>
              <a:t> </a:t>
            </a:r>
            <a:endParaRPr lang="en-GB" sz="1800" b="0" i="0" dirty="0">
              <a:solidFill>
                <a:srgbClr val="242424"/>
              </a:solidFill>
              <a:effectLst/>
              <a:latin typeface="Aptos" panose="020B0004020202020204" pitchFamily="34" charset="0"/>
            </a:endParaRPr>
          </a:p>
          <a:p>
            <a:pPr algn="l"/>
            <a:r>
              <a:rPr lang="en-GB" sz="1800" b="0" i="0" dirty="0">
                <a:solidFill>
                  <a:srgbClr val="242424"/>
                </a:solidFill>
                <a:effectLst/>
                <a:latin typeface="inherit"/>
              </a:rPr>
              <a:t>To meet the stringent operational requirements—achieving a transverse profile measurement accuracy within 2.5% and an emittance error below 5%—the </a:t>
            </a:r>
            <a:r>
              <a:rPr lang="en-GB" sz="1800" b="1" i="0" dirty="0">
                <a:solidFill>
                  <a:srgbClr val="242424"/>
                </a:solidFill>
                <a:effectLst/>
                <a:latin typeface="inherit"/>
              </a:rPr>
              <a:t>new </a:t>
            </a:r>
            <a:r>
              <a:rPr lang="en-GB" sz="1800" b="1" i="0" dirty="0" err="1">
                <a:solidFill>
                  <a:srgbClr val="242424"/>
                </a:solidFill>
                <a:effectLst/>
                <a:latin typeface="inherit"/>
              </a:rPr>
              <a:t>Timepix</a:t>
            </a:r>
            <a:r>
              <a:rPr lang="en-GB" sz="1800" b="1" i="0" dirty="0">
                <a:solidFill>
                  <a:srgbClr val="242424"/>
                </a:solidFill>
                <a:effectLst/>
                <a:latin typeface="inherit"/>
              </a:rPr>
              <a:t>-based </a:t>
            </a:r>
            <a:r>
              <a:rPr lang="en-GB" sz="1800" b="0" i="0" dirty="0">
                <a:solidFill>
                  <a:srgbClr val="242424"/>
                </a:solidFill>
                <a:effectLst/>
                <a:latin typeface="inherit"/>
              </a:rPr>
              <a:t>BGI requires a </a:t>
            </a:r>
            <a:r>
              <a:rPr lang="en-GB" sz="1800" b="1" i="0" dirty="0">
                <a:solidFill>
                  <a:srgbClr val="242424"/>
                </a:solidFill>
                <a:effectLst/>
                <a:latin typeface="inherit"/>
              </a:rPr>
              <a:t>magnetic field of 0.6T</a:t>
            </a:r>
            <a:r>
              <a:rPr lang="en-GB" sz="1800" b="0" i="0" dirty="0">
                <a:solidFill>
                  <a:srgbClr val="242424"/>
                </a:solidFill>
                <a:effectLst/>
                <a:latin typeface="inherit"/>
              </a:rPr>
              <a:t>. This marks a significant improvement over the older MCP-camera-based BGI, which operated at only 0.2T, making the reuse of existing magnets unfeasible.</a:t>
            </a:r>
            <a:endParaRPr lang="en-GB" sz="1800" b="0" i="0" dirty="0">
              <a:solidFill>
                <a:srgbClr val="242424"/>
              </a:solidFill>
              <a:effectLst/>
              <a:latin typeface="Aptos" panose="020B0004020202020204" pitchFamily="34" charset="0"/>
            </a:endParaRPr>
          </a:p>
          <a:p>
            <a:pPr algn="l"/>
            <a:r>
              <a:rPr lang="en-GB" sz="1800" b="0" i="0" dirty="0">
                <a:solidFill>
                  <a:srgbClr val="242424"/>
                </a:solidFill>
                <a:effectLst/>
                <a:latin typeface="inherit"/>
              </a:rPr>
              <a:t> </a:t>
            </a:r>
            <a:endParaRPr lang="en-GB" sz="1800" b="0" i="0" dirty="0">
              <a:solidFill>
                <a:srgbClr val="242424"/>
              </a:solidFill>
              <a:effectLst/>
              <a:latin typeface="Aptos" panose="020B0004020202020204" pitchFamily="34" charset="0"/>
            </a:endParaRPr>
          </a:p>
          <a:p>
            <a:pPr algn="l"/>
            <a:r>
              <a:rPr lang="en-GB" sz="1800" b="0" i="0" dirty="0">
                <a:solidFill>
                  <a:srgbClr val="242424"/>
                </a:solidFill>
                <a:effectLst/>
                <a:latin typeface="inherit"/>
              </a:rPr>
              <a:t>With the increased magnetic field, operational considerations necessitate </a:t>
            </a:r>
            <a:r>
              <a:rPr lang="en-GB" sz="1800" b="1" i="0" dirty="0">
                <a:solidFill>
                  <a:srgbClr val="242424"/>
                </a:solidFill>
                <a:effectLst/>
                <a:latin typeface="inherit"/>
              </a:rPr>
              <a:t>an integrated B-field of zero</a:t>
            </a:r>
            <a:r>
              <a:rPr lang="en-GB" sz="1800" b="0" i="0" dirty="0">
                <a:solidFill>
                  <a:srgbClr val="242424"/>
                </a:solidFill>
                <a:effectLst/>
                <a:latin typeface="inherit"/>
              </a:rPr>
              <a:t> to maintain a closed orbit and avoid transverse offsets. To achieve this, </a:t>
            </a:r>
            <a:r>
              <a:rPr lang="en-GB" sz="1800" b="1" i="0" dirty="0">
                <a:solidFill>
                  <a:srgbClr val="242424"/>
                </a:solidFill>
                <a:effectLst/>
                <a:latin typeface="inherit"/>
              </a:rPr>
              <a:t>a triplet configuration </a:t>
            </a:r>
            <a:r>
              <a:rPr lang="en-GB" sz="1800" b="0" i="0" dirty="0">
                <a:solidFill>
                  <a:srgbClr val="242424"/>
                </a:solidFill>
                <a:effectLst/>
                <a:latin typeface="inherit"/>
              </a:rPr>
              <a:t>was chosen, consisting of one main magnet and two trims.</a:t>
            </a:r>
            <a:endParaRPr lang="en-GB" sz="1800" b="0" i="0" dirty="0">
              <a:solidFill>
                <a:srgbClr val="242424"/>
              </a:solidFill>
              <a:effectLst/>
              <a:latin typeface="Aptos" panose="020B0004020202020204" pitchFamily="34" charset="0"/>
            </a:endParaRPr>
          </a:p>
          <a:p>
            <a:pPr algn="l"/>
            <a:r>
              <a:rPr lang="en-GB" sz="1800" b="0" i="0" dirty="0">
                <a:solidFill>
                  <a:srgbClr val="242424"/>
                </a:solidFill>
                <a:effectLst/>
                <a:latin typeface="inherit"/>
              </a:rPr>
              <a:t>Working within a constrained budget, the project has prioritized </a:t>
            </a:r>
            <a:r>
              <a:rPr lang="en-GB" sz="1800" b="1" i="0" dirty="0">
                <a:solidFill>
                  <a:srgbClr val="242424"/>
                </a:solidFill>
                <a:effectLst/>
                <a:latin typeface="inherit"/>
              </a:rPr>
              <a:t>cost optimization </a:t>
            </a:r>
            <a:r>
              <a:rPr lang="en-GB" sz="1800" b="0" i="0" dirty="0">
                <a:solidFill>
                  <a:srgbClr val="242424"/>
                </a:solidFill>
                <a:effectLst/>
                <a:latin typeface="inherit"/>
              </a:rPr>
              <a:t>by recycling </a:t>
            </a:r>
            <a:r>
              <a:rPr lang="en-GB" sz="1800" b="1" i="0" dirty="0">
                <a:solidFill>
                  <a:srgbClr val="242424"/>
                </a:solidFill>
                <a:effectLst/>
                <a:latin typeface="inherit"/>
              </a:rPr>
              <a:t>existing power converters</a:t>
            </a:r>
            <a:r>
              <a:rPr lang="en-GB" sz="1800" b="0" i="0" dirty="0">
                <a:solidFill>
                  <a:srgbClr val="242424"/>
                </a:solidFill>
                <a:effectLst/>
                <a:latin typeface="inherit"/>
              </a:rPr>
              <a:t>, </a:t>
            </a:r>
            <a:r>
              <a:rPr lang="en-GB" sz="1800" b="1" i="0" dirty="0">
                <a:solidFill>
                  <a:srgbClr val="242424"/>
                </a:solidFill>
                <a:effectLst/>
                <a:latin typeface="inherit"/>
              </a:rPr>
              <a:t>magnets</a:t>
            </a:r>
            <a:r>
              <a:rPr lang="en-GB" sz="1800" b="0" i="0" dirty="0">
                <a:solidFill>
                  <a:srgbClr val="242424"/>
                </a:solidFill>
                <a:effectLst/>
                <a:latin typeface="inherit"/>
              </a:rPr>
              <a:t>, and </a:t>
            </a:r>
            <a:r>
              <a:rPr lang="en-GB" sz="1800" b="1" i="0" dirty="0">
                <a:solidFill>
                  <a:srgbClr val="242424"/>
                </a:solidFill>
                <a:effectLst/>
                <a:latin typeface="inherit"/>
              </a:rPr>
              <a:t>infrastructure</a:t>
            </a:r>
            <a:r>
              <a:rPr lang="en-GB" sz="1800" b="0" i="0" dirty="0">
                <a:solidFill>
                  <a:srgbClr val="242424"/>
                </a:solidFill>
                <a:effectLst/>
                <a:latin typeface="inherit"/>
              </a:rPr>
              <a:t> wherever possible. Alternatives, including permanent magnets 3 in 1 magnet and MDX doublet configuration, were thoroughly evaluated before finalizing </a:t>
            </a:r>
            <a:r>
              <a:rPr lang="en-GB" sz="1800" b="1" i="0" dirty="0">
                <a:solidFill>
                  <a:srgbClr val="242424"/>
                </a:solidFill>
                <a:effectLst/>
                <a:latin typeface="inherit"/>
              </a:rPr>
              <a:t>the triplet configuration</a:t>
            </a:r>
            <a:r>
              <a:rPr lang="en-GB" sz="1800" b="0" i="0" dirty="0">
                <a:solidFill>
                  <a:srgbClr val="242424"/>
                </a:solidFill>
                <a:effectLst/>
                <a:latin typeface="inherit"/>
              </a:rPr>
              <a:t>, which requires a </a:t>
            </a:r>
            <a:r>
              <a:rPr lang="en-GB" sz="1800" b="1" i="0" dirty="0">
                <a:solidFill>
                  <a:srgbClr val="242424"/>
                </a:solidFill>
                <a:effectLst/>
                <a:latin typeface="inherit"/>
              </a:rPr>
              <a:t>new main magnet for each instrument.</a:t>
            </a:r>
            <a:endParaRPr lang="en-GB" sz="1800" b="1" i="0" dirty="0">
              <a:solidFill>
                <a:srgbClr val="242424"/>
              </a:solidFill>
              <a:effectLst/>
              <a:latin typeface="Aptos" panose="020B0004020202020204" pitchFamily="34" charset="0"/>
            </a:endParaRPr>
          </a:p>
          <a:p>
            <a:pPr algn="l"/>
            <a:r>
              <a:rPr lang="en-GB" sz="1800" b="0" i="0" dirty="0">
                <a:solidFill>
                  <a:srgbClr val="242424"/>
                </a:solidFill>
                <a:effectLst/>
                <a:latin typeface="inherit"/>
              </a:rPr>
              <a:t> </a:t>
            </a:r>
            <a:endParaRPr lang="en-GB" sz="1800" b="0" i="0" dirty="0">
              <a:solidFill>
                <a:srgbClr val="242424"/>
              </a:solidFill>
              <a:effectLst/>
              <a:latin typeface="Aptos" panose="020B0004020202020204" pitchFamily="34" charset="0"/>
            </a:endParaRPr>
          </a:p>
          <a:p>
            <a:pPr algn="l"/>
            <a:r>
              <a:rPr lang="en-GB" sz="1800" b="0" i="0" dirty="0">
                <a:solidFill>
                  <a:srgbClr val="242424"/>
                </a:solidFill>
                <a:effectLst/>
                <a:latin typeface="inherit"/>
              </a:rPr>
              <a:t>In total, </a:t>
            </a:r>
            <a:r>
              <a:rPr lang="en-GB" sz="1800" b="1" i="0" dirty="0">
                <a:solidFill>
                  <a:srgbClr val="242424"/>
                </a:solidFill>
                <a:effectLst/>
                <a:latin typeface="inherit"/>
              </a:rPr>
              <a:t>four instruments </a:t>
            </a:r>
            <a:r>
              <a:rPr lang="en-GB" sz="1800" b="0" i="0" dirty="0">
                <a:solidFill>
                  <a:srgbClr val="242424"/>
                </a:solidFill>
                <a:effectLst/>
                <a:latin typeface="inherit"/>
              </a:rPr>
              <a:t>will be deployed—one for each transverse plane of the two LHC beams—ensuring precise and reliable beam profile monitoring for the HL-LHC.</a:t>
            </a:r>
            <a:endParaRPr lang="en-GB" sz="1800" b="0" i="0" dirty="0">
              <a:solidFill>
                <a:srgbClr val="242424"/>
              </a:solidFill>
              <a:effectLst/>
              <a:latin typeface="Aptos" panose="020B0004020202020204" pitchFamily="34" charset="0"/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85633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D49F46B-7D95-9807-576C-758DAD37BD8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C896AA7-C055-1BD5-075C-FC885BFDE7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z="2800" dirty="0"/>
              <a:t>BGI-LHC Technical </a:t>
            </a:r>
            <a:r>
              <a:rPr lang="fr-CH" sz="2800" dirty="0" err="1"/>
              <a:t>requirements</a:t>
            </a:r>
            <a:endParaRPr lang="en-GB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84D48917-17CD-281C-E9FA-1F54BE1338F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1008" y="896708"/>
            <a:ext cx="7920000" cy="5062800"/>
          </a:xfrm>
        </p:spPr>
        <p:txBody>
          <a:bodyPr>
            <a:noAutofit/>
          </a:bodyPr>
          <a:lstStyle/>
          <a:p>
            <a:pPr>
              <a:buFont typeface="Aptos" panose="020B0004020202020204" pitchFamily="34" charset="0"/>
              <a:buChar char="-"/>
            </a:pPr>
            <a:r>
              <a:rPr lang="en-US" sz="1500" dirty="0">
                <a:latin typeface="inherit"/>
                <a:ea typeface="Times New Roman" panose="02020603050405020304" pitchFamily="18" charset="0"/>
                <a:cs typeface="Times New Roman" panose="02020603050405020304" pitchFamily="18" charset="0"/>
              </a:rPr>
              <a:t>4 Beam Gas Ionization detectors in total are located in Point 5: </a:t>
            </a:r>
            <a:r>
              <a:rPr lang="en-US" sz="1500" b="1" dirty="0">
                <a:latin typeface="inherit"/>
                <a:ea typeface="Times New Roman" panose="02020603050405020304" pitchFamily="18" charset="0"/>
                <a:cs typeface="Times New Roman" panose="02020603050405020304" pitchFamily="18" charset="0"/>
              </a:rPr>
              <a:t>2 in 5R4, 2 in 5L4</a:t>
            </a:r>
            <a:r>
              <a:rPr lang="en-US" sz="1500" dirty="0">
                <a:latin typeface="inherit"/>
                <a:ea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>
              <a:buFont typeface="Aptos" panose="020B0004020202020204" pitchFamily="34" charset="0"/>
              <a:buChar char="-"/>
            </a:pPr>
            <a:r>
              <a:rPr lang="en-US" sz="1500" dirty="0">
                <a:latin typeface="inherit"/>
                <a:ea typeface="Times New Roman" panose="02020603050405020304" pitchFamily="18" charset="0"/>
                <a:cs typeface="Times New Roman" panose="02020603050405020304" pitchFamily="18" charset="0"/>
              </a:rPr>
              <a:t>2 configuration are used: One with a </a:t>
            </a:r>
            <a:r>
              <a:rPr lang="en-US" sz="1500" b="1" dirty="0">
                <a:latin typeface="inherit"/>
                <a:ea typeface="Times New Roman" panose="02020603050405020304" pitchFamily="18" charset="0"/>
                <a:cs typeface="Times New Roman" panose="02020603050405020304" pitchFamily="18" charset="0"/>
              </a:rPr>
              <a:t>horizontal</a:t>
            </a:r>
            <a:r>
              <a:rPr lang="en-US" sz="1500" dirty="0">
                <a:latin typeface="inherit"/>
                <a:ea typeface="Times New Roman" panose="02020603050405020304" pitchFamily="18" charset="0"/>
                <a:cs typeface="Times New Roman" panose="02020603050405020304" pitchFamily="18" charset="0"/>
              </a:rPr>
              <a:t> field and one with a </a:t>
            </a:r>
            <a:r>
              <a:rPr lang="en-US" sz="1500" b="1" dirty="0">
                <a:latin typeface="inherit"/>
                <a:ea typeface="Times New Roman" panose="02020603050405020304" pitchFamily="18" charset="0"/>
                <a:cs typeface="Times New Roman" panose="02020603050405020304" pitchFamily="18" charset="0"/>
              </a:rPr>
              <a:t>vertical</a:t>
            </a:r>
            <a:r>
              <a:rPr lang="en-US" sz="1500" dirty="0">
                <a:latin typeface="inherit"/>
                <a:ea typeface="Times New Roman" panose="02020603050405020304" pitchFamily="18" charset="0"/>
                <a:cs typeface="Times New Roman" panose="02020603050405020304" pitchFamily="18" charset="0"/>
              </a:rPr>
              <a:t> field per beam.</a:t>
            </a:r>
          </a:p>
          <a:p>
            <a:pPr>
              <a:buFont typeface="Aptos" panose="020B0004020202020204" pitchFamily="34" charset="0"/>
              <a:buChar char="-"/>
            </a:pPr>
            <a:r>
              <a:rPr lang="en-US" sz="1500" dirty="0">
                <a:latin typeface="inherit"/>
                <a:ea typeface="Times New Roman" panose="02020603050405020304" pitchFamily="18" charset="0"/>
                <a:cs typeface="Times New Roman" panose="02020603050405020304" pitchFamily="18" charset="0"/>
              </a:rPr>
              <a:t>A setup consist of 1 BGI magnet and 2 “field cancelling” trim magnets located 1 upstream and 1 downstream of the BGI magnet so they cancel the B field between the </a:t>
            </a:r>
            <a:r>
              <a:rPr lang="en-US" sz="1500" b="1" dirty="0">
                <a:latin typeface="inherit"/>
                <a:ea typeface="Times New Roman" panose="02020603050405020304" pitchFamily="18" charset="0"/>
                <a:cs typeface="Times New Roman" panose="02020603050405020304" pitchFamily="18" charset="0"/>
              </a:rPr>
              <a:t>three magnets together</a:t>
            </a:r>
            <a:r>
              <a:rPr lang="en-US" sz="1500" dirty="0">
                <a:latin typeface="inherit"/>
                <a:ea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n-US" sz="1500" b="1" dirty="0">
                <a:latin typeface="inherit"/>
                <a:ea typeface="Times New Roman" panose="02020603050405020304" pitchFamily="18" charset="0"/>
                <a:cs typeface="Times New Roman" panose="02020603050405020304" pitchFamily="18" charset="0"/>
              </a:rPr>
              <a:t>The upstream and downstream magnets </a:t>
            </a:r>
            <a:r>
              <a:rPr lang="en-US" sz="1500" dirty="0">
                <a:latin typeface="inherit"/>
                <a:ea typeface="Times New Roman" panose="02020603050405020304" pitchFamily="18" charset="0"/>
                <a:cs typeface="Times New Roman" panose="02020603050405020304" pitchFamily="18" charset="0"/>
              </a:rPr>
              <a:t>provide each of them </a:t>
            </a:r>
            <a:r>
              <a:rPr lang="en-US" sz="1500" b="1" dirty="0">
                <a:latin typeface="inherit"/>
                <a:ea typeface="Times New Roman" panose="02020603050405020304" pitchFamily="18" charset="0"/>
                <a:cs typeface="Times New Roman" panose="02020603050405020304" pitchFamily="18" charset="0"/>
              </a:rPr>
              <a:t>half</a:t>
            </a:r>
            <a:r>
              <a:rPr lang="en-US" sz="1500" dirty="0">
                <a:latin typeface="inherit"/>
                <a:ea typeface="Times New Roman" panose="02020603050405020304" pitchFamily="18" charset="0"/>
                <a:cs typeface="Times New Roman" panose="02020603050405020304" pitchFamily="18" charset="0"/>
              </a:rPr>
              <a:t> of the </a:t>
            </a:r>
            <a:r>
              <a:rPr lang="en-US" sz="1500" b="1" dirty="0">
                <a:latin typeface="inherit"/>
                <a:ea typeface="Times New Roman" panose="02020603050405020304" pitchFamily="18" charset="0"/>
                <a:cs typeface="Times New Roman" panose="02020603050405020304" pitchFamily="18" charset="0"/>
              </a:rPr>
              <a:t>integrated B</a:t>
            </a:r>
            <a:r>
              <a:rPr lang="en-US" sz="1500" dirty="0">
                <a:latin typeface="inherit"/>
                <a:ea typeface="Times New Roman" panose="02020603050405020304" pitchFamily="18" charset="0"/>
                <a:cs typeface="Times New Roman" panose="02020603050405020304" pitchFamily="18" charset="0"/>
              </a:rPr>
              <a:t> field of the BGI magnet.</a:t>
            </a:r>
          </a:p>
          <a:p>
            <a:pPr>
              <a:buFont typeface="Aptos" panose="020B0004020202020204" pitchFamily="34" charset="0"/>
              <a:buChar char="-"/>
            </a:pPr>
            <a:r>
              <a:rPr lang="en-US" sz="1500" dirty="0">
                <a:latin typeface="inherit"/>
                <a:ea typeface="Times New Roman" panose="02020603050405020304" pitchFamily="18" charset="0"/>
                <a:cs typeface="Times New Roman" panose="02020603050405020304" pitchFamily="18" charset="0"/>
              </a:rPr>
              <a:t>The requested B Field in the detector gap is </a:t>
            </a:r>
            <a:r>
              <a:rPr lang="en-US" sz="1500" b="1" dirty="0">
                <a:latin typeface="inherit"/>
                <a:ea typeface="Times New Roman" panose="02020603050405020304" pitchFamily="18" charset="0"/>
                <a:cs typeface="Times New Roman" panose="02020603050405020304" pitchFamily="18" charset="0"/>
              </a:rPr>
              <a:t>0,6 T</a:t>
            </a:r>
            <a:r>
              <a:rPr lang="en-US" sz="1500" dirty="0">
                <a:latin typeface="inherit"/>
                <a:ea typeface="Times New Roman" panose="02020603050405020304" pitchFamily="18" charset="0"/>
                <a:cs typeface="Times New Roman" panose="02020603050405020304" pitchFamily="18" charset="0"/>
              </a:rPr>
              <a:t>, the Good Field Region is defined as a volume within the magnet center of X,Y,Z: 30 x 50 x 30 mm with Y offset of 1,5 mm.</a:t>
            </a:r>
          </a:p>
          <a:p>
            <a:pPr marL="342900" lvl="0" indent="-342900">
              <a:buFont typeface="Aptos" panose="020B0004020202020204" pitchFamily="34" charset="0"/>
              <a:buChar char="-"/>
            </a:pPr>
            <a:r>
              <a:rPr lang="en-US" sz="1500" dirty="0">
                <a:effectLst/>
                <a:latin typeface="inherit"/>
                <a:ea typeface="Times New Roman" panose="02020603050405020304" pitchFamily="18" charset="0"/>
                <a:cs typeface="Times New Roman" panose="02020603050405020304" pitchFamily="18" charset="0"/>
              </a:rPr>
              <a:t>The field quality is defined </a:t>
            </a:r>
            <a:r>
              <a:rPr lang="en-US" sz="1500" dirty="0">
                <a:latin typeface="inherit"/>
                <a:ea typeface="Times New Roman" panose="02020603050405020304" pitchFamily="18" charset="0"/>
                <a:cs typeface="Times New Roman" panose="02020603050405020304" pitchFamily="18" charset="0"/>
              </a:rPr>
              <a:t>as </a:t>
            </a:r>
            <a:r>
              <a:rPr lang="en-US" sz="1500" b="1" dirty="0">
                <a:effectLst/>
                <a:latin typeface="inherit"/>
                <a:ea typeface="Times New Roman" panose="02020603050405020304" pitchFamily="18" charset="0"/>
                <a:cs typeface="Times New Roman" panose="02020603050405020304" pitchFamily="18" charset="0"/>
              </a:rPr>
              <a:t>DB/B &lt;</a:t>
            </a:r>
            <a:r>
              <a:rPr lang="en-US" sz="1500" b="1" dirty="0">
                <a:latin typeface="inherit"/>
                <a:ea typeface="Times New Roman" panose="02020603050405020304" pitchFamily="18" charset="0"/>
                <a:cs typeface="Times New Roman" panose="02020603050405020304" pitchFamily="18" charset="0"/>
              </a:rPr>
              <a:t>1 e</a:t>
            </a:r>
            <a:r>
              <a:rPr lang="en-US" sz="1500" b="1" baseline="30000" dirty="0">
                <a:effectLst/>
                <a:latin typeface="inherit"/>
                <a:ea typeface="Times New Roman" panose="02020603050405020304" pitchFamily="18" charset="0"/>
                <a:cs typeface="Times New Roman" panose="02020603050405020304" pitchFamily="18" charset="0"/>
              </a:rPr>
              <a:t>-3 </a:t>
            </a:r>
            <a:r>
              <a:rPr lang="en-US" sz="1500" dirty="0">
                <a:effectLst/>
                <a:latin typeface="inherit"/>
                <a:ea typeface="Times New Roman" panose="02020603050405020304" pitchFamily="18" charset="0"/>
                <a:cs typeface="Times New Roman" panose="02020603050405020304" pitchFamily="18" charset="0"/>
              </a:rPr>
              <a:t>in the defined volume above.</a:t>
            </a:r>
          </a:p>
          <a:p>
            <a:pPr marL="342900" lvl="0" indent="-342900">
              <a:buFont typeface="Aptos" panose="020B0004020202020204" pitchFamily="34" charset="0"/>
              <a:buChar char="-"/>
            </a:pPr>
            <a:r>
              <a:rPr lang="en-US" sz="1500" dirty="0">
                <a:latin typeface="inherit"/>
                <a:ea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US" sz="1500" b="1" dirty="0">
                <a:latin typeface="inherit"/>
                <a:ea typeface="Times New Roman" panose="02020603050405020304" pitchFamily="18" charset="0"/>
                <a:cs typeface="Times New Roman" panose="02020603050405020304" pitchFamily="18" charset="0"/>
              </a:rPr>
              <a:t>magnet gap is 140 </a:t>
            </a:r>
            <a:r>
              <a:rPr lang="en-US" sz="1500" dirty="0">
                <a:latin typeface="inherit"/>
                <a:ea typeface="Times New Roman" panose="02020603050405020304" pitchFamily="18" charset="0"/>
                <a:cs typeface="Times New Roman" panose="02020603050405020304" pitchFamily="18" charset="0"/>
              </a:rPr>
              <a:t>mm as a result of the instrument size and related vacuum chamber and assembly clearance (see Fig. 1, 2 and 3).</a:t>
            </a:r>
          </a:p>
          <a:p>
            <a:pPr marL="342900" lvl="0" indent="-342900">
              <a:buFont typeface="Aptos" panose="020B0004020202020204" pitchFamily="34" charset="0"/>
              <a:buChar char="-"/>
            </a:pPr>
            <a:r>
              <a:rPr lang="en-US" sz="1500" dirty="0">
                <a:latin typeface="inherit"/>
                <a:ea typeface="Times New Roman" panose="02020603050405020304" pitchFamily="18" charset="0"/>
                <a:cs typeface="Times New Roman" panose="02020603050405020304" pitchFamily="18" charset="0"/>
              </a:rPr>
              <a:t>The magnet design shall accommodates with the environment constraints defined by the machine layout, where basically the adjacent beam pipe and the QRL limits the transverse space (see fig. 4 to 7).</a:t>
            </a:r>
          </a:p>
          <a:p>
            <a:pPr marL="342900" lvl="0" indent="-342900">
              <a:buFont typeface="Aptos" panose="020B0004020202020204" pitchFamily="34" charset="0"/>
              <a:buChar char="-"/>
            </a:pPr>
            <a:r>
              <a:rPr lang="en-US" sz="1500" dirty="0">
                <a:latin typeface="inherit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500" b="1" dirty="0">
                <a:latin typeface="inherit"/>
                <a:ea typeface="Times New Roman" panose="02020603050405020304" pitchFamily="18" charset="0"/>
                <a:cs typeface="Times New Roman" panose="02020603050405020304" pitchFamily="18" charset="0"/>
              </a:rPr>
              <a:t>Easy access to the detector </a:t>
            </a:r>
            <a:r>
              <a:rPr lang="en-US" sz="1500" dirty="0">
                <a:latin typeface="inherit"/>
                <a:ea typeface="Times New Roman" panose="02020603050405020304" pitchFamily="18" charset="0"/>
                <a:cs typeface="Times New Roman" panose="02020603050405020304" pitchFamily="18" charset="0"/>
              </a:rPr>
              <a:t>is needed requesting the BGI magnet to be movable in the longitudinal axis of 210mm + clearance= minimum 300 mm.</a:t>
            </a:r>
          </a:p>
          <a:p>
            <a:pPr marL="342900" lvl="0" indent="-342900">
              <a:buFont typeface="Aptos" panose="020B0004020202020204" pitchFamily="34" charset="0"/>
              <a:buChar char="-"/>
            </a:pPr>
            <a:r>
              <a:rPr lang="en-US" sz="1500" dirty="0">
                <a:latin typeface="inherit"/>
                <a:ea typeface="Times New Roman" panose="02020603050405020304" pitchFamily="18" charset="0"/>
                <a:cs typeface="Times New Roman" panose="02020603050405020304" pitchFamily="18" charset="0"/>
              </a:rPr>
              <a:t>Operating power converter parameters: </a:t>
            </a:r>
          </a:p>
          <a:p>
            <a:pPr lvl="1" indent="-342900">
              <a:buFont typeface="Aptos" panose="020B0004020202020204" pitchFamily="34" charset="0"/>
              <a:buChar char="-"/>
            </a:pPr>
            <a:r>
              <a:rPr lang="en-US" sz="1500" dirty="0">
                <a:latin typeface="inherit"/>
                <a:ea typeface="Times New Roman" panose="02020603050405020304" pitchFamily="18" charset="0"/>
                <a:cs typeface="Times New Roman" panose="02020603050405020304" pitchFamily="18" charset="0"/>
              </a:rPr>
              <a:t>BGI magnet converter: </a:t>
            </a:r>
            <a:r>
              <a:rPr lang="en-US" sz="1500" b="1" dirty="0">
                <a:latin typeface="inherit"/>
                <a:ea typeface="Times New Roman" panose="02020603050405020304" pitchFamily="18" charset="0"/>
                <a:cs typeface="Times New Roman" panose="02020603050405020304" pitchFamily="18" charset="0"/>
              </a:rPr>
              <a:t>600A, 40V</a:t>
            </a:r>
            <a:r>
              <a:rPr lang="en-US" sz="1500" dirty="0">
                <a:latin typeface="inherit"/>
                <a:ea typeface="Times New Roman" panose="02020603050405020304" pitchFamily="18" charset="0"/>
                <a:cs typeface="Times New Roman" panose="02020603050405020304" pitchFamily="18" charset="0"/>
              </a:rPr>
              <a:t>, 1 unit per BGI magnet, already available. </a:t>
            </a:r>
          </a:p>
          <a:p>
            <a:pPr lvl="1" indent="-342900">
              <a:buFont typeface="Aptos" panose="020B0004020202020204" pitchFamily="34" charset="0"/>
              <a:buChar char="-"/>
            </a:pPr>
            <a:r>
              <a:rPr lang="en-US" sz="1500" dirty="0">
                <a:latin typeface="inherit"/>
                <a:ea typeface="Times New Roman" panose="02020603050405020304" pitchFamily="18" charset="0"/>
                <a:cs typeface="Times New Roman" panose="02020603050405020304" pitchFamily="18" charset="0"/>
              </a:rPr>
              <a:t>Trim magnets converters: 4 units available </a:t>
            </a:r>
            <a:r>
              <a:rPr lang="en-US" sz="1500" b="1" dirty="0">
                <a:latin typeface="inherit"/>
                <a:ea typeface="Times New Roman" panose="02020603050405020304" pitchFamily="18" charset="0"/>
                <a:cs typeface="Times New Roman" panose="02020603050405020304" pitchFamily="18" charset="0"/>
              </a:rPr>
              <a:t>of 125A and 125V</a:t>
            </a:r>
            <a:r>
              <a:rPr lang="en-US" sz="1500" dirty="0">
                <a:latin typeface="inherit"/>
                <a:ea typeface="Times New Roman" panose="02020603050405020304" pitchFamily="18" charset="0"/>
                <a:cs typeface="Times New Roman" panose="02020603050405020304" pitchFamily="18" charset="0"/>
              </a:rPr>
              <a:t>, presently in operation.</a:t>
            </a:r>
          </a:p>
          <a:p>
            <a:pPr marL="342900" lvl="0" indent="-342900">
              <a:buFont typeface="Aptos" panose="020B0004020202020204" pitchFamily="34" charset="0"/>
              <a:buChar char="-"/>
            </a:pPr>
            <a:r>
              <a:rPr lang="en-US" sz="1500" dirty="0">
                <a:latin typeface="inherit"/>
                <a:ea typeface="Times New Roman" panose="02020603050405020304" pitchFamily="18" charset="0"/>
                <a:cs typeface="Times New Roman" panose="02020603050405020304" pitchFamily="18" charset="0"/>
              </a:rPr>
              <a:t>Available cooling water: P=11 bars, DP 8 bars, inlet temp= 27 °C. (1/2” piping)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D11B094A-93D0-FF2E-A7FC-53138A1E08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  <p:pic>
        <p:nvPicPr>
          <p:cNvPr id="6" name="Image 5" descr="CERN-logo_outline.jpg">
            <a:extLst>
              <a:ext uri="{FF2B5EF4-FFF2-40B4-BE49-F238E27FC236}">
                <a16:creationId xmlns:a16="http://schemas.microsoft.com/office/drawing/2014/main" id="{8C02BC1D-9123-830F-743E-42EC7B7BE29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67819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195CE3-0EB6-3AE9-4CA1-B28CF52214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7069E3B-B9CE-1230-7553-8937FB311C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HL-LHC BGI designs review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CC9110F-1B0A-7AB2-A539-D127DB2740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31B4CB89-9288-C139-B7C5-74A124FA9B9F}"/>
              </a:ext>
            </a:extLst>
          </p:cNvPr>
          <p:cNvSpPr txBox="1"/>
          <p:nvPr/>
        </p:nvSpPr>
        <p:spPr>
          <a:xfrm>
            <a:off x="305991" y="3455566"/>
            <a:ext cx="2915859" cy="126957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GB" sz="1200" dirty="0">
                <a:solidFill>
                  <a:schemeClr val="accent2"/>
                </a:solidFill>
              </a:rPr>
              <a:t>ST1904954</a:t>
            </a:r>
          </a:p>
          <a:p>
            <a:pPr algn="l">
              <a:lnSpc>
                <a:spcPct val="150000"/>
              </a:lnSpc>
            </a:pPr>
            <a:r>
              <a:rPr lang="en-GB" sz="1200" i="1" dirty="0"/>
              <a:t>Detector</a:t>
            </a:r>
            <a:r>
              <a:rPr lang="en-GB" sz="1200" dirty="0"/>
              <a:t>: TPX3</a:t>
            </a:r>
          </a:p>
          <a:p>
            <a:pPr algn="l">
              <a:lnSpc>
                <a:spcPct val="150000"/>
              </a:lnSpc>
            </a:pPr>
            <a:r>
              <a:rPr lang="en-GB" sz="1200" i="1" dirty="0"/>
              <a:t>Envelope</a:t>
            </a:r>
            <a:r>
              <a:rPr lang="en-GB" sz="1200" dirty="0"/>
              <a:t> ~ 180 mm x 352 mm x 355 mm </a:t>
            </a:r>
            <a:r>
              <a:rPr lang="en-GB" sz="1200" i="1" dirty="0"/>
              <a:t>RF requirements</a:t>
            </a:r>
            <a:r>
              <a:rPr lang="en-GB" sz="1200" dirty="0"/>
              <a:t>:</a:t>
            </a:r>
          </a:p>
          <a:p>
            <a:pPr marL="557213" lvl="1" indent="-214313">
              <a:buFont typeface="Arial" panose="020B0604020202020204" pitchFamily="34" charset="0"/>
              <a:buChar char="•"/>
            </a:pPr>
            <a:r>
              <a:rPr lang="en-GB" sz="1050" dirty="0"/>
              <a:t>SPS-BGI type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CDE06B4D-E023-1F2A-327D-91BEE90010F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434" r="3587"/>
          <a:stretch/>
        </p:blipFill>
        <p:spPr>
          <a:xfrm>
            <a:off x="305991" y="1944000"/>
            <a:ext cx="3672408" cy="14850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8AE2CFD8-815F-4863-9D16-568576A4FD2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75246" y="2038019"/>
            <a:ext cx="2511000" cy="1355640"/>
          </a:xfrm>
          <a:prstGeom prst="rect">
            <a:avLst/>
          </a:prstGeom>
        </p:spPr>
      </p:pic>
      <p:sp>
        <p:nvSpPr>
          <p:cNvPr id="20" name="Title 2">
            <a:extLst>
              <a:ext uri="{FF2B5EF4-FFF2-40B4-BE49-F238E27FC236}">
                <a16:creationId xmlns:a16="http://schemas.microsoft.com/office/drawing/2014/main" id="{1099232E-1F21-A315-60E4-3465BC6608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5536" y="1137047"/>
            <a:ext cx="8532019" cy="800100"/>
          </a:xfrm>
        </p:spPr>
        <p:txBody>
          <a:bodyPr/>
          <a:lstStyle/>
          <a:p>
            <a:pPr>
              <a:spcBef>
                <a:spcPts val="0"/>
              </a:spcBef>
            </a:pPr>
            <a:r>
              <a:rPr lang="en-GB" dirty="0"/>
              <a:t>Designs overview</a:t>
            </a:r>
            <a:br>
              <a:rPr lang="en-GB" dirty="0"/>
            </a:br>
            <a:br>
              <a:rPr lang="en-GB" sz="300" dirty="0"/>
            </a:br>
            <a:r>
              <a:rPr lang="en-GB" sz="1800" dirty="0">
                <a:solidFill>
                  <a:schemeClr val="accent2"/>
                </a:solidFill>
              </a:rPr>
              <a:t>OPTION 4: </a:t>
            </a:r>
            <a:r>
              <a:rPr lang="en-GB" sz="1800" b="0" dirty="0">
                <a:solidFill>
                  <a:schemeClr val="accent2"/>
                </a:solidFill>
              </a:rPr>
              <a:t>LHC-BGI RECT INSTR &amp; RECT CHAMBER ASSBLY - TPX3</a:t>
            </a:r>
            <a:endParaRPr lang="en-GB" b="0" dirty="0">
              <a:solidFill>
                <a:schemeClr val="accent2"/>
              </a:solidFill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BD444DE9-03B3-3A54-C9F6-F100090D56BA}"/>
              </a:ext>
            </a:extLst>
          </p:cNvPr>
          <p:cNvSpPr/>
          <p:nvPr/>
        </p:nvSpPr>
        <p:spPr>
          <a:xfrm>
            <a:off x="7884368" y="3736419"/>
            <a:ext cx="1015698" cy="1335489"/>
          </a:xfrm>
          <a:prstGeom prst="rect">
            <a:avLst/>
          </a:prstGeom>
          <a:ln w="6350"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fr-CH" sz="1000" dirty="0"/>
              <a:t>Beam vertical offset +1,5 mm</a:t>
            </a:r>
            <a:endParaRPr lang="en-GB" sz="1000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C8C6853F-B404-9AFC-5001-94D4357E5BE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78399" y="3435853"/>
            <a:ext cx="3698399" cy="2133927"/>
          </a:xfrm>
          <a:prstGeom prst="rect">
            <a:avLst/>
          </a:prstGeom>
        </p:spPr>
      </p:pic>
      <p:sp>
        <p:nvSpPr>
          <p:cNvPr id="7" name="Titre 1">
            <a:extLst>
              <a:ext uri="{FF2B5EF4-FFF2-40B4-BE49-F238E27FC236}">
                <a16:creationId xmlns:a16="http://schemas.microsoft.com/office/drawing/2014/main" id="{319108F0-FAD9-5475-2822-98BA17B2404F}"/>
              </a:ext>
            </a:extLst>
          </p:cNvPr>
          <p:cNvSpPr txBox="1">
            <a:spLocks/>
          </p:cNvSpPr>
          <p:nvPr/>
        </p:nvSpPr>
        <p:spPr>
          <a:xfrm>
            <a:off x="540096" y="350349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2800" b="1" kern="1200">
                <a:solidFill>
                  <a:schemeClr val="bg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dirty="0"/>
              <a:t>BGI-LHC Technical </a:t>
            </a:r>
            <a:r>
              <a:rPr lang="fr-CH" dirty="0" err="1"/>
              <a:t>requirements</a:t>
            </a:r>
            <a:endParaRPr lang="en-GB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3B47D2F-ECC9-6B03-C104-57A53C29ED9A}"/>
              </a:ext>
            </a:extLst>
          </p:cNvPr>
          <p:cNvSpPr txBox="1"/>
          <p:nvPr/>
        </p:nvSpPr>
        <p:spPr>
          <a:xfrm>
            <a:off x="305991" y="5060206"/>
            <a:ext cx="291585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200" dirty="0"/>
              <a:t>Fig.1 instrument </a:t>
            </a:r>
            <a:r>
              <a:rPr lang="fr-CH" sz="1200" dirty="0" err="1"/>
              <a:t>chamber</a:t>
            </a:r>
            <a:r>
              <a:rPr lang="fr-CH" sz="1200" dirty="0"/>
              <a:t> size </a:t>
            </a:r>
            <a:r>
              <a:rPr lang="fr-CH" sz="1200" dirty="0" err="1"/>
              <a:t>side</a:t>
            </a:r>
            <a:r>
              <a:rPr lang="fr-CH" sz="1200" dirty="0"/>
              <a:t> </a:t>
            </a:r>
            <a:r>
              <a:rPr lang="fr-CH" sz="1200" dirty="0" err="1"/>
              <a:t>view</a:t>
            </a:r>
            <a:endParaRPr lang="en-GB" sz="120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08CAAA1-00B3-FA8B-7022-900B938BDDB1}"/>
              </a:ext>
            </a:extLst>
          </p:cNvPr>
          <p:cNvSpPr txBox="1"/>
          <p:nvPr/>
        </p:nvSpPr>
        <p:spPr>
          <a:xfrm>
            <a:off x="4006797" y="5720953"/>
            <a:ext cx="360885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200" dirty="0"/>
              <a:t>Fig.2 &amp; 3 instrument </a:t>
            </a:r>
            <a:r>
              <a:rPr lang="fr-CH" sz="1200" dirty="0" err="1"/>
              <a:t>chamber</a:t>
            </a:r>
            <a:r>
              <a:rPr lang="fr-CH" sz="1200" dirty="0"/>
              <a:t> size cross section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2807191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589576"/>
          </a:xfrm>
        </p:spPr>
        <p:txBody>
          <a:bodyPr/>
          <a:lstStyle/>
          <a:p>
            <a:r>
              <a:rPr lang="fr-CH" sz="2800" dirty="0"/>
              <a:t>Magnet </a:t>
            </a:r>
            <a:r>
              <a:rPr lang="fr-CH" sz="2800" dirty="0" err="1"/>
              <a:t>integration</a:t>
            </a:r>
            <a:r>
              <a:rPr lang="fr-CH" sz="2800" dirty="0"/>
              <a:t> and </a:t>
            </a:r>
            <a:r>
              <a:rPr lang="fr-CH" sz="2800" dirty="0" err="1"/>
              <a:t>layout</a:t>
            </a:r>
            <a:endParaRPr lang="en-GB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1F00F21A-6CF8-C562-6D42-A03207AF6EB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67237" y="3424237"/>
            <a:ext cx="9526" cy="9526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EC0DABE6-AE6E-17CE-34B1-85615237163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67237" y="3424237"/>
            <a:ext cx="9526" cy="9526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E4F28EC6-E233-B9BC-CAAC-89DA858D9E8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67237" y="3424237"/>
            <a:ext cx="9526" cy="9526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87241DA0-241E-9271-46FA-8F7D5DDD1F38}"/>
              </a:ext>
            </a:extLst>
          </p:cNvPr>
          <p:cNvSpPr txBox="1"/>
          <p:nvPr/>
        </p:nvSpPr>
        <p:spPr>
          <a:xfrm>
            <a:off x="3242190" y="1766403"/>
            <a:ext cx="29523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/>
              <a:t>5L4 configuration top </a:t>
            </a:r>
            <a:r>
              <a:rPr lang="fr-CH" dirty="0" err="1"/>
              <a:t>view</a:t>
            </a:r>
            <a:r>
              <a:rPr lang="fr-CH" dirty="0"/>
              <a:t>: </a:t>
            </a:r>
            <a:endParaRPr lang="en-GB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33FA209-76CA-4910-1142-0945E5E8DA8D}"/>
              </a:ext>
            </a:extLst>
          </p:cNvPr>
          <p:cNvSpPr txBox="1"/>
          <p:nvPr/>
        </p:nvSpPr>
        <p:spPr>
          <a:xfrm>
            <a:off x="3292820" y="3870439"/>
            <a:ext cx="29523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/>
              <a:t>5R4 configuration top </a:t>
            </a:r>
            <a:r>
              <a:rPr lang="fr-CH" dirty="0" err="1"/>
              <a:t>view</a:t>
            </a:r>
            <a:endParaRPr lang="en-GB" dirty="0"/>
          </a:p>
        </p:txBody>
      </p:sp>
      <p:pic>
        <p:nvPicPr>
          <p:cNvPr id="24" name="Picture 23" descr="A long pipe with several boxes&#10;&#10;Description automatically generated with medium confidence">
            <a:extLst>
              <a:ext uri="{FF2B5EF4-FFF2-40B4-BE49-F238E27FC236}">
                <a16:creationId xmlns:a16="http://schemas.microsoft.com/office/drawing/2014/main" id="{B285301B-867E-687F-52BB-A4CC87200BD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92080" y="4366353"/>
            <a:ext cx="2428855" cy="1492832"/>
          </a:xfrm>
          <a:prstGeom prst="rect">
            <a:avLst/>
          </a:prstGeom>
        </p:spPr>
      </p:pic>
      <p:pic>
        <p:nvPicPr>
          <p:cNvPr id="26" name="Picture 25" descr="A long metal pipe with several boxes&#10;&#10;Description automatically generated with medium confidence">
            <a:extLst>
              <a:ext uri="{FF2B5EF4-FFF2-40B4-BE49-F238E27FC236}">
                <a16:creationId xmlns:a16="http://schemas.microsoft.com/office/drawing/2014/main" id="{7066831E-0434-805E-1D60-B4B1026B6C1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75656" y="4279359"/>
            <a:ext cx="2402666" cy="1691330"/>
          </a:xfrm>
          <a:prstGeom prst="rect">
            <a:avLst/>
          </a:prstGeom>
        </p:spPr>
      </p:pic>
      <p:pic>
        <p:nvPicPr>
          <p:cNvPr id="28" name="Picture 27" descr="A machine with several parts&#10;&#10;Description automatically generated with medium confidence">
            <a:extLst>
              <a:ext uri="{FF2B5EF4-FFF2-40B4-BE49-F238E27FC236}">
                <a16:creationId xmlns:a16="http://schemas.microsoft.com/office/drawing/2014/main" id="{580621A6-81F9-0C5C-6224-F3C7D0232860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t="18905"/>
          <a:stretch/>
        </p:blipFill>
        <p:spPr>
          <a:xfrm>
            <a:off x="1044908" y="2239052"/>
            <a:ext cx="3121007" cy="1323410"/>
          </a:xfrm>
          <a:prstGeom prst="rect">
            <a:avLst/>
          </a:prstGeom>
        </p:spPr>
      </p:pic>
      <p:pic>
        <p:nvPicPr>
          <p:cNvPr id="30" name="Picture 29" descr="A machine with green and grey parts&#10;&#10;Description automatically generated">
            <a:extLst>
              <a:ext uri="{FF2B5EF4-FFF2-40B4-BE49-F238E27FC236}">
                <a16:creationId xmlns:a16="http://schemas.microsoft.com/office/drawing/2014/main" id="{96690C0B-4E5B-C549-D08B-6E6B0E7C996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134070" y="2108388"/>
            <a:ext cx="3105860" cy="1380566"/>
          </a:xfrm>
          <a:prstGeom prst="rect">
            <a:avLst/>
          </a:prstGeom>
        </p:spPr>
      </p:pic>
      <p:sp>
        <p:nvSpPr>
          <p:cNvPr id="32" name="TextBox 31">
            <a:extLst>
              <a:ext uri="{FF2B5EF4-FFF2-40B4-BE49-F238E27FC236}">
                <a16:creationId xmlns:a16="http://schemas.microsoft.com/office/drawing/2014/main" id="{B849E852-61FD-8C26-C0F9-35DDB4AFFCB9}"/>
              </a:ext>
            </a:extLst>
          </p:cNvPr>
          <p:cNvSpPr txBox="1"/>
          <p:nvPr/>
        </p:nvSpPr>
        <p:spPr>
          <a:xfrm>
            <a:off x="1547664" y="3520144"/>
            <a:ext cx="219023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200" dirty="0"/>
              <a:t>Fig.4 Operating configuration</a:t>
            </a:r>
            <a:endParaRPr lang="en-GB" sz="1200" dirty="0"/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8D673F1D-6AB5-C936-F43D-33A7113BAEFF}"/>
              </a:ext>
            </a:extLst>
          </p:cNvPr>
          <p:cNvSpPr txBox="1"/>
          <p:nvPr/>
        </p:nvSpPr>
        <p:spPr>
          <a:xfrm>
            <a:off x="1721231" y="5958694"/>
            <a:ext cx="21570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200" dirty="0"/>
              <a:t>Fig.6 Operating configuration</a:t>
            </a:r>
            <a:endParaRPr lang="en-GB" sz="1200" dirty="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CE081CB5-5C36-6222-F68E-0F9FB69009B0}"/>
              </a:ext>
            </a:extLst>
          </p:cNvPr>
          <p:cNvSpPr txBox="1"/>
          <p:nvPr/>
        </p:nvSpPr>
        <p:spPr>
          <a:xfrm>
            <a:off x="5000599" y="3520144"/>
            <a:ext cx="281176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200" dirty="0"/>
              <a:t>Fig.5 Instrument </a:t>
            </a:r>
            <a:r>
              <a:rPr lang="fr-CH" sz="1200" dirty="0" err="1"/>
              <a:t>access</a:t>
            </a:r>
            <a:r>
              <a:rPr lang="fr-CH" sz="1200" dirty="0"/>
              <a:t> configuration</a:t>
            </a:r>
            <a:endParaRPr lang="en-GB" sz="1200" dirty="0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5662FB84-053C-11C2-A63D-4614C0A876DF}"/>
              </a:ext>
            </a:extLst>
          </p:cNvPr>
          <p:cNvSpPr txBox="1"/>
          <p:nvPr/>
        </p:nvSpPr>
        <p:spPr>
          <a:xfrm>
            <a:off x="5179419" y="5938362"/>
            <a:ext cx="281176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200" dirty="0"/>
              <a:t>Fig.7 Instrument </a:t>
            </a:r>
            <a:r>
              <a:rPr lang="fr-CH" sz="1200" dirty="0" err="1"/>
              <a:t>access</a:t>
            </a:r>
            <a:r>
              <a:rPr lang="fr-CH" sz="1200" dirty="0"/>
              <a:t> configuration</a:t>
            </a:r>
            <a:endParaRPr lang="en-GB" sz="1200" dirty="0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EA6286AE-2BC3-A1FF-5DFA-F40B83990703}"/>
              </a:ext>
            </a:extLst>
          </p:cNvPr>
          <p:cNvSpPr txBox="1"/>
          <p:nvPr/>
        </p:nvSpPr>
        <p:spPr>
          <a:xfrm>
            <a:off x="804054" y="741281"/>
            <a:ext cx="7776864" cy="1246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500" dirty="0">
                <a:latin typeface="inherit"/>
              </a:rPr>
              <a:t>The configuration of the magnets </a:t>
            </a:r>
            <a:r>
              <a:rPr lang="fr-CH" sz="1500" dirty="0" err="1">
                <a:latin typeface="inherit"/>
              </a:rPr>
              <a:t>is</a:t>
            </a:r>
            <a:r>
              <a:rPr lang="fr-CH" sz="1500" dirty="0">
                <a:latin typeface="inherit"/>
              </a:rPr>
              <a:t> the </a:t>
            </a:r>
            <a:r>
              <a:rPr lang="fr-CH" sz="1500" dirty="0" err="1">
                <a:latin typeface="inherit"/>
              </a:rPr>
              <a:t>following</a:t>
            </a:r>
            <a:r>
              <a:rPr lang="fr-CH" sz="1500" dirty="0">
                <a:latin typeface="inherit"/>
              </a:rPr>
              <a:t>: </a:t>
            </a:r>
            <a:r>
              <a:rPr lang="fr-CH" sz="1500" b="1" dirty="0">
                <a:latin typeface="inherit"/>
              </a:rPr>
              <a:t>2 MDX magnets (in </a:t>
            </a:r>
            <a:r>
              <a:rPr lang="fr-CH" sz="1500" b="1" dirty="0" err="1">
                <a:latin typeface="inherit"/>
              </a:rPr>
              <a:t>grey</a:t>
            </a:r>
            <a:r>
              <a:rPr lang="fr-CH" sz="1500" b="1" dirty="0">
                <a:latin typeface="inherit"/>
              </a:rPr>
              <a:t>) </a:t>
            </a:r>
            <a:r>
              <a:rPr lang="fr-CH" sz="1500" dirty="0">
                <a:latin typeface="inherit"/>
              </a:rPr>
              <a:t>are set on </a:t>
            </a:r>
            <a:r>
              <a:rPr lang="fr-CH" sz="1500" dirty="0" err="1">
                <a:latin typeface="inherit"/>
              </a:rPr>
              <a:t>each</a:t>
            </a:r>
            <a:r>
              <a:rPr lang="fr-CH" sz="1500" dirty="0">
                <a:latin typeface="inherit"/>
              </a:rPr>
              <a:t> </a:t>
            </a:r>
            <a:r>
              <a:rPr lang="fr-CH" sz="1500" dirty="0" err="1">
                <a:latin typeface="inherit"/>
              </a:rPr>
              <a:t>side</a:t>
            </a:r>
            <a:r>
              <a:rPr lang="fr-CH" sz="1500" dirty="0">
                <a:latin typeface="inherit"/>
              </a:rPr>
              <a:t> of the </a:t>
            </a:r>
            <a:r>
              <a:rPr lang="fr-CH" sz="1500" b="1" dirty="0">
                <a:latin typeface="inherit"/>
              </a:rPr>
              <a:t>BGI magnet (in green)</a:t>
            </a:r>
            <a:r>
              <a:rPr lang="fr-CH" sz="1500" dirty="0">
                <a:latin typeface="inherit"/>
              </a:rPr>
              <a:t>. </a:t>
            </a:r>
            <a:r>
              <a:rPr lang="fr-CH" sz="1500" dirty="0" err="1">
                <a:latin typeface="inherit"/>
              </a:rPr>
              <a:t>Identical</a:t>
            </a:r>
            <a:r>
              <a:rPr lang="fr-CH" sz="1500" dirty="0">
                <a:latin typeface="inherit"/>
              </a:rPr>
              <a:t> distance </a:t>
            </a:r>
            <a:r>
              <a:rPr lang="fr-CH" sz="1500" dirty="0" err="1">
                <a:latin typeface="inherit"/>
              </a:rPr>
              <a:t>between</a:t>
            </a:r>
            <a:r>
              <a:rPr lang="fr-CH" sz="1500" dirty="0">
                <a:latin typeface="inherit"/>
              </a:rPr>
              <a:t> </a:t>
            </a:r>
            <a:r>
              <a:rPr lang="fr-CH" sz="1500" dirty="0" err="1">
                <a:latin typeface="inherit"/>
              </a:rPr>
              <a:t>each</a:t>
            </a:r>
            <a:r>
              <a:rPr lang="fr-CH" sz="1500" dirty="0">
                <a:latin typeface="inherit"/>
              </a:rPr>
              <a:t> magnet </a:t>
            </a:r>
            <a:r>
              <a:rPr lang="fr-CH" sz="1500" dirty="0" err="1">
                <a:latin typeface="inherit"/>
              </a:rPr>
              <a:t>during</a:t>
            </a:r>
            <a:r>
              <a:rPr lang="fr-CH" sz="1500" dirty="0">
                <a:latin typeface="inherit"/>
              </a:rPr>
              <a:t> </a:t>
            </a:r>
            <a:r>
              <a:rPr lang="fr-CH" sz="1500" dirty="0" err="1">
                <a:latin typeface="inherit"/>
              </a:rPr>
              <a:t>operation</a:t>
            </a:r>
            <a:r>
              <a:rPr lang="fr-CH" sz="1500" dirty="0">
                <a:latin typeface="inherit"/>
              </a:rPr>
              <a:t> </a:t>
            </a:r>
            <a:r>
              <a:rPr lang="fr-CH" sz="1500" dirty="0" err="1">
                <a:latin typeface="inherit"/>
              </a:rPr>
              <a:t>is</a:t>
            </a:r>
            <a:r>
              <a:rPr lang="fr-CH" sz="1500" dirty="0">
                <a:latin typeface="inherit"/>
              </a:rPr>
              <a:t> </a:t>
            </a:r>
            <a:r>
              <a:rPr lang="fr-CH" sz="1500" dirty="0" err="1">
                <a:latin typeface="inherit"/>
              </a:rPr>
              <a:t>ensured</a:t>
            </a:r>
            <a:r>
              <a:rPr lang="fr-CH" sz="1500" dirty="0">
                <a:latin typeface="inherit"/>
              </a:rPr>
              <a:t> for </a:t>
            </a:r>
            <a:r>
              <a:rPr lang="fr-CH" sz="1500" dirty="0" err="1">
                <a:latin typeface="inherit"/>
              </a:rPr>
              <a:t>symmetry</a:t>
            </a:r>
            <a:r>
              <a:rPr lang="fr-CH" sz="1500" dirty="0">
                <a:latin typeface="inherit"/>
              </a:rPr>
              <a:t> </a:t>
            </a:r>
            <a:r>
              <a:rPr lang="fr-CH" sz="1500" dirty="0" err="1">
                <a:latin typeface="inherit"/>
              </a:rPr>
              <a:t>purposes</a:t>
            </a:r>
            <a:r>
              <a:rPr lang="fr-CH" sz="1500" dirty="0">
                <a:latin typeface="inherit"/>
              </a:rPr>
              <a:t>. To </a:t>
            </a:r>
            <a:r>
              <a:rPr lang="fr-CH" sz="1500" b="1" dirty="0" err="1">
                <a:latin typeface="inherit"/>
              </a:rPr>
              <a:t>access</a:t>
            </a:r>
            <a:r>
              <a:rPr lang="fr-CH" sz="1500" dirty="0">
                <a:latin typeface="inherit"/>
              </a:rPr>
              <a:t> the instrument the BGI magnet </a:t>
            </a:r>
            <a:r>
              <a:rPr lang="fr-CH" sz="1500" dirty="0" err="1">
                <a:latin typeface="inherit"/>
              </a:rPr>
              <a:t>is</a:t>
            </a:r>
            <a:r>
              <a:rPr lang="fr-CH" sz="1500" dirty="0">
                <a:latin typeface="inherit"/>
              </a:rPr>
              <a:t> </a:t>
            </a:r>
            <a:r>
              <a:rPr lang="fr-CH" sz="1500" b="1" dirty="0" err="1">
                <a:latin typeface="inherit"/>
              </a:rPr>
              <a:t>slided</a:t>
            </a:r>
            <a:r>
              <a:rPr lang="fr-CH" sz="1500" b="1" dirty="0">
                <a:latin typeface="inherit"/>
              </a:rPr>
              <a:t> </a:t>
            </a:r>
            <a:r>
              <a:rPr lang="fr-CH" sz="1500" b="1" dirty="0" err="1">
                <a:latin typeface="inherit"/>
              </a:rPr>
              <a:t>longitudinaly</a:t>
            </a:r>
            <a:r>
              <a:rPr lang="fr-CH" sz="1500" b="1" dirty="0">
                <a:latin typeface="inherit"/>
              </a:rPr>
              <a:t> </a:t>
            </a:r>
            <a:r>
              <a:rPr lang="fr-CH" sz="1500" dirty="0" err="1">
                <a:latin typeface="inherit"/>
              </a:rPr>
              <a:t>thanks</a:t>
            </a:r>
            <a:r>
              <a:rPr lang="fr-CH" sz="1500" dirty="0">
                <a:latin typeface="inherit"/>
              </a:rPr>
              <a:t> to </a:t>
            </a:r>
            <a:r>
              <a:rPr lang="fr-CH" sz="1500" dirty="0" err="1">
                <a:latin typeface="inherit"/>
              </a:rPr>
              <a:t>movable</a:t>
            </a:r>
            <a:r>
              <a:rPr lang="fr-CH" sz="1500" dirty="0">
                <a:latin typeface="inherit"/>
              </a:rPr>
              <a:t> </a:t>
            </a:r>
            <a:r>
              <a:rPr lang="fr-CH" sz="1500" dirty="0" err="1">
                <a:latin typeface="inherit"/>
              </a:rPr>
              <a:t>supporting</a:t>
            </a:r>
            <a:r>
              <a:rPr lang="fr-CH" sz="1500" dirty="0">
                <a:latin typeface="inherit"/>
              </a:rPr>
              <a:t> </a:t>
            </a:r>
            <a:r>
              <a:rPr lang="fr-CH" sz="1500" dirty="0" err="1">
                <a:latin typeface="inherit"/>
              </a:rPr>
              <a:t>devices</a:t>
            </a:r>
            <a:r>
              <a:rPr lang="fr-CH" sz="1500" dirty="0">
                <a:latin typeface="inherit"/>
              </a:rPr>
              <a:t> </a:t>
            </a:r>
            <a:r>
              <a:rPr lang="fr-CH" sz="1500" dirty="0" err="1">
                <a:latin typeface="inherit"/>
              </a:rPr>
              <a:t>recovered</a:t>
            </a:r>
            <a:r>
              <a:rPr lang="fr-CH" sz="1500" dirty="0">
                <a:latin typeface="inherit"/>
              </a:rPr>
              <a:t> </a:t>
            </a:r>
            <a:r>
              <a:rPr lang="fr-CH" sz="1500" dirty="0" err="1">
                <a:latin typeface="inherit"/>
              </a:rPr>
              <a:t>from</a:t>
            </a:r>
            <a:r>
              <a:rPr lang="fr-CH" sz="1500" dirty="0">
                <a:latin typeface="inherit"/>
              </a:rPr>
              <a:t> the </a:t>
            </a:r>
            <a:r>
              <a:rPr lang="fr-CH" sz="1500" dirty="0" err="1">
                <a:latin typeface="inherit"/>
              </a:rPr>
              <a:t>previous</a:t>
            </a:r>
            <a:r>
              <a:rPr lang="fr-CH" sz="1500" dirty="0">
                <a:latin typeface="inherit"/>
              </a:rPr>
              <a:t> setup and to </a:t>
            </a:r>
            <a:r>
              <a:rPr lang="fr-CH" sz="1500" dirty="0" err="1">
                <a:latin typeface="inherit"/>
              </a:rPr>
              <a:t>be</a:t>
            </a:r>
            <a:r>
              <a:rPr lang="fr-CH" sz="1500" dirty="0">
                <a:latin typeface="inherit"/>
              </a:rPr>
              <a:t> </a:t>
            </a:r>
            <a:r>
              <a:rPr lang="fr-CH" sz="1500" dirty="0" err="1">
                <a:latin typeface="inherit"/>
              </a:rPr>
              <a:t>adapted</a:t>
            </a:r>
            <a:r>
              <a:rPr lang="fr-CH" sz="1500" dirty="0">
                <a:latin typeface="inherit"/>
              </a:rPr>
              <a:t> </a:t>
            </a:r>
            <a:r>
              <a:rPr lang="fr-CH" sz="1500" dirty="0" err="1">
                <a:latin typeface="inherit"/>
              </a:rPr>
              <a:t>especially</a:t>
            </a:r>
            <a:r>
              <a:rPr lang="fr-CH" sz="1500" dirty="0">
                <a:latin typeface="inherit"/>
              </a:rPr>
              <a:t> for the </a:t>
            </a:r>
            <a:r>
              <a:rPr lang="fr-CH" sz="1500" dirty="0" err="1">
                <a:latin typeface="inherit"/>
              </a:rPr>
              <a:t>downstream</a:t>
            </a:r>
            <a:r>
              <a:rPr lang="fr-CH" sz="1500" dirty="0">
                <a:latin typeface="inherit"/>
              </a:rPr>
              <a:t> MDX magnet.</a:t>
            </a:r>
            <a:endParaRPr lang="en-GB" sz="1500" dirty="0">
              <a:latin typeface="inherit"/>
            </a:endParaRPr>
          </a:p>
        </p:txBody>
      </p:sp>
    </p:spTree>
    <p:extLst>
      <p:ext uri="{BB962C8B-B14F-4D97-AF65-F5344CB8AC3E}">
        <p14:creationId xmlns:p14="http://schemas.microsoft.com/office/powerpoint/2010/main" val="19626529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5F62BA4-AB9A-F20A-7FA5-0B147E382AA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A0760F5-FED5-4328-3F66-8AD6F66932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z="2800" dirty="0"/>
              <a:t>Magnet </a:t>
            </a:r>
            <a:r>
              <a:rPr lang="fr-CH" sz="2800" dirty="0" err="1"/>
              <a:t>integration</a:t>
            </a:r>
            <a:r>
              <a:rPr lang="fr-CH" sz="2800" dirty="0"/>
              <a:t> and </a:t>
            </a:r>
            <a:r>
              <a:rPr lang="fr-CH" sz="2800" dirty="0" err="1"/>
              <a:t>layout</a:t>
            </a:r>
            <a:br>
              <a:rPr lang="en-GB" sz="2800" dirty="0"/>
            </a:br>
            <a:endParaRPr lang="en-GB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989E79A0-AE63-062D-6C7B-BC8B92A5A7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/>
          </a:p>
        </p:txBody>
      </p:sp>
      <p:pic>
        <p:nvPicPr>
          <p:cNvPr id="6" name="Image 5" descr="CERN-logo_outline.jpg">
            <a:extLst>
              <a:ext uri="{FF2B5EF4-FFF2-40B4-BE49-F238E27FC236}">
                <a16:creationId xmlns:a16="http://schemas.microsoft.com/office/drawing/2014/main" id="{40E6B553-5FB8-D806-B4B3-08709C1A2C9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EC23EBCE-10E0-C74B-100C-CF2F89B1046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67237" y="3424237"/>
            <a:ext cx="9526" cy="9526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416EBF9E-918E-D453-DFE4-02F987AACC1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67237" y="3424237"/>
            <a:ext cx="9526" cy="9526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F501C738-23AE-ABAD-1CE0-AE98F7ECE4D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67237" y="3424237"/>
            <a:ext cx="9526" cy="9526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D3E91E84-2A41-B436-7A90-068B8B44B5ED}"/>
              </a:ext>
            </a:extLst>
          </p:cNvPr>
          <p:cNvSpPr txBox="1"/>
          <p:nvPr/>
        </p:nvSpPr>
        <p:spPr>
          <a:xfrm>
            <a:off x="3419872" y="1708083"/>
            <a:ext cx="29523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/>
              <a:t>5L4 configuration top </a:t>
            </a:r>
            <a:r>
              <a:rPr lang="fr-CH" dirty="0" err="1"/>
              <a:t>view</a:t>
            </a:r>
            <a:r>
              <a:rPr lang="fr-CH" dirty="0"/>
              <a:t>: </a:t>
            </a:r>
            <a:endParaRPr lang="en-GB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A539565-ADF2-3A3E-E305-BFE879914FE5}"/>
              </a:ext>
            </a:extLst>
          </p:cNvPr>
          <p:cNvSpPr txBox="1"/>
          <p:nvPr/>
        </p:nvSpPr>
        <p:spPr>
          <a:xfrm>
            <a:off x="3347864" y="3847788"/>
            <a:ext cx="29523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/>
              <a:t>5R4 configuration top </a:t>
            </a:r>
            <a:r>
              <a:rPr lang="fr-CH" dirty="0" err="1"/>
              <a:t>view</a:t>
            </a:r>
            <a:endParaRPr lang="en-GB" dirty="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920471AF-8261-47E7-A543-6A9BF622E0B3}"/>
              </a:ext>
            </a:extLst>
          </p:cNvPr>
          <p:cNvSpPr txBox="1"/>
          <p:nvPr/>
        </p:nvSpPr>
        <p:spPr>
          <a:xfrm>
            <a:off x="1422000" y="3636304"/>
            <a:ext cx="250192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200" dirty="0"/>
              <a:t>Fig.8 Horizontal </a:t>
            </a:r>
            <a:r>
              <a:rPr lang="fr-CH" sz="1200" dirty="0" err="1"/>
              <a:t>field</a:t>
            </a:r>
            <a:r>
              <a:rPr lang="fr-CH" sz="1200" dirty="0"/>
              <a:t> configuration</a:t>
            </a:r>
            <a:endParaRPr lang="en-GB" sz="12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51EE9B9-9C57-DDEF-7142-506F5382F58E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23222"/>
          <a:stretch/>
        </p:blipFill>
        <p:spPr>
          <a:xfrm>
            <a:off x="1422000" y="2122108"/>
            <a:ext cx="2379256" cy="1462667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EF30C377-98CD-8134-1F2E-51F70C1F703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46644" y="2101002"/>
            <a:ext cx="2530883" cy="148377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722AC16F-4787-0B9F-7AAF-DEDA2F9DAFC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539365" y="4348950"/>
            <a:ext cx="2195736" cy="1576594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03AEEC72-2AB9-EAB3-3C93-ECEBAA794B7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948536" y="4221088"/>
            <a:ext cx="2098835" cy="1638368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A6866E7D-68C9-23D3-9A06-B785138074B9}"/>
              </a:ext>
            </a:extLst>
          </p:cNvPr>
          <p:cNvSpPr txBox="1"/>
          <p:nvPr/>
        </p:nvSpPr>
        <p:spPr>
          <a:xfrm>
            <a:off x="1422000" y="5925544"/>
            <a:ext cx="264594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200" dirty="0"/>
              <a:t>Fig. 10 Horizontal </a:t>
            </a:r>
            <a:r>
              <a:rPr lang="fr-CH" sz="1200" dirty="0" err="1"/>
              <a:t>field</a:t>
            </a:r>
            <a:r>
              <a:rPr lang="fr-CH" sz="1200" dirty="0"/>
              <a:t> configuration</a:t>
            </a:r>
            <a:endParaRPr lang="en-GB" sz="1200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83664B25-9234-F750-EE9E-DC8569861C99}"/>
              </a:ext>
            </a:extLst>
          </p:cNvPr>
          <p:cNvSpPr txBox="1"/>
          <p:nvPr/>
        </p:nvSpPr>
        <p:spPr>
          <a:xfrm>
            <a:off x="5546644" y="3636303"/>
            <a:ext cx="253088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200" dirty="0"/>
              <a:t>Fig.9 Vertical </a:t>
            </a:r>
            <a:r>
              <a:rPr lang="fr-CH" sz="1200" dirty="0" err="1"/>
              <a:t>field</a:t>
            </a:r>
            <a:r>
              <a:rPr lang="fr-CH" sz="1200" dirty="0"/>
              <a:t> configuration</a:t>
            </a:r>
            <a:endParaRPr lang="en-GB" sz="1200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4C8B158-7F52-2263-D6BC-DC3010645F54}"/>
              </a:ext>
            </a:extLst>
          </p:cNvPr>
          <p:cNvSpPr txBox="1"/>
          <p:nvPr/>
        </p:nvSpPr>
        <p:spPr>
          <a:xfrm>
            <a:off x="5868144" y="5925544"/>
            <a:ext cx="23762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200" dirty="0"/>
              <a:t>Fig.11 Vertical </a:t>
            </a:r>
            <a:r>
              <a:rPr lang="fr-CH" sz="1200" dirty="0" err="1"/>
              <a:t>field</a:t>
            </a:r>
            <a:r>
              <a:rPr lang="fr-CH" sz="1200" dirty="0"/>
              <a:t> configuration</a:t>
            </a:r>
            <a:endParaRPr lang="en-GB" sz="1200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504397A-F959-310C-4055-BC02261E8952}"/>
              </a:ext>
            </a:extLst>
          </p:cNvPr>
          <p:cNvSpPr txBox="1"/>
          <p:nvPr/>
        </p:nvSpPr>
        <p:spPr>
          <a:xfrm>
            <a:off x="804054" y="909843"/>
            <a:ext cx="777686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500" dirty="0">
                <a:latin typeface="inherit"/>
              </a:rPr>
              <a:t>The BGI </a:t>
            </a:r>
            <a:r>
              <a:rPr lang="fr-CH" sz="1500" b="1" dirty="0">
                <a:latin typeface="inherit"/>
              </a:rPr>
              <a:t>magnet </a:t>
            </a:r>
            <a:r>
              <a:rPr lang="fr-CH" sz="1500" b="1" dirty="0" err="1">
                <a:latin typeface="inherit"/>
              </a:rPr>
              <a:t>yokes</a:t>
            </a:r>
            <a:r>
              <a:rPr lang="fr-CH" sz="1500" b="1" dirty="0">
                <a:latin typeface="inherit"/>
              </a:rPr>
              <a:t> </a:t>
            </a:r>
            <a:r>
              <a:rPr lang="fr-CH" sz="1500" dirty="0">
                <a:latin typeface="inherit"/>
              </a:rPr>
              <a:t>are </a:t>
            </a:r>
            <a:r>
              <a:rPr lang="fr-CH" sz="1500" dirty="0" err="1">
                <a:latin typeface="inherit"/>
              </a:rPr>
              <a:t>shaped</a:t>
            </a:r>
            <a:r>
              <a:rPr lang="fr-CH" sz="1500" dirty="0">
                <a:latin typeface="inherit"/>
              </a:rPr>
              <a:t> </a:t>
            </a:r>
            <a:r>
              <a:rPr lang="fr-CH" sz="1500" dirty="0" err="1">
                <a:latin typeface="inherit"/>
              </a:rPr>
              <a:t>so</a:t>
            </a:r>
            <a:r>
              <a:rPr lang="fr-CH" sz="1500" dirty="0">
                <a:latin typeface="inherit"/>
              </a:rPr>
              <a:t> </a:t>
            </a:r>
            <a:r>
              <a:rPr lang="fr-CH" sz="1500" dirty="0" err="1">
                <a:latin typeface="inherit"/>
              </a:rPr>
              <a:t>that</a:t>
            </a:r>
            <a:r>
              <a:rPr lang="fr-CH" sz="1500" dirty="0">
                <a:latin typeface="inherit"/>
              </a:rPr>
              <a:t> </a:t>
            </a:r>
            <a:r>
              <a:rPr lang="fr-CH" sz="1500" dirty="0" err="1">
                <a:latin typeface="inherit"/>
              </a:rPr>
              <a:t>they</a:t>
            </a:r>
            <a:r>
              <a:rPr lang="fr-CH" sz="1500" dirty="0">
                <a:latin typeface="inherit"/>
              </a:rPr>
              <a:t> </a:t>
            </a:r>
            <a:r>
              <a:rPr lang="fr-CH" sz="1500" b="1" dirty="0">
                <a:latin typeface="inherit"/>
              </a:rPr>
              <a:t>do not </a:t>
            </a:r>
            <a:r>
              <a:rPr lang="fr-CH" sz="1500" b="1" dirty="0" err="1">
                <a:latin typeface="inherit"/>
              </a:rPr>
              <a:t>interfer</a:t>
            </a:r>
            <a:r>
              <a:rPr lang="fr-CH" sz="1500" b="1" dirty="0">
                <a:latin typeface="inherit"/>
              </a:rPr>
              <a:t> </a:t>
            </a:r>
            <a:r>
              <a:rPr lang="fr-CH" sz="1500" dirty="0" err="1">
                <a:latin typeface="inherit"/>
              </a:rPr>
              <a:t>with</a:t>
            </a:r>
            <a:r>
              <a:rPr lang="fr-CH" sz="1500" dirty="0">
                <a:latin typeface="inherit"/>
              </a:rPr>
              <a:t> the adjacent </a:t>
            </a:r>
            <a:r>
              <a:rPr lang="fr-CH" sz="1500" dirty="0" err="1">
                <a:latin typeface="inherit"/>
              </a:rPr>
              <a:t>equipment</a:t>
            </a:r>
            <a:r>
              <a:rPr lang="fr-CH" sz="1500" dirty="0">
                <a:latin typeface="inherit"/>
              </a:rPr>
              <a:t>. It </a:t>
            </a:r>
            <a:r>
              <a:rPr lang="fr-CH" sz="1500" dirty="0" err="1">
                <a:latin typeface="inherit"/>
              </a:rPr>
              <a:t>allows</a:t>
            </a:r>
            <a:r>
              <a:rPr lang="fr-CH" sz="1500" dirty="0">
                <a:latin typeface="inherit"/>
              </a:rPr>
              <a:t> installation / </a:t>
            </a:r>
            <a:r>
              <a:rPr lang="fr-CH" sz="1500" dirty="0" err="1">
                <a:latin typeface="inherit"/>
              </a:rPr>
              <a:t>removal</a:t>
            </a:r>
            <a:r>
              <a:rPr lang="fr-CH" sz="1500" dirty="0">
                <a:latin typeface="inherit"/>
              </a:rPr>
              <a:t> </a:t>
            </a:r>
            <a:r>
              <a:rPr lang="fr-CH" sz="1500" dirty="0" err="1">
                <a:latin typeface="inherit"/>
              </a:rPr>
              <a:t>with</a:t>
            </a:r>
            <a:r>
              <a:rPr lang="fr-CH" sz="1500" dirty="0">
                <a:latin typeface="inherit"/>
              </a:rPr>
              <a:t> vertical lifting </a:t>
            </a:r>
            <a:r>
              <a:rPr lang="fr-CH" sz="1500" dirty="0" err="1">
                <a:latin typeface="inherit"/>
              </a:rPr>
              <a:t>devices</a:t>
            </a:r>
            <a:r>
              <a:rPr lang="fr-CH" sz="1500" dirty="0">
                <a:latin typeface="inherit"/>
              </a:rPr>
              <a:t> </a:t>
            </a:r>
            <a:r>
              <a:rPr lang="fr-CH" sz="1500" dirty="0" err="1">
                <a:latin typeface="inherit"/>
              </a:rPr>
              <a:t>such</a:t>
            </a:r>
            <a:r>
              <a:rPr lang="fr-CH" sz="1500" dirty="0">
                <a:latin typeface="inherit"/>
              </a:rPr>
              <a:t> as crane. </a:t>
            </a:r>
            <a:endParaRPr lang="en-GB" sz="1500" dirty="0">
              <a:latin typeface="inherit"/>
            </a:endParaRPr>
          </a:p>
        </p:txBody>
      </p:sp>
    </p:spTree>
    <p:extLst>
      <p:ext uri="{BB962C8B-B14F-4D97-AF65-F5344CB8AC3E}">
        <p14:creationId xmlns:p14="http://schemas.microsoft.com/office/powerpoint/2010/main" val="125072701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z="2800" dirty="0"/>
              <a:t>BGI magnet design </a:t>
            </a:r>
            <a:r>
              <a:rPr lang="fr-CH" sz="2800" dirty="0" err="1"/>
              <a:t>proposal</a:t>
            </a:r>
            <a:br>
              <a:rPr lang="en-GB" sz="2800" dirty="0"/>
            </a:br>
            <a:endParaRPr lang="en-GB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1F00F21A-6CF8-C562-6D42-A03207AF6EB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67237" y="3424237"/>
            <a:ext cx="9526" cy="9526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EC0DABE6-AE6E-17CE-34B1-85615237163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67237" y="3424237"/>
            <a:ext cx="9526" cy="9526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E4F28EC6-E233-B9BC-CAAC-89DA858D9E8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67237" y="3424237"/>
            <a:ext cx="9526" cy="9526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19B9F575-E0E6-C4E1-E63F-7A71C057E72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04923" y="2996952"/>
            <a:ext cx="3131840" cy="1607517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1999AD69-AFD0-8171-8FF5-55F4BEDB3613}"/>
              </a:ext>
            </a:extLst>
          </p:cNvPr>
          <p:cNvSpPr txBox="1"/>
          <p:nvPr/>
        </p:nvSpPr>
        <p:spPr>
          <a:xfrm>
            <a:off x="843280" y="3684819"/>
            <a:ext cx="336868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200" dirty="0"/>
              <a:t>Fig.12 2D </a:t>
            </a:r>
            <a:r>
              <a:rPr lang="fr-CH" sz="1200" dirty="0" err="1"/>
              <a:t>drawing</a:t>
            </a:r>
            <a:r>
              <a:rPr lang="fr-CH" sz="1200" dirty="0"/>
              <a:t> </a:t>
            </a:r>
            <a:r>
              <a:rPr lang="fr-CH" sz="1200" dirty="0" err="1"/>
              <a:t>with</a:t>
            </a:r>
            <a:r>
              <a:rPr lang="fr-CH" sz="1200" dirty="0"/>
              <a:t> instrument </a:t>
            </a:r>
            <a:r>
              <a:rPr lang="fr-CH" sz="1200" dirty="0" err="1"/>
              <a:t>integration</a:t>
            </a:r>
            <a:endParaRPr lang="en-GB" sz="1200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5454CBE1-F109-9CAC-C18D-822205175CF1}"/>
              </a:ext>
            </a:extLst>
          </p:cNvPr>
          <p:cNvSpPr txBox="1"/>
          <p:nvPr/>
        </p:nvSpPr>
        <p:spPr>
          <a:xfrm>
            <a:off x="1247546" y="5919540"/>
            <a:ext cx="289240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200" dirty="0"/>
              <a:t>Fig.13 2D FEMM </a:t>
            </a:r>
            <a:r>
              <a:rPr lang="fr-CH" sz="1200" dirty="0" err="1"/>
              <a:t>magnetic</a:t>
            </a:r>
            <a:r>
              <a:rPr lang="fr-CH" sz="1200" dirty="0"/>
              <a:t> simulation</a:t>
            </a:r>
            <a:endParaRPr lang="en-GB" sz="1200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ACEF3E3-89C3-E459-FB87-BAE1EF0AF2D0}"/>
              </a:ext>
            </a:extLst>
          </p:cNvPr>
          <p:cNvSpPr txBox="1"/>
          <p:nvPr/>
        </p:nvSpPr>
        <p:spPr>
          <a:xfrm>
            <a:off x="5746707" y="4756009"/>
            <a:ext cx="24482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200" dirty="0"/>
              <a:t>Fig.14 B </a:t>
            </a:r>
            <a:r>
              <a:rPr lang="fr-CH" sz="1200" dirty="0" err="1"/>
              <a:t>field</a:t>
            </a:r>
            <a:r>
              <a:rPr lang="fr-CH" sz="1200" dirty="0"/>
              <a:t> in transverse axis</a:t>
            </a:r>
            <a:endParaRPr lang="en-GB" sz="1200" dirty="0"/>
          </a:p>
        </p:txBody>
      </p:sp>
      <p:sp>
        <p:nvSpPr>
          <p:cNvPr id="25" name="Espace réservé du contenu 2">
            <a:extLst>
              <a:ext uri="{FF2B5EF4-FFF2-40B4-BE49-F238E27FC236}">
                <a16:creationId xmlns:a16="http://schemas.microsoft.com/office/drawing/2014/main" id="{BAA0E77F-3933-3B89-4ABE-DDB28FF904C4}"/>
              </a:ext>
            </a:extLst>
          </p:cNvPr>
          <p:cNvSpPr txBox="1">
            <a:spLocks/>
          </p:cNvSpPr>
          <p:nvPr/>
        </p:nvSpPr>
        <p:spPr>
          <a:xfrm>
            <a:off x="616763" y="466298"/>
            <a:ext cx="7920000" cy="1551186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fr-FR" sz="1200" dirty="0">
              <a:latin typeface="inherit"/>
            </a:endParaRPr>
          </a:p>
          <a:p>
            <a:r>
              <a:rPr lang="en-GB" sz="1200" dirty="0">
                <a:latin typeface="inherit"/>
              </a:rPr>
              <a:t>The BGI magnet used to generate the B field to the beam instrumentation is </a:t>
            </a:r>
            <a:r>
              <a:rPr lang="en-GB" sz="1200" b="1" dirty="0">
                <a:latin typeface="inherit"/>
              </a:rPr>
              <a:t>a H window solid yoke with cylindrical pole </a:t>
            </a:r>
            <a:r>
              <a:rPr lang="en-GB" sz="1200" dirty="0">
                <a:latin typeface="inherit"/>
              </a:rPr>
              <a:t>shape made of ARMCO ©. The magnet design fits to the </a:t>
            </a:r>
            <a:r>
              <a:rPr lang="en-GB" sz="1200" b="1" dirty="0">
                <a:latin typeface="inherit"/>
              </a:rPr>
              <a:t>4 configurations</a:t>
            </a:r>
            <a:r>
              <a:rPr lang="en-GB" sz="1200" dirty="0">
                <a:latin typeface="inherit"/>
              </a:rPr>
              <a:t>. 2 ring like coils are used to optimize the electrical resistance </a:t>
            </a:r>
            <a:r>
              <a:rPr lang="en-GB" sz="1200" dirty="0" err="1">
                <a:latin typeface="inherit"/>
              </a:rPr>
              <a:t>w.r.t.</a:t>
            </a:r>
            <a:r>
              <a:rPr lang="en-GB" sz="1200" dirty="0">
                <a:latin typeface="inherit"/>
              </a:rPr>
              <a:t> the converter performances. The optimization of the </a:t>
            </a:r>
            <a:r>
              <a:rPr lang="en-GB" sz="1200" b="1" dirty="0">
                <a:latin typeface="inherit"/>
              </a:rPr>
              <a:t>pole profile is tape</a:t>
            </a:r>
            <a:r>
              <a:rPr lang="en-GB" sz="1200" dirty="0">
                <a:latin typeface="inherit"/>
              </a:rPr>
              <a:t>red on the last 30 mm and has a radius of 1000 mm on the pole tip corresponding to the best field homogeneity in the defined Good Field Region. </a:t>
            </a:r>
            <a:r>
              <a:rPr lang="en-GB" sz="1200" b="1" dirty="0">
                <a:latin typeface="inherit"/>
              </a:rPr>
              <a:t>The pole offset is 4 mm </a:t>
            </a:r>
            <a:r>
              <a:rPr lang="en-GB" sz="1200" dirty="0">
                <a:latin typeface="inherit"/>
              </a:rPr>
              <a:t>due to the R 1000 mm radius. </a:t>
            </a:r>
            <a:r>
              <a:rPr lang="en-GB" sz="1200" b="1" dirty="0">
                <a:latin typeface="inherit"/>
              </a:rPr>
              <a:t>70562 amperes turns provides 0,6T </a:t>
            </a:r>
            <a:r>
              <a:rPr lang="en-GB" sz="1200" dirty="0">
                <a:latin typeface="inherit"/>
              </a:rPr>
              <a:t>in the magnet gap at </a:t>
            </a:r>
            <a:r>
              <a:rPr lang="en-GB" sz="1200" b="1" dirty="0">
                <a:latin typeface="inherit"/>
              </a:rPr>
              <a:t>485</a:t>
            </a:r>
            <a:r>
              <a:rPr lang="en-GB" sz="1200" dirty="0">
                <a:latin typeface="inherit"/>
              </a:rPr>
              <a:t> </a:t>
            </a:r>
            <a:r>
              <a:rPr lang="en-GB" sz="1200" b="1" dirty="0">
                <a:latin typeface="inherit"/>
              </a:rPr>
              <a:t>amperes</a:t>
            </a:r>
            <a:r>
              <a:rPr lang="en-GB" sz="1200" dirty="0">
                <a:latin typeface="inherit"/>
              </a:rPr>
              <a:t>. The </a:t>
            </a:r>
            <a:r>
              <a:rPr lang="en-GB" sz="1200" b="1" dirty="0">
                <a:latin typeface="inherit"/>
              </a:rPr>
              <a:t>magnetic efficiency is 94,7%. </a:t>
            </a:r>
            <a:r>
              <a:rPr lang="en-GB" sz="1200" dirty="0">
                <a:latin typeface="inherit"/>
              </a:rPr>
              <a:t>The return yokes are asymmetrical due to space constraints mainly due to the detector instrumentation supply and measurement cables.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DA6E2267-E1C0-F702-9ABF-E5030D787B0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7030" y="4028910"/>
            <a:ext cx="5060946" cy="1858873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64420DCB-7DB7-7460-77B2-2F5BAC20DAB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43608" y="2115954"/>
            <a:ext cx="2862484" cy="14725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922541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411C7BF-3A0E-5309-ACE9-0EBACE37A6A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EE9DB45-2343-CD2F-405F-6690123867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z="2800" dirty="0"/>
              <a:t>BGI magnet design </a:t>
            </a:r>
            <a:r>
              <a:rPr lang="fr-CH" sz="2800" dirty="0" err="1"/>
              <a:t>proposal</a:t>
            </a:r>
            <a:br>
              <a:rPr lang="en-GB" sz="2800" dirty="0"/>
            </a:br>
            <a:endParaRPr lang="en-GB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D30707C6-18CA-A96B-A8A3-ECD5900E965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6763" y="670479"/>
            <a:ext cx="7920000" cy="920261"/>
          </a:xfrm>
        </p:spPr>
        <p:txBody>
          <a:bodyPr>
            <a:noAutofit/>
          </a:bodyPr>
          <a:lstStyle/>
          <a:p>
            <a:r>
              <a:rPr lang="en-GB" sz="1200" dirty="0">
                <a:latin typeface="inherit"/>
              </a:rPr>
              <a:t>The pole </a:t>
            </a:r>
            <a:r>
              <a:rPr lang="en-GB" sz="1200" b="1" dirty="0">
                <a:latin typeface="inherit"/>
              </a:rPr>
              <a:t>outer radius is 130 mm</a:t>
            </a:r>
            <a:r>
              <a:rPr lang="en-GB" sz="1200" dirty="0">
                <a:latin typeface="inherit"/>
              </a:rPr>
              <a:t>. The </a:t>
            </a:r>
            <a:r>
              <a:rPr lang="en-GB" sz="1200" b="1" dirty="0">
                <a:latin typeface="inherit"/>
              </a:rPr>
              <a:t>yoke length is larger </a:t>
            </a:r>
            <a:r>
              <a:rPr lang="en-GB" sz="1200" dirty="0">
                <a:latin typeface="inherit"/>
              </a:rPr>
              <a:t>than the pole tip </a:t>
            </a:r>
            <a:r>
              <a:rPr lang="en-GB" sz="1200" b="1" dirty="0">
                <a:latin typeface="inherit"/>
              </a:rPr>
              <a:t>by 60 </a:t>
            </a:r>
            <a:r>
              <a:rPr lang="en-GB" sz="1200" dirty="0">
                <a:latin typeface="inherit"/>
              </a:rPr>
              <a:t>mm </a:t>
            </a:r>
            <a:r>
              <a:rPr lang="en-GB" sz="1200" dirty="0" err="1">
                <a:latin typeface="inherit"/>
              </a:rPr>
              <a:t>en</a:t>
            </a:r>
            <a:r>
              <a:rPr lang="en-GB" sz="1200" dirty="0">
                <a:latin typeface="inherit"/>
              </a:rPr>
              <a:t> each side to reduce iron saturation by 120 mm. Small area on the yoke has a magnetic field of 1,6T (see Fig.17). </a:t>
            </a:r>
            <a:r>
              <a:rPr lang="fr-FR" sz="1200" dirty="0">
                <a:latin typeface="inherit"/>
              </a:rPr>
              <a:t>The </a:t>
            </a:r>
            <a:r>
              <a:rPr lang="fr-FR" sz="1200" b="1" dirty="0" err="1">
                <a:latin typeface="inherit"/>
              </a:rPr>
              <a:t>field</a:t>
            </a:r>
            <a:r>
              <a:rPr lang="fr-FR" sz="1200" b="1" dirty="0">
                <a:latin typeface="inherit"/>
              </a:rPr>
              <a:t> </a:t>
            </a:r>
            <a:r>
              <a:rPr lang="fr-FR" sz="1200" b="1" dirty="0" err="1">
                <a:latin typeface="inherit"/>
              </a:rPr>
              <a:t>homogeneity</a:t>
            </a:r>
            <a:r>
              <a:rPr lang="fr-FR" sz="1200" b="1" dirty="0">
                <a:latin typeface="inherit"/>
              </a:rPr>
              <a:t> </a:t>
            </a:r>
            <a:r>
              <a:rPr lang="fr-FR" sz="1200" dirty="0" err="1">
                <a:latin typeface="inherit"/>
              </a:rPr>
              <a:t>is</a:t>
            </a:r>
            <a:r>
              <a:rPr lang="fr-FR" sz="1200" dirty="0">
                <a:latin typeface="inherit"/>
              </a:rPr>
              <a:t> </a:t>
            </a:r>
            <a:r>
              <a:rPr lang="fr-FR" sz="1200" dirty="0" err="1">
                <a:latin typeface="inherit"/>
              </a:rPr>
              <a:t>dependent</a:t>
            </a:r>
            <a:r>
              <a:rPr lang="fr-FR" sz="1200" dirty="0">
                <a:latin typeface="inherit"/>
              </a:rPr>
              <a:t> of the vertical position By (</a:t>
            </a:r>
            <a:r>
              <a:rPr lang="fr-FR" sz="1200" dirty="0" err="1">
                <a:latin typeface="inherit"/>
              </a:rPr>
              <a:t>see</a:t>
            </a:r>
            <a:r>
              <a:rPr lang="fr-FR" sz="1200" dirty="0">
                <a:latin typeface="inherit"/>
              </a:rPr>
              <a:t> Fig.16). The </a:t>
            </a:r>
            <a:r>
              <a:rPr lang="fr-FR" sz="1200" b="1" dirty="0" err="1">
                <a:latin typeface="inherit"/>
              </a:rPr>
              <a:t>optimization</a:t>
            </a:r>
            <a:r>
              <a:rPr lang="fr-FR" sz="1200" b="1" dirty="0">
                <a:latin typeface="inherit"/>
              </a:rPr>
              <a:t> of the pole tip </a:t>
            </a:r>
            <a:r>
              <a:rPr lang="fr-FR" sz="1200" dirty="0" err="1">
                <a:latin typeface="inherit"/>
              </a:rPr>
              <a:t>with</a:t>
            </a:r>
            <a:r>
              <a:rPr lang="fr-FR" sz="1200" dirty="0">
                <a:latin typeface="inherit"/>
              </a:rPr>
              <a:t> a </a:t>
            </a:r>
            <a:r>
              <a:rPr lang="fr-FR" sz="1200" b="1" dirty="0">
                <a:latin typeface="inherit"/>
              </a:rPr>
              <a:t>1000 mm radius </a:t>
            </a:r>
            <a:r>
              <a:rPr lang="fr-FR" sz="1200" dirty="0" err="1">
                <a:latin typeface="inherit"/>
              </a:rPr>
              <a:t>allowing</a:t>
            </a:r>
            <a:r>
              <a:rPr lang="fr-FR" sz="1200" dirty="0">
                <a:latin typeface="inherit"/>
              </a:rPr>
              <a:t> the By </a:t>
            </a:r>
            <a:r>
              <a:rPr lang="fr-FR" sz="1200" dirty="0" err="1">
                <a:latin typeface="inherit"/>
              </a:rPr>
              <a:t>field</a:t>
            </a:r>
            <a:r>
              <a:rPr lang="fr-FR" sz="1200" dirty="0">
                <a:latin typeface="inherit"/>
              </a:rPr>
              <a:t> to </a:t>
            </a:r>
            <a:r>
              <a:rPr lang="fr-FR" sz="1200" b="1" dirty="0" err="1">
                <a:latin typeface="inherit"/>
              </a:rPr>
              <a:t>be</a:t>
            </a:r>
            <a:r>
              <a:rPr lang="fr-FR" sz="1200" b="1" dirty="0">
                <a:latin typeface="inherit"/>
              </a:rPr>
              <a:t> 4 e</a:t>
            </a:r>
            <a:r>
              <a:rPr lang="fr-FR" sz="1200" b="1" baseline="30000" dirty="0">
                <a:latin typeface="inherit"/>
              </a:rPr>
              <a:t>-4</a:t>
            </a:r>
            <a:r>
              <a:rPr lang="fr-FR" sz="1200" b="1" dirty="0">
                <a:latin typeface="inherit"/>
              </a:rPr>
              <a:t> and 6,5 e</a:t>
            </a:r>
            <a:r>
              <a:rPr lang="fr-FR" sz="1200" b="1" baseline="30000" dirty="0">
                <a:latin typeface="inherit"/>
              </a:rPr>
              <a:t>-4</a:t>
            </a:r>
            <a:r>
              <a:rPr lang="fr-FR" sz="1200" b="1" dirty="0">
                <a:latin typeface="inherit"/>
              </a:rPr>
              <a:t> </a:t>
            </a:r>
            <a:r>
              <a:rPr lang="fr-FR" sz="1200" b="1" dirty="0" err="1">
                <a:latin typeface="inherit"/>
              </a:rPr>
              <a:t>within</a:t>
            </a:r>
            <a:r>
              <a:rPr lang="fr-FR" sz="1200" b="1" dirty="0">
                <a:latin typeface="inherit"/>
              </a:rPr>
              <a:t> the 1 e</a:t>
            </a:r>
            <a:r>
              <a:rPr lang="fr-FR" sz="1200" b="1" baseline="30000" dirty="0">
                <a:latin typeface="inherit"/>
              </a:rPr>
              <a:t>-3</a:t>
            </a:r>
            <a:r>
              <a:rPr lang="fr-FR" sz="1200" b="1" dirty="0">
                <a:latin typeface="inherit"/>
              </a:rPr>
              <a:t> </a:t>
            </a:r>
            <a:r>
              <a:rPr lang="fr-FR" sz="1200" dirty="0">
                <a:latin typeface="inherit"/>
              </a:rPr>
              <a:t>in the </a:t>
            </a:r>
            <a:r>
              <a:rPr lang="fr-FR" sz="1200" dirty="0" err="1">
                <a:latin typeface="inherit"/>
              </a:rPr>
              <a:t>defined</a:t>
            </a:r>
            <a:r>
              <a:rPr lang="fr-FR" sz="1200" dirty="0">
                <a:latin typeface="inherit"/>
              </a:rPr>
              <a:t> volume of x=30, y=56 (</a:t>
            </a:r>
            <a:r>
              <a:rPr lang="fr-FR" sz="1200" dirty="0" err="1">
                <a:latin typeface="inherit"/>
              </a:rPr>
              <a:t>including</a:t>
            </a:r>
            <a:r>
              <a:rPr lang="fr-FR" sz="1200" dirty="0">
                <a:latin typeface="inherit"/>
              </a:rPr>
              <a:t> the offset), z=30 </a:t>
            </a:r>
            <a:r>
              <a:rPr lang="fr-FR" sz="1200" dirty="0" err="1">
                <a:latin typeface="inherit"/>
              </a:rPr>
              <a:t>mm.</a:t>
            </a:r>
            <a:endParaRPr lang="fr-FR" sz="1200" dirty="0">
              <a:latin typeface="inherit"/>
            </a:endParaRPr>
          </a:p>
          <a:p>
            <a:endParaRPr lang="en-GB" sz="1200" dirty="0">
              <a:latin typeface="inherit"/>
            </a:endParaRP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0A04CD26-A8C7-95A0-849E-6AFF4BEAF5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8</a:t>
            </a:fld>
            <a:endParaRPr lang="fr-FR"/>
          </a:p>
        </p:txBody>
      </p:sp>
      <p:pic>
        <p:nvPicPr>
          <p:cNvPr id="6" name="Image 5" descr="CERN-logo_outline.jpg">
            <a:extLst>
              <a:ext uri="{FF2B5EF4-FFF2-40B4-BE49-F238E27FC236}">
                <a16:creationId xmlns:a16="http://schemas.microsoft.com/office/drawing/2014/main" id="{0BA855FD-FBFE-90EA-B889-63DF6713950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514FC9C3-82A7-0EDF-9DF2-C0C0348B230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67237" y="3424237"/>
            <a:ext cx="9526" cy="9526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9B765DD8-D3A0-47C4-B222-2745A0A5ECE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67237" y="3424237"/>
            <a:ext cx="9526" cy="9526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345FDC81-B9E4-F25E-7EF3-8FD2EC57E2B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67237" y="3424237"/>
            <a:ext cx="9526" cy="9526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D348F74F-DA3D-17D7-36DA-92DFA117243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1744365"/>
            <a:ext cx="4109320" cy="1900909"/>
          </a:xfrm>
          <a:prstGeom prst="rect">
            <a:avLst/>
          </a:prstGeom>
        </p:spPr>
      </p:pic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9E779488-5CAE-350F-5CC8-51E10E0C7BDC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69535051"/>
              </p:ext>
            </p:extLst>
          </p:nvPr>
        </p:nvGraphicFramePr>
        <p:xfrm>
          <a:off x="4355976" y="1797099"/>
          <a:ext cx="4216217" cy="207025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09381C71-45A2-65DE-094F-AD120EBE8A9E}"/>
              </a:ext>
            </a:extLst>
          </p:cNvPr>
          <p:cNvSpPr txBox="1"/>
          <p:nvPr/>
        </p:nvSpPr>
        <p:spPr>
          <a:xfrm>
            <a:off x="722512" y="3655974"/>
            <a:ext cx="26642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200" dirty="0"/>
              <a:t>Fig.15 3D model of the BGI magnet</a:t>
            </a:r>
            <a:endParaRPr lang="en-GB" sz="12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3A8AF7F-963A-266B-D16A-F04AE4FE64DD}"/>
              </a:ext>
            </a:extLst>
          </p:cNvPr>
          <p:cNvSpPr txBox="1"/>
          <p:nvPr/>
        </p:nvSpPr>
        <p:spPr>
          <a:xfrm>
            <a:off x="5220072" y="3891898"/>
            <a:ext cx="26642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200" dirty="0"/>
              <a:t>Fig.16 3D model of the BGI magnet</a:t>
            </a:r>
            <a:endParaRPr lang="en-GB" sz="1200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94E1A692-77B1-0A8C-E7C9-31D3B5E0AB1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124304" y="4232415"/>
            <a:ext cx="4427984" cy="1750142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92C26B06-6C60-C486-2829-90A9B4926D3E}"/>
              </a:ext>
            </a:extLst>
          </p:cNvPr>
          <p:cNvSpPr txBox="1"/>
          <p:nvPr/>
        </p:nvSpPr>
        <p:spPr>
          <a:xfrm>
            <a:off x="3197253" y="6007097"/>
            <a:ext cx="30963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1200" dirty="0"/>
              <a:t>Fig.17 3D Field </a:t>
            </a:r>
            <a:r>
              <a:rPr lang="fr-CH" sz="1200" dirty="0" err="1"/>
              <a:t>intensity</a:t>
            </a:r>
            <a:r>
              <a:rPr lang="fr-CH" sz="1200" dirty="0"/>
              <a:t> in the </a:t>
            </a:r>
            <a:r>
              <a:rPr lang="fr-CH" sz="1200" dirty="0" err="1"/>
              <a:t>yoke</a:t>
            </a:r>
            <a:r>
              <a:rPr lang="fr-CH" sz="1200" dirty="0"/>
              <a:t> (transverse </a:t>
            </a:r>
            <a:r>
              <a:rPr lang="fr-CH" sz="1200" dirty="0" err="1"/>
              <a:t>view</a:t>
            </a:r>
            <a:r>
              <a:rPr lang="fr-CH" sz="1200" dirty="0"/>
              <a:t>)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129857884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B10178F-CB87-A8C0-5818-940604920A8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DC7DBBD-1D6B-95E9-C33D-1F40C6EBEB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BGI magnet performances</a:t>
            </a:r>
            <a:br>
              <a:rPr lang="en-GB" dirty="0"/>
            </a:br>
            <a:endParaRPr lang="en-GB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F4A48D2C-3744-9337-05C4-A9B57173C2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8345" y="688754"/>
            <a:ext cx="7920000" cy="1271509"/>
          </a:xfrm>
        </p:spPr>
        <p:txBody>
          <a:bodyPr>
            <a:noAutofit/>
          </a:bodyPr>
          <a:lstStyle/>
          <a:p>
            <a:pPr eaLnBrk="1" hangingPunct="1">
              <a:buFontTx/>
              <a:buNone/>
            </a:pPr>
            <a:r>
              <a:rPr lang="fr-FR" sz="1200" dirty="0">
                <a:latin typeface="inherit"/>
              </a:rPr>
              <a:t>The </a:t>
            </a:r>
            <a:r>
              <a:rPr lang="fr-FR" sz="1200" dirty="0" err="1">
                <a:latin typeface="inherit"/>
              </a:rPr>
              <a:t>following</a:t>
            </a:r>
            <a:r>
              <a:rPr lang="fr-FR" sz="1200" dirty="0">
                <a:latin typeface="inherit"/>
              </a:rPr>
              <a:t> information stand for the non-</a:t>
            </a:r>
            <a:r>
              <a:rPr lang="fr-FR" sz="1200" dirty="0" err="1">
                <a:latin typeface="inherit"/>
              </a:rPr>
              <a:t>symetrical</a:t>
            </a:r>
            <a:r>
              <a:rPr lang="fr-FR" sz="1200" dirty="0">
                <a:latin typeface="inherit"/>
              </a:rPr>
              <a:t> </a:t>
            </a:r>
            <a:r>
              <a:rPr lang="fr-FR" sz="1200" dirty="0" err="1">
                <a:latin typeface="inherit"/>
              </a:rPr>
              <a:t>yoke</a:t>
            </a:r>
            <a:r>
              <a:rPr lang="fr-FR" sz="1200" dirty="0">
                <a:latin typeface="inherit"/>
              </a:rPr>
              <a:t> model:</a:t>
            </a:r>
          </a:p>
          <a:p>
            <a:pPr eaLnBrk="1" hangingPunct="1">
              <a:buFontTx/>
              <a:buNone/>
            </a:pPr>
            <a:r>
              <a:rPr lang="fr-FR" sz="1200" dirty="0">
                <a:latin typeface="inherit"/>
              </a:rPr>
              <a:t>The ʃ </a:t>
            </a:r>
            <a:r>
              <a:rPr lang="fr-FR" sz="1200" dirty="0" err="1">
                <a:latin typeface="inherit"/>
              </a:rPr>
              <a:t>B.dl</a:t>
            </a:r>
            <a:r>
              <a:rPr lang="fr-FR" sz="1200" dirty="0">
                <a:latin typeface="inherit"/>
              </a:rPr>
              <a:t> = 0,211 Tm at 0,6T. </a:t>
            </a:r>
          </a:p>
          <a:p>
            <a:pPr eaLnBrk="1" hangingPunct="1">
              <a:buFontTx/>
              <a:buNone/>
            </a:pPr>
            <a:r>
              <a:rPr lang="fr-FR" sz="1200" dirty="0" err="1">
                <a:latin typeface="inherit"/>
              </a:rPr>
              <a:t>Normalized</a:t>
            </a:r>
            <a:r>
              <a:rPr lang="fr-FR" sz="1200" dirty="0">
                <a:latin typeface="inherit"/>
              </a:rPr>
              <a:t> </a:t>
            </a:r>
            <a:r>
              <a:rPr lang="fr-FR" sz="1200" dirty="0" err="1">
                <a:latin typeface="inherit"/>
              </a:rPr>
              <a:t>harmonic</a:t>
            </a:r>
            <a:r>
              <a:rPr lang="fr-FR" sz="1200" dirty="0">
                <a:latin typeface="inherit"/>
              </a:rPr>
              <a:t> values R=30 mm L= 2 m</a:t>
            </a:r>
            <a:endParaRPr lang="fr-FR" sz="1200" baseline="30000" dirty="0">
              <a:latin typeface="inherit"/>
            </a:endParaRPr>
          </a:p>
          <a:p>
            <a:pPr eaLnBrk="1" hangingPunct="1">
              <a:buFontTx/>
              <a:buNone/>
            </a:pPr>
            <a:endParaRPr lang="fr-FR" sz="1200" baseline="30000" dirty="0">
              <a:latin typeface="inherit"/>
            </a:endParaRPr>
          </a:p>
          <a:p>
            <a:pPr eaLnBrk="1" hangingPunct="1">
              <a:buFontTx/>
              <a:buNone/>
            </a:pPr>
            <a:endParaRPr lang="fr-FR" sz="1200" dirty="0">
              <a:latin typeface="inherit"/>
            </a:endParaRPr>
          </a:p>
          <a:p>
            <a:pPr eaLnBrk="1" hangingPunct="1">
              <a:buFontTx/>
              <a:buNone/>
            </a:pPr>
            <a:endParaRPr lang="fr-FR" sz="1200" dirty="0">
              <a:latin typeface="inherit"/>
            </a:endParaRPr>
          </a:p>
          <a:p>
            <a:endParaRPr lang="fr-FR" sz="1200" dirty="0">
              <a:latin typeface="inherit"/>
            </a:endParaRPr>
          </a:p>
          <a:p>
            <a:endParaRPr lang="en-GB" sz="1200" dirty="0">
              <a:latin typeface="inherit"/>
            </a:endParaRP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DC951F03-F9E4-7435-8280-A68054AC28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9</a:t>
            </a:fld>
            <a:endParaRPr lang="fr-FR"/>
          </a:p>
        </p:txBody>
      </p:sp>
      <p:pic>
        <p:nvPicPr>
          <p:cNvPr id="6" name="Image 5" descr="CERN-logo_outline.jpg">
            <a:extLst>
              <a:ext uri="{FF2B5EF4-FFF2-40B4-BE49-F238E27FC236}">
                <a16:creationId xmlns:a16="http://schemas.microsoft.com/office/drawing/2014/main" id="{D9CA5CAD-B662-5A3E-556F-656C32EA80C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id="{BF07100D-2489-6EB2-4BB3-066FE3D5C05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69800942"/>
              </p:ext>
            </p:extLst>
          </p:nvPr>
        </p:nvGraphicFramePr>
        <p:xfrm>
          <a:off x="5059867" y="2891634"/>
          <a:ext cx="2578378" cy="268184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84176">
                  <a:extLst>
                    <a:ext uri="{9D8B030D-6E8A-4147-A177-3AD203B41FA5}">
                      <a16:colId xmlns:a16="http://schemas.microsoft.com/office/drawing/2014/main" val="1748007801"/>
                    </a:ext>
                  </a:extLst>
                </a:gridCol>
                <a:gridCol w="994202">
                  <a:extLst>
                    <a:ext uri="{9D8B030D-6E8A-4147-A177-3AD203B41FA5}">
                      <a16:colId xmlns:a16="http://schemas.microsoft.com/office/drawing/2014/main" val="962123517"/>
                    </a:ext>
                  </a:extLst>
                </a:gridCol>
              </a:tblGrid>
              <a:tr h="244253">
                <a:tc gridSpan="2">
                  <a:txBody>
                    <a:bodyPr/>
                    <a:lstStyle/>
                    <a:p>
                      <a:pPr algn="ctr"/>
                      <a:r>
                        <a:rPr lang="fr-CH" sz="1100" dirty="0" err="1">
                          <a:latin typeface="Aptos Narrow" panose="020B0004020202020204" pitchFamily="34" charset="0"/>
                        </a:rPr>
                        <a:t>Coils</a:t>
                      </a:r>
                      <a:r>
                        <a:rPr lang="fr-CH" sz="1100" dirty="0">
                          <a:latin typeface="Aptos Narrow" panose="020B0004020202020204" pitchFamily="34" charset="0"/>
                        </a:rPr>
                        <a:t> data</a:t>
                      </a:r>
                      <a:endParaRPr lang="en-GB" sz="1100" dirty="0">
                        <a:latin typeface="Aptos Narrow" panose="020B0004020202020204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GB" sz="12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61553669"/>
                  </a:ext>
                </a:extLst>
              </a:tr>
              <a:tr h="244253">
                <a:tc>
                  <a:txBody>
                    <a:bodyPr/>
                    <a:lstStyle/>
                    <a:p>
                      <a:pPr algn="ctr"/>
                      <a:r>
                        <a:rPr lang="fr-CH" sz="1100" dirty="0">
                          <a:latin typeface="Aptos Narrow" panose="020B0004020202020204" pitchFamily="34" charset="0"/>
                        </a:rPr>
                        <a:t># of </a:t>
                      </a:r>
                      <a:r>
                        <a:rPr lang="fr-CH" sz="1100" dirty="0" err="1">
                          <a:latin typeface="Aptos Narrow" panose="020B0004020202020204" pitchFamily="34" charset="0"/>
                        </a:rPr>
                        <a:t>Turns</a:t>
                      </a:r>
                      <a:r>
                        <a:rPr lang="fr-CH" sz="1100" dirty="0">
                          <a:latin typeface="Aptos Narrow" panose="020B0004020202020204" pitchFamily="34" charset="0"/>
                        </a:rPr>
                        <a:t>/</a:t>
                      </a:r>
                      <a:r>
                        <a:rPr lang="fr-CH" sz="1100" dirty="0" err="1">
                          <a:latin typeface="Aptos Narrow" panose="020B0004020202020204" pitchFamily="34" charset="0"/>
                        </a:rPr>
                        <a:t>coil</a:t>
                      </a:r>
                      <a:endParaRPr lang="en-GB" sz="1100" dirty="0">
                        <a:latin typeface="Aptos Narrow" panose="020B00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100" dirty="0">
                          <a:latin typeface="Aptos Narrow" panose="020B0004020202020204" pitchFamily="34" charset="0"/>
                        </a:rPr>
                        <a:t>72</a:t>
                      </a:r>
                      <a:endParaRPr lang="en-GB" sz="1100" dirty="0">
                        <a:latin typeface="Aptos Narrow" panose="020B00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66754566"/>
                  </a:ext>
                </a:extLst>
              </a:tr>
              <a:tr h="244253">
                <a:tc>
                  <a:txBody>
                    <a:bodyPr/>
                    <a:lstStyle/>
                    <a:p>
                      <a:pPr algn="ctr"/>
                      <a:r>
                        <a:rPr lang="fr-CH" sz="1100" dirty="0" err="1">
                          <a:latin typeface="Aptos Narrow" panose="020B0004020202020204" pitchFamily="34" charset="0"/>
                        </a:rPr>
                        <a:t>Conductor</a:t>
                      </a:r>
                      <a:r>
                        <a:rPr lang="fr-CH" sz="1100" dirty="0">
                          <a:latin typeface="Aptos Narrow" panose="020B0004020202020204" pitchFamily="34" charset="0"/>
                        </a:rPr>
                        <a:t> size</a:t>
                      </a:r>
                      <a:endParaRPr lang="en-GB" sz="1100" dirty="0">
                        <a:latin typeface="Aptos Narrow" panose="020B00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100" dirty="0">
                          <a:latin typeface="Aptos Narrow" panose="020B0004020202020204" pitchFamily="34" charset="0"/>
                        </a:rPr>
                        <a:t>10x10x4 mm</a:t>
                      </a:r>
                      <a:endParaRPr lang="en-GB" sz="1100" dirty="0">
                        <a:latin typeface="Aptos Narrow" panose="020B00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85636071"/>
                  </a:ext>
                </a:extLst>
              </a:tr>
              <a:tr h="244253">
                <a:tc>
                  <a:txBody>
                    <a:bodyPr/>
                    <a:lstStyle/>
                    <a:p>
                      <a:pPr algn="ctr"/>
                      <a:r>
                        <a:rPr lang="fr-CH" sz="1100" dirty="0">
                          <a:latin typeface="Aptos Narrow" panose="020B0004020202020204" pitchFamily="34" charset="0"/>
                        </a:rPr>
                        <a:t>I </a:t>
                      </a:r>
                      <a:r>
                        <a:rPr lang="fr-CH" sz="1100" dirty="0" err="1">
                          <a:latin typeface="Aptos Narrow" panose="020B0004020202020204" pitchFamily="34" charset="0"/>
                        </a:rPr>
                        <a:t>density</a:t>
                      </a:r>
                      <a:endParaRPr lang="en-GB" sz="1100" dirty="0">
                        <a:latin typeface="Aptos Narrow" panose="020B00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100" dirty="0">
                          <a:latin typeface="Aptos Narrow" panose="020B0004020202020204" pitchFamily="34" charset="0"/>
                        </a:rPr>
                        <a:t>5,66 A/mm</a:t>
                      </a:r>
                      <a:r>
                        <a:rPr lang="fr-CH" sz="1100" baseline="30000" dirty="0">
                          <a:latin typeface="Aptos Narrow" panose="020B0004020202020204" pitchFamily="34" charset="0"/>
                        </a:rPr>
                        <a:t>2</a:t>
                      </a:r>
                      <a:endParaRPr lang="en-GB" sz="1100" baseline="30000" dirty="0">
                        <a:latin typeface="Aptos Narrow" panose="020B00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61101933"/>
                  </a:ext>
                </a:extLst>
              </a:tr>
              <a:tr h="244253">
                <a:tc>
                  <a:txBody>
                    <a:bodyPr/>
                    <a:lstStyle/>
                    <a:p>
                      <a:pPr algn="ctr"/>
                      <a:r>
                        <a:rPr lang="fr-CH" sz="1100" dirty="0" err="1">
                          <a:latin typeface="Aptos Narrow" panose="020B0004020202020204" pitchFamily="34" charset="0"/>
                        </a:rPr>
                        <a:t>Cooling</a:t>
                      </a:r>
                      <a:r>
                        <a:rPr lang="fr-CH" sz="1100" dirty="0">
                          <a:latin typeface="Aptos Narrow" panose="020B0004020202020204" pitchFamily="34" charset="0"/>
                        </a:rPr>
                        <a:t> circuits</a:t>
                      </a:r>
                      <a:endParaRPr lang="en-GB" sz="1100" dirty="0">
                        <a:latin typeface="Aptos Narrow" panose="020B00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100" dirty="0">
                          <a:latin typeface="Aptos Narrow" panose="020B0004020202020204" pitchFamily="34" charset="0"/>
                        </a:rPr>
                        <a:t>2/</a:t>
                      </a:r>
                      <a:r>
                        <a:rPr lang="fr-CH" sz="1100" dirty="0" err="1">
                          <a:latin typeface="Aptos Narrow" panose="020B0004020202020204" pitchFamily="34" charset="0"/>
                        </a:rPr>
                        <a:t>coil</a:t>
                      </a:r>
                      <a:endParaRPr lang="en-GB" sz="1100" dirty="0">
                        <a:latin typeface="Aptos Narrow" panose="020B00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48781405"/>
                  </a:ext>
                </a:extLst>
              </a:tr>
              <a:tr h="244253">
                <a:tc>
                  <a:txBody>
                    <a:bodyPr/>
                    <a:lstStyle/>
                    <a:p>
                      <a:pPr algn="ctr"/>
                      <a:r>
                        <a:rPr lang="fr-CH" sz="1100" dirty="0">
                          <a:latin typeface="Aptos Narrow" panose="020B0004020202020204" pitchFamily="34" charset="0"/>
                        </a:rPr>
                        <a:t>Water </a:t>
                      </a:r>
                      <a:r>
                        <a:rPr lang="fr-CH" sz="1100" dirty="0" err="1">
                          <a:latin typeface="Aptos Narrow" panose="020B0004020202020204" pitchFamily="34" charset="0"/>
                        </a:rPr>
                        <a:t>velocity</a:t>
                      </a:r>
                      <a:endParaRPr lang="en-GB" sz="1100" dirty="0">
                        <a:latin typeface="Aptos Narrow" panose="020B00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100" dirty="0">
                          <a:latin typeface="Aptos Narrow" panose="020B0004020202020204" pitchFamily="34" charset="0"/>
                        </a:rPr>
                        <a:t>2,5 m/s</a:t>
                      </a:r>
                      <a:endParaRPr lang="en-GB" sz="1100" dirty="0">
                        <a:latin typeface="Aptos Narrow" panose="020B00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58444625"/>
                  </a:ext>
                </a:extLst>
              </a:tr>
              <a:tr h="244253">
                <a:tc>
                  <a:txBody>
                    <a:bodyPr/>
                    <a:lstStyle/>
                    <a:p>
                      <a:pPr algn="ctr"/>
                      <a:r>
                        <a:rPr lang="fr-CH" sz="1100" dirty="0">
                          <a:latin typeface="Aptos Narrow" panose="020B0004020202020204" pitchFamily="34" charset="0"/>
                        </a:rPr>
                        <a:t>Water flow/</a:t>
                      </a:r>
                      <a:r>
                        <a:rPr lang="fr-CH" sz="1100" dirty="0" err="1">
                          <a:latin typeface="Aptos Narrow" panose="020B0004020202020204" pitchFamily="34" charset="0"/>
                        </a:rPr>
                        <a:t>coil</a:t>
                      </a:r>
                      <a:endParaRPr lang="en-GB" sz="1100" dirty="0">
                        <a:latin typeface="Aptos Narrow" panose="020B00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100" dirty="0">
                          <a:latin typeface="Aptos Narrow" panose="020B0004020202020204" pitchFamily="34" charset="0"/>
                        </a:rPr>
                        <a:t>7,5 l/min</a:t>
                      </a:r>
                      <a:endParaRPr lang="en-GB" sz="1100" dirty="0">
                        <a:latin typeface="Aptos Narrow" panose="020B00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19634462"/>
                  </a:ext>
                </a:extLst>
              </a:tr>
              <a:tr h="350126">
                <a:tc>
                  <a:txBody>
                    <a:bodyPr/>
                    <a:lstStyle/>
                    <a:p>
                      <a:pPr algn="ctr"/>
                      <a:r>
                        <a:rPr lang="fr-CH" sz="1100" dirty="0">
                          <a:latin typeface="Aptos Narrow" panose="020B0004020202020204" pitchFamily="34" charset="0"/>
                        </a:rPr>
                        <a:t>Total </a:t>
                      </a:r>
                      <a:r>
                        <a:rPr lang="fr-CH" sz="1100" dirty="0" err="1">
                          <a:latin typeface="Aptos Narrow" panose="020B0004020202020204" pitchFamily="34" charset="0"/>
                        </a:rPr>
                        <a:t>dissipated</a:t>
                      </a:r>
                      <a:r>
                        <a:rPr lang="fr-CH" sz="1100" dirty="0">
                          <a:latin typeface="Aptos Narrow" panose="020B0004020202020204" pitchFamily="34" charset="0"/>
                        </a:rPr>
                        <a:t> power</a:t>
                      </a:r>
                      <a:endParaRPr lang="en-GB" sz="1100" dirty="0">
                        <a:latin typeface="Aptos Narrow" panose="020B00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100" dirty="0">
                          <a:latin typeface="Aptos Narrow" panose="020B0004020202020204" pitchFamily="34" charset="0"/>
                        </a:rPr>
                        <a:t>9,19 kW</a:t>
                      </a:r>
                      <a:endParaRPr lang="en-GB" sz="1100" dirty="0">
                        <a:latin typeface="Aptos Narrow" panose="020B00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47505313"/>
                  </a:ext>
                </a:extLst>
              </a:tr>
              <a:tr h="244253">
                <a:tc>
                  <a:txBody>
                    <a:bodyPr/>
                    <a:lstStyle/>
                    <a:p>
                      <a:pPr algn="ctr"/>
                      <a:r>
                        <a:rPr lang="fr-CH" sz="1100" dirty="0">
                          <a:latin typeface="Aptos Narrow" panose="020B0004020202020204" pitchFamily="34" charset="0"/>
                        </a:rPr>
                        <a:t>R magnet</a:t>
                      </a:r>
                      <a:endParaRPr lang="en-GB" sz="1100" dirty="0">
                        <a:latin typeface="Aptos Narrow" panose="020B00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100" dirty="0">
                          <a:latin typeface="Aptos Narrow" panose="020B0004020202020204" pitchFamily="34" charset="0"/>
                        </a:rPr>
                        <a:t>0,039 </a:t>
                      </a:r>
                      <a:r>
                        <a:rPr lang="el-GR" sz="1100" dirty="0">
                          <a:latin typeface="Aptos Narrow" panose="020B0004020202020204" pitchFamily="34" charset="0"/>
                        </a:rPr>
                        <a:t>Ω</a:t>
                      </a:r>
                      <a:endParaRPr lang="en-GB" sz="1100" dirty="0">
                        <a:latin typeface="Aptos Narrow" panose="020B00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4740680"/>
                  </a:ext>
                </a:extLst>
              </a:tr>
              <a:tr h="244253">
                <a:tc>
                  <a:txBody>
                    <a:bodyPr/>
                    <a:lstStyle/>
                    <a:p>
                      <a:pPr algn="ctr"/>
                      <a:r>
                        <a:rPr lang="fr-CH" sz="1100" dirty="0" err="1">
                          <a:latin typeface="Aptos Narrow" panose="020B0004020202020204" pitchFamily="34" charset="0"/>
                        </a:rPr>
                        <a:t>Temperature</a:t>
                      </a:r>
                      <a:r>
                        <a:rPr lang="fr-CH" sz="1100" dirty="0">
                          <a:latin typeface="Aptos Narrow" panose="020B0004020202020204" pitchFamily="34" charset="0"/>
                        </a:rPr>
                        <a:t> </a:t>
                      </a:r>
                      <a:r>
                        <a:rPr lang="fr-CH" sz="1100" dirty="0" err="1">
                          <a:latin typeface="Aptos Narrow" panose="020B0004020202020204" pitchFamily="34" charset="0"/>
                        </a:rPr>
                        <a:t>increase</a:t>
                      </a:r>
                      <a:endParaRPr lang="en-GB" sz="1100" dirty="0">
                        <a:latin typeface="Aptos Narrow" panose="020B00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sz="1100" dirty="0">
                          <a:latin typeface="Aptos Narrow" panose="020B0004020202020204" pitchFamily="34" charset="0"/>
                        </a:rPr>
                        <a:t>18 </a:t>
                      </a:r>
                      <a:r>
                        <a:rPr lang="fr-CH" sz="1100" dirty="0" err="1">
                          <a:latin typeface="Aptos Narrow" panose="020B0004020202020204" pitchFamily="34" charset="0"/>
                        </a:rPr>
                        <a:t>degC</a:t>
                      </a:r>
                      <a:endParaRPr lang="en-GB" sz="1100" dirty="0">
                        <a:latin typeface="Aptos Narrow" panose="020B00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1396221"/>
                  </a:ext>
                </a:extLst>
              </a:tr>
            </a:tbl>
          </a:graphicData>
        </a:graphic>
      </p:graphicFrame>
      <p:pic>
        <p:nvPicPr>
          <p:cNvPr id="15" name="Picture 14">
            <a:extLst>
              <a:ext uri="{FF2B5EF4-FFF2-40B4-BE49-F238E27FC236}">
                <a16:creationId xmlns:a16="http://schemas.microsoft.com/office/drawing/2014/main" id="{33871C77-542A-07BF-75C2-6019F31F6FD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67237" y="3424237"/>
            <a:ext cx="9526" cy="9526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12C04D16-664A-1747-ED39-A2867A9B2CE0}"/>
              </a:ext>
            </a:extLst>
          </p:cNvPr>
          <p:cNvSpPr txBox="1"/>
          <p:nvPr/>
        </p:nvSpPr>
        <p:spPr>
          <a:xfrm>
            <a:off x="1323120" y="2572128"/>
            <a:ext cx="20359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200" dirty="0"/>
              <a:t>Table 1: </a:t>
            </a:r>
            <a:r>
              <a:rPr lang="fr-CH" sz="1200" dirty="0" err="1"/>
              <a:t>Harmonics</a:t>
            </a:r>
            <a:endParaRPr lang="en-GB" sz="12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FA1AEC4-7A39-800C-DB81-EE0F1F6E41D1}"/>
              </a:ext>
            </a:extLst>
          </p:cNvPr>
          <p:cNvSpPr txBox="1"/>
          <p:nvPr/>
        </p:nvSpPr>
        <p:spPr>
          <a:xfrm>
            <a:off x="5580112" y="2550519"/>
            <a:ext cx="20359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200" dirty="0"/>
              <a:t>Table 2: </a:t>
            </a:r>
            <a:r>
              <a:rPr lang="fr-CH" sz="1200" dirty="0" err="1"/>
              <a:t>Coils</a:t>
            </a:r>
            <a:r>
              <a:rPr lang="fr-CH" sz="1200" dirty="0"/>
              <a:t> data</a:t>
            </a:r>
            <a:endParaRPr lang="en-GB" sz="1200" dirty="0"/>
          </a:p>
        </p:txBody>
      </p:sp>
      <p:sp>
        <p:nvSpPr>
          <p:cNvPr id="12" name="Espace réservé du contenu 2">
            <a:extLst>
              <a:ext uri="{FF2B5EF4-FFF2-40B4-BE49-F238E27FC236}">
                <a16:creationId xmlns:a16="http://schemas.microsoft.com/office/drawing/2014/main" id="{AB0E26B7-1EAF-E434-42D5-D2CD6EBDCB6E}"/>
              </a:ext>
            </a:extLst>
          </p:cNvPr>
          <p:cNvSpPr txBox="1">
            <a:spLocks/>
          </p:cNvSpPr>
          <p:nvPr/>
        </p:nvSpPr>
        <p:spPr>
          <a:xfrm>
            <a:off x="558582" y="5458868"/>
            <a:ext cx="7920000" cy="919505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sz="1200" dirty="0"/>
          </a:p>
        </p:txBody>
      </p:sp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54315E67-677A-6F6F-C964-262625B1233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61273017"/>
              </p:ext>
            </p:extLst>
          </p:nvPr>
        </p:nvGraphicFramePr>
        <p:xfrm>
          <a:off x="1242759" y="2925919"/>
          <a:ext cx="2116317" cy="224804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69278">
                  <a:extLst>
                    <a:ext uri="{9D8B030D-6E8A-4147-A177-3AD203B41FA5}">
                      <a16:colId xmlns:a16="http://schemas.microsoft.com/office/drawing/2014/main" val="2455415897"/>
                    </a:ext>
                  </a:extLst>
                </a:gridCol>
                <a:gridCol w="743739">
                  <a:extLst>
                    <a:ext uri="{9D8B030D-6E8A-4147-A177-3AD203B41FA5}">
                      <a16:colId xmlns:a16="http://schemas.microsoft.com/office/drawing/2014/main" val="3529362738"/>
                    </a:ext>
                  </a:extLst>
                </a:gridCol>
                <a:gridCol w="803300">
                  <a:extLst>
                    <a:ext uri="{9D8B030D-6E8A-4147-A177-3AD203B41FA5}">
                      <a16:colId xmlns:a16="http://schemas.microsoft.com/office/drawing/2014/main" val="568247640"/>
                    </a:ext>
                  </a:extLst>
                </a:gridCol>
              </a:tblGrid>
              <a:tr h="205076">
                <a:tc>
                  <a:txBody>
                    <a:bodyPr/>
                    <a:lstStyle/>
                    <a:p>
                      <a:pPr algn="ctr" fontAlgn="b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CH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Absolute</a:t>
                      </a:r>
                      <a:r>
                        <a:rPr lang="fr-CH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 values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CH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Relative values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1376211157"/>
                  </a:ext>
                </a:extLst>
              </a:tr>
              <a:tr h="238143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B1 [Tm]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0,214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Aptos Narrow" panose="020B0004020202020204" pitchFamily="34" charset="0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4154139839"/>
                  </a:ext>
                </a:extLst>
              </a:tr>
              <a:tr h="238143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B2 [units]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0,033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3,08</a:t>
                      </a: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2226758011"/>
                  </a:ext>
                </a:extLst>
              </a:tr>
              <a:tr h="238143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B3 [units]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0,213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19,85</a:t>
                      </a: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2136377158"/>
                  </a:ext>
                </a:extLst>
              </a:tr>
              <a:tr h="238143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B4 [units]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4,98e-4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2.18E-03</a:t>
                      </a: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1325334709"/>
                  </a:ext>
                </a:extLst>
              </a:tr>
              <a:tr h="238143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B5 [units]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CH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0</a:t>
                      </a:r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,00269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-4.79E-01</a:t>
                      </a: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2002582569"/>
                  </a:ext>
                </a:extLst>
              </a:tr>
              <a:tr h="238143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B6 [units]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5,25e-5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-1.40E-04</a:t>
                      </a: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389366249"/>
                  </a:ext>
                </a:extLst>
              </a:tr>
              <a:tr h="238143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B7 [units]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0,223e-3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-2.28E-01</a:t>
                      </a: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2094150983"/>
                  </a:ext>
                </a:extLst>
              </a:tr>
              <a:tr h="238143"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B8 [units]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6,22e-5</a:t>
                      </a: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ptos Narrow" panose="020B0004020202020204" pitchFamily="34" charset="0"/>
                        </a:rPr>
                        <a:t>3.60E-04</a:t>
                      </a: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389419619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18089252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scription0 xmlns="8946e33d-fd2f-4ae4-8ee9-d90c129cdf9e">HL-LHC PowerPoint Presentation, incl. CERN logo, 4:3 format</Description0>
    <Note xmlns="8946e33d-fd2f-4ae4-8ee9-d90c129cdf9e">For external collaborators: you may replace the CERN logo by your home institute logo if needed
https://edms.cern.ch/document/1586452/</Note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ABA85A245EC45AA49FA36F10E0232" ma:contentTypeVersion="2" ma:contentTypeDescription="Create a new document." ma:contentTypeScope="" ma:versionID="adcd0aad5aed504a8f0da929d2112ad6">
  <xsd:schema xmlns:xsd="http://www.w3.org/2001/XMLSchema" xmlns:xs="http://www.w3.org/2001/XMLSchema" xmlns:p="http://schemas.microsoft.com/office/2006/metadata/properties" xmlns:ns2="8946e33d-fd2f-4ae4-8ee9-d90c129cdf9e" targetNamespace="http://schemas.microsoft.com/office/2006/metadata/properties" ma:root="true" ma:fieldsID="8f86ca1f070cacaf1fa8f62c9f76043c" ns2:_="">
    <xsd:import namespace="8946e33d-fd2f-4ae4-8ee9-d90c129cdf9e"/>
    <xsd:element name="properties">
      <xsd:complexType>
        <xsd:sequence>
          <xsd:element name="documentManagement">
            <xsd:complexType>
              <xsd:all>
                <xsd:element ref="ns2:Description0" minOccurs="0"/>
                <xsd:element ref="ns2:No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946e33d-fd2f-4ae4-8ee9-d90c129cdf9e" elementFormDefault="qualified">
    <xsd:import namespace="http://schemas.microsoft.com/office/2006/documentManagement/types"/>
    <xsd:import namespace="http://schemas.microsoft.com/office/infopath/2007/PartnerControls"/>
    <xsd:element name="Description0" ma:index="8" nillable="true" ma:displayName="Description" ma:internalName="Description0">
      <xsd:simpleType>
        <xsd:restriction base="dms:Text">
          <xsd:maxLength value="255"/>
        </xsd:restriction>
      </xsd:simpleType>
    </xsd:element>
    <xsd:element name="Note" ma:index="9" nillable="true" ma:displayName="Note" ma:internalName="Not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D88A1618-99FF-464E-A2B8-A046B0EABBF0}">
  <ds:schemaRefs>
    <ds:schemaRef ds:uri="http://schemas.openxmlformats.org/package/2006/metadata/core-properties"/>
    <ds:schemaRef ds:uri="http://schemas.microsoft.com/office/infopath/2007/PartnerControls"/>
    <ds:schemaRef ds:uri="http://purl.org/dc/elements/1.1/"/>
    <ds:schemaRef ds:uri="http://www.w3.org/XML/1998/namespace"/>
    <ds:schemaRef ds:uri="http://schemas.microsoft.com/office/2006/documentManagement/types"/>
    <ds:schemaRef ds:uri="http://purl.org/dc/terms/"/>
    <ds:schemaRef ds:uri="http://purl.org/dc/dcmitype/"/>
    <ds:schemaRef ds:uri="8946e33d-fd2f-4ae4-8ee9-d90c129cdf9e"/>
    <ds:schemaRef ds:uri="http://schemas.microsoft.com/office/2006/metadata/properties"/>
  </ds:schemaRefs>
</ds:datastoreItem>
</file>

<file path=customXml/itemProps2.xml><?xml version="1.0" encoding="utf-8"?>
<ds:datastoreItem xmlns:ds="http://schemas.openxmlformats.org/officeDocument/2006/customXml" ds:itemID="{57D8D739-28B2-4183-A203-183B1EE64D8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946e33d-fd2f-4ae4-8ee9-d90c129cdf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914AC18B-468A-4F34-A4C5-8812B2AEB416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58813</TotalTime>
  <Words>2220</Words>
  <Application>Microsoft Office PowerPoint</Application>
  <PresentationFormat>On-screen Show (4:3)</PresentationFormat>
  <Paragraphs>335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1" baseType="lpstr">
      <vt:lpstr>Aptos</vt:lpstr>
      <vt:lpstr>Aptos Narrow</vt:lpstr>
      <vt:lpstr>Arial</vt:lpstr>
      <vt:lpstr>Calibri</vt:lpstr>
      <vt:lpstr>inherit</vt:lpstr>
      <vt:lpstr>Wingdings</vt:lpstr>
      <vt:lpstr>Thème Office</vt:lpstr>
      <vt:lpstr>Design review for the LHC-BGI magnets</vt:lpstr>
      <vt:lpstr>Introduction</vt:lpstr>
      <vt:lpstr>BGI-LHC Technical requirements</vt:lpstr>
      <vt:lpstr>Designs overview  OPTION 4: LHC-BGI RECT INSTR &amp; RECT CHAMBER ASSBLY - TPX3</vt:lpstr>
      <vt:lpstr>Magnet integration and layout</vt:lpstr>
      <vt:lpstr>Magnet integration and layout </vt:lpstr>
      <vt:lpstr>BGI magnet design proposal </vt:lpstr>
      <vt:lpstr>BGI magnet design proposal </vt:lpstr>
      <vt:lpstr>BGI magnet performances </vt:lpstr>
      <vt:lpstr>MDX magnet </vt:lpstr>
      <vt:lpstr>MDX magnet performances </vt:lpstr>
      <vt:lpstr>Operating voltages</vt:lpstr>
      <vt:lpstr>Cost / Planning</vt:lpstr>
      <vt:lpstr>Conclusions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André-Pierre OLIVIER</dc:creator>
  <cp:lastModifiedBy>Dominique Bodart</cp:lastModifiedBy>
  <cp:revision>81</cp:revision>
  <dcterms:created xsi:type="dcterms:W3CDTF">2016-02-12T10:02:27Z</dcterms:created>
  <dcterms:modified xsi:type="dcterms:W3CDTF">2025-02-06T16:46:05Z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0x010100689ABA85A245EC45AA49FA36F10E0232</vt:lpwstr>
  </property>
</Properties>
</file>