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330" r:id="rId4"/>
    <p:sldId id="298" r:id="rId5"/>
    <p:sldId id="377" r:id="rId6"/>
    <p:sldId id="350" r:id="rId7"/>
    <p:sldId id="257" r:id="rId8"/>
    <p:sldId id="274" r:id="rId9"/>
    <p:sldId id="351" r:id="rId10"/>
    <p:sldId id="338" r:id="rId11"/>
    <p:sldId id="352" r:id="rId12"/>
    <p:sldId id="349" r:id="rId13"/>
    <p:sldId id="354" r:id="rId14"/>
    <p:sldId id="353" r:id="rId15"/>
    <p:sldId id="355" r:id="rId16"/>
    <p:sldId id="356" r:id="rId17"/>
    <p:sldId id="357" r:id="rId18"/>
    <p:sldId id="358" r:id="rId19"/>
    <p:sldId id="359" r:id="rId20"/>
    <p:sldId id="362" r:id="rId21"/>
    <p:sldId id="361" r:id="rId22"/>
    <p:sldId id="373" r:id="rId23"/>
    <p:sldId id="374" r:id="rId24"/>
    <p:sldId id="364" r:id="rId25"/>
    <p:sldId id="375" r:id="rId26"/>
    <p:sldId id="365" r:id="rId27"/>
    <p:sldId id="376" r:id="rId28"/>
    <p:sldId id="363" r:id="rId29"/>
    <p:sldId id="366" r:id="rId30"/>
    <p:sldId id="378" r:id="rId31"/>
    <p:sldId id="379" r:id="rId32"/>
    <p:sldId id="368" r:id="rId33"/>
    <p:sldId id="369" r:id="rId34"/>
    <p:sldId id="367" r:id="rId35"/>
    <p:sldId id="370" r:id="rId36"/>
    <p:sldId id="371" r:id="rId37"/>
    <p:sldId id="372" r:id="rId38"/>
    <p:sldId id="326"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FFFFFF"/>
    <a:srgbClr val="E7F3FF"/>
    <a:srgbClr val="000066"/>
    <a:srgbClr val="000000"/>
    <a:srgbClr val="0066CC"/>
    <a:srgbClr val="0000DE"/>
    <a:srgbClr val="000096"/>
    <a:srgbClr val="0000C4"/>
    <a:srgbClr val="018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F722D5-1526-49EF-9766-DFFB7D967C76}" v="16" dt="2023-09-26T08:21:04.951"/>
  </p1510:revLst>
</p1510:revInfo>
</file>

<file path=ppt/tableStyles.xml><?xml version="1.0" encoding="utf-8"?>
<a:tblStyleLst xmlns:a="http://schemas.openxmlformats.org/drawingml/2006/main" def="{5C22544A-7EE6-4342-B048-85BDC9FD1C3A}">
  <a:tblStyle styleId="{5C22544A-7EE6-4342-B048-85BDC9FD1C3A}" styleName="Vidējs stils 2 - izcēlum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660"/>
  </p:normalViewPr>
  <p:slideViewPr>
    <p:cSldViewPr snapToGrid="0">
      <p:cViewPr>
        <p:scale>
          <a:sx n="100" d="100"/>
          <a:sy n="100" d="100"/>
        </p:scale>
        <p:origin x="918"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aps Palskis" userId="2304e6b9db7dc6fa" providerId="LiveId" clId="{CBF722D5-1526-49EF-9766-DFFB7D967C76}"/>
    <pc:docChg chg="undo custSel addSld delSld modSld modMainMaster">
      <pc:chgData name="Kristaps Palskis" userId="2304e6b9db7dc6fa" providerId="LiveId" clId="{CBF722D5-1526-49EF-9766-DFFB7D967C76}" dt="2023-09-26T08:23:05.236" v="1054" actId="1036"/>
      <pc:docMkLst>
        <pc:docMk/>
      </pc:docMkLst>
      <pc:sldChg chg="modSp mod">
        <pc:chgData name="Kristaps Palskis" userId="2304e6b9db7dc6fa" providerId="LiveId" clId="{CBF722D5-1526-49EF-9766-DFFB7D967C76}" dt="2023-09-26T08:06:37.623" v="251" actId="113"/>
        <pc:sldMkLst>
          <pc:docMk/>
          <pc:sldMk cId="1157272725" sldId="256"/>
        </pc:sldMkLst>
        <pc:spChg chg="mod">
          <ac:chgData name="Kristaps Palskis" userId="2304e6b9db7dc6fa" providerId="LiveId" clId="{CBF722D5-1526-49EF-9766-DFFB7D967C76}" dt="2023-09-26T08:04:04.529" v="82" actId="403"/>
          <ac:spMkLst>
            <pc:docMk/>
            <pc:sldMk cId="1157272725" sldId="256"/>
            <ac:spMk id="2" creationId="{35F77139-0355-0FFC-F8F9-15DCDE4BD70F}"/>
          </ac:spMkLst>
        </pc:spChg>
        <pc:spChg chg="mod">
          <ac:chgData name="Kristaps Palskis" userId="2304e6b9db7dc6fa" providerId="LiveId" clId="{CBF722D5-1526-49EF-9766-DFFB7D967C76}" dt="2023-09-26T08:06:37.623" v="251" actId="113"/>
          <ac:spMkLst>
            <pc:docMk/>
            <pc:sldMk cId="1157272725" sldId="256"/>
            <ac:spMk id="4" creationId="{38178D3A-4415-FFAF-14F5-6FCFB6CC36D6}"/>
          </ac:spMkLst>
        </pc:spChg>
      </pc:sldChg>
      <pc:sldChg chg="addSp delSp modSp new mod modClrScheme chgLayout">
        <pc:chgData name="Kristaps Palskis" userId="2304e6b9db7dc6fa" providerId="LiveId" clId="{CBF722D5-1526-49EF-9766-DFFB7D967C76}" dt="2023-09-26T08:23:05.236" v="1054" actId="1036"/>
        <pc:sldMkLst>
          <pc:docMk/>
          <pc:sldMk cId="967959950" sldId="257"/>
        </pc:sldMkLst>
        <pc:spChg chg="add del mod ord">
          <ac:chgData name="Kristaps Palskis" userId="2304e6b9db7dc6fa" providerId="LiveId" clId="{CBF722D5-1526-49EF-9766-DFFB7D967C76}" dt="2023-09-26T08:07:08.578" v="255" actId="700"/>
          <ac:spMkLst>
            <pc:docMk/>
            <pc:sldMk cId="967959950" sldId="257"/>
            <ac:spMk id="2" creationId="{D5BFB1B6-3674-F87E-5FEE-AB215F2FAD34}"/>
          </ac:spMkLst>
        </pc:spChg>
        <pc:spChg chg="add del mod ord">
          <ac:chgData name="Kristaps Palskis" userId="2304e6b9db7dc6fa" providerId="LiveId" clId="{CBF722D5-1526-49EF-9766-DFFB7D967C76}" dt="2023-09-26T08:07:08.578" v="255" actId="700"/>
          <ac:spMkLst>
            <pc:docMk/>
            <pc:sldMk cId="967959950" sldId="257"/>
            <ac:spMk id="3" creationId="{36CEDBD6-7657-9B35-08A3-4D21588C0B59}"/>
          </ac:spMkLst>
        </pc:spChg>
        <pc:spChg chg="add del mod ord">
          <ac:chgData name="Kristaps Palskis" userId="2304e6b9db7dc6fa" providerId="LiveId" clId="{CBF722D5-1526-49EF-9766-DFFB7D967C76}" dt="2023-09-26T08:07:03.258" v="254" actId="700"/>
          <ac:spMkLst>
            <pc:docMk/>
            <pc:sldMk cId="967959950" sldId="257"/>
            <ac:spMk id="4" creationId="{807F53FE-2E03-053F-487D-AA1B8C1EE1BA}"/>
          </ac:spMkLst>
        </pc:spChg>
        <pc:spChg chg="add del mod ord">
          <ac:chgData name="Kristaps Palskis" userId="2304e6b9db7dc6fa" providerId="LiveId" clId="{CBF722D5-1526-49EF-9766-DFFB7D967C76}" dt="2023-09-26T08:07:03.258" v="254" actId="700"/>
          <ac:spMkLst>
            <pc:docMk/>
            <pc:sldMk cId="967959950" sldId="257"/>
            <ac:spMk id="5" creationId="{4497C12A-EB00-A15A-C729-F07B962B2692}"/>
          </ac:spMkLst>
        </pc:spChg>
        <pc:spChg chg="add mod ord">
          <ac:chgData name="Kristaps Palskis" userId="2304e6b9db7dc6fa" providerId="LiveId" clId="{CBF722D5-1526-49EF-9766-DFFB7D967C76}" dt="2023-09-26T08:08:56.912" v="276" actId="113"/>
          <ac:spMkLst>
            <pc:docMk/>
            <pc:sldMk cId="967959950" sldId="257"/>
            <ac:spMk id="6" creationId="{B2CC2676-8D7D-78BD-298E-3F1CA6547086}"/>
          </ac:spMkLst>
        </pc:spChg>
        <pc:spChg chg="add mod ord">
          <ac:chgData name="Kristaps Palskis" userId="2304e6b9db7dc6fa" providerId="LiveId" clId="{CBF722D5-1526-49EF-9766-DFFB7D967C76}" dt="2023-09-26T08:20:53.423" v="993" actId="12"/>
          <ac:spMkLst>
            <pc:docMk/>
            <pc:sldMk cId="967959950" sldId="257"/>
            <ac:spMk id="7" creationId="{F9832752-389B-65AC-0A1D-FF467C9B7C3F}"/>
          </ac:spMkLst>
        </pc:spChg>
        <pc:spChg chg="add mod">
          <ac:chgData name="Kristaps Palskis" userId="2304e6b9db7dc6fa" providerId="LiveId" clId="{CBF722D5-1526-49EF-9766-DFFB7D967C76}" dt="2023-09-26T08:22:24.124" v="1045" actId="2085"/>
          <ac:spMkLst>
            <pc:docMk/>
            <pc:sldMk cId="967959950" sldId="257"/>
            <ac:spMk id="11" creationId="{C1F0C049-EA10-197E-3494-02F4D6DC40A3}"/>
          </ac:spMkLst>
        </pc:spChg>
        <pc:spChg chg="add mod">
          <ac:chgData name="Kristaps Palskis" userId="2304e6b9db7dc6fa" providerId="LiveId" clId="{CBF722D5-1526-49EF-9766-DFFB7D967C76}" dt="2023-09-26T08:22:34.785" v="1046" actId="207"/>
          <ac:spMkLst>
            <pc:docMk/>
            <pc:sldMk cId="967959950" sldId="257"/>
            <ac:spMk id="12" creationId="{94CFA2D3-F9F2-73FD-E6CF-41F4A56BD934}"/>
          </ac:spMkLst>
        </pc:spChg>
        <pc:spChg chg="add mod">
          <ac:chgData name="Kristaps Palskis" userId="2304e6b9db7dc6fa" providerId="LiveId" clId="{CBF722D5-1526-49EF-9766-DFFB7D967C76}" dt="2023-09-26T08:22:34.785" v="1046" actId="207"/>
          <ac:spMkLst>
            <pc:docMk/>
            <pc:sldMk cId="967959950" sldId="257"/>
            <ac:spMk id="13" creationId="{8059AC28-1327-982C-8778-11DB0FD27BE8}"/>
          </ac:spMkLst>
        </pc:spChg>
        <pc:spChg chg="add mod">
          <ac:chgData name="Kristaps Palskis" userId="2304e6b9db7dc6fa" providerId="LiveId" clId="{CBF722D5-1526-49EF-9766-DFFB7D967C76}" dt="2023-09-26T08:22:42.116" v="1047" actId="207"/>
          <ac:spMkLst>
            <pc:docMk/>
            <pc:sldMk cId="967959950" sldId="257"/>
            <ac:spMk id="14" creationId="{3F6C9605-F459-CF74-FB59-834618668031}"/>
          </ac:spMkLst>
        </pc:spChg>
        <pc:spChg chg="add mod">
          <ac:chgData name="Kristaps Palskis" userId="2304e6b9db7dc6fa" providerId="LiveId" clId="{CBF722D5-1526-49EF-9766-DFFB7D967C76}" dt="2023-09-26T08:23:05.236" v="1054" actId="1036"/>
          <ac:spMkLst>
            <pc:docMk/>
            <pc:sldMk cId="967959950" sldId="257"/>
            <ac:spMk id="15" creationId="{A25FB71B-15DB-06B4-90D5-85047CEB4135}"/>
          </ac:spMkLst>
        </pc:spChg>
        <pc:spChg chg="add mod">
          <ac:chgData name="Kristaps Palskis" userId="2304e6b9db7dc6fa" providerId="LiveId" clId="{CBF722D5-1526-49EF-9766-DFFB7D967C76}" dt="2023-09-26T08:22:42.116" v="1047" actId="207"/>
          <ac:spMkLst>
            <pc:docMk/>
            <pc:sldMk cId="967959950" sldId="257"/>
            <ac:spMk id="16" creationId="{C377FFB5-20B5-E4E3-06C5-E70ED3607174}"/>
          </ac:spMkLst>
        </pc:spChg>
        <pc:spChg chg="add mod">
          <ac:chgData name="Kristaps Palskis" userId="2304e6b9db7dc6fa" providerId="LiveId" clId="{CBF722D5-1526-49EF-9766-DFFB7D967C76}" dt="2023-09-26T08:22:56.072" v="1049" actId="207"/>
          <ac:spMkLst>
            <pc:docMk/>
            <pc:sldMk cId="967959950" sldId="257"/>
            <ac:spMk id="17" creationId="{488C6909-376D-9D31-46BC-F0495D9F82A9}"/>
          </ac:spMkLst>
        </pc:spChg>
        <pc:cxnChg chg="add mod">
          <ac:chgData name="Kristaps Palskis" userId="2304e6b9db7dc6fa" providerId="LiveId" clId="{CBF722D5-1526-49EF-9766-DFFB7D967C76}" dt="2023-09-26T08:21:14.351" v="1006" actId="1076"/>
          <ac:cxnSpMkLst>
            <pc:docMk/>
            <pc:sldMk cId="967959950" sldId="257"/>
            <ac:cxnSpMk id="9" creationId="{920B6C22-1AC0-4FE6-770D-A48229688315}"/>
          </ac:cxnSpMkLst>
        </pc:cxnChg>
      </pc:sldChg>
      <pc:sldChg chg="del">
        <pc:chgData name="Kristaps Palskis" userId="2304e6b9db7dc6fa" providerId="LiveId" clId="{CBF722D5-1526-49EF-9766-DFFB7D967C76}" dt="2023-09-26T07:56:01.384" v="11" actId="47"/>
        <pc:sldMkLst>
          <pc:docMk/>
          <pc:sldMk cId="3118146090" sldId="257"/>
        </pc:sldMkLst>
      </pc:sldChg>
      <pc:sldChg chg="modSp new mod">
        <pc:chgData name="Kristaps Palskis" userId="2304e6b9db7dc6fa" providerId="LiveId" clId="{CBF722D5-1526-49EF-9766-DFFB7D967C76}" dt="2023-09-26T08:09:19.272" v="307" actId="20577"/>
        <pc:sldMkLst>
          <pc:docMk/>
          <pc:sldMk cId="449287275" sldId="258"/>
        </pc:sldMkLst>
        <pc:spChg chg="mod">
          <ac:chgData name="Kristaps Palskis" userId="2304e6b9db7dc6fa" providerId="LiveId" clId="{CBF722D5-1526-49EF-9766-DFFB7D967C76}" dt="2023-09-26T08:09:19.272" v="307" actId="20577"/>
          <ac:spMkLst>
            <pc:docMk/>
            <pc:sldMk cId="449287275" sldId="258"/>
            <ac:spMk id="3" creationId="{3DC87DEE-B2D9-5063-3569-FDE1C2DF41BF}"/>
          </ac:spMkLst>
        </pc:spChg>
      </pc:sldChg>
      <pc:sldChg chg="del">
        <pc:chgData name="Kristaps Palskis" userId="2304e6b9db7dc6fa" providerId="LiveId" clId="{CBF722D5-1526-49EF-9766-DFFB7D967C76}" dt="2023-09-26T07:55:58.034" v="3" actId="47"/>
        <pc:sldMkLst>
          <pc:docMk/>
          <pc:sldMk cId="580001362" sldId="260"/>
        </pc:sldMkLst>
      </pc:sldChg>
      <pc:sldChg chg="del">
        <pc:chgData name="Kristaps Palskis" userId="2304e6b9db7dc6fa" providerId="LiveId" clId="{CBF722D5-1526-49EF-9766-DFFB7D967C76}" dt="2023-09-26T07:55:59.621" v="8" actId="47"/>
        <pc:sldMkLst>
          <pc:docMk/>
          <pc:sldMk cId="1896467720" sldId="278"/>
        </pc:sldMkLst>
      </pc:sldChg>
      <pc:sldChg chg="del">
        <pc:chgData name="Kristaps Palskis" userId="2304e6b9db7dc6fa" providerId="LiveId" clId="{CBF722D5-1526-49EF-9766-DFFB7D967C76}" dt="2023-09-26T07:55:59.291" v="7" actId="47"/>
        <pc:sldMkLst>
          <pc:docMk/>
          <pc:sldMk cId="1652743141" sldId="279"/>
        </pc:sldMkLst>
      </pc:sldChg>
      <pc:sldChg chg="del">
        <pc:chgData name="Kristaps Palskis" userId="2304e6b9db7dc6fa" providerId="LiveId" clId="{CBF722D5-1526-49EF-9766-DFFB7D967C76}" dt="2023-09-26T07:55:59.998" v="9" actId="47"/>
        <pc:sldMkLst>
          <pc:docMk/>
          <pc:sldMk cId="3499862681" sldId="280"/>
        </pc:sldMkLst>
      </pc:sldChg>
      <pc:sldChg chg="del">
        <pc:chgData name="Kristaps Palskis" userId="2304e6b9db7dc6fa" providerId="LiveId" clId="{CBF722D5-1526-49EF-9766-DFFB7D967C76}" dt="2023-09-26T07:56:00.960" v="10" actId="47"/>
        <pc:sldMkLst>
          <pc:docMk/>
          <pc:sldMk cId="3666789385" sldId="281"/>
        </pc:sldMkLst>
      </pc:sldChg>
      <pc:sldChg chg="del">
        <pc:chgData name="Kristaps Palskis" userId="2304e6b9db7dc6fa" providerId="LiveId" clId="{CBF722D5-1526-49EF-9766-DFFB7D967C76}" dt="2023-09-26T07:55:57.232" v="0" actId="47"/>
        <pc:sldMkLst>
          <pc:docMk/>
          <pc:sldMk cId="2754030986" sldId="282"/>
        </pc:sldMkLst>
      </pc:sldChg>
      <pc:sldChg chg="del">
        <pc:chgData name="Kristaps Palskis" userId="2304e6b9db7dc6fa" providerId="LiveId" clId="{CBF722D5-1526-49EF-9766-DFFB7D967C76}" dt="2023-09-26T07:55:57.688" v="1" actId="47"/>
        <pc:sldMkLst>
          <pc:docMk/>
          <pc:sldMk cId="1338386490" sldId="283"/>
        </pc:sldMkLst>
      </pc:sldChg>
      <pc:sldChg chg="del">
        <pc:chgData name="Kristaps Palskis" userId="2304e6b9db7dc6fa" providerId="LiveId" clId="{CBF722D5-1526-49EF-9766-DFFB7D967C76}" dt="2023-09-26T07:55:57.923" v="2" actId="47"/>
        <pc:sldMkLst>
          <pc:docMk/>
          <pc:sldMk cId="1038037940" sldId="284"/>
        </pc:sldMkLst>
      </pc:sldChg>
      <pc:sldChg chg="del">
        <pc:chgData name="Kristaps Palskis" userId="2304e6b9db7dc6fa" providerId="LiveId" clId="{CBF722D5-1526-49EF-9766-DFFB7D967C76}" dt="2023-09-26T07:55:58.175" v="4" actId="47"/>
        <pc:sldMkLst>
          <pc:docMk/>
          <pc:sldMk cId="159645183" sldId="285"/>
        </pc:sldMkLst>
      </pc:sldChg>
      <pc:sldChg chg="del">
        <pc:chgData name="Kristaps Palskis" userId="2304e6b9db7dc6fa" providerId="LiveId" clId="{CBF722D5-1526-49EF-9766-DFFB7D967C76}" dt="2023-09-26T07:55:58.569" v="5" actId="47"/>
        <pc:sldMkLst>
          <pc:docMk/>
          <pc:sldMk cId="3264980541" sldId="286"/>
        </pc:sldMkLst>
      </pc:sldChg>
      <pc:sldChg chg="del">
        <pc:chgData name="Kristaps Palskis" userId="2304e6b9db7dc6fa" providerId="LiveId" clId="{CBF722D5-1526-49EF-9766-DFFB7D967C76}" dt="2023-09-26T07:55:58.898" v="6" actId="47"/>
        <pc:sldMkLst>
          <pc:docMk/>
          <pc:sldMk cId="1801240242" sldId="287"/>
        </pc:sldMkLst>
      </pc:sldChg>
      <pc:sldMasterChg chg="modSldLayout">
        <pc:chgData name="Kristaps Palskis" userId="2304e6b9db7dc6fa" providerId="LiveId" clId="{CBF722D5-1526-49EF-9766-DFFB7D967C76}" dt="2023-09-26T08:10:44.505" v="314"/>
        <pc:sldMasterMkLst>
          <pc:docMk/>
          <pc:sldMasterMk cId="2482647991" sldId="2147483648"/>
        </pc:sldMasterMkLst>
        <pc:sldLayoutChg chg="delSp modSp mod setBg">
          <pc:chgData name="Kristaps Palskis" userId="2304e6b9db7dc6fa" providerId="LiveId" clId="{CBF722D5-1526-49EF-9766-DFFB7D967C76}" dt="2023-09-26T08:10:36.382" v="313"/>
          <pc:sldLayoutMkLst>
            <pc:docMk/>
            <pc:sldMasterMk cId="2482647991" sldId="2147483648"/>
            <pc:sldLayoutMk cId="3432272276" sldId="2147483649"/>
          </pc:sldLayoutMkLst>
          <pc:spChg chg="del">
            <ac:chgData name="Kristaps Palskis" userId="2304e6b9db7dc6fa" providerId="LiveId" clId="{CBF722D5-1526-49EF-9766-DFFB7D967C76}" dt="2023-09-26T08:10:10.930" v="310" actId="478"/>
            <ac:spMkLst>
              <pc:docMk/>
              <pc:sldMasterMk cId="2482647991" sldId="2147483648"/>
              <pc:sldLayoutMk cId="3432272276" sldId="2147483649"/>
              <ac:spMk id="4" creationId="{79281138-D1C4-AA94-7A7B-C5DE1723E23D}"/>
            </ac:spMkLst>
          </pc:spChg>
          <pc:spChg chg="del">
            <ac:chgData name="Kristaps Palskis" userId="2304e6b9db7dc6fa" providerId="LiveId" clId="{CBF722D5-1526-49EF-9766-DFFB7D967C76}" dt="2023-09-26T08:10:14.913" v="311" actId="478"/>
            <ac:spMkLst>
              <pc:docMk/>
              <pc:sldMasterMk cId="2482647991" sldId="2147483648"/>
              <pc:sldLayoutMk cId="3432272276" sldId="2147483649"/>
              <ac:spMk id="5" creationId="{5FDF2362-BE88-A160-CCDF-8FCE97186438}"/>
            </ac:spMkLst>
          </pc:spChg>
          <pc:spChg chg="del">
            <ac:chgData name="Kristaps Palskis" userId="2304e6b9db7dc6fa" providerId="LiveId" clId="{CBF722D5-1526-49EF-9766-DFFB7D967C76}" dt="2023-09-26T08:10:16.325" v="312" actId="478"/>
            <ac:spMkLst>
              <pc:docMk/>
              <pc:sldMasterMk cId="2482647991" sldId="2147483648"/>
              <pc:sldLayoutMk cId="3432272276" sldId="2147483649"/>
              <ac:spMk id="6" creationId="{24289C6A-39EC-852C-0E09-E17C3386F794}"/>
            </ac:spMkLst>
          </pc:spChg>
          <pc:spChg chg="mod">
            <ac:chgData name="Kristaps Palskis" userId="2304e6b9db7dc6fa" providerId="LiveId" clId="{CBF722D5-1526-49EF-9766-DFFB7D967C76}" dt="2023-09-26T07:56:27.243" v="13" actId="208"/>
            <ac:spMkLst>
              <pc:docMk/>
              <pc:sldMasterMk cId="2482647991" sldId="2147483648"/>
              <pc:sldLayoutMk cId="3432272276" sldId="2147483649"/>
              <ac:spMk id="11" creationId="{459E8B3C-946B-79B0-9DA7-07B5293C6C06}"/>
            </ac:spMkLst>
          </pc:spChg>
          <pc:spChg chg="ord">
            <ac:chgData name="Kristaps Palskis" userId="2304e6b9db7dc6fa" providerId="LiveId" clId="{CBF722D5-1526-49EF-9766-DFFB7D967C76}" dt="2023-09-26T08:10:06.185" v="309" actId="167"/>
            <ac:spMkLst>
              <pc:docMk/>
              <pc:sldMasterMk cId="2482647991" sldId="2147483648"/>
              <pc:sldLayoutMk cId="3432272276" sldId="2147483649"/>
              <ac:spMk id="23" creationId="{1D68A847-2521-BC6D-888D-46D800E779A4}"/>
            </ac:spMkLst>
          </pc:spChg>
          <pc:spChg chg="mod ord">
            <ac:chgData name="Kristaps Palskis" userId="2304e6b9db7dc6fa" providerId="LiveId" clId="{CBF722D5-1526-49EF-9766-DFFB7D967C76}" dt="2023-09-26T08:09:50.163" v="308" actId="167"/>
            <ac:spMkLst>
              <pc:docMk/>
              <pc:sldMasterMk cId="2482647991" sldId="2147483648"/>
              <pc:sldLayoutMk cId="3432272276" sldId="2147483649"/>
              <ac:spMk id="27" creationId="{46A3448C-0041-ABAB-1649-2E6F3686EE5F}"/>
            </ac:spMkLst>
          </pc:spChg>
          <pc:grpChg chg="mod">
            <ac:chgData name="Kristaps Palskis" userId="2304e6b9db7dc6fa" providerId="LiveId" clId="{CBF722D5-1526-49EF-9766-DFFB7D967C76}" dt="2023-09-26T07:56:49.942" v="17" actId="14100"/>
            <ac:grpSpMkLst>
              <pc:docMk/>
              <pc:sldMasterMk cId="2482647991" sldId="2147483648"/>
              <pc:sldLayoutMk cId="3432272276" sldId="2147483649"/>
              <ac:grpSpMk id="21" creationId="{6820F258-AEA0-6AEB-E025-A99C6AE152F2}"/>
            </ac:grpSpMkLst>
          </pc:grpChg>
          <pc:cxnChg chg="mod">
            <ac:chgData name="Kristaps Palskis" userId="2304e6b9db7dc6fa" providerId="LiveId" clId="{CBF722D5-1526-49EF-9766-DFFB7D967C76}" dt="2023-09-26T07:56:27.243" v="13" actId="208"/>
            <ac:cxnSpMkLst>
              <pc:docMk/>
              <pc:sldMasterMk cId="2482647991" sldId="2147483648"/>
              <pc:sldLayoutMk cId="3432272276" sldId="2147483649"/>
              <ac:cxnSpMk id="13" creationId="{67454B3C-BCE9-5CDD-90DC-B563010D1D08}"/>
            </ac:cxnSpMkLst>
          </pc:cxnChg>
          <pc:cxnChg chg="mod">
            <ac:chgData name="Kristaps Palskis" userId="2304e6b9db7dc6fa" providerId="LiveId" clId="{CBF722D5-1526-49EF-9766-DFFB7D967C76}" dt="2023-09-26T07:56:27.243" v="13" actId="208"/>
            <ac:cxnSpMkLst>
              <pc:docMk/>
              <pc:sldMasterMk cId="2482647991" sldId="2147483648"/>
              <pc:sldLayoutMk cId="3432272276" sldId="2147483649"/>
              <ac:cxnSpMk id="19" creationId="{B847705A-9205-7828-D2C7-73239A15D571}"/>
            </ac:cxnSpMkLst>
          </pc:cxnChg>
        </pc:sldLayoutChg>
        <pc:sldLayoutChg chg="modSp mod setBg">
          <pc:chgData name="Kristaps Palskis" userId="2304e6b9db7dc6fa" providerId="LiveId" clId="{CBF722D5-1526-49EF-9766-DFFB7D967C76}" dt="2023-09-26T08:08:11.618" v="258"/>
          <pc:sldLayoutMkLst>
            <pc:docMk/>
            <pc:sldMasterMk cId="2482647991" sldId="2147483648"/>
            <pc:sldLayoutMk cId="3816104954" sldId="2147483650"/>
          </pc:sldLayoutMkLst>
          <pc:spChg chg="mod">
            <ac:chgData name="Kristaps Palskis" userId="2304e6b9db7dc6fa" providerId="LiveId" clId="{CBF722D5-1526-49EF-9766-DFFB7D967C76}" dt="2023-09-26T07:57:53.383" v="34" actId="404"/>
            <ac:spMkLst>
              <pc:docMk/>
              <pc:sldMasterMk cId="2482647991" sldId="2147483648"/>
              <pc:sldLayoutMk cId="3816104954" sldId="2147483650"/>
              <ac:spMk id="2" creationId="{813B8943-9143-2FE2-2DCB-B52F5B4BBD78}"/>
            </ac:spMkLst>
          </pc:spChg>
          <pc:spChg chg="mod">
            <ac:chgData name="Kristaps Palskis" userId="2304e6b9db7dc6fa" providerId="LiveId" clId="{CBF722D5-1526-49EF-9766-DFFB7D967C76}" dt="2023-09-26T08:07:31.792" v="257" actId="14100"/>
            <ac:spMkLst>
              <pc:docMk/>
              <pc:sldMasterMk cId="2482647991" sldId="2147483648"/>
              <pc:sldLayoutMk cId="3816104954" sldId="2147483650"/>
              <ac:spMk id="3" creationId="{7F041BFA-A43E-EE04-8A09-199BD8C54E3B}"/>
            </ac:spMkLst>
          </pc:spChg>
          <pc:spChg chg="mod">
            <ac:chgData name="Kristaps Palskis" userId="2304e6b9db7dc6fa" providerId="LiveId" clId="{CBF722D5-1526-49EF-9766-DFFB7D967C76}" dt="2023-09-26T07:59:34.325" v="58" actId="20577"/>
            <ac:spMkLst>
              <pc:docMk/>
              <pc:sldMasterMk cId="2482647991" sldId="2147483648"/>
              <pc:sldLayoutMk cId="3816104954" sldId="2147483650"/>
              <ac:spMk id="7" creationId="{5DCA92F9-9A73-B129-5BA4-642EBBB42360}"/>
            </ac:spMkLst>
          </pc:spChg>
          <pc:spChg chg="mod">
            <ac:chgData name="Kristaps Palskis" userId="2304e6b9db7dc6fa" providerId="LiveId" clId="{CBF722D5-1526-49EF-9766-DFFB7D967C76}" dt="2023-09-26T07:57:26.693" v="23" actId="14100"/>
            <ac:spMkLst>
              <pc:docMk/>
              <pc:sldMasterMk cId="2482647991" sldId="2147483648"/>
              <pc:sldLayoutMk cId="3816104954" sldId="2147483650"/>
              <ac:spMk id="8" creationId="{3E411201-8AB9-0BD3-1B98-17CDC7B9D2EF}"/>
            </ac:spMkLst>
          </pc:spChg>
          <pc:spChg chg="mod">
            <ac:chgData name="Kristaps Palskis" userId="2304e6b9db7dc6fa" providerId="LiveId" clId="{CBF722D5-1526-49EF-9766-DFFB7D967C76}" dt="2023-09-26T07:57:22.219" v="21" actId="14100"/>
            <ac:spMkLst>
              <pc:docMk/>
              <pc:sldMasterMk cId="2482647991" sldId="2147483648"/>
              <pc:sldLayoutMk cId="3816104954" sldId="2147483650"/>
              <ac:spMk id="10" creationId="{CC0EE974-E9CD-A0A2-D2AC-9019C3652EF0}"/>
            </ac:spMkLst>
          </pc:spChg>
          <pc:spChg chg="mod">
            <ac:chgData name="Kristaps Palskis" userId="2304e6b9db7dc6fa" providerId="LiveId" clId="{CBF722D5-1526-49EF-9766-DFFB7D967C76}" dt="2023-09-26T07:57:16.554" v="20" actId="14100"/>
            <ac:spMkLst>
              <pc:docMk/>
              <pc:sldMasterMk cId="2482647991" sldId="2147483648"/>
              <pc:sldLayoutMk cId="3816104954" sldId="2147483650"/>
              <ac:spMk id="13" creationId="{D3BB74FC-6EBA-6418-59B2-AB582EC03615}"/>
            </ac:spMkLst>
          </pc:spChg>
          <pc:picChg chg="mod">
            <ac:chgData name="Kristaps Palskis" userId="2304e6b9db7dc6fa" providerId="LiveId" clId="{CBF722D5-1526-49EF-9766-DFFB7D967C76}" dt="2023-09-26T07:57:33.149" v="26" actId="1035"/>
            <ac:picMkLst>
              <pc:docMk/>
              <pc:sldMasterMk cId="2482647991" sldId="2147483648"/>
              <pc:sldLayoutMk cId="3816104954" sldId="2147483650"/>
              <ac:picMk id="9" creationId="{28B6F2CF-8E29-9701-62DE-0ECFE9D9419B}"/>
            </ac:picMkLst>
          </pc:picChg>
        </pc:sldLayoutChg>
        <pc:sldLayoutChg chg="addSp delSp modSp mod setBg">
          <pc:chgData name="Kristaps Palskis" userId="2304e6b9db7dc6fa" providerId="LiveId" clId="{CBF722D5-1526-49EF-9766-DFFB7D967C76}" dt="2023-09-26T08:10:44.505" v="314"/>
          <pc:sldLayoutMkLst>
            <pc:docMk/>
            <pc:sldMasterMk cId="2482647991" sldId="2147483648"/>
            <pc:sldLayoutMk cId="1451635190" sldId="2147483660"/>
          </pc:sldLayoutMkLst>
          <pc:spChg chg="mod">
            <ac:chgData name="Kristaps Palskis" userId="2304e6b9db7dc6fa" providerId="LiveId" clId="{CBF722D5-1526-49EF-9766-DFFB7D967C76}" dt="2023-09-26T07:57:00.937" v="19"/>
            <ac:spMkLst>
              <pc:docMk/>
              <pc:sldMasterMk cId="2482647991" sldId="2147483648"/>
              <pc:sldLayoutMk cId="1451635190" sldId="2147483660"/>
              <ac:spMk id="12" creationId="{C4FE96DF-48FB-70E0-05AD-E89FC2BABB2F}"/>
            </ac:spMkLst>
          </pc:spChg>
          <pc:grpChg chg="add mod">
            <ac:chgData name="Kristaps Palskis" userId="2304e6b9db7dc6fa" providerId="LiveId" clId="{CBF722D5-1526-49EF-9766-DFFB7D967C76}" dt="2023-09-26T07:57:00.937" v="19"/>
            <ac:grpSpMkLst>
              <pc:docMk/>
              <pc:sldMasterMk cId="2482647991" sldId="2147483648"/>
              <pc:sldLayoutMk cId="1451635190" sldId="2147483660"/>
              <ac:grpSpMk id="8" creationId="{E309C4EB-45B6-D885-3B3A-B946EFE491B1}"/>
            </ac:grpSpMkLst>
          </pc:grpChg>
          <pc:grpChg chg="mod">
            <ac:chgData name="Kristaps Palskis" userId="2304e6b9db7dc6fa" providerId="LiveId" clId="{CBF722D5-1526-49EF-9766-DFFB7D967C76}" dt="2023-09-26T07:57:00.937" v="19"/>
            <ac:grpSpMkLst>
              <pc:docMk/>
              <pc:sldMasterMk cId="2482647991" sldId="2147483648"/>
              <pc:sldLayoutMk cId="1451635190" sldId="2147483660"/>
              <ac:grpSpMk id="9" creationId="{7649BD35-6E70-649E-7B76-E1AF1004D419}"/>
            </ac:grpSpMkLst>
          </pc:grpChg>
          <pc:grpChg chg="del">
            <ac:chgData name="Kristaps Palskis" userId="2304e6b9db7dc6fa" providerId="LiveId" clId="{CBF722D5-1526-49EF-9766-DFFB7D967C76}" dt="2023-09-26T07:57:00.072" v="18" actId="478"/>
            <ac:grpSpMkLst>
              <pc:docMk/>
              <pc:sldMasterMk cId="2482647991" sldId="2147483648"/>
              <pc:sldLayoutMk cId="1451635190" sldId="2147483660"/>
              <ac:grpSpMk id="21" creationId="{6820F258-AEA0-6AEB-E025-A99C6AE152F2}"/>
            </ac:grpSpMkLst>
          </pc:grpChg>
          <pc:cxnChg chg="mod">
            <ac:chgData name="Kristaps Palskis" userId="2304e6b9db7dc6fa" providerId="LiveId" clId="{CBF722D5-1526-49EF-9766-DFFB7D967C76}" dt="2023-09-26T07:57:00.937" v="19"/>
            <ac:cxnSpMkLst>
              <pc:docMk/>
              <pc:sldMasterMk cId="2482647991" sldId="2147483648"/>
              <pc:sldLayoutMk cId="1451635190" sldId="2147483660"/>
              <ac:cxnSpMk id="10" creationId="{BCDD0F7F-8C40-4F82-A198-DE819C7310E2}"/>
            </ac:cxnSpMkLst>
          </pc:cxnChg>
          <pc:cxnChg chg="mod">
            <ac:chgData name="Kristaps Palskis" userId="2304e6b9db7dc6fa" providerId="LiveId" clId="{CBF722D5-1526-49EF-9766-DFFB7D967C76}" dt="2023-09-26T07:57:00.072" v="18" actId="478"/>
            <ac:cxnSpMkLst>
              <pc:docMk/>
              <pc:sldMasterMk cId="2482647991" sldId="2147483648"/>
              <pc:sldLayoutMk cId="1451635190" sldId="2147483660"/>
              <ac:cxnSpMk id="13" creationId="{67454B3C-BCE9-5CDD-90DC-B563010D1D08}"/>
            </ac:cxnSpMkLst>
          </pc:cxnChg>
          <pc:cxnChg chg="mod">
            <ac:chgData name="Kristaps Palskis" userId="2304e6b9db7dc6fa" providerId="LiveId" clId="{CBF722D5-1526-49EF-9766-DFFB7D967C76}" dt="2023-09-26T07:57:00.937" v="19"/>
            <ac:cxnSpMkLst>
              <pc:docMk/>
              <pc:sldMasterMk cId="2482647991" sldId="2147483648"/>
              <pc:sldLayoutMk cId="1451635190" sldId="2147483660"/>
              <ac:cxnSpMk id="14" creationId="{975ED34D-CA1F-47B1-AE23-DB096BB64ED4}"/>
            </ac:cxnSpMkLst>
          </pc:cxnChg>
        </pc:sldLayoutChg>
      </pc:sldMaster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bg>
      <p:bgPr>
        <a:solidFill>
          <a:srgbClr val="E7F3FF"/>
        </a:solidFill>
        <a:effectLst/>
      </p:bgPr>
    </p:bg>
    <p:spTree>
      <p:nvGrpSpPr>
        <p:cNvPr id="1" name=""/>
        <p:cNvGrpSpPr/>
        <p:nvPr/>
      </p:nvGrpSpPr>
      <p:grpSpPr>
        <a:xfrm>
          <a:off x="0" y="0"/>
          <a:ext cx="0" cy="0"/>
          <a:chOff x="0" y="0"/>
          <a:chExt cx="0" cy="0"/>
        </a:xfrm>
      </p:grpSpPr>
      <p:sp>
        <p:nvSpPr>
          <p:cNvPr id="23" name="Taisnstūris 22">
            <a:extLst>
              <a:ext uri="{FF2B5EF4-FFF2-40B4-BE49-F238E27FC236}">
                <a16:creationId xmlns:a16="http://schemas.microsoft.com/office/drawing/2014/main" id="{1D68A847-2521-BC6D-888D-46D800E779A4}"/>
              </a:ext>
            </a:extLst>
          </p:cNvPr>
          <p:cNvSpPr/>
          <p:nvPr userDrawn="1"/>
        </p:nvSpPr>
        <p:spPr>
          <a:xfrm>
            <a:off x="-2" y="6391670"/>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7" name="Taisnstūris 26">
            <a:extLst>
              <a:ext uri="{FF2B5EF4-FFF2-40B4-BE49-F238E27FC236}">
                <a16:creationId xmlns:a16="http://schemas.microsoft.com/office/drawing/2014/main" id="{46A3448C-0041-ABAB-1649-2E6F3686EE5F}"/>
              </a:ext>
            </a:extLst>
          </p:cNvPr>
          <p:cNvSpPr/>
          <p:nvPr userDrawn="1"/>
        </p:nvSpPr>
        <p:spPr>
          <a:xfrm>
            <a:off x="0" y="4296138"/>
            <a:ext cx="12192000" cy="2200345"/>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2561861"/>
            <a:ext cx="12192000" cy="173427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25" name="image1.png">
            <a:extLst>
              <a:ext uri="{FF2B5EF4-FFF2-40B4-BE49-F238E27FC236}">
                <a16:creationId xmlns:a16="http://schemas.microsoft.com/office/drawing/2014/main" id="{74AC4A6D-6420-E351-A22C-9DA4EAA9F179}"/>
              </a:ext>
            </a:extLst>
          </p:cNvPr>
          <p:cNvPicPr/>
          <p:nvPr userDrawn="1"/>
        </p:nvPicPr>
        <p:blipFill>
          <a:blip r:embed="rId2"/>
          <a:stretch>
            <a:fillRect/>
          </a:stretch>
        </p:blipFill>
        <p:spPr bwMode="auto">
          <a:xfrm>
            <a:off x="5396168" y="112345"/>
            <a:ext cx="1399663" cy="2034306"/>
          </a:xfrm>
          <a:prstGeom prst="rect">
            <a:avLst/>
          </a:prstGeom>
        </p:spPr>
      </p:pic>
      <p:grpSp>
        <p:nvGrpSpPr>
          <p:cNvPr id="12" name="Grupa 11">
            <a:extLst>
              <a:ext uri="{FF2B5EF4-FFF2-40B4-BE49-F238E27FC236}">
                <a16:creationId xmlns:a16="http://schemas.microsoft.com/office/drawing/2014/main" id="{49FB9BFF-1902-538D-BEF1-E89CE4750A95}"/>
              </a:ext>
            </a:extLst>
          </p:cNvPr>
          <p:cNvGrpSpPr/>
          <p:nvPr userDrawn="1"/>
        </p:nvGrpSpPr>
        <p:grpSpPr>
          <a:xfrm>
            <a:off x="-1" y="4606503"/>
            <a:ext cx="13103441" cy="2224868"/>
            <a:chOff x="-1" y="4606503"/>
            <a:chExt cx="13103441" cy="2224868"/>
          </a:xfrm>
        </p:grpSpPr>
        <p:sp>
          <p:nvSpPr>
            <p:cNvPr id="5" name="Brīvforma: forma 4">
              <a:extLst>
                <a:ext uri="{FF2B5EF4-FFF2-40B4-BE49-F238E27FC236}">
                  <a16:creationId xmlns:a16="http://schemas.microsoft.com/office/drawing/2014/main" id="{EDF1F0AC-81B3-39CB-4DF6-A98DB5BDC5E4}"/>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6" name="Grupa 5">
              <a:extLst>
                <a:ext uri="{FF2B5EF4-FFF2-40B4-BE49-F238E27FC236}">
                  <a16:creationId xmlns:a16="http://schemas.microsoft.com/office/drawing/2014/main" id="{B5B98520-BC64-025E-B0A0-5AFCE7015853}"/>
                </a:ext>
              </a:extLst>
            </p:cNvPr>
            <p:cNvGrpSpPr/>
            <p:nvPr userDrawn="1"/>
          </p:nvGrpSpPr>
          <p:grpSpPr>
            <a:xfrm>
              <a:off x="488807" y="6318323"/>
              <a:ext cx="493904" cy="488525"/>
              <a:chOff x="837053" y="6112310"/>
              <a:chExt cx="716684" cy="708879"/>
            </a:xfrm>
          </p:grpSpPr>
          <p:sp>
            <p:nvSpPr>
              <p:cNvPr id="7" name="Brīvforma: forma 6">
                <a:extLst>
                  <a:ext uri="{FF2B5EF4-FFF2-40B4-BE49-F238E27FC236}">
                    <a16:creationId xmlns:a16="http://schemas.microsoft.com/office/drawing/2014/main" id="{432E09A4-BE80-0094-BA25-BA853F7A5DAA}"/>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8" name="Brīvforma: forma 7">
                <a:extLst>
                  <a:ext uri="{FF2B5EF4-FFF2-40B4-BE49-F238E27FC236}">
                    <a16:creationId xmlns:a16="http://schemas.microsoft.com/office/drawing/2014/main" id="{A7E80D0F-8C61-1ECF-3E81-BC0BB186CEF2}"/>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9" name="Brīvforma: forma 8">
                <a:extLst>
                  <a:ext uri="{FF2B5EF4-FFF2-40B4-BE49-F238E27FC236}">
                    <a16:creationId xmlns:a16="http://schemas.microsoft.com/office/drawing/2014/main" id="{62BC0890-6D5B-434E-66AC-E865FD6B9EA8}"/>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10" name="Brīvforma: forma 9">
                <a:extLst>
                  <a:ext uri="{FF2B5EF4-FFF2-40B4-BE49-F238E27FC236}">
                    <a16:creationId xmlns:a16="http://schemas.microsoft.com/office/drawing/2014/main" id="{C7E08807-9F1C-F744-1D7E-D7B53D7BF284}"/>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343227227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0B87BFA-CAA8-8FEC-9C53-B707655368F8}"/>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Satura vietturis 2">
            <a:extLst>
              <a:ext uri="{FF2B5EF4-FFF2-40B4-BE49-F238E27FC236}">
                <a16:creationId xmlns:a16="http://schemas.microsoft.com/office/drawing/2014/main" id="{2518C989-3217-56E0-80BD-B45CF51F36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Teksta vietturis 3">
            <a:extLst>
              <a:ext uri="{FF2B5EF4-FFF2-40B4-BE49-F238E27FC236}">
                <a16:creationId xmlns:a16="http://schemas.microsoft.com/office/drawing/2014/main" id="{8A19D84F-FDD3-7BC9-6406-AEFDFDD5F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5902FE63-2430-5E9B-B11E-7A9857694469}"/>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6" name="Kājenes vietturis 5">
            <a:extLst>
              <a:ext uri="{FF2B5EF4-FFF2-40B4-BE49-F238E27FC236}">
                <a16:creationId xmlns:a16="http://schemas.microsoft.com/office/drawing/2014/main" id="{52BE9FD3-F064-9946-391F-B889EABF4B77}"/>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05CCA5EE-B465-6CE8-C760-55358DF520F4}"/>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64296990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D1288D0-822C-51FC-BB1D-76FDAC6FF4E6}"/>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Attēla vietturis 2">
            <a:extLst>
              <a:ext uri="{FF2B5EF4-FFF2-40B4-BE49-F238E27FC236}">
                <a16:creationId xmlns:a16="http://schemas.microsoft.com/office/drawing/2014/main" id="{28C9B6FD-5CC6-B279-0A83-FD83BB5AEE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a vietturis 3">
            <a:extLst>
              <a:ext uri="{FF2B5EF4-FFF2-40B4-BE49-F238E27FC236}">
                <a16:creationId xmlns:a16="http://schemas.microsoft.com/office/drawing/2014/main" id="{4D689652-AFD1-6905-4BC1-D244D8F8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D813F868-663E-24C8-64EB-6BAE46E59D20}"/>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6" name="Kājenes vietturis 5">
            <a:extLst>
              <a:ext uri="{FF2B5EF4-FFF2-40B4-BE49-F238E27FC236}">
                <a16:creationId xmlns:a16="http://schemas.microsoft.com/office/drawing/2014/main" id="{1BBE9FED-841F-4C9C-9C35-55A804F8530C}"/>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FE992E7F-991F-8946-CA1B-65AFED99D60C}"/>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93768012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11E11252-2256-3599-0BA6-0060B057C111}"/>
              </a:ext>
            </a:extLst>
          </p:cNvPr>
          <p:cNvSpPr>
            <a:spLocks noGrp="1"/>
          </p:cNvSpPr>
          <p:nvPr>
            <p:ph type="title"/>
          </p:nvPr>
        </p:nvSpPr>
        <p:spPr/>
        <p:txBody>
          <a:bodyPr/>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4B27365B-D611-75D6-C3BD-B6BD0DA71324}"/>
              </a:ext>
            </a:extLst>
          </p:cNvPr>
          <p:cNvSpPr>
            <a:spLocks noGrp="1"/>
          </p:cNvSpPr>
          <p:nvPr>
            <p:ph type="body" orient="vert" idx="1"/>
          </p:nvPr>
        </p:nvSpPr>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025D69BF-DF4C-151D-652A-57525ABA89D0}"/>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5" name="Kājenes vietturis 4">
            <a:extLst>
              <a:ext uri="{FF2B5EF4-FFF2-40B4-BE49-F238E27FC236}">
                <a16:creationId xmlns:a16="http://schemas.microsoft.com/office/drawing/2014/main" id="{AEA22CAB-70DB-9E25-4F9B-12BD088D32E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10F955C2-A80E-9672-D7CC-ADF427681AC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65776174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a:extLst>
              <a:ext uri="{FF2B5EF4-FFF2-40B4-BE49-F238E27FC236}">
                <a16:creationId xmlns:a16="http://schemas.microsoft.com/office/drawing/2014/main" id="{89F9596D-1855-04BB-8E5B-513A11176F94}"/>
              </a:ext>
            </a:extLst>
          </p:cNvPr>
          <p:cNvSpPr>
            <a:spLocks noGrp="1"/>
          </p:cNvSpPr>
          <p:nvPr>
            <p:ph type="title" orient="vert"/>
          </p:nvPr>
        </p:nvSpPr>
        <p:spPr>
          <a:xfrm>
            <a:off x="8724900" y="365125"/>
            <a:ext cx="2628900" cy="5811838"/>
          </a:xfrm>
        </p:spPr>
        <p:txBody>
          <a:bodyPr vert="eaVert"/>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ED7AB7D3-839F-11A7-DBAF-F5D71A8E912A}"/>
              </a:ext>
            </a:extLst>
          </p:cNvPr>
          <p:cNvSpPr>
            <a:spLocks noGrp="1"/>
          </p:cNvSpPr>
          <p:nvPr>
            <p:ph type="body" orient="vert" idx="1"/>
          </p:nvPr>
        </p:nvSpPr>
        <p:spPr>
          <a:xfrm>
            <a:off x="838200" y="365125"/>
            <a:ext cx="7734300" cy="5811838"/>
          </a:xfrm>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ADEB5646-8B5F-4843-5186-CFBD654686A8}"/>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5" name="Kājenes vietturis 4">
            <a:extLst>
              <a:ext uri="{FF2B5EF4-FFF2-40B4-BE49-F238E27FC236}">
                <a16:creationId xmlns:a16="http://schemas.microsoft.com/office/drawing/2014/main" id="{F0EF82F0-0586-4AD0-93BC-6E594057D45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51823BC4-B604-53D1-6E44-AF85452A02D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227417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Virsraksta slaids">
    <p:bg>
      <p:bgPr>
        <a:solidFill>
          <a:srgbClr val="E7F3FF"/>
        </a:solidFill>
        <a:effectLst/>
      </p:bgPr>
    </p:bg>
    <p:spTree>
      <p:nvGrpSpPr>
        <p:cNvPr id="1" name=""/>
        <p:cNvGrpSpPr/>
        <p:nvPr/>
      </p:nvGrpSpPr>
      <p:grpSpPr>
        <a:xfrm>
          <a:off x="0" y="0"/>
          <a:ext cx="0" cy="0"/>
          <a:chOff x="0" y="0"/>
          <a:chExt cx="0" cy="0"/>
        </a:xfrm>
      </p:grpSpPr>
      <p:sp>
        <p:nvSpPr>
          <p:cNvPr id="32" name="Taisnstūris 31">
            <a:extLst>
              <a:ext uri="{FF2B5EF4-FFF2-40B4-BE49-F238E27FC236}">
                <a16:creationId xmlns:a16="http://schemas.microsoft.com/office/drawing/2014/main" id="{8A683B04-239F-940E-DC48-904D011CFCA2}"/>
              </a:ext>
            </a:extLst>
          </p:cNvPr>
          <p:cNvSpPr/>
          <p:nvPr userDrawn="1"/>
        </p:nvSpPr>
        <p:spPr>
          <a:xfrm>
            <a:off x="0" y="5147511"/>
            <a:ext cx="12192000" cy="1231638"/>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4/5/2025</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3" name="Taisnstūris 22">
            <a:extLst>
              <a:ext uri="{FF2B5EF4-FFF2-40B4-BE49-F238E27FC236}">
                <a16:creationId xmlns:a16="http://schemas.microsoft.com/office/drawing/2014/main"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2239701"/>
            <a:ext cx="12192000" cy="290781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grpSp>
        <p:nvGrpSpPr>
          <p:cNvPr id="33" name="Grupa 32">
            <a:extLst>
              <a:ext uri="{FF2B5EF4-FFF2-40B4-BE49-F238E27FC236}">
                <a16:creationId xmlns:a16="http://schemas.microsoft.com/office/drawing/2014/main" id="{FE0D40C4-1C20-F24C-500F-4EF81075CD27}"/>
              </a:ext>
            </a:extLst>
          </p:cNvPr>
          <p:cNvGrpSpPr/>
          <p:nvPr userDrawn="1"/>
        </p:nvGrpSpPr>
        <p:grpSpPr>
          <a:xfrm>
            <a:off x="-1" y="4606503"/>
            <a:ext cx="13103441" cy="2224868"/>
            <a:chOff x="-1" y="4606503"/>
            <a:chExt cx="13103441" cy="2224868"/>
          </a:xfrm>
        </p:grpSpPr>
        <p:sp>
          <p:nvSpPr>
            <p:cNvPr id="34" name="Brīvforma: forma 33">
              <a:extLst>
                <a:ext uri="{FF2B5EF4-FFF2-40B4-BE49-F238E27FC236}">
                  <a16:creationId xmlns:a16="http://schemas.microsoft.com/office/drawing/2014/main" id="{2486C90E-3573-7F77-3CE5-C7B4DD49BB9F}"/>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35" name="Grupa 34">
              <a:extLst>
                <a:ext uri="{FF2B5EF4-FFF2-40B4-BE49-F238E27FC236}">
                  <a16:creationId xmlns:a16="http://schemas.microsoft.com/office/drawing/2014/main" id="{72FD97FD-1209-F663-0A79-46712549BBA1}"/>
                </a:ext>
              </a:extLst>
            </p:cNvPr>
            <p:cNvGrpSpPr/>
            <p:nvPr userDrawn="1"/>
          </p:nvGrpSpPr>
          <p:grpSpPr>
            <a:xfrm>
              <a:off x="488807" y="6318323"/>
              <a:ext cx="493904" cy="488525"/>
              <a:chOff x="837053" y="6112310"/>
              <a:chExt cx="716684" cy="708879"/>
            </a:xfrm>
          </p:grpSpPr>
          <p:sp>
            <p:nvSpPr>
              <p:cNvPr id="36" name="Brīvforma: forma 35">
                <a:extLst>
                  <a:ext uri="{FF2B5EF4-FFF2-40B4-BE49-F238E27FC236}">
                    <a16:creationId xmlns:a16="http://schemas.microsoft.com/office/drawing/2014/main" id="{D553F422-EF68-5E84-187D-B638D6C0515D}"/>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8455A214-DED6-9B6D-79B7-4B4CBD228CA8}"/>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04907D47-0F77-D6C0-96DA-197829AD41B0}"/>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774CC023-E295-AC2D-82D1-06F9913972B3}"/>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145163519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Virsraksta slaids">
    <p:bg>
      <p:bgPr>
        <a:solidFill>
          <a:srgbClr val="E7F3FF"/>
        </a:solidFill>
        <a:effectLst/>
      </p:bgPr>
    </p:bg>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4/5/2025</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0"/>
            <a:ext cx="12192000" cy="6857999"/>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grpSp>
        <p:nvGrpSpPr>
          <p:cNvPr id="33" name="Grupa 32">
            <a:extLst>
              <a:ext uri="{FF2B5EF4-FFF2-40B4-BE49-F238E27FC236}">
                <a16:creationId xmlns:a16="http://schemas.microsoft.com/office/drawing/2014/main" id="{FE0D40C4-1C20-F24C-500F-4EF81075CD27}"/>
              </a:ext>
            </a:extLst>
          </p:cNvPr>
          <p:cNvGrpSpPr/>
          <p:nvPr userDrawn="1"/>
        </p:nvGrpSpPr>
        <p:grpSpPr>
          <a:xfrm>
            <a:off x="-1" y="4606503"/>
            <a:ext cx="13103441" cy="2224868"/>
            <a:chOff x="-1" y="4606503"/>
            <a:chExt cx="13103441" cy="2224868"/>
          </a:xfrm>
        </p:grpSpPr>
        <p:sp>
          <p:nvSpPr>
            <p:cNvPr id="34" name="Brīvforma: forma 33">
              <a:extLst>
                <a:ext uri="{FF2B5EF4-FFF2-40B4-BE49-F238E27FC236}">
                  <a16:creationId xmlns:a16="http://schemas.microsoft.com/office/drawing/2014/main" id="{2486C90E-3573-7F77-3CE5-C7B4DD49BB9F}"/>
                </a:ext>
              </a:extLst>
            </p:cNvPr>
            <p:cNvSpPr/>
            <p:nvPr/>
          </p:nvSpPr>
          <p:spPr>
            <a:xfrm>
              <a:off x="-1" y="4606503"/>
              <a:ext cx="13103441" cy="2224868"/>
            </a:xfrm>
            <a:custGeom>
              <a:avLst/>
              <a:gdLst>
                <a:gd name="connsiteX0" fmla="*/ -79 w 12192000"/>
                <a:gd name="connsiteY0" fmla="*/ 2217457 h 2545847"/>
                <a:gd name="connsiteX1" fmla="*/ 9658577 w 12192000"/>
                <a:gd name="connsiteY1" fmla="*/ 1564721 h 2545847"/>
                <a:gd name="connsiteX2" fmla="*/ 10160681 w 12192000"/>
                <a:gd name="connsiteY2" fmla="*/ 158830 h 2545847"/>
                <a:gd name="connsiteX3" fmla="*/ 10466508 w 12192000"/>
                <a:gd name="connsiteY3" fmla="*/ 2244844 h 2545847"/>
                <a:gd name="connsiteX4" fmla="*/ 12191921 w 12192000"/>
                <a:gd name="connsiteY4" fmla="*/ 2541542 h 2545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2545847">
                  <a:moveTo>
                    <a:pt x="-79" y="2217457"/>
                  </a:moveTo>
                  <a:cubicBezTo>
                    <a:pt x="-79" y="2217457"/>
                    <a:pt x="8660303" y="2296287"/>
                    <a:pt x="9658577" y="1564721"/>
                  </a:cubicBezTo>
                  <a:cubicBezTo>
                    <a:pt x="10013611" y="1304540"/>
                    <a:pt x="10051634" y="585253"/>
                    <a:pt x="10160681" y="158830"/>
                  </a:cubicBezTo>
                  <a:cubicBezTo>
                    <a:pt x="10366088" y="-644537"/>
                    <a:pt x="10178073" y="1839738"/>
                    <a:pt x="10466508" y="2244844"/>
                  </a:cubicBezTo>
                  <a:cubicBezTo>
                    <a:pt x="10722718" y="2604716"/>
                    <a:pt x="12191921" y="2541542"/>
                    <a:pt x="12191921" y="2541542"/>
                  </a:cubicBezTo>
                </a:path>
              </a:pathLst>
            </a:custGeom>
            <a:noFill/>
            <a:ln w="45646" cap="flat">
              <a:solidFill>
                <a:srgbClr val="FFFFFF"/>
              </a:solidFill>
              <a:prstDash val="solid"/>
              <a:miter/>
            </a:ln>
          </p:spPr>
          <p:txBody>
            <a:bodyPr rtlCol="0" anchor="ctr"/>
            <a:lstStyle/>
            <a:p>
              <a:endParaRPr lang="en-US"/>
            </a:p>
          </p:txBody>
        </p:sp>
        <p:grpSp>
          <p:nvGrpSpPr>
            <p:cNvPr id="35" name="Grupa 34">
              <a:extLst>
                <a:ext uri="{FF2B5EF4-FFF2-40B4-BE49-F238E27FC236}">
                  <a16:creationId xmlns:a16="http://schemas.microsoft.com/office/drawing/2014/main" id="{72FD97FD-1209-F663-0A79-46712549BBA1}"/>
                </a:ext>
              </a:extLst>
            </p:cNvPr>
            <p:cNvGrpSpPr/>
            <p:nvPr userDrawn="1"/>
          </p:nvGrpSpPr>
          <p:grpSpPr>
            <a:xfrm>
              <a:off x="488807" y="6318323"/>
              <a:ext cx="493904" cy="488525"/>
              <a:chOff x="837053" y="6112310"/>
              <a:chExt cx="716684" cy="708879"/>
            </a:xfrm>
          </p:grpSpPr>
          <p:sp>
            <p:nvSpPr>
              <p:cNvPr id="36" name="Brīvforma: forma 35">
                <a:extLst>
                  <a:ext uri="{FF2B5EF4-FFF2-40B4-BE49-F238E27FC236}">
                    <a16:creationId xmlns:a16="http://schemas.microsoft.com/office/drawing/2014/main" id="{D553F422-EF68-5E84-187D-B638D6C0515D}"/>
                  </a:ext>
                </a:extLst>
              </p:cNvPr>
              <p:cNvSpPr/>
              <p:nvPr/>
            </p:nvSpPr>
            <p:spPr>
              <a:xfrm>
                <a:off x="837053" y="6332551"/>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8455A214-DED6-9B6D-79B7-4B4CBD228CA8}"/>
                  </a:ext>
                </a:extLst>
              </p:cNvPr>
              <p:cNvSpPr/>
              <p:nvPr/>
            </p:nvSpPr>
            <p:spPr>
              <a:xfrm>
                <a:off x="918074" y="6112310"/>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7"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04907D47-0F77-D6C0-96DA-197829AD41B0}"/>
                  </a:ext>
                </a:extLst>
              </p:cNvPr>
              <p:cNvSpPr/>
              <p:nvPr/>
            </p:nvSpPr>
            <p:spPr>
              <a:xfrm>
                <a:off x="1069664" y="6418137"/>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FFFFFF"/>
              </a:solidFill>
              <a:ln w="22823" cap="flat">
                <a:solidFill>
                  <a:srgbClr val="3E29D7"/>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774CC023-E295-AC2D-82D1-06F9913972B3}"/>
                  </a:ext>
                </a:extLst>
              </p:cNvPr>
              <p:cNvSpPr/>
              <p:nvPr/>
            </p:nvSpPr>
            <p:spPr>
              <a:xfrm>
                <a:off x="1150685" y="6197896"/>
                <a:ext cx="403052" cy="403052"/>
              </a:xfrm>
              <a:custGeom>
                <a:avLst/>
                <a:gdLst>
                  <a:gd name="connsiteX0" fmla="*/ 403053 w 403052"/>
                  <a:gd name="connsiteY0" fmla="*/ 201526 h 403052"/>
                  <a:gd name="connsiteX1" fmla="*/ 201526 w 403052"/>
                  <a:gd name="connsiteY1" fmla="*/ 403053 h 403052"/>
                  <a:gd name="connsiteX2" fmla="*/ 0 w 403052"/>
                  <a:gd name="connsiteY2" fmla="*/ 201526 h 403052"/>
                  <a:gd name="connsiteX3" fmla="*/ 201526 w 403052"/>
                  <a:gd name="connsiteY3" fmla="*/ 0 h 403052"/>
                  <a:gd name="connsiteX4" fmla="*/ 403053 w 403052"/>
                  <a:gd name="connsiteY4" fmla="*/ 201526 h 4030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3052" h="403052">
                    <a:moveTo>
                      <a:pt x="403053" y="201526"/>
                    </a:moveTo>
                    <a:cubicBezTo>
                      <a:pt x="403053" y="312826"/>
                      <a:pt x="312826" y="403053"/>
                      <a:pt x="201526" y="403053"/>
                    </a:cubicBezTo>
                    <a:cubicBezTo>
                      <a:pt x="90226" y="403053"/>
                      <a:pt x="0" y="312826"/>
                      <a:pt x="0" y="201526"/>
                    </a:cubicBezTo>
                    <a:cubicBezTo>
                      <a:pt x="0" y="90226"/>
                      <a:pt x="90226" y="0"/>
                      <a:pt x="201526" y="0"/>
                    </a:cubicBezTo>
                    <a:cubicBezTo>
                      <a:pt x="312826" y="0"/>
                      <a:pt x="403053" y="90226"/>
                      <a:pt x="403053" y="201526"/>
                    </a:cubicBezTo>
                    <a:close/>
                  </a:path>
                </a:pathLst>
              </a:custGeom>
              <a:solidFill>
                <a:srgbClr val="3E29D7"/>
              </a:solidFill>
              <a:ln w="22823" cap="flat">
                <a:solidFill>
                  <a:srgbClr val="3E29D7"/>
                </a:solidFill>
                <a:prstDash val="solid"/>
                <a:miter/>
              </a:ln>
            </p:spPr>
            <p:txBody>
              <a:bodyPr rtlCol="0" anchor="ctr"/>
              <a:lstStyle/>
              <a:p>
                <a:endParaRPr lang="en-US"/>
              </a:p>
            </p:txBody>
          </p:sp>
        </p:grpSp>
      </p:grpSp>
    </p:spTree>
    <p:extLst>
      <p:ext uri="{BB962C8B-B14F-4D97-AF65-F5344CB8AC3E}">
        <p14:creationId xmlns:p14="http://schemas.microsoft.com/office/powerpoint/2010/main" val="241960294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Virsraksts un saturs">
    <p:bg>
      <p:bgPr>
        <a:solidFill>
          <a:srgbClr val="E7F3FF"/>
        </a:solidFill>
        <a:effectLst/>
      </p:bgPr>
    </p:bg>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id="{7F041BFA-A43E-EE04-8A09-199BD8C54E3B}"/>
              </a:ext>
            </a:extLst>
          </p:cNvPr>
          <p:cNvSpPr>
            <a:spLocks noGrp="1"/>
          </p:cNvSpPr>
          <p:nvPr>
            <p:ph idx="1"/>
          </p:nvPr>
        </p:nvSpPr>
        <p:spPr>
          <a:xfrm>
            <a:off x="97653" y="585926"/>
            <a:ext cx="11984855" cy="5868140"/>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lv-LV" dirty="0"/>
              <a:t>Noklikšķiniet, lai rediģētu šablona teksta stilus</a:t>
            </a:r>
          </a:p>
          <a:p>
            <a:pPr lvl="1"/>
            <a:r>
              <a:rPr lang="lv-LV" dirty="0"/>
              <a:t>Otrais līmenis</a:t>
            </a:r>
          </a:p>
          <a:p>
            <a:pPr lvl="2"/>
            <a:r>
              <a:rPr lang="lv-LV" dirty="0"/>
              <a:t>Trešais līmenis</a:t>
            </a:r>
          </a:p>
          <a:p>
            <a:pPr lvl="3"/>
            <a:r>
              <a:rPr lang="lv-LV" dirty="0"/>
              <a:t>Ceturtais līmenis</a:t>
            </a:r>
          </a:p>
          <a:p>
            <a:pPr lvl="4"/>
            <a:r>
              <a:rPr lang="lv-LV" dirty="0"/>
              <a:t>Piektais līmenis</a:t>
            </a:r>
            <a:endParaRPr lang="en-US" dirty="0"/>
          </a:p>
        </p:txBody>
      </p:sp>
      <p:sp>
        <p:nvSpPr>
          <p:cNvPr id="7" name="Taisnstūris 6">
            <a:extLst>
              <a:ext uri="{FF2B5EF4-FFF2-40B4-BE49-F238E27FC236}">
                <a16:creationId xmlns:a16="http://schemas.microsoft.com/office/drawing/2014/main" id="{5DCA92F9-9A73-B129-5BA4-642EBBB42360}"/>
              </a:ext>
            </a:extLst>
          </p:cNvPr>
          <p:cNvSpPr/>
          <p:nvPr userDrawn="1"/>
        </p:nvSpPr>
        <p:spPr>
          <a:xfrm>
            <a:off x="0" y="6560598"/>
            <a:ext cx="12192000" cy="29740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400" dirty="0">
                <a:solidFill>
                  <a:srgbClr val="C3C3E7"/>
                </a:solidFill>
                <a:effectLst/>
                <a:latin typeface="Roboto" panose="02000000000000000000" pitchFamily="2" charset="0"/>
                <a:ea typeface="Roboto" panose="02000000000000000000" pitchFamily="2" charset="0"/>
                <a:cs typeface="Roboto" panose="02000000000000000000" pitchFamily="2" charset="0"/>
              </a:rPr>
              <a:t>15</a:t>
            </a:r>
            <a:r>
              <a:rPr lang="en-US" sz="1400" baseline="30000" dirty="0">
                <a:solidFill>
                  <a:srgbClr val="C3C3E7"/>
                </a:solidFill>
                <a:effectLst/>
                <a:latin typeface="Roboto" panose="02000000000000000000" pitchFamily="2" charset="0"/>
                <a:ea typeface="Roboto" panose="02000000000000000000" pitchFamily="2" charset="0"/>
                <a:cs typeface="Roboto" panose="02000000000000000000" pitchFamily="2" charset="0"/>
              </a:rPr>
              <a:t>th</a:t>
            </a:r>
            <a:r>
              <a:rPr lang="en-US" sz="1400" dirty="0">
                <a:solidFill>
                  <a:srgbClr val="C3C3E7"/>
                </a:solidFill>
                <a:effectLst/>
                <a:latin typeface="Roboto" panose="02000000000000000000" pitchFamily="2" charset="0"/>
                <a:ea typeface="Roboto" panose="02000000000000000000" pitchFamily="2" charset="0"/>
                <a:cs typeface="Roboto" panose="02000000000000000000" pitchFamily="2" charset="0"/>
              </a:rPr>
              <a:t> CERN Baltic Group General meeting								</a:t>
            </a:r>
            <a:endParaRPr lang="en-US" sz="1400" b="1" dirty="0">
              <a:solidFill>
                <a:srgbClr val="C3C3E7"/>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7">
            <a:extLst>
              <a:ext uri="{FF2B5EF4-FFF2-40B4-BE49-F238E27FC236}">
                <a16:creationId xmlns:a16="http://schemas.microsoft.com/office/drawing/2014/main" id="{3E411201-8AB9-0BD3-1B98-17CDC7B9D2EF}"/>
              </a:ext>
            </a:extLst>
          </p:cNvPr>
          <p:cNvSpPr/>
          <p:nvPr userDrawn="1"/>
        </p:nvSpPr>
        <p:spPr>
          <a:xfrm>
            <a:off x="319596" y="1"/>
            <a:ext cx="11872405"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9" name="image1.png">
            <a:extLst>
              <a:ext uri="{FF2B5EF4-FFF2-40B4-BE49-F238E27FC236}">
                <a16:creationId xmlns:a16="http://schemas.microsoft.com/office/drawing/2014/main" id="{28B6F2CF-8E29-9701-62DE-0ECFE9D9419B}"/>
              </a:ext>
            </a:extLst>
          </p:cNvPr>
          <p:cNvPicPr/>
          <p:nvPr userDrawn="1"/>
        </p:nvPicPr>
        <p:blipFill>
          <a:blip r:embed="rId2"/>
          <a:stretch>
            <a:fillRect/>
          </a:stretch>
        </p:blipFill>
        <p:spPr bwMode="auto">
          <a:xfrm>
            <a:off x="371499" y="253"/>
            <a:ext cx="329837" cy="479394"/>
          </a:xfrm>
          <a:prstGeom prst="rect">
            <a:avLst/>
          </a:prstGeom>
        </p:spPr>
      </p:pic>
      <p:sp>
        <p:nvSpPr>
          <p:cNvPr id="10" name="Taisnstūris 9">
            <a:extLst>
              <a:ext uri="{FF2B5EF4-FFF2-40B4-BE49-F238E27FC236}">
                <a16:creationId xmlns:a16="http://schemas.microsoft.com/office/drawing/2014/main" id="{CC0EE974-E9CD-A0A2-D2AC-9019C3652EF0}"/>
              </a:ext>
            </a:extLst>
          </p:cNvPr>
          <p:cNvSpPr/>
          <p:nvPr userDrawn="1"/>
        </p:nvSpPr>
        <p:spPr>
          <a:xfrm>
            <a:off x="1" y="2"/>
            <a:ext cx="204186" cy="48852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aisnstūris 12">
            <a:extLst>
              <a:ext uri="{FF2B5EF4-FFF2-40B4-BE49-F238E27FC236}">
                <a16:creationId xmlns:a16="http://schemas.microsoft.com/office/drawing/2014/main" id="{D3BB74FC-6EBA-6418-59B2-AB582EC03615}"/>
              </a:ext>
            </a:extLst>
          </p:cNvPr>
          <p:cNvSpPr/>
          <p:nvPr userDrawn="1"/>
        </p:nvSpPr>
        <p:spPr>
          <a:xfrm>
            <a:off x="4104167" y="-3"/>
            <a:ext cx="8087833" cy="488527"/>
          </a:xfrm>
          <a:prstGeom prst="rect">
            <a:avLst/>
          </a:prstGeom>
          <a:gradFill>
            <a:gsLst>
              <a:gs pos="0">
                <a:srgbClr val="000066"/>
              </a:gs>
              <a:gs pos="100000">
                <a:srgbClr val="0066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13B8943-9143-2FE2-2DCB-B52F5B4BBD78}"/>
              </a:ext>
            </a:extLst>
          </p:cNvPr>
          <p:cNvSpPr>
            <a:spLocks noGrp="1"/>
          </p:cNvSpPr>
          <p:nvPr>
            <p:ph type="title"/>
          </p:nvPr>
        </p:nvSpPr>
        <p:spPr>
          <a:xfrm>
            <a:off x="816745" y="1"/>
            <a:ext cx="11375253" cy="479394"/>
          </a:xfrm>
        </p:spPr>
        <p:txBody>
          <a:bodyPr anchor="ctr">
            <a:noAutofit/>
          </a:bodyPr>
          <a:lstStyle>
            <a:lvl1pPr algn="r">
              <a:lnSpc>
                <a:spcPct val="100000"/>
              </a:lnSpc>
              <a:defRPr sz="28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lv-LV" dirty="0"/>
              <a:t>Rediģēt šablona virsraksta stilu</a:t>
            </a:r>
            <a:endParaRPr lang="en-US" dirty="0"/>
          </a:p>
        </p:txBody>
      </p:sp>
      <p:sp>
        <p:nvSpPr>
          <p:cNvPr id="4" name="TextBox 3">
            <a:extLst>
              <a:ext uri="{FF2B5EF4-FFF2-40B4-BE49-F238E27FC236}">
                <a16:creationId xmlns:a16="http://schemas.microsoft.com/office/drawing/2014/main" id="{2B763424-5104-1553-0AC4-735DB0ECB72F}"/>
              </a:ext>
            </a:extLst>
          </p:cNvPr>
          <p:cNvSpPr txBox="1"/>
          <p:nvPr userDrawn="1"/>
        </p:nvSpPr>
        <p:spPr>
          <a:xfrm>
            <a:off x="5428694" y="6560342"/>
            <a:ext cx="1322772" cy="307777"/>
          </a:xfrm>
          <a:prstGeom prst="rect">
            <a:avLst/>
          </a:prstGeom>
          <a:noFill/>
        </p:spPr>
        <p:txBody>
          <a:bodyPr wrap="square" rtlCol="0" anchor="ctr">
            <a:spAutoFit/>
          </a:bodyPr>
          <a:lstStyle/>
          <a:p>
            <a:pPr algn="ctr"/>
            <a:r>
              <a:rPr lang="en-US" sz="1400" b="1" kern="1200" dirty="0">
                <a:solidFill>
                  <a:srgbClr val="C3C3E7"/>
                </a:solidFill>
                <a:effectLst/>
                <a:latin typeface="Roboto" panose="02000000000000000000" pitchFamily="2" charset="0"/>
                <a:ea typeface="Roboto" panose="02000000000000000000" pitchFamily="2" charset="0"/>
                <a:cs typeface="Roboto" panose="02000000000000000000" pitchFamily="2" charset="0"/>
              </a:rPr>
              <a:t>07 / 04 / 2025</a:t>
            </a:r>
          </a:p>
        </p:txBody>
      </p:sp>
      <p:sp>
        <p:nvSpPr>
          <p:cNvPr id="5" name="TextBox 4">
            <a:extLst>
              <a:ext uri="{FF2B5EF4-FFF2-40B4-BE49-F238E27FC236}">
                <a16:creationId xmlns:a16="http://schemas.microsoft.com/office/drawing/2014/main" id="{D95E1A40-50B2-F50F-88B7-943140CAEA54}"/>
              </a:ext>
            </a:extLst>
          </p:cNvPr>
          <p:cNvSpPr txBox="1"/>
          <p:nvPr userDrawn="1"/>
        </p:nvSpPr>
        <p:spPr>
          <a:xfrm>
            <a:off x="10662266" y="6570841"/>
            <a:ext cx="1492929" cy="276999"/>
          </a:xfrm>
          <a:prstGeom prst="rect">
            <a:avLst/>
          </a:prstGeom>
          <a:noFill/>
        </p:spPr>
        <p:txBody>
          <a:bodyPr wrap="square" rtlCol="0">
            <a:spAutoFit/>
          </a:bodyPr>
          <a:lstStyle/>
          <a:p>
            <a:pPr algn="r"/>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fld id="{239A477C-B841-4E94-AB45-D48C28E1348B}" type="slidenum">
              <a:rPr lang="en-US" sz="1200" b="1" smtClean="0">
                <a:solidFill>
                  <a:schemeClr val="bg1"/>
                </a:solidFill>
                <a:latin typeface="Roboto" panose="02000000000000000000" pitchFamily="2" charset="0"/>
                <a:ea typeface="Roboto" panose="02000000000000000000" pitchFamily="2" charset="0"/>
                <a:cs typeface="Roboto" panose="02000000000000000000" pitchFamily="2" charset="0"/>
              </a:rPr>
              <a:pPr algn="r"/>
              <a:t>‹#›</a:t>
            </a:fld>
            <a:r>
              <a:rPr lang="en-US" sz="1200" b="1" dirty="0">
                <a:solidFill>
                  <a:schemeClr val="bg1"/>
                </a:solidFill>
                <a:latin typeface="Roboto" panose="02000000000000000000" pitchFamily="2" charset="0"/>
                <a:ea typeface="Roboto" panose="02000000000000000000" pitchFamily="2" charset="0"/>
                <a:cs typeface="Roboto" panose="02000000000000000000" pitchFamily="2" charset="0"/>
              </a:rPr>
              <a:t> ]</a:t>
            </a:r>
          </a:p>
        </p:txBody>
      </p:sp>
    </p:spTree>
    <p:extLst>
      <p:ext uri="{BB962C8B-B14F-4D97-AF65-F5344CB8AC3E}">
        <p14:creationId xmlns:p14="http://schemas.microsoft.com/office/powerpoint/2010/main" val="381610495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4D46CC9-ADB8-46B2-8E6F-57217141E628}"/>
              </a:ext>
            </a:extLst>
          </p:cNvPr>
          <p:cNvSpPr>
            <a:spLocks noGrp="1"/>
          </p:cNvSpPr>
          <p:nvPr>
            <p:ph type="title"/>
          </p:nvPr>
        </p:nvSpPr>
        <p:spPr>
          <a:xfrm>
            <a:off x="831850" y="1709738"/>
            <a:ext cx="10515600" cy="2852737"/>
          </a:xfrm>
        </p:spPr>
        <p:txBody>
          <a:bodyPr anchor="b"/>
          <a:lstStyle>
            <a:lvl1pPr>
              <a:defRPr sz="6000"/>
            </a:lvl1pPr>
          </a:lstStyle>
          <a:p>
            <a:r>
              <a:rPr lang="lv-LV"/>
              <a:t>Rediģēt šablona virsraksta stilu</a:t>
            </a:r>
            <a:endParaRPr lang="en-US"/>
          </a:p>
        </p:txBody>
      </p:sp>
      <p:sp>
        <p:nvSpPr>
          <p:cNvPr id="3" name="Teksta vietturis 2">
            <a:extLst>
              <a:ext uri="{FF2B5EF4-FFF2-40B4-BE49-F238E27FC236}">
                <a16:creationId xmlns:a16="http://schemas.microsoft.com/office/drawing/2014/main" id="{C039FB29-701F-7AF0-3965-A84BD8AE7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v-LV"/>
              <a:t>Noklikšķiniet, lai rediģētu šablona teksta stilus</a:t>
            </a:r>
          </a:p>
        </p:txBody>
      </p:sp>
      <p:sp>
        <p:nvSpPr>
          <p:cNvPr id="4" name="Datuma vietturis 3">
            <a:extLst>
              <a:ext uri="{FF2B5EF4-FFF2-40B4-BE49-F238E27FC236}">
                <a16:creationId xmlns:a16="http://schemas.microsoft.com/office/drawing/2014/main" id="{1E88710B-E0B9-7471-56C3-A2AF8D538AAD}"/>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5" name="Kājenes vietturis 4">
            <a:extLst>
              <a:ext uri="{FF2B5EF4-FFF2-40B4-BE49-F238E27FC236}">
                <a16:creationId xmlns:a16="http://schemas.microsoft.com/office/drawing/2014/main" id="{30383761-315B-7B5D-5D52-436235319FB2}"/>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06FA4D6C-6674-124A-52F6-5B9E289882F2}"/>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96259171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ivi satura bloki">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E34053A0-B1CD-23F0-755E-F4966939E816}"/>
              </a:ext>
            </a:extLst>
          </p:cNvPr>
          <p:cNvSpPr>
            <a:spLocks noGrp="1"/>
          </p:cNvSpPr>
          <p:nvPr>
            <p:ph type="title"/>
          </p:nvPr>
        </p:nvSpPr>
        <p:spPr/>
        <p:txBody>
          <a:bodyPr/>
          <a:lstStyle/>
          <a:p>
            <a:r>
              <a:rPr lang="lv-LV"/>
              <a:t>Rediģēt šablona virsraksta stilu</a:t>
            </a:r>
            <a:endParaRPr lang="en-US"/>
          </a:p>
        </p:txBody>
      </p:sp>
      <p:sp>
        <p:nvSpPr>
          <p:cNvPr id="3" name="Satura vietturis 2">
            <a:extLst>
              <a:ext uri="{FF2B5EF4-FFF2-40B4-BE49-F238E27FC236}">
                <a16:creationId xmlns:a16="http://schemas.microsoft.com/office/drawing/2014/main" id="{96EFEAD2-5C04-F6E5-6BCE-90891F5D5722}"/>
              </a:ext>
            </a:extLst>
          </p:cNvPr>
          <p:cNvSpPr>
            <a:spLocks noGrp="1"/>
          </p:cNvSpPr>
          <p:nvPr>
            <p:ph sz="half" idx="1"/>
          </p:nvPr>
        </p:nvSpPr>
        <p:spPr>
          <a:xfrm>
            <a:off x="838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Satura vietturis 3">
            <a:extLst>
              <a:ext uri="{FF2B5EF4-FFF2-40B4-BE49-F238E27FC236}">
                <a16:creationId xmlns:a16="http://schemas.microsoft.com/office/drawing/2014/main" id="{53CC12D7-DA11-52A6-5E59-F98004BD1914}"/>
              </a:ext>
            </a:extLst>
          </p:cNvPr>
          <p:cNvSpPr>
            <a:spLocks noGrp="1"/>
          </p:cNvSpPr>
          <p:nvPr>
            <p:ph sz="half" idx="2"/>
          </p:nvPr>
        </p:nvSpPr>
        <p:spPr>
          <a:xfrm>
            <a:off x="6172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Datuma vietturis 4">
            <a:extLst>
              <a:ext uri="{FF2B5EF4-FFF2-40B4-BE49-F238E27FC236}">
                <a16:creationId xmlns:a16="http://schemas.microsoft.com/office/drawing/2014/main" id="{6FEDCCEA-740C-1A21-2788-A30D70A8FFAA}"/>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6" name="Kājenes vietturis 5">
            <a:extLst>
              <a:ext uri="{FF2B5EF4-FFF2-40B4-BE49-F238E27FC236}">
                <a16:creationId xmlns:a16="http://schemas.microsoft.com/office/drawing/2014/main" id="{F0469FE8-B402-535D-A009-28D8FA029044}"/>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27C20F33-66C7-8ADE-3F8B-77C1C114E5D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0106557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97C09B9-2235-341E-EDE7-F71C1E9098FB}"/>
              </a:ext>
            </a:extLst>
          </p:cNvPr>
          <p:cNvSpPr>
            <a:spLocks noGrp="1"/>
          </p:cNvSpPr>
          <p:nvPr>
            <p:ph type="title"/>
          </p:nvPr>
        </p:nvSpPr>
        <p:spPr>
          <a:xfrm>
            <a:off x="839788" y="365125"/>
            <a:ext cx="10515600" cy="1325563"/>
          </a:xfrm>
        </p:spPr>
        <p:txBody>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F6080C51-E9A9-D26E-EE3A-E7D989A3FB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4" name="Satura vietturis 3">
            <a:extLst>
              <a:ext uri="{FF2B5EF4-FFF2-40B4-BE49-F238E27FC236}">
                <a16:creationId xmlns:a16="http://schemas.microsoft.com/office/drawing/2014/main" id="{263A59DD-F273-2AFD-8E90-F23CB73DFC2D}"/>
              </a:ext>
            </a:extLst>
          </p:cNvPr>
          <p:cNvSpPr>
            <a:spLocks noGrp="1"/>
          </p:cNvSpPr>
          <p:nvPr>
            <p:ph sz="half" idx="2"/>
          </p:nvPr>
        </p:nvSpPr>
        <p:spPr>
          <a:xfrm>
            <a:off x="839788" y="2505075"/>
            <a:ext cx="5157787"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Teksta vietturis 4">
            <a:extLst>
              <a:ext uri="{FF2B5EF4-FFF2-40B4-BE49-F238E27FC236}">
                <a16:creationId xmlns:a16="http://schemas.microsoft.com/office/drawing/2014/main" id="{D4747B0D-1E07-4735-5ED5-16092EDC97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6" name="Satura vietturis 5">
            <a:extLst>
              <a:ext uri="{FF2B5EF4-FFF2-40B4-BE49-F238E27FC236}">
                <a16:creationId xmlns:a16="http://schemas.microsoft.com/office/drawing/2014/main" id="{4F06A768-760A-73E1-DA6D-44D6A2222CBD}"/>
              </a:ext>
            </a:extLst>
          </p:cNvPr>
          <p:cNvSpPr>
            <a:spLocks noGrp="1"/>
          </p:cNvSpPr>
          <p:nvPr>
            <p:ph sz="quarter" idx="4"/>
          </p:nvPr>
        </p:nvSpPr>
        <p:spPr>
          <a:xfrm>
            <a:off x="6172200" y="2505075"/>
            <a:ext cx="5183188"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7" name="Datuma vietturis 6">
            <a:extLst>
              <a:ext uri="{FF2B5EF4-FFF2-40B4-BE49-F238E27FC236}">
                <a16:creationId xmlns:a16="http://schemas.microsoft.com/office/drawing/2014/main" id="{F8157E5A-2FC4-2042-12CE-5AF8750B0361}"/>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8" name="Kājenes vietturis 7">
            <a:extLst>
              <a:ext uri="{FF2B5EF4-FFF2-40B4-BE49-F238E27FC236}">
                <a16:creationId xmlns:a16="http://schemas.microsoft.com/office/drawing/2014/main" id="{1B1813B9-39D0-4BBF-25E5-3B58D336B598}"/>
              </a:ext>
            </a:extLst>
          </p:cNvPr>
          <p:cNvSpPr>
            <a:spLocks noGrp="1"/>
          </p:cNvSpPr>
          <p:nvPr>
            <p:ph type="ftr" sz="quarter" idx="11"/>
          </p:nvPr>
        </p:nvSpPr>
        <p:spPr/>
        <p:txBody>
          <a:bodyPr/>
          <a:lstStyle/>
          <a:p>
            <a:endParaRPr lang="en-US"/>
          </a:p>
        </p:txBody>
      </p:sp>
      <p:sp>
        <p:nvSpPr>
          <p:cNvPr id="9" name="Slaida numura vietturis 8">
            <a:extLst>
              <a:ext uri="{FF2B5EF4-FFF2-40B4-BE49-F238E27FC236}">
                <a16:creationId xmlns:a16="http://schemas.microsoft.com/office/drawing/2014/main" id="{45212A7B-50EE-A28D-4E35-87F503C46941}"/>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45726626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524A81B2-3C8F-9454-8EFA-38C5A8F2668B}"/>
              </a:ext>
            </a:extLst>
          </p:cNvPr>
          <p:cNvSpPr>
            <a:spLocks noGrp="1"/>
          </p:cNvSpPr>
          <p:nvPr>
            <p:ph type="title"/>
          </p:nvPr>
        </p:nvSpPr>
        <p:spPr/>
        <p:txBody>
          <a:bodyPr/>
          <a:lstStyle/>
          <a:p>
            <a:r>
              <a:rPr lang="lv-LV"/>
              <a:t>Rediģēt šablona virsraksta stilu</a:t>
            </a:r>
            <a:endParaRPr lang="en-US"/>
          </a:p>
        </p:txBody>
      </p:sp>
      <p:sp>
        <p:nvSpPr>
          <p:cNvPr id="3" name="Datuma vietturis 2">
            <a:extLst>
              <a:ext uri="{FF2B5EF4-FFF2-40B4-BE49-F238E27FC236}">
                <a16:creationId xmlns:a16="http://schemas.microsoft.com/office/drawing/2014/main" id="{4ED67732-9599-82E5-CF0B-1E7356EA25F7}"/>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4" name="Kājenes vietturis 3">
            <a:extLst>
              <a:ext uri="{FF2B5EF4-FFF2-40B4-BE49-F238E27FC236}">
                <a16:creationId xmlns:a16="http://schemas.microsoft.com/office/drawing/2014/main" id="{22CD1859-2BAF-60FA-3ACC-F566C7488CB9}"/>
              </a:ext>
            </a:extLst>
          </p:cNvPr>
          <p:cNvSpPr>
            <a:spLocks noGrp="1"/>
          </p:cNvSpPr>
          <p:nvPr>
            <p:ph type="ftr" sz="quarter" idx="11"/>
          </p:nvPr>
        </p:nvSpPr>
        <p:spPr/>
        <p:txBody>
          <a:bodyPr/>
          <a:lstStyle/>
          <a:p>
            <a:endParaRPr lang="en-US"/>
          </a:p>
        </p:txBody>
      </p:sp>
      <p:sp>
        <p:nvSpPr>
          <p:cNvPr id="5" name="Slaida numura vietturis 4">
            <a:extLst>
              <a:ext uri="{FF2B5EF4-FFF2-40B4-BE49-F238E27FC236}">
                <a16:creationId xmlns:a16="http://schemas.microsoft.com/office/drawing/2014/main" id="{974EDE2B-BEC6-B440-50CA-4C6A586D171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9148040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a:extLst>
              <a:ext uri="{FF2B5EF4-FFF2-40B4-BE49-F238E27FC236}">
                <a16:creationId xmlns:a16="http://schemas.microsoft.com/office/drawing/2014/main" id="{CFEAEB0B-3713-C2A9-5B72-116D3094694E}"/>
              </a:ext>
            </a:extLst>
          </p:cNvPr>
          <p:cNvSpPr>
            <a:spLocks noGrp="1"/>
          </p:cNvSpPr>
          <p:nvPr>
            <p:ph type="dt" sz="half" idx="10"/>
          </p:nvPr>
        </p:nvSpPr>
        <p:spPr/>
        <p:txBody>
          <a:bodyPr/>
          <a:lstStyle/>
          <a:p>
            <a:fld id="{168F29B4-FB18-4BFB-8176-51BD077B352D}" type="datetimeFigureOut">
              <a:rPr lang="en-US" smtClean="0"/>
              <a:t>4/5/2025</a:t>
            </a:fld>
            <a:endParaRPr lang="en-US"/>
          </a:p>
        </p:txBody>
      </p:sp>
      <p:sp>
        <p:nvSpPr>
          <p:cNvPr id="3" name="Kājenes vietturis 2">
            <a:extLst>
              <a:ext uri="{FF2B5EF4-FFF2-40B4-BE49-F238E27FC236}">
                <a16:creationId xmlns:a16="http://schemas.microsoft.com/office/drawing/2014/main" id="{F4B4153B-8936-EDBE-63F8-5CC11EB30F16}"/>
              </a:ext>
            </a:extLst>
          </p:cNvPr>
          <p:cNvSpPr>
            <a:spLocks noGrp="1"/>
          </p:cNvSpPr>
          <p:nvPr>
            <p:ph type="ftr" sz="quarter" idx="11"/>
          </p:nvPr>
        </p:nvSpPr>
        <p:spPr/>
        <p:txBody>
          <a:bodyPr/>
          <a:lstStyle/>
          <a:p>
            <a:endParaRPr lang="en-US"/>
          </a:p>
        </p:txBody>
      </p:sp>
      <p:sp>
        <p:nvSpPr>
          <p:cNvPr id="4" name="Slaida numura vietturis 3">
            <a:extLst>
              <a:ext uri="{FF2B5EF4-FFF2-40B4-BE49-F238E27FC236}">
                <a16:creationId xmlns:a16="http://schemas.microsoft.com/office/drawing/2014/main" id="{0B251B68-EEE8-B24F-5F68-723AE1CFD995}"/>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1576632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Virsraksta vietturis 1">
            <a:extLst>
              <a:ext uri="{FF2B5EF4-FFF2-40B4-BE49-F238E27FC236}">
                <a16:creationId xmlns:a16="http://schemas.microsoft.com/office/drawing/2014/main" id="{E5CBEC49-D86E-CF4E-F7EB-664909E086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D2828E2A-CF3C-D199-7CFB-55EBFA5734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4C893C37-418C-37FA-0FFD-EE55247303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29B4-FB18-4BFB-8176-51BD077B352D}" type="datetimeFigureOut">
              <a:rPr lang="en-US" smtClean="0"/>
              <a:t>4/5/2025</a:t>
            </a:fld>
            <a:endParaRPr lang="en-US"/>
          </a:p>
        </p:txBody>
      </p:sp>
      <p:sp>
        <p:nvSpPr>
          <p:cNvPr id="5" name="Kājenes vietturis 4">
            <a:extLst>
              <a:ext uri="{FF2B5EF4-FFF2-40B4-BE49-F238E27FC236}">
                <a16:creationId xmlns:a16="http://schemas.microsoft.com/office/drawing/2014/main" id="{0FC06057-A796-C231-8816-6B4331F646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aida numura vietturis 5">
            <a:extLst>
              <a:ext uri="{FF2B5EF4-FFF2-40B4-BE49-F238E27FC236}">
                <a16:creationId xmlns:a16="http://schemas.microsoft.com/office/drawing/2014/main" id="{86F771B1-D5CE-91A8-485D-7C5C3A95EB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28DEB-3749-45CC-B9FA-DA05BC0C2B57}" type="slidenum">
              <a:rPr lang="en-US" smtClean="0"/>
              <a:t>‹#›</a:t>
            </a:fld>
            <a:endParaRPr lang="en-US"/>
          </a:p>
        </p:txBody>
      </p:sp>
    </p:spTree>
    <p:extLst>
      <p:ext uri="{BB962C8B-B14F-4D97-AF65-F5344CB8AC3E}">
        <p14:creationId xmlns:p14="http://schemas.microsoft.com/office/powerpoint/2010/main" val="248264799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1524596/attachments/3046239/5382455/Minutes_APTCB_FSSG_24_01_2025.pdf" TargetMode="External"/><Relationship Id="rId2" Type="http://schemas.openxmlformats.org/officeDocument/2006/relationships/hyperlink" Target="https://indico.cern.ch/event/1524596/attachments/3046239/5382454/Minutes_APTCB_FSSG_10_01_2025.pdf" TargetMode="External"/><Relationship Id="rId1" Type="http://schemas.openxmlformats.org/officeDocument/2006/relationships/slideLayout" Target="../slideLayouts/slideLayout4.xml"/><Relationship Id="rId6" Type="http://schemas.openxmlformats.org/officeDocument/2006/relationships/hyperlink" Target="https://indico.cern.ch/event/1524596/attachments/3046239/5382457/Minutes_APTCB_FSSG_28_03_2025.pdf" TargetMode="External"/><Relationship Id="rId5" Type="http://schemas.openxmlformats.org/officeDocument/2006/relationships/hyperlink" Target="https://indico.cern.ch/event/1524596/attachments/3046239/5382456/Minutes_APTCB_FSSG_07_03_2025.pdf" TargetMode="External"/><Relationship Id="rId4" Type="http://schemas.openxmlformats.org/officeDocument/2006/relationships/hyperlink" Target="https://indico.cern.ch/event/1524596/attachments/3046239/5382458/Minutes_APTCB_FSSG_07_02_2024.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s://docs.google.com/document/d/1fFn_ksNmN-GZ4oRvVqu6mRFYi3DD76PY/edit" TargetMode="Externa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hyperlink" Target="https://ats-news.web.cern.ch/big-plans-for-europes-particle-therapy-scene/"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indico.cern.ch/category/16259/attachments/2838075/4960020/REPORT_25_05_2023.pdf" TargetMode="External"/><Relationship Id="rId2" Type="http://schemas.openxmlformats.org/officeDocument/2006/relationships/image" Target="../media/image2.png"/><Relationship Id="rId1" Type="http://schemas.openxmlformats.org/officeDocument/2006/relationships/slideLayout" Target="../slideLayouts/slideLayout4.xml"/><Relationship Id="rId5" Type="http://schemas.openxmlformats.org/officeDocument/2006/relationships/hyperlink" Target="https://link.springer.com/article/10.1007/s12553-024-00875-2"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35F77139-0355-0FFC-F8F9-15DCDE4BD70F}"/>
              </a:ext>
            </a:extLst>
          </p:cNvPr>
          <p:cNvSpPr>
            <a:spLocks noGrp="1"/>
          </p:cNvSpPr>
          <p:nvPr>
            <p:ph type="ctrTitle"/>
          </p:nvPr>
        </p:nvSpPr>
        <p:spPr>
          <a:xfrm>
            <a:off x="0" y="2581835"/>
            <a:ext cx="12192000" cy="1703294"/>
          </a:xfrm>
        </p:spPr>
        <p:txBody>
          <a:bodyPr anchor="ctr">
            <a:normAutofit/>
          </a:bodyPr>
          <a:lstStyle/>
          <a:p>
            <a:r>
              <a:rPr lang="en-US" sz="2400" dirty="0">
                <a:solidFill>
                  <a:schemeClr val="bg1"/>
                </a:solidFill>
                <a:latin typeface="Roboto" panose="02000000000000000000" pitchFamily="2" charset="0"/>
                <a:ea typeface="Roboto" panose="02000000000000000000" pitchFamily="2" charset="0"/>
                <a:cs typeface="Roboto" panose="02000000000000000000" pitchFamily="2" charset="0"/>
              </a:rPr>
              <a:t>Report of FSSG Working Group</a:t>
            </a:r>
            <a:b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for the Baltic States“</a:t>
            </a:r>
            <a:b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t>Feasibility Study Proposal preparation</a:t>
            </a:r>
            <a:endParaRPr lang="en-US"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4" name="Virsraksts 1">
            <a:extLst>
              <a:ext uri="{FF2B5EF4-FFF2-40B4-BE49-F238E27FC236}">
                <a16:creationId xmlns:a16="http://schemas.microsoft.com/office/drawing/2014/main" id="{38178D3A-4415-FFAF-14F5-6FCFB6CC36D6}"/>
              </a:ext>
            </a:extLst>
          </p:cNvPr>
          <p:cNvSpPr txBox="1">
            <a:spLocks/>
          </p:cNvSpPr>
          <p:nvPr/>
        </p:nvSpPr>
        <p:spPr>
          <a:xfrm>
            <a:off x="0" y="4285129"/>
            <a:ext cx="12192000" cy="2088777"/>
          </a:xfrm>
          <a:prstGeom prst="rect">
            <a:avLst/>
          </a:prstGeom>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algn="l"/>
            <a:r>
              <a:rPr lang="en-US" sz="2100" i="1" dirty="0">
                <a:solidFill>
                  <a:schemeClr val="bg1"/>
                </a:solidFill>
                <a:latin typeface="Roboto" panose="02000000000000000000" pitchFamily="2" charset="0"/>
                <a:ea typeface="Roboto" panose="02000000000000000000" pitchFamily="2" charset="0"/>
                <a:cs typeface="Roboto" panose="02000000000000000000" pitchFamily="2" charset="0"/>
              </a:rPr>
              <a:t>On behalf of CERN Baltic Group’s </a:t>
            </a:r>
            <a:r>
              <a:rPr lang="en-US" sz="2100" b="1" i="1" dirty="0">
                <a:solidFill>
                  <a:schemeClr val="bg1"/>
                </a:solidFill>
                <a:latin typeface="Roboto" panose="02000000000000000000" pitchFamily="2" charset="0"/>
                <a:ea typeface="Roboto" panose="02000000000000000000" pitchFamily="2" charset="0"/>
                <a:cs typeface="Roboto" panose="02000000000000000000" pitchFamily="2" charset="0"/>
              </a:rPr>
              <a:t>APTCB FSSG working group</a:t>
            </a:r>
          </a:p>
          <a:p>
            <a:pPr algn="l"/>
            <a:endParaRPr lang="en-US" sz="900" b="1" i="1"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en-US" sz="2500" dirty="0">
                <a:solidFill>
                  <a:schemeClr val="bg1"/>
                </a:solidFill>
                <a:latin typeface="Roboto" panose="02000000000000000000" pitchFamily="2" charset="0"/>
                <a:ea typeface="Roboto" panose="02000000000000000000" pitchFamily="2" charset="0"/>
                <a:cs typeface="Roboto" panose="02000000000000000000" pitchFamily="2" charset="0"/>
              </a:rPr>
              <a:t>Convener </a:t>
            </a: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dr. Erika Korobeinikova</a:t>
            </a:r>
            <a:r>
              <a:rPr lang="en-US" sz="2500" dirty="0">
                <a:solidFill>
                  <a:schemeClr val="bg1"/>
                </a:solidFill>
                <a:latin typeface="Roboto" panose="02000000000000000000" pitchFamily="2" charset="0"/>
                <a:ea typeface="Roboto" panose="02000000000000000000" pitchFamily="2" charset="0"/>
                <a:cs typeface="Roboto" panose="02000000000000000000" pitchFamily="2" charset="0"/>
              </a:rPr>
              <a:t> (LSMU)</a:t>
            </a:r>
          </a:p>
          <a:p>
            <a:pPr algn="l"/>
            <a:r>
              <a:rPr lang="en-US" sz="2500" dirty="0">
                <a:solidFill>
                  <a:schemeClr val="bg1"/>
                </a:solidFill>
                <a:latin typeface="Roboto" panose="02000000000000000000" pitchFamily="2" charset="0"/>
                <a:ea typeface="Roboto" panose="02000000000000000000" pitchFamily="2" charset="0"/>
                <a:cs typeface="Roboto" panose="02000000000000000000" pitchFamily="2" charset="0"/>
              </a:rPr>
              <a:t>Deputy Convener </a:t>
            </a: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Kristaps Paļskis </a:t>
            </a:r>
            <a:r>
              <a:rPr lang="en-US" sz="2500" dirty="0">
                <a:solidFill>
                  <a:schemeClr val="bg1"/>
                </a:solidFill>
                <a:latin typeface="Roboto" panose="02000000000000000000" pitchFamily="2" charset="0"/>
                <a:ea typeface="Roboto" panose="02000000000000000000" pitchFamily="2" charset="0"/>
                <a:cs typeface="Roboto" panose="02000000000000000000" pitchFamily="2" charset="0"/>
              </a:rPr>
              <a:t>(RTU)</a:t>
            </a:r>
          </a:p>
        </p:txBody>
      </p:sp>
    </p:spTree>
    <p:extLst>
      <p:ext uri="{BB962C8B-B14F-4D97-AF65-F5344CB8AC3E}">
        <p14:creationId xmlns:p14="http://schemas.microsoft.com/office/powerpoint/2010/main" val="115727272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B3BA2E-AEC3-CBBF-FCCA-665D139B15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740"/>
          <a:stretch/>
        </p:blipFill>
        <p:spPr bwMode="auto">
          <a:xfrm>
            <a:off x="0" y="483234"/>
            <a:ext cx="4297680" cy="6189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aisnstūris 3">
            <a:extLst>
              <a:ext uri="{FF2B5EF4-FFF2-40B4-BE49-F238E27FC236}">
                <a16:creationId xmlns:a16="http://schemas.microsoft.com/office/drawing/2014/main" id="{846FA536-C5E9-2C46-A738-A0453A743D37}"/>
              </a:ext>
            </a:extLst>
          </p:cNvPr>
          <p:cNvSpPr/>
          <p:nvPr/>
        </p:nvSpPr>
        <p:spPr>
          <a:xfrm>
            <a:off x="4297680" y="2741184"/>
            <a:ext cx="7894320" cy="29965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 . . .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In order to proceed with this promising idea,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a full-scale feasibility study of the project is</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needed.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It shall assess feasibility of the facility of this research infrastructure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from</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financial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(business case),</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 clinical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(medical case),</a:t>
            </a:r>
            <a:r>
              <a:rPr lang="lv-LV" sz="20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technological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(technical outline,</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availability and R&amp;D required)</a:t>
            </a:r>
            <a:r>
              <a:rPr lang="en-GB" sz="2000" b="1" dirty="0">
                <a:solidFill>
                  <a:srgbClr val="000066"/>
                </a:solidFill>
                <a:latin typeface="Roboto" panose="02000000000000000000" pitchFamily="2" charset="0"/>
                <a:ea typeface="Roboto" panose="02000000000000000000" pitchFamily="2" charset="0"/>
                <a:cs typeface="Roboto" panose="02000000000000000000" pitchFamily="2" charset="0"/>
              </a:rPr>
              <a:t> and multi-disciplinary scientific research perspective</a:t>
            </a:r>
            <a:r>
              <a:rPr lang="en-GB" sz="20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In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each of these segments, feasibility study would need to have involvement of experts from</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every Baltic</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State and CERN researchers, as well as representatives of European particle</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therapy </a:t>
            </a:r>
            <a:r>
              <a:rPr lang="en-GB" sz="1600" dirty="0" err="1">
                <a:solidFill>
                  <a:srgbClr val="000066"/>
                </a:solidFill>
                <a:latin typeface="Roboto" panose="02000000000000000000" pitchFamily="2" charset="0"/>
                <a:ea typeface="Roboto" panose="02000000000000000000" pitchFamily="2" charset="0"/>
                <a:cs typeface="Roboto" panose="02000000000000000000" pitchFamily="2" charset="0"/>
              </a:rPr>
              <a:t>centers</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 The best existing platform for such feasibility study is CERN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based</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en-GB" sz="1600" dirty="0">
                <a:solidFill>
                  <a:srgbClr val="000066"/>
                </a:solidFill>
                <a:latin typeface="Roboto" panose="02000000000000000000" pitchFamily="2" charset="0"/>
                <a:ea typeface="Roboto" panose="02000000000000000000" pitchFamily="2" charset="0"/>
                <a:cs typeface="Roboto" panose="02000000000000000000" pitchFamily="2" charset="0"/>
              </a:rPr>
              <a:t>NIMMS collaboration</a:t>
            </a:r>
            <a:r>
              <a:rPr lang="lv-LV" sz="1600" dirty="0">
                <a:solidFill>
                  <a:srgbClr val="000066"/>
                </a:solidFill>
                <a:latin typeface="Roboto" panose="02000000000000000000" pitchFamily="2" charset="0"/>
                <a:ea typeface="Roboto" panose="02000000000000000000" pitchFamily="2" charset="0"/>
                <a:cs typeface="Roboto" panose="02000000000000000000" pitchFamily="2" charset="0"/>
              </a:rPr>
              <a:t> </a:t>
            </a:r>
            <a:r>
              <a:rPr lang="lv-LV" sz="2000" b="1" dirty="0">
                <a:solidFill>
                  <a:srgbClr val="000066"/>
                </a:solidFill>
                <a:latin typeface="Roboto" panose="02000000000000000000" pitchFamily="2" charset="0"/>
                <a:ea typeface="Roboto" panose="02000000000000000000" pitchFamily="2" charset="0"/>
                <a:cs typeface="Roboto" panose="02000000000000000000" pitchFamily="2" charset="0"/>
              </a:rPr>
              <a:t>. . . »</a:t>
            </a:r>
            <a:endParaRPr lang="en-US" sz="2000" b="1"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26EA01E2-7282-739D-F041-D6BC590E8F38}"/>
              </a:ext>
            </a:extLst>
          </p:cNvPr>
          <p:cNvSpPr/>
          <p:nvPr/>
        </p:nvSpPr>
        <p:spPr>
          <a:xfrm>
            <a:off x="4297680" y="485775"/>
            <a:ext cx="7894320" cy="132080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latin typeface="Roboto" panose="02000000000000000000" pitchFamily="2" charset="0"/>
                <a:ea typeface="Roboto" panose="02000000000000000000" pitchFamily="2" charset="0"/>
                <a:cs typeface="Roboto" panose="02000000000000000000" pitchFamily="2" charset="0"/>
              </a:rPr>
              <a:t>Workshop </a:t>
            </a:r>
          </a:p>
          <a:p>
            <a:pPr algn="ctr"/>
            <a:r>
              <a:rPr lang="en-GB" sz="2400" b="1"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6" name="Virsraksts 2">
            <a:extLst>
              <a:ext uri="{FF2B5EF4-FFF2-40B4-BE49-F238E27FC236}">
                <a16:creationId xmlns:a16="http://schemas.microsoft.com/office/drawing/2014/main" id="{2EEC4703-9442-1203-5E61-0B04055ECECF}"/>
              </a:ext>
            </a:extLst>
          </p:cNvPr>
          <p:cNvSpPr>
            <a:spLocks noGrp="1"/>
          </p:cNvSpPr>
          <p:nvPr>
            <p:ph type="title"/>
          </p:nvPr>
        </p:nvSpPr>
        <p:spPr>
          <a:xfrm>
            <a:off x="816745" y="1"/>
            <a:ext cx="11375253" cy="479394"/>
          </a:xfrm>
        </p:spPr>
        <p:txBody>
          <a:bodyPr/>
          <a:lstStyle/>
          <a:p>
            <a:r>
              <a:rPr lang="en-US" sz="2000" i="1" dirty="0"/>
              <a:t>Beginning of the Feasibility Study idea: </a:t>
            </a:r>
            <a:r>
              <a:rPr lang="en-US" sz="2000" b="1" dirty="0"/>
              <a:t>“Particle therapy - future for the Baltic States?”</a:t>
            </a:r>
          </a:p>
        </p:txBody>
      </p:sp>
    </p:spTree>
    <p:extLst>
      <p:ext uri="{BB962C8B-B14F-4D97-AF65-F5344CB8AC3E}">
        <p14:creationId xmlns:p14="http://schemas.microsoft.com/office/powerpoint/2010/main" val="157815410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8AA987-83F4-3402-D26B-A31C08CD31DB}"/>
            </a:ext>
          </a:extLst>
        </p:cNvPr>
        <p:cNvGrpSpPr/>
        <p:nvPr/>
      </p:nvGrpSpPr>
      <p:grpSpPr>
        <a:xfrm>
          <a:off x="0" y="0"/>
          <a:ext cx="0" cy="0"/>
          <a:chOff x="0" y="0"/>
          <a:chExt cx="0" cy="0"/>
        </a:xfrm>
      </p:grpSpPr>
      <p:sp>
        <p:nvSpPr>
          <p:cNvPr id="6" name="Virsraksts 5">
            <a:extLst>
              <a:ext uri="{FF2B5EF4-FFF2-40B4-BE49-F238E27FC236}">
                <a16:creationId xmlns:a16="http://schemas.microsoft.com/office/drawing/2014/main" id="{E6BFEC8D-5F52-C50A-F79B-D7143260B1AD}"/>
              </a:ext>
            </a:extLst>
          </p:cNvPr>
          <p:cNvSpPr>
            <a:spLocks noGrp="1"/>
          </p:cNvSpPr>
          <p:nvPr>
            <p:ph type="title"/>
          </p:nvPr>
        </p:nvSpPr>
        <p:spPr/>
        <p:txBody>
          <a:bodyPr/>
          <a:lstStyle/>
          <a:p>
            <a:r>
              <a:rPr lang="en-US" b="1" dirty="0"/>
              <a:t>Overall idea of the Feasibility Study</a:t>
            </a:r>
          </a:p>
        </p:txBody>
      </p:sp>
      <p:sp>
        <p:nvSpPr>
          <p:cNvPr id="2" name="Taisnstūris 1">
            <a:extLst>
              <a:ext uri="{FF2B5EF4-FFF2-40B4-BE49-F238E27FC236}">
                <a16:creationId xmlns:a16="http://schemas.microsoft.com/office/drawing/2014/main" id="{0485DF2D-1BCC-7A73-934A-5A8B885FB401}"/>
              </a:ext>
            </a:extLst>
          </p:cNvPr>
          <p:cNvSpPr/>
          <p:nvPr/>
        </p:nvSpPr>
        <p:spPr>
          <a:xfrm>
            <a:off x="0" y="1495423"/>
            <a:ext cx="12189846" cy="50673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85800" lvl="1" indent="-228600">
              <a:buClr>
                <a:srgbClr val="000066"/>
              </a:buClr>
              <a:buFont typeface="Wingdings" panose="05000000000000000000" pitchFamily="2" charset="2"/>
              <a:buChar cha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to investigate the feasibility of the implementation of the APTCB facility to a certain level </a:t>
            </a:r>
            <a:r>
              <a:rPr lang="en-US" sz="2400" i="1" dirty="0">
                <a:solidFill>
                  <a:schemeClr val="tx1"/>
                </a:solidFill>
                <a:latin typeface="Roboto" panose="02000000000000000000" pitchFamily="2" charset="0"/>
                <a:ea typeface="Roboto" panose="02000000000000000000" pitchFamily="2" charset="0"/>
                <a:cs typeface="Roboto" panose="02000000000000000000" pitchFamily="2" charset="0"/>
              </a:rPr>
              <a:t>( see point 3 ) </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in main domains of proposed functionality:</a:t>
            </a:r>
            <a:endParaRPr lang="en-US" sz="2400" b="1"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600200" lvl="3"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clinical aspects and regional epidemiology;</a:t>
            </a:r>
          </a:p>
          <a:p>
            <a:pPr marL="1600200" lvl="3"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technology itself and integration into a facility</a:t>
            </a:r>
          </a:p>
          <a:p>
            <a:pPr marL="1600200" lvl="3" indent="-228600">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aspects on economics, innovations and business</a:t>
            </a:r>
          </a:p>
          <a:p>
            <a:pPr marL="685800" lvl="1" indent="-228600">
              <a:buClr>
                <a:srgbClr val="000066"/>
              </a:buClr>
              <a:buFont typeface="Wingdings" panose="05000000000000000000" pitchFamily="2" charset="2"/>
              <a:buChar char="§"/>
            </a:pP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to provide a factual based </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Feasibility Study Report to be used as tool for the decision making</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 in the APTCB project continuation; </a:t>
            </a:r>
          </a:p>
          <a:p>
            <a:pPr marL="685800" lvl="1" indent="-228600">
              <a:buClr>
                <a:srgbClr val="000066"/>
              </a:buClr>
              <a:buFont typeface="Wingdings" panose="05000000000000000000" pitchFamily="2" charset="2"/>
              <a:buChar char="§"/>
            </a:pP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6858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through the Feasibility Study Report and associated documents – to </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provide multiple possible scenarios for implementation</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 at various levels: full, partial or no implementation, with possible alternatives. </a:t>
            </a:r>
          </a:p>
        </p:txBody>
      </p:sp>
      <p:sp>
        <p:nvSpPr>
          <p:cNvPr id="3" name="Taisnstūris 3">
            <a:extLst>
              <a:ext uri="{FF2B5EF4-FFF2-40B4-BE49-F238E27FC236}">
                <a16:creationId xmlns:a16="http://schemas.microsoft.com/office/drawing/2014/main" id="{BCD803EA-FB63-704B-73CF-CA676A294F0A}"/>
              </a:ext>
            </a:extLst>
          </p:cNvPr>
          <p:cNvSpPr/>
          <p:nvPr/>
        </p:nvSpPr>
        <p:spPr>
          <a:xfrm>
            <a:off x="0" y="603249"/>
            <a:ext cx="8620125" cy="892175"/>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dirty="0">
                <a:latin typeface="Roboto" panose="02000000000000000000" pitchFamily="2" charset="0"/>
                <a:ea typeface="Roboto" panose="02000000000000000000" pitchFamily="2" charset="0"/>
                <a:cs typeface="Roboto" panose="02000000000000000000" pitchFamily="2" charset="0"/>
              </a:rPr>
              <a:t>Main aims of the Feasibility Study</a:t>
            </a:r>
          </a:p>
        </p:txBody>
      </p:sp>
    </p:spTree>
    <p:extLst>
      <p:ext uri="{BB962C8B-B14F-4D97-AF65-F5344CB8AC3E}">
        <p14:creationId xmlns:p14="http://schemas.microsoft.com/office/powerpoint/2010/main" val="305469915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b="1" dirty="0"/>
              <a:t>Overall idea of the Feasibility Study</a:t>
            </a:r>
          </a:p>
        </p:txBody>
      </p:sp>
      <p:pic>
        <p:nvPicPr>
          <p:cNvPr id="4" name="Attēls 4" descr="Attēls, kurā ir teksts, ekrānuzņēmums, fonts, cipars&#10;&#10;Apraksts ģenerēts automātiski">
            <a:extLst>
              <a:ext uri="{FF2B5EF4-FFF2-40B4-BE49-F238E27FC236}">
                <a16:creationId xmlns:a16="http://schemas.microsoft.com/office/drawing/2014/main" id="{36E6BFC3-B557-8B02-046D-6BBD369295DF}"/>
              </a:ext>
            </a:extLst>
          </p:cNvPr>
          <p:cNvPicPr>
            <a:picLocks noChangeAspect="1"/>
          </p:cNvPicPr>
          <p:nvPr/>
        </p:nvPicPr>
        <p:blipFill>
          <a:blip r:embed="rId2">
            <a:extLst>
              <a:ext uri="{28A0092B-C50C-407E-A947-70E740481C1C}">
                <a14:useLocalDpi xmlns:a14="http://schemas.microsoft.com/office/drawing/2010/main" val="0"/>
              </a:ext>
            </a:extLst>
          </a:blip>
          <a:srcRect b="802"/>
          <a:stretch/>
        </p:blipFill>
        <p:spPr>
          <a:xfrm>
            <a:off x="0" y="515255"/>
            <a:ext cx="12191998" cy="6028981"/>
          </a:xfrm>
          <a:prstGeom prst="rect">
            <a:avLst/>
          </a:prstGeom>
        </p:spPr>
      </p:pic>
    </p:spTree>
    <p:extLst>
      <p:ext uri="{BB962C8B-B14F-4D97-AF65-F5344CB8AC3E}">
        <p14:creationId xmlns:p14="http://schemas.microsoft.com/office/powerpoint/2010/main" val="338849450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7C860-F2D1-6BB0-1EDA-9CC468F34E48}"/>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766A5B59-EBEB-DE74-F912-282AB14E2D02}"/>
              </a:ext>
            </a:extLst>
          </p:cNvPr>
          <p:cNvSpPr>
            <a:spLocks noGrp="1"/>
          </p:cNvSpPr>
          <p:nvPr>
            <p:ph type="title"/>
          </p:nvPr>
        </p:nvSpPr>
        <p:spPr/>
        <p:txBody>
          <a:bodyPr/>
          <a:lstStyle/>
          <a:p>
            <a:r>
              <a:rPr lang="en-US" b="1" dirty="0"/>
              <a:t>What is the Feasibility Study Proposal document?</a:t>
            </a:r>
          </a:p>
        </p:txBody>
      </p:sp>
      <p:sp>
        <p:nvSpPr>
          <p:cNvPr id="2" name="Taisnstūris 3">
            <a:extLst>
              <a:ext uri="{FF2B5EF4-FFF2-40B4-BE49-F238E27FC236}">
                <a16:creationId xmlns:a16="http://schemas.microsoft.com/office/drawing/2014/main" id="{234B0924-8820-8E1A-BD5C-2A10D86925BC}"/>
              </a:ext>
            </a:extLst>
          </p:cNvPr>
          <p:cNvSpPr/>
          <p:nvPr/>
        </p:nvSpPr>
        <p:spPr>
          <a:xfrm>
            <a:off x="-2" y="535265"/>
            <a:ext cx="7600952" cy="479395"/>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latin typeface="Roboto" panose="02000000000000000000" pitchFamily="2" charset="0"/>
                <a:ea typeface="Roboto" panose="02000000000000000000" pitchFamily="2" charset="0"/>
                <a:cs typeface="Roboto" panose="02000000000000000000" pitchFamily="2" charset="0"/>
              </a:rPr>
              <a:t>What </a:t>
            </a:r>
            <a:r>
              <a:rPr lang="en-GB" sz="2400" b="1" u="sng" dirty="0">
                <a:latin typeface="Roboto" panose="02000000000000000000" pitchFamily="2" charset="0"/>
                <a:ea typeface="Roboto" panose="02000000000000000000" pitchFamily="2" charset="0"/>
                <a:cs typeface="Roboto" panose="02000000000000000000" pitchFamily="2" charset="0"/>
              </a:rPr>
              <a:t>IS</a:t>
            </a:r>
            <a:r>
              <a:rPr lang="en-GB" sz="2400" dirty="0">
                <a:latin typeface="Roboto" panose="02000000000000000000" pitchFamily="2" charset="0"/>
                <a:ea typeface="Roboto" panose="02000000000000000000" pitchFamily="2" charset="0"/>
                <a:cs typeface="Roboto" panose="02000000000000000000" pitchFamily="2" charset="0"/>
              </a:rPr>
              <a:t> the Feasibility Study Proposal ?</a:t>
            </a:r>
            <a:endParaRPr lang="en-GB" sz="2400" b="1" dirty="0">
              <a:latin typeface="Roboto" panose="02000000000000000000" pitchFamily="2" charset="0"/>
              <a:ea typeface="Roboto" panose="02000000000000000000" pitchFamily="2" charset="0"/>
              <a:cs typeface="Roboto" panose="02000000000000000000" pitchFamily="2" charset="0"/>
            </a:endParaRPr>
          </a:p>
        </p:txBody>
      </p:sp>
      <p:cxnSp>
        <p:nvCxnSpPr>
          <p:cNvPr id="4" name="Taisns savienotājs 6">
            <a:extLst>
              <a:ext uri="{FF2B5EF4-FFF2-40B4-BE49-F238E27FC236}">
                <a16:creationId xmlns:a16="http://schemas.microsoft.com/office/drawing/2014/main" id="{6A0C55B7-B8F2-ABA4-B86C-14CC0413402D}"/>
              </a:ext>
            </a:extLst>
          </p:cNvPr>
          <p:cNvCxnSpPr>
            <a:cxnSpLocks/>
          </p:cNvCxnSpPr>
          <p:nvPr/>
        </p:nvCxnSpPr>
        <p:spPr>
          <a:xfrm flipH="1">
            <a:off x="-2" y="3622996"/>
            <a:ext cx="12192002" cy="0"/>
          </a:xfrm>
          <a:prstGeom prst="line">
            <a:avLst/>
          </a:prstGeom>
          <a:ln w="19050">
            <a:solidFill>
              <a:srgbClr val="000066"/>
            </a:solidFill>
            <a:prstDash val="dash"/>
          </a:ln>
        </p:spPr>
        <p:style>
          <a:lnRef idx="1">
            <a:schemeClr val="accent1"/>
          </a:lnRef>
          <a:fillRef idx="0">
            <a:schemeClr val="accent1"/>
          </a:fillRef>
          <a:effectRef idx="0">
            <a:schemeClr val="accent1"/>
          </a:effectRef>
          <a:fontRef idx="minor">
            <a:schemeClr val="tx1"/>
          </a:fontRef>
        </p:style>
      </p:cxnSp>
      <p:sp>
        <p:nvSpPr>
          <p:cNvPr id="5" name="Taisnstūris 3">
            <a:extLst>
              <a:ext uri="{FF2B5EF4-FFF2-40B4-BE49-F238E27FC236}">
                <a16:creationId xmlns:a16="http://schemas.microsoft.com/office/drawing/2014/main" id="{AFF7DEE3-5774-5F45-1D53-65C2408611BE}"/>
              </a:ext>
            </a:extLst>
          </p:cNvPr>
          <p:cNvSpPr/>
          <p:nvPr/>
        </p:nvSpPr>
        <p:spPr>
          <a:xfrm>
            <a:off x="0" y="1027788"/>
            <a:ext cx="12192002" cy="24964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Aft>
                <a:spcPts val="600"/>
              </a:spcAft>
              <a:buFont typeface="Wingdings" panose="05000000000000000000" pitchFamily="2" charset="2"/>
              <a:buChar char="§"/>
            </a:pP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Above all: </a:t>
            </a:r>
            <a:r>
              <a:rPr lang="en-US" b="1" dirty="0">
                <a:solidFill>
                  <a:srgbClr val="000066"/>
                </a:solidFill>
                <a:latin typeface="Roboto" panose="02000000000000000000" pitchFamily="2" charset="0"/>
                <a:ea typeface="Roboto" panose="02000000000000000000" pitchFamily="2" charset="0"/>
                <a:cs typeface="Roboto" panose="02000000000000000000" pitchFamily="2" charset="0"/>
              </a:rPr>
              <a:t>definition of core questions to be answered and areas of investigation necessary</a:t>
            </a:r>
          </a:p>
          <a:p>
            <a:pPr marL="342900" indent="-342900">
              <a:spcAft>
                <a:spcPts val="600"/>
              </a:spcAft>
              <a:buFont typeface="Wingdings" panose="05000000000000000000" pitchFamily="2" charset="2"/>
              <a:buChar char="§"/>
            </a:pP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Definition for the motivation of the APTCB facility and long-term vision</a:t>
            </a:r>
          </a:p>
          <a:p>
            <a:pPr marL="342900" indent="-342900">
              <a:spcAft>
                <a:spcPts val="600"/>
              </a:spcAft>
              <a:buFont typeface="Wingdings" panose="05000000000000000000" pitchFamily="2" charset="2"/>
              <a:buChar char="§"/>
            </a:pP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Outline of organizational structure, working plan, stakeholder involvement necessary</a:t>
            </a:r>
          </a:p>
          <a:p>
            <a:pPr marL="342900" indent="-342900">
              <a:spcAft>
                <a:spcPts val="600"/>
              </a:spcAft>
              <a:buFont typeface="Wingdings" panose="05000000000000000000" pitchFamily="2" charset="2"/>
              <a:buChar char="§"/>
            </a:pP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Identification of possibly participating research groups</a:t>
            </a:r>
          </a:p>
          <a:p>
            <a:pPr marL="342900" indent="-342900">
              <a:spcAft>
                <a:spcPts val="600"/>
              </a:spcAft>
              <a:buFont typeface="Wingdings" panose="05000000000000000000" pitchFamily="2" charset="2"/>
              <a:buChar char="§"/>
            </a:pP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Raising institutional interest and awareness among stakeholders</a:t>
            </a:r>
          </a:p>
          <a:p>
            <a:pPr marL="342900" indent="-342900">
              <a:spcAft>
                <a:spcPts val="600"/>
              </a:spcAft>
              <a:buFont typeface="Wingdings" panose="05000000000000000000" pitchFamily="2" charset="2"/>
              <a:buChar char="§"/>
            </a:pPr>
            <a:r>
              <a:rPr lang="en-US" b="1" dirty="0">
                <a:solidFill>
                  <a:srgbClr val="000066"/>
                </a:solidFill>
                <a:latin typeface="Roboto" panose="02000000000000000000" pitchFamily="2" charset="0"/>
                <a:ea typeface="Roboto" panose="02000000000000000000" pitchFamily="2" charset="0"/>
                <a:cs typeface="Roboto" panose="02000000000000000000" pitchFamily="2" charset="0"/>
              </a:rPr>
              <a:t>Aim of the proposal – a document to approach political stakeholders, funding agencies etc.</a:t>
            </a:r>
          </a:p>
          <a:p>
            <a:pPr marL="342900" indent="-342900">
              <a:spcAft>
                <a:spcPts val="600"/>
              </a:spcAft>
              <a:buFont typeface="Wingdings" panose="05000000000000000000" pitchFamily="2" charset="2"/>
              <a:buChar char="§"/>
            </a:pPr>
            <a:r>
              <a:rPr lang="en-US" b="1" dirty="0">
                <a:solidFill>
                  <a:srgbClr val="000066"/>
                </a:solidFill>
                <a:latin typeface="Roboto" panose="02000000000000000000" pitchFamily="2" charset="0"/>
                <a:ea typeface="Roboto" panose="02000000000000000000" pitchFamily="2" charset="0"/>
                <a:cs typeface="Roboto" panose="02000000000000000000" pitchFamily="2" charset="0"/>
              </a:rPr>
              <a:t>A proposal NOT a definitive plan – </a:t>
            </a:r>
            <a:r>
              <a:rPr lang="en-US" dirty="0">
                <a:solidFill>
                  <a:srgbClr val="000066"/>
                </a:solidFill>
                <a:latin typeface="Roboto" panose="02000000000000000000" pitchFamily="2" charset="0"/>
                <a:ea typeface="Roboto" panose="02000000000000000000" pitchFamily="2" charset="0"/>
                <a:cs typeface="Roboto" panose="02000000000000000000" pitchFamily="2" charset="0"/>
              </a:rPr>
              <a:t>changes can be expected upon start</a:t>
            </a:r>
          </a:p>
        </p:txBody>
      </p:sp>
      <p:sp>
        <p:nvSpPr>
          <p:cNvPr id="8" name="Taisnstūris 3">
            <a:extLst>
              <a:ext uri="{FF2B5EF4-FFF2-40B4-BE49-F238E27FC236}">
                <a16:creationId xmlns:a16="http://schemas.microsoft.com/office/drawing/2014/main" id="{5E10096D-E1CB-EC21-28AB-C17F2ACCD630}"/>
              </a:ext>
            </a:extLst>
          </p:cNvPr>
          <p:cNvSpPr/>
          <p:nvPr/>
        </p:nvSpPr>
        <p:spPr>
          <a:xfrm>
            <a:off x="0" y="3797944"/>
            <a:ext cx="7600952" cy="479395"/>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latin typeface="Roboto" panose="02000000000000000000" pitchFamily="2" charset="0"/>
                <a:ea typeface="Roboto" panose="02000000000000000000" pitchFamily="2" charset="0"/>
                <a:cs typeface="Roboto" panose="02000000000000000000" pitchFamily="2" charset="0"/>
              </a:rPr>
              <a:t>What the Feasibility Study Proposal </a:t>
            </a:r>
            <a:r>
              <a:rPr lang="en-GB" sz="2400" b="1" u="sng" dirty="0">
                <a:latin typeface="Roboto" panose="02000000000000000000" pitchFamily="2" charset="0"/>
                <a:ea typeface="Roboto" panose="02000000000000000000" pitchFamily="2" charset="0"/>
                <a:cs typeface="Roboto" panose="02000000000000000000" pitchFamily="2" charset="0"/>
              </a:rPr>
              <a:t>IS NOT</a:t>
            </a:r>
            <a:r>
              <a:rPr lang="en-GB" sz="2400" b="1" dirty="0">
                <a:latin typeface="Roboto" panose="02000000000000000000" pitchFamily="2" charset="0"/>
                <a:ea typeface="Roboto" panose="02000000000000000000" pitchFamily="2" charset="0"/>
                <a:cs typeface="Roboto" panose="02000000000000000000" pitchFamily="2" charset="0"/>
              </a:rPr>
              <a:t> </a:t>
            </a:r>
            <a:r>
              <a:rPr lang="en-GB" sz="2400" dirty="0">
                <a:latin typeface="Roboto" panose="02000000000000000000" pitchFamily="2" charset="0"/>
                <a:ea typeface="Roboto" panose="02000000000000000000" pitchFamily="2" charset="0"/>
                <a:cs typeface="Roboto" panose="02000000000000000000" pitchFamily="2" charset="0"/>
              </a:rPr>
              <a:t>?</a:t>
            </a:r>
            <a:endParaRPr lang="en-GB" sz="2400" b="1" dirty="0">
              <a:latin typeface="Roboto" panose="02000000000000000000" pitchFamily="2" charset="0"/>
              <a:ea typeface="Roboto" panose="02000000000000000000" pitchFamily="2" charset="0"/>
              <a:cs typeface="Roboto" panose="02000000000000000000" pitchFamily="2" charset="0"/>
            </a:endParaRPr>
          </a:p>
        </p:txBody>
      </p:sp>
      <p:sp>
        <p:nvSpPr>
          <p:cNvPr id="9" name="Taisnstūris 3">
            <a:extLst>
              <a:ext uri="{FF2B5EF4-FFF2-40B4-BE49-F238E27FC236}">
                <a16:creationId xmlns:a16="http://schemas.microsoft.com/office/drawing/2014/main" id="{F2AD4912-1356-86C1-1A11-9C53DBE38E45}"/>
              </a:ext>
            </a:extLst>
          </p:cNvPr>
          <p:cNvSpPr/>
          <p:nvPr/>
        </p:nvSpPr>
        <p:spPr>
          <a:xfrm>
            <a:off x="0" y="4277338"/>
            <a:ext cx="12192002" cy="22949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Wingdings" panose="05000000000000000000" pitchFamily="2" charset="2"/>
              <a:buChar char="§"/>
            </a:pPr>
            <a:r>
              <a:rPr lang="en-US" sz="1800" b="1" dirty="0">
                <a:solidFill>
                  <a:srgbClr val="000066"/>
                </a:solidFill>
                <a:latin typeface="Roboto" panose="02000000000000000000" pitchFamily="2" charset="0"/>
                <a:ea typeface="Roboto" panose="02000000000000000000" pitchFamily="2" charset="0"/>
                <a:cs typeface="Roboto" panose="02000000000000000000" pitchFamily="2" charset="0"/>
              </a:rPr>
              <a:t>NOT the final version of the plan of whole Feasibility Study </a:t>
            </a:r>
            <a:r>
              <a:rPr lang="en-US" sz="1800" dirty="0">
                <a:solidFill>
                  <a:srgbClr val="000066"/>
                </a:solidFill>
                <a:latin typeface="Roboto" panose="02000000000000000000" pitchFamily="2" charset="0"/>
                <a:ea typeface="Roboto" panose="02000000000000000000" pitchFamily="2" charset="0"/>
                <a:cs typeface="Roboto" panose="02000000000000000000" pitchFamily="2" charset="0"/>
              </a:rPr>
              <a:t>-  a proposal to discuss for further actions to be taken and updated after discussions with funding agencies, political stakeholders etc.</a:t>
            </a:r>
          </a:p>
          <a:p>
            <a:pPr marL="342900" indent="-342900">
              <a:buFont typeface="Wingdings" panose="05000000000000000000" pitchFamily="2" charset="2"/>
              <a:buChar char="§"/>
            </a:pPr>
            <a:endParaRPr lang="en-US" sz="1800" dirty="0">
              <a:solidFill>
                <a:srgbClr val="000066"/>
              </a:solidFill>
              <a:latin typeface="Roboto" panose="02000000000000000000" pitchFamily="2" charset="0"/>
              <a:ea typeface="Roboto" panose="02000000000000000000" pitchFamily="2" charset="0"/>
              <a:cs typeface="Roboto" panose="02000000000000000000" pitchFamily="2" charset="0"/>
            </a:endParaRPr>
          </a:p>
          <a:p>
            <a:pPr marL="342900" indent="-342900">
              <a:buFont typeface="Wingdings" panose="05000000000000000000" pitchFamily="2" charset="2"/>
              <a:buChar char="§"/>
            </a:pPr>
            <a:r>
              <a:rPr lang="en-US" sz="1800" b="1" dirty="0">
                <a:solidFill>
                  <a:srgbClr val="000066"/>
                </a:solidFill>
                <a:latin typeface="Roboto" panose="02000000000000000000" pitchFamily="2" charset="0"/>
                <a:ea typeface="Roboto" panose="02000000000000000000" pitchFamily="2" charset="0"/>
                <a:cs typeface="Roboto" panose="02000000000000000000" pitchFamily="2" charset="0"/>
              </a:rPr>
              <a:t>NOT the expected outcome of the Feasibility Study: </a:t>
            </a:r>
            <a:r>
              <a:rPr lang="en-US" sz="1800" dirty="0">
                <a:solidFill>
                  <a:srgbClr val="000066"/>
                </a:solidFill>
                <a:latin typeface="Roboto" panose="02000000000000000000" pitchFamily="2" charset="0"/>
                <a:ea typeface="Roboto" panose="02000000000000000000" pitchFamily="2" charset="0"/>
                <a:cs typeface="Roboto" panose="02000000000000000000" pitchFamily="2" charset="0"/>
              </a:rPr>
              <a:t>answering key areas of investigation is part of the Feasibility Study itself. </a:t>
            </a:r>
            <a:r>
              <a:rPr lang="en-US" sz="1800" b="1" dirty="0">
                <a:solidFill>
                  <a:srgbClr val="000066"/>
                </a:solidFill>
                <a:latin typeface="Roboto" panose="02000000000000000000" pitchFamily="2" charset="0"/>
                <a:ea typeface="Roboto" panose="02000000000000000000" pitchFamily="2" charset="0"/>
                <a:cs typeface="Roboto" panose="02000000000000000000" pitchFamily="2" charset="0"/>
              </a:rPr>
              <a:t>Factual basis for the facility is to be provided after the Feasibility Study</a:t>
            </a:r>
            <a:r>
              <a:rPr lang="en-US" sz="1800" dirty="0">
                <a:solidFill>
                  <a:srgbClr val="000066"/>
                </a:solidFill>
                <a:latin typeface="Roboto" panose="02000000000000000000" pitchFamily="2" charset="0"/>
                <a:ea typeface="Roboto" panose="02000000000000000000" pitchFamily="2" charset="0"/>
                <a:cs typeface="Roboto" panose="02000000000000000000" pitchFamily="2" charset="0"/>
              </a:rPr>
              <a:t>, though a brief initial overview is provided in the “Motivation” section</a:t>
            </a:r>
          </a:p>
        </p:txBody>
      </p:sp>
    </p:spTree>
    <p:extLst>
      <p:ext uri="{BB962C8B-B14F-4D97-AF65-F5344CB8AC3E}">
        <p14:creationId xmlns:p14="http://schemas.microsoft.com/office/powerpoint/2010/main" val="9774000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8D504-322B-061E-0380-78AABC642622}"/>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01E7C140-E8D6-1C17-C70C-C2C05F486282}"/>
              </a:ext>
            </a:extLst>
          </p:cNvPr>
          <p:cNvSpPr>
            <a:spLocks noGrp="1"/>
          </p:cNvSpPr>
          <p:nvPr>
            <p:ph type="title"/>
          </p:nvPr>
        </p:nvSpPr>
        <p:spPr/>
        <p:txBody>
          <a:bodyPr/>
          <a:lstStyle/>
          <a:p>
            <a:r>
              <a:rPr lang="en-US" b="1" dirty="0"/>
              <a:t>Timeline of the Feasibility Study Proposal preparation</a:t>
            </a:r>
          </a:p>
        </p:txBody>
      </p:sp>
      <p:sp>
        <p:nvSpPr>
          <p:cNvPr id="2" name="Taisnstūris 19">
            <a:extLst>
              <a:ext uri="{FF2B5EF4-FFF2-40B4-BE49-F238E27FC236}">
                <a16:creationId xmlns:a16="http://schemas.microsoft.com/office/drawing/2014/main" id="{82A24E04-4A00-30E8-64EF-361EE7FA202C}"/>
              </a:ext>
            </a:extLst>
          </p:cNvPr>
          <p:cNvSpPr/>
          <p:nvPr/>
        </p:nvSpPr>
        <p:spPr>
          <a:xfrm>
            <a:off x="0" y="3346431"/>
            <a:ext cx="12191998" cy="433388"/>
          </a:xfrm>
          <a:prstGeom prst="rect">
            <a:avLst/>
          </a:prstGeom>
          <a:gradFill>
            <a:gsLst>
              <a:gs pos="0">
                <a:srgbClr val="00B0F0"/>
              </a:gs>
              <a:gs pos="98000">
                <a:srgbClr val="00B0F0">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āls 21">
            <a:extLst>
              <a:ext uri="{FF2B5EF4-FFF2-40B4-BE49-F238E27FC236}">
                <a16:creationId xmlns:a16="http://schemas.microsoft.com/office/drawing/2014/main" id="{BA4984EF-4FC1-05A2-898D-C92052DE7D77}"/>
              </a:ext>
            </a:extLst>
          </p:cNvPr>
          <p:cNvSpPr/>
          <p:nvPr/>
        </p:nvSpPr>
        <p:spPr>
          <a:xfrm>
            <a:off x="1010753" y="3364921"/>
            <a:ext cx="397318" cy="397318"/>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2" name="Taisns savienotājs 30">
            <a:extLst>
              <a:ext uri="{FF2B5EF4-FFF2-40B4-BE49-F238E27FC236}">
                <a16:creationId xmlns:a16="http://schemas.microsoft.com/office/drawing/2014/main" id="{CBCA3F27-0427-CF26-95AE-A10A3E3A01E0}"/>
              </a:ext>
            </a:extLst>
          </p:cNvPr>
          <p:cNvCxnSpPr>
            <a:cxnSpLocks/>
          </p:cNvCxnSpPr>
          <p:nvPr/>
        </p:nvCxnSpPr>
        <p:spPr>
          <a:xfrm>
            <a:off x="1030611" y="842687"/>
            <a:ext cx="0" cy="26944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455DB3A-2FD9-6C77-15B5-90A6553CCEBD}"/>
              </a:ext>
            </a:extLst>
          </p:cNvPr>
          <p:cNvSpPr txBox="1"/>
          <p:nvPr/>
        </p:nvSpPr>
        <p:spPr>
          <a:xfrm>
            <a:off x="1019718" y="733947"/>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First ideas </a:t>
            </a:r>
            <a:r>
              <a:rPr lang="en-US" sz="2000" dirty="0">
                <a:latin typeface="Roboto" panose="02000000000000000000" pitchFamily="2" charset="0"/>
                <a:ea typeface="Roboto" panose="02000000000000000000" pitchFamily="2" charset="0"/>
                <a:cs typeface="Roboto" panose="02000000000000000000" pitchFamily="2" charset="0"/>
              </a:rPr>
              <a:t>on the structure of the Feasibility Study proposal</a:t>
            </a:r>
            <a:endParaRPr lang="en-US" sz="20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nvGrpSpPr>
          <p:cNvPr id="33" name="Group 32">
            <a:extLst>
              <a:ext uri="{FF2B5EF4-FFF2-40B4-BE49-F238E27FC236}">
                <a16:creationId xmlns:a16="http://schemas.microsoft.com/office/drawing/2014/main" id="{AF34D203-A3B0-50AC-1B88-00C4587F5889}"/>
              </a:ext>
            </a:extLst>
          </p:cNvPr>
          <p:cNvGrpSpPr/>
          <p:nvPr/>
        </p:nvGrpSpPr>
        <p:grpSpPr>
          <a:xfrm flipV="1">
            <a:off x="1877581" y="3364921"/>
            <a:ext cx="1320074" cy="2919552"/>
            <a:chOff x="3995996" y="1972236"/>
            <a:chExt cx="1320074" cy="2919552"/>
          </a:xfrm>
        </p:grpSpPr>
        <p:sp>
          <p:nvSpPr>
            <p:cNvPr id="31" name="Ovāls 21">
              <a:extLst>
                <a:ext uri="{FF2B5EF4-FFF2-40B4-BE49-F238E27FC236}">
                  <a16:creationId xmlns:a16="http://schemas.microsoft.com/office/drawing/2014/main" id="{670CCE08-B66F-14C7-E4D8-05708554F3E2}"/>
                </a:ext>
              </a:extLst>
            </p:cNvPr>
            <p:cNvSpPr/>
            <p:nvPr/>
          </p:nvSpPr>
          <p:spPr>
            <a:xfrm>
              <a:off x="3995996" y="4494470"/>
              <a:ext cx="1320074" cy="397318"/>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2" name="Taisns savienotājs 30">
              <a:extLst>
                <a:ext uri="{FF2B5EF4-FFF2-40B4-BE49-F238E27FC236}">
                  <a16:creationId xmlns:a16="http://schemas.microsoft.com/office/drawing/2014/main" id="{5E9C13FF-E3E9-605A-C96C-8F0B1CE918A6}"/>
                </a:ext>
              </a:extLst>
            </p:cNvPr>
            <p:cNvCxnSpPr>
              <a:cxnSpLocks/>
            </p:cNvCxnSpPr>
            <p:nvPr/>
          </p:nvCxnSpPr>
          <p:spPr>
            <a:xfrm>
              <a:off x="4015854" y="1972236"/>
              <a:ext cx="0" cy="26944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C29043A2-7E88-0ED9-7CE7-F4461D87980E}"/>
              </a:ext>
            </a:extLst>
          </p:cNvPr>
          <p:cNvSpPr txBox="1"/>
          <p:nvPr/>
        </p:nvSpPr>
        <p:spPr>
          <a:xfrm>
            <a:off x="1917298" y="4155199"/>
            <a:ext cx="2177937" cy="2246769"/>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During Spring 2024</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Preparation of the first draft</a:t>
            </a:r>
            <a:r>
              <a:rPr lang="en-US" sz="2000" dirty="0">
                <a:latin typeface="Roboto" panose="02000000000000000000" pitchFamily="2" charset="0"/>
                <a:ea typeface="Roboto" panose="02000000000000000000" pitchFamily="2" charset="0"/>
                <a:cs typeface="Roboto" panose="02000000000000000000" pitchFamily="2" charset="0"/>
              </a:rPr>
              <a:t> in collaboration with CERN NIMMS</a:t>
            </a:r>
            <a:endParaRPr lang="en-US" sz="20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nvGrpSpPr>
          <p:cNvPr id="38" name="Group 37">
            <a:extLst>
              <a:ext uri="{FF2B5EF4-FFF2-40B4-BE49-F238E27FC236}">
                <a16:creationId xmlns:a16="http://schemas.microsoft.com/office/drawing/2014/main" id="{FB8619F3-721B-8966-D74C-E9308F4180A8}"/>
              </a:ext>
            </a:extLst>
          </p:cNvPr>
          <p:cNvGrpSpPr/>
          <p:nvPr/>
        </p:nvGrpSpPr>
        <p:grpSpPr>
          <a:xfrm>
            <a:off x="3697917" y="842127"/>
            <a:ext cx="397318" cy="2919552"/>
            <a:chOff x="2900054" y="734547"/>
            <a:chExt cx="397318" cy="2919552"/>
          </a:xfrm>
        </p:grpSpPr>
        <p:sp>
          <p:nvSpPr>
            <p:cNvPr id="35" name="Ovāls 21">
              <a:extLst>
                <a:ext uri="{FF2B5EF4-FFF2-40B4-BE49-F238E27FC236}">
                  <a16:creationId xmlns:a16="http://schemas.microsoft.com/office/drawing/2014/main" id="{BC5022FC-E065-EC1E-9A2F-073B3F36DB2E}"/>
                </a:ext>
              </a:extLst>
            </p:cNvPr>
            <p:cNvSpPr/>
            <p:nvPr/>
          </p:nvSpPr>
          <p:spPr>
            <a:xfrm>
              <a:off x="2900054" y="3256781"/>
              <a:ext cx="397318" cy="397318"/>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36" name="Taisns savienotājs 30">
              <a:extLst>
                <a:ext uri="{FF2B5EF4-FFF2-40B4-BE49-F238E27FC236}">
                  <a16:creationId xmlns:a16="http://schemas.microsoft.com/office/drawing/2014/main" id="{E32C6FFC-00E5-B855-50C0-D445BC632A89}"/>
                </a:ext>
              </a:extLst>
            </p:cNvPr>
            <p:cNvCxnSpPr>
              <a:cxnSpLocks/>
            </p:cNvCxnSpPr>
            <p:nvPr/>
          </p:nvCxnSpPr>
          <p:spPr>
            <a:xfrm>
              <a:off x="2919912" y="734547"/>
              <a:ext cx="0" cy="26944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859CA5F8-BE53-D10F-99B2-259117BA6E10}"/>
              </a:ext>
            </a:extLst>
          </p:cNvPr>
          <p:cNvSpPr txBox="1"/>
          <p:nvPr/>
        </p:nvSpPr>
        <p:spPr>
          <a:xfrm>
            <a:off x="3706882" y="733387"/>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June 2024</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Finalization of first draft </a:t>
            </a:r>
            <a:r>
              <a:rPr lang="en-US" sz="2000" dirty="0">
                <a:latin typeface="Roboto" panose="02000000000000000000" pitchFamily="2" charset="0"/>
                <a:ea typeface="Roboto" panose="02000000000000000000" pitchFamily="2" charset="0"/>
                <a:cs typeface="Roboto" panose="02000000000000000000" pitchFamily="2" charset="0"/>
              </a:rPr>
              <a:t>of the Feasibility Study proposal</a:t>
            </a:r>
            <a:endParaRPr lang="en-US" sz="20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nvGrpSpPr>
          <p:cNvPr id="39" name="Group 38">
            <a:extLst>
              <a:ext uri="{FF2B5EF4-FFF2-40B4-BE49-F238E27FC236}">
                <a16:creationId xmlns:a16="http://schemas.microsoft.com/office/drawing/2014/main" id="{33F16C9E-44E3-29B8-18FF-D6EDA930E54A}"/>
              </a:ext>
            </a:extLst>
          </p:cNvPr>
          <p:cNvGrpSpPr/>
          <p:nvPr/>
        </p:nvGrpSpPr>
        <p:grpSpPr>
          <a:xfrm flipV="1">
            <a:off x="4795850" y="3364921"/>
            <a:ext cx="1088968" cy="2919552"/>
            <a:chOff x="2900054" y="734547"/>
            <a:chExt cx="1088968" cy="2919552"/>
          </a:xfrm>
        </p:grpSpPr>
        <p:sp>
          <p:nvSpPr>
            <p:cNvPr id="40" name="Ovāls 21">
              <a:extLst>
                <a:ext uri="{FF2B5EF4-FFF2-40B4-BE49-F238E27FC236}">
                  <a16:creationId xmlns:a16="http://schemas.microsoft.com/office/drawing/2014/main" id="{98A480AD-1F38-D9F8-5EB2-E1301136CCED}"/>
                </a:ext>
              </a:extLst>
            </p:cNvPr>
            <p:cNvSpPr/>
            <p:nvPr/>
          </p:nvSpPr>
          <p:spPr>
            <a:xfrm>
              <a:off x="2900054" y="3256781"/>
              <a:ext cx="1088968" cy="397318"/>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41" name="Taisns savienotājs 30">
              <a:extLst>
                <a:ext uri="{FF2B5EF4-FFF2-40B4-BE49-F238E27FC236}">
                  <a16:creationId xmlns:a16="http://schemas.microsoft.com/office/drawing/2014/main" id="{A468F1BF-B04D-94F9-F9FE-FA6773F83185}"/>
                </a:ext>
              </a:extLst>
            </p:cNvPr>
            <p:cNvCxnSpPr>
              <a:cxnSpLocks/>
            </p:cNvCxnSpPr>
            <p:nvPr/>
          </p:nvCxnSpPr>
          <p:spPr>
            <a:xfrm>
              <a:off x="2919912" y="734547"/>
              <a:ext cx="0" cy="26944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890E1904-D70B-F414-59E2-B8392D17C190}"/>
              </a:ext>
            </a:extLst>
          </p:cNvPr>
          <p:cNvSpPr txBox="1"/>
          <p:nvPr/>
        </p:nvSpPr>
        <p:spPr>
          <a:xfrm>
            <a:off x="4829658" y="4155199"/>
            <a:ext cx="2177937" cy="2246769"/>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Summer to September 2024</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Additions to the proposal writing group </a:t>
            </a:r>
            <a:r>
              <a:rPr lang="en-US" sz="2000" dirty="0">
                <a:latin typeface="Roboto" panose="02000000000000000000" pitchFamily="2" charset="0"/>
                <a:ea typeface="Roboto" panose="02000000000000000000" pitchFamily="2" charset="0"/>
                <a:cs typeface="Roboto" panose="02000000000000000000" pitchFamily="2" charset="0"/>
              </a:rPr>
              <a:t>and further adaptations of the document</a:t>
            </a:r>
            <a:endParaRPr lang="en-US" sz="20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nvGrpSpPr>
          <p:cNvPr id="43" name="Group 42">
            <a:extLst>
              <a:ext uri="{FF2B5EF4-FFF2-40B4-BE49-F238E27FC236}">
                <a16:creationId xmlns:a16="http://schemas.microsoft.com/office/drawing/2014/main" id="{714312DB-ACE1-B094-A5A2-46AD8D950FED}"/>
              </a:ext>
            </a:extLst>
          </p:cNvPr>
          <p:cNvGrpSpPr/>
          <p:nvPr/>
        </p:nvGrpSpPr>
        <p:grpSpPr>
          <a:xfrm>
            <a:off x="6740246" y="842127"/>
            <a:ext cx="397318" cy="2919552"/>
            <a:chOff x="2900054" y="734547"/>
            <a:chExt cx="397318" cy="2919552"/>
          </a:xfrm>
        </p:grpSpPr>
        <p:sp>
          <p:nvSpPr>
            <p:cNvPr id="44" name="Ovāls 21">
              <a:extLst>
                <a:ext uri="{FF2B5EF4-FFF2-40B4-BE49-F238E27FC236}">
                  <a16:creationId xmlns:a16="http://schemas.microsoft.com/office/drawing/2014/main" id="{980FA7C2-616C-23BA-6F4E-9F7ED547F3DF}"/>
                </a:ext>
              </a:extLst>
            </p:cNvPr>
            <p:cNvSpPr/>
            <p:nvPr/>
          </p:nvSpPr>
          <p:spPr>
            <a:xfrm>
              <a:off x="2900054" y="3256781"/>
              <a:ext cx="397318" cy="397318"/>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45" name="Taisns savienotājs 30">
              <a:extLst>
                <a:ext uri="{FF2B5EF4-FFF2-40B4-BE49-F238E27FC236}">
                  <a16:creationId xmlns:a16="http://schemas.microsoft.com/office/drawing/2014/main" id="{66CAD1E7-C129-CC20-7266-13D817CE3E4D}"/>
                </a:ext>
              </a:extLst>
            </p:cNvPr>
            <p:cNvCxnSpPr>
              <a:cxnSpLocks/>
            </p:cNvCxnSpPr>
            <p:nvPr/>
          </p:nvCxnSpPr>
          <p:spPr>
            <a:xfrm>
              <a:off x="2919912" y="734547"/>
              <a:ext cx="0" cy="26944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id="{CF730244-134F-E0DE-60F7-ACAED2054C1C}"/>
              </a:ext>
            </a:extLst>
          </p:cNvPr>
          <p:cNvSpPr txBox="1"/>
          <p:nvPr/>
        </p:nvSpPr>
        <p:spPr>
          <a:xfrm>
            <a:off x="6749211" y="733387"/>
            <a:ext cx="2896816" cy="1938992"/>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October 2024</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Finalization of first version </a:t>
            </a:r>
            <a:r>
              <a:rPr lang="en-US" sz="2000" dirty="0">
                <a:latin typeface="Roboto" panose="02000000000000000000" pitchFamily="2" charset="0"/>
                <a:ea typeface="Roboto" panose="02000000000000000000" pitchFamily="2" charset="0"/>
                <a:cs typeface="Roboto" panose="02000000000000000000" pitchFamily="2" charset="0"/>
              </a:rPr>
              <a:t>of the proposal.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Adaptation to comments from CBG member institutions</a:t>
            </a:r>
            <a:endParaRPr lang="en-US" sz="20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grpSp>
        <p:nvGrpSpPr>
          <p:cNvPr id="47" name="Group 46">
            <a:extLst>
              <a:ext uri="{FF2B5EF4-FFF2-40B4-BE49-F238E27FC236}">
                <a16:creationId xmlns:a16="http://schemas.microsoft.com/office/drawing/2014/main" id="{989DBBA0-CF31-55F9-399C-77D4619F6F85}"/>
              </a:ext>
            </a:extLst>
          </p:cNvPr>
          <p:cNvGrpSpPr/>
          <p:nvPr/>
        </p:nvGrpSpPr>
        <p:grpSpPr>
          <a:xfrm flipV="1">
            <a:off x="8108513" y="3369407"/>
            <a:ext cx="3486507" cy="2919552"/>
            <a:chOff x="2900053" y="734547"/>
            <a:chExt cx="3486507" cy="2919552"/>
          </a:xfrm>
          <a:solidFill>
            <a:srgbClr val="000000">
              <a:alpha val="25098"/>
            </a:srgbClr>
          </a:solidFill>
        </p:grpSpPr>
        <p:sp>
          <p:nvSpPr>
            <p:cNvPr id="48" name="Ovāls 21">
              <a:extLst>
                <a:ext uri="{FF2B5EF4-FFF2-40B4-BE49-F238E27FC236}">
                  <a16:creationId xmlns:a16="http://schemas.microsoft.com/office/drawing/2014/main" id="{B3FF48F3-EDCE-4014-B30C-54846240BA52}"/>
                </a:ext>
              </a:extLst>
            </p:cNvPr>
            <p:cNvSpPr/>
            <p:nvPr/>
          </p:nvSpPr>
          <p:spPr>
            <a:xfrm>
              <a:off x="2900053" y="3256781"/>
              <a:ext cx="3486507" cy="3973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49" name="Taisns savienotājs 30">
              <a:extLst>
                <a:ext uri="{FF2B5EF4-FFF2-40B4-BE49-F238E27FC236}">
                  <a16:creationId xmlns:a16="http://schemas.microsoft.com/office/drawing/2014/main" id="{A864BE8A-B208-6B7E-12F0-B6C2C23EA59A}"/>
                </a:ext>
              </a:extLst>
            </p:cNvPr>
            <p:cNvCxnSpPr>
              <a:cxnSpLocks/>
            </p:cNvCxnSpPr>
            <p:nvPr/>
          </p:nvCxnSpPr>
          <p:spPr>
            <a:xfrm>
              <a:off x="2919912" y="734547"/>
              <a:ext cx="0" cy="2694453"/>
            </a:xfrm>
            <a:prstGeom prst="line">
              <a:avLst/>
            </a:prstGeom>
            <a:grpFill/>
            <a:ln w="19050">
              <a:solidFill>
                <a:srgbClr val="000066">
                  <a:alpha val="25098"/>
                </a:srgbClr>
              </a:solidFill>
              <a:prstDash val="lgDash"/>
            </a:ln>
          </p:spPr>
          <p:style>
            <a:lnRef idx="1">
              <a:schemeClr val="accent1"/>
            </a:lnRef>
            <a:fillRef idx="0">
              <a:schemeClr val="accent1"/>
            </a:fillRef>
            <a:effectRef idx="0">
              <a:schemeClr val="accent1"/>
            </a:effectRef>
            <a:fontRef idx="minor">
              <a:schemeClr val="tx1"/>
            </a:fontRef>
          </p:style>
        </p:cxnSp>
      </p:grpSp>
      <p:sp>
        <p:nvSpPr>
          <p:cNvPr id="50" name="TextBox 49">
            <a:extLst>
              <a:ext uri="{FF2B5EF4-FFF2-40B4-BE49-F238E27FC236}">
                <a16:creationId xmlns:a16="http://schemas.microsoft.com/office/drawing/2014/main" id="{34F09A4F-3E0C-D2F8-F9B1-1D0D414AA6D0}"/>
              </a:ext>
            </a:extLst>
          </p:cNvPr>
          <p:cNvSpPr txBox="1"/>
          <p:nvPr/>
        </p:nvSpPr>
        <p:spPr>
          <a:xfrm>
            <a:off x="8141858" y="4155198"/>
            <a:ext cx="3754307" cy="1200329"/>
          </a:xfrm>
          <a:prstGeom prst="rect">
            <a:avLst/>
          </a:prstGeom>
          <a:noFill/>
        </p:spPr>
        <p:txBody>
          <a:bodyPr wrap="square" rtlCol="0">
            <a:spAutoFit/>
          </a:bodyPr>
          <a:lstStyle/>
          <a:p>
            <a:pPr defTabSz="914400"/>
            <a:r>
              <a:rPr lang="en-US" sz="2400" b="1" dirty="0">
                <a:solidFill>
                  <a:prstClr val="black"/>
                </a:solidFill>
                <a:latin typeface="Roboto" panose="02000000000000000000" pitchFamily="2" charset="0"/>
                <a:ea typeface="Roboto" panose="02000000000000000000" pitchFamily="2" charset="0"/>
                <a:cs typeface="Roboto" panose="02000000000000000000" pitchFamily="2" charset="0"/>
              </a:rPr>
              <a:t>From December 2024</a:t>
            </a:r>
          </a:p>
          <a:p>
            <a:pPr defTabSz="914400"/>
            <a:r>
              <a:rPr lang="en-US" sz="2400" b="1" dirty="0">
                <a:solidFill>
                  <a:prstClr val="black"/>
                </a:solidFill>
                <a:latin typeface="Roboto" panose="02000000000000000000" pitchFamily="2" charset="0"/>
                <a:ea typeface="Roboto" panose="02000000000000000000" pitchFamily="2" charset="0"/>
                <a:cs typeface="Roboto" panose="02000000000000000000" pitchFamily="2" charset="0"/>
              </a:rPr>
              <a:t>to now</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 of APTCB FSSG</a:t>
            </a:r>
            <a:endParaRPr lang="en-US" sz="2400"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51" name="Rectangle 50">
            <a:extLst>
              <a:ext uri="{FF2B5EF4-FFF2-40B4-BE49-F238E27FC236}">
                <a16:creationId xmlns:a16="http://schemas.microsoft.com/office/drawing/2014/main" id="{3EB2E2D4-A3BA-0D21-E1AC-8F12DB13CDB0}"/>
              </a:ext>
            </a:extLst>
          </p:cNvPr>
          <p:cNvSpPr/>
          <p:nvPr/>
        </p:nvSpPr>
        <p:spPr>
          <a:xfrm>
            <a:off x="8220637" y="4078940"/>
            <a:ext cx="3442443" cy="1362635"/>
          </a:xfrm>
          <a:prstGeom prst="rect">
            <a:avLst/>
          </a:prstGeom>
          <a:solidFill>
            <a:srgbClr val="E7F3F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60173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500"/>
                                        <p:tgtEl>
                                          <p:spTgt spid="3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34" grpId="0"/>
      <p:bldP spid="37" grpId="0"/>
      <p:bldP spid="42" grpId="0"/>
      <p:bldP spid="46" grpId="0"/>
      <p:bldP spid="50" grpId="0"/>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65A0A2-D65F-5C15-F68F-D722E79CFD07}"/>
            </a:ext>
          </a:extLst>
        </p:cNvPr>
        <p:cNvGrpSpPr/>
        <p:nvPr/>
      </p:nvGrpSpPr>
      <p:grpSpPr>
        <a:xfrm>
          <a:off x="0" y="0"/>
          <a:ext cx="0" cy="0"/>
          <a:chOff x="0" y="0"/>
          <a:chExt cx="0" cy="0"/>
        </a:xfrm>
      </p:grpSpPr>
      <p:sp>
        <p:nvSpPr>
          <p:cNvPr id="9" name="Taisnstūris 3">
            <a:extLst>
              <a:ext uri="{FF2B5EF4-FFF2-40B4-BE49-F238E27FC236}">
                <a16:creationId xmlns:a16="http://schemas.microsoft.com/office/drawing/2014/main" id="{F1C04051-78DE-11C1-A357-3D8D13690897}"/>
              </a:ext>
            </a:extLst>
          </p:cNvPr>
          <p:cNvSpPr/>
          <p:nvPr/>
        </p:nvSpPr>
        <p:spPr>
          <a:xfrm>
            <a:off x="5076464" y="5651124"/>
            <a:ext cx="7115536" cy="3314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i="1" dirty="0">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6A80C48D-12E6-F575-8C78-234C7C535935}"/>
              </a:ext>
            </a:extLst>
          </p:cNvPr>
          <p:cNvSpPr/>
          <p:nvPr/>
        </p:nvSpPr>
        <p:spPr>
          <a:xfrm>
            <a:off x="5079254" y="3649981"/>
            <a:ext cx="7112746" cy="3314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b="1" i="1" dirty="0">
              <a:latin typeface="Roboto" panose="02000000000000000000" pitchFamily="2" charset="0"/>
              <a:ea typeface="Roboto" panose="02000000000000000000" pitchFamily="2" charset="0"/>
              <a:cs typeface="Roboto" panose="02000000000000000000" pitchFamily="2" charset="0"/>
            </a:endParaRPr>
          </a:p>
        </p:txBody>
      </p:sp>
      <p:sp>
        <p:nvSpPr>
          <p:cNvPr id="3" name="Virsraksts 2">
            <a:extLst>
              <a:ext uri="{FF2B5EF4-FFF2-40B4-BE49-F238E27FC236}">
                <a16:creationId xmlns:a16="http://schemas.microsoft.com/office/drawing/2014/main" id="{B50B238D-9EA3-E488-8A3C-2BD20059F107}"/>
              </a:ext>
            </a:extLst>
          </p:cNvPr>
          <p:cNvSpPr>
            <a:spLocks noGrp="1"/>
          </p:cNvSpPr>
          <p:nvPr>
            <p:ph type="title"/>
          </p:nvPr>
        </p:nvSpPr>
        <p:spPr/>
        <p:txBody>
          <a:bodyPr/>
          <a:lstStyle/>
          <a:p>
            <a:r>
              <a:rPr lang="en-US" b="1" dirty="0"/>
              <a:t>1</a:t>
            </a:r>
            <a:r>
              <a:rPr lang="en-US" b="1" baseline="30000" dirty="0"/>
              <a:t>st</a:t>
            </a:r>
            <a:r>
              <a:rPr lang="en-US" b="1" dirty="0"/>
              <a:t> and 2</a:t>
            </a:r>
            <a:r>
              <a:rPr lang="en-US" b="1" baseline="30000" dirty="0"/>
              <a:t>nd</a:t>
            </a:r>
            <a:r>
              <a:rPr lang="en-US" b="1" dirty="0"/>
              <a:t> iteration of the Feasibility Study proposal: </a:t>
            </a:r>
            <a:r>
              <a:rPr lang="en-US" dirty="0"/>
              <a:t>Overview</a:t>
            </a:r>
          </a:p>
        </p:txBody>
      </p:sp>
      <p:pic>
        <p:nvPicPr>
          <p:cNvPr id="4" name="Picture 3">
            <a:extLst>
              <a:ext uri="{FF2B5EF4-FFF2-40B4-BE49-F238E27FC236}">
                <a16:creationId xmlns:a16="http://schemas.microsoft.com/office/drawing/2014/main" id="{57B8A0B7-A47C-7F00-F08E-BD33BBC3D0CD}"/>
              </a:ext>
            </a:extLst>
          </p:cNvPr>
          <p:cNvPicPr>
            <a:picLocks noChangeAspect="1"/>
          </p:cNvPicPr>
          <p:nvPr/>
        </p:nvPicPr>
        <p:blipFill>
          <a:blip r:embed="rId2"/>
          <a:srcRect b="11129"/>
          <a:stretch/>
        </p:blipFill>
        <p:spPr>
          <a:xfrm>
            <a:off x="0" y="498777"/>
            <a:ext cx="5079254" cy="6054423"/>
          </a:xfrm>
          <a:prstGeom prst="rect">
            <a:avLst/>
          </a:prstGeom>
        </p:spPr>
      </p:pic>
      <p:pic>
        <p:nvPicPr>
          <p:cNvPr id="2" name="Attēls 3">
            <a:extLst>
              <a:ext uri="{FF2B5EF4-FFF2-40B4-BE49-F238E27FC236}">
                <a16:creationId xmlns:a16="http://schemas.microsoft.com/office/drawing/2014/main" id="{FC285B2D-C849-4B1E-6E02-0812E79ED48B}"/>
              </a:ext>
            </a:extLst>
          </p:cNvPr>
          <p:cNvPicPr>
            <a:picLocks noChangeAspect="1"/>
          </p:cNvPicPr>
          <p:nvPr/>
        </p:nvPicPr>
        <p:blipFill>
          <a:blip r:embed="rId3"/>
          <a:stretch>
            <a:fillRect/>
          </a:stretch>
        </p:blipFill>
        <p:spPr>
          <a:xfrm>
            <a:off x="6096000" y="498445"/>
            <a:ext cx="4984737" cy="3132485"/>
          </a:xfrm>
          <a:prstGeom prst="rect">
            <a:avLst/>
          </a:prstGeom>
        </p:spPr>
      </p:pic>
      <p:sp>
        <p:nvSpPr>
          <p:cNvPr id="5" name="TextBox 4">
            <a:extLst>
              <a:ext uri="{FF2B5EF4-FFF2-40B4-BE49-F238E27FC236}">
                <a16:creationId xmlns:a16="http://schemas.microsoft.com/office/drawing/2014/main" id="{70957B70-1203-76CE-250C-66974BE3C6B5}"/>
              </a:ext>
            </a:extLst>
          </p:cNvPr>
          <p:cNvSpPr txBox="1"/>
          <p:nvPr/>
        </p:nvSpPr>
        <p:spPr>
          <a:xfrm>
            <a:off x="5095514" y="3644153"/>
            <a:ext cx="7096486" cy="2077492"/>
          </a:xfrm>
          <a:prstGeom prst="rect">
            <a:avLst/>
          </a:prstGeom>
          <a:noFill/>
        </p:spPr>
        <p:txBody>
          <a:bodyPr wrap="square">
            <a:spAutoFit/>
          </a:bodyPr>
          <a:lstStyle/>
          <a:p>
            <a:pPr marL="0" lvl="1">
              <a:spcAft>
                <a:spcPts val="600"/>
              </a:spcAft>
              <a:buClr>
                <a:srgbClr val="000066"/>
              </a:buClr>
            </a:pPr>
            <a:r>
              <a:rPr lang="en-US" sz="1600" b="1" dirty="0">
                <a:solidFill>
                  <a:srgbClr val="FFFFFF"/>
                </a:solidFill>
                <a:latin typeface="Roboto" panose="02000000000000000000" pitchFamily="2" charset="0"/>
                <a:ea typeface="Roboto" panose="02000000000000000000" pitchFamily="2" charset="0"/>
                <a:cs typeface="Roboto" panose="02000000000000000000" pitchFamily="2" charset="0"/>
              </a:rPr>
              <a:t>Draft preparation:</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Convener of the WG: Prof.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Toms Torims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Deputy Convener of the WG: Prof.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Diana Adlienė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(Kaunas University of Technology, LT)  </a:t>
            </a:r>
          </a:p>
          <a:p>
            <a:pPr marL="800100" lvl="2" indent="-342900">
              <a:buClr>
                <a:srgbClr val="000066"/>
              </a:buClr>
              <a:buFont typeface="Wingdings" panose="05000000000000000000" pitchFamily="2" charset="2"/>
              <a:buChar char="§"/>
            </a:pP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Kristaps Palskis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Dr.</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 Erika Korobeinikova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(Lithuanian University of Health Sciences, LT)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Alberto Degiovanni</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 (Riga Technical University, LV)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Maurizio Vretenar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(CERN, CH)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Andris Ratkus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(Riga Technical University, LV)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Prof.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Saulė Mačiukaitė-Žvinienė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(Vilnius University, LT) </a:t>
            </a:r>
          </a:p>
          <a:p>
            <a:pPr marL="800100" lvl="2" indent="-342900">
              <a:buClr>
                <a:srgbClr val="000066"/>
              </a:buClr>
              <a:buFont typeface="Wingdings" panose="05000000000000000000" pitchFamily="2" charset="2"/>
              <a:buChar char="§"/>
            </a:pP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t-LT" sz="1200" b="1" dirty="0">
                <a:solidFill>
                  <a:schemeClr val="tx1"/>
                </a:solidFill>
                <a:latin typeface="Roboto" panose="02000000000000000000" pitchFamily="2" charset="0"/>
                <a:ea typeface="Roboto" panose="02000000000000000000" pitchFamily="2" charset="0"/>
                <a:cs typeface="Roboto" panose="02000000000000000000" pitchFamily="2" charset="0"/>
              </a:rPr>
              <a:t>Eduard Gershkevitsh </a:t>
            </a:r>
            <a:r>
              <a:rPr lang="lt-LT" sz="1200" dirty="0">
                <a:solidFill>
                  <a:schemeClr val="tx1"/>
                </a:solidFill>
                <a:latin typeface="Roboto" panose="02000000000000000000" pitchFamily="2" charset="0"/>
                <a:ea typeface="Roboto" panose="02000000000000000000" pitchFamily="2" charset="0"/>
                <a:cs typeface="Roboto" panose="02000000000000000000" pitchFamily="2" charset="0"/>
              </a:rPr>
              <a:t>(North Estonia Medical Centre, EE) </a:t>
            </a:r>
            <a:endParaRPr lang="en-US" sz="12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6" name="TextBox 5">
            <a:extLst>
              <a:ext uri="{FF2B5EF4-FFF2-40B4-BE49-F238E27FC236}">
                <a16:creationId xmlns:a16="http://schemas.microsoft.com/office/drawing/2014/main" id="{A3310161-A09E-BE85-8C5A-0ABD7825407C}"/>
              </a:ext>
            </a:extLst>
          </p:cNvPr>
          <p:cNvSpPr txBox="1"/>
          <p:nvPr/>
        </p:nvSpPr>
        <p:spPr>
          <a:xfrm>
            <a:off x="5095514" y="5641598"/>
            <a:ext cx="7096486" cy="969496"/>
          </a:xfrm>
          <a:prstGeom prst="rect">
            <a:avLst/>
          </a:prstGeom>
          <a:noFill/>
        </p:spPr>
        <p:txBody>
          <a:bodyPr wrap="square">
            <a:spAutoFit/>
          </a:bodyPr>
          <a:lstStyle/>
          <a:p>
            <a:pPr marL="0" lvl="1">
              <a:spcAft>
                <a:spcPts val="600"/>
              </a:spcAft>
              <a:buClr>
                <a:srgbClr val="000066"/>
              </a:buClr>
            </a:pPr>
            <a:r>
              <a:rPr lang="en-US" sz="1600" b="1" dirty="0">
                <a:solidFill>
                  <a:srgbClr val="FFFFFF"/>
                </a:solidFill>
                <a:latin typeface="Roboto" panose="02000000000000000000" pitchFamily="2" charset="0"/>
                <a:ea typeface="Roboto" panose="02000000000000000000" pitchFamily="2" charset="0"/>
                <a:cs typeface="Roboto" panose="02000000000000000000" pitchFamily="2" charset="0"/>
              </a:rPr>
              <a:t>Draft edits:</a:t>
            </a:r>
          </a:p>
          <a:p>
            <a:pPr marL="800100" lvl="2" indent="-342900">
              <a:buClr>
                <a:srgbClr val="000066"/>
              </a:buClr>
              <a:buFont typeface="Wingdings" panose="05000000000000000000" pitchFamily="2" charset="2"/>
              <a:buChar char="§"/>
            </a:pP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Prof. </a:t>
            </a:r>
            <a:r>
              <a:rPr lang="lv-LV" sz="1200" b="1" dirty="0">
                <a:solidFill>
                  <a:schemeClr val="tx1"/>
                </a:solidFill>
                <a:latin typeface="Roboto" panose="02000000000000000000" pitchFamily="2" charset="0"/>
                <a:ea typeface="Roboto" panose="02000000000000000000" pitchFamily="2" charset="0"/>
                <a:cs typeface="Roboto" panose="02000000000000000000" pitchFamily="2" charset="0"/>
              </a:rPr>
              <a:t>Maija Radziņa </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University</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of</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Latvia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and</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Riga</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Stradins</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University</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LV)</a:t>
            </a:r>
          </a:p>
          <a:p>
            <a:pPr marL="800100" lvl="2" indent="-342900">
              <a:buClr>
                <a:srgbClr val="000066"/>
              </a:buClr>
              <a:buFont typeface="Wingdings" panose="05000000000000000000" pitchFamily="2" charset="2"/>
              <a:buChar char="§"/>
            </a:pP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v-LV" sz="1200" b="1" dirty="0">
                <a:solidFill>
                  <a:schemeClr val="tx1"/>
                </a:solidFill>
                <a:latin typeface="Roboto" panose="02000000000000000000" pitchFamily="2" charset="0"/>
                <a:ea typeface="Roboto" panose="02000000000000000000" pitchFamily="2" charset="0"/>
                <a:cs typeface="Roboto" panose="02000000000000000000" pitchFamily="2" charset="0"/>
              </a:rPr>
              <a:t>Jevgenijs </a:t>
            </a:r>
            <a:r>
              <a:rPr lang="lv-LV" sz="1200" b="1" dirty="0" err="1">
                <a:solidFill>
                  <a:schemeClr val="tx1"/>
                </a:solidFill>
                <a:latin typeface="Roboto" panose="02000000000000000000" pitchFamily="2" charset="0"/>
                <a:ea typeface="Roboto" panose="02000000000000000000" pitchFamily="2" charset="0"/>
                <a:cs typeface="Roboto" panose="02000000000000000000" pitchFamily="2" charset="0"/>
              </a:rPr>
              <a:t>Proskurins</a:t>
            </a:r>
            <a:r>
              <a:rPr lang="lv-LV" sz="1200" b="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Riga</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Stradins</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University</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LV)</a:t>
            </a:r>
          </a:p>
          <a:p>
            <a:pPr marL="800100" lvl="2" indent="-342900">
              <a:buClr>
                <a:srgbClr val="000066"/>
              </a:buClr>
              <a:buFont typeface="Wingdings" panose="05000000000000000000" pitchFamily="2" charset="2"/>
              <a:buChar char="§"/>
            </a:pP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Dr. </a:t>
            </a:r>
            <a:r>
              <a:rPr lang="lv-LV" sz="1200" b="1" dirty="0" err="1">
                <a:solidFill>
                  <a:schemeClr val="tx1"/>
                </a:solidFill>
                <a:latin typeface="Roboto" panose="02000000000000000000" pitchFamily="2" charset="0"/>
                <a:ea typeface="Roboto" panose="02000000000000000000" pitchFamily="2" charset="0"/>
                <a:cs typeface="Roboto" panose="02000000000000000000" pitchFamily="2" charset="0"/>
              </a:rPr>
              <a:t>Gediminas</a:t>
            </a:r>
            <a:r>
              <a:rPr lang="lv-LV" sz="1200" b="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b="1" dirty="0" err="1">
                <a:solidFill>
                  <a:schemeClr val="tx1"/>
                </a:solidFill>
                <a:latin typeface="Roboto" panose="02000000000000000000" pitchFamily="2" charset="0"/>
                <a:ea typeface="Roboto" panose="02000000000000000000" pitchFamily="2" charset="0"/>
                <a:cs typeface="Roboto" panose="02000000000000000000" pitchFamily="2" charset="0"/>
              </a:rPr>
              <a:t>Stankūnas</a:t>
            </a:r>
            <a:r>
              <a:rPr lang="lv-LV" sz="1200" b="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Lithuanian</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Energy</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lv-LV" sz="1200" dirty="0" err="1">
                <a:solidFill>
                  <a:schemeClr val="tx1"/>
                </a:solidFill>
                <a:latin typeface="Roboto" panose="02000000000000000000" pitchFamily="2" charset="0"/>
                <a:ea typeface="Roboto" panose="02000000000000000000" pitchFamily="2" charset="0"/>
                <a:cs typeface="Roboto" panose="02000000000000000000" pitchFamily="2" charset="0"/>
              </a:rPr>
              <a:t>Institute</a:t>
            </a:r>
            <a:r>
              <a:rPr lang="lv-LV" sz="1200" dirty="0">
                <a:solidFill>
                  <a:schemeClr val="tx1"/>
                </a:solidFill>
                <a:latin typeface="Roboto" panose="02000000000000000000" pitchFamily="2" charset="0"/>
                <a:ea typeface="Roboto" panose="02000000000000000000" pitchFamily="2" charset="0"/>
                <a:cs typeface="Roboto" panose="02000000000000000000" pitchFamily="2" charset="0"/>
              </a:rPr>
              <a:t>, LT)</a:t>
            </a:r>
          </a:p>
        </p:txBody>
      </p:sp>
    </p:spTree>
    <p:extLst>
      <p:ext uri="{BB962C8B-B14F-4D97-AF65-F5344CB8AC3E}">
        <p14:creationId xmlns:p14="http://schemas.microsoft.com/office/powerpoint/2010/main" val="84258941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BF1429-8785-40FF-E2CA-553D0A9F4FF0}"/>
            </a:ext>
          </a:extLst>
        </p:cNvPr>
        <p:cNvGrpSpPr/>
        <p:nvPr/>
      </p:nvGrpSpPr>
      <p:grpSpPr>
        <a:xfrm>
          <a:off x="0" y="0"/>
          <a:ext cx="0" cy="0"/>
          <a:chOff x="0" y="0"/>
          <a:chExt cx="0" cy="0"/>
        </a:xfrm>
      </p:grpSpPr>
      <p:sp>
        <p:nvSpPr>
          <p:cNvPr id="6" name="Virsraksts 2">
            <a:extLst>
              <a:ext uri="{FF2B5EF4-FFF2-40B4-BE49-F238E27FC236}">
                <a16:creationId xmlns:a16="http://schemas.microsoft.com/office/drawing/2014/main" id="{26B849E6-0884-190F-F4F1-76599CDA20F8}"/>
              </a:ext>
            </a:extLst>
          </p:cNvPr>
          <p:cNvSpPr>
            <a:spLocks noGrp="1"/>
          </p:cNvSpPr>
          <p:nvPr>
            <p:ph type="title"/>
          </p:nvPr>
        </p:nvSpPr>
        <p:spPr>
          <a:xfrm>
            <a:off x="816745" y="1"/>
            <a:ext cx="11375253" cy="479394"/>
          </a:xfrm>
        </p:spPr>
        <p:txBody>
          <a:bodyPr/>
          <a:lstStyle/>
          <a:p>
            <a:r>
              <a:rPr lang="en-US" b="1" dirty="0"/>
              <a:t>1</a:t>
            </a:r>
            <a:r>
              <a:rPr lang="en-US" b="1" baseline="30000" dirty="0"/>
              <a:t>st</a:t>
            </a:r>
            <a:r>
              <a:rPr lang="en-US" b="1" dirty="0"/>
              <a:t> and 2</a:t>
            </a:r>
            <a:r>
              <a:rPr lang="en-US" b="1" baseline="30000" dirty="0"/>
              <a:t>nd</a:t>
            </a:r>
            <a:r>
              <a:rPr lang="en-US" b="1" dirty="0"/>
              <a:t> iteration of the Feasibility Study proposal: </a:t>
            </a:r>
            <a:r>
              <a:rPr lang="en-US" dirty="0"/>
              <a:t>Feedback</a:t>
            </a:r>
          </a:p>
        </p:txBody>
      </p:sp>
      <p:sp>
        <p:nvSpPr>
          <p:cNvPr id="7" name="Taisnstūris 14">
            <a:extLst>
              <a:ext uri="{FF2B5EF4-FFF2-40B4-BE49-F238E27FC236}">
                <a16:creationId xmlns:a16="http://schemas.microsoft.com/office/drawing/2014/main" id="{3E604277-D023-6FBA-F75E-256E6BFB2DC5}"/>
              </a:ext>
            </a:extLst>
          </p:cNvPr>
          <p:cNvSpPr/>
          <p:nvPr/>
        </p:nvSpPr>
        <p:spPr>
          <a:xfrm>
            <a:off x="0" y="644645"/>
            <a:ext cx="12192001" cy="67933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Presented and discussed during 14</a:t>
            </a:r>
            <a:r>
              <a:rPr lang="en-US" sz="2400" b="1" baseline="30000" dirty="0">
                <a:latin typeface="Roboto" panose="02000000000000000000" pitchFamily="2" charset="0"/>
                <a:ea typeface="Roboto" panose="02000000000000000000" pitchFamily="2" charset="0"/>
                <a:cs typeface="Roboto" panose="02000000000000000000" pitchFamily="2" charset="0"/>
              </a:rPr>
              <a:t>th</a:t>
            </a:r>
            <a:r>
              <a:rPr lang="en-US" sz="2400" b="1" dirty="0">
                <a:latin typeface="Roboto" panose="02000000000000000000" pitchFamily="2" charset="0"/>
                <a:ea typeface="Roboto" panose="02000000000000000000" pitchFamily="2" charset="0"/>
                <a:cs typeface="Roboto" panose="02000000000000000000" pitchFamily="2" charset="0"/>
              </a:rPr>
              <a:t> CERN Baltic Group General meeting</a:t>
            </a:r>
          </a:p>
          <a:p>
            <a:pPr algn="ctr"/>
            <a:r>
              <a:rPr lang="en-US" sz="1600" dirty="0">
                <a:latin typeface="Roboto" panose="02000000000000000000" pitchFamily="2" charset="0"/>
                <a:ea typeface="Roboto" panose="02000000000000000000" pitchFamily="2" charset="0"/>
                <a:cs typeface="Roboto" panose="02000000000000000000" pitchFamily="2" charset="0"/>
              </a:rPr>
              <a:t>October 17</a:t>
            </a:r>
            <a:r>
              <a:rPr lang="en-US" sz="1600" baseline="30000" dirty="0">
                <a:latin typeface="Roboto" panose="02000000000000000000" pitchFamily="2" charset="0"/>
                <a:ea typeface="Roboto" panose="02000000000000000000" pitchFamily="2" charset="0"/>
                <a:cs typeface="Roboto" panose="02000000000000000000" pitchFamily="2" charset="0"/>
              </a:rPr>
              <a:t>th</a:t>
            </a:r>
            <a:r>
              <a:rPr lang="en-US" sz="1600" dirty="0">
                <a:latin typeface="Roboto" panose="02000000000000000000" pitchFamily="2" charset="0"/>
                <a:ea typeface="Roboto" panose="02000000000000000000" pitchFamily="2" charset="0"/>
                <a:cs typeface="Roboto" panose="02000000000000000000" pitchFamily="2" charset="0"/>
              </a:rPr>
              <a:t>, 2024</a:t>
            </a:r>
          </a:p>
        </p:txBody>
      </p:sp>
      <p:sp>
        <p:nvSpPr>
          <p:cNvPr id="8" name="Taisnstūris 14">
            <a:extLst>
              <a:ext uri="{FF2B5EF4-FFF2-40B4-BE49-F238E27FC236}">
                <a16:creationId xmlns:a16="http://schemas.microsoft.com/office/drawing/2014/main" id="{E70CC669-B148-A2CE-EB2A-5EDD08DC8BEF}"/>
              </a:ext>
            </a:extLst>
          </p:cNvPr>
          <p:cNvSpPr/>
          <p:nvPr/>
        </p:nvSpPr>
        <p:spPr>
          <a:xfrm>
            <a:off x="0" y="5673845"/>
            <a:ext cx="12192001" cy="67933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Decision on the next steps from CERN Baltic Group</a:t>
            </a:r>
          </a:p>
        </p:txBody>
      </p:sp>
      <p:sp>
        <p:nvSpPr>
          <p:cNvPr id="2" name="Taisnstūris 1">
            <a:extLst>
              <a:ext uri="{FF2B5EF4-FFF2-40B4-BE49-F238E27FC236}">
                <a16:creationId xmlns:a16="http://schemas.microsoft.com/office/drawing/2014/main" id="{2A7B5F1A-48C2-A2CD-A4D1-3EF392EDD407}"/>
              </a:ext>
            </a:extLst>
          </p:cNvPr>
          <p:cNvSpPr/>
          <p:nvPr/>
        </p:nvSpPr>
        <p:spPr>
          <a:xfrm>
            <a:off x="10475" y="2028824"/>
            <a:ext cx="12189846" cy="1924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more detailed milestone definition</a:t>
            </a:r>
          </a:p>
          <a:p>
            <a:pPr marL="3429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clearer definitions in stakeholder identification and engagement plan</a:t>
            </a:r>
          </a:p>
          <a:p>
            <a:pPr marL="3429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additional considerations for tasks (</a:t>
            </a:r>
            <a:r>
              <a:rPr lang="en-US" sz="2400" i="1" dirty="0">
                <a:solidFill>
                  <a:schemeClr val="tx1"/>
                </a:solidFill>
                <a:latin typeface="Roboto" panose="02000000000000000000" pitchFamily="2" charset="0"/>
                <a:ea typeface="Roboto" panose="02000000000000000000" pitchFamily="2" charset="0"/>
                <a:cs typeface="Roboto" panose="02000000000000000000" pitchFamily="2" charset="0"/>
              </a:rPr>
              <a:t>addition of certain scientific directions etc.)</a:t>
            </a:r>
          </a:p>
          <a:p>
            <a:pPr marL="3429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identification of possible contributions by CBG institutions</a:t>
            </a:r>
          </a:p>
          <a:p>
            <a:pPr marL="342900" lvl="1" indent="-228600">
              <a:buClr>
                <a:srgbClr val="000066"/>
              </a:buClr>
              <a:buFont typeface="Wingdings" panose="05000000000000000000" pitchFamily="2" charset="2"/>
              <a:buChar char="§"/>
            </a:pP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rationale of the facility, especially as “</a:t>
            </a:r>
            <a:r>
              <a:rPr lang="en-US" sz="2400" i="1" dirty="0" err="1">
                <a:solidFill>
                  <a:schemeClr val="tx1"/>
                </a:solidFill>
                <a:latin typeface="Roboto" panose="02000000000000000000" pitchFamily="2" charset="0"/>
                <a:ea typeface="Roboto" panose="02000000000000000000" pitchFamily="2" charset="0"/>
                <a:cs typeface="Roboto" panose="02000000000000000000" pitchFamily="2" charset="0"/>
              </a:rPr>
              <a:t>centre</a:t>
            </a:r>
            <a:r>
              <a:rPr lang="en-US" sz="2400" i="1" dirty="0">
                <a:solidFill>
                  <a:schemeClr val="tx1"/>
                </a:solidFill>
                <a:latin typeface="Roboto" panose="02000000000000000000" pitchFamily="2" charset="0"/>
                <a:ea typeface="Roboto" panose="02000000000000000000" pitchFamily="2" charset="0"/>
                <a:cs typeface="Roboto" panose="02000000000000000000" pitchFamily="2" charset="0"/>
              </a:rPr>
              <a:t> of excellence</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 and “</a:t>
            </a:r>
            <a:r>
              <a:rPr lang="en-US" sz="2400" i="1" dirty="0">
                <a:solidFill>
                  <a:schemeClr val="tx1"/>
                </a:solidFill>
                <a:latin typeface="Roboto" panose="02000000000000000000" pitchFamily="2" charset="0"/>
                <a:ea typeface="Roboto" panose="02000000000000000000" pitchFamily="2" charset="0"/>
                <a:cs typeface="Roboto" panose="02000000000000000000" pitchFamily="2" charset="0"/>
              </a:rPr>
              <a:t>innovation hub</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a:t>
            </a:r>
          </a:p>
          <a:p>
            <a:pPr marL="114300" lvl="1">
              <a:buClr>
                <a:srgbClr val="000066"/>
              </a:buClr>
            </a:pP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3" name="Taisnstūris 3">
            <a:extLst>
              <a:ext uri="{FF2B5EF4-FFF2-40B4-BE49-F238E27FC236}">
                <a16:creationId xmlns:a16="http://schemas.microsoft.com/office/drawing/2014/main" id="{D94D37F2-9657-8252-BD49-7A51FF2C18BD}"/>
              </a:ext>
            </a:extLst>
          </p:cNvPr>
          <p:cNvSpPr/>
          <p:nvPr/>
        </p:nvSpPr>
        <p:spPr>
          <a:xfrm>
            <a:off x="2155" y="1489225"/>
            <a:ext cx="6217670" cy="539599"/>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Key areas necessitating improvement . . .</a:t>
            </a:r>
          </a:p>
        </p:txBody>
      </p:sp>
      <p:sp>
        <p:nvSpPr>
          <p:cNvPr id="4" name="Taisnstūris 1">
            <a:extLst>
              <a:ext uri="{FF2B5EF4-FFF2-40B4-BE49-F238E27FC236}">
                <a16:creationId xmlns:a16="http://schemas.microsoft.com/office/drawing/2014/main" id="{C9B4131E-1D35-ECE7-F13C-9ACDA87A38CA}"/>
              </a:ext>
            </a:extLst>
          </p:cNvPr>
          <p:cNvSpPr/>
          <p:nvPr/>
        </p:nvSpPr>
        <p:spPr>
          <a:xfrm>
            <a:off x="-8321" y="4736798"/>
            <a:ext cx="12189846" cy="8321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lvl="1" indent="-228600">
              <a:buClr>
                <a:srgbClr val="000066"/>
              </a:buClr>
              <a:buFont typeface="Wingdings" panose="05000000000000000000" pitchFamily="2" charset="2"/>
              <a:buChar cha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expansion of the working group for second iteration of the document </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to have broader expertise and CBG institutional representation</a:t>
            </a:r>
            <a:endParaRPr lang="en-US" sz="24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5" name="Taisnstūris 3">
            <a:extLst>
              <a:ext uri="{FF2B5EF4-FFF2-40B4-BE49-F238E27FC236}">
                <a16:creationId xmlns:a16="http://schemas.microsoft.com/office/drawing/2014/main" id="{9D4519F8-BF60-5F20-1212-F627C82FDD35}"/>
              </a:ext>
            </a:extLst>
          </p:cNvPr>
          <p:cNvSpPr/>
          <p:nvPr/>
        </p:nvSpPr>
        <p:spPr>
          <a:xfrm>
            <a:off x="-16641" y="4197199"/>
            <a:ext cx="6217670" cy="539599"/>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 . . and above all</a:t>
            </a:r>
          </a:p>
        </p:txBody>
      </p:sp>
    </p:spTree>
    <p:extLst>
      <p:ext uri="{BB962C8B-B14F-4D97-AF65-F5344CB8AC3E}">
        <p14:creationId xmlns:p14="http://schemas.microsoft.com/office/powerpoint/2010/main" val="11819139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7C5EE3-38D2-25E1-EC1E-F42D86D22C9A}"/>
            </a:ext>
          </a:extLst>
        </p:cNvPr>
        <p:cNvGrpSpPr/>
        <p:nvPr/>
      </p:nvGrpSpPr>
      <p:grpSpPr>
        <a:xfrm>
          <a:off x="0" y="0"/>
          <a:ext cx="0" cy="0"/>
          <a:chOff x="0" y="0"/>
          <a:chExt cx="0" cy="0"/>
        </a:xfrm>
      </p:grpSpPr>
      <p:sp>
        <p:nvSpPr>
          <p:cNvPr id="6" name="Virsraksts 2">
            <a:extLst>
              <a:ext uri="{FF2B5EF4-FFF2-40B4-BE49-F238E27FC236}">
                <a16:creationId xmlns:a16="http://schemas.microsoft.com/office/drawing/2014/main" id="{4784D3C3-4D32-4759-C4B3-699A2BA71222}"/>
              </a:ext>
            </a:extLst>
          </p:cNvPr>
          <p:cNvSpPr>
            <a:spLocks noGrp="1"/>
          </p:cNvSpPr>
          <p:nvPr>
            <p:ph type="title"/>
          </p:nvPr>
        </p:nvSpPr>
        <p:spPr>
          <a:xfrm>
            <a:off x="816745" y="1"/>
            <a:ext cx="11375253" cy="479394"/>
          </a:xfrm>
        </p:spPr>
        <p:txBody>
          <a:bodyPr/>
          <a:lstStyle/>
          <a:p>
            <a:r>
              <a:rPr lang="en-US" b="1" dirty="0"/>
              <a:t>Establishment of APTCB FSSG Working Group</a:t>
            </a:r>
            <a:endParaRPr lang="en-US" dirty="0"/>
          </a:p>
        </p:txBody>
      </p:sp>
      <p:sp>
        <p:nvSpPr>
          <p:cNvPr id="3" name="TextBox 2">
            <a:extLst>
              <a:ext uri="{FF2B5EF4-FFF2-40B4-BE49-F238E27FC236}">
                <a16:creationId xmlns:a16="http://schemas.microsoft.com/office/drawing/2014/main" id="{BFA100C8-145B-84A2-9422-32631A0A2416}"/>
              </a:ext>
            </a:extLst>
          </p:cNvPr>
          <p:cNvSpPr txBox="1"/>
          <p:nvPr/>
        </p:nvSpPr>
        <p:spPr>
          <a:xfrm>
            <a:off x="0" y="500747"/>
            <a:ext cx="12192000" cy="584775"/>
          </a:xfrm>
          <a:prstGeom prst="rect">
            <a:avLst/>
          </a:prstGeom>
          <a:noFill/>
        </p:spPr>
        <p:txBody>
          <a:bodyPr wrap="square">
            <a:spAutoFit/>
          </a:bodyPr>
          <a:lstStyle/>
          <a:p>
            <a:pPr algn="ct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A</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dvanced</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P</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article</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T</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herapy</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C</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enter</a:t>
            </a:r>
            <a:r>
              <a:rPr lang="en-US" sz="2800" b="1" dirty="0">
                <a:solidFill>
                  <a:srgbClr val="000096"/>
                </a:solidFill>
                <a:latin typeface="Roboto" panose="02000000000000000000" pitchFamily="2" charset="0"/>
                <a:ea typeface="Roboto" panose="02000000000000000000" pitchFamily="2" charset="0"/>
                <a:cs typeface="Roboto" panose="02000000000000000000" pitchFamily="2" charset="0"/>
              </a:rPr>
              <a:t> </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for the </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B</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altic States</a:t>
            </a:r>
            <a:endPar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endParaRPr>
          </a:p>
        </p:txBody>
      </p:sp>
      <p:sp>
        <p:nvSpPr>
          <p:cNvPr id="4" name="TextBox 3">
            <a:extLst>
              <a:ext uri="{FF2B5EF4-FFF2-40B4-BE49-F238E27FC236}">
                <a16:creationId xmlns:a16="http://schemas.microsoft.com/office/drawing/2014/main" id="{A3914053-744E-2436-D820-3FE441C0C103}"/>
              </a:ext>
            </a:extLst>
          </p:cNvPr>
          <p:cNvSpPr txBox="1"/>
          <p:nvPr/>
        </p:nvSpPr>
        <p:spPr>
          <a:xfrm>
            <a:off x="0" y="1144974"/>
            <a:ext cx="12192000" cy="584775"/>
          </a:xfrm>
          <a:prstGeom prst="rect">
            <a:avLst/>
          </a:prstGeom>
          <a:noFill/>
        </p:spPr>
        <p:txBody>
          <a:bodyPr wrap="square">
            <a:spAutoFit/>
          </a:bodyPr>
          <a:lstStyle/>
          <a:p>
            <a:pPr algn="ct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F</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easibility</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S</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tudy</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S</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trategy</a:t>
            </a:r>
            <a:r>
              <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rPr>
              <a:t> G</a:t>
            </a:r>
            <a:r>
              <a:rPr lang="en-US" sz="2800" dirty="0">
                <a:solidFill>
                  <a:srgbClr val="000096"/>
                </a:solidFill>
                <a:latin typeface="Roboto" panose="02000000000000000000" pitchFamily="2" charset="0"/>
                <a:ea typeface="Roboto" panose="02000000000000000000" pitchFamily="2" charset="0"/>
                <a:cs typeface="Roboto" panose="02000000000000000000" pitchFamily="2" charset="0"/>
              </a:rPr>
              <a:t>roup</a:t>
            </a:r>
            <a:endParaRPr lang="en-US" sz="3200" b="1" dirty="0">
              <a:solidFill>
                <a:srgbClr val="000096"/>
              </a:solidFill>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3C22E2CE-6827-57FB-A584-3FD22368BC94}"/>
              </a:ext>
            </a:extLst>
          </p:cNvPr>
          <p:cNvSpPr txBox="1"/>
          <p:nvPr/>
        </p:nvSpPr>
        <p:spPr>
          <a:xfrm>
            <a:off x="0" y="577690"/>
            <a:ext cx="12192000" cy="1015663"/>
          </a:xfrm>
          <a:prstGeom prst="rect">
            <a:avLst/>
          </a:prstGeom>
          <a:noFill/>
        </p:spPr>
        <p:txBody>
          <a:bodyPr wrap="square">
            <a:spAutoFit/>
          </a:bodyPr>
          <a:lstStyle/>
          <a:p>
            <a:pPr algn="ctr"/>
            <a:r>
              <a:rPr lang="en-US" sz="6000" b="1" dirty="0">
                <a:solidFill>
                  <a:srgbClr val="000096"/>
                </a:solidFill>
                <a:latin typeface="Roboto" panose="02000000000000000000" pitchFamily="2" charset="0"/>
                <a:ea typeface="Roboto" panose="02000000000000000000" pitchFamily="2" charset="0"/>
                <a:cs typeface="Roboto" panose="02000000000000000000" pitchFamily="2" charset="0"/>
              </a:rPr>
              <a:t>APTCB FSSG</a:t>
            </a:r>
          </a:p>
        </p:txBody>
      </p:sp>
      <p:sp>
        <p:nvSpPr>
          <p:cNvPr id="2" name="Taisnstūris 3">
            <a:extLst>
              <a:ext uri="{FF2B5EF4-FFF2-40B4-BE49-F238E27FC236}">
                <a16:creationId xmlns:a16="http://schemas.microsoft.com/office/drawing/2014/main" id="{B05C605E-0378-4D99-13EC-9A37C150AB3B}"/>
              </a:ext>
            </a:extLst>
          </p:cNvPr>
          <p:cNvSpPr/>
          <p:nvPr/>
        </p:nvSpPr>
        <p:spPr>
          <a:xfrm>
            <a:off x="0" y="1789201"/>
            <a:ext cx="6217670" cy="539599"/>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Main goal of the Working group</a:t>
            </a:r>
          </a:p>
        </p:txBody>
      </p:sp>
      <p:sp>
        <p:nvSpPr>
          <p:cNvPr id="7" name="Taisnstūris 1">
            <a:extLst>
              <a:ext uri="{FF2B5EF4-FFF2-40B4-BE49-F238E27FC236}">
                <a16:creationId xmlns:a16="http://schemas.microsoft.com/office/drawing/2014/main" id="{B215414C-A09A-AEB6-7DFB-DA20AB459F8A}"/>
              </a:ext>
            </a:extLst>
          </p:cNvPr>
          <p:cNvSpPr/>
          <p:nvPr/>
        </p:nvSpPr>
        <p:spPr>
          <a:xfrm>
            <a:off x="2154" y="2426352"/>
            <a:ext cx="12189846" cy="1924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lvl="1" indent="-228600">
              <a:buClr>
                <a:srgbClr val="000066"/>
              </a:buClr>
              <a:buFont typeface="Wingdings" panose="05000000000000000000" pitchFamily="2" charset="2"/>
              <a:buChar char="§"/>
            </a:pP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direct heir of the CBG Working Group: "Advanced Particle Therapy center for the Baltic States“</a:t>
            </a:r>
          </a:p>
          <a:p>
            <a:pPr marL="342900" lvl="1" indent="-228600">
              <a:buClr>
                <a:srgbClr val="000066"/>
              </a:buClr>
              <a:buFont typeface="Wingdings" panose="05000000000000000000" pitchFamily="2" charset="2"/>
              <a:buChar char="§"/>
            </a:pP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continue the work of the CBG towards the implementation of a Feasibility Study for the establishment of a novel scientific research and particle therapy </a:t>
            </a:r>
            <a:r>
              <a:rPr lang="en-US" sz="2400" b="1" dirty="0" err="1">
                <a:solidFill>
                  <a:schemeClr val="tx1"/>
                </a:solidFill>
                <a:latin typeface="Roboto" panose="02000000000000000000" pitchFamily="2" charset="0"/>
                <a:ea typeface="Roboto" panose="02000000000000000000" pitchFamily="2" charset="0"/>
                <a:cs typeface="Roboto" panose="02000000000000000000" pitchFamily="2" charset="0"/>
              </a:rPr>
              <a:t>centre</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 in the Baltic states</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 based on the advancements made by the CERN-led </a:t>
            </a:r>
            <a:r>
              <a:rPr lang="en-US" sz="2400" i="1" dirty="0">
                <a:solidFill>
                  <a:schemeClr val="tx1"/>
                </a:solidFill>
                <a:latin typeface="Roboto" panose="02000000000000000000" pitchFamily="2" charset="0"/>
                <a:ea typeface="Roboto" panose="02000000000000000000" pitchFamily="2" charset="0"/>
                <a:cs typeface="Roboto" panose="02000000000000000000" pitchFamily="2" charset="0"/>
              </a:rPr>
              <a:t>Next Ion Medical Machine Study (NIMMS)</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 project</a:t>
            </a:r>
          </a:p>
        </p:txBody>
      </p:sp>
      <p:sp>
        <p:nvSpPr>
          <p:cNvPr id="8" name="Taisnstūris 3">
            <a:extLst>
              <a:ext uri="{FF2B5EF4-FFF2-40B4-BE49-F238E27FC236}">
                <a16:creationId xmlns:a16="http://schemas.microsoft.com/office/drawing/2014/main" id="{D391F870-8327-DA85-182C-B5F5447830D1}"/>
              </a:ext>
            </a:extLst>
          </p:cNvPr>
          <p:cNvSpPr/>
          <p:nvPr/>
        </p:nvSpPr>
        <p:spPr>
          <a:xfrm>
            <a:off x="0" y="4378978"/>
            <a:ext cx="6217670" cy="539599"/>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Composition of the Working group</a:t>
            </a:r>
          </a:p>
        </p:txBody>
      </p:sp>
      <p:sp>
        <p:nvSpPr>
          <p:cNvPr id="9" name="Taisnstūris 1">
            <a:extLst>
              <a:ext uri="{FF2B5EF4-FFF2-40B4-BE49-F238E27FC236}">
                <a16:creationId xmlns:a16="http://schemas.microsoft.com/office/drawing/2014/main" id="{E79A366D-3542-1F44-7008-FB332A6439D2}"/>
              </a:ext>
            </a:extLst>
          </p:cNvPr>
          <p:cNvSpPr/>
          <p:nvPr/>
        </p:nvSpPr>
        <p:spPr>
          <a:xfrm>
            <a:off x="0" y="5112950"/>
            <a:ext cx="12189846" cy="12876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lvl="1" indent="-228600">
              <a:buClr>
                <a:srgbClr val="000066"/>
              </a:buClr>
              <a:buFont typeface="Wingdings" panose="05000000000000000000" pitchFamily="2" charset="2"/>
              <a:buChar char="§"/>
            </a:pPr>
            <a:r>
              <a:rPr lang="en-US" sz="2000" i="1" dirty="0">
                <a:solidFill>
                  <a:schemeClr val="tx1"/>
                </a:solidFill>
                <a:latin typeface="Roboto" panose="02000000000000000000" pitchFamily="2" charset="0"/>
                <a:ea typeface="Roboto" panose="02000000000000000000" pitchFamily="2" charset="0"/>
                <a:cs typeface="Roboto" panose="02000000000000000000" pitchFamily="2" charset="0"/>
              </a:rPr>
              <a:t>during November 2024: </a:t>
            </a:r>
            <a:r>
              <a:rPr lang="en-US" sz="2400" dirty="0">
                <a:solidFill>
                  <a:schemeClr val="tx1"/>
                </a:solidFill>
                <a:latin typeface="Roboto" panose="02000000000000000000" pitchFamily="2" charset="0"/>
                <a:ea typeface="Roboto" panose="02000000000000000000" pitchFamily="2" charset="0"/>
                <a:cs typeface="Roboto" panose="02000000000000000000" pitchFamily="2" charset="0"/>
              </a:rPr>
              <a:t>CBG institutions with interest and willingness to contribute to the activity were providing </a:t>
            </a:r>
            <a:r>
              <a:rPr lang="en-US" sz="2400" b="1" dirty="0">
                <a:solidFill>
                  <a:schemeClr val="tx1"/>
                </a:solidFill>
                <a:latin typeface="Roboto" panose="02000000000000000000" pitchFamily="2" charset="0"/>
                <a:ea typeface="Roboto" panose="02000000000000000000" pitchFamily="2" charset="0"/>
                <a:cs typeface="Roboto" panose="02000000000000000000" pitchFamily="2" charset="0"/>
              </a:rPr>
              <a:t>official nominations of two institutional representatives to the Feasibility Study Strategy Group</a:t>
            </a:r>
            <a:endParaRPr lang="en-US" sz="24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1730240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xit" presetSubtype="32" fill="hold" grpId="1" nodeType="clickEffect">
                                  <p:stCondLst>
                                    <p:cond delay="0"/>
                                  </p:stCondLst>
                                  <p:childTnLst>
                                    <p:anim calcmode="lin" valueType="num">
                                      <p:cBhvr>
                                        <p:cTn id="6" dur="1000"/>
                                        <p:tgtEl>
                                          <p:spTgt spid="3"/>
                                        </p:tgtEl>
                                        <p:attrNameLst>
                                          <p:attrName>ppt_w</p:attrName>
                                        </p:attrNameLst>
                                      </p:cBhvr>
                                      <p:tavLst>
                                        <p:tav tm="0">
                                          <p:val>
                                            <p:strVal val="ppt_w"/>
                                          </p:val>
                                        </p:tav>
                                        <p:tav tm="100000">
                                          <p:val>
                                            <p:fltVal val="0"/>
                                          </p:val>
                                        </p:tav>
                                      </p:tavLst>
                                    </p:anim>
                                    <p:anim calcmode="lin" valueType="num">
                                      <p:cBhvr>
                                        <p:cTn id="7" dur="1000"/>
                                        <p:tgtEl>
                                          <p:spTgt spid="3"/>
                                        </p:tgtEl>
                                        <p:attrNameLst>
                                          <p:attrName>ppt_h</p:attrName>
                                        </p:attrNameLst>
                                      </p:cBhvr>
                                      <p:tavLst>
                                        <p:tav tm="0">
                                          <p:val>
                                            <p:strVal val="ppt_h"/>
                                          </p:val>
                                        </p:tav>
                                        <p:tav tm="100000">
                                          <p:val>
                                            <p:fltVal val="0"/>
                                          </p:val>
                                        </p:tav>
                                      </p:tavLst>
                                    </p:anim>
                                    <p:animEffect transition="out" filter="fade">
                                      <p:cBhvr>
                                        <p:cTn id="8" dur="1000"/>
                                        <p:tgtEl>
                                          <p:spTgt spid="3"/>
                                        </p:tgtEl>
                                      </p:cBhvr>
                                    </p:animEffect>
                                    <p:set>
                                      <p:cBhvr>
                                        <p:cTn id="9" dur="1" fill="hold">
                                          <p:stCondLst>
                                            <p:cond delay="999"/>
                                          </p:stCondLst>
                                        </p:cTn>
                                        <p:tgtEl>
                                          <p:spTgt spid="3"/>
                                        </p:tgtEl>
                                        <p:attrNameLst>
                                          <p:attrName>style.visibility</p:attrName>
                                        </p:attrNameLst>
                                      </p:cBhvr>
                                      <p:to>
                                        <p:strVal val="hidden"/>
                                      </p:to>
                                    </p:set>
                                  </p:childTnLst>
                                </p:cTn>
                              </p:par>
                              <p:par>
                                <p:cTn id="10" presetID="53" presetClass="exit" presetSubtype="32" fill="hold" grpId="1" nodeType="withEffect">
                                  <p:stCondLst>
                                    <p:cond delay="0"/>
                                  </p:stCondLst>
                                  <p:childTnLst>
                                    <p:anim calcmode="lin" valueType="num">
                                      <p:cBhvr>
                                        <p:cTn id="11" dur="1000"/>
                                        <p:tgtEl>
                                          <p:spTgt spid="4"/>
                                        </p:tgtEl>
                                        <p:attrNameLst>
                                          <p:attrName>ppt_w</p:attrName>
                                        </p:attrNameLst>
                                      </p:cBhvr>
                                      <p:tavLst>
                                        <p:tav tm="0">
                                          <p:val>
                                            <p:strVal val="ppt_w"/>
                                          </p:val>
                                        </p:tav>
                                        <p:tav tm="100000">
                                          <p:val>
                                            <p:fltVal val="0"/>
                                          </p:val>
                                        </p:tav>
                                      </p:tavLst>
                                    </p:anim>
                                    <p:anim calcmode="lin" valueType="num">
                                      <p:cBhvr>
                                        <p:cTn id="12" dur="1000"/>
                                        <p:tgtEl>
                                          <p:spTgt spid="4"/>
                                        </p:tgtEl>
                                        <p:attrNameLst>
                                          <p:attrName>ppt_h</p:attrName>
                                        </p:attrNameLst>
                                      </p:cBhvr>
                                      <p:tavLst>
                                        <p:tav tm="0">
                                          <p:val>
                                            <p:strVal val="ppt_h"/>
                                          </p:val>
                                        </p:tav>
                                        <p:tav tm="100000">
                                          <p:val>
                                            <p:fltVal val="0"/>
                                          </p:val>
                                        </p:tav>
                                      </p:tavLst>
                                    </p:anim>
                                    <p:animEffect transition="out" filter="fade">
                                      <p:cBhvr>
                                        <p:cTn id="13" dur="1000"/>
                                        <p:tgtEl>
                                          <p:spTgt spid="4"/>
                                        </p:tgtEl>
                                      </p:cBhvr>
                                    </p:animEffect>
                                    <p:set>
                                      <p:cBhvr>
                                        <p:cTn id="14" dur="1" fill="hold">
                                          <p:stCondLst>
                                            <p:cond delay="999"/>
                                          </p:stCondLst>
                                        </p:cTn>
                                        <p:tgtEl>
                                          <p:spTgt spid="4"/>
                                        </p:tgtEl>
                                        <p:attrNameLst>
                                          <p:attrName>style.visibility</p:attrName>
                                        </p:attrNameLst>
                                      </p:cBhvr>
                                      <p:to>
                                        <p:strVal val="hidden"/>
                                      </p:to>
                                    </p:se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Effect transition="in" filter="fade">
                                      <p:cBhvr>
                                        <p:cTn id="19" dur="1000"/>
                                        <p:tgtEl>
                                          <p:spTgt spid="5"/>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4" grpId="1"/>
      <p:bldP spid="5" grpId="0"/>
      <p:bldP spid="2" grpId="0" animBg="1"/>
      <p:bldP spid="7" grpId="0"/>
      <p:bldP spid="8"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35514-F24F-3B96-37A8-B4C35F590681}"/>
            </a:ext>
          </a:extLst>
        </p:cNvPr>
        <p:cNvGrpSpPr/>
        <p:nvPr/>
      </p:nvGrpSpPr>
      <p:grpSpPr>
        <a:xfrm>
          <a:off x="0" y="0"/>
          <a:ext cx="0" cy="0"/>
          <a:chOff x="0" y="0"/>
          <a:chExt cx="0" cy="0"/>
        </a:xfrm>
      </p:grpSpPr>
      <p:sp>
        <p:nvSpPr>
          <p:cNvPr id="6" name="Virsraksts 2">
            <a:extLst>
              <a:ext uri="{FF2B5EF4-FFF2-40B4-BE49-F238E27FC236}">
                <a16:creationId xmlns:a16="http://schemas.microsoft.com/office/drawing/2014/main" id="{93FB9330-046C-3A24-7ADD-143812235F5C}"/>
              </a:ext>
            </a:extLst>
          </p:cNvPr>
          <p:cNvSpPr>
            <a:spLocks noGrp="1"/>
          </p:cNvSpPr>
          <p:nvPr>
            <p:ph type="title"/>
          </p:nvPr>
        </p:nvSpPr>
        <p:spPr>
          <a:xfrm>
            <a:off x="816745" y="1"/>
            <a:ext cx="11375253" cy="479394"/>
          </a:xfrm>
        </p:spPr>
        <p:txBody>
          <a:bodyPr/>
          <a:lstStyle/>
          <a:p>
            <a:r>
              <a:rPr lang="en-US" b="1" dirty="0"/>
              <a:t>Establishment of APTCB FSSG Working Group</a:t>
            </a:r>
            <a:endParaRPr lang="en-US" dirty="0"/>
          </a:p>
        </p:txBody>
      </p:sp>
      <p:pic>
        <p:nvPicPr>
          <p:cNvPr id="3" name="Picture 2">
            <a:extLst>
              <a:ext uri="{FF2B5EF4-FFF2-40B4-BE49-F238E27FC236}">
                <a16:creationId xmlns:a16="http://schemas.microsoft.com/office/drawing/2014/main" id="{BBD9BDAB-407B-E96C-2AA8-275CDDFBA662}"/>
              </a:ext>
            </a:extLst>
          </p:cNvPr>
          <p:cNvPicPr>
            <a:picLocks noChangeAspect="1"/>
          </p:cNvPicPr>
          <p:nvPr/>
        </p:nvPicPr>
        <p:blipFill>
          <a:blip r:embed="rId2"/>
          <a:stretch>
            <a:fillRect/>
          </a:stretch>
        </p:blipFill>
        <p:spPr>
          <a:xfrm>
            <a:off x="3708324" y="479395"/>
            <a:ext cx="4775352" cy="6054755"/>
          </a:xfrm>
          <a:prstGeom prst="rect">
            <a:avLst/>
          </a:prstGeom>
        </p:spPr>
      </p:pic>
    </p:spTree>
    <p:extLst>
      <p:ext uri="{BB962C8B-B14F-4D97-AF65-F5344CB8AC3E}">
        <p14:creationId xmlns:p14="http://schemas.microsoft.com/office/powerpoint/2010/main" val="390141734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35B4E-C374-AE20-07CB-D9E6F6579B62}"/>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2BC28009-E4BD-9935-90F1-96EAFA746E2F}"/>
              </a:ext>
            </a:extLst>
          </p:cNvPr>
          <p:cNvSpPr>
            <a:spLocks noGrp="1"/>
          </p:cNvSpPr>
          <p:nvPr>
            <p:ph type="title"/>
          </p:nvPr>
        </p:nvSpPr>
        <p:spPr/>
        <p:txBody>
          <a:bodyPr/>
          <a:lstStyle/>
          <a:p>
            <a:r>
              <a:rPr lang="en-US" b="1" dirty="0"/>
              <a:t>APTCB FSSG work on Proposal document preparation </a:t>
            </a:r>
          </a:p>
        </p:txBody>
      </p:sp>
      <p:sp>
        <p:nvSpPr>
          <p:cNvPr id="6" name="Taisnstūris 5">
            <a:extLst>
              <a:ext uri="{FF2B5EF4-FFF2-40B4-BE49-F238E27FC236}">
                <a16:creationId xmlns:a16="http://schemas.microsoft.com/office/drawing/2014/main" id="{E73DBD5C-13F3-AC5C-E3B6-87DE2A81A50B}"/>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F2764BF1-F622-03F6-2CDD-87232E2DBDFE}"/>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5" name="Taisns savienotājs 4">
            <a:extLst>
              <a:ext uri="{FF2B5EF4-FFF2-40B4-BE49-F238E27FC236}">
                <a16:creationId xmlns:a16="http://schemas.microsoft.com/office/drawing/2014/main" id="{B9B5D966-6E45-D134-3A4B-C9DA54B9B1AF}"/>
              </a:ext>
            </a:extLst>
          </p:cNvPr>
          <p:cNvCxnSpPr>
            <a:cxnSpLocks/>
          </p:cNvCxnSpPr>
          <p:nvPr/>
        </p:nvCxnSpPr>
        <p:spPr>
          <a:xfrm>
            <a:off x="340703" y="479395"/>
            <a:ext cx="0" cy="6117694"/>
          </a:xfrm>
          <a:prstGeom prst="line">
            <a:avLst/>
          </a:prstGeom>
          <a:ln w="3810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8" name="Ovāls 7">
            <a:extLst>
              <a:ext uri="{FF2B5EF4-FFF2-40B4-BE49-F238E27FC236}">
                <a16:creationId xmlns:a16="http://schemas.microsoft.com/office/drawing/2014/main" id="{786DC31C-D587-AF79-268E-8E3BC2A7E8C1}"/>
              </a:ext>
            </a:extLst>
          </p:cNvPr>
          <p:cNvSpPr/>
          <p:nvPr/>
        </p:nvSpPr>
        <p:spPr>
          <a:xfrm>
            <a:off x="111495" y="555346"/>
            <a:ext cx="450504" cy="45050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9" name="Ovāls 8">
            <a:extLst>
              <a:ext uri="{FF2B5EF4-FFF2-40B4-BE49-F238E27FC236}">
                <a16:creationId xmlns:a16="http://schemas.microsoft.com/office/drawing/2014/main" id="{E4F6D3FC-D869-D13D-F5BC-03FCC571D10D}"/>
              </a:ext>
            </a:extLst>
          </p:cNvPr>
          <p:cNvSpPr/>
          <p:nvPr/>
        </p:nvSpPr>
        <p:spPr>
          <a:xfrm>
            <a:off x="113742" y="1474706"/>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1" name="Ovāls 10">
            <a:extLst>
              <a:ext uri="{FF2B5EF4-FFF2-40B4-BE49-F238E27FC236}">
                <a16:creationId xmlns:a16="http://schemas.microsoft.com/office/drawing/2014/main" id="{9E3A532D-BC10-D233-8A34-932014425CF3}"/>
              </a:ext>
            </a:extLst>
          </p:cNvPr>
          <p:cNvSpPr/>
          <p:nvPr/>
        </p:nvSpPr>
        <p:spPr>
          <a:xfrm>
            <a:off x="110571" y="226997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2" name="TextBox 11">
            <a:extLst>
              <a:ext uri="{FF2B5EF4-FFF2-40B4-BE49-F238E27FC236}">
                <a16:creationId xmlns:a16="http://schemas.microsoft.com/office/drawing/2014/main" id="{41848BC4-3F30-5003-8011-A1886C458097}"/>
              </a:ext>
            </a:extLst>
          </p:cNvPr>
          <p:cNvSpPr txBox="1"/>
          <p:nvPr/>
        </p:nvSpPr>
        <p:spPr>
          <a:xfrm>
            <a:off x="589377" y="584477"/>
            <a:ext cx="11606926"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06/12/2024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Inaugural meeting</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3" name="TextBox 12">
            <a:extLst>
              <a:ext uri="{FF2B5EF4-FFF2-40B4-BE49-F238E27FC236}">
                <a16:creationId xmlns:a16="http://schemas.microsoft.com/office/drawing/2014/main" id="{ACAF376B-4DB1-8D35-41D1-7557B5E29F58}"/>
              </a:ext>
            </a:extLst>
          </p:cNvPr>
          <p:cNvSpPr txBox="1"/>
          <p:nvPr/>
        </p:nvSpPr>
        <p:spPr>
          <a:xfrm>
            <a:off x="584536" y="1499232"/>
            <a:ext cx="11604771"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January 10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APTCB FSSG #1,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Meeting minutes: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hlinkClick r:id="rId2"/>
              </a:rPr>
              <a:t>HERE</a:t>
            </a:r>
            <a:endParaRPr lang="en-US"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5" name="Ovāls 14">
            <a:extLst>
              <a:ext uri="{FF2B5EF4-FFF2-40B4-BE49-F238E27FC236}">
                <a16:creationId xmlns:a16="http://schemas.microsoft.com/office/drawing/2014/main" id="{7CF636A9-5CD5-ECF7-1A02-EEBDE5609890}"/>
              </a:ext>
            </a:extLst>
          </p:cNvPr>
          <p:cNvSpPr/>
          <p:nvPr/>
        </p:nvSpPr>
        <p:spPr>
          <a:xfrm>
            <a:off x="110571" y="3125776"/>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22" name="Ovāls 21">
            <a:extLst>
              <a:ext uri="{FF2B5EF4-FFF2-40B4-BE49-F238E27FC236}">
                <a16:creationId xmlns:a16="http://schemas.microsoft.com/office/drawing/2014/main" id="{5003958B-A88B-A1D5-FE4F-903148E0AC1B}"/>
              </a:ext>
            </a:extLst>
          </p:cNvPr>
          <p:cNvSpPr/>
          <p:nvPr/>
        </p:nvSpPr>
        <p:spPr>
          <a:xfrm>
            <a:off x="110571" y="3974855"/>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prstClr val="white"/>
              </a:solidFill>
            </a:endParaRPr>
          </a:p>
        </p:txBody>
      </p:sp>
      <p:sp>
        <p:nvSpPr>
          <p:cNvPr id="2" name="TextBox 1">
            <a:extLst>
              <a:ext uri="{FF2B5EF4-FFF2-40B4-BE49-F238E27FC236}">
                <a16:creationId xmlns:a16="http://schemas.microsoft.com/office/drawing/2014/main" id="{45F4AAE5-D210-4E22-44F3-3DD1F03F5F5B}"/>
              </a:ext>
            </a:extLst>
          </p:cNvPr>
          <p:cNvSpPr txBox="1"/>
          <p:nvPr/>
        </p:nvSpPr>
        <p:spPr>
          <a:xfrm>
            <a:off x="584535" y="2300272"/>
            <a:ext cx="11604771"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January 24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APTCB FSSG #2</a:t>
            </a:r>
            <a:r>
              <a:rPr lang="en-US" sz="1800" dirty="0">
                <a:solidFill>
                  <a:prstClr val="black"/>
                </a:solidFill>
                <a:latin typeface="Roboto" panose="02000000000000000000" pitchFamily="2" charset="0"/>
                <a:ea typeface="Roboto" panose="02000000000000000000" pitchFamily="2" charset="0"/>
                <a:cs typeface="Roboto" panose="02000000000000000000" pitchFamily="2" charset="0"/>
              </a:rPr>
              <a:t> ,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Meeting minutes: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hlinkClick r:id="rId3"/>
              </a:rPr>
              <a:t>HERE</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 </a:t>
            </a:r>
            <a:endParaRPr lang="en-US"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7" name="TextBox 6">
            <a:extLst>
              <a:ext uri="{FF2B5EF4-FFF2-40B4-BE49-F238E27FC236}">
                <a16:creationId xmlns:a16="http://schemas.microsoft.com/office/drawing/2014/main" id="{075738DB-BC2D-DEB4-2DB4-2C31AE64D8DD}"/>
              </a:ext>
            </a:extLst>
          </p:cNvPr>
          <p:cNvSpPr txBox="1"/>
          <p:nvPr/>
        </p:nvSpPr>
        <p:spPr>
          <a:xfrm>
            <a:off x="584156" y="3150973"/>
            <a:ext cx="11604771"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February 07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APTCB FSSG #3</a:t>
            </a:r>
            <a:r>
              <a:rPr lang="en-US" sz="1800" dirty="0">
                <a:solidFill>
                  <a:prstClr val="black"/>
                </a:solidFill>
                <a:latin typeface="Roboto" panose="02000000000000000000" pitchFamily="2" charset="0"/>
                <a:ea typeface="Roboto" panose="02000000000000000000" pitchFamily="2" charset="0"/>
                <a:cs typeface="Roboto" panose="02000000000000000000" pitchFamily="2" charset="0"/>
              </a:rPr>
              <a:t> ,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Meeting minutes: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hlinkClick r:id="rId4"/>
              </a:rPr>
              <a:t>HERE</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  </a:t>
            </a:r>
            <a:endParaRPr lang="en-US"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0" name="TextBox 9">
            <a:extLst>
              <a:ext uri="{FF2B5EF4-FFF2-40B4-BE49-F238E27FC236}">
                <a16:creationId xmlns:a16="http://schemas.microsoft.com/office/drawing/2014/main" id="{08420557-A595-D6FE-F1BF-D43048F09607}"/>
              </a:ext>
            </a:extLst>
          </p:cNvPr>
          <p:cNvSpPr txBox="1"/>
          <p:nvPr/>
        </p:nvSpPr>
        <p:spPr>
          <a:xfrm>
            <a:off x="590057" y="4000052"/>
            <a:ext cx="11604771"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March 07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APTCB FSSG #4</a:t>
            </a:r>
            <a:r>
              <a:rPr lang="en-US" sz="1800" dirty="0">
                <a:solidFill>
                  <a:prstClr val="black"/>
                </a:solidFill>
                <a:latin typeface="Roboto" panose="02000000000000000000" pitchFamily="2" charset="0"/>
                <a:ea typeface="Roboto" panose="02000000000000000000" pitchFamily="2" charset="0"/>
                <a:cs typeface="Roboto" panose="02000000000000000000" pitchFamily="2" charset="0"/>
              </a:rPr>
              <a:t> ,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Meeting minutes: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hlinkClick r:id="rId5"/>
              </a:rPr>
              <a:t>HERE</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  </a:t>
            </a:r>
            <a:endParaRPr lang="en-US"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6" name="TextBox 15">
            <a:extLst>
              <a:ext uri="{FF2B5EF4-FFF2-40B4-BE49-F238E27FC236}">
                <a16:creationId xmlns:a16="http://schemas.microsoft.com/office/drawing/2014/main" id="{F8A8B25B-686D-85D9-C3DF-9E016403F6DD}"/>
              </a:ext>
            </a:extLst>
          </p:cNvPr>
          <p:cNvSpPr txBox="1"/>
          <p:nvPr/>
        </p:nvSpPr>
        <p:spPr>
          <a:xfrm>
            <a:off x="581843" y="4868255"/>
            <a:ext cx="11604771"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March 28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APTCB FSSG #5</a:t>
            </a:r>
            <a:r>
              <a:rPr lang="en-US" sz="1800" dirty="0">
                <a:solidFill>
                  <a:prstClr val="black"/>
                </a:solidFill>
                <a:latin typeface="Roboto" panose="02000000000000000000" pitchFamily="2" charset="0"/>
                <a:ea typeface="Roboto" panose="02000000000000000000" pitchFamily="2" charset="0"/>
                <a:cs typeface="Roboto" panose="02000000000000000000" pitchFamily="2" charset="0"/>
              </a:rPr>
              <a:t> ,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Meeting minutes: </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hlinkClick r:id="rId6"/>
              </a:rPr>
              <a:t>HERE</a:t>
            </a:r>
            <a:r>
              <a:rPr lang="en-US" sz="2000" i="1" dirty="0">
                <a:solidFill>
                  <a:prstClr val="black"/>
                </a:solidFill>
                <a:latin typeface="Roboto" panose="02000000000000000000" pitchFamily="2" charset="0"/>
                <a:ea typeface="Roboto" panose="02000000000000000000" pitchFamily="2" charset="0"/>
                <a:cs typeface="Roboto" panose="02000000000000000000" pitchFamily="2" charset="0"/>
              </a:rPr>
              <a:t> </a:t>
            </a:r>
            <a:endParaRPr lang="en-US"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18" name="Ovāls 21">
            <a:extLst>
              <a:ext uri="{FF2B5EF4-FFF2-40B4-BE49-F238E27FC236}">
                <a16:creationId xmlns:a16="http://schemas.microsoft.com/office/drawing/2014/main" id="{9F25455A-1702-F156-1215-E44C35CCBF74}"/>
              </a:ext>
            </a:extLst>
          </p:cNvPr>
          <p:cNvSpPr/>
          <p:nvPr/>
        </p:nvSpPr>
        <p:spPr>
          <a:xfrm>
            <a:off x="110571" y="4843058"/>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24" name="Taisns savienotājs 4">
            <a:extLst>
              <a:ext uri="{FF2B5EF4-FFF2-40B4-BE49-F238E27FC236}">
                <a16:creationId xmlns:a16="http://schemas.microsoft.com/office/drawing/2014/main" id="{D81EDC6D-33D8-33B6-75CB-06246A2F54B4}"/>
              </a:ext>
            </a:extLst>
          </p:cNvPr>
          <p:cNvCxnSpPr>
            <a:cxnSpLocks/>
          </p:cNvCxnSpPr>
          <p:nvPr/>
        </p:nvCxnSpPr>
        <p:spPr>
          <a:xfrm flipH="1">
            <a:off x="-6455" y="1086029"/>
            <a:ext cx="12193071" cy="0"/>
          </a:xfrm>
          <a:prstGeom prst="line">
            <a:avLst/>
          </a:prstGeom>
          <a:ln w="12700">
            <a:solidFill>
              <a:srgbClr val="000066"/>
            </a:solidFill>
            <a:prstDash val="sysDash"/>
          </a:ln>
        </p:spPr>
        <p:style>
          <a:lnRef idx="1">
            <a:schemeClr val="accent1"/>
          </a:lnRef>
          <a:fillRef idx="0">
            <a:schemeClr val="accent1"/>
          </a:fillRef>
          <a:effectRef idx="0">
            <a:schemeClr val="accent1"/>
          </a:effectRef>
          <a:fontRef idx="minor">
            <a:schemeClr val="tx1"/>
          </a:fontRef>
        </p:style>
      </p:cxnSp>
      <p:sp>
        <p:nvSpPr>
          <p:cNvPr id="32" name="Taisnstūris 14">
            <a:extLst>
              <a:ext uri="{FF2B5EF4-FFF2-40B4-BE49-F238E27FC236}">
                <a16:creationId xmlns:a16="http://schemas.microsoft.com/office/drawing/2014/main" id="{E0F47E3C-59C4-7F6B-5F15-A2FC1AB691FC}"/>
              </a:ext>
            </a:extLst>
          </p:cNvPr>
          <p:cNvSpPr/>
          <p:nvPr/>
        </p:nvSpPr>
        <p:spPr>
          <a:xfrm>
            <a:off x="0" y="5684108"/>
            <a:ext cx="12192001" cy="87981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To continue the work after CBG General meeting</a:t>
            </a:r>
          </a:p>
        </p:txBody>
      </p:sp>
    </p:spTree>
    <p:extLst>
      <p:ext uri="{BB962C8B-B14F-4D97-AF65-F5344CB8AC3E}">
        <p14:creationId xmlns:p14="http://schemas.microsoft.com/office/powerpoint/2010/main" val="259151771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Re-introduction: </a:t>
            </a:r>
            <a:r>
              <a:rPr lang="en-US" b="1" dirty="0"/>
              <a:t>Overall concept</a:t>
            </a:r>
          </a:p>
        </p:txBody>
      </p:sp>
      <p:sp>
        <p:nvSpPr>
          <p:cNvPr id="7" name="Taisnstūris 6">
            <a:extLst>
              <a:ext uri="{FF2B5EF4-FFF2-40B4-BE49-F238E27FC236}">
                <a16:creationId xmlns:a16="http://schemas.microsoft.com/office/drawing/2014/main" id="{33C5D1CC-94A3-8138-E7DE-147E57DF4201}"/>
              </a:ext>
            </a:extLst>
          </p:cNvPr>
          <p:cNvSpPr/>
          <p:nvPr/>
        </p:nvSpPr>
        <p:spPr>
          <a:xfrm>
            <a:off x="8804013" y="1370846"/>
            <a:ext cx="3393876" cy="521970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aisnstūris 7">
            <a:extLst>
              <a:ext uri="{FF2B5EF4-FFF2-40B4-BE49-F238E27FC236}">
                <a16:creationId xmlns:a16="http://schemas.microsoft.com/office/drawing/2014/main" id="{55C70EAC-D10F-B5B0-8195-C47A99128B63}"/>
              </a:ext>
            </a:extLst>
          </p:cNvPr>
          <p:cNvSpPr/>
          <p:nvPr/>
        </p:nvSpPr>
        <p:spPr>
          <a:xfrm>
            <a:off x="4261431" y="1370845"/>
            <a:ext cx="3771466" cy="521970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aisnstūris 8">
            <a:extLst>
              <a:ext uri="{FF2B5EF4-FFF2-40B4-BE49-F238E27FC236}">
                <a16:creationId xmlns:a16="http://schemas.microsoft.com/office/drawing/2014/main" id="{727E72B2-D6BB-9DBF-46F8-FE471F82F63B}"/>
              </a:ext>
            </a:extLst>
          </p:cNvPr>
          <p:cNvSpPr/>
          <p:nvPr/>
        </p:nvSpPr>
        <p:spPr>
          <a:xfrm>
            <a:off x="-5889" y="1371598"/>
            <a:ext cx="3478899" cy="521970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20CBDE5-CC99-902B-BDF5-3EEC1552CB1B}"/>
              </a:ext>
            </a:extLst>
          </p:cNvPr>
          <p:cNvSpPr txBox="1"/>
          <p:nvPr/>
        </p:nvSpPr>
        <p:spPr>
          <a:xfrm>
            <a:off x="4261431" y="4120114"/>
            <a:ext cx="3771466" cy="2062103"/>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Clinical cancer treatment facility </a:t>
            </a:r>
          </a:p>
          <a:p>
            <a:pPr algn="ctr"/>
            <a:r>
              <a:rPr lang="en-US" sz="2800" i="1" dirty="0">
                <a:solidFill>
                  <a:srgbClr val="FFFFFF"/>
                </a:solidFill>
                <a:latin typeface="Roboto" panose="02000000000000000000" pitchFamily="2" charset="0"/>
                <a:ea typeface="Roboto" panose="02000000000000000000" pitchFamily="2" charset="0"/>
                <a:cs typeface="Roboto" panose="02000000000000000000" pitchFamily="2" charset="0"/>
              </a:rPr>
              <a:t>Particle therapy and nuclear medicine</a:t>
            </a:r>
          </a:p>
        </p:txBody>
      </p:sp>
      <p:sp>
        <p:nvSpPr>
          <p:cNvPr id="21" name="TextBox 20">
            <a:extLst>
              <a:ext uri="{FF2B5EF4-FFF2-40B4-BE49-F238E27FC236}">
                <a16:creationId xmlns:a16="http://schemas.microsoft.com/office/drawing/2014/main" id="{BDC6D526-93BA-3704-65BE-088C083A4F99}"/>
              </a:ext>
            </a:extLst>
          </p:cNvPr>
          <p:cNvSpPr txBox="1"/>
          <p:nvPr/>
        </p:nvSpPr>
        <p:spPr>
          <a:xfrm>
            <a:off x="25256" y="4630073"/>
            <a:ext cx="3456898" cy="1200329"/>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Research institution</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22" name="TextBox 21">
            <a:extLst>
              <a:ext uri="{FF2B5EF4-FFF2-40B4-BE49-F238E27FC236}">
                <a16:creationId xmlns:a16="http://schemas.microsoft.com/office/drawing/2014/main" id="{C84390A5-5CF0-7740-4393-2F4D94CD04AB}"/>
              </a:ext>
            </a:extLst>
          </p:cNvPr>
          <p:cNvSpPr txBox="1"/>
          <p:nvPr/>
        </p:nvSpPr>
        <p:spPr>
          <a:xfrm>
            <a:off x="8794868" y="4373586"/>
            <a:ext cx="3393877" cy="1754326"/>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Industry involvement infrastructure</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6" name="Taisnstūris 5">
            <a:extLst>
              <a:ext uri="{FF2B5EF4-FFF2-40B4-BE49-F238E27FC236}">
                <a16:creationId xmlns:a16="http://schemas.microsoft.com/office/drawing/2014/main" id="{9D84A0A8-9519-6022-024A-5229EC93B3AD}"/>
              </a:ext>
            </a:extLst>
          </p:cNvPr>
          <p:cNvSpPr/>
          <p:nvPr/>
        </p:nvSpPr>
        <p:spPr>
          <a:xfrm>
            <a:off x="0" y="600874"/>
            <a:ext cx="12191998" cy="129100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latin typeface="Roboto" panose="02000000000000000000" pitchFamily="2" charset="0"/>
                <a:ea typeface="Roboto" panose="02000000000000000000" pitchFamily="2" charset="0"/>
                <a:cs typeface="Roboto" panose="02000000000000000000" pitchFamily="2" charset="0"/>
              </a:rPr>
              <a:t>Integration of helium synchrotron technology and all the capabilities into a modern clinical treatment center and large scale scientific research infrastructure</a:t>
            </a:r>
          </a:p>
        </p:txBody>
      </p:sp>
      <p:grpSp>
        <p:nvGrpSpPr>
          <p:cNvPr id="51" name="Grupa 50">
            <a:extLst>
              <a:ext uri="{FF2B5EF4-FFF2-40B4-BE49-F238E27FC236}">
                <a16:creationId xmlns:a16="http://schemas.microsoft.com/office/drawing/2014/main" id="{15E088C1-96E0-A2D8-2FDD-9A818DBC578F}"/>
              </a:ext>
            </a:extLst>
          </p:cNvPr>
          <p:cNvGrpSpPr/>
          <p:nvPr/>
        </p:nvGrpSpPr>
        <p:grpSpPr>
          <a:xfrm>
            <a:off x="9293917" y="2083957"/>
            <a:ext cx="2395778" cy="2398396"/>
            <a:chOff x="8926115" y="1469720"/>
            <a:chExt cx="3269048" cy="3272620"/>
          </a:xfrm>
        </p:grpSpPr>
        <p:sp>
          <p:nvSpPr>
            <p:cNvPr id="33" name="Brīvforma: forma 32">
              <a:extLst>
                <a:ext uri="{FF2B5EF4-FFF2-40B4-BE49-F238E27FC236}">
                  <a16:creationId xmlns:a16="http://schemas.microsoft.com/office/drawing/2014/main" id="{3E684519-D97D-B9CD-737F-FF84095120A0}"/>
                </a:ext>
              </a:extLst>
            </p:cNvPr>
            <p:cNvSpPr/>
            <p:nvPr/>
          </p:nvSpPr>
          <p:spPr>
            <a:xfrm>
              <a:off x="9083790" y="1899286"/>
              <a:ext cx="712882" cy="1235495"/>
            </a:xfrm>
            <a:custGeom>
              <a:avLst/>
              <a:gdLst>
                <a:gd name="connsiteX0" fmla="*/ 712882 w 712882"/>
                <a:gd name="connsiteY0" fmla="*/ 0 h 1235495"/>
                <a:gd name="connsiteX1" fmla="*/ 0 w 712882"/>
                <a:gd name="connsiteY1" fmla="*/ 1235495 h 1235495"/>
              </a:gdLst>
              <a:ahLst/>
              <a:cxnLst>
                <a:cxn ang="0">
                  <a:pos x="connsiteX0" y="connsiteY0"/>
                </a:cxn>
                <a:cxn ang="0">
                  <a:pos x="connsiteX1" y="connsiteY1"/>
                </a:cxn>
              </a:cxnLst>
              <a:rect l="l" t="t" r="r" b="b"/>
              <a:pathLst>
                <a:path w="712882" h="1235495">
                  <a:moveTo>
                    <a:pt x="712882" y="0"/>
                  </a:moveTo>
                  <a:lnTo>
                    <a:pt x="0" y="1235495"/>
                  </a:lnTo>
                </a:path>
              </a:pathLst>
            </a:custGeom>
            <a:ln w="31369" cap="flat">
              <a:solidFill>
                <a:schemeClr val="bg1"/>
              </a:solidFill>
              <a:prstDash val="solid"/>
              <a:miter/>
            </a:ln>
          </p:spPr>
          <p:txBody>
            <a:bodyPr rtlCol="0" anchor="ctr"/>
            <a:lstStyle/>
            <a:p>
              <a:endParaRPr lang="en-US"/>
            </a:p>
          </p:txBody>
        </p:sp>
        <p:sp>
          <p:nvSpPr>
            <p:cNvPr id="34" name="Brīvforma: forma 33">
              <a:extLst>
                <a:ext uri="{FF2B5EF4-FFF2-40B4-BE49-F238E27FC236}">
                  <a16:creationId xmlns:a16="http://schemas.microsoft.com/office/drawing/2014/main" id="{676F2241-E5BC-8855-3EF3-3165F86FA3B9}"/>
                </a:ext>
              </a:extLst>
            </p:cNvPr>
            <p:cNvSpPr/>
            <p:nvPr/>
          </p:nvSpPr>
          <p:spPr>
            <a:xfrm>
              <a:off x="9713135" y="4402135"/>
              <a:ext cx="1592995" cy="1569"/>
            </a:xfrm>
            <a:custGeom>
              <a:avLst/>
              <a:gdLst>
                <a:gd name="connsiteX0" fmla="*/ 0 w 1592995"/>
                <a:gd name="connsiteY0" fmla="*/ 0 h 1569"/>
                <a:gd name="connsiteX1" fmla="*/ 1592996 w 1592995"/>
                <a:gd name="connsiteY1" fmla="*/ 0 h 1569"/>
              </a:gdLst>
              <a:ahLst/>
              <a:cxnLst>
                <a:cxn ang="0">
                  <a:pos x="connsiteX0" y="connsiteY0"/>
                </a:cxn>
                <a:cxn ang="0">
                  <a:pos x="connsiteX1" y="connsiteY1"/>
                </a:cxn>
              </a:cxnLst>
              <a:rect l="l" t="t" r="r" b="b"/>
              <a:pathLst>
                <a:path w="1592995" h="1569">
                  <a:moveTo>
                    <a:pt x="0" y="0"/>
                  </a:moveTo>
                  <a:lnTo>
                    <a:pt x="1592996" y="0"/>
                  </a:lnTo>
                </a:path>
              </a:pathLst>
            </a:custGeom>
            <a:ln w="31369" cap="flat">
              <a:solidFill>
                <a:schemeClr val="bg1"/>
              </a:solidFill>
              <a:prstDash val="solid"/>
              <a:miter/>
            </a:ln>
          </p:spPr>
          <p:txBody>
            <a:bodyPr rtlCol="0" anchor="ctr"/>
            <a:lstStyle/>
            <a:p>
              <a:endParaRPr lang="en-US"/>
            </a:p>
          </p:txBody>
        </p:sp>
        <p:sp>
          <p:nvSpPr>
            <p:cNvPr id="35" name="Brīvforma: forma 34">
              <a:extLst>
                <a:ext uri="{FF2B5EF4-FFF2-40B4-BE49-F238E27FC236}">
                  <a16:creationId xmlns:a16="http://schemas.microsoft.com/office/drawing/2014/main" id="{42EBBDD7-57FE-9425-F6D3-9CF0C324E101}"/>
                </a:ext>
              </a:extLst>
            </p:cNvPr>
            <p:cNvSpPr/>
            <p:nvPr/>
          </p:nvSpPr>
          <p:spPr>
            <a:xfrm>
              <a:off x="11292525" y="1843856"/>
              <a:ext cx="713525" cy="1235134"/>
            </a:xfrm>
            <a:custGeom>
              <a:avLst/>
              <a:gdLst>
                <a:gd name="connsiteX0" fmla="*/ 713526 w 713525"/>
                <a:gd name="connsiteY0" fmla="*/ 1235134 h 1235134"/>
                <a:gd name="connsiteX1" fmla="*/ 0 w 713525"/>
                <a:gd name="connsiteY1" fmla="*/ 0 h 1235134"/>
              </a:gdLst>
              <a:ahLst/>
              <a:cxnLst>
                <a:cxn ang="0">
                  <a:pos x="connsiteX0" y="connsiteY0"/>
                </a:cxn>
                <a:cxn ang="0">
                  <a:pos x="connsiteX1" y="connsiteY1"/>
                </a:cxn>
              </a:cxnLst>
              <a:rect l="l" t="t" r="r" b="b"/>
              <a:pathLst>
                <a:path w="713525" h="1235134">
                  <a:moveTo>
                    <a:pt x="713526" y="1235134"/>
                  </a:moveTo>
                  <a:lnTo>
                    <a:pt x="0" y="0"/>
                  </a:lnTo>
                </a:path>
              </a:pathLst>
            </a:custGeom>
            <a:ln w="31369" cap="flat">
              <a:solidFill>
                <a:schemeClr val="bg1"/>
              </a:solidFill>
              <a:prstDash val="solid"/>
              <a:miter/>
            </a:ln>
          </p:spPr>
          <p:txBody>
            <a:bodyPr rtlCol="0" anchor="ctr"/>
            <a:lstStyle/>
            <a:p>
              <a:endParaRPr lang="en-US"/>
            </a:p>
          </p:txBody>
        </p:sp>
        <p:sp>
          <p:nvSpPr>
            <p:cNvPr id="36" name="Brīvforma: forma 35">
              <a:extLst>
                <a:ext uri="{FF2B5EF4-FFF2-40B4-BE49-F238E27FC236}">
                  <a16:creationId xmlns:a16="http://schemas.microsoft.com/office/drawing/2014/main" id="{A873A230-E7C1-A665-F85C-B53927E8FBED}"/>
                </a:ext>
              </a:extLst>
            </p:cNvPr>
            <p:cNvSpPr/>
            <p:nvPr/>
          </p:nvSpPr>
          <p:spPr>
            <a:xfrm>
              <a:off x="10332484" y="1575574"/>
              <a:ext cx="423680" cy="1569"/>
            </a:xfrm>
            <a:custGeom>
              <a:avLst/>
              <a:gdLst>
                <a:gd name="connsiteX0" fmla="*/ 0 w 423680"/>
                <a:gd name="connsiteY0" fmla="*/ 0 h 1569"/>
                <a:gd name="connsiteX1" fmla="*/ 423680 w 423680"/>
                <a:gd name="connsiteY1" fmla="*/ 0 h 1569"/>
              </a:gdLst>
              <a:ahLst/>
              <a:cxnLst>
                <a:cxn ang="0">
                  <a:pos x="connsiteX0" y="connsiteY0"/>
                </a:cxn>
                <a:cxn ang="0">
                  <a:pos x="connsiteX1" y="connsiteY1"/>
                </a:cxn>
              </a:cxnLst>
              <a:rect l="l" t="t" r="r" b="b"/>
              <a:pathLst>
                <a:path w="423680" h="1569">
                  <a:moveTo>
                    <a:pt x="0" y="0"/>
                  </a:moveTo>
                  <a:lnTo>
                    <a:pt x="423680" y="0"/>
                  </a:lnTo>
                </a:path>
              </a:pathLst>
            </a:custGeom>
            <a:ln w="31369" cap="flat">
              <a:solidFill>
                <a:schemeClr val="bg1"/>
              </a:solidFill>
              <a:prstDash val="solid"/>
              <a:miter/>
            </a:ln>
          </p:spPr>
          <p:txBody>
            <a:bodyPr rtlCol="0" anchor="ctr"/>
            <a:lstStyle/>
            <a:p>
              <a:endParaRPr lang="en-US"/>
            </a:p>
          </p:txBody>
        </p:sp>
        <p:sp>
          <p:nvSpPr>
            <p:cNvPr id="37" name="Brīvforma: forma 36">
              <a:extLst>
                <a:ext uri="{FF2B5EF4-FFF2-40B4-BE49-F238E27FC236}">
                  <a16:creationId xmlns:a16="http://schemas.microsoft.com/office/drawing/2014/main" id="{1BA112E7-ECEC-1C97-10AE-329D973D8AE0}"/>
                </a:ext>
              </a:extLst>
            </p:cNvPr>
            <p:cNvSpPr/>
            <p:nvPr/>
          </p:nvSpPr>
          <p:spPr>
            <a:xfrm>
              <a:off x="9102952" y="3706782"/>
              <a:ext cx="181747" cy="310513"/>
            </a:xfrm>
            <a:custGeom>
              <a:avLst/>
              <a:gdLst>
                <a:gd name="connsiteX0" fmla="*/ 0 w 181747"/>
                <a:gd name="connsiteY0" fmla="*/ 0 h 310513"/>
                <a:gd name="connsiteX1" fmla="*/ 181748 w 181747"/>
                <a:gd name="connsiteY1" fmla="*/ 310514 h 310513"/>
              </a:gdLst>
              <a:ahLst/>
              <a:cxnLst>
                <a:cxn ang="0">
                  <a:pos x="connsiteX0" y="connsiteY0"/>
                </a:cxn>
                <a:cxn ang="0">
                  <a:pos x="connsiteX1" y="connsiteY1"/>
                </a:cxn>
              </a:cxnLst>
              <a:rect l="l" t="t" r="r" b="b"/>
              <a:pathLst>
                <a:path w="181747" h="310513">
                  <a:moveTo>
                    <a:pt x="0" y="0"/>
                  </a:moveTo>
                  <a:lnTo>
                    <a:pt x="181748" y="310514"/>
                  </a:lnTo>
                </a:path>
              </a:pathLst>
            </a:custGeom>
            <a:ln w="31369" cap="flat">
              <a:solidFill>
                <a:schemeClr val="bg1"/>
              </a:solidFill>
              <a:prstDash val="solid"/>
              <a:miter/>
            </a:ln>
          </p:spPr>
          <p:txBody>
            <a:bodyPr rtlCol="0" anchor="ctr"/>
            <a:lstStyle/>
            <a:p>
              <a:endParaRPr lang="en-US"/>
            </a:p>
          </p:txBody>
        </p:sp>
        <p:sp>
          <p:nvSpPr>
            <p:cNvPr id="38" name="Brīvforma: forma 37">
              <a:extLst>
                <a:ext uri="{FF2B5EF4-FFF2-40B4-BE49-F238E27FC236}">
                  <a16:creationId xmlns:a16="http://schemas.microsoft.com/office/drawing/2014/main" id="{81D0B54E-13B8-F2BC-987D-D6F10362CD0F}"/>
                </a:ext>
              </a:extLst>
            </p:cNvPr>
            <p:cNvSpPr/>
            <p:nvPr/>
          </p:nvSpPr>
          <p:spPr>
            <a:xfrm>
              <a:off x="11766252" y="3645734"/>
              <a:ext cx="285027" cy="498350"/>
            </a:xfrm>
            <a:custGeom>
              <a:avLst/>
              <a:gdLst>
                <a:gd name="connsiteX0" fmla="*/ 285027 w 285027"/>
                <a:gd name="connsiteY0" fmla="*/ 0 h 498350"/>
                <a:gd name="connsiteX1" fmla="*/ 0 w 285027"/>
                <a:gd name="connsiteY1" fmla="*/ 498351 h 498350"/>
              </a:gdLst>
              <a:ahLst/>
              <a:cxnLst>
                <a:cxn ang="0">
                  <a:pos x="connsiteX0" y="connsiteY0"/>
                </a:cxn>
                <a:cxn ang="0">
                  <a:pos x="connsiteX1" y="connsiteY1"/>
                </a:cxn>
              </a:cxnLst>
              <a:rect l="l" t="t" r="r" b="b"/>
              <a:pathLst>
                <a:path w="285027" h="498350">
                  <a:moveTo>
                    <a:pt x="285027" y="0"/>
                  </a:moveTo>
                  <a:lnTo>
                    <a:pt x="0" y="498351"/>
                  </a:lnTo>
                </a:path>
              </a:pathLst>
            </a:custGeom>
            <a:ln w="31369" cap="flat">
              <a:solidFill>
                <a:schemeClr val="bg1"/>
              </a:solidFill>
              <a:prstDash val="solid"/>
              <a:miter/>
            </a:ln>
          </p:spPr>
          <p:txBody>
            <a:bodyPr rtlCol="0" anchor="ctr"/>
            <a:lstStyle/>
            <a:p>
              <a:endParaRPr lang="en-US"/>
            </a:p>
          </p:txBody>
        </p:sp>
        <p:sp>
          <p:nvSpPr>
            <p:cNvPr id="39" name="Brīvforma: forma 38">
              <a:extLst>
                <a:ext uri="{FF2B5EF4-FFF2-40B4-BE49-F238E27FC236}">
                  <a16:creationId xmlns:a16="http://schemas.microsoft.com/office/drawing/2014/main" id="{2374DFD6-63DE-43F5-4609-37B219943A4B}"/>
                </a:ext>
              </a:extLst>
            </p:cNvPr>
            <p:cNvSpPr/>
            <p:nvPr/>
          </p:nvSpPr>
          <p:spPr>
            <a:xfrm>
              <a:off x="9520611" y="2064815"/>
              <a:ext cx="2108730" cy="2108905"/>
            </a:xfrm>
            <a:custGeom>
              <a:avLst/>
              <a:gdLst>
                <a:gd name="connsiteX0" fmla="*/ 2107194 w 2108730"/>
                <a:gd name="connsiteY0" fmla="*/ 953686 h 2108905"/>
                <a:gd name="connsiteX1" fmla="*/ 2080609 w 2108730"/>
                <a:gd name="connsiteY1" fmla="*/ 917041 h 2108905"/>
                <a:gd name="connsiteX2" fmla="*/ 1843636 w 2108730"/>
                <a:gd name="connsiteY2" fmla="*/ 841272 h 2108905"/>
                <a:gd name="connsiteX3" fmla="*/ 1805861 w 2108730"/>
                <a:gd name="connsiteY3" fmla="*/ 807500 h 2108905"/>
                <a:gd name="connsiteX4" fmla="*/ 1758780 w 2108730"/>
                <a:gd name="connsiteY4" fmla="*/ 692356 h 2108905"/>
                <a:gd name="connsiteX5" fmla="*/ 1759722 w 2108730"/>
                <a:gd name="connsiteY5" fmla="*/ 645997 h 2108905"/>
                <a:gd name="connsiteX6" fmla="*/ 1871523 w 2108730"/>
                <a:gd name="connsiteY6" fmla="*/ 410593 h 2108905"/>
                <a:gd name="connsiteX7" fmla="*/ 1865324 w 2108730"/>
                <a:gd name="connsiteY7" fmla="*/ 373728 h 2108905"/>
                <a:gd name="connsiteX8" fmla="*/ 1730924 w 2108730"/>
                <a:gd name="connsiteY8" fmla="*/ 239093 h 2108905"/>
                <a:gd name="connsiteX9" fmla="*/ 1680250 w 2108730"/>
                <a:gd name="connsiteY9" fmla="*/ 231984 h 2108905"/>
                <a:gd name="connsiteX10" fmla="*/ 1456631 w 2108730"/>
                <a:gd name="connsiteY10" fmla="*/ 346547 h 2108905"/>
                <a:gd name="connsiteX11" fmla="*/ 1414635 w 2108730"/>
                <a:gd name="connsiteY11" fmla="*/ 348430 h 2108905"/>
                <a:gd name="connsiteX12" fmla="*/ 1295364 w 2108730"/>
                <a:gd name="connsiteY12" fmla="*/ 298964 h 2108905"/>
                <a:gd name="connsiteX13" fmla="*/ 1264777 w 2108730"/>
                <a:gd name="connsiteY13" fmla="*/ 267074 h 2108905"/>
                <a:gd name="connsiteX14" fmla="*/ 1177364 w 2108730"/>
                <a:gd name="connsiteY14" fmla="*/ 21579 h 2108905"/>
                <a:gd name="connsiteX15" fmla="*/ 1146965 w 2108730"/>
                <a:gd name="connsiteY15" fmla="*/ -392 h 2108905"/>
                <a:gd name="connsiteX16" fmla="*/ 949665 w 2108730"/>
                <a:gd name="connsiteY16" fmla="*/ -392 h 2108905"/>
                <a:gd name="connsiteX17" fmla="*/ 918011 w 2108730"/>
                <a:gd name="connsiteY17" fmla="*/ 22568 h 2108905"/>
                <a:gd name="connsiteX18" fmla="*/ 838664 w 2108730"/>
                <a:gd name="connsiteY18" fmla="*/ 268314 h 2108905"/>
                <a:gd name="connsiteX19" fmla="*/ 810102 w 2108730"/>
                <a:gd name="connsiteY19" fmla="*/ 299168 h 2108905"/>
                <a:gd name="connsiteX20" fmla="*/ 688570 w 2108730"/>
                <a:gd name="connsiteY20" fmla="*/ 349387 h 2108905"/>
                <a:gd name="connsiteX21" fmla="*/ 648693 w 2108730"/>
                <a:gd name="connsiteY21" fmla="*/ 348352 h 2108905"/>
                <a:gd name="connsiteX22" fmla="*/ 413195 w 2108730"/>
                <a:gd name="connsiteY22" fmla="*/ 236739 h 2108905"/>
                <a:gd name="connsiteX23" fmla="*/ 370445 w 2108730"/>
                <a:gd name="connsiteY23" fmla="*/ 243597 h 2108905"/>
                <a:gd name="connsiteX24" fmla="*/ 235951 w 2108730"/>
                <a:gd name="connsiteY24" fmla="*/ 378091 h 2108905"/>
                <a:gd name="connsiteX25" fmla="*/ 229281 w 2108730"/>
                <a:gd name="connsiteY25" fmla="*/ 422912 h 2108905"/>
                <a:gd name="connsiteX26" fmla="*/ 345869 w 2108730"/>
                <a:gd name="connsiteY26" fmla="*/ 650783 h 2108905"/>
                <a:gd name="connsiteX27" fmla="*/ 347517 w 2108730"/>
                <a:gd name="connsiteY27" fmla="*/ 690520 h 2108905"/>
                <a:gd name="connsiteX28" fmla="*/ 298537 w 2108730"/>
                <a:gd name="connsiteY28" fmla="*/ 809995 h 2108905"/>
                <a:gd name="connsiteX29" fmla="*/ 264749 w 2108730"/>
                <a:gd name="connsiteY29" fmla="*/ 842120 h 2108905"/>
                <a:gd name="connsiteX30" fmla="*/ 21498 w 2108730"/>
                <a:gd name="connsiteY30" fmla="*/ 928749 h 2108905"/>
                <a:gd name="connsiteX31" fmla="*/ -1415 w 2108730"/>
                <a:gd name="connsiteY31" fmla="*/ 960921 h 2108905"/>
                <a:gd name="connsiteX32" fmla="*/ -1509 w 2108730"/>
                <a:gd name="connsiteY32" fmla="*/ 1155882 h 2108905"/>
                <a:gd name="connsiteX33" fmla="*/ 23255 w 2108730"/>
                <a:gd name="connsiteY33" fmla="*/ 1188839 h 2108905"/>
                <a:gd name="connsiteX34" fmla="*/ 268829 w 2108730"/>
                <a:gd name="connsiteY34" fmla="*/ 1268609 h 2108905"/>
                <a:gd name="connsiteX35" fmla="*/ 296779 w 2108730"/>
                <a:gd name="connsiteY35" fmla="*/ 1293923 h 2108905"/>
                <a:gd name="connsiteX36" fmla="*/ 338697 w 2108730"/>
                <a:gd name="connsiteY36" fmla="*/ 1396936 h 2108905"/>
                <a:gd name="connsiteX37" fmla="*/ 519174 w 2108730"/>
                <a:gd name="connsiteY37" fmla="*/ 1222502 h 2108905"/>
                <a:gd name="connsiteX38" fmla="*/ 493436 w 2108730"/>
                <a:gd name="connsiteY38" fmla="*/ 1054407 h 2108905"/>
                <a:gd name="connsiteX39" fmla="*/ 1052599 w 2108730"/>
                <a:gd name="connsiteY39" fmla="*/ 495244 h 2108905"/>
                <a:gd name="connsiteX40" fmla="*/ 1611763 w 2108730"/>
                <a:gd name="connsiteY40" fmla="*/ 1054407 h 2108905"/>
                <a:gd name="connsiteX41" fmla="*/ 1052599 w 2108730"/>
                <a:gd name="connsiteY41" fmla="*/ 1613586 h 2108905"/>
                <a:gd name="connsiteX42" fmla="*/ 908642 w 2108730"/>
                <a:gd name="connsiteY42" fmla="*/ 1594880 h 2108905"/>
                <a:gd name="connsiteX43" fmla="*/ 732434 w 2108730"/>
                <a:gd name="connsiteY43" fmla="*/ 1777271 h 2108905"/>
                <a:gd name="connsiteX44" fmla="*/ 810557 w 2108730"/>
                <a:gd name="connsiteY44" fmla="*/ 1808658 h 2108905"/>
                <a:gd name="connsiteX45" fmla="*/ 840846 w 2108730"/>
                <a:gd name="connsiteY45" fmla="*/ 1840877 h 2108905"/>
                <a:gd name="connsiteX46" fmla="*/ 928227 w 2108730"/>
                <a:gd name="connsiteY46" fmla="*/ 2086372 h 2108905"/>
                <a:gd name="connsiteX47" fmla="*/ 958956 w 2108730"/>
                <a:gd name="connsiteY47" fmla="*/ 2107982 h 2108905"/>
                <a:gd name="connsiteX48" fmla="*/ 1055252 w 2108730"/>
                <a:gd name="connsiteY48" fmla="*/ 2107653 h 2108905"/>
                <a:gd name="connsiteX49" fmla="*/ 1144454 w 2108730"/>
                <a:gd name="connsiteY49" fmla="*/ 2108218 h 2108905"/>
                <a:gd name="connsiteX50" fmla="*/ 1190829 w 2108730"/>
                <a:gd name="connsiteY50" fmla="*/ 2075481 h 2108905"/>
                <a:gd name="connsiteX51" fmla="*/ 1267021 w 2108730"/>
                <a:gd name="connsiteY51" fmla="*/ 1838617 h 2108905"/>
                <a:gd name="connsiteX52" fmla="*/ 1293842 w 2108730"/>
                <a:gd name="connsiteY52" fmla="*/ 1809066 h 2108905"/>
                <a:gd name="connsiteX53" fmla="*/ 1415467 w 2108730"/>
                <a:gd name="connsiteY53" fmla="*/ 1759176 h 2108905"/>
                <a:gd name="connsiteX54" fmla="*/ 1459660 w 2108730"/>
                <a:gd name="connsiteY54" fmla="*/ 1760259 h 2108905"/>
                <a:gd name="connsiteX55" fmla="*/ 1695064 w 2108730"/>
                <a:gd name="connsiteY55" fmla="*/ 1872107 h 2108905"/>
                <a:gd name="connsiteX56" fmla="*/ 1733812 w 2108730"/>
                <a:gd name="connsiteY56" fmla="*/ 1865296 h 2108905"/>
                <a:gd name="connsiteX57" fmla="*/ 1868400 w 2108730"/>
                <a:gd name="connsiteY57" fmla="*/ 1730849 h 2108905"/>
                <a:gd name="connsiteX58" fmla="*/ 1876247 w 2108730"/>
                <a:gd name="connsiteY58" fmla="*/ 1684208 h 2108905"/>
                <a:gd name="connsiteX59" fmla="*/ 1759314 w 2108730"/>
                <a:gd name="connsiteY59" fmla="*/ 1456509 h 2108905"/>
                <a:gd name="connsiteX60" fmla="*/ 1757745 w 2108730"/>
                <a:gd name="connsiteY60" fmla="*/ 1416726 h 2108905"/>
                <a:gd name="connsiteX61" fmla="*/ 1806301 w 2108730"/>
                <a:gd name="connsiteY61" fmla="*/ 1299651 h 2108905"/>
                <a:gd name="connsiteX62" fmla="*/ 1843322 w 2108730"/>
                <a:gd name="connsiteY62" fmla="*/ 1264576 h 2108905"/>
                <a:gd name="connsiteX63" fmla="*/ 2084313 w 2108730"/>
                <a:gd name="connsiteY63" fmla="*/ 1178544 h 2108905"/>
                <a:gd name="connsiteX64" fmla="*/ 2107006 w 2108730"/>
                <a:gd name="connsiteY64" fmla="*/ 1146184 h 2108905"/>
                <a:gd name="connsiteX65" fmla="*/ 2107194 w 2108730"/>
                <a:gd name="connsiteY65" fmla="*/ 953686 h 2108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108730" h="2108905">
                  <a:moveTo>
                    <a:pt x="2107194" y="953686"/>
                  </a:moveTo>
                  <a:cubicBezTo>
                    <a:pt x="2107618" y="932641"/>
                    <a:pt x="2100195" y="923162"/>
                    <a:pt x="2080609" y="917041"/>
                  </a:cubicBezTo>
                  <a:cubicBezTo>
                    <a:pt x="2001404" y="892434"/>
                    <a:pt x="1922763" y="865943"/>
                    <a:pt x="1843636" y="841272"/>
                  </a:cubicBezTo>
                  <a:cubicBezTo>
                    <a:pt x="1824882" y="835450"/>
                    <a:pt x="1812861" y="826677"/>
                    <a:pt x="1805861" y="807500"/>
                  </a:cubicBezTo>
                  <a:cubicBezTo>
                    <a:pt x="1791580" y="768595"/>
                    <a:pt x="1775432" y="730319"/>
                    <a:pt x="1758780" y="692356"/>
                  </a:cubicBezTo>
                  <a:cubicBezTo>
                    <a:pt x="1751593" y="676019"/>
                    <a:pt x="1751797" y="662397"/>
                    <a:pt x="1759722" y="645997"/>
                  </a:cubicBezTo>
                  <a:cubicBezTo>
                    <a:pt x="1797591" y="567827"/>
                    <a:pt x="1833843" y="488857"/>
                    <a:pt x="1871523" y="410593"/>
                  </a:cubicBezTo>
                  <a:cubicBezTo>
                    <a:pt x="1878821" y="395527"/>
                    <a:pt x="1877550" y="385608"/>
                    <a:pt x="1865324" y="373728"/>
                  </a:cubicBezTo>
                  <a:cubicBezTo>
                    <a:pt x="1819813" y="329566"/>
                    <a:pt x="1774474" y="285169"/>
                    <a:pt x="1730924" y="239093"/>
                  </a:cubicBezTo>
                  <a:cubicBezTo>
                    <a:pt x="1714164" y="221281"/>
                    <a:pt x="1700683" y="221233"/>
                    <a:pt x="1680250" y="231984"/>
                  </a:cubicBezTo>
                  <a:cubicBezTo>
                    <a:pt x="1606160" y="271029"/>
                    <a:pt x="1531050" y="308050"/>
                    <a:pt x="1456631" y="346547"/>
                  </a:cubicBezTo>
                  <a:cubicBezTo>
                    <a:pt x="1442209" y="354033"/>
                    <a:pt x="1429858" y="355194"/>
                    <a:pt x="1414635" y="348430"/>
                  </a:cubicBezTo>
                  <a:cubicBezTo>
                    <a:pt x="1375401" y="330963"/>
                    <a:pt x="1335587" y="314375"/>
                    <a:pt x="1295364" y="298964"/>
                  </a:cubicBezTo>
                  <a:cubicBezTo>
                    <a:pt x="1279262" y="292686"/>
                    <a:pt x="1270474" y="283411"/>
                    <a:pt x="1264777" y="267074"/>
                  </a:cubicBezTo>
                  <a:cubicBezTo>
                    <a:pt x="1236215" y="184997"/>
                    <a:pt x="1206162" y="103500"/>
                    <a:pt x="1177364" y="21579"/>
                  </a:cubicBezTo>
                  <a:cubicBezTo>
                    <a:pt x="1171918" y="6011"/>
                    <a:pt x="1164165" y="-643"/>
                    <a:pt x="1146965" y="-392"/>
                  </a:cubicBezTo>
                  <a:cubicBezTo>
                    <a:pt x="1081193" y="529"/>
                    <a:pt x="1015437" y="529"/>
                    <a:pt x="949665" y="-392"/>
                  </a:cubicBezTo>
                  <a:cubicBezTo>
                    <a:pt x="931962" y="-627"/>
                    <a:pt x="923504" y="5101"/>
                    <a:pt x="918011" y="22568"/>
                  </a:cubicBezTo>
                  <a:cubicBezTo>
                    <a:pt x="892320" y="104724"/>
                    <a:pt x="864794" y="186284"/>
                    <a:pt x="838664" y="268314"/>
                  </a:cubicBezTo>
                  <a:cubicBezTo>
                    <a:pt x="833689" y="283804"/>
                    <a:pt x="825544" y="293204"/>
                    <a:pt x="810102" y="299168"/>
                  </a:cubicBezTo>
                  <a:cubicBezTo>
                    <a:pt x="769188" y="314956"/>
                    <a:pt x="728683" y="331696"/>
                    <a:pt x="688570" y="349387"/>
                  </a:cubicBezTo>
                  <a:cubicBezTo>
                    <a:pt x="674336" y="355665"/>
                    <a:pt x="662645" y="355069"/>
                    <a:pt x="648693" y="348352"/>
                  </a:cubicBezTo>
                  <a:cubicBezTo>
                    <a:pt x="570366" y="310813"/>
                    <a:pt x="491411" y="274592"/>
                    <a:pt x="413195" y="236739"/>
                  </a:cubicBezTo>
                  <a:cubicBezTo>
                    <a:pt x="395775" y="228327"/>
                    <a:pt x="384444" y="228986"/>
                    <a:pt x="370445" y="243597"/>
                  </a:cubicBezTo>
                  <a:cubicBezTo>
                    <a:pt x="326566" y="289348"/>
                    <a:pt x="281729" y="334180"/>
                    <a:pt x="235951" y="378091"/>
                  </a:cubicBezTo>
                  <a:cubicBezTo>
                    <a:pt x="220681" y="392749"/>
                    <a:pt x="219834" y="404770"/>
                    <a:pt x="229281" y="422912"/>
                  </a:cubicBezTo>
                  <a:cubicBezTo>
                    <a:pt x="268782" y="498540"/>
                    <a:pt x="306698" y="575015"/>
                    <a:pt x="345869" y="650783"/>
                  </a:cubicBezTo>
                  <a:cubicBezTo>
                    <a:pt x="353025" y="664562"/>
                    <a:pt x="353716" y="676254"/>
                    <a:pt x="347517" y="690520"/>
                  </a:cubicBezTo>
                  <a:cubicBezTo>
                    <a:pt x="330379" y="729989"/>
                    <a:pt x="313838" y="769788"/>
                    <a:pt x="298537" y="809995"/>
                  </a:cubicBezTo>
                  <a:cubicBezTo>
                    <a:pt x="292087" y="826960"/>
                    <a:pt x="281761" y="836203"/>
                    <a:pt x="264749" y="842120"/>
                  </a:cubicBezTo>
                  <a:cubicBezTo>
                    <a:pt x="183471" y="870494"/>
                    <a:pt x="102728" y="900374"/>
                    <a:pt x="21498" y="928749"/>
                  </a:cubicBezTo>
                  <a:cubicBezTo>
                    <a:pt x="4878" y="934524"/>
                    <a:pt x="-1697" y="943030"/>
                    <a:pt x="-1415" y="960921"/>
                  </a:cubicBezTo>
                  <a:cubicBezTo>
                    <a:pt x="-536" y="1025892"/>
                    <a:pt x="-348" y="1090911"/>
                    <a:pt x="-1509" y="1155882"/>
                  </a:cubicBezTo>
                  <a:cubicBezTo>
                    <a:pt x="-1839" y="1175280"/>
                    <a:pt x="5616" y="1183220"/>
                    <a:pt x="23255" y="1188839"/>
                  </a:cubicBezTo>
                  <a:cubicBezTo>
                    <a:pt x="105317" y="1214812"/>
                    <a:pt x="186908" y="1242197"/>
                    <a:pt x="268829" y="1268609"/>
                  </a:cubicBezTo>
                  <a:cubicBezTo>
                    <a:pt x="282514" y="1273019"/>
                    <a:pt x="291396" y="1279924"/>
                    <a:pt x="296779" y="1293923"/>
                  </a:cubicBezTo>
                  <a:cubicBezTo>
                    <a:pt x="310213" y="1328449"/>
                    <a:pt x="324181" y="1362787"/>
                    <a:pt x="338697" y="1396936"/>
                  </a:cubicBezTo>
                  <a:lnTo>
                    <a:pt x="519174" y="1222502"/>
                  </a:lnTo>
                  <a:cubicBezTo>
                    <a:pt x="502067" y="1168107"/>
                    <a:pt x="493389" y="1111422"/>
                    <a:pt x="493436" y="1054407"/>
                  </a:cubicBezTo>
                  <a:cubicBezTo>
                    <a:pt x="493436" y="745588"/>
                    <a:pt x="743780" y="495244"/>
                    <a:pt x="1052599" y="495244"/>
                  </a:cubicBezTo>
                  <a:cubicBezTo>
                    <a:pt x="1361418" y="495244"/>
                    <a:pt x="1611763" y="745588"/>
                    <a:pt x="1611763" y="1054407"/>
                  </a:cubicBezTo>
                  <a:cubicBezTo>
                    <a:pt x="1611763" y="1363226"/>
                    <a:pt x="1361418" y="1613586"/>
                    <a:pt x="1052599" y="1613586"/>
                  </a:cubicBezTo>
                  <a:cubicBezTo>
                    <a:pt x="1004012" y="1613633"/>
                    <a:pt x="955613" y="1607340"/>
                    <a:pt x="908642" y="1594880"/>
                  </a:cubicBezTo>
                  <a:lnTo>
                    <a:pt x="732434" y="1777271"/>
                  </a:lnTo>
                  <a:cubicBezTo>
                    <a:pt x="758313" y="1788178"/>
                    <a:pt x="784349" y="1798630"/>
                    <a:pt x="810557" y="1808658"/>
                  </a:cubicBezTo>
                  <a:cubicBezTo>
                    <a:pt x="826768" y="1814810"/>
                    <a:pt x="835227" y="1824666"/>
                    <a:pt x="840846" y="1840877"/>
                  </a:cubicBezTo>
                  <a:cubicBezTo>
                    <a:pt x="869408" y="1922892"/>
                    <a:pt x="899524" y="2004405"/>
                    <a:pt x="928227" y="2086372"/>
                  </a:cubicBezTo>
                  <a:cubicBezTo>
                    <a:pt x="933767" y="2102254"/>
                    <a:pt x="942085" y="2108547"/>
                    <a:pt x="958956" y="2107982"/>
                  </a:cubicBezTo>
                  <a:cubicBezTo>
                    <a:pt x="991049" y="2106853"/>
                    <a:pt x="1023158" y="2107653"/>
                    <a:pt x="1055252" y="2107653"/>
                  </a:cubicBezTo>
                  <a:cubicBezTo>
                    <a:pt x="1085069" y="2107653"/>
                    <a:pt x="1114887" y="2105864"/>
                    <a:pt x="1144454" y="2108218"/>
                  </a:cubicBezTo>
                  <a:cubicBezTo>
                    <a:pt x="1170804" y="2110289"/>
                    <a:pt x="1183029" y="2101438"/>
                    <a:pt x="1190829" y="2075481"/>
                  </a:cubicBezTo>
                  <a:cubicBezTo>
                    <a:pt x="1214636" y="1996024"/>
                    <a:pt x="1241739" y="1917634"/>
                    <a:pt x="1267021" y="1838617"/>
                  </a:cubicBezTo>
                  <a:cubicBezTo>
                    <a:pt x="1271729" y="1824148"/>
                    <a:pt x="1278995" y="1814747"/>
                    <a:pt x="1293842" y="1809066"/>
                  </a:cubicBezTo>
                  <a:cubicBezTo>
                    <a:pt x="1334771" y="1793372"/>
                    <a:pt x="1375307" y="1776737"/>
                    <a:pt x="1415467" y="1759176"/>
                  </a:cubicBezTo>
                  <a:cubicBezTo>
                    <a:pt x="1431255" y="1752271"/>
                    <a:pt x="1444124" y="1752742"/>
                    <a:pt x="1459660" y="1760259"/>
                  </a:cubicBezTo>
                  <a:cubicBezTo>
                    <a:pt x="1537893" y="1798033"/>
                    <a:pt x="1616863" y="1834301"/>
                    <a:pt x="1695064" y="1872107"/>
                  </a:cubicBezTo>
                  <a:cubicBezTo>
                    <a:pt x="1711213" y="1879954"/>
                    <a:pt x="1721414" y="1878071"/>
                    <a:pt x="1733812" y="1865296"/>
                  </a:cubicBezTo>
                  <a:cubicBezTo>
                    <a:pt x="1777974" y="1819785"/>
                    <a:pt x="1822638" y="1774728"/>
                    <a:pt x="1868400" y="1730849"/>
                  </a:cubicBezTo>
                  <a:cubicBezTo>
                    <a:pt x="1883953" y="1715924"/>
                    <a:pt x="1886621" y="1703793"/>
                    <a:pt x="1876247" y="1684208"/>
                  </a:cubicBezTo>
                  <a:cubicBezTo>
                    <a:pt x="1836401" y="1608768"/>
                    <a:pt x="1798548" y="1532293"/>
                    <a:pt x="1759314" y="1456509"/>
                  </a:cubicBezTo>
                  <a:cubicBezTo>
                    <a:pt x="1752189" y="1442793"/>
                    <a:pt x="1751467" y="1431054"/>
                    <a:pt x="1757745" y="1416726"/>
                  </a:cubicBezTo>
                  <a:cubicBezTo>
                    <a:pt x="1774804" y="1378057"/>
                    <a:pt x="1791141" y="1339058"/>
                    <a:pt x="1806301" y="1299651"/>
                  </a:cubicBezTo>
                  <a:cubicBezTo>
                    <a:pt x="1813410" y="1281274"/>
                    <a:pt x="1824490" y="1271089"/>
                    <a:pt x="1843322" y="1264576"/>
                  </a:cubicBezTo>
                  <a:cubicBezTo>
                    <a:pt x="1923893" y="1236657"/>
                    <a:pt x="2003758" y="1206635"/>
                    <a:pt x="2084313" y="1178544"/>
                  </a:cubicBezTo>
                  <a:cubicBezTo>
                    <a:pt x="2101325" y="1172580"/>
                    <a:pt x="2107241" y="1163855"/>
                    <a:pt x="2107006" y="1146184"/>
                  </a:cubicBezTo>
                  <a:cubicBezTo>
                    <a:pt x="2106143" y="1082091"/>
                    <a:pt x="2105829" y="1017857"/>
                    <a:pt x="2107194" y="953686"/>
                  </a:cubicBezTo>
                  <a:close/>
                </a:path>
              </a:pathLst>
            </a:custGeom>
            <a:solidFill>
              <a:srgbClr val="0000FF"/>
            </a:solidFill>
            <a:ln w="1568" cap="flat">
              <a:noFill/>
              <a:prstDash val="solid"/>
              <a:miter/>
            </a:ln>
          </p:spPr>
          <p:txBody>
            <a:bodyPr rtlCol="0" anchor="ctr"/>
            <a:lstStyle/>
            <a:p>
              <a:endParaRPr lang="en-US"/>
            </a:p>
          </p:txBody>
        </p:sp>
        <p:sp>
          <p:nvSpPr>
            <p:cNvPr id="40" name="Brīvforma: forma 39">
              <a:extLst>
                <a:ext uri="{FF2B5EF4-FFF2-40B4-BE49-F238E27FC236}">
                  <a16:creationId xmlns:a16="http://schemas.microsoft.com/office/drawing/2014/main" id="{B7A02BDC-EF13-2D29-6602-0D8446E13382}"/>
                </a:ext>
              </a:extLst>
            </p:cNvPr>
            <p:cNvSpPr/>
            <p:nvPr/>
          </p:nvSpPr>
          <p:spPr>
            <a:xfrm>
              <a:off x="9715285" y="1485430"/>
              <a:ext cx="665409" cy="472691"/>
            </a:xfrm>
            <a:custGeom>
              <a:avLst/>
              <a:gdLst>
                <a:gd name="connsiteX0" fmla="*/ -1520 w 665409"/>
                <a:gd name="connsiteY0" fmla="*/ 383938 h 472691"/>
                <a:gd name="connsiteX1" fmla="*/ 6327 w 665409"/>
                <a:gd name="connsiteY1" fmla="*/ 370331 h 472691"/>
                <a:gd name="connsiteX2" fmla="*/ 648196 w 665409"/>
                <a:gd name="connsiteY2" fmla="*/ -399 h 472691"/>
                <a:gd name="connsiteX3" fmla="*/ 663890 w 665409"/>
                <a:gd name="connsiteY3" fmla="*/ -399 h 472691"/>
                <a:gd name="connsiteX4" fmla="*/ 663890 w 665409"/>
                <a:gd name="connsiteY4" fmla="*/ 176249 h 472691"/>
                <a:gd name="connsiteX5" fmla="*/ 648196 w 665409"/>
                <a:gd name="connsiteY5" fmla="*/ 176249 h 472691"/>
                <a:gd name="connsiteX6" fmla="*/ 159277 w 665409"/>
                <a:gd name="connsiteY6" fmla="*/ 458734 h 472691"/>
                <a:gd name="connsiteX7" fmla="*/ 151430 w 665409"/>
                <a:gd name="connsiteY7" fmla="*/ 472293 h 472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91">
                  <a:moveTo>
                    <a:pt x="-1520" y="383938"/>
                  </a:moveTo>
                  <a:lnTo>
                    <a:pt x="6327" y="370331"/>
                  </a:lnTo>
                  <a:cubicBezTo>
                    <a:pt x="138781" y="141054"/>
                    <a:pt x="383413" y="-237"/>
                    <a:pt x="648196" y="-399"/>
                  </a:cubicBezTo>
                  <a:lnTo>
                    <a:pt x="663890" y="-399"/>
                  </a:lnTo>
                  <a:lnTo>
                    <a:pt x="663890" y="176249"/>
                  </a:lnTo>
                  <a:lnTo>
                    <a:pt x="648196" y="176249"/>
                  </a:lnTo>
                  <a:cubicBezTo>
                    <a:pt x="447318" y="176484"/>
                    <a:pt x="260030" y="284707"/>
                    <a:pt x="159277" y="458734"/>
                  </a:cubicBezTo>
                  <a:lnTo>
                    <a:pt x="151430" y="472293"/>
                  </a:lnTo>
                  <a:close/>
                </a:path>
              </a:pathLst>
            </a:custGeom>
            <a:solidFill>
              <a:schemeClr val="bg1"/>
            </a:solidFill>
            <a:ln w="1568" cap="flat">
              <a:solidFill>
                <a:schemeClr val="bg1"/>
              </a:solidFill>
              <a:prstDash val="solid"/>
              <a:miter/>
            </a:ln>
          </p:spPr>
          <p:txBody>
            <a:bodyPr rtlCol="0" anchor="ctr"/>
            <a:lstStyle/>
            <a:p>
              <a:endParaRPr lang="en-US"/>
            </a:p>
          </p:txBody>
        </p:sp>
        <p:sp>
          <p:nvSpPr>
            <p:cNvPr id="41" name="Brīvforma: forma 40">
              <a:extLst>
                <a:ext uri="{FF2B5EF4-FFF2-40B4-BE49-F238E27FC236}">
                  <a16:creationId xmlns:a16="http://schemas.microsoft.com/office/drawing/2014/main" id="{89041084-C339-596E-4C32-A01053D85330}"/>
                </a:ext>
              </a:extLst>
            </p:cNvPr>
            <p:cNvSpPr/>
            <p:nvPr/>
          </p:nvSpPr>
          <p:spPr>
            <a:xfrm>
              <a:off x="9693848" y="1469720"/>
              <a:ext cx="702634" cy="509807"/>
            </a:xfrm>
            <a:custGeom>
              <a:avLst/>
              <a:gdLst>
                <a:gd name="connsiteX0" fmla="*/ 669665 w 702634"/>
                <a:gd name="connsiteY0" fmla="*/ 31004 h 509807"/>
                <a:gd name="connsiteX1" fmla="*/ 669665 w 702634"/>
                <a:gd name="connsiteY1" fmla="*/ 176296 h 509807"/>
                <a:gd name="connsiteX2" fmla="*/ 167202 w 702634"/>
                <a:gd name="connsiteY2" fmla="*/ 466628 h 509807"/>
                <a:gd name="connsiteX3" fmla="*/ 41308 w 702634"/>
                <a:gd name="connsiteY3" fmla="*/ 393903 h 509807"/>
                <a:gd name="connsiteX4" fmla="*/ 669602 w 702634"/>
                <a:gd name="connsiteY4" fmla="*/ 31004 h 509807"/>
                <a:gd name="connsiteX5" fmla="*/ 700989 w 702634"/>
                <a:gd name="connsiteY5" fmla="*/ -383 h 509807"/>
                <a:gd name="connsiteX6" fmla="*/ 669602 w 702634"/>
                <a:gd name="connsiteY6" fmla="*/ -383 h 509807"/>
                <a:gd name="connsiteX7" fmla="*/ 14174 w 702634"/>
                <a:gd name="connsiteY7" fmla="*/ 378178 h 509807"/>
                <a:gd name="connsiteX8" fmla="*/ -1520 w 702634"/>
                <a:gd name="connsiteY8" fmla="*/ 405375 h 509807"/>
                <a:gd name="connsiteX9" fmla="*/ 25709 w 702634"/>
                <a:gd name="connsiteY9" fmla="*/ 421069 h 509807"/>
                <a:gd name="connsiteX10" fmla="*/ 151540 w 702634"/>
                <a:gd name="connsiteY10" fmla="*/ 493715 h 509807"/>
                <a:gd name="connsiteX11" fmla="*/ 178690 w 702634"/>
                <a:gd name="connsiteY11" fmla="*/ 509408 h 509807"/>
                <a:gd name="connsiteX12" fmla="*/ 194384 w 702634"/>
                <a:gd name="connsiteY12" fmla="*/ 482274 h 509807"/>
                <a:gd name="connsiteX13" fmla="*/ 669727 w 702634"/>
                <a:gd name="connsiteY13" fmla="*/ 207636 h 509807"/>
                <a:gd name="connsiteX14" fmla="*/ 701115 w 702634"/>
                <a:gd name="connsiteY14" fmla="*/ 207636 h 509807"/>
                <a:gd name="connsiteX15" fmla="*/ 701115 w 702634"/>
                <a:gd name="connsiteY15" fmla="*/ -399 h 5098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807">
                  <a:moveTo>
                    <a:pt x="669665" y="31004"/>
                  </a:moveTo>
                  <a:lnTo>
                    <a:pt x="669665" y="176296"/>
                  </a:lnTo>
                  <a:cubicBezTo>
                    <a:pt x="454992" y="176547"/>
                    <a:pt x="267594" y="293213"/>
                    <a:pt x="167202" y="466628"/>
                  </a:cubicBezTo>
                  <a:lnTo>
                    <a:pt x="41308" y="393903"/>
                  </a:lnTo>
                  <a:cubicBezTo>
                    <a:pt x="166857" y="177143"/>
                    <a:pt x="401163" y="31271"/>
                    <a:pt x="669602" y="31004"/>
                  </a:cubicBezTo>
                  <a:moveTo>
                    <a:pt x="700989" y="-383"/>
                  </a:moveTo>
                  <a:lnTo>
                    <a:pt x="669602" y="-383"/>
                  </a:lnTo>
                  <a:cubicBezTo>
                    <a:pt x="399217" y="-229"/>
                    <a:pt x="149421" y="144048"/>
                    <a:pt x="14174" y="378178"/>
                  </a:cubicBezTo>
                  <a:lnTo>
                    <a:pt x="-1520" y="405375"/>
                  </a:lnTo>
                  <a:lnTo>
                    <a:pt x="25709" y="421069"/>
                  </a:lnTo>
                  <a:lnTo>
                    <a:pt x="151540" y="493715"/>
                  </a:lnTo>
                  <a:lnTo>
                    <a:pt x="178690" y="509408"/>
                  </a:lnTo>
                  <a:lnTo>
                    <a:pt x="194384" y="482274"/>
                  </a:lnTo>
                  <a:cubicBezTo>
                    <a:pt x="292343" y="313128"/>
                    <a:pt x="474483" y="207903"/>
                    <a:pt x="669727" y="207636"/>
                  </a:cubicBezTo>
                  <a:lnTo>
                    <a:pt x="701115" y="207636"/>
                  </a:lnTo>
                  <a:lnTo>
                    <a:pt x="7011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2" name="Brīvforma: forma 41">
              <a:extLst>
                <a:ext uri="{FF2B5EF4-FFF2-40B4-BE49-F238E27FC236}">
                  <a16:creationId xmlns:a16="http://schemas.microsoft.com/office/drawing/2014/main" id="{A4DC36F9-C4CF-685B-E4E4-1216E7DEC569}"/>
                </a:ext>
              </a:extLst>
            </p:cNvPr>
            <p:cNvSpPr/>
            <p:nvPr/>
          </p:nvSpPr>
          <p:spPr>
            <a:xfrm>
              <a:off x="10741302" y="1485430"/>
              <a:ext cx="665409" cy="472675"/>
            </a:xfrm>
            <a:custGeom>
              <a:avLst/>
              <a:gdLst>
                <a:gd name="connsiteX0" fmla="*/ 503077 w 665409"/>
                <a:gd name="connsiteY0" fmla="*/ 458718 h 472675"/>
                <a:gd name="connsiteX1" fmla="*/ 14174 w 665409"/>
                <a:gd name="connsiteY1" fmla="*/ 176233 h 472675"/>
                <a:gd name="connsiteX2" fmla="*/ -1520 w 665409"/>
                <a:gd name="connsiteY2" fmla="*/ 176233 h 472675"/>
                <a:gd name="connsiteX3" fmla="*/ -1520 w 665409"/>
                <a:gd name="connsiteY3" fmla="*/ -399 h 472675"/>
                <a:gd name="connsiteX4" fmla="*/ 14174 w 665409"/>
                <a:gd name="connsiteY4" fmla="*/ -399 h 472675"/>
                <a:gd name="connsiteX5" fmla="*/ 656043 w 665409"/>
                <a:gd name="connsiteY5" fmla="*/ 370331 h 472675"/>
                <a:gd name="connsiteX6" fmla="*/ 663889 w 665409"/>
                <a:gd name="connsiteY6" fmla="*/ 383938 h 472675"/>
                <a:gd name="connsiteX7" fmla="*/ 510877 w 665409"/>
                <a:gd name="connsiteY7" fmla="*/ 472277 h 472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409" h="472675">
                  <a:moveTo>
                    <a:pt x="503077" y="458718"/>
                  </a:moveTo>
                  <a:cubicBezTo>
                    <a:pt x="402340" y="284739"/>
                    <a:pt x="214990" y="176515"/>
                    <a:pt x="14174" y="176233"/>
                  </a:cubicBezTo>
                  <a:lnTo>
                    <a:pt x="-1520" y="176233"/>
                  </a:lnTo>
                  <a:lnTo>
                    <a:pt x="-1520" y="-399"/>
                  </a:lnTo>
                  <a:lnTo>
                    <a:pt x="14174" y="-399"/>
                  </a:lnTo>
                  <a:cubicBezTo>
                    <a:pt x="278957" y="-237"/>
                    <a:pt x="523589" y="141054"/>
                    <a:pt x="656043" y="370331"/>
                  </a:cubicBezTo>
                  <a:lnTo>
                    <a:pt x="663889" y="383938"/>
                  </a:lnTo>
                  <a:lnTo>
                    <a:pt x="510877" y="472277"/>
                  </a:lnTo>
                  <a:close/>
                </a:path>
              </a:pathLst>
            </a:custGeom>
            <a:solidFill>
              <a:schemeClr val="bg1"/>
            </a:solidFill>
            <a:ln w="1568" cap="flat">
              <a:solidFill>
                <a:schemeClr val="bg1"/>
              </a:solidFill>
              <a:prstDash val="solid"/>
              <a:miter/>
            </a:ln>
          </p:spPr>
          <p:txBody>
            <a:bodyPr rtlCol="0" anchor="ctr"/>
            <a:lstStyle/>
            <a:p>
              <a:endParaRPr lang="en-US"/>
            </a:p>
          </p:txBody>
        </p:sp>
        <p:sp>
          <p:nvSpPr>
            <p:cNvPr id="43" name="Brīvforma: forma 42">
              <a:extLst>
                <a:ext uri="{FF2B5EF4-FFF2-40B4-BE49-F238E27FC236}">
                  <a16:creationId xmlns:a16="http://schemas.microsoft.com/office/drawing/2014/main" id="{163F22D7-465F-111C-0602-E74BD8999600}"/>
                </a:ext>
              </a:extLst>
            </p:cNvPr>
            <p:cNvSpPr/>
            <p:nvPr/>
          </p:nvSpPr>
          <p:spPr>
            <a:xfrm>
              <a:off x="10725640" y="1469736"/>
              <a:ext cx="702634" cy="509791"/>
            </a:xfrm>
            <a:custGeom>
              <a:avLst/>
              <a:gdLst>
                <a:gd name="connsiteX0" fmla="*/ 29868 w 702634"/>
                <a:gd name="connsiteY0" fmla="*/ 30989 h 509791"/>
                <a:gd name="connsiteX1" fmla="*/ 658161 w 702634"/>
                <a:gd name="connsiteY1" fmla="*/ 393888 h 509791"/>
                <a:gd name="connsiteX2" fmla="*/ 532330 w 702634"/>
                <a:gd name="connsiteY2" fmla="*/ 466549 h 509791"/>
                <a:gd name="connsiteX3" fmla="*/ 29868 w 702634"/>
                <a:gd name="connsiteY3" fmla="*/ 176217 h 509791"/>
                <a:gd name="connsiteX4" fmla="*/ 29868 w 702634"/>
                <a:gd name="connsiteY4" fmla="*/ 30989 h 509791"/>
                <a:gd name="connsiteX5" fmla="*/ -1520 w 702634"/>
                <a:gd name="connsiteY5" fmla="*/ -399 h 509791"/>
                <a:gd name="connsiteX6" fmla="*/ -1520 w 702634"/>
                <a:gd name="connsiteY6" fmla="*/ 207620 h 509791"/>
                <a:gd name="connsiteX7" fmla="*/ 29868 w 702634"/>
                <a:gd name="connsiteY7" fmla="*/ 207620 h 509791"/>
                <a:gd name="connsiteX8" fmla="*/ 505212 w 702634"/>
                <a:gd name="connsiteY8" fmla="*/ 482258 h 509791"/>
                <a:gd name="connsiteX9" fmla="*/ 520905 w 702634"/>
                <a:gd name="connsiteY9" fmla="*/ 509393 h 509791"/>
                <a:gd name="connsiteX10" fmla="*/ 548055 w 702634"/>
                <a:gd name="connsiteY10" fmla="*/ 493699 h 509791"/>
                <a:gd name="connsiteX11" fmla="*/ 673887 w 702634"/>
                <a:gd name="connsiteY11" fmla="*/ 421053 h 509791"/>
                <a:gd name="connsiteX12" fmla="*/ 701115 w 702634"/>
                <a:gd name="connsiteY12" fmla="*/ 405360 h 509791"/>
                <a:gd name="connsiteX13" fmla="*/ 685421 w 702634"/>
                <a:gd name="connsiteY13" fmla="*/ 378163 h 509791"/>
                <a:gd name="connsiteX14" fmla="*/ 413655 w 702634"/>
                <a:gd name="connsiteY14" fmla="*/ 104215 h 509791"/>
                <a:gd name="connsiteX15" fmla="*/ 29993 w 702634"/>
                <a:gd name="connsiteY15" fmla="*/ -399 h 509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02634" h="509791">
                  <a:moveTo>
                    <a:pt x="29868" y="30989"/>
                  </a:moveTo>
                  <a:cubicBezTo>
                    <a:pt x="298228" y="31255"/>
                    <a:pt x="532644" y="177128"/>
                    <a:pt x="658161" y="393888"/>
                  </a:cubicBezTo>
                  <a:lnTo>
                    <a:pt x="532330" y="466549"/>
                  </a:lnTo>
                  <a:cubicBezTo>
                    <a:pt x="431891" y="293198"/>
                    <a:pt x="244541" y="176531"/>
                    <a:pt x="29868" y="176217"/>
                  </a:cubicBezTo>
                  <a:lnTo>
                    <a:pt x="29868" y="30989"/>
                  </a:lnTo>
                  <a:moveTo>
                    <a:pt x="-1520" y="-399"/>
                  </a:moveTo>
                  <a:lnTo>
                    <a:pt x="-1520" y="207620"/>
                  </a:lnTo>
                  <a:lnTo>
                    <a:pt x="29868" y="207620"/>
                  </a:lnTo>
                  <a:cubicBezTo>
                    <a:pt x="225112" y="207856"/>
                    <a:pt x="407252" y="313081"/>
                    <a:pt x="505212" y="482258"/>
                  </a:cubicBezTo>
                  <a:lnTo>
                    <a:pt x="520905" y="509393"/>
                  </a:lnTo>
                  <a:lnTo>
                    <a:pt x="548055" y="493699"/>
                  </a:lnTo>
                  <a:lnTo>
                    <a:pt x="673887" y="421053"/>
                  </a:lnTo>
                  <a:lnTo>
                    <a:pt x="701115" y="405360"/>
                  </a:lnTo>
                  <a:lnTo>
                    <a:pt x="685421" y="378163"/>
                  </a:lnTo>
                  <a:cubicBezTo>
                    <a:pt x="619838" y="265045"/>
                    <a:pt x="526241" y="170706"/>
                    <a:pt x="413655" y="104215"/>
                  </a:cubicBezTo>
                  <a:cubicBezTo>
                    <a:pt x="297428" y="35667"/>
                    <a:pt x="164927" y="-458"/>
                    <a:pt x="29993" y="-399"/>
                  </a:cubicBezTo>
                  <a:close/>
                </a:path>
              </a:pathLst>
            </a:custGeom>
            <a:solidFill>
              <a:schemeClr val="bg1"/>
            </a:solidFill>
            <a:ln w="1568" cap="flat">
              <a:solidFill>
                <a:schemeClr val="bg1"/>
              </a:solidFill>
              <a:prstDash val="solid"/>
              <a:miter/>
            </a:ln>
          </p:spPr>
          <p:txBody>
            <a:bodyPr rtlCol="0" anchor="ctr"/>
            <a:lstStyle/>
            <a:p>
              <a:endParaRPr lang="en-US"/>
            </a:p>
          </p:txBody>
        </p:sp>
        <p:sp>
          <p:nvSpPr>
            <p:cNvPr id="44" name="Brīvforma: forma 43">
              <a:extLst>
                <a:ext uri="{FF2B5EF4-FFF2-40B4-BE49-F238E27FC236}">
                  <a16:creationId xmlns:a16="http://schemas.microsoft.com/office/drawing/2014/main" id="{0755F7D1-AA15-D435-5A93-02909AAC6388}"/>
                </a:ext>
              </a:extLst>
            </p:cNvPr>
            <p:cNvSpPr/>
            <p:nvPr/>
          </p:nvSpPr>
          <p:spPr>
            <a:xfrm>
              <a:off x="8941969" y="3022870"/>
              <a:ext cx="260150" cy="768437"/>
            </a:xfrm>
            <a:custGeom>
              <a:avLst/>
              <a:gdLst>
                <a:gd name="connsiteX0" fmla="*/ 97646 w 260150"/>
                <a:gd name="connsiteY0" fmla="*/ 754464 h 768437"/>
                <a:gd name="connsiteX1" fmla="*/ 97772 w 260150"/>
                <a:gd name="connsiteY1" fmla="*/ 13223 h 768437"/>
                <a:gd name="connsiteX2" fmla="*/ 105619 w 260150"/>
                <a:gd name="connsiteY2" fmla="*/ -399 h 768437"/>
                <a:gd name="connsiteX3" fmla="*/ 258631 w 260150"/>
                <a:gd name="connsiteY3" fmla="*/ 87941 h 768437"/>
                <a:gd name="connsiteX4" fmla="*/ 250785 w 260150"/>
                <a:gd name="connsiteY4" fmla="*/ 101531 h 768437"/>
                <a:gd name="connsiteX5" fmla="*/ 250628 w 260150"/>
                <a:gd name="connsiteY5" fmla="*/ 666156 h 768437"/>
                <a:gd name="connsiteX6" fmla="*/ 258474 w 260150"/>
                <a:gd name="connsiteY6" fmla="*/ 679731 h 768437"/>
                <a:gd name="connsiteX7" fmla="*/ 105493 w 260150"/>
                <a:gd name="connsiteY7" fmla="*/ 768039 h 768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0" h="768437">
                  <a:moveTo>
                    <a:pt x="97646" y="754464"/>
                  </a:moveTo>
                  <a:cubicBezTo>
                    <a:pt x="-34619" y="525071"/>
                    <a:pt x="-34572" y="242570"/>
                    <a:pt x="97772" y="13223"/>
                  </a:cubicBezTo>
                  <a:lnTo>
                    <a:pt x="105619" y="-399"/>
                  </a:lnTo>
                  <a:lnTo>
                    <a:pt x="258631" y="87941"/>
                  </a:lnTo>
                  <a:lnTo>
                    <a:pt x="250785" y="101531"/>
                  </a:lnTo>
                  <a:cubicBezTo>
                    <a:pt x="150487" y="275731"/>
                    <a:pt x="150440" y="492114"/>
                    <a:pt x="250628" y="666156"/>
                  </a:cubicBezTo>
                  <a:lnTo>
                    <a:pt x="258474" y="679731"/>
                  </a:lnTo>
                  <a:lnTo>
                    <a:pt x="105493" y="768039"/>
                  </a:lnTo>
                  <a:close/>
                </a:path>
              </a:pathLst>
            </a:custGeom>
            <a:solidFill>
              <a:schemeClr val="bg1"/>
            </a:solidFill>
            <a:ln w="1568" cap="flat">
              <a:solidFill>
                <a:schemeClr val="bg1"/>
              </a:solidFill>
              <a:prstDash val="solid"/>
              <a:miter/>
            </a:ln>
          </p:spPr>
          <p:txBody>
            <a:bodyPr rtlCol="0" anchor="ctr"/>
            <a:lstStyle/>
            <a:p>
              <a:endParaRPr lang="en-US"/>
            </a:p>
          </p:txBody>
        </p:sp>
        <p:sp>
          <p:nvSpPr>
            <p:cNvPr id="45" name="Brīvforma: forma 44">
              <a:extLst>
                <a:ext uri="{FF2B5EF4-FFF2-40B4-BE49-F238E27FC236}">
                  <a16:creationId xmlns:a16="http://schemas.microsoft.com/office/drawing/2014/main" id="{7811FE55-AE0E-357E-2837-4EEE084EC704}"/>
                </a:ext>
              </a:extLst>
            </p:cNvPr>
            <p:cNvSpPr/>
            <p:nvPr/>
          </p:nvSpPr>
          <p:spPr>
            <a:xfrm>
              <a:off x="8926115" y="3001401"/>
              <a:ext cx="297427" cy="811359"/>
            </a:xfrm>
            <a:custGeom>
              <a:avLst/>
              <a:gdLst>
                <a:gd name="connsiteX0" fmla="*/ 127233 w 297427"/>
                <a:gd name="connsiteY0" fmla="*/ 42492 h 811359"/>
                <a:gd name="connsiteX1" fmla="*/ 253064 w 297427"/>
                <a:gd name="connsiteY1" fmla="*/ 115153 h 811359"/>
                <a:gd name="connsiteX2" fmla="*/ 252923 w 297427"/>
                <a:gd name="connsiteY2" fmla="*/ 695440 h 811359"/>
                <a:gd name="connsiteX3" fmla="*/ 127107 w 297427"/>
                <a:gd name="connsiteY3" fmla="*/ 768070 h 811359"/>
                <a:gd name="connsiteX4" fmla="*/ 127233 w 297427"/>
                <a:gd name="connsiteY4" fmla="*/ 42492 h 811359"/>
                <a:gd name="connsiteX5" fmla="*/ 115714 w 297427"/>
                <a:gd name="connsiteY5" fmla="*/ -399 h 811359"/>
                <a:gd name="connsiteX6" fmla="*/ 100020 w 297427"/>
                <a:gd name="connsiteY6" fmla="*/ 26845 h 811359"/>
                <a:gd name="connsiteX7" fmla="*/ 99895 w 297427"/>
                <a:gd name="connsiteY7" fmla="*/ 783748 h 811359"/>
                <a:gd name="connsiteX8" fmla="*/ 115588 w 297427"/>
                <a:gd name="connsiteY8" fmla="*/ 810961 h 811359"/>
                <a:gd name="connsiteX9" fmla="*/ 142801 w 297427"/>
                <a:gd name="connsiteY9" fmla="*/ 795267 h 811359"/>
                <a:gd name="connsiteX10" fmla="*/ 268617 w 297427"/>
                <a:gd name="connsiteY10" fmla="*/ 722637 h 811359"/>
                <a:gd name="connsiteX11" fmla="*/ 295751 w 297427"/>
                <a:gd name="connsiteY11" fmla="*/ 706944 h 811359"/>
                <a:gd name="connsiteX12" fmla="*/ 280057 w 297427"/>
                <a:gd name="connsiteY12" fmla="*/ 679778 h 811359"/>
                <a:gd name="connsiteX13" fmla="*/ 280214 w 297427"/>
                <a:gd name="connsiteY13" fmla="*/ 130816 h 811359"/>
                <a:gd name="connsiteX14" fmla="*/ 295908 w 297427"/>
                <a:gd name="connsiteY14" fmla="*/ 103650 h 811359"/>
                <a:gd name="connsiteX15" fmla="*/ 268758 w 297427"/>
                <a:gd name="connsiteY15" fmla="*/ 87956 h 811359"/>
                <a:gd name="connsiteX16" fmla="*/ 142926 w 297427"/>
                <a:gd name="connsiteY16" fmla="*/ 15295 h 811359"/>
                <a:gd name="connsiteX17" fmla="*/ 115714 w 297427"/>
                <a:gd name="connsiteY17" fmla="*/ -399 h 811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427" h="811359">
                  <a:moveTo>
                    <a:pt x="127233" y="42492"/>
                  </a:moveTo>
                  <a:lnTo>
                    <a:pt x="253064" y="115153"/>
                  </a:lnTo>
                  <a:cubicBezTo>
                    <a:pt x="153143" y="288756"/>
                    <a:pt x="145798" y="509393"/>
                    <a:pt x="252923" y="695440"/>
                  </a:cubicBezTo>
                  <a:lnTo>
                    <a:pt x="127107" y="768070"/>
                  </a:lnTo>
                  <a:cubicBezTo>
                    <a:pt x="-6885" y="535475"/>
                    <a:pt x="2265" y="259597"/>
                    <a:pt x="127233" y="42492"/>
                  </a:cubicBezTo>
                  <a:moveTo>
                    <a:pt x="115714" y="-399"/>
                  </a:moveTo>
                  <a:lnTo>
                    <a:pt x="100020" y="26845"/>
                  </a:lnTo>
                  <a:cubicBezTo>
                    <a:pt x="-35322" y="260978"/>
                    <a:pt x="-35369" y="549568"/>
                    <a:pt x="99895" y="783748"/>
                  </a:cubicBezTo>
                  <a:lnTo>
                    <a:pt x="115588" y="810961"/>
                  </a:lnTo>
                  <a:lnTo>
                    <a:pt x="142801" y="795267"/>
                  </a:lnTo>
                  <a:lnTo>
                    <a:pt x="268617" y="722637"/>
                  </a:lnTo>
                  <a:lnTo>
                    <a:pt x="295751" y="706944"/>
                  </a:lnTo>
                  <a:lnTo>
                    <a:pt x="280057" y="679778"/>
                  </a:lnTo>
                  <a:cubicBezTo>
                    <a:pt x="182631" y="510570"/>
                    <a:pt x="182757" y="300228"/>
                    <a:pt x="280214" y="130816"/>
                  </a:cubicBezTo>
                  <a:lnTo>
                    <a:pt x="295908" y="103650"/>
                  </a:lnTo>
                  <a:lnTo>
                    <a:pt x="268758" y="87956"/>
                  </a:lnTo>
                  <a:lnTo>
                    <a:pt x="142926" y="15295"/>
                  </a:lnTo>
                  <a:lnTo>
                    <a:pt x="115714"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46" name="Brīvforma: forma 45">
              <a:extLst>
                <a:ext uri="{FF2B5EF4-FFF2-40B4-BE49-F238E27FC236}">
                  <a16:creationId xmlns:a16="http://schemas.microsoft.com/office/drawing/2014/main" id="{9A62AE6F-F7BB-BE5B-18BC-8AEBC9C213CF}"/>
                </a:ext>
              </a:extLst>
            </p:cNvPr>
            <p:cNvSpPr/>
            <p:nvPr/>
          </p:nvSpPr>
          <p:spPr>
            <a:xfrm>
              <a:off x="11919280" y="3023294"/>
              <a:ext cx="260151" cy="768469"/>
            </a:xfrm>
            <a:custGeom>
              <a:avLst/>
              <a:gdLst>
                <a:gd name="connsiteX0" fmla="*/ -1363 w 260151"/>
                <a:gd name="connsiteY0" fmla="*/ 679731 h 768469"/>
                <a:gd name="connsiteX1" fmla="*/ 6484 w 260151"/>
                <a:gd name="connsiteY1" fmla="*/ 666156 h 768469"/>
                <a:gd name="connsiteX2" fmla="*/ 6327 w 260151"/>
                <a:gd name="connsiteY2" fmla="*/ 101531 h 768469"/>
                <a:gd name="connsiteX3" fmla="*/ -1520 w 260151"/>
                <a:gd name="connsiteY3" fmla="*/ 87941 h 768469"/>
                <a:gd name="connsiteX4" fmla="*/ 151493 w 260151"/>
                <a:gd name="connsiteY4" fmla="*/ -399 h 768469"/>
                <a:gd name="connsiteX5" fmla="*/ 159340 w 260151"/>
                <a:gd name="connsiteY5" fmla="*/ 13208 h 768469"/>
                <a:gd name="connsiteX6" fmla="*/ 159466 w 260151"/>
                <a:gd name="connsiteY6" fmla="*/ 754448 h 768469"/>
                <a:gd name="connsiteX7" fmla="*/ 151619 w 260151"/>
                <a:gd name="connsiteY7" fmla="*/ 768070 h 768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0151" h="768469">
                  <a:moveTo>
                    <a:pt x="-1363" y="679731"/>
                  </a:moveTo>
                  <a:lnTo>
                    <a:pt x="6484" y="666156"/>
                  </a:lnTo>
                  <a:cubicBezTo>
                    <a:pt x="106672" y="492114"/>
                    <a:pt x="106609" y="275762"/>
                    <a:pt x="6327" y="101531"/>
                  </a:cubicBezTo>
                  <a:lnTo>
                    <a:pt x="-1520" y="87941"/>
                  </a:lnTo>
                  <a:lnTo>
                    <a:pt x="151493" y="-399"/>
                  </a:lnTo>
                  <a:lnTo>
                    <a:pt x="159340" y="13208"/>
                  </a:lnTo>
                  <a:cubicBezTo>
                    <a:pt x="291684" y="242554"/>
                    <a:pt x="291731" y="525055"/>
                    <a:pt x="159466" y="754448"/>
                  </a:cubicBezTo>
                  <a:lnTo>
                    <a:pt x="151619" y="768070"/>
                  </a:lnTo>
                  <a:close/>
                </a:path>
              </a:pathLst>
            </a:custGeom>
            <a:solidFill>
              <a:schemeClr val="bg1"/>
            </a:solidFill>
            <a:ln w="1568" cap="flat">
              <a:solidFill>
                <a:schemeClr val="bg1"/>
              </a:solidFill>
              <a:prstDash val="solid"/>
              <a:miter/>
            </a:ln>
          </p:spPr>
          <p:txBody>
            <a:bodyPr rtlCol="0" anchor="ctr"/>
            <a:lstStyle/>
            <a:p>
              <a:endParaRPr lang="en-US"/>
            </a:p>
          </p:txBody>
        </p:sp>
        <p:sp>
          <p:nvSpPr>
            <p:cNvPr id="47" name="Brīvforma: forma 46">
              <a:extLst>
                <a:ext uri="{FF2B5EF4-FFF2-40B4-BE49-F238E27FC236}">
                  <a16:creationId xmlns:a16="http://schemas.microsoft.com/office/drawing/2014/main" id="{CB6EDFBB-76C6-DC25-2940-0C75655E441E}"/>
                </a:ext>
              </a:extLst>
            </p:cNvPr>
            <p:cNvSpPr/>
            <p:nvPr/>
          </p:nvSpPr>
          <p:spPr>
            <a:xfrm>
              <a:off x="11897874" y="3001794"/>
              <a:ext cx="297289" cy="811375"/>
            </a:xfrm>
            <a:custGeom>
              <a:avLst/>
              <a:gdLst>
                <a:gd name="connsiteX0" fmla="*/ 167155 w 297289"/>
                <a:gd name="connsiteY0" fmla="*/ 42492 h 811375"/>
                <a:gd name="connsiteX1" fmla="*/ 167281 w 297289"/>
                <a:gd name="connsiteY1" fmla="*/ 768070 h 811375"/>
                <a:gd name="connsiteX2" fmla="*/ 41465 w 297289"/>
                <a:gd name="connsiteY2" fmla="*/ 695440 h 811375"/>
                <a:gd name="connsiteX3" fmla="*/ 41308 w 297289"/>
                <a:gd name="connsiteY3" fmla="*/ 115153 h 811375"/>
                <a:gd name="connsiteX4" fmla="*/ 167155 w 297289"/>
                <a:gd name="connsiteY4" fmla="*/ 42492 h 811375"/>
                <a:gd name="connsiteX5" fmla="*/ 178674 w 297289"/>
                <a:gd name="connsiteY5" fmla="*/ -399 h 811375"/>
                <a:gd name="connsiteX6" fmla="*/ 151462 w 297289"/>
                <a:gd name="connsiteY6" fmla="*/ 15295 h 811375"/>
                <a:gd name="connsiteX7" fmla="*/ 25614 w 297289"/>
                <a:gd name="connsiteY7" fmla="*/ 87956 h 811375"/>
                <a:gd name="connsiteX8" fmla="*/ -1520 w 297289"/>
                <a:gd name="connsiteY8" fmla="*/ 103650 h 811375"/>
                <a:gd name="connsiteX9" fmla="*/ 14174 w 297289"/>
                <a:gd name="connsiteY9" fmla="*/ 130816 h 811375"/>
                <a:gd name="connsiteX10" fmla="*/ 14331 w 297289"/>
                <a:gd name="connsiteY10" fmla="*/ 679794 h 811375"/>
                <a:gd name="connsiteX11" fmla="*/ -1363 w 297289"/>
                <a:gd name="connsiteY11" fmla="*/ 706959 h 811375"/>
                <a:gd name="connsiteX12" fmla="*/ 25787 w 297289"/>
                <a:gd name="connsiteY12" fmla="*/ 722653 h 811375"/>
                <a:gd name="connsiteX13" fmla="*/ 151603 w 297289"/>
                <a:gd name="connsiteY13" fmla="*/ 795283 h 811375"/>
                <a:gd name="connsiteX14" fmla="*/ 178816 w 297289"/>
                <a:gd name="connsiteY14" fmla="*/ 810977 h 811375"/>
                <a:gd name="connsiteX15" fmla="*/ 194509 w 297289"/>
                <a:gd name="connsiteY15" fmla="*/ 783748 h 811375"/>
                <a:gd name="connsiteX16" fmla="*/ 194383 w 297289"/>
                <a:gd name="connsiteY16" fmla="*/ 26845 h 811375"/>
                <a:gd name="connsiteX17" fmla="*/ 178690 w 297289"/>
                <a:gd name="connsiteY17" fmla="*/ -383 h 811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7289" h="811375">
                  <a:moveTo>
                    <a:pt x="167155" y="42492"/>
                  </a:moveTo>
                  <a:cubicBezTo>
                    <a:pt x="292123" y="259582"/>
                    <a:pt x="301273" y="535460"/>
                    <a:pt x="167281" y="768070"/>
                  </a:cubicBezTo>
                  <a:lnTo>
                    <a:pt x="41465" y="695440"/>
                  </a:lnTo>
                  <a:cubicBezTo>
                    <a:pt x="148574" y="509393"/>
                    <a:pt x="141245" y="288756"/>
                    <a:pt x="41308" y="115153"/>
                  </a:cubicBezTo>
                  <a:lnTo>
                    <a:pt x="167155" y="42492"/>
                  </a:lnTo>
                  <a:moveTo>
                    <a:pt x="178674" y="-399"/>
                  </a:moveTo>
                  <a:lnTo>
                    <a:pt x="151462" y="15295"/>
                  </a:lnTo>
                  <a:lnTo>
                    <a:pt x="25614" y="87956"/>
                  </a:lnTo>
                  <a:lnTo>
                    <a:pt x="-1520" y="103650"/>
                  </a:lnTo>
                  <a:lnTo>
                    <a:pt x="14174" y="130816"/>
                  </a:lnTo>
                  <a:cubicBezTo>
                    <a:pt x="111678" y="300307"/>
                    <a:pt x="111741" y="510601"/>
                    <a:pt x="14331" y="679794"/>
                  </a:cubicBezTo>
                  <a:lnTo>
                    <a:pt x="-1363" y="706959"/>
                  </a:lnTo>
                  <a:lnTo>
                    <a:pt x="25787" y="722653"/>
                  </a:lnTo>
                  <a:lnTo>
                    <a:pt x="151603" y="795283"/>
                  </a:lnTo>
                  <a:lnTo>
                    <a:pt x="178816" y="810977"/>
                  </a:lnTo>
                  <a:lnTo>
                    <a:pt x="194509" y="783748"/>
                  </a:lnTo>
                  <a:cubicBezTo>
                    <a:pt x="329568" y="549505"/>
                    <a:pt x="329521" y="261041"/>
                    <a:pt x="194383" y="26845"/>
                  </a:cubicBezTo>
                  <a:lnTo>
                    <a:pt x="178690" y="-383"/>
                  </a:lnTo>
                  <a:close/>
                </a:path>
              </a:pathLst>
            </a:custGeom>
            <a:solidFill>
              <a:schemeClr val="bg1"/>
            </a:solidFill>
            <a:ln w="1568" cap="flat">
              <a:solidFill>
                <a:schemeClr val="bg1"/>
              </a:solidFill>
              <a:prstDash val="solid"/>
              <a:miter/>
            </a:ln>
          </p:spPr>
          <p:txBody>
            <a:bodyPr rtlCol="0" anchor="ctr"/>
            <a:lstStyle/>
            <a:p>
              <a:endParaRPr lang="en-US"/>
            </a:p>
          </p:txBody>
        </p:sp>
        <p:sp>
          <p:nvSpPr>
            <p:cNvPr id="48" name="Brīvforma: forma 47">
              <a:extLst>
                <a:ext uri="{FF2B5EF4-FFF2-40B4-BE49-F238E27FC236}">
                  <a16:creationId xmlns:a16="http://schemas.microsoft.com/office/drawing/2014/main" id="{F05E1F28-F012-7055-8B9B-E33B25975EF1}"/>
                </a:ext>
              </a:extLst>
            </p:cNvPr>
            <p:cNvSpPr/>
            <p:nvPr/>
          </p:nvSpPr>
          <p:spPr>
            <a:xfrm>
              <a:off x="11226565" y="4015679"/>
              <a:ext cx="665581" cy="472424"/>
            </a:xfrm>
            <a:custGeom>
              <a:avLst/>
              <a:gdLst>
                <a:gd name="connsiteX0" fmla="*/ -1520 w 665581"/>
                <a:gd name="connsiteY0" fmla="*/ 295347 h 472424"/>
                <a:gd name="connsiteX1" fmla="*/ 14174 w 665581"/>
                <a:gd name="connsiteY1" fmla="*/ 295347 h 472424"/>
                <a:gd name="connsiteX2" fmla="*/ 503234 w 665581"/>
                <a:gd name="connsiteY2" fmla="*/ 13176 h 472424"/>
                <a:gd name="connsiteX3" fmla="*/ 511081 w 665581"/>
                <a:gd name="connsiteY3" fmla="*/ -399 h 472424"/>
                <a:gd name="connsiteX4" fmla="*/ 664062 w 665581"/>
                <a:gd name="connsiteY4" fmla="*/ 87941 h 472424"/>
                <a:gd name="connsiteX5" fmla="*/ 656215 w 665581"/>
                <a:gd name="connsiteY5" fmla="*/ 101531 h 472424"/>
                <a:gd name="connsiteX6" fmla="*/ 14190 w 665581"/>
                <a:gd name="connsiteY6" fmla="*/ 472026 h 472424"/>
                <a:gd name="connsiteX7" fmla="*/ -1504 w 665581"/>
                <a:gd name="connsiteY7" fmla="*/ 472026 h 472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5581" h="472424">
                  <a:moveTo>
                    <a:pt x="-1520" y="295347"/>
                  </a:moveTo>
                  <a:lnTo>
                    <a:pt x="14174" y="295347"/>
                  </a:lnTo>
                  <a:cubicBezTo>
                    <a:pt x="215225" y="295081"/>
                    <a:pt x="402622" y="186952"/>
                    <a:pt x="503234" y="13176"/>
                  </a:cubicBezTo>
                  <a:lnTo>
                    <a:pt x="511081" y="-399"/>
                  </a:lnTo>
                  <a:lnTo>
                    <a:pt x="664062" y="87941"/>
                  </a:lnTo>
                  <a:lnTo>
                    <a:pt x="656215" y="101531"/>
                  </a:lnTo>
                  <a:cubicBezTo>
                    <a:pt x="523683" y="330768"/>
                    <a:pt x="278988" y="471979"/>
                    <a:pt x="14190" y="472026"/>
                  </a:cubicBezTo>
                  <a:lnTo>
                    <a:pt x="-1504" y="472026"/>
                  </a:lnTo>
                  <a:close/>
                </a:path>
              </a:pathLst>
            </a:custGeom>
            <a:solidFill>
              <a:schemeClr val="bg1"/>
            </a:solidFill>
            <a:ln w="1568" cap="flat">
              <a:solidFill>
                <a:schemeClr val="bg1"/>
              </a:solidFill>
              <a:prstDash val="solid"/>
              <a:miter/>
            </a:ln>
          </p:spPr>
          <p:txBody>
            <a:bodyPr rtlCol="0" anchor="ctr"/>
            <a:lstStyle/>
            <a:p>
              <a:endParaRPr lang="en-US"/>
            </a:p>
          </p:txBody>
        </p:sp>
        <p:sp>
          <p:nvSpPr>
            <p:cNvPr id="49" name="Brīvforma: forma 48">
              <a:extLst>
                <a:ext uri="{FF2B5EF4-FFF2-40B4-BE49-F238E27FC236}">
                  <a16:creationId xmlns:a16="http://schemas.microsoft.com/office/drawing/2014/main" id="{B276B7C3-5034-E560-B7D9-4F6712F33B49}"/>
                </a:ext>
              </a:extLst>
            </p:cNvPr>
            <p:cNvSpPr/>
            <p:nvPr/>
          </p:nvSpPr>
          <p:spPr>
            <a:xfrm>
              <a:off x="11210824" y="3994242"/>
              <a:ext cx="702697" cy="509555"/>
            </a:xfrm>
            <a:custGeom>
              <a:avLst/>
              <a:gdLst>
                <a:gd name="connsiteX0" fmla="*/ 532534 w 702697"/>
                <a:gd name="connsiteY0" fmla="*/ 42460 h 509555"/>
                <a:gd name="connsiteX1" fmla="*/ 658334 w 702697"/>
                <a:gd name="connsiteY1" fmla="*/ 115090 h 509555"/>
                <a:gd name="connsiteX2" fmla="*/ 29915 w 702697"/>
                <a:gd name="connsiteY2" fmla="*/ 477770 h 509555"/>
                <a:gd name="connsiteX3" fmla="*/ 29915 w 702697"/>
                <a:gd name="connsiteY3" fmla="*/ 332463 h 509555"/>
                <a:gd name="connsiteX4" fmla="*/ 532534 w 702697"/>
                <a:gd name="connsiteY4" fmla="*/ 42460 h 509555"/>
                <a:gd name="connsiteX5" fmla="*/ 521078 w 702697"/>
                <a:gd name="connsiteY5" fmla="*/ -399 h 509555"/>
                <a:gd name="connsiteX6" fmla="*/ 505384 w 702697"/>
                <a:gd name="connsiteY6" fmla="*/ 26735 h 509555"/>
                <a:gd name="connsiteX7" fmla="*/ 29868 w 702697"/>
                <a:gd name="connsiteY7" fmla="*/ 301075 h 509555"/>
                <a:gd name="connsiteX8" fmla="*/ -1520 w 702697"/>
                <a:gd name="connsiteY8" fmla="*/ 301075 h 509555"/>
                <a:gd name="connsiteX9" fmla="*/ -1520 w 702697"/>
                <a:gd name="connsiteY9" fmla="*/ 509157 h 509555"/>
                <a:gd name="connsiteX10" fmla="*/ 29868 w 702697"/>
                <a:gd name="connsiteY10" fmla="*/ 509157 h 509555"/>
                <a:gd name="connsiteX11" fmla="*/ 402999 w 702697"/>
                <a:gd name="connsiteY11" fmla="*/ 410774 h 509555"/>
                <a:gd name="connsiteX12" fmla="*/ 685484 w 702697"/>
                <a:gd name="connsiteY12" fmla="*/ 130815 h 509555"/>
                <a:gd name="connsiteX13" fmla="*/ 701178 w 702697"/>
                <a:gd name="connsiteY13" fmla="*/ 103619 h 509555"/>
                <a:gd name="connsiteX14" fmla="*/ 673965 w 702697"/>
                <a:gd name="connsiteY14" fmla="*/ 87925 h 509555"/>
                <a:gd name="connsiteX15" fmla="*/ 548165 w 702697"/>
                <a:gd name="connsiteY15" fmla="*/ 15295 h 509555"/>
                <a:gd name="connsiteX16" fmla="*/ 521015 w 702697"/>
                <a:gd name="connsiteY16" fmla="*/ -399 h 509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02697" h="509555">
                  <a:moveTo>
                    <a:pt x="532534" y="42460"/>
                  </a:moveTo>
                  <a:lnTo>
                    <a:pt x="658334" y="115090"/>
                  </a:lnTo>
                  <a:cubicBezTo>
                    <a:pt x="523887" y="347356"/>
                    <a:pt x="280385" y="477456"/>
                    <a:pt x="29915" y="477770"/>
                  </a:cubicBezTo>
                  <a:lnTo>
                    <a:pt x="29915" y="332463"/>
                  </a:lnTo>
                  <a:cubicBezTo>
                    <a:pt x="230228" y="332196"/>
                    <a:pt x="424970" y="228241"/>
                    <a:pt x="532534" y="42460"/>
                  </a:cubicBezTo>
                  <a:moveTo>
                    <a:pt x="521078" y="-399"/>
                  </a:moveTo>
                  <a:lnTo>
                    <a:pt x="505384" y="26735"/>
                  </a:lnTo>
                  <a:cubicBezTo>
                    <a:pt x="407550" y="195693"/>
                    <a:pt x="225347" y="300824"/>
                    <a:pt x="29868" y="301075"/>
                  </a:cubicBezTo>
                  <a:lnTo>
                    <a:pt x="-1520" y="301075"/>
                  </a:lnTo>
                  <a:lnTo>
                    <a:pt x="-1520" y="509157"/>
                  </a:lnTo>
                  <a:lnTo>
                    <a:pt x="29868" y="509157"/>
                  </a:lnTo>
                  <a:cubicBezTo>
                    <a:pt x="160627" y="508906"/>
                    <a:pt x="289126" y="475039"/>
                    <a:pt x="402999" y="410774"/>
                  </a:cubicBezTo>
                  <a:cubicBezTo>
                    <a:pt x="520512" y="344406"/>
                    <a:pt x="618064" y="247717"/>
                    <a:pt x="685484" y="130815"/>
                  </a:cubicBezTo>
                  <a:lnTo>
                    <a:pt x="701178" y="103619"/>
                  </a:lnTo>
                  <a:lnTo>
                    <a:pt x="673965" y="87925"/>
                  </a:lnTo>
                  <a:lnTo>
                    <a:pt x="548165" y="15295"/>
                  </a:lnTo>
                  <a:lnTo>
                    <a:pt x="521015" y="-399"/>
                  </a:lnTo>
                  <a:close/>
                </a:path>
              </a:pathLst>
            </a:custGeom>
            <a:solidFill>
              <a:schemeClr val="bg1"/>
            </a:solidFill>
            <a:ln w="1568" cap="flat">
              <a:solidFill>
                <a:schemeClr val="bg1"/>
              </a:solidFill>
              <a:prstDash val="solid"/>
              <a:miter/>
            </a:ln>
          </p:spPr>
          <p:txBody>
            <a:bodyPr rtlCol="0" anchor="ctr"/>
            <a:lstStyle/>
            <a:p>
              <a:endParaRPr lang="en-US"/>
            </a:p>
          </p:txBody>
        </p:sp>
        <p:sp>
          <p:nvSpPr>
            <p:cNvPr id="50" name="Brīvforma: forma 49">
              <a:extLst>
                <a:ext uri="{FF2B5EF4-FFF2-40B4-BE49-F238E27FC236}">
                  <a16:creationId xmlns:a16="http://schemas.microsoft.com/office/drawing/2014/main" id="{164746BA-0D40-B894-0C06-B36F14687260}"/>
                </a:ext>
              </a:extLst>
            </p:cNvPr>
            <p:cNvSpPr/>
            <p:nvPr/>
          </p:nvSpPr>
          <p:spPr>
            <a:xfrm>
              <a:off x="8977811" y="2723210"/>
              <a:ext cx="2003577" cy="2019130"/>
            </a:xfrm>
            <a:custGeom>
              <a:avLst/>
              <a:gdLst>
                <a:gd name="connsiteX0" fmla="*/ 2002021 w 2003577"/>
                <a:gd name="connsiteY0" fmla="*/ 397315 h 2019130"/>
                <a:gd name="connsiteX1" fmla="*/ 1978308 w 2003577"/>
                <a:gd name="connsiteY1" fmla="*/ 265991 h 2019130"/>
                <a:gd name="connsiteX2" fmla="*/ 1747785 w 2003577"/>
                <a:gd name="connsiteY2" fmla="*/ 502620 h 2019130"/>
                <a:gd name="connsiteX3" fmla="*/ 1559492 w 2003577"/>
                <a:gd name="connsiteY3" fmla="*/ 505256 h 2019130"/>
                <a:gd name="connsiteX4" fmla="*/ 1559304 w 2003577"/>
                <a:gd name="connsiteY4" fmla="*/ 505083 h 2019130"/>
                <a:gd name="connsiteX5" fmla="*/ 1517559 w 2003577"/>
                <a:gd name="connsiteY5" fmla="*/ 464421 h 2019130"/>
                <a:gd name="connsiteX6" fmla="*/ 1475704 w 2003577"/>
                <a:gd name="connsiteY6" fmla="*/ 423618 h 2019130"/>
                <a:gd name="connsiteX7" fmla="*/ 1473068 w 2003577"/>
                <a:gd name="connsiteY7" fmla="*/ 235326 h 2019130"/>
                <a:gd name="connsiteX8" fmla="*/ 1473240 w 2003577"/>
                <a:gd name="connsiteY8" fmla="*/ 235138 h 2019130"/>
                <a:gd name="connsiteX9" fmla="*/ 1692166 w 2003577"/>
                <a:gd name="connsiteY9" fmla="*/ 10405 h 2019130"/>
                <a:gd name="connsiteX10" fmla="*/ 1593814 w 2003577"/>
                <a:gd name="connsiteY10" fmla="*/ -361 h 2019130"/>
                <a:gd name="connsiteX11" fmla="*/ 1196170 w 2003577"/>
                <a:gd name="connsiteY11" fmla="*/ 407846 h 2019130"/>
                <a:gd name="connsiteX12" fmla="*/ 1247817 w 2003577"/>
                <a:gd name="connsiteY12" fmla="*/ 600140 h 2019130"/>
                <a:gd name="connsiteX13" fmla="*/ 1133568 w 2003577"/>
                <a:gd name="connsiteY13" fmla="*/ 711282 h 2019130"/>
                <a:gd name="connsiteX14" fmla="*/ 773447 w 2003577"/>
                <a:gd name="connsiteY14" fmla="*/ 1061579 h 2019130"/>
                <a:gd name="connsiteX15" fmla="*/ 330212 w 2003577"/>
                <a:gd name="connsiteY15" fmla="*/ 1492698 h 2019130"/>
                <a:gd name="connsiteX16" fmla="*/ 320702 w 2003577"/>
                <a:gd name="connsiteY16" fmla="*/ 1501957 h 2019130"/>
                <a:gd name="connsiteX17" fmla="*/ 64095 w 2003577"/>
                <a:gd name="connsiteY17" fmla="*/ 1574337 h 2019130"/>
                <a:gd name="connsiteX18" fmla="*/ -1520 w 2003577"/>
                <a:gd name="connsiteY18" fmla="*/ 1832732 h 2019130"/>
                <a:gd name="connsiteX19" fmla="*/ 189456 w 2003577"/>
                <a:gd name="connsiteY19" fmla="*/ 2018732 h 2019130"/>
                <a:gd name="connsiteX20" fmla="*/ 446031 w 2003577"/>
                <a:gd name="connsiteY20" fmla="*/ 1946369 h 2019130"/>
                <a:gd name="connsiteX21" fmla="*/ 511661 w 2003577"/>
                <a:gd name="connsiteY21" fmla="*/ 1687958 h 2019130"/>
                <a:gd name="connsiteX22" fmla="*/ 939391 w 2003577"/>
                <a:gd name="connsiteY22" fmla="*/ 1224636 h 2019130"/>
                <a:gd name="connsiteX23" fmla="*/ 1278702 w 2003577"/>
                <a:gd name="connsiteY23" fmla="*/ 856903 h 2019130"/>
                <a:gd name="connsiteX24" fmla="*/ 1383457 w 2003577"/>
                <a:gd name="connsiteY24" fmla="*/ 743375 h 2019130"/>
                <a:gd name="connsiteX25" fmla="*/ 1383630 w 2003577"/>
                <a:gd name="connsiteY25" fmla="*/ 743203 h 2019130"/>
                <a:gd name="connsiteX26" fmla="*/ 1604455 w 2003577"/>
                <a:gd name="connsiteY26" fmla="*/ 805600 h 2019130"/>
                <a:gd name="connsiteX27" fmla="*/ 2002021 w 2003577"/>
                <a:gd name="connsiteY27" fmla="*/ 397315 h 2019130"/>
                <a:gd name="connsiteX28" fmla="*/ 380871 w 2003577"/>
                <a:gd name="connsiteY28" fmla="*/ 1882998 h 2019130"/>
                <a:gd name="connsiteX29" fmla="*/ 211772 w 2003577"/>
                <a:gd name="connsiteY29" fmla="*/ 1930660 h 2019130"/>
                <a:gd name="connsiteX30" fmla="*/ 85957 w 2003577"/>
                <a:gd name="connsiteY30" fmla="*/ 1808093 h 2019130"/>
                <a:gd name="connsiteX31" fmla="*/ 129177 w 2003577"/>
                <a:gd name="connsiteY31" fmla="*/ 1637801 h 2019130"/>
                <a:gd name="connsiteX32" fmla="*/ 298275 w 2003577"/>
                <a:gd name="connsiteY32" fmla="*/ 1590124 h 2019130"/>
                <a:gd name="connsiteX33" fmla="*/ 361238 w 2003577"/>
                <a:gd name="connsiteY33" fmla="*/ 1651502 h 2019130"/>
                <a:gd name="connsiteX34" fmla="*/ 424154 w 2003577"/>
                <a:gd name="connsiteY34" fmla="*/ 1712785 h 2019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003577" h="2019130">
                  <a:moveTo>
                    <a:pt x="2002021" y="397315"/>
                  </a:moveTo>
                  <a:cubicBezTo>
                    <a:pt x="2001487" y="352526"/>
                    <a:pt x="1993484" y="308144"/>
                    <a:pt x="1978308" y="265991"/>
                  </a:cubicBezTo>
                  <a:lnTo>
                    <a:pt x="1747785" y="502620"/>
                  </a:lnTo>
                  <a:cubicBezTo>
                    <a:pt x="1696513" y="555350"/>
                    <a:pt x="1612207" y="556527"/>
                    <a:pt x="1559492" y="505256"/>
                  </a:cubicBezTo>
                  <a:cubicBezTo>
                    <a:pt x="1559430" y="505209"/>
                    <a:pt x="1559367" y="505146"/>
                    <a:pt x="1559304" y="505083"/>
                  </a:cubicBezTo>
                  <a:lnTo>
                    <a:pt x="1517559" y="464421"/>
                  </a:lnTo>
                  <a:lnTo>
                    <a:pt x="1475704" y="423618"/>
                  </a:lnTo>
                  <a:cubicBezTo>
                    <a:pt x="1422974" y="372347"/>
                    <a:pt x="1421797" y="288041"/>
                    <a:pt x="1473068" y="235326"/>
                  </a:cubicBezTo>
                  <a:cubicBezTo>
                    <a:pt x="1473115" y="235263"/>
                    <a:pt x="1473178" y="235201"/>
                    <a:pt x="1473240" y="235138"/>
                  </a:cubicBezTo>
                  <a:lnTo>
                    <a:pt x="1692166" y="10405"/>
                  </a:lnTo>
                  <a:cubicBezTo>
                    <a:pt x="1659947" y="2809"/>
                    <a:pt x="1626912" y="-816"/>
                    <a:pt x="1593814" y="-361"/>
                  </a:cubicBezTo>
                  <a:cubicBezTo>
                    <a:pt x="1371295" y="2558"/>
                    <a:pt x="1193251" y="185310"/>
                    <a:pt x="1196170" y="407846"/>
                  </a:cubicBezTo>
                  <a:cubicBezTo>
                    <a:pt x="1196955" y="475266"/>
                    <a:pt x="1214720" y="541399"/>
                    <a:pt x="1247817" y="600140"/>
                  </a:cubicBezTo>
                  <a:lnTo>
                    <a:pt x="1133568" y="711282"/>
                  </a:lnTo>
                  <a:lnTo>
                    <a:pt x="773447" y="1061579"/>
                  </a:lnTo>
                  <a:lnTo>
                    <a:pt x="330212" y="1492698"/>
                  </a:lnTo>
                  <a:lnTo>
                    <a:pt x="320702" y="1501957"/>
                  </a:lnTo>
                  <a:lnTo>
                    <a:pt x="64095" y="1574337"/>
                  </a:lnTo>
                  <a:lnTo>
                    <a:pt x="-1520" y="1832732"/>
                  </a:lnTo>
                  <a:lnTo>
                    <a:pt x="189456" y="2018732"/>
                  </a:lnTo>
                  <a:lnTo>
                    <a:pt x="446031" y="1946369"/>
                  </a:lnTo>
                  <a:lnTo>
                    <a:pt x="511661" y="1687958"/>
                  </a:lnTo>
                  <a:lnTo>
                    <a:pt x="939391" y="1224636"/>
                  </a:lnTo>
                  <a:lnTo>
                    <a:pt x="1278702" y="856903"/>
                  </a:lnTo>
                  <a:lnTo>
                    <a:pt x="1383457" y="743375"/>
                  </a:lnTo>
                  <a:lnTo>
                    <a:pt x="1383630" y="743203"/>
                  </a:lnTo>
                  <a:cubicBezTo>
                    <a:pt x="1449590" y="785073"/>
                    <a:pt x="1526348" y="806746"/>
                    <a:pt x="1604455" y="805600"/>
                  </a:cubicBezTo>
                  <a:cubicBezTo>
                    <a:pt x="1826896" y="802603"/>
                    <a:pt x="2004987" y="619851"/>
                    <a:pt x="2002021" y="397315"/>
                  </a:cubicBezTo>
                  <a:close/>
                  <a:moveTo>
                    <a:pt x="380871" y="1882998"/>
                  </a:moveTo>
                  <a:lnTo>
                    <a:pt x="211772" y="1930660"/>
                  </a:lnTo>
                  <a:lnTo>
                    <a:pt x="85957" y="1808093"/>
                  </a:lnTo>
                  <a:lnTo>
                    <a:pt x="129177" y="1637801"/>
                  </a:lnTo>
                  <a:lnTo>
                    <a:pt x="298275" y="1590124"/>
                  </a:lnTo>
                  <a:lnTo>
                    <a:pt x="361238" y="1651502"/>
                  </a:lnTo>
                  <a:lnTo>
                    <a:pt x="424154" y="1712785"/>
                  </a:lnTo>
                  <a:close/>
                </a:path>
              </a:pathLst>
            </a:custGeom>
            <a:solidFill>
              <a:schemeClr val="bg1"/>
            </a:solidFill>
            <a:ln w="1568" cap="flat">
              <a:noFill/>
              <a:prstDash val="solid"/>
              <a:miter/>
            </a:ln>
          </p:spPr>
          <p:txBody>
            <a:bodyPr rtlCol="0" anchor="ctr"/>
            <a:lstStyle/>
            <a:p>
              <a:endParaRPr lang="en-US"/>
            </a:p>
          </p:txBody>
        </p:sp>
      </p:grpSp>
      <p:grpSp>
        <p:nvGrpSpPr>
          <p:cNvPr id="52" name="Grupa 51">
            <a:extLst>
              <a:ext uri="{FF2B5EF4-FFF2-40B4-BE49-F238E27FC236}">
                <a16:creationId xmlns:a16="http://schemas.microsoft.com/office/drawing/2014/main" id="{4C1F6CD3-B4E7-681B-59DA-B28F230A4559}"/>
              </a:ext>
            </a:extLst>
          </p:cNvPr>
          <p:cNvGrpSpPr/>
          <p:nvPr/>
        </p:nvGrpSpPr>
        <p:grpSpPr>
          <a:xfrm>
            <a:off x="4793790" y="2148557"/>
            <a:ext cx="2404868" cy="2000028"/>
            <a:chOff x="4756069" y="2123796"/>
            <a:chExt cx="2580235" cy="2145873"/>
          </a:xfrm>
        </p:grpSpPr>
        <p:sp>
          <p:nvSpPr>
            <p:cNvPr id="29" name="Brīvforma: forma 28">
              <a:extLst>
                <a:ext uri="{FF2B5EF4-FFF2-40B4-BE49-F238E27FC236}">
                  <a16:creationId xmlns:a16="http://schemas.microsoft.com/office/drawing/2014/main" id="{1F1E9468-1D3E-8B65-F7DE-A1DD6DAD5F07}"/>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90604" cap="flat">
              <a:solidFill>
                <a:schemeClr val="bg1"/>
              </a:solidFill>
              <a:prstDash val="solid"/>
              <a:miter/>
            </a:ln>
          </p:spPr>
          <p:txBody>
            <a:bodyPr rtlCol="0" anchor="ctr"/>
            <a:lstStyle/>
            <a:p>
              <a:endParaRPr lang="en-US"/>
            </a:p>
          </p:txBody>
        </p:sp>
        <p:sp>
          <p:nvSpPr>
            <p:cNvPr id="30" name="Brīvforma: forma 29">
              <a:extLst>
                <a:ext uri="{FF2B5EF4-FFF2-40B4-BE49-F238E27FC236}">
                  <a16:creationId xmlns:a16="http://schemas.microsoft.com/office/drawing/2014/main" id="{D3C2C22B-B8E5-F5B8-488F-6EB3082F7465}"/>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rgbClr val="1B1464"/>
              </a:solidFill>
              <a:prstDash val="solid"/>
              <a:miter/>
            </a:ln>
          </p:spPr>
          <p:txBody>
            <a:bodyPr rtlCol="0" anchor="ctr"/>
            <a:lstStyle/>
            <a:p>
              <a:endParaRPr lang="en-US"/>
            </a:p>
          </p:txBody>
        </p:sp>
        <p:sp>
          <p:nvSpPr>
            <p:cNvPr id="31" name="Brīvforma: forma 30">
              <a:extLst>
                <a:ext uri="{FF2B5EF4-FFF2-40B4-BE49-F238E27FC236}">
                  <a16:creationId xmlns:a16="http://schemas.microsoft.com/office/drawing/2014/main" id="{2A775A16-4253-E553-144C-1358382EE1E7}"/>
                </a:ext>
              </a:extLst>
            </p:cNvPr>
            <p:cNvSpPr/>
            <p:nvPr/>
          </p:nvSpPr>
          <p:spPr>
            <a:xfrm>
              <a:off x="4756069" y="2257722"/>
              <a:ext cx="1756127"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45302" cap="flat">
              <a:solidFill>
                <a:srgbClr val="3562FF"/>
              </a:solidFill>
              <a:prstDash val="solid"/>
              <a:miter/>
            </a:ln>
          </p:spPr>
          <p:txBody>
            <a:bodyPr rtlCol="0" anchor="ctr"/>
            <a:lstStyle/>
            <a:p>
              <a:endParaRPr lang="en-US"/>
            </a:p>
          </p:txBody>
        </p:sp>
      </p:grpSp>
      <p:grpSp>
        <p:nvGrpSpPr>
          <p:cNvPr id="53" name="Grupa 52">
            <a:extLst>
              <a:ext uri="{FF2B5EF4-FFF2-40B4-BE49-F238E27FC236}">
                <a16:creationId xmlns:a16="http://schemas.microsoft.com/office/drawing/2014/main" id="{4755618A-46C6-818C-96A0-C1C9EED16F1E}"/>
              </a:ext>
            </a:extLst>
          </p:cNvPr>
          <p:cNvGrpSpPr/>
          <p:nvPr/>
        </p:nvGrpSpPr>
        <p:grpSpPr>
          <a:xfrm>
            <a:off x="309653" y="2394470"/>
            <a:ext cx="2822640" cy="2060132"/>
            <a:chOff x="60471" y="2224678"/>
            <a:chExt cx="3363957" cy="2455218"/>
          </a:xfrm>
        </p:grpSpPr>
        <p:sp>
          <p:nvSpPr>
            <p:cNvPr id="20" name="Brīvforma: forma 19">
              <a:extLst>
                <a:ext uri="{FF2B5EF4-FFF2-40B4-BE49-F238E27FC236}">
                  <a16:creationId xmlns:a16="http://schemas.microsoft.com/office/drawing/2014/main" id="{9AB00633-8C9C-2686-CC94-99BBD7AE7AD2}"/>
                </a:ext>
              </a:extLst>
            </p:cNvPr>
            <p:cNvSpPr/>
            <p:nvPr/>
          </p:nvSpPr>
          <p:spPr>
            <a:xfrm>
              <a:off x="1919943" y="3793204"/>
              <a:ext cx="858204" cy="612885"/>
            </a:xfrm>
            <a:custGeom>
              <a:avLst/>
              <a:gdLst>
                <a:gd name="connsiteX0" fmla="*/ -244 w 858204"/>
                <a:gd name="connsiteY0" fmla="*/ -43 h 612885"/>
                <a:gd name="connsiteX1" fmla="*/ 89922 w 858204"/>
                <a:gd name="connsiteY1" fmla="*/ 344711 h 612885"/>
                <a:gd name="connsiteX2" fmla="*/ 857960 w 858204"/>
                <a:gd name="connsiteY2" fmla="*/ 612843 h 612885"/>
              </a:gdLst>
              <a:ahLst/>
              <a:cxnLst>
                <a:cxn ang="0">
                  <a:pos x="connsiteX0" y="connsiteY0"/>
                </a:cxn>
                <a:cxn ang="0">
                  <a:pos x="connsiteX1" y="connsiteY1"/>
                </a:cxn>
                <a:cxn ang="0">
                  <a:pos x="connsiteX2" y="connsiteY2"/>
                </a:cxn>
              </a:cxnLst>
              <a:rect l="l" t="t" r="r" b="b"/>
              <a:pathLst>
                <a:path w="858204" h="612885">
                  <a:moveTo>
                    <a:pt x="-244" y="-43"/>
                  </a:moveTo>
                  <a:cubicBezTo>
                    <a:pt x="23070" y="159246"/>
                    <a:pt x="51747" y="291130"/>
                    <a:pt x="89922" y="344711"/>
                  </a:cubicBezTo>
                  <a:cubicBezTo>
                    <a:pt x="221715" y="529767"/>
                    <a:pt x="857960" y="612843"/>
                    <a:pt x="857960" y="612843"/>
                  </a:cubicBezTo>
                </a:path>
              </a:pathLst>
            </a:custGeom>
            <a:noFill/>
            <a:ln w="27225" cap="flat">
              <a:solidFill>
                <a:srgbClr val="3562FF"/>
              </a:solidFill>
              <a:prstDash val="solid"/>
              <a:miter/>
            </a:ln>
          </p:spPr>
          <p:txBody>
            <a:bodyPr rtlCol="0" anchor="ctr"/>
            <a:lstStyle/>
            <a:p>
              <a:endParaRPr lang="en-US"/>
            </a:p>
          </p:txBody>
        </p:sp>
        <p:sp>
          <p:nvSpPr>
            <p:cNvPr id="23" name="Brīvforma: forma 22">
              <a:extLst>
                <a:ext uri="{FF2B5EF4-FFF2-40B4-BE49-F238E27FC236}">
                  <a16:creationId xmlns:a16="http://schemas.microsoft.com/office/drawing/2014/main" id="{868FDEAA-43B2-EA40-77E0-2AC519D47AAA}"/>
                </a:ext>
              </a:extLst>
            </p:cNvPr>
            <p:cNvSpPr/>
            <p:nvPr/>
          </p:nvSpPr>
          <p:spPr>
            <a:xfrm>
              <a:off x="1319327" y="2873902"/>
              <a:ext cx="668242" cy="877764"/>
            </a:xfrm>
            <a:custGeom>
              <a:avLst/>
              <a:gdLst>
                <a:gd name="connsiteX0" fmla="*/ -244 w 668242"/>
                <a:gd name="connsiteY0" fmla="*/ 741383 h 877764"/>
                <a:gd name="connsiteX1" fmla="*/ 431494 w 668242"/>
                <a:gd name="connsiteY1" fmla="*/ 77870 h 877764"/>
                <a:gd name="connsiteX2" fmla="*/ 667814 w 668242"/>
                <a:gd name="connsiteY2" fmla="*/ 859543 h 877764"/>
                <a:gd name="connsiteX3" fmla="*/ 658725 w 668242"/>
                <a:gd name="connsiteY3" fmla="*/ 877721 h 877764"/>
              </a:gdLst>
              <a:ahLst/>
              <a:cxnLst>
                <a:cxn ang="0">
                  <a:pos x="connsiteX0" y="connsiteY0"/>
                </a:cxn>
                <a:cxn ang="0">
                  <a:pos x="connsiteX1" y="connsiteY1"/>
                </a:cxn>
                <a:cxn ang="0">
                  <a:pos x="connsiteX2" y="connsiteY2"/>
                </a:cxn>
                <a:cxn ang="0">
                  <a:pos x="connsiteX3" y="connsiteY3"/>
                </a:cxn>
              </a:cxnLst>
              <a:rect l="l" t="t" r="r" b="b"/>
              <a:pathLst>
                <a:path w="668242" h="877764">
                  <a:moveTo>
                    <a:pt x="-244" y="741383"/>
                  </a:moveTo>
                  <a:cubicBezTo>
                    <a:pt x="182313" y="607590"/>
                    <a:pt x="375414" y="297148"/>
                    <a:pt x="431494" y="77870"/>
                  </a:cubicBezTo>
                  <a:cubicBezTo>
                    <a:pt x="507707" y="-220211"/>
                    <a:pt x="604689" y="401128"/>
                    <a:pt x="667814" y="859543"/>
                  </a:cubicBezTo>
                  <a:cubicBezTo>
                    <a:pt x="669677" y="873177"/>
                    <a:pt x="656816" y="864587"/>
                    <a:pt x="658725" y="877721"/>
                  </a:cubicBezTo>
                </a:path>
              </a:pathLst>
            </a:custGeom>
            <a:noFill/>
            <a:ln w="90751" cap="flat">
              <a:solidFill>
                <a:srgbClr val="3562FF"/>
              </a:solidFill>
              <a:prstDash val="solid"/>
              <a:miter/>
            </a:ln>
          </p:spPr>
          <p:txBody>
            <a:bodyPr rtlCol="0" anchor="ctr"/>
            <a:lstStyle/>
            <a:p>
              <a:endParaRPr lang="en-US"/>
            </a:p>
          </p:txBody>
        </p:sp>
        <p:sp>
          <p:nvSpPr>
            <p:cNvPr id="24" name="Brīvforma: forma 23">
              <a:extLst>
                <a:ext uri="{FF2B5EF4-FFF2-40B4-BE49-F238E27FC236}">
                  <a16:creationId xmlns:a16="http://schemas.microsoft.com/office/drawing/2014/main" id="{90AF257B-14A4-65F7-60AC-6BCE8DE653D7}"/>
                </a:ext>
              </a:extLst>
            </p:cNvPr>
            <p:cNvSpPr/>
            <p:nvPr/>
          </p:nvSpPr>
          <p:spPr>
            <a:xfrm>
              <a:off x="60471" y="3597150"/>
              <a:ext cx="1329591" cy="341975"/>
            </a:xfrm>
            <a:custGeom>
              <a:avLst/>
              <a:gdLst>
                <a:gd name="connsiteX0" fmla="*/ -244 w 1329591"/>
                <a:gd name="connsiteY0" fmla="*/ 331713 h 341975"/>
                <a:gd name="connsiteX1" fmla="*/ 1325373 w 1329591"/>
                <a:gd name="connsiteY1" fmla="*/ 83805 h 341975"/>
                <a:gd name="connsiteX2" fmla="*/ 1308604 w 1329591"/>
                <a:gd name="connsiteY2" fmla="*/ -43 h 341975"/>
              </a:gdLst>
              <a:ahLst/>
              <a:cxnLst>
                <a:cxn ang="0">
                  <a:pos x="connsiteX0" y="connsiteY0"/>
                </a:cxn>
                <a:cxn ang="0">
                  <a:pos x="connsiteX1" y="connsiteY1"/>
                </a:cxn>
                <a:cxn ang="0">
                  <a:pos x="connsiteX2" y="connsiteY2"/>
                </a:cxn>
              </a:cxnLst>
              <a:rect l="l" t="t" r="r" b="b"/>
              <a:pathLst>
                <a:path w="1329591" h="341975">
                  <a:moveTo>
                    <a:pt x="-244" y="331713"/>
                  </a:moveTo>
                  <a:cubicBezTo>
                    <a:pt x="-244" y="331713"/>
                    <a:pt x="760796" y="418925"/>
                    <a:pt x="1325373" y="83805"/>
                  </a:cubicBezTo>
                  <a:cubicBezTo>
                    <a:pt x="1343552" y="72989"/>
                    <a:pt x="1292561" y="11728"/>
                    <a:pt x="1308604" y="-43"/>
                  </a:cubicBezTo>
                </a:path>
              </a:pathLst>
            </a:custGeom>
            <a:noFill/>
            <a:ln w="27225" cap="flat">
              <a:solidFill>
                <a:srgbClr val="3562FF"/>
              </a:solidFill>
              <a:prstDash val="solid"/>
              <a:miter/>
            </a:ln>
          </p:spPr>
          <p:txBody>
            <a:bodyPr rtlCol="0" anchor="ctr"/>
            <a:lstStyle/>
            <a:p>
              <a:endParaRPr lang="en-US"/>
            </a:p>
          </p:txBody>
        </p:sp>
        <p:sp>
          <p:nvSpPr>
            <p:cNvPr id="25" name="Brīvforma: forma 24">
              <a:extLst>
                <a:ext uri="{FF2B5EF4-FFF2-40B4-BE49-F238E27FC236}">
                  <a16:creationId xmlns:a16="http://schemas.microsoft.com/office/drawing/2014/main" id="{CD4C6EF9-CF2E-85A6-CDBF-47FB6209A0F1}"/>
                </a:ext>
              </a:extLst>
            </p:cNvPr>
            <p:cNvSpPr/>
            <p:nvPr/>
          </p:nvSpPr>
          <p:spPr>
            <a:xfrm>
              <a:off x="1014838" y="2224678"/>
              <a:ext cx="1549711" cy="1549711"/>
            </a:xfrm>
            <a:custGeom>
              <a:avLst/>
              <a:gdLst>
                <a:gd name="connsiteX0" fmla="*/ 1549712 w 1549711"/>
                <a:gd name="connsiteY0" fmla="*/ 774856 h 1549711"/>
                <a:gd name="connsiteX1" fmla="*/ 774856 w 1549711"/>
                <a:gd name="connsiteY1" fmla="*/ 1549712 h 1549711"/>
                <a:gd name="connsiteX2" fmla="*/ 0 w 1549711"/>
                <a:gd name="connsiteY2" fmla="*/ 774856 h 1549711"/>
                <a:gd name="connsiteX3" fmla="*/ 774856 w 1549711"/>
                <a:gd name="connsiteY3" fmla="*/ 0 h 1549711"/>
                <a:gd name="connsiteX4" fmla="*/ 1549712 w 1549711"/>
                <a:gd name="connsiteY4" fmla="*/ 774856 h 154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711" h="1549711">
                  <a:moveTo>
                    <a:pt x="1549712" y="774856"/>
                  </a:moveTo>
                  <a:cubicBezTo>
                    <a:pt x="1549712" y="1202797"/>
                    <a:pt x="1202797" y="1549712"/>
                    <a:pt x="774856" y="1549712"/>
                  </a:cubicBezTo>
                  <a:cubicBezTo>
                    <a:pt x="346915" y="1549712"/>
                    <a:pt x="0" y="1202797"/>
                    <a:pt x="0" y="774856"/>
                  </a:cubicBezTo>
                  <a:cubicBezTo>
                    <a:pt x="0" y="346915"/>
                    <a:pt x="346915" y="0"/>
                    <a:pt x="774856" y="0"/>
                  </a:cubicBezTo>
                  <a:cubicBezTo>
                    <a:pt x="1202797" y="0"/>
                    <a:pt x="1549712" y="346915"/>
                    <a:pt x="1549712" y="774856"/>
                  </a:cubicBezTo>
                  <a:close/>
                </a:path>
              </a:pathLst>
            </a:custGeom>
            <a:noFill/>
            <a:ln w="90751" cap="flat">
              <a:solidFill>
                <a:schemeClr val="bg1"/>
              </a:solidFill>
              <a:prstDash val="solid"/>
              <a:miter/>
            </a:ln>
          </p:spPr>
          <p:txBody>
            <a:bodyPr rtlCol="0" anchor="ctr"/>
            <a:lstStyle/>
            <a:p>
              <a:endParaRPr lang="en-US"/>
            </a:p>
          </p:txBody>
        </p:sp>
        <p:sp>
          <p:nvSpPr>
            <p:cNvPr id="26" name="Brīvforma: forma 25">
              <a:extLst>
                <a:ext uri="{FF2B5EF4-FFF2-40B4-BE49-F238E27FC236}">
                  <a16:creationId xmlns:a16="http://schemas.microsoft.com/office/drawing/2014/main" id="{AE9B8F1E-03F1-73C3-5797-FB08183F5F41}"/>
                </a:ext>
              </a:extLst>
            </p:cNvPr>
            <p:cNvSpPr/>
            <p:nvPr/>
          </p:nvSpPr>
          <p:spPr>
            <a:xfrm>
              <a:off x="2160398" y="3415820"/>
              <a:ext cx="1264030" cy="1264076"/>
            </a:xfrm>
            <a:custGeom>
              <a:avLst/>
              <a:gdLst>
                <a:gd name="connsiteX0" fmla="*/ 298928 w 1264030"/>
                <a:gd name="connsiteY0" fmla="*/ -43 h 1264076"/>
                <a:gd name="connsiteX1" fmla="*/ 306563 w 1264030"/>
                <a:gd name="connsiteY1" fmla="*/ 60355 h 1264076"/>
                <a:gd name="connsiteX2" fmla="*/ 320197 w 1264030"/>
                <a:gd name="connsiteY2" fmla="*/ 114890 h 1264076"/>
                <a:gd name="connsiteX3" fmla="*/ 359462 w 1264030"/>
                <a:gd name="connsiteY3" fmla="*/ 211645 h 1264076"/>
                <a:gd name="connsiteX4" fmla="*/ 473077 w 1264030"/>
                <a:gd name="connsiteY4" fmla="*/ 370343 h 1264076"/>
                <a:gd name="connsiteX5" fmla="*/ 540065 w 1264030"/>
                <a:gd name="connsiteY5" fmla="*/ 439421 h 1264076"/>
                <a:gd name="connsiteX6" fmla="*/ 610415 w 1264030"/>
                <a:gd name="connsiteY6" fmla="*/ 505090 h 1264076"/>
                <a:gd name="connsiteX7" fmla="*/ 760387 w 1264030"/>
                <a:gd name="connsiteY7" fmla="*/ 627158 h 1264076"/>
                <a:gd name="connsiteX8" fmla="*/ 915859 w 1264030"/>
                <a:gd name="connsiteY8" fmla="*/ 743773 h 1264076"/>
                <a:gd name="connsiteX9" fmla="*/ 1065831 w 1264030"/>
                <a:gd name="connsiteY9" fmla="*/ 865932 h 1264076"/>
                <a:gd name="connsiteX10" fmla="*/ 1136636 w 1264030"/>
                <a:gd name="connsiteY10" fmla="*/ 931193 h 1264076"/>
                <a:gd name="connsiteX11" fmla="*/ 1170948 w 1264030"/>
                <a:gd name="connsiteY11" fmla="*/ 964914 h 1264076"/>
                <a:gd name="connsiteX12" fmla="*/ 1202760 w 1264030"/>
                <a:gd name="connsiteY12" fmla="*/ 1001271 h 1264076"/>
                <a:gd name="connsiteX13" fmla="*/ 1227664 w 1264030"/>
                <a:gd name="connsiteY13" fmla="*/ 1044399 h 1264076"/>
                <a:gd name="connsiteX14" fmla="*/ 1245115 w 1264030"/>
                <a:gd name="connsiteY14" fmla="*/ 1094753 h 1264076"/>
                <a:gd name="connsiteX15" fmla="*/ 1252205 w 1264030"/>
                <a:gd name="connsiteY15" fmla="*/ 1121657 h 1264076"/>
                <a:gd name="connsiteX16" fmla="*/ 1258931 w 1264030"/>
                <a:gd name="connsiteY16" fmla="*/ 1148925 h 1264076"/>
                <a:gd name="connsiteX17" fmla="*/ 1262249 w 1264030"/>
                <a:gd name="connsiteY17" fmla="*/ 1162559 h 1264076"/>
                <a:gd name="connsiteX18" fmla="*/ 1263385 w 1264030"/>
                <a:gd name="connsiteY18" fmla="*/ 1178419 h 1264076"/>
                <a:gd name="connsiteX19" fmla="*/ 1256477 w 1264030"/>
                <a:gd name="connsiteY19" fmla="*/ 1202324 h 1264076"/>
                <a:gd name="connsiteX20" fmla="*/ 1253250 w 1264030"/>
                <a:gd name="connsiteY20" fmla="*/ 1209777 h 1264076"/>
                <a:gd name="connsiteX21" fmla="*/ 1251296 w 1264030"/>
                <a:gd name="connsiteY21" fmla="*/ 1213868 h 1264076"/>
                <a:gd name="connsiteX22" fmla="*/ 1249115 w 1264030"/>
                <a:gd name="connsiteY22" fmla="*/ 1218140 h 1264076"/>
                <a:gd name="connsiteX23" fmla="*/ 1246888 w 1264030"/>
                <a:gd name="connsiteY23" fmla="*/ 1222684 h 1264076"/>
                <a:gd name="connsiteX24" fmla="*/ 1244161 w 1264030"/>
                <a:gd name="connsiteY24" fmla="*/ 1227501 h 1264076"/>
                <a:gd name="connsiteX25" fmla="*/ 1237844 w 1264030"/>
                <a:gd name="connsiteY25" fmla="*/ 1238090 h 1264076"/>
                <a:gd name="connsiteX26" fmla="*/ 1227255 w 1264030"/>
                <a:gd name="connsiteY26" fmla="*/ 1244407 h 1264076"/>
                <a:gd name="connsiteX27" fmla="*/ 1222438 w 1264030"/>
                <a:gd name="connsiteY27" fmla="*/ 1247134 h 1264076"/>
                <a:gd name="connsiteX28" fmla="*/ 1217893 w 1264030"/>
                <a:gd name="connsiteY28" fmla="*/ 1249361 h 1264076"/>
                <a:gd name="connsiteX29" fmla="*/ 1213621 w 1264030"/>
                <a:gd name="connsiteY29" fmla="*/ 1251542 h 1264076"/>
                <a:gd name="connsiteX30" fmla="*/ 1209531 w 1264030"/>
                <a:gd name="connsiteY30" fmla="*/ 1253497 h 1264076"/>
                <a:gd name="connsiteX31" fmla="*/ 1202078 w 1264030"/>
                <a:gd name="connsiteY31" fmla="*/ 1256723 h 1264076"/>
                <a:gd name="connsiteX32" fmla="*/ 1178173 w 1264030"/>
                <a:gd name="connsiteY32" fmla="*/ 1263631 h 1264076"/>
                <a:gd name="connsiteX33" fmla="*/ 1162313 w 1264030"/>
                <a:gd name="connsiteY33" fmla="*/ 1262495 h 1264076"/>
                <a:gd name="connsiteX34" fmla="*/ 1148679 w 1264030"/>
                <a:gd name="connsiteY34" fmla="*/ 1259177 h 1264076"/>
                <a:gd name="connsiteX35" fmla="*/ 1121411 w 1264030"/>
                <a:gd name="connsiteY35" fmla="*/ 1252451 h 1264076"/>
                <a:gd name="connsiteX36" fmla="*/ 1094507 w 1264030"/>
                <a:gd name="connsiteY36" fmla="*/ 1245362 h 1264076"/>
                <a:gd name="connsiteX37" fmla="*/ 1044198 w 1264030"/>
                <a:gd name="connsiteY37" fmla="*/ 1227638 h 1264076"/>
                <a:gd name="connsiteX38" fmla="*/ 1001070 w 1264030"/>
                <a:gd name="connsiteY38" fmla="*/ 1202733 h 1264076"/>
                <a:gd name="connsiteX39" fmla="*/ 964713 w 1264030"/>
                <a:gd name="connsiteY39" fmla="*/ 1170921 h 1264076"/>
                <a:gd name="connsiteX40" fmla="*/ 930992 w 1264030"/>
                <a:gd name="connsiteY40" fmla="*/ 1136609 h 1264076"/>
                <a:gd name="connsiteX41" fmla="*/ 865731 w 1264030"/>
                <a:gd name="connsiteY41" fmla="*/ 1065804 h 1264076"/>
                <a:gd name="connsiteX42" fmla="*/ 743572 w 1264030"/>
                <a:gd name="connsiteY42" fmla="*/ 915832 h 1264076"/>
                <a:gd name="connsiteX43" fmla="*/ 626958 w 1264030"/>
                <a:gd name="connsiteY43" fmla="*/ 760361 h 1264076"/>
                <a:gd name="connsiteX44" fmla="*/ 504889 w 1264030"/>
                <a:gd name="connsiteY44" fmla="*/ 610389 h 1264076"/>
                <a:gd name="connsiteX45" fmla="*/ 439220 w 1264030"/>
                <a:gd name="connsiteY45" fmla="*/ 540038 h 1264076"/>
                <a:gd name="connsiteX46" fmla="*/ 370142 w 1264030"/>
                <a:gd name="connsiteY46" fmla="*/ 473051 h 1264076"/>
                <a:gd name="connsiteX47" fmla="*/ 211444 w 1264030"/>
                <a:gd name="connsiteY47" fmla="*/ 359436 h 1264076"/>
                <a:gd name="connsiteX48" fmla="*/ 114689 w 1264030"/>
                <a:gd name="connsiteY48" fmla="*/ 320170 h 1264076"/>
                <a:gd name="connsiteX49" fmla="*/ 60154 w 1264030"/>
                <a:gd name="connsiteY49" fmla="*/ 306536 h 1264076"/>
                <a:gd name="connsiteX50" fmla="*/ -244 w 1264030"/>
                <a:gd name="connsiteY50" fmla="*/ 298901 h 126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64030" h="1264076">
                  <a:moveTo>
                    <a:pt x="298928" y="-43"/>
                  </a:moveTo>
                  <a:cubicBezTo>
                    <a:pt x="299810" y="20267"/>
                    <a:pt x="302359" y="40468"/>
                    <a:pt x="306563" y="60355"/>
                  </a:cubicBezTo>
                  <a:cubicBezTo>
                    <a:pt x="310108" y="78770"/>
                    <a:pt x="314661" y="96975"/>
                    <a:pt x="320197" y="114890"/>
                  </a:cubicBezTo>
                  <a:cubicBezTo>
                    <a:pt x="330481" y="148211"/>
                    <a:pt x="343620" y="180582"/>
                    <a:pt x="359462" y="211645"/>
                  </a:cubicBezTo>
                  <a:cubicBezTo>
                    <a:pt x="389415" y="269789"/>
                    <a:pt x="427690" y="323247"/>
                    <a:pt x="473077" y="370343"/>
                  </a:cubicBezTo>
                  <a:cubicBezTo>
                    <a:pt x="494832" y="393943"/>
                    <a:pt x="517160" y="416970"/>
                    <a:pt x="540065" y="439421"/>
                  </a:cubicBezTo>
                  <a:cubicBezTo>
                    <a:pt x="562970" y="461871"/>
                    <a:pt x="586420" y="483762"/>
                    <a:pt x="610415" y="505090"/>
                  </a:cubicBezTo>
                  <a:cubicBezTo>
                    <a:pt x="658452" y="547764"/>
                    <a:pt x="708806" y="588120"/>
                    <a:pt x="760387" y="627158"/>
                  </a:cubicBezTo>
                  <a:cubicBezTo>
                    <a:pt x="811969" y="666197"/>
                    <a:pt x="864368" y="704417"/>
                    <a:pt x="915859" y="743773"/>
                  </a:cubicBezTo>
                  <a:cubicBezTo>
                    <a:pt x="967349" y="783129"/>
                    <a:pt x="1017749" y="823349"/>
                    <a:pt x="1065831" y="865932"/>
                  </a:cubicBezTo>
                  <a:cubicBezTo>
                    <a:pt x="1090067" y="887142"/>
                    <a:pt x="1113672" y="908893"/>
                    <a:pt x="1136636" y="931193"/>
                  </a:cubicBezTo>
                  <a:cubicBezTo>
                    <a:pt x="1148270" y="942236"/>
                    <a:pt x="1159359" y="953643"/>
                    <a:pt x="1170948" y="964914"/>
                  </a:cubicBezTo>
                  <a:cubicBezTo>
                    <a:pt x="1182504" y="976166"/>
                    <a:pt x="1193143" y="988323"/>
                    <a:pt x="1202760" y="1001271"/>
                  </a:cubicBezTo>
                  <a:cubicBezTo>
                    <a:pt x="1212562" y="1014727"/>
                    <a:pt x="1220906" y="1029184"/>
                    <a:pt x="1227664" y="1044399"/>
                  </a:cubicBezTo>
                  <a:cubicBezTo>
                    <a:pt x="1234672" y="1060746"/>
                    <a:pt x="1240503" y="1077575"/>
                    <a:pt x="1245115" y="1094753"/>
                  </a:cubicBezTo>
                  <a:cubicBezTo>
                    <a:pt x="1247660" y="1103524"/>
                    <a:pt x="1249660" y="1112659"/>
                    <a:pt x="1252205" y="1121657"/>
                  </a:cubicBezTo>
                  <a:cubicBezTo>
                    <a:pt x="1254750" y="1130656"/>
                    <a:pt x="1256750" y="1139836"/>
                    <a:pt x="1258931" y="1148925"/>
                  </a:cubicBezTo>
                  <a:lnTo>
                    <a:pt x="1262249" y="1162559"/>
                  </a:lnTo>
                  <a:cubicBezTo>
                    <a:pt x="1263794" y="1167699"/>
                    <a:pt x="1264180" y="1173112"/>
                    <a:pt x="1263385" y="1178419"/>
                  </a:cubicBezTo>
                  <a:cubicBezTo>
                    <a:pt x="1262180" y="1186664"/>
                    <a:pt x="1259858" y="1194708"/>
                    <a:pt x="1256477" y="1202324"/>
                  </a:cubicBezTo>
                  <a:lnTo>
                    <a:pt x="1253250" y="1209777"/>
                  </a:lnTo>
                  <a:cubicBezTo>
                    <a:pt x="1252796" y="1210959"/>
                    <a:pt x="1252023" y="1212459"/>
                    <a:pt x="1251296" y="1213868"/>
                  </a:cubicBezTo>
                  <a:lnTo>
                    <a:pt x="1249115" y="1218140"/>
                  </a:lnTo>
                  <a:cubicBezTo>
                    <a:pt x="1248388" y="1219639"/>
                    <a:pt x="1247797" y="1220912"/>
                    <a:pt x="1246888" y="1222684"/>
                  </a:cubicBezTo>
                  <a:lnTo>
                    <a:pt x="1244161" y="1227501"/>
                  </a:lnTo>
                  <a:cubicBezTo>
                    <a:pt x="1242570" y="1230546"/>
                    <a:pt x="1239980" y="1234546"/>
                    <a:pt x="1237844" y="1238090"/>
                  </a:cubicBezTo>
                  <a:cubicBezTo>
                    <a:pt x="1234299" y="1240226"/>
                    <a:pt x="1230300" y="1242635"/>
                    <a:pt x="1227255" y="1244407"/>
                  </a:cubicBezTo>
                  <a:lnTo>
                    <a:pt x="1222438" y="1247134"/>
                  </a:lnTo>
                  <a:cubicBezTo>
                    <a:pt x="1220802" y="1248043"/>
                    <a:pt x="1219529" y="1248634"/>
                    <a:pt x="1217893" y="1249361"/>
                  </a:cubicBezTo>
                  <a:lnTo>
                    <a:pt x="1213621" y="1251542"/>
                  </a:lnTo>
                  <a:cubicBezTo>
                    <a:pt x="1212212" y="1252269"/>
                    <a:pt x="1210713" y="1253042"/>
                    <a:pt x="1209531" y="1253497"/>
                  </a:cubicBezTo>
                  <a:lnTo>
                    <a:pt x="1202078" y="1256723"/>
                  </a:lnTo>
                  <a:cubicBezTo>
                    <a:pt x="1194461" y="1260104"/>
                    <a:pt x="1186417" y="1262431"/>
                    <a:pt x="1178173" y="1263631"/>
                  </a:cubicBezTo>
                  <a:cubicBezTo>
                    <a:pt x="1172865" y="1264426"/>
                    <a:pt x="1167453" y="1264040"/>
                    <a:pt x="1162313" y="1262495"/>
                  </a:cubicBezTo>
                  <a:lnTo>
                    <a:pt x="1148679" y="1259177"/>
                  </a:lnTo>
                  <a:cubicBezTo>
                    <a:pt x="1139590" y="1256996"/>
                    <a:pt x="1130500" y="1254633"/>
                    <a:pt x="1121411" y="1252451"/>
                  </a:cubicBezTo>
                  <a:cubicBezTo>
                    <a:pt x="1112322" y="1250270"/>
                    <a:pt x="1103233" y="1247907"/>
                    <a:pt x="1094507" y="1245362"/>
                  </a:cubicBezTo>
                  <a:cubicBezTo>
                    <a:pt x="1077338" y="1240658"/>
                    <a:pt x="1060527" y="1234736"/>
                    <a:pt x="1044198" y="1227638"/>
                  </a:cubicBezTo>
                  <a:cubicBezTo>
                    <a:pt x="1028983" y="1220880"/>
                    <a:pt x="1014527" y="1212536"/>
                    <a:pt x="1001070" y="1202733"/>
                  </a:cubicBezTo>
                  <a:cubicBezTo>
                    <a:pt x="988122" y="1193117"/>
                    <a:pt x="975965" y="1182478"/>
                    <a:pt x="964713" y="1170921"/>
                  </a:cubicBezTo>
                  <a:cubicBezTo>
                    <a:pt x="953442" y="1159514"/>
                    <a:pt x="941990" y="1148198"/>
                    <a:pt x="930992" y="1136609"/>
                  </a:cubicBezTo>
                  <a:cubicBezTo>
                    <a:pt x="908665" y="1113555"/>
                    <a:pt x="886910" y="1089950"/>
                    <a:pt x="865731" y="1065804"/>
                  </a:cubicBezTo>
                  <a:cubicBezTo>
                    <a:pt x="823149" y="1017722"/>
                    <a:pt x="782747" y="967413"/>
                    <a:pt x="743572" y="915832"/>
                  </a:cubicBezTo>
                  <a:cubicBezTo>
                    <a:pt x="704398" y="864251"/>
                    <a:pt x="666087" y="811942"/>
                    <a:pt x="626958" y="760361"/>
                  </a:cubicBezTo>
                  <a:cubicBezTo>
                    <a:pt x="587829" y="708780"/>
                    <a:pt x="547563" y="658335"/>
                    <a:pt x="504889" y="610389"/>
                  </a:cubicBezTo>
                  <a:cubicBezTo>
                    <a:pt x="483680" y="586334"/>
                    <a:pt x="461793" y="562884"/>
                    <a:pt x="439220" y="540038"/>
                  </a:cubicBezTo>
                  <a:cubicBezTo>
                    <a:pt x="416647" y="517193"/>
                    <a:pt x="393624" y="494865"/>
                    <a:pt x="370142" y="473051"/>
                  </a:cubicBezTo>
                  <a:cubicBezTo>
                    <a:pt x="323046" y="427664"/>
                    <a:pt x="269588" y="389389"/>
                    <a:pt x="211444" y="359436"/>
                  </a:cubicBezTo>
                  <a:cubicBezTo>
                    <a:pt x="180382" y="343593"/>
                    <a:pt x="148011" y="330455"/>
                    <a:pt x="114689" y="320170"/>
                  </a:cubicBezTo>
                  <a:cubicBezTo>
                    <a:pt x="96775" y="314635"/>
                    <a:pt x="78569" y="310081"/>
                    <a:pt x="60154" y="306536"/>
                  </a:cubicBezTo>
                  <a:cubicBezTo>
                    <a:pt x="40267" y="302333"/>
                    <a:pt x="20066" y="299778"/>
                    <a:pt x="-244" y="298901"/>
                  </a:cubicBezTo>
                  <a:close/>
                </a:path>
              </a:pathLst>
            </a:custGeom>
            <a:solidFill>
              <a:schemeClr val="bg1"/>
            </a:solidFill>
            <a:ln w="4538" cap="flat">
              <a:noFill/>
              <a:prstDash val="solid"/>
              <a:miter/>
            </a:ln>
          </p:spPr>
          <p:txBody>
            <a:bodyPr rtlCol="0" anchor="ctr"/>
            <a:lstStyle/>
            <a:p>
              <a:endParaRPr lang="en-US"/>
            </a:p>
          </p:txBody>
        </p:sp>
        <p:sp>
          <p:nvSpPr>
            <p:cNvPr id="27" name="Brīvforma: forma 26">
              <a:extLst>
                <a:ext uri="{FF2B5EF4-FFF2-40B4-BE49-F238E27FC236}">
                  <a16:creationId xmlns:a16="http://schemas.microsoft.com/office/drawing/2014/main" id="{E9F2A7EF-D4B9-4C81-443E-0FF04CC2552F}"/>
                </a:ext>
              </a:extLst>
            </p:cNvPr>
            <p:cNvSpPr/>
            <p:nvPr/>
          </p:nvSpPr>
          <p:spPr>
            <a:xfrm>
              <a:off x="1904945" y="2407098"/>
              <a:ext cx="464186" cy="463277"/>
            </a:xfrm>
            <a:custGeom>
              <a:avLst/>
              <a:gdLst>
                <a:gd name="connsiteX0" fmla="*/ -244 w 464186"/>
                <a:gd name="connsiteY0" fmla="*/ -43 h 463277"/>
                <a:gd name="connsiteX1" fmla="*/ 463943 w 464186"/>
                <a:gd name="connsiteY1" fmla="*/ 463234 h 463277"/>
              </a:gdLst>
              <a:ahLst/>
              <a:cxnLst>
                <a:cxn ang="0">
                  <a:pos x="connsiteX0" y="connsiteY0"/>
                </a:cxn>
                <a:cxn ang="0">
                  <a:pos x="connsiteX1" y="connsiteY1"/>
                </a:cxn>
              </a:cxnLst>
              <a:rect l="l" t="t" r="r" b="b"/>
              <a:pathLst>
                <a:path w="464186" h="463277">
                  <a:moveTo>
                    <a:pt x="-244" y="-43"/>
                  </a:moveTo>
                  <a:cubicBezTo>
                    <a:pt x="215330" y="78220"/>
                    <a:pt x="385257" y="247815"/>
                    <a:pt x="463943" y="463234"/>
                  </a:cubicBezTo>
                </a:path>
              </a:pathLst>
            </a:custGeom>
            <a:noFill/>
            <a:ln w="45376" cap="flat">
              <a:solidFill>
                <a:schemeClr val="bg1"/>
              </a:solidFill>
              <a:prstDash val="solid"/>
              <a:miter/>
            </a:ln>
          </p:spPr>
          <p:txBody>
            <a:bodyPr rtlCol="0" anchor="ctr"/>
            <a:lstStyle/>
            <a:p>
              <a:endParaRPr lang="en-US"/>
            </a:p>
          </p:txBody>
        </p:sp>
      </p:grpSp>
    </p:spTree>
    <p:extLst>
      <p:ext uri="{BB962C8B-B14F-4D97-AF65-F5344CB8AC3E}">
        <p14:creationId xmlns:p14="http://schemas.microsoft.com/office/powerpoint/2010/main" val="19595267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par>
                                <p:cTn id="29" presetID="10"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6"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A5B85-34E0-1ADB-6003-6927B82937E3}"/>
            </a:ext>
          </a:extLst>
        </p:cNvPr>
        <p:cNvGrpSpPr/>
        <p:nvPr/>
      </p:nvGrpSpPr>
      <p:grpSpPr>
        <a:xfrm>
          <a:off x="0" y="0"/>
          <a:ext cx="0" cy="0"/>
          <a:chOff x="0" y="0"/>
          <a:chExt cx="0" cy="0"/>
        </a:xfrm>
      </p:grpSpPr>
      <p:sp>
        <p:nvSpPr>
          <p:cNvPr id="7" name="Virsraksts 6">
            <a:extLst>
              <a:ext uri="{FF2B5EF4-FFF2-40B4-BE49-F238E27FC236}">
                <a16:creationId xmlns:a16="http://schemas.microsoft.com/office/drawing/2014/main" id="{17219E20-21AF-994A-7082-77053FC616DF}"/>
              </a:ext>
            </a:extLst>
          </p:cNvPr>
          <p:cNvSpPr>
            <a:spLocks noGrp="1"/>
          </p:cNvSpPr>
          <p:nvPr>
            <p:ph type="ctrTitle"/>
          </p:nvPr>
        </p:nvSpPr>
        <p:spPr>
          <a:xfrm>
            <a:off x="0" y="2245106"/>
            <a:ext cx="12192000" cy="2387600"/>
          </a:xfrm>
        </p:spPr>
        <p:txBody>
          <a:bodyPr anchor="ctr">
            <a:no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Brief overview of the main changes in the Proposal</a:t>
            </a:r>
            <a:b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br>
            <a:b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2800" i="1" dirty="0">
                <a:solidFill>
                  <a:schemeClr val="bg1"/>
                </a:solidFill>
                <a:latin typeface="Roboto" panose="02000000000000000000" pitchFamily="2" charset="0"/>
                <a:ea typeface="Roboto" panose="02000000000000000000" pitchFamily="2" charset="0"/>
                <a:cs typeface="Roboto" panose="02000000000000000000" pitchFamily="2" charset="0"/>
              </a:rPr>
              <a:t>/ not an exhaustive review, rather focus on the main aspects /</a:t>
            </a:r>
            <a:endParaRPr lang="en-US" sz="4000"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4156811341"/>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54651A-EC83-3658-8E08-03CCE6BF5436}"/>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2D7597E1-59E8-A54B-0F3E-4D6F6296C8FE}"/>
              </a:ext>
            </a:extLst>
          </p:cNvPr>
          <p:cNvSpPr>
            <a:spLocks noGrp="1"/>
          </p:cNvSpPr>
          <p:nvPr>
            <p:ph type="title"/>
          </p:nvPr>
        </p:nvSpPr>
        <p:spPr/>
        <p:txBody>
          <a:bodyPr/>
          <a:lstStyle/>
          <a:p>
            <a:r>
              <a:rPr lang="en-US" sz="2000" dirty="0"/>
              <a:t>Main updates of the document</a:t>
            </a:r>
            <a:r>
              <a:rPr lang="en-US" sz="2400" dirty="0"/>
              <a:t>: </a:t>
            </a:r>
            <a:r>
              <a:rPr lang="en-US" sz="2400" b="1" dirty="0"/>
              <a:t>Proposed organizational structure of Feasibility Study</a:t>
            </a:r>
          </a:p>
        </p:txBody>
      </p:sp>
      <p:sp>
        <p:nvSpPr>
          <p:cNvPr id="6" name="Taisnstūris 5">
            <a:extLst>
              <a:ext uri="{FF2B5EF4-FFF2-40B4-BE49-F238E27FC236}">
                <a16:creationId xmlns:a16="http://schemas.microsoft.com/office/drawing/2014/main" id="{35570F22-388F-32FF-18D8-609185CE2972}"/>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7DC60F7F-DE6F-4448-1C06-10225562C2F8}"/>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1028" name="Picture 4">
            <a:extLst>
              <a:ext uri="{FF2B5EF4-FFF2-40B4-BE49-F238E27FC236}">
                <a16:creationId xmlns:a16="http://schemas.microsoft.com/office/drawing/2014/main" id="{10561F93-F7AF-B23B-6E52-5141B34C697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66" t="52605" r="4392"/>
          <a:stretch/>
        </p:blipFill>
        <p:spPr bwMode="auto">
          <a:xfrm>
            <a:off x="-6457" y="958267"/>
            <a:ext cx="6819900" cy="4941463"/>
          </a:xfrm>
          <a:prstGeom prst="rect">
            <a:avLst/>
          </a:prstGeom>
          <a:noFill/>
          <a:extLst>
            <a:ext uri="{909E8E84-426E-40DD-AFC4-6F175D3DCCD1}">
              <a14:hiddenFill xmlns:a14="http://schemas.microsoft.com/office/drawing/2010/main">
                <a:solidFill>
                  <a:srgbClr val="FFFFFF"/>
                </a:solidFill>
              </a14:hiddenFill>
            </a:ext>
          </a:extLst>
        </p:spPr>
      </p:pic>
      <p:sp>
        <p:nvSpPr>
          <p:cNvPr id="2" name="Taisnstūris 3">
            <a:extLst>
              <a:ext uri="{FF2B5EF4-FFF2-40B4-BE49-F238E27FC236}">
                <a16:creationId xmlns:a16="http://schemas.microsoft.com/office/drawing/2014/main" id="{2B47CD9E-E630-42E8-E8C6-0FE139165814}"/>
              </a:ext>
            </a:extLst>
          </p:cNvPr>
          <p:cNvSpPr/>
          <p:nvPr/>
        </p:nvSpPr>
        <p:spPr>
          <a:xfrm>
            <a:off x="6819900" y="663391"/>
            <a:ext cx="5369947" cy="7661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b="1" dirty="0">
                <a:latin typeface="Roboto" panose="02000000000000000000" pitchFamily="2" charset="0"/>
                <a:ea typeface="Roboto" panose="02000000000000000000" pitchFamily="2" charset="0"/>
                <a:cs typeface="Roboto" panose="02000000000000000000" pitchFamily="2" charset="0"/>
              </a:rPr>
              <a:t>No “national leadership” for the different Working Groups</a:t>
            </a: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5" name="Taisnstūris 3">
            <a:extLst>
              <a:ext uri="{FF2B5EF4-FFF2-40B4-BE49-F238E27FC236}">
                <a16:creationId xmlns:a16="http://schemas.microsoft.com/office/drawing/2014/main" id="{37801D3C-7B00-B838-AC96-88BB570D0189}"/>
              </a:ext>
            </a:extLst>
          </p:cNvPr>
          <p:cNvSpPr/>
          <p:nvPr/>
        </p:nvSpPr>
        <p:spPr>
          <a:xfrm>
            <a:off x="6819899" y="3185740"/>
            <a:ext cx="5369947" cy="7661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b="1" dirty="0">
                <a:latin typeface="Roboto" panose="02000000000000000000" pitchFamily="2" charset="0"/>
                <a:ea typeface="Roboto" panose="02000000000000000000" pitchFamily="2" charset="0"/>
                <a:cs typeface="Roboto" panose="02000000000000000000" pitchFamily="2" charset="0"/>
              </a:rPr>
              <a:t>Feasibility Study in the Baltic States, collaborating with CERN Technical experts</a:t>
            </a: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7" name="Taisnstūris 1">
            <a:extLst>
              <a:ext uri="{FF2B5EF4-FFF2-40B4-BE49-F238E27FC236}">
                <a16:creationId xmlns:a16="http://schemas.microsoft.com/office/drawing/2014/main" id="{EDAA2D06-1E5B-7E56-AE02-308CFAD96893}"/>
              </a:ext>
            </a:extLst>
          </p:cNvPr>
          <p:cNvSpPr/>
          <p:nvPr/>
        </p:nvSpPr>
        <p:spPr>
          <a:xfrm>
            <a:off x="6813443" y="1451632"/>
            <a:ext cx="5369947"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institutions from each country contributing to all investigation areas,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no single country leadership for investigation area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compared to as proposed before</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leadership – Task level</a:t>
            </a:r>
          </a:p>
          <a:p>
            <a:pPr marL="114300" lvl="1" indent="-114300">
              <a:spcAft>
                <a:spcPts val="600"/>
              </a:spcAft>
              <a:buClr>
                <a:srgbClr val="000066"/>
              </a:buClr>
              <a:buFont typeface="Wingdings" panose="05000000000000000000" pitchFamily="2" charset="2"/>
              <a:buChar char="§"/>
            </a:pP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from discussions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also helps to apply for funding form different sources and ministries</a:t>
            </a:r>
            <a:endParaRPr lang="en-US" sz="16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14300" lvl="1">
              <a:spcAft>
                <a:spcPts val="600"/>
              </a:spcAft>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1">
            <a:extLst>
              <a:ext uri="{FF2B5EF4-FFF2-40B4-BE49-F238E27FC236}">
                <a16:creationId xmlns:a16="http://schemas.microsoft.com/office/drawing/2014/main" id="{D3AC1397-386B-73A9-E115-734D5C4A1951}"/>
              </a:ext>
            </a:extLst>
          </p:cNvPr>
          <p:cNvSpPr/>
          <p:nvPr/>
        </p:nvSpPr>
        <p:spPr>
          <a:xfrm>
            <a:off x="6822053" y="4271235"/>
            <a:ext cx="5369947"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endParaRPr lang="en-US"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14300" lvl="1">
              <a:spcAft>
                <a:spcPts val="600"/>
              </a:spcAft>
              <a:buClr>
                <a:srgbClr val="000066"/>
              </a:buClr>
            </a:pPr>
            <a:endParaRPr lang="en-US"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9" name="Taisnstūris 1">
            <a:extLst>
              <a:ext uri="{FF2B5EF4-FFF2-40B4-BE49-F238E27FC236}">
                <a16:creationId xmlns:a16="http://schemas.microsoft.com/office/drawing/2014/main" id="{0B46DF7B-DD43-C246-CEF6-B6E455739AA3}"/>
              </a:ext>
            </a:extLst>
          </p:cNvPr>
          <p:cNvSpPr/>
          <p:nvPr/>
        </p:nvSpPr>
        <p:spPr>
          <a:xfrm>
            <a:off x="6813442" y="3976499"/>
            <a:ext cx="5369947"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considering the costs necessary and necessary relocation, especially – clinical specialists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Feasibility Study is to be done in the Baltic States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600" i="1" dirty="0">
                <a:solidFill>
                  <a:schemeClr val="tx1"/>
                </a:solidFill>
                <a:latin typeface="Roboto" panose="02000000000000000000" pitchFamily="2" charset="0"/>
                <a:ea typeface="Roboto" panose="02000000000000000000" pitchFamily="2" charset="0"/>
                <a:cs typeface="Roboto" panose="02000000000000000000" pitchFamily="2" charset="0"/>
              </a:rPr>
              <a:t>not CERN as possible host as proposed before)</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tasks assigned to scientific institutions in the Baltic States with overall coordination by CERN Baltic Group</a:t>
            </a:r>
          </a:p>
          <a:p>
            <a:pPr marL="114300" lvl="1" indent="-1143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strong collaboration with CERN is crucial as CERN NIMMS </a:t>
            </a:r>
            <a:r>
              <a:rPr lang="en-US" sz="1600" b="1" i="1" dirty="0" err="1">
                <a:solidFill>
                  <a:schemeClr val="tx1"/>
                </a:solidFill>
                <a:latin typeface="Roboto" panose="02000000000000000000" pitchFamily="2" charset="0"/>
                <a:ea typeface="Roboto" panose="02000000000000000000" pitchFamily="2" charset="0"/>
                <a:cs typeface="Roboto" panose="02000000000000000000" pitchFamily="2" charset="0"/>
              </a:rPr>
              <a:t>HeLICS</a:t>
            </a:r>
            <a:r>
              <a:rPr lang="en-US" sz="1600" b="1" i="1"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technology is the core of the idea</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 most significantly applies to technology work group</a:t>
            </a: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113248143"/>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44CA85-8791-87AA-94D4-1F8DCE0CD2C2}"/>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005ED42B-878E-17FE-AE7E-A328FBFFBC7A}"/>
              </a:ext>
            </a:extLst>
          </p:cNvPr>
          <p:cNvSpPr>
            <a:spLocks noGrp="1"/>
          </p:cNvSpPr>
          <p:nvPr>
            <p:ph type="title"/>
          </p:nvPr>
        </p:nvSpPr>
        <p:spPr/>
        <p:txBody>
          <a:bodyPr/>
          <a:lstStyle/>
          <a:p>
            <a:r>
              <a:rPr lang="en-US" sz="2000" dirty="0"/>
              <a:t>Main updates of the document</a:t>
            </a:r>
            <a:r>
              <a:rPr lang="en-US" sz="2400" dirty="0"/>
              <a:t>: </a:t>
            </a:r>
            <a:r>
              <a:rPr lang="en-US" sz="2400" b="1" dirty="0"/>
              <a:t>Proposed organizational structure of Feasibility Study</a:t>
            </a:r>
          </a:p>
        </p:txBody>
      </p:sp>
      <p:sp>
        <p:nvSpPr>
          <p:cNvPr id="6" name="Taisnstūris 5">
            <a:extLst>
              <a:ext uri="{FF2B5EF4-FFF2-40B4-BE49-F238E27FC236}">
                <a16:creationId xmlns:a16="http://schemas.microsoft.com/office/drawing/2014/main" id="{DD77DA63-366A-B83C-4BF6-27180BBCD412}"/>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993D5E31-2C70-9440-EBDC-DAC7EA9BA0F2}"/>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1026" name="Picture 2" descr="A diagram of a company&#10;&#10;AI-generated content may be incorrect.">
            <a:extLst>
              <a:ext uri="{FF2B5EF4-FFF2-40B4-BE49-F238E27FC236}">
                <a16:creationId xmlns:a16="http://schemas.microsoft.com/office/drawing/2014/main" id="{C57AAEE1-F158-08CD-8648-1FDEAC8381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34259"/>
            <a:ext cx="8296275" cy="4189481"/>
          </a:xfrm>
          <a:prstGeom prst="rect">
            <a:avLst/>
          </a:prstGeom>
          <a:noFill/>
          <a:extLst>
            <a:ext uri="{909E8E84-426E-40DD-AFC4-6F175D3DCCD1}">
              <a14:hiddenFill xmlns:a14="http://schemas.microsoft.com/office/drawing/2010/main">
                <a:solidFill>
                  <a:srgbClr val="FFFFFF"/>
                </a:solidFill>
              </a14:hiddenFill>
            </a:ext>
          </a:extLst>
        </p:spPr>
      </p:pic>
      <p:sp>
        <p:nvSpPr>
          <p:cNvPr id="2" name="Taisnstūris 3">
            <a:extLst>
              <a:ext uri="{FF2B5EF4-FFF2-40B4-BE49-F238E27FC236}">
                <a16:creationId xmlns:a16="http://schemas.microsoft.com/office/drawing/2014/main" id="{98B9B13D-F6B7-ABB2-6F50-8E4D5762A86A}"/>
              </a:ext>
            </a:extLst>
          </p:cNvPr>
          <p:cNvSpPr/>
          <p:nvPr/>
        </p:nvSpPr>
        <p:spPr>
          <a:xfrm>
            <a:off x="8296275" y="558616"/>
            <a:ext cx="3893572" cy="7661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000" b="1" dirty="0">
                <a:latin typeface="Roboto" panose="02000000000000000000" pitchFamily="2" charset="0"/>
                <a:ea typeface="Roboto" panose="02000000000000000000" pitchFamily="2" charset="0"/>
                <a:cs typeface="Roboto" panose="02000000000000000000" pitchFamily="2" charset="0"/>
              </a:rPr>
              <a:t>Task Level leadership</a:t>
            </a: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5" name="Taisnstūris 1">
            <a:extLst>
              <a:ext uri="{FF2B5EF4-FFF2-40B4-BE49-F238E27FC236}">
                <a16:creationId xmlns:a16="http://schemas.microsoft.com/office/drawing/2014/main" id="{01D521A2-5184-6CA6-DBE4-B0ECCD598673}"/>
              </a:ext>
            </a:extLst>
          </p:cNvPr>
          <p:cNvSpPr/>
          <p:nvPr/>
        </p:nvSpPr>
        <p:spPr>
          <a:xfrm>
            <a:off x="8296275" y="1384957"/>
            <a:ext cx="3887115"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as mentioned, institutions from each country contributing to all investigation areas,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no single country leadership for investigation area</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instead of scientific leadership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coordinator within of the Working Groups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to ensure organizational aspects</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furthermore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coordinators also at the Task level from participating institutions</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as proposed before: Scientific Advisory Board and Stakeholder Advisory Board</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CERN Baltic Group named Feasibility Study Coordinator and Deputy Coordinator</a:t>
            </a:r>
          </a:p>
          <a:p>
            <a:pPr marL="114300" lvl="1" indent="-1143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1 Technical expert from CERN, to ensure communication with NIMMS on technology aspects</a:t>
            </a:r>
          </a:p>
          <a:p>
            <a:pPr marL="114300" lvl="1">
              <a:spcAft>
                <a:spcPts val="600"/>
              </a:spcAft>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97012907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BC3ABD-4CB3-97CD-BE0F-C9A9AC171DCA}"/>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7D610E38-988E-19D1-589C-C88751A019F7}"/>
              </a:ext>
            </a:extLst>
          </p:cNvPr>
          <p:cNvSpPr>
            <a:spLocks noGrp="1"/>
          </p:cNvSpPr>
          <p:nvPr>
            <p:ph type="title"/>
          </p:nvPr>
        </p:nvSpPr>
        <p:spPr/>
        <p:txBody>
          <a:bodyPr/>
          <a:lstStyle/>
          <a:p>
            <a:r>
              <a:rPr lang="en-US" sz="2000" dirty="0"/>
              <a:t>Main updates of the document</a:t>
            </a:r>
            <a:r>
              <a:rPr lang="en-US" sz="2400" dirty="0"/>
              <a:t>: </a:t>
            </a:r>
            <a:r>
              <a:rPr lang="en-US" sz="2400" b="1" dirty="0"/>
              <a:t>Proposed organizational structure of Feasibility Study</a:t>
            </a:r>
          </a:p>
        </p:txBody>
      </p:sp>
      <p:sp>
        <p:nvSpPr>
          <p:cNvPr id="6" name="Taisnstūris 5">
            <a:extLst>
              <a:ext uri="{FF2B5EF4-FFF2-40B4-BE49-F238E27FC236}">
                <a16:creationId xmlns:a16="http://schemas.microsoft.com/office/drawing/2014/main" id="{07AF8D05-E055-45D3-B4E9-51D567320C4F}"/>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E0AD0313-54B0-2A83-7718-44817A2981F7}"/>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3074" name="Picture 2" descr="A diagram of a diagram&#10;&#10;AI-generated content may be incorrect.">
            <a:extLst>
              <a:ext uri="{FF2B5EF4-FFF2-40B4-BE49-F238E27FC236}">
                <a16:creationId xmlns:a16="http://schemas.microsoft.com/office/drawing/2014/main" id="{A9852300-8FA7-6ADF-96E0-4593D5EE65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844" t="5858" r="17349" b="9045"/>
          <a:stretch/>
        </p:blipFill>
        <p:spPr bwMode="auto">
          <a:xfrm>
            <a:off x="0" y="776436"/>
            <a:ext cx="6340580" cy="5305128"/>
          </a:xfrm>
          <a:prstGeom prst="rect">
            <a:avLst/>
          </a:prstGeom>
          <a:noFill/>
          <a:extLst>
            <a:ext uri="{909E8E84-426E-40DD-AFC4-6F175D3DCCD1}">
              <a14:hiddenFill xmlns:a14="http://schemas.microsoft.com/office/drawing/2010/main">
                <a:solidFill>
                  <a:srgbClr val="FFFFFF"/>
                </a:solidFill>
              </a14:hiddenFill>
            </a:ext>
          </a:extLst>
        </p:spPr>
      </p:pic>
      <p:sp>
        <p:nvSpPr>
          <p:cNvPr id="5" name="Taisnstūris 3">
            <a:extLst>
              <a:ext uri="{FF2B5EF4-FFF2-40B4-BE49-F238E27FC236}">
                <a16:creationId xmlns:a16="http://schemas.microsoft.com/office/drawing/2014/main" id="{4E3C2DB0-533F-A27A-3756-E8377A35B235}"/>
              </a:ext>
            </a:extLst>
          </p:cNvPr>
          <p:cNvSpPr/>
          <p:nvPr/>
        </p:nvSpPr>
        <p:spPr>
          <a:xfrm>
            <a:off x="6340580" y="776436"/>
            <a:ext cx="5849267" cy="76617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Additional note on</a:t>
            </a:r>
          </a:p>
          <a:p>
            <a:pPr algn="r"/>
            <a:r>
              <a:rPr lang="en-US" sz="2400" b="1" dirty="0">
                <a:latin typeface="Roboto" panose="02000000000000000000" pitchFamily="2" charset="0"/>
                <a:ea typeface="Roboto" panose="02000000000000000000" pitchFamily="2" charset="0"/>
                <a:cs typeface="Roboto" panose="02000000000000000000" pitchFamily="2" charset="0"/>
              </a:rPr>
              <a:t>the “integral approach”</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2" name="Taisnstūris 1">
            <a:extLst>
              <a:ext uri="{FF2B5EF4-FFF2-40B4-BE49-F238E27FC236}">
                <a16:creationId xmlns:a16="http://schemas.microsoft.com/office/drawing/2014/main" id="{D82E534A-6811-6C9D-2965-A476C1823C3A}"/>
              </a:ext>
            </a:extLst>
          </p:cNvPr>
          <p:cNvSpPr/>
          <p:nvPr/>
        </p:nvSpPr>
        <p:spPr>
          <a:xfrm>
            <a:off x="6343808" y="2467218"/>
            <a:ext cx="5855723"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lvl="1" algn="ctr">
              <a:spcAft>
                <a:spcPts val="600"/>
              </a:spcAft>
              <a:buClr>
                <a:srgbClr val="000066"/>
              </a:buCl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Collaboration between all the participating institutions, working groups for the different areas of investigation, involved stakeholders and consulting international experts</a:t>
            </a:r>
          </a:p>
          <a:p>
            <a:pPr marL="0" lvl="1" algn="ctr">
              <a:spcAft>
                <a:spcPts val="600"/>
              </a:spcAft>
              <a:buClr>
                <a:srgbClr val="000066"/>
              </a:buClr>
            </a:pPr>
            <a:r>
              <a:rPr lang="en-US" sz="2000" b="1" dirty="0">
                <a:solidFill>
                  <a:schemeClr val="tx1"/>
                </a:solidFill>
                <a:latin typeface="Roboto" panose="02000000000000000000" pitchFamily="2" charset="0"/>
                <a:ea typeface="Roboto" panose="02000000000000000000" pitchFamily="2" charset="0"/>
                <a:cs typeface="Roboto" panose="02000000000000000000" pitchFamily="2" charset="0"/>
              </a:rPr>
              <a:t>IS CRUCIAL TO ENSURE THE SUCCESS OF THE MULTIDISCIPLINARY INVESTIGATIONS OF THE FEASIBILITY STUDY!</a:t>
            </a:r>
            <a:endParaRPr lang="en-US" sz="2000" i="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14300" lvl="1" algn="ctr">
              <a:spcAft>
                <a:spcPts val="600"/>
              </a:spcAft>
              <a:buClr>
                <a:srgbClr val="000066"/>
              </a:buClr>
            </a:pP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52605830"/>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2336F-CA2A-B1FE-8AF6-4132EDD44903}"/>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B380F662-3625-41B1-78E5-1172BDD61A9F}"/>
              </a:ext>
            </a:extLst>
          </p:cNvPr>
          <p:cNvSpPr>
            <a:spLocks noGrp="1"/>
          </p:cNvSpPr>
          <p:nvPr>
            <p:ph type="title"/>
          </p:nvPr>
        </p:nvSpPr>
        <p:spPr/>
        <p:txBody>
          <a:bodyPr/>
          <a:lstStyle/>
          <a:p>
            <a:r>
              <a:rPr lang="en-US" sz="2000" dirty="0"/>
              <a:t>Main updates of the document</a:t>
            </a:r>
            <a:r>
              <a:rPr lang="en-US" sz="2400" dirty="0"/>
              <a:t>: </a:t>
            </a:r>
            <a:r>
              <a:rPr lang="en-US" sz="2400" b="1" dirty="0"/>
              <a:t>Updated working plan and deliverables</a:t>
            </a:r>
          </a:p>
        </p:txBody>
      </p:sp>
      <p:sp>
        <p:nvSpPr>
          <p:cNvPr id="6" name="Taisnstūris 5">
            <a:extLst>
              <a:ext uri="{FF2B5EF4-FFF2-40B4-BE49-F238E27FC236}">
                <a16:creationId xmlns:a16="http://schemas.microsoft.com/office/drawing/2014/main" id="{30EE4D08-C527-A3D1-5017-E6685C6128C5}"/>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8FFE0F81-C475-5297-03D9-FB75F7588FD9}"/>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7" name="Taisnstūris 3">
            <a:extLst>
              <a:ext uri="{FF2B5EF4-FFF2-40B4-BE49-F238E27FC236}">
                <a16:creationId xmlns:a16="http://schemas.microsoft.com/office/drawing/2014/main" id="{108B6A1B-4B55-3317-C5BF-2EC5B1B7B3F0}"/>
              </a:ext>
            </a:extLst>
          </p:cNvPr>
          <p:cNvSpPr/>
          <p:nvPr/>
        </p:nvSpPr>
        <p:spPr>
          <a:xfrm>
            <a:off x="5569488" y="603220"/>
            <a:ext cx="6626815"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Redefinition of “Tasks-Subtasks-Deliverables”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CD8E49E4-CAC4-982C-0201-E387C13289B6}"/>
              </a:ext>
            </a:extLst>
          </p:cNvPr>
          <p:cNvSpPr/>
          <p:nvPr/>
        </p:nvSpPr>
        <p:spPr>
          <a:xfrm>
            <a:off x="5575944" y="3552825"/>
            <a:ext cx="6626815"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First identification of possible contributors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2" name="Taisnstūris 1">
            <a:extLst>
              <a:ext uri="{FF2B5EF4-FFF2-40B4-BE49-F238E27FC236}">
                <a16:creationId xmlns:a16="http://schemas.microsoft.com/office/drawing/2014/main" id="{6B3B83CC-9D07-125C-82CC-463C91F11AEF}"/>
              </a:ext>
            </a:extLst>
          </p:cNvPr>
          <p:cNvSpPr/>
          <p:nvPr/>
        </p:nvSpPr>
        <p:spPr>
          <a:xfrm>
            <a:off x="5569487" y="1489732"/>
            <a:ext cx="6633271"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to limit the reporting necessary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previously named “Deliverables”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sym typeface="Wingdings" panose="05000000000000000000" pitchFamily="2" charset="2"/>
              </a:rPr>
              <a:t> Sub-Tasks</a:t>
            </a: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the amount of work and investigations necessary is kept the same as all previously identified aspects are essential to have sufficient factual basis for the future of the initiative</a:t>
            </a:r>
          </a:p>
          <a:p>
            <a:pPr marL="114300" lvl="1" indent="-1143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in the end – all the work essentially contributes to the Feasibility Study Report as main deliverable</a:t>
            </a:r>
          </a:p>
          <a:p>
            <a:pPr marL="114300" lvl="1">
              <a:spcAft>
                <a:spcPts val="600"/>
              </a:spcAft>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9" name="Taisnstūris 1">
            <a:extLst>
              <a:ext uri="{FF2B5EF4-FFF2-40B4-BE49-F238E27FC236}">
                <a16:creationId xmlns:a16="http://schemas.microsoft.com/office/drawing/2014/main" id="{0757A9A6-2C3C-25CC-CDFA-12661DDB92E3}"/>
              </a:ext>
            </a:extLst>
          </p:cNvPr>
          <p:cNvSpPr/>
          <p:nvPr/>
        </p:nvSpPr>
        <p:spPr>
          <a:xfrm>
            <a:off x="5556576" y="4518928"/>
            <a:ext cx="6633271"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survey of the participating institutional representatives –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identification of the possible institutions as contributors to each Task </a:t>
            </a:r>
          </a:p>
          <a:p>
            <a:pPr marL="114300" lvl="1" indent="-114300">
              <a:spcAft>
                <a:spcPts val="600"/>
              </a:spcAft>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no official engagement yet</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identification of possible interest</a:t>
            </a:r>
          </a:p>
          <a:p>
            <a:pPr marL="114300" lvl="1" indent="-114300">
              <a:spcAft>
                <a:spcPts val="600"/>
              </a:spcAft>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discussions to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create a Memorandum of Understanding at the start of the Feasibility Study </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assigning the Tasks, coordination of the different Tasks and other relevant aspects</a:t>
            </a:r>
          </a:p>
          <a:p>
            <a:pPr marL="114300" lvl="1">
              <a:spcAft>
                <a:spcPts val="600"/>
              </a:spcAft>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11" name="Picture 10">
            <a:extLst>
              <a:ext uri="{FF2B5EF4-FFF2-40B4-BE49-F238E27FC236}">
                <a16:creationId xmlns:a16="http://schemas.microsoft.com/office/drawing/2014/main" id="{FEA2AB47-99B8-D7E9-0F3A-C23A709B40A8}"/>
              </a:ext>
            </a:extLst>
          </p:cNvPr>
          <p:cNvPicPr>
            <a:picLocks noChangeAspect="1"/>
          </p:cNvPicPr>
          <p:nvPr/>
        </p:nvPicPr>
        <p:blipFill>
          <a:blip r:embed="rId2"/>
          <a:stretch>
            <a:fillRect/>
          </a:stretch>
        </p:blipFill>
        <p:spPr>
          <a:xfrm>
            <a:off x="-1" y="471470"/>
            <a:ext cx="5550121" cy="6105134"/>
          </a:xfrm>
          <a:prstGeom prst="rect">
            <a:avLst/>
          </a:prstGeom>
        </p:spPr>
      </p:pic>
    </p:spTree>
    <p:extLst>
      <p:ext uri="{BB962C8B-B14F-4D97-AF65-F5344CB8AC3E}">
        <p14:creationId xmlns:p14="http://schemas.microsoft.com/office/powerpoint/2010/main" val="1001477309"/>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4CFD0-ADFE-BDAB-4C18-1389758A49D5}"/>
            </a:ext>
          </a:extLst>
        </p:cNvPr>
        <p:cNvGrpSpPr/>
        <p:nvPr/>
      </p:nvGrpSpPr>
      <p:grpSpPr>
        <a:xfrm>
          <a:off x="0" y="0"/>
          <a:ext cx="0" cy="0"/>
          <a:chOff x="0" y="0"/>
          <a:chExt cx="0" cy="0"/>
        </a:xfrm>
      </p:grpSpPr>
      <p:pic>
        <p:nvPicPr>
          <p:cNvPr id="11" name="Picture 10">
            <a:extLst>
              <a:ext uri="{FF2B5EF4-FFF2-40B4-BE49-F238E27FC236}">
                <a16:creationId xmlns:a16="http://schemas.microsoft.com/office/drawing/2014/main" id="{39C6ED83-B769-C476-04F0-B4734BB44B06}"/>
              </a:ext>
            </a:extLst>
          </p:cNvPr>
          <p:cNvPicPr>
            <a:picLocks noChangeAspect="1"/>
          </p:cNvPicPr>
          <p:nvPr/>
        </p:nvPicPr>
        <p:blipFill>
          <a:blip r:embed="rId2"/>
          <a:stretch>
            <a:fillRect/>
          </a:stretch>
        </p:blipFill>
        <p:spPr>
          <a:xfrm>
            <a:off x="0" y="484300"/>
            <a:ext cx="4920165" cy="6119122"/>
          </a:xfrm>
          <a:prstGeom prst="rect">
            <a:avLst/>
          </a:prstGeom>
        </p:spPr>
      </p:pic>
      <p:sp>
        <p:nvSpPr>
          <p:cNvPr id="3" name="Virsraksts 2">
            <a:extLst>
              <a:ext uri="{FF2B5EF4-FFF2-40B4-BE49-F238E27FC236}">
                <a16:creationId xmlns:a16="http://schemas.microsoft.com/office/drawing/2014/main" id="{FB29F5EC-D0E0-EBCE-5D81-59BD82BC6E33}"/>
              </a:ext>
            </a:extLst>
          </p:cNvPr>
          <p:cNvSpPr>
            <a:spLocks noGrp="1"/>
          </p:cNvSpPr>
          <p:nvPr>
            <p:ph type="title"/>
          </p:nvPr>
        </p:nvSpPr>
        <p:spPr/>
        <p:txBody>
          <a:bodyPr/>
          <a:lstStyle/>
          <a:p>
            <a:r>
              <a:rPr lang="en-US" sz="2000" dirty="0"/>
              <a:t>Main updates of the document</a:t>
            </a:r>
            <a:r>
              <a:rPr lang="en-US" sz="2400" dirty="0"/>
              <a:t>: </a:t>
            </a:r>
            <a:r>
              <a:rPr lang="en-US" sz="2400" b="1" dirty="0"/>
              <a:t>Updated working plan and deliverables</a:t>
            </a:r>
          </a:p>
        </p:txBody>
      </p:sp>
      <p:sp>
        <p:nvSpPr>
          <p:cNvPr id="6" name="Taisnstūris 5">
            <a:extLst>
              <a:ext uri="{FF2B5EF4-FFF2-40B4-BE49-F238E27FC236}">
                <a16:creationId xmlns:a16="http://schemas.microsoft.com/office/drawing/2014/main" id="{33793046-337E-24DD-60F6-20BDB5526334}"/>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9E1D1664-4092-C245-0874-450F64BE00A1}"/>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7" name="Taisnstūris 3">
            <a:extLst>
              <a:ext uri="{FF2B5EF4-FFF2-40B4-BE49-F238E27FC236}">
                <a16:creationId xmlns:a16="http://schemas.microsoft.com/office/drawing/2014/main" id="{4D65277B-25B7-60E6-3A04-923AB5FFD187}"/>
              </a:ext>
            </a:extLst>
          </p:cNvPr>
          <p:cNvSpPr/>
          <p:nvPr/>
        </p:nvSpPr>
        <p:spPr>
          <a:xfrm>
            <a:off x="4926621" y="1698595"/>
            <a:ext cx="7272910"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Redefinition of “Deliverables”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10" name="Taisnstūris 3">
            <a:extLst>
              <a:ext uri="{FF2B5EF4-FFF2-40B4-BE49-F238E27FC236}">
                <a16:creationId xmlns:a16="http://schemas.microsoft.com/office/drawing/2014/main" id="{A25D9ECC-A7A1-2BD3-A85C-D901E1C6F3C8}"/>
              </a:ext>
            </a:extLst>
          </p:cNvPr>
          <p:cNvSpPr/>
          <p:nvPr/>
        </p:nvSpPr>
        <p:spPr>
          <a:xfrm>
            <a:off x="76200" y="5207842"/>
            <a:ext cx="4843965" cy="1395580"/>
          </a:xfrm>
          <a:prstGeom prst="rect">
            <a:avLst/>
          </a:prstGeom>
          <a:solidFill>
            <a:srgbClr val="00B0F0">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latin typeface="Roboto" panose="02000000000000000000" pitchFamily="2" charset="0"/>
              <a:ea typeface="Roboto" panose="02000000000000000000" pitchFamily="2" charset="0"/>
              <a:cs typeface="Roboto" panose="02000000000000000000" pitchFamily="2" charset="0"/>
            </a:endParaRPr>
          </a:p>
        </p:txBody>
      </p:sp>
      <p:sp>
        <p:nvSpPr>
          <p:cNvPr id="5" name="TextBox 4">
            <a:extLst>
              <a:ext uri="{FF2B5EF4-FFF2-40B4-BE49-F238E27FC236}">
                <a16:creationId xmlns:a16="http://schemas.microsoft.com/office/drawing/2014/main" id="{DA5C21B3-0054-549D-8D62-585AC4108844}"/>
              </a:ext>
            </a:extLst>
          </p:cNvPr>
          <p:cNvSpPr txBox="1"/>
          <p:nvPr/>
        </p:nvSpPr>
        <p:spPr>
          <a:xfrm>
            <a:off x="4926621" y="3152775"/>
            <a:ext cx="7272910" cy="2477601"/>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sz="2000" dirty="0">
                <a:latin typeface="Roboto" panose="02000000000000000000" pitchFamily="2" charset="0"/>
                <a:ea typeface="Roboto" panose="02000000000000000000" pitchFamily="2" charset="0"/>
                <a:cs typeface="Roboto" panose="02000000000000000000" pitchFamily="2" charset="0"/>
              </a:rPr>
              <a:t> as mentioned, number of Deliverables reduced (</a:t>
            </a:r>
            <a:r>
              <a:rPr lang="en-US" sz="2000" i="1" dirty="0">
                <a:latin typeface="Roboto" panose="02000000000000000000" pitchFamily="2" charset="0"/>
                <a:ea typeface="Roboto" panose="02000000000000000000" pitchFamily="2" charset="0"/>
                <a:cs typeface="Roboto" panose="02000000000000000000" pitchFamily="2" charset="0"/>
              </a:rPr>
              <a:t>maintaining the amount of investigation</a:t>
            </a:r>
            <a:r>
              <a:rPr lang="en-US" sz="2000" dirty="0">
                <a:latin typeface="Roboto" panose="02000000000000000000" pitchFamily="2" charset="0"/>
                <a:ea typeface="Roboto" panose="02000000000000000000" pitchFamily="2" charset="0"/>
                <a:cs typeface="Roboto" panose="02000000000000000000" pitchFamily="2" charset="0"/>
              </a:rPr>
              <a:t>) to limit the necessary reporting</a:t>
            </a:r>
          </a:p>
          <a:p>
            <a:pPr marL="114300" lvl="1" indent="-114300">
              <a:spcAft>
                <a:spcPts val="600"/>
              </a:spcAft>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2 deliverables per 3 cor</a:t>
            </a:r>
            <a:r>
              <a:rPr lang="en-US" sz="2000" dirty="0">
                <a:latin typeface="Roboto" panose="02000000000000000000" pitchFamily="2" charset="0"/>
                <a:ea typeface="Roboto" panose="02000000000000000000" pitchFamily="2" charset="0"/>
                <a:cs typeface="Roboto" panose="02000000000000000000" pitchFamily="2" charset="0"/>
              </a:rPr>
              <a:t>e investigational areas </a:t>
            </a:r>
          </a:p>
          <a:p>
            <a:pPr marL="114300" lvl="1" indent="-114300">
              <a:spcAft>
                <a:spcPts val="600"/>
              </a:spcAft>
              <a:buClr>
                <a:srgbClr val="000066"/>
              </a:buClr>
              <a:buFont typeface="Wingdings" panose="05000000000000000000" pitchFamily="2" charset="2"/>
              <a:buChar char="§"/>
            </a:pPr>
            <a:r>
              <a:rPr lang="en-US" sz="2000" dirty="0">
                <a:latin typeface="Roboto" panose="02000000000000000000" pitchFamily="2" charset="0"/>
                <a:ea typeface="Roboto" panose="02000000000000000000" pitchFamily="2" charset="0"/>
                <a:cs typeface="Roboto" panose="02000000000000000000" pitchFamily="2" charset="0"/>
              </a:rPr>
              <a:t> 3 deliverables for the Transversal tasks</a:t>
            </a:r>
          </a:p>
          <a:p>
            <a:pPr marL="114300" lvl="1" indent="-114300">
              <a:spcAft>
                <a:spcPts val="600"/>
              </a:spcAft>
              <a:buClr>
                <a:srgbClr val="000066"/>
              </a:buClr>
              <a:buFont typeface="Wingdings" panose="05000000000000000000" pitchFamily="2" charset="2"/>
              <a:buChar char="§"/>
            </a:pPr>
            <a:r>
              <a:rPr lang="en-US" sz="2000" dirty="0">
                <a:solidFill>
                  <a:schemeClr val="tx1"/>
                </a:solidFill>
                <a:latin typeface="Roboto" panose="02000000000000000000" pitchFamily="2" charset="0"/>
                <a:ea typeface="Roboto" panose="02000000000000000000" pitchFamily="2" charset="0"/>
                <a:cs typeface="Roboto" panose="02000000000000000000" pitchFamily="2" charset="0"/>
              </a:rPr>
              <a:t> </a:t>
            </a:r>
            <a:r>
              <a:rPr lang="en-US" sz="2000" b="1" dirty="0">
                <a:solidFill>
                  <a:schemeClr val="tx1"/>
                </a:solidFill>
                <a:latin typeface="Roboto" panose="02000000000000000000" pitchFamily="2" charset="0"/>
                <a:ea typeface="Roboto" panose="02000000000000000000" pitchFamily="2" charset="0"/>
                <a:cs typeface="Roboto" panose="02000000000000000000" pitchFamily="2" charset="0"/>
              </a:rPr>
              <a:t>at the end – all deliverables contribute to the main deliverable of the Feasibility Study – the Feasibility Study report</a:t>
            </a:r>
            <a:endParaRPr lang="en-US" sz="20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1045515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4734B-AA15-6654-3AA5-7294675FBDE1}"/>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3D7B20DA-E7EA-1BDE-9600-270C5A95B34C}"/>
              </a:ext>
            </a:extLst>
          </p:cNvPr>
          <p:cNvSpPr>
            <a:spLocks noGrp="1"/>
          </p:cNvSpPr>
          <p:nvPr>
            <p:ph type="title"/>
          </p:nvPr>
        </p:nvSpPr>
        <p:spPr/>
        <p:txBody>
          <a:bodyPr/>
          <a:lstStyle/>
          <a:p>
            <a:r>
              <a:rPr lang="en-US" sz="2000" dirty="0"/>
              <a:t>Main updates of the document</a:t>
            </a:r>
            <a:r>
              <a:rPr lang="en-US" sz="2400" dirty="0"/>
              <a:t>: </a:t>
            </a:r>
            <a:r>
              <a:rPr lang="en-US" sz="2400" b="1" dirty="0"/>
              <a:t>Updated timetable and milestone </a:t>
            </a:r>
            <a:r>
              <a:rPr lang="en-US" sz="2400" b="1" dirty="0" err="1"/>
              <a:t>definiton</a:t>
            </a:r>
            <a:endParaRPr lang="en-US" sz="2400" b="1" dirty="0"/>
          </a:p>
        </p:txBody>
      </p:sp>
      <p:sp>
        <p:nvSpPr>
          <p:cNvPr id="6" name="Taisnstūris 5">
            <a:extLst>
              <a:ext uri="{FF2B5EF4-FFF2-40B4-BE49-F238E27FC236}">
                <a16:creationId xmlns:a16="http://schemas.microsoft.com/office/drawing/2014/main" id="{469CB148-779D-45C3-8D67-75AAD2D99884}"/>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42BFBC53-8A3A-1B85-F87E-87111ED1C804}"/>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5" name="Picture 4">
            <a:extLst>
              <a:ext uri="{FF2B5EF4-FFF2-40B4-BE49-F238E27FC236}">
                <a16:creationId xmlns:a16="http://schemas.microsoft.com/office/drawing/2014/main" id="{4EC02DA7-C422-69F9-4C0C-131DDBE5034B}"/>
              </a:ext>
            </a:extLst>
          </p:cNvPr>
          <p:cNvPicPr>
            <a:picLocks noChangeAspect="1"/>
          </p:cNvPicPr>
          <p:nvPr/>
        </p:nvPicPr>
        <p:blipFill>
          <a:blip r:embed="rId2"/>
          <a:srcRect l="1391" r="3084"/>
          <a:stretch/>
        </p:blipFill>
        <p:spPr>
          <a:xfrm>
            <a:off x="0" y="640200"/>
            <a:ext cx="6176403" cy="5759480"/>
          </a:xfrm>
          <a:prstGeom prst="rect">
            <a:avLst/>
          </a:prstGeom>
        </p:spPr>
      </p:pic>
      <p:sp>
        <p:nvSpPr>
          <p:cNvPr id="7" name="Taisnstūris 3">
            <a:extLst>
              <a:ext uri="{FF2B5EF4-FFF2-40B4-BE49-F238E27FC236}">
                <a16:creationId xmlns:a16="http://schemas.microsoft.com/office/drawing/2014/main" id="{EF4EADD1-5617-C013-B0FA-7954234626F2}"/>
              </a:ext>
            </a:extLst>
          </p:cNvPr>
          <p:cNvSpPr/>
          <p:nvPr/>
        </p:nvSpPr>
        <p:spPr>
          <a:xfrm>
            <a:off x="6176404" y="640200"/>
            <a:ext cx="6023127"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 of intermediate milestones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7F9DFFA5-CF44-DD2E-53EE-EA10B4F8AE8E}"/>
              </a:ext>
            </a:extLst>
          </p:cNvPr>
          <p:cNvSpPr/>
          <p:nvPr/>
        </p:nvSpPr>
        <p:spPr>
          <a:xfrm>
            <a:off x="6176403" y="3343275"/>
            <a:ext cx="6023127"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Additional regular meetings/milestones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2" name="Taisnstūris 1">
            <a:extLst>
              <a:ext uri="{FF2B5EF4-FFF2-40B4-BE49-F238E27FC236}">
                <a16:creationId xmlns:a16="http://schemas.microsoft.com/office/drawing/2014/main" id="{6E93F813-B17B-AAA2-14A7-C7D94A753BDA}"/>
              </a:ext>
            </a:extLst>
          </p:cNvPr>
          <p:cNvSpPr/>
          <p:nvPr/>
        </p:nvSpPr>
        <p:spPr>
          <a:xfrm>
            <a:off x="6176403" y="1442107"/>
            <a:ext cx="6026355" cy="1143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14300" lvl="1" indent="-114300">
              <a:spcAft>
                <a:spcPts val="600"/>
              </a:spcAft>
              <a:buClr>
                <a:srgbClr val="000066"/>
              </a:buClr>
              <a:buFont typeface="Wingdings" panose="05000000000000000000" pitchFamily="2" charset="2"/>
              <a:buChar char="§"/>
            </a:pPr>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at months 3, 9 and 15 working group discussions. </a:t>
            </a: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During these meetings, each working group is to update other groups in the Feasibility Study on ongoing work, methods utilized for data collection and other relevant aspects.</a:t>
            </a:r>
          </a:p>
          <a:p>
            <a:pPr marL="114300" lvl="1" indent="-114300">
              <a:spcAft>
                <a:spcPts val="600"/>
              </a:spcAft>
              <a:buClr>
                <a:srgbClr val="000066"/>
              </a:buClr>
              <a:buFont typeface="Wingdings" panose="05000000000000000000" pitchFamily="2" charset="2"/>
              <a:buChar char="§"/>
            </a:pPr>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at months 6 and 18 (mo6 and mo18): working group “check-up” meetings. </a:t>
            </a: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During these meetings, each working group is to report to other groups in the Feasibility Study on finished work (Sub-Tasks, Tasks), necessary data gathered and overall advancement of the work. </a:t>
            </a:r>
          </a:p>
        </p:txBody>
      </p:sp>
      <p:sp>
        <p:nvSpPr>
          <p:cNvPr id="9" name="TextBox 8">
            <a:extLst>
              <a:ext uri="{FF2B5EF4-FFF2-40B4-BE49-F238E27FC236}">
                <a16:creationId xmlns:a16="http://schemas.microsoft.com/office/drawing/2014/main" id="{7496C2CF-1330-895C-495B-120217698AAB}"/>
              </a:ext>
            </a:extLst>
          </p:cNvPr>
          <p:cNvSpPr txBox="1"/>
          <p:nvPr/>
        </p:nvSpPr>
        <p:spPr>
          <a:xfrm>
            <a:off x="6176403" y="4137928"/>
            <a:ext cx="6013444" cy="2400657"/>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within each Working Group – regular coordination meetings are expected. Periodicity (weekly, bi-weekly and monthly), organization is to be agreed upon within the Working Group</a:t>
            </a:r>
          </a:p>
          <a:p>
            <a:pPr marL="114300" lvl="1" indent="-114300">
              <a:spcAft>
                <a:spcPts val="600"/>
              </a:spcAft>
              <a:buClr>
                <a:srgbClr val="000066"/>
              </a:buClr>
              <a:buFont typeface="Wingdings" panose="05000000000000000000" pitchFamily="2" charset="2"/>
              <a:buChar char="§"/>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a regular Feasibility Study “newsletter” could be organized to ensure informing all the Working Groups about on-going work within each Working Group or other relevant news of the Feasibility Study</a:t>
            </a:r>
          </a:p>
          <a:p>
            <a:pPr marL="114300" lvl="1" indent="-114300">
              <a:spcAft>
                <a:spcPts val="600"/>
              </a:spcAft>
              <a:buClr>
                <a:srgbClr val="000066"/>
              </a:buClr>
              <a:buFont typeface="Wingdings" panose="05000000000000000000" pitchFamily="2" charset="2"/>
              <a:buChar char="§"/>
            </a:pPr>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the deliverables and information collected within each Working Group will be the basis for the Feasibility Study Report. Feasibility Study Report will be built upon this information and will be finalized and released at month 24</a:t>
            </a:r>
          </a:p>
        </p:txBody>
      </p:sp>
    </p:spTree>
    <p:extLst>
      <p:ext uri="{BB962C8B-B14F-4D97-AF65-F5344CB8AC3E}">
        <p14:creationId xmlns:p14="http://schemas.microsoft.com/office/powerpoint/2010/main" val="254615724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BC60F1-7E39-5F53-21AE-69FE3827A896}"/>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5342DB70-CC19-0489-FE94-10698ABC5A6D}"/>
              </a:ext>
            </a:extLst>
          </p:cNvPr>
          <p:cNvSpPr>
            <a:spLocks noGrp="1"/>
          </p:cNvSpPr>
          <p:nvPr>
            <p:ph type="title"/>
          </p:nvPr>
        </p:nvSpPr>
        <p:spPr/>
        <p:txBody>
          <a:bodyPr/>
          <a:lstStyle/>
          <a:p>
            <a:r>
              <a:rPr lang="en-US" sz="2000" dirty="0"/>
              <a:t>Main updates of the document</a:t>
            </a:r>
            <a:r>
              <a:rPr lang="en-US" sz="2400" dirty="0"/>
              <a:t>: </a:t>
            </a:r>
            <a:r>
              <a:rPr lang="en-US" sz="2400" b="1" dirty="0"/>
              <a:t>Updated timetable and milestone </a:t>
            </a:r>
            <a:r>
              <a:rPr lang="en-US" sz="2400" b="1" dirty="0" err="1"/>
              <a:t>definiton</a:t>
            </a:r>
            <a:endParaRPr lang="en-US" sz="2400" b="1" dirty="0"/>
          </a:p>
        </p:txBody>
      </p:sp>
      <p:sp>
        <p:nvSpPr>
          <p:cNvPr id="6" name="Taisnstūris 5">
            <a:extLst>
              <a:ext uri="{FF2B5EF4-FFF2-40B4-BE49-F238E27FC236}">
                <a16:creationId xmlns:a16="http://schemas.microsoft.com/office/drawing/2014/main" id="{B37D9325-56F6-3E4F-4FD9-7EEDE0D68A69}"/>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59373B31-A6B1-A9C0-4874-6A464B1F13CC}"/>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4098" name="Picture 2" descr="A screenshot of a computer&#10;&#10;AI-generated content may be incorrect.">
            <a:extLst>
              <a:ext uri="{FF2B5EF4-FFF2-40B4-BE49-F238E27FC236}">
                <a16:creationId xmlns:a16="http://schemas.microsoft.com/office/drawing/2014/main" id="{89FE1B81-542A-5AE2-D79C-C6992EEE8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771" y="479395"/>
            <a:ext cx="10998305" cy="6080738"/>
          </a:xfrm>
          <a:prstGeom prst="rect">
            <a:avLst/>
          </a:prstGeom>
          <a:noFill/>
          <a:extLst>
            <a:ext uri="{909E8E84-426E-40DD-AFC4-6F175D3DCCD1}">
              <a14:hiddenFill xmlns:a14="http://schemas.microsoft.com/office/drawing/2010/main">
                <a:solidFill>
                  <a:srgbClr val="FFFFFF"/>
                </a:solidFill>
              </a14:hiddenFill>
            </a:ext>
          </a:extLst>
        </p:spPr>
      </p:pic>
      <p:sp>
        <p:nvSpPr>
          <p:cNvPr id="2" name="Taisnstūris 3">
            <a:extLst>
              <a:ext uri="{FF2B5EF4-FFF2-40B4-BE49-F238E27FC236}">
                <a16:creationId xmlns:a16="http://schemas.microsoft.com/office/drawing/2014/main" id="{84F182F5-8A8D-5B15-B920-04F3F3D9BA58}"/>
              </a:ext>
            </a:extLst>
          </p:cNvPr>
          <p:cNvSpPr/>
          <p:nvPr/>
        </p:nvSpPr>
        <p:spPr>
          <a:xfrm>
            <a:off x="-6454" y="0"/>
            <a:ext cx="12205986" cy="68580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solidFill>
                  <a:srgbClr val="000066"/>
                </a:solidFill>
                <a:latin typeface="Roboto" panose="02000000000000000000" pitchFamily="2" charset="0"/>
                <a:ea typeface="Roboto" panose="02000000000000000000" pitchFamily="2" charset="0"/>
                <a:cs typeface="Roboto" panose="02000000000000000000" pitchFamily="2" charset="0"/>
              </a:rPr>
              <a:t>Adaptation of Gannt chart </a:t>
            </a:r>
            <a:r>
              <a:rPr lang="en-US" sz="6000" b="1" u="sng" dirty="0">
                <a:solidFill>
                  <a:srgbClr val="000066"/>
                </a:solidFill>
                <a:latin typeface="Roboto" panose="02000000000000000000" pitchFamily="2" charset="0"/>
                <a:ea typeface="Roboto" panose="02000000000000000000" pitchFamily="2" charset="0"/>
                <a:cs typeface="Roboto" panose="02000000000000000000" pitchFamily="2" charset="0"/>
              </a:rPr>
              <a:t>template</a:t>
            </a:r>
            <a:r>
              <a:rPr lang="en-US" sz="6000" b="1" dirty="0">
                <a:solidFill>
                  <a:srgbClr val="000066"/>
                </a:solidFill>
                <a:latin typeface="Roboto" panose="02000000000000000000" pitchFamily="2" charset="0"/>
                <a:ea typeface="Roboto" panose="02000000000000000000" pitchFamily="2" charset="0"/>
                <a:cs typeface="Roboto" panose="02000000000000000000" pitchFamily="2" charset="0"/>
              </a:rPr>
              <a:t> for the timeline of the Feasibility Study</a:t>
            </a:r>
            <a:endParaRPr lang="en-US" sz="5400" dirty="0">
              <a:solidFill>
                <a:srgbClr val="000066"/>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2989725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06AE5-37AF-B1E2-2529-E5BDDF5C9FC5}"/>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7BD17A5A-2CC5-251F-AA01-A6C8955B8F40}"/>
              </a:ext>
            </a:extLst>
          </p:cNvPr>
          <p:cNvSpPr>
            <a:spLocks noGrp="1"/>
          </p:cNvSpPr>
          <p:nvPr>
            <p:ph type="title"/>
          </p:nvPr>
        </p:nvSpPr>
        <p:spPr/>
        <p:txBody>
          <a:bodyPr/>
          <a:lstStyle/>
          <a:p>
            <a:r>
              <a:rPr lang="en-US" sz="2000" dirty="0"/>
              <a:t>Main updates of the document</a:t>
            </a:r>
            <a:r>
              <a:rPr lang="en-US" sz="2400" dirty="0"/>
              <a:t>: </a:t>
            </a:r>
            <a:r>
              <a:rPr lang="en-US" sz="2400" b="1" dirty="0"/>
              <a:t>Motivation from economics and innovation perspective</a:t>
            </a:r>
          </a:p>
        </p:txBody>
      </p:sp>
      <p:sp>
        <p:nvSpPr>
          <p:cNvPr id="6" name="Taisnstūris 5">
            <a:extLst>
              <a:ext uri="{FF2B5EF4-FFF2-40B4-BE49-F238E27FC236}">
                <a16:creationId xmlns:a16="http://schemas.microsoft.com/office/drawing/2014/main" id="{4E29618B-5026-F765-2CF8-3AB25237CBAA}"/>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B96C0102-D7D8-4A77-16C6-A533749AB500}"/>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5" name="Picture 4">
            <a:extLst>
              <a:ext uri="{FF2B5EF4-FFF2-40B4-BE49-F238E27FC236}">
                <a16:creationId xmlns:a16="http://schemas.microsoft.com/office/drawing/2014/main" id="{67A8574E-2E60-1FFA-8A42-31728934A4F1}"/>
              </a:ext>
            </a:extLst>
          </p:cNvPr>
          <p:cNvPicPr>
            <a:picLocks noChangeAspect="1"/>
          </p:cNvPicPr>
          <p:nvPr/>
        </p:nvPicPr>
        <p:blipFill>
          <a:blip r:embed="rId2"/>
          <a:stretch>
            <a:fillRect/>
          </a:stretch>
        </p:blipFill>
        <p:spPr>
          <a:xfrm>
            <a:off x="-6455" y="479394"/>
            <a:ext cx="5931005" cy="6094155"/>
          </a:xfrm>
          <a:prstGeom prst="rect">
            <a:avLst/>
          </a:prstGeom>
        </p:spPr>
      </p:pic>
      <p:sp>
        <p:nvSpPr>
          <p:cNvPr id="7" name="Taisnstūris 3">
            <a:extLst>
              <a:ext uri="{FF2B5EF4-FFF2-40B4-BE49-F238E27FC236}">
                <a16:creationId xmlns:a16="http://schemas.microsoft.com/office/drawing/2014/main" id="{97994ABF-6F38-CD7B-AD49-E46E16B71CE8}"/>
              </a:ext>
            </a:extLst>
          </p:cNvPr>
          <p:cNvSpPr/>
          <p:nvPr/>
        </p:nvSpPr>
        <p:spPr>
          <a:xfrm>
            <a:off x="5931006" y="479394"/>
            <a:ext cx="6265297"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Additions for economic perspective</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2D58B36E-FC35-EF83-E26E-EF8E926F6A88}"/>
              </a:ext>
            </a:extLst>
          </p:cNvPr>
          <p:cNvSpPr/>
          <p:nvPr/>
        </p:nvSpPr>
        <p:spPr>
          <a:xfrm>
            <a:off x="5934234" y="3533775"/>
            <a:ext cx="6265297"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 for innovation aspects</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2" name="TextBox 1">
            <a:extLst>
              <a:ext uri="{FF2B5EF4-FFF2-40B4-BE49-F238E27FC236}">
                <a16:creationId xmlns:a16="http://schemas.microsoft.com/office/drawing/2014/main" id="{9F6A886A-B12D-CCD8-3D4E-C2049C71BA9C}"/>
              </a:ext>
            </a:extLst>
          </p:cNvPr>
          <p:cNvSpPr txBox="1"/>
          <p:nvPr/>
        </p:nvSpPr>
        <p:spPr>
          <a:xfrm>
            <a:off x="5931006" y="1328894"/>
            <a:ext cx="6274981" cy="2015936"/>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sz="2000" dirty="0">
                <a:latin typeface="Roboto" panose="02000000000000000000" pitchFamily="2" charset="0"/>
                <a:ea typeface="Roboto" panose="02000000000000000000" pitchFamily="2" charset="0"/>
                <a:cs typeface="Roboto" panose="02000000000000000000" pitchFamily="2" charset="0"/>
              </a:rPr>
              <a:t> potential to deliver long-term socio-economic returns, </a:t>
            </a:r>
            <a:r>
              <a:rPr lang="en-US" sz="2000" b="1" dirty="0">
                <a:latin typeface="Roboto" panose="02000000000000000000" pitchFamily="2" charset="0"/>
                <a:ea typeface="Roboto" panose="02000000000000000000" pitchFamily="2" charset="0"/>
                <a:cs typeface="Roboto" panose="02000000000000000000" pitchFamily="2" charset="0"/>
              </a:rPr>
              <a:t>identification of the key areas of such returns</a:t>
            </a:r>
          </a:p>
          <a:p>
            <a:pPr marL="114300" lvl="1" indent="-114300">
              <a:spcAft>
                <a:spcPts val="600"/>
              </a:spcAft>
              <a:buClr>
                <a:srgbClr val="000066"/>
              </a:buClr>
              <a:buFont typeface="Wingdings" panose="05000000000000000000" pitchFamily="2" charset="2"/>
              <a:buChar char="§"/>
            </a:pPr>
            <a:r>
              <a:rPr lang="en-US" sz="2000" b="1" dirty="0">
                <a:latin typeface="Roboto" panose="02000000000000000000" pitchFamily="2" charset="0"/>
                <a:ea typeface="Roboto" panose="02000000000000000000" pitchFamily="2" charset="0"/>
                <a:cs typeface="Roboto" panose="02000000000000000000" pitchFamily="2" charset="0"/>
              </a:rPr>
              <a:t> </a:t>
            </a:r>
            <a:r>
              <a:rPr lang="en-US" sz="2000" dirty="0">
                <a:latin typeface="Roboto" panose="02000000000000000000" pitchFamily="2" charset="0"/>
                <a:ea typeface="Roboto" panose="02000000000000000000" pitchFamily="2" charset="0"/>
                <a:cs typeface="Roboto" panose="02000000000000000000" pitchFamily="2" charset="0"/>
              </a:rPr>
              <a:t>inclusion of market value of nuclear medicine radioisotope production as addition for particle therapy</a:t>
            </a:r>
          </a:p>
        </p:txBody>
      </p:sp>
      <p:sp>
        <p:nvSpPr>
          <p:cNvPr id="9" name="TextBox 8">
            <a:extLst>
              <a:ext uri="{FF2B5EF4-FFF2-40B4-BE49-F238E27FC236}">
                <a16:creationId xmlns:a16="http://schemas.microsoft.com/office/drawing/2014/main" id="{362FD617-88F5-44FF-1542-F356627A8399}"/>
              </a:ext>
            </a:extLst>
          </p:cNvPr>
          <p:cNvSpPr txBox="1"/>
          <p:nvPr/>
        </p:nvSpPr>
        <p:spPr>
          <a:xfrm>
            <a:off x="5931006" y="4431368"/>
            <a:ext cx="6258841" cy="2031325"/>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sz="2000" dirty="0">
                <a:latin typeface="Roboto" panose="02000000000000000000" pitchFamily="2" charset="0"/>
                <a:ea typeface="Roboto" panose="02000000000000000000" pitchFamily="2" charset="0"/>
                <a:cs typeface="Roboto" panose="02000000000000000000" pitchFamily="2" charset="0"/>
              </a:rPr>
              <a:t> </a:t>
            </a:r>
            <a:r>
              <a:rPr lang="en-US" sz="2000" i="1" dirty="0">
                <a:latin typeface="Roboto" panose="02000000000000000000" pitchFamily="2" charset="0"/>
                <a:ea typeface="Roboto" panose="02000000000000000000" pitchFamily="2" charset="0"/>
                <a:cs typeface="Roboto" panose="02000000000000000000" pitchFamily="2" charset="0"/>
              </a:rPr>
              <a:t>Motivation for the facility:</a:t>
            </a:r>
          </a:p>
          <a:p>
            <a:pPr marL="114300" lvl="1" indent="-114300">
              <a:spcAft>
                <a:spcPts val="600"/>
              </a:spcAft>
              <a:buClr>
                <a:srgbClr val="000066"/>
              </a:buClr>
              <a:buFont typeface="Wingdings" panose="05000000000000000000" pitchFamily="2" charset="2"/>
              <a:buChar char="§"/>
            </a:pPr>
            <a:r>
              <a:rPr lang="en-US" sz="1600" i="1" dirty="0">
                <a:latin typeface="Roboto" panose="02000000000000000000" pitchFamily="2" charset="0"/>
                <a:ea typeface="Roboto" panose="02000000000000000000" pitchFamily="2" charset="0"/>
                <a:cs typeface="Roboto" panose="02000000000000000000" pitchFamily="2" charset="0"/>
              </a:rPr>
              <a:t>boost innovation ecosystems and enhance the capacity of national economies to generate, adopt, and commercialize advanced technologies;</a:t>
            </a:r>
          </a:p>
          <a:p>
            <a:pPr marL="114300" lvl="1" indent="-114300">
              <a:spcAft>
                <a:spcPts val="600"/>
              </a:spcAft>
              <a:buClr>
                <a:srgbClr val="000066"/>
              </a:buClr>
              <a:buFont typeface="Wingdings" panose="05000000000000000000" pitchFamily="2" charset="2"/>
              <a:buChar char="§"/>
            </a:pPr>
            <a:r>
              <a:rPr lang="en-US" sz="1600" i="1" dirty="0">
                <a:latin typeface="Roboto" panose="02000000000000000000" pitchFamily="2" charset="0"/>
                <a:ea typeface="Roboto" panose="02000000000000000000" pitchFamily="2" charset="0"/>
                <a:cs typeface="Roboto" panose="02000000000000000000" pitchFamily="2" charset="0"/>
              </a:rPr>
              <a:t>provide environment for high-skilled workforce development, including upskilling and improved career prospects for early-stage researchers, engineers, and professionals in various fields</a:t>
            </a:r>
          </a:p>
        </p:txBody>
      </p:sp>
    </p:spTree>
    <p:extLst>
      <p:ext uri="{BB962C8B-B14F-4D97-AF65-F5344CB8AC3E}">
        <p14:creationId xmlns:p14="http://schemas.microsoft.com/office/powerpoint/2010/main" val="3612565254"/>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8D3704-76BA-EC6B-3065-7F6F7A14B7F5}"/>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D9EBEA4B-DBD0-9203-96E0-268E4905C9C1}"/>
              </a:ext>
            </a:extLst>
          </p:cNvPr>
          <p:cNvSpPr>
            <a:spLocks noGrp="1"/>
          </p:cNvSpPr>
          <p:nvPr>
            <p:ph type="title"/>
          </p:nvPr>
        </p:nvSpPr>
        <p:spPr/>
        <p:txBody>
          <a:bodyPr/>
          <a:lstStyle/>
          <a:p>
            <a:r>
              <a:rPr lang="en-US" sz="2000" dirty="0"/>
              <a:t>Main updates of the document</a:t>
            </a:r>
            <a:r>
              <a:rPr lang="en-US" sz="2400" dirty="0"/>
              <a:t>: </a:t>
            </a:r>
            <a:r>
              <a:rPr lang="en-US" sz="2400" b="1" dirty="0"/>
              <a:t>Long-term vision of APTCB and post-FS activities</a:t>
            </a:r>
          </a:p>
        </p:txBody>
      </p:sp>
      <p:sp>
        <p:nvSpPr>
          <p:cNvPr id="6" name="Taisnstūris 5">
            <a:extLst>
              <a:ext uri="{FF2B5EF4-FFF2-40B4-BE49-F238E27FC236}">
                <a16:creationId xmlns:a16="http://schemas.microsoft.com/office/drawing/2014/main" id="{63955417-AD69-364B-473A-4A8D8AC9DBED}"/>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C370CF69-33C1-9ACA-49EC-7218B9AF1C54}"/>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pic>
        <p:nvPicPr>
          <p:cNvPr id="5" name="Picture 4">
            <a:extLst>
              <a:ext uri="{FF2B5EF4-FFF2-40B4-BE49-F238E27FC236}">
                <a16:creationId xmlns:a16="http://schemas.microsoft.com/office/drawing/2014/main" id="{CDA4D174-15D2-ED35-5494-F7F570E6BF9D}"/>
              </a:ext>
            </a:extLst>
          </p:cNvPr>
          <p:cNvPicPr>
            <a:picLocks noChangeAspect="1"/>
          </p:cNvPicPr>
          <p:nvPr/>
        </p:nvPicPr>
        <p:blipFill>
          <a:blip r:embed="rId2"/>
          <a:stretch>
            <a:fillRect/>
          </a:stretch>
        </p:blipFill>
        <p:spPr>
          <a:xfrm>
            <a:off x="-1" y="488920"/>
            <a:ext cx="6024345" cy="6073007"/>
          </a:xfrm>
          <a:prstGeom prst="rect">
            <a:avLst/>
          </a:prstGeom>
        </p:spPr>
      </p:pic>
      <p:sp>
        <p:nvSpPr>
          <p:cNvPr id="7" name="Taisnstūris 3">
            <a:extLst>
              <a:ext uri="{FF2B5EF4-FFF2-40B4-BE49-F238E27FC236}">
                <a16:creationId xmlns:a16="http://schemas.microsoft.com/office/drawing/2014/main" id="{2AF1B837-9AC1-E22B-659C-48668BB144C6}"/>
              </a:ext>
            </a:extLst>
          </p:cNvPr>
          <p:cNvSpPr/>
          <p:nvPr/>
        </p:nvSpPr>
        <p:spPr>
          <a:xfrm>
            <a:off x="6024344" y="563424"/>
            <a:ext cx="6171959"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 of long-term vision</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8" name="Taisnstūris 3">
            <a:extLst>
              <a:ext uri="{FF2B5EF4-FFF2-40B4-BE49-F238E27FC236}">
                <a16:creationId xmlns:a16="http://schemas.microsoft.com/office/drawing/2014/main" id="{598886C5-9562-ED79-F5AE-A63286364357}"/>
              </a:ext>
            </a:extLst>
          </p:cNvPr>
          <p:cNvSpPr/>
          <p:nvPr/>
        </p:nvSpPr>
        <p:spPr>
          <a:xfrm>
            <a:off x="6024344" y="3429000"/>
            <a:ext cx="6175187" cy="75655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b="1" dirty="0">
                <a:latin typeface="Roboto" panose="02000000000000000000" pitchFamily="2" charset="0"/>
                <a:ea typeface="Roboto" panose="02000000000000000000" pitchFamily="2" charset="0"/>
                <a:cs typeface="Roboto" panose="02000000000000000000" pitchFamily="2" charset="0"/>
              </a:rPr>
              <a:t>Addition of post-FS activities</a:t>
            </a:r>
            <a:endParaRPr lang="en-US" sz="2000" dirty="0">
              <a:latin typeface="Roboto" panose="02000000000000000000" pitchFamily="2" charset="0"/>
              <a:ea typeface="Roboto" panose="02000000000000000000" pitchFamily="2" charset="0"/>
              <a:cs typeface="Roboto" panose="02000000000000000000" pitchFamily="2" charset="0"/>
            </a:endParaRPr>
          </a:p>
        </p:txBody>
      </p:sp>
      <p:pic>
        <p:nvPicPr>
          <p:cNvPr id="10" name="Picture 9">
            <a:extLst>
              <a:ext uri="{FF2B5EF4-FFF2-40B4-BE49-F238E27FC236}">
                <a16:creationId xmlns:a16="http://schemas.microsoft.com/office/drawing/2014/main" id="{1FA60720-E0DC-D9C7-884D-A17CE3326885}"/>
              </a:ext>
            </a:extLst>
          </p:cNvPr>
          <p:cNvPicPr>
            <a:picLocks noChangeAspect="1"/>
          </p:cNvPicPr>
          <p:nvPr/>
        </p:nvPicPr>
        <p:blipFill>
          <a:blip r:embed="rId3"/>
          <a:stretch>
            <a:fillRect/>
          </a:stretch>
        </p:blipFill>
        <p:spPr>
          <a:xfrm>
            <a:off x="507264" y="499003"/>
            <a:ext cx="5009814" cy="6052840"/>
          </a:xfrm>
          <a:prstGeom prst="rect">
            <a:avLst/>
          </a:prstGeom>
        </p:spPr>
      </p:pic>
      <p:sp>
        <p:nvSpPr>
          <p:cNvPr id="2" name="TextBox 1">
            <a:extLst>
              <a:ext uri="{FF2B5EF4-FFF2-40B4-BE49-F238E27FC236}">
                <a16:creationId xmlns:a16="http://schemas.microsoft.com/office/drawing/2014/main" id="{734C116E-2ABD-E528-106D-D54FF36F774B}"/>
              </a:ext>
            </a:extLst>
          </p:cNvPr>
          <p:cNvSpPr txBox="1"/>
          <p:nvPr/>
        </p:nvSpPr>
        <p:spPr>
          <a:xfrm>
            <a:off x="6024341" y="1581874"/>
            <a:ext cx="6157374" cy="1554272"/>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dirty="0">
                <a:latin typeface="Roboto" panose="02000000000000000000" pitchFamily="2" charset="0"/>
                <a:ea typeface="Roboto" panose="02000000000000000000" pitchFamily="2" charset="0"/>
                <a:cs typeface="Roboto" panose="02000000000000000000" pitchFamily="2" charset="0"/>
              </a:rPr>
              <a:t> </a:t>
            </a:r>
            <a:r>
              <a:rPr lang="en-US" b="1" dirty="0">
                <a:latin typeface="Roboto" panose="02000000000000000000" pitchFamily="2" charset="0"/>
                <a:ea typeface="Roboto" panose="02000000000000000000" pitchFamily="2" charset="0"/>
                <a:cs typeface="Roboto" panose="02000000000000000000" pitchFamily="2" charset="0"/>
              </a:rPr>
              <a:t>previously</a:t>
            </a:r>
            <a:r>
              <a:rPr lang="en-US" dirty="0">
                <a:latin typeface="Roboto" panose="02000000000000000000" pitchFamily="2" charset="0"/>
                <a:ea typeface="Roboto" panose="02000000000000000000" pitchFamily="2" charset="0"/>
                <a:cs typeface="Roboto" panose="02000000000000000000" pitchFamily="2" charset="0"/>
              </a:rPr>
              <a:t> – possible staging of the project</a:t>
            </a:r>
            <a:endParaRPr lang="en-US" b="1" dirty="0">
              <a:latin typeface="Roboto" panose="02000000000000000000" pitchFamily="2" charset="0"/>
              <a:ea typeface="Roboto" panose="02000000000000000000" pitchFamily="2" charset="0"/>
              <a:cs typeface="Roboto" panose="02000000000000000000" pitchFamily="2" charset="0"/>
            </a:endParaRPr>
          </a:p>
          <a:p>
            <a:pPr marL="114300" lvl="1" indent="-114300">
              <a:spcAft>
                <a:spcPts val="600"/>
              </a:spcAft>
              <a:buClr>
                <a:srgbClr val="000066"/>
              </a:buClr>
              <a:buFont typeface="Wingdings" panose="05000000000000000000" pitchFamily="2" charset="2"/>
              <a:buChar char="§"/>
            </a:pPr>
            <a:r>
              <a:rPr lang="en-US" b="1" dirty="0">
                <a:latin typeface="Roboto" panose="02000000000000000000" pitchFamily="2" charset="0"/>
                <a:ea typeface="Roboto" panose="02000000000000000000" pitchFamily="2" charset="0"/>
                <a:cs typeface="Roboto" panose="02000000000000000000" pitchFamily="2" charset="0"/>
              </a:rPr>
              <a:t> now</a:t>
            </a:r>
            <a:r>
              <a:rPr lang="en-US" dirty="0">
                <a:latin typeface="Roboto" panose="02000000000000000000" pitchFamily="2" charset="0"/>
                <a:ea typeface="Roboto" panose="02000000000000000000" pitchFamily="2" charset="0"/>
                <a:cs typeface="Roboto" panose="02000000000000000000" pitchFamily="2" charset="0"/>
              </a:rPr>
              <a:t> – addition of necessity for “</a:t>
            </a:r>
            <a:r>
              <a:rPr lang="en-US" i="1" dirty="0">
                <a:latin typeface="Roboto" panose="02000000000000000000" pitchFamily="2" charset="0"/>
                <a:ea typeface="Roboto" panose="02000000000000000000" pitchFamily="2" charset="0"/>
                <a:cs typeface="Roboto" panose="02000000000000000000" pitchFamily="2" charset="0"/>
              </a:rPr>
              <a:t>Strategic Innovation &amp; Industry Collaboration Roadmap</a:t>
            </a:r>
            <a:r>
              <a:rPr lang="en-US" dirty="0">
                <a:latin typeface="Roboto" panose="02000000000000000000" pitchFamily="2" charset="0"/>
                <a:ea typeface="Roboto" panose="02000000000000000000" pitchFamily="2" charset="0"/>
                <a:cs typeface="Roboto" panose="02000000000000000000" pitchFamily="2" charset="0"/>
              </a:rPr>
              <a:t>” for the future of the APTCB facility and “</a:t>
            </a:r>
            <a:r>
              <a:rPr lang="en-US" i="1" dirty="0">
                <a:latin typeface="Roboto" panose="02000000000000000000" pitchFamily="2" charset="0"/>
                <a:ea typeface="Roboto" panose="02000000000000000000" pitchFamily="2" charset="0"/>
                <a:cs typeface="Roboto" panose="02000000000000000000" pitchFamily="2" charset="0"/>
              </a:rPr>
              <a:t>Regulatory &amp; Policy Compliance Plan</a:t>
            </a:r>
            <a:r>
              <a:rPr lang="en-US" dirty="0">
                <a:latin typeface="Roboto" panose="02000000000000000000" pitchFamily="2" charset="0"/>
                <a:ea typeface="Roboto" panose="02000000000000000000" pitchFamily="2" charset="0"/>
                <a:cs typeface="Roboto" panose="02000000000000000000" pitchFamily="2" charset="0"/>
              </a:rPr>
              <a:t>” as crucial aspects for long-term vision of the project</a:t>
            </a:r>
          </a:p>
        </p:txBody>
      </p:sp>
      <p:sp>
        <p:nvSpPr>
          <p:cNvPr id="9" name="TextBox 8">
            <a:extLst>
              <a:ext uri="{FF2B5EF4-FFF2-40B4-BE49-F238E27FC236}">
                <a16:creationId xmlns:a16="http://schemas.microsoft.com/office/drawing/2014/main" id="{ED119282-19C3-6A74-03C8-A4637FAA8C1F}"/>
              </a:ext>
            </a:extLst>
          </p:cNvPr>
          <p:cNvSpPr txBox="1"/>
          <p:nvPr/>
        </p:nvSpPr>
        <p:spPr>
          <a:xfrm>
            <a:off x="6024341" y="4560764"/>
            <a:ext cx="6157374" cy="1477328"/>
          </a:xfrm>
          <a:prstGeom prst="rect">
            <a:avLst/>
          </a:prstGeom>
          <a:noFill/>
        </p:spPr>
        <p:txBody>
          <a:bodyPr wrap="square">
            <a:spAutoFit/>
          </a:bodyPr>
          <a:lstStyle/>
          <a:p>
            <a:pPr marL="114300" lvl="1" indent="-114300">
              <a:spcAft>
                <a:spcPts val="600"/>
              </a:spcAft>
              <a:buClr>
                <a:srgbClr val="000066"/>
              </a:buClr>
              <a:buFont typeface="Wingdings" panose="05000000000000000000" pitchFamily="2" charset="2"/>
              <a:buChar char="§"/>
            </a:pPr>
            <a:r>
              <a:rPr lang="en-US" dirty="0">
                <a:latin typeface="Roboto" panose="02000000000000000000" pitchFamily="2" charset="0"/>
                <a:ea typeface="Roboto" panose="02000000000000000000" pitchFamily="2" charset="0"/>
                <a:cs typeface="Roboto" panose="02000000000000000000" pitchFamily="2" charset="0"/>
              </a:rPr>
              <a:t>Based on collected information during the Feasibility Study: “</a:t>
            </a:r>
            <a:r>
              <a:rPr lang="en-US" i="1" dirty="0">
                <a:latin typeface="Roboto" panose="02000000000000000000" pitchFamily="2" charset="0"/>
                <a:ea typeface="Roboto" panose="02000000000000000000" pitchFamily="2" charset="0"/>
                <a:cs typeface="Roboto" panose="02000000000000000000" pitchFamily="2" charset="0"/>
              </a:rPr>
              <a:t>Strategic Innovation &amp; Industry Collaboration Roadmap</a:t>
            </a:r>
            <a:r>
              <a:rPr lang="en-US" dirty="0">
                <a:latin typeface="Roboto" panose="02000000000000000000" pitchFamily="2" charset="0"/>
                <a:ea typeface="Roboto" panose="02000000000000000000" pitchFamily="2" charset="0"/>
                <a:cs typeface="Roboto" panose="02000000000000000000" pitchFamily="2" charset="0"/>
              </a:rPr>
              <a:t>” and “</a:t>
            </a:r>
            <a:r>
              <a:rPr lang="en-US" i="1" dirty="0">
                <a:latin typeface="Roboto" panose="02000000000000000000" pitchFamily="2" charset="0"/>
                <a:ea typeface="Roboto" panose="02000000000000000000" pitchFamily="2" charset="0"/>
                <a:cs typeface="Roboto" panose="02000000000000000000" pitchFamily="2" charset="0"/>
              </a:rPr>
              <a:t>Regulatory &amp; Policy Compliance Plan</a:t>
            </a:r>
            <a:r>
              <a:rPr lang="en-US" dirty="0">
                <a:latin typeface="Roboto" panose="02000000000000000000" pitchFamily="2" charset="0"/>
                <a:ea typeface="Roboto" panose="02000000000000000000" pitchFamily="2" charset="0"/>
                <a:cs typeface="Roboto" panose="02000000000000000000" pitchFamily="2" charset="0"/>
              </a:rPr>
              <a:t>” should be created along with all the other envisioned aspects</a:t>
            </a:r>
          </a:p>
        </p:txBody>
      </p:sp>
    </p:spTree>
    <p:extLst>
      <p:ext uri="{BB962C8B-B14F-4D97-AF65-F5344CB8AC3E}">
        <p14:creationId xmlns:p14="http://schemas.microsoft.com/office/powerpoint/2010/main" val="13194094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i="1" dirty="0"/>
              <a:t>Re-introduction: </a:t>
            </a:r>
            <a:r>
              <a:rPr lang="en-US" b="1" dirty="0"/>
              <a:t>Overall concept</a:t>
            </a:r>
            <a:endParaRPr lang="en-US" b="1" i="1" dirty="0"/>
          </a:p>
        </p:txBody>
      </p:sp>
      <p:grpSp>
        <p:nvGrpSpPr>
          <p:cNvPr id="6" name="Grupa 5">
            <a:extLst>
              <a:ext uri="{FF2B5EF4-FFF2-40B4-BE49-F238E27FC236}">
                <a16:creationId xmlns:a16="http://schemas.microsoft.com/office/drawing/2014/main" id="{CEC39AC2-27FC-908E-0E23-47615669A9C9}"/>
              </a:ext>
            </a:extLst>
          </p:cNvPr>
          <p:cNvGrpSpPr/>
          <p:nvPr/>
        </p:nvGrpSpPr>
        <p:grpSpPr>
          <a:xfrm>
            <a:off x="-5889" y="479396"/>
            <a:ext cx="3488043" cy="6104284"/>
            <a:chOff x="-5889" y="479396"/>
            <a:chExt cx="3488043" cy="6104284"/>
          </a:xfrm>
        </p:grpSpPr>
        <p:sp>
          <p:nvSpPr>
            <p:cNvPr id="2" name="Taisnstūris 8">
              <a:extLst>
                <a:ext uri="{FF2B5EF4-FFF2-40B4-BE49-F238E27FC236}">
                  <a16:creationId xmlns:a16="http://schemas.microsoft.com/office/drawing/2014/main" id="{02DD6A77-23AF-154F-1E0E-03A005DB26C5}"/>
                </a:ext>
              </a:extLst>
            </p:cNvPr>
            <p:cNvSpPr/>
            <p:nvPr/>
          </p:nvSpPr>
          <p:spPr>
            <a:xfrm>
              <a:off x="-5889" y="479396"/>
              <a:ext cx="3478899" cy="6104284"/>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77EC2458-0F2E-6674-C1D4-8804BC50B3FE}"/>
                </a:ext>
              </a:extLst>
            </p:cNvPr>
            <p:cNvSpPr txBox="1"/>
            <p:nvPr/>
          </p:nvSpPr>
          <p:spPr>
            <a:xfrm>
              <a:off x="25256" y="4630073"/>
              <a:ext cx="3456898" cy="1200329"/>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Research institution</a:t>
              </a:r>
              <a:endParaRPr lang="en-US" sz="28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grpSp>
          <p:nvGrpSpPr>
            <p:cNvPr id="5" name="Grupa 52">
              <a:extLst>
                <a:ext uri="{FF2B5EF4-FFF2-40B4-BE49-F238E27FC236}">
                  <a16:creationId xmlns:a16="http://schemas.microsoft.com/office/drawing/2014/main" id="{EBB0080E-537C-3424-FBA2-D07AC86F8AB5}"/>
                </a:ext>
              </a:extLst>
            </p:cNvPr>
            <p:cNvGrpSpPr/>
            <p:nvPr/>
          </p:nvGrpSpPr>
          <p:grpSpPr>
            <a:xfrm>
              <a:off x="309653" y="2394470"/>
              <a:ext cx="2822640" cy="2060132"/>
              <a:chOff x="60471" y="2224678"/>
              <a:chExt cx="3363957" cy="2455218"/>
            </a:xfrm>
          </p:grpSpPr>
          <p:sp>
            <p:nvSpPr>
              <p:cNvPr id="10" name="Brīvforma: forma 19">
                <a:extLst>
                  <a:ext uri="{FF2B5EF4-FFF2-40B4-BE49-F238E27FC236}">
                    <a16:creationId xmlns:a16="http://schemas.microsoft.com/office/drawing/2014/main" id="{7A5B9390-2644-4EF8-7275-0CD74BD32A0F}"/>
                  </a:ext>
                </a:extLst>
              </p:cNvPr>
              <p:cNvSpPr/>
              <p:nvPr/>
            </p:nvSpPr>
            <p:spPr>
              <a:xfrm>
                <a:off x="1919943" y="3793204"/>
                <a:ext cx="858204" cy="612885"/>
              </a:xfrm>
              <a:custGeom>
                <a:avLst/>
                <a:gdLst>
                  <a:gd name="connsiteX0" fmla="*/ -244 w 858204"/>
                  <a:gd name="connsiteY0" fmla="*/ -43 h 612885"/>
                  <a:gd name="connsiteX1" fmla="*/ 89922 w 858204"/>
                  <a:gd name="connsiteY1" fmla="*/ 344711 h 612885"/>
                  <a:gd name="connsiteX2" fmla="*/ 857960 w 858204"/>
                  <a:gd name="connsiteY2" fmla="*/ 612843 h 612885"/>
                </a:gdLst>
                <a:ahLst/>
                <a:cxnLst>
                  <a:cxn ang="0">
                    <a:pos x="connsiteX0" y="connsiteY0"/>
                  </a:cxn>
                  <a:cxn ang="0">
                    <a:pos x="connsiteX1" y="connsiteY1"/>
                  </a:cxn>
                  <a:cxn ang="0">
                    <a:pos x="connsiteX2" y="connsiteY2"/>
                  </a:cxn>
                </a:cxnLst>
                <a:rect l="l" t="t" r="r" b="b"/>
                <a:pathLst>
                  <a:path w="858204" h="612885">
                    <a:moveTo>
                      <a:pt x="-244" y="-43"/>
                    </a:moveTo>
                    <a:cubicBezTo>
                      <a:pt x="23070" y="159246"/>
                      <a:pt x="51747" y="291130"/>
                      <a:pt x="89922" y="344711"/>
                    </a:cubicBezTo>
                    <a:cubicBezTo>
                      <a:pt x="221715" y="529767"/>
                      <a:pt x="857960" y="612843"/>
                      <a:pt x="857960" y="612843"/>
                    </a:cubicBezTo>
                  </a:path>
                </a:pathLst>
              </a:custGeom>
              <a:noFill/>
              <a:ln w="27225" cap="flat">
                <a:solidFill>
                  <a:srgbClr val="3562FF"/>
                </a:solidFill>
                <a:prstDash val="solid"/>
                <a:miter/>
              </a:ln>
            </p:spPr>
            <p:txBody>
              <a:bodyPr rtlCol="0" anchor="ctr"/>
              <a:lstStyle/>
              <a:p>
                <a:endParaRPr lang="en-US"/>
              </a:p>
            </p:txBody>
          </p:sp>
          <p:sp>
            <p:nvSpPr>
              <p:cNvPr id="11" name="Brīvforma: forma 22">
                <a:extLst>
                  <a:ext uri="{FF2B5EF4-FFF2-40B4-BE49-F238E27FC236}">
                    <a16:creationId xmlns:a16="http://schemas.microsoft.com/office/drawing/2014/main" id="{7CA62B67-CE90-D621-DB40-F346D3F57F09}"/>
                  </a:ext>
                </a:extLst>
              </p:cNvPr>
              <p:cNvSpPr/>
              <p:nvPr/>
            </p:nvSpPr>
            <p:spPr>
              <a:xfrm>
                <a:off x="1319327" y="2873902"/>
                <a:ext cx="668242" cy="877764"/>
              </a:xfrm>
              <a:custGeom>
                <a:avLst/>
                <a:gdLst>
                  <a:gd name="connsiteX0" fmla="*/ -244 w 668242"/>
                  <a:gd name="connsiteY0" fmla="*/ 741383 h 877764"/>
                  <a:gd name="connsiteX1" fmla="*/ 431494 w 668242"/>
                  <a:gd name="connsiteY1" fmla="*/ 77870 h 877764"/>
                  <a:gd name="connsiteX2" fmla="*/ 667814 w 668242"/>
                  <a:gd name="connsiteY2" fmla="*/ 859543 h 877764"/>
                  <a:gd name="connsiteX3" fmla="*/ 658725 w 668242"/>
                  <a:gd name="connsiteY3" fmla="*/ 877721 h 877764"/>
                </a:gdLst>
                <a:ahLst/>
                <a:cxnLst>
                  <a:cxn ang="0">
                    <a:pos x="connsiteX0" y="connsiteY0"/>
                  </a:cxn>
                  <a:cxn ang="0">
                    <a:pos x="connsiteX1" y="connsiteY1"/>
                  </a:cxn>
                  <a:cxn ang="0">
                    <a:pos x="connsiteX2" y="connsiteY2"/>
                  </a:cxn>
                  <a:cxn ang="0">
                    <a:pos x="connsiteX3" y="connsiteY3"/>
                  </a:cxn>
                </a:cxnLst>
                <a:rect l="l" t="t" r="r" b="b"/>
                <a:pathLst>
                  <a:path w="668242" h="877764">
                    <a:moveTo>
                      <a:pt x="-244" y="741383"/>
                    </a:moveTo>
                    <a:cubicBezTo>
                      <a:pt x="182313" y="607590"/>
                      <a:pt x="375414" y="297148"/>
                      <a:pt x="431494" y="77870"/>
                    </a:cubicBezTo>
                    <a:cubicBezTo>
                      <a:pt x="507707" y="-220211"/>
                      <a:pt x="604689" y="401128"/>
                      <a:pt x="667814" y="859543"/>
                    </a:cubicBezTo>
                    <a:cubicBezTo>
                      <a:pt x="669677" y="873177"/>
                      <a:pt x="656816" y="864587"/>
                      <a:pt x="658725" y="877721"/>
                    </a:cubicBezTo>
                  </a:path>
                </a:pathLst>
              </a:custGeom>
              <a:noFill/>
              <a:ln w="90751" cap="flat">
                <a:solidFill>
                  <a:srgbClr val="3562FF"/>
                </a:solidFill>
                <a:prstDash val="solid"/>
                <a:miter/>
              </a:ln>
            </p:spPr>
            <p:txBody>
              <a:bodyPr rtlCol="0" anchor="ctr"/>
              <a:lstStyle/>
              <a:p>
                <a:endParaRPr lang="en-US"/>
              </a:p>
            </p:txBody>
          </p:sp>
          <p:sp>
            <p:nvSpPr>
              <p:cNvPr id="12" name="Brīvforma: forma 23">
                <a:extLst>
                  <a:ext uri="{FF2B5EF4-FFF2-40B4-BE49-F238E27FC236}">
                    <a16:creationId xmlns:a16="http://schemas.microsoft.com/office/drawing/2014/main" id="{68F1237C-09AB-27BD-8E4F-168A574067F1}"/>
                  </a:ext>
                </a:extLst>
              </p:cNvPr>
              <p:cNvSpPr/>
              <p:nvPr/>
            </p:nvSpPr>
            <p:spPr>
              <a:xfrm>
                <a:off x="60471" y="3597150"/>
                <a:ext cx="1329591" cy="341975"/>
              </a:xfrm>
              <a:custGeom>
                <a:avLst/>
                <a:gdLst>
                  <a:gd name="connsiteX0" fmla="*/ -244 w 1329591"/>
                  <a:gd name="connsiteY0" fmla="*/ 331713 h 341975"/>
                  <a:gd name="connsiteX1" fmla="*/ 1325373 w 1329591"/>
                  <a:gd name="connsiteY1" fmla="*/ 83805 h 341975"/>
                  <a:gd name="connsiteX2" fmla="*/ 1308604 w 1329591"/>
                  <a:gd name="connsiteY2" fmla="*/ -43 h 341975"/>
                </a:gdLst>
                <a:ahLst/>
                <a:cxnLst>
                  <a:cxn ang="0">
                    <a:pos x="connsiteX0" y="connsiteY0"/>
                  </a:cxn>
                  <a:cxn ang="0">
                    <a:pos x="connsiteX1" y="connsiteY1"/>
                  </a:cxn>
                  <a:cxn ang="0">
                    <a:pos x="connsiteX2" y="connsiteY2"/>
                  </a:cxn>
                </a:cxnLst>
                <a:rect l="l" t="t" r="r" b="b"/>
                <a:pathLst>
                  <a:path w="1329591" h="341975">
                    <a:moveTo>
                      <a:pt x="-244" y="331713"/>
                    </a:moveTo>
                    <a:cubicBezTo>
                      <a:pt x="-244" y="331713"/>
                      <a:pt x="760796" y="418925"/>
                      <a:pt x="1325373" y="83805"/>
                    </a:cubicBezTo>
                    <a:cubicBezTo>
                      <a:pt x="1343552" y="72989"/>
                      <a:pt x="1292561" y="11728"/>
                      <a:pt x="1308604" y="-43"/>
                    </a:cubicBezTo>
                  </a:path>
                </a:pathLst>
              </a:custGeom>
              <a:noFill/>
              <a:ln w="27225" cap="flat">
                <a:solidFill>
                  <a:srgbClr val="3562FF"/>
                </a:solidFill>
                <a:prstDash val="solid"/>
                <a:miter/>
              </a:ln>
            </p:spPr>
            <p:txBody>
              <a:bodyPr rtlCol="0" anchor="ctr"/>
              <a:lstStyle/>
              <a:p>
                <a:endParaRPr lang="en-US"/>
              </a:p>
            </p:txBody>
          </p:sp>
          <p:sp>
            <p:nvSpPr>
              <p:cNvPr id="13" name="Brīvforma: forma 24">
                <a:extLst>
                  <a:ext uri="{FF2B5EF4-FFF2-40B4-BE49-F238E27FC236}">
                    <a16:creationId xmlns:a16="http://schemas.microsoft.com/office/drawing/2014/main" id="{13BB06C1-5A8B-971F-9578-F4259A3C91EE}"/>
                  </a:ext>
                </a:extLst>
              </p:cNvPr>
              <p:cNvSpPr/>
              <p:nvPr/>
            </p:nvSpPr>
            <p:spPr>
              <a:xfrm>
                <a:off x="1014838" y="2224678"/>
                <a:ext cx="1549711" cy="1549711"/>
              </a:xfrm>
              <a:custGeom>
                <a:avLst/>
                <a:gdLst>
                  <a:gd name="connsiteX0" fmla="*/ 1549712 w 1549711"/>
                  <a:gd name="connsiteY0" fmla="*/ 774856 h 1549711"/>
                  <a:gd name="connsiteX1" fmla="*/ 774856 w 1549711"/>
                  <a:gd name="connsiteY1" fmla="*/ 1549712 h 1549711"/>
                  <a:gd name="connsiteX2" fmla="*/ 0 w 1549711"/>
                  <a:gd name="connsiteY2" fmla="*/ 774856 h 1549711"/>
                  <a:gd name="connsiteX3" fmla="*/ 774856 w 1549711"/>
                  <a:gd name="connsiteY3" fmla="*/ 0 h 1549711"/>
                  <a:gd name="connsiteX4" fmla="*/ 1549712 w 1549711"/>
                  <a:gd name="connsiteY4" fmla="*/ 774856 h 15497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9711" h="1549711">
                    <a:moveTo>
                      <a:pt x="1549712" y="774856"/>
                    </a:moveTo>
                    <a:cubicBezTo>
                      <a:pt x="1549712" y="1202797"/>
                      <a:pt x="1202797" y="1549712"/>
                      <a:pt x="774856" y="1549712"/>
                    </a:cubicBezTo>
                    <a:cubicBezTo>
                      <a:pt x="346915" y="1549712"/>
                      <a:pt x="0" y="1202797"/>
                      <a:pt x="0" y="774856"/>
                    </a:cubicBezTo>
                    <a:cubicBezTo>
                      <a:pt x="0" y="346915"/>
                      <a:pt x="346915" y="0"/>
                      <a:pt x="774856" y="0"/>
                    </a:cubicBezTo>
                    <a:cubicBezTo>
                      <a:pt x="1202797" y="0"/>
                      <a:pt x="1549712" y="346915"/>
                      <a:pt x="1549712" y="774856"/>
                    </a:cubicBezTo>
                    <a:close/>
                  </a:path>
                </a:pathLst>
              </a:custGeom>
              <a:noFill/>
              <a:ln w="90751" cap="flat">
                <a:solidFill>
                  <a:schemeClr val="bg1"/>
                </a:solidFill>
                <a:prstDash val="solid"/>
                <a:miter/>
              </a:ln>
            </p:spPr>
            <p:txBody>
              <a:bodyPr rtlCol="0" anchor="ctr"/>
              <a:lstStyle/>
              <a:p>
                <a:endParaRPr lang="en-US"/>
              </a:p>
            </p:txBody>
          </p:sp>
          <p:sp>
            <p:nvSpPr>
              <p:cNvPr id="14" name="Brīvforma: forma 25">
                <a:extLst>
                  <a:ext uri="{FF2B5EF4-FFF2-40B4-BE49-F238E27FC236}">
                    <a16:creationId xmlns:a16="http://schemas.microsoft.com/office/drawing/2014/main" id="{84979613-9C62-DB3C-62A9-E187C13768E8}"/>
                  </a:ext>
                </a:extLst>
              </p:cNvPr>
              <p:cNvSpPr/>
              <p:nvPr/>
            </p:nvSpPr>
            <p:spPr>
              <a:xfrm>
                <a:off x="2160398" y="3415820"/>
                <a:ext cx="1264030" cy="1264076"/>
              </a:xfrm>
              <a:custGeom>
                <a:avLst/>
                <a:gdLst>
                  <a:gd name="connsiteX0" fmla="*/ 298928 w 1264030"/>
                  <a:gd name="connsiteY0" fmla="*/ -43 h 1264076"/>
                  <a:gd name="connsiteX1" fmla="*/ 306563 w 1264030"/>
                  <a:gd name="connsiteY1" fmla="*/ 60355 h 1264076"/>
                  <a:gd name="connsiteX2" fmla="*/ 320197 w 1264030"/>
                  <a:gd name="connsiteY2" fmla="*/ 114890 h 1264076"/>
                  <a:gd name="connsiteX3" fmla="*/ 359462 w 1264030"/>
                  <a:gd name="connsiteY3" fmla="*/ 211645 h 1264076"/>
                  <a:gd name="connsiteX4" fmla="*/ 473077 w 1264030"/>
                  <a:gd name="connsiteY4" fmla="*/ 370343 h 1264076"/>
                  <a:gd name="connsiteX5" fmla="*/ 540065 w 1264030"/>
                  <a:gd name="connsiteY5" fmla="*/ 439421 h 1264076"/>
                  <a:gd name="connsiteX6" fmla="*/ 610415 w 1264030"/>
                  <a:gd name="connsiteY6" fmla="*/ 505090 h 1264076"/>
                  <a:gd name="connsiteX7" fmla="*/ 760387 w 1264030"/>
                  <a:gd name="connsiteY7" fmla="*/ 627158 h 1264076"/>
                  <a:gd name="connsiteX8" fmla="*/ 915859 w 1264030"/>
                  <a:gd name="connsiteY8" fmla="*/ 743773 h 1264076"/>
                  <a:gd name="connsiteX9" fmla="*/ 1065831 w 1264030"/>
                  <a:gd name="connsiteY9" fmla="*/ 865932 h 1264076"/>
                  <a:gd name="connsiteX10" fmla="*/ 1136636 w 1264030"/>
                  <a:gd name="connsiteY10" fmla="*/ 931193 h 1264076"/>
                  <a:gd name="connsiteX11" fmla="*/ 1170948 w 1264030"/>
                  <a:gd name="connsiteY11" fmla="*/ 964914 h 1264076"/>
                  <a:gd name="connsiteX12" fmla="*/ 1202760 w 1264030"/>
                  <a:gd name="connsiteY12" fmla="*/ 1001271 h 1264076"/>
                  <a:gd name="connsiteX13" fmla="*/ 1227664 w 1264030"/>
                  <a:gd name="connsiteY13" fmla="*/ 1044399 h 1264076"/>
                  <a:gd name="connsiteX14" fmla="*/ 1245115 w 1264030"/>
                  <a:gd name="connsiteY14" fmla="*/ 1094753 h 1264076"/>
                  <a:gd name="connsiteX15" fmla="*/ 1252205 w 1264030"/>
                  <a:gd name="connsiteY15" fmla="*/ 1121657 h 1264076"/>
                  <a:gd name="connsiteX16" fmla="*/ 1258931 w 1264030"/>
                  <a:gd name="connsiteY16" fmla="*/ 1148925 h 1264076"/>
                  <a:gd name="connsiteX17" fmla="*/ 1262249 w 1264030"/>
                  <a:gd name="connsiteY17" fmla="*/ 1162559 h 1264076"/>
                  <a:gd name="connsiteX18" fmla="*/ 1263385 w 1264030"/>
                  <a:gd name="connsiteY18" fmla="*/ 1178419 h 1264076"/>
                  <a:gd name="connsiteX19" fmla="*/ 1256477 w 1264030"/>
                  <a:gd name="connsiteY19" fmla="*/ 1202324 h 1264076"/>
                  <a:gd name="connsiteX20" fmla="*/ 1253250 w 1264030"/>
                  <a:gd name="connsiteY20" fmla="*/ 1209777 h 1264076"/>
                  <a:gd name="connsiteX21" fmla="*/ 1251296 w 1264030"/>
                  <a:gd name="connsiteY21" fmla="*/ 1213868 h 1264076"/>
                  <a:gd name="connsiteX22" fmla="*/ 1249115 w 1264030"/>
                  <a:gd name="connsiteY22" fmla="*/ 1218140 h 1264076"/>
                  <a:gd name="connsiteX23" fmla="*/ 1246888 w 1264030"/>
                  <a:gd name="connsiteY23" fmla="*/ 1222684 h 1264076"/>
                  <a:gd name="connsiteX24" fmla="*/ 1244161 w 1264030"/>
                  <a:gd name="connsiteY24" fmla="*/ 1227501 h 1264076"/>
                  <a:gd name="connsiteX25" fmla="*/ 1237844 w 1264030"/>
                  <a:gd name="connsiteY25" fmla="*/ 1238090 h 1264076"/>
                  <a:gd name="connsiteX26" fmla="*/ 1227255 w 1264030"/>
                  <a:gd name="connsiteY26" fmla="*/ 1244407 h 1264076"/>
                  <a:gd name="connsiteX27" fmla="*/ 1222438 w 1264030"/>
                  <a:gd name="connsiteY27" fmla="*/ 1247134 h 1264076"/>
                  <a:gd name="connsiteX28" fmla="*/ 1217893 w 1264030"/>
                  <a:gd name="connsiteY28" fmla="*/ 1249361 h 1264076"/>
                  <a:gd name="connsiteX29" fmla="*/ 1213621 w 1264030"/>
                  <a:gd name="connsiteY29" fmla="*/ 1251542 h 1264076"/>
                  <a:gd name="connsiteX30" fmla="*/ 1209531 w 1264030"/>
                  <a:gd name="connsiteY30" fmla="*/ 1253497 h 1264076"/>
                  <a:gd name="connsiteX31" fmla="*/ 1202078 w 1264030"/>
                  <a:gd name="connsiteY31" fmla="*/ 1256723 h 1264076"/>
                  <a:gd name="connsiteX32" fmla="*/ 1178173 w 1264030"/>
                  <a:gd name="connsiteY32" fmla="*/ 1263631 h 1264076"/>
                  <a:gd name="connsiteX33" fmla="*/ 1162313 w 1264030"/>
                  <a:gd name="connsiteY33" fmla="*/ 1262495 h 1264076"/>
                  <a:gd name="connsiteX34" fmla="*/ 1148679 w 1264030"/>
                  <a:gd name="connsiteY34" fmla="*/ 1259177 h 1264076"/>
                  <a:gd name="connsiteX35" fmla="*/ 1121411 w 1264030"/>
                  <a:gd name="connsiteY35" fmla="*/ 1252451 h 1264076"/>
                  <a:gd name="connsiteX36" fmla="*/ 1094507 w 1264030"/>
                  <a:gd name="connsiteY36" fmla="*/ 1245362 h 1264076"/>
                  <a:gd name="connsiteX37" fmla="*/ 1044198 w 1264030"/>
                  <a:gd name="connsiteY37" fmla="*/ 1227638 h 1264076"/>
                  <a:gd name="connsiteX38" fmla="*/ 1001070 w 1264030"/>
                  <a:gd name="connsiteY38" fmla="*/ 1202733 h 1264076"/>
                  <a:gd name="connsiteX39" fmla="*/ 964713 w 1264030"/>
                  <a:gd name="connsiteY39" fmla="*/ 1170921 h 1264076"/>
                  <a:gd name="connsiteX40" fmla="*/ 930992 w 1264030"/>
                  <a:gd name="connsiteY40" fmla="*/ 1136609 h 1264076"/>
                  <a:gd name="connsiteX41" fmla="*/ 865731 w 1264030"/>
                  <a:gd name="connsiteY41" fmla="*/ 1065804 h 1264076"/>
                  <a:gd name="connsiteX42" fmla="*/ 743572 w 1264030"/>
                  <a:gd name="connsiteY42" fmla="*/ 915832 h 1264076"/>
                  <a:gd name="connsiteX43" fmla="*/ 626958 w 1264030"/>
                  <a:gd name="connsiteY43" fmla="*/ 760361 h 1264076"/>
                  <a:gd name="connsiteX44" fmla="*/ 504889 w 1264030"/>
                  <a:gd name="connsiteY44" fmla="*/ 610389 h 1264076"/>
                  <a:gd name="connsiteX45" fmla="*/ 439220 w 1264030"/>
                  <a:gd name="connsiteY45" fmla="*/ 540038 h 1264076"/>
                  <a:gd name="connsiteX46" fmla="*/ 370142 w 1264030"/>
                  <a:gd name="connsiteY46" fmla="*/ 473051 h 1264076"/>
                  <a:gd name="connsiteX47" fmla="*/ 211444 w 1264030"/>
                  <a:gd name="connsiteY47" fmla="*/ 359436 h 1264076"/>
                  <a:gd name="connsiteX48" fmla="*/ 114689 w 1264030"/>
                  <a:gd name="connsiteY48" fmla="*/ 320170 h 1264076"/>
                  <a:gd name="connsiteX49" fmla="*/ 60154 w 1264030"/>
                  <a:gd name="connsiteY49" fmla="*/ 306536 h 1264076"/>
                  <a:gd name="connsiteX50" fmla="*/ -244 w 1264030"/>
                  <a:gd name="connsiteY50" fmla="*/ 298901 h 1264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64030" h="1264076">
                    <a:moveTo>
                      <a:pt x="298928" y="-43"/>
                    </a:moveTo>
                    <a:cubicBezTo>
                      <a:pt x="299810" y="20267"/>
                      <a:pt x="302359" y="40468"/>
                      <a:pt x="306563" y="60355"/>
                    </a:cubicBezTo>
                    <a:cubicBezTo>
                      <a:pt x="310108" y="78770"/>
                      <a:pt x="314661" y="96975"/>
                      <a:pt x="320197" y="114890"/>
                    </a:cubicBezTo>
                    <a:cubicBezTo>
                      <a:pt x="330481" y="148211"/>
                      <a:pt x="343620" y="180582"/>
                      <a:pt x="359462" y="211645"/>
                    </a:cubicBezTo>
                    <a:cubicBezTo>
                      <a:pt x="389415" y="269789"/>
                      <a:pt x="427690" y="323247"/>
                      <a:pt x="473077" y="370343"/>
                    </a:cubicBezTo>
                    <a:cubicBezTo>
                      <a:pt x="494832" y="393943"/>
                      <a:pt x="517160" y="416970"/>
                      <a:pt x="540065" y="439421"/>
                    </a:cubicBezTo>
                    <a:cubicBezTo>
                      <a:pt x="562970" y="461871"/>
                      <a:pt x="586420" y="483762"/>
                      <a:pt x="610415" y="505090"/>
                    </a:cubicBezTo>
                    <a:cubicBezTo>
                      <a:pt x="658452" y="547764"/>
                      <a:pt x="708806" y="588120"/>
                      <a:pt x="760387" y="627158"/>
                    </a:cubicBezTo>
                    <a:cubicBezTo>
                      <a:pt x="811969" y="666197"/>
                      <a:pt x="864368" y="704417"/>
                      <a:pt x="915859" y="743773"/>
                    </a:cubicBezTo>
                    <a:cubicBezTo>
                      <a:pt x="967349" y="783129"/>
                      <a:pt x="1017749" y="823349"/>
                      <a:pt x="1065831" y="865932"/>
                    </a:cubicBezTo>
                    <a:cubicBezTo>
                      <a:pt x="1090067" y="887142"/>
                      <a:pt x="1113672" y="908893"/>
                      <a:pt x="1136636" y="931193"/>
                    </a:cubicBezTo>
                    <a:cubicBezTo>
                      <a:pt x="1148270" y="942236"/>
                      <a:pt x="1159359" y="953643"/>
                      <a:pt x="1170948" y="964914"/>
                    </a:cubicBezTo>
                    <a:cubicBezTo>
                      <a:pt x="1182504" y="976166"/>
                      <a:pt x="1193143" y="988323"/>
                      <a:pt x="1202760" y="1001271"/>
                    </a:cubicBezTo>
                    <a:cubicBezTo>
                      <a:pt x="1212562" y="1014727"/>
                      <a:pt x="1220906" y="1029184"/>
                      <a:pt x="1227664" y="1044399"/>
                    </a:cubicBezTo>
                    <a:cubicBezTo>
                      <a:pt x="1234672" y="1060746"/>
                      <a:pt x="1240503" y="1077575"/>
                      <a:pt x="1245115" y="1094753"/>
                    </a:cubicBezTo>
                    <a:cubicBezTo>
                      <a:pt x="1247660" y="1103524"/>
                      <a:pt x="1249660" y="1112659"/>
                      <a:pt x="1252205" y="1121657"/>
                    </a:cubicBezTo>
                    <a:cubicBezTo>
                      <a:pt x="1254750" y="1130656"/>
                      <a:pt x="1256750" y="1139836"/>
                      <a:pt x="1258931" y="1148925"/>
                    </a:cubicBezTo>
                    <a:lnTo>
                      <a:pt x="1262249" y="1162559"/>
                    </a:lnTo>
                    <a:cubicBezTo>
                      <a:pt x="1263794" y="1167699"/>
                      <a:pt x="1264180" y="1173112"/>
                      <a:pt x="1263385" y="1178419"/>
                    </a:cubicBezTo>
                    <a:cubicBezTo>
                      <a:pt x="1262180" y="1186664"/>
                      <a:pt x="1259858" y="1194708"/>
                      <a:pt x="1256477" y="1202324"/>
                    </a:cubicBezTo>
                    <a:lnTo>
                      <a:pt x="1253250" y="1209777"/>
                    </a:lnTo>
                    <a:cubicBezTo>
                      <a:pt x="1252796" y="1210959"/>
                      <a:pt x="1252023" y="1212459"/>
                      <a:pt x="1251296" y="1213868"/>
                    </a:cubicBezTo>
                    <a:lnTo>
                      <a:pt x="1249115" y="1218140"/>
                    </a:lnTo>
                    <a:cubicBezTo>
                      <a:pt x="1248388" y="1219639"/>
                      <a:pt x="1247797" y="1220912"/>
                      <a:pt x="1246888" y="1222684"/>
                    </a:cubicBezTo>
                    <a:lnTo>
                      <a:pt x="1244161" y="1227501"/>
                    </a:lnTo>
                    <a:cubicBezTo>
                      <a:pt x="1242570" y="1230546"/>
                      <a:pt x="1239980" y="1234546"/>
                      <a:pt x="1237844" y="1238090"/>
                    </a:cubicBezTo>
                    <a:cubicBezTo>
                      <a:pt x="1234299" y="1240226"/>
                      <a:pt x="1230300" y="1242635"/>
                      <a:pt x="1227255" y="1244407"/>
                    </a:cubicBezTo>
                    <a:lnTo>
                      <a:pt x="1222438" y="1247134"/>
                    </a:lnTo>
                    <a:cubicBezTo>
                      <a:pt x="1220802" y="1248043"/>
                      <a:pt x="1219529" y="1248634"/>
                      <a:pt x="1217893" y="1249361"/>
                    </a:cubicBezTo>
                    <a:lnTo>
                      <a:pt x="1213621" y="1251542"/>
                    </a:lnTo>
                    <a:cubicBezTo>
                      <a:pt x="1212212" y="1252269"/>
                      <a:pt x="1210713" y="1253042"/>
                      <a:pt x="1209531" y="1253497"/>
                    </a:cubicBezTo>
                    <a:lnTo>
                      <a:pt x="1202078" y="1256723"/>
                    </a:lnTo>
                    <a:cubicBezTo>
                      <a:pt x="1194461" y="1260104"/>
                      <a:pt x="1186417" y="1262431"/>
                      <a:pt x="1178173" y="1263631"/>
                    </a:cubicBezTo>
                    <a:cubicBezTo>
                      <a:pt x="1172865" y="1264426"/>
                      <a:pt x="1167453" y="1264040"/>
                      <a:pt x="1162313" y="1262495"/>
                    </a:cubicBezTo>
                    <a:lnTo>
                      <a:pt x="1148679" y="1259177"/>
                    </a:lnTo>
                    <a:cubicBezTo>
                      <a:pt x="1139590" y="1256996"/>
                      <a:pt x="1130500" y="1254633"/>
                      <a:pt x="1121411" y="1252451"/>
                    </a:cubicBezTo>
                    <a:cubicBezTo>
                      <a:pt x="1112322" y="1250270"/>
                      <a:pt x="1103233" y="1247907"/>
                      <a:pt x="1094507" y="1245362"/>
                    </a:cubicBezTo>
                    <a:cubicBezTo>
                      <a:pt x="1077338" y="1240658"/>
                      <a:pt x="1060527" y="1234736"/>
                      <a:pt x="1044198" y="1227638"/>
                    </a:cubicBezTo>
                    <a:cubicBezTo>
                      <a:pt x="1028983" y="1220880"/>
                      <a:pt x="1014527" y="1212536"/>
                      <a:pt x="1001070" y="1202733"/>
                    </a:cubicBezTo>
                    <a:cubicBezTo>
                      <a:pt x="988122" y="1193117"/>
                      <a:pt x="975965" y="1182478"/>
                      <a:pt x="964713" y="1170921"/>
                    </a:cubicBezTo>
                    <a:cubicBezTo>
                      <a:pt x="953442" y="1159514"/>
                      <a:pt x="941990" y="1148198"/>
                      <a:pt x="930992" y="1136609"/>
                    </a:cubicBezTo>
                    <a:cubicBezTo>
                      <a:pt x="908665" y="1113555"/>
                      <a:pt x="886910" y="1089950"/>
                      <a:pt x="865731" y="1065804"/>
                    </a:cubicBezTo>
                    <a:cubicBezTo>
                      <a:pt x="823149" y="1017722"/>
                      <a:pt x="782747" y="967413"/>
                      <a:pt x="743572" y="915832"/>
                    </a:cubicBezTo>
                    <a:cubicBezTo>
                      <a:pt x="704398" y="864251"/>
                      <a:pt x="666087" y="811942"/>
                      <a:pt x="626958" y="760361"/>
                    </a:cubicBezTo>
                    <a:cubicBezTo>
                      <a:pt x="587829" y="708780"/>
                      <a:pt x="547563" y="658335"/>
                      <a:pt x="504889" y="610389"/>
                    </a:cubicBezTo>
                    <a:cubicBezTo>
                      <a:pt x="483680" y="586334"/>
                      <a:pt x="461793" y="562884"/>
                      <a:pt x="439220" y="540038"/>
                    </a:cubicBezTo>
                    <a:cubicBezTo>
                      <a:pt x="416647" y="517193"/>
                      <a:pt x="393624" y="494865"/>
                      <a:pt x="370142" y="473051"/>
                    </a:cubicBezTo>
                    <a:cubicBezTo>
                      <a:pt x="323046" y="427664"/>
                      <a:pt x="269588" y="389389"/>
                      <a:pt x="211444" y="359436"/>
                    </a:cubicBezTo>
                    <a:cubicBezTo>
                      <a:pt x="180382" y="343593"/>
                      <a:pt x="148011" y="330455"/>
                      <a:pt x="114689" y="320170"/>
                    </a:cubicBezTo>
                    <a:cubicBezTo>
                      <a:pt x="96775" y="314635"/>
                      <a:pt x="78569" y="310081"/>
                      <a:pt x="60154" y="306536"/>
                    </a:cubicBezTo>
                    <a:cubicBezTo>
                      <a:pt x="40267" y="302333"/>
                      <a:pt x="20066" y="299778"/>
                      <a:pt x="-244" y="298901"/>
                    </a:cubicBezTo>
                    <a:close/>
                  </a:path>
                </a:pathLst>
              </a:custGeom>
              <a:solidFill>
                <a:schemeClr val="bg1"/>
              </a:solidFill>
              <a:ln w="4538" cap="flat">
                <a:noFill/>
                <a:prstDash val="solid"/>
                <a:miter/>
              </a:ln>
            </p:spPr>
            <p:txBody>
              <a:bodyPr rtlCol="0" anchor="ctr"/>
              <a:lstStyle/>
              <a:p>
                <a:endParaRPr lang="en-US"/>
              </a:p>
            </p:txBody>
          </p:sp>
          <p:sp>
            <p:nvSpPr>
              <p:cNvPr id="15" name="Brīvforma: forma 26">
                <a:extLst>
                  <a:ext uri="{FF2B5EF4-FFF2-40B4-BE49-F238E27FC236}">
                    <a16:creationId xmlns:a16="http://schemas.microsoft.com/office/drawing/2014/main" id="{8428A707-11E6-2F3F-0018-E681CFB1E760}"/>
                  </a:ext>
                </a:extLst>
              </p:cNvPr>
              <p:cNvSpPr/>
              <p:nvPr/>
            </p:nvSpPr>
            <p:spPr>
              <a:xfrm>
                <a:off x="1904945" y="2407098"/>
                <a:ext cx="464186" cy="463277"/>
              </a:xfrm>
              <a:custGeom>
                <a:avLst/>
                <a:gdLst>
                  <a:gd name="connsiteX0" fmla="*/ -244 w 464186"/>
                  <a:gd name="connsiteY0" fmla="*/ -43 h 463277"/>
                  <a:gd name="connsiteX1" fmla="*/ 463943 w 464186"/>
                  <a:gd name="connsiteY1" fmla="*/ 463234 h 463277"/>
                </a:gdLst>
                <a:ahLst/>
                <a:cxnLst>
                  <a:cxn ang="0">
                    <a:pos x="connsiteX0" y="connsiteY0"/>
                  </a:cxn>
                  <a:cxn ang="0">
                    <a:pos x="connsiteX1" y="connsiteY1"/>
                  </a:cxn>
                </a:cxnLst>
                <a:rect l="l" t="t" r="r" b="b"/>
                <a:pathLst>
                  <a:path w="464186" h="463277">
                    <a:moveTo>
                      <a:pt x="-244" y="-43"/>
                    </a:moveTo>
                    <a:cubicBezTo>
                      <a:pt x="215330" y="78220"/>
                      <a:pt x="385257" y="247815"/>
                      <a:pt x="463943" y="463234"/>
                    </a:cubicBezTo>
                  </a:path>
                </a:pathLst>
              </a:custGeom>
              <a:noFill/>
              <a:ln w="45376" cap="flat">
                <a:solidFill>
                  <a:schemeClr val="bg1"/>
                </a:solidFill>
                <a:prstDash val="solid"/>
                <a:miter/>
              </a:ln>
            </p:spPr>
            <p:txBody>
              <a:bodyPr rtlCol="0" anchor="ctr"/>
              <a:lstStyle/>
              <a:p>
                <a:endParaRPr lang="en-US"/>
              </a:p>
            </p:txBody>
          </p:sp>
        </p:grpSp>
      </p:grpSp>
      <p:grpSp>
        <p:nvGrpSpPr>
          <p:cNvPr id="17" name="Group 2">
            <a:extLst>
              <a:ext uri="{FF2B5EF4-FFF2-40B4-BE49-F238E27FC236}">
                <a16:creationId xmlns:a16="http://schemas.microsoft.com/office/drawing/2014/main" id="{2DA5A074-75BC-87F9-79E3-021D95AEB84E}"/>
              </a:ext>
            </a:extLst>
          </p:cNvPr>
          <p:cNvGrpSpPr/>
          <p:nvPr/>
        </p:nvGrpSpPr>
        <p:grpSpPr>
          <a:xfrm>
            <a:off x="8441550" y="479394"/>
            <a:ext cx="3771466" cy="6170933"/>
            <a:chOff x="4261431" y="479394"/>
            <a:chExt cx="3771466" cy="6170933"/>
          </a:xfrm>
        </p:grpSpPr>
        <p:sp>
          <p:nvSpPr>
            <p:cNvPr id="18" name="Taisnstūris 7">
              <a:extLst>
                <a:ext uri="{FF2B5EF4-FFF2-40B4-BE49-F238E27FC236}">
                  <a16:creationId xmlns:a16="http://schemas.microsoft.com/office/drawing/2014/main" id="{DF592CA8-E8B4-867D-C68C-B72B42977785}"/>
                </a:ext>
              </a:extLst>
            </p:cNvPr>
            <p:cNvSpPr/>
            <p:nvPr/>
          </p:nvSpPr>
          <p:spPr>
            <a:xfrm>
              <a:off x="4261431" y="479394"/>
              <a:ext cx="3771466" cy="617093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02F063F0-E0C9-C344-7053-D3C4C3CF6C7A}"/>
                </a:ext>
              </a:extLst>
            </p:cNvPr>
            <p:cNvSpPr txBox="1"/>
            <p:nvPr/>
          </p:nvSpPr>
          <p:spPr>
            <a:xfrm>
              <a:off x="4261431" y="4087766"/>
              <a:ext cx="3771466" cy="2088467"/>
            </a:xfrm>
            <a:prstGeom prst="rect">
              <a:avLst/>
            </a:prstGeom>
            <a:noFill/>
          </p:spPr>
          <p:txBody>
            <a:bodyPr wrap="square" rtlCol="0">
              <a:spAutoFit/>
            </a:bodyPr>
            <a:lstStyle/>
            <a:p>
              <a:pPr algn="ctr"/>
              <a:r>
                <a:rPr lang="en-US" sz="3600" b="1" dirty="0">
                  <a:solidFill>
                    <a:schemeClr val="bg1"/>
                  </a:solidFill>
                  <a:latin typeface="Roboto" panose="02000000000000000000" pitchFamily="2" charset="0"/>
                  <a:ea typeface="Roboto" panose="02000000000000000000" pitchFamily="2" charset="0"/>
                  <a:cs typeface="Roboto" panose="02000000000000000000" pitchFamily="2" charset="0"/>
                </a:rPr>
                <a:t>Clinical cancer treatment facility </a:t>
              </a:r>
            </a:p>
            <a:p>
              <a:pPr algn="ctr"/>
              <a:r>
                <a:rPr lang="en-US" sz="2800" i="1" dirty="0">
                  <a:solidFill>
                    <a:srgbClr val="FFFFFF"/>
                  </a:solidFill>
                  <a:latin typeface="Roboto" panose="02000000000000000000" pitchFamily="2" charset="0"/>
                  <a:ea typeface="Roboto" panose="02000000000000000000" pitchFamily="2" charset="0"/>
                  <a:cs typeface="Roboto" panose="02000000000000000000" pitchFamily="2" charset="0"/>
                </a:rPr>
                <a:t>Particle therapy and nuclear medicine</a:t>
              </a:r>
            </a:p>
          </p:txBody>
        </p:sp>
        <p:grpSp>
          <p:nvGrpSpPr>
            <p:cNvPr id="28" name="Grupa 51">
              <a:extLst>
                <a:ext uri="{FF2B5EF4-FFF2-40B4-BE49-F238E27FC236}">
                  <a16:creationId xmlns:a16="http://schemas.microsoft.com/office/drawing/2014/main" id="{5CA59870-9AF2-945E-4BCF-FDDF9D79598D}"/>
                </a:ext>
              </a:extLst>
            </p:cNvPr>
            <p:cNvGrpSpPr/>
            <p:nvPr/>
          </p:nvGrpSpPr>
          <p:grpSpPr>
            <a:xfrm>
              <a:off x="4793790" y="2091002"/>
              <a:ext cx="2404868" cy="2025599"/>
              <a:chOff x="4756069" y="2123796"/>
              <a:chExt cx="2580235" cy="2145873"/>
            </a:xfrm>
          </p:grpSpPr>
          <p:sp>
            <p:nvSpPr>
              <p:cNvPr id="32" name="Brīvforma: forma 28">
                <a:extLst>
                  <a:ext uri="{FF2B5EF4-FFF2-40B4-BE49-F238E27FC236}">
                    <a16:creationId xmlns:a16="http://schemas.microsoft.com/office/drawing/2014/main" id="{B742BC99-0EC2-AAE5-CFE1-67E66875833D}"/>
                  </a:ext>
                </a:extLst>
              </p:cNvPr>
              <p:cNvSpPr/>
              <p:nvPr/>
            </p:nvSpPr>
            <p:spPr>
              <a:xfrm>
                <a:off x="5388985" y="2123796"/>
                <a:ext cx="1947319" cy="2145873"/>
              </a:xfrm>
              <a:custGeom>
                <a:avLst/>
                <a:gdLst>
                  <a:gd name="connsiteX0" fmla="*/ 1254120 w 1947319"/>
                  <a:gd name="connsiteY0" fmla="*/ 2145813 h 2145873"/>
                  <a:gd name="connsiteX1" fmla="*/ 1332606 w 1947319"/>
                  <a:gd name="connsiteY1" fmla="*/ 1885134 h 2145873"/>
                  <a:gd name="connsiteX2" fmla="*/ 1349557 w 1947319"/>
                  <a:gd name="connsiteY2" fmla="*/ 1876999 h 2145873"/>
                  <a:gd name="connsiteX3" fmla="*/ 1629823 w 1947319"/>
                  <a:gd name="connsiteY3" fmla="*/ 1875545 h 2145873"/>
                  <a:gd name="connsiteX4" fmla="*/ 1754664 w 1947319"/>
                  <a:gd name="connsiteY4" fmla="*/ 1826600 h 2145873"/>
                  <a:gd name="connsiteX5" fmla="*/ 1803336 w 1947319"/>
                  <a:gd name="connsiteY5" fmla="*/ 1726118 h 2145873"/>
                  <a:gd name="connsiteX6" fmla="*/ 1798065 w 1947319"/>
                  <a:gd name="connsiteY6" fmla="*/ 1694942 h 2145873"/>
                  <a:gd name="connsiteX7" fmla="*/ 1768388 w 1947319"/>
                  <a:gd name="connsiteY7" fmla="*/ 1602550 h 2145873"/>
                  <a:gd name="connsiteX8" fmla="*/ 1775932 w 1947319"/>
                  <a:gd name="connsiteY8" fmla="*/ 1538153 h 2145873"/>
                  <a:gd name="connsiteX9" fmla="*/ 1810608 w 1947319"/>
                  <a:gd name="connsiteY9" fmla="*/ 1494298 h 2145873"/>
                  <a:gd name="connsiteX10" fmla="*/ 1810608 w 1947319"/>
                  <a:gd name="connsiteY10" fmla="*/ 1450306 h 2145873"/>
                  <a:gd name="connsiteX11" fmla="*/ 1786248 w 1947319"/>
                  <a:gd name="connsiteY11" fmla="*/ 1422538 h 2145873"/>
                  <a:gd name="connsiteX12" fmla="*/ 1789248 w 1947319"/>
                  <a:gd name="connsiteY12" fmla="*/ 1402906 h 2145873"/>
                  <a:gd name="connsiteX13" fmla="*/ 1816516 w 1947319"/>
                  <a:gd name="connsiteY13" fmla="*/ 1381319 h 2145873"/>
                  <a:gd name="connsiteX14" fmla="*/ 1822015 w 1947319"/>
                  <a:gd name="connsiteY14" fmla="*/ 1318376 h 2145873"/>
                  <a:gd name="connsiteX15" fmla="*/ 1798564 w 1947319"/>
                  <a:gd name="connsiteY15" fmla="*/ 1279883 h 2145873"/>
                  <a:gd name="connsiteX16" fmla="*/ 1785976 w 1947319"/>
                  <a:gd name="connsiteY16" fmla="*/ 1235437 h 2145873"/>
                  <a:gd name="connsiteX17" fmla="*/ 1810789 w 1947319"/>
                  <a:gd name="connsiteY17" fmla="*/ 1189218 h 2145873"/>
                  <a:gd name="connsiteX18" fmla="*/ 1824060 w 1947319"/>
                  <a:gd name="connsiteY18" fmla="*/ 1185855 h 2145873"/>
                  <a:gd name="connsiteX19" fmla="*/ 1910907 w 1947319"/>
                  <a:gd name="connsiteY19" fmla="*/ 1153543 h 2145873"/>
                  <a:gd name="connsiteX20" fmla="*/ 1947264 w 1947319"/>
                  <a:gd name="connsiteY20" fmla="*/ 1109097 h 2145873"/>
                  <a:gd name="connsiteX21" fmla="*/ 1947264 w 1947319"/>
                  <a:gd name="connsiteY21" fmla="*/ 1092191 h 2145873"/>
                  <a:gd name="connsiteX22" fmla="*/ 1925677 w 1947319"/>
                  <a:gd name="connsiteY22" fmla="*/ 1040973 h 2145873"/>
                  <a:gd name="connsiteX23" fmla="*/ 1798428 w 1947319"/>
                  <a:gd name="connsiteY23" fmla="*/ 867415 h 2145873"/>
                  <a:gd name="connsiteX24" fmla="*/ 1679905 w 1947319"/>
                  <a:gd name="connsiteY24" fmla="*/ 713489 h 2145873"/>
                  <a:gd name="connsiteX25" fmla="*/ 1678405 w 1947319"/>
                  <a:gd name="connsiteY25" fmla="*/ 698219 h 2145873"/>
                  <a:gd name="connsiteX26" fmla="*/ 1692402 w 1947319"/>
                  <a:gd name="connsiteY26" fmla="*/ 603100 h 2145873"/>
                  <a:gd name="connsiteX27" fmla="*/ 1590421 w 1947319"/>
                  <a:gd name="connsiteY27" fmla="*/ 329515 h 2145873"/>
                  <a:gd name="connsiteX28" fmla="*/ 1320608 w 1947319"/>
                  <a:gd name="connsiteY28" fmla="*/ 92059 h 2145873"/>
                  <a:gd name="connsiteX29" fmla="*/ 1019755 w 1947319"/>
                  <a:gd name="connsiteY29" fmla="*/ 6075 h 2145873"/>
                  <a:gd name="connsiteX30" fmla="*/ 946087 w 1947319"/>
                  <a:gd name="connsiteY30" fmla="*/ -60 h 2145873"/>
                  <a:gd name="connsiteX31" fmla="*/ 861466 w 1947319"/>
                  <a:gd name="connsiteY31" fmla="*/ -60 h 2145873"/>
                  <a:gd name="connsiteX32" fmla="*/ 760394 w 1947319"/>
                  <a:gd name="connsiteY32" fmla="*/ 8211 h 2145873"/>
                  <a:gd name="connsiteX33" fmla="*/ 477856 w 1947319"/>
                  <a:gd name="connsiteY33" fmla="*/ 76107 h 2145873"/>
                  <a:gd name="connsiteX34" fmla="*/ 159052 w 1947319"/>
                  <a:gd name="connsiteY34" fmla="*/ 302292 h 2145873"/>
                  <a:gd name="connsiteX35" fmla="*/ 12488 w 1947319"/>
                  <a:gd name="connsiteY35" fmla="*/ 624414 h 2145873"/>
                  <a:gd name="connsiteX36" fmla="*/ -55 w 1947319"/>
                  <a:gd name="connsiteY36" fmla="*/ 728122 h 2145873"/>
                  <a:gd name="connsiteX37" fmla="*/ -55 w 1947319"/>
                  <a:gd name="connsiteY37" fmla="*/ 800063 h 2145873"/>
                  <a:gd name="connsiteX38" fmla="*/ 2899 w 1947319"/>
                  <a:gd name="connsiteY38" fmla="*/ 838965 h 2145873"/>
                  <a:gd name="connsiteX39" fmla="*/ 46664 w 1947319"/>
                  <a:gd name="connsiteY39" fmla="*/ 1060242 h 2145873"/>
                  <a:gd name="connsiteX40" fmla="*/ 148463 w 1947319"/>
                  <a:gd name="connsiteY40" fmla="*/ 1272476 h 2145873"/>
                  <a:gd name="connsiteX41" fmla="*/ 239082 w 1947319"/>
                  <a:gd name="connsiteY41" fmla="*/ 1409995 h 2145873"/>
                  <a:gd name="connsiteX42" fmla="*/ 286073 w 1947319"/>
                  <a:gd name="connsiteY42" fmla="*/ 1533381 h 2145873"/>
                  <a:gd name="connsiteX43" fmla="*/ 284483 w 1947319"/>
                  <a:gd name="connsiteY43" fmla="*/ 1663130 h 2145873"/>
                  <a:gd name="connsiteX44" fmla="*/ 261760 w 1947319"/>
                  <a:gd name="connsiteY44" fmla="*/ 1851868 h 2145873"/>
                  <a:gd name="connsiteX45" fmla="*/ 226994 w 1947319"/>
                  <a:gd name="connsiteY45" fmla="*/ 2058056 h 2145873"/>
                  <a:gd name="connsiteX46" fmla="*/ 209906 w 1947319"/>
                  <a:gd name="connsiteY46" fmla="*/ 2145813 h 214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47319" h="2145873">
                    <a:moveTo>
                      <a:pt x="1254120" y="2145813"/>
                    </a:moveTo>
                    <a:cubicBezTo>
                      <a:pt x="1261074" y="2117091"/>
                      <a:pt x="1314246" y="1909130"/>
                      <a:pt x="1332606" y="1885134"/>
                    </a:cubicBezTo>
                    <a:cubicBezTo>
                      <a:pt x="1336473" y="1879676"/>
                      <a:pt x="1342881" y="1876599"/>
                      <a:pt x="1349557" y="1876999"/>
                    </a:cubicBezTo>
                    <a:cubicBezTo>
                      <a:pt x="1442994" y="1876727"/>
                      <a:pt x="1536432" y="1875818"/>
                      <a:pt x="1629823" y="1875545"/>
                    </a:cubicBezTo>
                    <a:cubicBezTo>
                      <a:pt x="1676137" y="1875659"/>
                      <a:pt x="1720765" y="1858162"/>
                      <a:pt x="1754664" y="1826600"/>
                    </a:cubicBezTo>
                    <a:cubicBezTo>
                      <a:pt x="1784067" y="1800150"/>
                      <a:pt x="1807926" y="1769565"/>
                      <a:pt x="1803336" y="1726118"/>
                    </a:cubicBezTo>
                    <a:cubicBezTo>
                      <a:pt x="1802573" y="1715584"/>
                      <a:pt x="1800810" y="1705145"/>
                      <a:pt x="1798065" y="1694942"/>
                    </a:cubicBezTo>
                    <a:cubicBezTo>
                      <a:pt x="1788975" y="1663948"/>
                      <a:pt x="1779023" y="1633090"/>
                      <a:pt x="1768388" y="1602550"/>
                    </a:cubicBezTo>
                    <a:cubicBezTo>
                      <a:pt x="1760344" y="1579464"/>
                      <a:pt x="1762026" y="1557922"/>
                      <a:pt x="1775932" y="1538153"/>
                    </a:cubicBezTo>
                    <a:cubicBezTo>
                      <a:pt x="1786658" y="1522929"/>
                      <a:pt x="1798655" y="1508659"/>
                      <a:pt x="1810608" y="1494298"/>
                    </a:cubicBezTo>
                    <a:cubicBezTo>
                      <a:pt x="1825696" y="1476119"/>
                      <a:pt x="1826059" y="1469030"/>
                      <a:pt x="1810608" y="1450306"/>
                    </a:cubicBezTo>
                    <a:cubicBezTo>
                      <a:pt x="1802791" y="1440808"/>
                      <a:pt x="1794202" y="1432127"/>
                      <a:pt x="1786248" y="1422538"/>
                    </a:cubicBezTo>
                    <a:cubicBezTo>
                      <a:pt x="1780022" y="1415131"/>
                      <a:pt x="1781341" y="1408905"/>
                      <a:pt x="1789248" y="1402906"/>
                    </a:cubicBezTo>
                    <a:cubicBezTo>
                      <a:pt x="1798805" y="1396325"/>
                      <a:pt x="1807917" y="1389113"/>
                      <a:pt x="1816516" y="1381319"/>
                    </a:cubicBezTo>
                    <a:cubicBezTo>
                      <a:pt x="1837421" y="1361323"/>
                      <a:pt x="1838466" y="1341917"/>
                      <a:pt x="1822015" y="1318376"/>
                    </a:cubicBezTo>
                    <a:cubicBezTo>
                      <a:pt x="1812921" y="1306369"/>
                      <a:pt x="1805063" y="1293472"/>
                      <a:pt x="1798564" y="1279883"/>
                    </a:cubicBezTo>
                    <a:cubicBezTo>
                      <a:pt x="1792520" y="1265886"/>
                      <a:pt x="1790066" y="1250298"/>
                      <a:pt x="1785976" y="1235437"/>
                    </a:cubicBezTo>
                    <a:cubicBezTo>
                      <a:pt x="1779159" y="1210669"/>
                      <a:pt x="1786294" y="1197353"/>
                      <a:pt x="1810789" y="1189218"/>
                    </a:cubicBezTo>
                    <a:cubicBezTo>
                      <a:pt x="1815016" y="1187432"/>
                      <a:pt x="1819492" y="1186301"/>
                      <a:pt x="1824060" y="1185855"/>
                    </a:cubicBezTo>
                    <a:cubicBezTo>
                      <a:pt x="1857008" y="1185628"/>
                      <a:pt x="1884049" y="1169722"/>
                      <a:pt x="1910907" y="1153543"/>
                    </a:cubicBezTo>
                    <a:cubicBezTo>
                      <a:pt x="1928131" y="1143181"/>
                      <a:pt x="1942720" y="1130138"/>
                      <a:pt x="1947264" y="1109097"/>
                    </a:cubicBezTo>
                    <a:lnTo>
                      <a:pt x="1947264" y="1092191"/>
                    </a:lnTo>
                    <a:cubicBezTo>
                      <a:pt x="1940175" y="1075058"/>
                      <a:pt x="1934721" y="1057016"/>
                      <a:pt x="1925677" y="1040973"/>
                    </a:cubicBezTo>
                    <a:cubicBezTo>
                      <a:pt x="1890229" y="978076"/>
                      <a:pt x="1842738" y="923904"/>
                      <a:pt x="1798428" y="867415"/>
                    </a:cubicBezTo>
                    <a:cubicBezTo>
                      <a:pt x="1758435" y="816515"/>
                      <a:pt x="1719488" y="764752"/>
                      <a:pt x="1679905" y="713489"/>
                    </a:cubicBezTo>
                    <a:cubicBezTo>
                      <a:pt x="1676119" y="709276"/>
                      <a:pt x="1675510" y="703091"/>
                      <a:pt x="1678405" y="698219"/>
                    </a:cubicBezTo>
                    <a:cubicBezTo>
                      <a:pt x="1691716" y="668397"/>
                      <a:pt x="1696556" y="635490"/>
                      <a:pt x="1692402" y="603100"/>
                    </a:cubicBezTo>
                    <a:cubicBezTo>
                      <a:pt x="1680132" y="505218"/>
                      <a:pt x="1645216" y="411545"/>
                      <a:pt x="1590421" y="329515"/>
                    </a:cubicBezTo>
                    <a:cubicBezTo>
                      <a:pt x="1521980" y="226079"/>
                      <a:pt x="1430906" y="147730"/>
                      <a:pt x="1320608" y="92059"/>
                    </a:cubicBezTo>
                    <a:cubicBezTo>
                      <a:pt x="1225898" y="44068"/>
                      <a:pt x="1125190" y="17482"/>
                      <a:pt x="1019755" y="6075"/>
                    </a:cubicBezTo>
                    <a:cubicBezTo>
                      <a:pt x="995259" y="3439"/>
                      <a:pt x="970628" y="1939"/>
                      <a:pt x="946087" y="-60"/>
                    </a:cubicBezTo>
                    <a:lnTo>
                      <a:pt x="861466" y="-60"/>
                    </a:lnTo>
                    <a:cubicBezTo>
                      <a:pt x="827745" y="2666"/>
                      <a:pt x="794024" y="4711"/>
                      <a:pt x="760394" y="8211"/>
                    </a:cubicBezTo>
                    <a:cubicBezTo>
                      <a:pt x="663549" y="17779"/>
                      <a:pt x="568475" y="40625"/>
                      <a:pt x="477856" y="76107"/>
                    </a:cubicBezTo>
                    <a:cubicBezTo>
                      <a:pt x="353288" y="125462"/>
                      <a:pt x="244899" y="198175"/>
                      <a:pt x="159052" y="302292"/>
                    </a:cubicBezTo>
                    <a:cubicBezTo>
                      <a:pt x="82798" y="394957"/>
                      <a:pt x="32257" y="506045"/>
                      <a:pt x="12488" y="624414"/>
                    </a:cubicBezTo>
                    <a:cubicBezTo>
                      <a:pt x="6535" y="658681"/>
                      <a:pt x="4035" y="693538"/>
                      <a:pt x="-55" y="728122"/>
                    </a:cubicBezTo>
                    <a:lnTo>
                      <a:pt x="-55" y="800063"/>
                    </a:lnTo>
                    <a:cubicBezTo>
                      <a:pt x="945" y="813015"/>
                      <a:pt x="1854" y="826013"/>
                      <a:pt x="2899" y="838965"/>
                    </a:cubicBezTo>
                    <a:cubicBezTo>
                      <a:pt x="9634" y="914060"/>
                      <a:pt x="24304" y="988233"/>
                      <a:pt x="46664" y="1060242"/>
                    </a:cubicBezTo>
                    <a:cubicBezTo>
                      <a:pt x="69614" y="1136274"/>
                      <a:pt x="101699" y="1207624"/>
                      <a:pt x="148463" y="1272476"/>
                    </a:cubicBezTo>
                    <a:cubicBezTo>
                      <a:pt x="180548" y="1316967"/>
                      <a:pt x="210406" y="1363368"/>
                      <a:pt x="239082" y="1409995"/>
                    </a:cubicBezTo>
                    <a:cubicBezTo>
                      <a:pt x="262351" y="1447897"/>
                      <a:pt x="282483" y="1488662"/>
                      <a:pt x="286073" y="1533381"/>
                    </a:cubicBezTo>
                    <a:cubicBezTo>
                      <a:pt x="289064" y="1576601"/>
                      <a:pt x="288532" y="1619997"/>
                      <a:pt x="284483" y="1663130"/>
                    </a:cubicBezTo>
                    <a:cubicBezTo>
                      <a:pt x="279075" y="1726255"/>
                      <a:pt x="270849" y="1789197"/>
                      <a:pt x="261760" y="1851868"/>
                    </a:cubicBezTo>
                    <a:cubicBezTo>
                      <a:pt x="251534" y="1920809"/>
                      <a:pt x="239037" y="1989387"/>
                      <a:pt x="226994" y="2058056"/>
                    </a:cubicBezTo>
                    <a:cubicBezTo>
                      <a:pt x="221904" y="2087369"/>
                      <a:pt x="215677" y="2116455"/>
                      <a:pt x="209906" y="2145813"/>
                    </a:cubicBezTo>
                  </a:path>
                </a:pathLst>
              </a:custGeom>
              <a:noFill/>
              <a:ln w="90604" cap="flat">
                <a:solidFill>
                  <a:schemeClr val="bg1"/>
                </a:solidFill>
                <a:prstDash val="solid"/>
                <a:miter/>
              </a:ln>
            </p:spPr>
            <p:txBody>
              <a:bodyPr rtlCol="0" anchor="ctr"/>
              <a:lstStyle/>
              <a:p>
                <a:endParaRPr lang="en-US"/>
              </a:p>
            </p:txBody>
          </p:sp>
          <p:sp>
            <p:nvSpPr>
              <p:cNvPr id="54" name="Brīvforma: forma 29">
                <a:extLst>
                  <a:ext uri="{FF2B5EF4-FFF2-40B4-BE49-F238E27FC236}">
                    <a16:creationId xmlns:a16="http://schemas.microsoft.com/office/drawing/2014/main" id="{5B9A0CDE-3296-785F-540A-9ABB8DA4BDC5}"/>
                  </a:ext>
                </a:extLst>
              </p:cNvPr>
              <p:cNvSpPr/>
              <p:nvPr/>
            </p:nvSpPr>
            <p:spPr>
              <a:xfrm>
                <a:off x="6006507" y="2498908"/>
                <a:ext cx="630246" cy="630246"/>
              </a:xfrm>
              <a:custGeom>
                <a:avLst/>
                <a:gdLst>
                  <a:gd name="connsiteX0" fmla="*/ 630246 w 630246"/>
                  <a:gd name="connsiteY0" fmla="*/ 315123 h 630246"/>
                  <a:gd name="connsiteX1" fmla="*/ 315123 w 630246"/>
                  <a:gd name="connsiteY1" fmla="*/ 630246 h 630246"/>
                  <a:gd name="connsiteX2" fmla="*/ 0 w 630246"/>
                  <a:gd name="connsiteY2" fmla="*/ 315123 h 630246"/>
                  <a:gd name="connsiteX3" fmla="*/ 315123 w 630246"/>
                  <a:gd name="connsiteY3" fmla="*/ 0 h 630246"/>
                  <a:gd name="connsiteX4" fmla="*/ 630246 w 630246"/>
                  <a:gd name="connsiteY4" fmla="*/ 315123 h 6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0246" h="630246">
                    <a:moveTo>
                      <a:pt x="630246" y="315123"/>
                    </a:moveTo>
                    <a:cubicBezTo>
                      <a:pt x="630246" y="489161"/>
                      <a:pt x="489161" y="630246"/>
                      <a:pt x="315123" y="630246"/>
                    </a:cubicBezTo>
                    <a:cubicBezTo>
                      <a:pt x="141086" y="630246"/>
                      <a:pt x="0" y="489161"/>
                      <a:pt x="0" y="315123"/>
                    </a:cubicBezTo>
                    <a:cubicBezTo>
                      <a:pt x="0" y="141085"/>
                      <a:pt x="141086" y="0"/>
                      <a:pt x="315123" y="0"/>
                    </a:cubicBezTo>
                    <a:cubicBezTo>
                      <a:pt x="489161" y="0"/>
                      <a:pt x="630246" y="141085"/>
                      <a:pt x="630246" y="315123"/>
                    </a:cubicBezTo>
                    <a:close/>
                  </a:path>
                </a:pathLst>
              </a:custGeom>
              <a:solidFill>
                <a:schemeClr val="bg1"/>
              </a:solidFill>
              <a:ln w="22651" cap="flat">
                <a:solidFill>
                  <a:srgbClr val="1B1464"/>
                </a:solidFill>
                <a:prstDash val="solid"/>
                <a:miter/>
              </a:ln>
            </p:spPr>
            <p:txBody>
              <a:bodyPr rtlCol="0" anchor="ctr"/>
              <a:lstStyle/>
              <a:p>
                <a:endParaRPr lang="en-US"/>
              </a:p>
            </p:txBody>
          </p:sp>
          <p:sp>
            <p:nvSpPr>
              <p:cNvPr id="55" name="Brīvforma: forma 30">
                <a:extLst>
                  <a:ext uri="{FF2B5EF4-FFF2-40B4-BE49-F238E27FC236}">
                    <a16:creationId xmlns:a16="http://schemas.microsoft.com/office/drawing/2014/main" id="{3BE3E42A-5A6E-26B8-3D43-5D523783937F}"/>
                  </a:ext>
                </a:extLst>
              </p:cNvPr>
              <p:cNvSpPr/>
              <p:nvPr/>
            </p:nvSpPr>
            <p:spPr>
              <a:xfrm>
                <a:off x="4756069" y="2257722"/>
                <a:ext cx="1756127" cy="786730"/>
              </a:xfrm>
              <a:custGeom>
                <a:avLst/>
                <a:gdLst>
                  <a:gd name="connsiteX0" fmla="*/ -55 w 1756127"/>
                  <a:gd name="connsiteY0" fmla="*/ 689688 h 786730"/>
                  <a:gd name="connsiteX1" fmla="*/ 1420771 w 1756127"/>
                  <a:gd name="connsiteY1" fmla="*/ 465594 h 786730"/>
                  <a:gd name="connsiteX2" fmla="*/ 1605600 w 1756127"/>
                  <a:gd name="connsiteY2" fmla="*/ 56306 h 786730"/>
                  <a:gd name="connsiteX3" fmla="*/ 1756072 w 1756127"/>
                  <a:gd name="connsiteY3" fmla="*/ 786670 h 786730"/>
                </a:gdLst>
                <a:ahLst/>
                <a:cxnLst>
                  <a:cxn ang="0">
                    <a:pos x="connsiteX0" y="connsiteY0"/>
                  </a:cxn>
                  <a:cxn ang="0">
                    <a:pos x="connsiteX1" y="connsiteY1"/>
                  </a:cxn>
                  <a:cxn ang="0">
                    <a:pos x="connsiteX2" y="connsiteY2"/>
                  </a:cxn>
                  <a:cxn ang="0">
                    <a:pos x="connsiteX3" y="connsiteY3"/>
                  </a:cxn>
                </a:cxnLst>
                <a:rect l="l" t="t" r="r" b="b"/>
                <a:pathLst>
                  <a:path w="1756127" h="786730">
                    <a:moveTo>
                      <a:pt x="-55" y="689688"/>
                    </a:moveTo>
                    <a:cubicBezTo>
                      <a:pt x="-55" y="689688"/>
                      <a:pt x="1126326" y="708821"/>
                      <a:pt x="1420771" y="465594"/>
                    </a:cubicBezTo>
                    <a:cubicBezTo>
                      <a:pt x="1525297" y="379246"/>
                      <a:pt x="1573425" y="198098"/>
                      <a:pt x="1605600" y="56306"/>
                    </a:cubicBezTo>
                    <a:cubicBezTo>
                      <a:pt x="1672406" y="-238048"/>
                      <a:pt x="1709308" y="712684"/>
                      <a:pt x="1756072" y="786670"/>
                    </a:cubicBezTo>
                  </a:path>
                </a:pathLst>
              </a:custGeom>
              <a:noFill/>
              <a:ln w="45302" cap="flat">
                <a:solidFill>
                  <a:srgbClr val="3562FF"/>
                </a:solidFill>
                <a:prstDash val="solid"/>
                <a:miter/>
              </a:ln>
            </p:spPr>
            <p:txBody>
              <a:bodyPr rtlCol="0" anchor="ctr"/>
              <a:lstStyle/>
              <a:p>
                <a:endParaRPr lang="en-US"/>
              </a:p>
            </p:txBody>
          </p:sp>
        </p:grpSp>
      </p:grpSp>
      <p:sp>
        <p:nvSpPr>
          <p:cNvPr id="7" name="TextBox 6">
            <a:extLst>
              <a:ext uri="{FF2B5EF4-FFF2-40B4-BE49-F238E27FC236}">
                <a16:creationId xmlns:a16="http://schemas.microsoft.com/office/drawing/2014/main" id="{4DB9F83C-409F-107F-C77B-4CB9A3B94FC0}"/>
              </a:ext>
            </a:extLst>
          </p:cNvPr>
          <p:cNvSpPr txBox="1"/>
          <p:nvPr/>
        </p:nvSpPr>
        <p:spPr>
          <a:xfrm>
            <a:off x="3482154" y="1025704"/>
            <a:ext cx="4959396" cy="5078313"/>
          </a:xfrm>
          <a:prstGeom prst="rect">
            <a:avLst/>
          </a:prstGeom>
          <a:noFill/>
        </p:spPr>
        <p:txBody>
          <a:bodyPr wrap="square">
            <a:spAutoFit/>
          </a:bodyPr>
          <a:lstStyle/>
          <a:p>
            <a:pPr algn="ctr"/>
            <a:r>
              <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rPr>
              <a:t>A scientific research facility WITH a clinical functionality</a:t>
            </a:r>
          </a:p>
          <a:p>
            <a:pPr algn="ctr"/>
            <a:endPar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endParaRPr>
          </a:p>
          <a:p>
            <a:pPr algn="ctr"/>
            <a:r>
              <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rPr>
              <a:t>NOT</a:t>
            </a:r>
          </a:p>
          <a:p>
            <a:pPr algn="ctr"/>
            <a:endPar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endParaRPr>
          </a:p>
          <a:p>
            <a:pPr algn="ctr"/>
            <a:r>
              <a:rPr lang="en-US" sz="3600" b="1" dirty="0">
                <a:solidFill>
                  <a:srgbClr val="000066"/>
                </a:solidFill>
                <a:latin typeface="Roboto" panose="02000000000000000000" pitchFamily="2" charset="0"/>
                <a:ea typeface="Roboto" panose="02000000000000000000" pitchFamily="2" charset="0"/>
                <a:cs typeface="Roboto" panose="02000000000000000000" pitchFamily="2" charset="0"/>
              </a:rPr>
              <a:t>A clinical hospital WITH a research opportunities</a:t>
            </a:r>
            <a:endParaRPr lang="lv-LV" sz="3600" b="1" dirty="0"/>
          </a:p>
        </p:txBody>
      </p:sp>
    </p:spTree>
    <p:extLst>
      <p:ext uri="{BB962C8B-B14F-4D97-AF65-F5344CB8AC3E}">
        <p14:creationId xmlns:p14="http://schemas.microsoft.com/office/powerpoint/2010/main" val="1982096485"/>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34C36-673B-C78F-4EA5-FD800CD5FFC6}"/>
            </a:ext>
          </a:extLst>
        </p:cNvPr>
        <p:cNvGrpSpPr/>
        <p:nvPr/>
      </p:nvGrpSpPr>
      <p:grpSpPr>
        <a:xfrm>
          <a:off x="0" y="0"/>
          <a:ext cx="0" cy="0"/>
          <a:chOff x="0" y="0"/>
          <a:chExt cx="0" cy="0"/>
        </a:xfrm>
      </p:grpSpPr>
      <p:sp>
        <p:nvSpPr>
          <p:cNvPr id="7" name="Virsraksts 6">
            <a:extLst>
              <a:ext uri="{FF2B5EF4-FFF2-40B4-BE49-F238E27FC236}">
                <a16:creationId xmlns:a16="http://schemas.microsoft.com/office/drawing/2014/main" id="{851515D0-29A6-BDC1-74B8-A2A2B3A9C33F}"/>
              </a:ext>
            </a:extLst>
          </p:cNvPr>
          <p:cNvSpPr>
            <a:spLocks noGrp="1"/>
          </p:cNvSpPr>
          <p:nvPr>
            <p:ph type="ctrTitle"/>
          </p:nvPr>
        </p:nvSpPr>
        <p:spPr>
          <a:xfrm>
            <a:off x="0" y="2245106"/>
            <a:ext cx="12192000" cy="2387600"/>
          </a:xfrm>
        </p:spPr>
        <p:txBody>
          <a:bodyPr anchor="ctr">
            <a:no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What to expect at the end of the Feasibility Study?</a:t>
            </a:r>
            <a:endParaRPr lang="en-US" sz="40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92923704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F5BF4C-B85B-FB2E-C411-2718653722E6}"/>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10FE7666-CC6B-C18B-08E3-A2196FF413FF}"/>
              </a:ext>
            </a:extLst>
          </p:cNvPr>
          <p:cNvSpPr>
            <a:spLocks noGrp="1"/>
          </p:cNvSpPr>
          <p:nvPr>
            <p:ph type="title"/>
          </p:nvPr>
        </p:nvSpPr>
        <p:spPr/>
        <p:txBody>
          <a:bodyPr/>
          <a:lstStyle/>
          <a:p>
            <a:r>
              <a:rPr lang="en-US" sz="2000" dirty="0"/>
              <a:t>Main updates of the document</a:t>
            </a:r>
            <a:r>
              <a:rPr lang="en-US" sz="2400" dirty="0"/>
              <a:t>: </a:t>
            </a:r>
            <a:r>
              <a:rPr lang="en-US" sz="2400" b="1" dirty="0"/>
              <a:t>Long-term vision of APTCB and post-FS activities</a:t>
            </a:r>
          </a:p>
        </p:txBody>
      </p:sp>
      <p:sp>
        <p:nvSpPr>
          <p:cNvPr id="11" name="Taisnstūris 2">
            <a:extLst>
              <a:ext uri="{FF2B5EF4-FFF2-40B4-BE49-F238E27FC236}">
                <a16:creationId xmlns:a16="http://schemas.microsoft.com/office/drawing/2014/main" id="{155A67DD-02D8-E38F-DA25-6196BA275C32}"/>
              </a:ext>
            </a:extLst>
          </p:cNvPr>
          <p:cNvSpPr/>
          <p:nvPr/>
        </p:nvSpPr>
        <p:spPr>
          <a:xfrm>
            <a:off x="2154" y="1082644"/>
            <a:ext cx="12189846" cy="3143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The main tangible outcome: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the Feasibility Study Report.</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The information collected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to be used as decision making tool made by CBG the future of the APTCB project</a:t>
            </a:r>
            <a:endParaRPr lang="en-US"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Other documents will be created along with the Feasibility Study report by CBG:</a:t>
            </a:r>
          </a:p>
          <a:p>
            <a:pPr marL="685800" lvl="1" indent="-228600">
              <a:spcAft>
                <a:spcPts val="400"/>
              </a:spcAft>
              <a:buClr>
                <a:srgbClr val="000066"/>
              </a:buClr>
              <a:buFont typeface="Wingdings" panose="05000000000000000000" pitchFamily="2" charset="2"/>
              <a:buChar char="§"/>
            </a:pP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risk analysis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associated with APTCB proposal and overall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risk management strategy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p>
          <a:p>
            <a:pPr marL="685800" lvl="1" indent="-228600">
              <a:spcAft>
                <a:spcPts val="4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proposal for layout of the APTCB facility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p>
          <a:p>
            <a:pPr marL="685800" lvl="1" indent="-228600">
              <a:spcAft>
                <a:spcPts val="4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beam-time usage proposal </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for the APTCB facility; </a:t>
            </a:r>
          </a:p>
          <a:p>
            <a:pPr marL="685800" lvl="1" indent="-228600">
              <a:spcAft>
                <a:spcPts val="4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finalized and factual-based list of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selection criteria for the choice of most suitable APTCB facility construction site</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a:t>
            </a:r>
          </a:p>
          <a:p>
            <a:pPr marL="685800" lvl="1" indent="-228600">
              <a:spcAft>
                <a:spcPts val="4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initial proposal for the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expected staging for full-scale development of APTCB facility</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a:t>
            </a:r>
          </a:p>
          <a:p>
            <a:pPr marL="685800" lvl="1" indent="-228600">
              <a:spcAft>
                <a:spcPts val="400"/>
              </a:spcAft>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initial </a:t>
            </a:r>
            <a:r>
              <a:rPr lang="en-US" b="1" dirty="0">
                <a:solidFill>
                  <a:schemeClr val="tx1"/>
                </a:solidFill>
                <a:latin typeface="Roboto" panose="02000000000000000000" pitchFamily="2" charset="0"/>
                <a:ea typeface="Roboto" panose="02000000000000000000" pitchFamily="2" charset="0"/>
                <a:cs typeface="Roboto" panose="02000000000000000000" pitchFamily="2" charset="0"/>
              </a:rPr>
              <a:t>basis for a business plan</a:t>
            </a: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 for the APTCB facility. </a:t>
            </a:r>
          </a:p>
        </p:txBody>
      </p:sp>
      <p:sp>
        <p:nvSpPr>
          <p:cNvPr id="12" name="Taisnstūris 3">
            <a:extLst>
              <a:ext uri="{FF2B5EF4-FFF2-40B4-BE49-F238E27FC236}">
                <a16:creationId xmlns:a16="http://schemas.microsoft.com/office/drawing/2014/main" id="{2B6499CB-7217-8A3A-95A4-0FFE4FBB48B8}"/>
              </a:ext>
            </a:extLst>
          </p:cNvPr>
          <p:cNvSpPr/>
          <p:nvPr/>
        </p:nvSpPr>
        <p:spPr>
          <a:xfrm>
            <a:off x="0" y="603249"/>
            <a:ext cx="11849100" cy="479395"/>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Tool for decision making process for the future of this initiative</a:t>
            </a:r>
          </a:p>
        </p:txBody>
      </p:sp>
      <p:sp>
        <p:nvSpPr>
          <p:cNvPr id="13" name="Taisnstūris 3">
            <a:extLst>
              <a:ext uri="{FF2B5EF4-FFF2-40B4-BE49-F238E27FC236}">
                <a16:creationId xmlns:a16="http://schemas.microsoft.com/office/drawing/2014/main" id="{FD156F60-AC9F-43A9-769C-92641CF5266A}"/>
              </a:ext>
            </a:extLst>
          </p:cNvPr>
          <p:cNvSpPr/>
          <p:nvPr/>
        </p:nvSpPr>
        <p:spPr>
          <a:xfrm>
            <a:off x="0" y="4225896"/>
            <a:ext cx="11849100" cy="479395"/>
          </a:xfrm>
          <a:custGeom>
            <a:avLst/>
            <a:gdLst>
              <a:gd name="connsiteX0" fmla="*/ 0 w 4676775"/>
              <a:gd name="connsiteY0" fmla="*/ 0 h 479394"/>
              <a:gd name="connsiteX1" fmla="*/ 4676775 w 4676775"/>
              <a:gd name="connsiteY1" fmla="*/ 0 h 479394"/>
              <a:gd name="connsiteX2" fmla="*/ 4676775 w 4676775"/>
              <a:gd name="connsiteY2" fmla="*/ 479394 h 479394"/>
              <a:gd name="connsiteX3" fmla="*/ 0 w 4676775"/>
              <a:gd name="connsiteY3" fmla="*/ 479394 h 479394"/>
              <a:gd name="connsiteX4" fmla="*/ 0 w 4676775"/>
              <a:gd name="connsiteY4" fmla="*/ 0 h 479394"/>
              <a:gd name="connsiteX0" fmla="*/ 0 w 4676775"/>
              <a:gd name="connsiteY0" fmla="*/ 0 h 479394"/>
              <a:gd name="connsiteX1" fmla="*/ 4191000 w 4676775"/>
              <a:gd name="connsiteY1" fmla="*/ 9525 h 479394"/>
              <a:gd name="connsiteX2" fmla="*/ 4676775 w 4676775"/>
              <a:gd name="connsiteY2" fmla="*/ 479394 h 479394"/>
              <a:gd name="connsiteX3" fmla="*/ 0 w 4676775"/>
              <a:gd name="connsiteY3" fmla="*/ 479394 h 479394"/>
              <a:gd name="connsiteX4" fmla="*/ 0 w 4676775"/>
              <a:gd name="connsiteY4" fmla="*/ 0 h 4793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6775" h="479394">
                <a:moveTo>
                  <a:pt x="0" y="0"/>
                </a:moveTo>
                <a:lnTo>
                  <a:pt x="4191000" y="9525"/>
                </a:lnTo>
                <a:lnTo>
                  <a:pt x="4676775" y="479394"/>
                </a:lnTo>
                <a:lnTo>
                  <a:pt x="0" y="479394"/>
                </a:lnTo>
                <a:lnTo>
                  <a:pt x="0" y="0"/>
                </a:lnTo>
                <a:close/>
              </a:path>
            </a:pathLst>
          </a:cu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b="1" dirty="0">
                <a:latin typeface="Roboto" panose="02000000000000000000" pitchFamily="2" charset="0"/>
                <a:ea typeface="Roboto" panose="02000000000000000000" pitchFamily="2" charset="0"/>
                <a:cs typeface="Roboto" panose="02000000000000000000" pitchFamily="2" charset="0"/>
              </a:rPr>
              <a:t>Multiple possible scenarios</a:t>
            </a:r>
          </a:p>
        </p:txBody>
      </p:sp>
      <p:sp>
        <p:nvSpPr>
          <p:cNvPr id="14" name="Taisnstūris 2">
            <a:extLst>
              <a:ext uri="{FF2B5EF4-FFF2-40B4-BE49-F238E27FC236}">
                <a16:creationId xmlns:a16="http://schemas.microsoft.com/office/drawing/2014/main" id="{872D0DF5-4680-EB94-FD51-22357BB88310}"/>
              </a:ext>
            </a:extLst>
          </p:cNvPr>
          <p:cNvSpPr/>
          <p:nvPr/>
        </p:nvSpPr>
        <p:spPr>
          <a:xfrm>
            <a:off x="1" y="4705290"/>
            <a:ext cx="12189846" cy="1856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dirty="0">
                <a:solidFill>
                  <a:schemeClr val="tx1"/>
                </a:solidFill>
                <a:latin typeface="Roboto" panose="02000000000000000000" pitchFamily="2" charset="0"/>
                <a:ea typeface="Roboto" panose="02000000000000000000" pitchFamily="2" charset="0"/>
                <a:cs typeface="Roboto" panose="02000000000000000000" pitchFamily="2" charset="0"/>
              </a:rPr>
              <a:t>Feasibility Study report and other accompanying documents: to provide the basis for multiple possible scenarios, not a definitive solution, for the decision making stakeholders. Providing factual basis for comparison of the different alternative options. </a:t>
            </a:r>
          </a:p>
          <a:p>
            <a:pPr marL="6858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full-scale implementation scenario, with varying weights of scientific research and clinical treatment functions; </a:t>
            </a:r>
          </a:p>
          <a:p>
            <a:pPr marL="6858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partial implementation scenario, limiting certain technical functionalities of the proposed facility; </a:t>
            </a:r>
          </a:p>
          <a:p>
            <a:pPr marL="685800" lvl="1" indent="-228600">
              <a:buClr>
                <a:srgbClr val="000066"/>
              </a:buClr>
              <a:buFont typeface="Wingdings" panose="05000000000000000000" pitchFamily="2" charset="2"/>
              <a:buChar char="§"/>
            </a:pP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scenario of not implementing the facility, while identifying possible alternatives. </a:t>
            </a:r>
          </a:p>
        </p:txBody>
      </p:sp>
    </p:spTree>
    <p:extLst>
      <p:ext uri="{BB962C8B-B14F-4D97-AF65-F5344CB8AC3E}">
        <p14:creationId xmlns:p14="http://schemas.microsoft.com/office/powerpoint/2010/main" val="3471157049"/>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239697-D1F6-50E0-D0B2-889DA6EAE89F}"/>
            </a:ext>
          </a:extLst>
        </p:cNvPr>
        <p:cNvGrpSpPr/>
        <p:nvPr/>
      </p:nvGrpSpPr>
      <p:grpSpPr>
        <a:xfrm>
          <a:off x="0" y="0"/>
          <a:ext cx="0" cy="0"/>
          <a:chOff x="0" y="0"/>
          <a:chExt cx="0" cy="0"/>
        </a:xfrm>
      </p:grpSpPr>
      <p:sp>
        <p:nvSpPr>
          <p:cNvPr id="7" name="Virsraksts 6">
            <a:extLst>
              <a:ext uri="{FF2B5EF4-FFF2-40B4-BE49-F238E27FC236}">
                <a16:creationId xmlns:a16="http://schemas.microsoft.com/office/drawing/2014/main" id="{14FFC6B4-EE27-0E05-4B17-1A4936880D8F}"/>
              </a:ext>
            </a:extLst>
          </p:cNvPr>
          <p:cNvSpPr>
            <a:spLocks noGrp="1"/>
          </p:cNvSpPr>
          <p:nvPr>
            <p:ph type="ctrTitle"/>
          </p:nvPr>
        </p:nvSpPr>
        <p:spPr>
          <a:xfrm>
            <a:off x="0" y="2245106"/>
            <a:ext cx="12192000" cy="2387600"/>
          </a:xfrm>
        </p:spPr>
        <p:txBody>
          <a:bodyPr anchor="ctr">
            <a:no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Current state of the Document</a:t>
            </a:r>
            <a:endParaRPr lang="en-US" sz="40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395766219"/>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412CD-9CE8-F3A9-B8C3-43381F243891}"/>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D95F7DF5-A85F-9DF8-DEDF-C3D42A944D72}"/>
              </a:ext>
            </a:extLst>
          </p:cNvPr>
          <p:cNvSpPr>
            <a:spLocks noGrp="1"/>
          </p:cNvSpPr>
          <p:nvPr>
            <p:ph type="title"/>
          </p:nvPr>
        </p:nvSpPr>
        <p:spPr/>
        <p:txBody>
          <a:bodyPr/>
          <a:lstStyle/>
          <a:p>
            <a:r>
              <a:rPr lang="en-US" sz="2000" dirty="0"/>
              <a:t>Main updates of the document</a:t>
            </a:r>
            <a:r>
              <a:rPr lang="en-US" sz="2400" dirty="0"/>
              <a:t>: </a:t>
            </a:r>
            <a:r>
              <a:rPr lang="en-US" sz="2400" b="1" dirty="0"/>
              <a:t>Current state of the document</a:t>
            </a:r>
          </a:p>
        </p:txBody>
      </p:sp>
      <p:sp>
        <p:nvSpPr>
          <p:cNvPr id="6" name="Taisnstūris 5">
            <a:extLst>
              <a:ext uri="{FF2B5EF4-FFF2-40B4-BE49-F238E27FC236}">
                <a16:creationId xmlns:a16="http://schemas.microsoft.com/office/drawing/2014/main" id="{B849FE62-2A6E-97C8-6B8C-B3B98791E637}"/>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F642DA00-5605-F33F-6396-949E2252541A}"/>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 name="Taisnstūris 14">
            <a:extLst>
              <a:ext uri="{FF2B5EF4-FFF2-40B4-BE49-F238E27FC236}">
                <a16:creationId xmlns:a16="http://schemas.microsoft.com/office/drawing/2014/main" id="{5704D635-A055-FE3C-7465-88EC6E2C90F5}"/>
              </a:ext>
            </a:extLst>
          </p:cNvPr>
          <p:cNvSpPr/>
          <p:nvPr/>
        </p:nvSpPr>
        <p:spPr>
          <a:xfrm>
            <a:off x="7530" y="626333"/>
            <a:ext cx="12192001" cy="87981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Current iteration of the document: </a:t>
            </a:r>
            <a:r>
              <a:rPr lang="en-US" sz="2400" b="1" dirty="0">
                <a:latin typeface="Roboto" panose="02000000000000000000" pitchFamily="2" charset="0"/>
                <a:ea typeface="Roboto" panose="02000000000000000000" pitchFamily="2" charset="0"/>
                <a:cs typeface="Roboto" panose="02000000000000000000" pitchFamily="2" charset="0"/>
                <a:hlinkClick r:id="rId2"/>
              </a:rPr>
              <a:t>HERE</a:t>
            </a:r>
            <a:r>
              <a:rPr lang="en-US" sz="2400" b="1" dirty="0">
                <a:latin typeface="Roboto" panose="02000000000000000000" pitchFamily="2" charset="0"/>
                <a:ea typeface="Roboto" panose="02000000000000000000" pitchFamily="2" charset="0"/>
                <a:cs typeface="Roboto" panose="02000000000000000000" pitchFamily="2" charset="0"/>
              </a:rPr>
              <a:t> </a:t>
            </a:r>
          </a:p>
        </p:txBody>
      </p:sp>
      <p:sp>
        <p:nvSpPr>
          <p:cNvPr id="5" name="Taisnstūris 2">
            <a:extLst>
              <a:ext uri="{FF2B5EF4-FFF2-40B4-BE49-F238E27FC236}">
                <a16:creationId xmlns:a16="http://schemas.microsoft.com/office/drawing/2014/main" id="{345A54FE-609C-5A1B-CB3C-35F272CC1462}"/>
              </a:ext>
            </a:extLst>
          </p:cNvPr>
          <p:cNvSpPr/>
          <p:nvPr/>
        </p:nvSpPr>
        <p:spPr>
          <a:xfrm>
            <a:off x="2152" y="1506145"/>
            <a:ext cx="12182317" cy="3143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r>
              <a:rPr lang="en-US" sz="3200" dirty="0">
                <a:solidFill>
                  <a:schemeClr val="tx1"/>
                </a:solidFill>
                <a:latin typeface="Roboto" panose="02000000000000000000" pitchFamily="2" charset="0"/>
                <a:ea typeface="Roboto" panose="02000000000000000000" pitchFamily="2" charset="0"/>
                <a:cs typeface="Roboto" panose="02000000000000000000" pitchFamily="2" charset="0"/>
              </a:rPr>
              <a:t>All comments, corrections and suggestions from APTCB FSSG member institutions are implemented</a:t>
            </a:r>
          </a:p>
          <a:p>
            <a:pPr marL="228600" indent="-228600">
              <a:buClr>
                <a:srgbClr val="000066"/>
              </a:buClr>
              <a:buFont typeface="Wingdings" panose="05000000000000000000" pitchFamily="2" charset="2"/>
              <a:buChar char="§"/>
            </a:pPr>
            <a:endParaRPr lang="en-US" sz="32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3200" b="1" dirty="0">
                <a:solidFill>
                  <a:schemeClr val="tx1"/>
                </a:solidFill>
                <a:latin typeface="Roboto" panose="02000000000000000000" pitchFamily="2" charset="0"/>
                <a:ea typeface="Roboto" panose="02000000000000000000" pitchFamily="2" charset="0"/>
                <a:cs typeface="Roboto" panose="02000000000000000000" pitchFamily="2" charset="0"/>
              </a:rPr>
              <a:t>We could be looking at the finalization of the document</a:t>
            </a:r>
          </a:p>
        </p:txBody>
      </p:sp>
      <p:sp>
        <p:nvSpPr>
          <p:cNvPr id="7" name="Taisnstūris 14">
            <a:extLst>
              <a:ext uri="{FF2B5EF4-FFF2-40B4-BE49-F238E27FC236}">
                <a16:creationId xmlns:a16="http://schemas.microsoft.com/office/drawing/2014/main" id="{3067918B-8267-2FFB-D979-91ACE1D5F050}"/>
              </a:ext>
            </a:extLst>
          </p:cNvPr>
          <p:cNvSpPr/>
          <p:nvPr/>
        </p:nvSpPr>
        <p:spPr>
          <a:xfrm>
            <a:off x="7530" y="4668538"/>
            <a:ext cx="12192001" cy="135126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Roboto" panose="02000000000000000000" pitchFamily="2" charset="0"/>
                <a:ea typeface="Roboto" panose="02000000000000000000" pitchFamily="2" charset="0"/>
                <a:cs typeface="Roboto" panose="02000000000000000000" pitchFamily="2" charset="0"/>
              </a:rPr>
              <a:t>Main discussion point for today after ~ 4 slides</a:t>
            </a:r>
            <a:r>
              <a:rPr lang="en-US" sz="2400" b="1" dirty="0">
                <a:latin typeface="Roboto" panose="02000000000000000000" pitchFamily="2" charset="0"/>
                <a:ea typeface="Roboto" panose="02000000000000000000" pitchFamily="2" charset="0"/>
                <a:cs typeface="Roboto" panose="02000000000000000000" pitchFamily="2" charset="0"/>
              </a:rPr>
              <a:t>:</a:t>
            </a:r>
          </a:p>
          <a:p>
            <a:pPr algn="ctr"/>
            <a:r>
              <a:rPr lang="en-US" sz="2400" b="1" dirty="0">
                <a:latin typeface="Roboto" panose="02000000000000000000" pitchFamily="2" charset="0"/>
                <a:ea typeface="Roboto" panose="02000000000000000000" pitchFamily="2" charset="0"/>
                <a:cs typeface="Roboto" panose="02000000000000000000" pitchFamily="2" charset="0"/>
              </a:rPr>
              <a:t>What are the next steps of the initiative and possibly launching the Feasibility Study?</a:t>
            </a:r>
          </a:p>
        </p:txBody>
      </p:sp>
    </p:spTree>
    <p:extLst>
      <p:ext uri="{BB962C8B-B14F-4D97-AF65-F5344CB8AC3E}">
        <p14:creationId xmlns:p14="http://schemas.microsoft.com/office/powerpoint/2010/main" val="3816597421"/>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A0657-42D1-BE5D-EF32-37FA6240DFD3}"/>
            </a:ext>
          </a:extLst>
        </p:cNvPr>
        <p:cNvGrpSpPr/>
        <p:nvPr/>
      </p:nvGrpSpPr>
      <p:grpSpPr>
        <a:xfrm>
          <a:off x="0" y="0"/>
          <a:ext cx="0" cy="0"/>
          <a:chOff x="0" y="0"/>
          <a:chExt cx="0" cy="0"/>
        </a:xfrm>
      </p:grpSpPr>
      <p:sp>
        <p:nvSpPr>
          <p:cNvPr id="7" name="Virsraksts 6">
            <a:extLst>
              <a:ext uri="{FF2B5EF4-FFF2-40B4-BE49-F238E27FC236}">
                <a16:creationId xmlns:a16="http://schemas.microsoft.com/office/drawing/2014/main" id="{347E7A21-487C-FBCB-C152-9233882E57C7}"/>
              </a:ext>
            </a:extLst>
          </p:cNvPr>
          <p:cNvSpPr>
            <a:spLocks noGrp="1"/>
          </p:cNvSpPr>
          <p:nvPr>
            <p:ph type="ctrTitle"/>
          </p:nvPr>
        </p:nvSpPr>
        <p:spPr>
          <a:xfrm>
            <a:off x="0" y="2245106"/>
            <a:ext cx="12192000" cy="2387600"/>
          </a:xfrm>
        </p:spPr>
        <p:txBody>
          <a:bodyPr anchor="ctr">
            <a:no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Initial discussion on ideas of</a:t>
            </a:r>
            <a:b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possible funding pathways</a:t>
            </a:r>
            <a:endParaRPr lang="en-US" sz="40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04039792"/>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33C6D-2CD7-BB26-CE27-29920FE8E361}"/>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EFA2F8F0-16D6-373B-BE22-9724FE8F7A11}"/>
              </a:ext>
            </a:extLst>
          </p:cNvPr>
          <p:cNvSpPr>
            <a:spLocks noGrp="1"/>
          </p:cNvSpPr>
          <p:nvPr>
            <p:ph type="title"/>
          </p:nvPr>
        </p:nvSpPr>
        <p:spPr/>
        <p:txBody>
          <a:bodyPr/>
          <a:lstStyle/>
          <a:p>
            <a:r>
              <a:rPr lang="en-US" sz="2400" b="1" dirty="0"/>
              <a:t>Initial discussions on possible funding pathways</a:t>
            </a:r>
          </a:p>
        </p:txBody>
      </p:sp>
      <p:sp>
        <p:nvSpPr>
          <p:cNvPr id="6" name="Taisnstūris 5">
            <a:extLst>
              <a:ext uri="{FF2B5EF4-FFF2-40B4-BE49-F238E27FC236}">
                <a16:creationId xmlns:a16="http://schemas.microsoft.com/office/drawing/2014/main" id="{D2A5E2CF-A8CC-7112-3907-1E7989DF3DBA}"/>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8696B683-3A06-2BE4-610C-0580BAC14C48}"/>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 name="Taisnstūris 3">
            <a:extLst>
              <a:ext uri="{FF2B5EF4-FFF2-40B4-BE49-F238E27FC236}">
                <a16:creationId xmlns:a16="http://schemas.microsoft.com/office/drawing/2014/main" id="{E9AFFD29-DEC4-ACD7-C6EB-D66D0F15E6C4}"/>
              </a:ext>
            </a:extLst>
          </p:cNvPr>
          <p:cNvSpPr/>
          <p:nvPr/>
        </p:nvSpPr>
        <p:spPr>
          <a:xfrm>
            <a:off x="-6457" y="1108901"/>
            <a:ext cx="3422862" cy="147732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Roboto" panose="02000000000000000000" pitchFamily="2" charset="0"/>
                <a:ea typeface="Roboto" panose="02000000000000000000" pitchFamily="2" charset="0"/>
                <a:cs typeface="Roboto" panose="02000000000000000000" pitchFamily="2" charset="0"/>
              </a:rPr>
              <a:t>Lithuania</a:t>
            </a:r>
            <a:endParaRPr lang="en-US" sz="2800" dirty="0">
              <a:latin typeface="Roboto" panose="02000000000000000000" pitchFamily="2" charset="0"/>
              <a:ea typeface="Roboto" panose="02000000000000000000" pitchFamily="2" charset="0"/>
              <a:cs typeface="Roboto" panose="02000000000000000000" pitchFamily="2" charset="0"/>
            </a:endParaRPr>
          </a:p>
        </p:txBody>
      </p:sp>
      <p:sp>
        <p:nvSpPr>
          <p:cNvPr id="5" name="Taisnstūris 3">
            <a:extLst>
              <a:ext uri="{FF2B5EF4-FFF2-40B4-BE49-F238E27FC236}">
                <a16:creationId xmlns:a16="http://schemas.microsoft.com/office/drawing/2014/main" id="{694711B7-8C3C-7E52-6A79-021E145260C6}"/>
              </a:ext>
            </a:extLst>
          </p:cNvPr>
          <p:cNvSpPr/>
          <p:nvPr/>
        </p:nvSpPr>
        <p:spPr>
          <a:xfrm>
            <a:off x="0" y="2763096"/>
            <a:ext cx="3416407" cy="206210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Roboto" panose="02000000000000000000" pitchFamily="2" charset="0"/>
                <a:ea typeface="Roboto" panose="02000000000000000000" pitchFamily="2" charset="0"/>
                <a:cs typeface="Roboto" panose="02000000000000000000" pitchFamily="2" charset="0"/>
              </a:rPr>
              <a:t>Latvia</a:t>
            </a:r>
            <a:endParaRPr lang="en-US" sz="2800" dirty="0">
              <a:latin typeface="Roboto" panose="02000000000000000000" pitchFamily="2" charset="0"/>
              <a:ea typeface="Roboto" panose="02000000000000000000" pitchFamily="2" charset="0"/>
              <a:cs typeface="Roboto" panose="02000000000000000000" pitchFamily="2" charset="0"/>
            </a:endParaRPr>
          </a:p>
        </p:txBody>
      </p:sp>
      <p:sp>
        <p:nvSpPr>
          <p:cNvPr id="7" name="Taisnstūris 3">
            <a:extLst>
              <a:ext uri="{FF2B5EF4-FFF2-40B4-BE49-F238E27FC236}">
                <a16:creationId xmlns:a16="http://schemas.microsoft.com/office/drawing/2014/main" id="{D2D70463-720E-C01E-93F7-21DF6E3BD88D}"/>
              </a:ext>
            </a:extLst>
          </p:cNvPr>
          <p:cNvSpPr/>
          <p:nvPr/>
        </p:nvSpPr>
        <p:spPr>
          <a:xfrm>
            <a:off x="-6455" y="4998066"/>
            <a:ext cx="3422862" cy="148132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latin typeface="Roboto" panose="02000000000000000000" pitchFamily="2" charset="0"/>
                <a:ea typeface="Roboto" panose="02000000000000000000" pitchFamily="2" charset="0"/>
                <a:cs typeface="Roboto" panose="02000000000000000000" pitchFamily="2" charset="0"/>
              </a:rPr>
              <a:t>Estonia</a:t>
            </a:r>
            <a:endParaRPr lang="en-US" sz="2800" dirty="0">
              <a:latin typeface="Roboto" panose="02000000000000000000" pitchFamily="2" charset="0"/>
              <a:ea typeface="Roboto" panose="02000000000000000000" pitchFamily="2" charset="0"/>
              <a:cs typeface="Roboto" panose="02000000000000000000" pitchFamily="2" charset="0"/>
            </a:endParaRPr>
          </a:p>
        </p:txBody>
      </p:sp>
      <p:sp>
        <p:nvSpPr>
          <p:cNvPr id="9" name="TextBox 8">
            <a:extLst>
              <a:ext uri="{FF2B5EF4-FFF2-40B4-BE49-F238E27FC236}">
                <a16:creationId xmlns:a16="http://schemas.microsoft.com/office/drawing/2014/main" id="{CC8CD096-1475-3648-3A62-515BE4334AD8}"/>
              </a:ext>
            </a:extLst>
          </p:cNvPr>
          <p:cNvSpPr txBox="1"/>
          <p:nvPr/>
        </p:nvSpPr>
        <p:spPr>
          <a:xfrm>
            <a:off x="3403493" y="1108901"/>
            <a:ext cx="8786351" cy="1477328"/>
          </a:xfrm>
          <a:prstGeom prst="rect">
            <a:avLst/>
          </a:prstGeom>
          <a:solidFill>
            <a:srgbClr val="00B0F0">
              <a:alpha val="30196"/>
            </a:srgbClr>
          </a:solidFill>
        </p:spPr>
        <p:txBody>
          <a:bodyPr wrap="square">
            <a:spAutoFit/>
          </a:bodyPr>
          <a:lstStyle/>
          <a:p>
            <a:endParaRPr lang="en-US" i="1" dirty="0">
              <a:latin typeface="Roboto" panose="02000000000000000000" pitchFamily="2" charset="0"/>
              <a:ea typeface="Roboto" panose="02000000000000000000" pitchFamily="2" charset="0"/>
              <a:cs typeface="Roboto" panose="02000000000000000000" pitchFamily="2" charset="0"/>
            </a:endParaRPr>
          </a:p>
          <a:p>
            <a:r>
              <a:rPr lang="en-US" i="1" dirty="0">
                <a:latin typeface="Roboto" panose="02000000000000000000" pitchFamily="2" charset="0"/>
                <a:ea typeface="Roboto" panose="02000000000000000000" pitchFamily="2" charset="0"/>
                <a:cs typeface="Roboto" panose="02000000000000000000" pitchFamily="2" charset="0"/>
              </a:rPr>
              <a:t>“ significant political and governmental interest in the project. Multiple stakeholders, including the Ministry of Foreign Affairs and the Lithuanian Presidency, are requesting updates and details regarding the finalized Proposal ”</a:t>
            </a:r>
          </a:p>
          <a:p>
            <a:endParaRPr lang="en-GB" i="1" dirty="0">
              <a:latin typeface="Roboto" panose="02000000000000000000" pitchFamily="2" charset="0"/>
              <a:ea typeface="Roboto" panose="02000000000000000000" pitchFamily="2" charset="0"/>
              <a:cs typeface="Roboto" panose="02000000000000000000" pitchFamily="2" charset="0"/>
            </a:endParaRPr>
          </a:p>
        </p:txBody>
      </p:sp>
      <p:sp>
        <p:nvSpPr>
          <p:cNvPr id="10" name="TextBox 9">
            <a:extLst>
              <a:ext uri="{FF2B5EF4-FFF2-40B4-BE49-F238E27FC236}">
                <a16:creationId xmlns:a16="http://schemas.microsoft.com/office/drawing/2014/main" id="{086DE78C-07EF-7158-BE45-105DC338D654}"/>
              </a:ext>
            </a:extLst>
          </p:cNvPr>
          <p:cNvSpPr txBox="1"/>
          <p:nvPr/>
        </p:nvSpPr>
        <p:spPr>
          <a:xfrm>
            <a:off x="3416409" y="2763097"/>
            <a:ext cx="8786351" cy="2062103"/>
          </a:xfrm>
          <a:prstGeom prst="rect">
            <a:avLst/>
          </a:prstGeom>
          <a:solidFill>
            <a:srgbClr val="00B0F0">
              <a:alpha val="30196"/>
            </a:srgbClr>
          </a:solidFill>
        </p:spPr>
        <p:txBody>
          <a:bodyPr wrap="square">
            <a:spAutoFit/>
          </a:bodyPr>
          <a:lstStyle/>
          <a:p>
            <a:endParaRPr lang="en-US" sz="1600" i="1" dirty="0">
              <a:latin typeface="Roboto" panose="02000000000000000000" pitchFamily="2" charset="0"/>
              <a:ea typeface="Roboto" panose="02000000000000000000" pitchFamily="2" charset="0"/>
              <a:cs typeface="Roboto" panose="02000000000000000000" pitchFamily="2" charset="0"/>
            </a:endParaRPr>
          </a:p>
          <a:p>
            <a:r>
              <a:rPr lang="en-US" sz="1600" i="1" dirty="0">
                <a:latin typeface="Roboto" panose="02000000000000000000" pitchFamily="2" charset="0"/>
                <a:ea typeface="Roboto" panose="02000000000000000000" pitchFamily="2" charset="0"/>
                <a:cs typeface="Roboto" panose="02000000000000000000" pitchFamily="2" charset="0"/>
              </a:rPr>
              <a:t>“ Two potential funding pathways have been identified:</a:t>
            </a:r>
          </a:p>
          <a:p>
            <a:r>
              <a:rPr lang="en-US" sz="1600" i="1" dirty="0">
                <a:latin typeface="Roboto" panose="02000000000000000000" pitchFamily="2" charset="0"/>
                <a:ea typeface="Roboto" panose="02000000000000000000" pitchFamily="2" charset="0"/>
                <a:cs typeface="Roboto" panose="02000000000000000000" pitchFamily="2" charset="0"/>
              </a:rPr>
              <a:t>a) Applying for a national research project grant, where the Feasibility Study would be included as a key deliverable;</a:t>
            </a:r>
          </a:p>
          <a:p>
            <a:r>
              <a:rPr lang="en-US" sz="1600" i="1" dirty="0">
                <a:latin typeface="Roboto" panose="02000000000000000000" pitchFamily="2" charset="0"/>
                <a:ea typeface="Roboto" panose="02000000000000000000" pitchFamily="2" charset="0"/>
                <a:cs typeface="Roboto" panose="02000000000000000000" pitchFamily="2" charset="0"/>
              </a:rPr>
              <a:t>b) Exploring joint institutional support from leading Latvian universities (Riga Technical University, University of Latvia and Riga </a:t>
            </a:r>
            <a:r>
              <a:rPr lang="en-US" sz="1600" i="1" dirty="0" err="1">
                <a:latin typeface="Roboto" panose="02000000000000000000" pitchFamily="2" charset="0"/>
                <a:ea typeface="Roboto" panose="02000000000000000000" pitchFamily="2" charset="0"/>
                <a:cs typeface="Roboto" panose="02000000000000000000" pitchFamily="2" charset="0"/>
              </a:rPr>
              <a:t>Stradiņš</a:t>
            </a:r>
            <a:r>
              <a:rPr lang="en-US" sz="1600" i="1" dirty="0">
                <a:latin typeface="Roboto" panose="02000000000000000000" pitchFamily="2" charset="0"/>
                <a:ea typeface="Roboto" panose="02000000000000000000" pitchFamily="2" charset="0"/>
                <a:cs typeface="Roboto" panose="02000000000000000000" pitchFamily="2" charset="0"/>
              </a:rPr>
              <a:t> University) for approaching relevant ministries as a</a:t>
            </a:r>
          </a:p>
          <a:p>
            <a:r>
              <a:rPr lang="en-US" sz="1600" i="1" dirty="0">
                <a:latin typeface="Roboto" panose="02000000000000000000" pitchFamily="2" charset="0"/>
                <a:ea typeface="Roboto" panose="02000000000000000000" pitchFamily="2" charset="0"/>
                <a:cs typeface="Roboto" panose="02000000000000000000" pitchFamily="2" charset="0"/>
              </a:rPr>
              <a:t>united front. ”</a:t>
            </a:r>
          </a:p>
          <a:p>
            <a:endParaRPr lang="en-GB" sz="1600" i="1" dirty="0">
              <a:latin typeface="Roboto" panose="02000000000000000000" pitchFamily="2" charset="0"/>
              <a:ea typeface="Roboto" panose="02000000000000000000" pitchFamily="2" charset="0"/>
              <a:cs typeface="Roboto" panose="02000000000000000000" pitchFamily="2" charset="0"/>
            </a:endParaRPr>
          </a:p>
        </p:txBody>
      </p:sp>
      <p:sp>
        <p:nvSpPr>
          <p:cNvPr id="11" name="TextBox 10">
            <a:extLst>
              <a:ext uri="{FF2B5EF4-FFF2-40B4-BE49-F238E27FC236}">
                <a16:creationId xmlns:a16="http://schemas.microsoft.com/office/drawing/2014/main" id="{24CFE4CB-1B21-77B0-2728-EE8E298966F4}"/>
              </a:ext>
            </a:extLst>
          </p:cNvPr>
          <p:cNvSpPr txBox="1"/>
          <p:nvPr/>
        </p:nvSpPr>
        <p:spPr>
          <a:xfrm>
            <a:off x="3403494" y="5002066"/>
            <a:ext cx="8786351" cy="1477328"/>
          </a:xfrm>
          <a:prstGeom prst="rect">
            <a:avLst/>
          </a:prstGeom>
          <a:solidFill>
            <a:srgbClr val="00B0F0">
              <a:alpha val="30196"/>
            </a:srgbClr>
          </a:solidFill>
        </p:spPr>
        <p:txBody>
          <a:bodyPr wrap="square">
            <a:spAutoFit/>
          </a:bodyPr>
          <a:lstStyle/>
          <a:p>
            <a:endParaRPr lang="en-US" i="1" dirty="0">
              <a:latin typeface="Roboto" panose="02000000000000000000" pitchFamily="2" charset="0"/>
              <a:ea typeface="Roboto" panose="02000000000000000000" pitchFamily="2" charset="0"/>
              <a:cs typeface="Roboto" panose="02000000000000000000" pitchFamily="2" charset="0"/>
            </a:endParaRPr>
          </a:p>
          <a:p>
            <a:r>
              <a:rPr lang="en-US" i="1" dirty="0">
                <a:latin typeface="Roboto" panose="02000000000000000000" pitchFamily="2" charset="0"/>
                <a:ea typeface="Roboto" panose="02000000000000000000" pitchFamily="2" charset="0"/>
                <a:cs typeface="Roboto" panose="02000000000000000000" pitchFamily="2" charset="0"/>
              </a:rPr>
              <a:t>“ a positive shift in government attitudes towards the project. Non-binding discussions have been held, and several funding possibilities are being explored. Estonian public funding would likely require a formal procurement process ”</a:t>
            </a:r>
          </a:p>
          <a:p>
            <a:endParaRPr lang="en-GB" i="1" dirty="0">
              <a:latin typeface="Roboto" panose="02000000000000000000" pitchFamily="2" charset="0"/>
              <a:ea typeface="Roboto" panose="02000000000000000000" pitchFamily="2" charset="0"/>
              <a:cs typeface="Roboto" panose="02000000000000000000" pitchFamily="2" charset="0"/>
            </a:endParaRPr>
          </a:p>
        </p:txBody>
      </p:sp>
      <p:sp>
        <p:nvSpPr>
          <p:cNvPr id="12" name="Taisnstūris 14">
            <a:extLst>
              <a:ext uri="{FF2B5EF4-FFF2-40B4-BE49-F238E27FC236}">
                <a16:creationId xmlns:a16="http://schemas.microsoft.com/office/drawing/2014/main" id="{D2C06106-EFE6-D33F-6147-A3B0787F441C}"/>
              </a:ext>
            </a:extLst>
          </p:cNvPr>
          <p:cNvSpPr/>
          <p:nvPr/>
        </p:nvSpPr>
        <p:spPr>
          <a:xfrm>
            <a:off x="-6457" y="562410"/>
            <a:ext cx="12209217" cy="45176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Roboto" panose="02000000000000000000" pitchFamily="2" charset="0"/>
                <a:ea typeface="Roboto" panose="02000000000000000000" pitchFamily="2" charset="0"/>
                <a:cs typeface="Roboto" panose="02000000000000000000" pitchFamily="2" charset="0"/>
              </a:rPr>
              <a:t>From APTCB FSSG #5 meeting on March 28  </a:t>
            </a:r>
            <a:endParaRPr lang="en-US" sz="24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826677128"/>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35F2F7-A233-A67B-6924-AB76639F4E19}"/>
            </a:ext>
          </a:extLst>
        </p:cNvPr>
        <p:cNvGrpSpPr/>
        <p:nvPr/>
      </p:nvGrpSpPr>
      <p:grpSpPr>
        <a:xfrm>
          <a:off x="0" y="0"/>
          <a:ext cx="0" cy="0"/>
          <a:chOff x="0" y="0"/>
          <a:chExt cx="0" cy="0"/>
        </a:xfrm>
      </p:grpSpPr>
      <p:sp>
        <p:nvSpPr>
          <p:cNvPr id="7" name="Virsraksts 6">
            <a:extLst>
              <a:ext uri="{FF2B5EF4-FFF2-40B4-BE49-F238E27FC236}">
                <a16:creationId xmlns:a16="http://schemas.microsoft.com/office/drawing/2014/main" id="{F13D710F-7D86-71BF-8214-37120291F03F}"/>
              </a:ext>
            </a:extLst>
          </p:cNvPr>
          <p:cNvSpPr>
            <a:spLocks noGrp="1"/>
          </p:cNvSpPr>
          <p:nvPr>
            <p:ph type="ctrTitle"/>
          </p:nvPr>
        </p:nvSpPr>
        <p:spPr>
          <a:xfrm>
            <a:off x="0" y="2245106"/>
            <a:ext cx="12192000" cy="2387600"/>
          </a:xfrm>
        </p:spPr>
        <p:txBody>
          <a:bodyPr anchor="ctr">
            <a:no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Short note on other activities</a:t>
            </a:r>
            <a:endParaRPr lang="en-US" sz="4000"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512523646"/>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214B05-74D7-1B9D-F6A8-91FD8008B903}"/>
            </a:ext>
          </a:extLst>
        </p:cNvPr>
        <p:cNvGrpSpPr/>
        <p:nvPr/>
      </p:nvGrpSpPr>
      <p:grpSpPr>
        <a:xfrm>
          <a:off x="0" y="0"/>
          <a:ext cx="0" cy="0"/>
          <a:chOff x="0" y="0"/>
          <a:chExt cx="0" cy="0"/>
        </a:xfrm>
      </p:grpSpPr>
      <p:sp>
        <p:nvSpPr>
          <p:cNvPr id="3" name="Virsraksts 2">
            <a:extLst>
              <a:ext uri="{FF2B5EF4-FFF2-40B4-BE49-F238E27FC236}">
                <a16:creationId xmlns:a16="http://schemas.microsoft.com/office/drawing/2014/main" id="{F0DF879D-C02C-30C4-D549-1B4240573DC7}"/>
              </a:ext>
            </a:extLst>
          </p:cNvPr>
          <p:cNvSpPr>
            <a:spLocks noGrp="1"/>
          </p:cNvSpPr>
          <p:nvPr>
            <p:ph type="title"/>
          </p:nvPr>
        </p:nvSpPr>
        <p:spPr/>
        <p:txBody>
          <a:bodyPr/>
          <a:lstStyle/>
          <a:p>
            <a:r>
              <a:rPr lang="en-US" sz="2400" b="1" dirty="0"/>
              <a:t>Other activities</a:t>
            </a:r>
          </a:p>
        </p:txBody>
      </p:sp>
      <p:sp>
        <p:nvSpPr>
          <p:cNvPr id="6" name="Taisnstūris 5">
            <a:extLst>
              <a:ext uri="{FF2B5EF4-FFF2-40B4-BE49-F238E27FC236}">
                <a16:creationId xmlns:a16="http://schemas.microsoft.com/office/drawing/2014/main" id="{117A27B8-5255-FBA2-88B2-2B12293C63D9}"/>
              </a:ext>
            </a:extLst>
          </p:cNvPr>
          <p:cNvSpPr/>
          <p:nvPr/>
        </p:nvSpPr>
        <p:spPr>
          <a:xfrm>
            <a:off x="0" y="1404007"/>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6ADE85FE-8130-CAE1-AA60-547D5E71CEB6}"/>
              </a:ext>
            </a:extLst>
          </p:cNvPr>
          <p:cNvSpPr/>
          <p:nvPr/>
        </p:nvSpPr>
        <p:spPr>
          <a:xfrm>
            <a:off x="1" y="965170"/>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2" name="Taisnstūris 14">
            <a:extLst>
              <a:ext uri="{FF2B5EF4-FFF2-40B4-BE49-F238E27FC236}">
                <a16:creationId xmlns:a16="http://schemas.microsoft.com/office/drawing/2014/main" id="{8A77F94C-1E72-EF03-CF84-21C5FC423C18}"/>
              </a:ext>
            </a:extLst>
          </p:cNvPr>
          <p:cNvSpPr/>
          <p:nvPr/>
        </p:nvSpPr>
        <p:spPr>
          <a:xfrm>
            <a:off x="-6457" y="562410"/>
            <a:ext cx="12209217" cy="45176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Article in CERN ATS MedTech Newsletter</a:t>
            </a:r>
          </a:p>
        </p:txBody>
      </p:sp>
      <p:pic>
        <p:nvPicPr>
          <p:cNvPr id="7" name="Picture 6">
            <a:extLst>
              <a:ext uri="{FF2B5EF4-FFF2-40B4-BE49-F238E27FC236}">
                <a16:creationId xmlns:a16="http://schemas.microsoft.com/office/drawing/2014/main" id="{1F66E438-7ECF-82F9-5391-38DCBAE78E83}"/>
              </a:ext>
            </a:extLst>
          </p:cNvPr>
          <p:cNvPicPr>
            <a:picLocks noChangeAspect="1"/>
          </p:cNvPicPr>
          <p:nvPr/>
        </p:nvPicPr>
        <p:blipFill>
          <a:blip r:embed="rId2"/>
          <a:srcRect l="1905" r="2285" b="11098"/>
          <a:stretch/>
        </p:blipFill>
        <p:spPr>
          <a:xfrm>
            <a:off x="2765936" y="1014177"/>
            <a:ext cx="6657975" cy="890823"/>
          </a:xfrm>
          <a:prstGeom prst="rect">
            <a:avLst/>
          </a:prstGeom>
        </p:spPr>
      </p:pic>
      <p:pic>
        <p:nvPicPr>
          <p:cNvPr id="9" name="Picture 8">
            <a:extLst>
              <a:ext uri="{FF2B5EF4-FFF2-40B4-BE49-F238E27FC236}">
                <a16:creationId xmlns:a16="http://schemas.microsoft.com/office/drawing/2014/main" id="{112096F3-F199-B733-143E-39A1B1119286}"/>
              </a:ext>
            </a:extLst>
          </p:cNvPr>
          <p:cNvPicPr>
            <a:picLocks noChangeAspect="1"/>
          </p:cNvPicPr>
          <p:nvPr/>
        </p:nvPicPr>
        <p:blipFill>
          <a:blip r:embed="rId3"/>
          <a:stretch>
            <a:fillRect/>
          </a:stretch>
        </p:blipFill>
        <p:spPr>
          <a:xfrm>
            <a:off x="2412996" y="2043567"/>
            <a:ext cx="7363853" cy="3410426"/>
          </a:xfrm>
          <a:prstGeom prst="rect">
            <a:avLst/>
          </a:prstGeom>
        </p:spPr>
      </p:pic>
      <p:sp>
        <p:nvSpPr>
          <p:cNvPr id="11" name="TextBox 10">
            <a:extLst>
              <a:ext uri="{FF2B5EF4-FFF2-40B4-BE49-F238E27FC236}">
                <a16:creationId xmlns:a16="http://schemas.microsoft.com/office/drawing/2014/main" id="{61A99AE6-813F-ACD7-1E5B-731F1A13147A}"/>
              </a:ext>
            </a:extLst>
          </p:cNvPr>
          <p:cNvSpPr txBox="1"/>
          <p:nvPr/>
        </p:nvSpPr>
        <p:spPr>
          <a:xfrm>
            <a:off x="-12912" y="6111359"/>
            <a:ext cx="12202759" cy="369332"/>
          </a:xfrm>
          <a:prstGeom prst="rect">
            <a:avLst/>
          </a:prstGeom>
          <a:noFill/>
        </p:spPr>
        <p:txBody>
          <a:bodyPr wrap="square">
            <a:spAutoFit/>
          </a:bodyPr>
          <a:lstStyle/>
          <a:p>
            <a:pPr algn="ctr"/>
            <a:r>
              <a:rPr lang="en-US" i="1" dirty="0">
                <a:latin typeface="Roboto" panose="02000000000000000000" pitchFamily="2" charset="0"/>
                <a:ea typeface="Roboto" panose="02000000000000000000" pitchFamily="2" charset="0"/>
                <a:cs typeface="Roboto" panose="02000000000000000000" pitchFamily="2" charset="0"/>
                <a:hlinkClick r:id="rId4"/>
              </a:rPr>
              <a:t>Big plans for Europe’s particle therapy scene! – ATS-News</a:t>
            </a:r>
            <a:endParaRPr lang="en-GB" i="1" dirty="0">
              <a:latin typeface="Roboto" panose="02000000000000000000" pitchFamily="2" charset="0"/>
              <a:ea typeface="Roboto" panose="02000000000000000000" pitchFamily="2" charset="0"/>
              <a:cs typeface="Roboto" panose="02000000000000000000" pitchFamily="2" charset="0"/>
            </a:endParaRPr>
          </a:p>
        </p:txBody>
      </p:sp>
      <p:pic>
        <p:nvPicPr>
          <p:cNvPr id="13" name="Picture 12">
            <a:extLst>
              <a:ext uri="{FF2B5EF4-FFF2-40B4-BE49-F238E27FC236}">
                <a16:creationId xmlns:a16="http://schemas.microsoft.com/office/drawing/2014/main" id="{790E9D0F-9C76-D884-D969-77E2DC45C2E2}"/>
              </a:ext>
            </a:extLst>
          </p:cNvPr>
          <p:cNvPicPr>
            <a:picLocks noChangeAspect="1"/>
          </p:cNvPicPr>
          <p:nvPr/>
        </p:nvPicPr>
        <p:blipFill>
          <a:blip r:embed="rId5"/>
          <a:stretch>
            <a:fillRect/>
          </a:stretch>
        </p:blipFill>
        <p:spPr>
          <a:xfrm>
            <a:off x="2520856" y="5563160"/>
            <a:ext cx="7135221" cy="514422"/>
          </a:xfrm>
          <a:prstGeom prst="rect">
            <a:avLst/>
          </a:prstGeom>
        </p:spPr>
      </p:pic>
    </p:spTree>
    <p:extLst>
      <p:ext uri="{BB962C8B-B14F-4D97-AF65-F5344CB8AC3E}">
        <p14:creationId xmlns:p14="http://schemas.microsoft.com/office/powerpoint/2010/main" val="1167082595"/>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Virsraksts 6">
            <a:extLst>
              <a:ext uri="{FF2B5EF4-FFF2-40B4-BE49-F238E27FC236}">
                <a16:creationId xmlns:a16="http://schemas.microsoft.com/office/drawing/2014/main" id="{7551D141-E14F-2F42-9A9F-35971F49C225}"/>
              </a:ext>
            </a:extLst>
          </p:cNvPr>
          <p:cNvSpPr>
            <a:spLocks noGrp="1"/>
          </p:cNvSpPr>
          <p:nvPr>
            <p:ph type="ctrTitle"/>
          </p:nvPr>
        </p:nvSpPr>
        <p:spPr>
          <a:xfrm>
            <a:off x="1235868" y="2749931"/>
            <a:ext cx="9720263" cy="2387600"/>
          </a:xfrm>
        </p:spPr>
        <p:txBody>
          <a:bodyPr anchor="ctr">
            <a:noAutofit/>
          </a:bodyPr>
          <a:lstStyle/>
          <a:p>
            <a:r>
              <a:rPr lang="en-US" sz="2400" dirty="0">
                <a:solidFill>
                  <a:schemeClr val="bg1"/>
                </a:solidFill>
                <a:latin typeface="Roboto" panose="02000000000000000000" pitchFamily="2" charset="0"/>
                <a:ea typeface="Roboto" panose="02000000000000000000" pitchFamily="2" charset="0"/>
                <a:cs typeface="Roboto" panose="02000000000000000000" pitchFamily="2" charset="0"/>
              </a:rPr>
              <a:t>For discussion:</a:t>
            </a:r>
            <a:b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br>
            <a:b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t>Do you consider the currently proposed document as sufficient for approaching relevant stakeholders for possible launch?</a:t>
            </a:r>
            <a:b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br>
            <a:b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t>What are your suggestions for stakeholders to approach for this initiative?</a:t>
            </a:r>
            <a:endParaRPr lang="en-US" sz="54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274662227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Virsraksts 5">
            <a:extLst>
              <a:ext uri="{FF2B5EF4-FFF2-40B4-BE49-F238E27FC236}">
                <a16:creationId xmlns:a16="http://schemas.microsoft.com/office/drawing/2014/main" id="{B2CC2676-8D7D-78BD-298E-3F1CA6547086}"/>
              </a:ext>
            </a:extLst>
          </p:cNvPr>
          <p:cNvSpPr>
            <a:spLocks noGrp="1"/>
          </p:cNvSpPr>
          <p:nvPr>
            <p:ph type="title"/>
          </p:nvPr>
        </p:nvSpPr>
        <p:spPr/>
        <p:txBody>
          <a:bodyPr/>
          <a:lstStyle/>
          <a:p>
            <a:r>
              <a:rPr lang="en-US" b="1" dirty="0"/>
              <a:t>Timeline up to now</a:t>
            </a:r>
          </a:p>
        </p:txBody>
      </p:sp>
      <p:sp>
        <p:nvSpPr>
          <p:cNvPr id="2" name="Taisnstūris 19">
            <a:extLst>
              <a:ext uri="{FF2B5EF4-FFF2-40B4-BE49-F238E27FC236}">
                <a16:creationId xmlns:a16="http://schemas.microsoft.com/office/drawing/2014/main" id="{29E1D46B-4B0D-0A68-017C-73F20FA4F779}"/>
              </a:ext>
            </a:extLst>
          </p:cNvPr>
          <p:cNvSpPr/>
          <p:nvPr/>
        </p:nvSpPr>
        <p:spPr>
          <a:xfrm>
            <a:off x="2" y="3212306"/>
            <a:ext cx="12191998" cy="433388"/>
          </a:xfrm>
          <a:prstGeom prst="rect">
            <a:avLst/>
          </a:prstGeom>
          <a:gradFill>
            <a:gsLst>
              <a:gs pos="0">
                <a:schemeClr val="bg1">
                  <a:alpha val="0"/>
                </a:schemeClr>
              </a:gs>
              <a:gs pos="25000">
                <a:schemeClr val="bg1"/>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āls 21">
            <a:extLst>
              <a:ext uri="{FF2B5EF4-FFF2-40B4-BE49-F238E27FC236}">
                <a16:creationId xmlns:a16="http://schemas.microsoft.com/office/drawing/2014/main" id="{1C8ABF29-854D-802D-2518-1CD6AAA4C0D2}"/>
              </a:ext>
            </a:extLst>
          </p:cNvPr>
          <p:cNvSpPr/>
          <p:nvPr/>
        </p:nvSpPr>
        <p:spPr>
          <a:xfrm>
            <a:off x="221855"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 name="Ovāls 22">
            <a:extLst>
              <a:ext uri="{FF2B5EF4-FFF2-40B4-BE49-F238E27FC236}">
                <a16:creationId xmlns:a16="http://schemas.microsoft.com/office/drawing/2014/main" id="{82EB9922-1EE7-5DCD-1FBC-76C258F6BC6D}"/>
              </a:ext>
            </a:extLst>
          </p:cNvPr>
          <p:cNvSpPr/>
          <p:nvPr/>
        </p:nvSpPr>
        <p:spPr>
          <a:xfrm>
            <a:off x="1080831"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 name="Taisnstūris 50">
            <a:extLst>
              <a:ext uri="{FF2B5EF4-FFF2-40B4-BE49-F238E27FC236}">
                <a16:creationId xmlns:a16="http://schemas.microsoft.com/office/drawing/2014/main" id="{35FE5F3E-C093-B793-BD03-322F59DF8A49}"/>
              </a:ext>
            </a:extLst>
          </p:cNvPr>
          <p:cNvSpPr/>
          <p:nvPr/>
        </p:nvSpPr>
        <p:spPr>
          <a:xfrm>
            <a:off x="4337471" y="3348002"/>
            <a:ext cx="1217365" cy="181046"/>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b="1" dirty="0">
              <a:solidFill>
                <a:srgbClr val="002060"/>
              </a:solidFill>
              <a:latin typeface="Roboto" panose="02000000000000000000" pitchFamily="2" charset="0"/>
              <a:ea typeface="Roboto" panose="02000000000000000000" pitchFamily="2" charset="0"/>
              <a:cs typeface="Roboto" panose="02000000000000000000" pitchFamily="2" charset="0"/>
            </a:endParaRPr>
          </a:p>
        </p:txBody>
      </p:sp>
      <p:sp>
        <p:nvSpPr>
          <p:cNvPr id="7" name="Ovāls 24">
            <a:extLst>
              <a:ext uri="{FF2B5EF4-FFF2-40B4-BE49-F238E27FC236}">
                <a16:creationId xmlns:a16="http://schemas.microsoft.com/office/drawing/2014/main" id="{7CD90872-5793-F35A-41FD-8B533ACF3D67}"/>
              </a:ext>
            </a:extLst>
          </p:cNvPr>
          <p:cNvSpPr/>
          <p:nvPr/>
        </p:nvSpPr>
        <p:spPr>
          <a:xfrm>
            <a:off x="2406850" y="319519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8" name="Ovāls 26">
            <a:extLst>
              <a:ext uri="{FF2B5EF4-FFF2-40B4-BE49-F238E27FC236}">
                <a16:creationId xmlns:a16="http://schemas.microsoft.com/office/drawing/2014/main" id="{5F2F791B-6DCA-322D-D906-8F784B51709E}"/>
              </a:ext>
            </a:extLst>
          </p:cNvPr>
          <p:cNvSpPr/>
          <p:nvPr/>
        </p:nvSpPr>
        <p:spPr>
          <a:xfrm>
            <a:off x="403150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9" name="Ovāls 27">
            <a:extLst>
              <a:ext uri="{FF2B5EF4-FFF2-40B4-BE49-F238E27FC236}">
                <a16:creationId xmlns:a16="http://schemas.microsoft.com/office/drawing/2014/main" id="{C2A14757-8EC7-4EBA-CF18-A3C6A9ACE2B6}"/>
              </a:ext>
            </a:extLst>
          </p:cNvPr>
          <p:cNvSpPr/>
          <p:nvPr/>
        </p:nvSpPr>
        <p:spPr>
          <a:xfrm>
            <a:off x="6056479" y="319304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0" name="Ovāls 28">
            <a:extLst>
              <a:ext uri="{FF2B5EF4-FFF2-40B4-BE49-F238E27FC236}">
                <a16:creationId xmlns:a16="http://schemas.microsoft.com/office/drawing/2014/main" id="{3774F12F-6CAF-6745-7A8C-A0DC0B233E0C}"/>
              </a:ext>
            </a:extLst>
          </p:cNvPr>
          <p:cNvSpPr/>
          <p:nvPr/>
        </p:nvSpPr>
        <p:spPr>
          <a:xfrm>
            <a:off x="6891250"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11" name="Ovāls 29">
            <a:extLst>
              <a:ext uri="{FF2B5EF4-FFF2-40B4-BE49-F238E27FC236}">
                <a16:creationId xmlns:a16="http://schemas.microsoft.com/office/drawing/2014/main" id="{CE07AE4C-921F-13FC-0FAC-330490EB2406}"/>
              </a:ext>
            </a:extLst>
          </p:cNvPr>
          <p:cNvSpPr/>
          <p:nvPr/>
        </p:nvSpPr>
        <p:spPr>
          <a:xfrm>
            <a:off x="8500583" y="3213273"/>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cxnSp>
        <p:nvCxnSpPr>
          <p:cNvPr id="12" name="Taisns savienotājs 30">
            <a:extLst>
              <a:ext uri="{FF2B5EF4-FFF2-40B4-BE49-F238E27FC236}">
                <a16:creationId xmlns:a16="http://schemas.microsoft.com/office/drawing/2014/main" id="{F51A5ED2-134B-0615-4330-3C1710DDBA1C}"/>
              </a:ext>
            </a:extLst>
          </p:cNvPr>
          <p:cNvCxnSpPr>
            <a:cxnSpLocks/>
          </p:cNvCxnSpPr>
          <p:nvPr/>
        </p:nvCxnSpPr>
        <p:spPr>
          <a:xfrm>
            <a:off x="232748" y="599472"/>
            <a:ext cx="0" cy="283905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D3EF7AC-AEB2-ABC7-F1E6-BBE25993538E}"/>
              </a:ext>
            </a:extLst>
          </p:cNvPr>
          <p:cNvSpPr txBox="1"/>
          <p:nvPr/>
        </p:nvSpPr>
        <p:spPr>
          <a:xfrm>
            <a:off x="221855" y="599472"/>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End of 2021</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Idea</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 and </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first discussions</a:t>
            </a:r>
          </a:p>
        </p:txBody>
      </p:sp>
      <p:cxnSp>
        <p:nvCxnSpPr>
          <p:cNvPr id="14" name="Taisns savienotājs 33">
            <a:extLst>
              <a:ext uri="{FF2B5EF4-FFF2-40B4-BE49-F238E27FC236}">
                <a16:creationId xmlns:a16="http://schemas.microsoft.com/office/drawing/2014/main" id="{49F36024-6956-0BC2-806E-998B25623A0F}"/>
              </a:ext>
            </a:extLst>
          </p:cNvPr>
          <p:cNvCxnSpPr>
            <a:cxnSpLocks/>
          </p:cNvCxnSpPr>
          <p:nvPr/>
        </p:nvCxnSpPr>
        <p:spPr>
          <a:xfrm>
            <a:off x="1090356" y="3420442"/>
            <a:ext cx="0" cy="304703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8E0FCBE-6435-897A-4BA3-A51ABCAB8CF2}"/>
              </a:ext>
            </a:extLst>
          </p:cNvPr>
          <p:cNvSpPr txBox="1"/>
          <p:nvPr/>
        </p:nvSpPr>
        <p:spPr>
          <a:xfrm>
            <a:off x="1067206" y="4943958"/>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Conceptual design paper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and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working group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establishment</a:t>
            </a:r>
          </a:p>
        </p:txBody>
      </p:sp>
      <p:sp>
        <p:nvSpPr>
          <p:cNvPr id="16" name="TextBox 15">
            <a:extLst>
              <a:ext uri="{FF2B5EF4-FFF2-40B4-BE49-F238E27FC236}">
                <a16:creationId xmlns:a16="http://schemas.microsoft.com/office/drawing/2014/main" id="{17055029-EF22-E682-DFC5-2CF0DA3FDF63}"/>
              </a:ext>
            </a:extLst>
          </p:cNvPr>
          <p:cNvSpPr txBox="1"/>
          <p:nvPr/>
        </p:nvSpPr>
        <p:spPr>
          <a:xfrm>
            <a:off x="4033338" y="4943451"/>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Oct-Nov 2022</a:t>
            </a:r>
          </a:p>
          <a:p>
            <a:pPr defTabSz="914400"/>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Bi-lateral </a:t>
            </a:r>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discussions with stakeholders </a:t>
            </a:r>
            <a:r>
              <a:rPr lang="en-US" sz="2000" dirty="0">
                <a:solidFill>
                  <a:prstClr val="black"/>
                </a:solidFill>
                <a:latin typeface="Roboto" panose="02000000000000000000" pitchFamily="2" charset="0"/>
                <a:ea typeface="Roboto" panose="02000000000000000000" pitchFamily="2" charset="0"/>
                <a:cs typeface="Roboto" panose="02000000000000000000" pitchFamily="2" charset="0"/>
              </a:rPr>
              <a:t>in all 3 Baltic States</a:t>
            </a:r>
          </a:p>
        </p:txBody>
      </p:sp>
      <p:cxnSp>
        <p:nvCxnSpPr>
          <p:cNvPr id="17" name="Taisns savienotājs 37">
            <a:extLst>
              <a:ext uri="{FF2B5EF4-FFF2-40B4-BE49-F238E27FC236}">
                <a16:creationId xmlns:a16="http://schemas.microsoft.com/office/drawing/2014/main" id="{688BF3BB-D4FF-982B-962B-C05C0A238055}"/>
              </a:ext>
            </a:extLst>
          </p:cNvPr>
          <p:cNvCxnSpPr>
            <a:cxnSpLocks/>
          </p:cNvCxnSpPr>
          <p:nvPr/>
        </p:nvCxnSpPr>
        <p:spPr>
          <a:xfrm>
            <a:off x="2402409" y="599472"/>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A052F09-3D3F-8AC9-032F-8C9D7533EF8B}"/>
              </a:ext>
            </a:extLst>
          </p:cNvPr>
          <p:cNvSpPr txBox="1"/>
          <p:nvPr/>
        </p:nvSpPr>
        <p:spPr>
          <a:xfrm>
            <a:off x="2402409"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Aug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Assembly support </a:t>
            </a:r>
            <a:r>
              <a:rPr lang="en-US" sz="2000" b="1" dirty="0">
                <a:latin typeface="Roboto" panose="02000000000000000000" pitchFamily="2" charset="0"/>
                <a:ea typeface="Roboto" panose="02000000000000000000" pitchFamily="2" charset="0"/>
                <a:cs typeface="Roboto" panose="02000000000000000000" pitchFamily="2" charset="0"/>
              </a:rPr>
              <a:t>–</a:t>
            </a:r>
            <a:r>
              <a:rPr lang="en-US" sz="2000" dirty="0">
                <a:latin typeface="Roboto" panose="02000000000000000000" pitchFamily="2" charset="0"/>
                <a:ea typeface="Roboto" panose="02000000000000000000" pitchFamily="2" charset="0"/>
                <a:cs typeface="Roboto" panose="02000000000000000000" pitchFamily="2" charset="0"/>
              </a:rPr>
              <a:t> letter to 3 prime ministers</a:t>
            </a:r>
          </a:p>
        </p:txBody>
      </p:sp>
      <p:sp>
        <p:nvSpPr>
          <p:cNvPr id="19" name="TextBox 18">
            <a:extLst>
              <a:ext uri="{FF2B5EF4-FFF2-40B4-BE49-F238E27FC236}">
                <a16:creationId xmlns:a16="http://schemas.microsoft.com/office/drawing/2014/main" id="{12C55E67-1A1B-635C-AF4B-8D28EE6CC3C9}"/>
              </a:ext>
            </a:extLst>
          </p:cNvPr>
          <p:cNvSpPr txBox="1"/>
          <p:nvPr/>
        </p:nvSpPr>
        <p:spPr>
          <a:xfrm>
            <a:off x="4035603" y="1788984"/>
            <a:ext cx="2177937" cy="1015663"/>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2022</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Resolution of Baltic Assembly</a:t>
            </a:r>
            <a:endParaRPr lang="en-US" sz="2000" dirty="0">
              <a:latin typeface="Roboto" panose="02000000000000000000" pitchFamily="2" charset="0"/>
              <a:ea typeface="Roboto" panose="02000000000000000000" pitchFamily="2" charset="0"/>
              <a:cs typeface="Roboto" panose="02000000000000000000" pitchFamily="2" charset="0"/>
            </a:endParaRPr>
          </a:p>
        </p:txBody>
      </p:sp>
      <p:cxnSp>
        <p:nvCxnSpPr>
          <p:cNvPr id="20" name="Taisns savienotājs 40">
            <a:extLst>
              <a:ext uri="{FF2B5EF4-FFF2-40B4-BE49-F238E27FC236}">
                <a16:creationId xmlns:a16="http://schemas.microsoft.com/office/drawing/2014/main" id="{7FEAAA50-5F07-8517-6C14-3DF252413F54}"/>
              </a:ext>
            </a:extLst>
          </p:cNvPr>
          <p:cNvCxnSpPr>
            <a:cxnSpLocks/>
          </p:cNvCxnSpPr>
          <p:nvPr/>
        </p:nvCxnSpPr>
        <p:spPr>
          <a:xfrm>
            <a:off x="4042009" y="1788984"/>
            <a:ext cx="9676" cy="170234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21" name="Taisns savienotājs 42">
            <a:extLst>
              <a:ext uri="{FF2B5EF4-FFF2-40B4-BE49-F238E27FC236}">
                <a16:creationId xmlns:a16="http://schemas.microsoft.com/office/drawing/2014/main" id="{96979AA8-A14E-9361-C4A4-1359DF04D03C}"/>
              </a:ext>
            </a:extLst>
          </p:cNvPr>
          <p:cNvCxnSpPr>
            <a:cxnSpLocks/>
          </p:cNvCxnSpPr>
          <p:nvPr/>
        </p:nvCxnSpPr>
        <p:spPr>
          <a:xfrm>
            <a:off x="4051534" y="3447679"/>
            <a:ext cx="17165" cy="3019796"/>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22" name="Taisns savienotājs 43">
            <a:extLst>
              <a:ext uri="{FF2B5EF4-FFF2-40B4-BE49-F238E27FC236}">
                <a16:creationId xmlns:a16="http://schemas.microsoft.com/office/drawing/2014/main" id="{828A8282-789B-1EB0-6CC2-573DCBC80584}"/>
              </a:ext>
            </a:extLst>
          </p:cNvPr>
          <p:cNvCxnSpPr>
            <a:cxnSpLocks/>
          </p:cNvCxnSpPr>
          <p:nvPr/>
        </p:nvCxnSpPr>
        <p:spPr>
          <a:xfrm flipH="1">
            <a:off x="4045549" y="3513546"/>
            <a:ext cx="1394152" cy="511123"/>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F949446-AA8C-A478-835C-584EEE707FF0}"/>
              </a:ext>
            </a:extLst>
          </p:cNvPr>
          <p:cNvSpPr txBox="1"/>
          <p:nvPr/>
        </p:nvSpPr>
        <p:spPr>
          <a:xfrm>
            <a:off x="6114412" y="599472"/>
            <a:ext cx="2177937"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May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Baltic implementation – part of IPAC </a:t>
            </a:r>
            <a:r>
              <a:rPr lang="en-US" sz="2000" dirty="0">
                <a:latin typeface="Roboto" panose="02000000000000000000" pitchFamily="2" charset="0"/>
                <a:ea typeface="Roboto" panose="02000000000000000000" pitchFamily="2" charset="0"/>
                <a:cs typeface="Roboto" panose="02000000000000000000" pitchFamily="2" charset="0"/>
              </a:rPr>
              <a:t>paper by NIMMS</a:t>
            </a:r>
          </a:p>
        </p:txBody>
      </p:sp>
      <p:cxnSp>
        <p:nvCxnSpPr>
          <p:cNvPr id="24" name="Taisns savienotājs 45">
            <a:extLst>
              <a:ext uri="{FF2B5EF4-FFF2-40B4-BE49-F238E27FC236}">
                <a16:creationId xmlns:a16="http://schemas.microsoft.com/office/drawing/2014/main" id="{7EA12F6B-74CB-80DC-E735-BF97756E98DB}"/>
              </a:ext>
            </a:extLst>
          </p:cNvPr>
          <p:cNvCxnSpPr>
            <a:cxnSpLocks/>
          </p:cNvCxnSpPr>
          <p:nvPr/>
        </p:nvCxnSpPr>
        <p:spPr>
          <a:xfrm>
            <a:off x="6079143"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cxnSp>
        <p:nvCxnSpPr>
          <p:cNvPr id="25" name="Taisns savienotājs 46">
            <a:extLst>
              <a:ext uri="{FF2B5EF4-FFF2-40B4-BE49-F238E27FC236}">
                <a16:creationId xmlns:a16="http://schemas.microsoft.com/office/drawing/2014/main" id="{F0E1FF4B-3B85-BE5C-83DD-F9C3FD82BAF3}"/>
              </a:ext>
            </a:extLst>
          </p:cNvPr>
          <p:cNvCxnSpPr>
            <a:cxnSpLocks/>
          </p:cNvCxnSpPr>
          <p:nvPr/>
        </p:nvCxnSpPr>
        <p:spPr>
          <a:xfrm>
            <a:off x="6898038" y="3418296"/>
            <a:ext cx="17330" cy="3049179"/>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F6C76A12-454C-33B2-1D9D-113C7335B8A7}"/>
              </a:ext>
            </a:extLst>
          </p:cNvPr>
          <p:cNvSpPr txBox="1"/>
          <p:nvPr/>
        </p:nvSpPr>
        <p:spPr>
          <a:xfrm>
            <a:off x="6927287" y="4942885"/>
            <a:ext cx="4678457" cy="1384995"/>
          </a:xfrm>
          <a:prstGeom prst="rect">
            <a:avLst/>
          </a:prstGeom>
          <a:noFill/>
        </p:spPr>
        <p:txBody>
          <a:bodyPr wrap="square" rtlCol="0">
            <a:spAutoFit/>
          </a:bodyPr>
          <a:lstStyle/>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25</a:t>
            </a:r>
            <a:r>
              <a:rPr lang="en-US" sz="2400" b="1" baseline="30000" dirty="0">
                <a:solidFill>
                  <a:srgbClr val="0070C0"/>
                </a:solidFill>
                <a:latin typeface="Roboto" panose="02000000000000000000" pitchFamily="2" charset="0"/>
                <a:ea typeface="Roboto" panose="02000000000000000000" pitchFamily="2" charset="0"/>
                <a:cs typeface="Roboto" panose="02000000000000000000" pitchFamily="2" charset="0"/>
              </a:rPr>
              <a:t>th</a:t>
            </a:r>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 of May 2023</a:t>
            </a:r>
          </a:p>
          <a:p>
            <a:pPr defTabSz="914400"/>
            <a:r>
              <a:rPr lang="en-US" sz="2400" b="1" dirty="0">
                <a:solidFill>
                  <a:srgbClr val="0070C0"/>
                </a:solidFill>
                <a:latin typeface="Roboto" panose="02000000000000000000" pitchFamily="2" charset="0"/>
                <a:ea typeface="Roboto" panose="02000000000000000000" pitchFamily="2" charset="0"/>
                <a:cs typeface="Roboto" panose="02000000000000000000" pitchFamily="2" charset="0"/>
              </a:rPr>
              <a:t>Workshop at CERN</a:t>
            </a:r>
          </a:p>
          <a:p>
            <a:pPr defTabSz="914400"/>
            <a:r>
              <a:rPr lang="en-US" i="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cxnSp>
        <p:nvCxnSpPr>
          <p:cNvPr id="27" name="Taisns savienotājs 48">
            <a:extLst>
              <a:ext uri="{FF2B5EF4-FFF2-40B4-BE49-F238E27FC236}">
                <a16:creationId xmlns:a16="http://schemas.microsoft.com/office/drawing/2014/main" id="{667C9CB1-7046-BCA9-A9A9-6677262EA093}"/>
              </a:ext>
            </a:extLst>
          </p:cNvPr>
          <p:cNvCxnSpPr>
            <a:cxnSpLocks/>
          </p:cNvCxnSpPr>
          <p:nvPr/>
        </p:nvCxnSpPr>
        <p:spPr>
          <a:xfrm>
            <a:off x="8529822" y="588768"/>
            <a:ext cx="16082" cy="2829528"/>
          </a:xfrm>
          <a:prstGeom prst="line">
            <a:avLst/>
          </a:prstGeom>
          <a:ln w="19050">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9230CC28-CA9D-90FF-4B01-FBEA0736304D}"/>
              </a:ext>
            </a:extLst>
          </p:cNvPr>
          <p:cNvSpPr txBox="1"/>
          <p:nvPr/>
        </p:nvSpPr>
        <p:spPr>
          <a:xfrm>
            <a:off x="8560764" y="599472"/>
            <a:ext cx="2657631" cy="1631216"/>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 2023</a:t>
            </a:r>
          </a:p>
          <a:p>
            <a:pPr defTabSz="914400"/>
            <a:r>
              <a:rPr lang="en-US" sz="2000" b="1" dirty="0">
                <a:solidFill>
                  <a:srgbClr val="0070C0"/>
                </a:solidFill>
                <a:latin typeface="Roboto" panose="02000000000000000000" pitchFamily="2" charset="0"/>
                <a:ea typeface="Roboto" panose="02000000000000000000" pitchFamily="2" charset="0"/>
                <a:cs typeface="Roboto" panose="02000000000000000000" pitchFamily="2" charset="0"/>
              </a:rPr>
              <a:t>Report on the workshop findings approved by CERN Baltic Group</a:t>
            </a:r>
            <a:endParaRPr lang="en-US" sz="2000" dirty="0">
              <a:latin typeface="Roboto" panose="02000000000000000000" pitchFamily="2" charset="0"/>
              <a:ea typeface="Roboto" panose="02000000000000000000" pitchFamily="2" charset="0"/>
              <a:cs typeface="Roboto" panose="02000000000000000000" pitchFamily="2" charset="0"/>
            </a:endParaRPr>
          </a:p>
        </p:txBody>
      </p:sp>
      <p:sp>
        <p:nvSpPr>
          <p:cNvPr id="29" name="Taisnstūris 50">
            <a:extLst>
              <a:ext uri="{FF2B5EF4-FFF2-40B4-BE49-F238E27FC236}">
                <a16:creationId xmlns:a16="http://schemas.microsoft.com/office/drawing/2014/main" id="{A5D57313-AC16-1DF1-D888-1C929DAD21FC}"/>
              </a:ext>
            </a:extLst>
          </p:cNvPr>
          <p:cNvSpPr/>
          <p:nvPr/>
        </p:nvSpPr>
        <p:spPr>
          <a:xfrm>
            <a:off x="1983220" y="3735093"/>
            <a:ext cx="8431448" cy="1007159"/>
          </a:xfrm>
          <a:prstGeom prst="rect">
            <a:avLst/>
          </a:prstGeom>
          <a:gradFill>
            <a:gsLst>
              <a:gs pos="71000">
                <a:srgbClr val="80B9DC"/>
              </a:gs>
              <a:gs pos="100000">
                <a:srgbClr val="80B9DC">
                  <a:alpha val="0"/>
                </a:srgbClr>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Presentations and discussions with relevant professional societies, </a:t>
            </a:r>
          </a:p>
          <a:p>
            <a:r>
              <a:rPr lang="en-US" b="1" dirty="0">
                <a:solidFill>
                  <a:srgbClr val="002060"/>
                </a:solidFill>
                <a:latin typeface="Roboto" panose="02000000000000000000" pitchFamily="2" charset="0"/>
                <a:ea typeface="Roboto" panose="02000000000000000000" pitchFamily="2" charset="0"/>
                <a:cs typeface="Roboto" panose="02000000000000000000" pitchFamily="2" charset="0"/>
              </a:rPr>
              <a:t>scientific universities and political stakeholders</a:t>
            </a:r>
          </a:p>
        </p:txBody>
      </p:sp>
      <p:sp>
        <p:nvSpPr>
          <p:cNvPr id="30" name="Rectangle 29">
            <a:extLst>
              <a:ext uri="{FF2B5EF4-FFF2-40B4-BE49-F238E27FC236}">
                <a16:creationId xmlns:a16="http://schemas.microsoft.com/office/drawing/2014/main" id="{BD73651E-C309-A4CE-E9C4-5365BA65C543}"/>
              </a:ext>
            </a:extLst>
          </p:cNvPr>
          <p:cNvSpPr/>
          <p:nvPr/>
        </p:nvSpPr>
        <p:spPr>
          <a:xfrm>
            <a:off x="-3" y="524763"/>
            <a:ext cx="12192001" cy="6049903"/>
          </a:xfrm>
          <a:prstGeom prst="rect">
            <a:avLst/>
          </a:prstGeom>
          <a:solidFill>
            <a:srgbClr val="E7F3FF">
              <a:alpha val="8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Arrow: Up 30">
            <a:extLst>
              <a:ext uri="{FF2B5EF4-FFF2-40B4-BE49-F238E27FC236}">
                <a16:creationId xmlns:a16="http://schemas.microsoft.com/office/drawing/2014/main" id="{7F747B36-1572-A710-46B1-3943A6406B80}"/>
              </a:ext>
            </a:extLst>
          </p:cNvPr>
          <p:cNvSpPr/>
          <p:nvPr/>
        </p:nvSpPr>
        <p:spPr>
          <a:xfrm rot="5400000">
            <a:off x="8009012" y="296548"/>
            <a:ext cx="1753595" cy="6264907"/>
          </a:xfrm>
          <a:prstGeom prst="upArrow">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vert="vert270" rtlCol="0" anchor="ctr"/>
          <a:lstStyle/>
          <a:p>
            <a:pPr algn="ctr"/>
            <a:r>
              <a:rPr lang="en-US" sz="3200" b="1" dirty="0">
                <a:latin typeface="Roboto" panose="02000000000000000000" pitchFamily="2" charset="0"/>
                <a:ea typeface="Roboto" panose="02000000000000000000" pitchFamily="2" charset="0"/>
                <a:cs typeface="Roboto" panose="02000000000000000000" pitchFamily="2" charset="0"/>
              </a:rPr>
              <a:t>Activities during 2024</a:t>
            </a:r>
            <a:endParaRPr lang="en-GB" sz="32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1067415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31"/>
                                        </p:tgtEl>
                                        <p:attrNameLst>
                                          <p:attrName>style.visibility</p:attrName>
                                        </p:attrNameLst>
                                      </p:cBhvr>
                                      <p:to>
                                        <p:strVal val="visible"/>
                                      </p:to>
                                    </p:set>
                                    <p:animEffect transition="in" filter="wipe(left)">
                                      <p:cBhvr>
                                        <p:cTn id="10"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0D182-7D53-D78A-EB2D-6E3BCD6837B5}"/>
            </a:ext>
          </a:extLst>
        </p:cNvPr>
        <p:cNvGrpSpPr/>
        <p:nvPr/>
      </p:nvGrpSpPr>
      <p:grpSpPr>
        <a:xfrm>
          <a:off x="0" y="0"/>
          <a:ext cx="0" cy="0"/>
          <a:chOff x="0" y="0"/>
          <a:chExt cx="0" cy="0"/>
        </a:xfrm>
      </p:grpSpPr>
      <p:sp>
        <p:nvSpPr>
          <p:cNvPr id="6" name="Virsraksts 5">
            <a:extLst>
              <a:ext uri="{FF2B5EF4-FFF2-40B4-BE49-F238E27FC236}">
                <a16:creationId xmlns:a16="http://schemas.microsoft.com/office/drawing/2014/main" id="{E87627B7-0B39-5B3D-8431-7AFF50F2B448}"/>
              </a:ext>
            </a:extLst>
          </p:cNvPr>
          <p:cNvSpPr>
            <a:spLocks noGrp="1"/>
          </p:cNvSpPr>
          <p:nvPr>
            <p:ph type="title"/>
          </p:nvPr>
        </p:nvSpPr>
        <p:spPr/>
        <p:txBody>
          <a:bodyPr/>
          <a:lstStyle/>
          <a:p>
            <a:r>
              <a:rPr lang="en-US" b="1" dirty="0"/>
              <a:t>Timeline up to now</a:t>
            </a:r>
          </a:p>
        </p:txBody>
      </p:sp>
      <p:sp>
        <p:nvSpPr>
          <p:cNvPr id="32" name="Taisnstūris 5">
            <a:extLst>
              <a:ext uri="{FF2B5EF4-FFF2-40B4-BE49-F238E27FC236}">
                <a16:creationId xmlns:a16="http://schemas.microsoft.com/office/drawing/2014/main" id="{D968EB7E-0BC9-24C6-6990-E29F34E318E7}"/>
              </a:ext>
            </a:extLst>
          </p:cNvPr>
          <p:cNvSpPr/>
          <p:nvPr/>
        </p:nvSpPr>
        <p:spPr>
          <a:xfrm>
            <a:off x="-28572" y="1048221"/>
            <a:ext cx="12196303" cy="5043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33" name="Taisnstūris 3">
            <a:extLst>
              <a:ext uri="{FF2B5EF4-FFF2-40B4-BE49-F238E27FC236}">
                <a16:creationId xmlns:a16="http://schemas.microsoft.com/office/drawing/2014/main" id="{5B2DC8CA-ECCD-ABE0-7BD3-050648E0342C}"/>
              </a:ext>
            </a:extLst>
          </p:cNvPr>
          <p:cNvSpPr/>
          <p:nvPr/>
        </p:nvSpPr>
        <p:spPr>
          <a:xfrm>
            <a:off x="-28571" y="4031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Clr>
                <a:srgbClr val="000066"/>
              </a:buClr>
              <a:buFont typeface="Wingdings" panose="05000000000000000000" pitchFamily="2" charset="2"/>
              <a:buChar char="§"/>
            </a:pPr>
            <a:endParaRPr lang="en-US" sz="28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34" name="Taisns savienotājs 4">
            <a:extLst>
              <a:ext uri="{FF2B5EF4-FFF2-40B4-BE49-F238E27FC236}">
                <a16:creationId xmlns:a16="http://schemas.microsoft.com/office/drawing/2014/main" id="{A2E53ACF-E6A4-B6E3-CFAF-59E810AE4BDC}"/>
              </a:ext>
            </a:extLst>
          </p:cNvPr>
          <p:cNvCxnSpPr>
            <a:cxnSpLocks/>
          </p:cNvCxnSpPr>
          <p:nvPr/>
        </p:nvCxnSpPr>
        <p:spPr>
          <a:xfrm>
            <a:off x="339026" y="1161929"/>
            <a:ext cx="0" cy="5436095"/>
          </a:xfrm>
          <a:prstGeom prst="line">
            <a:avLst/>
          </a:prstGeom>
          <a:ln w="38100">
            <a:solidFill>
              <a:srgbClr val="000066"/>
            </a:solidFill>
            <a:prstDash val="sysDash"/>
          </a:ln>
        </p:spPr>
        <p:style>
          <a:lnRef idx="1">
            <a:schemeClr val="accent1"/>
          </a:lnRef>
          <a:fillRef idx="0">
            <a:schemeClr val="accent1"/>
          </a:fillRef>
          <a:effectRef idx="0">
            <a:schemeClr val="accent1"/>
          </a:effectRef>
          <a:fontRef idx="minor">
            <a:schemeClr val="tx1"/>
          </a:fontRef>
        </p:style>
      </p:cxnSp>
      <p:sp>
        <p:nvSpPr>
          <p:cNvPr id="35" name="Ovāls 7">
            <a:extLst>
              <a:ext uri="{FF2B5EF4-FFF2-40B4-BE49-F238E27FC236}">
                <a16:creationId xmlns:a16="http://schemas.microsoft.com/office/drawing/2014/main" id="{E358F5C3-AF9E-3DD7-3304-13229253C74C}"/>
              </a:ext>
            </a:extLst>
          </p:cNvPr>
          <p:cNvSpPr/>
          <p:nvPr/>
        </p:nvSpPr>
        <p:spPr>
          <a:xfrm>
            <a:off x="113208" y="1505462"/>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6" name="Ovāls 8">
            <a:extLst>
              <a:ext uri="{FF2B5EF4-FFF2-40B4-BE49-F238E27FC236}">
                <a16:creationId xmlns:a16="http://schemas.microsoft.com/office/drawing/2014/main" id="{5C1FB2F8-F661-FA5B-B8EC-62F2AD69BD87}"/>
              </a:ext>
            </a:extLst>
          </p:cNvPr>
          <p:cNvSpPr/>
          <p:nvPr/>
        </p:nvSpPr>
        <p:spPr>
          <a:xfrm>
            <a:off x="113209" y="2111888"/>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7" name="Ovāls 10">
            <a:extLst>
              <a:ext uri="{FF2B5EF4-FFF2-40B4-BE49-F238E27FC236}">
                <a16:creationId xmlns:a16="http://schemas.microsoft.com/office/drawing/2014/main" id="{41A2E11E-8A54-8B94-9C32-9ED17F5DFE9E}"/>
              </a:ext>
            </a:extLst>
          </p:cNvPr>
          <p:cNvSpPr/>
          <p:nvPr/>
        </p:nvSpPr>
        <p:spPr>
          <a:xfrm>
            <a:off x="113209" y="2747526"/>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38" name="TextBox 37">
            <a:extLst>
              <a:ext uri="{FF2B5EF4-FFF2-40B4-BE49-F238E27FC236}">
                <a16:creationId xmlns:a16="http://schemas.microsoft.com/office/drawing/2014/main" id="{A26F5E82-87DD-A847-20FB-F21C946901A1}"/>
              </a:ext>
            </a:extLst>
          </p:cNvPr>
          <p:cNvSpPr txBox="1"/>
          <p:nvPr/>
        </p:nvSpPr>
        <p:spPr>
          <a:xfrm>
            <a:off x="551537" y="1524765"/>
            <a:ext cx="11635498"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Spring 2024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Workshop results published in </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Health and Technology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special issue</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39" name="TextBox 38">
            <a:extLst>
              <a:ext uri="{FF2B5EF4-FFF2-40B4-BE49-F238E27FC236}">
                <a16:creationId xmlns:a16="http://schemas.microsoft.com/office/drawing/2014/main" id="{DB76802E-3475-0809-BA35-3E65A4125B95}"/>
              </a:ext>
            </a:extLst>
          </p:cNvPr>
          <p:cNvSpPr txBox="1"/>
          <p:nvPr/>
        </p:nvSpPr>
        <p:spPr>
          <a:xfrm>
            <a:off x="556503" y="2134227"/>
            <a:ext cx="11633338" cy="400110"/>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January and October </a:t>
            </a:r>
            <a:r>
              <a:rPr lang="en-US" sz="1600" i="1" u="sng" dirty="0">
                <a:solidFill>
                  <a:prstClr val="black"/>
                </a:solidFill>
                <a:latin typeface="Roboto" panose="02000000000000000000" pitchFamily="2" charset="0"/>
                <a:ea typeface="Roboto" panose="02000000000000000000" pitchFamily="2" charset="0"/>
                <a:cs typeface="Roboto" panose="02000000000000000000" pitchFamily="2" charset="0"/>
              </a:rPr>
              <a:t>CERN Medical Applications Steering Committee meeting</a:t>
            </a:r>
            <a:r>
              <a:rPr lang="en-US" sz="1600" dirty="0">
                <a:solidFill>
                  <a:prstClr val="black"/>
                </a:solidFill>
                <a:latin typeface="Roboto" panose="02000000000000000000" pitchFamily="2" charset="0"/>
                <a:ea typeface="Roboto" panose="02000000000000000000" pitchFamily="2" charset="0"/>
                <a:cs typeface="Roboto" panose="02000000000000000000" pitchFamily="2" charset="0"/>
              </a:rPr>
              <a:t> – </a:t>
            </a:r>
            <a:r>
              <a:rPr lang="en-US" sz="1600" b="1" dirty="0">
                <a:solidFill>
                  <a:prstClr val="black"/>
                </a:solidFill>
                <a:latin typeface="Roboto" panose="02000000000000000000" pitchFamily="2" charset="0"/>
                <a:ea typeface="Roboto" panose="02000000000000000000" pitchFamily="2" charset="0"/>
                <a:cs typeface="Roboto" panose="02000000000000000000" pitchFamily="2" charset="0"/>
              </a:rPr>
              <a:t>highest CERN engagement level</a:t>
            </a:r>
            <a:endParaRPr lang="en-US" b="1" i="1" u="sng"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42" name="TextBox 41">
            <a:extLst>
              <a:ext uri="{FF2B5EF4-FFF2-40B4-BE49-F238E27FC236}">
                <a16:creationId xmlns:a16="http://schemas.microsoft.com/office/drawing/2014/main" id="{2166D719-A3DB-718A-84DF-A175DDD2E1FF}"/>
              </a:ext>
            </a:extLst>
          </p:cNvPr>
          <p:cNvSpPr txBox="1"/>
          <p:nvPr/>
        </p:nvSpPr>
        <p:spPr>
          <a:xfrm>
            <a:off x="557849" y="2780113"/>
            <a:ext cx="11633335"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April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Presentation and discussions with Heidelberg Ion-Beam Therapy center – </a:t>
            </a:r>
            <a:r>
              <a:rPr lang="en-US" b="1" dirty="0">
                <a:solidFill>
                  <a:prstClr val="black"/>
                </a:solidFill>
                <a:latin typeface="Roboto" panose="02000000000000000000" pitchFamily="2" charset="0"/>
                <a:ea typeface="Roboto" panose="02000000000000000000" pitchFamily="2" charset="0"/>
                <a:cs typeface="Roboto" panose="02000000000000000000" pitchFamily="2" charset="0"/>
              </a:rPr>
              <a:t>potential collaborator</a:t>
            </a:r>
            <a:endParaRPr lang="en-US" sz="2000" b="1" dirty="0">
              <a:solidFill>
                <a:prstClr val="black"/>
              </a:solidFill>
              <a:latin typeface="Roboto" panose="02000000000000000000" pitchFamily="2" charset="0"/>
              <a:ea typeface="Roboto" panose="02000000000000000000" pitchFamily="2" charset="0"/>
              <a:cs typeface="Roboto" panose="02000000000000000000" pitchFamily="2" charset="0"/>
            </a:endParaRPr>
          </a:p>
        </p:txBody>
      </p:sp>
      <p:sp>
        <p:nvSpPr>
          <p:cNvPr id="43" name="Ovāls 18">
            <a:extLst>
              <a:ext uri="{FF2B5EF4-FFF2-40B4-BE49-F238E27FC236}">
                <a16:creationId xmlns:a16="http://schemas.microsoft.com/office/drawing/2014/main" id="{51B113B0-ABEE-7FC2-1383-32745547DEC8}"/>
              </a:ext>
            </a:extLst>
          </p:cNvPr>
          <p:cNvSpPr/>
          <p:nvPr/>
        </p:nvSpPr>
        <p:spPr>
          <a:xfrm>
            <a:off x="114403" y="4165354"/>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4" name="TextBox 43">
            <a:extLst>
              <a:ext uri="{FF2B5EF4-FFF2-40B4-BE49-F238E27FC236}">
                <a16:creationId xmlns:a16="http://schemas.microsoft.com/office/drawing/2014/main" id="{E4DC2918-5761-2AAF-0DF4-FD7463813735}"/>
              </a:ext>
            </a:extLst>
          </p:cNvPr>
          <p:cNvSpPr txBox="1"/>
          <p:nvPr/>
        </p:nvSpPr>
        <p:spPr>
          <a:xfrm>
            <a:off x="556935" y="4198457"/>
            <a:ext cx="1166413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October 11</a:t>
            </a:r>
            <a:r>
              <a:rPr lang="en-US" sz="2000" b="1" baseline="30000" dirty="0">
                <a:solidFill>
                  <a:prstClr val="black"/>
                </a:solidFill>
                <a:latin typeface="Roboto" panose="02000000000000000000" pitchFamily="2" charset="0"/>
                <a:ea typeface="Roboto" panose="02000000000000000000" pitchFamily="2" charset="0"/>
                <a:cs typeface="Roboto" panose="02000000000000000000" pitchFamily="2" charset="0"/>
              </a:rPr>
              <a:t>th</a:t>
            </a:r>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Short overview within PMNET forum held in Riga</a:t>
            </a:r>
          </a:p>
        </p:txBody>
      </p:sp>
      <p:sp>
        <p:nvSpPr>
          <p:cNvPr id="45" name="TextBox 44">
            <a:extLst>
              <a:ext uri="{FF2B5EF4-FFF2-40B4-BE49-F238E27FC236}">
                <a16:creationId xmlns:a16="http://schemas.microsoft.com/office/drawing/2014/main" id="{8F70023B-09AC-CE0D-375F-B81B55639D5B}"/>
              </a:ext>
            </a:extLst>
          </p:cNvPr>
          <p:cNvSpPr txBox="1"/>
          <p:nvPr/>
        </p:nvSpPr>
        <p:spPr>
          <a:xfrm>
            <a:off x="557697" y="3482676"/>
            <a:ext cx="11664139" cy="400110"/>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September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Workshop with Lithuanian stakeholders</a:t>
            </a:r>
          </a:p>
        </p:txBody>
      </p:sp>
      <p:sp>
        <p:nvSpPr>
          <p:cNvPr id="46" name="Ovāls 21">
            <a:extLst>
              <a:ext uri="{FF2B5EF4-FFF2-40B4-BE49-F238E27FC236}">
                <a16:creationId xmlns:a16="http://schemas.microsoft.com/office/drawing/2014/main" id="{005F192A-16C4-65A8-C850-94BE51ED07AA}"/>
              </a:ext>
            </a:extLst>
          </p:cNvPr>
          <p:cNvSpPr/>
          <p:nvPr/>
        </p:nvSpPr>
        <p:spPr>
          <a:xfrm>
            <a:off x="114403" y="3445500"/>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7" name="Ovāls 23">
            <a:extLst>
              <a:ext uri="{FF2B5EF4-FFF2-40B4-BE49-F238E27FC236}">
                <a16:creationId xmlns:a16="http://schemas.microsoft.com/office/drawing/2014/main" id="{1D2A8D8E-9402-4DBB-05AB-BEBD41063000}"/>
              </a:ext>
            </a:extLst>
          </p:cNvPr>
          <p:cNvSpPr/>
          <p:nvPr/>
        </p:nvSpPr>
        <p:spPr>
          <a:xfrm>
            <a:off x="114403" y="4870816"/>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48" name="TextBox 47">
            <a:extLst>
              <a:ext uri="{FF2B5EF4-FFF2-40B4-BE49-F238E27FC236}">
                <a16:creationId xmlns:a16="http://schemas.microsoft.com/office/drawing/2014/main" id="{F6162B6C-D9B2-D819-8EBA-6C2F6EDDB34F}"/>
              </a:ext>
            </a:extLst>
          </p:cNvPr>
          <p:cNvSpPr txBox="1"/>
          <p:nvPr/>
        </p:nvSpPr>
        <p:spPr>
          <a:xfrm>
            <a:off x="556935" y="4770569"/>
            <a:ext cx="11624703" cy="677108"/>
          </a:xfrm>
          <a:prstGeom prst="rect">
            <a:avLst/>
          </a:prstGeom>
          <a:noFill/>
        </p:spPr>
        <p:txBody>
          <a:bodyPr wrap="square" rtlCol="0">
            <a:spAutoFit/>
          </a:bodyPr>
          <a:lstStyle/>
          <a:p>
            <a:pPr defTabSz="914400"/>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During 2024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Working towards radiotherapy statistics publication for December 2024/January 2025</a:t>
            </a:r>
          </a:p>
          <a:p>
            <a:pPr defTabSz="914400"/>
            <a:r>
              <a:rPr lang="en-US"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i="1" dirty="0" err="1">
                <a:solidFill>
                  <a:prstClr val="black"/>
                </a:solidFill>
                <a:latin typeface="Roboto" panose="02000000000000000000" pitchFamily="2" charset="0"/>
                <a:ea typeface="Roboto" panose="02000000000000000000" pitchFamily="2" charset="0"/>
                <a:cs typeface="Roboto" panose="02000000000000000000" pitchFamily="2" charset="0"/>
              </a:rPr>
              <a:t>M.Dosanjh</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i="1" dirty="0" err="1">
                <a:solidFill>
                  <a:prstClr val="black"/>
                </a:solidFill>
                <a:latin typeface="Roboto" panose="02000000000000000000" pitchFamily="2" charset="0"/>
                <a:ea typeface="Roboto" panose="02000000000000000000" pitchFamily="2" charset="0"/>
                <a:cs typeface="Roboto" panose="02000000000000000000" pitchFamily="2" charset="0"/>
              </a:rPr>
              <a:t>E.Korobeinikova</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i="1" dirty="0" err="1">
                <a:solidFill>
                  <a:prstClr val="black"/>
                </a:solidFill>
                <a:latin typeface="Roboto" panose="02000000000000000000" pitchFamily="2" charset="0"/>
                <a:ea typeface="Roboto" panose="02000000000000000000" pitchFamily="2" charset="0"/>
                <a:cs typeface="Roboto" panose="02000000000000000000" pitchFamily="2" charset="0"/>
              </a:rPr>
              <a:t>E.Gershkevitsh</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i="1" dirty="0" err="1">
                <a:solidFill>
                  <a:prstClr val="black"/>
                </a:solidFill>
                <a:latin typeface="Roboto" panose="02000000000000000000" pitchFamily="2" charset="0"/>
                <a:ea typeface="Roboto" panose="02000000000000000000" pitchFamily="2" charset="0"/>
                <a:cs typeface="Roboto" panose="02000000000000000000" pitchFamily="2" charset="0"/>
              </a:rPr>
              <a:t>K.Palskis</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a:t>
            </a:r>
          </a:p>
        </p:txBody>
      </p:sp>
      <p:sp>
        <p:nvSpPr>
          <p:cNvPr id="49" name="Ovāls 25">
            <a:extLst>
              <a:ext uri="{FF2B5EF4-FFF2-40B4-BE49-F238E27FC236}">
                <a16:creationId xmlns:a16="http://schemas.microsoft.com/office/drawing/2014/main" id="{2374D573-8790-CCA1-7CA9-C300F2E804D8}"/>
              </a:ext>
            </a:extLst>
          </p:cNvPr>
          <p:cNvSpPr/>
          <p:nvPr/>
        </p:nvSpPr>
        <p:spPr>
          <a:xfrm>
            <a:off x="117258" y="5656678"/>
            <a:ext cx="450504" cy="450504"/>
          </a:xfrm>
          <a:prstGeom prst="ellipse">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
        <p:nvSpPr>
          <p:cNvPr id="50" name="TextBox 49">
            <a:extLst>
              <a:ext uri="{FF2B5EF4-FFF2-40B4-BE49-F238E27FC236}">
                <a16:creationId xmlns:a16="http://schemas.microsoft.com/office/drawing/2014/main" id="{DAEDB98A-7E12-A862-DD36-14521C8D064C}"/>
              </a:ext>
            </a:extLst>
          </p:cNvPr>
          <p:cNvSpPr txBox="1"/>
          <p:nvPr/>
        </p:nvSpPr>
        <p:spPr>
          <a:xfrm>
            <a:off x="569315" y="5546906"/>
            <a:ext cx="11612294" cy="677108"/>
          </a:xfrm>
          <a:prstGeom prst="rect">
            <a:avLst/>
          </a:prstGeom>
          <a:noFill/>
        </p:spPr>
        <p:txBody>
          <a:bodyPr wrap="square" rtlCol="0">
            <a:spAutoFit/>
          </a:bodyPr>
          <a:lstStyle/>
          <a:p>
            <a:r>
              <a:rPr lang="en-US" sz="2000" b="1" dirty="0">
                <a:solidFill>
                  <a:prstClr val="black"/>
                </a:solidFill>
                <a:latin typeface="Roboto" panose="02000000000000000000" pitchFamily="2" charset="0"/>
                <a:ea typeface="Roboto" panose="02000000000000000000" pitchFamily="2" charset="0"/>
                <a:cs typeface="Roboto" panose="02000000000000000000" pitchFamily="2" charset="0"/>
              </a:rPr>
              <a:t>November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Participation in </a:t>
            </a:r>
            <a:r>
              <a:rPr lang="en-US" i="1" dirty="0">
                <a:solidFill>
                  <a:prstClr val="black"/>
                </a:solidFill>
                <a:latin typeface="Roboto" panose="02000000000000000000" pitchFamily="2" charset="0"/>
                <a:ea typeface="Roboto" panose="02000000000000000000" pitchFamily="2" charset="0"/>
                <a:cs typeface="Roboto" panose="02000000000000000000" pitchFamily="2" charset="0"/>
              </a:rPr>
              <a:t>The Nordic-Baltics as a European pilot region for cross-country cooperation in health data </a:t>
            </a:r>
            <a:r>
              <a:rPr lang="en-US" dirty="0">
                <a:solidFill>
                  <a:prstClr val="black"/>
                </a:solidFill>
                <a:latin typeface="Roboto" panose="02000000000000000000" pitchFamily="2" charset="0"/>
                <a:ea typeface="Roboto" panose="02000000000000000000" pitchFamily="2" charset="0"/>
                <a:cs typeface="Roboto" panose="02000000000000000000" pitchFamily="2" charset="0"/>
              </a:rPr>
              <a:t>conference</a:t>
            </a:r>
          </a:p>
        </p:txBody>
      </p:sp>
      <p:sp>
        <p:nvSpPr>
          <p:cNvPr id="51" name="Taisnstūris 14">
            <a:extLst>
              <a:ext uri="{FF2B5EF4-FFF2-40B4-BE49-F238E27FC236}">
                <a16:creationId xmlns:a16="http://schemas.microsoft.com/office/drawing/2014/main" id="{A7DFDF58-81DF-4DCE-074E-281D499ADBA9}"/>
              </a:ext>
            </a:extLst>
          </p:cNvPr>
          <p:cNvSpPr/>
          <p:nvPr/>
        </p:nvSpPr>
        <p:spPr>
          <a:xfrm>
            <a:off x="-2160" y="556098"/>
            <a:ext cx="12192001" cy="60583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bg1"/>
                </a:solidFill>
                <a:latin typeface="Roboto" panose="02000000000000000000" pitchFamily="2" charset="0"/>
                <a:ea typeface="Roboto" panose="02000000000000000000" pitchFamily="2" charset="0"/>
                <a:cs typeface="Roboto" panose="02000000000000000000" pitchFamily="2" charset="0"/>
              </a:rPr>
              <a:t>Key events during 2024</a:t>
            </a:r>
            <a:endParaRPr lang="en-US" sz="2400" dirty="0">
              <a:latin typeface="Roboto" panose="02000000000000000000" pitchFamily="2" charset="0"/>
              <a:ea typeface="Roboto" panose="02000000000000000000" pitchFamily="2" charset="0"/>
              <a:cs typeface="Roboto" panose="02000000000000000000" pitchFamily="2" charset="0"/>
            </a:endParaRPr>
          </a:p>
        </p:txBody>
      </p:sp>
      <p:sp>
        <p:nvSpPr>
          <p:cNvPr id="54" name="Rectangle 53">
            <a:extLst>
              <a:ext uri="{FF2B5EF4-FFF2-40B4-BE49-F238E27FC236}">
                <a16:creationId xmlns:a16="http://schemas.microsoft.com/office/drawing/2014/main" id="{A3D9102A-64BF-1107-D07B-430AB9F09B85}"/>
              </a:ext>
            </a:extLst>
          </p:cNvPr>
          <p:cNvSpPr/>
          <p:nvPr/>
        </p:nvSpPr>
        <p:spPr>
          <a:xfrm>
            <a:off x="-3" y="556098"/>
            <a:ext cx="12192001" cy="6018568"/>
          </a:xfrm>
          <a:prstGeom prst="rect">
            <a:avLst/>
          </a:prstGeom>
          <a:solidFill>
            <a:srgbClr val="E7F3FF">
              <a:alpha val="8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Arrow: Down 54">
            <a:extLst>
              <a:ext uri="{FF2B5EF4-FFF2-40B4-BE49-F238E27FC236}">
                <a16:creationId xmlns:a16="http://schemas.microsoft.com/office/drawing/2014/main" id="{90EFEA8B-7FF5-36A2-EC16-3955EFC8E16E}"/>
              </a:ext>
            </a:extLst>
          </p:cNvPr>
          <p:cNvSpPr/>
          <p:nvPr/>
        </p:nvSpPr>
        <p:spPr>
          <a:xfrm rot="10800000" flipV="1">
            <a:off x="3442050" y="556098"/>
            <a:ext cx="5303577" cy="5929867"/>
          </a:xfrm>
          <a:prstGeom prst="downArrow">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vert="horz" rtlCol="0" anchor="ctr"/>
          <a:lstStyle/>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r>
              <a:rPr lang="en-US" sz="3200" b="1" dirty="0">
                <a:latin typeface="Roboto" panose="02000000000000000000" pitchFamily="2" charset="0"/>
                <a:ea typeface="Roboto" panose="02000000000000000000" pitchFamily="2" charset="0"/>
                <a:cs typeface="Roboto" panose="02000000000000000000" pitchFamily="2" charset="0"/>
              </a:rPr>
              <a:t>Throughout 2024</a:t>
            </a:r>
          </a:p>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endParaRPr lang="en-US" sz="3200" b="1" dirty="0">
              <a:latin typeface="Roboto" panose="02000000000000000000" pitchFamily="2" charset="0"/>
              <a:ea typeface="Roboto" panose="02000000000000000000" pitchFamily="2" charset="0"/>
              <a:cs typeface="Roboto" panose="02000000000000000000" pitchFamily="2" charset="0"/>
            </a:endParaRPr>
          </a:p>
          <a:p>
            <a:pPr algn="ctr"/>
            <a:r>
              <a:rPr lang="en-US" sz="2400" b="1" dirty="0">
                <a:latin typeface="Roboto" panose="02000000000000000000" pitchFamily="2" charset="0"/>
                <a:ea typeface="Roboto" panose="02000000000000000000" pitchFamily="2" charset="0"/>
                <a:cs typeface="Roboto" panose="02000000000000000000" pitchFamily="2" charset="0"/>
              </a:rPr>
              <a:t>Development of the Feasibility Study proposal document</a:t>
            </a:r>
            <a:endParaRPr lang="en-GB" sz="2400" b="1"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12971227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22" presetClass="entr" presetSubtype="1" fill="hold" grpId="0"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wipe(up)">
                                      <p:cBhvr>
                                        <p:cTn id="10" dur="7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DFF34F-6A90-0C72-99ED-A7C1F767149B}"/>
            </a:ext>
          </a:extLst>
        </p:cNvPr>
        <p:cNvGrpSpPr/>
        <p:nvPr/>
      </p:nvGrpSpPr>
      <p:grpSpPr>
        <a:xfrm>
          <a:off x="0" y="0"/>
          <a:ext cx="0" cy="0"/>
          <a:chOff x="0" y="0"/>
          <a:chExt cx="0" cy="0"/>
        </a:xfrm>
      </p:grpSpPr>
      <p:sp>
        <p:nvSpPr>
          <p:cNvPr id="6" name="Virsraksts 5">
            <a:extLst>
              <a:ext uri="{FF2B5EF4-FFF2-40B4-BE49-F238E27FC236}">
                <a16:creationId xmlns:a16="http://schemas.microsoft.com/office/drawing/2014/main" id="{85573CB7-F1D4-85B4-56AF-7466A08C3AFC}"/>
              </a:ext>
            </a:extLst>
          </p:cNvPr>
          <p:cNvSpPr>
            <a:spLocks noGrp="1"/>
          </p:cNvSpPr>
          <p:nvPr>
            <p:ph type="title"/>
          </p:nvPr>
        </p:nvSpPr>
        <p:spPr/>
        <p:txBody>
          <a:bodyPr/>
          <a:lstStyle/>
          <a:p>
            <a:r>
              <a:rPr lang="en-US" b="1" dirty="0"/>
              <a:t>Working groups of APTCB initiative</a:t>
            </a:r>
          </a:p>
        </p:txBody>
      </p:sp>
      <p:sp>
        <p:nvSpPr>
          <p:cNvPr id="15" name="Taisnstūris 14">
            <a:extLst>
              <a:ext uri="{FF2B5EF4-FFF2-40B4-BE49-F238E27FC236}">
                <a16:creationId xmlns:a16="http://schemas.microsoft.com/office/drawing/2014/main" id="{10C13896-8912-12DB-D3AE-BBEAEC4E8E5D}"/>
              </a:ext>
            </a:extLst>
          </p:cNvPr>
          <p:cNvSpPr/>
          <p:nvPr/>
        </p:nvSpPr>
        <p:spPr>
          <a:xfrm>
            <a:off x="-3" y="754302"/>
            <a:ext cx="12192001" cy="1445973"/>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for the Baltic States“ working group</a:t>
            </a:r>
          </a:p>
          <a:p>
            <a:pPr algn="ct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Convener: prof. </a:t>
            </a: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Toms Torims </a:t>
            </a: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(RTU)</a:t>
            </a:r>
          </a:p>
          <a:p>
            <a:pPr algn="ct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Deputy Convener: </a:t>
            </a: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prof. Diana </a:t>
            </a:r>
            <a:r>
              <a:rPr lang="en-US" b="1" dirty="0" err="1">
                <a:solidFill>
                  <a:schemeClr val="bg1"/>
                </a:solidFill>
                <a:latin typeface="Roboto" panose="02000000000000000000" pitchFamily="2" charset="0"/>
                <a:ea typeface="Roboto" panose="02000000000000000000" pitchFamily="2" charset="0"/>
                <a:cs typeface="Roboto" panose="02000000000000000000" pitchFamily="2" charset="0"/>
              </a:rPr>
              <a:t>Adliene</a:t>
            </a: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 </a:t>
            </a: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(KTU)</a:t>
            </a:r>
          </a:p>
          <a:p>
            <a:pPr algn="ctr"/>
            <a:r>
              <a:rPr lang="en-US" dirty="0">
                <a:latin typeface="Roboto" panose="02000000000000000000" pitchFamily="2" charset="0"/>
                <a:ea typeface="Roboto" panose="02000000000000000000" pitchFamily="2" charset="0"/>
                <a:cs typeface="Roboto" panose="02000000000000000000" pitchFamily="2" charset="0"/>
              </a:rPr>
              <a:t>12/04/2022 – 18/10/2024</a:t>
            </a:r>
          </a:p>
        </p:txBody>
      </p:sp>
      <p:sp>
        <p:nvSpPr>
          <p:cNvPr id="4" name="Taisnstūris 14">
            <a:extLst>
              <a:ext uri="{FF2B5EF4-FFF2-40B4-BE49-F238E27FC236}">
                <a16:creationId xmlns:a16="http://schemas.microsoft.com/office/drawing/2014/main" id="{F2D14A3F-11C3-52CE-0E4E-EC14DB184CE2}"/>
              </a:ext>
            </a:extLst>
          </p:cNvPr>
          <p:cNvSpPr/>
          <p:nvPr/>
        </p:nvSpPr>
        <p:spPr>
          <a:xfrm>
            <a:off x="-4" y="3752854"/>
            <a:ext cx="12192001" cy="165734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Roboto" panose="02000000000000000000" pitchFamily="2" charset="0"/>
                <a:ea typeface="Roboto" panose="02000000000000000000" pitchFamily="2" charset="0"/>
                <a:cs typeface="Roboto" panose="02000000000000000000" pitchFamily="2" charset="0"/>
              </a:rPr>
              <a:t>"Advanced Particle Therapy Center for the Baltic States“</a:t>
            </a:r>
          </a:p>
          <a:p>
            <a:pPr algn="ctr"/>
            <a:r>
              <a:rPr lang="en-US" sz="2400" b="1" dirty="0">
                <a:solidFill>
                  <a:schemeClr val="bg1"/>
                </a:solidFill>
                <a:latin typeface="Roboto" panose="02000000000000000000" pitchFamily="2" charset="0"/>
                <a:ea typeface="Roboto" panose="02000000000000000000" pitchFamily="2" charset="0"/>
                <a:cs typeface="Roboto" panose="02000000000000000000" pitchFamily="2" charset="0"/>
              </a:rPr>
              <a:t>Feasibility Study Strategy working group</a:t>
            </a:r>
          </a:p>
          <a:p>
            <a:pPr algn="ct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Convener: dr. </a:t>
            </a: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Erika Korobeinikova </a:t>
            </a: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(LSMU)</a:t>
            </a:r>
          </a:p>
          <a:p>
            <a:pPr algn="ct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Deputy Convener: </a:t>
            </a: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Kristaps Palskis </a:t>
            </a:r>
            <a:r>
              <a:rPr lang="en-US" dirty="0">
                <a:solidFill>
                  <a:schemeClr val="bg1"/>
                </a:solidFill>
                <a:latin typeface="Roboto" panose="02000000000000000000" pitchFamily="2" charset="0"/>
                <a:ea typeface="Roboto" panose="02000000000000000000" pitchFamily="2" charset="0"/>
                <a:cs typeface="Roboto" panose="02000000000000000000" pitchFamily="2" charset="0"/>
              </a:rPr>
              <a:t>(RTU)</a:t>
            </a:r>
          </a:p>
          <a:p>
            <a:pPr algn="ctr"/>
            <a:r>
              <a:rPr lang="en-US" dirty="0">
                <a:latin typeface="Roboto" panose="02000000000000000000" pitchFamily="2" charset="0"/>
                <a:ea typeface="Roboto" panose="02000000000000000000" pitchFamily="2" charset="0"/>
                <a:cs typeface="Roboto" panose="02000000000000000000" pitchFamily="2" charset="0"/>
              </a:rPr>
              <a:t>06/12/2024 – now and on-going</a:t>
            </a:r>
          </a:p>
        </p:txBody>
      </p:sp>
      <p:sp>
        <p:nvSpPr>
          <p:cNvPr id="7" name="Taisnstūris 14">
            <a:extLst>
              <a:ext uri="{FF2B5EF4-FFF2-40B4-BE49-F238E27FC236}">
                <a16:creationId xmlns:a16="http://schemas.microsoft.com/office/drawing/2014/main" id="{43569A1A-3CAE-BB5F-C722-19705FF70131}"/>
              </a:ext>
            </a:extLst>
          </p:cNvPr>
          <p:cNvSpPr/>
          <p:nvPr/>
        </p:nvSpPr>
        <p:spPr>
          <a:xfrm>
            <a:off x="-4" y="2200276"/>
            <a:ext cx="12192001" cy="1084022"/>
          </a:xfrm>
          <a:prstGeom prst="rect">
            <a:avLst/>
          </a:prstGeom>
          <a:solidFill>
            <a:srgbClr val="0000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Main activities:</a:t>
            </a:r>
          </a:p>
          <a:p>
            <a:pPr marL="342900" indent="-342900">
              <a:buFont typeface="Wingdings" panose="05000000000000000000" pitchFamily="2" charset="2"/>
              <a:buChar char="§"/>
            </a:pPr>
            <a:r>
              <a:rPr lang="en-US" sz="1600" dirty="0">
                <a:solidFill>
                  <a:schemeClr val="bg1"/>
                </a:solidFill>
                <a:latin typeface="Roboto" panose="02000000000000000000" pitchFamily="2" charset="0"/>
                <a:ea typeface="Roboto" panose="02000000000000000000" pitchFamily="2" charset="0"/>
                <a:cs typeface="Roboto" panose="02000000000000000000" pitchFamily="2" charset="0"/>
              </a:rPr>
              <a:t>Initial concept development</a:t>
            </a:r>
          </a:p>
          <a:p>
            <a:pPr marL="342900" indent="-342900">
              <a:buFont typeface="Wingdings" panose="05000000000000000000" pitchFamily="2" charset="2"/>
              <a:buChar char="§"/>
            </a:pPr>
            <a:r>
              <a:rPr lang="en-US" sz="1600" dirty="0">
                <a:solidFill>
                  <a:schemeClr val="bg1"/>
                </a:solidFill>
                <a:latin typeface="Roboto" panose="02000000000000000000" pitchFamily="2" charset="0"/>
                <a:ea typeface="Roboto" panose="02000000000000000000" pitchFamily="2" charset="0"/>
                <a:cs typeface="Roboto" panose="02000000000000000000" pitchFamily="2" charset="0"/>
              </a:rPr>
              <a:t>Initial stakeholder engagement activities and strengthening collaboration with CERN</a:t>
            </a:r>
          </a:p>
          <a:p>
            <a:pPr marL="342900" indent="-342900">
              <a:buFont typeface="Wingdings" panose="05000000000000000000" pitchFamily="2" charset="2"/>
              <a:buChar char="§"/>
            </a:pPr>
            <a:r>
              <a:rPr lang="en-US" sz="1600" dirty="0">
                <a:solidFill>
                  <a:schemeClr val="bg1"/>
                </a:solidFill>
                <a:latin typeface="Roboto" panose="02000000000000000000" pitchFamily="2" charset="0"/>
                <a:ea typeface="Roboto" panose="02000000000000000000" pitchFamily="2" charset="0"/>
                <a:cs typeface="Roboto" panose="02000000000000000000" pitchFamily="2" charset="0"/>
              </a:rPr>
              <a:t>Development of Feasibility Study proposal first iteration</a:t>
            </a:r>
          </a:p>
        </p:txBody>
      </p:sp>
      <p:sp>
        <p:nvSpPr>
          <p:cNvPr id="11" name="Taisnstūris 14">
            <a:extLst>
              <a:ext uri="{FF2B5EF4-FFF2-40B4-BE49-F238E27FC236}">
                <a16:creationId xmlns:a16="http://schemas.microsoft.com/office/drawing/2014/main" id="{FDC47AA3-861E-81EF-16CE-35DDB9731481}"/>
              </a:ext>
            </a:extLst>
          </p:cNvPr>
          <p:cNvSpPr/>
          <p:nvPr/>
        </p:nvSpPr>
        <p:spPr>
          <a:xfrm>
            <a:off x="-4" y="5410202"/>
            <a:ext cx="12192001" cy="872646"/>
          </a:xfrm>
          <a:prstGeom prst="rect">
            <a:avLst/>
          </a:prstGeom>
          <a:solidFill>
            <a:srgbClr val="0000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Main activities:</a:t>
            </a:r>
          </a:p>
          <a:p>
            <a:pPr marL="342900" indent="-342900">
              <a:buFont typeface="Wingdings" panose="05000000000000000000" pitchFamily="2" charset="2"/>
              <a:buChar char="§"/>
            </a:pPr>
            <a:r>
              <a:rPr lang="en-US" sz="1600" dirty="0">
                <a:solidFill>
                  <a:schemeClr val="bg1"/>
                </a:solidFill>
                <a:latin typeface="Roboto" panose="02000000000000000000" pitchFamily="2" charset="0"/>
                <a:ea typeface="Roboto" panose="02000000000000000000" pitchFamily="2" charset="0"/>
                <a:cs typeface="Roboto" panose="02000000000000000000" pitchFamily="2" charset="0"/>
              </a:rPr>
              <a:t>Continuation of stakeholder engagement</a:t>
            </a:r>
          </a:p>
          <a:p>
            <a:pPr marL="342900" indent="-342900">
              <a:buFont typeface="Wingdings" panose="05000000000000000000" pitchFamily="2" charset="2"/>
              <a:buChar char="§"/>
            </a:pPr>
            <a:r>
              <a:rPr lang="en-US" sz="1600" b="1" dirty="0">
                <a:solidFill>
                  <a:schemeClr val="bg1"/>
                </a:solidFill>
                <a:latin typeface="Roboto" panose="02000000000000000000" pitchFamily="2" charset="0"/>
                <a:ea typeface="Roboto" panose="02000000000000000000" pitchFamily="2" charset="0"/>
                <a:cs typeface="Roboto" panose="02000000000000000000" pitchFamily="2" charset="0"/>
              </a:rPr>
              <a:t>Development and finalization of Feasibility Study proposal</a:t>
            </a:r>
          </a:p>
        </p:txBody>
      </p:sp>
      <p:sp>
        <p:nvSpPr>
          <p:cNvPr id="12" name="Rectangle 11">
            <a:extLst>
              <a:ext uri="{FF2B5EF4-FFF2-40B4-BE49-F238E27FC236}">
                <a16:creationId xmlns:a16="http://schemas.microsoft.com/office/drawing/2014/main" id="{FA65F20D-410F-EE7F-B8CA-BC4E618B8A45}"/>
              </a:ext>
            </a:extLst>
          </p:cNvPr>
          <p:cNvSpPr/>
          <p:nvPr/>
        </p:nvSpPr>
        <p:spPr>
          <a:xfrm>
            <a:off x="-4" y="638175"/>
            <a:ext cx="12192001" cy="2762250"/>
          </a:xfrm>
          <a:prstGeom prst="rect">
            <a:avLst/>
          </a:prstGeom>
          <a:solidFill>
            <a:srgbClr val="E7F3FF">
              <a:alpha val="8980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84959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atura vietturis 6">
            <a:extLst>
              <a:ext uri="{FF2B5EF4-FFF2-40B4-BE49-F238E27FC236}">
                <a16:creationId xmlns:a16="http://schemas.microsoft.com/office/drawing/2014/main" id="{F9832752-389B-65AC-0A1D-FF467C9B7C3F}"/>
              </a:ext>
            </a:extLst>
          </p:cNvPr>
          <p:cNvSpPr>
            <a:spLocks noGrp="1"/>
          </p:cNvSpPr>
          <p:nvPr>
            <p:ph idx="1"/>
          </p:nvPr>
        </p:nvSpPr>
        <p:spPr>
          <a:xfrm>
            <a:off x="161153" y="1111250"/>
            <a:ext cx="11984855" cy="3854144"/>
          </a:xfrm>
        </p:spPr>
        <p:txBody>
          <a:bodyPr anchor="ctr">
            <a:normAutofit/>
          </a:bodyPr>
          <a:lstStyle/>
          <a:p>
            <a:pPr marL="511175" indent="-457200">
              <a:lnSpc>
                <a:spcPct val="100000"/>
              </a:lnSpc>
              <a:spcBef>
                <a:spcPts val="0"/>
              </a:spcBef>
              <a:spcAft>
                <a:spcPts val="2400"/>
              </a:spcAft>
              <a:buClr>
                <a:srgbClr val="E7F3FF"/>
              </a:buClr>
              <a:buFont typeface="Wingdings" panose="05000000000000000000" pitchFamily="2" charset="2"/>
              <a:buChar char="§"/>
            </a:pPr>
            <a:r>
              <a:rPr lang="en-US" sz="2400" i="1" dirty="0"/>
              <a:t>Re-introduction of the Feasibility Study: necessity and overall idea</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dirty="0"/>
              <a:t>Establishment of APTCB FSSG</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b="1" dirty="0"/>
              <a:t>Overview of the updates for Feasibility Study Proposal document</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dirty="0"/>
              <a:t>Stakeholder engagement and possible pathways to approach funding</a:t>
            </a:r>
          </a:p>
          <a:p>
            <a:pPr marL="511175" indent="-457200">
              <a:lnSpc>
                <a:spcPct val="100000"/>
              </a:lnSpc>
              <a:spcBef>
                <a:spcPts val="0"/>
              </a:spcBef>
              <a:spcAft>
                <a:spcPts val="2400"/>
              </a:spcAft>
              <a:buClr>
                <a:srgbClr val="E7F3FF"/>
              </a:buClr>
              <a:buFont typeface="Wingdings" panose="05000000000000000000" pitchFamily="2" charset="2"/>
              <a:buChar char="§"/>
            </a:pPr>
            <a:r>
              <a:rPr lang="en-US" sz="2400" dirty="0"/>
              <a:t>Future outlooks</a:t>
            </a:r>
          </a:p>
        </p:txBody>
      </p:sp>
      <p:sp>
        <p:nvSpPr>
          <p:cNvPr id="6" name="Virsraksts 5">
            <a:extLst>
              <a:ext uri="{FF2B5EF4-FFF2-40B4-BE49-F238E27FC236}">
                <a16:creationId xmlns:a16="http://schemas.microsoft.com/office/drawing/2014/main" id="{B2CC2676-8D7D-78BD-298E-3F1CA6547086}"/>
              </a:ext>
            </a:extLst>
          </p:cNvPr>
          <p:cNvSpPr>
            <a:spLocks noGrp="1"/>
          </p:cNvSpPr>
          <p:nvPr>
            <p:ph type="title"/>
          </p:nvPr>
        </p:nvSpPr>
        <p:spPr/>
        <p:txBody>
          <a:bodyPr/>
          <a:lstStyle/>
          <a:p>
            <a:r>
              <a:rPr lang="en-US" b="1" dirty="0"/>
              <a:t>Outline</a:t>
            </a:r>
          </a:p>
        </p:txBody>
      </p:sp>
      <p:cxnSp>
        <p:nvCxnSpPr>
          <p:cNvPr id="9" name="Taisns savienotājs 8">
            <a:extLst>
              <a:ext uri="{FF2B5EF4-FFF2-40B4-BE49-F238E27FC236}">
                <a16:creationId xmlns:a16="http://schemas.microsoft.com/office/drawing/2014/main" id="{920B6C22-1AC0-4FE6-770D-A48229688315}"/>
              </a:ext>
            </a:extLst>
          </p:cNvPr>
          <p:cNvCxnSpPr>
            <a:cxnSpLocks/>
          </p:cNvCxnSpPr>
          <p:nvPr/>
        </p:nvCxnSpPr>
        <p:spPr>
          <a:xfrm>
            <a:off x="323476" y="0"/>
            <a:ext cx="0" cy="6580094"/>
          </a:xfrm>
          <a:prstGeom prst="line">
            <a:avLst/>
          </a:prstGeom>
          <a:ln>
            <a:solidFill>
              <a:srgbClr val="000066"/>
            </a:solidFill>
            <a:prstDash val="lgDash"/>
          </a:ln>
        </p:spPr>
        <p:style>
          <a:lnRef idx="1">
            <a:schemeClr val="accent1"/>
          </a:lnRef>
          <a:fillRef idx="0">
            <a:schemeClr val="accent1"/>
          </a:fillRef>
          <a:effectRef idx="0">
            <a:schemeClr val="accent1"/>
          </a:effectRef>
          <a:fontRef idx="minor">
            <a:schemeClr val="tx1"/>
          </a:fontRef>
        </p:style>
      </p:cxnSp>
      <p:sp>
        <p:nvSpPr>
          <p:cNvPr id="11" name="Ovāls 10">
            <a:extLst>
              <a:ext uri="{FF2B5EF4-FFF2-40B4-BE49-F238E27FC236}">
                <a16:creationId xmlns:a16="http://schemas.microsoft.com/office/drawing/2014/main" id="{C1F0C049-EA10-197E-3494-02F4D6DC40A3}"/>
              </a:ext>
            </a:extLst>
          </p:cNvPr>
          <p:cNvSpPr/>
          <p:nvPr/>
        </p:nvSpPr>
        <p:spPr>
          <a:xfrm>
            <a:off x="179083" y="1567948"/>
            <a:ext cx="296794" cy="296794"/>
          </a:xfrm>
          <a:prstGeom prst="ellipse">
            <a:avLst/>
          </a:prstGeom>
          <a:solidFill>
            <a:srgbClr val="00006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āls 11">
            <a:extLst>
              <a:ext uri="{FF2B5EF4-FFF2-40B4-BE49-F238E27FC236}">
                <a16:creationId xmlns:a16="http://schemas.microsoft.com/office/drawing/2014/main" id="{94CFA2D3-F9F2-73FD-E6CF-41F4A56BD934}"/>
              </a:ext>
            </a:extLst>
          </p:cNvPr>
          <p:cNvSpPr/>
          <p:nvPr/>
        </p:nvSpPr>
        <p:spPr>
          <a:xfrm>
            <a:off x="179083" y="2239024"/>
            <a:ext cx="296794" cy="296794"/>
          </a:xfrm>
          <a:prstGeom prst="ellipse">
            <a:avLst/>
          </a:prstGeom>
          <a:solidFill>
            <a:srgbClr val="00009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āls 14">
            <a:extLst>
              <a:ext uri="{FF2B5EF4-FFF2-40B4-BE49-F238E27FC236}">
                <a16:creationId xmlns:a16="http://schemas.microsoft.com/office/drawing/2014/main" id="{A25FB71B-15DB-06B4-90D5-85047CEB4135}"/>
              </a:ext>
            </a:extLst>
          </p:cNvPr>
          <p:cNvSpPr/>
          <p:nvPr/>
        </p:nvSpPr>
        <p:spPr>
          <a:xfrm>
            <a:off x="181565" y="3562063"/>
            <a:ext cx="301752" cy="301752"/>
          </a:xfrm>
          <a:prstGeom prst="ellipse">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āls 15">
            <a:extLst>
              <a:ext uri="{FF2B5EF4-FFF2-40B4-BE49-F238E27FC236}">
                <a16:creationId xmlns:a16="http://schemas.microsoft.com/office/drawing/2014/main" id="{C377FFB5-20B5-E4E3-06C5-E70ED3607174}"/>
              </a:ext>
            </a:extLst>
          </p:cNvPr>
          <p:cNvSpPr/>
          <p:nvPr/>
        </p:nvSpPr>
        <p:spPr>
          <a:xfrm>
            <a:off x="179083" y="4232897"/>
            <a:ext cx="296794" cy="296794"/>
          </a:xfrm>
          <a:prstGeom prst="ellipse">
            <a:avLst/>
          </a:prstGeom>
          <a:solidFill>
            <a:srgbClr val="00B0F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āls 16">
            <a:extLst>
              <a:ext uri="{FF2B5EF4-FFF2-40B4-BE49-F238E27FC236}">
                <a16:creationId xmlns:a16="http://schemas.microsoft.com/office/drawing/2014/main" id="{488C6909-376D-9D31-46BC-F0495D9F82A9}"/>
              </a:ext>
            </a:extLst>
          </p:cNvPr>
          <p:cNvSpPr/>
          <p:nvPr/>
        </p:nvSpPr>
        <p:spPr>
          <a:xfrm>
            <a:off x="97049" y="2791673"/>
            <a:ext cx="470784" cy="470784"/>
          </a:xfrm>
          <a:prstGeom prst="ellipse">
            <a:avLst/>
          </a:prstGeom>
          <a:solidFill>
            <a:srgbClr val="0066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aisnstūris 14">
            <a:extLst>
              <a:ext uri="{FF2B5EF4-FFF2-40B4-BE49-F238E27FC236}">
                <a16:creationId xmlns:a16="http://schemas.microsoft.com/office/drawing/2014/main" id="{D851A9C4-35CF-693B-4189-C459DDF8EE93}"/>
              </a:ext>
            </a:extLst>
          </p:cNvPr>
          <p:cNvSpPr/>
          <p:nvPr/>
        </p:nvSpPr>
        <p:spPr>
          <a:xfrm>
            <a:off x="-3" y="5521445"/>
            <a:ext cx="12192001" cy="92333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Main focus today – report on updates of Feasibility Study Proposal</a:t>
            </a:r>
          </a:p>
          <a:p>
            <a:pPr algn="ctr"/>
            <a:r>
              <a:rPr lang="en-US" sz="2400" b="1" dirty="0">
                <a:latin typeface="Roboto" panose="02000000000000000000" pitchFamily="2" charset="0"/>
                <a:ea typeface="Roboto" panose="02000000000000000000" pitchFamily="2" charset="0"/>
                <a:cs typeface="Roboto" panose="02000000000000000000" pitchFamily="2" charset="0"/>
              </a:rPr>
              <a:t>Discussion on future steps within context CERN Baltic Group </a:t>
            </a:r>
          </a:p>
        </p:txBody>
      </p:sp>
    </p:spTree>
    <p:extLst>
      <p:ext uri="{BB962C8B-B14F-4D97-AF65-F5344CB8AC3E}">
        <p14:creationId xmlns:p14="http://schemas.microsoft.com/office/powerpoint/2010/main" val="96795995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3DC87DEE-B2D9-5063-3569-FDE1C2DF41BF}"/>
              </a:ext>
            </a:extLst>
          </p:cNvPr>
          <p:cNvSpPr>
            <a:spLocks noGrp="1"/>
          </p:cNvSpPr>
          <p:nvPr>
            <p:ph type="title"/>
          </p:nvPr>
        </p:nvSpPr>
        <p:spPr/>
        <p:txBody>
          <a:bodyPr/>
          <a:lstStyle/>
          <a:p>
            <a:r>
              <a:rPr lang="en-US" sz="2000" i="1" dirty="0"/>
              <a:t>Beginning of the Feasibility Study idea: </a:t>
            </a:r>
            <a:r>
              <a:rPr lang="en-US" sz="2000" b="1" dirty="0"/>
              <a:t>“Particle therapy - future for the Baltic States?”</a:t>
            </a:r>
          </a:p>
        </p:txBody>
      </p:sp>
      <p:sp>
        <p:nvSpPr>
          <p:cNvPr id="2" name="Brīvforma: forma 1">
            <a:extLst>
              <a:ext uri="{FF2B5EF4-FFF2-40B4-BE49-F238E27FC236}">
                <a16:creationId xmlns:a16="http://schemas.microsoft.com/office/drawing/2014/main" id="{DA1CCDAB-0266-1EE4-88B1-445CA06B9CC5}"/>
              </a:ext>
            </a:extLst>
          </p:cNvPr>
          <p:cNvSpPr/>
          <p:nvPr/>
        </p:nvSpPr>
        <p:spPr>
          <a:xfrm>
            <a:off x="-182880" y="803277"/>
            <a:ext cx="12417552" cy="486027"/>
          </a:xfrm>
          <a:custGeom>
            <a:avLst/>
            <a:gdLst>
              <a:gd name="connsiteX0" fmla="*/ 0 w 12417552"/>
              <a:gd name="connsiteY0" fmla="*/ 486027 h 486027"/>
              <a:gd name="connsiteX1" fmla="*/ 1197864 w 12417552"/>
              <a:gd name="connsiteY1" fmla="*/ 47115 h 486027"/>
              <a:gd name="connsiteX2" fmla="*/ 3063240 w 12417552"/>
              <a:gd name="connsiteY2" fmla="*/ 431163 h 486027"/>
              <a:gd name="connsiteX3" fmla="*/ 4672584 w 12417552"/>
              <a:gd name="connsiteY3" fmla="*/ 1395 h 486027"/>
              <a:gd name="connsiteX4" fmla="*/ 7763256 w 12417552"/>
              <a:gd name="connsiteY4" fmla="*/ 284859 h 486027"/>
              <a:gd name="connsiteX5" fmla="*/ 12417552 w 12417552"/>
              <a:gd name="connsiteY5" fmla="*/ 28827 h 48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17552" h="486027">
                <a:moveTo>
                  <a:pt x="0" y="486027"/>
                </a:moveTo>
                <a:cubicBezTo>
                  <a:pt x="343662" y="271143"/>
                  <a:pt x="687324" y="56259"/>
                  <a:pt x="1197864" y="47115"/>
                </a:cubicBezTo>
                <a:cubicBezTo>
                  <a:pt x="1708404" y="37971"/>
                  <a:pt x="2484120" y="438783"/>
                  <a:pt x="3063240" y="431163"/>
                </a:cubicBezTo>
                <a:cubicBezTo>
                  <a:pt x="3642360" y="423543"/>
                  <a:pt x="3889248" y="25779"/>
                  <a:pt x="4672584" y="1395"/>
                </a:cubicBezTo>
                <a:cubicBezTo>
                  <a:pt x="5455920" y="-22989"/>
                  <a:pt x="6472428" y="280287"/>
                  <a:pt x="7763256" y="284859"/>
                </a:cubicBezTo>
                <a:cubicBezTo>
                  <a:pt x="9054084" y="289431"/>
                  <a:pt x="10735818" y="159129"/>
                  <a:pt x="12417552" y="28827"/>
                </a:cubicBezTo>
              </a:path>
            </a:pathLst>
          </a:custGeom>
          <a:noFill/>
          <a:ln w="57150">
            <a:solidFill>
              <a:srgbClr val="000066"/>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aisnstūris 3">
            <a:extLst>
              <a:ext uri="{FF2B5EF4-FFF2-40B4-BE49-F238E27FC236}">
                <a16:creationId xmlns:a16="http://schemas.microsoft.com/office/drawing/2014/main" id="{2444FFBA-DF84-15A1-4428-5080F015F6FF}"/>
              </a:ext>
            </a:extLst>
          </p:cNvPr>
          <p:cNvSpPr/>
          <p:nvPr/>
        </p:nvSpPr>
        <p:spPr>
          <a:xfrm>
            <a:off x="630936" y="479395"/>
            <a:ext cx="11561063" cy="965357"/>
          </a:xfrm>
          <a:prstGeom prst="rect">
            <a:avLst/>
          </a:prstGeom>
          <a:gradFill>
            <a:gsLst>
              <a:gs pos="0">
                <a:schemeClr val="accent1">
                  <a:lumMod val="5000"/>
                  <a:lumOff val="95000"/>
                  <a:alpha val="0"/>
                </a:schemeClr>
              </a:gs>
              <a:gs pos="36000">
                <a:srgbClr val="E7F3FF"/>
              </a:gs>
            </a:gsLst>
            <a:lin ang="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āls 4">
            <a:extLst>
              <a:ext uri="{FF2B5EF4-FFF2-40B4-BE49-F238E27FC236}">
                <a16:creationId xmlns:a16="http://schemas.microsoft.com/office/drawing/2014/main" id="{4052BEBE-5F9A-4879-19A0-B7704507EA8F}"/>
              </a:ext>
            </a:extLst>
          </p:cNvPr>
          <p:cNvSpPr/>
          <p:nvPr/>
        </p:nvSpPr>
        <p:spPr>
          <a:xfrm>
            <a:off x="1353312" y="611021"/>
            <a:ext cx="732111" cy="73211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Brīvforma: forma 29">
            <a:extLst>
              <a:ext uri="{FF2B5EF4-FFF2-40B4-BE49-F238E27FC236}">
                <a16:creationId xmlns:a16="http://schemas.microsoft.com/office/drawing/2014/main" id="{1FD4B4D4-B27D-B55B-6F72-3468E73D3AD0}"/>
              </a:ext>
            </a:extLst>
          </p:cNvPr>
          <p:cNvSpPr/>
          <p:nvPr/>
        </p:nvSpPr>
        <p:spPr>
          <a:xfrm>
            <a:off x="-73152" y="626101"/>
            <a:ext cx="1399032" cy="352307"/>
          </a:xfrm>
          <a:custGeom>
            <a:avLst/>
            <a:gdLst>
              <a:gd name="connsiteX0" fmla="*/ 0 w 1399032"/>
              <a:gd name="connsiteY0" fmla="*/ 352307 h 352307"/>
              <a:gd name="connsiteX1" fmla="*/ 768096 w 1399032"/>
              <a:gd name="connsiteY1" fmla="*/ 13979 h 352307"/>
              <a:gd name="connsiteX2" fmla="*/ 1399032 w 1399032"/>
              <a:gd name="connsiteY2" fmla="*/ 59699 h 352307"/>
              <a:gd name="connsiteX3" fmla="*/ 1399032 w 1399032"/>
              <a:gd name="connsiteY3" fmla="*/ 59699 h 352307"/>
            </a:gdLst>
            <a:ahLst/>
            <a:cxnLst>
              <a:cxn ang="0">
                <a:pos x="connsiteX0" y="connsiteY0"/>
              </a:cxn>
              <a:cxn ang="0">
                <a:pos x="connsiteX1" y="connsiteY1"/>
              </a:cxn>
              <a:cxn ang="0">
                <a:pos x="connsiteX2" y="connsiteY2"/>
              </a:cxn>
              <a:cxn ang="0">
                <a:pos x="connsiteX3" y="connsiteY3"/>
              </a:cxn>
            </a:cxnLst>
            <a:rect l="l" t="t" r="r" b="b"/>
            <a:pathLst>
              <a:path w="1399032" h="352307">
                <a:moveTo>
                  <a:pt x="0" y="352307"/>
                </a:moveTo>
                <a:cubicBezTo>
                  <a:pt x="267462" y="207527"/>
                  <a:pt x="534924" y="62747"/>
                  <a:pt x="768096" y="13979"/>
                </a:cubicBezTo>
                <a:cubicBezTo>
                  <a:pt x="1001268" y="-34789"/>
                  <a:pt x="1399032" y="59699"/>
                  <a:pt x="1399032" y="59699"/>
                </a:cubicBezTo>
                <a:lnTo>
                  <a:pt x="1399032" y="59699"/>
                </a:lnTo>
              </a:path>
            </a:pathLst>
          </a:custGeom>
          <a:noFill/>
          <a:ln w="38100">
            <a:solidFill>
              <a:srgbClr val="000066"/>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aisnstūris 30">
            <a:extLst>
              <a:ext uri="{FF2B5EF4-FFF2-40B4-BE49-F238E27FC236}">
                <a16:creationId xmlns:a16="http://schemas.microsoft.com/office/drawing/2014/main" id="{AA389D7D-3469-D5BB-A84A-47B61D2D61E0}"/>
              </a:ext>
            </a:extLst>
          </p:cNvPr>
          <p:cNvSpPr/>
          <p:nvPr/>
        </p:nvSpPr>
        <p:spPr>
          <a:xfrm>
            <a:off x="5001768" y="563611"/>
            <a:ext cx="719023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panose="02000000000000000000" pitchFamily="2" charset="0"/>
                <a:ea typeface="Roboto" panose="02000000000000000000" pitchFamily="2" charset="0"/>
                <a:cs typeface="Roboto" panose="02000000000000000000" pitchFamily="2" charset="0"/>
              </a:rPr>
              <a:t>A joint, dedicated workshop </a:t>
            </a:r>
          </a:p>
          <a:p>
            <a:pPr algn="ctr"/>
            <a:r>
              <a:rPr lang="en-US" sz="2000" b="1" dirty="0">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a:t>
            </a:r>
          </a:p>
        </p:txBody>
      </p:sp>
      <p:sp>
        <p:nvSpPr>
          <p:cNvPr id="6" name="Taisnstūris 5">
            <a:extLst>
              <a:ext uri="{FF2B5EF4-FFF2-40B4-BE49-F238E27FC236}">
                <a16:creationId xmlns:a16="http://schemas.microsoft.com/office/drawing/2014/main" id="{139CA3FF-85BB-57AC-79C4-B900F689FC22}"/>
              </a:ext>
            </a:extLst>
          </p:cNvPr>
          <p:cNvSpPr/>
          <p:nvPr/>
        </p:nvSpPr>
        <p:spPr>
          <a:xfrm>
            <a:off x="0" y="1860837"/>
            <a:ext cx="12191998" cy="12214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5 sessions</a:t>
            </a:r>
            <a:r>
              <a:rPr lang="en-US" sz="1600" dirty="0">
                <a:solidFill>
                  <a:schemeClr val="tx1"/>
                </a:solidFill>
                <a:latin typeface="Roboto" panose="02000000000000000000" pitchFamily="2" charset="0"/>
                <a:ea typeface="Roboto" panose="02000000000000000000" pitchFamily="2" charset="0"/>
                <a:cs typeface="Roboto" panose="02000000000000000000" pitchFamily="2" charset="0"/>
              </a:rPr>
              <a:t> dedicated to each of the core discussion areas identified with </a:t>
            </a:r>
            <a:r>
              <a:rPr lang="en-US" sz="1600" b="1" dirty="0">
                <a:solidFill>
                  <a:schemeClr val="tx1"/>
                </a:solidFill>
                <a:latin typeface="Roboto" panose="02000000000000000000" pitchFamily="2" charset="0"/>
                <a:ea typeface="Roboto" panose="02000000000000000000" pitchFamily="2" charset="0"/>
                <a:cs typeface="Roboto" panose="02000000000000000000" pitchFamily="2" charset="0"/>
              </a:rPr>
              <a:t>reporters on subject matter and moderators of the session</a:t>
            </a:r>
          </a:p>
          <a:p>
            <a:pPr marL="742950" lvl="1" indent="-285750">
              <a:buClr>
                <a:srgbClr val="000066"/>
              </a:buClr>
              <a:buFont typeface="Wingdings" panose="05000000000000000000" pitchFamily="2" charset="2"/>
              <a:buChar char="§"/>
            </a:pPr>
            <a:endParaRPr lang="en-US" sz="16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cxnSp>
        <p:nvCxnSpPr>
          <p:cNvPr id="7" name="Taisns savienotājs 6">
            <a:extLst>
              <a:ext uri="{FF2B5EF4-FFF2-40B4-BE49-F238E27FC236}">
                <a16:creationId xmlns:a16="http://schemas.microsoft.com/office/drawing/2014/main" id="{2FB8BB99-C9F4-E4ED-B9A1-6C243F7BADEF}"/>
              </a:ext>
            </a:extLst>
          </p:cNvPr>
          <p:cNvCxnSpPr>
            <a:cxnSpLocks/>
          </p:cNvCxnSpPr>
          <p:nvPr/>
        </p:nvCxnSpPr>
        <p:spPr>
          <a:xfrm flipH="1">
            <a:off x="0" y="1841787"/>
            <a:ext cx="4242816" cy="0"/>
          </a:xfrm>
          <a:prstGeom prst="line">
            <a:avLst/>
          </a:prstGeom>
          <a:ln w="38100">
            <a:solidFill>
              <a:srgbClr val="000066"/>
            </a:solidFill>
            <a:prstDash val="soli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B6B8F33-877D-3BB4-0A69-2E7094C059E4}"/>
              </a:ext>
            </a:extLst>
          </p:cNvPr>
          <p:cNvSpPr txBox="1"/>
          <p:nvPr/>
        </p:nvSpPr>
        <p:spPr>
          <a:xfrm>
            <a:off x="2151" y="1363372"/>
            <a:ext cx="3975489" cy="461665"/>
          </a:xfrm>
          <a:prstGeom prst="rect">
            <a:avLst/>
          </a:prstGeom>
          <a:noFill/>
        </p:spPr>
        <p:txBody>
          <a:bodyPr wrap="square" rtlCol="0">
            <a:spAutoFit/>
          </a:bodyPr>
          <a:lstStyle/>
          <a:p>
            <a:r>
              <a:rPr lang="en-US" sz="2400" b="1" dirty="0">
                <a:solidFill>
                  <a:srgbClr val="000066"/>
                </a:solidFill>
                <a:latin typeface="Roboto" panose="02000000000000000000" pitchFamily="2" charset="0"/>
                <a:ea typeface="Roboto" panose="02000000000000000000" pitchFamily="2" charset="0"/>
                <a:cs typeface="Roboto" panose="02000000000000000000" pitchFamily="2" charset="0"/>
              </a:rPr>
              <a:t>Set-up of the event</a:t>
            </a:r>
          </a:p>
        </p:txBody>
      </p:sp>
      <p:graphicFrame>
        <p:nvGraphicFramePr>
          <p:cNvPr id="24" name="Tabula 24">
            <a:extLst>
              <a:ext uri="{FF2B5EF4-FFF2-40B4-BE49-F238E27FC236}">
                <a16:creationId xmlns:a16="http://schemas.microsoft.com/office/drawing/2014/main" id="{7E025CAC-EB0B-DD66-346F-A390169D4604}"/>
              </a:ext>
            </a:extLst>
          </p:cNvPr>
          <p:cNvGraphicFramePr>
            <a:graphicFrameLocks noGrp="1"/>
          </p:cNvGraphicFramePr>
          <p:nvPr/>
        </p:nvGraphicFramePr>
        <p:xfrm>
          <a:off x="2" y="2895966"/>
          <a:ext cx="12191998" cy="3657600"/>
        </p:xfrm>
        <a:graphic>
          <a:graphicData uri="http://schemas.openxmlformats.org/drawingml/2006/table">
            <a:tbl>
              <a:tblPr firstRow="1" bandRow="1">
                <a:tableStyleId>{5C22544A-7EE6-4342-B048-85BDC9FD1C3A}</a:tableStyleId>
              </a:tblPr>
              <a:tblGrid>
                <a:gridCol w="3813048">
                  <a:extLst>
                    <a:ext uri="{9D8B030D-6E8A-4147-A177-3AD203B41FA5}">
                      <a16:colId xmlns:a16="http://schemas.microsoft.com/office/drawing/2014/main" val="2307407575"/>
                    </a:ext>
                  </a:extLst>
                </a:gridCol>
                <a:gridCol w="8378950">
                  <a:extLst>
                    <a:ext uri="{9D8B030D-6E8A-4147-A177-3AD203B41FA5}">
                      <a16:colId xmlns:a16="http://schemas.microsoft.com/office/drawing/2014/main" val="2917480176"/>
                    </a:ext>
                  </a:extLst>
                </a:gridCol>
              </a:tblGrid>
              <a:tr h="284879">
                <a:tc>
                  <a:txBody>
                    <a:bodyPr/>
                    <a:lstStyle/>
                    <a:p>
                      <a:pPr algn="l"/>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Cancer statistics and indication profile in the Baltic States. Status of radiotherapy technologies in the Baltic States.</a:t>
                      </a:r>
                    </a:p>
                  </a:txBody>
                  <a:tcPr anchor="ctr">
                    <a:lnL w="12700" cmpd="sng">
                      <a:noFill/>
                    </a:lnL>
                    <a:lnT w="12700" cmpd="sng">
                      <a:noFill/>
                    </a:lnT>
                    <a:lnB w="12700" cap="flat" cmpd="sng" algn="ctr">
                      <a:solidFill>
                        <a:schemeClr val="bg1"/>
                      </a:solidFill>
                      <a:prstDash val="solid"/>
                      <a:round/>
                      <a:headEnd type="none" w="med" len="med"/>
                      <a:tailEnd type="none" w="med" len="med"/>
                    </a:lnB>
                    <a:solidFill>
                      <a:srgbClr val="000066"/>
                    </a:solidFill>
                  </a:tcPr>
                </a:tc>
                <a:tc>
                  <a:txBody>
                    <a:bodyPr/>
                    <a:lstStyle/>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Cancer statistics in the Baltic States – number of patients diagnosed and treated with RT yearly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Most common malignancies, with a correspondence to eligibility for particle therapy</a:t>
                      </a:r>
                    </a:p>
                    <a:p>
                      <a:pPr marL="285750" indent="-285750">
                        <a:buFont typeface="Wingdings" panose="05000000000000000000" pitchFamily="2" charset="2"/>
                        <a:buChar char="§"/>
                      </a:pPr>
                      <a:r>
                        <a:rPr lang="en-US" sz="1400" b="0" dirty="0">
                          <a:solidFill>
                            <a:schemeClr val="tx1"/>
                          </a:solidFill>
                          <a:latin typeface="Roboto" panose="02000000000000000000" pitchFamily="2" charset="0"/>
                          <a:ea typeface="Roboto" panose="02000000000000000000" pitchFamily="2" charset="0"/>
                          <a:cs typeface="Roboto" panose="02000000000000000000" pitchFamily="2" charset="0"/>
                        </a:rPr>
                        <a:t>Technological level of currently used radiation therapy techniques, statistics of RT equipment</a:t>
                      </a:r>
                    </a:p>
                  </a:txBody>
                  <a:tcPr anchor="ctr">
                    <a:lnR w="12700" cmpd="sng">
                      <a:noFill/>
                    </a:lnR>
                    <a:lnT w="12700" cmpd="sng">
                      <a:noFill/>
                    </a:lnT>
                    <a:lnB w="12700" cap="flat" cmpd="sng" algn="ctr">
                      <a:solidFill>
                        <a:schemeClr val="bg1"/>
                      </a:solidFill>
                      <a:prstDash val="solid"/>
                      <a:round/>
                      <a:headEnd type="none" w="med" len="med"/>
                      <a:tailEnd type="none" w="med" len="med"/>
                    </a:lnB>
                    <a:solidFill>
                      <a:srgbClr val="C3C3E7"/>
                    </a:solidFill>
                  </a:tcPr>
                </a:tc>
                <a:extLst>
                  <a:ext uri="{0D108BD9-81ED-4DB2-BD59-A6C34878D82A}">
                    <a16:rowId xmlns:a16="http://schemas.microsoft.com/office/drawing/2014/main" val="29175718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Clinical indications for proton and particle therapy. Existing clinical evidence and on-going clinical trials.</a:t>
                      </a:r>
                    </a:p>
                  </a:txBody>
                  <a:tcPr anchor="ctr">
                    <a:lnL w="12700" cmpd="sng">
                      <a:noFill/>
                    </a:lnL>
                    <a:lnT w="12700" cap="flat" cmpd="sng" algn="ctr">
                      <a:solidFill>
                        <a:schemeClr val="bg1"/>
                      </a:solidFill>
                      <a:prstDash val="solid"/>
                      <a:round/>
                      <a:headEnd type="none" w="med" len="med"/>
                      <a:tailEnd type="none" w="med" len="med"/>
                    </a:lnT>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Main cancer types and oncological indications eligible</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On-going clinical trials for evidence-based medicine are to be discussed</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dirty="0">
                          <a:latin typeface="Roboto" panose="02000000000000000000" pitchFamily="2" charset="0"/>
                          <a:ea typeface="Roboto" panose="02000000000000000000" pitchFamily="2" charset="0"/>
                          <a:cs typeface="Roboto" panose="02000000000000000000" pitchFamily="2" charset="0"/>
                        </a:rPr>
                        <a:t>Existing consensus statements and alternative approaches for patient selection</a:t>
                      </a:r>
                    </a:p>
                  </a:txBody>
                  <a:tcPr anchor="ctr">
                    <a:lnR w="12700" cmpd="sng">
                      <a:noFill/>
                    </a:lnR>
                    <a:lnT w="12700" cap="flat" cmpd="sng" algn="ctr">
                      <a:solidFill>
                        <a:schemeClr val="bg1"/>
                      </a:solidFill>
                      <a:prstDash val="solid"/>
                      <a:round/>
                      <a:headEnd type="none" w="med" len="med"/>
                      <a:tailEnd type="none" w="med" len="med"/>
                    </a:lnT>
                    <a:solidFill>
                      <a:srgbClr val="C3C3E7"/>
                    </a:solidFill>
                  </a:tcPr>
                </a:tc>
                <a:extLst>
                  <a:ext uri="{0D108BD9-81ED-4DB2-BD59-A6C34878D82A}">
                    <a16:rowId xmlns:a16="http://schemas.microsoft.com/office/drawing/2014/main" val="21352637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The technology of helium synchrotron: technology readiness level and research needed.</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technology and technology readiness level</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Potential challenges in the development and construction stages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Scientific research inputs necessary</a:t>
                      </a:r>
                    </a:p>
                  </a:txBody>
                  <a:tcPr anchor="ctr">
                    <a:lnR w="12700" cmpd="sng">
                      <a:noFill/>
                    </a:lnR>
                    <a:solidFill>
                      <a:srgbClr val="C3C3E7"/>
                    </a:solidFill>
                  </a:tcPr>
                </a:tc>
                <a:extLst>
                  <a:ext uri="{0D108BD9-81ED-4DB2-BD59-A6C34878D82A}">
                    <a16:rowId xmlns:a16="http://schemas.microsoft.com/office/drawing/2014/main" val="11518024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Current status of nuclear medicine in the Baltic States. Trends and research pathways going into the future.</a:t>
                      </a:r>
                    </a:p>
                  </a:txBody>
                  <a:tcPr anchor="ctr">
                    <a:lnL w="12700" cmpd="sng">
                      <a:noFill/>
                    </a:lnL>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Current status of the nuclear medicine field within the Baltic States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Insights gained from PRISMAP project - focus on novel radioisotopes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Technical aspects and scientific research needed to develop production of such isotopes</a:t>
                      </a:r>
                    </a:p>
                  </a:txBody>
                  <a:tcPr anchor="ctr">
                    <a:lnR w="12700" cmpd="sng">
                      <a:noFill/>
                    </a:lnR>
                    <a:solidFill>
                      <a:srgbClr val="C3C3E7"/>
                    </a:solidFill>
                  </a:tcPr>
                </a:tc>
                <a:extLst>
                  <a:ext uri="{0D108BD9-81ED-4DB2-BD59-A6C34878D82A}">
                    <a16:rowId xmlns:a16="http://schemas.microsoft.com/office/drawing/2014/main" val="395858399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i="1" dirty="0">
                          <a:solidFill>
                            <a:schemeClr val="bg1"/>
                          </a:solidFill>
                          <a:latin typeface="Roboto" panose="02000000000000000000" pitchFamily="2" charset="0"/>
                          <a:ea typeface="Roboto" panose="02000000000000000000" pitchFamily="2" charset="0"/>
                          <a:cs typeface="Roboto" panose="02000000000000000000" pitchFamily="2" charset="0"/>
                        </a:rPr>
                        <a:t>Educational necessities and possible solution pathways for clinical and technical personnel training.</a:t>
                      </a:r>
                    </a:p>
                  </a:txBody>
                  <a:tcPr anchor="ctr">
                    <a:lnL w="12700" cmpd="sng">
                      <a:noFill/>
                    </a:lnL>
                    <a:lnB w="12700" cmpd="sng">
                      <a:noFill/>
                    </a:lnB>
                    <a:solidFill>
                      <a:srgbClr val="000066"/>
                    </a:solidFill>
                  </a:tcPr>
                </a:tc>
                <a:tc>
                  <a:txBody>
                    <a:bodyPr/>
                    <a:lstStyle/>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Key educational necessity areas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International educational opportunities and collaborations</a:t>
                      </a:r>
                    </a:p>
                    <a:p>
                      <a:pPr marL="285750" indent="-285750">
                        <a:buFont typeface="Wingdings" panose="05000000000000000000" pitchFamily="2" charset="2"/>
                        <a:buChar char="§"/>
                      </a:pPr>
                      <a:r>
                        <a:rPr lang="en-US" sz="1400" dirty="0">
                          <a:latin typeface="Roboto" panose="02000000000000000000" pitchFamily="2" charset="0"/>
                          <a:ea typeface="Roboto" panose="02000000000000000000" pitchFamily="2" charset="0"/>
                          <a:cs typeface="Roboto" panose="02000000000000000000" pitchFamily="2" charset="0"/>
                        </a:rPr>
                        <a:t>Educational aspect implementation paths early-on within the project initiative</a:t>
                      </a:r>
                    </a:p>
                  </a:txBody>
                  <a:tcPr anchor="ctr">
                    <a:lnR w="12700" cmpd="sng">
                      <a:noFill/>
                    </a:lnR>
                    <a:lnB w="12700" cmpd="sng">
                      <a:noFill/>
                    </a:lnB>
                    <a:solidFill>
                      <a:srgbClr val="C3C3E7"/>
                    </a:solidFill>
                  </a:tcPr>
                </a:tc>
                <a:extLst>
                  <a:ext uri="{0D108BD9-81ED-4DB2-BD59-A6C34878D82A}">
                    <a16:rowId xmlns:a16="http://schemas.microsoft.com/office/drawing/2014/main" val="1263942083"/>
                  </a:ext>
                </a:extLst>
              </a:tr>
            </a:tbl>
          </a:graphicData>
        </a:graphic>
      </p:graphicFrame>
    </p:spTree>
    <p:extLst>
      <p:ext uri="{BB962C8B-B14F-4D97-AF65-F5344CB8AC3E}">
        <p14:creationId xmlns:p14="http://schemas.microsoft.com/office/powerpoint/2010/main" val="198890154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CB0BA-7C26-41D4-36A7-D1C873CDFDE5}"/>
            </a:ext>
          </a:extLst>
        </p:cNvPr>
        <p:cNvGrpSpPr/>
        <p:nvPr/>
      </p:nvGrpSpPr>
      <p:grpSpPr>
        <a:xfrm>
          <a:off x="0" y="0"/>
          <a:ext cx="0" cy="0"/>
          <a:chOff x="0" y="0"/>
          <a:chExt cx="0" cy="0"/>
        </a:xfrm>
      </p:grpSpPr>
      <p:sp>
        <p:nvSpPr>
          <p:cNvPr id="2" name="Taisnstūris 1">
            <a:extLst>
              <a:ext uri="{FF2B5EF4-FFF2-40B4-BE49-F238E27FC236}">
                <a16:creationId xmlns:a16="http://schemas.microsoft.com/office/drawing/2014/main" id="{00C24A55-21F9-A8E6-FC84-763D5FB6E64D}"/>
              </a:ext>
            </a:extLst>
          </p:cNvPr>
          <p:cNvSpPr/>
          <p:nvPr/>
        </p:nvSpPr>
        <p:spPr>
          <a:xfrm>
            <a:off x="1" y="479395"/>
            <a:ext cx="12189846" cy="60827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a:buClr>
                <a:srgbClr val="000066"/>
              </a:buCl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a:p>
            <a:pPr marL="228600" indent="-228600">
              <a:buClr>
                <a:srgbClr val="000066"/>
              </a:buClr>
              <a:buFont typeface="Wingdings" panose="05000000000000000000" pitchFamily="2" charset="2"/>
              <a:buChar char="§"/>
            </a:pPr>
            <a:endParaRPr lang="en-US" sz="16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4" name="Taisnstūris 3">
            <a:extLst>
              <a:ext uri="{FF2B5EF4-FFF2-40B4-BE49-F238E27FC236}">
                <a16:creationId xmlns:a16="http://schemas.microsoft.com/office/drawing/2014/main" id="{B5411C98-5926-67C8-4421-B2BD0F7AF254}"/>
              </a:ext>
            </a:extLst>
          </p:cNvPr>
          <p:cNvSpPr/>
          <p:nvPr/>
        </p:nvSpPr>
        <p:spPr>
          <a:xfrm>
            <a:off x="0" y="484236"/>
            <a:ext cx="6096000" cy="1308038"/>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latin typeface="Roboto" panose="02000000000000000000" pitchFamily="2" charset="0"/>
                <a:ea typeface="Roboto" panose="02000000000000000000" pitchFamily="2" charset="0"/>
                <a:cs typeface="Roboto" panose="02000000000000000000" pitchFamily="2" charset="0"/>
              </a:rPr>
              <a:t>Workshop report</a:t>
            </a:r>
          </a:p>
          <a:p>
            <a:pPr algn="ctr"/>
            <a:r>
              <a:rPr lang="en-US" sz="2000" dirty="0">
                <a:latin typeface="Roboto" panose="02000000000000000000" pitchFamily="2" charset="0"/>
                <a:ea typeface="Roboto" panose="02000000000000000000" pitchFamily="2" charset="0"/>
                <a:cs typeface="Roboto" panose="02000000000000000000" pitchFamily="2" charset="0"/>
              </a:rPr>
              <a:t>Approved in 12</a:t>
            </a:r>
            <a:r>
              <a:rPr lang="en-US" sz="2000" baseline="30000" dirty="0">
                <a:latin typeface="Roboto" panose="02000000000000000000" pitchFamily="2" charset="0"/>
                <a:ea typeface="Roboto" panose="02000000000000000000" pitchFamily="2" charset="0"/>
                <a:cs typeface="Roboto" panose="02000000000000000000" pitchFamily="2" charset="0"/>
              </a:rPr>
              <a:t>th</a:t>
            </a:r>
            <a:r>
              <a:rPr lang="en-US" sz="2000" dirty="0">
                <a:latin typeface="Roboto" panose="02000000000000000000" pitchFamily="2" charset="0"/>
                <a:ea typeface="Roboto" panose="02000000000000000000" pitchFamily="2" charset="0"/>
                <a:cs typeface="Roboto" panose="02000000000000000000" pitchFamily="2" charset="0"/>
              </a:rPr>
              <a:t> CERN Baltic Group General meeting (</a:t>
            </a:r>
            <a:r>
              <a:rPr lang="en-US" sz="2000" i="1" dirty="0">
                <a:latin typeface="Roboto" panose="02000000000000000000" pitchFamily="2" charset="0"/>
                <a:ea typeface="Roboto" panose="02000000000000000000" pitchFamily="2" charset="0"/>
                <a:cs typeface="Roboto" panose="02000000000000000000" pitchFamily="2" charset="0"/>
              </a:rPr>
              <a:t>October 11-12</a:t>
            </a:r>
            <a:r>
              <a:rPr lang="en-US" sz="2000" i="1" baseline="30000" dirty="0">
                <a:latin typeface="Roboto" panose="02000000000000000000" pitchFamily="2" charset="0"/>
                <a:ea typeface="Roboto" panose="02000000000000000000" pitchFamily="2" charset="0"/>
                <a:cs typeface="Roboto" panose="02000000000000000000" pitchFamily="2" charset="0"/>
              </a:rPr>
              <a:t>th</a:t>
            </a:r>
            <a:r>
              <a:rPr lang="en-US" sz="2000" i="1" dirty="0">
                <a:latin typeface="Roboto" panose="02000000000000000000" pitchFamily="2" charset="0"/>
                <a:ea typeface="Roboto" panose="02000000000000000000" pitchFamily="2" charset="0"/>
                <a:cs typeface="Roboto" panose="02000000000000000000" pitchFamily="2" charset="0"/>
              </a:rPr>
              <a:t>, 2023</a:t>
            </a:r>
            <a:r>
              <a:rPr lang="en-US" sz="2000" dirty="0">
                <a:latin typeface="Roboto" panose="02000000000000000000" pitchFamily="2" charset="0"/>
                <a:ea typeface="Roboto" panose="02000000000000000000" pitchFamily="2" charset="0"/>
                <a:cs typeface="Roboto" panose="02000000000000000000" pitchFamily="2" charset="0"/>
              </a:rPr>
              <a:t>)</a:t>
            </a:r>
          </a:p>
        </p:txBody>
      </p:sp>
      <p:sp>
        <p:nvSpPr>
          <p:cNvPr id="7" name="Taisnstūris 6">
            <a:extLst>
              <a:ext uri="{FF2B5EF4-FFF2-40B4-BE49-F238E27FC236}">
                <a16:creationId xmlns:a16="http://schemas.microsoft.com/office/drawing/2014/main" id="{C74D662C-CEA5-A05D-C560-9CB1F347A317}"/>
              </a:ext>
            </a:extLst>
          </p:cNvPr>
          <p:cNvSpPr/>
          <p:nvPr/>
        </p:nvSpPr>
        <p:spPr>
          <a:xfrm>
            <a:off x="6093850" y="5598601"/>
            <a:ext cx="6098150" cy="965357"/>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563" algn="ctr"/>
            <a:r>
              <a:rPr lang="lv-LV" sz="2000" dirty="0" err="1">
                <a:latin typeface="Roboto" panose="02000000000000000000" pitchFamily="2" charset="0"/>
                <a:ea typeface="Roboto" panose="02000000000000000000" pitchFamily="2" charset="0"/>
                <a:cs typeface="Roboto" panose="02000000000000000000" pitchFamily="2" charset="0"/>
              </a:rPr>
              <a:t>Publication</a:t>
            </a:r>
            <a:r>
              <a:rPr lang="en-US" sz="2000" dirty="0">
                <a:latin typeface="Roboto" panose="02000000000000000000" pitchFamily="2" charset="0"/>
                <a:ea typeface="Roboto" panose="02000000000000000000" pitchFamily="2" charset="0"/>
                <a:cs typeface="Roboto" panose="02000000000000000000" pitchFamily="2" charset="0"/>
              </a:rPr>
              <a:t> </a:t>
            </a:r>
            <a:r>
              <a:rPr lang="lv-LV" sz="2000" dirty="0">
                <a:latin typeface="Roboto" panose="02000000000000000000" pitchFamily="2" charset="0"/>
                <a:ea typeface="Roboto" panose="02000000000000000000" pitchFamily="2" charset="0"/>
                <a:cs typeface="Roboto" panose="02000000000000000000" pitchFamily="2" charset="0"/>
              </a:rPr>
              <a:t>«</a:t>
            </a:r>
            <a:r>
              <a:rPr lang="lv-LV" sz="2000" i="1" dirty="0">
                <a:latin typeface="Roboto" panose="02000000000000000000" pitchFamily="2" charset="0"/>
                <a:ea typeface="Roboto" panose="02000000000000000000" pitchFamily="2" charset="0"/>
                <a:cs typeface="Roboto" panose="02000000000000000000" pitchFamily="2" charset="0"/>
              </a:rPr>
              <a:t>Health </a:t>
            </a:r>
            <a:r>
              <a:rPr lang="lv-LV" sz="2000" i="1" dirty="0" err="1">
                <a:latin typeface="Roboto" panose="02000000000000000000" pitchFamily="2" charset="0"/>
                <a:ea typeface="Roboto" panose="02000000000000000000" pitchFamily="2" charset="0"/>
                <a:cs typeface="Roboto" panose="02000000000000000000" pitchFamily="2" charset="0"/>
              </a:rPr>
              <a:t>and</a:t>
            </a:r>
            <a:r>
              <a:rPr lang="lv-LV" sz="2000" i="1" dirty="0">
                <a:latin typeface="Roboto" panose="02000000000000000000" pitchFamily="2" charset="0"/>
                <a:ea typeface="Roboto" panose="02000000000000000000" pitchFamily="2" charset="0"/>
                <a:cs typeface="Roboto" panose="02000000000000000000" pitchFamily="2" charset="0"/>
              </a:rPr>
              <a:t> </a:t>
            </a:r>
            <a:r>
              <a:rPr lang="lv-LV" sz="2000" i="1" dirty="0" err="1">
                <a:latin typeface="Roboto" panose="02000000000000000000" pitchFamily="2" charset="0"/>
                <a:ea typeface="Roboto" panose="02000000000000000000" pitchFamily="2" charset="0"/>
                <a:cs typeface="Roboto" panose="02000000000000000000" pitchFamily="2" charset="0"/>
              </a:rPr>
              <a:t>Technology</a:t>
            </a:r>
            <a:r>
              <a:rPr lang="lv-LV" sz="2000" dirty="0">
                <a:latin typeface="Roboto" panose="02000000000000000000" pitchFamily="2" charset="0"/>
                <a:ea typeface="Roboto" panose="02000000000000000000" pitchFamily="2" charset="0"/>
                <a:cs typeface="Roboto" panose="02000000000000000000" pitchFamily="2" charset="0"/>
              </a:rPr>
              <a:t>»</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a:t>
            </a:r>
            <a:r>
              <a:rPr lang="en-GB" sz="2000" b="1" dirty="0" err="1">
                <a:latin typeface="Roboto" panose="02000000000000000000" pitchFamily="2" charset="0"/>
                <a:ea typeface="Roboto" panose="02000000000000000000" pitchFamily="2" charset="0"/>
                <a:cs typeface="Roboto" panose="02000000000000000000" pitchFamily="2" charset="0"/>
              </a:rPr>
              <a:t>Hadrontherapy</a:t>
            </a:r>
            <a:r>
              <a:rPr lang="en-GB" sz="2000" b="1" dirty="0">
                <a:latin typeface="Roboto" panose="02000000000000000000" pitchFamily="2" charset="0"/>
                <a:ea typeface="Roboto" panose="02000000000000000000" pitchFamily="2" charset="0"/>
                <a:cs typeface="Roboto" panose="02000000000000000000" pitchFamily="2" charset="0"/>
              </a:rPr>
              <a:t> and BNCT:</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Current Status and</a:t>
            </a:r>
            <a:r>
              <a:rPr lang="en-US" sz="2000" b="1" dirty="0">
                <a:latin typeface="Roboto" panose="02000000000000000000" pitchFamily="2" charset="0"/>
                <a:ea typeface="Roboto" panose="02000000000000000000" pitchFamily="2" charset="0"/>
                <a:cs typeface="Roboto" panose="02000000000000000000" pitchFamily="2" charset="0"/>
              </a:rPr>
              <a:t> </a:t>
            </a:r>
            <a:r>
              <a:rPr lang="en-GB" sz="2000" b="1" dirty="0">
                <a:latin typeface="Roboto" panose="02000000000000000000" pitchFamily="2" charset="0"/>
                <a:ea typeface="Roboto" panose="02000000000000000000" pitchFamily="2" charset="0"/>
                <a:cs typeface="Roboto" panose="02000000000000000000" pitchFamily="2" charset="0"/>
              </a:rPr>
              <a:t>Future Trends»</a:t>
            </a:r>
            <a:endParaRPr lang="en-US" sz="2000" b="1" dirty="0">
              <a:latin typeface="Roboto" panose="02000000000000000000" pitchFamily="2" charset="0"/>
              <a:ea typeface="Roboto" panose="02000000000000000000" pitchFamily="2" charset="0"/>
              <a:cs typeface="Roboto" panose="02000000000000000000" pitchFamily="2" charset="0"/>
            </a:endParaRPr>
          </a:p>
        </p:txBody>
      </p:sp>
      <p:pic>
        <p:nvPicPr>
          <p:cNvPr id="9" name="Attēls 8">
            <a:extLst>
              <a:ext uri="{FF2B5EF4-FFF2-40B4-BE49-F238E27FC236}">
                <a16:creationId xmlns:a16="http://schemas.microsoft.com/office/drawing/2014/main" id="{C3206FF9-2991-F20A-F2E6-5D3569CCFECC}"/>
              </a:ext>
            </a:extLst>
          </p:cNvPr>
          <p:cNvPicPr>
            <a:picLocks noChangeAspect="1"/>
          </p:cNvPicPr>
          <p:nvPr/>
        </p:nvPicPr>
        <p:blipFill>
          <a:blip r:embed="rId2"/>
          <a:stretch>
            <a:fillRect/>
          </a:stretch>
        </p:blipFill>
        <p:spPr>
          <a:xfrm>
            <a:off x="779976" y="1792493"/>
            <a:ext cx="4533900" cy="4541546"/>
          </a:xfrm>
          <a:prstGeom prst="rect">
            <a:avLst/>
          </a:prstGeom>
        </p:spPr>
      </p:pic>
      <p:sp>
        <p:nvSpPr>
          <p:cNvPr id="11" name="TextBox 10">
            <a:extLst>
              <a:ext uri="{FF2B5EF4-FFF2-40B4-BE49-F238E27FC236}">
                <a16:creationId xmlns:a16="http://schemas.microsoft.com/office/drawing/2014/main" id="{72EA9573-9BBA-40E9-C978-A49C4EEFC1E8}"/>
              </a:ext>
            </a:extLst>
          </p:cNvPr>
          <p:cNvSpPr txBox="1"/>
          <p:nvPr/>
        </p:nvSpPr>
        <p:spPr>
          <a:xfrm>
            <a:off x="0" y="6334258"/>
            <a:ext cx="6096000" cy="253916"/>
          </a:xfrm>
          <a:prstGeom prst="rect">
            <a:avLst/>
          </a:prstGeom>
          <a:noFill/>
        </p:spPr>
        <p:txBody>
          <a:bodyPr wrap="square">
            <a:spAutoFit/>
          </a:bodyPr>
          <a:lstStyle/>
          <a:p>
            <a:pPr algn="ctr"/>
            <a:r>
              <a:rPr lang="en-US" sz="1050" dirty="0">
                <a:latin typeface="Roboto" panose="02000000000000000000" pitchFamily="2" charset="0"/>
                <a:ea typeface="Roboto" panose="02000000000000000000" pitchFamily="2" charset="0"/>
                <a:cs typeface="Roboto" panose="02000000000000000000" pitchFamily="2" charset="0"/>
                <a:hlinkClick r:id="rId3"/>
              </a:rPr>
              <a:t>https://indico.cern.ch/category/16259/attachments/2838075/4960020/REPORT_25_05_2023.pdf</a:t>
            </a:r>
            <a:r>
              <a:rPr lang="en-US" sz="1050" dirty="0">
                <a:latin typeface="Roboto" panose="02000000000000000000" pitchFamily="2" charset="0"/>
                <a:ea typeface="Roboto" panose="02000000000000000000" pitchFamily="2" charset="0"/>
                <a:cs typeface="Roboto" panose="02000000000000000000" pitchFamily="2" charset="0"/>
              </a:rPr>
              <a:t> </a:t>
            </a:r>
          </a:p>
        </p:txBody>
      </p:sp>
      <p:pic>
        <p:nvPicPr>
          <p:cNvPr id="13" name="Attēls 12">
            <a:extLst>
              <a:ext uri="{FF2B5EF4-FFF2-40B4-BE49-F238E27FC236}">
                <a16:creationId xmlns:a16="http://schemas.microsoft.com/office/drawing/2014/main" id="{038C5C06-BB37-1B53-0E03-85476F695BE6}"/>
              </a:ext>
            </a:extLst>
          </p:cNvPr>
          <p:cNvPicPr>
            <a:picLocks noChangeAspect="1"/>
          </p:cNvPicPr>
          <p:nvPr/>
        </p:nvPicPr>
        <p:blipFill>
          <a:blip r:embed="rId4"/>
          <a:stretch>
            <a:fillRect/>
          </a:stretch>
        </p:blipFill>
        <p:spPr>
          <a:xfrm>
            <a:off x="6091696" y="728305"/>
            <a:ext cx="6100303" cy="4887484"/>
          </a:xfrm>
          <a:prstGeom prst="rect">
            <a:avLst/>
          </a:prstGeom>
        </p:spPr>
      </p:pic>
      <p:sp>
        <p:nvSpPr>
          <p:cNvPr id="15" name="TextBox 14">
            <a:extLst>
              <a:ext uri="{FF2B5EF4-FFF2-40B4-BE49-F238E27FC236}">
                <a16:creationId xmlns:a16="http://schemas.microsoft.com/office/drawing/2014/main" id="{C104F4C6-8888-614F-B3C7-F54FB10D6810}"/>
              </a:ext>
            </a:extLst>
          </p:cNvPr>
          <p:cNvSpPr txBox="1"/>
          <p:nvPr/>
        </p:nvSpPr>
        <p:spPr>
          <a:xfrm>
            <a:off x="6093850" y="479395"/>
            <a:ext cx="6098150" cy="261610"/>
          </a:xfrm>
          <a:prstGeom prst="rect">
            <a:avLst/>
          </a:prstGeom>
          <a:noFill/>
        </p:spPr>
        <p:txBody>
          <a:bodyPr wrap="square">
            <a:spAutoFit/>
          </a:bodyPr>
          <a:lstStyle/>
          <a:p>
            <a:pPr algn="ctr"/>
            <a:r>
              <a:rPr lang="en-US" sz="1100" dirty="0">
                <a:hlinkClick r:id="rId5"/>
              </a:rPr>
              <a:t>https://link.springer.com/article/10.1007/s12553-024-00875-2</a:t>
            </a:r>
            <a:r>
              <a:rPr lang="en-US" sz="1100" dirty="0"/>
              <a:t> </a:t>
            </a:r>
          </a:p>
        </p:txBody>
      </p:sp>
      <p:sp>
        <p:nvSpPr>
          <p:cNvPr id="8" name="Virsraksts 2">
            <a:extLst>
              <a:ext uri="{FF2B5EF4-FFF2-40B4-BE49-F238E27FC236}">
                <a16:creationId xmlns:a16="http://schemas.microsoft.com/office/drawing/2014/main" id="{BBC9033F-850A-8507-A2F3-70F1BFA16815}"/>
              </a:ext>
            </a:extLst>
          </p:cNvPr>
          <p:cNvSpPr>
            <a:spLocks noGrp="1"/>
          </p:cNvSpPr>
          <p:nvPr>
            <p:ph type="title"/>
          </p:nvPr>
        </p:nvSpPr>
        <p:spPr>
          <a:xfrm>
            <a:off x="816745" y="1"/>
            <a:ext cx="11375253" cy="479394"/>
          </a:xfrm>
        </p:spPr>
        <p:txBody>
          <a:bodyPr/>
          <a:lstStyle/>
          <a:p>
            <a:r>
              <a:rPr lang="en-US" sz="2000" i="1" dirty="0"/>
              <a:t>Beginning of the Feasibility Study idea: </a:t>
            </a:r>
            <a:r>
              <a:rPr lang="en-US" sz="2000" b="1" dirty="0"/>
              <a:t>“Particle therapy - future for the Baltic States?”</a:t>
            </a:r>
          </a:p>
        </p:txBody>
      </p:sp>
    </p:spTree>
    <p:extLst>
      <p:ext uri="{BB962C8B-B14F-4D97-AF65-F5344CB8AC3E}">
        <p14:creationId xmlns:p14="http://schemas.microsoft.com/office/powerpoint/2010/main" val="3429060460"/>
      </p:ext>
    </p:extLst>
  </p:cSld>
  <p:clrMapOvr>
    <a:masterClrMapping/>
  </p:clrMapOvr>
  <p:transition>
    <p:fade/>
  </p:transition>
</p:sld>
</file>

<file path=ppt/theme/theme1.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3374</TotalTime>
  <Words>3390</Words>
  <Application>Microsoft Office PowerPoint</Application>
  <PresentationFormat>Widescreen</PresentationFormat>
  <Paragraphs>311</Paragraphs>
  <Slides>38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Calibri Light</vt:lpstr>
      <vt:lpstr>Roboto</vt:lpstr>
      <vt:lpstr>Wingdings</vt:lpstr>
      <vt:lpstr>Office dizains</vt:lpstr>
      <vt:lpstr>Report of FSSG Working Group "Advanced Particle Therapy Center for the Baltic States“ Feasibility Study Proposal preparation</vt:lpstr>
      <vt:lpstr>Re-introduction: Overall concept</vt:lpstr>
      <vt:lpstr>Re-introduction: Overall concept</vt:lpstr>
      <vt:lpstr>Timeline up to now</vt:lpstr>
      <vt:lpstr>Timeline up to now</vt:lpstr>
      <vt:lpstr>Working groups of APTCB initiative</vt:lpstr>
      <vt:lpstr>Outline</vt:lpstr>
      <vt:lpstr>Beginning of the Feasibility Study idea: “Particle therapy - future for the Baltic States?”</vt:lpstr>
      <vt:lpstr>Beginning of the Feasibility Study idea: “Particle therapy - future for the Baltic States?”</vt:lpstr>
      <vt:lpstr>Beginning of the Feasibility Study idea: “Particle therapy - future for the Baltic States?”</vt:lpstr>
      <vt:lpstr>Overall idea of the Feasibility Study</vt:lpstr>
      <vt:lpstr>Overall idea of the Feasibility Study</vt:lpstr>
      <vt:lpstr>What is the Feasibility Study Proposal document?</vt:lpstr>
      <vt:lpstr>Timeline of the Feasibility Study Proposal preparation</vt:lpstr>
      <vt:lpstr>1st and 2nd iteration of the Feasibility Study proposal: Overview</vt:lpstr>
      <vt:lpstr>1st and 2nd iteration of the Feasibility Study proposal: Feedback</vt:lpstr>
      <vt:lpstr>Establishment of APTCB FSSG Working Group</vt:lpstr>
      <vt:lpstr>Establishment of APTCB FSSG Working Group</vt:lpstr>
      <vt:lpstr>APTCB FSSG work on Proposal document preparation </vt:lpstr>
      <vt:lpstr>Brief overview of the main changes in the Proposal  / not an exhaustive review, rather focus on the main aspects /</vt:lpstr>
      <vt:lpstr>Main updates of the document: Proposed organizational structure of Feasibility Study</vt:lpstr>
      <vt:lpstr>Main updates of the document: Proposed organizational structure of Feasibility Study</vt:lpstr>
      <vt:lpstr>Main updates of the document: Proposed organizational structure of Feasibility Study</vt:lpstr>
      <vt:lpstr>Main updates of the document: Updated working plan and deliverables</vt:lpstr>
      <vt:lpstr>Main updates of the document: Updated working plan and deliverables</vt:lpstr>
      <vt:lpstr>Main updates of the document: Updated timetable and milestone definiton</vt:lpstr>
      <vt:lpstr>Main updates of the document: Updated timetable and milestone definiton</vt:lpstr>
      <vt:lpstr>Main updates of the document: Motivation from economics and innovation perspective</vt:lpstr>
      <vt:lpstr>Main updates of the document: Long-term vision of APTCB and post-FS activities</vt:lpstr>
      <vt:lpstr>What to expect at the end of the Feasibility Study?</vt:lpstr>
      <vt:lpstr>Main updates of the document: Long-term vision of APTCB and post-FS activities</vt:lpstr>
      <vt:lpstr>Current state of the Document</vt:lpstr>
      <vt:lpstr>Main updates of the document: Current state of the document</vt:lpstr>
      <vt:lpstr>Initial discussion on ideas of possible funding pathways</vt:lpstr>
      <vt:lpstr>Initial discussions on possible funding pathways</vt:lpstr>
      <vt:lpstr>Short note on other activities</vt:lpstr>
      <vt:lpstr>Other activities</vt:lpstr>
      <vt:lpstr>For discussion:  Do you consider the currently proposed document as sufficient for approaching relevant stakeholders for possible launch?  What are your suggestions for stakeholders to approach for this initiative?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innovative particle therapy center in the Baltic States: current status report</dc:title>
  <dc:creator>Kristaps Paļskis</dc:creator>
  <cp:lastModifiedBy>Kristaps Paļskis</cp:lastModifiedBy>
  <cp:revision>89</cp:revision>
  <dcterms:created xsi:type="dcterms:W3CDTF">2023-03-06T20:51:50Z</dcterms:created>
  <dcterms:modified xsi:type="dcterms:W3CDTF">2025-04-05T16:59:33Z</dcterms:modified>
</cp:coreProperties>
</file>