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9" r:id="rId2"/>
  </p:sldMasterIdLst>
  <p:notesMasterIdLst>
    <p:notesMasterId r:id="rId13"/>
  </p:notesMasterIdLst>
  <p:sldIdLst>
    <p:sldId id="347" r:id="rId3"/>
    <p:sldId id="345" r:id="rId4"/>
    <p:sldId id="675" r:id="rId5"/>
    <p:sldId id="673" r:id="rId6"/>
    <p:sldId id="359" r:id="rId7"/>
    <p:sldId id="676" r:id="rId8"/>
    <p:sldId id="678" r:id="rId9"/>
    <p:sldId id="262" r:id="rId10"/>
    <p:sldId id="267" r:id="rId11"/>
    <p:sldId id="26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06CFCA5-7E5C-28B2-508F-8C16AC6F06CB}" v="227" dt="2025-04-06T16:39:35.320"/>
    <p1510:client id="{F29496FB-DBCA-D07D-8237-2BE6FB0C1B2F}" v="202" dt="2025-04-06T17:44:11.34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51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434F25-56BA-4582-9779-A70A5FE26BD2}" type="datetimeFigureOut">
              <a:rPr lang="en-GB" smtClean="0"/>
              <a:t>07/04/2025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5FE88-DDB2-44F5-82F9-7AE2B56FB6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67623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hyperlink" Target="Images/ut_logo.svg" TargetMode="External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2225A2-A819-4127-884A-2C602FEAE6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E07C70-4108-4EF0-8BEE-96D9445B6C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414B63-F5B5-4570-BF11-25227EED6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00262-695D-42CE-80F5-808360F53472}" type="datetimeFigureOut">
              <a:rPr lang="en-GB" smtClean="0"/>
              <a:t>07/04/2025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9CABDB-3835-4688-9FE7-91821D7DA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21BB6F-8AC3-43A0-BF54-A970571E7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89F15-5539-48BB-8BD7-E435D62430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6538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8A5FA8-7035-4C8D-9F79-B0DDC86CF3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390715-7BA9-413C-AC78-348346336C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338879-7B4C-45E5-BEF5-A44DA16C75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00262-695D-42CE-80F5-808360F53472}" type="datetimeFigureOut">
              <a:rPr lang="en-GB" smtClean="0"/>
              <a:t>07/04/2025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077DEC-11BF-406B-88B2-654ACF8D3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8EC28D-20E9-4A77-8B73-6E1F6FDFB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89F15-5539-48BB-8BD7-E435D62430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8755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6F82C81-6D07-4409-A90D-CCF0A16AD7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E47B81-140D-44A1-9C77-6A2CCFC107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A11974-93ED-43E4-8951-883BB0C63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00262-695D-42CE-80F5-808360F53472}" type="datetimeFigureOut">
              <a:rPr lang="en-GB" smtClean="0"/>
              <a:t>07/04/2025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0B0258-4A18-4E3C-8D2C-B73AC28CB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29DEFA-0571-4296-BD48-982358860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89F15-5539-48BB-8BD7-E435D62430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80878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UT19_Start_01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8AE11-918C-4339-935F-EAD4D46F19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0" y="763200"/>
            <a:ext cx="5486400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C841A59-81A3-402A-97AC-2DE7322099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5999" y="3243600"/>
            <a:ext cx="54864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4BA0464-189F-412C-B110-2A926862F9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108914" y="6279424"/>
            <a:ext cx="2743200" cy="365125"/>
          </a:xfrm>
        </p:spPr>
        <p:txBody>
          <a:bodyPr/>
          <a:lstStyle>
            <a:lvl1pPr>
              <a:defRPr sz="16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43F3314B-9362-4A27-934E-2CF2F3EEE07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27950" y="5029199"/>
            <a:ext cx="3854450" cy="365125"/>
          </a:xfrm>
        </p:spPr>
        <p:txBody>
          <a:bodyPr/>
          <a:lstStyle>
            <a:lvl1pPr marL="0" indent="0">
              <a:buFontTx/>
              <a:buNone/>
              <a:defRPr sz="2400" b="0">
                <a:latin typeface="+mj-lt"/>
              </a:defRPr>
            </a:lvl1pPr>
            <a:lvl2pPr marL="457200" indent="0">
              <a:buFontTx/>
              <a:buNone/>
              <a:defRPr>
                <a:latin typeface="+mn-lt"/>
              </a:defRPr>
            </a:lvl2pPr>
            <a:lvl3pPr marL="914400" indent="0">
              <a:buFontTx/>
              <a:buNone/>
              <a:defRPr>
                <a:latin typeface="+mn-lt"/>
              </a:defRPr>
            </a:lvl3pPr>
            <a:lvl4pPr marL="1371600" indent="0">
              <a:buFontTx/>
              <a:buNone/>
              <a:defRPr>
                <a:latin typeface="+mn-lt"/>
              </a:defRPr>
            </a:lvl4pPr>
            <a:lvl5pPr marL="1828800" indent="0">
              <a:buFontTx/>
              <a:buNone/>
              <a:defRPr>
                <a:latin typeface="+mn-lt"/>
              </a:defRPr>
            </a:lvl5pPr>
          </a:lstStyle>
          <a:p>
            <a:pPr lvl="0"/>
            <a:r>
              <a:rPr lang="et-EE" err="1"/>
              <a:t>Your</a:t>
            </a:r>
            <a:r>
              <a:rPr lang="et-EE"/>
              <a:t> </a:t>
            </a:r>
            <a:r>
              <a:rPr lang="et-EE" err="1"/>
              <a:t>Name</a:t>
            </a:r>
            <a:r>
              <a:rPr lang="et-EE"/>
              <a:t> </a:t>
            </a:r>
            <a:r>
              <a:rPr lang="et-EE" err="1"/>
              <a:t>here</a:t>
            </a:r>
            <a:endParaRPr lang="en-US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CE299A46-8A25-4182-B9E3-BBD0007CAB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727950" y="5507669"/>
            <a:ext cx="3854449" cy="664531"/>
          </a:xfrm>
        </p:spPr>
        <p:txBody>
          <a:bodyPr/>
          <a:lstStyle>
            <a:lvl1pPr marL="0" indent="0">
              <a:buFontTx/>
              <a:buNone/>
              <a:defRPr sz="1800" b="0" cap="all" baseline="0">
                <a:solidFill>
                  <a:srgbClr val="B1B3B3"/>
                </a:solidFill>
                <a:latin typeface="+mn-lt"/>
              </a:defRPr>
            </a:lvl1pPr>
            <a:lvl2pPr marL="457200" indent="0">
              <a:buFontTx/>
              <a:buNone/>
              <a:defRPr>
                <a:latin typeface="+mn-lt"/>
              </a:defRPr>
            </a:lvl2pPr>
            <a:lvl3pPr marL="914400" indent="0">
              <a:buFontTx/>
              <a:buNone/>
              <a:defRPr>
                <a:latin typeface="+mn-lt"/>
              </a:defRPr>
            </a:lvl3pPr>
            <a:lvl4pPr marL="1371600" indent="0">
              <a:buFontTx/>
              <a:buNone/>
              <a:defRPr>
                <a:latin typeface="+mn-lt"/>
              </a:defRPr>
            </a:lvl4pPr>
            <a:lvl5pPr marL="1828800" indent="0">
              <a:buFontTx/>
              <a:buNone/>
              <a:defRPr>
                <a:latin typeface="+mn-lt"/>
              </a:defRPr>
            </a:lvl5pPr>
          </a:lstStyle>
          <a:p>
            <a:pPr lvl="0"/>
            <a:r>
              <a:rPr lang="et-EE"/>
              <a:t>YOUR </a:t>
            </a:r>
            <a:r>
              <a:rPr lang="et-EE" err="1"/>
              <a:t>profession</a:t>
            </a:r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7BE9BE2-87D2-4607-9EF1-30AC02D9072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4806225"/>
            <a:ext cx="1371600" cy="1365975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B00FEA0-26F5-43E0-AE4F-2C013B1F67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10800" y="6279423"/>
            <a:ext cx="1371600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lang="en-US" sz="1600" smtClean="0">
                <a:solidFill>
                  <a:srgbClr val="B1B3B3"/>
                </a:solidFill>
              </a:defRPr>
            </a:lvl1pPr>
          </a:lstStyle>
          <a:p>
            <a:pPr>
              <a:defRPr/>
            </a:pPr>
            <a:fld id="{DADBB38E-37F0-4099-9E14-30415241E9A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5145CDC8-4A79-4472-924B-DCC859171FB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2000" y="360001"/>
            <a:ext cx="3240000" cy="439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8392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54B8F4-B547-C649-A7E8-39B42FEB76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E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21F9A1-7279-6B4E-B960-6ED1653146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E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72A8D6-092A-BC44-BF47-7A0783973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D864F0D-27F4-1545-A8E5-49CC864D98EE}" type="datetimeFigureOut">
              <a:rPr kumimoji="0" lang="en-E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04/07/2025</a:t>
            </a:fld>
            <a:endParaRPr kumimoji="0" lang="en-EE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83BAED-9460-0243-B5C3-F38628F1A1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EE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B921AC-3A74-1A40-9BF7-ED5AC2C1A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0CB2DA-3169-8A47-B5B5-301794D2C7E3}" type="slidenum">
              <a:rPr kumimoji="0" lang="en-E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EE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73496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4FC146-67BC-C24D-A176-FA9236FDFA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E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C4E90F-BE86-E849-A190-90F1AA8C09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2CC524-9E18-734C-AF78-D6DBA5837A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D864F0D-27F4-1545-A8E5-49CC864D98EE}" type="datetimeFigureOut">
              <a:rPr kumimoji="0" lang="en-E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04/07/2025</a:t>
            </a:fld>
            <a:endParaRPr kumimoji="0" lang="en-EE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D570F0-46DC-0141-91DC-FB6A5D5F7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EE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997C14-5842-FA48-B145-A59C2BDF7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0CB2DA-3169-8A47-B5B5-301794D2C7E3}" type="slidenum">
              <a:rPr kumimoji="0" lang="en-E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EE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0140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C46965-1083-AC47-A03E-D4BA5311B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E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D4696C-5B24-ED49-8BD0-CAF8FD2461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7CBBEE-503F-9541-99A9-3E3086CA08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D864F0D-27F4-1545-A8E5-49CC864D98EE}" type="datetimeFigureOut">
              <a:rPr kumimoji="0" lang="en-E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04/07/2025</a:t>
            </a:fld>
            <a:endParaRPr kumimoji="0" lang="en-EE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71005F-E351-8542-8FB6-E1FE7F9E01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EE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E47C7D-E368-F34A-85CF-1253A7590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0CB2DA-3169-8A47-B5B5-301794D2C7E3}" type="slidenum">
              <a:rPr kumimoji="0" lang="en-E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EE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952905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BABDD5-F926-0747-B79E-E90FB8A926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E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F8F753-798B-1542-B26A-1CF40DD961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EDDD22-91BF-AA4B-A3A5-920608F00B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B97298-EC77-B04B-899B-68B2DD376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D864F0D-27F4-1545-A8E5-49CC864D98EE}" type="datetimeFigureOut">
              <a:rPr kumimoji="0" lang="en-E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04/07/2025</a:t>
            </a:fld>
            <a:endParaRPr kumimoji="0" lang="en-EE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74632A-5CC2-BB44-AF89-FD73B74FE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EE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9590E9-88E5-3D44-8B5C-C1283FE93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0CB2DA-3169-8A47-B5B5-301794D2C7E3}" type="slidenum">
              <a:rPr kumimoji="0" lang="en-E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EE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15850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A4268E-AFA8-E44F-8C4D-49E6CB5DB8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E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067A2F-DA6C-ED47-B07A-050764A2ED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16B5F5-EF39-4243-99B4-B01D055EB1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415C57-D976-4B4A-A8EA-3A7533CD08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7607C15-475A-4448-8EC3-DAD4AA5E39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06BDE2-DDAC-7F4A-BEC8-B24CF90C3B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D864F0D-27F4-1545-A8E5-49CC864D98EE}" type="datetimeFigureOut">
              <a:rPr kumimoji="0" lang="en-E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04/07/2025</a:t>
            </a:fld>
            <a:endParaRPr kumimoji="0" lang="en-EE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F3F8D4E-CC85-024D-BECA-D651D5CD5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EE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EA37CA-AE27-3F42-9658-0BEDED8F04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0CB2DA-3169-8A47-B5B5-301794D2C7E3}" type="slidenum">
              <a:rPr kumimoji="0" lang="en-E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EE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267808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326180-B127-D44B-8DAF-EEE617039D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E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91492B-6965-4642-A39C-6E1F97015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D864F0D-27F4-1545-A8E5-49CC864D98EE}" type="datetimeFigureOut">
              <a:rPr kumimoji="0" lang="en-E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04/07/2025</a:t>
            </a:fld>
            <a:endParaRPr kumimoji="0" lang="en-EE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B2529B-F001-2B46-8218-47915B8D5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EE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39BA99-20A0-E94C-A3E4-A58A09BF5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0CB2DA-3169-8A47-B5B5-301794D2C7E3}" type="slidenum">
              <a:rPr kumimoji="0" lang="en-E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EE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72345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13F0A10-60A0-1844-8F6D-C388A78F7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D864F0D-27F4-1545-A8E5-49CC864D98EE}" type="datetimeFigureOut">
              <a:rPr kumimoji="0" lang="en-E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04/07/2025</a:t>
            </a:fld>
            <a:endParaRPr kumimoji="0" lang="en-EE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F9FA376-9DC4-2448-9D59-5759F20B5A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EE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5FDC55-6AAD-3C4E-A5A0-96486A246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0CB2DA-3169-8A47-B5B5-301794D2C7E3}" type="slidenum">
              <a:rPr kumimoji="0" lang="en-E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EE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30229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E3D49-E66F-4A6B-98E7-F4895BFE0F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CAC17F-2AA5-4551-938B-95A93B74CD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7A9B81-DDF9-40CF-9292-82C01F217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00262-695D-42CE-80F5-808360F53472}" type="datetimeFigureOut">
              <a:rPr lang="en-GB" smtClean="0"/>
              <a:t>07/04/2025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FDDE79-C76E-4204-BBD1-1AE3D5227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0C20E7-2E96-4850-B136-ACF667DCB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89F15-5539-48BB-8BD7-E435D62430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3735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8C862A-025F-BD46-A1F8-C12A2BBDE1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E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742EA3-6C66-384D-BB1F-644C8DB905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D7107E-B692-7D44-8907-4F2EABFB3C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5A2F15-A0B4-E141-9570-4C890F1B74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D864F0D-27F4-1545-A8E5-49CC864D98EE}" type="datetimeFigureOut">
              <a:rPr kumimoji="0" lang="en-E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04/07/2025</a:t>
            </a:fld>
            <a:endParaRPr kumimoji="0" lang="en-EE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EF9E43-FC71-374D-B967-21B0FED668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EE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6BAED9-C7BD-7A4E-B09E-37753CF4B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0CB2DA-3169-8A47-B5B5-301794D2C7E3}" type="slidenum">
              <a:rPr kumimoji="0" lang="en-E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EE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286318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940D0-3825-E249-96C7-5722CD4E09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E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A0346CA-BBA6-C24F-98E4-908A582EBF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98ACD6-FAAC-9844-960A-4C1D18406A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8D7412-BE8D-754A-AA6E-F0E022F3B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D864F0D-27F4-1545-A8E5-49CC864D98EE}" type="datetimeFigureOut">
              <a:rPr kumimoji="0" lang="en-E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04/07/2025</a:t>
            </a:fld>
            <a:endParaRPr kumimoji="0" lang="en-EE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4EE101-3DF8-4141-AD3E-3435BA8E4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EE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91A79C-D48F-E542-ABE5-D8A59B3D3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0CB2DA-3169-8A47-B5B5-301794D2C7E3}" type="slidenum">
              <a:rPr kumimoji="0" lang="en-E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EE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08910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B5BCC9-0C3B-C74E-8F79-6A697DBDCA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E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A37423-01EE-8F49-84F4-63D7B112D1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AE125E-188D-004F-AB00-FD1BA6CCA9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D864F0D-27F4-1545-A8E5-49CC864D98EE}" type="datetimeFigureOut">
              <a:rPr kumimoji="0" lang="en-E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04/07/2025</a:t>
            </a:fld>
            <a:endParaRPr kumimoji="0" lang="en-EE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12C74F-2185-484A-BFB3-E13B8F2F3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EE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E282D-84B9-8849-A69C-C59E011C4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0CB2DA-3169-8A47-B5B5-301794D2C7E3}" type="slidenum">
              <a:rPr kumimoji="0" lang="en-E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EE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944214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91152F7-EFAE-0A42-9CFC-8E28811EF85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E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A2221C-CE32-144B-A19C-3F481DFE63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07DD37-DA78-354A-A0BF-F9AB05333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D864F0D-27F4-1545-A8E5-49CC864D98EE}" type="datetimeFigureOut">
              <a:rPr kumimoji="0" lang="en-E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04/07/2025</a:t>
            </a:fld>
            <a:endParaRPr kumimoji="0" lang="en-EE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CC7E0B-D2D6-2044-A136-991B2E35B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EE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5655E1-7181-7946-94FA-FF3C36BD0B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0CB2DA-3169-8A47-B5B5-301794D2C7E3}" type="slidenum">
              <a:rPr kumimoji="0" lang="en-E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EE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262917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UT19_Thank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B98602C-5CF7-45C3-AE90-59D07E66BF8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4154" y="1371600"/>
            <a:ext cx="3276000" cy="274320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1"/>
                </a:solidFill>
              </a:defRPr>
            </a:lvl1pPr>
            <a:lvl2pPr marL="457200" indent="0">
              <a:buFont typeface="Arial" panose="020B0604020202020204" pitchFamily="34" charset="0"/>
              <a:buNone/>
              <a:defRPr>
                <a:solidFill>
                  <a:schemeClr val="tx1"/>
                </a:solidFill>
              </a:defRPr>
            </a:lvl2pPr>
            <a:lvl3pPr marL="914400" indent="0">
              <a:buFont typeface="Arial" panose="020B0604020202020204" pitchFamily="34" charset="0"/>
              <a:buNone/>
              <a:defRPr>
                <a:solidFill>
                  <a:schemeClr val="tx1"/>
                </a:solidFill>
              </a:defRPr>
            </a:lvl3pPr>
            <a:lvl4pPr marL="1371600" indent="0">
              <a:buFont typeface="Arial" panose="020B0604020202020204" pitchFamily="34" charset="0"/>
              <a:buNone/>
              <a:defRPr>
                <a:solidFill>
                  <a:schemeClr val="tx1"/>
                </a:solidFill>
              </a:defRPr>
            </a:lvl4pPr>
            <a:lvl5pPr marL="1828800" indent="0">
              <a:buFont typeface="Arial" panose="020B0604020202020204" pitchFamily="34" charset="0"/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3" name="Picture 6">
            <a:hlinkClick r:id="rId3" action="ppaction://hlinkfile"/>
            <a:extLst>
              <a:ext uri="{FF2B5EF4-FFF2-40B4-BE49-F238E27FC236}">
                <a16:creationId xmlns:a16="http://schemas.microsoft.com/office/drawing/2014/main" id="{6EBA2D69-2A0B-47F5-B25A-2F712991801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 bwMode="auto">
          <a:xfrm>
            <a:off x="432000" y="360000"/>
            <a:ext cx="32385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A3B155C1-9AF9-4F62-88B2-05094D4201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10800" y="6279423"/>
            <a:ext cx="1371600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lang="en-US" sz="1600" smtClean="0">
                <a:solidFill>
                  <a:srgbClr val="B1B3B3"/>
                </a:solidFill>
              </a:defRPr>
            </a:lvl1pPr>
          </a:lstStyle>
          <a:p>
            <a:pPr>
              <a:defRPr/>
            </a:pPr>
            <a:fld id="{DADBB38E-37F0-4099-9E14-30415241E9A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854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A0F66-DB40-41AD-AB8F-08BF01EDB2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089ACF-FF72-4C61-BB42-BDFEAAFC1B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853AB9-7281-48A8-9380-02A23E6CC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00262-695D-42CE-80F5-808360F53472}" type="datetimeFigureOut">
              <a:rPr lang="en-GB" smtClean="0"/>
              <a:t>07/04/2025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7875C6-5184-4111-9141-266D514D3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E6ED85-32BA-440B-BCC0-26EB5FDB8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89F15-5539-48BB-8BD7-E435D62430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6197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387A04-DD12-4AFB-911D-69A124046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B353F8-85D6-405D-A3D2-7B420CFB75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EB7B5E-6A41-4851-9B74-CF3015319A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8CC6E3-9697-4028-B38A-CB4E0539E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00262-695D-42CE-80F5-808360F53472}" type="datetimeFigureOut">
              <a:rPr lang="en-GB" smtClean="0"/>
              <a:t>07/04/2025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8E12B1-B094-42F1-AFC1-47B8513EB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87B2BE-5A2B-49E8-9179-DBD6BF8D37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89F15-5539-48BB-8BD7-E435D62430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2597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C037DC-7AED-4D3A-B501-6ACFA0D63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AB9174-C2CA-4A86-A90C-110597DBDD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2D29B6-4310-4AF1-90CC-14D4D7B73F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4413EE-92A4-4E7C-9080-38F45C62FD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D297EA0-B2B8-40AE-8934-F7DF1B307E6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BA04D6-D2C4-4639-9285-712A54FDF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00262-695D-42CE-80F5-808360F53472}" type="datetimeFigureOut">
              <a:rPr lang="en-GB" smtClean="0"/>
              <a:t>07/04/2025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A305CB7-657A-4B7A-8B5C-AF82F7F92A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0BCD3DB-0AD0-40E6-BC08-869D7AD0F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89F15-5539-48BB-8BD7-E435D62430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631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59B9A5-FEB6-4AF9-85C2-119D2B9454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214D4E-28E1-4EC2-8FA0-358FC9A06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00262-695D-42CE-80F5-808360F53472}" type="datetimeFigureOut">
              <a:rPr lang="en-GB" smtClean="0"/>
              <a:t>07/04/2025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AFF142-A38C-4815-81FF-53B4E60F5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16D26E-E24B-4DD5-B652-6E0C74308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89F15-5539-48BB-8BD7-E435D62430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9092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FA5BBDD-1E82-4214-A1EB-06D45FE73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00262-695D-42CE-80F5-808360F53472}" type="datetimeFigureOut">
              <a:rPr lang="en-GB" smtClean="0"/>
              <a:t>07/04/2025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DECB614-4A7A-404D-9068-3EB88495C3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63A5DC-0493-425E-A983-21257931F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89F15-5539-48BB-8BD7-E435D62430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1508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5D75B6-3198-4A9A-BF0F-E4CFC0CE85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9E545A-D452-44E8-8D45-B706BB45C4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555284-1F90-47F9-8BFB-07B53799CE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6FED4F-3977-43F2-80CE-BB335C062A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00262-695D-42CE-80F5-808360F53472}" type="datetimeFigureOut">
              <a:rPr lang="en-GB" smtClean="0"/>
              <a:t>07/04/2025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FF7272-44B6-48C0-87F2-F7D6CDD82F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5805CD-38A7-4A48-AD8A-0CFEDB92E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89F15-5539-48BB-8BD7-E435D62430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3117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F4D7DF-6AB7-46F6-BB50-25B90E2292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7903CB7-C1D0-450D-AC07-C616E5B64A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97A46D-0D18-4C1A-A5EC-E097A62232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180ECF-A9C0-45D1-BE62-EE0E70EBD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00262-695D-42CE-80F5-808360F53472}" type="datetimeFigureOut">
              <a:rPr lang="en-GB" smtClean="0"/>
              <a:t>07/04/2025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244CAD-387B-4DBE-8216-D3BB491F68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27A8DF-36A8-48B3-865E-8DB900687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89F15-5539-48BB-8BD7-E435D62430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4618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193426A-A497-4C8E-8A0C-C5A076BB9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3A33E-1A85-4748-9F40-B387A61619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2E31C6-A744-4995-8FC2-9A684C673F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900262-695D-42CE-80F5-808360F53472}" type="datetimeFigureOut">
              <a:rPr lang="en-GB" smtClean="0"/>
              <a:t>07/04/2025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0FD166-50B3-4B5B-A783-D2560FDE92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E02FAA-8949-463D-A784-D9D756FA57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189F15-5539-48BB-8BD7-E435D62430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508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3DB728-60D0-A54B-A3D8-6C952CD5B3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E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765FB0-BC5E-654A-BC28-46CEDA80AA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DE482-A6A7-D247-96D2-CB0E5C17FE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D864F0D-27F4-1545-A8E5-49CC864D98EE}" type="datetimeFigureOut">
              <a:rPr kumimoji="0" lang="en-E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04/07/2025</a:t>
            </a:fld>
            <a:endParaRPr kumimoji="0" lang="en-EE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B054CA-9342-734D-AAD5-393678D7BE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EE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F09A74-2CFF-9B4D-80BA-BAA5D275C1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0CB2DA-3169-8A47-B5B5-301794D2C7E3}" type="slidenum">
              <a:rPr kumimoji="0" lang="en-E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EE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262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BD2DCB0B-5AA7-48CC-BA52-4DF6BBBE16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41879" y="1041400"/>
            <a:ext cx="6194639" cy="2387600"/>
          </a:xfrm>
        </p:spPr>
        <p:txBody>
          <a:bodyPr>
            <a:normAutofit/>
          </a:bodyPr>
          <a:lstStyle/>
          <a:p>
            <a:pPr algn="ctr"/>
            <a:r>
              <a:rPr lang="en-GB" b="1" dirty="0"/>
              <a:t>ESTONIA: </a:t>
            </a:r>
            <a:r>
              <a:rPr lang="en-GB" dirty="0">
                <a:solidFill>
                  <a:srgbClr val="777777"/>
                </a:solidFill>
                <a:latin typeface="Roboto" panose="02000000000000000000" pitchFamily="2" charset="0"/>
              </a:rPr>
              <a:t>State of play</a:t>
            </a:r>
            <a:endParaRPr lang="en-US" dirty="0"/>
          </a:p>
        </p:txBody>
      </p:sp>
      <p:sp>
        <p:nvSpPr>
          <p:cNvPr id="14" name="Subtitle 13">
            <a:extLst>
              <a:ext uri="{FF2B5EF4-FFF2-40B4-BE49-F238E27FC236}">
                <a16:creationId xmlns:a16="http://schemas.microsoft.com/office/drawing/2014/main" id="{3D8284BB-255B-470B-A5C5-EBF9EDA3CD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5999" y="3773732"/>
            <a:ext cx="5486400" cy="1655762"/>
          </a:xfrm>
        </p:spPr>
        <p:txBody>
          <a:bodyPr/>
          <a:lstStyle/>
          <a:p>
            <a:pPr algn="ctr"/>
            <a:r>
              <a:rPr lang="en-GB" b="0" i="0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Research groups, existing actions, interests and collaborations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460688-4478-44D5-94B3-AF08969BB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2024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5EB4278F-2789-4086-864B-97EC652BBCE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/>
              <a:t>Veronika Zadin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430F86C-2F0F-4536-B78F-516E99E8563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727950" y="5579723"/>
            <a:ext cx="3854449" cy="664531"/>
          </a:xfrm>
        </p:spPr>
        <p:txBody>
          <a:bodyPr/>
          <a:lstStyle/>
          <a:p>
            <a:r>
              <a:rPr lang="en-US"/>
              <a:t>Professor of materials technology</a:t>
            </a:r>
          </a:p>
        </p:txBody>
      </p:sp>
    </p:spTree>
    <p:extLst>
      <p:ext uri="{BB962C8B-B14F-4D97-AF65-F5344CB8AC3E}">
        <p14:creationId xmlns:p14="http://schemas.microsoft.com/office/powerpoint/2010/main" val="23036974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BDD849-0C87-433F-AC30-D641EF5826B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-255140" y="1380478"/>
            <a:ext cx="5022448" cy="2743200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r>
              <a:rPr lang="et-EE" sz="4000" err="1"/>
              <a:t>Thank</a:t>
            </a:r>
            <a:r>
              <a:rPr lang="et-EE" sz="4000"/>
              <a:t> </a:t>
            </a:r>
            <a:r>
              <a:rPr lang="et-EE" sz="4000" err="1"/>
              <a:t>you</a:t>
            </a:r>
            <a:r>
              <a:rPr lang="et-EE" sz="4000"/>
              <a:t> </a:t>
            </a:r>
            <a:r>
              <a:rPr lang="et-EE" sz="4000" err="1"/>
              <a:t>for</a:t>
            </a:r>
            <a:r>
              <a:rPr lang="et-EE" sz="4000"/>
              <a:t> </a:t>
            </a:r>
            <a:r>
              <a:rPr lang="et-EE" sz="4000" err="1"/>
              <a:t>your</a:t>
            </a:r>
            <a:r>
              <a:rPr lang="et-EE" sz="4000"/>
              <a:t> </a:t>
            </a:r>
            <a:r>
              <a:rPr lang="et-EE" sz="4000" err="1"/>
              <a:t>attention</a:t>
            </a:r>
            <a:r>
              <a:rPr lang="et-EE" sz="4000"/>
              <a:t>!</a:t>
            </a:r>
            <a:endParaRPr lang="en-US" sz="4000"/>
          </a:p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802E652-9FE7-4EE8-A48C-72AEA7FCD9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DADBB38E-37F0-4099-9E14-30415241E9A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0316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40107D06-4F90-4F8E-85C5-2D7D10207B3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5000"/>
          </a:blip>
          <a:srcRect b="7481"/>
          <a:stretch/>
        </p:blipFill>
        <p:spPr>
          <a:xfrm>
            <a:off x="-704" y="2033541"/>
            <a:ext cx="6168406" cy="3802230"/>
          </a:xfrm>
          <a:prstGeom prst="rect">
            <a:avLst/>
          </a:prstGeom>
        </p:spPr>
      </p:pic>
      <p:pic>
        <p:nvPicPr>
          <p:cNvPr id="5122" name="Picture 2" descr="CERN, Geneva, Switzerland - PTW Freiburg GmbH">
            <a:extLst>
              <a:ext uri="{FF2B5EF4-FFF2-40B4-BE49-F238E27FC236}">
                <a16:creationId xmlns:a16="http://schemas.microsoft.com/office/drawing/2014/main" id="{FC39251A-E284-4654-8F1A-236024BBC7A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71" b="14554"/>
          <a:stretch/>
        </p:blipFill>
        <p:spPr bwMode="auto">
          <a:xfrm>
            <a:off x="6167702" y="2033541"/>
            <a:ext cx="6032033" cy="3802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D6BFE5E-F104-465D-B29B-EED857656C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8653" y="86587"/>
            <a:ext cx="10515600" cy="1325563"/>
          </a:xfrm>
        </p:spPr>
        <p:txBody>
          <a:bodyPr/>
          <a:lstStyle/>
          <a:p>
            <a:r>
              <a:rPr lang="en-GB" b="1"/>
              <a:t>CERN – opportunities and 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77E7E6-532C-4845-9F85-F6986E15EE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 descr="Tunnelling for physics – CERN Courier">
            <a:extLst>
              <a:ext uri="{FF2B5EF4-FFF2-40B4-BE49-F238E27FC236}">
                <a16:creationId xmlns:a16="http://schemas.microsoft.com/office/drawing/2014/main" id="{AC206AE1-F7ED-0F4C-AE0B-C5E7517787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6947" y="2373171"/>
            <a:ext cx="3309263" cy="31495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7CA393F-0B3F-44B2-9B59-249B67ABBA52}"/>
              </a:ext>
            </a:extLst>
          </p:cNvPr>
          <p:cNvSpPr/>
          <p:nvPr/>
        </p:nvSpPr>
        <p:spPr>
          <a:xfrm>
            <a:off x="323883" y="3816825"/>
            <a:ext cx="1864311" cy="70043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Sensor/detector Technologies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271D771-66A0-4141-86A0-613B07CB0CC7}"/>
              </a:ext>
            </a:extLst>
          </p:cNvPr>
          <p:cNvSpPr/>
          <p:nvPr/>
        </p:nvSpPr>
        <p:spPr>
          <a:xfrm>
            <a:off x="838200" y="4733959"/>
            <a:ext cx="1864311" cy="79463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u="sng"/>
              <a:t>Accelerator technologies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7E56492-397B-4752-9088-4C9362D6715B}"/>
              </a:ext>
            </a:extLst>
          </p:cNvPr>
          <p:cNvSpPr/>
          <p:nvPr/>
        </p:nvSpPr>
        <p:spPr>
          <a:xfrm>
            <a:off x="1027819" y="1769825"/>
            <a:ext cx="2027663" cy="79463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/>
              <a:t>Advanced multi scale and  multi physics materials </a:t>
            </a:r>
            <a:r>
              <a:rPr lang="en-GB" sz="1400" err="1"/>
              <a:t>modeling</a:t>
            </a:r>
            <a:endParaRPr lang="en-GB" sz="140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2C6747E-D4C4-4105-B3CC-D24BD1E7ADF9}"/>
              </a:ext>
            </a:extLst>
          </p:cNvPr>
          <p:cNvSpPr/>
          <p:nvPr/>
        </p:nvSpPr>
        <p:spPr>
          <a:xfrm>
            <a:off x="3237702" y="1288077"/>
            <a:ext cx="1982367" cy="81781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/>
              <a:t>Preparation and manufacturing of exotic materials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B46DC8B-BEB4-4F01-9CF6-B4AC68C41765}"/>
              </a:ext>
            </a:extLst>
          </p:cNvPr>
          <p:cNvSpPr/>
          <p:nvPr/>
        </p:nvSpPr>
        <p:spPr>
          <a:xfrm>
            <a:off x="4635198" y="5863671"/>
            <a:ext cx="2108879" cy="9144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/>
              <a:t>Microscopy and characterization of materials, surfaces and structures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01EA6D2-F737-4BB6-8057-9DD100AA0067}"/>
              </a:ext>
            </a:extLst>
          </p:cNvPr>
          <p:cNvSpPr/>
          <p:nvPr/>
        </p:nvSpPr>
        <p:spPr>
          <a:xfrm>
            <a:off x="2272636" y="5779646"/>
            <a:ext cx="1864311" cy="79463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u="sng"/>
              <a:t>Theory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E32CF5F-B2DE-45D4-8D51-5CE22CBFF0B0}"/>
              </a:ext>
            </a:extLst>
          </p:cNvPr>
          <p:cNvSpPr/>
          <p:nvPr/>
        </p:nvSpPr>
        <p:spPr>
          <a:xfrm>
            <a:off x="249659" y="2738280"/>
            <a:ext cx="1864311" cy="7004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Climate Research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F4672D3-C8F8-4E9F-9C11-730E1856D10D}"/>
              </a:ext>
            </a:extLst>
          </p:cNvPr>
          <p:cNvSpPr/>
          <p:nvPr/>
        </p:nvSpPr>
        <p:spPr>
          <a:xfrm>
            <a:off x="7788962" y="1428309"/>
            <a:ext cx="1731146" cy="70922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Social and cultural aspects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D2EB8C9-04D2-4ED9-B2EC-EE2ACB684CEA}"/>
              </a:ext>
            </a:extLst>
          </p:cNvPr>
          <p:cNvSpPr/>
          <p:nvPr/>
        </p:nvSpPr>
        <p:spPr>
          <a:xfrm>
            <a:off x="7190541" y="5763700"/>
            <a:ext cx="1482971" cy="70922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/>
              <a:t>Robotics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A11A847-33D8-4F1D-A0C9-6B14688EEF08}"/>
              </a:ext>
            </a:extLst>
          </p:cNvPr>
          <p:cNvSpPr/>
          <p:nvPr/>
        </p:nvSpPr>
        <p:spPr>
          <a:xfrm>
            <a:off x="8673512" y="2464492"/>
            <a:ext cx="1731146" cy="7092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Education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9C0C930-F34C-4D17-8015-6FC2F5CE1E3E}"/>
              </a:ext>
            </a:extLst>
          </p:cNvPr>
          <p:cNvSpPr/>
          <p:nvPr/>
        </p:nvSpPr>
        <p:spPr>
          <a:xfrm>
            <a:off x="9183718" y="3592213"/>
            <a:ext cx="2367379" cy="889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/>
              <a:t>Leadership, management, organization &amp; economical aspects 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AD86F71-8CD2-4E6F-91C0-32A66DE56EF4}"/>
              </a:ext>
            </a:extLst>
          </p:cNvPr>
          <p:cNvSpPr/>
          <p:nvPr/>
        </p:nvSpPr>
        <p:spPr>
          <a:xfrm>
            <a:off x="8880646" y="5027371"/>
            <a:ext cx="1731146" cy="70922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/>
              <a:t>Medicine, radiotherapy etc. </a:t>
            </a:r>
          </a:p>
        </p:txBody>
      </p:sp>
      <p:pic>
        <p:nvPicPr>
          <p:cNvPr id="7" name="object 6">
            <a:extLst>
              <a:ext uri="{FF2B5EF4-FFF2-40B4-BE49-F238E27FC236}">
                <a16:creationId xmlns:a16="http://schemas.microsoft.com/office/drawing/2014/main" id="{839D1640-2A70-47EE-2F0B-06724E207E07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97070" y="384324"/>
            <a:ext cx="630749" cy="85143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F69AAA7A-357E-AED2-6B2E-70D34FB82597}"/>
              </a:ext>
            </a:extLst>
          </p:cNvPr>
          <p:cNvSpPr/>
          <p:nvPr/>
        </p:nvSpPr>
        <p:spPr>
          <a:xfrm>
            <a:off x="5689637" y="1116400"/>
            <a:ext cx="1731146" cy="7092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u="sng"/>
              <a:t>Computing</a:t>
            </a:r>
            <a:endParaRPr lang="en-GB" sz="1600" b="1" u="sng"/>
          </a:p>
        </p:txBody>
      </p:sp>
    </p:spTree>
    <p:extLst>
      <p:ext uri="{BB962C8B-B14F-4D97-AF65-F5344CB8AC3E}">
        <p14:creationId xmlns:p14="http://schemas.microsoft.com/office/powerpoint/2010/main" val="775904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19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7C741-C939-9581-4861-3E4FD6AD59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7222"/>
            <a:ext cx="10515600" cy="1325563"/>
          </a:xfrm>
        </p:spPr>
        <p:txBody>
          <a:bodyPr/>
          <a:lstStyle/>
          <a:p>
            <a:r>
              <a:rPr lang="en-GB"/>
              <a:t>Funding, Infrastructure, Strategy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BE232D-C5E4-62DF-AC27-F140AAA424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1852" y="1690688"/>
            <a:ext cx="9988296" cy="4351338"/>
          </a:xfrm>
        </p:spPr>
        <p:txBody>
          <a:bodyPr/>
          <a:lstStyle/>
          <a:p>
            <a:r>
              <a:rPr lang="en-GB">
                <a:solidFill>
                  <a:srgbClr val="555555"/>
                </a:solidFill>
                <a:latin typeface="Roboto" panose="02000000000000000000" pitchFamily="2" charset="0"/>
              </a:rPr>
              <a:t>CERN continues on </a:t>
            </a:r>
            <a:r>
              <a:rPr lang="en-GB" b="0" i="0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Estonian Research Infrastructures Roadmap</a:t>
            </a:r>
          </a:p>
          <a:p>
            <a:r>
              <a:rPr lang="en-GB">
                <a:solidFill>
                  <a:srgbClr val="555555"/>
                </a:solidFill>
                <a:latin typeface="Roboto" panose="02000000000000000000" pitchFamily="2" charset="0"/>
              </a:rPr>
              <a:t>NEW funding opportunities in coming years!</a:t>
            </a:r>
            <a:endParaRPr lang="en-GB" b="0" i="0">
              <a:solidFill>
                <a:srgbClr val="555555"/>
              </a:solidFill>
              <a:effectLst/>
              <a:latin typeface="Roboto" panose="02000000000000000000" pitchFamily="2" charset="0"/>
            </a:endParaRPr>
          </a:p>
          <a:p>
            <a:endParaRPr lang="en-GB" b="0" i="0">
              <a:solidFill>
                <a:srgbClr val="555555"/>
              </a:solidFill>
              <a:effectLst/>
              <a:latin typeface="Roboto" panose="02000000000000000000" pitchFamily="2" charset="0"/>
            </a:endParaRPr>
          </a:p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084B029-4264-3A2C-10E0-92DB46E9C6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7960" y="3043547"/>
            <a:ext cx="6639852" cy="3696216"/>
          </a:xfrm>
          <a:prstGeom prst="rect">
            <a:avLst/>
          </a:prstGeom>
        </p:spPr>
      </p:pic>
      <p:pic>
        <p:nvPicPr>
          <p:cNvPr id="8" name="object 6">
            <a:extLst>
              <a:ext uri="{FF2B5EF4-FFF2-40B4-BE49-F238E27FC236}">
                <a16:creationId xmlns:a16="http://schemas.microsoft.com/office/drawing/2014/main" id="{D192A11C-CC20-7EF5-F1AF-17D9E15E4DC6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189776" y="474288"/>
            <a:ext cx="630749" cy="851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903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256FB6-B33D-66C4-6664-8F33A506D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Estonian CERN consortium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24A299-237A-8D9B-A3DE-C8550E158C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5584"/>
            <a:ext cx="10515600" cy="4639183"/>
          </a:xfrm>
        </p:spPr>
        <p:txBody>
          <a:bodyPr vert="horz" lIns="91440" tIns="45720" rIns="91440" bIns="45720" rtlCol="0" anchor="t">
            <a:normAutofit fontScale="77500" lnSpcReduction="20000"/>
          </a:bodyPr>
          <a:lstStyle/>
          <a:p>
            <a:r>
              <a:rPr lang="en-GB" dirty="0"/>
              <a:t>The aim of Consortium is to ensure:</a:t>
            </a:r>
          </a:p>
          <a:p>
            <a:pPr lvl="1"/>
            <a:r>
              <a:rPr lang="en-GB" dirty="0"/>
              <a:t>Ensure continuation of Estonian CERN research, </a:t>
            </a:r>
          </a:p>
          <a:p>
            <a:pPr lvl="1"/>
            <a:r>
              <a:rPr lang="en-GB" dirty="0"/>
              <a:t>improve CERN research capacity in R&amp;D institutions</a:t>
            </a:r>
          </a:p>
          <a:p>
            <a:pPr lvl="1"/>
            <a:r>
              <a:rPr lang="en-GB" dirty="0"/>
              <a:t>Ensure participation in active CERN experiments</a:t>
            </a:r>
          </a:p>
          <a:p>
            <a:pPr lvl="1"/>
            <a:endParaRPr lang="en-GB" dirty="0"/>
          </a:p>
          <a:p>
            <a:r>
              <a:rPr lang="en-GB" dirty="0"/>
              <a:t>Consortium communicates with state agencies, policy makers and companies</a:t>
            </a:r>
          </a:p>
          <a:p>
            <a:endParaRPr lang="en-GB" dirty="0"/>
          </a:p>
          <a:p>
            <a:r>
              <a:rPr lang="en-GB" dirty="0"/>
              <a:t>Consortium forms Estonian  CERN Scientific advisory board to advise Estonian CERN council in Ministry of </a:t>
            </a:r>
            <a:r>
              <a:rPr lang="en-GB" dirty="0" err="1"/>
              <a:t>Econimic</a:t>
            </a:r>
            <a:r>
              <a:rPr lang="en-GB" dirty="0"/>
              <a:t> Affairs and to advise the policy makers</a:t>
            </a:r>
          </a:p>
          <a:p>
            <a:r>
              <a:rPr lang="en-GB" dirty="0"/>
              <a:t>Consortium coordinates current participation in CERN experiments</a:t>
            </a:r>
          </a:p>
          <a:p>
            <a:r>
              <a:rPr lang="en-GB" dirty="0"/>
              <a:t>Consortium has state funding and capacity to increase the funding for Estonian research infrastructure</a:t>
            </a:r>
            <a:endParaRPr lang="et-EE" dirty="0"/>
          </a:p>
          <a:p>
            <a:r>
              <a:rPr lang="et-EE" dirty="0"/>
              <a:t>2026 </a:t>
            </a:r>
            <a:r>
              <a:rPr lang="et-EE" dirty="0" err="1"/>
              <a:t>year</a:t>
            </a:r>
            <a:r>
              <a:rPr lang="et-EE" dirty="0"/>
              <a:t> </a:t>
            </a:r>
            <a:r>
              <a:rPr lang="et-EE" dirty="0" err="1"/>
              <a:t>action</a:t>
            </a:r>
            <a:r>
              <a:rPr lang="et-EE" dirty="0"/>
              <a:t> </a:t>
            </a:r>
            <a:r>
              <a:rPr lang="et-EE" dirty="0" err="1"/>
              <a:t>plan</a:t>
            </a:r>
            <a:r>
              <a:rPr lang="et-EE" dirty="0"/>
              <a:t> </a:t>
            </a:r>
            <a:r>
              <a:rPr lang="et-EE" dirty="0" err="1"/>
              <a:t>development</a:t>
            </a:r>
            <a:r>
              <a:rPr lang="et-EE" dirty="0"/>
              <a:t> (</a:t>
            </a:r>
            <a:r>
              <a:rPr lang="et-EE" dirty="0" err="1"/>
              <a:t>deadline</a:t>
            </a:r>
            <a:r>
              <a:rPr lang="et-EE" dirty="0"/>
              <a:t> 17.12.2025)</a:t>
            </a:r>
          </a:p>
          <a:p>
            <a:r>
              <a:rPr lang="et-EE" dirty="0"/>
              <a:t>Estonia CERN </a:t>
            </a:r>
            <a:r>
              <a:rPr lang="et-EE" dirty="0" err="1"/>
              <a:t>strategy</a:t>
            </a:r>
            <a:r>
              <a:rPr lang="et-EE" dirty="0"/>
              <a:t>/</a:t>
            </a:r>
            <a:r>
              <a:rPr lang="et-EE" dirty="0" err="1"/>
              <a:t>vision</a:t>
            </a:r>
            <a:r>
              <a:rPr lang="et-EE" dirty="0"/>
              <a:t> </a:t>
            </a:r>
            <a:r>
              <a:rPr lang="et-EE" dirty="0" err="1"/>
              <a:t>development</a:t>
            </a:r>
            <a:r>
              <a:rPr lang="et-EE" dirty="0"/>
              <a:t> </a:t>
            </a:r>
            <a:r>
              <a:rPr lang="et-EE" dirty="0" err="1"/>
              <a:t>for</a:t>
            </a:r>
            <a:r>
              <a:rPr lang="et-EE" dirty="0"/>
              <a:t> 2026-2036 (2040?).</a:t>
            </a:r>
            <a:endParaRPr lang="en-GB" dirty="0"/>
          </a:p>
        </p:txBody>
      </p:sp>
      <p:pic>
        <p:nvPicPr>
          <p:cNvPr id="4" name="object 6">
            <a:extLst>
              <a:ext uri="{FF2B5EF4-FFF2-40B4-BE49-F238E27FC236}">
                <a16:creationId xmlns:a16="http://schemas.microsoft.com/office/drawing/2014/main" id="{F09C66C5-33EB-28B1-23D6-C2F351E09F39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189776" y="474288"/>
            <a:ext cx="630749" cy="851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0606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4D16D1-A7E0-5EAA-15D9-4AA7218B62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3527" y="344050"/>
            <a:ext cx="10241280" cy="1234440"/>
          </a:xfrm>
        </p:spPr>
        <p:txBody>
          <a:bodyPr>
            <a:normAutofit/>
          </a:bodyPr>
          <a:lstStyle/>
          <a:p>
            <a:r>
              <a:rPr lang="en-GB"/>
              <a:t>Funding</a:t>
            </a:r>
            <a:r>
              <a:rPr lang="et-EE"/>
              <a:t> and </a:t>
            </a:r>
            <a:r>
              <a:rPr lang="et-EE" err="1"/>
              <a:t>organization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6422AF-0B35-79EC-1032-3C9CFD42FF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1895" y="1449324"/>
            <a:ext cx="10241280" cy="4696952"/>
          </a:xfrm>
        </p:spPr>
        <p:txBody>
          <a:bodyPr vert="horz" lIns="91440" tIns="45720" rIns="91440" bIns="45720" rtlCol="0" anchor="t">
            <a:normAutofit fontScale="77500" lnSpcReduction="20000"/>
          </a:bodyPr>
          <a:lstStyle/>
          <a:p>
            <a:r>
              <a:rPr lang="en-GB" sz="2400" dirty="0"/>
              <a:t>New financing instrument from behalf of Ministry of Education and Science.</a:t>
            </a:r>
          </a:p>
          <a:p>
            <a:pPr marL="457200" lvl="1" indent="0">
              <a:buNone/>
            </a:pPr>
            <a:r>
              <a:rPr lang="et-EE" sz="2400" dirty="0" err="1"/>
              <a:t>Competitive</a:t>
            </a:r>
            <a:r>
              <a:rPr lang="et-EE" sz="2400" dirty="0"/>
              <a:t> </a:t>
            </a:r>
            <a:r>
              <a:rPr lang="et-EE" sz="2400" dirty="0" err="1"/>
              <a:t>financing</a:t>
            </a:r>
            <a:r>
              <a:rPr lang="et-EE" sz="2400" dirty="0"/>
              <a:t>, </a:t>
            </a:r>
            <a:r>
              <a:rPr lang="en-GB" sz="2400" dirty="0"/>
              <a:t>1</a:t>
            </a:r>
            <a:r>
              <a:rPr lang="en-GB" dirty="0"/>
              <a:t>75</a:t>
            </a:r>
            <a:r>
              <a:rPr lang="en-GB" sz="2400" dirty="0"/>
              <a:t>€/year (2023)</a:t>
            </a:r>
            <a:r>
              <a:rPr lang="et-EE" sz="2400" dirty="0"/>
              <a:t>,</a:t>
            </a:r>
            <a:r>
              <a:rPr lang="en-GB" sz="2400" dirty="0"/>
              <a:t> for participation in CERN actions</a:t>
            </a:r>
            <a:r>
              <a:rPr lang="et-EE" sz="2400" dirty="0"/>
              <a:t>.</a:t>
            </a:r>
            <a:endParaRPr lang="en-GB" sz="2400" dirty="0"/>
          </a:p>
          <a:p>
            <a:pPr marL="457200" lvl="1" indent="0">
              <a:buNone/>
            </a:pPr>
            <a:r>
              <a:rPr lang="en-GB" dirty="0"/>
              <a:t>Funding increased ~30% for 2024</a:t>
            </a:r>
            <a:endParaRPr lang="en-GB" sz="2400" dirty="0"/>
          </a:p>
          <a:p>
            <a:r>
              <a:rPr lang="en-GB" sz="2400" dirty="0"/>
              <a:t>CERN Consortium </a:t>
            </a:r>
            <a:r>
              <a:rPr lang="et-EE" sz="2400" dirty="0" err="1"/>
              <a:t>formed</a:t>
            </a:r>
            <a:r>
              <a:rPr lang="en-GB" sz="2400" dirty="0"/>
              <a:t>, active and working </a:t>
            </a:r>
          </a:p>
          <a:p>
            <a:pPr lvl="1"/>
            <a:r>
              <a:rPr lang="en-GB" sz="2000" dirty="0"/>
              <a:t>members: NICPB, Tartu University, Tallinn University of Technology</a:t>
            </a:r>
            <a:r>
              <a:rPr lang="et-EE" sz="2000" dirty="0"/>
              <a:t>. </a:t>
            </a:r>
            <a:endParaRPr lang="en-GB" sz="2000" dirty="0"/>
          </a:p>
          <a:p>
            <a:pPr lvl="1"/>
            <a:r>
              <a:rPr lang="en-GB" sz="2000" dirty="0"/>
              <a:t>Lead</a:t>
            </a:r>
            <a:r>
              <a:rPr lang="et-EE" sz="2000" dirty="0"/>
              <a:t> partner </a:t>
            </a:r>
            <a:r>
              <a:rPr lang="et-EE" sz="2000" dirty="0" err="1"/>
              <a:t>for</a:t>
            </a:r>
            <a:r>
              <a:rPr lang="et-EE" sz="2000" dirty="0"/>
              <a:t> the </a:t>
            </a:r>
            <a:r>
              <a:rPr lang="et-EE" sz="2000" dirty="0" err="1"/>
              <a:t>first</a:t>
            </a:r>
            <a:r>
              <a:rPr lang="et-EE" sz="2000" dirty="0"/>
              <a:t> </a:t>
            </a:r>
            <a:r>
              <a:rPr lang="et-EE" sz="2000" dirty="0" err="1"/>
              <a:t>period</a:t>
            </a:r>
            <a:r>
              <a:rPr lang="et-EE" sz="2000" dirty="0"/>
              <a:t> – NICPB. </a:t>
            </a:r>
            <a:endParaRPr lang="en-GB" sz="2000" dirty="0"/>
          </a:p>
          <a:p>
            <a:r>
              <a:rPr lang="et-EE" sz="2400" dirty="0"/>
              <a:t>Estonian CERN</a:t>
            </a:r>
            <a:r>
              <a:rPr lang="en-GB" sz="2400" dirty="0"/>
              <a:t> consortium first tasks</a:t>
            </a:r>
          </a:p>
          <a:p>
            <a:pPr lvl="1"/>
            <a:r>
              <a:rPr lang="en-GB" sz="2000" dirty="0"/>
              <a:t>Estonian CERN </a:t>
            </a:r>
            <a:r>
              <a:rPr lang="et-EE" sz="2000" dirty="0" err="1"/>
              <a:t>strategy</a:t>
            </a:r>
            <a:r>
              <a:rPr lang="et-EE" sz="2000" dirty="0"/>
              <a:t> </a:t>
            </a:r>
            <a:r>
              <a:rPr lang="et-EE" sz="2000" dirty="0" err="1"/>
              <a:t>revision</a:t>
            </a:r>
            <a:r>
              <a:rPr lang="et-EE" sz="2000" dirty="0"/>
              <a:t> </a:t>
            </a:r>
            <a:r>
              <a:rPr lang="et-EE" sz="2000" dirty="0" err="1"/>
              <a:t>ongoing</a:t>
            </a:r>
            <a:r>
              <a:rPr lang="et-EE" sz="2000" dirty="0"/>
              <a:t> in </a:t>
            </a:r>
            <a:r>
              <a:rPr lang="et-EE" sz="2000" dirty="0" err="1"/>
              <a:t>Ministry</a:t>
            </a:r>
            <a:r>
              <a:rPr lang="et-EE" sz="2000" dirty="0"/>
              <a:t> of Industrial </a:t>
            </a:r>
            <a:r>
              <a:rPr lang="et-EE" sz="2000" dirty="0" err="1"/>
              <a:t>Affairs</a:t>
            </a:r>
            <a:r>
              <a:rPr lang="et-EE" sz="2000" dirty="0"/>
              <a:t> and </a:t>
            </a:r>
            <a:r>
              <a:rPr lang="et-EE" sz="2000" dirty="0" err="1"/>
              <a:t>Communication</a:t>
            </a:r>
            <a:endParaRPr lang="et-EE" sz="2000" dirty="0">
              <a:ea typeface="Calibri"/>
              <a:cs typeface="Calibri"/>
            </a:endParaRPr>
          </a:p>
          <a:p>
            <a:pPr lvl="1"/>
            <a:r>
              <a:rPr lang="et-EE" sz="2000" b="1" dirty="0" err="1"/>
              <a:t>Application</a:t>
            </a:r>
            <a:r>
              <a:rPr lang="et-EE" sz="2000" b="1" dirty="0"/>
              <a:t> to the </a:t>
            </a:r>
            <a:r>
              <a:rPr lang="et-EE" sz="2000" b="1" dirty="0" err="1"/>
              <a:t>financing</a:t>
            </a:r>
            <a:r>
              <a:rPr lang="et-EE" sz="2000" b="1" dirty="0"/>
              <a:t> </a:t>
            </a:r>
            <a:r>
              <a:rPr lang="et-EE" sz="2000" b="1" dirty="0" err="1"/>
              <a:t>instrumen</a:t>
            </a:r>
            <a:r>
              <a:rPr lang="en-GB" sz="2000" b="1" dirty="0" err="1"/>
              <a:t>ts</a:t>
            </a:r>
            <a:r>
              <a:rPr lang="en-GB" sz="2000" b="1" dirty="0"/>
              <a:t>: upcoming Estonian Research Infrastructures Roadmap</a:t>
            </a:r>
            <a:r>
              <a:rPr lang="et-EE" sz="2000" b="1" dirty="0"/>
              <a:t>. </a:t>
            </a:r>
            <a:endParaRPr lang="en-GB" sz="2000" b="1" dirty="0"/>
          </a:p>
          <a:p>
            <a:pPr lvl="1"/>
            <a:endParaRPr lang="en-GB" sz="2000" dirty="0"/>
          </a:p>
          <a:p>
            <a:r>
              <a:rPr lang="en-GB" sz="2400" dirty="0"/>
              <a:t>Consortium Funding actions since October 2024:</a:t>
            </a:r>
            <a:endParaRPr lang="en-GB" sz="2400" dirty="0">
              <a:ea typeface="Calibri"/>
              <a:cs typeface="Calibri"/>
            </a:endParaRPr>
          </a:p>
          <a:p>
            <a:pPr lvl="1"/>
            <a:r>
              <a:rPr lang="en-GB" sz="2000" b="1" dirty="0"/>
              <a:t>Success at funding Estonian CERN Science Roadmap object - 2 765 000,00 EUR </a:t>
            </a:r>
            <a:endParaRPr lang="en-GB" dirty="0"/>
          </a:p>
          <a:p>
            <a:pPr lvl="1"/>
            <a:r>
              <a:rPr lang="en-GB" sz="2000" b="1" dirty="0"/>
              <a:t>2 National Estonian Research Agency Grants 2x1.35 MEUR (UT)</a:t>
            </a:r>
            <a:endParaRPr lang="en-GB" sz="2000" b="1" dirty="0">
              <a:ea typeface="Calibri"/>
              <a:cs typeface="Calibri"/>
            </a:endParaRPr>
          </a:p>
          <a:p>
            <a:pPr lvl="1"/>
            <a:r>
              <a:rPr lang="en-GB" sz="2000" b="1" dirty="0"/>
              <a:t>EU Twinning Grant EXANST  1.3 MEUR (UT)</a:t>
            </a:r>
          </a:p>
          <a:p>
            <a:pPr lvl="1"/>
            <a:r>
              <a:rPr lang="en-GB" sz="2000" b="1" dirty="0" err="1">
                <a:solidFill>
                  <a:srgbClr val="00000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FinEstBeAMS</a:t>
            </a:r>
            <a:r>
              <a:rPr lang="en-GB" sz="2000" b="1" dirty="0">
                <a:solidFill>
                  <a:srgbClr val="00000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Roadmap Object  1 180 000,00 EUR (UT, TalTech, NICPB)</a:t>
            </a:r>
          </a:p>
          <a:p>
            <a:r>
              <a:rPr lang="en-US" sz="240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 *</a:t>
            </a:r>
            <a:r>
              <a:rPr lang="en-US" sz="2400" dirty="0" err="1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utApplication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for Estonian PRG Grant “Effective Approaches in the Theory of Heavy Hadrons”</a:t>
            </a:r>
            <a:r>
              <a:rPr lang="en-US" sz="2400" b="0" i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​</a:t>
            </a:r>
          </a:p>
          <a:p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Run for EU Teaming Grant TERA-Science: Estonian CERN Research Centre</a:t>
            </a:r>
            <a:r>
              <a:rPr lang="et-EE" sz="2400" dirty="0">
                <a:solidFill>
                  <a:srgbClr val="000000"/>
                </a:solidFill>
                <a:latin typeface="Calibri" panose="020F0502020204030204" pitchFamily="34" charset="0"/>
              </a:rPr>
              <a:t> (</a:t>
            </a: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</a:rPr>
              <a:t>UT, TalTech, NICPB</a:t>
            </a:r>
            <a:r>
              <a:rPr lang="et-EE" sz="2400" dirty="0">
                <a:solidFill>
                  <a:srgbClr val="000000"/>
                </a:solidFill>
                <a:latin typeface="Calibri" panose="020F0502020204030204" pitchFamily="34" charset="0"/>
              </a:rPr>
              <a:t>)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en-GB" dirty="0">
              <a:ea typeface="Calibri" panose="020F0502020204030204"/>
              <a:cs typeface="Calibri" panose="020F0502020204030204"/>
            </a:endParaRPr>
          </a:p>
        </p:txBody>
      </p:sp>
      <p:pic>
        <p:nvPicPr>
          <p:cNvPr id="5" name="object 6">
            <a:extLst>
              <a:ext uri="{FF2B5EF4-FFF2-40B4-BE49-F238E27FC236}">
                <a16:creationId xmlns:a16="http://schemas.microsoft.com/office/drawing/2014/main" id="{DCA7DF09-756B-0D22-C8C1-A9BE6195EA76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189776" y="474288"/>
            <a:ext cx="630749" cy="851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5638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1AC11-4540-26D8-CD6C-34816806BE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7222"/>
            <a:ext cx="10515600" cy="1325563"/>
          </a:xfrm>
        </p:spPr>
        <p:txBody>
          <a:bodyPr/>
          <a:lstStyle/>
          <a:p>
            <a:r>
              <a:rPr lang="en-GB"/>
              <a:t>UT research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9D2BD1-636B-E011-13A8-670A17439F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7551" y="1333763"/>
            <a:ext cx="10833383" cy="5167621"/>
          </a:xfrm>
        </p:spPr>
        <p:txBody>
          <a:bodyPr vert="horz" lIns="91440" tIns="45720" rIns="91440" bIns="45720" rtlCol="0" anchor="t">
            <a:normAutofit fontScale="25000" lnSpcReduction="20000"/>
          </a:bodyPr>
          <a:lstStyle/>
          <a:p>
            <a:pPr algn="l"/>
            <a:r>
              <a:rPr lang="en-GB" sz="9600" b="0" i="0" dirty="0" err="1">
                <a:effectLst/>
              </a:rPr>
              <a:t>CLOUDi</a:t>
            </a:r>
            <a:r>
              <a:rPr lang="en-GB" sz="9600" b="0" i="0" dirty="0">
                <a:effectLst/>
              </a:rPr>
              <a:t> </a:t>
            </a:r>
            <a:r>
              <a:rPr lang="en-GB" sz="8000" b="0" i="0" dirty="0">
                <a:effectLst/>
              </a:rPr>
              <a:t>measurements session, September- December 202</a:t>
            </a:r>
            <a:r>
              <a:rPr lang="et-EE" sz="8000" b="0" i="0" dirty="0">
                <a:effectLst/>
              </a:rPr>
              <a:t>5</a:t>
            </a:r>
            <a:r>
              <a:rPr lang="en-GB" sz="8000" b="0" i="0" dirty="0">
                <a:effectLst/>
              </a:rPr>
              <a:t>. </a:t>
            </a:r>
          </a:p>
          <a:p>
            <a:pPr marL="637200" lvl="2">
              <a:spcBef>
                <a:spcPts val="600"/>
              </a:spcBef>
            </a:pPr>
            <a:r>
              <a:rPr lang="en-GB" sz="8000" b="0" i="0" dirty="0">
                <a:effectLst/>
              </a:rPr>
              <a:t>Aerosol particles in higher layers of </a:t>
            </a:r>
            <a:r>
              <a:rPr lang="en-GB" sz="8000" b="0" i="0" dirty="0" err="1">
                <a:effectLst/>
              </a:rPr>
              <a:t>toposphere</a:t>
            </a:r>
            <a:endParaRPr lang="en-GB" sz="8000" dirty="0"/>
          </a:p>
          <a:p>
            <a:pPr marL="180000" algn="l" rtl="0" fontAlgn="base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8000" dirty="0"/>
              <a:t>More strict regulations for participating in measurements, we need long-term planning and commitments.​</a:t>
            </a:r>
          </a:p>
          <a:p>
            <a:pPr marL="180000" algn="l" rtl="0" fontAlgn="base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8000" dirty="0"/>
              <a:t>New PhD student starts in Tartu for CLOUD project on 1st of May 2025</a:t>
            </a:r>
            <a:r>
              <a:rPr lang="en-US" sz="8000" dirty="0"/>
              <a:t>​</a:t>
            </a:r>
          </a:p>
          <a:p>
            <a:pPr marL="180000" algn="l" rtl="0" fontAlgn="base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8000" dirty="0"/>
              <a:t>New MCSA ITN proposal in preparation for 15PhD within CLOUD</a:t>
            </a:r>
            <a:r>
              <a:rPr lang="en-US" sz="8000" dirty="0"/>
              <a:t>​</a:t>
            </a:r>
          </a:p>
          <a:p>
            <a:pPr marL="180000" algn="l" rtl="0" fontAlgn="base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8000" dirty="0"/>
              <a:t>COST Action “International Network on Hadron Physics“ in preparation, 46 participants</a:t>
            </a:r>
            <a:r>
              <a:rPr lang="en-US" sz="8000" dirty="0"/>
              <a:t>​</a:t>
            </a:r>
          </a:p>
          <a:p>
            <a:pPr marL="180000" algn="l" rtl="0" fontAlgn="base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8000" dirty="0"/>
              <a:t>AMBER/COMPASS Intensity Drell-Yan Test, 1 PhD student participating.</a:t>
            </a:r>
            <a:r>
              <a:rPr lang="en-US" sz="8000" dirty="0"/>
              <a:t>​</a:t>
            </a:r>
          </a:p>
          <a:p>
            <a:pPr marL="180000" algn="l" rtl="0" fontAlgn="base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8000" dirty="0" err="1"/>
              <a:t>Succesful</a:t>
            </a:r>
            <a:r>
              <a:rPr lang="en-GB" sz="8000" dirty="0"/>
              <a:t> </a:t>
            </a:r>
            <a:r>
              <a:rPr lang="en-GB" sz="8000" dirty="0" err="1"/>
              <a:t>defense</a:t>
            </a:r>
            <a:r>
              <a:rPr lang="en-GB" sz="8000" dirty="0"/>
              <a:t> of 1P</a:t>
            </a:r>
            <a:r>
              <a:rPr lang="et-EE" sz="8000" dirty="0"/>
              <a:t>h</a:t>
            </a:r>
            <a:r>
              <a:rPr lang="en-GB" sz="8000" dirty="0"/>
              <a:t>D student </a:t>
            </a:r>
            <a:r>
              <a:rPr lang="en-US" sz="8000" dirty="0"/>
              <a:t>​</a:t>
            </a:r>
          </a:p>
          <a:p>
            <a:pPr marL="180000" algn="l" rtl="0" fontAlgn="base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8000" dirty="0"/>
              <a:t>Participation of CERN School of Computing Advisory board (Veronika Zadin)​</a:t>
            </a:r>
          </a:p>
          <a:p>
            <a:pPr marL="180000" algn="l" rtl="0" fontAlgn="base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8000" dirty="0"/>
              <a:t>MEVARC 2025 conference in Uppsala presenting latest developments in CERN vacuum arcs studies ​</a:t>
            </a:r>
          </a:p>
          <a:p>
            <a:pPr marL="637200" lvl="1" fontAlgn="base">
              <a:lnSpc>
                <a:spcPct val="120000"/>
              </a:lnSpc>
              <a:spcBef>
                <a:spcPts val="600"/>
              </a:spcBef>
            </a:pPr>
            <a:r>
              <a:rPr lang="en-GB" sz="8000" dirty="0"/>
              <a:t>5 presentations from UT​</a:t>
            </a:r>
          </a:p>
          <a:p>
            <a:pPr marL="180000" algn="l" rtl="0" fontAlgn="base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8000" dirty="0"/>
              <a:t>Research results</a:t>
            </a:r>
            <a:r>
              <a:rPr lang="en-US" sz="8000" dirty="0"/>
              <a:t>​</a:t>
            </a:r>
          </a:p>
          <a:p>
            <a:pPr marL="637200" lvl="1" fontAlgn="base">
              <a:lnSpc>
                <a:spcPct val="120000"/>
              </a:lnSpc>
              <a:spcBef>
                <a:spcPts val="600"/>
              </a:spcBef>
            </a:pPr>
            <a:r>
              <a:rPr lang="en-GB" sz="8000" b="1" dirty="0"/>
              <a:t>1 Nature article by CLOUD experiment </a:t>
            </a:r>
            <a:r>
              <a:rPr lang="en-GB" sz="9200" b="1" dirty="0"/>
              <a:t>public</a:t>
            </a:r>
            <a:endParaRPr lang="en-GB" sz="9600" b="1" dirty="0">
              <a:ea typeface="Calibri"/>
              <a:cs typeface="Calibri"/>
            </a:endParaRPr>
          </a:p>
          <a:p>
            <a:pPr marL="0" indent="0">
              <a:lnSpc>
                <a:spcPct val="120000"/>
              </a:lnSpc>
              <a:buNone/>
            </a:pPr>
            <a:br>
              <a:rPr lang="en-GB" dirty="0"/>
            </a:br>
            <a:r>
              <a:rPr lang="en-GB" b="0" i="0" dirty="0">
                <a:solidFill>
                  <a:srgbClr val="242424"/>
                </a:solidFill>
                <a:effectLst/>
                <a:latin typeface="Segoe UI" panose="020B0502040204020203" pitchFamily="34" charset="0"/>
              </a:rPr>
              <a:t> </a:t>
            </a:r>
            <a:endParaRPr lang="en-GB" dirty="0"/>
          </a:p>
        </p:txBody>
      </p:sp>
      <p:pic>
        <p:nvPicPr>
          <p:cNvPr id="4" name="object 6">
            <a:extLst>
              <a:ext uri="{FF2B5EF4-FFF2-40B4-BE49-F238E27FC236}">
                <a16:creationId xmlns:a16="http://schemas.microsoft.com/office/drawing/2014/main" id="{1F94EE80-42CB-4573-4163-73CDF0AC5960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189776" y="474288"/>
            <a:ext cx="630749" cy="851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4921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07055-2A3D-CC02-7878-AC34E183C2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7222"/>
            <a:ext cx="10515600" cy="1325563"/>
          </a:xfrm>
        </p:spPr>
        <p:txBody>
          <a:bodyPr/>
          <a:lstStyle/>
          <a:p>
            <a:r>
              <a:rPr lang="en-GB" dirty="0"/>
              <a:t>PhD students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4AE40E-687E-6F48-8398-985B81789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53292"/>
            <a:ext cx="10515600" cy="4351338"/>
          </a:xfrm>
        </p:spPr>
        <p:txBody>
          <a:bodyPr>
            <a:normAutofit/>
          </a:bodyPr>
          <a:lstStyle/>
          <a:p>
            <a:r>
              <a:rPr lang="en-GB" dirty="0"/>
              <a:t>Since 2022 PhD students are hired as junior researchers</a:t>
            </a:r>
          </a:p>
          <a:p>
            <a:pPr lvl="1"/>
            <a:r>
              <a:rPr lang="en-GB" dirty="0"/>
              <a:t>State granted salary for 4 years</a:t>
            </a:r>
          </a:p>
          <a:p>
            <a:pPr lvl="1"/>
            <a:r>
              <a:rPr lang="en-GB" dirty="0"/>
              <a:t>State average salary (currently 1981 €/month, growth 8,1%)</a:t>
            </a:r>
          </a:p>
          <a:p>
            <a:pPr lvl="1"/>
            <a:r>
              <a:rPr lang="en-GB" dirty="0"/>
              <a:t>Work contract for the duration of PhD studies – minimum load 0.5, max 1.0.</a:t>
            </a:r>
          </a:p>
          <a:p>
            <a:pPr lvl="2"/>
            <a:r>
              <a:rPr lang="en-GB" dirty="0"/>
              <a:t>Smaller work load extends studies</a:t>
            </a:r>
          </a:p>
          <a:p>
            <a:r>
              <a:rPr lang="en-GB" dirty="0"/>
              <a:t>Very strong pressure to finish in time</a:t>
            </a:r>
          </a:p>
          <a:p>
            <a:r>
              <a:rPr lang="en-GB" dirty="0"/>
              <a:t>Study plans are flexible, but 1 article per year (incl. 1</a:t>
            </a:r>
            <a:r>
              <a:rPr lang="en-GB" baseline="30000" dirty="0"/>
              <a:t>st</a:t>
            </a:r>
            <a:r>
              <a:rPr lang="en-GB" dirty="0"/>
              <a:t> year is assumed)</a:t>
            </a:r>
          </a:p>
          <a:p>
            <a:pPr lvl="1"/>
            <a:r>
              <a:rPr lang="en-GB" dirty="0"/>
              <a:t>3 articles needed for finishing (1 first authorship)</a:t>
            </a:r>
          </a:p>
          <a:p>
            <a:pPr lvl="1"/>
            <a:endParaRPr lang="en-GB" dirty="0"/>
          </a:p>
        </p:txBody>
      </p:sp>
      <p:pic>
        <p:nvPicPr>
          <p:cNvPr id="4" name="object 6">
            <a:extLst>
              <a:ext uri="{FF2B5EF4-FFF2-40B4-BE49-F238E27FC236}">
                <a16:creationId xmlns:a16="http://schemas.microsoft.com/office/drawing/2014/main" id="{02C7234F-5970-06D5-7B6C-AEEC4C10CDB8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189776" y="474288"/>
            <a:ext cx="630749" cy="851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5073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4D16D1-A7E0-5EAA-15D9-4AA7218B62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1408" y="266960"/>
            <a:ext cx="10241280" cy="1234440"/>
          </a:xfrm>
        </p:spPr>
        <p:txBody>
          <a:bodyPr>
            <a:normAutofit/>
          </a:bodyPr>
          <a:lstStyle/>
          <a:p>
            <a:r>
              <a:rPr lang="en-GB"/>
              <a:t>Research</a:t>
            </a:r>
            <a:r>
              <a:rPr lang="et-EE"/>
              <a:t> and </a:t>
            </a:r>
            <a:r>
              <a:rPr lang="et-EE" err="1"/>
              <a:t>education</a:t>
            </a:r>
            <a:r>
              <a:rPr lang="en-GB"/>
              <a:t>: </a:t>
            </a:r>
            <a:r>
              <a:rPr lang="et-EE"/>
              <a:t>NICPB</a:t>
            </a:r>
            <a:r>
              <a:rPr lang="en-GB"/>
              <a:t>(KBFI)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6422AF-0B35-79EC-1032-3C9CFD42FF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8496" y="1710512"/>
            <a:ext cx="10241280" cy="3959352"/>
          </a:xfrm>
        </p:spPr>
        <p:txBody>
          <a:bodyPr>
            <a:normAutofit fontScale="85000" lnSpcReduction="20000"/>
          </a:bodyPr>
          <a:lstStyle/>
          <a:p>
            <a:endParaRPr lang="en-GB" sz="3100" dirty="0"/>
          </a:p>
          <a:p>
            <a:r>
              <a:rPr lang="en-GB" sz="3100" dirty="0"/>
              <a:t>CERN CMS MoU from 1996</a:t>
            </a:r>
          </a:p>
          <a:p>
            <a:r>
              <a:rPr lang="en-GB" sz="3100" dirty="0"/>
              <a:t> Work is ongoing with three analyses at the CMS experiment.</a:t>
            </a:r>
          </a:p>
          <a:p>
            <a:pPr lvl="1"/>
            <a:r>
              <a:rPr lang="en-GB" sz="3100" dirty="0"/>
              <a:t>This year, two students defended their PhDs based on CMS analyses, and two students defended in theory.</a:t>
            </a:r>
          </a:p>
          <a:p>
            <a:r>
              <a:rPr lang="en-GB" sz="3100" dirty="0"/>
              <a:t>KBFI is currently renovating the CMS Tier 2 computing </a:t>
            </a:r>
            <a:r>
              <a:rPr lang="en-GB" sz="3100" dirty="0" err="1"/>
              <a:t>center</a:t>
            </a:r>
            <a:r>
              <a:rPr lang="en-GB" sz="3100" dirty="0"/>
              <a:t> and will purchase new computers next year.</a:t>
            </a:r>
          </a:p>
          <a:p>
            <a:r>
              <a:rPr lang="en-GB" sz="3100" dirty="0"/>
              <a:t>KBFI signed a "Memorandum of Understanding for the Terrestrial Very Long Baseline Atom Interferometer Study," which is a gravitational wave experiment likely to be built at CERN.</a:t>
            </a:r>
          </a:p>
          <a:p>
            <a:r>
              <a:rPr lang="en-GB" sz="3100" dirty="0"/>
              <a:t>The theorists are working on theory as usual (on daily bases); </a:t>
            </a:r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</p:txBody>
      </p:sp>
      <p:pic>
        <p:nvPicPr>
          <p:cNvPr id="5" name="object 6">
            <a:extLst>
              <a:ext uri="{FF2B5EF4-FFF2-40B4-BE49-F238E27FC236}">
                <a16:creationId xmlns:a16="http://schemas.microsoft.com/office/drawing/2014/main" id="{8D6667FD-ED68-4B10-420C-7D66C3EFD38D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189776" y="474288"/>
            <a:ext cx="630749" cy="851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1297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4D16D1-A7E0-5EAA-15D9-4AA7218B62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306749"/>
            <a:ext cx="10241280" cy="1234440"/>
          </a:xfrm>
        </p:spPr>
        <p:txBody>
          <a:bodyPr>
            <a:normAutofit/>
          </a:bodyPr>
          <a:lstStyle/>
          <a:p>
            <a:r>
              <a:rPr lang="en-GB" dirty="0"/>
              <a:t>Research</a:t>
            </a:r>
            <a:r>
              <a:rPr lang="et-EE" dirty="0"/>
              <a:t> and </a:t>
            </a:r>
            <a:r>
              <a:rPr lang="et-EE" dirty="0" err="1"/>
              <a:t>education</a:t>
            </a:r>
            <a:r>
              <a:rPr lang="en-GB" dirty="0"/>
              <a:t>: </a:t>
            </a:r>
            <a:r>
              <a:rPr lang="et-EE" dirty="0"/>
              <a:t>TalTech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6422AF-0B35-79EC-1032-3C9CFD42FF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005" y="1493260"/>
            <a:ext cx="11445990" cy="4020681"/>
          </a:xfrm>
        </p:spPr>
        <p:txBody>
          <a:bodyPr>
            <a:noAutofit/>
          </a:bodyPr>
          <a:lstStyle/>
          <a:p>
            <a:r>
              <a:rPr lang="en-GB" sz="1800" b="1" dirty="0"/>
              <a:t>FCC MoU-s and addendums signed </a:t>
            </a:r>
            <a:r>
              <a:rPr lang="et-EE" sz="1800" dirty="0" err="1"/>
              <a:t>with</a:t>
            </a:r>
            <a:r>
              <a:rPr lang="et-EE" sz="1800" dirty="0"/>
              <a:t> CERN </a:t>
            </a:r>
            <a:r>
              <a:rPr lang="en-GB" sz="1800" dirty="0"/>
              <a:t>by University</a:t>
            </a:r>
            <a:r>
              <a:rPr lang="et-EE" sz="1800" dirty="0"/>
              <a:t> of Tartu</a:t>
            </a:r>
            <a:r>
              <a:rPr lang="en-GB" sz="1800" dirty="0"/>
              <a:t> and Tallinn University of Technology</a:t>
            </a:r>
            <a:endParaRPr lang="et-EE" sz="1800" dirty="0"/>
          </a:p>
          <a:p>
            <a:r>
              <a:rPr lang="en-US" sz="1800" b="1" dirty="0"/>
              <a:t>CMS Associated Member</a:t>
            </a:r>
            <a:r>
              <a:rPr lang="et-EE" sz="1800" b="1" dirty="0"/>
              <a:t> </a:t>
            </a:r>
            <a:r>
              <a:rPr lang="et-EE" sz="1800" b="1" dirty="0" err="1"/>
              <a:t>from</a:t>
            </a:r>
            <a:r>
              <a:rPr lang="et-EE" sz="1800" b="1" dirty="0"/>
              <a:t> August 2022</a:t>
            </a:r>
            <a:r>
              <a:rPr lang="et-EE" sz="1800" dirty="0"/>
              <a:t>, </a:t>
            </a:r>
            <a:r>
              <a:rPr lang="et-EE" sz="1800" dirty="0" err="1"/>
              <a:t>Integration</a:t>
            </a:r>
            <a:r>
              <a:rPr lang="et-EE" sz="1800" dirty="0"/>
              <a:t> of </a:t>
            </a:r>
            <a:r>
              <a:rPr lang="et-EE" sz="1800" dirty="0" err="1"/>
              <a:t>energy</a:t>
            </a:r>
            <a:r>
              <a:rPr lang="et-EE" sz="1800" dirty="0"/>
              <a:t> </a:t>
            </a:r>
            <a:r>
              <a:rPr lang="et-EE" sz="1800" dirty="0" err="1"/>
              <a:t>storage</a:t>
            </a:r>
            <a:r>
              <a:rPr lang="et-EE" sz="1800" dirty="0"/>
              <a:t> in </a:t>
            </a:r>
            <a:r>
              <a:rPr lang="et-EE" sz="1800" dirty="0" err="1"/>
              <a:t>conventers</a:t>
            </a:r>
            <a:r>
              <a:rPr lang="et-EE" sz="1800" dirty="0"/>
              <a:t> </a:t>
            </a:r>
            <a:r>
              <a:rPr lang="et-EE" sz="1800" dirty="0" err="1"/>
              <a:t>feeding</a:t>
            </a:r>
            <a:r>
              <a:rPr lang="et-EE" sz="1800" dirty="0"/>
              <a:t> </a:t>
            </a:r>
            <a:r>
              <a:rPr lang="et-EE" sz="1800" dirty="0" err="1"/>
              <a:t>particle</a:t>
            </a:r>
            <a:r>
              <a:rPr lang="et-EE" sz="1800" dirty="0"/>
              <a:t> </a:t>
            </a:r>
            <a:r>
              <a:rPr lang="et-EE" sz="1800" dirty="0" err="1"/>
              <a:t>accelerator</a:t>
            </a:r>
            <a:r>
              <a:rPr lang="et-EE" sz="1800" dirty="0"/>
              <a:t> </a:t>
            </a:r>
            <a:r>
              <a:rPr lang="et-EE" sz="1800" dirty="0" err="1"/>
              <a:t>magnets</a:t>
            </a:r>
            <a:r>
              <a:rPr lang="et-EE" sz="1800" dirty="0"/>
              <a:t>, </a:t>
            </a:r>
            <a:r>
              <a:rPr lang="et-EE" sz="1800" dirty="0" err="1"/>
              <a:t>incl</a:t>
            </a:r>
            <a:r>
              <a:rPr lang="et-EE" sz="1800" dirty="0"/>
              <a:t>. </a:t>
            </a:r>
            <a:r>
              <a:rPr lang="et-EE" sz="1800" dirty="0" err="1"/>
              <a:t>thesis</a:t>
            </a:r>
            <a:r>
              <a:rPr lang="et-EE" sz="1800" dirty="0"/>
              <a:t> </a:t>
            </a:r>
            <a:r>
              <a:rPr lang="et-EE" sz="1800" dirty="0" err="1"/>
              <a:t>co-supervision</a:t>
            </a:r>
            <a:r>
              <a:rPr lang="et-EE" sz="1800" dirty="0"/>
              <a:t> (</a:t>
            </a:r>
            <a:r>
              <a:rPr lang="et-EE" sz="1800" b="1" dirty="0"/>
              <a:t>CERN EPC Group</a:t>
            </a:r>
            <a:r>
              <a:rPr lang="et-EE" sz="1800" dirty="0"/>
              <a:t>)</a:t>
            </a:r>
            <a:endParaRPr lang="en-GB" sz="1800" dirty="0"/>
          </a:p>
          <a:p>
            <a:r>
              <a:rPr lang="en-US" sz="1800" b="1" i="1" dirty="0">
                <a:latin typeface="Arial Narrow" panose="020B0606020202030204" pitchFamily="34" charset="0"/>
                <a:cs typeface="Arial" panose="020B0604020202020204" pitchFamily="34" charset="0"/>
              </a:rPr>
              <a:t>DRD7 MoU </a:t>
            </a:r>
            <a:r>
              <a:rPr lang="en-US" sz="1800" i="1" dirty="0">
                <a:latin typeface="Arial Narrow" panose="020B0606020202030204" pitchFamily="34" charset="0"/>
                <a:cs typeface="Arial" panose="020B0604020202020204" pitchFamily="34" charset="0"/>
              </a:rPr>
              <a:t>will be signed </a:t>
            </a:r>
            <a:r>
              <a:rPr lang="en-US" sz="1800" b="1" i="1" dirty="0">
                <a:latin typeface="Arial Narrow" panose="020B0606020202030204" pitchFamily="34" charset="0"/>
                <a:cs typeface="Arial" panose="020B0604020202020204" pitchFamily="34" charset="0"/>
              </a:rPr>
              <a:t>in</a:t>
            </a:r>
            <a:r>
              <a:rPr lang="en-US" sz="1800" i="1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en-US" sz="1800" b="1" i="1" dirty="0">
                <a:latin typeface="Arial Narrow" panose="020B0606020202030204" pitchFamily="34" charset="0"/>
                <a:cs typeface="Arial" panose="020B0604020202020204" pitchFamily="34" charset="0"/>
              </a:rPr>
              <a:t>Q1</a:t>
            </a:r>
            <a:r>
              <a:rPr lang="en-US" sz="1800" i="1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en-US" sz="1800" b="1" i="1" dirty="0">
                <a:latin typeface="Arial Narrow" panose="020B0606020202030204" pitchFamily="34" charset="0"/>
                <a:cs typeface="Arial" panose="020B0604020202020204" pitchFamily="34" charset="0"/>
              </a:rPr>
              <a:t>2025</a:t>
            </a:r>
          </a:p>
          <a:p>
            <a:pPr marL="177800" indent="-177800" algn="l"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§"/>
              <a:tabLst>
                <a:tab pos="177800" algn="l"/>
              </a:tabLst>
              <a:defRPr/>
            </a:pPr>
            <a:r>
              <a:rPr lang="et-EE" sz="1800" i="1" dirty="0" err="1">
                <a:latin typeface="Arial Narrow" panose="020B0606020202030204" pitchFamily="34" charset="0"/>
                <a:cs typeface="Arial" panose="020B0604020202020204" pitchFamily="34" charset="0"/>
              </a:rPr>
              <a:t>Second</a:t>
            </a:r>
            <a:r>
              <a:rPr lang="en-US" sz="1800" i="1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en-US" sz="1800" b="1" i="1" dirty="0">
                <a:latin typeface="Arial Narrow" panose="020B0606020202030204" pitchFamily="34" charset="0"/>
                <a:cs typeface="Arial" panose="020B0604020202020204" pitchFamily="34" charset="0"/>
              </a:rPr>
              <a:t>master student </a:t>
            </a:r>
            <a:r>
              <a:rPr lang="en-US" sz="1800" i="1" dirty="0">
                <a:latin typeface="Arial Narrow" panose="020B0606020202030204" pitchFamily="34" charset="0"/>
                <a:cs typeface="Arial" panose="020B0604020202020204" pitchFamily="34" charset="0"/>
              </a:rPr>
              <a:t>finished thesis at CERN </a:t>
            </a:r>
            <a:r>
              <a:rPr lang="en-US" sz="1800" i="1" dirty="0" err="1">
                <a:latin typeface="Arial Narrow" panose="020B0606020202030204" pitchFamily="34" charset="0"/>
                <a:cs typeface="Arial" panose="020B0604020202020204" pitchFamily="34" charset="0"/>
              </a:rPr>
              <a:t>Cryolab</a:t>
            </a:r>
            <a:r>
              <a:rPr lang="en-US" sz="1800" i="1" dirty="0">
                <a:latin typeface="Arial Narrow" panose="020B0606020202030204" pitchFamily="34" charset="0"/>
                <a:cs typeface="Arial" panose="020B0604020202020204" pitchFamily="34" charset="0"/>
              </a:rPr>
              <a:t> (</a:t>
            </a:r>
            <a:r>
              <a:rPr lang="et-EE" sz="1800" b="1" i="1" dirty="0">
                <a:latin typeface="Arial Narrow" panose="020B0606020202030204" pitchFamily="34" charset="0"/>
                <a:cs typeface="Arial" panose="020B0604020202020204" pitchFamily="34" charset="0"/>
              </a:rPr>
              <a:t>Ott Salla</a:t>
            </a:r>
            <a:r>
              <a:rPr lang="et-EE" sz="1800" i="1" dirty="0">
                <a:latin typeface="Arial Narrow" panose="020B0606020202030204" pitchFamily="34" charset="0"/>
                <a:cs typeface="Arial" panose="020B0604020202020204" pitchFamily="34" charset="0"/>
              </a:rPr>
              <a:t>, </a:t>
            </a:r>
            <a:r>
              <a:rPr lang="et-EE" sz="1800" i="1" dirty="0" err="1">
                <a:latin typeface="Arial Narrow" panose="020B0606020202030204" pitchFamily="34" charset="0"/>
                <a:cs typeface="Arial" panose="020B0604020202020204" pitchFamily="34" charset="0"/>
              </a:rPr>
              <a:t>co-supervised</a:t>
            </a:r>
            <a:r>
              <a:rPr lang="et-EE" sz="1800" i="1" dirty="0">
                <a:latin typeface="Arial Narrow" panose="020B0606020202030204" pitchFamily="34" charset="0"/>
                <a:cs typeface="Arial" panose="020B0604020202020204" pitchFamily="34" charset="0"/>
              </a:rPr>
              <a:t> by </a:t>
            </a:r>
            <a:r>
              <a:rPr lang="en-US" sz="1800" i="1" dirty="0">
                <a:latin typeface="Arial Narrow" panose="020B0606020202030204" pitchFamily="34" charset="0"/>
                <a:cs typeface="Arial" panose="020B0604020202020204" pitchFamily="34" charset="0"/>
              </a:rPr>
              <a:t>Patricia Borges de Sousa</a:t>
            </a:r>
            <a:r>
              <a:rPr lang="et-EE" sz="1800" i="1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en-US" sz="1800" i="1" dirty="0">
                <a:latin typeface="Arial Narrow" panose="020B0606020202030204" pitchFamily="34" charset="0"/>
                <a:cs typeface="Arial" panose="020B0604020202020204" pitchFamily="34" charset="0"/>
              </a:rPr>
              <a:t>–</a:t>
            </a:r>
            <a:r>
              <a:rPr lang="en-US" sz="1800" b="1" i="1" dirty="0">
                <a:latin typeface="Arial Narrow" panose="020B0606020202030204" pitchFamily="34" charset="0"/>
                <a:cs typeface="Arial" panose="020B0604020202020204" pitchFamily="34" charset="0"/>
              </a:rPr>
              <a:t>Technical Student from TalTech</a:t>
            </a:r>
            <a:r>
              <a:rPr lang="et-EE" sz="1800" b="1" i="1" dirty="0">
                <a:latin typeface="Arial Narrow" panose="020B0606020202030204" pitchFamily="34" charset="0"/>
                <a:cs typeface="Arial" panose="020B0604020202020204" pitchFamily="34" charset="0"/>
              </a:rPr>
              <a:t> in </a:t>
            </a:r>
            <a:r>
              <a:rPr lang="en-US" sz="1800" b="1" i="1" dirty="0">
                <a:latin typeface="Arial Narrow" panose="020B0606020202030204" pitchFamily="34" charset="0"/>
                <a:cs typeface="Arial" panose="020B0604020202020204" pitchFamily="34" charset="0"/>
              </a:rPr>
              <a:t>cryogenics and mechanical engineering</a:t>
            </a:r>
            <a:r>
              <a:rPr lang="en-US" sz="1800" i="1" dirty="0">
                <a:latin typeface="Arial Narrow" panose="020B0606020202030204" pitchFamily="34" charset="0"/>
                <a:cs typeface="Arial" panose="020B0604020202020204" pitchFamily="34" charset="0"/>
              </a:rPr>
              <a:t>) – defended in January 202</a:t>
            </a:r>
            <a:r>
              <a:rPr lang="et-EE" sz="1800" i="1" dirty="0">
                <a:latin typeface="Arial Narrow" panose="020B0606020202030204" pitchFamily="34" charset="0"/>
                <a:cs typeface="Arial" panose="020B0604020202020204" pitchFamily="34" charset="0"/>
              </a:rPr>
              <a:t>5</a:t>
            </a:r>
          </a:p>
          <a:p>
            <a:pPr marL="177800" indent="-177800" algn="l"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§"/>
              <a:tabLst>
                <a:tab pos="177800" algn="l"/>
              </a:tabLst>
              <a:defRPr/>
            </a:pPr>
            <a:r>
              <a:rPr lang="et-EE" sz="1800" b="1" i="1" u="none" strike="noStrike" baseline="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Ott Salla </a:t>
            </a:r>
            <a:r>
              <a:rPr lang="et-EE" sz="1800" b="0" i="1" u="none" strike="noStrike" baseline="0" dirty="0" err="1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has</a:t>
            </a:r>
            <a:r>
              <a:rPr lang="et-EE" sz="1800" b="0" i="1" u="none" strike="noStrike" baseline="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et-EE" sz="1800" b="0" i="1" u="none" strike="noStrike" baseline="0" dirty="0" err="1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applied</a:t>
            </a:r>
            <a:r>
              <a:rPr lang="et-EE" sz="1800" b="0" i="1" u="none" strike="noStrike" baseline="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et-EE" sz="1800" b="0" i="1" u="none" strike="noStrike" baseline="0" dirty="0" err="1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for</a:t>
            </a:r>
            <a:r>
              <a:rPr lang="et-EE" sz="1800" b="0" i="1" u="none" strike="noStrike" baseline="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PhD </a:t>
            </a:r>
            <a:r>
              <a:rPr lang="et-EE" sz="1800" b="0" i="1" u="none" strike="noStrike" baseline="0" dirty="0" err="1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position</a:t>
            </a:r>
            <a:r>
              <a:rPr lang="et-EE" sz="1800" b="0" i="1" u="none" strike="noStrike" baseline="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in CERN 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Mardoto"/>
              </a:rPr>
              <a:t> </a:t>
            </a:r>
            <a:endParaRPr lang="en-US" sz="1800" i="1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177800" indent="-177800" algn="l"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§"/>
              <a:tabLst>
                <a:tab pos="177800" algn="l"/>
              </a:tabLst>
              <a:defRPr/>
            </a:pPr>
            <a:r>
              <a:rPr lang="en-US" sz="1800" i="1" dirty="0">
                <a:latin typeface="Arial Narrow" panose="020B0606020202030204" pitchFamily="34" charset="0"/>
                <a:cs typeface="Arial" panose="020B0604020202020204" pitchFamily="34" charset="0"/>
              </a:rPr>
              <a:t>2 </a:t>
            </a:r>
            <a:r>
              <a:rPr lang="en-US" sz="1800" b="1" i="1" dirty="0">
                <a:latin typeface="Arial Narrow" panose="020B0606020202030204" pitchFamily="34" charset="0"/>
                <a:cs typeface="Arial" panose="020B0604020202020204" pitchFamily="34" charset="0"/>
              </a:rPr>
              <a:t>Ph.D student </a:t>
            </a:r>
            <a:r>
              <a:rPr lang="en-US" sz="1800" i="1" dirty="0">
                <a:latin typeface="Arial Narrow" panose="020B0606020202030204" pitchFamily="34" charset="0"/>
                <a:cs typeface="Arial" panose="020B0604020202020204" pitchFamily="34" charset="0"/>
              </a:rPr>
              <a:t>starts in 2025</a:t>
            </a:r>
          </a:p>
          <a:p>
            <a:pPr marL="177800" indent="-177800"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§"/>
              <a:tabLst>
                <a:tab pos="177800" algn="l"/>
              </a:tabLst>
              <a:defRPr/>
            </a:pPr>
            <a:r>
              <a:rPr lang="en-US" sz="1800" i="1" dirty="0">
                <a:latin typeface="Arial Narrow" panose="020B0606020202030204" pitchFamily="34" charset="0"/>
                <a:cs typeface="Arial" panose="020B0604020202020204" pitchFamily="34" charset="0"/>
              </a:rPr>
              <a:t>Partially funded from </a:t>
            </a:r>
            <a:r>
              <a:rPr lang="en-US" sz="1800" b="1" i="1" dirty="0">
                <a:latin typeface="Arial Narrow" panose="020B0606020202030204" pitchFamily="34" charset="0"/>
                <a:cs typeface="Arial" panose="020B0604020202020204" pitchFamily="34" charset="0"/>
              </a:rPr>
              <a:t>RVTT3</a:t>
            </a:r>
            <a:r>
              <a:rPr lang="en-US" sz="1800" i="1" dirty="0">
                <a:latin typeface="Arial Narrow" panose="020B0606020202030204" pitchFamily="34" charset="0"/>
                <a:cs typeface="Arial" panose="020B0604020202020204" pitchFamily="34" charset="0"/>
              </a:rPr>
              <a:t> project</a:t>
            </a:r>
          </a:p>
          <a:p>
            <a:pPr marL="0" indent="0">
              <a:buNone/>
            </a:pPr>
            <a:endParaRPr lang="en-GB" sz="1800" dirty="0"/>
          </a:p>
          <a:p>
            <a:endParaRPr lang="en-GB" sz="1800" dirty="0"/>
          </a:p>
          <a:p>
            <a:endParaRPr lang="en-GB" sz="1800" dirty="0"/>
          </a:p>
        </p:txBody>
      </p:sp>
      <p:pic>
        <p:nvPicPr>
          <p:cNvPr id="5" name="object 6">
            <a:extLst>
              <a:ext uri="{FF2B5EF4-FFF2-40B4-BE49-F238E27FC236}">
                <a16:creationId xmlns:a16="http://schemas.microsoft.com/office/drawing/2014/main" id="{C6170C81-CFAD-D43B-3C48-43272896855B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189776" y="474288"/>
            <a:ext cx="630749" cy="85143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DE60E3B-A158-3E56-F682-45A2E7047D65}"/>
              </a:ext>
            </a:extLst>
          </p:cNvPr>
          <p:cNvSpPr txBox="1"/>
          <p:nvPr/>
        </p:nvSpPr>
        <p:spPr>
          <a:xfrm>
            <a:off x="822960" y="4796925"/>
            <a:ext cx="585415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Strong synergy with research in our new EU projects: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Horizon Europe MSCA DN “TIRAMISU” </a:t>
            </a:r>
            <a:br>
              <a:rPr lang="en-GB" dirty="0"/>
            </a:br>
            <a:r>
              <a:rPr lang="en-GB" dirty="0"/>
              <a:t>  (2024-2028, M. Jenihhin)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Horizon Europe Twinning “TAICHIP” </a:t>
            </a:r>
            <a:br>
              <a:rPr lang="en-GB" dirty="0"/>
            </a:br>
            <a:r>
              <a:rPr lang="en-GB" dirty="0"/>
              <a:t>  (2024-2027, M. Jenihhin)</a:t>
            </a:r>
            <a:endParaRPr lang="et-EE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59814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Theme">
  <a:themeElements>
    <a:clrScheme name="Custom 3">
      <a:dk1>
        <a:srgbClr val="000000"/>
      </a:dk1>
      <a:lt1>
        <a:srgbClr val="FFFFFF"/>
      </a:lt1>
      <a:dk2>
        <a:srgbClr val="000000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885</Words>
  <Application>Microsoft Office PowerPoint</Application>
  <PresentationFormat>Widescreen</PresentationFormat>
  <Paragraphs>101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20" baseType="lpstr">
      <vt:lpstr>Arial</vt:lpstr>
      <vt:lpstr>Arial Narrow</vt:lpstr>
      <vt:lpstr>Calibri</vt:lpstr>
      <vt:lpstr>Calibri Light</vt:lpstr>
      <vt:lpstr>Mardoto</vt:lpstr>
      <vt:lpstr>Roboto</vt:lpstr>
      <vt:lpstr>Segoe UI</vt:lpstr>
      <vt:lpstr>Wingdings</vt:lpstr>
      <vt:lpstr>Office Theme</vt:lpstr>
      <vt:lpstr>3_Office Theme</vt:lpstr>
      <vt:lpstr>ESTONIA: State of play</vt:lpstr>
      <vt:lpstr>CERN – opportunities and challenges</vt:lpstr>
      <vt:lpstr>Funding, Infrastructure, Strategy</vt:lpstr>
      <vt:lpstr>Estonian CERN consortium</vt:lpstr>
      <vt:lpstr>Funding and organization</vt:lpstr>
      <vt:lpstr>UT research</vt:lpstr>
      <vt:lpstr>PhD students </vt:lpstr>
      <vt:lpstr>Research and education: NICPB(KBFI)</vt:lpstr>
      <vt:lpstr>Research and education: TalTech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Veronika Zadin</dc:creator>
  <cp:lastModifiedBy>Fjodor Sergejev</cp:lastModifiedBy>
  <cp:revision>13</cp:revision>
  <dcterms:created xsi:type="dcterms:W3CDTF">2022-03-02T09:39:05Z</dcterms:created>
  <dcterms:modified xsi:type="dcterms:W3CDTF">2025-04-07T07:35:16Z</dcterms:modified>
</cp:coreProperties>
</file>