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2b7bb39345_2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2b7bb39345_2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cc506de5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2cc506de5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2cc506de5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2cc506de5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2833340f3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2833340f3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2b7bb39345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2b7bb39345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2b7bb39345_2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2b7bb39345_2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2b7bb3934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2b7bb3934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11.png"/><Relationship Id="rId6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dBLM Overview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311700" y="59725"/>
            <a:ext cx="8520600" cy="6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de" sz="2580"/>
              <a:t>Statistics 2024: UFO Signals and Autotrigger</a:t>
            </a:r>
            <a:endParaRPr b="1" sz="2580"/>
          </a:p>
        </p:txBody>
      </p:sp>
      <p:sp>
        <p:nvSpPr>
          <p:cNvPr id="60" name="Google Shape;60;p14"/>
          <p:cNvSpPr txBox="1"/>
          <p:nvPr/>
        </p:nvSpPr>
        <p:spPr>
          <a:xfrm>
            <a:off x="271100" y="786150"/>
            <a:ext cx="8239500" cy="40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de" sz="1300">
                <a:solidFill>
                  <a:schemeClr val="dk1"/>
                </a:solidFill>
              </a:rPr>
              <a:t>39 UFO events visible at dBLM: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de" sz="1300">
                <a:solidFill>
                  <a:schemeClr val="dk1"/>
                </a:solidFill>
              </a:rPr>
              <a:t>3 UFO events (6 signals) only found by dump (no autotrigger)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de" sz="1300">
                <a:solidFill>
                  <a:schemeClr val="dk1"/>
                </a:solidFill>
              </a:rPr>
              <a:t>33 UFO events found only by Autotrigger (no dump)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de" sz="1300">
                <a:solidFill>
                  <a:schemeClr val="dk1"/>
                </a:solidFill>
              </a:rPr>
              <a:t>3 UFO events (Autotrigger + Dump)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de" sz="1300">
                <a:solidFill>
                  <a:schemeClr val="dk1"/>
                </a:solidFill>
              </a:rPr>
              <a:t>39 UFO events sum up to approx 49 UFO signals (different devices at same event)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de" sz="1300">
                <a:solidFill>
                  <a:schemeClr val="dk1"/>
                </a:solidFill>
              </a:rPr>
              <a:t>Devices with UFO signal:</a:t>
            </a:r>
            <a:endParaRPr sz="1300">
              <a:solidFill>
                <a:schemeClr val="dk1"/>
              </a:solidFill>
            </a:endParaRPr>
          </a:p>
          <a:p>
            <a:pPr indent="-2921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</a:pPr>
            <a:r>
              <a:rPr lang="de" sz="1000">
                <a:solidFill>
                  <a:schemeClr val="dk1"/>
                </a:solidFill>
              </a:rPr>
              <a:t>.3: 3x Autotrigger, 1x Dumptrigger</a:t>
            </a:r>
            <a:endParaRPr sz="1000">
              <a:solidFill>
                <a:schemeClr val="dk1"/>
              </a:solidFill>
            </a:endParaRPr>
          </a:p>
          <a:p>
            <a:pPr indent="-2921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</a:pPr>
            <a:r>
              <a:rPr lang="de" sz="1000">
                <a:solidFill>
                  <a:schemeClr val="dk1"/>
                </a:solidFill>
              </a:rPr>
              <a:t>.5: 7x Autotrigger, 1x Dumptrigger</a:t>
            </a:r>
            <a:endParaRPr sz="1000">
              <a:solidFill>
                <a:schemeClr val="dk1"/>
              </a:solidFill>
            </a:endParaRPr>
          </a:p>
          <a:p>
            <a:pPr indent="-2921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</a:pPr>
            <a:r>
              <a:rPr lang="de" sz="1000">
                <a:solidFill>
                  <a:schemeClr val="dk1"/>
                </a:solidFill>
              </a:rPr>
              <a:t>2.3: 3x Autotrigger</a:t>
            </a:r>
            <a:endParaRPr sz="1000">
              <a:solidFill>
                <a:schemeClr val="dk1"/>
              </a:solidFill>
            </a:endParaRPr>
          </a:p>
          <a:p>
            <a:pPr indent="-2921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</a:pPr>
            <a:r>
              <a:rPr lang="de" sz="1000">
                <a:solidFill>
                  <a:schemeClr val="dk1"/>
                </a:solidFill>
              </a:rPr>
              <a:t>2.5: 2x Autotrigger, 1x Dumptrigger</a:t>
            </a:r>
            <a:endParaRPr sz="1000">
              <a:solidFill>
                <a:schemeClr val="dk1"/>
              </a:solidFill>
            </a:endParaRPr>
          </a:p>
          <a:p>
            <a:pPr indent="-2921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</a:pPr>
            <a:r>
              <a:rPr lang="de" sz="1000">
                <a:solidFill>
                  <a:schemeClr val="dk1"/>
                </a:solidFill>
              </a:rPr>
              <a:t>3.3: 15x Autotrigger, 1x Dumptrigger</a:t>
            </a:r>
            <a:endParaRPr sz="1000">
              <a:solidFill>
                <a:schemeClr val="dk1"/>
              </a:solidFill>
            </a:endParaRPr>
          </a:p>
          <a:p>
            <a:pPr indent="-2921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</a:pPr>
            <a:r>
              <a:rPr lang="de" sz="1000">
                <a:solidFill>
                  <a:schemeClr val="dk1"/>
                </a:solidFill>
              </a:rPr>
              <a:t>3.5: 15x Autotrigger, 1x Dumptrigger</a:t>
            </a:r>
            <a:endParaRPr sz="10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de" sz="1300">
                <a:solidFill>
                  <a:schemeClr val="dk1"/>
                </a:solidFill>
              </a:rPr>
              <a:t>26 (reconstructable) events in 2024: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de" sz="1300">
                <a:solidFill>
                  <a:schemeClr val="dk1"/>
                </a:solidFill>
              </a:rPr>
              <a:t>19 during ramp, 2 during squeeze, 1 in adjust, 4 in stable beams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de" sz="1300">
                <a:solidFill>
                  <a:schemeClr val="dk1"/>
                </a:solidFill>
              </a:rPr>
              <a:t>6 lead to beam dump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de" sz="1300">
                <a:solidFill>
                  <a:schemeClr val="dk1"/>
                </a:solidFill>
              </a:rPr>
              <a:t>1108 False Autotrigger 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11700" y="76850"/>
            <a:ext cx="8520600" cy="978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/>
              <a:t>Comparison between max. losses within PM buffer of dump- and autotrigger</a:t>
            </a:r>
            <a:endParaRPr sz="3000"/>
          </a:p>
        </p:txBody>
      </p:sp>
      <p:sp>
        <p:nvSpPr>
          <p:cNvPr id="66" name="Google Shape;66;p15"/>
          <p:cNvSpPr txBox="1"/>
          <p:nvPr>
            <p:ph idx="1" type="subTitle"/>
          </p:nvPr>
        </p:nvSpPr>
        <p:spPr>
          <a:xfrm>
            <a:off x="425800" y="3779000"/>
            <a:ext cx="7700100" cy="12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10000"/>
          </a:bodyPr>
          <a:lstStyle/>
          <a:p>
            <a:pPr indent="-28638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/>
              <a:t>Each index shows one UFO event (meaning one index could have up to 6 points for the different devices)</a:t>
            </a:r>
            <a:endParaRPr/>
          </a:p>
          <a:p>
            <a:pPr indent="-28638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/>
              <a:t>Purple refers to correct Autotriggering</a:t>
            </a:r>
            <a:endParaRPr/>
          </a:p>
          <a:p>
            <a:pPr indent="-28638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/>
              <a:t>Yellow refers to signals obainded by dump trigger</a:t>
            </a:r>
            <a:endParaRPr/>
          </a:p>
          <a:p>
            <a:pPr indent="-28638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/>
              <a:t>Red indicate the max. losses of different devices at UFO dumps, where the Autotrigger did not trigger</a:t>
            </a:r>
            <a:endParaRPr/>
          </a:p>
          <a:p>
            <a:pPr indent="-28638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/>
              <a:t>Y-axis shows the max. of the dBLM losses per device</a:t>
            </a:r>
            <a:endParaRPr/>
          </a:p>
          <a:p>
            <a:pPr indent="-28638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/>
              <a:t>During the UFO events with beam dumps, some max. losses are caused by dump itself as UFO signal lead to slightly smaller losses than the dump itself</a:t>
            </a:r>
            <a:endParaRPr/>
          </a:p>
        </p:txBody>
      </p:sp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300" y="1033050"/>
            <a:ext cx="6663567" cy="2664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ctrTitle"/>
          </p:nvPr>
        </p:nvSpPr>
        <p:spPr>
          <a:xfrm>
            <a:off x="311700" y="111975"/>
            <a:ext cx="8520600" cy="86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/>
              <a:t>Example: successful vs </a:t>
            </a:r>
            <a:r>
              <a:rPr lang="de" sz="3000"/>
              <a:t>non-successful</a:t>
            </a:r>
            <a:r>
              <a:rPr lang="de" sz="3000"/>
              <a:t> </a:t>
            </a:r>
            <a:r>
              <a:rPr lang="de" sz="3000"/>
              <a:t>Autotrigger (UFO dump 2024-04-10)</a:t>
            </a:r>
            <a:endParaRPr sz="3000"/>
          </a:p>
        </p:txBody>
      </p:sp>
      <p:pic>
        <p:nvPicPr>
          <p:cNvPr id="73" name="Google Shape;7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250" y="2390575"/>
            <a:ext cx="3695700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2100" y="2390575"/>
            <a:ext cx="3714749" cy="2476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107700" y="1609525"/>
            <a:ext cx="446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Autotrigger successful before beam dump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842600" y="1609525"/>
            <a:ext cx="4301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Signal only obtained by dump trigger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169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Quench 06/07: Dump losses compared to UFO losses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5427050" y="1152475"/>
            <a:ext cx="3405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UFO losses 30 ms before dump losses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No autotrigger, dBLMs show at dump time no UFO </a:t>
            </a:r>
            <a:r>
              <a:rPr lang="de"/>
              <a:t>losses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50000"/>
            <a:ext cx="4727930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/>
        </p:nvSpPr>
        <p:spPr>
          <a:xfrm>
            <a:off x="3432188" y="3560300"/>
            <a:ext cx="2057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Quench, 10.07 With autotrigger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7438" y="2657675"/>
            <a:ext cx="3304745" cy="2430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1813" y="2657675"/>
            <a:ext cx="3082808" cy="226694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 txBox="1"/>
          <p:nvPr/>
        </p:nvSpPr>
        <p:spPr>
          <a:xfrm>
            <a:off x="3457350" y="988050"/>
            <a:ext cx="2057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Quench, 06.07  </a:t>
            </a:r>
            <a:r>
              <a:rPr lang="de" sz="1800">
                <a:solidFill>
                  <a:schemeClr val="dk2"/>
                </a:solidFill>
              </a:rPr>
              <a:t>No autotrigger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67450" y="163199"/>
            <a:ext cx="3068124" cy="225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1825" y="-2"/>
            <a:ext cx="3133123" cy="2303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Losses at TCP</a:t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During quench at 06/07/2024 autotrigger did not trigger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BLM at TCP.D6 has for first quench </a:t>
            </a:r>
            <a:r>
              <a:rPr lang="de"/>
              <a:t>at 06/07/2024 </a:t>
            </a:r>
            <a:r>
              <a:rPr lang="de"/>
              <a:t>0.035 Gray/s and for quench </a:t>
            </a:r>
            <a:r>
              <a:rPr lang="de"/>
              <a:t>at 10/07/2024</a:t>
            </a:r>
            <a:r>
              <a:rPr lang="de"/>
              <a:t> 0.5 Gray/s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Further downstream at .B6: quench (</a:t>
            </a:r>
            <a:r>
              <a:rPr lang="de"/>
              <a:t>06/07/2024</a:t>
            </a:r>
            <a:r>
              <a:rPr lang="de"/>
              <a:t>) losses are ~7 times smaller than during the one from </a:t>
            </a:r>
            <a:r>
              <a:rPr lang="de"/>
              <a:t>10/07/2024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Could threshold for minimum losses be reduced?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4333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UFO without autotrigger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49800" y="1137975"/>
            <a:ext cx="4662900" cy="158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Losses at TCP.D6 0.025 Gray/s and at B6: 0.08 Gray/s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Beam losses are visible, but factor 10 smaller compared to quench event at </a:t>
            </a:r>
            <a:r>
              <a:rPr lang="de"/>
              <a:t>10/07/2024</a:t>
            </a:r>
            <a:endParaRPr/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1551" y="2"/>
            <a:ext cx="3164525" cy="1742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900" y="2808525"/>
            <a:ext cx="3737801" cy="2054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25250" y="2808537"/>
            <a:ext cx="3462200" cy="1991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