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63" r:id="rId2"/>
    <p:sldId id="592" r:id="rId3"/>
    <p:sldId id="598" r:id="rId4"/>
    <p:sldId id="594" r:id="rId5"/>
    <p:sldId id="596" r:id="rId6"/>
    <p:sldId id="597" r:id="rId7"/>
    <p:sldId id="563" r:id="rId8"/>
    <p:sldId id="590" r:id="rId9"/>
    <p:sldId id="593" r:id="rId10"/>
    <p:sldId id="586" r:id="rId11"/>
    <p:sldId id="583" r:id="rId12"/>
    <p:sldId id="585" r:id="rId13"/>
    <p:sldId id="582" r:id="rId14"/>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93BE"/>
    <a:srgbClr val="CC6600"/>
    <a:srgbClr val="FB963C"/>
    <a:srgbClr val="0000FF"/>
    <a:srgbClr val="000000"/>
    <a:srgbClr val="FEEAD8"/>
    <a:srgbClr val="5A5A5A"/>
    <a:srgbClr val="64BCD9"/>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showGuides="1">
      <p:cViewPr varScale="1">
        <p:scale>
          <a:sx n="160" d="100"/>
          <a:sy n="160" d="100"/>
        </p:scale>
        <p:origin x="1722" y="138"/>
      </p:cViewPr>
      <p:guideLst>
        <p:guide orient="horz" pos="4080"/>
        <p:guide pos="2880"/>
      </p:guideLst>
    </p:cSldViewPr>
  </p:slideViewPr>
  <p:notesTextViewPr>
    <p:cViewPr>
      <p:scale>
        <a:sx n="100" d="100"/>
        <a:sy n="100" d="100"/>
      </p:scale>
      <p:origin x="0" y="0"/>
    </p:cViewPr>
  </p:notesTextViewPr>
  <p:sorterViewPr>
    <p:cViewPr varScale="1">
      <p:scale>
        <a:sx n="1" d="1"/>
        <a:sy n="1" d="1"/>
      </p:scale>
      <p:origin x="0" y="-5532"/>
    </p:cViewPr>
  </p:sorter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04/02/2025</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04/02/2025</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7" name="Picture Placeholder 6"/>
          <p:cNvSpPr>
            <a:spLocks noGrp="1"/>
          </p:cNvSpPr>
          <p:nvPr>
            <p:ph type="pic" sz="quarter" idx="13"/>
          </p:nvPr>
        </p:nvSpPr>
        <p:spPr>
          <a:xfrm>
            <a:off x="245034" y="1517468"/>
            <a:ext cx="2880000" cy="2160000"/>
          </a:xfrm>
        </p:spPr>
        <p:txBody>
          <a:bodyPr/>
          <a:lstStyle/>
          <a:p>
            <a:endParaRPr lang="en-GB" dirty="0"/>
          </a:p>
        </p:txBody>
      </p:sp>
      <p:sp>
        <p:nvSpPr>
          <p:cNvPr id="17" name="Picture Placeholder 6"/>
          <p:cNvSpPr>
            <a:spLocks noGrp="1"/>
          </p:cNvSpPr>
          <p:nvPr>
            <p:ph type="pic" sz="quarter" idx="14"/>
          </p:nvPr>
        </p:nvSpPr>
        <p:spPr>
          <a:xfrm>
            <a:off x="245034" y="3862559"/>
            <a:ext cx="2880000" cy="2160000"/>
          </a:xfrm>
        </p:spPr>
        <p:txBody>
          <a:bodyPr/>
          <a:lstStyle/>
          <a:p>
            <a:endParaRPr lang="en-GB"/>
          </a:p>
        </p:txBody>
      </p:sp>
      <p:sp>
        <p:nvSpPr>
          <p:cNvPr id="18" name="Picture Placeholder 6"/>
          <p:cNvSpPr>
            <a:spLocks noGrp="1"/>
          </p:cNvSpPr>
          <p:nvPr>
            <p:ph type="pic" sz="quarter" idx="15"/>
          </p:nvPr>
        </p:nvSpPr>
        <p:spPr>
          <a:xfrm>
            <a:off x="3194775" y="1517468"/>
            <a:ext cx="2880000" cy="2160000"/>
          </a:xfrm>
        </p:spPr>
        <p:txBody>
          <a:bodyPr/>
          <a:lstStyle/>
          <a:p>
            <a:endParaRPr lang="en-GB"/>
          </a:p>
        </p:txBody>
      </p:sp>
      <p:sp>
        <p:nvSpPr>
          <p:cNvPr id="19" name="Picture Placeholder 6"/>
          <p:cNvSpPr>
            <a:spLocks noGrp="1"/>
          </p:cNvSpPr>
          <p:nvPr>
            <p:ph type="pic" sz="quarter" idx="16"/>
          </p:nvPr>
        </p:nvSpPr>
        <p:spPr>
          <a:xfrm>
            <a:off x="3194775" y="3862981"/>
            <a:ext cx="2880000" cy="2160000"/>
          </a:xfrm>
        </p:spPr>
        <p:txBody>
          <a:bodyPr/>
          <a:lstStyle/>
          <a:p>
            <a:endParaRPr lang="en-GB"/>
          </a:p>
        </p:txBody>
      </p:sp>
      <p:sp>
        <p:nvSpPr>
          <p:cNvPr id="20" name="Picture Placeholder 6"/>
          <p:cNvSpPr>
            <a:spLocks noGrp="1"/>
          </p:cNvSpPr>
          <p:nvPr>
            <p:ph type="pic" sz="quarter" idx="17"/>
          </p:nvPr>
        </p:nvSpPr>
        <p:spPr>
          <a:xfrm>
            <a:off x="6136720" y="2195558"/>
            <a:ext cx="2880000" cy="2160000"/>
          </a:xfrm>
        </p:spPr>
        <p:txBody>
          <a:bodyPr/>
          <a:lstStyle/>
          <a:p>
            <a:endParaRPr lang="en-GB"/>
          </a:p>
        </p:txBody>
      </p:sp>
    </p:spTree>
    <p:extLst>
      <p:ext uri="{BB962C8B-B14F-4D97-AF65-F5344CB8AC3E}">
        <p14:creationId xmlns:p14="http://schemas.microsoft.com/office/powerpoint/2010/main" val="2962938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3" r:id="rId4"/>
    <p:sldLayoutId id="2147483654" r:id="rId5"/>
    <p:sldLayoutId id="2147483655" r:id="rId6"/>
    <p:sldLayoutId id="2147483657" r:id="rId7"/>
    <p:sldLayoutId id="2147483658"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5.xml"/><Relationship Id="rId4" Type="http://schemas.openxmlformats.org/officeDocument/2006/relationships/hyperlink" Target="https://edms.cern.ch/document/290993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hyperlink" Target="https://edms.cern.ch/document/2909934"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5.xml"/><Relationship Id="rId6" Type="http://schemas.openxmlformats.org/officeDocument/2006/relationships/hyperlink" Target="https://edms.cern.ch/document/2909934" TargetMode="External"/><Relationship Id="rId5" Type="http://schemas.openxmlformats.org/officeDocument/2006/relationships/image" Target="../media/image29.sv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2782298" TargetMode="External"/><Relationship Id="rId2" Type="http://schemas.openxmlformats.org/officeDocument/2006/relationships/hyperlink" Target="https://indico.cern.ch/event/1119409/" TargetMode="External"/><Relationship Id="rId1" Type="http://schemas.openxmlformats.org/officeDocument/2006/relationships/slideLayout" Target="../slideLayouts/slideLayout2.xml"/><Relationship Id="rId6" Type="http://schemas.openxmlformats.org/officeDocument/2006/relationships/hyperlink" Target="https://indico.cern.ch/event/1305402/" TargetMode="External"/><Relationship Id="rId5" Type="http://schemas.openxmlformats.org/officeDocument/2006/relationships/hyperlink" Target="https://edms.cern.ch/document/2643444/0.1" TargetMode="External"/><Relationship Id="rId4" Type="http://schemas.openxmlformats.org/officeDocument/2006/relationships/hyperlink" Target="https://indico.cern.ch/event/950696/"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8163" y="2819400"/>
            <a:ext cx="7773437" cy="1388901"/>
          </a:xfrm>
        </p:spPr>
        <p:txBody>
          <a:bodyPr/>
          <a:lstStyle/>
          <a:p>
            <a:pPr algn="ctr"/>
            <a:r>
              <a:rPr lang="en-GB" dirty="0"/>
              <a:t>MQXFB09: Coil ordering</a:t>
            </a:r>
          </a:p>
        </p:txBody>
      </p:sp>
      <p:sp>
        <p:nvSpPr>
          <p:cNvPr id="3" name="Sous-titre 2"/>
          <p:cNvSpPr>
            <a:spLocks noGrp="1"/>
          </p:cNvSpPr>
          <p:nvPr>
            <p:ph type="subTitle" idx="1"/>
          </p:nvPr>
        </p:nvSpPr>
        <p:spPr>
          <a:xfrm>
            <a:off x="1371599" y="4722176"/>
            <a:ext cx="6653463" cy="1716933"/>
          </a:xfrm>
        </p:spPr>
        <p:txBody>
          <a:bodyPr>
            <a:normAutofit/>
          </a:bodyPr>
          <a:lstStyle/>
          <a:p>
            <a:r>
              <a:rPr lang="en-GB" dirty="0"/>
              <a:t> </a:t>
            </a:r>
          </a:p>
          <a:p>
            <a:endParaRPr lang="en-GB" dirty="0"/>
          </a:p>
          <a:p>
            <a:endParaRPr lang="en-GB" dirty="0"/>
          </a:p>
          <a:p>
            <a:endParaRPr lang="it-IT" sz="1000" dirty="0"/>
          </a:p>
          <a:p>
            <a:endParaRPr lang="en-GB" dirty="0"/>
          </a:p>
        </p:txBody>
      </p:sp>
      <p:sp>
        <p:nvSpPr>
          <p:cNvPr id="4" name="Espace réservé du texte 3"/>
          <p:cNvSpPr>
            <a:spLocks noGrp="1"/>
          </p:cNvSpPr>
          <p:nvPr>
            <p:ph type="body" sz="quarter" idx="14"/>
          </p:nvPr>
        </p:nvSpPr>
        <p:spPr/>
        <p:txBody>
          <a:bodyPr/>
          <a:lstStyle/>
          <a:p>
            <a:r>
              <a:rPr lang="en-US" dirty="0"/>
              <a:t>06/02/2025</a:t>
            </a:r>
            <a:endParaRPr lang="en-GB"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
        <p:nvSpPr>
          <p:cNvPr id="7" name="TextBox 6">
            <a:extLst>
              <a:ext uri="{FF2B5EF4-FFF2-40B4-BE49-F238E27FC236}">
                <a16:creationId xmlns:a16="http://schemas.microsoft.com/office/drawing/2014/main" id="{D3064FDA-F218-42D6-8F20-7994E0D8E826}"/>
              </a:ext>
            </a:extLst>
          </p:cNvPr>
          <p:cNvSpPr txBox="1"/>
          <p:nvPr/>
        </p:nvSpPr>
        <p:spPr>
          <a:xfrm>
            <a:off x="572400" y="4164885"/>
            <a:ext cx="7581000" cy="646331"/>
          </a:xfrm>
          <a:prstGeom prst="rect">
            <a:avLst/>
          </a:prstGeom>
          <a:noFill/>
        </p:spPr>
        <p:txBody>
          <a:bodyPr wrap="square">
            <a:spAutoFit/>
          </a:bodyPr>
          <a:lstStyle/>
          <a:p>
            <a:r>
              <a:rPr lang="en-GB" dirty="0"/>
              <a:t>Penelope Matilde Quassolo, Susana Izquierdo Bermudez, </a:t>
            </a:r>
            <a:r>
              <a:rPr lang="en-US" dirty="0"/>
              <a:t>Emmanuele Ravaioli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F628A-9EE0-912B-3BDD-C7849D46E82D}"/>
              </a:ext>
            </a:extLst>
          </p:cNvPr>
          <p:cNvSpPr>
            <a:spLocks noGrp="1"/>
          </p:cNvSpPr>
          <p:nvPr>
            <p:ph type="title"/>
          </p:nvPr>
        </p:nvSpPr>
        <p:spPr/>
        <p:txBody>
          <a:bodyPr/>
          <a:lstStyle/>
          <a:p>
            <a:r>
              <a:rPr lang="en-US" dirty="0"/>
              <a:t>QH resistance – individual strips</a:t>
            </a:r>
            <a:endParaRPr lang="en-GB" dirty="0"/>
          </a:p>
        </p:txBody>
      </p:sp>
      <p:sp>
        <p:nvSpPr>
          <p:cNvPr id="4" name="Footer Placeholder 3">
            <a:extLst>
              <a:ext uri="{FF2B5EF4-FFF2-40B4-BE49-F238E27FC236}">
                <a16:creationId xmlns:a16="http://schemas.microsoft.com/office/drawing/2014/main" id="{7052DEF3-550A-E2C9-4ED5-CEB5BF7B78F3}"/>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C1AE8B01-E6DF-1B31-51D0-3C2643CB43AD}"/>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8" name="Picture 7">
            <a:extLst>
              <a:ext uri="{FF2B5EF4-FFF2-40B4-BE49-F238E27FC236}">
                <a16:creationId xmlns:a16="http://schemas.microsoft.com/office/drawing/2014/main" id="{5DEE2EA8-4E59-207E-1AA7-12FB983C744A}"/>
              </a:ext>
            </a:extLst>
          </p:cNvPr>
          <p:cNvPicPr>
            <a:picLocks noChangeAspect="1"/>
          </p:cNvPicPr>
          <p:nvPr/>
        </p:nvPicPr>
        <p:blipFill rotWithShape="1">
          <a:blip r:embed="rId2"/>
          <a:srcRect l="4762" t="25922" r="76808" b="45913"/>
          <a:stretch/>
        </p:blipFill>
        <p:spPr>
          <a:xfrm>
            <a:off x="3708705" y="1477296"/>
            <a:ext cx="4939395" cy="2516148"/>
          </a:xfrm>
          <a:prstGeom prst="rect">
            <a:avLst/>
          </a:prstGeom>
        </p:spPr>
      </p:pic>
      <p:sp>
        <p:nvSpPr>
          <p:cNvPr id="9" name="Content Placeholder 8">
            <a:extLst>
              <a:ext uri="{FF2B5EF4-FFF2-40B4-BE49-F238E27FC236}">
                <a16:creationId xmlns:a16="http://schemas.microsoft.com/office/drawing/2014/main" id="{01812C4A-A569-E75B-3C15-3A27F5D3AC46}"/>
              </a:ext>
            </a:extLst>
          </p:cNvPr>
          <p:cNvSpPr txBox="1">
            <a:spLocks noGrp="1"/>
          </p:cNvSpPr>
          <p:nvPr>
            <p:ph idx="1"/>
          </p:nvPr>
        </p:nvSpPr>
        <p:spPr>
          <a:xfrm>
            <a:off x="322315" y="1597923"/>
            <a:ext cx="2941586" cy="5940088"/>
          </a:xfrm>
          <a:prstGeom prst="rect">
            <a:avLst/>
          </a:prstGeom>
          <a:noFill/>
        </p:spPr>
        <p:txBody>
          <a:bodyPr wrap="square">
            <a:spAutoFit/>
          </a:bodyPr>
          <a:lstStyle/>
          <a:p>
            <a:pPr marL="342900" indent="-342900">
              <a:spcBef>
                <a:spcPts val="200"/>
              </a:spcBef>
              <a:spcAft>
                <a:spcPts val="200"/>
              </a:spcAft>
              <a:buFont typeface="Symbol" panose="05050102010706020507" pitchFamily="18" charset="2"/>
              <a:buChar char=""/>
            </a:pPr>
            <a:r>
              <a:rPr lang="en-US" sz="1600" kern="1400" dirty="0">
                <a:effectLst/>
                <a:latin typeface="Calibri" panose="020F0502020204030204" pitchFamily="34" charset="0"/>
                <a:ea typeface="Times New Roman" panose="02020603050405020304" pitchFamily="18" charset="0"/>
                <a:cs typeface="Times New Roman" panose="02020603050405020304" pitchFamily="18" charset="0"/>
              </a:rPr>
              <a:t>The target was </a:t>
            </a:r>
            <a:r>
              <a:rPr lang="en-US" sz="1600" kern="1400" dirty="0">
                <a:latin typeface="Calibri" panose="020F0502020204030204" pitchFamily="34" charset="0"/>
                <a:cs typeface="Times New Roman" panose="02020603050405020304" pitchFamily="18" charset="0"/>
              </a:rPr>
              <a:t>3.1 ± 0.26 (2.84-3.36 ohms, i.e., ± 8 %)</a:t>
            </a:r>
          </a:p>
          <a:p>
            <a:pPr marL="342900" indent="-342900">
              <a:spcBef>
                <a:spcPts val="200"/>
              </a:spcBef>
              <a:spcAft>
                <a:spcPts val="200"/>
              </a:spcAft>
              <a:buFont typeface="Symbol" panose="05050102010706020507" pitchFamily="18" charset="2"/>
              <a:buChar char=""/>
            </a:pPr>
            <a:r>
              <a:rPr lang="en-US" sz="1600" kern="1400" dirty="0">
                <a:latin typeface="Calibri" panose="020F0502020204030204" pitchFamily="34" charset="0"/>
                <a:cs typeface="Times New Roman" panose="02020603050405020304" pitchFamily="18" charset="0"/>
              </a:rPr>
              <a:t>With few exceptions, we are within the target</a:t>
            </a:r>
          </a:p>
          <a:p>
            <a:pPr marL="342900" indent="-342900">
              <a:spcBef>
                <a:spcPts val="200"/>
              </a:spcBef>
              <a:spcAft>
                <a:spcPts val="200"/>
              </a:spcAft>
              <a:buFont typeface="Symbol" panose="05050102010706020507" pitchFamily="18" charset="2"/>
              <a:buChar char=""/>
            </a:pPr>
            <a:r>
              <a:rPr lang="en-US" sz="1600" kern="1400" dirty="0">
                <a:latin typeface="Calibri" panose="020F0502020204030204" pitchFamily="34" charset="0"/>
                <a:cs typeface="Times New Roman" panose="02020603050405020304" pitchFamily="18" charset="0"/>
              </a:rPr>
              <a:t>In case we are slightly out of the tolerance in the individual strips, the expected heater circuit resistance after assembly is checked and if possible, the coil can be placed in the optimal position to compensate for deviations</a:t>
            </a:r>
          </a:p>
          <a:p>
            <a:pPr lvl="1" indent="-342900">
              <a:spcBef>
                <a:spcPts val="200"/>
              </a:spcBef>
              <a:spcAft>
                <a:spcPts val="200"/>
              </a:spcAft>
              <a:buFont typeface="Symbol" panose="05050102010706020507" pitchFamily="18" charset="2"/>
              <a:buChar char=""/>
            </a:pPr>
            <a:r>
              <a:rPr lang="en-US" sz="1200" kern="1400" dirty="0">
                <a:latin typeface="Calibri" panose="020F0502020204030204" pitchFamily="34" charset="0"/>
                <a:cs typeface="Times New Roman" panose="02020603050405020304" pitchFamily="18" charset="0"/>
              </a:rPr>
              <a:t>The driving parameter is the peak voltage to ground based on conductor properties, but in general several configurations are able to fulfill requirements</a:t>
            </a:r>
          </a:p>
          <a:p>
            <a:pPr lvl="1" indent="-342900">
              <a:spcBef>
                <a:spcPts val="200"/>
              </a:spcBef>
              <a:spcAft>
                <a:spcPts val="200"/>
              </a:spcAft>
              <a:buFont typeface="Symbol" panose="05050102010706020507" pitchFamily="18" charset="2"/>
              <a:buChar char=""/>
            </a:pPr>
            <a:r>
              <a:rPr lang="en-US" sz="1200" kern="1400" dirty="0">
                <a:latin typeface="Calibri" panose="020F0502020204030204" pitchFamily="34" charset="0"/>
                <a:cs typeface="Times New Roman" panose="02020603050405020304" pitchFamily="18" charset="0"/>
              </a:rPr>
              <a:t>So far, this optimization was not needed.</a:t>
            </a:r>
          </a:p>
          <a:p>
            <a:pPr marL="342900"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Calibri" panose="020F0502020204030204" pitchFamily="34" charset="0"/>
            </a:endParaRPr>
          </a:p>
          <a:p>
            <a:pPr marL="800100" lvl="1"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Calibri" panose="020F0502020204030204" pitchFamily="34" charset="0"/>
            </a:endParaRPr>
          </a:p>
          <a:p>
            <a:pPr marL="800100" lvl="1" indent="-342900">
              <a:spcBef>
                <a:spcPts val="200"/>
              </a:spcBef>
              <a:spcAft>
                <a:spcPts val="200"/>
              </a:spcAft>
              <a:buFont typeface="Symbol" panose="05050102010706020507" pitchFamily="18" charset="2"/>
              <a:buChar char=""/>
            </a:pP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Bef>
                <a:spcPts val="200"/>
              </a:spcBef>
              <a:spcAft>
                <a:spcPts val="200"/>
              </a:spcAft>
              <a:buFont typeface="Symbol" panose="05050102010706020507" pitchFamily="18" charset="2"/>
              <a:buChar char=""/>
            </a:pP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Bef>
                <a:spcPts val="200"/>
              </a:spcBef>
              <a:spcAft>
                <a:spcPts val="200"/>
              </a:spcAft>
              <a:buFont typeface="Symbol" panose="05050102010706020507" pitchFamily="18" charset="2"/>
              <a:buChar char=""/>
            </a:pPr>
            <a:endParaRPr lang="en-GB" sz="16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782303DF-28CE-84E0-52F9-4F0B14C5E7D4}"/>
              </a:ext>
            </a:extLst>
          </p:cNvPr>
          <p:cNvPicPr>
            <a:picLocks noChangeAspect="1"/>
          </p:cNvPicPr>
          <p:nvPr/>
        </p:nvPicPr>
        <p:blipFill>
          <a:blip r:embed="rId3"/>
          <a:stretch>
            <a:fillRect/>
          </a:stretch>
        </p:blipFill>
        <p:spPr>
          <a:xfrm>
            <a:off x="3263901" y="4058806"/>
            <a:ext cx="5422899" cy="2657544"/>
          </a:xfrm>
          <a:prstGeom prst="rect">
            <a:avLst/>
          </a:prstGeom>
        </p:spPr>
      </p:pic>
      <p:sp>
        <p:nvSpPr>
          <p:cNvPr id="11" name="TextBox 10">
            <a:extLst>
              <a:ext uri="{FF2B5EF4-FFF2-40B4-BE49-F238E27FC236}">
                <a16:creationId xmlns:a16="http://schemas.microsoft.com/office/drawing/2014/main" id="{267C21A4-CBA9-3CBD-04D0-9E6BDBE017F4}"/>
              </a:ext>
            </a:extLst>
          </p:cNvPr>
          <p:cNvSpPr txBox="1"/>
          <p:nvPr/>
        </p:nvSpPr>
        <p:spPr>
          <a:xfrm>
            <a:off x="4939259" y="3993444"/>
            <a:ext cx="1546257" cy="369332"/>
          </a:xfrm>
          <a:prstGeom prst="rect">
            <a:avLst/>
          </a:prstGeom>
          <a:noFill/>
        </p:spPr>
        <p:txBody>
          <a:bodyPr wrap="none" rtlCol="0">
            <a:spAutoFit/>
          </a:bodyPr>
          <a:lstStyle/>
          <a:p>
            <a:r>
              <a:rPr lang="en-US" dirty="0"/>
              <a:t>Ave+2*sigma</a:t>
            </a:r>
            <a:endParaRPr lang="en-GB" dirty="0"/>
          </a:p>
        </p:txBody>
      </p:sp>
      <p:sp>
        <p:nvSpPr>
          <p:cNvPr id="12" name="TextBox 11">
            <a:extLst>
              <a:ext uri="{FF2B5EF4-FFF2-40B4-BE49-F238E27FC236}">
                <a16:creationId xmlns:a16="http://schemas.microsoft.com/office/drawing/2014/main" id="{F4D94225-97A0-3BC8-A90C-0AD147F9CC44}"/>
              </a:ext>
            </a:extLst>
          </p:cNvPr>
          <p:cNvSpPr txBox="1"/>
          <p:nvPr/>
        </p:nvSpPr>
        <p:spPr>
          <a:xfrm>
            <a:off x="4939259" y="5202912"/>
            <a:ext cx="1546257" cy="369332"/>
          </a:xfrm>
          <a:prstGeom prst="rect">
            <a:avLst/>
          </a:prstGeom>
          <a:noFill/>
        </p:spPr>
        <p:txBody>
          <a:bodyPr wrap="none" rtlCol="0">
            <a:spAutoFit/>
          </a:bodyPr>
          <a:lstStyle/>
          <a:p>
            <a:r>
              <a:rPr lang="en-US" dirty="0"/>
              <a:t>Ave-2*sigma</a:t>
            </a:r>
            <a:endParaRPr lang="en-GB" dirty="0"/>
          </a:p>
        </p:txBody>
      </p:sp>
      <p:sp>
        <p:nvSpPr>
          <p:cNvPr id="13" name="Rectangle 12">
            <a:extLst>
              <a:ext uri="{FF2B5EF4-FFF2-40B4-BE49-F238E27FC236}">
                <a16:creationId xmlns:a16="http://schemas.microsoft.com/office/drawing/2014/main" id="{AC8E8412-AB29-BA99-0335-9A157BC472D2}"/>
              </a:ext>
            </a:extLst>
          </p:cNvPr>
          <p:cNvSpPr/>
          <p:nvPr/>
        </p:nvSpPr>
        <p:spPr>
          <a:xfrm>
            <a:off x="3459718" y="4362776"/>
            <a:ext cx="5227082" cy="928752"/>
          </a:xfrm>
          <a:prstGeom prst="rect">
            <a:avLst/>
          </a:prstGeom>
          <a:solidFill>
            <a:srgbClr val="0093BE">
              <a:alpha val="40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423930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0674D-B1AF-1756-C160-2A59A2CF4238}"/>
              </a:ext>
            </a:extLst>
          </p:cNvPr>
          <p:cNvSpPr>
            <a:spLocks noGrp="1"/>
          </p:cNvSpPr>
          <p:nvPr>
            <p:ph type="title"/>
          </p:nvPr>
        </p:nvSpPr>
        <p:spPr/>
        <p:txBody>
          <a:bodyPr/>
          <a:lstStyle/>
          <a:p>
            <a:r>
              <a:rPr lang="en-US" dirty="0"/>
              <a:t>Quench heater circuit resistance, tolerance range at warm, SM18</a:t>
            </a:r>
            <a:endParaRPr lang="en-GB" dirty="0"/>
          </a:p>
        </p:txBody>
      </p:sp>
      <p:sp>
        <p:nvSpPr>
          <p:cNvPr id="4" name="Slide Number Placeholder 3">
            <a:extLst>
              <a:ext uri="{FF2B5EF4-FFF2-40B4-BE49-F238E27FC236}">
                <a16:creationId xmlns:a16="http://schemas.microsoft.com/office/drawing/2014/main" id="{622A772A-F3A3-2C23-86B1-8DCB176F7AC1}"/>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a:extLst>
              <a:ext uri="{FF2B5EF4-FFF2-40B4-BE49-F238E27FC236}">
                <a16:creationId xmlns:a16="http://schemas.microsoft.com/office/drawing/2014/main" id="{2F0CFD1B-3524-F573-203F-3A10ABF35E7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905000" y="3114858"/>
            <a:ext cx="5831528" cy="3418481"/>
          </a:xfrm>
          <a:prstGeom prst="rect">
            <a:avLst/>
          </a:prstGeom>
        </p:spPr>
      </p:pic>
      <p:sp>
        <p:nvSpPr>
          <p:cNvPr id="8" name="Content Placeholder 2">
            <a:extLst>
              <a:ext uri="{FF2B5EF4-FFF2-40B4-BE49-F238E27FC236}">
                <a16:creationId xmlns:a16="http://schemas.microsoft.com/office/drawing/2014/main" id="{AAE42EF4-0F20-BE3B-3FFB-59D8BBEC9AFC}"/>
              </a:ext>
            </a:extLst>
          </p:cNvPr>
          <p:cNvSpPr txBox="1">
            <a:spLocks/>
          </p:cNvSpPr>
          <p:nvPr/>
        </p:nvSpPr>
        <p:spPr>
          <a:xfrm>
            <a:off x="612000" y="1151247"/>
            <a:ext cx="7920000" cy="4906963"/>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a:solidFill>
                  <a:srgbClr val="000000"/>
                </a:solidFill>
                <a:latin typeface="Calibri" panose="020F0502020204030204" pitchFamily="34" charset="0"/>
              </a:rPr>
              <a:t>SM18 ranges follow 180 tolerances for electrical QA, i.e., 5.6 – 7.3 ohms</a:t>
            </a:r>
            <a:r>
              <a:rPr lang="en-US" sz="1800" dirty="0">
                <a:solidFill>
                  <a:srgbClr val="000000"/>
                </a:solidFill>
                <a:latin typeface="Calibri" panose="020F0502020204030204" pitchFamily="34" charset="0"/>
              </a:rPr>
              <a:t>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+- 13 %)</a:t>
            </a:r>
            <a:endParaRPr lang="en-GB" sz="1800" dirty="0">
              <a:solidFill>
                <a:srgbClr val="000000"/>
              </a:solidFill>
              <a:latin typeface="Calibri" panose="020F0502020204030204" pitchFamily="34" charset="0"/>
            </a:endParaRPr>
          </a:p>
          <a:p>
            <a:pPr lvl="1"/>
            <a:r>
              <a:rPr lang="en-GB" sz="1800" dirty="0">
                <a:solidFill>
                  <a:srgbClr val="000000"/>
                </a:solidFill>
                <a:latin typeface="Calibri" panose="020F0502020204030204" pitchFamily="34" charset="0"/>
              </a:rPr>
              <a:t>Previous target 6-6.8 ohms </a:t>
            </a:r>
            <a:r>
              <a:rPr lang="en-US" sz="1800" dirty="0">
                <a:solidFill>
                  <a:srgbClr val="000000"/>
                </a:solidFill>
                <a:latin typeface="Calibri" panose="020F0502020204030204" pitchFamily="34" charset="0"/>
              </a:rPr>
              <a:t>(</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+- 6 %)</a:t>
            </a:r>
            <a:endParaRPr lang="en-GB" sz="18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For reference, LHC dipoles was 22 ohms +- 4.5 ohms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+- 20 %)</a:t>
            </a:r>
          </a:p>
          <a:p>
            <a:r>
              <a:rPr lang="en-US" sz="1800" dirty="0">
                <a:solidFill>
                  <a:srgbClr val="000000"/>
                </a:solidFill>
                <a:latin typeface="Calibri" panose="020F0502020204030204" pitchFamily="34" charset="0"/>
              </a:rPr>
              <a:t>The maximum difference between warm before test and warm after test shall be &lt; 0.05 ohms (as LHC dipoles)</a:t>
            </a:r>
            <a:endParaRPr lang="en-GB" sz="1800" dirty="0">
              <a:solidFill>
                <a:srgbClr val="000000"/>
              </a:solidFill>
              <a:latin typeface="Calibri" panose="020F0502020204030204" pitchFamily="34" charset="0"/>
            </a:endParaRPr>
          </a:p>
        </p:txBody>
      </p:sp>
      <p:sp>
        <p:nvSpPr>
          <p:cNvPr id="9" name="TextBox 8">
            <a:extLst>
              <a:ext uri="{FF2B5EF4-FFF2-40B4-BE49-F238E27FC236}">
                <a16:creationId xmlns:a16="http://schemas.microsoft.com/office/drawing/2014/main" id="{60A6B038-9A01-90C2-2ACA-5E6420B90D71}"/>
              </a:ext>
            </a:extLst>
          </p:cNvPr>
          <p:cNvSpPr txBox="1"/>
          <p:nvPr/>
        </p:nvSpPr>
        <p:spPr>
          <a:xfrm>
            <a:off x="6881446" y="2955460"/>
            <a:ext cx="2014024" cy="830997"/>
          </a:xfrm>
          <a:prstGeom prst="rect">
            <a:avLst/>
          </a:prstGeom>
          <a:solidFill>
            <a:schemeClr val="bg1"/>
          </a:solidFill>
          <a:ln>
            <a:solidFill>
              <a:schemeClr val="tx1"/>
            </a:solidFill>
          </a:ln>
        </p:spPr>
        <p:txBody>
          <a:bodyPr wrap="square" rtlCol="0">
            <a:spAutoFit/>
          </a:bodyPr>
          <a:lstStyle/>
          <a:p>
            <a:pPr algn="ctr"/>
            <a:r>
              <a:rPr lang="en-US" sz="1200" i="1" dirty="0"/>
              <a:t>Remark: all data corresponds to  magnets assembled in temporary cold mass configuration</a:t>
            </a:r>
            <a:endParaRPr lang="en-GB" sz="1200" i="1" dirty="0"/>
          </a:p>
        </p:txBody>
      </p:sp>
      <p:sp>
        <p:nvSpPr>
          <p:cNvPr id="7" name="TextBox 6">
            <a:extLst>
              <a:ext uri="{FF2B5EF4-FFF2-40B4-BE49-F238E27FC236}">
                <a16:creationId xmlns:a16="http://schemas.microsoft.com/office/drawing/2014/main" id="{21B07FD7-0E28-59A6-4915-606CF8CBCAF0}"/>
              </a:ext>
            </a:extLst>
          </p:cNvPr>
          <p:cNvSpPr txBox="1"/>
          <p:nvPr/>
        </p:nvSpPr>
        <p:spPr>
          <a:xfrm>
            <a:off x="1905000" y="6058210"/>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4"/>
              </a:rPr>
            </a:br>
            <a:r>
              <a:rPr lang="en-GB" sz="1200" b="0" u="none" strike="noStrike" dirty="0">
                <a:solidFill>
                  <a:srgbClr val="0645AD"/>
                </a:solidFill>
                <a:effectLst/>
                <a:latin typeface="Helvetica Neue"/>
                <a:hlinkClick r:id="rId4"/>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3515909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57A2-B100-DF4D-76D2-90F455C1E6B5}"/>
              </a:ext>
            </a:extLst>
          </p:cNvPr>
          <p:cNvSpPr>
            <a:spLocks noGrp="1"/>
          </p:cNvSpPr>
          <p:nvPr>
            <p:ph type="title"/>
          </p:nvPr>
        </p:nvSpPr>
        <p:spPr/>
        <p:txBody>
          <a:bodyPr/>
          <a:lstStyle/>
          <a:p>
            <a:r>
              <a:rPr lang="en-US" dirty="0"/>
              <a:t>Quench heater circuit resistance, tolerance range at cold, SM18</a:t>
            </a:r>
            <a:endParaRPr lang="en-GB" dirty="0"/>
          </a:p>
        </p:txBody>
      </p:sp>
      <p:sp>
        <p:nvSpPr>
          <p:cNvPr id="4" name="Slide Number Placeholder 3">
            <a:extLst>
              <a:ext uri="{FF2B5EF4-FFF2-40B4-BE49-F238E27FC236}">
                <a16:creationId xmlns:a16="http://schemas.microsoft.com/office/drawing/2014/main" id="{2C308994-3FF8-4237-DFF6-6325D68C3D6F}"/>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6" name="Content Placeholder 2">
            <a:extLst>
              <a:ext uri="{FF2B5EF4-FFF2-40B4-BE49-F238E27FC236}">
                <a16:creationId xmlns:a16="http://schemas.microsoft.com/office/drawing/2014/main" id="{45A412B9-A02E-1DF8-86A2-16F1C3CB70EA}"/>
              </a:ext>
            </a:extLst>
          </p:cNvPr>
          <p:cNvSpPr txBox="1">
            <a:spLocks/>
          </p:cNvSpPr>
          <p:nvPr/>
        </p:nvSpPr>
        <p:spPr>
          <a:xfrm>
            <a:off x="612000" y="1151247"/>
            <a:ext cx="7920000" cy="4906963"/>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rgbClr val="000000"/>
                </a:solidFill>
                <a:latin typeface="Calibri" panose="020F0502020204030204" pitchFamily="34" charset="0"/>
              </a:rPr>
              <a:t>At cold, we keep the same spread that at warm, i.e., 13 %</a:t>
            </a:r>
            <a:endParaRPr lang="en-GB" sz="18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Target is 3.7 +- 0.5 ohms (i.e., 3.2 to 4.2 ohms, before it was 3.5-3.9 ohms)</a:t>
            </a:r>
          </a:p>
          <a:p>
            <a:pPr lvl="2"/>
            <a:r>
              <a:rPr lang="en-US" sz="1400" dirty="0">
                <a:solidFill>
                  <a:srgbClr val="000000"/>
                </a:solidFill>
                <a:latin typeface="Calibri" panose="020F0502020204030204" pitchFamily="34" charset="0"/>
              </a:rPr>
              <a:t>The resistance of at least 4 circuits shall be larger than 3.4 ohms to assure sufficient margin to initiate a quench at low current </a:t>
            </a:r>
            <a:endParaRPr lang="en-GB" sz="1400" dirty="0">
              <a:solidFill>
                <a:srgbClr val="000000"/>
              </a:solidFill>
              <a:latin typeface="Calibri" panose="020F0502020204030204" pitchFamily="34" charset="0"/>
            </a:endParaRPr>
          </a:p>
          <a:p>
            <a:pPr lvl="1"/>
            <a:r>
              <a:rPr lang="en-US" sz="1800" dirty="0">
                <a:solidFill>
                  <a:srgbClr val="000000"/>
                </a:solidFill>
                <a:latin typeface="Calibri" panose="020F0502020204030204" pitchFamily="34" charset="0"/>
              </a:rPr>
              <a:t>For reference, LHC dipoles was 12.5 ohms +- 3 ohms (</a:t>
            </a:r>
            <a:r>
              <a:rPr lang="en-US" sz="1800" dirty="0" err="1">
                <a:solidFill>
                  <a:srgbClr val="000000"/>
                </a:solidFill>
                <a:latin typeface="Calibri" panose="020F0502020204030204" pitchFamily="34" charset="0"/>
              </a:rPr>
              <a:t>i.e</a:t>
            </a:r>
            <a:r>
              <a:rPr lang="en-US" sz="1800" dirty="0">
                <a:solidFill>
                  <a:srgbClr val="000000"/>
                </a:solidFill>
                <a:latin typeface="Calibri" panose="020F0502020204030204" pitchFamily="34" charset="0"/>
              </a:rPr>
              <a:t>, +- 24 %)</a:t>
            </a:r>
          </a:p>
        </p:txBody>
      </p:sp>
      <p:pic>
        <p:nvPicPr>
          <p:cNvPr id="7" name="Picture 6">
            <a:extLst>
              <a:ext uri="{FF2B5EF4-FFF2-40B4-BE49-F238E27FC236}">
                <a16:creationId xmlns:a16="http://schemas.microsoft.com/office/drawing/2014/main" id="{CA316B99-1C1E-0430-A9E0-986293300DB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559654" y="2724514"/>
            <a:ext cx="6024691" cy="3531715"/>
          </a:xfrm>
          <a:prstGeom prst="rect">
            <a:avLst/>
          </a:prstGeom>
        </p:spPr>
      </p:pic>
      <p:sp>
        <p:nvSpPr>
          <p:cNvPr id="8" name="TextBox 7">
            <a:extLst>
              <a:ext uri="{FF2B5EF4-FFF2-40B4-BE49-F238E27FC236}">
                <a16:creationId xmlns:a16="http://schemas.microsoft.com/office/drawing/2014/main" id="{DD39AC87-7999-61EF-9105-7ABB2A229EE1}"/>
              </a:ext>
            </a:extLst>
          </p:cNvPr>
          <p:cNvSpPr txBox="1"/>
          <p:nvPr/>
        </p:nvSpPr>
        <p:spPr>
          <a:xfrm>
            <a:off x="6852776" y="2717909"/>
            <a:ext cx="2014024" cy="830997"/>
          </a:xfrm>
          <a:prstGeom prst="rect">
            <a:avLst/>
          </a:prstGeom>
          <a:solidFill>
            <a:schemeClr val="bg1"/>
          </a:solidFill>
          <a:ln>
            <a:solidFill>
              <a:schemeClr val="tx1"/>
            </a:solidFill>
          </a:ln>
        </p:spPr>
        <p:txBody>
          <a:bodyPr wrap="square" rtlCol="0">
            <a:spAutoFit/>
          </a:bodyPr>
          <a:lstStyle/>
          <a:p>
            <a:pPr algn="ctr"/>
            <a:r>
              <a:rPr lang="en-US" sz="1200" i="1" dirty="0"/>
              <a:t>Remark: all data corresponds to  magnets assembled in temporary cold mass configuration</a:t>
            </a:r>
            <a:endParaRPr lang="en-GB" sz="1200" i="1" dirty="0"/>
          </a:p>
        </p:txBody>
      </p:sp>
      <p:sp>
        <p:nvSpPr>
          <p:cNvPr id="5" name="TextBox 4">
            <a:extLst>
              <a:ext uri="{FF2B5EF4-FFF2-40B4-BE49-F238E27FC236}">
                <a16:creationId xmlns:a16="http://schemas.microsoft.com/office/drawing/2014/main" id="{7CB31C22-F67B-165F-044E-C0C6D3741F98}"/>
              </a:ext>
            </a:extLst>
          </p:cNvPr>
          <p:cNvSpPr txBox="1"/>
          <p:nvPr/>
        </p:nvSpPr>
        <p:spPr>
          <a:xfrm>
            <a:off x="1570200" y="5837788"/>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4"/>
              </a:rPr>
            </a:br>
            <a:r>
              <a:rPr lang="en-GB" sz="1200" b="0" u="none" strike="noStrike" dirty="0">
                <a:solidFill>
                  <a:srgbClr val="0645AD"/>
                </a:solidFill>
                <a:effectLst/>
                <a:latin typeface="Helvetica Neue"/>
                <a:hlinkClick r:id="rId4"/>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2398526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E5B8B-ED82-5421-6AB4-D559644B3981}"/>
              </a:ext>
            </a:extLst>
          </p:cNvPr>
          <p:cNvSpPr>
            <a:spLocks noGrp="1"/>
          </p:cNvSpPr>
          <p:nvPr>
            <p:ph type="title"/>
          </p:nvPr>
        </p:nvSpPr>
        <p:spPr>
          <a:xfrm>
            <a:off x="612000" y="13756"/>
            <a:ext cx="7920000" cy="720000"/>
          </a:xfrm>
        </p:spPr>
        <p:txBody>
          <a:bodyPr/>
          <a:lstStyle/>
          <a:p>
            <a:r>
              <a:rPr lang="en-US" dirty="0"/>
              <a:t>Cold vs warm</a:t>
            </a:r>
            <a:endParaRPr lang="en-GB" dirty="0"/>
          </a:p>
        </p:txBody>
      </p:sp>
      <p:sp>
        <p:nvSpPr>
          <p:cNvPr id="4" name="Slide Number Placeholder 3">
            <a:extLst>
              <a:ext uri="{FF2B5EF4-FFF2-40B4-BE49-F238E27FC236}">
                <a16:creationId xmlns:a16="http://schemas.microsoft.com/office/drawing/2014/main" id="{62628E77-BB23-C059-EE8E-2FFC9C4CF56B}"/>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Picture 4">
            <a:extLst>
              <a:ext uri="{FF2B5EF4-FFF2-40B4-BE49-F238E27FC236}">
                <a16:creationId xmlns:a16="http://schemas.microsoft.com/office/drawing/2014/main" id="{4C4CDD33-F827-CBB6-5F18-E00B99DA420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268131" y="1459401"/>
            <a:ext cx="4735478" cy="2688709"/>
          </a:xfrm>
          <a:prstGeom prst="rect">
            <a:avLst/>
          </a:prstGeom>
        </p:spPr>
      </p:pic>
      <p:pic>
        <p:nvPicPr>
          <p:cNvPr id="6" name="Picture 5">
            <a:extLst>
              <a:ext uri="{FF2B5EF4-FFF2-40B4-BE49-F238E27FC236}">
                <a16:creationId xmlns:a16="http://schemas.microsoft.com/office/drawing/2014/main" id="{34B825E2-32A1-65B9-35F2-CA0EF33B3B7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268131" y="4174763"/>
            <a:ext cx="4705544" cy="2666474"/>
          </a:xfrm>
          <a:prstGeom prst="rect">
            <a:avLst/>
          </a:prstGeom>
        </p:spPr>
      </p:pic>
      <p:sp>
        <p:nvSpPr>
          <p:cNvPr id="7" name="Content Placeholder 2">
            <a:extLst>
              <a:ext uri="{FF2B5EF4-FFF2-40B4-BE49-F238E27FC236}">
                <a16:creationId xmlns:a16="http://schemas.microsoft.com/office/drawing/2014/main" id="{07C8746F-1B6D-A0F3-25E2-1768492255FA}"/>
              </a:ext>
            </a:extLst>
          </p:cNvPr>
          <p:cNvSpPr txBox="1">
            <a:spLocks/>
          </p:cNvSpPr>
          <p:nvPr/>
        </p:nvSpPr>
        <p:spPr>
          <a:xfrm>
            <a:off x="612000" y="733756"/>
            <a:ext cx="7920000" cy="4740922"/>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rgbClr val="000000"/>
                </a:solidFill>
                <a:latin typeface="Calibri" panose="020F0502020204030204" pitchFamily="34" charset="0"/>
              </a:rPr>
              <a:t>Remark: after MQXFBMT4 test, enough information to decouple the RRR from quench heaters and wiring, to maybe find a better correlation in terms of RRR</a:t>
            </a:r>
            <a:endParaRPr lang="en-GB" sz="1800" dirty="0"/>
          </a:p>
        </p:txBody>
      </p:sp>
      <p:sp>
        <p:nvSpPr>
          <p:cNvPr id="8" name="TextBox 7">
            <a:extLst>
              <a:ext uri="{FF2B5EF4-FFF2-40B4-BE49-F238E27FC236}">
                <a16:creationId xmlns:a16="http://schemas.microsoft.com/office/drawing/2014/main" id="{6617708D-3EAF-40B4-F30D-66997B7250DE}"/>
              </a:ext>
            </a:extLst>
          </p:cNvPr>
          <p:cNvSpPr txBox="1"/>
          <p:nvPr/>
        </p:nvSpPr>
        <p:spPr>
          <a:xfrm>
            <a:off x="6246000" y="-127894"/>
            <a:ext cx="4572000" cy="830997"/>
          </a:xfrm>
          <a:prstGeom prst="rect">
            <a:avLst/>
          </a:prstGeom>
          <a:noFill/>
        </p:spPr>
        <p:txBody>
          <a:bodyPr wrap="square">
            <a:spAutoFit/>
          </a:bodyPr>
          <a:lstStyle/>
          <a:p>
            <a:pPr algn="just"/>
            <a:br>
              <a:rPr lang="en-GB" sz="1200" b="0" u="none" strike="noStrike" dirty="0">
                <a:solidFill>
                  <a:srgbClr val="0645AD"/>
                </a:solidFill>
                <a:effectLst/>
                <a:latin typeface="Helvetica Neue"/>
                <a:hlinkClick r:id="rId6"/>
              </a:rPr>
            </a:br>
            <a:r>
              <a:rPr lang="en-GB" sz="1200" b="0" u="none" strike="noStrike" dirty="0">
                <a:solidFill>
                  <a:srgbClr val="0645AD"/>
                </a:solidFill>
                <a:effectLst/>
                <a:latin typeface="Helvetica Neue"/>
                <a:hlinkClick r:id="rId6"/>
              </a:rPr>
              <a:t>https://edms.cern.ch/document/2909934</a:t>
            </a:r>
            <a:endParaRPr lang="en-GB" sz="1200" b="0" dirty="0">
              <a:solidFill>
                <a:srgbClr val="000000"/>
              </a:solidFill>
              <a:effectLst/>
              <a:latin typeface="Helvetica Neue"/>
            </a:endParaRPr>
          </a:p>
          <a:p>
            <a:br>
              <a:rPr lang="en-GB" sz="1200" b="0" dirty="0">
                <a:solidFill>
                  <a:srgbClr val="000000"/>
                </a:solidFill>
                <a:effectLst/>
                <a:latin typeface="Helvetica Neue"/>
              </a:rPr>
            </a:br>
            <a:endParaRPr lang="en-GB" sz="1200" dirty="0"/>
          </a:p>
        </p:txBody>
      </p:sp>
    </p:spTree>
    <p:extLst>
      <p:ext uri="{BB962C8B-B14F-4D97-AF65-F5344CB8AC3E}">
        <p14:creationId xmlns:p14="http://schemas.microsoft.com/office/powerpoint/2010/main" val="763780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304F6-B456-3062-E1AA-73FE8F81673F}"/>
              </a:ext>
            </a:extLst>
          </p:cNvPr>
          <p:cNvSpPr>
            <a:spLocks noGrp="1"/>
          </p:cNvSpPr>
          <p:nvPr>
            <p:ph type="title"/>
          </p:nvPr>
        </p:nvSpPr>
        <p:spPr/>
        <p:txBody>
          <a:bodyPr/>
          <a:lstStyle/>
          <a:p>
            <a:r>
              <a:rPr lang="en-US" dirty="0"/>
              <a:t>Background</a:t>
            </a:r>
            <a:endParaRPr lang="en-GB" dirty="0"/>
          </a:p>
        </p:txBody>
      </p:sp>
      <p:sp>
        <p:nvSpPr>
          <p:cNvPr id="3" name="Content Placeholder 2">
            <a:extLst>
              <a:ext uri="{FF2B5EF4-FFF2-40B4-BE49-F238E27FC236}">
                <a16:creationId xmlns:a16="http://schemas.microsoft.com/office/drawing/2014/main" id="{4FA8CD13-70E5-C310-96A5-0D3B01F6D8B9}"/>
              </a:ext>
            </a:extLst>
          </p:cNvPr>
          <p:cNvSpPr>
            <a:spLocks noGrp="1"/>
          </p:cNvSpPr>
          <p:nvPr>
            <p:ph idx="1"/>
          </p:nvPr>
        </p:nvSpPr>
        <p:spPr>
          <a:xfrm>
            <a:off x="535163" y="1218018"/>
            <a:ext cx="7920000" cy="4906963"/>
          </a:xfrm>
        </p:spPr>
        <p:txBody>
          <a:bodyPr>
            <a:normAutofit/>
          </a:bodyPr>
          <a:lstStyle/>
          <a:p>
            <a:r>
              <a:rPr lang="en-US" sz="1800" dirty="0"/>
              <a:t>With the introduction of the </a:t>
            </a:r>
            <a:r>
              <a:rPr lang="en-US" sz="1800" b="1" dirty="0"/>
              <a:t>mini-swap</a:t>
            </a:r>
            <a:r>
              <a:rPr lang="en-US" sz="1800" dirty="0"/>
              <a:t> in MQXFB magnets, there is a bit </a:t>
            </a:r>
            <a:r>
              <a:rPr lang="en-US" sz="1800" b="1" dirty="0"/>
              <a:t>less margin in the protection at low field to tolerate the spread on QH parameters</a:t>
            </a:r>
            <a:r>
              <a:rPr lang="en-US" sz="1800" dirty="0"/>
              <a:t> (circuit resistance, capacitance/voltage of the HFU…).</a:t>
            </a:r>
          </a:p>
          <a:p>
            <a:endParaRPr lang="en-US" sz="1800" dirty="0"/>
          </a:p>
          <a:p>
            <a:r>
              <a:rPr lang="en-US" sz="1800" dirty="0"/>
              <a:t>The stablished </a:t>
            </a:r>
            <a:r>
              <a:rPr lang="en-US" sz="1800" b="1" dirty="0"/>
              <a:t>requirements</a:t>
            </a:r>
            <a:r>
              <a:rPr lang="en-US" sz="1800" dirty="0"/>
              <a:t> for the </a:t>
            </a:r>
            <a:r>
              <a:rPr lang="en-US" sz="1800" b="1" dirty="0"/>
              <a:t>quench heater resistance </a:t>
            </a:r>
            <a:r>
              <a:rPr lang="en-US" sz="1800" dirty="0"/>
              <a:t>are:</a:t>
            </a:r>
          </a:p>
          <a:p>
            <a:pPr lvl="1"/>
            <a:r>
              <a:rPr lang="en-US" sz="1400" dirty="0"/>
              <a:t>Quench heater resistance at </a:t>
            </a:r>
            <a:r>
              <a:rPr lang="en-US" sz="1400" b="1" dirty="0"/>
              <a:t>293 K </a:t>
            </a:r>
            <a:r>
              <a:rPr lang="en-US" sz="1400" dirty="0"/>
              <a:t>between 5.6 and 7.3 Ω</a:t>
            </a:r>
          </a:p>
          <a:p>
            <a:pPr lvl="1"/>
            <a:r>
              <a:rPr lang="en-US" sz="1400" dirty="0"/>
              <a:t>Quench heater resistance at </a:t>
            </a:r>
            <a:r>
              <a:rPr lang="en-US" sz="1400" b="1" dirty="0"/>
              <a:t>nominal operation conditions</a:t>
            </a:r>
            <a:r>
              <a:rPr lang="en-US" sz="1400" dirty="0"/>
              <a:t> between 3.2 and 4.2 Ω</a:t>
            </a:r>
          </a:p>
          <a:p>
            <a:pPr lvl="1"/>
            <a:r>
              <a:rPr lang="en-US" sz="1400" dirty="0"/>
              <a:t>At least 6 quench heater circuits with at least 3.4 Ω resistance at </a:t>
            </a:r>
            <a:r>
              <a:rPr lang="en-US" sz="1400" b="1" dirty="0"/>
              <a:t>nominal operation conditions</a:t>
            </a:r>
          </a:p>
          <a:p>
            <a:pPr lvl="1"/>
            <a:endParaRPr lang="en-US" sz="1400" dirty="0"/>
          </a:p>
          <a:p>
            <a:r>
              <a:rPr lang="en-US" sz="1800" dirty="0"/>
              <a:t>To assure the fulfill of the requirements with margin, in addition to the usual criteria to select coil ordering (RRR and Cu/Sc ratio), a </a:t>
            </a:r>
            <a:r>
              <a:rPr lang="en-US" sz="1800" b="1" dirty="0"/>
              <a:t>check on </a:t>
            </a:r>
            <a:r>
              <a:rPr lang="en-US" sz="1800" dirty="0"/>
              <a:t>the spread of the </a:t>
            </a:r>
            <a:r>
              <a:rPr lang="en-US" sz="1800" b="1" dirty="0"/>
              <a:t>QH resistance circuit </a:t>
            </a:r>
            <a:r>
              <a:rPr lang="en-US" sz="1800" dirty="0"/>
              <a:t>is performed systematically before the assembly of every magnets, </a:t>
            </a:r>
            <a:r>
              <a:rPr lang="en-US" sz="1800" b="1" dirty="0"/>
              <a:t>starting from MQXFB04</a:t>
            </a:r>
            <a:r>
              <a:rPr lang="en-US" sz="1800" dirty="0"/>
              <a:t>.</a:t>
            </a:r>
            <a:endParaRPr lang="en-GB" sz="1800" dirty="0"/>
          </a:p>
          <a:p>
            <a:endParaRPr lang="en-US" sz="1800" dirty="0">
              <a:effectLst/>
              <a:latin typeface="Calibri" panose="020F0502020204030204" pitchFamily="34" charset="0"/>
              <a:ea typeface="Calibri" panose="020F0502020204030204" pitchFamily="34" charset="0"/>
            </a:endParaRPr>
          </a:p>
          <a:p>
            <a:endParaRPr lang="en-US" sz="1800" dirty="0">
              <a:latin typeface="Calibri" panose="020F0502020204030204" pitchFamily="34" charset="0"/>
              <a:ea typeface="Calibri" panose="020F0502020204030204" pitchFamily="34" charset="0"/>
            </a:endParaRPr>
          </a:p>
          <a:p>
            <a:endParaRPr lang="en-US" sz="1800" dirty="0"/>
          </a:p>
          <a:p>
            <a:endParaRPr lang="en-GB" sz="1800" dirty="0"/>
          </a:p>
        </p:txBody>
      </p:sp>
      <p:sp>
        <p:nvSpPr>
          <p:cNvPr id="5" name="Slide Number Placeholder 4">
            <a:extLst>
              <a:ext uri="{FF2B5EF4-FFF2-40B4-BE49-F238E27FC236}">
                <a16:creationId xmlns:a16="http://schemas.microsoft.com/office/drawing/2014/main" id="{F017D1A3-5AE4-AA6C-6368-84295D78A93C}"/>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243266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C5CA4-7389-030F-69B9-61AF80DC79E9}"/>
              </a:ext>
            </a:extLst>
          </p:cNvPr>
          <p:cNvSpPr>
            <a:spLocks noGrp="1"/>
          </p:cNvSpPr>
          <p:nvPr>
            <p:ph type="title"/>
          </p:nvPr>
        </p:nvSpPr>
        <p:spPr/>
        <p:txBody>
          <a:bodyPr/>
          <a:lstStyle/>
          <a:p>
            <a:r>
              <a:rPr lang="en-US" sz="2400" dirty="0"/>
              <a:t>Coil sorting according to coil material properties</a:t>
            </a:r>
            <a:br>
              <a:rPr lang="en-US" sz="2400" dirty="0"/>
            </a:br>
            <a:r>
              <a:rPr lang="en-US" sz="2400" dirty="0"/>
              <a:t>(RRR and Cu/Sc ratio)</a:t>
            </a:r>
            <a:endParaRPr lang="en-GB" sz="2400" dirty="0"/>
          </a:p>
        </p:txBody>
      </p:sp>
      <p:sp>
        <p:nvSpPr>
          <p:cNvPr id="5" name="Slide Number Placeholder 4">
            <a:extLst>
              <a:ext uri="{FF2B5EF4-FFF2-40B4-BE49-F238E27FC236}">
                <a16:creationId xmlns:a16="http://schemas.microsoft.com/office/drawing/2014/main" id="{EC362700-BF72-76A2-F560-431F8D513D51}"/>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7" name="Picture 6">
            <a:extLst>
              <a:ext uri="{FF2B5EF4-FFF2-40B4-BE49-F238E27FC236}">
                <a16:creationId xmlns:a16="http://schemas.microsoft.com/office/drawing/2014/main" id="{5F4D1729-C2AA-3C4D-05F6-90AE5F9D4E9D}"/>
              </a:ext>
            </a:extLst>
          </p:cNvPr>
          <p:cNvPicPr>
            <a:picLocks noChangeAspect="1"/>
          </p:cNvPicPr>
          <p:nvPr/>
        </p:nvPicPr>
        <p:blipFill rotWithShape="1">
          <a:blip r:embed="rId2"/>
          <a:srcRect t="445" b="445"/>
          <a:stretch/>
        </p:blipFill>
        <p:spPr>
          <a:xfrm>
            <a:off x="474121" y="900000"/>
            <a:ext cx="5318334" cy="1817590"/>
          </a:xfrm>
          <a:prstGeom prst="rect">
            <a:avLst/>
          </a:prstGeom>
        </p:spPr>
      </p:pic>
      <p:pic>
        <p:nvPicPr>
          <p:cNvPr id="8" name="Picture 7">
            <a:extLst>
              <a:ext uri="{FF2B5EF4-FFF2-40B4-BE49-F238E27FC236}">
                <a16:creationId xmlns:a16="http://schemas.microsoft.com/office/drawing/2014/main" id="{16DD41BD-CE47-201F-1300-3F145BDEE687}"/>
              </a:ext>
            </a:extLst>
          </p:cNvPr>
          <p:cNvPicPr>
            <a:picLocks noChangeAspect="1"/>
          </p:cNvPicPr>
          <p:nvPr/>
        </p:nvPicPr>
        <p:blipFill rotWithShape="1">
          <a:blip r:embed="rId3"/>
          <a:srcRect t="1010" b="1010"/>
          <a:stretch/>
        </p:blipFill>
        <p:spPr>
          <a:xfrm>
            <a:off x="2972709" y="2511547"/>
            <a:ext cx="5797541" cy="4346453"/>
          </a:xfrm>
          <a:prstGeom prst="rect">
            <a:avLst/>
          </a:prstGeom>
        </p:spPr>
      </p:pic>
      <p:sp>
        <p:nvSpPr>
          <p:cNvPr id="10" name="TextBox 9">
            <a:extLst>
              <a:ext uri="{FF2B5EF4-FFF2-40B4-BE49-F238E27FC236}">
                <a16:creationId xmlns:a16="http://schemas.microsoft.com/office/drawing/2014/main" id="{5FDE5FD1-B48C-8B36-126D-4606CDADA56D}"/>
              </a:ext>
            </a:extLst>
          </p:cNvPr>
          <p:cNvSpPr txBox="1"/>
          <p:nvPr/>
        </p:nvSpPr>
        <p:spPr>
          <a:xfrm>
            <a:off x="0" y="5562064"/>
            <a:ext cx="3133288" cy="646331"/>
          </a:xfrm>
          <a:prstGeom prst="rect">
            <a:avLst/>
          </a:prstGeom>
          <a:noFill/>
        </p:spPr>
        <p:txBody>
          <a:bodyPr wrap="square">
            <a:spAutoFit/>
          </a:bodyPr>
          <a:lstStyle/>
          <a:p>
            <a:r>
              <a:rPr lang="en-GB" i="1" dirty="0">
                <a:solidFill>
                  <a:srgbClr val="00B050"/>
                </a:solidFill>
              </a:rPr>
              <a:t>Generated by E. </a:t>
            </a:r>
            <a:r>
              <a:rPr lang="en-GB" i="1" dirty="0" err="1">
                <a:solidFill>
                  <a:srgbClr val="00B050"/>
                </a:solidFill>
              </a:rPr>
              <a:t>Ravaioli</a:t>
            </a:r>
            <a:r>
              <a:rPr lang="en-GB" i="1" dirty="0">
                <a:solidFill>
                  <a:srgbClr val="00B050"/>
                </a:solidFill>
              </a:rPr>
              <a:t>, TE-MPE-PE</a:t>
            </a:r>
          </a:p>
        </p:txBody>
      </p:sp>
      <p:sp>
        <p:nvSpPr>
          <p:cNvPr id="11" name="Rectangle 10">
            <a:extLst>
              <a:ext uri="{FF2B5EF4-FFF2-40B4-BE49-F238E27FC236}">
                <a16:creationId xmlns:a16="http://schemas.microsoft.com/office/drawing/2014/main" id="{9D27D7CA-ACD4-38EA-124C-24C283421CAE}"/>
              </a:ext>
            </a:extLst>
          </p:cNvPr>
          <p:cNvSpPr/>
          <p:nvPr/>
        </p:nvSpPr>
        <p:spPr>
          <a:xfrm>
            <a:off x="2972709" y="2671057"/>
            <a:ext cx="5797541" cy="727157"/>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4866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1FAEE-67F8-2B83-6E0D-392FDBBB902E}"/>
              </a:ext>
            </a:extLst>
          </p:cNvPr>
          <p:cNvSpPr>
            <a:spLocks noGrp="1"/>
          </p:cNvSpPr>
          <p:nvPr>
            <p:ph type="title"/>
          </p:nvPr>
        </p:nvSpPr>
        <p:spPr/>
        <p:txBody>
          <a:bodyPr/>
          <a:lstStyle/>
          <a:p>
            <a:r>
              <a:rPr lang="en-US" dirty="0"/>
              <a:t>Coil sorting according to QH resistance</a:t>
            </a:r>
            <a:endParaRPr lang="en-GB" dirty="0"/>
          </a:p>
        </p:txBody>
      </p:sp>
      <p:sp>
        <p:nvSpPr>
          <p:cNvPr id="5" name="Slide Number Placeholder 4">
            <a:extLst>
              <a:ext uri="{FF2B5EF4-FFF2-40B4-BE49-F238E27FC236}">
                <a16:creationId xmlns:a16="http://schemas.microsoft.com/office/drawing/2014/main" id="{0A7C85EA-FF0F-57D4-B5E2-BA24019252C5}"/>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9" name="Picture 8">
            <a:extLst>
              <a:ext uri="{FF2B5EF4-FFF2-40B4-BE49-F238E27FC236}">
                <a16:creationId xmlns:a16="http://schemas.microsoft.com/office/drawing/2014/main" id="{EA24E243-C6FF-FEAA-32D4-7E048908062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264020" y="1724404"/>
            <a:ext cx="6681440" cy="3652937"/>
          </a:xfrm>
          <a:prstGeom prst="rect">
            <a:avLst/>
          </a:prstGeom>
        </p:spPr>
      </p:pic>
      <p:sp>
        <p:nvSpPr>
          <p:cNvPr id="10" name="Rectangle 9">
            <a:extLst>
              <a:ext uri="{FF2B5EF4-FFF2-40B4-BE49-F238E27FC236}">
                <a16:creationId xmlns:a16="http://schemas.microsoft.com/office/drawing/2014/main" id="{6B5E4E3A-1E94-3A38-D91B-EE1749CF5B64}"/>
              </a:ext>
            </a:extLst>
          </p:cNvPr>
          <p:cNvSpPr/>
          <p:nvPr/>
        </p:nvSpPr>
        <p:spPr>
          <a:xfrm>
            <a:off x="3449061" y="2914116"/>
            <a:ext cx="278867" cy="1462566"/>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1" name="Table 10">
            <a:extLst>
              <a:ext uri="{FF2B5EF4-FFF2-40B4-BE49-F238E27FC236}">
                <a16:creationId xmlns:a16="http://schemas.microsoft.com/office/drawing/2014/main" id="{E6CB6D93-4B45-ACB8-00C9-21CE16F67C14}"/>
              </a:ext>
            </a:extLst>
          </p:cNvPr>
          <p:cNvGraphicFramePr>
            <a:graphicFrameLocks noGrp="1"/>
          </p:cNvGraphicFramePr>
          <p:nvPr>
            <p:extLst>
              <p:ext uri="{D42A27DB-BD31-4B8C-83A1-F6EECF244321}">
                <p14:modId xmlns:p14="http://schemas.microsoft.com/office/powerpoint/2010/main" val="3077381479"/>
              </p:ext>
            </p:extLst>
          </p:nvPr>
        </p:nvGraphicFramePr>
        <p:xfrm>
          <a:off x="189479" y="1231609"/>
          <a:ext cx="1921152" cy="4754568"/>
        </p:xfrm>
        <a:graphic>
          <a:graphicData uri="http://schemas.openxmlformats.org/drawingml/2006/table">
            <a:tbl>
              <a:tblPr>
                <a:tableStyleId>{5C22544A-7EE6-4342-B048-85BDC9FD1C3A}</a:tableStyleId>
              </a:tblPr>
              <a:tblGrid>
                <a:gridCol w="618361">
                  <a:extLst>
                    <a:ext uri="{9D8B030D-6E8A-4147-A177-3AD203B41FA5}">
                      <a16:colId xmlns:a16="http://schemas.microsoft.com/office/drawing/2014/main" val="2644576996"/>
                    </a:ext>
                  </a:extLst>
                </a:gridCol>
                <a:gridCol w="311936">
                  <a:extLst>
                    <a:ext uri="{9D8B030D-6E8A-4147-A177-3AD203B41FA5}">
                      <a16:colId xmlns:a16="http://schemas.microsoft.com/office/drawing/2014/main" val="333539103"/>
                    </a:ext>
                  </a:extLst>
                </a:gridCol>
                <a:gridCol w="330285">
                  <a:extLst>
                    <a:ext uri="{9D8B030D-6E8A-4147-A177-3AD203B41FA5}">
                      <a16:colId xmlns:a16="http://schemas.microsoft.com/office/drawing/2014/main" val="3540087369"/>
                    </a:ext>
                  </a:extLst>
                </a:gridCol>
                <a:gridCol w="330285">
                  <a:extLst>
                    <a:ext uri="{9D8B030D-6E8A-4147-A177-3AD203B41FA5}">
                      <a16:colId xmlns:a16="http://schemas.microsoft.com/office/drawing/2014/main" val="2065901292"/>
                    </a:ext>
                  </a:extLst>
                </a:gridCol>
                <a:gridCol w="330285">
                  <a:extLst>
                    <a:ext uri="{9D8B030D-6E8A-4147-A177-3AD203B41FA5}">
                      <a16:colId xmlns:a16="http://schemas.microsoft.com/office/drawing/2014/main" val="2973967055"/>
                    </a:ext>
                  </a:extLst>
                </a:gridCol>
              </a:tblGrid>
              <a:tr h="182868">
                <a:tc>
                  <a:txBody>
                    <a:bodyPr/>
                    <a:lstStyle/>
                    <a:p>
                      <a:pPr algn="ctr" fontAlgn="ctr"/>
                      <a:r>
                        <a:rPr lang="en-GB" sz="1100" b="1" i="0" u="none" strike="noStrike">
                          <a:solidFill>
                            <a:srgbClr val="000000"/>
                          </a:solidFill>
                          <a:effectLst/>
                          <a:latin typeface="Calibri" panose="020F0502020204030204" pitchFamily="34" charset="0"/>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4">
                  <a:txBody>
                    <a:bodyPr/>
                    <a:lstStyle/>
                    <a:p>
                      <a:pPr algn="ctr" fontAlgn="ctr"/>
                      <a:r>
                        <a:rPr lang="en-GB" sz="1100" b="1" i="0" u="none" strike="noStrike">
                          <a:solidFill>
                            <a:srgbClr val="000000"/>
                          </a:solidFill>
                          <a:effectLst/>
                          <a:latin typeface="Calibri" panose="020F0502020204030204" pitchFamily="34" charset="0"/>
                        </a:rPr>
                        <a:t>Electrical order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36722808"/>
                  </a:ext>
                </a:extLst>
              </a:tr>
              <a:tr h="182868">
                <a:tc>
                  <a:txBody>
                    <a:bodyPr/>
                    <a:lstStyle/>
                    <a:p>
                      <a:pPr algn="l" fontAlgn="b"/>
                      <a:r>
                        <a:rPr lang="en-GB" sz="1100" b="1" i="0" u="none" strike="noStrike">
                          <a:solidFill>
                            <a:srgbClr val="000000"/>
                          </a:solidFill>
                          <a:effectLst/>
                          <a:latin typeface="Calibri" panose="020F0502020204030204" pitchFamily="34" charset="0"/>
                        </a:rPr>
                        <a:t>CASE ID</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P1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000000"/>
                          </a:solidFill>
                          <a:effectLst/>
                          <a:latin typeface="Calibri" panose="020F0502020204030204" pitchFamily="34" charset="0"/>
                        </a:rPr>
                        <a:t>P4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09196197"/>
                  </a:ext>
                </a:extLst>
              </a:tr>
              <a:tr h="182868">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5532342"/>
                  </a:ext>
                </a:extLst>
              </a:tr>
              <a:tr h="182868">
                <a:tc>
                  <a:txBody>
                    <a:bodyPr/>
                    <a:lstStyle/>
                    <a:p>
                      <a:pPr algn="r" fontAlgn="b"/>
                      <a:r>
                        <a:rPr lang="en-GB" sz="1100" b="0" i="0" u="none" strike="noStrike">
                          <a:solidFill>
                            <a:srgbClr val="000000"/>
                          </a:solidFill>
                          <a:effectLst/>
                          <a:latin typeface="Calibri" panose="020F0502020204030204" pitchFamily="34"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dirty="0">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8544488"/>
                  </a:ext>
                </a:extLst>
              </a:tr>
              <a:tr h="182868">
                <a:tc>
                  <a:txBody>
                    <a:bodyPr/>
                    <a:lstStyle/>
                    <a:p>
                      <a:pPr algn="r" fontAlgn="b"/>
                      <a:r>
                        <a:rPr lang="en-GB" sz="1100" b="0" i="0" u="none" strike="noStrike">
                          <a:solidFill>
                            <a:srgbClr val="000000"/>
                          </a:solidFill>
                          <a:effectLst/>
                          <a:latin typeface="Calibri" panose="020F0502020204030204" pitchFamily="34"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5742597"/>
                  </a:ext>
                </a:extLst>
              </a:tr>
              <a:tr h="182868">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2234752"/>
                  </a:ext>
                </a:extLst>
              </a:tr>
              <a:tr h="182868">
                <a:tc>
                  <a:txBody>
                    <a:bodyPr/>
                    <a:lstStyle/>
                    <a:p>
                      <a:pPr algn="r" fontAlgn="b"/>
                      <a:r>
                        <a:rPr lang="en-GB" sz="1100" b="0" i="0" u="none" strike="noStrike">
                          <a:solidFill>
                            <a:srgbClr val="000000"/>
                          </a:solidFill>
                          <a:effectLst/>
                          <a:latin typeface="Calibri" panose="020F0502020204030204" pitchFamily="34"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27201565"/>
                  </a:ext>
                </a:extLst>
              </a:tr>
              <a:tr h="182868">
                <a:tc>
                  <a:txBody>
                    <a:bodyPr/>
                    <a:lstStyle/>
                    <a:p>
                      <a:pPr algn="r" fontAlgn="b"/>
                      <a:r>
                        <a:rPr lang="en-GB" sz="1100" b="0" i="0" u="none" strike="noStrike">
                          <a:solidFill>
                            <a:srgbClr val="000000"/>
                          </a:solidFill>
                          <a:effectLst/>
                          <a:latin typeface="Calibri" panose="020F0502020204030204" pitchFamily="34"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3918290"/>
                  </a:ext>
                </a:extLst>
              </a:tr>
              <a:tr h="182868">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1235674"/>
                  </a:ext>
                </a:extLst>
              </a:tr>
              <a:tr h="182868">
                <a:tc>
                  <a:txBody>
                    <a:bodyPr/>
                    <a:lstStyle/>
                    <a:p>
                      <a:pPr algn="r" fontAlgn="b"/>
                      <a:r>
                        <a:rPr lang="en-GB" sz="1100" b="0" i="0" u="none" strike="noStrike">
                          <a:solidFill>
                            <a:srgbClr val="000000"/>
                          </a:solidFill>
                          <a:effectLst/>
                          <a:latin typeface="Calibri" panose="020F0502020204030204" pitchFamily="34" charset="0"/>
                        </a:rPr>
                        <a:t>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188749"/>
                  </a:ext>
                </a:extLst>
              </a:tr>
              <a:tr h="182868">
                <a:tc>
                  <a:txBody>
                    <a:bodyPr/>
                    <a:lstStyle/>
                    <a:p>
                      <a:pPr algn="r" fontAlgn="b"/>
                      <a:r>
                        <a:rPr lang="en-GB" sz="1100" b="0" i="0" u="none" strike="noStrike">
                          <a:solidFill>
                            <a:srgbClr val="000000"/>
                          </a:solidFill>
                          <a:effectLst/>
                          <a:latin typeface="Calibri" panose="020F0502020204030204" pitchFamily="34" charset="0"/>
                        </a:rPr>
                        <a:t>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0379316"/>
                  </a:ext>
                </a:extLst>
              </a:tr>
              <a:tr h="182868">
                <a:tc>
                  <a:txBody>
                    <a:bodyPr/>
                    <a:lstStyle/>
                    <a:p>
                      <a:pPr algn="r" fontAlgn="b"/>
                      <a:r>
                        <a:rPr lang="en-GB" sz="1100" b="0" i="0" u="none" strike="noStrike">
                          <a:solidFill>
                            <a:srgbClr val="000000"/>
                          </a:solidFill>
                          <a:effectLst/>
                          <a:latin typeface="Calibri" panose="020F0502020204030204" pitchFamily="34" charset="0"/>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60943500"/>
                  </a:ext>
                </a:extLst>
              </a:tr>
              <a:tr h="182868">
                <a:tc>
                  <a:txBody>
                    <a:bodyPr/>
                    <a:lstStyle/>
                    <a:p>
                      <a:pPr algn="r" fontAlgn="b"/>
                      <a:r>
                        <a:rPr lang="en-GB" sz="1100" b="0" i="0" u="none" strike="noStrike">
                          <a:solidFill>
                            <a:srgbClr val="000000"/>
                          </a:solidFill>
                          <a:effectLst/>
                          <a:latin typeface="Calibri" panose="020F0502020204030204" pitchFamily="34"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40196646"/>
                  </a:ext>
                </a:extLst>
              </a:tr>
              <a:tr h="182868">
                <a:tc>
                  <a:txBody>
                    <a:bodyPr/>
                    <a:lstStyle/>
                    <a:p>
                      <a:pPr algn="r" fontAlgn="b"/>
                      <a:r>
                        <a:rPr lang="en-GB" sz="1100" b="0" i="0" u="none" strike="noStrike" dirty="0">
                          <a:solidFill>
                            <a:srgbClr val="000000"/>
                          </a:solidFill>
                          <a:effectLst/>
                          <a:latin typeface="Calibri" panose="020F0502020204030204" pitchFamily="34" charset="0"/>
                        </a:rPr>
                        <a:t>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17317512"/>
                  </a:ext>
                </a:extLst>
              </a:tr>
              <a:tr h="182868">
                <a:tc>
                  <a:txBody>
                    <a:bodyPr/>
                    <a:lstStyle/>
                    <a:p>
                      <a:pPr algn="r" fontAlgn="b"/>
                      <a:r>
                        <a:rPr lang="en-GB" sz="1100" b="0" i="0" u="none" strike="noStrike">
                          <a:solidFill>
                            <a:srgbClr val="000000"/>
                          </a:solidFill>
                          <a:effectLst/>
                          <a:latin typeface="Calibri" panose="020F0502020204030204" pitchFamily="34" charset="0"/>
                        </a:rPr>
                        <a:t>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93167845"/>
                  </a:ext>
                </a:extLst>
              </a:tr>
              <a:tr h="182868">
                <a:tc>
                  <a:txBody>
                    <a:bodyPr/>
                    <a:lstStyle/>
                    <a:p>
                      <a:pPr algn="r" fontAlgn="b"/>
                      <a:r>
                        <a:rPr lang="en-GB" sz="1100" b="0" i="0" u="none" strike="noStrike">
                          <a:solidFill>
                            <a:srgbClr val="000000"/>
                          </a:solidFill>
                          <a:effectLst/>
                          <a:latin typeface="Calibri" panose="020F0502020204030204" pitchFamily="34" charset="0"/>
                        </a:rPr>
                        <a:t>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51975452"/>
                  </a:ext>
                </a:extLst>
              </a:tr>
              <a:tr h="182868">
                <a:tc>
                  <a:txBody>
                    <a:bodyPr/>
                    <a:lstStyle/>
                    <a:p>
                      <a:pPr algn="r" fontAlgn="b"/>
                      <a:r>
                        <a:rPr lang="en-GB" sz="1100" b="0" i="0" u="none" strike="noStrike">
                          <a:solidFill>
                            <a:srgbClr val="000000"/>
                          </a:solidFill>
                          <a:effectLst/>
                          <a:latin typeface="Calibri" panose="020F0502020204030204" pitchFamily="34" charset="0"/>
                        </a:rPr>
                        <a:t>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6121259"/>
                  </a:ext>
                </a:extLst>
              </a:tr>
              <a:tr h="182868">
                <a:tc>
                  <a:txBody>
                    <a:bodyPr/>
                    <a:lstStyle/>
                    <a:p>
                      <a:pPr algn="r" fontAlgn="b"/>
                      <a:r>
                        <a:rPr lang="en-GB" sz="1100" b="0" i="0" u="none" strike="noStrike">
                          <a:solidFill>
                            <a:srgbClr val="000000"/>
                          </a:solidFill>
                          <a:effectLst/>
                          <a:latin typeface="Calibri" panose="020F0502020204030204" pitchFamily="34" charset="0"/>
                        </a:rPr>
                        <a:t>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8706298"/>
                  </a:ext>
                </a:extLst>
              </a:tr>
              <a:tr h="182868">
                <a:tc>
                  <a:txBody>
                    <a:bodyPr/>
                    <a:lstStyle/>
                    <a:p>
                      <a:pPr algn="r" fontAlgn="b"/>
                      <a:r>
                        <a:rPr lang="en-GB" sz="1100" b="0" i="0" u="none" strike="noStrike">
                          <a:solidFill>
                            <a:srgbClr val="000000"/>
                          </a:solidFill>
                          <a:effectLst/>
                          <a:latin typeface="Calibri" panose="020F0502020204030204" pitchFamily="34" charset="0"/>
                        </a:rPr>
                        <a:t>17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42299652"/>
                  </a:ext>
                </a:extLst>
              </a:tr>
              <a:tr h="182868">
                <a:tc>
                  <a:txBody>
                    <a:bodyPr/>
                    <a:lstStyle/>
                    <a:p>
                      <a:pPr algn="r" fontAlgn="b"/>
                      <a:r>
                        <a:rPr lang="en-GB" sz="1100" b="0" i="0" u="none" strike="noStrike">
                          <a:solidFill>
                            <a:srgbClr val="000000"/>
                          </a:solidFill>
                          <a:effectLst/>
                          <a:latin typeface="Calibri" panose="020F0502020204030204" pitchFamily="34" charset="0"/>
                        </a:rPr>
                        <a:t>18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82636186"/>
                  </a:ext>
                </a:extLst>
              </a:tr>
              <a:tr h="182868">
                <a:tc>
                  <a:txBody>
                    <a:bodyPr/>
                    <a:lstStyle/>
                    <a:p>
                      <a:pPr algn="r" fontAlgn="b"/>
                      <a:r>
                        <a:rPr lang="en-GB" sz="1100" b="0" i="0" u="none" strike="noStrike">
                          <a:solidFill>
                            <a:srgbClr val="000000"/>
                          </a:solidFill>
                          <a:effectLst/>
                          <a:latin typeface="Calibri" panose="020F0502020204030204" pitchFamily="34" charset="0"/>
                        </a:rPr>
                        <a:t>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46427116"/>
                  </a:ext>
                </a:extLst>
              </a:tr>
              <a:tr h="182868">
                <a:tc>
                  <a:txBody>
                    <a:bodyPr/>
                    <a:lstStyle/>
                    <a:p>
                      <a:pPr algn="r" fontAlgn="b"/>
                      <a:r>
                        <a:rPr lang="en-GB" sz="1100" b="0" i="0" u="none" strike="noStrike">
                          <a:solidFill>
                            <a:srgbClr val="000000"/>
                          </a:solidFill>
                          <a:effectLst/>
                          <a:latin typeface="Calibri" panose="020F0502020204030204" pitchFamily="34" charset="0"/>
                        </a:rPr>
                        <a:t>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44500661"/>
                  </a:ext>
                </a:extLst>
              </a:tr>
              <a:tr h="182868">
                <a:tc>
                  <a:txBody>
                    <a:bodyPr/>
                    <a:lstStyle/>
                    <a:p>
                      <a:pPr algn="r" fontAlgn="b"/>
                      <a:r>
                        <a:rPr lang="en-GB" sz="1100" b="0" i="0" u="none" strike="noStrike">
                          <a:solidFill>
                            <a:srgbClr val="000000"/>
                          </a:solidFill>
                          <a:effectLst/>
                          <a:latin typeface="Calibri" panose="020F0502020204030204" pitchFamily="34" charset="0"/>
                        </a:rPr>
                        <a:t>21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12040783"/>
                  </a:ext>
                </a:extLst>
              </a:tr>
              <a:tr h="182868">
                <a:tc>
                  <a:txBody>
                    <a:bodyPr/>
                    <a:lstStyle/>
                    <a:p>
                      <a:pPr algn="r" fontAlgn="b"/>
                      <a:r>
                        <a:rPr lang="en-GB" sz="1100" b="0" i="0" u="none" strike="noStrike">
                          <a:solidFill>
                            <a:srgbClr val="000000"/>
                          </a:solidFill>
                          <a:effectLst/>
                          <a:latin typeface="Calibri" panose="020F0502020204030204" pitchFamily="34" charset="0"/>
                        </a:rPr>
                        <a:t>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0785471"/>
                  </a:ext>
                </a:extLst>
              </a:tr>
              <a:tr h="182868">
                <a:tc>
                  <a:txBody>
                    <a:bodyPr/>
                    <a:lstStyle/>
                    <a:p>
                      <a:pPr algn="r" fontAlgn="b"/>
                      <a:r>
                        <a:rPr lang="en-GB" sz="1100" b="0" i="0" u="none" strike="noStrike">
                          <a:solidFill>
                            <a:srgbClr val="000000"/>
                          </a:solidFill>
                          <a:effectLst/>
                          <a:latin typeface="Calibri" panose="020F0502020204030204" pitchFamily="34" charset="0"/>
                        </a:rPr>
                        <a:t>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8795673"/>
                  </a:ext>
                </a:extLst>
              </a:tr>
              <a:tr h="182868">
                <a:tc>
                  <a:txBody>
                    <a:bodyPr/>
                    <a:lstStyle/>
                    <a:p>
                      <a:pPr algn="r" fontAlgn="b"/>
                      <a:r>
                        <a:rPr lang="en-GB" sz="1100" b="0" i="0" u="none" strike="noStrike">
                          <a:solidFill>
                            <a:srgbClr val="000000"/>
                          </a:solidFill>
                          <a:effectLst/>
                          <a:latin typeface="Calibri" panose="020F0502020204030204" pitchFamily="34" charset="0"/>
                        </a:rPr>
                        <a:t>24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a:solidFill>
                            <a:srgbClr val="000000"/>
                          </a:solidFill>
                          <a:effectLst/>
                          <a:latin typeface="Calibri" panose="020F0502020204030204" pitchFamily="34" charset="0"/>
                        </a:rPr>
                        <a:t>155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GB" sz="1100" b="0" i="0" u="none" strike="noStrike" dirty="0">
                          <a:solidFill>
                            <a:srgbClr val="000000"/>
                          </a:solidFill>
                          <a:effectLst/>
                          <a:latin typeface="Calibri" panose="020F0502020204030204" pitchFamily="34" charset="0"/>
                        </a:rPr>
                        <a:t>154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5574285"/>
                  </a:ext>
                </a:extLst>
              </a:tr>
            </a:tbl>
          </a:graphicData>
        </a:graphic>
      </p:graphicFrame>
      <p:sp>
        <p:nvSpPr>
          <p:cNvPr id="3" name="Rectangle 2">
            <a:extLst>
              <a:ext uri="{FF2B5EF4-FFF2-40B4-BE49-F238E27FC236}">
                <a16:creationId xmlns:a16="http://schemas.microsoft.com/office/drawing/2014/main" id="{103BE36D-E741-9B44-1097-13EF1406565C}"/>
              </a:ext>
            </a:extLst>
          </p:cNvPr>
          <p:cNvSpPr/>
          <p:nvPr/>
        </p:nvSpPr>
        <p:spPr>
          <a:xfrm rot="16200000">
            <a:off x="1010621" y="876138"/>
            <a:ext cx="278867" cy="1971097"/>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1661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08205296-A0FD-4ED3-4E1A-0A08A710845F}"/>
              </a:ext>
            </a:extLst>
          </p:cNvPr>
          <p:cNvGrpSpPr/>
          <p:nvPr/>
        </p:nvGrpSpPr>
        <p:grpSpPr>
          <a:xfrm>
            <a:off x="4093090" y="953461"/>
            <a:ext cx="4895522" cy="2749646"/>
            <a:chOff x="2752944" y="1630418"/>
            <a:chExt cx="3638111" cy="1956298"/>
          </a:xfrm>
        </p:grpSpPr>
        <p:pic>
          <p:nvPicPr>
            <p:cNvPr id="23" name="Picture 3">
              <a:extLst>
                <a:ext uri="{FF2B5EF4-FFF2-40B4-BE49-F238E27FC236}">
                  <a16:creationId xmlns:a16="http://schemas.microsoft.com/office/drawing/2014/main" id="{73193258-8F83-C942-AD2E-3B3737F4E32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752944" y="1630418"/>
              <a:ext cx="3638111" cy="1956298"/>
            </a:xfrm>
            <a:prstGeom prst="rect">
              <a:avLst/>
            </a:prstGeom>
          </p:spPr>
        </p:pic>
        <p:sp>
          <p:nvSpPr>
            <p:cNvPr id="24" name="Rectangle 23">
              <a:extLst>
                <a:ext uri="{FF2B5EF4-FFF2-40B4-BE49-F238E27FC236}">
                  <a16:creationId xmlns:a16="http://schemas.microsoft.com/office/drawing/2014/main" id="{335C2889-0272-2339-9BAF-A3E7556FBD79}"/>
                </a:ext>
              </a:extLst>
            </p:cNvPr>
            <p:cNvSpPr/>
            <p:nvPr/>
          </p:nvSpPr>
          <p:spPr>
            <a:xfrm>
              <a:off x="3385598" y="2272004"/>
              <a:ext cx="131383" cy="827928"/>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grpSp>
        <p:nvGrpSpPr>
          <p:cNvPr id="17" name="Group 16">
            <a:extLst>
              <a:ext uri="{FF2B5EF4-FFF2-40B4-BE49-F238E27FC236}">
                <a16:creationId xmlns:a16="http://schemas.microsoft.com/office/drawing/2014/main" id="{E8E6A887-CAE0-E35B-E971-EE840850A7FE}"/>
              </a:ext>
            </a:extLst>
          </p:cNvPr>
          <p:cNvGrpSpPr/>
          <p:nvPr/>
        </p:nvGrpSpPr>
        <p:grpSpPr>
          <a:xfrm>
            <a:off x="3060659" y="3632990"/>
            <a:ext cx="2980684" cy="1592729"/>
            <a:chOff x="2752944" y="1615198"/>
            <a:chExt cx="3638111" cy="1986739"/>
          </a:xfrm>
        </p:grpSpPr>
        <p:pic>
          <p:nvPicPr>
            <p:cNvPr id="18" name="Picture 3">
              <a:extLst>
                <a:ext uri="{FF2B5EF4-FFF2-40B4-BE49-F238E27FC236}">
                  <a16:creationId xmlns:a16="http://schemas.microsoft.com/office/drawing/2014/main" id="{82F36697-96DE-3264-D5BF-0599452CF20F}"/>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752944" y="1615198"/>
              <a:ext cx="3638111" cy="1986739"/>
            </a:xfrm>
            <a:prstGeom prst="rect">
              <a:avLst/>
            </a:prstGeom>
          </p:spPr>
        </p:pic>
        <p:sp>
          <p:nvSpPr>
            <p:cNvPr id="19" name="Rectangle 18">
              <a:extLst>
                <a:ext uri="{FF2B5EF4-FFF2-40B4-BE49-F238E27FC236}">
                  <a16:creationId xmlns:a16="http://schemas.microsoft.com/office/drawing/2014/main" id="{5C1457B0-2685-56EB-0718-188D65B0AC3F}"/>
                </a:ext>
              </a:extLst>
            </p:cNvPr>
            <p:cNvSpPr/>
            <p:nvPr/>
          </p:nvSpPr>
          <p:spPr>
            <a:xfrm>
              <a:off x="3254215" y="2304703"/>
              <a:ext cx="131383" cy="827928"/>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
        <p:nvSpPr>
          <p:cNvPr id="2" name="Title 1">
            <a:extLst>
              <a:ext uri="{FF2B5EF4-FFF2-40B4-BE49-F238E27FC236}">
                <a16:creationId xmlns:a16="http://schemas.microsoft.com/office/drawing/2014/main" id="{3A21FD1C-9460-5963-6159-C9E730D5699B}"/>
              </a:ext>
            </a:extLst>
          </p:cNvPr>
          <p:cNvSpPr>
            <a:spLocks noGrp="1"/>
          </p:cNvSpPr>
          <p:nvPr>
            <p:ph type="title"/>
          </p:nvPr>
        </p:nvSpPr>
        <p:spPr/>
        <p:txBody>
          <a:bodyPr/>
          <a:lstStyle/>
          <a:p>
            <a:r>
              <a:rPr lang="en-US" dirty="0"/>
              <a:t>MQXFB09, B08, B07, B06, B05 and B04</a:t>
            </a:r>
            <a:endParaRPr lang="en-GB" dirty="0"/>
          </a:p>
        </p:txBody>
      </p:sp>
      <p:sp>
        <p:nvSpPr>
          <p:cNvPr id="5" name="Slide Number Placeholder 4">
            <a:extLst>
              <a:ext uri="{FF2B5EF4-FFF2-40B4-BE49-F238E27FC236}">
                <a16:creationId xmlns:a16="http://schemas.microsoft.com/office/drawing/2014/main" id="{10853083-338F-405C-67C4-F98CF8E54E88}"/>
              </a:ext>
            </a:extLst>
          </p:cNvPr>
          <p:cNvSpPr>
            <a:spLocks noGrp="1"/>
          </p:cNvSpPr>
          <p:nvPr>
            <p:ph type="sldNum" sz="quarter" idx="12"/>
          </p:nvPr>
        </p:nvSpPr>
        <p:spPr/>
        <p:txBody>
          <a:bodyPr/>
          <a:lstStyle/>
          <a:p>
            <a:fld id="{BFDCA1C4-9514-7B4F-976F-D92F7E296653}" type="slidenum">
              <a:rPr lang="fr-FR" smtClean="0"/>
              <a:pPr/>
              <a:t>5</a:t>
            </a:fld>
            <a:endParaRPr lang="fr-FR"/>
          </a:p>
        </p:txBody>
      </p:sp>
      <p:grpSp>
        <p:nvGrpSpPr>
          <p:cNvPr id="10" name="Group 9">
            <a:extLst>
              <a:ext uri="{FF2B5EF4-FFF2-40B4-BE49-F238E27FC236}">
                <a16:creationId xmlns:a16="http://schemas.microsoft.com/office/drawing/2014/main" id="{97E94F5B-270F-1AFE-66B9-8FE56F4D1205}"/>
              </a:ext>
            </a:extLst>
          </p:cNvPr>
          <p:cNvGrpSpPr/>
          <p:nvPr/>
        </p:nvGrpSpPr>
        <p:grpSpPr>
          <a:xfrm>
            <a:off x="6121320" y="5265271"/>
            <a:ext cx="2980683" cy="1562962"/>
            <a:chOff x="2751176" y="1615198"/>
            <a:chExt cx="3641647" cy="1986740"/>
          </a:xfrm>
        </p:grpSpPr>
        <p:pic>
          <p:nvPicPr>
            <p:cNvPr id="4" name="Picture 3">
              <a:extLst>
                <a:ext uri="{FF2B5EF4-FFF2-40B4-BE49-F238E27FC236}">
                  <a16:creationId xmlns:a16="http://schemas.microsoft.com/office/drawing/2014/main" id="{9E6C4E3A-C208-FE7B-7C23-3A735E6D406C}"/>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751176" y="1615198"/>
              <a:ext cx="3641647" cy="1986740"/>
            </a:xfrm>
            <a:prstGeom prst="rect">
              <a:avLst/>
            </a:prstGeom>
          </p:spPr>
        </p:pic>
        <p:sp>
          <p:nvSpPr>
            <p:cNvPr id="6" name="Rectangle 5">
              <a:extLst>
                <a:ext uri="{FF2B5EF4-FFF2-40B4-BE49-F238E27FC236}">
                  <a16:creationId xmlns:a16="http://schemas.microsoft.com/office/drawing/2014/main" id="{45890009-6E7A-7528-1947-E286026E9D1A}"/>
                </a:ext>
              </a:extLst>
            </p:cNvPr>
            <p:cNvSpPr/>
            <p:nvPr/>
          </p:nvSpPr>
          <p:spPr>
            <a:xfrm>
              <a:off x="3650104" y="2266996"/>
              <a:ext cx="131383" cy="501278"/>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8B45A62B-BA29-8BE3-BA4D-936F3D80A213}"/>
              </a:ext>
            </a:extLst>
          </p:cNvPr>
          <p:cNvGrpSpPr/>
          <p:nvPr/>
        </p:nvGrpSpPr>
        <p:grpSpPr>
          <a:xfrm>
            <a:off x="3060660" y="5279180"/>
            <a:ext cx="2980683" cy="1578820"/>
            <a:chOff x="218488" y="3899231"/>
            <a:chExt cx="3643719" cy="1986740"/>
          </a:xfrm>
        </p:grpSpPr>
        <p:pic>
          <p:nvPicPr>
            <p:cNvPr id="9" name="Picture 8">
              <a:extLst>
                <a:ext uri="{FF2B5EF4-FFF2-40B4-BE49-F238E27FC236}">
                  <a16:creationId xmlns:a16="http://schemas.microsoft.com/office/drawing/2014/main" id="{EB8E86A5-7F25-15B1-AF7C-AC3EC206C55D}"/>
                </a:ext>
              </a:extLst>
            </p:cNvPr>
            <p:cNvPicPr>
              <a:picLocks noChangeAspect="1"/>
            </p:cNvPicPr>
            <p:nvPr/>
          </p:nvPicPr>
          <p:blipFill>
            <a:blip r:embed="rId8"/>
            <a:stretch>
              <a:fillRect/>
            </a:stretch>
          </p:blipFill>
          <p:spPr>
            <a:xfrm>
              <a:off x="218488" y="3899231"/>
              <a:ext cx="3643719" cy="1986740"/>
            </a:xfrm>
            <a:prstGeom prst="rect">
              <a:avLst/>
            </a:prstGeom>
          </p:spPr>
        </p:pic>
        <p:sp>
          <p:nvSpPr>
            <p:cNvPr id="8" name="Rectangle 7">
              <a:extLst>
                <a:ext uri="{FF2B5EF4-FFF2-40B4-BE49-F238E27FC236}">
                  <a16:creationId xmlns:a16="http://schemas.microsoft.com/office/drawing/2014/main" id="{9DDED90C-8DDC-3582-06D1-246E06D3BC16}"/>
                </a:ext>
              </a:extLst>
            </p:cNvPr>
            <p:cNvSpPr/>
            <p:nvPr/>
          </p:nvSpPr>
          <p:spPr>
            <a:xfrm>
              <a:off x="982613" y="4641962"/>
              <a:ext cx="131383" cy="501278"/>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C17997A0-B8E4-7A94-6C64-5D4A3148F735}"/>
              </a:ext>
            </a:extLst>
          </p:cNvPr>
          <p:cNvGrpSpPr/>
          <p:nvPr/>
        </p:nvGrpSpPr>
        <p:grpSpPr>
          <a:xfrm>
            <a:off x="0" y="5279180"/>
            <a:ext cx="2980683" cy="1562961"/>
            <a:chOff x="5281793" y="3899231"/>
            <a:chExt cx="3643719" cy="1988227"/>
          </a:xfrm>
        </p:grpSpPr>
        <p:pic>
          <p:nvPicPr>
            <p:cNvPr id="7" name="Picture 6">
              <a:extLst>
                <a:ext uri="{FF2B5EF4-FFF2-40B4-BE49-F238E27FC236}">
                  <a16:creationId xmlns:a16="http://schemas.microsoft.com/office/drawing/2014/main" id="{C00359F9-C3B0-CC5A-211C-AB022FD1EBC3}"/>
                </a:ext>
              </a:extLst>
            </p:cNvPr>
            <p:cNvPicPr>
              <a:picLocks noChangeAspect="1"/>
            </p:cNvPicPr>
            <p:nvPr/>
          </p:nvPicPr>
          <p:blipFill>
            <a:blip r:embed="rId9"/>
            <a:stretch>
              <a:fillRect/>
            </a:stretch>
          </p:blipFill>
          <p:spPr>
            <a:xfrm>
              <a:off x="5281793" y="3899231"/>
              <a:ext cx="3643719" cy="1988227"/>
            </a:xfrm>
            <a:prstGeom prst="rect">
              <a:avLst/>
            </a:prstGeom>
          </p:spPr>
        </p:pic>
        <p:sp>
          <p:nvSpPr>
            <p:cNvPr id="11" name="Rectangle 10">
              <a:extLst>
                <a:ext uri="{FF2B5EF4-FFF2-40B4-BE49-F238E27FC236}">
                  <a16:creationId xmlns:a16="http://schemas.microsoft.com/office/drawing/2014/main" id="{AA7CCB30-5C7F-B53A-2F1D-D484FF1C60B4}"/>
                </a:ext>
              </a:extLst>
            </p:cNvPr>
            <p:cNvSpPr/>
            <p:nvPr/>
          </p:nvSpPr>
          <p:spPr>
            <a:xfrm>
              <a:off x="5793717" y="4641962"/>
              <a:ext cx="131383" cy="589535"/>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18C8FE2B-D180-A19A-DA1E-B22CCAF73C84}"/>
              </a:ext>
            </a:extLst>
          </p:cNvPr>
          <p:cNvGrpSpPr/>
          <p:nvPr/>
        </p:nvGrpSpPr>
        <p:grpSpPr>
          <a:xfrm>
            <a:off x="-1" y="3632990"/>
            <a:ext cx="2980684" cy="1592729"/>
            <a:chOff x="2752944" y="1615198"/>
            <a:chExt cx="3638111" cy="1986740"/>
          </a:xfrm>
        </p:grpSpPr>
        <p:pic>
          <p:nvPicPr>
            <p:cNvPr id="13" name="Picture 3">
              <a:extLst>
                <a:ext uri="{FF2B5EF4-FFF2-40B4-BE49-F238E27FC236}">
                  <a16:creationId xmlns:a16="http://schemas.microsoft.com/office/drawing/2014/main" id="{99BFE289-0F3B-0FBD-84EA-028ED99ECF82}"/>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2752944" y="1615198"/>
              <a:ext cx="3638111" cy="1986740"/>
            </a:xfrm>
            <a:prstGeom prst="rect">
              <a:avLst/>
            </a:prstGeom>
          </p:spPr>
        </p:pic>
        <p:sp>
          <p:nvSpPr>
            <p:cNvPr id="14" name="Rectangle 13">
              <a:extLst>
                <a:ext uri="{FF2B5EF4-FFF2-40B4-BE49-F238E27FC236}">
                  <a16:creationId xmlns:a16="http://schemas.microsoft.com/office/drawing/2014/main" id="{778C0F25-E05D-C9CE-EFEF-1AA2D084ED90}"/>
                </a:ext>
              </a:extLst>
            </p:cNvPr>
            <p:cNvSpPr/>
            <p:nvPr/>
          </p:nvSpPr>
          <p:spPr>
            <a:xfrm>
              <a:off x="3254215" y="2033264"/>
              <a:ext cx="131383" cy="589403"/>
            </a:xfrm>
            <a:prstGeom prst="rect">
              <a:avLst/>
            </a:prstGeom>
            <a:noFill/>
            <a:ln w="28575">
              <a:solidFill>
                <a:srgbClr val="FF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2510915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283B-0A5D-91E4-0743-F32B064F7968}"/>
              </a:ext>
            </a:extLst>
          </p:cNvPr>
          <p:cNvSpPr>
            <a:spLocks noGrp="1"/>
          </p:cNvSpPr>
          <p:nvPr>
            <p:ph type="title"/>
          </p:nvPr>
        </p:nvSpPr>
        <p:spPr/>
        <p:txBody>
          <a:bodyPr/>
          <a:lstStyle/>
          <a:p>
            <a:r>
              <a:rPr lang="en-US" dirty="0"/>
              <a:t>Conclusion </a:t>
            </a:r>
            <a:endParaRPr lang="en-GB" dirty="0"/>
          </a:p>
        </p:txBody>
      </p:sp>
      <p:sp>
        <p:nvSpPr>
          <p:cNvPr id="3" name="Content Placeholder 2">
            <a:extLst>
              <a:ext uri="{FF2B5EF4-FFF2-40B4-BE49-F238E27FC236}">
                <a16:creationId xmlns:a16="http://schemas.microsoft.com/office/drawing/2014/main" id="{648494BB-AFE5-8F7B-FFBB-4F74B598DBFA}"/>
              </a:ext>
            </a:extLst>
          </p:cNvPr>
          <p:cNvSpPr>
            <a:spLocks noGrp="1"/>
          </p:cNvSpPr>
          <p:nvPr>
            <p:ph idx="1"/>
          </p:nvPr>
        </p:nvSpPr>
        <p:spPr/>
        <p:txBody>
          <a:bodyPr>
            <a:normAutofit/>
          </a:bodyPr>
          <a:lstStyle/>
          <a:p>
            <a:r>
              <a:rPr lang="en-US" sz="1800" dirty="0"/>
              <a:t>Here is presented the coils ordering for MQXFB09</a:t>
            </a:r>
            <a:endParaRPr lang="en-GB" sz="1800" dirty="0"/>
          </a:p>
        </p:txBody>
      </p:sp>
      <p:sp>
        <p:nvSpPr>
          <p:cNvPr id="5" name="Slide Number Placeholder 4">
            <a:extLst>
              <a:ext uri="{FF2B5EF4-FFF2-40B4-BE49-F238E27FC236}">
                <a16:creationId xmlns:a16="http://schemas.microsoft.com/office/drawing/2014/main" id="{478B4D26-8CA0-0A50-4CCD-ABCA81360AFE}"/>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a:extLst>
              <a:ext uri="{FF2B5EF4-FFF2-40B4-BE49-F238E27FC236}">
                <a16:creationId xmlns:a16="http://schemas.microsoft.com/office/drawing/2014/main" id="{75E1D19A-B767-A52E-4349-8AA46A2651F5}"/>
              </a:ext>
            </a:extLst>
          </p:cNvPr>
          <p:cNvPicPr>
            <a:picLocks noChangeAspect="1"/>
          </p:cNvPicPr>
          <p:nvPr/>
        </p:nvPicPr>
        <p:blipFill rotWithShape="1">
          <a:blip r:embed="rId2"/>
          <a:srcRect l="572" r="572"/>
          <a:stretch/>
        </p:blipFill>
        <p:spPr>
          <a:xfrm>
            <a:off x="2896583" y="1652339"/>
            <a:ext cx="3256444" cy="3553320"/>
          </a:xfrm>
          <a:prstGeom prst="rect">
            <a:avLst/>
          </a:prstGeom>
        </p:spPr>
      </p:pic>
    </p:spTree>
    <p:extLst>
      <p:ext uri="{BB962C8B-B14F-4D97-AF65-F5344CB8AC3E}">
        <p14:creationId xmlns:p14="http://schemas.microsoft.com/office/powerpoint/2010/main" val="3546371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273D1-6EDC-460F-BF8A-EF98B22A1FF0}"/>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5CA22CA8-1F4A-4CD2-B643-7F2FABD16B66}"/>
              </a:ext>
            </a:extLst>
          </p:cNvPr>
          <p:cNvSpPr>
            <a:spLocks noGrp="1"/>
          </p:cNvSpPr>
          <p:nvPr>
            <p:ph idx="1"/>
          </p:nvPr>
        </p:nvSpPr>
        <p:spPr/>
        <p:txBody>
          <a:bodyPr>
            <a:normAutofit/>
          </a:bodyPr>
          <a:lstStyle/>
          <a:p>
            <a:r>
              <a:rPr lang="en-GB" sz="2000" b="0" i="0" dirty="0">
                <a:effectLst/>
                <a:latin typeface="+mj-lt"/>
              </a:rPr>
              <a:t>Quench heater parameters MQXF (</a:t>
            </a:r>
            <a:r>
              <a:rPr lang="en-GB" sz="2000" dirty="0"/>
              <a:t>22/01/2022) </a:t>
            </a:r>
            <a:r>
              <a:rPr lang="en-GB" sz="2000" dirty="0">
                <a:hlinkClick r:id="rId2"/>
              </a:rPr>
              <a:t>https://indico.cern.ch/event/1119409/</a:t>
            </a:r>
            <a:r>
              <a:rPr lang="en-GB" sz="2000" dirty="0"/>
              <a:t> </a:t>
            </a:r>
          </a:p>
          <a:p>
            <a:pPr algn="just"/>
            <a:r>
              <a:rPr lang="en-GB" sz="2000" dirty="0"/>
              <a:t>NCR MQXFBP3 QH resistance </a:t>
            </a:r>
            <a:r>
              <a:rPr lang="en-GB" sz="2000" b="0" u="none" strike="noStrike" dirty="0">
                <a:solidFill>
                  <a:srgbClr val="0645AD"/>
                </a:solidFill>
                <a:effectLst/>
                <a:latin typeface="Helvetica Neue"/>
                <a:hlinkClick r:id="rId3"/>
              </a:rPr>
              <a:t>EDMS 2782298</a:t>
            </a:r>
            <a:endParaRPr lang="en-GB" sz="2000" dirty="0"/>
          </a:p>
          <a:p>
            <a:r>
              <a:rPr lang="en-GB" sz="2000" b="0" i="0" dirty="0">
                <a:effectLst/>
                <a:latin typeface="+mj-lt"/>
              </a:rPr>
              <a:t>Quench heater parameters MQXF (09/07/2021) </a:t>
            </a:r>
            <a:r>
              <a:rPr lang="en-GB" sz="2000" dirty="0">
                <a:solidFill>
                  <a:srgbClr val="0093BE"/>
                </a:solidFill>
                <a:hlinkClick r:id="rId4">
                  <a:extLst>
                    <a:ext uri="{A12FA001-AC4F-418D-AE19-62706E023703}">
                      <ahyp:hlinkClr xmlns:ahyp="http://schemas.microsoft.com/office/drawing/2018/hyperlinkcolor" val="tx"/>
                    </a:ext>
                  </a:extLst>
                </a:hlinkClick>
              </a:rPr>
              <a:t>https://indico.cern.ch/event/950696/</a:t>
            </a:r>
            <a:r>
              <a:rPr lang="en-GB" sz="2000" dirty="0"/>
              <a:t> </a:t>
            </a:r>
          </a:p>
          <a:p>
            <a:r>
              <a:rPr lang="en-GB" sz="2000" dirty="0"/>
              <a:t>NCR MQXFBP2 QH resistance </a:t>
            </a:r>
            <a:r>
              <a:rPr lang="en-GB" sz="2000" dirty="0">
                <a:hlinkClick r:id="rId5">
                  <a:extLst>
                    <a:ext uri="{A12FA001-AC4F-418D-AE19-62706E023703}">
                      <ahyp:hlinkClr xmlns:ahyp="http://schemas.microsoft.com/office/drawing/2018/hyperlinkcolor" val="tx"/>
                    </a:ext>
                  </a:extLst>
                </a:hlinkClick>
              </a:rPr>
              <a:t>EDMS 2643444</a:t>
            </a:r>
            <a:endParaRPr lang="en-GB" sz="2000" dirty="0"/>
          </a:p>
          <a:p>
            <a:pPr algn="l"/>
            <a:r>
              <a:rPr lang="en-GB" sz="2000" dirty="0"/>
              <a:t>HL-MCF Meeting #121 Update on the MQXFB QH Resistances </a:t>
            </a:r>
            <a:r>
              <a:rPr lang="en-GB" sz="2000" dirty="0">
                <a:hlinkClick r:id="rId6"/>
              </a:rPr>
              <a:t>https://indico.cern.ch/event/1305402/</a:t>
            </a:r>
            <a:r>
              <a:rPr lang="en-GB" sz="2000" dirty="0"/>
              <a:t> </a:t>
            </a:r>
          </a:p>
        </p:txBody>
      </p:sp>
      <p:sp>
        <p:nvSpPr>
          <p:cNvPr id="4" name="Footer Placeholder 3">
            <a:extLst>
              <a:ext uri="{FF2B5EF4-FFF2-40B4-BE49-F238E27FC236}">
                <a16:creationId xmlns:a16="http://schemas.microsoft.com/office/drawing/2014/main" id="{0708CBF6-3479-4975-829E-9A812B41C089}"/>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8E42F147-EAF4-4901-B73C-95B2DE5B9090}"/>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865932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67E43-A202-CEDC-D611-45DE51FB8F7C}"/>
              </a:ext>
            </a:extLst>
          </p:cNvPr>
          <p:cNvSpPr>
            <a:spLocks noGrp="1"/>
          </p:cNvSpPr>
          <p:nvPr>
            <p:ph type="ctrTitle"/>
          </p:nvPr>
        </p:nvSpPr>
        <p:spPr/>
        <p:txBody>
          <a:bodyPr/>
          <a:lstStyle/>
          <a:p>
            <a:r>
              <a:rPr lang="en-US" dirty="0"/>
              <a:t>Additional slides</a:t>
            </a:r>
            <a:endParaRPr lang="en-GB" dirty="0"/>
          </a:p>
        </p:txBody>
      </p:sp>
      <p:sp>
        <p:nvSpPr>
          <p:cNvPr id="3" name="Subtitle 2">
            <a:extLst>
              <a:ext uri="{FF2B5EF4-FFF2-40B4-BE49-F238E27FC236}">
                <a16:creationId xmlns:a16="http://schemas.microsoft.com/office/drawing/2014/main" id="{40AC3700-A771-CADF-FC94-5247C218A724}"/>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16F741A5-E309-A2AA-928B-EC7A32DF0782}"/>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997729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71DCC-2110-3FA3-500D-7D6D66CD4410}"/>
              </a:ext>
            </a:extLst>
          </p:cNvPr>
          <p:cNvSpPr>
            <a:spLocks noGrp="1"/>
          </p:cNvSpPr>
          <p:nvPr>
            <p:ph type="title"/>
          </p:nvPr>
        </p:nvSpPr>
        <p:spPr/>
        <p:txBody>
          <a:bodyPr/>
          <a:lstStyle/>
          <a:p>
            <a:r>
              <a:rPr lang="en-US" dirty="0"/>
              <a:t>Minimum energy density</a:t>
            </a:r>
            <a:endParaRPr lang="en-GB" dirty="0"/>
          </a:p>
        </p:txBody>
      </p:sp>
      <p:sp>
        <p:nvSpPr>
          <p:cNvPr id="4" name="Footer Placeholder 3">
            <a:extLst>
              <a:ext uri="{FF2B5EF4-FFF2-40B4-BE49-F238E27FC236}">
                <a16:creationId xmlns:a16="http://schemas.microsoft.com/office/drawing/2014/main" id="{9B693A2F-CA3A-1636-583E-F0374F400506}"/>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010ECB53-7B65-BD38-43AB-8E305D901198}"/>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a:extLst>
              <a:ext uri="{FF2B5EF4-FFF2-40B4-BE49-F238E27FC236}">
                <a16:creationId xmlns:a16="http://schemas.microsoft.com/office/drawing/2014/main" id="{4E8009DA-27C9-08AF-C8D1-7021AE400094}"/>
              </a:ext>
            </a:extLst>
          </p:cNvPr>
          <p:cNvPicPr>
            <a:picLocks noChangeAspect="1"/>
          </p:cNvPicPr>
          <p:nvPr/>
        </p:nvPicPr>
        <p:blipFill>
          <a:blip r:embed="rId2"/>
          <a:stretch>
            <a:fillRect/>
          </a:stretch>
        </p:blipFill>
        <p:spPr>
          <a:xfrm>
            <a:off x="316763" y="1838005"/>
            <a:ext cx="3684199" cy="2900108"/>
          </a:xfrm>
          <a:prstGeom prst="rect">
            <a:avLst/>
          </a:prstGeom>
        </p:spPr>
      </p:pic>
      <p:pic>
        <p:nvPicPr>
          <p:cNvPr id="7" name="Picture 6">
            <a:extLst>
              <a:ext uri="{FF2B5EF4-FFF2-40B4-BE49-F238E27FC236}">
                <a16:creationId xmlns:a16="http://schemas.microsoft.com/office/drawing/2014/main" id="{70D15C8D-B51A-C197-5310-8E5E2FE40A96}"/>
              </a:ext>
            </a:extLst>
          </p:cNvPr>
          <p:cNvPicPr>
            <a:picLocks noChangeAspect="1"/>
          </p:cNvPicPr>
          <p:nvPr/>
        </p:nvPicPr>
        <p:blipFill>
          <a:blip r:embed="rId3"/>
          <a:stretch>
            <a:fillRect/>
          </a:stretch>
        </p:blipFill>
        <p:spPr>
          <a:xfrm>
            <a:off x="4572000" y="1804671"/>
            <a:ext cx="4234362" cy="3306872"/>
          </a:xfrm>
          <a:prstGeom prst="rect">
            <a:avLst/>
          </a:prstGeom>
        </p:spPr>
      </p:pic>
      <p:sp>
        <p:nvSpPr>
          <p:cNvPr id="8" name="TextBox 7">
            <a:extLst>
              <a:ext uri="{FF2B5EF4-FFF2-40B4-BE49-F238E27FC236}">
                <a16:creationId xmlns:a16="http://schemas.microsoft.com/office/drawing/2014/main" id="{FBCFE0DF-E0EE-A159-0639-EEB1A347B86E}"/>
              </a:ext>
            </a:extLst>
          </p:cNvPr>
          <p:cNvSpPr txBox="1"/>
          <p:nvPr/>
        </p:nvSpPr>
        <p:spPr>
          <a:xfrm>
            <a:off x="368710" y="5220792"/>
            <a:ext cx="8775290" cy="861774"/>
          </a:xfrm>
          <a:prstGeom prst="rect">
            <a:avLst/>
          </a:prstGeom>
          <a:solidFill>
            <a:schemeClr val="bg1"/>
          </a:solidFill>
        </p:spPr>
        <p:txBody>
          <a:bodyPr wrap="square">
            <a:spAutoFit/>
          </a:bodyPr>
          <a:lstStyle/>
          <a:p>
            <a:r>
              <a:rPr lang="en-US" sz="1400" dirty="0">
                <a:solidFill>
                  <a:schemeClr val="tx1"/>
                </a:solidFill>
                <a:latin typeface="Calibri" panose="020F0502020204030204" pitchFamily="34" charset="0"/>
                <a:cs typeface="Calibri" panose="020F0502020204030204" pitchFamily="34" charset="0"/>
              </a:rPr>
              <a:t>Minimum Energy Density = 2.5 – 2.7 J/cm</a:t>
            </a:r>
            <a:r>
              <a:rPr lang="en-US" sz="1400" baseline="30000" dirty="0">
                <a:solidFill>
                  <a:schemeClr val="tx1"/>
                </a:solidFill>
                <a:latin typeface="Calibri" panose="020F0502020204030204" pitchFamily="34" charset="0"/>
                <a:cs typeface="Calibri" panose="020F0502020204030204" pitchFamily="34" charset="0"/>
              </a:rPr>
              <a:t>2  </a:t>
            </a:r>
            <a:r>
              <a:rPr lang="en-US" sz="1400" dirty="0">
                <a:solidFill>
                  <a:schemeClr val="tx1"/>
                </a:solidFill>
                <a:latin typeface="Calibri" panose="020F0502020204030204" pitchFamily="34" charset="0"/>
                <a:cs typeface="Calibri" panose="020F0502020204030204" pitchFamily="34" charset="0"/>
              </a:rPr>
              <a:t>(to initiate a quench at 2 kA)</a:t>
            </a:r>
          </a:p>
          <a:p>
            <a:r>
              <a:rPr lang="en-US" sz="1400" dirty="0">
                <a:solidFill>
                  <a:schemeClr val="tx1"/>
                </a:solidFill>
                <a:latin typeface="Calibri" panose="020F0502020204030204" pitchFamily="34" charset="0"/>
                <a:cs typeface="Calibri" panose="020F0502020204030204" pitchFamily="34" charset="0"/>
              </a:rPr>
              <a:t>Final QH configuration:</a:t>
            </a:r>
          </a:p>
          <a:p>
            <a:pPr lvl="1"/>
            <a:r>
              <a:rPr lang="en-US" sz="1100" dirty="0">
                <a:solidFill>
                  <a:schemeClr val="tx1"/>
                </a:solidFill>
                <a:latin typeface="Calibri" panose="020F0502020204030204" pitchFamily="34" charset="0"/>
                <a:cs typeface="Calibri" panose="020F0502020204030204" pitchFamily="34" charset="0"/>
              </a:rPr>
              <a:t>MQXFB mini swap (more protection tests planned in S8, to have more statistics)</a:t>
            </a:r>
          </a:p>
          <a:p>
            <a:pPr lvl="1"/>
            <a:r>
              <a:rPr lang="en-US" sz="1100" dirty="0">
                <a:solidFill>
                  <a:schemeClr val="tx1"/>
                </a:solidFill>
                <a:latin typeface="Calibri" panose="020F0502020204030204" pitchFamily="34" charset="0"/>
                <a:cs typeface="Calibri" panose="020F0502020204030204" pitchFamily="34" charset="0"/>
              </a:rPr>
              <a:t>MQXFA impregnated heaters in direct contact with the coil (S1-S6)</a:t>
            </a:r>
          </a:p>
        </p:txBody>
      </p:sp>
      <p:sp>
        <p:nvSpPr>
          <p:cNvPr id="9" name="TextBox 8">
            <a:extLst>
              <a:ext uri="{FF2B5EF4-FFF2-40B4-BE49-F238E27FC236}">
                <a16:creationId xmlns:a16="http://schemas.microsoft.com/office/drawing/2014/main" id="{FB08C631-813B-53B8-8C1F-6D60D01B3C06}"/>
              </a:ext>
            </a:extLst>
          </p:cNvPr>
          <p:cNvSpPr txBox="1"/>
          <p:nvPr/>
        </p:nvSpPr>
        <p:spPr>
          <a:xfrm>
            <a:off x="1166112" y="1968635"/>
            <a:ext cx="4572000" cy="261610"/>
          </a:xfrm>
          <a:prstGeom prst="rect">
            <a:avLst/>
          </a:prstGeom>
          <a:noFill/>
        </p:spPr>
        <p:txBody>
          <a:bodyPr wrap="square">
            <a:spAutoFit/>
          </a:bodyPr>
          <a:lstStyle/>
          <a:p>
            <a:r>
              <a:rPr lang="en-US" sz="1100" dirty="0">
                <a:solidFill>
                  <a:schemeClr val="tx1"/>
                </a:solidFill>
                <a:latin typeface="Calibri" panose="020F0502020204030204" pitchFamily="34" charset="0"/>
                <a:cs typeface="Calibri" panose="020F0502020204030204" pitchFamily="34" charset="0"/>
              </a:rPr>
              <a:t>Nominal </a:t>
            </a:r>
            <a:r>
              <a:rPr lang="en-US" sz="1100" dirty="0" err="1">
                <a:solidFill>
                  <a:schemeClr val="tx1"/>
                </a:solidFill>
                <a:latin typeface="Calibri" panose="020F0502020204030204" pitchFamily="34" charset="0"/>
                <a:cs typeface="Calibri" panose="020F0502020204030204" pitchFamily="34" charset="0"/>
              </a:rPr>
              <a:t>U</a:t>
            </a:r>
            <a:r>
              <a:rPr lang="en-US" sz="1100" baseline="-25000" dirty="0" err="1">
                <a:solidFill>
                  <a:schemeClr val="tx1"/>
                </a:solidFill>
                <a:latin typeface="Calibri" panose="020F0502020204030204" pitchFamily="34" charset="0"/>
                <a:cs typeface="Calibri" panose="020F0502020204030204" pitchFamily="34" charset="0"/>
              </a:rPr>
              <a:t>d</a:t>
            </a:r>
            <a:r>
              <a:rPr lang="en-US" sz="1100" dirty="0">
                <a:solidFill>
                  <a:schemeClr val="tx1"/>
                </a:solidFill>
                <a:latin typeface="Calibri" panose="020F0502020204030204" pitchFamily="34" charset="0"/>
                <a:cs typeface="Calibri" panose="020F0502020204030204" pitchFamily="34" charset="0"/>
              </a:rPr>
              <a:t>= 3.5 J/cm</a:t>
            </a:r>
            <a:r>
              <a:rPr lang="en-GB" sz="1100" baseline="30000" dirty="0">
                <a:solidFill>
                  <a:schemeClr val="tx1"/>
                </a:solidFill>
                <a:latin typeface="Calibri" panose="020F0502020204030204" pitchFamily="34" charset="0"/>
                <a:cs typeface="Calibri" panose="020F0502020204030204" pitchFamily="34" charset="0"/>
              </a:rPr>
              <a:t>2</a:t>
            </a:r>
            <a:r>
              <a:rPr lang="en-US" sz="1100" dirty="0">
                <a:solidFill>
                  <a:schemeClr val="tx1"/>
                </a:solidFill>
                <a:latin typeface="Calibri" panose="020F0502020204030204" pitchFamily="34" charset="0"/>
                <a:cs typeface="Calibri" panose="020F0502020204030204" pitchFamily="34" charset="0"/>
              </a:rPr>
              <a:t> </a:t>
            </a:r>
          </a:p>
        </p:txBody>
      </p:sp>
      <p:sp>
        <p:nvSpPr>
          <p:cNvPr id="10" name="TextBox 9">
            <a:extLst>
              <a:ext uri="{FF2B5EF4-FFF2-40B4-BE49-F238E27FC236}">
                <a16:creationId xmlns:a16="http://schemas.microsoft.com/office/drawing/2014/main" id="{A20A1D84-7F80-B317-BAC8-5C7E2E460E80}"/>
              </a:ext>
            </a:extLst>
          </p:cNvPr>
          <p:cNvSpPr txBox="1"/>
          <p:nvPr/>
        </p:nvSpPr>
        <p:spPr>
          <a:xfrm>
            <a:off x="5494725" y="1982273"/>
            <a:ext cx="4572000" cy="261610"/>
          </a:xfrm>
          <a:prstGeom prst="rect">
            <a:avLst/>
          </a:prstGeom>
          <a:noFill/>
        </p:spPr>
        <p:txBody>
          <a:bodyPr wrap="square">
            <a:spAutoFit/>
          </a:bodyPr>
          <a:lstStyle/>
          <a:p>
            <a:r>
              <a:rPr lang="en-US" sz="1100" dirty="0">
                <a:solidFill>
                  <a:schemeClr val="tx1"/>
                </a:solidFill>
                <a:latin typeface="Calibri" panose="020F0502020204030204" pitchFamily="34" charset="0"/>
                <a:cs typeface="Calibri" panose="020F0502020204030204" pitchFamily="34" charset="0"/>
              </a:rPr>
              <a:t>Nominal </a:t>
            </a:r>
            <a:r>
              <a:rPr lang="en-US" sz="1100" dirty="0" err="1">
                <a:solidFill>
                  <a:schemeClr val="tx1"/>
                </a:solidFill>
                <a:latin typeface="Calibri" panose="020F0502020204030204" pitchFamily="34" charset="0"/>
                <a:cs typeface="Calibri" panose="020F0502020204030204" pitchFamily="34" charset="0"/>
              </a:rPr>
              <a:t>U</a:t>
            </a:r>
            <a:r>
              <a:rPr lang="en-US" sz="1100" baseline="-25000" dirty="0" err="1">
                <a:solidFill>
                  <a:schemeClr val="tx1"/>
                </a:solidFill>
                <a:latin typeface="Calibri" panose="020F0502020204030204" pitchFamily="34" charset="0"/>
                <a:cs typeface="Calibri" panose="020F0502020204030204" pitchFamily="34" charset="0"/>
              </a:rPr>
              <a:t>d</a:t>
            </a:r>
            <a:r>
              <a:rPr lang="en-US" sz="1100" dirty="0">
                <a:solidFill>
                  <a:schemeClr val="tx1"/>
                </a:solidFill>
                <a:latin typeface="Calibri" panose="020F0502020204030204" pitchFamily="34" charset="0"/>
                <a:cs typeface="Calibri" panose="020F0502020204030204" pitchFamily="34" charset="0"/>
              </a:rPr>
              <a:t>= 3.5 J/cm</a:t>
            </a:r>
            <a:r>
              <a:rPr lang="en-GB" sz="1100" baseline="30000" dirty="0">
                <a:solidFill>
                  <a:schemeClr val="tx1"/>
                </a:solidFill>
                <a:latin typeface="Calibri" panose="020F0502020204030204" pitchFamily="34" charset="0"/>
                <a:cs typeface="Calibri" panose="020F0502020204030204" pitchFamily="34" charset="0"/>
              </a:rPr>
              <a:t>2</a:t>
            </a:r>
            <a:r>
              <a:rPr lang="en-US" sz="1100" dirty="0">
                <a:solidFill>
                  <a:schemeClr val="tx1"/>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588339568"/>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17772</TotalTime>
  <Words>882</Words>
  <Application>Microsoft Office PowerPoint</Application>
  <PresentationFormat>On-screen Show (4:3)</PresentationFormat>
  <Paragraphs>206</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Helvetica Neue</vt:lpstr>
      <vt:lpstr>Symbol</vt:lpstr>
      <vt:lpstr>Wingdings</vt:lpstr>
      <vt:lpstr>Thème Office</vt:lpstr>
      <vt:lpstr>MQXFB09: Coil ordering</vt:lpstr>
      <vt:lpstr>Background</vt:lpstr>
      <vt:lpstr>Coil sorting according to coil material properties (RRR and Cu/Sc ratio)</vt:lpstr>
      <vt:lpstr>Coil sorting according to QH resistance</vt:lpstr>
      <vt:lpstr>MQXFB09, B08, B07, B06, B05 and B04</vt:lpstr>
      <vt:lpstr>Conclusion </vt:lpstr>
      <vt:lpstr>References</vt:lpstr>
      <vt:lpstr>Additional slides</vt:lpstr>
      <vt:lpstr>Minimum energy density</vt:lpstr>
      <vt:lpstr>QH resistance – individual strips</vt:lpstr>
      <vt:lpstr>Quench heater circuit resistance, tolerance range at warm, SM18</vt:lpstr>
      <vt:lpstr>Quench heater circuit resistance, tolerance range at cold, SM18</vt:lpstr>
      <vt:lpstr>Cold vs warm</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Penelope Matilde Quassolo</cp:lastModifiedBy>
  <cp:revision>1378</cp:revision>
  <cp:lastPrinted>2021-10-20T08:27:01Z</cp:lastPrinted>
  <dcterms:created xsi:type="dcterms:W3CDTF">2016-08-24T12:27:25Z</dcterms:created>
  <dcterms:modified xsi:type="dcterms:W3CDTF">2025-02-04T13:13:03Z</dcterms:modified>
</cp:coreProperties>
</file>