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audio1.bin" ContentType="audio/unknown"/>
  <Override PartName="/ppt/notesSlides/notesSlide8.xml" ContentType="application/vnd.openxmlformats-officedocument.presentationml.notesSlide+xml"/>
  <Override PartName="/ppt/embeddings/oleObject1.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349" r:id="rId2"/>
    <p:sldId id="355" r:id="rId3"/>
    <p:sldId id="257" r:id="rId4"/>
    <p:sldId id="289" r:id="rId5"/>
    <p:sldId id="292" r:id="rId6"/>
    <p:sldId id="265" r:id="rId7"/>
    <p:sldId id="296" r:id="rId8"/>
    <p:sldId id="297" r:id="rId9"/>
    <p:sldId id="270" r:id="rId10"/>
    <p:sldId id="350" r:id="rId11"/>
    <p:sldId id="345" r:id="rId12"/>
    <p:sldId id="381" r:id="rId13"/>
    <p:sldId id="382" r:id="rId14"/>
    <p:sldId id="282" r:id="rId15"/>
    <p:sldId id="275" r:id="rId16"/>
    <p:sldId id="346" r:id="rId17"/>
    <p:sldId id="363" r:id="rId18"/>
    <p:sldId id="395" r:id="rId19"/>
    <p:sldId id="396" r:id="rId20"/>
    <p:sldId id="397" r:id="rId21"/>
    <p:sldId id="315" r:id="rId22"/>
    <p:sldId id="392" r:id="rId23"/>
    <p:sldId id="321" r:id="rId24"/>
    <p:sldId id="365" r:id="rId25"/>
    <p:sldId id="366" r:id="rId26"/>
    <p:sldId id="393" r:id="rId27"/>
    <p:sldId id="323" r:id="rId28"/>
    <p:sldId id="367" r:id="rId29"/>
    <p:sldId id="326" r:id="rId30"/>
    <p:sldId id="298" r:id="rId31"/>
    <p:sldId id="372" r:id="rId32"/>
    <p:sldId id="301" r:id="rId33"/>
    <p:sldId id="376" r:id="rId34"/>
    <p:sldId id="311" r:id="rId35"/>
    <p:sldId id="310" r:id="rId36"/>
    <p:sldId id="303" r:id="rId37"/>
    <p:sldId id="306" r:id="rId38"/>
    <p:sldId id="307" r:id="rId39"/>
    <p:sldId id="379" r:id="rId40"/>
    <p:sldId id="308" r:id="rId41"/>
    <p:sldId id="384" r:id="rId42"/>
    <p:sldId id="394" r:id="rId43"/>
    <p:sldId id="340"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00FF"/>
    <a:srgbClr val="250E90"/>
    <a:srgbClr val="FFFFFF"/>
    <a:srgbClr val="760CFF"/>
    <a:srgbClr val="971CFF"/>
    <a:srgbClr val="C03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5" d="100"/>
          <a:sy n="85" d="100"/>
        </p:scale>
        <p:origin x="-1448" y="3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6674299-FE10-C844-867B-98D4F171B766}" type="datetime1">
              <a:rPr lang="en-US" smtClean="0"/>
              <a:t>25.02.25</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90DBAA-13E1-A34E-8508-6559B0C1B7C2}" type="slidenum">
              <a:rPr lang="fr-FR" smtClean="0"/>
              <a:t>‹#›</a:t>
            </a:fld>
            <a:endParaRPr lang="fr-FR"/>
          </a:p>
        </p:txBody>
      </p:sp>
    </p:spTree>
    <p:extLst>
      <p:ext uri="{BB962C8B-B14F-4D97-AF65-F5344CB8AC3E}">
        <p14:creationId xmlns:p14="http://schemas.microsoft.com/office/powerpoint/2010/main" val="14283984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3987F-8820-F44C-BB54-D5E676DDF81A}" type="datetime1">
              <a:rPr lang="en-US" smtClean="0"/>
              <a:t>25.02.25</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30B4B9-7A32-1B47-A961-15F625A7C4A3}" type="slidenum">
              <a:rPr lang="fr-FR" smtClean="0"/>
              <a:t>‹#›</a:t>
            </a:fld>
            <a:endParaRPr lang="fr-FR"/>
          </a:p>
        </p:txBody>
      </p:sp>
    </p:spTree>
    <p:extLst>
      <p:ext uri="{BB962C8B-B14F-4D97-AF65-F5344CB8AC3E}">
        <p14:creationId xmlns:p14="http://schemas.microsoft.com/office/powerpoint/2010/main" val="2330379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1267" name="Rectangle 3"/>
          <p:cNvSpPr>
            <a:spLocks noGrp="1" noChangeArrowheads="1"/>
          </p:cNvSpPr>
          <p:nvPr>
            <p:ph type="body" idx="1"/>
          </p:nvPr>
        </p:nvSpPr>
        <p:spPr bwMode="auto">
          <a:xfrm>
            <a:off x="914939" y="4343990"/>
            <a:ext cx="5028124" cy="4114505"/>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27</a:t>
            </a:fld>
            <a:endParaRPr lang="en-US"/>
          </a:p>
        </p:txBody>
      </p:sp>
      <p:sp>
        <p:nvSpPr>
          <p:cNvPr id="200706" name="Rectangle 2"/>
          <p:cNvSpPr>
            <a:spLocks noGrp="1" noRot="1" noChangeAspect="1" noChangeArrowheads="1" noTextEdit="1"/>
          </p:cNvSpPr>
          <p:nvPr>
            <p:ph type="sldImg"/>
          </p:nvPr>
        </p:nvSpPr>
        <p:spPr>
          <a:xfrm>
            <a:off x="1143000" y="685800"/>
            <a:ext cx="4572000" cy="3429000"/>
          </a:xfrm>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28</a:t>
            </a:fld>
            <a:endParaRPr lang="en-US"/>
          </a:p>
        </p:txBody>
      </p:sp>
      <p:sp>
        <p:nvSpPr>
          <p:cNvPr id="200706" name="Rectangle 2"/>
          <p:cNvSpPr>
            <a:spLocks noGrp="1" noRot="1" noChangeAspect="1" noChangeArrowheads="1" noTextEdit="1"/>
          </p:cNvSpPr>
          <p:nvPr>
            <p:ph type="sldImg"/>
          </p:nvPr>
        </p:nvSpPr>
        <p:spPr>
          <a:xfrm>
            <a:off x="1143000" y="685800"/>
            <a:ext cx="4572000" cy="3429000"/>
          </a:xfrm>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32C1C-126B-F245-9651-0B871DB1F87E}" type="slidenum">
              <a:rPr lang="en-US"/>
              <a:pPr/>
              <a:t>29</a:t>
            </a:fld>
            <a:endParaRPr lang="en-US"/>
          </a:p>
        </p:txBody>
      </p:sp>
      <p:sp>
        <p:nvSpPr>
          <p:cNvPr id="202754" name="Rectangle 2"/>
          <p:cNvSpPr>
            <a:spLocks noGrp="1" noRot="1" noChangeAspect="1" noChangeArrowheads="1" noTextEdit="1"/>
          </p:cNvSpPr>
          <p:nvPr>
            <p:ph type="sldImg"/>
          </p:nvPr>
        </p:nvSpPr>
        <p:spPr>
          <a:xfrm>
            <a:off x="1143000" y="685800"/>
            <a:ext cx="4572000" cy="3429000"/>
          </a:xfrm>
          <a:ln/>
        </p:spPr>
      </p:sp>
      <p:sp>
        <p:nvSpPr>
          <p:cNvPr id="2027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3794" name="Notes Placeholder 2"/>
          <p:cNvSpPr>
            <a:spLocks noGrp="1"/>
          </p:cNvSpPr>
          <p:nvPr>
            <p:ph type="body" idx="1"/>
          </p:nvPr>
        </p:nvSpPr>
        <p:spPr>
          <a:noFill/>
        </p:spPr>
        <p:txBody>
          <a:bodyPr/>
          <a:lstStyle/>
          <a:p>
            <a:endParaRPr lang="en-GB"/>
          </a:p>
        </p:txBody>
      </p:sp>
      <p:sp>
        <p:nvSpPr>
          <p:cNvPr id="33795" name="Slide Number Placeholder 3"/>
          <p:cNvSpPr>
            <a:spLocks noGrp="1"/>
          </p:cNvSpPr>
          <p:nvPr>
            <p:ph type="sldNum" sz="quarter" idx="5"/>
          </p:nvPr>
        </p:nvSpPr>
        <p:spPr>
          <a:noFill/>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fld id="{7441865D-562B-D642-B8D3-039D115E5029}" type="slidenum">
              <a:rPr lang="en-US" sz="1200" b="0"/>
              <a:pPr/>
              <a:t>30</a:t>
            </a:fld>
            <a:endParaRPr lang="en-US" sz="1200" b="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για την ερμηνεια τους ειναι βασικη η γνωση των αρχικων συνθηκων της πυρινης σφαιρας 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31</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για την ερμηνεια τους ειναι βασικη η γνωση των αρχικων συνθηκων της πυρινης σφαιρας 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32</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2130B4B9-7A32-1B47-A961-15F625A7C4A3}" type="slidenum">
              <a:rPr lang="fr-FR" smtClean="0"/>
              <a:t>3</a:t>
            </a:fld>
            <a:endParaRPr lang="fr-FR"/>
          </a:p>
        </p:txBody>
      </p:sp>
    </p:spTree>
    <p:extLst>
      <p:ext uri="{BB962C8B-B14F-4D97-AF65-F5344CB8AC3E}">
        <p14:creationId xmlns:p14="http://schemas.microsoft.com/office/powerpoint/2010/main" val="2628053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dirty="0" smtClean="0">
                <a:solidFill>
                  <a:schemeClr val="bg1"/>
                </a:solidFill>
              </a:rPr>
              <a:t>Εκατομυριοστά</a:t>
            </a:r>
            <a:r>
              <a:rPr lang="el-GR" baseline="0" dirty="0" smtClean="0">
                <a:solidFill>
                  <a:schemeClr val="bg1"/>
                </a:solidFill>
              </a:rPr>
              <a:t> </a:t>
            </a:r>
            <a:r>
              <a:rPr lang="el-GR" dirty="0" smtClean="0">
                <a:solidFill>
                  <a:schemeClr val="bg1"/>
                </a:solidFill>
              </a:rPr>
              <a:t>του δευτερολέπτου</a:t>
            </a:r>
            <a:r>
              <a:rPr lang="el-GR" baseline="0" dirty="0" smtClean="0">
                <a:solidFill>
                  <a:schemeClr val="bg1"/>
                </a:solidFill>
              </a:rPr>
              <a:t> </a:t>
            </a:r>
            <a:r>
              <a:rPr lang="el-GR" dirty="0" smtClean="0">
                <a:solidFill>
                  <a:schemeClr val="bg1"/>
                </a:solidFill>
              </a:rPr>
              <a:t>μετά τη γέννηση του</a:t>
            </a:r>
            <a:r>
              <a:rPr lang="el-GR" baseline="0" dirty="0" smtClean="0">
                <a:solidFill>
                  <a:schemeClr val="bg1"/>
                </a:solidFill>
              </a:rPr>
              <a:t> </a:t>
            </a:r>
            <a:r>
              <a:rPr lang="el-GR" dirty="0" smtClean="0">
                <a:solidFill>
                  <a:schemeClr val="bg1"/>
                </a:solidFill>
              </a:rPr>
              <a:t>σύμπαντος, όλη η ύλη</a:t>
            </a:r>
          </a:p>
          <a:p>
            <a:r>
              <a:rPr lang="el-GR" dirty="0" smtClean="0">
                <a:solidFill>
                  <a:schemeClr val="bg1"/>
                </a:solidFill>
              </a:rPr>
              <a:t>αποτελείται από κουάρκ και γλουόνια που κινούνται</a:t>
            </a:r>
            <a:r>
              <a:rPr lang="el-GR" baseline="0" dirty="0" smtClean="0">
                <a:solidFill>
                  <a:schemeClr val="bg1"/>
                </a:solidFill>
              </a:rPr>
              <a:t> </a:t>
            </a:r>
            <a:r>
              <a:rPr lang="el-GR" dirty="0" smtClean="0">
                <a:solidFill>
                  <a:schemeClr val="bg1"/>
                </a:solidFill>
              </a:rPr>
              <a:t>Ελεύθερα. Καθώς το σύμπαν διαστέλεται  και ψύχεται, τα κουάρκ και τα γλουόνια «φυλακίζονται» για πάντα μέσα στα αδρόνια, από τα οποία</a:t>
            </a:r>
            <a:r>
              <a:rPr lang="el-GR" baseline="0" dirty="0" smtClean="0">
                <a:solidFill>
                  <a:schemeClr val="bg1"/>
                </a:solidFill>
              </a:rPr>
              <a:t> </a:t>
            </a:r>
            <a:r>
              <a:rPr lang="el-GR" dirty="0" smtClean="0">
                <a:solidFill>
                  <a:schemeClr val="bg1"/>
                </a:solidFill>
              </a:rPr>
              <a:t>σήμερα παραμένουν μόνο πρωτόνια και νετρόνια</a:t>
            </a:r>
            <a:endParaRPr lang="en-US" dirty="0" smtClean="0">
              <a:solidFill>
                <a:schemeClr val="bg1"/>
              </a:solidFill>
            </a:endParaRPr>
          </a:p>
          <a:p>
            <a:endParaRPr lang="el-GR"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2130B4B9-7A32-1B47-A961-15F625A7C4A3}" type="slidenum">
              <a:rPr lang="fr-FR" smtClean="0"/>
              <a:t>4</a:t>
            </a:fld>
            <a:endParaRPr lang="fr-FR"/>
          </a:p>
        </p:txBody>
      </p:sp>
    </p:spTree>
    <p:extLst>
      <p:ext uri="{BB962C8B-B14F-4D97-AF65-F5344CB8AC3E}">
        <p14:creationId xmlns:p14="http://schemas.microsoft.com/office/powerpoint/2010/main" val="1521766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dirty="0" smtClean="0"/>
              <a:t>Στα αδρονια</a:t>
            </a:r>
            <a:r>
              <a:rPr lang="el-GR" baseline="0" dirty="0" smtClean="0"/>
              <a:t> τα κουαρκ συνδεονται με την ισχυρη δυναμη, που η ισχυσ της μεγαλωνει με την αποσταση και που εχει να κανει με το φορτιο του χρωματος Αν προσπαθησουμε να διαχωρισουμε τα δυο κουαρκ, δινοντας ενεργεια στο συστημα, οταν η ενεργεια κανει δυνατη τη δημιουργια ενος ζευγαριου κουαρκ-αντικουαρκ, σπαζει ο δεσμος και καταληγουμε με δυο αδρονια (αντι του αρχικου ενος)</a:t>
            </a:r>
            <a:endParaRPr lang="en-GB" dirty="0"/>
          </a:p>
        </p:txBody>
      </p:sp>
      <p:sp>
        <p:nvSpPr>
          <p:cNvPr id="4" name="Slide Number Placeholder 3"/>
          <p:cNvSpPr>
            <a:spLocks noGrp="1"/>
          </p:cNvSpPr>
          <p:nvPr>
            <p:ph type="sldNum" sz="quarter" idx="10"/>
          </p:nvPr>
        </p:nvSpPr>
        <p:spPr/>
        <p:txBody>
          <a:bodyPr/>
          <a:lstStyle/>
          <a:p>
            <a:fld id="{5C00815A-DBBC-4841-A6E8-5165C14C7231}" type="slidenum">
              <a:rPr lang="en-US" smtClean="0"/>
              <a:t>7</a:t>
            </a:fld>
            <a:endParaRPr lang="en-US"/>
          </a:p>
        </p:txBody>
      </p:sp>
    </p:spTree>
    <p:extLst>
      <p:ext uri="{BB962C8B-B14F-4D97-AF65-F5344CB8AC3E}">
        <p14:creationId xmlns:p14="http://schemas.microsoft.com/office/powerpoint/2010/main" val="186457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1267" name="Rectangle 3"/>
          <p:cNvSpPr>
            <a:spLocks noGrp="1" noChangeArrowheads="1"/>
          </p:cNvSpPr>
          <p:nvPr>
            <p:ph type="body" idx="1"/>
          </p:nvPr>
        </p:nvSpPr>
        <p:spPr bwMode="auto">
          <a:xfrm>
            <a:off x="914939" y="4343990"/>
            <a:ext cx="5028124" cy="4114505"/>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14</a:t>
            </a:fld>
            <a:endParaRPr lang="fr-FR"/>
          </a:p>
        </p:txBody>
      </p:sp>
    </p:spTree>
    <p:extLst>
      <p:ext uri="{BB962C8B-B14F-4D97-AF65-F5344CB8AC3E}">
        <p14:creationId xmlns:p14="http://schemas.microsoft.com/office/powerpoint/2010/main" val="76874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17</a:t>
            </a:fld>
            <a:endParaRPr lang="en-US"/>
          </a:p>
        </p:txBody>
      </p:sp>
      <p:sp>
        <p:nvSpPr>
          <p:cNvPr id="212994"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F04D00-72AD-F449-8C6A-C8BCDC32456A}" type="slidenum">
              <a:rPr lang="en-US"/>
              <a:pPr/>
              <a:t>19</a:t>
            </a:fld>
            <a:endParaRPr lang="en-US"/>
          </a:p>
        </p:txBody>
      </p:sp>
      <p:sp>
        <p:nvSpPr>
          <p:cNvPr id="195586" name="Rectangle 2"/>
          <p:cNvSpPr>
            <a:spLocks noGrp="1" noRot="1" noChangeAspect="1" noChangeArrowheads="1" noTextEdit="1"/>
          </p:cNvSpPr>
          <p:nvPr>
            <p:ph type="sldImg"/>
          </p:nvPr>
        </p:nvSpPr>
        <p:spPr>
          <a:xfrm>
            <a:off x="1143000" y="685800"/>
            <a:ext cx="4572000" cy="3429000"/>
          </a:xfrm>
          <a:ln/>
        </p:spPr>
      </p:sp>
      <p:sp>
        <p:nvSpPr>
          <p:cNvPr id="1955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23</a:t>
            </a:fld>
            <a:endParaRPr lang="en-US"/>
          </a:p>
        </p:txBody>
      </p:sp>
      <p:sp>
        <p:nvSpPr>
          <p:cNvPr id="198658" name="Rectangle 2"/>
          <p:cNvSpPr>
            <a:spLocks noGrp="1" noRot="1" noChangeAspect="1" noChangeArrowheads="1" noTextEdit="1"/>
          </p:cNvSpPr>
          <p:nvPr>
            <p:ph type="sldImg"/>
          </p:nvPr>
        </p:nvSpPr>
        <p:spPr>
          <a:xfrm>
            <a:off x="1143000" y="685800"/>
            <a:ext cx="4572000" cy="3429000"/>
          </a:xfrm>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GB"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fr-FR"/>
          </a:p>
        </p:txBody>
      </p:sp>
      <p:sp>
        <p:nvSpPr>
          <p:cNvPr id="4" name="Date Placeholder 3"/>
          <p:cNvSpPr>
            <a:spLocks noGrp="1"/>
          </p:cNvSpPr>
          <p:nvPr>
            <p:ph type="dt" sz="half" idx="10"/>
          </p:nvPr>
        </p:nvSpPr>
        <p:spPr/>
        <p:txBody>
          <a:bodyPr/>
          <a:lstStyle/>
          <a:p>
            <a:r>
              <a:rPr lang="x-none" smtClean="0"/>
              <a:t>26.2.2025</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566185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26.2.2025</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97421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GB" smtClean="0"/>
              <a:t>Click to edit Master title style</a:t>
            </a:r>
            <a:endParaRPr lang="fr-F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26.2.2025</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040086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5"/>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2"/>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r>
              <a:rPr lang="x-none" smtClean="0"/>
              <a:t>26.2.2025</a:t>
            </a:r>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2908482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2"/>
            <a:ext cx="5078412" cy="365125"/>
          </a:xfrm>
        </p:spPr>
        <p:txBody>
          <a:bodyPr/>
          <a:lstStyle>
            <a:lvl1pPr algn="r">
              <a:defRPr sz="1000" smtClean="0">
                <a:solidFill>
                  <a:schemeClr val="tx1">
                    <a:tint val="75000"/>
                  </a:schemeClr>
                </a:solidFill>
              </a:defRPr>
            </a:lvl1pPr>
          </a:lstStyle>
          <a:p>
            <a:pPr>
              <a:defRPr/>
            </a:pPr>
            <a:endParaRPr lang="en-US" dirty="0"/>
          </a:p>
        </p:txBody>
      </p:sp>
      <p:sp>
        <p:nvSpPr>
          <p:cNvPr id="7" name="Espace réservé du numéro de diapositive 5"/>
          <p:cNvSpPr>
            <a:spLocks noGrp="1"/>
          </p:cNvSpPr>
          <p:nvPr>
            <p:ph type="sldNum" sz="quarter" idx="13"/>
          </p:nvPr>
        </p:nvSpPr>
        <p:spPr>
          <a:xfrm>
            <a:off x="8202614" y="6356352"/>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1987811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5"/>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r>
              <a:rPr lang="x-none" smtClean="0"/>
              <a:t>26.2.2025</a:t>
            </a:r>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3627434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704" y="6497033"/>
            <a:ext cx="2057400" cy="365125"/>
          </a:xfrm>
        </p:spPr>
        <p:txBody>
          <a:bodyPr/>
          <a:lstStyle>
            <a:lvl1pPr>
              <a:defRPr sz="2000">
                <a:solidFill>
                  <a:srgbClr val="FF0000"/>
                </a:solidFill>
              </a:defRPr>
            </a:lvl1pPr>
          </a:lstStyle>
          <a:p>
            <a:r>
              <a:rPr lang="x-none" smtClean="0"/>
              <a:t>26.2.2025</a:t>
            </a:r>
            <a:endParaRPr lang="en-US"/>
          </a:p>
        </p:txBody>
      </p:sp>
      <p:sp>
        <p:nvSpPr>
          <p:cNvPr id="4" name="Footer Placeholder 3"/>
          <p:cNvSpPr>
            <a:spLocks noGrp="1"/>
          </p:cNvSpPr>
          <p:nvPr>
            <p:ph type="ftr" sz="quarter" idx="11"/>
          </p:nvPr>
        </p:nvSpPr>
        <p:spPr>
          <a:xfrm>
            <a:off x="2989762" y="6424207"/>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0000"/>
                </a:solidFill>
              </a:defRPr>
            </a:lvl1pPr>
          </a:lstStyle>
          <a:p>
            <a:fld id="{5E06753C-B0B7-584B-8477-F95328221666}" type="slidenum">
              <a:rPr lang="en-US" smtClean="0"/>
              <a:pPr/>
              <a:t>‹#›</a:t>
            </a:fld>
            <a:endParaRPr lang="en-US" dirty="0"/>
          </a:p>
        </p:txBody>
      </p:sp>
    </p:spTree>
    <p:extLst>
      <p:ext uri="{BB962C8B-B14F-4D97-AF65-F5344CB8AC3E}">
        <p14:creationId xmlns:p14="http://schemas.microsoft.com/office/powerpoint/2010/main" val="32451311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26.2.2025</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132700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26.2.2025</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2321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Date Placeholder 4"/>
          <p:cNvSpPr>
            <a:spLocks noGrp="1"/>
          </p:cNvSpPr>
          <p:nvPr>
            <p:ph type="dt" sz="half" idx="10"/>
          </p:nvPr>
        </p:nvSpPr>
        <p:spPr/>
        <p:txBody>
          <a:bodyPr/>
          <a:lstStyle/>
          <a:p>
            <a:r>
              <a:rPr lang="x-none" smtClean="0"/>
              <a:t>26.2.2025</a:t>
            </a:r>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73899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7" name="Date Placeholder 6"/>
          <p:cNvSpPr>
            <a:spLocks noGrp="1"/>
          </p:cNvSpPr>
          <p:nvPr>
            <p:ph type="dt" sz="half" idx="10"/>
          </p:nvPr>
        </p:nvSpPr>
        <p:spPr/>
        <p:txBody>
          <a:bodyPr/>
          <a:lstStyle/>
          <a:p>
            <a:r>
              <a:rPr lang="x-none" smtClean="0"/>
              <a:t>26.2.2025</a:t>
            </a:r>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10181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Date Placeholder 2"/>
          <p:cNvSpPr>
            <a:spLocks noGrp="1"/>
          </p:cNvSpPr>
          <p:nvPr>
            <p:ph type="dt" sz="half" idx="10"/>
          </p:nvPr>
        </p:nvSpPr>
        <p:spPr/>
        <p:txBody>
          <a:bodyPr/>
          <a:lstStyle/>
          <a:p>
            <a:r>
              <a:rPr lang="x-none" smtClean="0"/>
              <a:t>26.2.2025</a:t>
            </a:r>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4153791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26.2.2025</a:t>
            </a:r>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649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GB" smtClean="0"/>
              <a:t>Click to edit Master title style</a:t>
            </a:r>
            <a:endParaRPr lang="fr-F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26.2.2025</a:t>
            </a:r>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9674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26.2.2025</a:t>
            </a:r>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8668154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4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fr-FR"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26.2.2025</a:t>
            </a:r>
            <a:endParaRPr lang="fr-F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A0079-E3EA-F649-832E-01E6D884025C}" type="slidenum">
              <a:rPr lang="fr-FR" smtClean="0"/>
              <a:t>‹#›</a:t>
            </a:fld>
            <a:endParaRPr lang="fr-FR"/>
          </a:p>
        </p:txBody>
      </p:sp>
      <p:pic>
        <p:nvPicPr>
          <p:cNvPr id="8" name="Picture 7" descr="4_Color_Logo_DB.png"/>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8595360" y="0"/>
            <a:ext cx="548640" cy="740664"/>
          </a:xfrm>
          <a:prstGeom prst="rect">
            <a:avLst/>
          </a:prstGeom>
        </p:spPr>
      </p:pic>
    </p:spTree>
    <p:extLst>
      <p:ext uri="{BB962C8B-B14F-4D97-AF65-F5344CB8AC3E}">
        <p14:creationId xmlns:p14="http://schemas.microsoft.com/office/powerpoint/2010/main" val="353682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gif"/><Relationship Id="rId5" Type="http://schemas.openxmlformats.org/officeDocument/2006/relationships/image" Target="../media/image7.gif"/><Relationship Id="rId6" Type="http://schemas.openxmlformats.org/officeDocument/2006/relationships/image" Target="../media/image8.pn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gif"/><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png"/><Relationship Id="rId6" Type="http://schemas.openxmlformats.org/officeDocument/2006/relationships/image" Target="../media/image30.jpeg"/><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31.jpg"/><Relationship Id="rId4" Type="http://schemas.openxmlformats.org/officeDocument/2006/relationships/image" Target="../media/image32.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gif"/><Relationship Id="rId5" Type="http://schemas.openxmlformats.org/officeDocument/2006/relationships/image" Target="../media/image37.jpeg"/><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audio" Target="../media/audio1.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gif"/><Relationship Id="rId5" Type="http://schemas.openxmlformats.org/officeDocument/2006/relationships/image" Target="../media/image7.gif"/><Relationship Id="rId6" Type="http://schemas.openxmlformats.org/officeDocument/2006/relationships/image" Target="../media/image8.pn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gif"/><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8.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4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jpe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1" Type="http://schemas.openxmlformats.org/officeDocument/2006/relationships/slideLayout" Target="../slideLayouts/slideLayout15.xml"/><Relationship Id="rId2" Type="http://schemas.openxmlformats.org/officeDocument/2006/relationships/image" Target="../media/image44.emf"/></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4" Type="http://schemas.openxmlformats.org/officeDocument/2006/relationships/image" Target="../media/image48.jpeg"/><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4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3.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emf"/><Relationship Id="rId3" Type="http://schemas.openxmlformats.org/officeDocument/2006/relationships/image" Target="../media/image5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 Id="rId3" Type="http://schemas.openxmlformats.org/officeDocument/2006/relationships/image" Target="../media/image5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9.png"/><Relationship Id="rId3" Type="http://schemas.openxmlformats.org/officeDocument/2006/relationships/image" Target="../media/image60.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1.png"/><Relationship Id="rId3" Type="http://schemas.openxmlformats.org/officeDocument/2006/relationships/image" Target="../media/image62.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2.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8.gif"/><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6.xml"/><Relationship Id="rId2"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A0079-E3EA-F649-832E-01E6D884025C}" type="slidenum">
              <a:rPr lang="fr-FR" smtClean="0"/>
              <a:t>1</a:t>
            </a:fld>
            <a:endParaRPr lang="fr-FR"/>
          </a:p>
        </p:txBody>
      </p:sp>
      <p:pic>
        <p:nvPicPr>
          <p:cNvPr id="8" name="Picture 7" descr="klaus.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668"/>
            <a:ext cx="4578096" cy="6858000"/>
          </a:xfrm>
          <a:prstGeom prst="rect">
            <a:avLst/>
          </a:prstGeom>
        </p:spPr>
      </p:pic>
      <p:sp>
        <p:nvSpPr>
          <p:cNvPr id="9" name="TextBox 8"/>
          <p:cNvSpPr txBox="1"/>
          <p:nvPr/>
        </p:nvSpPr>
        <p:spPr>
          <a:xfrm>
            <a:off x="4832095" y="1175825"/>
            <a:ext cx="4175996" cy="1046440"/>
          </a:xfrm>
          <a:prstGeom prst="rect">
            <a:avLst/>
          </a:prstGeom>
          <a:noFill/>
        </p:spPr>
        <p:txBody>
          <a:bodyPr wrap="square" rtlCol="0">
            <a:spAutoFit/>
          </a:bodyPr>
          <a:lstStyle/>
          <a:p>
            <a:pPr algn="ctr"/>
            <a:r>
              <a:rPr lang="el-GR" sz="3100" b="1" dirty="0" smtClean="0">
                <a:solidFill>
                  <a:srgbClr val="250E90"/>
                </a:solidFill>
              </a:rPr>
              <a:t>ALICE: </a:t>
            </a:r>
            <a:r>
              <a:rPr lang="el-GR" sz="3100" b="1" dirty="0">
                <a:solidFill>
                  <a:srgbClr val="250E90"/>
                </a:solidFill>
              </a:rPr>
              <a:t>το πείραμα </a:t>
            </a:r>
            <a:r>
              <a:rPr lang="el-GR" sz="3100" b="1" dirty="0" smtClean="0">
                <a:solidFill>
                  <a:srgbClr val="250E90"/>
                </a:solidFill>
              </a:rPr>
              <a:t>βαριών ιόντων στο LHC</a:t>
            </a:r>
            <a:endParaRPr lang="en-US" sz="3100" b="1" dirty="0">
              <a:solidFill>
                <a:srgbClr val="250E90"/>
              </a:solidFill>
            </a:endParaRPr>
          </a:p>
        </p:txBody>
      </p:sp>
      <p:pic>
        <p:nvPicPr>
          <p:cNvPr id="10" name="Picture 9" descr="4_Color_Logo_CB.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93789" y="0"/>
            <a:ext cx="548640" cy="740664"/>
          </a:xfrm>
          <a:prstGeom prst="rect">
            <a:avLst/>
          </a:prstGeom>
        </p:spPr>
      </p:pic>
      <p:sp>
        <p:nvSpPr>
          <p:cNvPr id="2" name="TextBox 1"/>
          <p:cNvSpPr txBox="1"/>
          <p:nvPr/>
        </p:nvSpPr>
        <p:spPr>
          <a:xfrm>
            <a:off x="5397583" y="3005055"/>
            <a:ext cx="3010585" cy="707886"/>
          </a:xfrm>
          <a:prstGeom prst="rect">
            <a:avLst/>
          </a:prstGeom>
          <a:noFill/>
        </p:spPr>
        <p:txBody>
          <a:bodyPr wrap="none" rtlCol="0">
            <a:spAutoFit/>
          </a:bodyPr>
          <a:lstStyle/>
          <a:p>
            <a:pPr algn="ctr"/>
            <a:r>
              <a:rPr lang="el-GR" sz="2000" b="1" dirty="0" smtClean="0">
                <a:solidFill>
                  <a:srgbClr val="250E90"/>
                </a:solidFill>
              </a:rPr>
              <a:t>Δέσποινα Χατζηφωτιάδου</a:t>
            </a:r>
          </a:p>
          <a:p>
            <a:pPr algn="ctr"/>
            <a:r>
              <a:rPr lang="el-GR" sz="2000" b="1" dirty="0" smtClean="0">
                <a:solidFill>
                  <a:srgbClr val="250E90"/>
                </a:solidFill>
              </a:rPr>
              <a:t>INFN Bologna και CERN</a:t>
            </a:r>
            <a:endParaRPr lang="en-US" sz="2000" b="1" dirty="0">
              <a:solidFill>
                <a:srgbClr val="250E90"/>
              </a:solidFill>
            </a:endParaRPr>
          </a:p>
        </p:txBody>
      </p:sp>
      <p:pic>
        <p:nvPicPr>
          <p:cNvPr id="4" name="Picture 3" descr="Logo_IMC_web.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32095" y="5163218"/>
            <a:ext cx="4175996" cy="1666568"/>
          </a:xfrm>
          <a:prstGeom prst="rect">
            <a:avLst/>
          </a:prstGeom>
        </p:spPr>
      </p:pic>
      <p:sp>
        <p:nvSpPr>
          <p:cNvPr id="7" name="Footer Placeholder 6"/>
          <p:cNvSpPr>
            <a:spLocks noGrp="1"/>
          </p:cNvSpPr>
          <p:nvPr>
            <p:ph type="ftr" sz="quarter" idx="11"/>
          </p:nvPr>
        </p:nvSpPr>
        <p:spPr/>
        <p:txBody>
          <a:bodyPr/>
          <a:lstStyle/>
          <a:p>
            <a:endParaRPr lang="fr-FR"/>
          </a:p>
        </p:txBody>
      </p:sp>
      <p:sp>
        <p:nvSpPr>
          <p:cNvPr id="5" name="Date Placeholder 4"/>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9027950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10</a:t>
            </a:fld>
            <a:endParaRPr lang="fr-FR"/>
          </a:p>
        </p:txBody>
      </p:sp>
      <p:pic>
        <p:nvPicPr>
          <p:cNvPr id="7" name="Picture 6" descr="phasetransition.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54151" y="409604"/>
            <a:ext cx="6235700" cy="4622800"/>
          </a:xfrm>
          <a:prstGeom prst="rect">
            <a:avLst/>
          </a:prstGeom>
        </p:spPr>
      </p:pic>
      <p:sp>
        <p:nvSpPr>
          <p:cNvPr id="2" name="Rectangle 1"/>
          <p:cNvSpPr/>
          <p:nvPr/>
        </p:nvSpPr>
        <p:spPr>
          <a:xfrm>
            <a:off x="1321005" y="5109783"/>
            <a:ext cx="6501990" cy="369332"/>
          </a:xfrm>
          <a:prstGeom prst="rect">
            <a:avLst/>
          </a:prstGeom>
        </p:spPr>
        <p:txBody>
          <a:bodyPr wrap="square">
            <a:spAutoFit/>
          </a:bodyPr>
          <a:lstStyle/>
          <a:p>
            <a:pPr marL="285750" indent="-285750">
              <a:buFont typeface="Wingdings" charset="2"/>
              <a:buChar char="Ø"/>
            </a:pPr>
            <a:r>
              <a:rPr lang="el-GR" dirty="0">
                <a:solidFill>
                  <a:srgbClr val="FFFFFF"/>
                </a:solidFill>
              </a:rPr>
              <a:t>Πώς μπορούμε να </a:t>
            </a:r>
            <a:r>
              <a:rPr lang="en-US" dirty="0">
                <a:solidFill>
                  <a:srgbClr val="FFFF00"/>
                </a:solidFill>
              </a:rPr>
              <a:t>“</a:t>
            </a:r>
            <a:r>
              <a:rPr lang="el-GR" dirty="0">
                <a:solidFill>
                  <a:srgbClr val="FFFF00"/>
                </a:solidFill>
              </a:rPr>
              <a:t>εξερευνήσουμε</a:t>
            </a:r>
            <a:r>
              <a:rPr lang="en-US" dirty="0">
                <a:solidFill>
                  <a:srgbClr val="FFFF00"/>
                </a:solidFill>
              </a:rPr>
              <a:t>” </a:t>
            </a:r>
            <a:r>
              <a:rPr lang="el-GR" dirty="0">
                <a:solidFill>
                  <a:srgbClr val="FFFFFF"/>
                </a:solidFill>
              </a:rPr>
              <a:t>αυτό το διάγραμμα φάσης;</a:t>
            </a:r>
            <a:endParaRPr lang="en-US" dirty="0">
              <a:solidFill>
                <a:srgbClr val="FFFFFF"/>
              </a:solidFill>
            </a:endParaRPr>
          </a:p>
        </p:txBody>
      </p:sp>
      <p:sp>
        <p:nvSpPr>
          <p:cNvPr id="8" name="TextBox 7"/>
          <p:cNvSpPr txBox="1"/>
          <p:nvPr/>
        </p:nvSpPr>
        <p:spPr>
          <a:xfrm>
            <a:off x="728640" y="5567894"/>
            <a:ext cx="7686720" cy="646331"/>
          </a:xfrm>
          <a:prstGeom prst="rect">
            <a:avLst/>
          </a:prstGeom>
          <a:noFill/>
        </p:spPr>
        <p:txBody>
          <a:bodyPr wrap="none" rtlCol="0">
            <a:spAutoFit/>
          </a:bodyPr>
          <a:lstStyle/>
          <a:p>
            <a:pPr marL="285750" indent="-285750">
              <a:buFont typeface="Wingdings" charset="2"/>
              <a:buChar char="Ø"/>
            </a:pPr>
            <a:r>
              <a:rPr lang="el-GR" dirty="0" smtClean="0">
                <a:solidFill>
                  <a:srgbClr val="FFFFFF"/>
                </a:solidFill>
              </a:rPr>
              <a:t>Δημιουργώντας </a:t>
            </a:r>
            <a:r>
              <a:rPr lang="el-GR" dirty="0" smtClean="0">
                <a:solidFill>
                  <a:srgbClr val="FFFF00"/>
                </a:solidFill>
              </a:rPr>
              <a:t>εκτεταμένα συστήματα κουάρκ και γλουονίων</a:t>
            </a:r>
            <a:r>
              <a:rPr lang="en-US" dirty="0" smtClean="0">
                <a:solidFill>
                  <a:srgbClr val="FFFF00"/>
                </a:solidFill>
              </a:rPr>
              <a:t> </a:t>
            </a:r>
            <a:r>
              <a:rPr lang="el-GR" dirty="0" smtClean="0">
                <a:solidFill>
                  <a:srgbClr val="FFFFFF"/>
                </a:solidFill>
              </a:rPr>
              <a:t>σε υψηλή</a:t>
            </a:r>
            <a:endParaRPr lang="en-US" dirty="0">
              <a:solidFill>
                <a:srgbClr val="FFFFFF"/>
              </a:solidFill>
            </a:endParaRPr>
          </a:p>
          <a:p>
            <a:r>
              <a:rPr lang="en-US" dirty="0">
                <a:solidFill>
                  <a:srgbClr val="FFFFFF"/>
                </a:solidFill>
              </a:rPr>
              <a:t> </a:t>
            </a:r>
            <a:r>
              <a:rPr lang="el-GR" dirty="0" smtClean="0">
                <a:solidFill>
                  <a:srgbClr val="FFFFFF"/>
                </a:solidFill>
              </a:rPr>
              <a:t>    θερμοκρασία και/ή</a:t>
            </a:r>
            <a:r>
              <a:rPr lang="en-US" dirty="0" smtClean="0">
                <a:solidFill>
                  <a:srgbClr val="FFFFFF"/>
                </a:solidFill>
              </a:rPr>
              <a:t> </a:t>
            </a:r>
            <a:r>
              <a:rPr lang="el-GR" dirty="0" smtClean="0">
                <a:solidFill>
                  <a:srgbClr val="FFFFFF"/>
                </a:solidFill>
              </a:rPr>
              <a:t>βαρυονική πυκνότητα</a:t>
            </a:r>
            <a:r>
              <a:rPr lang="en-US" dirty="0" smtClean="0">
                <a:solidFill>
                  <a:srgbClr val="FFFFFF"/>
                </a:solidFill>
              </a:rPr>
              <a:t> </a:t>
            </a:r>
            <a:r>
              <a:rPr lang="en-US" dirty="0" smtClean="0">
                <a:solidFill>
                  <a:srgbClr val="FFFFFF"/>
                </a:solidFill>
                <a:sym typeface="Wingdings" pitchFamily="2" charset="2"/>
              </a:rPr>
              <a:t> </a:t>
            </a:r>
            <a:r>
              <a:rPr lang="el-GR" dirty="0" smtClean="0">
                <a:solidFill>
                  <a:srgbClr val="FFFF00"/>
                </a:solidFill>
                <a:sym typeface="Wingdings" pitchFamily="2" charset="2"/>
              </a:rPr>
              <a:t>με συγκρούσεις βαριών ιόντων</a:t>
            </a:r>
            <a:endParaRPr lang="it-IT" dirty="0">
              <a:solidFill>
                <a:srgbClr val="FFFF00"/>
              </a:solidFill>
            </a:endParaRPr>
          </a:p>
        </p:txBody>
      </p:sp>
      <p:sp>
        <p:nvSpPr>
          <p:cNvPr id="3" name="Date Placeholder 2"/>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1757190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1"/>
          </p:nvPr>
        </p:nvSpPr>
        <p:spPr/>
        <p:txBody>
          <a:bodyPr/>
          <a:lstStyle/>
          <a:p>
            <a:fld id="{4E78632A-65D9-4C6F-878A-9A3ABE183B0F}" type="slidenum">
              <a:rPr lang="en-US">
                <a:solidFill>
                  <a:srgbClr val="000000"/>
                </a:solidFill>
              </a:rPr>
              <a:pPr/>
              <a:t>11</a:t>
            </a:fld>
            <a:endParaRPr lang="en-US">
              <a:solidFill>
                <a:srgbClr val="000000"/>
              </a:solidFill>
            </a:endParaRPr>
          </a:p>
        </p:txBody>
      </p:sp>
      <p:sp>
        <p:nvSpPr>
          <p:cNvPr id="650242" name="Rectangle 2"/>
          <p:cNvSpPr>
            <a:spLocks noGrp="1" noChangeArrowheads="1"/>
          </p:cNvSpPr>
          <p:nvPr>
            <p:ph type="title"/>
          </p:nvPr>
        </p:nvSpPr>
        <p:spPr>
          <a:xfrm>
            <a:off x="1958362" y="47914"/>
            <a:ext cx="5379678" cy="591573"/>
          </a:xfrm>
        </p:spPr>
        <p:txBody>
          <a:bodyPr>
            <a:normAutofit fontScale="90000"/>
          </a:bodyPr>
          <a:lstStyle/>
          <a:p>
            <a:r>
              <a:rPr lang="en-US" dirty="0">
                <a:solidFill>
                  <a:srgbClr val="78D1FF"/>
                </a:solidFill>
              </a:rPr>
              <a:t>Large </a:t>
            </a:r>
            <a:r>
              <a:rPr lang="en-US" dirty="0" smtClean="0">
                <a:solidFill>
                  <a:srgbClr val="78D1FF"/>
                </a:solidFill>
              </a:rPr>
              <a:t>'Hadron Collider' </a:t>
            </a:r>
            <a:endParaRPr lang="en-US" dirty="0">
              <a:solidFill>
                <a:srgbClr val="78D1FF"/>
              </a:solidFill>
            </a:endParaRPr>
          </a:p>
        </p:txBody>
      </p:sp>
      <p:pic>
        <p:nvPicPr>
          <p:cNvPr id="650243" name="Picture 3"/>
          <p:cNvPicPr>
            <a:picLocks noChangeAspect="1" noChangeArrowheads="1"/>
          </p:cNvPicPr>
          <p:nvPr/>
        </p:nvPicPr>
        <p:blipFill>
          <a:blip r:embed="rId3" cstate="screen"/>
          <a:srcRect/>
          <a:stretch>
            <a:fillRect/>
          </a:stretch>
        </p:blipFill>
        <p:spPr bwMode="auto">
          <a:xfrm>
            <a:off x="0" y="665167"/>
            <a:ext cx="9144000" cy="6192837"/>
          </a:xfrm>
          <a:prstGeom prst="rect">
            <a:avLst/>
          </a:prstGeom>
          <a:noFill/>
        </p:spPr>
      </p:pic>
      <p:sp>
        <p:nvSpPr>
          <p:cNvPr id="650244" name="Text Box 4"/>
          <p:cNvSpPr txBox="1">
            <a:spLocks noChangeArrowheads="1"/>
          </p:cNvSpPr>
          <p:nvPr/>
        </p:nvSpPr>
        <p:spPr bwMode="auto">
          <a:xfrm>
            <a:off x="6755428" y="861480"/>
            <a:ext cx="14847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a:solidFill>
                  <a:srgbClr val="B5E8FF"/>
                </a:solidFill>
                <a:latin typeface="Tahoma" pitchFamily="34" charset="0"/>
              </a:rPr>
              <a:t>Lake Geneva</a:t>
            </a:r>
            <a:endParaRPr lang="en-US" sz="2400">
              <a:solidFill>
                <a:srgbClr val="000000"/>
              </a:solidFill>
              <a:latin typeface="Tahoma" pitchFamily="34" charset="0"/>
            </a:endParaRPr>
          </a:p>
        </p:txBody>
      </p:sp>
      <p:sp>
        <p:nvSpPr>
          <p:cNvPr id="650245" name="Text Box 5"/>
          <p:cNvSpPr txBox="1">
            <a:spLocks noChangeArrowheads="1"/>
          </p:cNvSpPr>
          <p:nvPr/>
        </p:nvSpPr>
        <p:spPr bwMode="auto">
          <a:xfrm>
            <a:off x="1" y="731840"/>
            <a:ext cx="1889873" cy="646331"/>
          </a:xfrm>
          <a:prstGeom prst="rect">
            <a:avLst/>
          </a:prstGeom>
          <a:noFill/>
          <a:ln w="9525">
            <a:noFill/>
            <a:miter lim="800000"/>
            <a:headEnd/>
            <a:tailEnd/>
          </a:ln>
          <a:effectLst>
            <a:outerShdw dist="35921" dir="2700000" algn="ctr" rotWithShape="0">
              <a:schemeClr val="tx2"/>
            </a:outerShdw>
          </a:effectLst>
        </p:spPr>
        <p:txBody>
          <a:bodyPr wrap="none">
            <a:spAutoFit/>
          </a:bodyPr>
          <a:lstStyle/>
          <a:p>
            <a:pPr algn="l"/>
            <a:r>
              <a:rPr lang="en-US" dirty="0" smtClean="0">
                <a:solidFill>
                  <a:srgbClr val="FFF230"/>
                </a:solidFill>
                <a:latin typeface="Tahoma" pitchFamily="34" charset="0"/>
              </a:rPr>
              <a:t>14 TeV </a:t>
            </a:r>
            <a:r>
              <a:rPr lang="en-US" sz="1600" dirty="0" smtClean="0">
                <a:solidFill>
                  <a:srgbClr val="FFF230"/>
                </a:solidFill>
                <a:latin typeface="Tahoma" pitchFamily="34" charset="0"/>
              </a:rPr>
              <a:t>(pp) </a:t>
            </a:r>
          </a:p>
          <a:p>
            <a:pPr algn="l"/>
            <a:r>
              <a:rPr lang="en-US" dirty="0" smtClean="0">
                <a:solidFill>
                  <a:srgbClr val="FFF230"/>
                </a:solidFill>
                <a:latin typeface="Tahoma" pitchFamily="34" charset="0"/>
              </a:rPr>
              <a:t>1150 TeV (PbPb)</a:t>
            </a:r>
            <a:endParaRPr lang="en-US" dirty="0">
              <a:solidFill>
                <a:srgbClr val="FFF230"/>
              </a:solidFill>
              <a:latin typeface="Tahoma" pitchFamily="34" charset="0"/>
            </a:endParaRPr>
          </a:p>
        </p:txBody>
      </p:sp>
      <p:grpSp>
        <p:nvGrpSpPr>
          <p:cNvPr id="2" name="Group 6"/>
          <p:cNvGrpSpPr>
            <a:grpSpLocks/>
          </p:cNvGrpSpPr>
          <p:nvPr/>
        </p:nvGrpSpPr>
        <p:grpSpPr bwMode="auto">
          <a:xfrm>
            <a:off x="2229583" y="1882777"/>
            <a:ext cx="5596428" cy="3130551"/>
            <a:chOff x="1466" y="1274"/>
            <a:chExt cx="3819" cy="1972"/>
          </a:xfrm>
        </p:grpSpPr>
        <p:sp>
          <p:nvSpPr>
            <p:cNvPr id="650247" name="Text Box 7"/>
            <p:cNvSpPr txBox="1">
              <a:spLocks noChangeArrowheads="1"/>
            </p:cNvSpPr>
            <p:nvPr/>
          </p:nvSpPr>
          <p:spPr bwMode="auto">
            <a:xfrm>
              <a:off x="2060" y="1274"/>
              <a:ext cx="587"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CMS</a:t>
              </a:r>
              <a:endParaRPr lang="en-US" sz="2400" b="1">
                <a:solidFill>
                  <a:srgbClr val="000000"/>
                </a:solidFill>
                <a:latin typeface="Tahoma" pitchFamily="34" charset="0"/>
              </a:endParaRPr>
            </a:p>
          </p:txBody>
        </p:sp>
        <p:sp>
          <p:nvSpPr>
            <p:cNvPr id="650248" name="Text Box 8"/>
            <p:cNvSpPr txBox="1">
              <a:spLocks noChangeArrowheads="1"/>
            </p:cNvSpPr>
            <p:nvPr/>
          </p:nvSpPr>
          <p:spPr bwMode="auto">
            <a:xfrm>
              <a:off x="3127" y="2954"/>
              <a:ext cx="795"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LHCb</a:t>
              </a:r>
              <a:endParaRPr lang="en-US" sz="2400"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ALICE</a:t>
              </a:r>
              <a:endParaRPr lang="en-US" sz="2400" b="1" dirty="0">
                <a:solidFill>
                  <a:srgbClr val="000000"/>
                </a:solidFill>
                <a:latin typeface="Tahoma" pitchFamily="34" charset="0"/>
              </a:endParaRPr>
            </a:p>
          </p:txBody>
        </p:sp>
      </p:grpSp>
      <p:grpSp>
        <p:nvGrpSpPr>
          <p:cNvPr id="3" name="Group 12"/>
          <p:cNvGrpSpPr>
            <a:grpSpLocks/>
          </p:cNvGrpSpPr>
          <p:nvPr/>
        </p:nvGrpSpPr>
        <p:grpSpPr bwMode="auto">
          <a:xfrm>
            <a:off x="2414588" y="2263776"/>
            <a:ext cx="5710237" cy="3268663"/>
            <a:chOff x="1648" y="1426"/>
            <a:chExt cx="3896" cy="2059"/>
          </a:xfrm>
        </p:grpSpPr>
        <p:sp>
          <p:nvSpPr>
            <p:cNvPr id="650253" name="Oval 13"/>
            <p:cNvSpPr>
              <a:spLocks noChangeArrowheads="1"/>
            </p:cNvSpPr>
            <p:nvPr/>
          </p:nvSpPr>
          <p:spPr bwMode="auto">
            <a:xfrm>
              <a:off x="1648" y="3178"/>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4" name="Oval 14"/>
            <p:cNvSpPr>
              <a:spLocks noChangeArrowheads="1"/>
            </p:cNvSpPr>
            <p:nvPr/>
          </p:nvSpPr>
          <p:spPr bwMode="auto">
            <a:xfrm>
              <a:off x="2480" y="142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5" name="Oval 15"/>
            <p:cNvSpPr>
              <a:spLocks noChangeArrowheads="1"/>
            </p:cNvSpPr>
            <p:nvPr/>
          </p:nvSpPr>
          <p:spPr bwMode="auto">
            <a:xfrm>
              <a:off x="4048" y="3170"/>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6" name="Oval 16"/>
            <p:cNvSpPr>
              <a:spLocks noChangeArrowheads="1"/>
            </p:cNvSpPr>
            <p:nvPr/>
          </p:nvSpPr>
          <p:spPr bwMode="auto">
            <a:xfrm>
              <a:off x="5336" y="234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grpSp>
      <p:sp>
        <p:nvSpPr>
          <p:cNvPr id="43" name="Rectangle 2"/>
          <p:cNvSpPr txBox="1">
            <a:spLocks noChangeArrowheads="1"/>
          </p:cNvSpPr>
          <p:nvPr/>
        </p:nvSpPr>
        <p:spPr bwMode="auto">
          <a:xfrm>
            <a:off x="1991917" y="96508"/>
            <a:ext cx="5225489" cy="600807"/>
          </a:xfrm>
          <a:prstGeom prst="rect">
            <a:avLst/>
          </a:prstGeom>
          <a:noFill/>
          <a:ln w="9525">
            <a:noFill/>
            <a:miter lim="800000"/>
            <a:headEnd/>
            <a:tailEnd/>
          </a:ln>
        </p:spPr>
        <p:txBody>
          <a:bodyPr vert="horz" wrap="none" lIns="92075" tIns="46038" rIns="92075" bIns="46038" numCol="1" anchor="ctr" anchorCtr="0" compatLnSpc="1">
            <a:prstTxWarp prst="textNoShape">
              <a:avLst/>
            </a:prstTxWarp>
            <a:spAutoFit/>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Arial" pitchFamily="34" charset="0"/>
              </a:defRPr>
            </a:lvl2pPr>
            <a:lvl3pPr algn="ctr" rtl="0" eaLnBrk="0" fontAlgn="base" hangingPunct="0">
              <a:lnSpc>
                <a:spcPct val="90000"/>
              </a:lnSpc>
              <a:spcBef>
                <a:spcPct val="0"/>
              </a:spcBef>
              <a:spcAft>
                <a:spcPct val="0"/>
              </a:spcAft>
              <a:defRPr sz="3600" b="1">
                <a:solidFill>
                  <a:srgbClr val="FF0000"/>
                </a:solidFill>
                <a:latin typeface="Arial" pitchFamily="34" charset="0"/>
              </a:defRPr>
            </a:lvl3pPr>
            <a:lvl4pPr algn="ctr" rtl="0" eaLnBrk="0" fontAlgn="base" hangingPunct="0">
              <a:lnSpc>
                <a:spcPct val="90000"/>
              </a:lnSpc>
              <a:spcBef>
                <a:spcPct val="0"/>
              </a:spcBef>
              <a:spcAft>
                <a:spcPct val="0"/>
              </a:spcAft>
              <a:defRPr sz="3600" b="1">
                <a:solidFill>
                  <a:srgbClr val="FF0000"/>
                </a:solidFill>
                <a:latin typeface="Arial" pitchFamily="34" charset="0"/>
              </a:defRPr>
            </a:lvl4pPr>
            <a:lvl5pPr algn="ctr" rtl="0" eaLnBrk="0" fontAlgn="base" hangingPunct="0">
              <a:lnSpc>
                <a:spcPct val="90000"/>
              </a:lnSpc>
              <a:spcBef>
                <a:spcPct val="0"/>
              </a:spcBef>
              <a:spcAft>
                <a:spcPct val="0"/>
              </a:spcAft>
              <a:defRPr sz="3600" b="1">
                <a:solidFill>
                  <a:srgbClr val="FF0000"/>
                </a:solidFill>
                <a:latin typeface="Arial" pitchFamily="34" charset="0"/>
              </a:defRPr>
            </a:lvl5pPr>
            <a:lvl6pPr marL="457200" algn="ctr" rtl="0" fontAlgn="base">
              <a:lnSpc>
                <a:spcPct val="90000"/>
              </a:lnSpc>
              <a:spcBef>
                <a:spcPct val="0"/>
              </a:spcBef>
              <a:spcAft>
                <a:spcPct val="0"/>
              </a:spcAft>
              <a:defRPr sz="3600" b="1">
                <a:solidFill>
                  <a:srgbClr val="FF0000"/>
                </a:solidFill>
                <a:latin typeface="Arial" pitchFamily="34" charset="0"/>
              </a:defRPr>
            </a:lvl6pPr>
            <a:lvl7pPr marL="914400" algn="ctr" rtl="0" fontAlgn="base">
              <a:lnSpc>
                <a:spcPct val="90000"/>
              </a:lnSpc>
              <a:spcBef>
                <a:spcPct val="0"/>
              </a:spcBef>
              <a:spcAft>
                <a:spcPct val="0"/>
              </a:spcAft>
              <a:defRPr sz="3600" b="1">
                <a:solidFill>
                  <a:srgbClr val="FF0000"/>
                </a:solidFill>
                <a:latin typeface="Arial" pitchFamily="34" charset="0"/>
              </a:defRPr>
            </a:lvl7pPr>
            <a:lvl8pPr marL="1371600" algn="ctr" rtl="0" fontAlgn="base">
              <a:lnSpc>
                <a:spcPct val="90000"/>
              </a:lnSpc>
              <a:spcBef>
                <a:spcPct val="0"/>
              </a:spcBef>
              <a:spcAft>
                <a:spcPct val="0"/>
              </a:spcAft>
              <a:defRPr sz="3600" b="1">
                <a:solidFill>
                  <a:srgbClr val="FF0000"/>
                </a:solidFill>
                <a:latin typeface="Arial" pitchFamily="34" charset="0"/>
              </a:defRPr>
            </a:lvl8pPr>
            <a:lvl9pPr marL="1828800" algn="ctr" rtl="0" fontAlgn="base">
              <a:lnSpc>
                <a:spcPct val="90000"/>
              </a:lnSpc>
              <a:spcBef>
                <a:spcPct val="0"/>
              </a:spcBef>
              <a:spcAft>
                <a:spcPct val="0"/>
              </a:spcAft>
              <a:defRPr sz="3600" b="1">
                <a:solidFill>
                  <a:srgbClr val="FF0000"/>
                </a:solidFill>
                <a:latin typeface="Arial" pitchFamily="34" charset="0"/>
              </a:defRPr>
            </a:lvl9pPr>
          </a:lstStyle>
          <a:p>
            <a:pPr>
              <a:buClr>
                <a:srgbClr val="FC0128"/>
              </a:buClr>
              <a:buFont typeface="Wingdings" pitchFamily="2" charset="2"/>
              <a:buNone/>
            </a:pPr>
            <a:r>
              <a:rPr lang="en-US" dirty="0" smtClean="0"/>
              <a:t>Collider </a:t>
            </a:r>
            <a:r>
              <a:rPr lang="en-US" b="0" dirty="0" smtClean="0"/>
              <a:t>of</a:t>
            </a:r>
            <a:r>
              <a:rPr lang="en-US" dirty="0" smtClean="0">
                <a:solidFill>
                  <a:srgbClr val="0000FF"/>
                </a:solidFill>
              </a:rPr>
              <a:t> </a:t>
            </a:r>
            <a:r>
              <a:rPr lang="en-US" dirty="0" smtClean="0"/>
              <a:t>'</a:t>
            </a:r>
            <a:r>
              <a:rPr lang="en-US" u="sng" dirty="0" smtClean="0"/>
              <a:t>Large Hadrons'</a:t>
            </a:r>
            <a:r>
              <a:rPr lang="en-US" dirty="0" smtClean="0"/>
              <a:t> </a:t>
            </a:r>
            <a:endParaRPr lang="en-US" dirty="0">
              <a:solidFill>
                <a:srgbClr val="0000FF"/>
              </a:solidFill>
            </a:endParaRPr>
          </a:p>
        </p:txBody>
      </p:sp>
      <p:grpSp>
        <p:nvGrpSpPr>
          <p:cNvPr id="16" name="Group 15"/>
          <p:cNvGrpSpPr/>
          <p:nvPr/>
        </p:nvGrpSpPr>
        <p:grpSpPr>
          <a:xfrm>
            <a:off x="5355773" y="718458"/>
            <a:ext cx="3788229" cy="2805271"/>
            <a:chOff x="5355771" y="718456"/>
            <a:chExt cx="3788229" cy="2805271"/>
          </a:xfrm>
        </p:grpSpPr>
        <p:pic>
          <p:nvPicPr>
            <p:cNvPr id="1373186" name="Picture 2" descr="https://cdsweb.cern.ch/record/1459462/files/eemm_run195099_evt137440354_ispy_3d.gif?subformat=icon-6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5771" y="718456"/>
              <a:ext cx="3788229" cy="242683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6139543" y="2468880"/>
              <a:ext cx="2268583" cy="1054847"/>
              <a:chOff x="6139543" y="2351313"/>
              <a:chExt cx="2268583" cy="1054847"/>
            </a:xfrm>
          </p:grpSpPr>
          <p:sp>
            <p:nvSpPr>
              <p:cNvPr id="12" name="Right Arrow 11"/>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47" name="Right Arrow 46"/>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13" name="TextBox 12"/>
              <p:cNvSpPr txBox="1"/>
              <p:nvPr/>
            </p:nvSpPr>
            <p:spPr>
              <a:xfrm>
                <a:off x="6747551" y="2351313"/>
                <a:ext cx="1032554"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 + p</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grpSp>
        <p:nvGrpSpPr>
          <p:cNvPr id="15" name="Group 14"/>
          <p:cNvGrpSpPr/>
          <p:nvPr/>
        </p:nvGrpSpPr>
        <p:grpSpPr>
          <a:xfrm>
            <a:off x="5089174" y="705396"/>
            <a:ext cx="4054826" cy="3179739"/>
            <a:chOff x="0" y="2351314"/>
            <a:chExt cx="4054826" cy="3179739"/>
          </a:xfrm>
        </p:grpSpPr>
        <p:pic>
          <p:nvPicPr>
            <p:cNvPr id="1373188"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2351314"/>
              <a:ext cx="4054826" cy="232518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5090" y="4541521"/>
              <a:ext cx="2268583" cy="989532"/>
              <a:chOff x="6139543" y="2416628"/>
              <a:chExt cx="2268583" cy="989532"/>
            </a:xfrm>
          </p:grpSpPr>
          <p:sp>
            <p:nvSpPr>
              <p:cNvPr id="55" name="Right Arrow 54"/>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56" name="Right Arrow 55"/>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60" name="TextBox 59"/>
              <p:cNvSpPr txBox="1"/>
              <p:nvPr/>
            </p:nvSpPr>
            <p:spPr>
              <a:xfrm>
                <a:off x="6534829" y="2416628"/>
                <a:ext cx="1511552"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Pb + Pb</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pic>
        <p:nvPicPr>
          <p:cNvPr id="32" name="Picture 2" descr="ATLAS setup"/>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58582" y="5795753"/>
            <a:ext cx="1976284" cy="1062253"/>
          </a:xfrm>
          <a:prstGeom prst="rect">
            <a:avLst/>
          </a:prstGeom>
          <a:noFill/>
        </p:spPr>
      </p:pic>
      <p:pic>
        <p:nvPicPr>
          <p:cNvPr id="33" name="Picture 4" descr="CMS setup"/>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27584" y="1700808"/>
            <a:ext cx="1828800" cy="1215390"/>
          </a:xfrm>
          <a:prstGeom prst="rect">
            <a:avLst/>
          </a:prstGeom>
          <a:noFill/>
        </p:spPr>
      </p:pic>
      <p:pic>
        <p:nvPicPr>
          <p:cNvPr id="34" name="Picture 6" descr="LHCb setup"/>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678995" y="4565963"/>
            <a:ext cx="1465006" cy="1220327"/>
          </a:xfrm>
          <a:prstGeom prst="rect">
            <a:avLst/>
          </a:prstGeom>
          <a:noFill/>
        </p:spPr>
      </p:pic>
      <p:pic>
        <p:nvPicPr>
          <p:cNvPr id="35" name="Picture 2" descr="ALICE setup"/>
          <p:cNvPicPr>
            <a:picLocks noChangeAspect="1" noChangeArrowheads="1"/>
          </p:cNvPicPr>
          <p:nvPr/>
        </p:nvPicPr>
        <p:blipFill>
          <a:blip r:embed="rId9" cstate="screen">
            <a:extLst>
              <a:ext uri="{28A0092B-C50C-407E-A947-70E740481C1C}">
                <a14:useLocalDpi xmlns:a14="http://schemas.microsoft.com/office/drawing/2010/main"/>
              </a:ext>
            </a:extLst>
          </a:blip>
          <a:srcRect l="11084"/>
          <a:stretch>
            <a:fillRect/>
          </a:stretch>
        </p:blipFill>
        <p:spPr bwMode="auto">
          <a:xfrm>
            <a:off x="265473" y="5521229"/>
            <a:ext cx="1947204" cy="1336777"/>
          </a:xfrm>
          <a:prstGeom prst="rect">
            <a:avLst/>
          </a:prstGeom>
          <a:noFill/>
        </p:spPr>
      </p:pic>
      <p:sp>
        <p:nvSpPr>
          <p:cNvPr id="5" name="Footer Placeholder 4"/>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4601849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x-none" smtClean="0"/>
              <a:t>26.2.2025</a:t>
            </a:r>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12</a:t>
            </a:fld>
            <a:endParaRPr lang="fr-FR"/>
          </a:p>
        </p:txBody>
      </p:sp>
      <p:pic>
        <p:nvPicPr>
          <p:cNvPr id="6" name="Picture 5" descr="pressrelease.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40158" y="0"/>
            <a:ext cx="6297123" cy="6858000"/>
          </a:xfrm>
          <a:prstGeom prst="rect">
            <a:avLst/>
          </a:prstGeom>
        </p:spPr>
      </p:pic>
      <p:sp>
        <p:nvSpPr>
          <p:cNvPr id="7" name="Rectangle 6"/>
          <p:cNvSpPr/>
          <p:nvPr/>
        </p:nvSpPr>
        <p:spPr>
          <a:xfrm>
            <a:off x="1699057" y="653948"/>
            <a:ext cx="6392504" cy="276999"/>
          </a:xfrm>
          <a:prstGeom prst="rect">
            <a:avLst/>
          </a:prstGeom>
        </p:spPr>
        <p:txBody>
          <a:bodyPr wrap="square">
            <a:spAutoFit/>
          </a:bodyPr>
          <a:lstStyle/>
          <a:p>
            <a:r>
              <a:rPr lang="en-US" sz="1200" dirty="0">
                <a:solidFill>
                  <a:srgbClr val="C031FF"/>
                </a:solidFill>
              </a:rPr>
              <a:t>https://</a:t>
            </a:r>
            <a:r>
              <a:rPr lang="en-US" sz="1200" dirty="0" err="1">
                <a:solidFill>
                  <a:srgbClr val="C031FF"/>
                </a:solidFill>
              </a:rPr>
              <a:t>press.cern</a:t>
            </a:r>
            <a:r>
              <a:rPr lang="en-US" sz="1200" dirty="0">
                <a:solidFill>
                  <a:srgbClr val="C031FF"/>
                </a:solidFill>
              </a:rPr>
              <a:t>/press-releases/2000/02/new-state-matter-created-cern</a:t>
            </a:r>
            <a:endParaRPr lang="fr-FR" sz="1200" dirty="0">
              <a:solidFill>
                <a:srgbClr val="C031FF"/>
              </a:solidFill>
            </a:endParaRPr>
          </a:p>
        </p:txBody>
      </p:sp>
      <p:sp>
        <p:nvSpPr>
          <p:cNvPr id="2" name="TextBox 1"/>
          <p:cNvSpPr txBox="1"/>
          <p:nvPr/>
        </p:nvSpPr>
        <p:spPr>
          <a:xfrm>
            <a:off x="7761659" y="1757394"/>
            <a:ext cx="1215565" cy="2585323"/>
          </a:xfrm>
          <a:prstGeom prst="rect">
            <a:avLst/>
          </a:prstGeom>
          <a:noFill/>
        </p:spPr>
        <p:txBody>
          <a:bodyPr wrap="square" rtlCol="0">
            <a:spAutoFit/>
          </a:bodyPr>
          <a:lstStyle/>
          <a:p>
            <a:r>
              <a:rPr lang="el-GR" dirty="0" smtClean="0">
                <a:solidFill>
                  <a:srgbClr val="FFFFFF"/>
                </a:solidFill>
              </a:rPr>
              <a:t>Πειράματα</a:t>
            </a:r>
          </a:p>
          <a:p>
            <a:r>
              <a:rPr lang="el-GR" dirty="0">
                <a:solidFill>
                  <a:srgbClr val="FFFFFF"/>
                </a:solidFill>
              </a:rPr>
              <a:t>σ</a:t>
            </a:r>
            <a:r>
              <a:rPr lang="el-GR" dirty="0" smtClean="0">
                <a:solidFill>
                  <a:srgbClr val="FFFFFF"/>
                </a:solidFill>
              </a:rPr>
              <a:t>ταθερού στόχου στο CERN (SPS)</a:t>
            </a:r>
          </a:p>
          <a:p>
            <a:r>
              <a:rPr lang="el-GR" dirty="0" smtClean="0">
                <a:solidFill>
                  <a:srgbClr val="FFFFFF"/>
                </a:solidFill>
              </a:rPr>
              <a:t>Δέσμες μολύβδου σε στόχο μολύβδου </a:t>
            </a:r>
            <a:endParaRPr lang="en-US" dirty="0">
              <a:solidFill>
                <a:srgbClr val="FFFFFF"/>
              </a:solidFill>
            </a:endParaRPr>
          </a:p>
        </p:txBody>
      </p:sp>
    </p:spTree>
    <p:extLst>
      <p:ext uri="{BB962C8B-B14F-4D97-AF65-F5344CB8AC3E}">
        <p14:creationId xmlns:p14="http://schemas.microsoft.com/office/powerpoint/2010/main" val="61484305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13</a:t>
            </a:fld>
            <a:endParaRPr lang="it-IT">
              <a:solidFill>
                <a:srgbClr val="000000"/>
              </a:solidFill>
            </a:endParaRPr>
          </a:p>
        </p:txBody>
      </p:sp>
      <p:sp>
        <p:nvSpPr>
          <p:cNvPr id="5" name="TextBox 4"/>
          <p:cNvSpPr txBox="1"/>
          <p:nvPr/>
        </p:nvSpPr>
        <p:spPr>
          <a:xfrm>
            <a:off x="635995" y="454904"/>
            <a:ext cx="4557658" cy="646331"/>
          </a:xfrm>
          <a:prstGeom prst="rect">
            <a:avLst/>
          </a:prstGeom>
          <a:noFill/>
        </p:spPr>
        <p:txBody>
          <a:bodyPr wrap="none" rtlCol="0">
            <a:spAutoFit/>
          </a:bodyPr>
          <a:lstStyle/>
          <a:p>
            <a:pPr marL="285750" indent="-285750">
              <a:buFont typeface="Wingdings" charset="2"/>
              <a:buChar char="Ø"/>
            </a:pPr>
            <a:r>
              <a:rPr lang="en-US" dirty="0">
                <a:solidFill>
                  <a:srgbClr val="FFFF00"/>
                </a:solidFill>
              </a:rPr>
              <a:t>RHIC</a:t>
            </a:r>
            <a:r>
              <a:rPr lang="en-US" dirty="0">
                <a:solidFill>
                  <a:srgbClr val="FFFFFF"/>
                </a:solidFill>
              </a:rPr>
              <a:t>: </a:t>
            </a:r>
            <a:r>
              <a:rPr lang="el-GR" dirty="0" smtClean="0">
                <a:solidFill>
                  <a:srgbClr val="FFFFFF"/>
                </a:solidFill>
              </a:rPr>
              <a:t>Relativistic Heavy Ion Collider</a:t>
            </a:r>
            <a:r>
              <a:rPr lang="en-US" dirty="0" smtClean="0">
                <a:solidFill>
                  <a:srgbClr val="FFFFFF"/>
                </a:solidFill>
              </a:rPr>
              <a:t> </a:t>
            </a:r>
            <a:r>
              <a:rPr lang="en-US" dirty="0">
                <a:solidFill>
                  <a:srgbClr val="FFFFFF"/>
                </a:solidFill>
              </a:rPr>
              <a:t>(Au-</a:t>
            </a:r>
            <a:r>
              <a:rPr lang="en-US" dirty="0" smtClean="0">
                <a:solidFill>
                  <a:srgbClr val="FFFFFF"/>
                </a:solidFill>
              </a:rPr>
              <a:t>Au)</a:t>
            </a:r>
            <a:endParaRPr lang="en-US" dirty="0">
              <a:solidFill>
                <a:srgbClr val="FFFFFF"/>
              </a:solidFill>
            </a:endParaRPr>
          </a:p>
          <a:p>
            <a:pPr marL="742950" lvl="1" indent="-285750">
              <a:buFont typeface="Wingdings" charset="2"/>
              <a:buChar char="Ø"/>
            </a:pPr>
            <a:r>
              <a:rPr lang="el-GR" dirty="0" smtClean="0">
                <a:solidFill>
                  <a:srgbClr val="FFFFFF"/>
                </a:solidFill>
              </a:rPr>
              <a:t>Μέγιστη ενέργεια</a:t>
            </a:r>
            <a:r>
              <a:rPr lang="en-US" dirty="0" smtClean="0">
                <a:solidFill>
                  <a:srgbClr val="FFFFFF"/>
                </a:solidFill>
              </a:rPr>
              <a:t> </a:t>
            </a:r>
            <a:r>
              <a:rPr lang="en-US" dirty="0">
                <a:solidFill>
                  <a:srgbClr val="FFFF00"/>
                </a:solidFill>
                <a:sym typeface="Symbol"/>
              </a:rPr>
              <a:t></a:t>
            </a:r>
            <a:r>
              <a:rPr lang="en-US" dirty="0" err="1">
                <a:solidFill>
                  <a:srgbClr val="FFFF00"/>
                </a:solidFill>
                <a:sym typeface="Symbol"/>
              </a:rPr>
              <a:t>s</a:t>
            </a:r>
            <a:r>
              <a:rPr lang="en-US" baseline="-25000" dirty="0" err="1">
                <a:solidFill>
                  <a:srgbClr val="FFFF00"/>
                </a:solidFill>
                <a:sym typeface="Symbol"/>
              </a:rPr>
              <a:t>NN</a:t>
            </a:r>
            <a:r>
              <a:rPr lang="en-US" dirty="0">
                <a:solidFill>
                  <a:srgbClr val="FFFF00"/>
                </a:solidFill>
                <a:sym typeface="Symbol"/>
              </a:rPr>
              <a:t> = 200 </a:t>
            </a:r>
            <a:r>
              <a:rPr lang="en-US" dirty="0" err="1">
                <a:solidFill>
                  <a:srgbClr val="FFFF00"/>
                </a:solidFill>
                <a:sym typeface="Symbol"/>
              </a:rPr>
              <a:t>GeV</a:t>
            </a:r>
            <a:endParaRPr lang="it-IT" dirty="0">
              <a:solidFill>
                <a:srgbClr val="FFFF00"/>
              </a:solidFill>
            </a:endParaRPr>
          </a:p>
        </p:txBody>
      </p:sp>
      <p:grpSp>
        <p:nvGrpSpPr>
          <p:cNvPr id="11" name="Group 10"/>
          <p:cNvGrpSpPr/>
          <p:nvPr/>
        </p:nvGrpSpPr>
        <p:grpSpPr>
          <a:xfrm>
            <a:off x="1195479" y="1242557"/>
            <a:ext cx="6667500" cy="4495800"/>
            <a:chOff x="755650" y="1447800"/>
            <a:chExt cx="6667500" cy="4495800"/>
          </a:xfrm>
        </p:grpSpPr>
        <p:pic>
          <p:nvPicPr>
            <p:cNvPr id="4" name="Picture 5" descr="RHIC-complex-w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5650" y="1466850"/>
              <a:ext cx="6667500"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PHOBO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71600" y="1524000"/>
              <a:ext cx="1249362" cy="967455"/>
            </a:xfrm>
            <a:prstGeom prst="rect">
              <a:avLst/>
            </a:prstGeom>
            <a:noFill/>
            <a:ln w="9525">
              <a:solidFill>
                <a:srgbClr val="33CC33"/>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11" descr="brahm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584652" y="1447800"/>
              <a:ext cx="1425748" cy="11207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9" descr="phenix"/>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524000" y="2895600"/>
              <a:ext cx="1360487" cy="1077613"/>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8" descr="sta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029200" y="2744637"/>
              <a:ext cx="1379537" cy="13795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grpSp>
      <p:sp>
        <p:nvSpPr>
          <p:cNvPr id="10" name="TextBox 9"/>
          <p:cNvSpPr txBox="1"/>
          <p:nvPr/>
        </p:nvSpPr>
        <p:spPr>
          <a:xfrm>
            <a:off x="738668" y="5911334"/>
            <a:ext cx="5211683" cy="369332"/>
          </a:xfrm>
          <a:prstGeom prst="rect">
            <a:avLst/>
          </a:prstGeom>
          <a:noFill/>
        </p:spPr>
        <p:txBody>
          <a:bodyPr wrap="none" rtlCol="0">
            <a:spAutoFit/>
          </a:bodyPr>
          <a:lstStyle/>
          <a:p>
            <a:pPr marL="342900" indent="-342900">
              <a:buFont typeface="Wingdings" charset="2"/>
              <a:buChar char="Ø"/>
            </a:pPr>
            <a:r>
              <a:rPr lang="el-GR" dirty="0" smtClean="0">
                <a:solidFill>
                  <a:srgbClr val="FFFFFF"/>
                </a:solidFill>
              </a:rPr>
              <a:t>πειράματα</a:t>
            </a:r>
            <a:r>
              <a:rPr lang="en-US" dirty="0" smtClean="0">
                <a:solidFill>
                  <a:srgbClr val="FFFFFF"/>
                </a:solidFill>
              </a:rPr>
              <a:t> </a:t>
            </a:r>
            <a:r>
              <a:rPr lang="en-US" dirty="0">
                <a:solidFill>
                  <a:srgbClr val="FFFFFF"/>
                </a:solidFill>
              </a:rPr>
              <a:t>: </a:t>
            </a:r>
            <a:r>
              <a:rPr lang="en-US" dirty="0" smtClean="0">
                <a:solidFill>
                  <a:srgbClr val="FFFF00"/>
                </a:solidFill>
              </a:rPr>
              <a:t>STAR</a:t>
            </a:r>
            <a:r>
              <a:rPr lang="en-US" dirty="0" smtClean="0">
                <a:solidFill>
                  <a:srgbClr val="FFFFFF"/>
                </a:solidFill>
              </a:rPr>
              <a:t>, </a:t>
            </a:r>
            <a:r>
              <a:rPr lang="en-US" dirty="0" smtClean="0">
                <a:solidFill>
                  <a:srgbClr val="FFFF00"/>
                </a:solidFill>
              </a:rPr>
              <a:t>PHENIX</a:t>
            </a:r>
            <a:r>
              <a:rPr lang="en-US" dirty="0">
                <a:solidFill>
                  <a:srgbClr val="FFFFFF"/>
                </a:solidFill>
              </a:rPr>
              <a:t>,</a:t>
            </a:r>
            <a:r>
              <a:rPr lang="en-US" dirty="0" smtClean="0">
                <a:solidFill>
                  <a:srgbClr val="FFFFFF"/>
                </a:solidFill>
              </a:rPr>
              <a:t> </a:t>
            </a:r>
            <a:r>
              <a:rPr lang="en-US" dirty="0">
                <a:solidFill>
                  <a:srgbClr val="FFFF00"/>
                </a:solidFill>
              </a:rPr>
              <a:t>PHOBOS</a:t>
            </a:r>
            <a:r>
              <a:rPr lang="en-US" dirty="0">
                <a:solidFill>
                  <a:srgbClr val="FFFFFF"/>
                </a:solidFill>
              </a:rPr>
              <a:t> and </a:t>
            </a:r>
            <a:r>
              <a:rPr lang="en-US" dirty="0">
                <a:solidFill>
                  <a:srgbClr val="FFFF00"/>
                </a:solidFill>
              </a:rPr>
              <a:t>BRAHMS</a:t>
            </a:r>
            <a:endParaRPr lang="it-IT" dirty="0">
              <a:solidFill>
                <a:srgbClr val="FFFF00"/>
              </a:solidFill>
            </a:endParaRPr>
          </a:p>
        </p:txBody>
      </p:sp>
      <p:sp>
        <p:nvSpPr>
          <p:cNvPr id="12" name="Date Placeholder 11"/>
          <p:cNvSpPr>
            <a:spLocks noGrp="1"/>
          </p:cNvSpPr>
          <p:nvPr>
            <p:ph type="dt" sz="half" idx="10"/>
          </p:nvPr>
        </p:nvSpPr>
        <p:spPr/>
        <p:txBody>
          <a:bodyPr/>
          <a:lstStyle/>
          <a:p>
            <a:r>
              <a:rPr lang="x-none" smtClean="0"/>
              <a:t>26.2.2025</a:t>
            </a:r>
            <a:endParaRPr lang="fr-FR"/>
          </a:p>
        </p:txBody>
      </p:sp>
      <p:sp>
        <p:nvSpPr>
          <p:cNvPr id="13" name="Footer Placeholder 12"/>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07489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48024" y="345212"/>
            <a:ext cx="3189445" cy="523220"/>
          </a:xfrm>
          <a:prstGeom prst="rect">
            <a:avLst/>
          </a:prstGeom>
          <a:noFill/>
        </p:spPr>
        <p:txBody>
          <a:bodyPr wrap="none" rtlCol="0">
            <a:spAutoFit/>
          </a:bodyPr>
          <a:lstStyle/>
          <a:p>
            <a:r>
              <a:rPr lang="el-GR" sz="2800" dirty="0">
                <a:solidFill>
                  <a:srgbClr val="FFFF00"/>
                </a:solidFill>
              </a:rPr>
              <a:t>Βαριά ιόντα στο </a:t>
            </a:r>
            <a:r>
              <a:rPr lang="en-GB" sz="2800" dirty="0" smtClean="0">
                <a:solidFill>
                  <a:srgbClr val="FFFF00"/>
                </a:solidFill>
              </a:rPr>
              <a:t>LHC</a:t>
            </a:r>
            <a:endParaRPr lang="en-GB" sz="2800" dirty="0"/>
          </a:p>
        </p:txBody>
      </p:sp>
      <p:pic>
        <p:nvPicPr>
          <p:cNvPr id="7" name="Picture 6" descr="detlef.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53402" y="803447"/>
            <a:ext cx="4175998" cy="2783998"/>
          </a:xfrm>
          <a:prstGeom prst="rect">
            <a:avLst/>
          </a:prstGeom>
        </p:spPr>
      </p:pic>
      <p:pic>
        <p:nvPicPr>
          <p:cNvPr id="6" name="Picture 5" descr="detl2.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1360" y="3587446"/>
            <a:ext cx="4169147" cy="2772000"/>
          </a:xfrm>
          <a:prstGeom prst="rect">
            <a:avLst/>
          </a:prstGeom>
        </p:spPr>
      </p:pic>
      <p:sp>
        <p:nvSpPr>
          <p:cNvPr id="11" name="Title 1"/>
          <p:cNvSpPr txBox="1">
            <a:spLocks/>
          </p:cNvSpPr>
          <p:nvPr/>
        </p:nvSpPr>
        <p:spPr>
          <a:xfrm>
            <a:off x="5150804" y="3898698"/>
            <a:ext cx="3124200" cy="213710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2400" dirty="0" smtClean="0">
                <a:solidFill>
                  <a:srgbClr val="FFFFFF"/>
                </a:solidFill>
              </a:rPr>
              <a:t/>
            </a:r>
            <a:br>
              <a:rPr lang="el-GR" sz="2400" dirty="0" smtClean="0">
                <a:solidFill>
                  <a:srgbClr val="FFFFFF"/>
                </a:solidFill>
              </a:rPr>
            </a:br>
            <a:r>
              <a:rPr lang="el-GR" sz="2400" dirty="0" smtClean="0">
                <a:solidFill>
                  <a:srgbClr val="FFFFFF"/>
                </a:solidFill>
              </a:rPr>
              <a:t>ισότοπο </a:t>
            </a:r>
            <a:r>
              <a:rPr lang="en-GB" sz="2400" dirty="0" err="1" smtClean="0">
                <a:solidFill>
                  <a:srgbClr val="FFFFFF"/>
                </a:solidFill>
              </a:rPr>
              <a:t>Pb</a:t>
            </a:r>
            <a:r>
              <a:rPr lang="en-GB" sz="2400" dirty="0" smtClean="0">
                <a:solidFill>
                  <a:srgbClr val="FFFFFF"/>
                </a:solidFill>
              </a:rPr>
              <a:t> </a:t>
            </a:r>
            <a:r>
              <a:rPr lang="en-GB" sz="2400" baseline="30000" dirty="0" smtClean="0">
                <a:solidFill>
                  <a:srgbClr val="FFFFFF"/>
                </a:solidFill>
              </a:rPr>
              <a:t>208</a:t>
            </a:r>
            <a:r>
              <a:rPr lang="en-GB" sz="2400" dirty="0" smtClean="0">
                <a:solidFill>
                  <a:srgbClr val="FFFFFF"/>
                </a:solidFill>
              </a:rPr>
              <a:t>  </a:t>
            </a:r>
            <a:br>
              <a:rPr lang="en-GB" sz="2400" dirty="0" smtClean="0">
                <a:solidFill>
                  <a:srgbClr val="FFFFFF"/>
                </a:solidFill>
              </a:rPr>
            </a:br>
            <a:r>
              <a:rPr lang="en-GB" sz="2400" dirty="0" smtClean="0">
                <a:solidFill>
                  <a:srgbClr val="FFFFFF"/>
                </a:solidFill>
              </a:rPr>
              <a:t>82 </a:t>
            </a:r>
            <a:r>
              <a:rPr lang="el-GR" sz="2400" dirty="0" smtClean="0">
                <a:solidFill>
                  <a:srgbClr val="FFFFFF"/>
                </a:solidFill>
              </a:rPr>
              <a:t>πρωτόνια </a:t>
            </a:r>
            <a:r>
              <a:rPr lang="en-GB" sz="2400" dirty="0" smtClean="0">
                <a:solidFill>
                  <a:srgbClr val="FFFFFF"/>
                </a:solidFill>
              </a:rPr>
              <a:t/>
            </a:r>
            <a:br>
              <a:rPr lang="en-GB" sz="2400" dirty="0" smtClean="0">
                <a:solidFill>
                  <a:srgbClr val="FFFFFF"/>
                </a:solidFill>
              </a:rPr>
            </a:br>
            <a:r>
              <a:rPr lang="el-GR" sz="2400" dirty="0" smtClean="0">
                <a:solidFill>
                  <a:srgbClr val="FFFFFF"/>
                </a:solidFill>
              </a:rPr>
              <a:t>126 νετρόνια</a:t>
            </a:r>
            <a:br>
              <a:rPr lang="el-GR" sz="2400" dirty="0" smtClean="0">
                <a:solidFill>
                  <a:srgbClr val="FFFFFF"/>
                </a:solidFill>
              </a:rPr>
            </a:br>
            <a:endParaRPr lang="en-US" sz="2400" dirty="0">
              <a:solidFill>
                <a:srgbClr val="FFFFFF"/>
              </a:solidFill>
            </a:endParaRPr>
          </a:p>
        </p:txBody>
      </p:sp>
      <p:sp>
        <p:nvSpPr>
          <p:cNvPr id="12" name="TextBox 11"/>
          <p:cNvSpPr txBox="1"/>
          <p:nvPr/>
        </p:nvSpPr>
        <p:spPr>
          <a:xfrm>
            <a:off x="529470" y="1625503"/>
            <a:ext cx="3707999" cy="1631216"/>
          </a:xfrm>
          <a:prstGeom prst="rect">
            <a:avLst/>
          </a:prstGeom>
          <a:noFill/>
        </p:spPr>
        <p:txBody>
          <a:bodyPr wrap="square" rtlCol="0">
            <a:spAutoFit/>
          </a:bodyPr>
          <a:lstStyle/>
          <a:p>
            <a:r>
              <a:rPr lang="el-GR" sz="2000" dirty="0" smtClean="0">
                <a:solidFill>
                  <a:srgbClr val="FFFF00"/>
                </a:solidFill>
              </a:rPr>
              <a:t>Μικρή ράβδος μολύβδου </a:t>
            </a:r>
            <a:r>
              <a:rPr lang="en-GB" sz="2000" dirty="0" err="1" smtClean="0">
                <a:solidFill>
                  <a:srgbClr val="FFFF00"/>
                </a:solidFill>
              </a:rPr>
              <a:t>Pb</a:t>
            </a:r>
            <a:r>
              <a:rPr lang="en-GB" sz="2000" dirty="0" smtClean="0">
                <a:solidFill>
                  <a:srgbClr val="FFFF00"/>
                </a:solidFill>
              </a:rPr>
              <a:t> </a:t>
            </a:r>
            <a:r>
              <a:rPr lang="en-GB" sz="2000" baseline="30000" dirty="0" smtClean="0">
                <a:solidFill>
                  <a:srgbClr val="FFFF00"/>
                </a:solidFill>
              </a:rPr>
              <a:t>208</a:t>
            </a:r>
          </a:p>
          <a:p>
            <a:r>
              <a:rPr lang="el-GR" sz="2000" dirty="0" smtClean="0">
                <a:solidFill>
                  <a:srgbClr val="FFFF00"/>
                </a:solidFill>
              </a:rPr>
              <a:t>(2 </a:t>
            </a:r>
            <a:r>
              <a:rPr lang="en-GB" sz="2000" dirty="0" smtClean="0">
                <a:solidFill>
                  <a:srgbClr val="FFFF00"/>
                </a:solidFill>
              </a:rPr>
              <a:t>cm</a:t>
            </a:r>
            <a:r>
              <a:rPr lang="el-GR" sz="2000" dirty="0" smtClean="0">
                <a:solidFill>
                  <a:srgbClr val="FFFF00"/>
                </a:solidFill>
              </a:rPr>
              <a:t>, 500</a:t>
            </a:r>
            <a:r>
              <a:rPr lang="en-GB" sz="2000" dirty="0" smtClean="0">
                <a:solidFill>
                  <a:srgbClr val="FFFF00"/>
                </a:solidFill>
              </a:rPr>
              <a:t> mg) </a:t>
            </a:r>
            <a:r>
              <a:rPr lang="el-GR" sz="2000" dirty="0" smtClean="0">
                <a:solidFill>
                  <a:srgbClr val="FFFF00"/>
                </a:solidFill>
              </a:rPr>
              <a:t>θερμαίνεται σε </a:t>
            </a:r>
            <a:r>
              <a:rPr lang="en-GB" sz="2000" dirty="0" smtClean="0">
                <a:solidFill>
                  <a:srgbClr val="FFFF00"/>
                </a:solidFill>
              </a:rPr>
              <a:t>500</a:t>
            </a:r>
            <a:r>
              <a:rPr lang="en-US" sz="2000" dirty="0" smtClean="0">
                <a:solidFill>
                  <a:srgbClr val="FFFF00"/>
                </a:solidFill>
              </a:rPr>
              <a:t>°C</a:t>
            </a:r>
            <a:r>
              <a:rPr lang="el-GR" sz="2000" dirty="0" smtClean="0">
                <a:solidFill>
                  <a:srgbClr val="FFFF00"/>
                </a:solidFill>
              </a:rPr>
              <a:t> και εξαερώνεται.  Ενα ισχυρό ηλεκτρικό ρεύμα βγάζει ηλεκτρόνια από τα άτομα</a:t>
            </a:r>
            <a:endParaRPr lang="en-GB" sz="2000" dirty="0">
              <a:solidFill>
                <a:srgbClr val="FFFF00"/>
              </a:solidFill>
            </a:endParaRPr>
          </a:p>
        </p:txBody>
      </p:sp>
      <p:sp>
        <p:nvSpPr>
          <p:cNvPr id="17" name="Slide Number Placeholder 16"/>
          <p:cNvSpPr>
            <a:spLocks noGrp="1"/>
          </p:cNvSpPr>
          <p:nvPr>
            <p:ph type="sldNum" sz="quarter" idx="12"/>
          </p:nvPr>
        </p:nvSpPr>
        <p:spPr/>
        <p:txBody>
          <a:bodyPr/>
          <a:lstStyle/>
          <a:p>
            <a:fld id="{DD6A0079-E3EA-F649-832E-01E6D884025C}" type="slidenum">
              <a:rPr lang="fr-FR" smtClean="0"/>
              <a:t>14</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339166972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026"/>
          <p:cNvSpPr>
            <a:spLocks noGrp="1" noChangeArrowheads="1"/>
          </p:cNvSpPr>
          <p:nvPr>
            <p:ph type="title"/>
          </p:nvPr>
        </p:nvSpPr>
        <p:spPr/>
        <p:txBody>
          <a:bodyPr>
            <a:normAutofit/>
          </a:bodyPr>
          <a:lstStyle/>
          <a:p>
            <a:r>
              <a:rPr lang="en-US" sz="3200" dirty="0">
                <a:solidFill>
                  <a:srgbClr val="FFFF00"/>
                </a:solidFill>
                <a:latin typeface="Calibri"/>
                <a:cs typeface="Calibri"/>
              </a:rPr>
              <a:t>Heavy Ions at CERN</a:t>
            </a:r>
          </a:p>
        </p:txBody>
      </p:sp>
      <p:sp>
        <p:nvSpPr>
          <p:cNvPr id="120835" name="Rectangle 1027"/>
          <p:cNvSpPr>
            <a:spLocks noGrp="1" noChangeArrowheads="1"/>
          </p:cNvSpPr>
          <p:nvPr>
            <p:ph type="body" idx="1"/>
          </p:nvPr>
        </p:nvSpPr>
        <p:spPr>
          <a:xfrm>
            <a:off x="457200" y="1389862"/>
            <a:ext cx="4267200" cy="4114800"/>
          </a:xfrm>
        </p:spPr>
        <p:txBody>
          <a:bodyPr>
            <a:noAutofit/>
          </a:bodyPr>
          <a:lstStyle/>
          <a:p>
            <a:pPr>
              <a:lnSpc>
                <a:spcPct val="120000"/>
              </a:lnSpc>
            </a:pPr>
            <a:r>
              <a:rPr lang="en-GB" sz="2000" dirty="0">
                <a:solidFill>
                  <a:srgbClr val="FFFF00"/>
                </a:solidFill>
                <a:latin typeface="Calibri"/>
                <a:cs typeface="Calibri"/>
              </a:rPr>
              <a:t>Acceleration of </a:t>
            </a:r>
            <a:r>
              <a:rPr lang="en-GB" sz="2000" dirty="0" err="1">
                <a:solidFill>
                  <a:srgbClr val="FFFF00"/>
                </a:solidFill>
                <a:latin typeface="Calibri"/>
                <a:cs typeface="Calibri"/>
              </a:rPr>
              <a:t>Pb</a:t>
            </a:r>
            <a:r>
              <a:rPr lang="en-GB" sz="2000" dirty="0">
                <a:solidFill>
                  <a:srgbClr val="FFFF00"/>
                </a:solidFill>
                <a:latin typeface="Calibri"/>
                <a:cs typeface="Calibri"/>
              </a:rPr>
              <a:t> ions:</a:t>
            </a:r>
          </a:p>
          <a:p>
            <a:pPr lvl="1">
              <a:lnSpc>
                <a:spcPct val="120000"/>
              </a:lnSpc>
            </a:pPr>
            <a:r>
              <a:rPr lang="en-GB" sz="2000" dirty="0">
                <a:solidFill>
                  <a:srgbClr val="FFFF00"/>
                </a:solidFill>
                <a:latin typeface="Calibri"/>
                <a:cs typeface="Calibri"/>
              </a:rPr>
              <a:t>ECR source: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(80 mA)</a:t>
            </a:r>
          </a:p>
          <a:p>
            <a:pPr lvl="1">
              <a:lnSpc>
                <a:spcPct val="120000"/>
              </a:lnSpc>
            </a:pPr>
            <a:r>
              <a:rPr lang="en-GB" sz="2000" dirty="0">
                <a:solidFill>
                  <a:srgbClr val="FFFF00"/>
                </a:solidFill>
                <a:latin typeface="Calibri"/>
                <a:cs typeface="Calibri"/>
              </a:rPr>
              <a:t>RFQ: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250 A </a:t>
            </a:r>
            <a:r>
              <a:rPr lang="en-GB" sz="2000" dirty="0" err="1">
                <a:solidFill>
                  <a:srgbClr val="FFFF00"/>
                </a:solidFill>
                <a:latin typeface="Calibri"/>
                <a:cs typeface="Calibri"/>
              </a:rPr>
              <a:t>keV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Linac3: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4.2 A MeV</a:t>
            </a:r>
          </a:p>
          <a:p>
            <a:pPr lvl="1">
              <a:lnSpc>
                <a:spcPct val="120000"/>
              </a:lnSpc>
            </a:pPr>
            <a:r>
              <a:rPr lang="en-GB" sz="2000" dirty="0">
                <a:solidFill>
                  <a:srgbClr val="FFFF00"/>
                </a:solidFill>
                <a:latin typeface="Calibri"/>
                <a:cs typeface="Calibri"/>
              </a:rPr>
              <a:t>Stripper: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endParaRPr lang="en-GB" sz="2000" dirty="0">
              <a:solidFill>
                <a:srgbClr val="FFFF00"/>
              </a:solidFill>
              <a:latin typeface="Calibri"/>
              <a:cs typeface="Calibri"/>
            </a:endParaRPr>
          </a:p>
          <a:p>
            <a:pPr lvl="1">
              <a:lnSpc>
                <a:spcPct val="120000"/>
              </a:lnSpc>
            </a:pPr>
            <a:r>
              <a:rPr lang="en-GB" sz="2000" dirty="0" smtClean="0">
                <a:solidFill>
                  <a:srgbClr val="FFFF00"/>
                </a:solidFill>
                <a:latin typeface="Calibri"/>
                <a:cs typeface="Calibri"/>
              </a:rPr>
              <a:t>LEIR: 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a:t>
            </a:r>
            <a:r>
              <a:rPr lang="en-GB" sz="2000" dirty="0" smtClean="0">
                <a:solidFill>
                  <a:srgbClr val="FFFF00"/>
                </a:solidFill>
                <a:latin typeface="Calibri"/>
                <a:cs typeface="Calibri"/>
              </a:rPr>
              <a:t>72 </a:t>
            </a:r>
            <a:r>
              <a:rPr lang="en-GB" sz="2000" dirty="0">
                <a:solidFill>
                  <a:srgbClr val="FFFF00"/>
                </a:solidFill>
                <a:latin typeface="Calibri"/>
                <a:cs typeface="Calibri"/>
              </a:rPr>
              <a:t>A MeV</a:t>
            </a:r>
          </a:p>
          <a:p>
            <a:pPr lvl="1">
              <a:lnSpc>
                <a:spcPct val="120000"/>
              </a:lnSpc>
            </a:pPr>
            <a:r>
              <a:rPr lang="en-GB" sz="2000" dirty="0">
                <a:solidFill>
                  <a:srgbClr val="FFFF00"/>
                </a:solidFill>
                <a:latin typeface="Calibri"/>
                <a:cs typeface="Calibri"/>
              </a:rPr>
              <a:t>PS: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4.25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Stripper: Pb</a:t>
            </a:r>
            <a:r>
              <a:rPr lang="en-GB" sz="2000" baseline="30000" dirty="0">
                <a:solidFill>
                  <a:srgbClr val="FFFF00"/>
                </a:solidFill>
                <a:latin typeface="Calibri"/>
                <a:cs typeface="Calibri"/>
              </a:rPr>
              <a:t>82+</a:t>
            </a:r>
            <a:r>
              <a:rPr lang="en-GB" sz="2000" dirty="0">
                <a:solidFill>
                  <a:srgbClr val="FFFF00"/>
                </a:solidFill>
                <a:latin typeface="Calibri"/>
                <a:cs typeface="Calibri"/>
              </a:rPr>
              <a:t> (full ionisation)</a:t>
            </a:r>
          </a:p>
          <a:p>
            <a:pPr lvl="1">
              <a:lnSpc>
                <a:spcPct val="120000"/>
              </a:lnSpc>
            </a:pPr>
            <a:r>
              <a:rPr lang="en-GB" sz="2000" dirty="0">
                <a:solidFill>
                  <a:srgbClr val="FFFF00"/>
                </a:solidFill>
                <a:latin typeface="Calibri"/>
                <a:cs typeface="Calibri"/>
              </a:rPr>
              <a:t>SPS: Pb</a:t>
            </a:r>
            <a:r>
              <a:rPr lang="en-GB" sz="2000" baseline="30000" dirty="0">
                <a:solidFill>
                  <a:srgbClr val="FFFF00"/>
                </a:solidFill>
                <a:latin typeface="Calibri"/>
                <a:cs typeface="Calibri"/>
              </a:rPr>
              <a:t>82+</a:t>
            </a:r>
            <a:r>
              <a:rPr lang="en-GB" sz="2000" dirty="0">
                <a:solidFill>
                  <a:srgbClr val="FFFF00"/>
                </a:solidFill>
                <a:latin typeface="Calibri"/>
                <a:cs typeface="Calibri"/>
              </a:rPr>
              <a:t> to 158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LHC: Pb</a:t>
            </a:r>
            <a:r>
              <a:rPr lang="en-GB" sz="2000" baseline="30000" dirty="0">
                <a:solidFill>
                  <a:srgbClr val="FFFF00"/>
                </a:solidFill>
                <a:latin typeface="Calibri"/>
                <a:cs typeface="Calibri"/>
              </a:rPr>
              <a:t>82+</a:t>
            </a:r>
            <a:r>
              <a:rPr lang="en-GB" sz="2000" dirty="0">
                <a:solidFill>
                  <a:srgbClr val="FFFF00"/>
                </a:solidFill>
                <a:latin typeface="Calibri"/>
                <a:cs typeface="Calibri"/>
              </a:rPr>
              <a:t> to 2.76 A </a:t>
            </a:r>
            <a:r>
              <a:rPr lang="en-GB" sz="2000" dirty="0" err="1" smtClean="0">
                <a:solidFill>
                  <a:srgbClr val="FFFF00"/>
                </a:solidFill>
                <a:latin typeface="Calibri"/>
                <a:cs typeface="Calibri"/>
              </a:rPr>
              <a:t>TeV</a:t>
            </a:r>
            <a:r>
              <a:rPr lang="en-GB" sz="2000" dirty="0" smtClean="0">
                <a:solidFill>
                  <a:srgbClr val="FFFF00"/>
                </a:solidFill>
                <a:latin typeface="Calibri"/>
                <a:cs typeface="Calibri"/>
              </a:rPr>
              <a:t>  (Run1)</a:t>
            </a:r>
          </a:p>
          <a:p>
            <a:pPr lvl="1">
              <a:lnSpc>
                <a:spcPct val="120000"/>
              </a:lnSpc>
            </a:pPr>
            <a:r>
              <a:rPr lang="en-GB" sz="2000" dirty="0" smtClean="0">
                <a:solidFill>
                  <a:srgbClr val="FFFF00"/>
                </a:solidFill>
                <a:latin typeface="Calibri"/>
                <a:cs typeface="Calibri"/>
              </a:rPr>
              <a:t>LHC: </a:t>
            </a:r>
            <a:r>
              <a:rPr lang="en-GB" sz="2000" dirty="0">
                <a:solidFill>
                  <a:srgbClr val="FFFF00"/>
                </a:solidFill>
                <a:cs typeface="Calibri"/>
              </a:rPr>
              <a:t>Pb</a:t>
            </a:r>
            <a:r>
              <a:rPr lang="en-GB" sz="2000" baseline="30000" dirty="0">
                <a:solidFill>
                  <a:srgbClr val="FFFF00"/>
                </a:solidFill>
                <a:cs typeface="Calibri"/>
              </a:rPr>
              <a:t>82+</a:t>
            </a:r>
            <a:r>
              <a:rPr lang="en-GB" sz="2000" dirty="0">
                <a:solidFill>
                  <a:srgbClr val="FFFF00"/>
                </a:solidFill>
                <a:cs typeface="Calibri"/>
              </a:rPr>
              <a:t> to </a:t>
            </a:r>
            <a:r>
              <a:rPr lang="en-GB" sz="2000" dirty="0" smtClean="0">
                <a:solidFill>
                  <a:srgbClr val="FFFF00"/>
                </a:solidFill>
                <a:cs typeface="Calibri"/>
              </a:rPr>
              <a:t>5.02 </a:t>
            </a:r>
            <a:r>
              <a:rPr lang="en-GB" sz="2000" dirty="0">
                <a:solidFill>
                  <a:srgbClr val="FFFF00"/>
                </a:solidFill>
                <a:cs typeface="Calibri"/>
              </a:rPr>
              <a:t>A </a:t>
            </a:r>
            <a:r>
              <a:rPr lang="en-GB" sz="2000" dirty="0" err="1" smtClean="0">
                <a:solidFill>
                  <a:srgbClr val="FFFF00"/>
                </a:solidFill>
                <a:cs typeface="Calibri"/>
              </a:rPr>
              <a:t>TeV</a:t>
            </a:r>
            <a:r>
              <a:rPr lang="en-GB" sz="2000" dirty="0" smtClean="0">
                <a:solidFill>
                  <a:srgbClr val="FFFF00"/>
                </a:solidFill>
                <a:cs typeface="Calibri"/>
              </a:rPr>
              <a:t>  (Run2)</a:t>
            </a:r>
            <a:endParaRPr lang="en-GB" sz="2000" dirty="0">
              <a:solidFill>
                <a:srgbClr val="FFFF00"/>
              </a:solidFill>
              <a:cs typeface="Calibri"/>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07001" y="1183542"/>
            <a:ext cx="3643312" cy="522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p:cNvSpPr>
            <a:spLocks noGrp="1"/>
          </p:cNvSpPr>
          <p:nvPr>
            <p:ph type="sldNum" sz="quarter" idx="12"/>
          </p:nvPr>
        </p:nvSpPr>
        <p:spPr/>
        <p:txBody>
          <a:bodyPr/>
          <a:lstStyle/>
          <a:p>
            <a:fld id="{DD6A0079-E3EA-F649-832E-01E6D884025C}" type="slidenum">
              <a:rPr lang="fr-FR" smtClean="0"/>
              <a:t>15</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88824660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t>16</a:t>
            </a:fld>
            <a:endParaRPr lang="en-US" dirty="0"/>
          </a:p>
        </p:txBody>
      </p:sp>
      <p:pic>
        <p:nvPicPr>
          <p:cNvPr id="6" name="Picture 5" descr="LRsaba_CERN_0212_3199.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8003"/>
            <a:ext cx="10259999" cy="6839999"/>
          </a:xfrm>
          <a:prstGeom prst="rect">
            <a:avLst/>
          </a:prstGeom>
          <a:solidFill>
            <a:srgbClr val="FFFFFF"/>
          </a:solidFill>
          <a:ln>
            <a:solidFill>
              <a:srgbClr val="4F81BD"/>
            </a:solidFill>
          </a:ln>
        </p:spPr>
      </p:pic>
      <p:sp>
        <p:nvSpPr>
          <p:cNvPr id="7" name="Rectangle 6"/>
          <p:cNvSpPr/>
          <p:nvPr/>
        </p:nvSpPr>
        <p:spPr>
          <a:xfrm>
            <a:off x="1" y="1810"/>
            <a:ext cx="9897035" cy="400110"/>
          </a:xfrm>
          <a:prstGeom prst="rect">
            <a:avLst/>
          </a:prstGeom>
          <a:solidFill>
            <a:schemeClr val="bg1"/>
          </a:solidFill>
          <a:ln>
            <a:solidFill>
              <a:srgbClr val="FFFF00"/>
            </a:solidFill>
          </a:ln>
        </p:spPr>
        <p:txBody>
          <a:bodyPr wrap="square">
            <a:spAutoFit/>
          </a:bodyPr>
          <a:lstStyle/>
          <a:p>
            <a:pPr algn="ctr"/>
            <a:r>
              <a:rPr lang="en-GB" sz="2000" b="1" dirty="0">
                <a:solidFill>
                  <a:srgbClr val="FF0000"/>
                </a:solidFill>
              </a:rPr>
              <a:t>ALICE : A Large Ion Collider Experiment</a:t>
            </a:r>
            <a:endParaRPr lang="en-US" sz="2000" b="1" dirty="0">
              <a:solidFill>
                <a:srgbClr val="FF0000"/>
              </a:solidFill>
            </a:endParaRPr>
          </a:p>
        </p:txBody>
      </p:sp>
      <p:sp>
        <p:nvSpPr>
          <p:cNvPr id="8" name="Rectangle 7"/>
          <p:cNvSpPr/>
          <p:nvPr/>
        </p:nvSpPr>
        <p:spPr>
          <a:xfrm>
            <a:off x="6918816" y="5848520"/>
            <a:ext cx="2225185" cy="830997"/>
          </a:xfrm>
          <a:prstGeom prst="rect">
            <a:avLst/>
          </a:prstGeom>
          <a:solidFill>
            <a:srgbClr val="FFFFFF"/>
          </a:solidFill>
          <a:ln>
            <a:solidFill>
              <a:srgbClr val="FFFF00"/>
            </a:solidFill>
          </a:ln>
        </p:spPr>
        <p:txBody>
          <a:bodyPr wrap="square">
            <a:spAutoFit/>
          </a:bodyPr>
          <a:lstStyle/>
          <a:p>
            <a:pPr algn="ctr"/>
            <a:r>
              <a:rPr lang="en-US" sz="1600" dirty="0">
                <a:solidFill>
                  <a:srgbClr val="FF0000"/>
                </a:solidFill>
              </a:rPr>
              <a:t>16 </a:t>
            </a:r>
            <a:r>
              <a:rPr lang="en-GB" sz="1600" dirty="0" smtClean="0">
                <a:solidFill>
                  <a:srgbClr val="FF0000"/>
                </a:solidFill>
              </a:rPr>
              <a:t>m</a:t>
            </a:r>
            <a:r>
              <a:rPr lang="en-US" sz="1600" dirty="0" smtClean="0">
                <a:solidFill>
                  <a:srgbClr val="FF0000"/>
                </a:solidFill>
              </a:rPr>
              <a:t> </a:t>
            </a:r>
            <a:r>
              <a:rPr lang="en-US" sz="1600" dirty="0">
                <a:solidFill>
                  <a:srgbClr val="FF0000"/>
                </a:solidFill>
              </a:rPr>
              <a:t>x 16 m x 26 m </a:t>
            </a:r>
            <a:r>
              <a:rPr lang="el-GR" sz="1600" dirty="0" smtClean="0">
                <a:solidFill>
                  <a:srgbClr val="FF0000"/>
                </a:solidFill>
              </a:rPr>
              <a:t>βάρος </a:t>
            </a:r>
            <a:r>
              <a:rPr lang="en-US" sz="1600" dirty="0" smtClean="0">
                <a:solidFill>
                  <a:srgbClr val="FF0000"/>
                </a:solidFill>
              </a:rPr>
              <a:t>10 000</a:t>
            </a:r>
            <a:r>
              <a:rPr lang="el-GR" sz="1600" dirty="0" smtClean="0">
                <a:solidFill>
                  <a:srgbClr val="FF0000"/>
                </a:solidFill>
              </a:rPr>
              <a:t> τόνοι</a:t>
            </a:r>
            <a:r>
              <a:rPr lang="en-US" sz="1600" dirty="0" smtClean="0">
                <a:solidFill>
                  <a:srgbClr val="FF0000"/>
                </a:solidFill>
              </a:rPr>
              <a:t> </a:t>
            </a:r>
            <a:endParaRPr lang="el-GR" sz="1600" dirty="0" smtClean="0">
              <a:solidFill>
                <a:srgbClr val="FF0000"/>
              </a:solidFill>
            </a:endParaRPr>
          </a:p>
          <a:p>
            <a:pPr algn="ctr"/>
            <a:r>
              <a:rPr lang="en-GB" sz="1600" dirty="0" smtClean="0">
                <a:solidFill>
                  <a:srgbClr val="FF0000"/>
                </a:solidFill>
              </a:rPr>
              <a:t> </a:t>
            </a:r>
            <a:r>
              <a:rPr lang="el-GR" sz="1600" dirty="0" smtClean="0">
                <a:solidFill>
                  <a:srgbClr val="FF0000"/>
                </a:solidFill>
              </a:rPr>
              <a:t>σε βάθος </a:t>
            </a:r>
            <a:r>
              <a:rPr lang="en-GB" sz="1600" dirty="0" smtClean="0">
                <a:solidFill>
                  <a:srgbClr val="FF0000"/>
                </a:solidFill>
              </a:rPr>
              <a:t>5</a:t>
            </a:r>
            <a:r>
              <a:rPr lang="en-US" sz="1600" dirty="0" smtClean="0">
                <a:solidFill>
                  <a:srgbClr val="FF0000"/>
                </a:solidFill>
              </a:rPr>
              <a:t>6</a:t>
            </a:r>
            <a:r>
              <a:rPr lang="el-GR" sz="1600" dirty="0" smtClean="0">
                <a:solidFill>
                  <a:srgbClr val="FF0000"/>
                </a:solidFill>
              </a:rPr>
              <a:t> </a:t>
            </a:r>
            <a:r>
              <a:rPr lang="en-US" sz="1600" dirty="0">
                <a:solidFill>
                  <a:srgbClr val="FF0000"/>
                </a:solidFill>
              </a:rPr>
              <a:t>m </a:t>
            </a:r>
            <a:endParaRPr lang="el-GR" sz="1600" dirty="0" smtClean="0">
              <a:solidFill>
                <a:srgbClr val="FF0000"/>
              </a:solidFill>
            </a:endParaRPr>
          </a:p>
        </p:txBody>
      </p:sp>
      <p:sp>
        <p:nvSpPr>
          <p:cNvPr id="3" name="Footer Placeholder 2"/>
          <p:cNvSpPr>
            <a:spLocks noGrp="1"/>
          </p:cNvSpPr>
          <p:nvPr>
            <p:ph type="ftr" sz="quarter" idx="11"/>
          </p:nvPr>
        </p:nvSpPr>
        <p:spPr/>
        <p:txBody>
          <a:bodyPr/>
          <a:lstStyle/>
          <a:p>
            <a:endParaRPr lang="fr-FR" dirty="0"/>
          </a:p>
        </p:txBody>
      </p:sp>
      <p:sp>
        <p:nvSpPr>
          <p:cNvPr id="2" name="Date Placeholder 1"/>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95870876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17</a:t>
            </a:fld>
            <a:endParaRPr lang="en-US"/>
          </a:p>
        </p:txBody>
      </p:sp>
      <p:grpSp>
        <p:nvGrpSpPr>
          <p:cNvPr id="45061"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12" name="Group 9"/>
          <p:cNvGrpSpPr>
            <a:grpSpLocks/>
          </p:cNvGrpSpPr>
          <p:nvPr/>
        </p:nvGrpSpPr>
        <p:grpSpPr bwMode="auto">
          <a:xfrm>
            <a:off x="1" y="0"/>
            <a:ext cx="9180513" cy="6884988"/>
            <a:chOff x="0" y="0"/>
            <a:chExt cx="5783" cy="4337"/>
          </a:xfrm>
        </p:grpSpPr>
        <p:pic>
          <p:nvPicPr>
            <p:cNvPr id="13" name="Picture 10" descr="al_2k3_shad"/>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 name="Picture 11" descr="pics"/>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Footer Placeholder 1"/>
          <p:cNvSpPr>
            <a:spLocks noGrp="1"/>
          </p:cNvSpPr>
          <p:nvPr>
            <p:ph type="ftr" sz="quarter" idx="11"/>
          </p:nvPr>
        </p:nvSpPr>
        <p:spPr/>
        <p:txBody>
          <a:bodyPr/>
          <a:lstStyle/>
          <a:p>
            <a:endParaRPr lang="fr-FR"/>
          </a:p>
        </p:txBody>
      </p:sp>
      <p:sp>
        <p:nvSpPr>
          <p:cNvPr id="3" name="Title 2"/>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348730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ChangeArrowheads="1"/>
          </p:cNvSpPr>
          <p:nvPr/>
        </p:nvSpPr>
        <p:spPr bwMode="auto">
          <a:xfrm>
            <a:off x="2073275" y="3049588"/>
            <a:ext cx="4419600" cy="152400"/>
          </a:xfrm>
          <a:prstGeom prst="rect">
            <a:avLst/>
          </a:prstGeom>
          <a:solidFill>
            <a:srgbClr val="5B3D23"/>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2" name="Rectangle 4"/>
          <p:cNvSpPr>
            <a:spLocks noChangeArrowheads="1"/>
          </p:cNvSpPr>
          <p:nvPr/>
        </p:nvSpPr>
        <p:spPr bwMode="auto">
          <a:xfrm>
            <a:off x="2073275" y="4954588"/>
            <a:ext cx="4419600" cy="152400"/>
          </a:xfrm>
          <a:prstGeom prst="rect">
            <a:avLst/>
          </a:prstGeom>
          <a:solidFill>
            <a:srgbClr val="5B3D23"/>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3" name="Rectangle 5"/>
          <p:cNvSpPr>
            <a:spLocks noChangeArrowheads="1"/>
          </p:cNvSpPr>
          <p:nvPr/>
        </p:nvSpPr>
        <p:spPr bwMode="auto">
          <a:xfrm>
            <a:off x="2057400" y="3200400"/>
            <a:ext cx="4419600" cy="1752600"/>
          </a:xfrm>
          <a:prstGeom prst="rect">
            <a:avLst/>
          </a:prstGeom>
          <a:solidFill>
            <a:srgbClr val="C4EDFF">
              <a:alpha val="50000"/>
            </a:srgbClr>
          </a:solidFill>
          <a:ln w="9525">
            <a:solidFill>
              <a:schemeClr val="tx1"/>
            </a:solidFill>
            <a:miter lim="800000"/>
            <a:headEnd/>
            <a:tailEnd/>
          </a:ln>
          <a:effectLst/>
        </p:spPr>
        <p:txBody>
          <a:bodyPr wrap="none" anchor="ctr"/>
          <a:lstStyle/>
          <a:p>
            <a:pPr algn="ctr"/>
            <a:endParaRPr lang="it-IT">
              <a:latin typeface="Helvetica" charset="0"/>
            </a:endParaRPr>
          </a:p>
        </p:txBody>
      </p:sp>
      <p:sp>
        <p:nvSpPr>
          <p:cNvPr id="53254" name="Text Box 6"/>
          <p:cNvSpPr txBox="1">
            <a:spLocks noChangeArrowheads="1"/>
          </p:cNvSpPr>
          <p:nvPr/>
        </p:nvSpPr>
        <p:spPr bwMode="auto">
          <a:xfrm>
            <a:off x="1503363" y="2438400"/>
            <a:ext cx="204304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1600" dirty="0" smtClean="0">
                <a:solidFill>
                  <a:srgbClr val="FFFF00"/>
                </a:solidFill>
                <a:latin typeface="Helvetica" charset="0"/>
              </a:rPr>
              <a:t>Θετικό ηλεκτρόδιο</a:t>
            </a:r>
            <a:endParaRPr lang="it-IT" sz="1600" dirty="0">
              <a:solidFill>
                <a:srgbClr val="FFFF00"/>
              </a:solidFill>
              <a:latin typeface="Helvetica" charset="0"/>
            </a:endParaRPr>
          </a:p>
        </p:txBody>
      </p:sp>
      <p:sp>
        <p:nvSpPr>
          <p:cNvPr id="53255" name="Text Box 7"/>
          <p:cNvSpPr txBox="1">
            <a:spLocks noChangeArrowheads="1"/>
          </p:cNvSpPr>
          <p:nvPr/>
        </p:nvSpPr>
        <p:spPr bwMode="auto">
          <a:xfrm>
            <a:off x="533400" y="5334000"/>
            <a:ext cx="22709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1600" dirty="0">
                <a:solidFill>
                  <a:srgbClr val="FFFF00"/>
                </a:solidFill>
                <a:latin typeface="Helvetica" charset="0"/>
              </a:rPr>
              <a:t>Αρνητικό </a:t>
            </a:r>
            <a:r>
              <a:rPr lang="el-GR" sz="1600" dirty="0" smtClean="0">
                <a:solidFill>
                  <a:srgbClr val="FFFF00"/>
                </a:solidFill>
                <a:latin typeface="Helvetica" charset="0"/>
              </a:rPr>
              <a:t>ηλεκτρόδιο</a:t>
            </a:r>
            <a:endParaRPr lang="it-IT" sz="1600" dirty="0">
              <a:solidFill>
                <a:srgbClr val="FFFF00"/>
              </a:solidFill>
              <a:latin typeface="Helvetica" charset="0"/>
            </a:endParaRPr>
          </a:p>
        </p:txBody>
      </p:sp>
      <p:sp>
        <p:nvSpPr>
          <p:cNvPr id="53256" name="Text Box 8"/>
          <p:cNvSpPr txBox="1">
            <a:spLocks noChangeArrowheads="1"/>
          </p:cNvSpPr>
          <p:nvPr/>
        </p:nvSpPr>
        <p:spPr bwMode="auto">
          <a:xfrm>
            <a:off x="2209800" y="3241675"/>
            <a:ext cx="5568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dirty="0" smtClean="0">
                <a:solidFill>
                  <a:srgbClr val="FFFF00"/>
                </a:solidFill>
                <a:latin typeface="Helvetica" charset="0"/>
              </a:rPr>
              <a:t>gas</a:t>
            </a:r>
            <a:endParaRPr lang="it-IT" dirty="0">
              <a:solidFill>
                <a:srgbClr val="FFFF00"/>
              </a:solidFill>
              <a:latin typeface="Helvetica" charset="0"/>
            </a:endParaRPr>
          </a:p>
        </p:txBody>
      </p:sp>
      <p:sp>
        <p:nvSpPr>
          <p:cNvPr id="53257" name="Line 9"/>
          <p:cNvSpPr>
            <a:spLocks noChangeShapeType="1"/>
          </p:cNvSpPr>
          <p:nvPr/>
        </p:nvSpPr>
        <p:spPr bwMode="auto">
          <a:xfrm flipH="1">
            <a:off x="1387475" y="31257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8" name="Line 10"/>
          <p:cNvSpPr>
            <a:spLocks noChangeShapeType="1"/>
          </p:cNvSpPr>
          <p:nvPr/>
        </p:nvSpPr>
        <p:spPr bwMode="auto">
          <a:xfrm flipH="1">
            <a:off x="1387475" y="50307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9" name="Oval 11"/>
          <p:cNvSpPr>
            <a:spLocks noChangeArrowheads="1"/>
          </p:cNvSpPr>
          <p:nvPr/>
        </p:nvSpPr>
        <p:spPr bwMode="auto">
          <a:xfrm>
            <a:off x="1082675" y="3811588"/>
            <a:ext cx="533400" cy="533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0" name="Line 12"/>
          <p:cNvSpPr>
            <a:spLocks noChangeShapeType="1"/>
          </p:cNvSpPr>
          <p:nvPr/>
        </p:nvSpPr>
        <p:spPr bwMode="auto">
          <a:xfrm>
            <a:off x="1387475" y="3125788"/>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1" name="Line 13"/>
          <p:cNvSpPr>
            <a:spLocks noChangeShapeType="1"/>
          </p:cNvSpPr>
          <p:nvPr/>
        </p:nvSpPr>
        <p:spPr bwMode="auto">
          <a:xfrm>
            <a:off x="1387475" y="4344988"/>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2" name="Text Box 14"/>
          <p:cNvSpPr txBox="1">
            <a:spLocks noChangeArrowheads="1"/>
          </p:cNvSpPr>
          <p:nvPr/>
        </p:nvSpPr>
        <p:spPr bwMode="auto">
          <a:xfrm>
            <a:off x="1066800" y="3851275"/>
            <a:ext cx="608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HV</a:t>
            </a:r>
          </a:p>
        </p:txBody>
      </p:sp>
      <p:sp>
        <p:nvSpPr>
          <p:cNvPr id="53263" name="Line 15"/>
          <p:cNvSpPr>
            <a:spLocks noChangeShapeType="1"/>
          </p:cNvSpPr>
          <p:nvPr/>
        </p:nvSpPr>
        <p:spPr bwMode="auto">
          <a:xfrm flipV="1">
            <a:off x="2301875" y="5030788"/>
            <a:ext cx="1524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4" name="Line 16"/>
          <p:cNvSpPr>
            <a:spLocks noChangeShapeType="1"/>
          </p:cNvSpPr>
          <p:nvPr/>
        </p:nvSpPr>
        <p:spPr bwMode="auto">
          <a:xfrm>
            <a:off x="2454275" y="2820988"/>
            <a:ext cx="1524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5" name="Text Box 17"/>
          <p:cNvSpPr txBox="1">
            <a:spLocks noChangeArrowheads="1"/>
          </p:cNvSpPr>
          <p:nvPr/>
        </p:nvSpPr>
        <p:spPr bwMode="auto">
          <a:xfrm>
            <a:off x="1082675" y="3429000"/>
            <a:ext cx="361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a:t>
            </a:r>
          </a:p>
        </p:txBody>
      </p:sp>
      <p:sp>
        <p:nvSpPr>
          <p:cNvPr id="53266" name="Text Box 18"/>
          <p:cNvSpPr txBox="1">
            <a:spLocks noChangeArrowheads="1"/>
          </p:cNvSpPr>
          <p:nvPr/>
        </p:nvSpPr>
        <p:spPr bwMode="auto">
          <a:xfrm>
            <a:off x="1108075" y="4268788"/>
            <a:ext cx="28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a:t>
            </a:r>
          </a:p>
        </p:txBody>
      </p:sp>
      <p:sp>
        <p:nvSpPr>
          <p:cNvPr id="53267" name="Line 19"/>
          <p:cNvSpPr>
            <a:spLocks noChangeShapeType="1"/>
          </p:cNvSpPr>
          <p:nvPr/>
        </p:nvSpPr>
        <p:spPr bwMode="auto">
          <a:xfrm flipH="1">
            <a:off x="3825875" y="2516188"/>
            <a:ext cx="1752600" cy="3505200"/>
          </a:xfrm>
          <a:prstGeom prst="line">
            <a:avLst/>
          </a:prstGeom>
          <a:noFill/>
          <a:ln w="38100">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8" name="Text Box 20"/>
          <p:cNvSpPr txBox="1">
            <a:spLocks noChangeArrowheads="1"/>
          </p:cNvSpPr>
          <p:nvPr/>
        </p:nvSpPr>
        <p:spPr bwMode="auto">
          <a:xfrm>
            <a:off x="4672308" y="1847265"/>
            <a:ext cx="22860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l-GR" sz="1600" dirty="0" smtClean="0">
                <a:solidFill>
                  <a:srgbClr val="FFFFFF"/>
                </a:solidFill>
                <a:latin typeface="Helvetica" charset="0"/>
              </a:rPr>
              <a:t>Φορτισμένο σωμάτιο</a:t>
            </a:r>
            <a:endParaRPr lang="it-IT" sz="1600" dirty="0">
              <a:solidFill>
                <a:srgbClr val="FFFFFF"/>
              </a:solidFill>
              <a:latin typeface="Helvetica" charset="0"/>
            </a:endParaRPr>
          </a:p>
        </p:txBody>
      </p:sp>
      <p:sp>
        <p:nvSpPr>
          <p:cNvPr id="53269" name="Text Box 21"/>
          <p:cNvSpPr txBox="1">
            <a:spLocks noChangeArrowheads="1"/>
          </p:cNvSpPr>
          <p:nvPr/>
        </p:nvSpPr>
        <p:spPr bwMode="auto">
          <a:xfrm>
            <a:off x="4318000" y="3252788"/>
            <a:ext cx="105251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2000" b="1">
                <a:latin typeface="Helvetica" charset="0"/>
              </a:rPr>
              <a:t>      </a:t>
            </a:r>
            <a:r>
              <a:rPr lang="it-IT" sz="2000" b="1">
                <a:solidFill>
                  <a:srgbClr val="FF3300"/>
                </a:solidFill>
                <a:latin typeface="Helvetica" charset="0"/>
              </a:rPr>
              <a:t>-   +</a:t>
            </a:r>
          </a:p>
          <a:p>
            <a:r>
              <a:rPr lang="it-IT" sz="2000" b="1">
                <a:solidFill>
                  <a:srgbClr val="FF3300"/>
                </a:solidFill>
                <a:latin typeface="Helvetica" charset="0"/>
              </a:rPr>
              <a:t>     -  +</a:t>
            </a:r>
          </a:p>
          <a:p>
            <a:r>
              <a:rPr lang="it-IT" sz="2000" b="1">
                <a:solidFill>
                  <a:srgbClr val="FF3300"/>
                </a:solidFill>
                <a:latin typeface="Helvetica" charset="0"/>
              </a:rPr>
              <a:t>   -  +</a:t>
            </a:r>
          </a:p>
          <a:p>
            <a:r>
              <a:rPr lang="it-IT" sz="2000" b="1">
                <a:solidFill>
                  <a:srgbClr val="FF3300"/>
                </a:solidFill>
                <a:latin typeface="Helvetica" charset="0"/>
              </a:rPr>
              <a:t> -  +</a:t>
            </a:r>
          </a:p>
        </p:txBody>
      </p:sp>
      <p:sp>
        <p:nvSpPr>
          <p:cNvPr id="53270" name="Line 22"/>
          <p:cNvSpPr>
            <a:spLocks noChangeShapeType="1"/>
          </p:cNvSpPr>
          <p:nvPr/>
        </p:nvSpPr>
        <p:spPr bwMode="auto">
          <a:xfrm flipV="1">
            <a:off x="4559300" y="3201988"/>
            <a:ext cx="0" cy="838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1" name="Line 23"/>
          <p:cNvSpPr>
            <a:spLocks noChangeShapeType="1"/>
          </p:cNvSpPr>
          <p:nvPr/>
        </p:nvSpPr>
        <p:spPr bwMode="auto">
          <a:xfrm flipV="1">
            <a:off x="4787900" y="3201988"/>
            <a:ext cx="0" cy="457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2" name="Line 24"/>
          <p:cNvSpPr>
            <a:spLocks noChangeShapeType="1"/>
          </p:cNvSpPr>
          <p:nvPr/>
        </p:nvSpPr>
        <p:spPr bwMode="auto">
          <a:xfrm flipV="1">
            <a:off x="4330700" y="3201988"/>
            <a:ext cx="0" cy="1219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3" name="Line 25"/>
          <p:cNvSpPr>
            <a:spLocks noChangeShapeType="1"/>
          </p:cNvSpPr>
          <p:nvPr/>
        </p:nvSpPr>
        <p:spPr bwMode="auto">
          <a:xfrm>
            <a:off x="4892675" y="4344988"/>
            <a:ext cx="0" cy="533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4" name="Line 26"/>
          <p:cNvSpPr>
            <a:spLocks noChangeShapeType="1"/>
          </p:cNvSpPr>
          <p:nvPr/>
        </p:nvSpPr>
        <p:spPr bwMode="auto">
          <a:xfrm>
            <a:off x="5121275" y="4040188"/>
            <a:ext cx="0" cy="838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5" name="Line 27"/>
          <p:cNvSpPr>
            <a:spLocks noChangeShapeType="1"/>
          </p:cNvSpPr>
          <p:nvPr/>
        </p:nvSpPr>
        <p:spPr bwMode="auto">
          <a:xfrm>
            <a:off x="5273675" y="3582988"/>
            <a:ext cx="0" cy="1295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6" name="Freeform 28"/>
          <p:cNvSpPr>
            <a:spLocks/>
          </p:cNvSpPr>
          <p:nvPr/>
        </p:nvSpPr>
        <p:spPr bwMode="auto">
          <a:xfrm>
            <a:off x="6721475" y="2668588"/>
            <a:ext cx="838200" cy="889000"/>
          </a:xfrm>
          <a:custGeom>
            <a:avLst/>
            <a:gdLst>
              <a:gd name="T0" fmla="*/ 0 w 528"/>
              <a:gd name="T1" fmla="*/ 16 h 560"/>
              <a:gd name="T2" fmla="*/ 96 w 528"/>
              <a:gd name="T3" fmla="*/ 496 h 560"/>
              <a:gd name="T4" fmla="*/ 240 w 528"/>
              <a:gd name="T5" fmla="*/ 400 h 560"/>
              <a:gd name="T6" fmla="*/ 336 w 528"/>
              <a:gd name="T7" fmla="*/ 64 h 560"/>
              <a:gd name="T8" fmla="*/ 528 w 528"/>
              <a:gd name="T9" fmla="*/ 16 h 560"/>
            </a:gdLst>
            <a:ahLst/>
            <a:cxnLst>
              <a:cxn ang="0">
                <a:pos x="T0" y="T1"/>
              </a:cxn>
              <a:cxn ang="0">
                <a:pos x="T2" y="T3"/>
              </a:cxn>
              <a:cxn ang="0">
                <a:pos x="T4" y="T5"/>
              </a:cxn>
              <a:cxn ang="0">
                <a:pos x="T6" y="T7"/>
              </a:cxn>
              <a:cxn ang="0">
                <a:pos x="T8" y="T9"/>
              </a:cxn>
            </a:cxnLst>
            <a:rect l="0" t="0" r="r" b="b"/>
            <a:pathLst>
              <a:path w="528" h="560">
                <a:moveTo>
                  <a:pt x="0" y="16"/>
                </a:moveTo>
                <a:cubicBezTo>
                  <a:pt x="28" y="224"/>
                  <a:pt x="56" y="432"/>
                  <a:pt x="96" y="496"/>
                </a:cubicBezTo>
                <a:cubicBezTo>
                  <a:pt x="136" y="560"/>
                  <a:pt x="200" y="472"/>
                  <a:pt x="240" y="400"/>
                </a:cubicBezTo>
                <a:cubicBezTo>
                  <a:pt x="280" y="328"/>
                  <a:pt x="288" y="128"/>
                  <a:pt x="336" y="64"/>
                </a:cubicBezTo>
                <a:cubicBezTo>
                  <a:pt x="384" y="0"/>
                  <a:pt x="496" y="24"/>
                  <a:pt x="528" y="16"/>
                </a:cubicBezTo>
              </a:path>
            </a:pathLst>
          </a:custGeom>
          <a:noFill/>
          <a:ln w="38100" cmpd="sng">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7" name="Freeform 29"/>
          <p:cNvSpPr>
            <a:spLocks/>
          </p:cNvSpPr>
          <p:nvPr/>
        </p:nvSpPr>
        <p:spPr bwMode="auto">
          <a:xfrm flipV="1">
            <a:off x="6797675" y="4725988"/>
            <a:ext cx="838200" cy="889000"/>
          </a:xfrm>
          <a:custGeom>
            <a:avLst/>
            <a:gdLst>
              <a:gd name="T0" fmla="*/ 0 w 528"/>
              <a:gd name="T1" fmla="*/ 16 h 560"/>
              <a:gd name="T2" fmla="*/ 96 w 528"/>
              <a:gd name="T3" fmla="*/ 496 h 560"/>
              <a:gd name="T4" fmla="*/ 240 w 528"/>
              <a:gd name="T5" fmla="*/ 400 h 560"/>
              <a:gd name="T6" fmla="*/ 336 w 528"/>
              <a:gd name="T7" fmla="*/ 64 h 560"/>
              <a:gd name="T8" fmla="*/ 528 w 528"/>
              <a:gd name="T9" fmla="*/ 16 h 560"/>
            </a:gdLst>
            <a:ahLst/>
            <a:cxnLst>
              <a:cxn ang="0">
                <a:pos x="T0" y="T1"/>
              </a:cxn>
              <a:cxn ang="0">
                <a:pos x="T2" y="T3"/>
              </a:cxn>
              <a:cxn ang="0">
                <a:pos x="T4" y="T5"/>
              </a:cxn>
              <a:cxn ang="0">
                <a:pos x="T6" y="T7"/>
              </a:cxn>
              <a:cxn ang="0">
                <a:pos x="T8" y="T9"/>
              </a:cxn>
            </a:cxnLst>
            <a:rect l="0" t="0" r="r" b="b"/>
            <a:pathLst>
              <a:path w="528" h="560">
                <a:moveTo>
                  <a:pt x="0" y="16"/>
                </a:moveTo>
                <a:cubicBezTo>
                  <a:pt x="28" y="224"/>
                  <a:pt x="56" y="432"/>
                  <a:pt x="96" y="496"/>
                </a:cubicBezTo>
                <a:cubicBezTo>
                  <a:pt x="136" y="560"/>
                  <a:pt x="200" y="472"/>
                  <a:pt x="240" y="400"/>
                </a:cubicBezTo>
                <a:cubicBezTo>
                  <a:pt x="280" y="328"/>
                  <a:pt x="288" y="128"/>
                  <a:pt x="336" y="64"/>
                </a:cubicBezTo>
                <a:cubicBezTo>
                  <a:pt x="384" y="0"/>
                  <a:pt x="496" y="24"/>
                  <a:pt x="528" y="16"/>
                </a:cubicBezTo>
              </a:path>
            </a:pathLst>
          </a:custGeom>
          <a:noFill/>
          <a:ln w="38100" cmpd="sng">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8" name="Line 30"/>
          <p:cNvSpPr>
            <a:spLocks noChangeShapeType="1"/>
          </p:cNvSpPr>
          <p:nvPr/>
        </p:nvSpPr>
        <p:spPr bwMode="auto">
          <a:xfrm>
            <a:off x="7848600" y="2668588"/>
            <a:ext cx="5334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9" name="Line 31"/>
          <p:cNvSpPr>
            <a:spLocks noChangeShapeType="1"/>
          </p:cNvSpPr>
          <p:nvPr/>
        </p:nvSpPr>
        <p:spPr bwMode="auto">
          <a:xfrm>
            <a:off x="7924800" y="5564188"/>
            <a:ext cx="5334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80" name="Text Box 32"/>
          <p:cNvSpPr txBox="1">
            <a:spLocks noChangeArrowheads="1"/>
          </p:cNvSpPr>
          <p:nvPr/>
        </p:nvSpPr>
        <p:spPr bwMode="auto">
          <a:xfrm>
            <a:off x="7086600" y="3733800"/>
            <a:ext cx="18446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sz="1600" dirty="0" smtClean="0">
                <a:solidFill>
                  <a:srgbClr val="FF3300"/>
                </a:solidFill>
                <a:latin typeface="Helvetica" charset="0"/>
              </a:rPr>
              <a:t>Ηλεκτρικό σήμα</a:t>
            </a:r>
            <a:endParaRPr lang="it-IT" sz="1600" dirty="0">
              <a:solidFill>
                <a:srgbClr val="FF3300"/>
              </a:solidFill>
              <a:latin typeface="Helvetica" charset="0"/>
            </a:endParaRPr>
          </a:p>
        </p:txBody>
      </p:sp>
      <p:sp>
        <p:nvSpPr>
          <p:cNvPr id="33" name="Text Box 2"/>
          <p:cNvSpPr txBox="1">
            <a:spLocks noChangeArrowheads="1"/>
          </p:cNvSpPr>
          <p:nvPr/>
        </p:nvSpPr>
        <p:spPr bwMode="auto">
          <a:xfrm>
            <a:off x="1448343" y="149194"/>
            <a:ext cx="62219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l-GR" sz="2400" dirty="0" smtClean="0">
                <a:solidFill>
                  <a:srgbClr val="FFFF00"/>
                </a:solidFill>
                <a:latin typeface="Calibri"/>
                <a:cs typeface="Calibri"/>
              </a:rPr>
              <a:t>Ανιχνευτές αερίου</a:t>
            </a:r>
            <a:r>
              <a:rPr lang="it-IT" sz="2400" dirty="0" smtClean="0">
                <a:solidFill>
                  <a:srgbClr val="FFFF00"/>
                </a:solidFill>
                <a:latin typeface="Calibri"/>
                <a:cs typeface="Calibri"/>
              </a:rPr>
              <a:t>: </a:t>
            </a:r>
            <a:r>
              <a:rPr lang="el-GR" sz="2400" dirty="0" smtClean="0">
                <a:solidFill>
                  <a:srgbClr val="FFFF00"/>
                </a:solidFill>
                <a:latin typeface="Calibri"/>
                <a:cs typeface="Calibri"/>
              </a:rPr>
              <a:t>αρχή λειτουργίας ΙΟΝΙΣΜΟΣ</a:t>
            </a:r>
            <a:endParaRPr lang="it-IT" sz="2400" dirty="0">
              <a:solidFill>
                <a:srgbClr val="FFFF00"/>
              </a:solidFill>
              <a:latin typeface="Calibri"/>
              <a:cs typeface="Calibri"/>
            </a:endParaRPr>
          </a:p>
        </p:txBody>
      </p:sp>
      <p:sp>
        <p:nvSpPr>
          <p:cNvPr id="2" name="Date Placeholder 1"/>
          <p:cNvSpPr>
            <a:spLocks noGrp="1"/>
          </p:cNvSpPr>
          <p:nvPr>
            <p:ph type="dt" sz="half" idx="10"/>
          </p:nvPr>
        </p:nvSpPr>
        <p:spPr/>
        <p:txBody>
          <a:bodyPr/>
          <a:lstStyle/>
          <a:p>
            <a:r>
              <a:rPr lang="x-none" smtClean="0"/>
              <a:t>26.2.2025</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553200" y="6173789"/>
            <a:ext cx="2133600" cy="365125"/>
          </a:xfrm>
        </p:spPr>
        <p:txBody>
          <a:bodyPr/>
          <a:lstStyle/>
          <a:p>
            <a:fld id="{8B9660DA-E739-CB4A-AEFC-82AEB23D0057}" type="slidenum">
              <a:rPr lang="en-US" smtClean="0"/>
              <a:t>18</a:t>
            </a:fld>
            <a:endParaRPr lang="en-US"/>
          </a:p>
        </p:txBody>
      </p:sp>
    </p:spTree>
    <p:extLst>
      <p:ext uri="{BB962C8B-B14F-4D97-AF65-F5344CB8AC3E}">
        <p14:creationId xmlns:p14="http://schemas.microsoft.com/office/powerpoint/2010/main" val="34654012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3267"/>
                                        </p:tgtEl>
                                        <p:attrNameLst>
                                          <p:attrName>style.visibility</p:attrName>
                                        </p:attrNameLst>
                                      </p:cBhvr>
                                      <p:to>
                                        <p:strVal val="visible"/>
                                      </p:to>
                                    </p:set>
                                    <p:anim calcmode="lin" valueType="num">
                                      <p:cBhvr additive="base">
                                        <p:cTn id="7" dur="500" fill="hold"/>
                                        <p:tgtEl>
                                          <p:spTgt spid="53267"/>
                                        </p:tgtEl>
                                        <p:attrNameLst>
                                          <p:attrName>ppt_x</p:attrName>
                                        </p:attrNameLst>
                                      </p:cBhvr>
                                      <p:tavLst>
                                        <p:tav tm="0">
                                          <p:val>
                                            <p:strVal val="#ppt_x"/>
                                          </p:val>
                                        </p:tav>
                                        <p:tav tm="100000">
                                          <p:val>
                                            <p:strVal val="#ppt_x"/>
                                          </p:val>
                                        </p:tav>
                                      </p:tavLst>
                                    </p:anim>
                                    <p:anim calcmode="lin" valueType="num">
                                      <p:cBhvr additive="base">
                                        <p:cTn id="8" dur="500" fill="hold"/>
                                        <p:tgtEl>
                                          <p:spTgt spid="53267"/>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
                                        </p:tgtEl>
                                      </p:cMediaNode>
                                    </p:audio>
                                  </p:subTnLst>
                                </p:cTn>
                              </p:par>
                            </p:childTnLst>
                          </p:cTn>
                        </p:par>
                        <p:par>
                          <p:cTn id="9" fill="hold" nodeType="afterGroup">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53268"/>
                                        </p:tgtEl>
                                        <p:attrNameLst>
                                          <p:attrName>style.visibility</p:attrName>
                                        </p:attrNameLst>
                                      </p:cBhvr>
                                      <p:to>
                                        <p:strVal val="visible"/>
                                      </p:to>
                                    </p:set>
                                    <p:anim calcmode="lin" valueType="num">
                                      <p:cBhvr additive="base">
                                        <p:cTn id="12" dur="500" fill="hold"/>
                                        <p:tgtEl>
                                          <p:spTgt spid="53268"/>
                                        </p:tgtEl>
                                        <p:attrNameLst>
                                          <p:attrName>ppt_x</p:attrName>
                                        </p:attrNameLst>
                                      </p:cBhvr>
                                      <p:tavLst>
                                        <p:tav tm="0">
                                          <p:val>
                                            <p:strVal val="#ppt_x"/>
                                          </p:val>
                                        </p:tav>
                                        <p:tav tm="100000">
                                          <p:val>
                                            <p:strVal val="#ppt_x"/>
                                          </p:val>
                                        </p:tav>
                                      </p:tavLst>
                                    </p:anim>
                                    <p:anim calcmode="lin" valueType="num">
                                      <p:cBhvr additive="base">
                                        <p:cTn id="13" dur="500" fill="hold"/>
                                        <p:tgtEl>
                                          <p:spTgt spid="5326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2" name="Whoosh"/>
                                        </p:tgtEl>
                                      </p:cMediaNode>
                                    </p:audio>
                                  </p:subTnLst>
                                </p:cTn>
                              </p:par>
                              <p:par>
                                <p:cTn id="14" presetID="1" presetClass="entr" presetSubtype="0" fill="hold" grpId="0" nodeType="withEffect">
                                  <p:stCondLst>
                                    <p:cond delay="0"/>
                                  </p:stCondLst>
                                  <p:childTnLst>
                                    <p:set>
                                      <p:cBhvr>
                                        <p:cTn id="15" dur="1" fill="hold">
                                          <p:stCondLst>
                                            <p:cond delay="499"/>
                                          </p:stCondLst>
                                        </p:cTn>
                                        <p:tgtEl>
                                          <p:spTgt spid="53269">
                                            <p:txEl>
                                              <p:pRg st="0" end="0"/>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499"/>
                                          </p:stCondLst>
                                        </p:cTn>
                                        <p:tgtEl>
                                          <p:spTgt spid="53269">
                                            <p:txEl>
                                              <p:pRg st="1" end="1"/>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499"/>
                                          </p:stCondLst>
                                        </p:cTn>
                                        <p:tgtEl>
                                          <p:spTgt spid="53269">
                                            <p:txEl>
                                              <p:pRg st="2" end="2"/>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499"/>
                                          </p:stCondLst>
                                        </p:cTn>
                                        <p:tgtEl>
                                          <p:spTgt spid="53269">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499"/>
                                          </p:stCondLst>
                                        </p:cTn>
                                        <p:tgtEl>
                                          <p:spTgt spid="53272"/>
                                        </p:tgtEl>
                                        <p:attrNameLst>
                                          <p:attrName>style.visibility</p:attrName>
                                        </p:attrNameLst>
                                      </p:cBhvr>
                                      <p:to>
                                        <p:strVal val="visible"/>
                                      </p:to>
                                    </p:se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53270"/>
                                        </p:tgtEl>
                                        <p:attrNameLst>
                                          <p:attrName>style.visibility</p:attrName>
                                        </p:attrNameLst>
                                      </p:cBhvr>
                                      <p:to>
                                        <p:strVal val="visible"/>
                                      </p:to>
                                    </p:set>
                                    <p:animEffect transition="in" filter="dissolve">
                                      <p:cBhvr>
                                        <p:cTn id="29" dur="500"/>
                                        <p:tgtEl>
                                          <p:spTgt spid="53270"/>
                                        </p:tgtEl>
                                      </p:cBhvr>
                                    </p:animEffect>
                                  </p:childTnLst>
                                </p:cTn>
                              </p:par>
                            </p:childTnLst>
                          </p:cTn>
                        </p:par>
                        <p:par>
                          <p:cTn id="30" fill="hold" nodeType="afterGroup">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53271"/>
                                        </p:tgtEl>
                                        <p:attrNameLst>
                                          <p:attrName>style.visibility</p:attrName>
                                        </p:attrNameLst>
                                      </p:cBhvr>
                                      <p:to>
                                        <p:strVal val="visible"/>
                                      </p:to>
                                    </p:set>
                                    <p:animEffect transition="in" filter="dissolve">
                                      <p:cBhvr>
                                        <p:cTn id="33" dur="500"/>
                                        <p:tgtEl>
                                          <p:spTgt spid="53271"/>
                                        </p:tgtEl>
                                      </p:cBhvr>
                                    </p:animEffect>
                                  </p:childTnLst>
                                </p:cTn>
                              </p:par>
                            </p:childTnLst>
                          </p:cTn>
                        </p:par>
                        <p:par>
                          <p:cTn id="34" fill="hold" nodeType="afterGroup">
                            <p:stCondLst>
                              <p:cond delay="1500"/>
                            </p:stCondLst>
                            <p:childTnLst>
                              <p:par>
                                <p:cTn id="35" presetID="9" presetClass="entr" presetSubtype="0" fill="hold" grpId="0" nodeType="afterEffect">
                                  <p:stCondLst>
                                    <p:cond delay="0"/>
                                  </p:stCondLst>
                                  <p:childTnLst>
                                    <p:set>
                                      <p:cBhvr>
                                        <p:cTn id="36" dur="1" fill="hold">
                                          <p:stCondLst>
                                            <p:cond delay="0"/>
                                          </p:stCondLst>
                                        </p:cTn>
                                        <p:tgtEl>
                                          <p:spTgt spid="53273"/>
                                        </p:tgtEl>
                                        <p:attrNameLst>
                                          <p:attrName>style.visibility</p:attrName>
                                        </p:attrNameLst>
                                      </p:cBhvr>
                                      <p:to>
                                        <p:strVal val="visible"/>
                                      </p:to>
                                    </p:set>
                                    <p:animEffect transition="in" filter="dissolve">
                                      <p:cBhvr>
                                        <p:cTn id="37" dur="500"/>
                                        <p:tgtEl>
                                          <p:spTgt spid="53273"/>
                                        </p:tgtEl>
                                      </p:cBhvr>
                                    </p:animEffect>
                                  </p:childTnLst>
                                </p:cTn>
                              </p:par>
                            </p:childTnLst>
                          </p:cTn>
                        </p:par>
                        <p:par>
                          <p:cTn id="38" fill="hold" nodeType="afterGroup">
                            <p:stCondLst>
                              <p:cond delay="2000"/>
                            </p:stCondLst>
                            <p:childTnLst>
                              <p:par>
                                <p:cTn id="39" presetID="9" presetClass="entr" presetSubtype="0" fill="hold" grpId="0" nodeType="afterEffect">
                                  <p:stCondLst>
                                    <p:cond delay="0"/>
                                  </p:stCondLst>
                                  <p:childTnLst>
                                    <p:set>
                                      <p:cBhvr>
                                        <p:cTn id="40" dur="1" fill="hold">
                                          <p:stCondLst>
                                            <p:cond delay="0"/>
                                          </p:stCondLst>
                                        </p:cTn>
                                        <p:tgtEl>
                                          <p:spTgt spid="53274"/>
                                        </p:tgtEl>
                                        <p:attrNameLst>
                                          <p:attrName>style.visibility</p:attrName>
                                        </p:attrNameLst>
                                      </p:cBhvr>
                                      <p:to>
                                        <p:strVal val="visible"/>
                                      </p:to>
                                    </p:set>
                                    <p:animEffect transition="in" filter="dissolve">
                                      <p:cBhvr>
                                        <p:cTn id="41" dur="500"/>
                                        <p:tgtEl>
                                          <p:spTgt spid="53274"/>
                                        </p:tgtEl>
                                      </p:cBhvr>
                                    </p:animEffect>
                                  </p:childTnLst>
                                </p:cTn>
                              </p:par>
                            </p:childTnLst>
                          </p:cTn>
                        </p:par>
                        <p:par>
                          <p:cTn id="42" fill="hold" nodeType="afterGroup">
                            <p:stCondLst>
                              <p:cond delay="2500"/>
                            </p:stCondLst>
                            <p:childTnLst>
                              <p:par>
                                <p:cTn id="43" presetID="9" presetClass="entr" presetSubtype="0" fill="hold" grpId="0" nodeType="afterEffect">
                                  <p:stCondLst>
                                    <p:cond delay="0"/>
                                  </p:stCondLst>
                                  <p:childTnLst>
                                    <p:set>
                                      <p:cBhvr>
                                        <p:cTn id="44" dur="1" fill="hold">
                                          <p:stCondLst>
                                            <p:cond delay="0"/>
                                          </p:stCondLst>
                                        </p:cTn>
                                        <p:tgtEl>
                                          <p:spTgt spid="53275"/>
                                        </p:tgtEl>
                                        <p:attrNameLst>
                                          <p:attrName>style.visibility</p:attrName>
                                        </p:attrNameLst>
                                      </p:cBhvr>
                                      <p:to>
                                        <p:strVal val="visible"/>
                                      </p:to>
                                    </p:set>
                                    <p:animEffect transition="in" filter="dissolve">
                                      <p:cBhvr>
                                        <p:cTn id="45" dur="500"/>
                                        <p:tgtEl>
                                          <p:spTgt spid="53275"/>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499"/>
                                          </p:stCondLst>
                                        </p:cTn>
                                        <p:tgtEl>
                                          <p:spTgt spid="53277"/>
                                        </p:tgtEl>
                                        <p:attrNameLst>
                                          <p:attrName>style.visibility</p:attrName>
                                        </p:attrNameLst>
                                      </p:cBhvr>
                                      <p:to>
                                        <p:strVal val="visible"/>
                                      </p:to>
                                    </p:set>
                                  </p:childTnLst>
                                </p:cTn>
                              </p:par>
                            </p:childTnLst>
                          </p:cTn>
                        </p:par>
                        <p:par>
                          <p:cTn id="50" fill="hold" nodeType="afterGroup">
                            <p:stCondLst>
                              <p:cond delay="500"/>
                            </p:stCondLst>
                            <p:childTnLst>
                              <p:par>
                                <p:cTn id="51" presetID="1" presetClass="entr" presetSubtype="0" fill="hold" grpId="0" nodeType="afterEffect">
                                  <p:stCondLst>
                                    <p:cond delay="0"/>
                                  </p:stCondLst>
                                  <p:childTnLst>
                                    <p:set>
                                      <p:cBhvr>
                                        <p:cTn id="52" dur="1" fill="hold">
                                          <p:stCondLst>
                                            <p:cond delay="499"/>
                                          </p:stCondLst>
                                        </p:cTn>
                                        <p:tgtEl>
                                          <p:spTgt spid="53276"/>
                                        </p:tgtEl>
                                        <p:attrNameLst>
                                          <p:attrName>style.visibility</p:attrName>
                                        </p:attrNameLst>
                                      </p:cBhvr>
                                      <p:to>
                                        <p:strVal val="visible"/>
                                      </p:to>
                                    </p:set>
                                  </p:childTnLst>
                                </p:cTn>
                              </p:par>
                            </p:childTnLst>
                          </p:cTn>
                        </p:par>
                        <p:par>
                          <p:cTn id="53" fill="hold" nodeType="afterGroup">
                            <p:stCondLst>
                              <p:cond delay="1000"/>
                            </p:stCondLst>
                            <p:childTnLst>
                              <p:par>
                                <p:cTn id="54" presetID="1" presetClass="entr" presetSubtype="0" fill="hold" grpId="0" nodeType="afterEffect">
                                  <p:stCondLst>
                                    <p:cond delay="0"/>
                                  </p:stCondLst>
                                  <p:childTnLst>
                                    <p:set>
                                      <p:cBhvr>
                                        <p:cTn id="55" dur="1" fill="hold">
                                          <p:stCondLst>
                                            <p:cond delay="499"/>
                                          </p:stCondLst>
                                        </p:cTn>
                                        <p:tgtEl>
                                          <p:spTgt spid="53278"/>
                                        </p:tgtEl>
                                        <p:attrNameLst>
                                          <p:attrName>style.visibility</p:attrName>
                                        </p:attrNameLst>
                                      </p:cBhvr>
                                      <p:to>
                                        <p:strVal val="visible"/>
                                      </p:to>
                                    </p:set>
                                  </p:childTnLst>
                                </p:cTn>
                              </p:par>
                            </p:childTnLst>
                          </p:cTn>
                        </p:par>
                        <p:par>
                          <p:cTn id="56" fill="hold" nodeType="afterGroup">
                            <p:stCondLst>
                              <p:cond delay="1500"/>
                            </p:stCondLst>
                            <p:childTnLst>
                              <p:par>
                                <p:cTn id="57" presetID="1" presetClass="entr" presetSubtype="0" fill="hold" grpId="0" nodeType="afterEffect">
                                  <p:stCondLst>
                                    <p:cond delay="0"/>
                                  </p:stCondLst>
                                  <p:childTnLst>
                                    <p:set>
                                      <p:cBhvr>
                                        <p:cTn id="58" dur="1" fill="hold">
                                          <p:stCondLst>
                                            <p:cond delay="499"/>
                                          </p:stCondLst>
                                        </p:cTn>
                                        <p:tgtEl>
                                          <p:spTgt spid="53279"/>
                                        </p:tgtEl>
                                        <p:attrNameLst>
                                          <p:attrName>style.visibility</p:attrName>
                                        </p:attrNameLst>
                                      </p:cBhvr>
                                      <p:to>
                                        <p:strVal val="visible"/>
                                      </p:to>
                                    </p:set>
                                  </p:childTnLst>
                                </p:cTn>
                              </p:par>
                            </p:childTnLst>
                          </p:cTn>
                        </p:par>
                        <p:par>
                          <p:cTn id="59" fill="hold" nodeType="afterGroup">
                            <p:stCondLst>
                              <p:cond delay="2000"/>
                            </p:stCondLst>
                            <p:childTnLst>
                              <p:par>
                                <p:cTn id="60" presetID="1" presetClass="entr" presetSubtype="0" fill="hold" grpId="0" nodeType="afterEffect">
                                  <p:stCondLst>
                                    <p:cond delay="0"/>
                                  </p:stCondLst>
                                  <p:childTnLst>
                                    <p:set>
                                      <p:cBhvr>
                                        <p:cTn id="61" dur="1" fill="hold">
                                          <p:stCondLst>
                                            <p:cond delay="499"/>
                                          </p:stCondLst>
                                        </p:cTn>
                                        <p:tgtEl>
                                          <p:spTgt spid="53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67" grpId="0" animBg="1"/>
      <p:bldP spid="53268" grpId="0" autoUpdateAnimBg="0"/>
      <p:bldP spid="53269" grpId="0" build="p" autoUpdateAnimBg="0"/>
      <p:bldP spid="53270" grpId="0" animBg="1"/>
      <p:bldP spid="53271" grpId="0" animBg="1"/>
      <p:bldP spid="53272" grpId="0" animBg="1"/>
      <p:bldP spid="53273" grpId="0" animBg="1"/>
      <p:bldP spid="53274" grpId="0" animBg="1"/>
      <p:bldP spid="53275" grpId="0" animBg="1"/>
      <p:bldP spid="53276" grpId="0" animBg="1"/>
      <p:bldP spid="53277" grpId="0" animBg="1"/>
      <p:bldP spid="53278" grpId="0" animBg="1"/>
      <p:bldP spid="53279" grpId="0" animBg="1"/>
      <p:bldP spid="5328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64" name="Espace réservé du numéro de diapositive 5"/>
          <p:cNvSpPr>
            <a:spLocks noGrp="1"/>
          </p:cNvSpPr>
          <p:nvPr>
            <p:ph type="sldNum" sz="quarter" idx="12"/>
          </p:nvPr>
        </p:nvSpPr>
        <p:spPr/>
        <p:txBody>
          <a:bodyPr/>
          <a:lstStyle/>
          <a:p>
            <a:fld id="{16666226-2B3D-7440-BBFD-7CFB1576B538}" type="slidenum">
              <a:rPr lang="en-US"/>
              <a:pPr/>
              <a:t>19</a:t>
            </a:fld>
            <a:endParaRPr lang="en-US"/>
          </a:p>
        </p:txBody>
      </p:sp>
      <p:sp>
        <p:nvSpPr>
          <p:cNvPr id="109570" name="Rectangle 2"/>
          <p:cNvSpPr>
            <a:spLocks noGrp="1" noChangeArrowheads="1"/>
          </p:cNvSpPr>
          <p:nvPr>
            <p:ph type="title"/>
          </p:nvPr>
        </p:nvSpPr>
        <p:spPr/>
        <p:txBody>
          <a:bodyPr>
            <a:normAutofit/>
          </a:bodyPr>
          <a:lstStyle/>
          <a:p>
            <a:r>
              <a:rPr lang="el-GR" sz="2800" dirty="0" smtClean="0"/>
              <a:t>Ανιχνευτές πυριτίου</a:t>
            </a:r>
            <a:endParaRPr lang="fr-FR" sz="2800" dirty="0"/>
          </a:p>
        </p:txBody>
      </p:sp>
      <p:sp>
        <p:nvSpPr>
          <p:cNvPr id="109571" name="Rectangle 3"/>
          <p:cNvSpPr>
            <a:spLocks noGrp="1" noChangeArrowheads="1"/>
          </p:cNvSpPr>
          <p:nvPr>
            <p:ph type="body" idx="1"/>
          </p:nvPr>
        </p:nvSpPr>
        <p:spPr>
          <a:xfrm>
            <a:off x="457201" y="1417640"/>
            <a:ext cx="8435975" cy="674219"/>
          </a:xfrm>
        </p:spPr>
        <p:txBody>
          <a:bodyPr>
            <a:normAutofit/>
          </a:bodyPr>
          <a:lstStyle/>
          <a:p>
            <a:pPr marL="0" indent="0">
              <a:lnSpc>
                <a:spcPct val="80000"/>
              </a:lnSpc>
              <a:buNone/>
            </a:pPr>
            <a:endParaRPr lang="fr-FR" sz="1800" dirty="0"/>
          </a:p>
        </p:txBody>
      </p:sp>
      <p:sp>
        <p:nvSpPr>
          <p:cNvPr id="109597" name="Text Box 29"/>
          <p:cNvSpPr txBox="1">
            <a:spLocks noChangeArrowheads="1"/>
          </p:cNvSpPr>
          <p:nvPr/>
        </p:nvSpPr>
        <p:spPr bwMode="auto">
          <a:xfrm>
            <a:off x="1547813" y="4324352"/>
            <a:ext cx="785078" cy="307777"/>
          </a:xfrm>
          <a:prstGeom prst="rect">
            <a:avLst/>
          </a:prstGeom>
          <a:noFill/>
          <a:ln w="9525">
            <a:noFill/>
            <a:miter lim="800000"/>
            <a:headEnd/>
            <a:tailEnd/>
          </a:ln>
          <a:effectLst/>
        </p:spPr>
        <p:txBody>
          <a:bodyPr wrap="none">
            <a:prstTxWarp prst="textNoShape">
              <a:avLst/>
            </a:prstTxWarp>
            <a:spAutoFit/>
          </a:bodyPr>
          <a:lstStyle/>
          <a:p>
            <a:r>
              <a:rPr lang="en-US" sz="1400"/>
              <a:t>300 </a:t>
            </a:r>
            <a:r>
              <a:rPr lang="en-US" sz="1400" smtClean="0"/>
              <a:t>mm</a:t>
            </a:r>
            <a:endParaRPr lang="en-US" sz="1400">
              <a:latin typeface="Verdana" charset="0"/>
            </a:endParaRPr>
          </a:p>
        </p:txBody>
      </p:sp>
      <p:grpSp>
        <p:nvGrpSpPr>
          <p:cNvPr id="109613" name="Group 45"/>
          <p:cNvGrpSpPr>
            <a:grpSpLocks/>
          </p:cNvGrpSpPr>
          <p:nvPr/>
        </p:nvGrpSpPr>
        <p:grpSpPr bwMode="auto">
          <a:xfrm>
            <a:off x="1835151" y="2492377"/>
            <a:ext cx="4681538" cy="2352675"/>
            <a:chOff x="158" y="1222"/>
            <a:chExt cx="2949" cy="1482"/>
          </a:xfrm>
        </p:grpSpPr>
        <p:sp>
          <p:nvSpPr>
            <p:cNvPr id="109572" name="AutoShape 4"/>
            <p:cNvSpPr>
              <a:spLocks noChangeArrowheads="1"/>
            </p:cNvSpPr>
            <p:nvPr/>
          </p:nvSpPr>
          <p:spPr bwMode="auto">
            <a:xfrm>
              <a:off x="567" y="1570"/>
              <a:ext cx="2041" cy="1134"/>
            </a:xfrm>
            <a:prstGeom prst="cube">
              <a:avLst>
                <a:gd name="adj" fmla="val 62787"/>
              </a:avLst>
            </a:prstGeom>
            <a:solidFill>
              <a:schemeClr val="hlink"/>
            </a:solidFill>
            <a:ln w="9525">
              <a:solidFill>
                <a:schemeClr val="folHlink"/>
              </a:solidFill>
              <a:miter lim="800000"/>
              <a:headEnd/>
              <a:tailEnd/>
            </a:ln>
            <a:effectLst/>
          </p:spPr>
          <p:txBody>
            <a:bodyPr wrap="none" anchor="ctr">
              <a:prstTxWarp prst="textNoShape">
                <a:avLst/>
              </a:prstTxWarp>
            </a:bodyPr>
            <a:lstStyle/>
            <a:p>
              <a:endParaRPr lang="fr-FR"/>
            </a:p>
          </p:txBody>
        </p:sp>
        <p:sp>
          <p:nvSpPr>
            <p:cNvPr id="109576" name="AutoShape 8"/>
            <p:cNvSpPr>
              <a:spLocks noChangeArrowheads="1"/>
            </p:cNvSpPr>
            <p:nvPr/>
          </p:nvSpPr>
          <p:spPr bwMode="auto">
            <a:xfrm>
              <a:off x="1792"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7" name="AutoShape 9"/>
            <p:cNvSpPr>
              <a:spLocks noChangeArrowheads="1"/>
            </p:cNvSpPr>
            <p:nvPr/>
          </p:nvSpPr>
          <p:spPr bwMode="auto">
            <a:xfrm>
              <a:off x="165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8" name="AutoShape 10"/>
            <p:cNvSpPr>
              <a:spLocks noChangeArrowheads="1"/>
            </p:cNvSpPr>
            <p:nvPr/>
          </p:nvSpPr>
          <p:spPr bwMode="auto">
            <a:xfrm>
              <a:off x="151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9" name="AutoShape 11"/>
            <p:cNvSpPr>
              <a:spLocks noChangeArrowheads="1"/>
            </p:cNvSpPr>
            <p:nvPr/>
          </p:nvSpPr>
          <p:spPr bwMode="auto">
            <a:xfrm>
              <a:off x="1384"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0" name="AutoShape 12"/>
            <p:cNvSpPr>
              <a:spLocks noChangeArrowheads="1"/>
            </p:cNvSpPr>
            <p:nvPr/>
          </p:nvSpPr>
          <p:spPr bwMode="auto">
            <a:xfrm>
              <a:off x="1247"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1" name="AutoShape 13"/>
            <p:cNvSpPr>
              <a:spLocks noChangeArrowheads="1"/>
            </p:cNvSpPr>
            <p:nvPr/>
          </p:nvSpPr>
          <p:spPr bwMode="auto">
            <a:xfrm>
              <a:off x="1111"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2" name="AutoShape 14"/>
            <p:cNvSpPr>
              <a:spLocks noChangeArrowheads="1"/>
            </p:cNvSpPr>
            <p:nvPr/>
          </p:nvSpPr>
          <p:spPr bwMode="auto">
            <a:xfrm>
              <a:off x="97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3" name="AutoShape 15"/>
            <p:cNvSpPr>
              <a:spLocks noChangeArrowheads="1"/>
            </p:cNvSpPr>
            <p:nvPr/>
          </p:nvSpPr>
          <p:spPr bwMode="auto">
            <a:xfrm>
              <a:off x="83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4" name="AutoShape 16"/>
            <p:cNvSpPr>
              <a:spLocks noChangeArrowheads="1"/>
            </p:cNvSpPr>
            <p:nvPr/>
          </p:nvSpPr>
          <p:spPr bwMode="auto">
            <a:xfrm>
              <a:off x="703"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5" name="Line 17"/>
            <p:cNvSpPr>
              <a:spLocks noChangeShapeType="1"/>
            </p:cNvSpPr>
            <p:nvPr/>
          </p:nvSpPr>
          <p:spPr bwMode="auto">
            <a:xfrm>
              <a:off x="567" y="2659"/>
              <a:ext cx="1315"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6" name="Line 18"/>
            <p:cNvSpPr>
              <a:spLocks noChangeShapeType="1"/>
            </p:cNvSpPr>
            <p:nvPr/>
          </p:nvSpPr>
          <p:spPr bwMode="auto">
            <a:xfrm flipV="1">
              <a:off x="1882" y="1933"/>
              <a:ext cx="726" cy="726"/>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7" name="Line 19"/>
            <p:cNvSpPr>
              <a:spLocks noChangeShapeType="1"/>
            </p:cNvSpPr>
            <p:nvPr/>
          </p:nvSpPr>
          <p:spPr bwMode="auto">
            <a:xfrm>
              <a:off x="702"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8" name="Line 20"/>
            <p:cNvSpPr>
              <a:spLocks noChangeShapeType="1"/>
            </p:cNvSpPr>
            <p:nvPr/>
          </p:nvSpPr>
          <p:spPr bwMode="auto">
            <a:xfrm>
              <a:off x="838"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9" name="Line 21"/>
            <p:cNvSpPr>
              <a:spLocks noChangeShapeType="1"/>
            </p:cNvSpPr>
            <p:nvPr/>
          </p:nvSpPr>
          <p:spPr bwMode="auto">
            <a:xfrm>
              <a:off x="974"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0" name="Line 22"/>
            <p:cNvSpPr>
              <a:spLocks noChangeShapeType="1"/>
            </p:cNvSpPr>
            <p:nvPr/>
          </p:nvSpPr>
          <p:spPr bwMode="auto">
            <a:xfrm>
              <a:off x="1110"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1" name="Line 23"/>
            <p:cNvSpPr>
              <a:spLocks noChangeShapeType="1"/>
            </p:cNvSpPr>
            <p:nvPr/>
          </p:nvSpPr>
          <p:spPr bwMode="auto">
            <a:xfrm>
              <a:off x="1246"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2" name="Line 24"/>
            <p:cNvSpPr>
              <a:spLocks noChangeShapeType="1"/>
            </p:cNvSpPr>
            <p:nvPr/>
          </p:nvSpPr>
          <p:spPr bwMode="auto">
            <a:xfrm>
              <a:off x="1383"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3" name="Line 25"/>
            <p:cNvSpPr>
              <a:spLocks noChangeShapeType="1"/>
            </p:cNvSpPr>
            <p:nvPr/>
          </p:nvSpPr>
          <p:spPr bwMode="auto">
            <a:xfrm>
              <a:off x="1519"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4" name="Line 26"/>
            <p:cNvSpPr>
              <a:spLocks noChangeShapeType="1"/>
            </p:cNvSpPr>
            <p:nvPr/>
          </p:nvSpPr>
          <p:spPr bwMode="auto">
            <a:xfrm>
              <a:off x="1655"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5" name="Line 27"/>
            <p:cNvSpPr>
              <a:spLocks noChangeShapeType="1"/>
            </p:cNvSpPr>
            <p:nvPr/>
          </p:nvSpPr>
          <p:spPr bwMode="auto">
            <a:xfrm>
              <a:off x="1791"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6" name="Line 28"/>
            <p:cNvSpPr>
              <a:spLocks noChangeShapeType="1"/>
            </p:cNvSpPr>
            <p:nvPr/>
          </p:nvSpPr>
          <p:spPr bwMode="auto">
            <a:xfrm>
              <a:off x="431" y="2296"/>
              <a:ext cx="0" cy="408"/>
            </a:xfrm>
            <a:prstGeom prst="line">
              <a:avLst/>
            </a:prstGeom>
            <a:noFill/>
            <a:ln w="9525">
              <a:solidFill>
                <a:schemeClr val="tx1"/>
              </a:solidFill>
              <a:round/>
              <a:headEnd type="triangle" w="med" len="med"/>
              <a:tailEnd type="triangle" w="med" len="med"/>
            </a:ln>
            <a:effectLst/>
          </p:spPr>
          <p:txBody>
            <a:bodyPr>
              <a:prstTxWarp prst="textNoShape">
                <a:avLst/>
              </a:prstTxWarp>
            </a:bodyPr>
            <a:lstStyle/>
            <a:p>
              <a:endParaRPr lang="fr-FR"/>
            </a:p>
          </p:txBody>
        </p:sp>
        <p:sp>
          <p:nvSpPr>
            <p:cNvPr id="109598" name="Text Box 30"/>
            <p:cNvSpPr txBox="1">
              <a:spLocks noChangeArrowheads="1"/>
            </p:cNvSpPr>
            <p:nvPr/>
          </p:nvSpPr>
          <p:spPr bwMode="auto">
            <a:xfrm>
              <a:off x="158" y="1888"/>
              <a:ext cx="379" cy="213"/>
            </a:xfrm>
            <a:prstGeom prst="rect">
              <a:avLst/>
            </a:prstGeom>
            <a:noFill/>
            <a:ln w="9525">
              <a:noFill/>
              <a:miter lim="800000"/>
              <a:headEnd/>
              <a:tailEnd/>
            </a:ln>
            <a:effectLst/>
          </p:spPr>
          <p:txBody>
            <a:bodyPr wrap="none">
              <a:prstTxWarp prst="textNoShape">
                <a:avLst/>
              </a:prstTxWarp>
              <a:spAutoFit/>
            </a:bodyPr>
            <a:lstStyle/>
            <a:p>
              <a:r>
                <a:rPr lang="en-US" sz="1600" dirty="0">
                  <a:latin typeface="Verdana" charset="0"/>
                </a:rPr>
                <a:t>Si-p</a:t>
              </a:r>
            </a:p>
          </p:txBody>
        </p:sp>
        <p:cxnSp>
          <p:nvCxnSpPr>
            <p:cNvPr id="109599" name="AutoShape 31"/>
            <p:cNvCxnSpPr>
              <a:cxnSpLocks noChangeShapeType="1"/>
              <a:stCxn id="109598" idx="2"/>
              <a:endCxn id="109587" idx="1"/>
            </p:cNvCxnSpPr>
            <p:nvPr/>
          </p:nvCxnSpPr>
          <p:spPr bwMode="auto">
            <a:xfrm>
              <a:off x="348" y="2101"/>
              <a:ext cx="400" cy="195"/>
            </a:xfrm>
            <a:prstGeom prst="straightConnector1">
              <a:avLst/>
            </a:prstGeom>
            <a:noFill/>
            <a:ln w="9525">
              <a:solidFill>
                <a:srgbClr val="000000"/>
              </a:solidFill>
              <a:round/>
              <a:headEnd/>
              <a:tailEnd type="triangle" w="med" len="med"/>
            </a:ln>
            <a:effectLst/>
          </p:spPr>
        </p:cxnSp>
        <p:sp>
          <p:nvSpPr>
            <p:cNvPr id="109600" name="Text Box 32"/>
            <p:cNvSpPr txBox="1">
              <a:spLocks noChangeArrowheads="1"/>
            </p:cNvSpPr>
            <p:nvPr/>
          </p:nvSpPr>
          <p:spPr bwMode="auto">
            <a:xfrm>
              <a:off x="2608" y="2024"/>
              <a:ext cx="381" cy="213"/>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Si-n</a:t>
              </a:r>
            </a:p>
          </p:txBody>
        </p:sp>
        <p:sp>
          <p:nvSpPr>
            <p:cNvPr id="109602" name="Line 34"/>
            <p:cNvSpPr>
              <a:spLocks noChangeShapeType="1"/>
            </p:cNvSpPr>
            <p:nvPr/>
          </p:nvSpPr>
          <p:spPr bwMode="auto">
            <a:xfrm flipH="1" flipV="1">
              <a:off x="2290" y="2115"/>
              <a:ext cx="363" cy="45"/>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09603" name="Line 35"/>
            <p:cNvSpPr>
              <a:spLocks noChangeShapeType="1"/>
            </p:cNvSpPr>
            <p:nvPr/>
          </p:nvSpPr>
          <p:spPr bwMode="auto">
            <a:xfrm flipV="1">
              <a:off x="2472" y="1344"/>
              <a:ext cx="0" cy="226"/>
            </a:xfrm>
            <a:prstGeom prst="line">
              <a:avLst/>
            </a:prstGeom>
            <a:noFill/>
            <a:ln w="6350">
              <a:solidFill>
                <a:schemeClr val="tx1"/>
              </a:solidFill>
              <a:round/>
              <a:headEnd type="oval" w="med" len="med"/>
              <a:tailEnd type="oval" w="med" len="med"/>
            </a:ln>
            <a:effectLst/>
          </p:spPr>
          <p:txBody>
            <a:bodyPr>
              <a:prstTxWarp prst="textNoShape">
                <a:avLst/>
              </a:prstTxWarp>
            </a:bodyPr>
            <a:lstStyle/>
            <a:p>
              <a:endParaRPr lang="fr-FR"/>
            </a:p>
          </p:txBody>
        </p:sp>
        <p:sp>
          <p:nvSpPr>
            <p:cNvPr id="109604" name="Line 36"/>
            <p:cNvSpPr>
              <a:spLocks noChangeShapeType="1"/>
            </p:cNvSpPr>
            <p:nvPr/>
          </p:nvSpPr>
          <p:spPr bwMode="auto">
            <a:xfrm>
              <a:off x="2245" y="1344"/>
              <a:ext cx="227"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09605" name="Line 37"/>
            <p:cNvSpPr>
              <a:spLocks noChangeShapeType="1"/>
            </p:cNvSpPr>
            <p:nvPr/>
          </p:nvSpPr>
          <p:spPr bwMode="auto">
            <a:xfrm>
              <a:off x="2653"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6" name="Line 38"/>
            <p:cNvSpPr>
              <a:spLocks noChangeShapeType="1"/>
            </p:cNvSpPr>
            <p:nvPr/>
          </p:nvSpPr>
          <p:spPr bwMode="auto">
            <a:xfrm>
              <a:off x="2699"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7" name="Line 39"/>
            <p:cNvSpPr>
              <a:spLocks noChangeShapeType="1"/>
            </p:cNvSpPr>
            <p:nvPr/>
          </p:nvSpPr>
          <p:spPr bwMode="auto">
            <a:xfrm>
              <a:off x="2699" y="1344"/>
              <a:ext cx="136"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08" name="AutoShape 40"/>
            <p:cNvSpPr>
              <a:spLocks noChangeArrowheads="1"/>
            </p:cNvSpPr>
            <p:nvPr/>
          </p:nvSpPr>
          <p:spPr bwMode="auto">
            <a:xfrm rot="5400000">
              <a:off x="2812" y="1276"/>
              <a:ext cx="181" cy="136"/>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fr-FR"/>
            </a:p>
          </p:txBody>
        </p:sp>
        <p:sp>
          <p:nvSpPr>
            <p:cNvPr id="109609" name="Line 41"/>
            <p:cNvSpPr>
              <a:spLocks noChangeShapeType="1"/>
            </p:cNvSpPr>
            <p:nvPr/>
          </p:nvSpPr>
          <p:spPr bwMode="auto">
            <a:xfrm>
              <a:off x="2971" y="1344"/>
              <a:ext cx="136"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09610" name="Line 42"/>
            <p:cNvSpPr>
              <a:spLocks noChangeShapeType="1"/>
            </p:cNvSpPr>
            <p:nvPr/>
          </p:nvSpPr>
          <p:spPr bwMode="auto">
            <a:xfrm>
              <a:off x="2472" y="1344"/>
              <a:ext cx="181"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11" name="Text Box 43"/>
            <p:cNvSpPr txBox="1">
              <a:spLocks noChangeArrowheads="1"/>
            </p:cNvSpPr>
            <p:nvPr/>
          </p:nvSpPr>
          <p:spPr bwMode="auto">
            <a:xfrm>
              <a:off x="1882" y="1222"/>
              <a:ext cx="360" cy="213"/>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-HV</a:t>
              </a:r>
            </a:p>
          </p:txBody>
        </p:sp>
      </p:grpSp>
      <p:sp>
        <p:nvSpPr>
          <p:cNvPr id="109612" name="Oval 44"/>
          <p:cNvSpPr>
            <a:spLocks noChangeArrowheads="1"/>
          </p:cNvSpPr>
          <p:nvPr/>
        </p:nvSpPr>
        <p:spPr bwMode="auto">
          <a:xfrm>
            <a:off x="4283076" y="2757488"/>
            <a:ext cx="144463" cy="144462"/>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09617" name="Group 49"/>
          <p:cNvGrpSpPr>
            <a:grpSpLocks/>
          </p:cNvGrpSpPr>
          <p:nvPr/>
        </p:nvGrpSpPr>
        <p:grpSpPr bwMode="auto">
          <a:xfrm>
            <a:off x="3348039" y="4354513"/>
            <a:ext cx="339725" cy="419100"/>
            <a:chOff x="1882" y="2931"/>
            <a:chExt cx="214" cy="264"/>
          </a:xfrm>
        </p:grpSpPr>
        <p:sp>
          <p:nvSpPr>
            <p:cNvPr id="109614" name="Text Box 46"/>
            <p:cNvSpPr txBox="1">
              <a:spLocks noChangeArrowheads="1"/>
            </p:cNvSpPr>
            <p:nvPr/>
          </p:nvSpPr>
          <p:spPr bwMode="auto">
            <a:xfrm>
              <a:off x="1882" y="2931"/>
              <a:ext cx="165"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15" name="Text Box 47"/>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16" name="Text Box 48"/>
            <p:cNvSpPr txBox="1">
              <a:spLocks noChangeArrowheads="1"/>
            </p:cNvSpPr>
            <p:nvPr/>
          </p:nvSpPr>
          <p:spPr bwMode="auto">
            <a:xfrm>
              <a:off x="1927" y="2940"/>
              <a:ext cx="165"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18" name="Group 50"/>
          <p:cNvGrpSpPr>
            <a:grpSpLocks/>
          </p:cNvGrpSpPr>
          <p:nvPr/>
        </p:nvGrpSpPr>
        <p:grpSpPr bwMode="auto">
          <a:xfrm>
            <a:off x="3203576" y="4341813"/>
            <a:ext cx="339725" cy="419100"/>
            <a:chOff x="1882" y="2931"/>
            <a:chExt cx="214" cy="264"/>
          </a:xfrm>
        </p:grpSpPr>
        <p:sp>
          <p:nvSpPr>
            <p:cNvPr id="109619" name="Text Box 51"/>
            <p:cNvSpPr txBox="1">
              <a:spLocks noChangeArrowheads="1"/>
            </p:cNvSpPr>
            <p:nvPr/>
          </p:nvSpPr>
          <p:spPr bwMode="auto">
            <a:xfrm>
              <a:off x="1882" y="2931"/>
              <a:ext cx="146"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20" name="Text Box 52"/>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21" name="Text Box 53"/>
            <p:cNvSpPr txBox="1">
              <a:spLocks noChangeArrowheads="1"/>
            </p:cNvSpPr>
            <p:nvPr/>
          </p:nvSpPr>
          <p:spPr bwMode="auto">
            <a:xfrm>
              <a:off x="1927" y="2940"/>
              <a:ext cx="146"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26" name="Group 58"/>
          <p:cNvGrpSpPr>
            <a:grpSpLocks/>
          </p:cNvGrpSpPr>
          <p:nvPr/>
        </p:nvGrpSpPr>
        <p:grpSpPr bwMode="auto">
          <a:xfrm>
            <a:off x="6445251" y="2830515"/>
            <a:ext cx="1223963" cy="503237"/>
            <a:chOff x="3062" y="1435"/>
            <a:chExt cx="771" cy="317"/>
          </a:xfrm>
        </p:grpSpPr>
        <p:sp>
          <p:nvSpPr>
            <p:cNvPr id="109622" name="Line 54"/>
            <p:cNvSpPr>
              <a:spLocks noChangeShapeType="1"/>
            </p:cNvSpPr>
            <p:nvPr/>
          </p:nvSpPr>
          <p:spPr bwMode="auto">
            <a:xfrm>
              <a:off x="3198" y="1435"/>
              <a:ext cx="91"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3" name="Line 55"/>
            <p:cNvSpPr>
              <a:spLocks noChangeShapeType="1"/>
            </p:cNvSpPr>
            <p:nvPr/>
          </p:nvSpPr>
          <p:spPr bwMode="auto">
            <a:xfrm flipV="1">
              <a:off x="3289" y="1435"/>
              <a:ext cx="317"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4" name="Line 56"/>
            <p:cNvSpPr>
              <a:spLocks noChangeShapeType="1"/>
            </p:cNvSpPr>
            <p:nvPr/>
          </p:nvSpPr>
          <p:spPr bwMode="auto">
            <a:xfrm>
              <a:off x="3606" y="1435"/>
              <a:ext cx="227" cy="0"/>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5" name="Line 57"/>
            <p:cNvSpPr>
              <a:spLocks noChangeShapeType="1"/>
            </p:cNvSpPr>
            <p:nvPr/>
          </p:nvSpPr>
          <p:spPr bwMode="auto">
            <a:xfrm flipH="1">
              <a:off x="3062" y="1435"/>
              <a:ext cx="136" cy="0"/>
            </a:xfrm>
            <a:prstGeom prst="line">
              <a:avLst/>
            </a:prstGeom>
            <a:noFill/>
            <a:ln w="12700">
              <a:solidFill>
                <a:srgbClr val="FF0000"/>
              </a:solidFill>
              <a:round/>
              <a:headEnd/>
              <a:tailEnd/>
            </a:ln>
            <a:effectLst/>
          </p:spPr>
          <p:txBody>
            <a:bodyPr>
              <a:prstTxWarp prst="textNoShape">
                <a:avLst/>
              </a:prstTxWarp>
            </a:bodyPr>
            <a:lstStyle/>
            <a:p>
              <a:endParaRPr lang="fr-FR"/>
            </a:p>
          </p:txBody>
        </p:sp>
      </p:grpSp>
      <p:sp>
        <p:nvSpPr>
          <p:cNvPr id="109629" name="Line 61"/>
          <p:cNvSpPr>
            <a:spLocks noChangeShapeType="1"/>
          </p:cNvSpPr>
          <p:nvPr/>
        </p:nvSpPr>
        <p:spPr bwMode="auto">
          <a:xfrm>
            <a:off x="3563939" y="31416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0" name="Line 62"/>
          <p:cNvSpPr>
            <a:spLocks noChangeShapeType="1"/>
          </p:cNvSpPr>
          <p:nvPr/>
        </p:nvSpPr>
        <p:spPr bwMode="auto">
          <a:xfrm>
            <a:off x="3419476" y="32845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1" name="Line 63"/>
          <p:cNvSpPr>
            <a:spLocks noChangeShapeType="1"/>
          </p:cNvSpPr>
          <p:nvPr/>
        </p:nvSpPr>
        <p:spPr bwMode="auto">
          <a:xfrm>
            <a:off x="3276601" y="34290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2" name="Line 64"/>
          <p:cNvSpPr>
            <a:spLocks noChangeShapeType="1"/>
          </p:cNvSpPr>
          <p:nvPr/>
        </p:nvSpPr>
        <p:spPr bwMode="auto">
          <a:xfrm>
            <a:off x="3132139" y="35734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3" name="Line 65"/>
          <p:cNvSpPr>
            <a:spLocks noChangeShapeType="1"/>
          </p:cNvSpPr>
          <p:nvPr/>
        </p:nvSpPr>
        <p:spPr bwMode="auto">
          <a:xfrm>
            <a:off x="2987676" y="37163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4" name="Line 66"/>
          <p:cNvSpPr>
            <a:spLocks noChangeShapeType="1"/>
          </p:cNvSpPr>
          <p:nvPr/>
        </p:nvSpPr>
        <p:spPr bwMode="auto">
          <a:xfrm>
            <a:off x="2843214" y="38608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5" name="Line 67"/>
          <p:cNvSpPr>
            <a:spLocks noChangeShapeType="1"/>
          </p:cNvSpPr>
          <p:nvPr/>
        </p:nvSpPr>
        <p:spPr bwMode="auto">
          <a:xfrm>
            <a:off x="2700339" y="4005263"/>
            <a:ext cx="2016125" cy="0"/>
          </a:xfrm>
          <a:prstGeom prst="line">
            <a:avLst/>
          </a:prstGeom>
          <a:noFill/>
          <a:ln w="38100">
            <a:solidFill>
              <a:schemeClr val="hlink"/>
            </a:solidFill>
            <a:round/>
            <a:headEnd/>
            <a:tailEnd/>
          </a:ln>
          <a:effectLst/>
        </p:spPr>
        <p:txBody>
          <a:bodyPr>
            <a:prstTxWarp prst="textNoShape">
              <a:avLst/>
            </a:prstTxWarp>
          </a:bodyPr>
          <a:lstStyle/>
          <a:p>
            <a:endParaRPr lang="fr-FR"/>
          </a:p>
        </p:txBody>
      </p:sp>
      <p:sp>
        <p:nvSpPr>
          <p:cNvPr id="4" name="Footer Placeholder 3"/>
          <p:cNvSpPr>
            <a:spLocks noGrp="1"/>
          </p:cNvSpPr>
          <p:nvPr>
            <p:ph type="ftr" sz="quarter" idx="11"/>
          </p:nvPr>
        </p:nvSpPr>
        <p:spPr/>
        <p:txBody>
          <a:bodyPr/>
          <a:lstStyle/>
          <a:p>
            <a:endParaRPr lang="fr-FR"/>
          </a:p>
        </p:txBody>
      </p:sp>
      <p:sp>
        <p:nvSpPr>
          <p:cNvPr id="3" name="TextBox 2"/>
          <p:cNvSpPr txBox="1"/>
          <p:nvPr/>
        </p:nvSpPr>
        <p:spPr>
          <a:xfrm>
            <a:off x="641459" y="5413282"/>
            <a:ext cx="4867167" cy="923330"/>
          </a:xfrm>
          <a:prstGeom prst="rect">
            <a:avLst/>
          </a:prstGeom>
          <a:noFill/>
        </p:spPr>
        <p:txBody>
          <a:bodyPr wrap="square" rtlCol="0">
            <a:spAutoFit/>
          </a:bodyPr>
          <a:lstStyle/>
          <a:p>
            <a:r>
              <a:rPr lang="fr-FR" dirty="0"/>
              <a:t>2D </a:t>
            </a:r>
            <a:r>
              <a:rPr lang="el-GR" dirty="0"/>
              <a:t>πληροφορία θέσης</a:t>
            </a:r>
            <a:r>
              <a:rPr lang="fr-FR" dirty="0"/>
              <a:t> </a:t>
            </a:r>
            <a:r>
              <a:rPr lang="el-GR" dirty="0"/>
              <a:t>για την ανακατασκευή των ιχνών και την εύρεση του σημείου </a:t>
            </a:r>
            <a:r>
              <a:rPr lang="el-GR" dirty="0" smtClean="0"/>
              <a:t>προέλευσης φορτισμένων </a:t>
            </a:r>
            <a:r>
              <a:rPr lang="el-GR" dirty="0"/>
              <a:t>σωματιδίων</a:t>
            </a:r>
            <a:endParaRPr lang="en-US" dirty="0"/>
          </a:p>
        </p:txBody>
      </p:sp>
      <p:sp>
        <p:nvSpPr>
          <p:cNvPr id="2" name="Date Placeholder 1"/>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6055347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0.00018 4.87839E-6 L -0.11788 0.31526 " pathEditMode="relative" ptsTypes="AA">
                                      <p:cBhvr>
                                        <p:cTn id="8" dur="5000" fill="hold"/>
                                        <p:tgtEl>
                                          <p:spTgt spid="109612"/>
                                        </p:tgtEl>
                                        <p:attrNameLst>
                                          <p:attrName>ppt_x</p:attrName>
                                          <p:attrName>ppt_y</p:attrName>
                                        </p:attrNameLst>
                                      </p:cBhvr>
                                    </p:animMotion>
                                  </p:childTnLst>
                                </p:cTn>
                              </p:par>
                            </p:childTnLst>
                          </p:cTn>
                        </p:par>
                        <p:par>
                          <p:cTn id="9" fill="hold">
                            <p:stCondLst>
                              <p:cond delay="5000"/>
                            </p:stCondLst>
                            <p:childTnLst>
                              <p:par>
                                <p:cTn id="10" presetID="1" presetClass="exit" presetSubtype="0" fill="hold" grpId="2" nodeType="afterEffect">
                                  <p:stCondLst>
                                    <p:cond delay="0"/>
                                  </p:stCondLst>
                                  <p:childTnLst>
                                    <p:set>
                                      <p:cBhvr>
                                        <p:cTn id="11" dur="1" fill="hold">
                                          <p:stCondLst>
                                            <p:cond delay="0"/>
                                          </p:stCondLst>
                                        </p:cTn>
                                        <p:tgtEl>
                                          <p:spTgt spid="109612"/>
                                        </p:tgtEl>
                                        <p:attrNameLst>
                                          <p:attrName>style.visibility</p:attrName>
                                        </p:attrNameLst>
                                      </p:cBhvr>
                                      <p:to>
                                        <p:strVal val="hidden"/>
                                      </p:to>
                                    </p:set>
                                  </p:childTnLst>
                                </p:cTn>
                              </p:par>
                            </p:childTnLst>
                          </p:cTn>
                        </p:par>
                        <p:par>
                          <p:cTn id="12" fill="hold">
                            <p:stCondLst>
                              <p:cond delay="5000"/>
                            </p:stCondLst>
                            <p:childTnLst>
                              <p:par>
                                <p:cTn id="13" presetID="1" presetClass="entr" presetSubtype="0" fill="hold" nodeType="afterEffect">
                                  <p:stCondLst>
                                    <p:cond delay="0"/>
                                  </p:stCondLst>
                                  <p:childTnLst>
                                    <p:set>
                                      <p:cBhvr>
                                        <p:cTn id="14" dur="1" fill="hold">
                                          <p:stCondLst>
                                            <p:cond delay="0"/>
                                          </p:stCondLst>
                                        </p:cTn>
                                        <p:tgtEl>
                                          <p:spTgt spid="1096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9618"/>
                                        </p:tgtEl>
                                        <p:attrNameLst>
                                          <p:attrName>style.visibility</p:attrName>
                                        </p:attrNameLst>
                                      </p:cBhvr>
                                      <p:to>
                                        <p:strVal val="visible"/>
                                      </p:to>
                                    </p:set>
                                  </p:childTnLst>
                                </p:cTn>
                              </p:par>
                            </p:childTnLst>
                          </p:cTn>
                        </p:par>
                        <p:par>
                          <p:cTn id="17" fill="hold">
                            <p:stCondLst>
                              <p:cond delay="5000"/>
                            </p:stCondLst>
                            <p:childTnLst>
                              <p:par>
                                <p:cTn id="18" presetID="0" presetClass="path" presetSubtype="0" accel="50000" decel="50000" fill="hold" nodeType="afterEffect">
                                  <p:stCondLst>
                                    <p:cond delay="0"/>
                                  </p:stCondLst>
                                  <p:childTnLst>
                                    <p:animMotion origin="layout" path="M -4.72222E-6 2.66389E-6 L 0.0316 -0.07343 " pathEditMode="relative" ptsTypes="AA">
                                      <p:cBhvr>
                                        <p:cTn id="19" dur="2000" fill="hold"/>
                                        <p:tgtEl>
                                          <p:spTgt spid="109617"/>
                                        </p:tgtEl>
                                        <p:attrNameLst>
                                          <p:attrName>ppt_x</p:attrName>
                                          <p:attrName>ppt_y</p:attrName>
                                        </p:attrNameLst>
                                      </p:cBhvr>
                                    </p:animMotion>
                                  </p:childTnLst>
                                </p:cTn>
                              </p:par>
                              <p:par>
                                <p:cTn id="20" presetID="0" presetClass="path" presetSubtype="0" accel="50000" decel="50000" fill="hold" nodeType="withEffect">
                                  <p:stCondLst>
                                    <p:cond delay="0"/>
                                  </p:stCondLst>
                                  <p:childTnLst>
                                    <p:animMotion origin="layout" path="M -2.22222E-6 -4.74867E-7 L -0.02361 0.0315 " pathEditMode="relative" ptsTypes="AA">
                                      <p:cBhvr>
                                        <p:cTn id="21" dur="2000" fill="hold"/>
                                        <p:tgtEl>
                                          <p:spTgt spid="109618"/>
                                        </p:tgtEl>
                                        <p:attrNameLst>
                                          <p:attrName>ppt_x</p:attrName>
                                          <p:attrName>ppt_y</p:attrName>
                                        </p:attrNameLst>
                                      </p:cBhvr>
                                    </p:animMotion>
                                  </p:childTnLst>
                                </p:cTn>
                              </p:par>
                            </p:childTnLst>
                          </p:cTn>
                        </p:par>
                        <p:par>
                          <p:cTn id="22" fill="hold">
                            <p:stCondLst>
                              <p:cond delay="7000"/>
                            </p:stCondLst>
                            <p:childTnLst>
                              <p:par>
                                <p:cTn id="23" presetID="1" presetClass="exit" presetSubtype="0" fill="hold" nodeType="afterEffect">
                                  <p:stCondLst>
                                    <p:cond delay="0"/>
                                  </p:stCondLst>
                                  <p:childTnLst>
                                    <p:set>
                                      <p:cBhvr>
                                        <p:cTn id="24" dur="1" fill="hold">
                                          <p:stCondLst>
                                            <p:cond delay="0"/>
                                          </p:stCondLst>
                                        </p:cTn>
                                        <p:tgtEl>
                                          <p:spTgt spid="109617"/>
                                        </p:tgtEl>
                                        <p:attrNameLst>
                                          <p:attrName>style.visibility</p:attrName>
                                        </p:attrNameLst>
                                      </p:cBhvr>
                                      <p:to>
                                        <p:strVal val="hidden"/>
                                      </p:to>
                                    </p:set>
                                  </p:childTnLst>
                                </p:cTn>
                              </p:par>
                            </p:childTnLst>
                          </p:cTn>
                        </p:par>
                        <p:par>
                          <p:cTn id="25" fill="hold">
                            <p:stCondLst>
                              <p:cond delay="7000"/>
                            </p:stCondLst>
                            <p:childTnLst>
                              <p:par>
                                <p:cTn id="26" presetID="1" presetClass="exit" presetSubtype="0" fill="hold" nodeType="afterEffect">
                                  <p:stCondLst>
                                    <p:cond delay="0"/>
                                  </p:stCondLst>
                                  <p:childTnLst>
                                    <p:set>
                                      <p:cBhvr>
                                        <p:cTn id="27" dur="1" fill="hold">
                                          <p:stCondLst>
                                            <p:cond delay="0"/>
                                          </p:stCondLst>
                                        </p:cTn>
                                        <p:tgtEl>
                                          <p:spTgt spid="109618"/>
                                        </p:tgtEl>
                                        <p:attrNameLst>
                                          <p:attrName>style.visibility</p:attrName>
                                        </p:attrNameLst>
                                      </p:cBhvr>
                                      <p:to>
                                        <p:strVal val="hidden"/>
                                      </p:to>
                                    </p:set>
                                  </p:childTnLst>
                                </p:cTn>
                              </p:par>
                            </p:childTnLst>
                          </p:cTn>
                        </p:par>
                        <p:par>
                          <p:cTn id="28" fill="hold">
                            <p:stCondLst>
                              <p:cond delay="7000"/>
                            </p:stCondLst>
                            <p:childTnLst>
                              <p:par>
                                <p:cTn id="29" presetID="1" presetClass="entr" presetSubtype="0" fill="hold" nodeType="afterEffect">
                                  <p:stCondLst>
                                    <p:cond delay="0"/>
                                  </p:stCondLst>
                                  <p:childTnLst>
                                    <p:set>
                                      <p:cBhvr>
                                        <p:cTn id="30" dur="1" fill="hold">
                                          <p:stCondLst>
                                            <p:cond delay="0"/>
                                          </p:stCondLst>
                                        </p:cTn>
                                        <p:tgtEl>
                                          <p:spTgt spid="109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12" grpId="0" animBg="1"/>
      <p:bldP spid="109612" grpId="1" animBg="1"/>
      <p:bldP spid="109612"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1"/>
          </p:nvPr>
        </p:nvSpPr>
        <p:spPr/>
        <p:txBody>
          <a:bodyPr/>
          <a:lstStyle/>
          <a:p>
            <a:fld id="{4E78632A-65D9-4C6F-878A-9A3ABE183B0F}" type="slidenum">
              <a:rPr lang="en-US">
                <a:solidFill>
                  <a:srgbClr val="000000"/>
                </a:solidFill>
              </a:rPr>
              <a:pPr/>
              <a:t>2</a:t>
            </a:fld>
            <a:endParaRPr lang="en-US">
              <a:solidFill>
                <a:srgbClr val="000000"/>
              </a:solidFill>
            </a:endParaRPr>
          </a:p>
        </p:txBody>
      </p:sp>
      <p:sp>
        <p:nvSpPr>
          <p:cNvPr id="650242" name="Rectangle 2"/>
          <p:cNvSpPr>
            <a:spLocks noGrp="1" noChangeArrowheads="1"/>
          </p:cNvSpPr>
          <p:nvPr>
            <p:ph type="title"/>
          </p:nvPr>
        </p:nvSpPr>
        <p:spPr>
          <a:xfrm>
            <a:off x="1958362" y="47914"/>
            <a:ext cx="5379678" cy="591573"/>
          </a:xfrm>
        </p:spPr>
        <p:txBody>
          <a:bodyPr>
            <a:normAutofit fontScale="90000"/>
          </a:bodyPr>
          <a:lstStyle/>
          <a:p>
            <a:r>
              <a:rPr lang="en-US" dirty="0">
                <a:solidFill>
                  <a:srgbClr val="78D1FF"/>
                </a:solidFill>
              </a:rPr>
              <a:t>Large </a:t>
            </a:r>
            <a:r>
              <a:rPr lang="en-US" dirty="0" smtClean="0">
                <a:solidFill>
                  <a:srgbClr val="78D1FF"/>
                </a:solidFill>
              </a:rPr>
              <a:t>'Hadron Collider' </a:t>
            </a:r>
            <a:endParaRPr lang="en-US" dirty="0">
              <a:solidFill>
                <a:srgbClr val="78D1FF"/>
              </a:solidFill>
            </a:endParaRPr>
          </a:p>
        </p:txBody>
      </p:sp>
      <p:pic>
        <p:nvPicPr>
          <p:cNvPr id="650243" name="Picture 3"/>
          <p:cNvPicPr>
            <a:picLocks noChangeAspect="1" noChangeArrowheads="1"/>
          </p:cNvPicPr>
          <p:nvPr/>
        </p:nvPicPr>
        <p:blipFill>
          <a:blip r:embed="rId3" cstate="screen"/>
          <a:srcRect/>
          <a:stretch>
            <a:fillRect/>
          </a:stretch>
        </p:blipFill>
        <p:spPr bwMode="auto">
          <a:xfrm>
            <a:off x="0" y="665167"/>
            <a:ext cx="9144000" cy="6192837"/>
          </a:xfrm>
          <a:prstGeom prst="rect">
            <a:avLst/>
          </a:prstGeom>
          <a:noFill/>
        </p:spPr>
      </p:pic>
      <p:sp>
        <p:nvSpPr>
          <p:cNvPr id="650244" name="Text Box 4"/>
          <p:cNvSpPr txBox="1">
            <a:spLocks noChangeArrowheads="1"/>
          </p:cNvSpPr>
          <p:nvPr/>
        </p:nvSpPr>
        <p:spPr bwMode="auto">
          <a:xfrm>
            <a:off x="6755428" y="861480"/>
            <a:ext cx="14847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a:solidFill>
                  <a:srgbClr val="B5E8FF"/>
                </a:solidFill>
                <a:latin typeface="Tahoma" pitchFamily="34" charset="0"/>
              </a:rPr>
              <a:t>Lake Geneva</a:t>
            </a:r>
            <a:endParaRPr lang="en-US" sz="2400">
              <a:solidFill>
                <a:srgbClr val="000000"/>
              </a:solidFill>
              <a:latin typeface="Tahoma" pitchFamily="34" charset="0"/>
            </a:endParaRPr>
          </a:p>
        </p:txBody>
      </p:sp>
      <p:sp>
        <p:nvSpPr>
          <p:cNvPr id="650245" name="Text Box 5"/>
          <p:cNvSpPr txBox="1">
            <a:spLocks noChangeArrowheads="1"/>
          </p:cNvSpPr>
          <p:nvPr/>
        </p:nvSpPr>
        <p:spPr bwMode="auto">
          <a:xfrm>
            <a:off x="0" y="731838"/>
            <a:ext cx="1889873" cy="923330"/>
          </a:xfrm>
          <a:prstGeom prst="rect">
            <a:avLst/>
          </a:prstGeom>
          <a:noFill/>
          <a:ln w="9525">
            <a:noFill/>
            <a:miter lim="800000"/>
            <a:headEnd/>
            <a:tailEnd/>
          </a:ln>
          <a:effectLst>
            <a:outerShdw dist="35921" dir="2700000" algn="ctr" rotWithShape="0">
              <a:schemeClr val="tx2"/>
            </a:outerShdw>
          </a:effectLst>
        </p:spPr>
        <p:txBody>
          <a:bodyPr wrap="none">
            <a:spAutoFit/>
          </a:bodyPr>
          <a:lstStyle/>
          <a:p>
            <a:pPr algn="l"/>
            <a:r>
              <a:rPr lang="en-US" dirty="0" smtClean="0">
                <a:solidFill>
                  <a:srgbClr val="FFF230"/>
                </a:solidFill>
                <a:latin typeface="Tahoma" pitchFamily="34" charset="0"/>
              </a:rPr>
              <a:t>Design Energy:</a:t>
            </a:r>
          </a:p>
          <a:p>
            <a:pPr algn="l"/>
            <a:r>
              <a:rPr lang="en-US" dirty="0" smtClean="0">
                <a:solidFill>
                  <a:srgbClr val="FFF230"/>
                </a:solidFill>
                <a:latin typeface="Tahoma" pitchFamily="34" charset="0"/>
              </a:rPr>
              <a:t> 14 TeV </a:t>
            </a:r>
            <a:r>
              <a:rPr lang="en-US" sz="1600" dirty="0" smtClean="0">
                <a:solidFill>
                  <a:srgbClr val="FFF230"/>
                </a:solidFill>
                <a:latin typeface="Tahoma" pitchFamily="34" charset="0"/>
              </a:rPr>
              <a:t>(pp) </a:t>
            </a:r>
          </a:p>
          <a:p>
            <a:pPr algn="l"/>
            <a:r>
              <a:rPr lang="en-US" dirty="0" smtClean="0">
                <a:solidFill>
                  <a:srgbClr val="FFF230"/>
                </a:solidFill>
                <a:latin typeface="Tahoma" pitchFamily="34" charset="0"/>
              </a:rPr>
              <a:t>1150 TeV (PbPb)</a:t>
            </a:r>
            <a:endParaRPr lang="en-US" dirty="0">
              <a:solidFill>
                <a:srgbClr val="FFF230"/>
              </a:solidFill>
              <a:latin typeface="Tahoma" pitchFamily="34" charset="0"/>
            </a:endParaRPr>
          </a:p>
        </p:txBody>
      </p:sp>
      <p:grpSp>
        <p:nvGrpSpPr>
          <p:cNvPr id="2" name="Group 6"/>
          <p:cNvGrpSpPr>
            <a:grpSpLocks/>
          </p:cNvGrpSpPr>
          <p:nvPr/>
        </p:nvGrpSpPr>
        <p:grpSpPr bwMode="auto">
          <a:xfrm>
            <a:off x="2229583" y="1882777"/>
            <a:ext cx="5596428" cy="3130551"/>
            <a:chOff x="1466" y="1274"/>
            <a:chExt cx="3819" cy="1972"/>
          </a:xfrm>
        </p:grpSpPr>
        <p:sp>
          <p:nvSpPr>
            <p:cNvPr id="650247" name="Text Box 7"/>
            <p:cNvSpPr txBox="1">
              <a:spLocks noChangeArrowheads="1"/>
            </p:cNvSpPr>
            <p:nvPr/>
          </p:nvSpPr>
          <p:spPr bwMode="auto">
            <a:xfrm>
              <a:off x="2060" y="1274"/>
              <a:ext cx="587"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CMS</a:t>
              </a:r>
              <a:endParaRPr lang="en-US" sz="2400" b="1">
                <a:solidFill>
                  <a:srgbClr val="000000"/>
                </a:solidFill>
                <a:latin typeface="Tahoma" pitchFamily="34" charset="0"/>
              </a:endParaRPr>
            </a:p>
          </p:txBody>
        </p:sp>
        <p:sp>
          <p:nvSpPr>
            <p:cNvPr id="650248" name="Text Box 8"/>
            <p:cNvSpPr txBox="1">
              <a:spLocks noChangeArrowheads="1"/>
            </p:cNvSpPr>
            <p:nvPr/>
          </p:nvSpPr>
          <p:spPr bwMode="auto">
            <a:xfrm>
              <a:off x="3127" y="2954"/>
              <a:ext cx="795"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LHCb</a:t>
              </a:r>
              <a:endParaRPr lang="en-US" sz="2400"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ALICE</a:t>
              </a:r>
              <a:endParaRPr lang="en-US" sz="2400" b="1" dirty="0">
                <a:solidFill>
                  <a:srgbClr val="000000"/>
                </a:solidFill>
                <a:latin typeface="Tahoma" pitchFamily="34" charset="0"/>
              </a:endParaRPr>
            </a:p>
          </p:txBody>
        </p:sp>
      </p:grpSp>
      <p:sp>
        <p:nvSpPr>
          <p:cNvPr id="650251" name="Text Box 11"/>
          <p:cNvSpPr txBox="1">
            <a:spLocks noChangeArrowheads="1"/>
          </p:cNvSpPr>
          <p:nvPr/>
        </p:nvSpPr>
        <p:spPr bwMode="auto">
          <a:xfrm>
            <a:off x="3" y="6488668"/>
            <a:ext cx="63694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dirty="0">
                <a:solidFill>
                  <a:srgbClr val="FFF230"/>
                </a:solidFill>
                <a:effectLst>
                  <a:outerShdw blurRad="38100" dist="38100" dir="2700000" algn="tl">
                    <a:srgbClr val="C0C0C0"/>
                  </a:outerShdw>
                </a:effectLst>
                <a:latin typeface="Tahoma" pitchFamily="34" charset="0"/>
              </a:rPr>
              <a:t>4 </a:t>
            </a:r>
            <a:r>
              <a:rPr lang="en-US" dirty="0" smtClean="0">
                <a:solidFill>
                  <a:srgbClr val="FFF230"/>
                </a:solidFill>
                <a:effectLst>
                  <a:outerShdw blurRad="38100" dist="38100" dir="2700000" algn="tl">
                    <a:srgbClr val="C0C0C0"/>
                  </a:outerShdw>
                </a:effectLst>
                <a:latin typeface="Tahoma" pitchFamily="34" charset="0"/>
              </a:rPr>
              <a:t>Large Experiments, all participate in HI program </a:t>
            </a:r>
            <a:r>
              <a:rPr lang="en-US" sz="1400" dirty="0" smtClean="0">
                <a:solidFill>
                  <a:srgbClr val="FFF230"/>
                </a:solidFill>
                <a:effectLst>
                  <a:outerShdw blurRad="38100" dist="38100" dir="2700000" algn="tl">
                    <a:srgbClr val="C0C0C0"/>
                  </a:outerShdw>
                </a:effectLst>
                <a:latin typeface="Tahoma" pitchFamily="34" charset="0"/>
              </a:rPr>
              <a:t>(LHCb in pA)</a:t>
            </a:r>
          </a:p>
        </p:txBody>
      </p:sp>
      <p:grpSp>
        <p:nvGrpSpPr>
          <p:cNvPr id="3" name="Group 12"/>
          <p:cNvGrpSpPr>
            <a:grpSpLocks/>
          </p:cNvGrpSpPr>
          <p:nvPr/>
        </p:nvGrpSpPr>
        <p:grpSpPr bwMode="auto">
          <a:xfrm>
            <a:off x="2414588" y="2263776"/>
            <a:ext cx="5710237" cy="3268663"/>
            <a:chOff x="1648" y="1426"/>
            <a:chExt cx="3896" cy="2059"/>
          </a:xfrm>
        </p:grpSpPr>
        <p:sp>
          <p:nvSpPr>
            <p:cNvPr id="650253" name="Oval 13"/>
            <p:cNvSpPr>
              <a:spLocks noChangeArrowheads="1"/>
            </p:cNvSpPr>
            <p:nvPr/>
          </p:nvSpPr>
          <p:spPr bwMode="auto">
            <a:xfrm>
              <a:off x="1648" y="3178"/>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4" name="Oval 14"/>
            <p:cNvSpPr>
              <a:spLocks noChangeArrowheads="1"/>
            </p:cNvSpPr>
            <p:nvPr/>
          </p:nvSpPr>
          <p:spPr bwMode="auto">
            <a:xfrm>
              <a:off x="2480" y="142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5" name="Oval 15"/>
            <p:cNvSpPr>
              <a:spLocks noChangeArrowheads="1"/>
            </p:cNvSpPr>
            <p:nvPr/>
          </p:nvSpPr>
          <p:spPr bwMode="auto">
            <a:xfrm>
              <a:off x="4048" y="3170"/>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6" name="Oval 16"/>
            <p:cNvSpPr>
              <a:spLocks noChangeArrowheads="1"/>
            </p:cNvSpPr>
            <p:nvPr/>
          </p:nvSpPr>
          <p:spPr bwMode="auto">
            <a:xfrm>
              <a:off x="5336" y="234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grpSp>
      <p:sp>
        <p:nvSpPr>
          <p:cNvPr id="43" name="Rectangle 2"/>
          <p:cNvSpPr txBox="1">
            <a:spLocks noChangeArrowheads="1"/>
          </p:cNvSpPr>
          <p:nvPr/>
        </p:nvSpPr>
        <p:spPr bwMode="auto">
          <a:xfrm>
            <a:off x="1991917" y="96508"/>
            <a:ext cx="5225489" cy="600807"/>
          </a:xfrm>
          <a:prstGeom prst="rect">
            <a:avLst/>
          </a:prstGeom>
          <a:noFill/>
          <a:ln w="9525">
            <a:noFill/>
            <a:miter lim="800000"/>
            <a:headEnd/>
            <a:tailEnd/>
          </a:ln>
        </p:spPr>
        <p:txBody>
          <a:bodyPr vert="horz" wrap="none" lIns="92075" tIns="46038" rIns="92075" bIns="46038" numCol="1" anchor="ctr" anchorCtr="0" compatLnSpc="1">
            <a:prstTxWarp prst="textNoShape">
              <a:avLst/>
            </a:prstTxWarp>
            <a:spAutoFit/>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Arial" pitchFamily="34" charset="0"/>
              </a:defRPr>
            </a:lvl2pPr>
            <a:lvl3pPr algn="ctr" rtl="0" eaLnBrk="0" fontAlgn="base" hangingPunct="0">
              <a:lnSpc>
                <a:spcPct val="90000"/>
              </a:lnSpc>
              <a:spcBef>
                <a:spcPct val="0"/>
              </a:spcBef>
              <a:spcAft>
                <a:spcPct val="0"/>
              </a:spcAft>
              <a:defRPr sz="3600" b="1">
                <a:solidFill>
                  <a:srgbClr val="FF0000"/>
                </a:solidFill>
                <a:latin typeface="Arial" pitchFamily="34" charset="0"/>
              </a:defRPr>
            </a:lvl3pPr>
            <a:lvl4pPr algn="ctr" rtl="0" eaLnBrk="0" fontAlgn="base" hangingPunct="0">
              <a:lnSpc>
                <a:spcPct val="90000"/>
              </a:lnSpc>
              <a:spcBef>
                <a:spcPct val="0"/>
              </a:spcBef>
              <a:spcAft>
                <a:spcPct val="0"/>
              </a:spcAft>
              <a:defRPr sz="3600" b="1">
                <a:solidFill>
                  <a:srgbClr val="FF0000"/>
                </a:solidFill>
                <a:latin typeface="Arial" pitchFamily="34" charset="0"/>
              </a:defRPr>
            </a:lvl4pPr>
            <a:lvl5pPr algn="ctr" rtl="0" eaLnBrk="0" fontAlgn="base" hangingPunct="0">
              <a:lnSpc>
                <a:spcPct val="90000"/>
              </a:lnSpc>
              <a:spcBef>
                <a:spcPct val="0"/>
              </a:spcBef>
              <a:spcAft>
                <a:spcPct val="0"/>
              </a:spcAft>
              <a:defRPr sz="3600" b="1">
                <a:solidFill>
                  <a:srgbClr val="FF0000"/>
                </a:solidFill>
                <a:latin typeface="Arial" pitchFamily="34" charset="0"/>
              </a:defRPr>
            </a:lvl5pPr>
            <a:lvl6pPr marL="457200" algn="ctr" rtl="0" fontAlgn="base">
              <a:lnSpc>
                <a:spcPct val="90000"/>
              </a:lnSpc>
              <a:spcBef>
                <a:spcPct val="0"/>
              </a:spcBef>
              <a:spcAft>
                <a:spcPct val="0"/>
              </a:spcAft>
              <a:defRPr sz="3600" b="1">
                <a:solidFill>
                  <a:srgbClr val="FF0000"/>
                </a:solidFill>
                <a:latin typeface="Arial" pitchFamily="34" charset="0"/>
              </a:defRPr>
            </a:lvl6pPr>
            <a:lvl7pPr marL="914400" algn="ctr" rtl="0" fontAlgn="base">
              <a:lnSpc>
                <a:spcPct val="90000"/>
              </a:lnSpc>
              <a:spcBef>
                <a:spcPct val="0"/>
              </a:spcBef>
              <a:spcAft>
                <a:spcPct val="0"/>
              </a:spcAft>
              <a:defRPr sz="3600" b="1">
                <a:solidFill>
                  <a:srgbClr val="FF0000"/>
                </a:solidFill>
                <a:latin typeface="Arial" pitchFamily="34" charset="0"/>
              </a:defRPr>
            </a:lvl7pPr>
            <a:lvl8pPr marL="1371600" algn="ctr" rtl="0" fontAlgn="base">
              <a:lnSpc>
                <a:spcPct val="90000"/>
              </a:lnSpc>
              <a:spcBef>
                <a:spcPct val="0"/>
              </a:spcBef>
              <a:spcAft>
                <a:spcPct val="0"/>
              </a:spcAft>
              <a:defRPr sz="3600" b="1">
                <a:solidFill>
                  <a:srgbClr val="FF0000"/>
                </a:solidFill>
                <a:latin typeface="Arial" pitchFamily="34" charset="0"/>
              </a:defRPr>
            </a:lvl8pPr>
            <a:lvl9pPr marL="1828800" algn="ctr" rtl="0" fontAlgn="base">
              <a:lnSpc>
                <a:spcPct val="90000"/>
              </a:lnSpc>
              <a:spcBef>
                <a:spcPct val="0"/>
              </a:spcBef>
              <a:spcAft>
                <a:spcPct val="0"/>
              </a:spcAft>
              <a:defRPr sz="3600" b="1">
                <a:solidFill>
                  <a:srgbClr val="FF0000"/>
                </a:solidFill>
                <a:latin typeface="Arial" pitchFamily="34" charset="0"/>
              </a:defRPr>
            </a:lvl9pPr>
          </a:lstStyle>
          <a:p>
            <a:pPr>
              <a:buClr>
                <a:srgbClr val="FC0128"/>
              </a:buClr>
              <a:buFont typeface="Wingdings" pitchFamily="2" charset="2"/>
              <a:buNone/>
            </a:pPr>
            <a:r>
              <a:rPr lang="en-US" dirty="0" smtClean="0"/>
              <a:t>Collider </a:t>
            </a:r>
            <a:r>
              <a:rPr lang="en-US" b="0" dirty="0" smtClean="0"/>
              <a:t>of</a:t>
            </a:r>
            <a:r>
              <a:rPr lang="en-US" dirty="0" smtClean="0">
                <a:solidFill>
                  <a:srgbClr val="0000FF"/>
                </a:solidFill>
              </a:rPr>
              <a:t> </a:t>
            </a:r>
            <a:r>
              <a:rPr lang="en-US" dirty="0" smtClean="0"/>
              <a:t>'</a:t>
            </a:r>
            <a:r>
              <a:rPr lang="en-US" u="sng" dirty="0" smtClean="0"/>
              <a:t>Large Hadrons'</a:t>
            </a:r>
            <a:r>
              <a:rPr lang="en-US" dirty="0" smtClean="0"/>
              <a:t> </a:t>
            </a:r>
            <a:endParaRPr lang="en-US" dirty="0">
              <a:solidFill>
                <a:srgbClr val="0000FF"/>
              </a:solidFill>
            </a:endParaRPr>
          </a:p>
        </p:txBody>
      </p:sp>
      <p:grpSp>
        <p:nvGrpSpPr>
          <p:cNvPr id="16" name="Group 15"/>
          <p:cNvGrpSpPr/>
          <p:nvPr/>
        </p:nvGrpSpPr>
        <p:grpSpPr>
          <a:xfrm>
            <a:off x="5355773" y="718458"/>
            <a:ext cx="3788229" cy="2805271"/>
            <a:chOff x="5355771" y="718456"/>
            <a:chExt cx="3788229" cy="2805271"/>
          </a:xfrm>
        </p:grpSpPr>
        <p:pic>
          <p:nvPicPr>
            <p:cNvPr id="1373186" name="Picture 2" descr="https://cdsweb.cern.ch/record/1459462/files/eemm_run195099_evt137440354_ispy_3d.gif?subformat=icon-6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5771" y="718456"/>
              <a:ext cx="3788229" cy="242683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6139543" y="2468880"/>
              <a:ext cx="2268583" cy="1054847"/>
              <a:chOff x="6139543" y="2351313"/>
              <a:chExt cx="2268583" cy="1054847"/>
            </a:xfrm>
          </p:grpSpPr>
          <p:sp>
            <p:nvSpPr>
              <p:cNvPr id="12" name="Right Arrow 11"/>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47" name="Right Arrow 46"/>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13" name="TextBox 12"/>
              <p:cNvSpPr txBox="1"/>
              <p:nvPr/>
            </p:nvSpPr>
            <p:spPr>
              <a:xfrm>
                <a:off x="6747551" y="2351313"/>
                <a:ext cx="1032554"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 + p</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grpSp>
        <p:nvGrpSpPr>
          <p:cNvPr id="15" name="Group 14"/>
          <p:cNvGrpSpPr/>
          <p:nvPr/>
        </p:nvGrpSpPr>
        <p:grpSpPr>
          <a:xfrm>
            <a:off x="5089174" y="705396"/>
            <a:ext cx="4054826" cy="3179739"/>
            <a:chOff x="0" y="2351314"/>
            <a:chExt cx="4054826" cy="3179739"/>
          </a:xfrm>
        </p:grpSpPr>
        <p:pic>
          <p:nvPicPr>
            <p:cNvPr id="1373188"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2351314"/>
              <a:ext cx="4054826" cy="232518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5090" y="4541521"/>
              <a:ext cx="2268583" cy="989532"/>
              <a:chOff x="6139543" y="2416628"/>
              <a:chExt cx="2268583" cy="989532"/>
            </a:xfrm>
          </p:grpSpPr>
          <p:sp>
            <p:nvSpPr>
              <p:cNvPr id="55" name="Right Arrow 54"/>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56" name="Right Arrow 55"/>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60" name="TextBox 59"/>
              <p:cNvSpPr txBox="1"/>
              <p:nvPr/>
            </p:nvSpPr>
            <p:spPr>
              <a:xfrm>
                <a:off x="6534829" y="2416628"/>
                <a:ext cx="1511552"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Pb + Pb</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pic>
        <p:nvPicPr>
          <p:cNvPr id="32" name="Picture 2" descr="ATLAS setup"/>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58582" y="5795753"/>
            <a:ext cx="1976284" cy="1062253"/>
          </a:xfrm>
          <a:prstGeom prst="rect">
            <a:avLst/>
          </a:prstGeom>
          <a:noFill/>
        </p:spPr>
      </p:pic>
      <p:pic>
        <p:nvPicPr>
          <p:cNvPr id="33" name="Picture 4" descr="CMS setup"/>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27584" y="1700808"/>
            <a:ext cx="1828800" cy="1215390"/>
          </a:xfrm>
          <a:prstGeom prst="rect">
            <a:avLst/>
          </a:prstGeom>
          <a:noFill/>
        </p:spPr>
      </p:pic>
      <p:pic>
        <p:nvPicPr>
          <p:cNvPr id="34" name="Picture 6" descr="LHCb setup"/>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678995" y="4565963"/>
            <a:ext cx="1465006" cy="1220327"/>
          </a:xfrm>
          <a:prstGeom prst="rect">
            <a:avLst/>
          </a:prstGeom>
          <a:noFill/>
        </p:spPr>
      </p:pic>
      <p:pic>
        <p:nvPicPr>
          <p:cNvPr id="35" name="Picture 2" descr="ALICE setup"/>
          <p:cNvPicPr>
            <a:picLocks noChangeAspect="1" noChangeArrowheads="1"/>
          </p:cNvPicPr>
          <p:nvPr/>
        </p:nvPicPr>
        <p:blipFill>
          <a:blip r:embed="rId9" cstate="screen">
            <a:extLst>
              <a:ext uri="{28A0092B-C50C-407E-A947-70E740481C1C}">
                <a14:useLocalDpi xmlns:a14="http://schemas.microsoft.com/office/drawing/2010/main"/>
              </a:ext>
            </a:extLst>
          </a:blip>
          <a:srcRect l="11084"/>
          <a:stretch>
            <a:fillRect/>
          </a:stretch>
        </p:blipFill>
        <p:spPr bwMode="auto">
          <a:xfrm>
            <a:off x="265473" y="5521229"/>
            <a:ext cx="1947204" cy="1336777"/>
          </a:xfrm>
          <a:prstGeom prst="rect">
            <a:avLst/>
          </a:prstGeom>
          <a:noFill/>
        </p:spPr>
      </p:pic>
      <p:sp>
        <p:nvSpPr>
          <p:cNvPr id="5" name="Footer Placeholder 4"/>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5837093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288150" y="131763"/>
            <a:ext cx="8778875" cy="3570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dirty="0" smtClean="0">
                <a:solidFill>
                  <a:srgbClr val="FFFF00"/>
                </a:solidFill>
                <a:latin typeface="Calibri"/>
                <a:cs typeface="Calibri"/>
              </a:rPr>
              <a:t>Μέτρηση ορμής φορτισμένου σωματιδίου</a:t>
            </a:r>
            <a:endParaRPr lang="it-IT" dirty="0">
              <a:solidFill>
                <a:srgbClr val="FFFF00"/>
              </a:solidFill>
              <a:latin typeface="Calibri"/>
              <a:cs typeface="Calibri"/>
            </a:endParaRPr>
          </a:p>
          <a:p>
            <a:endParaRPr lang="el-GR" sz="1600" dirty="0" smtClean="0">
              <a:solidFill>
                <a:srgbClr val="FFFF00"/>
              </a:solidFill>
              <a:latin typeface="Calibri"/>
              <a:cs typeface="Calibri"/>
            </a:endParaRPr>
          </a:p>
          <a:p>
            <a:r>
              <a:rPr lang="el-GR" sz="1600" dirty="0" smtClean="0">
                <a:solidFill>
                  <a:srgbClr val="FFFF00"/>
                </a:solidFill>
                <a:latin typeface="Calibri"/>
                <a:cs typeface="Calibri"/>
              </a:rPr>
              <a:t>Από την καμπύλωση της τροχιάς μέσα σε μαγνητικό πεδίο</a:t>
            </a:r>
          </a:p>
          <a:p>
            <a:r>
              <a:rPr lang="el-GR" sz="1600" dirty="0" smtClean="0">
                <a:solidFill>
                  <a:srgbClr val="FFFF00"/>
                </a:solidFill>
                <a:latin typeface="Calibri"/>
                <a:cs typeface="Calibri"/>
              </a:rPr>
              <a:t>Δύναμη </a:t>
            </a:r>
            <a:r>
              <a:rPr lang="it-IT" altLang="ja-JP" sz="1600" dirty="0" err="1" smtClean="0">
                <a:solidFill>
                  <a:srgbClr val="FFFF00"/>
                </a:solidFill>
                <a:latin typeface="Calibri"/>
                <a:cs typeface="Calibri"/>
              </a:rPr>
              <a:t>Lorentz</a:t>
            </a:r>
            <a:r>
              <a:rPr lang="it-IT" altLang="ja-JP" sz="1600" dirty="0" smtClean="0">
                <a:solidFill>
                  <a:srgbClr val="FFFF00"/>
                </a:solidFill>
                <a:latin typeface="Calibri"/>
                <a:cs typeface="Calibri"/>
              </a:rPr>
              <a:t> </a:t>
            </a:r>
          </a:p>
          <a:p>
            <a:endParaRPr lang="it-IT" dirty="0">
              <a:solidFill>
                <a:srgbClr val="FFFF00"/>
              </a:solidFill>
              <a:latin typeface="Calibri"/>
              <a:cs typeface="Calibri"/>
            </a:endParaRPr>
          </a:p>
          <a:p>
            <a:r>
              <a:rPr lang="it-IT" dirty="0">
                <a:solidFill>
                  <a:srgbClr val="FFFF00"/>
                </a:solidFill>
                <a:latin typeface="Calibri"/>
                <a:cs typeface="Calibri"/>
              </a:rPr>
              <a:t> </a:t>
            </a:r>
            <a:r>
              <a:rPr lang="it-IT" dirty="0" smtClean="0">
                <a:solidFill>
                  <a:srgbClr val="FFFF00"/>
                </a:solidFill>
                <a:latin typeface="Calibri"/>
                <a:cs typeface="Calibri"/>
              </a:rPr>
              <a:t>       |</a:t>
            </a:r>
            <a:r>
              <a:rPr lang="it-IT" dirty="0" err="1">
                <a:solidFill>
                  <a:srgbClr val="FFFF00"/>
                </a:solidFill>
                <a:latin typeface="Calibri"/>
                <a:cs typeface="Calibri"/>
              </a:rPr>
              <a:t>F</a:t>
            </a:r>
            <a:r>
              <a:rPr lang="it-IT" dirty="0">
                <a:solidFill>
                  <a:srgbClr val="FFFF00"/>
                </a:solidFill>
                <a:latin typeface="Calibri"/>
                <a:cs typeface="Calibri"/>
              </a:rPr>
              <a:t>| = </a:t>
            </a:r>
            <a:r>
              <a:rPr lang="it-IT" dirty="0" err="1">
                <a:solidFill>
                  <a:srgbClr val="FFFF00"/>
                </a:solidFill>
                <a:latin typeface="Calibri"/>
                <a:cs typeface="Calibri"/>
              </a:rPr>
              <a:t>q</a:t>
            </a:r>
            <a:r>
              <a:rPr lang="it-IT" dirty="0">
                <a:solidFill>
                  <a:srgbClr val="FFFF00"/>
                </a:solidFill>
                <a:latin typeface="Calibri"/>
                <a:cs typeface="Calibri"/>
              </a:rPr>
              <a:t> v B</a:t>
            </a:r>
          </a:p>
          <a:p>
            <a:endParaRPr lang="it-IT" dirty="0">
              <a:latin typeface="Calibri"/>
              <a:cs typeface="Calibri"/>
            </a:endParaRPr>
          </a:p>
          <a:p>
            <a:endParaRPr lang="it-IT" dirty="0">
              <a:latin typeface="Calibri"/>
              <a:cs typeface="Calibri"/>
            </a:endParaRPr>
          </a:p>
          <a:p>
            <a:r>
              <a:rPr lang="it-IT" dirty="0">
                <a:solidFill>
                  <a:srgbClr val="FFFF00"/>
                </a:solidFill>
                <a:latin typeface="Calibri"/>
                <a:cs typeface="Calibri"/>
              </a:rPr>
              <a:t> </a:t>
            </a:r>
            <a:r>
              <a:rPr lang="el-GR" dirty="0" smtClean="0">
                <a:solidFill>
                  <a:srgbClr val="FFFF00"/>
                </a:solidFill>
                <a:latin typeface="Calibri"/>
                <a:cs typeface="Calibri"/>
              </a:rPr>
              <a:t>R=p/qB        </a:t>
            </a:r>
            <a:r>
              <a:rPr lang="it-IT" dirty="0" err="1" smtClean="0">
                <a:solidFill>
                  <a:srgbClr val="FFFF00"/>
                </a:solidFill>
                <a:latin typeface="Calibri"/>
                <a:cs typeface="Calibri"/>
              </a:rPr>
              <a:t>p</a:t>
            </a:r>
            <a:r>
              <a:rPr lang="it-IT" altLang="ja-JP" dirty="0" smtClean="0">
                <a:solidFill>
                  <a:srgbClr val="FFFF00"/>
                </a:solidFill>
                <a:latin typeface="Calibri"/>
                <a:cs typeface="Calibri"/>
              </a:rPr>
              <a:t> </a:t>
            </a:r>
            <a:r>
              <a:rPr lang="it-IT" altLang="ja-JP" dirty="0">
                <a:solidFill>
                  <a:srgbClr val="FFFF00"/>
                </a:solidFill>
                <a:latin typeface="Calibri"/>
                <a:cs typeface="Calibri"/>
              </a:rPr>
              <a:t>= </a:t>
            </a:r>
            <a:r>
              <a:rPr lang="it-IT" altLang="ja-JP" dirty="0" err="1">
                <a:solidFill>
                  <a:srgbClr val="FFFF00"/>
                </a:solidFill>
                <a:latin typeface="Calibri"/>
                <a:cs typeface="Calibri"/>
              </a:rPr>
              <a:t>RqB</a:t>
            </a:r>
            <a:endParaRPr lang="it-IT" altLang="ja-JP" dirty="0">
              <a:solidFill>
                <a:srgbClr val="FFFF00"/>
              </a:solidFill>
              <a:latin typeface="Calibri"/>
              <a:cs typeface="Calibri"/>
            </a:endParaRPr>
          </a:p>
          <a:p>
            <a:endParaRPr lang="it-IT" dirty="0">
              <a:solidFill>
                <a:srgbClr val="FFFF00"/>
              </a:solidFill>
              <a:latin typeface="Calibri"/>
              <a:cs typeface="Calibri"/>
            </a:endParaRPr>
          </a:p>
          <a:p>
            <a:endParaRPr lang="it-IT" altLang="ja-JP" dirty="0">
              <a:solidFill>
                <a:srgbClr val="FFFF00"/>
              </a:solidFill>
              <a:latin typeface="Calibri"/>
              <a:cs typeface="Calibri"/>
            </a:endParaRPr>
          </a:p>
          <a:p>
            <a:pPr marL="0" lvl="3"/>
            <a:r>
              <a:rPr lang="el-GR" sz="1600" dirty="0" smtClean="0">
                <a:solidFill>
                  <a:srgbClr val="FFFF00"/>
                </a:solidFill>
                <a:latin typeface="Calibri"/>
                <a:cs typeface="Calibri"/>
              </a:rPr>
              <a:t>Η καμπύλωση είναι αντιστρόφως ανάλογη της ορμής</a:t>
            </a:r>
            <a:endParaRPr lang="it-IT" dirty="0">
              <a:solidFill>
                <a:schemeClr val="accent2"/>
              </a:solidFill>
              <a:latin typeface="Calibri"/>
              <a:cs typeface="Calibri"/>
            </a:endParaRPr>
          </a:p>
          <a:p>
            <a:pPr marL="0" lvl="3"/>
            <a:r>
              <a:rPr lang="el-GR" altLang="ja-JP" sz="1600" dirty="0" smtClean="0">
                <a:solidFill>
                  <a:srgbClr val="FFFF00"/>
                </a:solidFill>
                <a:latin typeface="Calibri"/>
                <a:cs typeface="Calibri"/>
              </a:rPr>
              <a:t>Η ακτίνα καμπυλότητας είναι ανάλογη της ορμής</a:t>
            </a:r>
            <a:endParaRPr lang="it-IT" altLang="ja-JP" sz="1600" dirty="0">
              <a:solidFill>
                <a:srgbClr val="FFFF00"/>
              </a:solidFill>
              <a:latin typeface="Calibri"/>
              <a:cs typeface="Calibri"/>
            </a:endParaRPr>
          </a:p>
        </p:txBody>
      </p:sp>
      <p:sp>
        <p:nvSpPr>
          <p:cNvPr id="54275" name="Line 3"/>
          <p:cNvSpPr>
            <a:spLocks noChangeShapeType="1"/>
          </p:cNvSpPr>
          <p:nvPr/>
        </p:nvSpPr>
        <p:spPr bwMode="auto">
          <a:xfrm flipV="1">
            <a:off x="4578350" y="1844675"/>
            <a:ext cx="0" cy="609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76" name="Line 4"/>
          <p:cNvSpPr>
            <a:spLocks noChangeShapeType="1"/>
          </p:cNvSpPr>
          <p:nvPr/>
        </p:nvSpPr>
        <p:spPr bwMode="auto">
          <a:xfrm flipV="1">
            <a:off x="4578350" y="2454275"/>
            <a:ext cx="609600" cy="0"/>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54277" name="Line 5"/>
          <p:cNvSpPr>
            <a:spLocks noChangeShapeType="1"/>
          </p:cNvSpPr>
          <p:nvPr/>
        </p:nvSpPr>
        <p:spPr bwMode="auto">
          <a:xfrm flipH="1">
            <a:off x="4121150" y="2454275"/>
            <a:ext cx="457200" cy="457200"/>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78" name="Text Box 6"/>
          <p:cNvSpPr txBox="1">
            <a:spLocks noChangeArrowheads="1"/>
          </p:cNvSpPr>
          <p:nvPr/>
        </p:nvSpPr>
        <p:spPr bwMode="auto">
          <a:xfrm>
            <a:off x="4191000" y="18446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B</a:t>
            </a:r>
          </a:p>
        </p:txBody>
      </p:sp>
      <p:sp>
        <p:nvSpPr>
          <p:cNvPr id="54279" name="Text Box 7"/>
          <p:cNvSpPr txBox="1">
            <a:spLocks noChangeArrowheads="1"/>
          </p:cNvSpPr>
          <p:nvPr/>
        </p:nvSpPr>
        <p:spPr bwMode="auto">
          <a:xfrm>
            <a:off x="5172075" y="226695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solidFill>
                  <a:schemeClr val="accent2"/>
                </a:solidFill>
                <a:latin typeface="Helvetica" charset="0"/>
              </a:rPr>
              <a:t>v</a:t>
            </a:r>
          </a:p>
        </p:txBody>
      </p:sp>
      <p:sp>
        <p:nvSpPr>
          <p:cNvPr id="54280" name="Text Box 8"/>
          <p:cNvSpPr txBox="1">
            <a:spLocks noChangeArrowheads="1"/>
          </p:cNvSpPr>
          <p:nvPr/>
        </p:nvSpPr>
        <p:spPr bwMode="auto">
          <a:xfrm>
            <a:off x="3952875" y="2341563"/>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solidFill>
                  <a:schemeClr val="accent1"/>
                </a:solidFill>
                <a:latin typeface="Helvetica" charset="0"/>
              </a:rPr>
              <a:t>F</a:t>
            </a:r>
          </a:p>
        </p:txBody>
      </p:sp>
      <p:sp>
        <p:nvSpPr>
          <p:cNvPr id="54281" name="Arc 9"/>
          <p:cNvSpPr>
            <a:spLocks/>
          </p:cNvSpPr>
          <p:nvPr/>
        </p:nvSpPr>
        <p:spPr bwMode="auto">
          <a:xfrm rot="16110341">
            <a:off x="7040563" y="2933700"/>
            <a:ext cx="1447800" cy="1524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lgn="ctr"/>
            <a:endParaRPr lang="it-IT">
              <a:latin typeface="Helvetica" charset="0"/>
            </a:endParaRPr>
          </a:p>
        </p:txBody>
      </p:sp>
      <p:sp>
        <p:nvSpPr>
          <p:cNvPr id="54282" name="Line 10"/>
          <p:cNvSpPr>
            <a:spLocks noChangeShapeType="1"/>
          </p:cNvSpPr>
          <p:nvPr/>
        </p:nvSpPr>
        <p:spPr bwMode="auto">
          <a:xfrm flipH="1" flipV="1">
            <a:off x="7078663" y="4191000"/>
            <a:ext cx="1447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83" name="Line 11"/>
          <p:cNvSpPr>
            <a:spLocks noChangeShapeType="1"/>
          </p:cNvSpPr>
          <p:nvPr/>
        </p:nvSpPr>
        <p:spPr bwMode="auto">
          <a:xfrm flipH="1" flipV="1">
            <a:off x="8221663" y="2971800"/>
            <a:ext cx="381000" cy="1676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84" name="Text Box 12"/>
          <p:cNvSpPr txBox="1">
            <a:spLocks noChangeArrowheads="1"/>
          </p:cNvSpPr>
          <p:nvPr/>
        </p:nvSpPr>
        <p:spPr bwMode="auto">
          <a:xfrm>
            <a:off x="8434388" y="339248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R</a:t>
            </a:r>
          </a:p>
        </p:txBody>
      </p:sp>
      <p:graphicFrame>
        <p:nvGraphicFramePr>
          <p:cNvPr id="54285" name="Object 13"/>
          <p:cNvGraphicFramePr>
            <a:graphicFrameLocks noChangeAspect="1"/>
          </p:cNvGraphicFramePr>
          <p:nvPr/>
        </p:nvGraphicFramePr>
        <p:xfrm>
          <a:off x="5476875" y="4772025"/>
          <a:ext cx="3667125" cy="1400175"/>
        </p:xfrm>
        <a:graphic>
          <a:graphicData uri="http://schemas.openxmlformats.org/presentationml/2006/ole">
            <mc:AlternateContent xmlns:mc="http://schemas.openxmlformats.org/markup-compatibility/2006">
              <mc:Choice xmlns:v="urn:schemas-microsoft-com:vml" Requires="v">
                <p:oleObj spid="_x0000_s1049" name="Photo Editor Photo" r:id="rId3" imgW="3666667" imgH="1400000" progId="MSPhotoEd.3">
                  <p:embed/>
                </p:oleObj>
              </mc:Choice>
              <mc:Fallback>
                <p:oleObj name="Photo Editor Photo" r:id="rId3" imgW="3666667" imgH="1400000"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6875" y="4772025"/>
                        <a:ext cx="3667125" cy="14001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TextBox 1"/>
          <p:cNvSpPr txBox="1"/>
          <p:nvPr/>
        </p:nvSpPr>
        <p:spPr>
          <a:xfrm>
            <a:off x="801429" y="4784793"/>
            <a:ext cx="3151446" cy="1354217"/>
          </a:xfrm>
          <a:prstGeom prst="rect">
            <a:avLst/>
          </a:prstGeom>
          <a:noFill/>
        </p:spPr>
        <p:txBody>
          <a:bodyPr wrap="square" rtlCol="0">
            <a:spAutoFit/>
          </a:bodyPr>
          <a:lstStyle/>
          <a:p>
            <a:r>
              <a:rPr lang="el-GR" dirty="0" smtClean="0">
                <a:solidFill>
                  <a:srgbClr val="FFFF00"/>
                </a:solidFill>
                <a:latin typeface="Calibri"/>
                <a:cs typeface="Calibri"/>
              </a:rPr>
              <a:t>Μέτρηση ενέργειας</a:t>
            </a:r>
          </a:p>
          <a:p>
            <a:endParaRPr lang="it-IT" sz="1600" dirty="0">
              <a:solidFill>
                <a:schemeClr val="accent2"/>
              </a:solidFill>
              <a:latin typeface="Calibri"/>
              <a:cs typeface="Calibri"/>
            </a:endParaRPr>
          </a:p>
          <a:p>
            <a:r>
              <a:rPr lang="el-GR" sz="1600" dirty="0" smtClean="0">
                <a:solidFill>
                  <a:srgbClr val="FFFFFF"/>
                </a:solidFill>
                <a:latin typeface="Calibri"/>
                <a:cs typeface="Calibri"/>
              </a:rPr>
              <a:t>Τα σωμάτια σταματούν</a:t>
            </a:r>
            <a:endParaRPr lang="it-IT" sz="1600" dirty="0">
              <a:solidFill>
                <a:srgbClr val="FFFFFF"/>
              </a:solidFill>
              <a:latin typeface="Calibri"/>
              <a:cs typeface="Calibri"/>
            </a:endParaRPr>
          </a:p>
          <a:p>
            <a:r>
              <a:rPr lang="el-GR" altLang="ja-JP" sz="1600" dirty="0" smtClean="0">
                <a:solidFill>
                  <a:srgbClr val="FFFFFF"/>
                </a:solidFill>
                <a:latin typeface="Calibri"/>
                <a:cs typeface="Calibri"/>
              </a:rPr>
              <a:t>Η ενέργειά τους αποτίθεται στα καλορίμετρα</a:t>
            </a:r>
            <a:endParaRPr lang="it-IT" altLang="ja-JP" sz="1600" dirty="0">
              <a:solidFill>
                <a:srgbClr val="FFFFFF"/>
              </a:solidFill>
              <a:latin typeface="Calibri"/>
              <a:cs typeface="Calibri"/>
            </a:endParaRPr>
          </a:p>
        </p:txBody>
      </p:sp>
      <p:sp>
        <p:nvSpPr>
          <p:cNvPr id="3" name="Date Placeholder 2"/>
          <p:cNvSpPr>
            <a:spLocks noGrp="1"/>
          </p:cNvSpPr>
          <p:nvPr>
            <p:ph type="dt" sz="half" idx="10"/>
          </p:nvPr>
        </p:nvSpPr>
        <p:spPr/>
        <p:txBody>
          <a:bodyPr/>
          <a:lstStyle/>
          <a:p>
            <a:r>
              <a:rPr lang="x-none" smtClean="0"/>
              <a:t>26.2.2025</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660DA-E739-CB4A-AEFC-82AEB23D0057}" type="slidenum">
              <a:rPr lang="en-US" smtClean="0"/>
              <a:t>20</a:t>
            </a:fld>
            <a:endParaRPr lang="en-US"/>
          </a:p>
        </p:txBody>
      </p:sp>
    </p:spTree>
    <p:extLst>
      <p:ext uri="{BB962C8B-B14F-4D97-AF65-F5344CB8AC3E}">
        <p14:creationId xmlns:p14="http://schemas.microsoft.com/office/powerpoint/2010/main" val="208496866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3"/>
          </p:nvPr>
        </p:nvSpPr>
        <p:spPr/>
        <p:txBody>
          <a:bodyPr/>
          <a:lstStyle/>
          <a:p>
            <a:pPr>
              <a:defRPr/>
            </a:pPr>
            <a:fld id="{440469B9-CB18-864C-95F8-5B1F4CA917A4}" type="slidenum">
              <a:rPr lang="en-US" smtClean="0"/>
              <a:pPr>
                <a:defRPr/>
              </a:pPr>
              <a:t>21</a:t>
            </a:fld>
            <a:endParaRPr lang="en-US" dirty="0"/>
          </a:p>
        </p:txBody>
      </p:sp>
      <p:sp>
        <p:nvSpPr>
          <p:cNvPr id="5" name="Rectangle 4"/>
          <p:cNvSpPr/>
          <p:nvPr/>
        </p:nvSpPr>
        <p:spPr>
          <a:xfrm>
            <a:off x="-1" y="6211671"/>
            <a:ext cx="9144001" cy="646331"/>
          </a:xfrm>
          <a:prstGeom prst="rect">
            <a:avLst/>
          </a:prstGeom>
          <a:solidFill>
            <a:srgbClr val="FFFFFF"/>
          </a:solidFill>
          <a:ln>
            <a:solidFill>
              <a:srgbClr val="FFFF00"/>
            </a:solidFill>
          </a:ln>
        </p:spPr>
        <p:txBody>
          <a:bodyPr wrap="square">
            <a:spAutoFit/>
          </a:bodyPr>
          <a:lstStyle/>
          <a:p>
            <a:pPr algn="ctr"/>
            <a:r>
              <a:rPr lang="el-GR" dirty="0">
                <a:solidFill>
                  <a:srgbClr val="0000FF"/>
                </a:solidFill>
              </a:rPr>
              <a:t> </a:t>
            </a:r>
            <a:endParaRPr lang="el-GR" dirty="0" smtClean="0">
              <a:solidFill>
                <a:srgbClr val="0000FF"/>
              </a:solidFill>
            </a:endParaRPr>
          </a:p>
          <a:p>
            <a:pPr algn="ctr"/>
            <a:r>
              <a:rPr lang="el-GR" dirty="0" smtClean="0">
                <a:solidFill>
                  <a:srgbClr val="0000FF"/>
                </a:solidFill>
              </a:rPr>
              <a:t>Το πείραμα ALICE (όπως ήταν μέχρι το τέλος του 2018)</a:t>
            </a:r>
            <a:endParaRPr lang="en-US" dirty="0">
              <a:solidFill>
                <a:srgbClr val="0000FF"/>
              </a:solidFill>
            </a:endParaRPr>
          </a:p>
        </p:txBody>
      </p:sp>
      <p:pic>
        <p:nvPicPr>
          <p:cNvPr id="3" name="Picture 2" descr="2012-Aug-02-ALICE_3D_v0_with_Text.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6027"/>
            <a:ext cx="9144000" cy="6214704"/>
          </a:xfrm>
          <a:prstGeom prst="rect">
            <a:avLst/>
          </a:prstGeom>
        </p:spPr>
      </p:pic>
      <p:sp>
        <p:nvSpPr>
          <p:cNvPr id="4" name="Footer Placeholder 3"/>
          <p:cNvSpPr>
            <a:spLocks noGrp="1"/>
          </p:cNvSpPr>
          <p:nvPr>
            <p:ph type="ftr" sz="quarter" idx="12"/>
          </p:nvPr>
        </p:nvSpPr>
        <p:spPr>
          <a:xfrm>
            <a:off x="5442234" y="5703629"/>
            <a:ext cx="5078412" cy="365125"/>
          </a:xfrm>
        </p:spPr>
        <p:txBody>
          <a:bodyPr/>
          <a:lstStyle/>
          <a:p>
            <a:pPr>
              <a:defRPr/>
            </a:pPr>
            <a:endParaRPr lang="en-US" dirty="0"/>
          </a:p>
        </p:txBody>
      </p:sp>
    </p:spTree>
    <p:extLst>
      <p:ext uri="{BB962C8B-B14F-4D97-AF65-F5344CB8AC3E}">
        <p14:creationId xmlns:p14="http://schemas.microsoft.com/office/powerpoint/2010/main" val="31832911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E06753C-B0B7-584B-8477-F95328221666}" type="slidenum">
              <a:rPr lang="en-US" smtClean="0"/>
              <a:pPr/>
              <a:t>22</a:t>
            </a:fld>
            <a:endParaRPr lang="en-US" dirty="0"/>
          </a:p>
        </p:txBody>
      </p:sp>
      <p:pic>
        <p:nvPicPr>
          <p:cNvPr id="10" name="Picture 9"/>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12264" y="1436183"/>
            <a:ext cx="3888000" cy="2453531"/>
          </a:xfrm>
          <a:prstGeom prst="rect">
            <a:avLst/>
          </a:prstGeom>
          <a:solidFill>
            <a:schemeClr val="bg1"/>
          </a:solidFill>
        </p:spPr>
      </p:pic>
      <p:sp>
        <p:nvSpPr>
          <p:cNvPr id="11" name="TextBox 10"/>
          <p:cNvSpPr txBox="1">
            <a:spLocks noChangeAspect="1"/>
          </p:cNvSpPr>
          <p:nvPr/>
        </p:nvSpPr>
        <p:spPr>
          <a:xfrm>
            <a:off x="4536169" y="1262182"/>
            <a:ext cx="4095993" cy="2809316"/>
          </a:xfrm>
          <a:prstGeom prst="rect">
            <a:avLst/>
          </a:prstGeom>
          <a:solidFill>
            <a:srgbClr val="FFFFFF"/>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marL="342900" indent="-342900">
              <a:lnSpc>
                <a:spcPts val="2000"/>
              </a:lnSpc>
              <a:spcBef>
                <a:spcPts val="1200"/>
              </a:spcBef>
              <a:buFont typeface="Arial" charset="0"/>
              <a:buChar char="•"/>
            </a:pPr>
            <a:r>
              <a:rPr lang="en-US" sz="1600" dirty="0">
                <a:solidFill>
                  <a:schemeClr val="accent1"/>
                </a:solidFill>
              </a:rPr>
              <a:t>7-layer geometry (</a:t>
            </a:r>
            <a:r>
              <a:rPr lang="en-US" sz="1600" dirty="0">
                <a:solidFill>
                  <a:srgbClr val="008000"/>
                </a:solidFill>
              </a:rPr>
              <a:t>23 – 400mm)</a:t>
            </a:r>
            <a:r>
              <a:rPr lang="en-US" sz="1600" dirty="0">
                <a:solidFill>
                  <a:schemeClr val="accent1"/>
                </a:solidFill>
              </a:rPr>
              <a:t>, </a:t>
            </a:r>
            <a:r>
              <a:rPr lang="en-US" sz="1600" dirty="0">
                <a:solidFill>
                  <a:srgbClr val="000000"/>
                </a:solidFill>
              </a:rPr>
              <a:t>|</a:t>
            </a:r>
            <a:r>
              <a:rPr lang="en-US" sz="1600" dirty="0">
                <a:solidFill>
                  <a:srgbClr val="000000"/>
                </a:solidFill>
                <a:latin typeface="Symbol" charset="2"/>
                <a:cs typeface="Symbol" charset="2"/>
              </a:rPr>
              <a:t>h</a:t>
            </a:r>
            <a:r>
              <a:rPr lang="en-US" sz="1600" dirty="0">
                <a:solidFill>
                  <a:srgbClr val="000000"/>
                </a:solidFill>
              </a:rPr>
              <a:t>| ≤ 1.5</a:t>
            </a:r>
            <a:r>
              <a:rPr lang="en-US" sz="1600" dirty="0">
                <a:solidFill>
                  <a:schemeClr val="accent1"/>
                </a:solidFill>
              </a:rPr>
              <a:t>)</a:t>
            </a:r>
          </a:p>
          <a:p>
            <a:pPr marL="342900" indent="-342900">
              <a:lnSpc>
                <a:spcPts val="2000"/>
              </a:lnSpc>
              <a:spcBef>
                <a:spcPts val="1200"/>
              </a:spcBef>
              <a:buFont typeface="Arial" charset="0"/>
              <a:buChar char="•"/>
            </a:pPr>
            <a:r>
              <a:rPr lang="en-US" sz="1600" dirty="0">
                <a:solidFill>
                  <a:srgbClr val="008000"/>
                </a:solidFill>
              </a:rPr>
              <a:t>10 m</a:t>
            </a:r>
            <a:r>
              <a:rPr lang="en-US" sz="1600" baseline="30000" dirty="0">
                <a:solidFill>
                  <a:srgbClr val="008000"/>
                </a:solidFill>
              </a:rPr>
              <a:t>2</a:t>
            </a:r>
            <a:r>
              <a:rPr lang="en-US" sz="1600" dirty="0">
                <a:solidFill>
                  <a:srgbClr val="008000"/>
                </a:solidFill>
              </a:rPr>
              <a:t> </a:t>
            </a:r>
            <a:r>
              <a:rPr lang="en-US" sz="1600" dirty="0">
                <a:solidFill>
                  <a:schemeClr val="accent1"/>
                </a:solidFill>
              </a:rPr>
              <a:t>active silicon area (</a:t>
            </a:r>
            <a:r>
              <a:rPr lang="en-US" sz="1600" b="1" dirty="0">
                <a:solidFill>
                  <a:srgbClr val="FF0000"/>
                </a:solidFill>
              </a:rPr>
              <a:t>12.5 G-pixels</a:t>
            </a:r>
            <a:r>
              <a:rPr lang="en-US" sz="1600" dirty="0">
                <a:solidFill>
                  <a:schemeClr val="accent1"/>
                </a:solidFill>
              </a:rPr>
              <a:t>)</a:t>
            </a:r>
          </a:p>
          <a:p>
            <a:pPr marL="342900" indent="-342900">
              <a:lnSpc>
                <a:spcPts val="2000"/>
              </a:lnSpc>
              <a:spcBef>
                <a:spcPts val="1200"/>
              </a:spcBef>
              <a:buFont typeface="Arial" charset="0"/>
              <a:buChar char="•"/>
            </a:pPr>
            <a:r>
              <a:rPr lang="en-US" sz="1600" dirty="0">
                <a:solidFill>
                  <a:schemeClr val="accent1"/>
                </a:solidFill>
              </a:rPr>
              <a:t>Pixel pitch </a:t>
            </a:r>
            <a:r>
              <a:rPr lang="en-US" sz="1600" dirty="0">
                <a:solidFill>
                  <a:srgbClr val="008000"/>
                </a:solidFill>
              </a:rPr>
              <a:t>28 x 28 </a:t>
            </a:r>
            <a:r>
              <a:rPr lang="en-US" sz="1600" dirty="0">
                <a:solidFill>
                  <a:srgbClr val="008000"/>
                </a:solidFill>
                <a:latin typeface="Symbol" charset="2"/>
                <a:cs typeface="Symbol" charset="2"/>
              </a:rPr>
              <a:t>m</a:t>
            </a:r>
            <a:r>
              <a:rPr lang="en-US" sz="1600" dirty="0">
                <a:solidFill>
                  <a:srgbClr val="008000"/>
                </a:solidFill>
              </a:rPr>
              <a:t>m</a:t>
            </a:r>
            <a:r>
              <a:rPr lang="en-US" sz="1600" baseline="30000" dirty="0">
                <a:solidFill>
                  <a:srgbClr val="008000"/>
                </a:solidFill>
              </a:rPr>
              <a:t>2  </a:t>
            </a:r>
          </a:p>
          <a:p>
            <a:pPr marL="342900" indent="-342900">
              <a:lnSpc>
                <a:spcPts val="2000"/>
              </a:lnSpc>
              <a:spcBef>
                <a:spcPts val="1200"/>
              </a:spcBef>
              <a:buFont typeface="Arial" charset="0"/>
              <a:buChar char="•"/>
            </a:pPr>
            <a:r>
              <a:rPr lang="en-US" sz="1600" dirty="0">
                <a:solidFill>
                  <a:schemeClr val="accent1"/>
                </a:solidFill>
              </a:rPr>
              <a:t>Spatial resolution </a:t>
            </a:r>
            <a:r>
              <a:rPr lang="en-US" sz="1600" dirty="0">
                <a:solidFill>
                  <a:srgbClr val="008000"/>
                </a:solidFill>
              </a:rPr>
              <a:t>~5</a:t>
            </a:r>
            <a:r>
              <a:rPr lang="en-US" sz="1600" dirty="0">
                <a:solidFill>
                  <a:srgbClr val="008000"/>
                </a:solidFill>
                <a:latin typeface="Symbol" charset="2"/>
                <a:cs typeface="Symbol" charset="2"/>
              </a:rPr>
              <a:t>m</a:t>
            </a:r>
            <a:r>
              <a:rPr lang="en-US" sz="1600" dirty="0">
                <a:solidFill>
                  <a:srgbClr val="008000"/>
                </a:solidFill>
              </a:rPr>
              <a:t>m </a:t>
            </a:r>
          </a:p>
          <a:p>
            <a:pPr marL="342900" indent="-342900">
              <a:lnSpc>
                <a:spcPts val="2000"/>
              </a:lnSpc>
              <a:spcBef>
                <a:spcPts val="1200"/>
              </a:spcBef>
              <a:buFont typeface="Arial" charset="0"/>
              <a:buChar char="•"/>
            </a:pPr>
            <a:r>
              <a:rPr lang="en-US" sz="1600" dirty="0">
                <a:solidFill>
                  <a:schemeClr val="accent1"/>
                </a:solidFill>
              </a:rPr>
              <a:t>Power density &lt; </a:t>
            </a:r>
            <a:r>
              <a:rPr lang="en-US" sz="1600" dirty="0">
                <a:solidFill>
                  <a:srgbClr val="008000"/>
                </a:solidFill>
              </a:rPr>
              <a:t>40mW / cm</a:t>
            </a:r>
            <a:r>
              <a:rPr lang="en-US" sz="1600" baseline="30000" dirty="0">
                <a:solidFill>
                  <a:srgbClr val="008000"/>
                </a:solidFill>
              </a:rPr>
              <a:t>2  </a:t>
            </a:r>
          </a:p>
          <a:p>
            <a:pPr marL="342900" indent="-342900">
              <a:lnSpc>
                <a:spcPts val="2000"/>
              </a:lnSpc>
              <a:spcBef>
                <a:spcPts val="1200"/>
              </a:spcBef>
              <a:buFont typeface="Arial" charset="0"/>
              <a:buChar char="•"/>
            </a:pPr>
            <a:r>
              <a:rPr lang="en-US" sz="1600" dirty="0">
                <a:solidFill>
                  <a:schemeClr val="accent1"/>
                </a:solidFill>
              </a:rPr>
              <a:t>Material thickness: </a:t>
            </a:r>
            <a:r>
              <a:rPr lang="en-US" sz="1600" dirty="0">
                <a:solidFill>
                  <a:srgbClr val="008000"/>
                </a:solidFill>
              </a:rPr>
              <a:t>~0.3% </a:t>
            </a:r>
            <a:r>
              <a:rPr lang="en-US" sz="1600" dirty="0">
                <a:solidFill>
                  <a:schemeClr val="accent1"/>
                </a:solidFill>
              </a:rPr>
              <a:t>/ layer  (IB)</a:t>
            </a:r>
          </a:p>
          <a:p>
            <a:pPr marL="342900" indent="-342900">
              <a:lnSpc>
                <a:spcPts val="2000"/>
              </a:lnSpc>
              <a:spcBef>
                <a:spcPts val="1200"/>
              </a:spcBef>
              <a:buFont typeface="Arial" charset="0"/>
              <a:buChar char="•"/>
            </a:pPr>
            <a:r>
              <a:rPr lang="en-US" sz="1600" dirty="0" smtClean="0">
                <a:solidFill>
                  <a:schemeClr val="accent1"/>
                </a:solidFill>
              </a:rPr>
              <a:t>Maximum </a:t>
            </a:r>
            <a:r>
              <a:rPr lang="en-US" sz="1600" dirty="0">
                <a:solidFill>
                  <a:schemeClr val="accent1"/>
                </a:solidFill>
              </a:rPr>
              <a:t>particle rate: </a:t>
            </a:r>
            <a:r>
              <a:rPr lang="en-US" sz="1600" dirty="0">
                <a:solidFill>
                  <a:srgbClr val="008000"/>
                </a:solidFill>
              </a:rPr>
              <a:t>100 MHz / cm</a:t>
            </a:r>
            <a:r>
              <a:rPr lang="en-US" sz="1600" baseline="30000" dirty="0">
                <a:solidFill>
                  <a:srgbClr val="008000"/>
                </a:solidFill>
              </a:rPr>
              <a:t>2</a:t>
            </a:r>
          </a:p>
        </p:txBody>
      </p:sp>
      <p:sp>
        <p:nvSpPr>
          <p:cNvPr id="6" name="Rectangle 5"/>
          <p:cNvSpPr/>
          <p:nvPr/>
        </p:nvSpPr>
        <p:spPr>
          <a:xfrm>
            <a:off x="328428" y="360711"/>
            <a:ext cx="7138155" cy="400110"/>
          </a:xfrm>
          <a:prstGeom prst="rect">
            <a:avLst/>
          </a:prstGeom>
        </p:spPr>
        <p:txBody>
          <a:bodyPr wrap="square">
            <a:spAutoFit/>
          </a:bodyPr>
          <a:lstStyle/>
          <a:p>
            <a:r>
              <a:rPr lang="el-GR" sz="2000" dirty="0">
                <a:solidFill>
                  <a:srgbClr val="FFFF00"/>
                </a:solidFill>
              </a:rPr>
              <a:t>Καινούριο σύστημα καταγραφής ιχνών (ITS) με 7 στρ</a:t>
            </a:r>
            <a:r>
              <a:rPr lang="el-GR" dirty="0">
                <a:solidFill>
                  <a:srgbClr val="FFFF00"/>
                </a:solidFill>
              </a:rPr>
              <a:t>ώματα</a:t>
            </a:r>
            <a:endParaRPr lang="en-US" dirty="0">
              <a:solidFill>
                <a:srgbClr val="FFFF00"/>
              </a:solidFill>
            </a:endParaRPr>
          </a:p>
        </p:txBody>
      </p:sp>
      <p:sp>
        <p:nvSpPr>
          <p:cNvPr id="2" name="Date Placeholder 1"/>
          <p:cNvSpPr>
            <a:spLocks noGrp="1"/>
          </p:cNvSpPr>
          <p:nvPr>
            <p:ph type="dt" sz="half" idx="10"/>
          </p:nvPr>
        </p:nvSpPr>
        <p:spPr/>
        <p:txBody>
          <a:bodyPr/>
          <a:lstStyle/>
          <a:p>
            <a:r>
              <a:rPr lang="x-none" smtClean="0"/>
              <a:t>26.2.2025</a:t>
            </a:r>
            <a:endParaRPr lang="en-US"/>
          </a:p>
        </p:txBody>
      </p:sp>
    </p:spTree>
    <p:extLst>
      <p:ext uri="{BB962C8B-B14F-4D97-AF65-F5344CB8AC3E}">
        <p14:creationId xmlns:p14="http://schemas.microsoft.com/office/powerpoint/2010/main" val="420638123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23</a:t>
            </a:fld>
            <a:endParaRPr lang="en-US"/>
          </a:p>
        </p:txBody>
      </p:sp>
      <p:sp>
        <p:nvSpPr>
          <p:cNvPr id="114692" name="Rectangle 4"/>
          <p:cNvSpPr>
            <a:spLocks noGrp="1" noChangeArrowheads="1"/>
          </p:cNvSpPr>
          <p:nvPr>
            <p:ph type="title"/>
          </p:nvPr>
        </p:nvSpPr>
        <p:spPr/>
        <p:txBody>
          <a:bodyPr>
            <a:normAutofit/>
          </a:bodyPr>
          <a:lstStyle/>
          <a:p>
            <a:r>
              <a:rPr lang="el-GR" sz="3200" dirty="0" smtClean="0">
                <a:solidFill>
                  <a:schemeClr val="bg1"/>
                </a:solidFill>
              </a:rPr>
              <a:t>Τ</a:t>
            </a:r>
            <a:r>
              <a:rPr lang="en-GB" sz="3200" dirty="0" err="1" smtClean="0">
                <a:solidFill>
                  <a:schemeClr val="bg1"/>
                </a:solidFill>
              </a:rPr>
              <a:t>ime</a:t>
            </a:r>
            <a:r>
              <a:rPr lang="en-GB" sz="3200" dirty="0" smtClean="0">
                <a:solidFill>
                  <a:schemeClr val="bg1"/>
                </a:solidFill>
              </a:rPr>
              <a:t> Projection Chamber</a:t>
            </a:r>
            <a:endParaRPr lang="en-US" sz="3200" dirty="0">
              <a:solidFill>
                <a:schemeClr val="bg1"/>
              </a:solidFill>
            </a:endParaRPr>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5" name="Text Box 7"/>
          <p:cNvSpPr txBox="1">
            <a:spLocks noChangeArrowheads="1"/>
          </p:cNvSpPr>
          <p:nvPr/>
        </p:nvSpPr>
        <p:spPr bwMode="auto">
          <a:xfrm>
            <a:off x="2675486" y="243840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7"/>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9"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4387" y="230505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2"/>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2879" y="4913413"/>
            <a:ext cx="773419" cy="30777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7361" y="243840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6" y="2708277"/>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9"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4661" y="230505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9"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4"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00626" y="3448457"/>
            <a:ext cx="556563"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9" y="3451227"/>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89801" y="1612901"/>
            <a:ext cx="1464789" cy="954107"/>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7"/>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1" y="3132140"/>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4" y="3138490"/>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1" y="3997327"/>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4" y="4003677"/>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6" y="4064002"/>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2"/>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9"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40"/>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40"/>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1" y="3152777"/>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9" y="5449890"/>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7"/>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9"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7"/>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9" y="4602165"/>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2"/>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1"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6" y="3132140"/>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6"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1"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6"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2"/>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4"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4" y="4305302"/>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73292" y="4230688"/>
            <a:ext cx="115416"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275" y="4230688"/>
            <a:ext cx="117314"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8942" y="4230688"/>
            <a:ext cx="115416"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9"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9" y="3227390"/>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7"/>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5"/>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6" y="5176840"/>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1" y="3559177"/>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175" y="3413126"/>
            <a:ext cx="100538" cy="184666"/>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363" y="5033963"/>
            <a:ext cx="100538" cy="184666"/>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1"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6"/>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6"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1"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1"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7"/>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9"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3639" y="5869396"/>
            <a:ext cx="428322" cy="276999"/>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5735" y="3132138"/>
            <a:ext cx="544120" cy="2386012"/>
            <a:chOff x="3281" y="1152"/>
            <a:chExt cx="498"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1" y="2141"/>
              <a:ext cx="498" cy="212"/>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7"/>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6462" y="4175534"/>
            <a:ext cx="377026" cy="276999"/>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2"/>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3348" y="3695701"/>
            <a:ext cx="920219"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5204" y="4702176"/>
            <a:ext cx="814596"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6"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67976" y="4789490"/>
            <a:ext cx="556563"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2" name="Text Box 104"/>
          <p:cNvSpPr txBox="1">
            <a:spLocks noChangeArrowheads="1"/>
          </p:cNvSpPr>
          <p:nvPr/>
        </p:nvSpPr>
        <p:spPr bwMode="auto">
          <a:xfrm>
            <a:off x="4716463" y="5186365"/>
            <a:ext cx="1551877"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4" name="Line 106"/>
          <p:cNvSpPr>
            <a:spLocks noChangeShapeType="1"/>
          </p:cNvSpPr>
          <p:nvPr/>
        </p:nvSpPr>
        <p:spPr bwMode="auto">
          <a:xfrm flipV="1">
            <a:off x="5508626" y="3557590"/>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2"/>
            <a:ext cx="1142398"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dirty="0">
                <a:solidFill>
                  <a:srgbClr val="FFFFFF"/>
                </a:solidFill>
                <a:latin typeface="Arial" charset="0"/>
              </a:rPr>
              <a:t>Drift volume</a:t>
            </a:r>
          </a:p>
        </p:txBody>
      </p:sp>
      <p:sp>
        <p:nvSpPr>
          <p:cNvPr id="114796" name="Text Box 108"/>
          <p:cNvSpPr txBox="1">
            <a:spLocks noChangeArrowheads="1"/>
          </p:cNvSpPr>
          <p:nvPr/>
        </p:nvSpPr>
        <p:spPr bwMode="auto">
          <a:xfrm>
            <a:off x="7451725" y="2189165"/>
            <a:ext cx="1272550"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dirty="0">
                <a:solidFill>
                  <a:srgbClr val="FFFFFF"/>
                </a:solidFill>
                <a:latin typeface="Arial" charset="0"/>
              </a:rPr>
              <a:t>Co</a:t>
            </a:r>
            <a:r>
              <a:rPr lang="en-US" sz="1400" baseline="-25000" dirty="0">
                <a:solidFill>
                  <a:srgbClr val="FFFFFF"/>
                </a:solidFill>
                <a:latin typeface="Arial" charset="0"/>
              </a:rPr>
              <a:t>2 </a:t>
            </a:r>
            <a:r>
              <a:rPr lang="en-US" sz="1400" dirty="0">
                <a:solidFill>
                  <a:srgbClr val="FFFFFF"/>
                </a:solidFill>
                <a:latin typeface="Arial" charset="0"/>
              </a:rPr>
              <a:t>insulation</a:t>
            </a:r>
          </a:p>
        </p:txBody>
      </p:sp>
      <p:sp>
        <p:nvSpPr>
          <p:cNvPr id="4" name="Footer Placeholder 3"/>
          <p:cNvSpPr>
            <a:spLocks noGrp="1"/>
          </p:cNvSpPr>
          <p:nvPr>
            <p:ph type="ftr" sz="quarter" idx="11"/>
          </p:nvPr>
        </p:nvSpPr>
        <p:spPr/>
        <p:txBody>
          <a:bodyPr/>
          <a:lstStyle/>
          <a:p>
            <a:endParaRPr lang="fr-FR"/>
          </a:p>
        </p:txBody>
      </p:sp>
      <p:sp>
        <p:nvSpPr>
          <p:cNvPr id="3" name="TextBox 2"/>
          <p:cNvSpPr txBox="1"/>
          <p:nvPr/>
        </p:nvSpPr>
        <p:spPr>
          <a:xfrm>
            <a:off x="381001" y="5806043"/>
            <a:ext cx="5546082" cy="523220"/>
          </a:xfrm>
          <a:prstGeom prst="rect">
            <a:avLst/>
          </a:prstGeom>
          <a:noFill/>
        </p:spPr>
        <p:txBody>
          <a:bodyPr wrap="square" rtlCol="0">
            <a:spAutoFit/>
          </a:bodyPr>
          <a:lstStyle/>
          <a:p>
            <a:r>
              <a:rPr lang="el-GR" sz="1400" dirty="0" smtClean="0">
                <a:solidFill>
                  <a:srgbClr val="FFFFFF"/>
                </a:solidFill>
              </a:rPr>
              <a:t>3D πληροφορία θέσης για  την ανακατασκευή των ιχνών και μέτρηση της αποτιθέμενης ενέργειας/ταυτοποίηση φορτισμένων σωματιδίων</a:t>
            </a:r>
            <a:endParaRPr lang="en-US" sz="1400" dirty="0">
              <a:solidFill>
                <a:srgbClr val="FFFFFF"/>
              </a:solidFill>
            </a:endParaRPr>
          </a:p>
        </p:txBody>
      </p:sp>
      <p:sp>
        <p:nvSpPr>
          <p:cNvPr id="2" name="Date Placeholder 1"/>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82157301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24</a:t>
            </a:fld>
            <a:endParaRPr lang="fr-FR"/>
          </a:p>
        </p:txBody>
      </p:sp>
      <p:pic>
        <p:nvPicPr>
          <p:cNvPr id="7" name="Picture 3" descr="tpc-2004-00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991" y="0"/>
            <a:ext cx="9180000" cy="688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95646489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25</a:t>
            </a:fld>
            <a:endParaRPr lang="fr-FR"/>
          </a:p>
        </p:txBody>
      </p:sp>
      <p:pic>
        <p:nvPicPr>
          <p:cNvPr id="9" name="Picture 3" descr="0606032_03-A4-at-144-dp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80000" cy="689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976080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E06753C-B0B7-584B-8477-F95328221666}" type="slidenum">
              <a:rPr lang="en-US" smtClean="0"/>
              <a:pPr/>
              <a:t>26</a:t>
            </a:fld>
            <a:endParaRPr lang="en-US" dirty="0"/>
          </a:p>
        </p:txBody>
      </p:sp>
      <p:sp>
        <p:nvSpPr>
          <p:cNvPr id="6" name="Rectangle 5"/>
          <p:cNvSpPr/>
          <p:nvPr/>
        </p:nvSpPr>
        <p:spPr>
          <a:xfrm>
            <a:off x="328428" y="360711"/>
            <a:ext cx="7138155" cy="400110"/>
          </a:xfrm>
          <a:prstGeom prst="rect">
            <a:avLst/>
          </a:prstGeom>
        </p:spPr>
        <p:txBody>
          <a:bodyPr wrap="square">
            <a:spAutoFit/>
          </a:bodyPr>
          <a:lstStyle/>
          <a:p>
            <a:r>
              <a:rPr lang="el-GR" sz="2000" dirty="0" smtClean="0">
                <a:solidFill>
                  <a:srgbClr val="FFFF00"/>
                </a:solidFill>
              </a:rPr>
              <a:t>Καινούριοι </a:t>
            </a:r>
            <a:r>
              <a:rPr lang="el-GR" sz="2000" dirty="0">
                <a:solidFill>
                  <a:srgbClr val="FFFF00"/>
                </a:solidFill>
              </a:rPr>
              <a:t>θάλαμοι </a:t>
            </a:r>
            <a:r>
              <a:rPr lang="el-GR" sz="2000" dirty="0" smtClean="0">
                <a:solidFill>
                  <a:srgbClr val="FFFF00"/>
                </a:solidFill>
              </a:rPr>
              <a:t>για </a:t>
            </a:r>
            <a:r>
              <a:rPr lang="el-GR" sz="2000" dirty="0">
                <a:solidFill>
                  <a:srgbClr val="FFFF00"/>
                </a:solidFill>
              </a:rPr>
              <a:t>το διάβασμα του σήματος από το </a:t>
            </a:r>
            <a:r>
              <a:rPr lang="el-GR" sz="2000" dirty="0" smtClean="0">
                <a:solidFill>
                  <a:srgbClr val="FFFF00"/>
                </a:solidFill>
              </a:rPr>
              <a:t>TP</a:t>
            </a:r>
            <a:r>
              <a:rPr lang="el-GR" sz="2000" dirty="0" smtClean="0">
                <a:solidFill>
                  <a:srgbClr val="FFFFFF"/>
                </a:solidFill>
              </a:rPr>
              <a:t>C</a:t>
            </a:r>
            <a:endParaRPr lang="el-GR" sz="2000" dirty="0">
              <a:solidFill>
                <a:srgbClr val="FFFFFF"/>
              </a:solidFill>
            </a:endParaRPr>
          </a:p>
        </p:txBody>
      </p:sp>
      <p:pic>
        <p:nvPicPr>
          <p:cNvPr id="12" name="Picture 3"/>
          <p:cNvPicPr>
            <a:picLocks noChangeAspect="1"/>
          </p:cNvPicPr>
          <p:nvPr/>
        </p:nvPicPr>
        <p:blipFill>
          <a:blip r:embed="rId2"/>
          <a:stretch>
            <a:fillRect/>
          </a:stretch>
        </p:blipFill>
        <p:spPr>
          <a:xfrm>
            <a:off x="4001624" y="1058618"/>
            <a:ext cx="5103151" cy="3695875"/>
          </a:xfrm>
          <a:prstGeom prst="rect">
            <a:avLst/>
          </a:prstGeom>
          <a:solidFill>
            <a:schemeClr val="bg1"/>
          </a:solidFill>
        </p:spPr>
      </p:pic>
      <p:pic>
        <p:nvPicPr>
          <p:cNvPr id="1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8429" y="1033891"/>
            <a:ext cx="3446292" cy="2680099"/>
          </a:xfrm>
          <a:prstGeom prst="rect">
            <a:avLst/>
          </a:prstGeom>
        </p:spPr>
      </p:pic>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0420" y="3725342"/>
            <a:ext cx="2089109" cy="2058301"/>
          </a:xfrm>
          <a:prstGeom prst="rect">
            <a:avLst/>
          </a:prstGeom>
        </p:spPr>
      </p:pic>
      <p:cxnSp>
        <p:nvCxnSpPr>
          <p:cNvPr id="15" name="Gerade Verbindung mit Pfeil 13"/>
          <p:cNvCxnSpPr/>
          <p:nvPr/>
        </p:nvCxnSpPr>
        <p:spPr>
          <a:xfrm flipV="1">
            <a:off x="2208096" y="3713991"/>
            <a:ext cx="3026211" cy="480661"/>
          </a:xfrm>
          <a:prstGeom prst="straightConnector1">
            <a:avLst/>
          </a:prstGeom>
          <a:ln>
            <a:solidFill>
              <a:srgbClr val="E20508"/>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Gerade Verbindung mit Pfeil 14"/>
          <p:cNvCxnSpPr/>
          <p:nvPr/>
        </p:nvCxnSpPr>
        <p:spPr>
          <a:xfrm>
            <a:off x="2816278" y="2229559"/>
            <a:ext cx="1916886" cy="75685"/>
          </a:xfrm>
          <a:prstGeom prst="straightConnector1">
            <a:avLst/>
          </a:prstGeom>
          <a:ln>
            <a:solidFill>
              <a:srgbClr val="E20508"/>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335588" y="5169556"/>
            <a:ext cx="3595856" cy="369332"/>
          </a:xfrm>
          <a:prstGeom prst="rect">
            <a:avLst/>
          </a:prstGeom>
          <a:noFill/>
        </p:spPr>
        <p:txBody>
          <a:bodyPr wrap="none" rtlCol="0">
            <a:spAutoFit/>
          </a:bodyPr>
          <a:lstStyle/>
          <a:p>
            <a:r>
              <a:rPr lang="el-GR" dirty="0"/>
              <a:t>	</a:t>
            </a:r>
            <a:r>
              <a:rPr lang="el-GR" dirty="0" smtClean="0">
                <a:solidFill>
                  <a:srgbClr val="FFFF00"/>
                </a:solidFill>
              </a:rPr>
              <a:t>GEMs : Gas electron multiplier</a:t>
            </a:r>
            <a:r>
              <a:rPr lang="en-US" dirty="0" smtClean="0">
                <a:solidFill>
                  <a:srgbClr val="FFFF00"/>
                </a:solidFill>
              </a:rPr>
              <a:t>s</a:t>
            </a:r>
            <a:endParaRPr lang="en-US" dirty="0">
              <a:solidFill>
                <a:srgbClr val="FFFF00"/>
              </a:solidFill>
            </a:endParaRPr>
          </a:p>
        </p:txBody>
      </p:sp>
      <p:sp>
        <p:nvSpPr>
          <p:cNvPr id="21" name="TextBox 20"/>
          <p:cNvSpPr txBox="1"/>
          <p:nvPr/>
        </p:nvSpPr>
        <p:spPr>
          <a:xfrm>
            <a:off x="3155979" y="5733974"/>
            <a:ext cx="4895203" cy="646331"/>
          </a:xfrm>
          <a:prstGeom prst="rect">
            <a:avLst/>
          </a:prstGeom>
          <a:noFill/>
        </p:spPr>
        <p:txBody>
          <a:bodyPr wrap="none" rtlCol="0">
            <a:spAutoFit/>
          </a:bodyPr>
          <a:lstStyle/>
          <a:p>
            <a:r>
              <a:rPr lang="el-GR" dirty="0" smtClean="0">
                <a:solidFill>
                  <a:srgbClr val="FFFF00"/>
                </a:solidFill>
              </a:rPr>
              <a:t>Θα ελαττωθει ο νεκρός χρόνος του TPC</a:t>
            </a:r>
          </a:p>
          <a:p>
            <a:r>
              <a:rPr lang="el-GR" dirty="0" smtClean="0">
                <a:solidFill>
                  <a:srgbClr val="FFFF00"/>
                </a:solidFill>
              </a:rPr>
              <a:t>Δυνατότητα ανίχνευσης 50 000 συγκρούσεων/sec</a:t>
            </a:r>
            <a:endParaRPr lang="en-US" dirty="0">
              <a:solidFill>
                <a:srgbClr val="FFFF00"/>
              </a:solidFill>
            </a:endParaRPr>
          </a:p>
        </p:txBody>
      </p:sp>
      <p:sp>
        <p:nvSpPr>
          <p:cNvPr id="2" name="Date Placeholder 1"/>
          <p:cNvSpPr>
            <a:spLocks noGrp="1"/>
          </p:cNvSpPr>
          <p:nvPr>
            <p:ph type="dt" sz="half" idx="10"/>
          </p:nvPr>
        </p:nvSpPr>
        <p:spPr/>
        <p:txBody>
          <a:bodyPr/>
          <a:lstStyle/>
          <a:p>
            <a:r>
              <a:rPr lang="x-none" smtClean="0"/>
              <a:t>26.2.2025</a:t>
            </a:r>
            <a:endParaRPr lang="en-US"/>
          </a:p>
        </p:txBody>
      </p:sp>
    </p:spTree>
    <p:extLst>
      <p:ext uri="{BB962C8B-B14F-4D97-AF65-F5344CB8AC3E}">
        <p14:creationId xmlns:p14="http://schemas.microsoft.com/office/powerpoint/2010/main" val="407086848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27</a:t>
            </a:fld>
            <a:endParaRPr lang="en-US"/>
          </a:p>
        </p:txBody>
      </p:sp>
      <p:sp>
        <p:nvSpPr>
          <p:cNvPr id="124930" name="Rectangle 2"/>
          <p:cNvSpPr>
            <a:spLocks noGrp="1" noChangeArrowheads="1"/>
          </p:cNvSpPr>
          <p:nvPr>
            <p:ph type="title"/>
          </p:nvPr>
        </p:nvSpPr>
        <p:spPr/>
        <p:txBody>
          <a:bodyPr>
            <a:normAutofit/>
          </a:bodyPr>
          <a:lstStyle/>
          <a:p>
            <a:r>
              <a:rPr lang="en-US" sz="2800" dirty="0" smtClean="0">
                <a:solidFill>
                  <a:srgbClr val="FFFFFF"/>
                </a:solidFill>
              </a:rPr>
              <a:t>Transition Radiation Detector</a:t>
            </a:r>
            <a:endParaRPr lang="en-US" sz="2800" dirty="0">
              <a:solidFill>
                <a:srgbClr val="FFFFFF"/>
              </a:solidFill>
            </a:endParaRP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457200" y="1653957"/>
            <a:ext cx="2520000" cy="2745018"/>
          </a:xfrm>
          <a:prstGeom prst="rect">
            <a:avLst/>
          </a:prstGeom>
          <a:ln>
            <a:noFill/>
          </a:ln>
          <a:effectLst>
            <a:outerShdw blurRad="292100" dist="139700" dir="2700000" algn="tl" rotWithShape="0">
              <a:srgbClr val="333333">
                <a:alpha val="65000"/>
              </a:srgbClr>
            </a:outerShdw>
          </a:effectLst>
        </p:spPr>
      </p:pic>
      <p:sp>
        <p:nvSpPr>
          <p:cNvPr id="4" name="Footer Placeholder 3"/>
          <p:cNvSpPr>
            <a:spLocks noGrp="1"/>
          </p:cNvSpPr>
          <p:nvPr>
            <p:ph type="ftr" sz="quarter" idx="11"/>
          </p:nvPr>
        </p:nvSpPr>
        <p:spPr/>
        <p:txBody>
          <a:bodyPr/>
          <a:lstStyle/>
          <a:p>
            <a:endParaRPr lang="en-US"/>
          </a:p>
        </p:txBody>
      </p:sp>
      <p:pic>
        <p:nvPicPr>
          <p:cNvPr id="9" name="Picture 8" descr="trd-2006-005_15.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0016" y="1812726"/>
            <a:ext cx="5903985" cy="3919583"/>
          </a:xfrm>
          <a:prstGeom prst="rect">
            <a:avLst/>
          </a:prstGeom>
        </p:spPr>
      </p:pic>
      <p:sp>
        <p:nvSpPr>
          <p:cNvPr id="6" name="TextBox 5"/>
          <p:cNvSpPr txBox="1"/>
          <p:nvPr/>
        </p:nvSpPr>
        <p:spPr>
          <a:xfrm>
            <a:off x="229317" y="4745472"/>
            <a:ext cx="3010698" cy="1569660"/>
          </a:xfrm>
          <a:prstGeom prst="rect">
            <a:avLst/>
          </a:prstGeom>
          <a:noFill/>
        </p:spPr>
        <p:txBody>
          <a:bodyPr wrap="square" rtlCol="0">
            <a:spAutoFit/>
          </a:bodyPr>
          <a:lstStyle/>
          <a:p>
            <a:r>
              <a:rPr lang="el-GR" sz="1600" dirty="0" smtClean="0">
                <a:solidFill>
                  <a:schemeClr val="bg1"/>
                </a:solidFill>
              </a:rPr>
              <a:t>Ηλεκτρόνια εκπέμπουν φωτόνια (transition radiation) που ανιχνεύονται. Το σήμα από ηλεκτρόνια είναι μεγαλύτερο από αυτό από πιόνια =&gt; ταυτοποίηση ηλεκτρονίων</a:t>
            </a:r>
            <a:endParaRPr lang="en-US" sz="1600" dirty="0">
              <a:solidFill>
                <a:schemeClr val="bg1"/>
              </a:solidFill>
            </a:endParaRPr>
          </a:p>
        </p:txBody>
      </p:sp>
      <p:sp>
        <p:nvSpPr>
          <p:cNvPr id="2" name="Date Placeholder 1"/>
          <p:cNvSpPr>
            <a:spLocks noGrp="1"/>
          </p:cNvSpPr>
          <p:nvPr>
            <p:ph type="dt" sz="half" idx="10"/>
          </p:nvPr>
        </p:nvSpPr>
        <p:spPr/>
        <p:txBody>
          <a:bodyPr/>
          <a:lstStyle/>
          <a:p>
            <a:r>
              <a:rPr lang="x-none" smtClean="0"/>
              <a:t>26.2.2025</a:t>
            </a:r>
            <a:endParaRPr lang="en-US"/>
          </a:p>
        </p:txBody>
      </p:sp>
    </p:spTree>
    <p:extLst>
      <p:ext uri="{BB962C8B-B14F-4D97-AF65-F5344CB8AC3E}">
        <p14:creationId xmlns:p14="http://schemas.microsoft.com/office/powerpoint/2010/main" val="325246901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28</a:t>
            </a:fld>
            <a:endParaRPr lang="en-US"/>
          </a:p>
        </p:txBody>
      </p:sp>
      <p:sp>
        <p:nvSpPr>
          <p:cNvPr id="124930" name="Rectangle 2"/>
          <p:cNvSpPr>
            <a:spLocks noGrp="1" noChangeArrowheads="1"/>
          </p:cNvSpPr>
          <p:nvPr>
            <p:ph type="title"/>
          </p:nvPr>
        </p:nvSpPr>
        <p:spPr>
          <a:ln>
            <a:noFill/>
          </a:ln>
        </p:spPr>
        <p:txBody>
          <a:bodyPr>
            <a:normAutofit/>
          </a:bodyPr>
          <a:lstStyle/>
          <a:p>
            <a:r>
              <a:rPr lang="en-US" sz="3600" dirty="0" smtClean="0">
                <a:solidFill>
                  <a:srgbClr val="FFFFFF"/>
                </a:solidFill>
              </a:rPr>
              <a:t>Time of Flight</a:t>
            </a:r>
            <a:endParaRPr lang="en-US" sz="3600" dirty="0">
              <a:solidFill>
                <a:srgbClr val="FFFFFF"/>
              </a:solidFill>
            </a:endParaRPr>
          </a:p>
        </p:txBody>
      </p:sp>
      <p:grpSp>
        <p:nvGrpSpPr>
          <p:cNvPr id="9" name="Group 107"/>
          <p:cNvGrpSpPr>
            <a:grpSpLocks/>
          </p:cNvGrpSpPr>
          <p:nvPr/>
        </p:nvGrpSpPr>
        <p:grpSpPr bwMode="auto">
          <a:xfrm>
            <a:off x="459803" y="1571177"/>
            <a:ext cx="3935413" cy="2736850"/>
            <a:chOff x="28" y="391"/>
            <a:chExt cx="2479" cy="1724"/>
          </a:xfrm>
        </p:grpSpPr>
        <p:sp>
          <p:nvSpPr>
            <p:cNvPr id="10" name="Line 98"/>
            <p:cNvSpPr>
              <a:spLocks noChangeShapeType="1"/>
            </p:cNvSpPr>
            <p:nvPr/>
          </p:nvSpPr>
          <p:spPr bwMode="auto">
            <a:xfrm>
              <a:off x="1202"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Freeform 95"/>
            <p:cNvSpPr>
              <a:spLocks/>
            </p:cNvSpPr>
            <p:nvPr/>
          </p:nvSpPr>
          <p:spPr bwMode="auto">
            <a:xfrm>
              <a:off x="1634" y="1055"/>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Rectangle 11"/>
            <p:cNvSpPr>
              <a:spLocks noChangeArrowheads="1"/>
            </p:cNvSpPr>
            <p:nvPr/>
          </p:nvSpPr>
          <p:spPr bwMode="auto">
            <a:xfrm>
              <a:off x="839" y="815"/>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Text Box 20"/>
            <p:cNvSpPr txBox="1">
              <a:spLocks noChangeArrowheads="1"/>
            </p:cNvSpPr>
            <p:nvPr/>
          </p:nvSpPr>
          <p:spPr bwMode="auto">
            <a:xfrm>
              <a:off x="28" y="1071"/>
              <a:ext cx="56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sz="1400" dirty="0"/>
                <a:t>  </a:t>
              </a:r>
              <a:r>
                <a:rPr lang="it-IT" sz="1400" b="1" dirty="0">
                  <a:solidFill>
                    <a:srgbClr val="FFFFFF"/>
                  </a:solidFill>
                </a:rPr>
                <a:t>resistive </a:t>
              </a:r>
            </a:p>
            <a:p>
              <a:pPr algn="ctr"/>
              <a:r>
                <a:rPr lang="it-IT" sz="1400" b="1" dirty="0" err="1">
                  <a:solidFill>
                    <a:srgbClr val="FFFFFF"/>
                  </a:solidFill>
                </a:rPr>
                <a:t>plate</a:t>
              </a:r>
              <a:endParaRPr lang="en-GB" sz="1400" b="1" dirty="0">
                <a:solidFill>
                  <a:srgbClr val="FFFFFF"/>
                </a:solidFill>
              </a:endParaRPr>
            </a:p>
          </p:txBody>
        </p:sp>
        <p:sp>
          <p:nvSpPr>
            <p:cNvPr id="14" name="Rectangle 11"/>
            <p:cNvSpPr>
              <a:spLocks noChangeArrowheads="1"/>
            </p:cNvSpPr>
            <p:nvPr/>
          </p:nvSpPr>
          <p:spPr bwMode="auto">
            <a:xfrm>
              <a:off x="839" y="861"/>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Rectangle 14"/>
            <p:cNvSpPr>
              <a:spLocks noChangeArrowheads="1"/>
            </p:cNvSpPr>
            <p:nvPr/>
          </p:nvSpPr>
          <p:spPr bwMode="auto">
            <a:xfrm>
              <a:off x="900" y="1007"/>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Rectangle 15"/>
            <p:cNvSpPr>
              <a:spLocks noChangeArrowheads="1"/>
            </p:cNvSpPr>
            <p:nvPr/>
          </p:nvSpPr>
          <p:spPr bwMode="auto">
            <a:xfrm>
              <a:off x="900" y="1151"/>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Rectangle 16"/>
            <p:cNvSpPr>
              <a:spLocks noChangeArrowheads="1"/>
            </p:cNvSpPr>
            <p:nvPr/>
          </p:nvSpPr>
          <p:spPr bwMode="auto">
            <a:xfrm>
              <a:off x="900" y="1295"/>
              <a:ext cx="1292"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Rectangle 17"/>
            <p:cNvSpPr>
              <a:spLocks noChangeArrowheads="1"/>
            </p:cNvSpPr>
            <p:nvPr/>
          </p:nvSpPr>
          <p:spPr bwMode="auto">
            <a:xfrm>
              <a:off x="900" y="1439"/>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23"/>
            <p:cNvSpPr>
              <a:spLocks noChangeShapeType="1"/>
            </p:cNvSpPr>
            <p:nvPr/>
          </p:nvSpPr>
          <p:spPr bwMode="auto">
            <a:xfrm flipV="1">
              <a:off x="612" y="911"/>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4"/>
            <p:cNvSpPr>
              <a:spLocks noChangeShapeType="1"/>
            </p:cNvSpPr>
            <p:nvPr/>
          </p:nvSpPr>
          <p:spPr bwMode="auto">
            <a:xfrm flipV="1">
              <a:off x="612" y="1055"/>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5"/>
            <p:cNvSpPr>
              <a:spLocks noChangeShapeType="1"/>
            </p:cNvSpPr>
            <p:nvPr/>
          </p:nvSpPr>
          <p:spPr bwMode="auto">
            <a:xfrm>
              <a:off x="612" y="119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6"/>
            <p:cNvSpPr>
              <a:spLocks noChangeShapeType="1"/>
            </p:cNvSpPr>
            <p:nvPr/>
          </p:nvSpPr>
          <p:spPr bwMode="auto">
            <a:xfrm>
              <a:off x="612" y="129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7"/>
            <p:cNvSpPr>
              <a:spLocks noChangeShapeType="1"/>
            </p:cNvSpPr>
            <p:nvPr/>
          </p:nvSpPr>
          <p:spPr bwMode="auto">
            <a:xfrm>
              <a:off x="612" y="1343"/>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8"/>
            <p:cNvSpPr>
              <a:spLocks noChangeShapeType="1"/>
            </p:cNvSpPr>
            <p:nvPr/>
          </p:nvSpPr>
          <p:spPr bwMode="auto">
            <a:xfrm>
              <a:off x="612" y="1439"/>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30"/>
            <p:cNvSpPr txBox="1">
              <a:spLocks noChangeArrowheads="1"/>
            </p:cNvSpPr>
            <p:nvPr/>
          </p:nvSpPr>
          <p:spPr bwMode="auto">
            <a:xfrm>
              <a:off x="249" y="762"/>
              <a:ext cx="443"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rgbClr val="FFFFFF"/>
                  </a:solidFill>
                </a:rPr>
                <a:t>cathode</a:t>
              </a:r>
              <a:endParaRPr lang="en-GB" sz="1200" b="1" dirty="0">
                <a:solidFill>
                  <a:srgbClr val="FFFFFF"/>
                </a:solidFill>
              </a:endParaRPr>
            </a:p>
          </p:txBody>
        </p:sp>
        <p:sp>
          <p:nvSpPr>
            <p:cNvPr id="26" name="Text Box 32"/>
            <p:cNvSpPr txBox="1">
              <a:spLocks noChangeArrowheads="1"/>
            </p:cNvSpPr>
            <p:nvPr/>
          </p:nvSpPr>
          <p:spPr bwMode="auto">
            <a:xfrm>
              <a:off x="340" y="1570"/>
              <a:ext cx="369"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rgbClr val="FFFFFF"/>
                  </a:solidFill>
                </a:rPr>
                <a:t>anode</a:t>
              </a:r>
              <a:endParaRPr lang="en-GB" dirty="0">
                <a:solidFill>
                  <a:srgbClr val="FFFFFF"/>
                </a:solidFill>
              </a:endParaRPr>
            </a:p>
          </p:txBody>
        </p:sp>
        <p:sp>
          <p:nvSpPr>
            <p:cNvPr id="27" name="AutoShape 35"/>
            <p:cNvSpPr>
              <a:spLocks noChangeArrowheads="1"/>
            </p:cNvSpPr>
            <p:nvPr/>
          </p:nvSpPr>
          <p:spPr bwMode="auto">
            <a:xfrm>
              <a:off x="464" y="1875"/>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Text Box 37"/>
            <p:cNvSpPr txBox="1">
              <a:spLocks noChangeArrowheads="1"/>
            </p:cNvSpPr>
            <p:nvPr/>
          </p:nvSpPr>
          <p:spPr bwMode="auto">
            <a:xfrm>
              <a:off x="657" y="1825"/>
              <a:ext cx="29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dirty="0">
                  <a:solidFill>
                    <a:srgbClr val="FFFFFF"/>
                  </a:solidFill>
                </a:rPr>
                <a:t>HV</a:t>
              </a:r>
              <a:endParaRPr lang="en-GB" dirty="0">
                <a:solidFill>
                  <a:srgbClr val="FFFFFF"/>
                </a:solidFill>
              </a:endParaRPr>
            </a:p>
          </p:txBody>
        </p:sp>
        <p:sp>
          <p:nvSpPr>
            <p:cNvPr id="29" name="AutoShape 47"/>
            <p:cNvSpPr>
              <a:spLocks noChangeArrowheads="1"/>
            </p:cNvSpPr>
            <p:nvPr/>
          </p:nvSpPr>
          <p:spPr bwMode="auto">
            <a:xfrm>
              <a:off x="463" y="391"/>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Text Box 48"/>
            <p:cNvSpPr txBox="1">
              <a:spLocks noChangeArrowheads="1"/>
            </p:cNvSpPr>
            <p:nvPr/>
          </p:nvSpPr>
          <p:spPr bwMode="auto">
            <a:xfrm>
              <a:off x="657" y="391"/>
              <a:ext cx="29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dirty="0">
                  <a:solidFill>
                    <a:srgbClr val="FFFFFF"/>
                  </a:solidFill>
                </a:rPr>
                <a:t>HV</a:t>
              </a:r>
              <a:endParaRPr lang="en-GB" dirty="0">
                <a:solidFill>
                  <a:srgbClr val="FFFFFF"/>
                </a:solidFill>
              </a:endParaRPr>
            </a:p>
          </p:txBody>
        </p:sp>
        <p:sp>
          <p:nvSpPr>
            <p:cNvPr id="31" name="Rectangle 50"/>
            <p:cNvSpPr>
              <a:spLocks noChangeArrowheads="1"/>
            </p:cNvSpPr>
            <p:nvPr/>
          </p:nvSpPr>
          <p:spPr bwMode="auto">
            <a:xfrm>
              <a:off x="839" y="1587"/>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Rectangle 51"/>
            <p:cNvSpPr>
              <a:spLocks noChangeArrowheads="1"/>
            </p:cNvSpPr>
            <p:nvPr/>
          </p:nvSpPr>
          <p:spPr bwMode="auto">
            <a:xfrm>
              <a:off x="839" y="1632"/>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3" name="Group 56"/>
            <p:cNvGrpSpPr>
              <a:grpSpLocks/>
            </p:cNvGrpSpPr>
            <p:nvPr/>
          </p:nvGrpSpPr>
          <p:grpSpPr bwMode="auto">
            <a:xfrm>
              <a:off x="946" y="490"/>
              <a:ext cx="227" cy="317"/>
              <a:chOff x="1111" y="663"/>
              <a:chExt cx="227" cy="136"/>
            </a:xfrm>
          </p:grpSpPr>
          <p:sp>
            <p:nvSpPr>
              <p:cNvPr id="50" name="Line 54"/>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1" name="Line 55"/>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57"/>
            <p:cNvGrpSpPr>
              <a:grpSpLocks/>
            </p:cNvGrpSpPr>
            <p:nvPr/>
          </p:nvGrpSpPr>
          <p:grpSpPr bwMode="auto">
            <a:xfrm flipV="1">
              <a:off x="951" y="1669"/>
              <a:ext cx="227" cy="318"/>
              <a:chOff x="1111" y="663"/>
              <a:chExt cx="227" cy="136"/>
            </a:xfrm>
          </p:grpSpPr>
          <p:sp>
            <p:nvSpPr>
              <p:cNvPr id="48" name="Line 58"/>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9" name="Line 59"/>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5" name="Freeform 92"/>
            <p:cNvSpPr>
              <a:spLocks/>
            </p:cNvSpPr>
            <p:nvPr/>
          </p:nvSpPr>
          <p:spPr bwMode="auto">
            <a:xfrm>
              <a:off x="1413" y="1496"/>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Freeform 93"/>
            <p:cNvSpPr>
              <a:spLocks/>
            </p:cNvSpPr>
            <p:nvPr/>
          </p:nvSpPr>
          <p:spPr bwMode="auto">
            <a:xfrm>
              <a:off x="1474" y="1352"/>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Freeform 94"/>
            <p:cNvSpPr>
              <a:spLocks/>
            </p:cNvSpPr>
            <p:nvPr/>
          </p:nvSpPr>
          <p:spPr bwMode="auto">
            <a:xfrm>
              <a:off x="1565" y="1207"/>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Freeform 96"/>
            <p:cNvSpPr>
              <a:spLocks/>
            </p:cNvSpPr>
            <p:nvPr/>
          </p:nvSpPr>
          <p:spPr bwMode="auto">
            <a:xfrm>
              <a:off x="1701" y="919"/>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97"/>
            <p:cNvSpPr>
              <a:spLocks noChangeShapeType="1"/>
            </p:cNvSpPr>
            <p:nvPr/>
          </p:nvSpPr>
          <p:spPr bwMode="auto">
            <a:xfrm>
              <a:off x="839"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Line 99"/>
            <p:cNvSpPr>
              <a:spLocks noChangeShapeType="1"/>
            </p:cNvSpPr>
            <p:nvPr/>
          </p:nvSpPr>
          <p:spPr bwMode="auto">
            <a:xfrm>
              <a:off x="1610"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1" name="Line 100"/>
            <p:cNvSpPr>
              <a:spLocks noChangeShapeType="1"/>
            </p:cNvSpPr>
            <p:nvPr/>
          </p:nvSpPr>
          <p:spPr bwMode="auto">
            <a:xfrm>
              <a:off x="1973"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2" name="Line 101"/>
            <p:cNvSpPr>
              <a:spLocks noChangeShapeType="1"/>
            </p:cNvSpPr>
            <p:nvPr/>
          </p:nvSpPr>
          <p:spPr bwMode="auto">
            <a:xfrm>
              <a:off x="1202"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3" name="Line 102"/>
            <p:cNvSpPr>
              <a:spLocks noChangeShapeType="1"/>
            </p:cNvSpPr>
            <p:nvPr/>
          </p:nvSpPr>
          <p:spPr bwMode="auto">
            <a:xfrm>
              <a:off x="839"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 name="Line 103"/>
            <p:cNvSpPr>
              <a:spLocks noChangeShapeType="1"/>
            </p:cNvSpPr>
            <p:nvPr/>
          </p:nvSpPr>
          <p:spPr bwMode="auto">
            <a:xfrm>
              <a:off x="1610"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5" name="Line 104"/>
            <p:cNvSpPr>
              <a:spLocks noChangeShapeType="1"/>
            </p:cNvSpPr>
            <p:nvPr/>
          </p:nvSpPr>
          <p:spPr bwMode="auto">
            <a:xfrm>
              <a:off x="1973"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6" name="Text Box 105"/>
            <p:cNvSpPr txBox="1">
              <a:spLocks noChangeArrowheads="1"/>
            </p:cNvSpPr>
            <p:nvPr/>
          </p:nvSpPr>
          <p:spPr bwMode="auto">
            <a:xfrm>
              <a:off x="1837" y="1760"/>
              <a:ext cx="670"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rgbClr val="FFFFFF"/>
                  </a:solidFill>
                </a:rPr>
                <a:t>Readout</a:t>
              </a:r>
              <a:r>
                <a:rPr lang="it-IT" sz="1200" b="1" dirty="0">
                  <a:solidFill>
                    <a:srgbClr val="FFFFFF"/>
                  </a:solidFill>
                </a:rPr>
                <a:t> </a:t>
              </a:r>
              <a:r>
                <a:rPr lang="it-IT" sz="1200" b="1" dirty="0" err="1">
                  <a:solidFill>
                    <a:srgbClr val="FFFFFF"/>
                  </a:solidFill>
                </a:rPr>
                <a:t>pads</a:t>
              </a:r>
              <a:endParaRPr lang="en-GB" dirty="0">
                <a:solidFill>
                  <a:srgbClr val="FFFFFF"/>
                </a:solidFill>
              </a:endParaRPr>
            </a:p>
          </p:txBody>
        </p:sp>
        <p:sp>
          <p:nvSpPr>
            <p:cNvPr id="47" name="Line 19"/>
            <p:cNvSpPr>
              <a:spLocks noChangeShapeType="1"/>
            </p:cNvSpPr>
            <p:nvPr/>
          </p:nvSpPr>
          <p:spPr bwMode="auto">
            <a:xfrm flipH="1">
              <a:off x="1292" y="572"/>
              <a:ext cx="635" cy="124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extBox 2"/>
          <p:cNvSpPr txBox="1"/>
          <p:nvPr/>
        </p:nvSpPr>
        <p:spPr>
          <a:xfrm>
            <a:off x="628814" y="4483750"/>
            <a:ext cx="3339376" cy="369332"/>
          </a:xfrm>
          <a:prstGeom prst="rect">
            <a:avLst/>
          </a:prstGeom>
          <a:noFill/>
        </p:spPr>
        <p:txBody>
          <a:bodyPr wrap="none" rtlCol="0">
            <a:spAutoFit/>
          </a:bodyPr>
          <a:lstStyle/>
          <a:p>
            <a:r>
              <a:rPr lang="en-GB" dirty="0" err="1" smtClean="0">
                <a:solidFill>
                  <a:srgbClr val="FFFFFF"/>
                </a:solidFill>
              </a:rPr>
              <a:t>Multigap</a:t>
            </a:r>
            <a:r>
              <a:rPr lang="en-GB" dirty="0" smtClean="0">
                <a:solidFill>
                  <a:srgbClr val="FFFFFF"/>
                </a:solidFill>
              </a:rPr>
              <a:t> Resistive Plate Chamber</a:t>
            </a:r>
            <a:endParaRPr lang="en-GB" dirty="0">
              <a:solidFill>
                <a:srgbClr val="FFFFFF"/>
              </a:solidFill>
            </a:endParaRPr>
          </a:p>
        </p:txBody>
      </p:sp>
      <p:sp>
        <p:nvSpPr>
          <p:cNvPr id="6" name="Footer Placeholder 5"/>
          <p:cNvSpPr>
            <a:spLocks noGrp="1"/>
          </p:cNvSpPr>
          <p:nvPr>
            <p:ph type="ftr" sz="quarter" idx="11"/>
          </p:nvPr>
        </p:nvSpPr>
        <p:spPr/>
        <p:txBody>
          <a:bodyPr/>
          <a:lstStyle/>
          <a:p>
            <a:endParaRPr lang="en-US"/>
          </a:p>
        </p:txBody>
      </p:sp>
      <p:pic>
        <p:nvPicPr>
          <p:cNvPr id="53" name="Picture 3" descr="tof-2006-0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14438" y="1635141"/>
            <a:ext cx="4608000" cy="3639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Rectangle 51"/>
          <p:cNvSpPr/>
          <p:nvPr/>
        </p:nvSpPr>
        <p:spPr>
          <a:xfrm>
            <a:off x="192438" y="4916402"/>
            <a:ext cx="3977046" cy="1077218"/>
          </a:xfrm>
          <a:prstGeom prst="rect">
            <a:avLst/>
          </a:prstGeom>
        </p:spPr>
        <p:txBody>
          <a:bodyPr wrap="square">
            <a:spAutoFit/>
          </a:bodyPr>
          <a:lstStyle/>
          <a:p>
            <a:r>
              <a:rPr lang="el-GR" sz="1600" dirty="0" smtClean="0">
                <a:solidFill>
                  <a:srgbClr val="FFFFFF"/>
                </a:solidFill>
              </a:rPr>
              <a:t>Μέτρηση χρόνου </a:t>
            </a:r>
            <a:r>
              <a:rPr lang="el-GR" sz="1600" dirty="0">
                <a:solidFill>
                  <a:srgbClr val="FFFFFF"/>
                </a:solidFill>
              </a:rPr>
              <a:t>πτήσης </a:t>
            </a:r>
            <a:r>
              <a:rPr lang="el-GR" sz="1600" dirty="0" smtClean="0">
                <a:solidFill>
                  <a:srgbClr val="FFFFFF"/>
                </a:solidFill>
              </a:rPr>
              <a:t>με </a:t>
            </a:r>
            <a:r>
              <a:rPr lang="el-GR" sz="1600" dirty="0">
                <a:solidFill>
                  <a:srgbClr val="FFFFFF"/>
                </a:solidFill>
              </a:rPr>
              <a:t>ακρίβεια 70 </a:t>
            </a:r>
            <a:r>
              <a:rPr lang="en-GB" sz="1600" dirty="0" err="1" smtClean="0">
                <a:solidFill>
                  <a:srgbClr val="FFFFFF"/>
                </a:solidFill>
              </a:rPr>
              <a:t>ps</a:t>
            </a:r>
            <a:endParaRPr lang="el-GR" sz="1600" dirty="0" smtClean="0">
              <a:solidFill>
                <a:srgbClr val="FFFFFF"/>
              </a:solidFill>
            </a:endParaRPr>
          </a:p>
          <a:p>
            <a:r>
              <a:rPr lang="el-GR" sz="1600" dirty="0">
                <a:solidFill>
                  <a:srgbClr val="FFFFFF"/>
                </a:solidFill>
              </a:rPr>
              <a:t>=</a:t>
            </a:r>
            <a:r>
              <a:rPr lang="el-GR" sz="1600" dirty="0" smtClean="0">
                <a:solidFill>
                  <a:srgbClr val="FFFFFF"/>
                </a:solidFill>
              </a:rPr>
              <a:t>&gt; Ταχύτητα σωματιδίου</a:t>
            </a:r>
          </a:p>
          <a:p>
            <a:r>
              <a:rPr lang="el-GR" sz="1600" dirty="0" smtClean="0">
                <a:solidFill>
                  <a:srgbClr val="FFFFFF"/>
                </a:solidFill>
              </a:rPr>
              <a:t>Ταχύτητα + ορμή =&gt; μάζα =&gt; ταυτοποίηση</a:t>
            </a:r>
          </a:p>
          <a:p>
            <a:r>
              <a:rPr lang="el-GR" sz="1600" dirty="0" smtClean="0">
                <a:solidFill>
                  <a:srgbClr val="FFFFFF"/>
                </a:solidFill>
              </a:rPr>
              <a:t>σωματιδίου</a:t>
            </a:r>
            <a:endParaRPr lang="el-GR" sz="1600" dirty="0">
              <a:solidFill>
                <a:srgbClr val="FFFFFF"/>
              </a:solidFill>
            </a:endParaRPr>
          </a:p>
        </p:txBody>
      </p:sp>
      <p:sp>
        <p:nvSpPr>
          <p:cNvPr id="2" name="Date Placeholder 1"/>
          <p:cNvSpPr>
            <a:spLocks noGrp="1"/>
          </p:cNvSpPr>
          <p:nvPr>
            <p:ph type="dt" sz="half" idx="10"/>
          </p:nvPr>
        </p:nvSpPr>
        <p:spPr/>
        <p:txBody>
          <a:bodyPr/>
          <a:lstStyle/>
          <a:p>
            <a:r>
              <a:rPr lang="x-none" smtClean="0"/>
              <a:t>26.2.2025</a:t>
            </a:r>
            <a:endParaRPr lang="en-US"/>
          </a:p>
        </p:txBody>
      </p:sp>
    </p:spTree>
    <p:extLst>
      <p:ext uri="{BB962C8B-B14F-4D97-AF65-F5344CB8AC3E}">
        <p14:creationId xmlns:p14="http://schemas.microsoft.com/office/powerpoint/2010/main" val="282927482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7"/>
          <p:cNvSpPr>
            <a:spLocks noGrp="1"/>
          </p:cNvSpPr>
          <p:nvPr>
            <p:ph type="sldNum" sz="quarter" idx="12"/>
          </p:nvPr>
        </p:nvSpPr>
        <p:spPr/>
        <p:txBody>
          <a:bodyPr/>
          <a:lstStyle/>
          <a:p>
            <a:fld id="{7D68C44C-A1AB-E44D-8755-D7D8703DFF32}" type="slidenum">
              <a:rPr lang="en-US"/>
              <a:pPr/>
              <a:t>29</a:t>
            </a:fld>
            <a:endParaRPr lang="en-US"/>
          </a:p>
        </p:txBody>
      </p:sp>
      <p:sp>
        <p:nvSpPr>
          <p:cNvPr id="4" name="Footer Placeholder 3"/>
          <p:cNvSpPr>
            <a:spLocks noGrp="1"/>
          </p:cNvSpPr>
          <p:nvPr>
            <p:ph type="ftr" sz="quarter" idx="11"/>
          </p:nvPr>
        </p:nvSpPr>
        <p:spPr/>
        <p:txBody>
          <a:bodyPr/>
          <a:lstStyle/>
          <a:p>
            <a:endParaRPr lang="en-US"/>
          </a:p>
        </p:txBody>
      </p:sp>
      <p:sp>
        <p:nvSpPr>
          <p:cNvPr id="8" name="TextBox 7"/>
          <p:cNvSpPr txBox="1"/>
          <p:nvPr/>
        </p:nvSpPr>
        <p:spPr>
          <a:xfrm>
            <a:off x="793788" y="3634078"/>
            <a:ext cx="184666" cy="369332"/>
          </a:xfrm>
          <a:prstGeom prst="rect">
            <a:avLst/>
          </a:prstGeom>
          <a:noFill/>
        </p:spPr>
        <p:txBody>
          <a:bodyPr wrap="none" rtlCol="0">
            <a:spAutoFit/>
          </a:bodyPr>
          <a:lstStyle/>
          <a:p>
            <a:endParaRPr lang="en-US" dirty="0"/>
          </a:p>
        </p:txBody>
      </p:sp>
      <p:pic>
        <p:nvPicPr>
          <p:cNvPr id="20" name="Picture 2" descr="http://aliceinfo.cern.ch/Public/ev411_run244918.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1597" y="1214385"/>
            <a:ext cx="4566188" cy="392942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76134" y="468057"/>
            <a:ext cx="3567628" cy="400110"/>
          </a:xfrm>
          <a:prstGeom prst="rect">
            <a:avLst/>
          </a:prstGeom>
          <a:noFill/>
        </p:spPr>
        <p:txBody>
          <a:bodyPr wrap="none" rtlCol="0">
            <a:spAutoFit/>
          </a:bodyPr>
          <a:lstStyle/>
          <a:p>
            <a:r>
              <a:rPr lang="el-GR" sz="2000" dirty="0" smtClean="0">
                <a:solidFill>
                  <a:srgbClr val="FFFFFF"/>
                </a:solidFill>
              </a:rPr>
              <a:t>Για κάθε σύγκρουση, βρίσκουμε</a:t>
            </a:r>
            <a:endParaRPr lang="en-US" sz="2000" dirty="0">
              <a:solidFill>
                <a:srgbClr val="FFFFFF"/>
              </a:solidFill>
            </a:endParaRPr>
          </a:p>
        </p:txBody>
      </p:sp>
      <p:sp>
        <p:nvSpPr>
          <p:cNvPr id="10" name="TextBox 9"/>
          <p:cNvSpPr txBox="1"/>
          <p:nvPr/>
        </p:nvSpPr>
        <p:spPr>
          <a:xfrm>
            <a:off x="5055690" y="1419547"/>
            <a:ext cx="3958218" cy="3693319"/>
          </a:xfrm>
          <a:prstGeom prst="rect">
            <a:avLst/>
          </a:prstGeom>
          <a:noFill/>
        </p:spPr>
        <p:txBody>
          <a:bodyPr wrap="square" rtlCol="0">
            <a:spAutoFit/>
          </a:bodyPr>
          <a:lstStyle/>
          <a:p>
            <a:r>
              <a:rPr lang="el-GR" dirty="0" smtClean="0">
                <a:solidFill>
                  <a:srgbClr val="FFFFFF"/>
                </a:solidFill>
              </a:rPr>
              <a:t>Τον αριθμό των φορτισμένων σωματιδίων που δημιουργήθηκαν</a:t>
            </a:r>
          </a:p>
          <a:p>
            <a:endParaRPr lang="el-GR" dirty="0" smtClean="0">
              <a:solidFill>
                <a:srgbClr val="FFFFFF"/>
              </a:solidFill>
            </a:endParaRPr>
          </a:p>
          <a:p>
            <a:r>
              <a:rPr lang="el-GR" dirty="0" smtClean="0">
                <a:solidFill>
                  <a:srgbClr val="FFFFFF"/>
                </a:solidFill>
              </a:rPr>
              <a:t>Το σημείο από το οποίο προέρχονται (το σημείο της σύγκρουσης, primary vertex ή άλλο, secondary vertex αν πρόκειται για προιόντα διάσπασης)</a:t>
            </a:r>
          </a:p>
          <a:p>
            <a:endParaRPr lang="el-GR" dirty="0" smtClean="0">
              <a:solidFill>
                <a:srgbClr val="FFFFFF"/>
              </a:solidFill>
            </a:endParaRPr>
          </a:p>
          <a:p>
            <a:r>
              <a:rPr lang="el-GR" dirty="0" smtClean="0">
                <a:solidFill>
                  <a:srgbClr val="FFFFFF"/>
                </a:solidFill>
              </a:rPr>
              <a:t>Το ίχνος (τροχιά) και την ορμή</a:t>
            </a:r>
          </a:p>
          <a:p>
            <a:endParaRPr lang="el-GR" dirty="0" smtClean="0">
              <a:solidFill>
                <a:srgbClr val="FFFFFF"/>
              </a:solidFill>
            </a:endParaRPr>
          </a:p>
          <a:p>
            <a:r>
              <a:rPr lang="el-GR" dirty="0" smtClean="0">
                <a:solidFill>
                  <a:srgbClr val="FFFFFF"/>
                </a:solidFill>
              </a:rPr>
              <a:t>Την ενέργεια ηλεκτρονίων / φωτονίων</a:t>
            </a:r>
          </a:p>
          <a:p>
            <a:endParaRPr lang="el-GR" dirty="0" smtClean="0">
              <a:solidFill>
                <a:srgbClr val="FFFFFF"/>
              </a:solidFill>
            </a:endParaRPr>
          </a:p>
          <a:p>
            <a:r>
              <a:rPr lang="el-GR" dirty="0" smtClean="0">
                <a:solidFill>
                  <a:srgbClr val="FFFFFF"/>
                </a:solidFill>
              </a:rPr>
              <a:t>Το είδος του σωματιδίου</a:t>
            </a:r>
          </a:p>
        </p:txBody>
      </p:sp>
      <p:sp>
        <p:nvSpPr>
          <p:cNvPr id="2" name="Date Placeholder 1"/>
          <p:cNvSpPr>
            <a:spLocks noGrp="1"/>
          </p:cNvSpPr>
          <p:nvPr>
            <p:ph type="dt" sz="half" idx="10"/>
          </p:nvPr>
        </p:nvSpPr>
        <p:spPr/>
        <p:txBody>
          <a:bodyPr/>
          <a:lstStyle/>
          <a:p>
            <a:r>
              <a:rPr lang="x-none" smtClean="0"/>
              <a:t>26.2.2025</a:t>
            </a:r>
            <a:endParaRPr lang="en-US"/>
          </a:p>
        </p:txBody>
      </p:sp>
    </p:spTree>
    <p:extLst>
      <p:ext uri="{BB962C8B-B14F-4D97-AF65-F5344CB8AC3E}">
        <p14:creationId xmlns:p14="http://schemas.microsoft.com/office/powerpoint/2010/main" val="31464928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901"/>
            <a:ext cx="8229600" cy="944562"/>
          </a:xfrm>
        </p:spPr>
        <p:txBody>
          <a:bodyPr>
            <a:normAutofit/>
          </a:bodyPr>
          <a:lstStyle/>
          <a:p>
            <a:r>
              <a:rPr lang="el-GR" sz="3200" dirty="0" smtClean="0">
                <a:solidFill>
                  <a:srgbClr val="FFFF00"/>
                </a:solidFill>
              </a:rPr>
              <a:t>Γιατί βαριά ιόντα;</a:t>
            </a:r>
            <a:r>
              <a:rPr lang="en-US" sz="3200" dirty="0" smtClean="0">
                <a:solidFill>
                  <a:srgbClr val="FFFF00"/>
                </a:solidFill>
              </a:rPr>
              <a:t> </a:t>
            </a:r>
            <a:endParaRPr lang="it-IT" sz="3200" dirty="0">
              <a:solidFill>
                <a:srgbClr val="FFFF00"/>
              </a:solidFill>
            </a:endParaRPr>
          </a:p>
        </p:txBody>
      </p:sp>
      <p:sp>
        <p:nvSpPr>
          <p:cNvPr id="16" name="Slide Number Placeholder 15"/>
          <p:cNvSpPr>
            <a:spLocks noGrp="1"/>
          </p:cNvSpPr>
          <p:nvPr>
            <p:ph type="sldNum" sz="quarter" idx="12"/>
          </p:nvPr>
        </p:nvSpPr>
        <p:spPr>
          <a:xfrm>
            <a:off x="6553200" y="7432451"/>
            <a:ext cx="2133600" cy="365125"/>
          </a:xfrm>
        </p:spPr>
        <p:txBody>
          <a:bodyPr/>
          <a:lstStyle/>
          <a:p>
            <a:fld id="{DD6A0079-E3EA-F649-832E-01E6D884025C}" type="slidenum">
              <a:rPr lang="fr-FR" smtClean="0"/>
              <a:t>3</a:t>
            </a:fld>
            <a:endParaRPr lang="fr-FR"/>
          </a:p>
        </p:txBody>
      </p:sp>
      <p:sp>
        <p:nvSpPr>
          <p:cNvPr id="3" name="Footer Placeholder 2"/>
          <p:cNvSpPr>
            <a:spLocks noGrp="1"/>
          </p:cNvSpPr>
          <p:nvPr>
            <p:ph type="ftr" sz="quarter" idx="11"/>
          </p:nvPr>
        </p:nvSpPr>
        <p:spPr>
          <a:xfrm>
            <a:off x="3124200" y="7432451"/>
            <a:ext cx="2895600" cy="365125"/>
          </a:xfrm>
        </p:spPr>
        <p:txBody>
          <a:bodyPr/>
          <a:lstStyle/>
          <a:p>
            <a:endParaRPr lang="fr-FR"/>
          </a:p>
        </p:txBody>
      </p:sp>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6407094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88"/>
          <p:cNvSpPr>
            <a:spLocks noGrp="1"/>
          </p:cNvSpPr>
          <p:nvPr>
            <p:ph type="title"/>
          </p:nvPr>
        </p:nvSpPr>
        <p:spPr>
          <a:xfrm>
            <a:off x="323850" y="404813"/>
            <a:ext cx="8229600" cy="1135062"/>
          </a:xfrm>
        </p:spPr>
        <p:txBody>
          <a:bodyPr/>
          <a:lstStyle/>
          <a:p>
            <a:r>
              <a:rPr lang="el-GR" sz="2800" dirty="0">
                <a:solidFill>
                  <a:srgbClr val="FFFF00"/>
                </a:solidFill>
                <a:latin typeface="Arial" charset="0"/>
                <a:ea typeface="ＭＳ Ｐゴシック" charset="0"/>
                <a:cs typeface="ＭＳ Ｐゴシック" charset="0"/>
              </a:rPr>
              <a:t>Γεωμετρία της σύγκρουσης </a:t>
            </a:r>
            <a:r>
              <a:rPr lang="fr-FR" sz="2800" dirty="0">
                <a:solidFill>
                  <a:srgbClr val="FFFF00"/>
                </a:solidFill>
                <a:latin typeface="Arial" charset="0"/>
                <a:ea typeface="ＭＳ Ｐゴシック" charset="0"/>
                <a:cs typeface="ＭＳ Ｐゴシック" charset="0"/>
              </a:rPr>
              <a:t>Pb-</a:t>
            </a:r>
            <a:r>
              <a:rPr lang="fr-FR" sz="2800" dirty="0" smtClean="0">
                <a:solidFill>
                  <a:srgbClr val="FFFF00"/>
                </a:solidFill>
                <a:latin typeface="Arial" charset="0"/>
                <a:ea typeface="ＭＳ Ｐゴシック" charset="0"/>
                <a:cs typeface="ＭＳ Ｐゴシック" charset="0"/>
              </a:rPr>
              <a:t>Pb</a:t>
            </a:r>
            <a:br>
              <a:rPr lang="fr-FR" sz="2800" dirty="0" smtClean="0">
                <a:solidFill>
                  <a:srgbClr val="FFFF00"/>
                </a:solidFill>
                <a:latin typeface="Arial" charset="0"/>
                <a:ea typeface="ＭＳ Ｐゴシック" charset="0"/>
                <a:cs typeface="ＭＳ Ｐゴシック" charset="0"/>
              </a:rPr>
            </a:br>
            <a:r>
              <a:rPr lang="fr-FR" sz="2800" dirty="0" smtClean="0">
                <a:solidFill>
                  <a:srgbClr val="FFFF00"/>
                </a:solidFill>
                <a:latin typeface="Arial" charset="0"/>
                <a:ea typeface="ＭＳ Ｐゴシック" charset="0"/>
                <a:cs typeface="ＭＳ Ｐゴシック" charset="0"/>
              </a:rPr>
              <a:t>(</a:t>
            </a:r>
            <a:r>
              <a:rPr lang="el-GR" sz="2800" dirty="0" smtClean="0">
                <a:solidFill>
                  <a:srgbClr val="FFFF00"/>
                </a:solidFill>
                <a:latin typeface="Arial" charset="0"/>
                <a:ea typeface="ＭＳ Ｐゴシック" charset="0"/>
                <a:cs typeface="ＭＳ Ｐゴシック" charset="0"/>
              </a:rPr>
              <a:t>centrality)</a:t>
            </a:r>
            <a:endParaRPr lang="fr-FR" sz="2800" dirty="0">
              <a:solidFill>
                <a:srgbClr val="FFFF00"/>
              </a:solidFill>
              <a:latin typeface="Arial" charset="0"/>
              <a:ea typeface="ＭＳ Ｐゴシック" charset="0"/>
              <a:cs typeface="ＭＳ Ｐゴシック" charset="0"/>
            </a:endParaRPr>
          </a:p>
        </p:txBody>
      </p:sp>
      <p:sp>
        <p:nvSpPr>
          <p:cNvPr id="44035" name="Content Placeholder 90"/>
          <p:cNvSpPr>
            <a:spLocks noGrp="1"/>
          </p:cNvSpPr>
          <p:nvPr>
            <p:ph sz="half" idx="2"/>
          </p:nvPr>
        </p:nvSpPr>
        <p:spPr>
          <a:xfrm>
            <a:off x="3203576" y="2205040"/>
            <a:ext cx="5795963" cy="1590675"/>
          </a:xfrm>
        </p:spPr>
        <p:txBody>
          <a:bodyPr/>
          <a:lstStyle/>
          <a:p>
            <a:pPr marL="0" indent="0">
              <a:buFontTx/>
              <a:buNone/>
              <a:defRPr/>
            </a:pPr>
            <a:r>
              <a:rPr lang="el-GR" sz="2000" dirty="0" smtClean="0">
                <a:solidFill>
                  <a:schemeClr val="bg1"/>
                </a:solidFill>
              </a:rPr>
              <a:t>Περιφερειακή σύγκρουση </a:t>
            </a:r>
            <a:endParaRPr lang="el-GR" sz="2000" dirty="0">
              <a:solidFill>
                <a:schemeClr val="bg1"/>
              </a:solidFill>
            </a:endParaRPr>
          </a:p>
          <a:p>
            <a:pPr>
              <a:buFont typeface="Arial"/>
              <a:buChar char="•"/>
              <a:defRPr/>
            </a:pPr>
            <a:r>
              <a:rPr lang="el-GR" sz="1700" dirty="0" smtClean="0">
                <a:solidFill>
                  <a:srgbClr val="FFFF00"/>
                </a:solidFill>
              </a:rPr>
              <a:t>Μεγάλη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Μικρός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λίγα φορτισμένα σωμάτια (μικρή πολλαπλότητα)</a:t>
            </a:r>
            <a:endParaRPr lang="en-GB" sz="1700" dirty="0" smtClean="0">
              <a:solidFill>
                <a:srgbClr val="FFFF00"/>
              </a:solidFill>
              <a:sym typeface="Wingdings" pitchFamily="2" charset="2"/>
            </a:endParaRPr>
          </a:p>
          <a:p>
            <a:pPr>
              <a:buFont typeface="Arial"/>
              <a:buChar char="•"/>
              <a:defRPr/>
            </a:pPr>
            <a:endParaRPr lang="fr-FR" sz="1700" dirty="0" smtClean="0">
              <a:sym typeface="Wingdings" pitchFamily="2" charset="2"/>
            </a:endParaRPr>
          </a:p>
          <a:p>
            <a:pPr lvl="1">
              <a:defRPr/>
            </a:pPr>
            <a:endParaRPr lang="fr-FR" sz="1700" dirty="0" smtClean="0">
              <a:sym typeface="Wingdings" pitchFamily="2" charset="2"/>
            </a:endParaRPr>
          </a:p>
          <a:p>
            <a:pPr lvl="1">
              <a:defRPr/>
            </a:pPr>
            <a:endParaRPr lang="fr-FR" sz="1600" dirty="0" smtClean="0">
              <a:sym typeface="Wingdings" pitchFamily="2" charset="2"/>
            </a:endParaRPr>
          </a:p>
          <a:p>
            <a:pPr lvl="1">
              <a:defRPr/>
            </a:pPr>
            <a:endParaRPr lang="fr-FR" sz="1600" dirty="0" smtClean="0"/>
          </a:p>
          <a:p>
            <a:pPr lvl="1">
              <a:defRPr/>
            </a:pPr>
            <a:endParaRPr lang="en-GB" sz="1600" dirty="0" smtClean="0"/>
          </a:p>
        </p:txBody>
      </p:sp>
      <p:grpSp>
        <p:nvGrpSpPr>
          <p:cNvPr id="2" name="Group 106"/>
          <p:cNvGrpSpPr>
            <a:grpSpLocks/>
          </p:cNvGrpSpPr>
          <p:nvPr/>
        </p:nvGrpSpPr>
        <p:grpSpPr bwMode="auto">
          <a:xfrm>
            <a:off x="913609" y="4153630"/>
            <a:ext cx="1774028" cy="1832105"/>
            <a:chOff x="913608" y="4153646"/>
            <a:chExt cx="1774009" cy="1832105"/>
          </a:xfrm>
        </p:grpSpPr>
        <p:grpSp>
          <p:nvGrpSpPr>
            <p:cNvPr id="32815" name="Group 104"/>
            <p:cNvGrpSpPr>
              <a:grpSpLocks/>
            </p:cNvGrpSpPr>
            <p:nvPr/>
          </p:nvGrpSpPr>
          <p:grpSpPr bwMode="auto">
            <a:xfrm>
              <a:off x="2071676" y="4153646"/>
              <a:ext cx="615941" cy="1627318"/>
              <a:chOff x="2071676" y="4153646"/>
              <a:chExt cx="615941" cy="1627318"/>
            </a:xfrm>
          </p:grpSpPr>
          <p:sp>
            <p:nvSpPr>
              <p:cNvPr id="25" name="Figura a mano libera 22"/>
              <p:cNvSpPr/>
              <p:nvPr/>
            </p:nvSpPr>
            <p:spPr bwMode="auto">
              <a:xfrm>
                <a:off x="2071676" y="47338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6" name="Figura a mano libera 23"/>
              <p:cNvSpPr/>
              <p:nvPr/>
            </p:nvSpPr>
            <p:spPr bwMode="auto">
              <a:xfrm>
                <a:off x="2143112" y="4485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7" name="Figura a mano libera 24"/>
              <p:cNvSpPr/>
              <p:nvPr/>
            </p:nvSpPr>
            <p:spPr bwMode="auto">
              <a:xfrm>
                <a:off x="2216136" y="41536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9" name="Figura a mano libera 26"/>
              <p:cNvSpPr/>
              <p:nvPr/>
            </p:nvSpPr>
            <p:spPr bwMode="auto">
              <a:xfrm>
                <a:off x="2216136" y="43187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1" name="Figura a mano libera 28"/>
              <p:cNvSpPr/>
              <p:nvPr/>
            </p:nvSpPr>
            <p:spPr bwMode="auto">
              <a:xfrm>
                <a:off x="2287574" y="5258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2" name="Figura a mano libera 29"/>
              <p:cNvSpPr/>
              <p:nvPr/>
            </p:nvSpPr>
            <p:spPr bwMode="auto">
              <a:xfrm>
                <a:off x="2430447" y="509265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3" name="Figura a mano libera 30"/>
              <p:cNvSpPr/>
              <p:nvPr/>
            </p:nvSpPr>
            <p:spPr bwMode="auto">
              <a:xfrm>
                <a:off x="2287574" y="50378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4" name="Figura a mano libera 31"/>
              <p:cNvSpPr/>
              <p:nvPr/>
            </p:nvSpPr>
            <p:spPr bwMode="auto">
              <a:xfrm>
                <a:off x="2430447" y="482754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5" name="Figura a mano libera 32"/>
              <p:cNvSpPr/>
              <p:nvPr/>
            </p:nvSpPr>
            <p:spPr bwMode="auto">
              <a:xfrm>
                <a:off x="2287574" y="4485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6" name="Figura a mano libera 33"/>
              <p:cNvSpPr/>
              <p:nvPr/>
            </p:nvSpPr>
            <p:spPr bwMode="auto">
              <a:xfrm>
                <a:off x="2143112" y="465132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7" name="Figura a mano libera 34"/>
              <p:cNvSpPr/>
              <p:nvPr/>
            </p:nvSpPr>
            <p:spPr bwMode="auto">
              <a:xfrm>
                <a:off x="2430447" y="4595765"/>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8" name="Figura a mano libera 35"/>
              <p:cNvSpPr/>
              <p:nvPr/>
            </p:nvSpPr>
            <p:spPr bwMode="auto">
              <a:xfrm>
                <a:off x="2287574" y="4761658"/>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9" name="Figura a mano libera 36"/>
              <p:cNvSpPr/>
              <p:nvPr/>
            </p:nvSpPr>
            <p:spPr bwMode="auto">
              <a:xfrm>
                <a:off x="2143112" y="487199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0" name="Figura a mano libera 37"/>
              <p:cNvSpPr/>
              <p:nvPr/>
            </p:nvSpPr>
            <p:spPr bwMode="auto">
              <a:xfrm>
                <a:off x="2143112" y="509265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3" name="Figura a mano libera 25"/>
              <p:cNvSpPr/>
              <p:nvPr/>
            </p:nvSpPr>
            <p:spPr bwMode="auto">
              <a:xfrm>
                <a:off x="2359010" y="41726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4" name="Figura a mano libera 27"/>
              <p:cNvSpPr/>
              <p:nvPr/>
            </p:nvSpPr>
            <p:spPr bwMode="auto">
              <a:xfrm>
                <a:off x="2432034" y="43377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6" name="Straight Arrow Connector 55"/>
            <p:cNvCxnSpPr>
              <a:cxnSpLocks noChangeShapeType="1"/>
            </p:cNvCxnSpPr>
            <p:nvPr/>
          </p:nvCxnSpPr>
          <p:spPr bwMode="auto">
            <a:xfrm>
              <a:off x="1476375" y="5284801"/>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817" name="Straight Arrow Connector 56"/>
            <p:cNvCxnSpPr>
              <a:cxnSpLocks noChangeShapeType="1"/>
            </p:cNvCxnSpPr>
            <p:nvPr/>
          </p:nvCxnSpPr>
          <p:spPr bwMode="auto">
            <a:xfrm rot="10800000" flipV="1">
              <a:off x="1500166" y="4929198"/>
              <a:ext cx="577850" cy="1588"/>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818" name="Group 105"/>
            <p:cNvGrpSpPr>
              <a:grpSpLocks/>
            </p:cNvGrpSpPr>
            <p:nvPr/>
          </p:nvGrpSpPr>
          <p:grpSpPr bwMode="auto">
            <a:xfrm>
              <a:off x="913608" y="4358433"/>
              <a:ext cx="544506" cy="1627318"/>
              <a:chOff x="913608" y="4358433"/>
              <a:chExt cx="544506" cy="1627318"/>
            </a:xfrm>
          </p:grpSpPr>
          <p:sp>
            <p:nvSpPr>
              <p:cNvPr id="67" name="Figura a mano libera 22"/>
              <p:cNvSpPr/>
              <p:nvPr/>
            </p:nvSpPr>
            <p:spPr bwMode="auto">
              <a:xfrm rot="10800000">
                <a:off x="1059656" y="4878339"/>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8" name="Figura a mano libera 23"/>
              <p:cNvSpPr/>
              <p:nvPr/>
            </p:nvSpPr>
            <p:spPr bwMode="auto">
              <a:xfrm rot="10800000">
                <a:off x="1202529" y="5131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9" name="Figura a mano libera 24"/>
              <p:cNvSpPr/>
              <p:nvPr/>
            </p:nvSpPr>
            <p:spPr bwMode="auto">
              <a:xfrm rot="10800000">
                <a:off x="1129507" y="54633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0" name="Figura a mano libera 26"/>
              <p:cNvSpPr/>
              <p:nvPr/>
            </p:nvSpPr>
            <p:spPr bwMode="auto">
              <a:xfrm rot="10800000">
                <a:off x="1129507" y="52982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1" name="Figura a mano libera 28"/>
              <p:cNvSpPr/>
              <p:nvPr/>
            </p:nvSpPr>
            <p:spPr bwMode="auto">
              <a:xfrm rot="10800000">
                <a:off x="1058070" y="4358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2" name="Figura a mano libera 29"/>
              <p:cNvSpPr/>
              <p:nvPr/>
            </p:nvSpPr>
            <p:spPr bwMode="auto">
              <a:xfrm rot="10800000">
                <a:off x="915195" y="45179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3" name="Figura a mano libera 30"/>
              <p:cNvSpPr/>
              <p:nvPr/>
            </p:nvSpPr>
            <p:spPr bwMode="auto">
              <a:xfrm rot="10800000">
                <a:off x="1058068" y="45790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4" name="Figura a mano libera 31"/>
              <p:cNvSpPr/>
              <p:nvPr/>
            </p:nvSpPr>
            <p:spPr bwMode="auto">
              <a:xfrm rot="10800000">
                <a:off x="915195" y="478309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5" name="Figura a mano libera 32"/>
              <p:cNvSpPr/>
              <p:nvPr/>
            </p:nvSpPr>
            <p:spPr bwMode="auto">
              <a:xfrm rot="10800000">
                <a:off x="1058068" y="5131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6" name="Figura a mano libera 33"/>
              <p:cNvSpPr/>
              <p:nvPr/>
            </p:nvSpPr>
            <p:spPr bwMode="auto">
              <a:xfrm rot="10800000">
                <a:off x="1202531" y="495930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7" name="Figura a mano libera 34"/>
              <p:cNvSpPr/>
              <p:nvPr/>
            </p:nvSpPr>
            <p:spPr bwMode="auto">
              <a:xfrm rot="10800000">
                <a:off x="915195" y="5014865"/>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8" name="Figura a mano libera 35"/>
              <p:cNvSpPr/>
              <p:nvPr/>
            </p:nvSpPr>
            <p:spPr bwMode="auto">
              <a:xfrm rot="10800000">
                <a:off x="1058068" y="4855321"/>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9" name="Figura a mano libera 36"/>
              <p:cNvSpPr/>
              <p:nvPr/>
            </p:nvSpPr>
            <p:spPr bwMode="auto">
              <a:xfrm rot="10800000">
                <a:off x="1202531" y="473864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0" name="Figura a mano libera 37"/>
              <p:cNvSpPr/>
              <p:nvPr/>
            </p:nvSpPr>
            <p:spPr bwMode="auto">
              <a:xfrm rot="10800000">
                <a:off x="1202531" y="45179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1" name="Figura a mano libera 25"/>
              <p:cNvSpPr/>
              <p:nvPr/>
            </p:nvSpPr>
            <p:spPr bwMode="auto">
              <a:xfrm rot="10800000">
                <a:off x="986632" y="54442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2" name="Figura a mano libera 27"/>
              <p:cNvSpPr/>
              <p:nvPr/>
            </p:nvSpPr>
            <p:spPr bwMode="auto">
              <a:xfrm rot="10800000">
                <a:off x="913608" y="52791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9" name="Straight Arrow Connector 85"/>
            <p:cNvCxnSpPr>
              <a:cxnSpLocks noChangeShapeType="1"/>
            </p:cNvCxnSpPr>
            <p:nvPr/>
          </p:nvCxnSpPr>
          <p:spPr bwMode="auto">
            <a:xfrm rot="16200000" flipH="1">
              <a:off x="1594636" y="5098275"/>
              <a:ext cx="360359" cy="22205"/>
            </a:xfrm>
            <a:prstGeom prst="straightConnector1">
              <a:avLst/>
            </a:prstGeom>
            <a:noFill/>
            <a:ln w="28575">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grpSp>
        <p:nvGrpSpPr>
          <p:cNvPr id="5" name="Group 107"/>
          <p:cNvGrpSpPr>
            <a:grpSpLocks/>
          </p:cNvGrpSpPr>
          <p:nvPr/>
        </p:nvGrpSpPr>
        <p:grpSpPr bwMode="auto">
          <a:xfrm>
            <a:off x="913609" y="1419956"/>
            <a:ext cx="1828003" cy="2627443"/>
            <a:chOff x="913608" y="1419969"/>
            <a:chExt cx="1828003" cy="2627443"/>
          </a:xfrm>
        </p:grpSpPr>
        <p:grpSp>
          <p:nvGrpSpPr>
            <p:cNvPr id="32778" name="Group 100"/>
            <p:cNvGrpSpPr>
              <a:grpSpLocks/>
            </p:cNvGrpSpPr>
            <p:nvPr/>
          </p:nvGrpSpPr>
          <p:grpSpPr bwMode="auto">
            <a:xfrm>
              <a:off x="2125663" y="1419969"/>
              <a:ext cx="615948" cy="1625730"/>
              <a:chOff x="2125663" y="1419969"/>
              <a:chExt cx="615948" cy="1625730"/>
            </a:xfrm>
          </p:grpSpPr>
          <p:sp>
            <p:nvSpPr>
              <p:cNvPr id="47" name="Figura a mano libera 22"/>
              <p:cNvSpPr/>
              <p:nvPr/>
            </p:nvSpPr>
            <p:spPr bwMode="auto">
              <a:xfrm>
                <a:off x="2125663" y="19994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8" name="Figura a mano libera 23"/>
              <p:cNvSpPr/>
              <p:nvPr/>
            </p:nvSpPr>
            <p:spPr bwMode="auto">
              <a:xfrm>
                <a:off x="2197100" y="1751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9" name="Figura a mano libera 24"/>
              <p:cNvSpPr/>
              <p:nvPr/>
            </p:nvSpPr>
            <p:spPr bwMode="auto">
              <a:xfrm>
                <a:off x="2270125" y="141996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0" name="Figura a mano libera 26"/>
              <p:cNvSpPr/>
              <p:nvPr/>
            </p:nvSpPr>
            <p:spPr bwMode="auto">
              <a:xfrm>
                <a:off x="2270125" y="158506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1" name="Figura a mano libera 28"/>
              <p:cNvSpPr/>
              <p:nvPr/>
            </p:nvSpPr>
            <p:spPr bwMode="auto">
              <a:xfrm>
                <a:off x="2341563" y="2523281"/>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2" name="Figura a mano libera 29"/>
              <p:cNvSpPr/>
              <p:nvPr/>
            </p:nvSpPr>
            <p:spPr bwMode="auto">
              <a:xfrm>
                <a:off x="2484438" y="23573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3" name="Figura a mano libera 30"/>
              <p:cNvSpPr/>
              <p:nvPr/>
            </p:nvSpPr>
            <p:spPr bwMode="auto">
              <a:xfrm>
                <a:off x="2341563" y="23026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4" name="Figura a mano libera 31"/>
              <p:cNvSpPr/>
              <p:nvPr/>
            </p:nvSpPr>
            <p:spPr bwMode="auto">
              <a:xfrm>
                <a:off x="2484438" y="209227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5" name="Figura a mano libera 32"/>
              <p:cNvSpPr/>
              <p:nvPr/>
            </p:nvSpPr>
            <p:spPr bwMode="auto">
              <a:xfrm>
                <a:off x="2341563" y="1751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6" name="Figura a mano libera 33"/>
              <p:cNvSpPr/>
              <p:nvPr/>
            </p:nvSpPr>
            <p:spPr bwMode="auto">
              <a:xfrm>
                <a:off x="2197100" y="19168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7" name="Figura a mano libera 34"/>
              <p:cNvSpPr/>
              <p:nvPr/>
            </p:nvSpPr>
            <p:spPr bwMode="auto">
              <a:xfrm>
                <a:off x="2484438" y="18620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8" name="Figura a mano libera 35"/>
              <p:cNvSpPr/>
              <p:nvPr/>
            </p:nvSpPr>
            <p:spPr bwMode="auto">
              <a:xfrm>
                <a:off x="2341563" y="20271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9" name="Figura a mano libera 36"/>
              <p:cNvSpPr/>
              <p:nvPr/>
            </p:nvSpPr>
            <p:spPr bwMode="auto">
              <a:xfrm>
                <a:off x="2197100" y="213672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0" name="Figura a mano libera 37"/>
              <p:cNvSpPr/>
              <p:nvPr/>
            </p:nvSpPr>
            <p:spPr bwMode="auto">
              <a:xfrm>
                <a:off x="2197100" y="23573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1" name="Figura a mano libera 25"/>
              <p:cNvSpPr/>
              <p:nvPr/>
            </p:nvSpPr>
            <p:spPr bwMode="auto">
              <a:xfrm>
                <a:off x="2413000" y="14390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2" name="Figura a mano libera 27"/>
              <p:cNvSpPr/>
              <p:nvPr/>
            </p:nvSpPr>
            <p:spPr bwMode="auto">
              <a:xfrm>
                <a:off x="2486025" y="16041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79" name="Straight Arrow Connector 55"/>
            <p:cNvCxnSpPr>
              <a:cxnSpLocks noChangeShapeType="1"/>
            </p:cNvCxnSpPr>
            <p:nvPr/>
          </p:nvCxnSpPr>
          <p:spPr bwMode="auto">
            <a:xfrm>
              <a:off x="1484313" y="3305190"/>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780" name="Straight Arrow Connector 56"/>
            <p:cNvCxnSpPr>
              <a:cxnSpLocks noChangeShapeType="1"/>
            </p:cNvCxnSpPr>
            <p:nvPr/>
          </p:nvCxnSpPr>
          <p:spPr bwMode="auto">
            <a:xfrm rot="10800000" flipV="1">
              <a:off x="1547813" y="2260615"/>
              <a:ext cx="577850"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781" name="Group 101"/>
            <p:cNvGrpSpPr>
              <a:grpSpLocks/>
            </p:cNvGrpSpPr>
            <p:nvPr/>
          </p:nvGrpSpPr>
          <p:grpSpPr bwMode="auto">
            <a:xfrm>
              <a:off x="913608" y="2420094"/>
              <a:ext cx="544511" cy="1627318"/>
              <a:chOff x="913608" y="2420094"/>
              <a:chExt cx="544511" cy="1627318"/>
            </a:xfrm>
          </p:grpSpPr>
          <p:sp>
            <p:nvSpPr>
              <p:cNvPr id="84" name="Figura a mano libera 22"/>
              <p:cNvSpPr/>
              <p:nvPr/>
            </p:nvSpPr>
            <p:spPr bwMode="auto">
              <a:xfrm rot="10800000">
                <a:off x="1059657" y="3011437"/>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5" name="Figura a mano libera 23"/>
              <p:cNvSpPr/>
              <p:nvPr/>
            </p:nvSpPr>
            <p:spPr bwMode="auto">
              <a:xfrm rot="10800000">
                <a:off x="1202533" y="31932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6" name="Figura a mano libera 24"/>
              <p:cNvSpPr/>
              <p:nvPr/>
            </p:nvSpPr>
            <p:spPr bwMode="auto">
              <a:xfrm rot="10800000">
                <a:off x="1129508" y="35249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7" name="Figura a mano libera 26"/>
              <p:cNvSpPr/>
              <p:nvPr/>
            </p:nvSpPr>
            <p:spPr bwMode="auto">
              <a:xfrm rot="10800000">
                <a:off x="1129508" y="33598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8" name="Figura a mano libera 28"/>
              <p:cNvSpPr/>
              <p:nvPr/>
            </p:nvSpPr>
            <p:spPr bwMode="auto">
              <a:xfrm rot="10800000">
                <a:off x="1058070" y="24200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9" name="Figura a mano libera 29"/>
              <p:cNvSpPr/>
              <p:nvPr/>
            </p:nvSpPr>
            <p:spPr bwMode="auto">
              <a:xfrm rot="10800000">
                <a:off x="915195" y="257963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0" name="Figura a mano libera 30"/>
              <p:cNvSpPr/>
              <p:nvPr/>
            </p:nvSpPr>
            <p:spPr bwMode="auto">
              <a:xfrm rot="10800000">
                <a:off x="1058070" y="2640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1" name="Figura a mano libera 31"/>
              <p:cNvSpPr/>
              <p:nvPr/>
            </p:nvSpPr>
            <p:spPr bwMode="auto">
              <a:xfrm rot="10800000">
                <a:off x="915195" y="2844750"/>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2" name="Figura a mano libera 32"/>
              <p:cNvSpPr/>
              <p:nvPr/>
            </p:nvSpPr>
            <p:spPr bwMode="auto">
              <a:xfrm rot="10800000">
                <a:off x="1058070" y="31932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3" name="Figura a mano libera 33"/>
              <p:cNvSpPr/>
              <p:nvPr/>
            </p:nvSpPr>
            <p:spPr bwMode="auto">
              <a:xfrm rot="10800000">
                <a:off x="1202533" y="3020963"/>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4" name="Figura a mano libera 34"/>
              <p:cNvSpPr/>
              <p:nvPr/>
            </p:nvSpPr>
            <p:spPr bwMode="auto">
              <a:xfrm rot="10800000">
                <a:off x="915195" y="307652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5" name="Figura a mano libera 35"/>
              <p:cNvSpPr/>
              <p:nvPr/>
            </p:nvSpPr>
            <p:spPr bwMode="auto">
              <a:xfrm rot="10800000">
                <a:off x="1058070" y="2916981"/>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6" name="Figura a mano libera 36"/>
              <p:cNvSpPr/>
              <p:nvPr/>
            </p:nvSpPr>
            <p:spPr bwMode="auto">
              <a:xfrm rot="10800000">
                <a:off x="1202533" y="2800300"/>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7" name="Figura a mano libera 37"/>
              <p:cNvSpPr/>
              <p:nvPr/>
            </p:nvSpPr>
            <p:spPr bwMode="auto">
              <a:xfrm rot="10800000">
                <a:off x="1202533" y="257963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8" name="Figura a mano libera 25"/>
              <p:cNvSpPr/>
              <p:nvPr/>
            </p:nvSpPr>
            <p:spPr bwMode="auto">
              <a:xfrm rot="10800000">
                <a:off x="986633" y="350594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9" name="Figura a mano libera 27"/>
              <p:cNvSpPr/>
              <p:nvPr/>
            </p:nvSpPr>
            <p:spPr bwMode="auto">
              <a:xfrm rot="10800000">
                <a:off x="913608" y="334084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82" name="Straight Arrow Connector 85"/>
            <p:cNvCxnSpPr>
              <a:cxnSpLocks noChangeShapeType="1"/>
            </p:cNvCxnSpPr>
            <p:nvPr/>
          </p:nvCxnSpPr>
          <p:spPr bwMode="auto">
            <a:xfrm rot="5400000">
              <a:off x="1259681" y="2766234"/>
              <a:ext cx="1008063" cy="0"/>
            </a:xfrm>
            <a:prstGeom prst="straightConnector1">
              <a:avLst/>
            </a:prstGeom>
            <a:noFill/>
            <a:ln w="381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sp>
        <p:nvSpPr>
          <p:cNvPr id="32774" name="Content Placeholder 90"/>
          <p:cNvSpPr>
            <a:spLocks noGrp="1"/>
          </p:cNvSpPr>
          <p:nvPr>
            <p:ph sz="half" idx="2"/>
          </p:nvPr>
        </p:nvSpPr>
        <p:spPr>
          <a:xfrm>
            <a:off x="3286126" y="5732463"/>
            <a:ext cx="5857875" cy="277812"/>
          </a:xfrm>
        </p:spPr>
        <p:txBody>
          <a:bodyPr>
            <a:normAutofit fontScale="92500" lnSpcReduction="20000"/>
          </a:bodyPr>
          <a:lstStyle/>
          <a:p>
            <a:pPr lvl="1">
              <a:buFontTx/>
              <a:buNone/>
            </a:pPr>
            <a:endParaRPr lang="fr-FR" sz="1600">
              <a:latin typeface="Arial" charset="0"/>
              <a:ea typeface="ＭＳ Ｐゴシック" charset="0"/>
              <a:sym typeface="Wingdings" charset="0"/>
            </a:endParaRPr>
          </a:p>
        </p:txBody>
      </p:sp>
      <p:sp>
        <p:nvSpPr>
          <p:cNvPr id="101" name="Content Placeholder 90"/>
          <p:cNvSpPr>
            <a:spLocks noGrp="1"/>
          </p:cNvSpPr>
          <p:nvPr>
            <p:ph sz="half" idx="2"/>
          </p:nvPr>
        </p:nvSpPr>
        <p:spPr>
          <a:xfrm>
            <a:off x="3355976" y="4214815"/>
            <a:ext cx="5795963" cy="1590675"/>
          </a:xfrm>
        </p:spPr>
        <p:txBody>
          <a:bodyPr/>
          <a:lstStyle/>
          <a:p>
            <a:pPr marL="0" indent="0">
              <a:buFontTx/>
              <a:buNone/>
              <a:defRPr/>
            </a:pPr>
            <a:r>
              <a:rPr lang="el-GR" sz="2000" dirty="0" smtClean="0">
                <a:solidFill>
                  <a:schemeClr val="bg1"/>
                </a:solidFill>
              </a:rPr>
              <a:t>Κεντρική σύγκρουση </a:t>
            </a:r>
            <a:endParaRPr lang="el-GR" sz="2000" dirty="0">
              <a:solidFill>
                <a:schemeClr val="bg1"/>
              </a:solidFill>
            </a:endParaRPr>
          </a:p>
          <a:p>
            <a:pPr>
              <a:buFont typeface="Arial"/>
              <a:buChar char="•"/>
              <a:defRPr/>
            </a:pPr>
            <a:r>
              <a:rPr lang="el-GR" sz="1700" dirty="0" smtClean="0">
                <a:solidFill>
                  <a:srgbClr val="FFFF00"/>
                </a:solidFill>
              </a:rPr>
              <a:t>Μικρή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Μεγάλος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πολλά φορτισμένα σωμάτια (με</a:t>
            </a:r>
            <a:r>
              <a:rPr lang="el-GR" sz="1700" dirty="0" smtClean="0">
                <a:solidFill>
                  <a:srgbClr val="FFFF00"/>
                </a:solidFill>
              </a:rPr>
              <a:t>γάλη</a:t>
            </a:r>
            <a:r>
              <a:rPr lang="el-GR" sz="1700" dirty="0" smtClean="0">
                <a:solidFill>
                  <a:srgbClr val="FFFF00"/>
                </a:solidFill>
                <a:sym typeface="Wingdings" pitchFamily="2" charset="2"/>
              </a:rPr>
              <a:t> πολλαπλότητα)</a:t>
            </a:r>
            <a:endParaRPr lang="en-GB" sz="1700" dirty="0" smtClean="0">
              <a:solidFill>
                <a:srgbClr val="FFFF00"/>
              </a:solidFill>
              <a:sym typeface="Wingdings" pitchFamily="2" charset="2"/>
            </a:endParaRPr>
          </a:p>
        </p:txBody>
      </p:sp>
      <p:sp>
        <p:nvSpPr>
          <p:cNvPr id="7" name="Slide Number Placeholder 6"/>
          <p:cNvSpPr>
            <a:spLocks noGrp="1"/>
          </p:cNvSpPr>
          <p:nvPr>
            <p:ph type="sldNum" sz="quarter" idx="12"/>
          </p:nvPr>
        </p:nvSpPr>
        <p:spPr/>
        <p:txBody>
          <a:bodyPr/>
          <a:lstStyle/>
          <a:p>
            <a:fld id="{DD6A0079-E3EA-F649-832E-01E6D884025C}" type="slidenum">
              <a:rPr lang="fr-FR" smtClean="0"/>
              <a:t>30</a:t>
            </a:fld>
            <a:endParaRPr lang="fr-FR"/>
          </a:p>
        </p:txBody>
      </p:sp>
      <p:sp>
        <p:nvSpPr>
          <p:cNvPr id="3" name="Footer Placeholder 2"/>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8509990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box(in)">
                                      <p:cBhvr>
                                        <p:cTn id="12" dur="500"/>
                                        <p:tgtEl>
                                          <p:spTgt spid="440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box(in)">
                                      <p:cBhvr>
                                        <p:cTn id="17" dur="500"/>
                                        <p:tgtEl>
                                          <p:spTgt spid="440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035">
                                            <p:txEl>
                                              <p:pRg st="2" end="2"/>
                                            </p:txEl>
                                          </p:spTgt>
                                        </p:tgtEl>
                                        <p:attrNameLst>
                                          <p:attrName>style.visibility</p:attrName>
                                        </p:attrNameLst>
                                      </p:cBhvr>
                                      <p:to>
                                        <p:strVal val="visible"/>
                                      </p:to>
                                    </p:set>
                                    <p:animEffect transition="in" filter="box(in)">
                                      <p:cBhvr>
                                        <p:cTn id="22" dur="500"/>
                                        <p:tgtEl>
                                          <p:spTgt spid="4403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ox(in)">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1">
                                            <p:txEl>
                                              <p:pRg st="0" end="0"/>
                                            </p:txEl>
                                          </p:spTgt>
                                        </p:tgtEl>
                                        <p:attrNameLst>
                                          <p:attrName>style.visibility</p:attrName>
                                        </p:attrNameLst>
                                      </p:cBhvr>
                                      <p:to>
                                        <p:strVal val="visible"/>
                                      </p:to>
                                    </p:set>
                                    <p:animEffect transition="in" filter="box(in)">
                                      <p:cBhvr>
                                        <p:cTn id="32" dur="500"/>
                                        <p:tgtEl>
                                          <p:spTgt spid="101">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1">
                                            <p:txEl>
                                              <p:pRg st="1" end="1"/>
                                            </p:txEl>
                                          </p:spTgt>
                                        </p:tgtEl>
                                        <p:attrNameLst>
                                          <p:attrName>style.visibility</p:attrName>
                                        </p:attrNameLst>
                                      </p:cBhvr>
                                      <p:to>
                                        <p:strVal val="visible"/>
                                      </p:to>
                                    </p:set>
                                    <p:animEffect transition="in" filter="box(in)">
                                      <p:cBhvr>
                                        <p:cTn id="37" dur="500"/>
                                        <p:tgtEl>
                                          <p:spTgt spid="101">
                                            <p:txEl>
                                              <p:pRg st="1" end="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1">
                                            <p:txEl>
                                              <p:pRg st="2" end="2"/>
                                            </p:txEl>
                                          </p:spTgt>
                                        </p:tgtEl>
                                        <p:attrNameLst>
                                          <p:attrName>style.visibility</p:attrName>
                                        </p:attrNameLst>
                                      </p:cBhvr>
                                      <p:to>
                                        <p:strVal val="visible"/>
                                      </p:to>
                                    </p:set>
                                    <p:animEffect transition="in" filter="box(in)">
                                      <p:cBhvr>
                                        <p:cTn id="42" dur="500"/>
                                        <p:tgtEl>
                                          <p:spTgt spid="1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10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90801" y="3840652"/>
            <a:ext cx="6460007" cy="369332"/>
          </a:xfrm>
          <a:prstGeom prst="rect">
            <a:avLst/>
          </a:prstGeom>
          <a:noFill/>
          <a:ln>
            <a:solidFill>
              <a:schemeClr val="bg1"/>
            </a:solidFill>
          </a:ln>
        </p:spPr>
        <p:txBody>
          <a:bodyPr wrap="square" rtlCol="0">
            <a:spAutoFit/>
          </a:bodyPr>
          <a:lstStyle/>
          <a:p>
            <a:r>
              <a:rPr lang="en-GB" dirty="0" err="1" smtClean="0">
                <a:solidFill>
                  <a:srgbClr val="FFFFFF"/>
                </a:solidFill>
              </a:rPr>
              <a:t>N</a:t>
            </a:r>
            <a:r>
              <a:rPr lang="en-GB" baseline="-25000" dirty="0" err="1" smtClean="0">
                <a:solidFill>
                  <a:srgbClr val="FFFFFF"/>
                </a:solidFill>
              </a:rPr>
              <a:t>part</a:t>
            </a:r>
            <a:r>
              <a:rPr lang="en-GB" dirty="0" smtClean="0">
                <a:solidFill>
                  <a:srgbClr val="FFFFFF"/>
                </a:solidFill>
              </a:rPr>
              <a:t>:</a:t>
            </a:r>
            <a:r>
              <a:rPr lang="el-GR" dirty="0" smtClean="0">
                <a:solidFill>
                  <a:srgbClr val="FFFFFF"/>
                </a:solidFill>
              </a:rPr>
              <a:t> αριθμός νουκλεονίων που συμμετέχουν στην αλληλεπίδραση</a:t>
            </a:r>
            <a:endParaRPr lang="el-GR" dirty="0">
              <a:solidFill>
                <a:srgbClr val="FFFFFF"/>
              </a:solidFill>
            </a:endParaRPr>
          </a:p>
        </p:txBody>
      </p:sp>
      <p:sp>
        <p:nvSpPr>
          <p:cNvPr id="3" name="TextBox 2"/>
          <p:cNvSpPr txBox="1"/>
          <p:nvPr/>
        </p:nvSpPr>
        <p:spPr>
          <a:xfrm>
            <a:off x="1681710" y="4928226"/>
            <a:ext cx="5780580" cy="923330"/>
          </a:xfrm>
          <a:prstGeom prst="rect">
            <a:avLst/>
          </a:prstGeom>
          <a:noFill/>
          <a:ln>
            <a:solidFill>
              <a:schemeClr val="bg1"/>
            </a:solidFill>
          </a:ln>
        </p:spPr>
        <p:txBody>
          <a:bodyPr wrap="square" rtlCol="0">
            <a:spAutoFit/>
          </a:bodyPr>
          <a:lstStyle/>
          <a:p>
            <a:r>
              <a:rPr lang="el-GR" dirty="0" smtClean="0">
                <a:solidFill>
                  <a:schemeClr val="bg1"/>
                </a:solidFill>
              </a:rPr>
              <a:t>αριθμός των φορτισμένων σωματιδίων</a:t>
            </a:r>
            <a:r>
              <a:rPr lang="en-GB" dirty="0" smtClean="0">
                <a:solidFill>
                  <a:schemeClr val="bg1"/>
                </a:solidFill>
              </a:rPr>
              <a:t> </a:t>
            </a:r>
            <a:r>
              <a:rPr lang="el-GR" dirty="0" smtClean="0">
                <a:solidFill>
                  <a:schemeClr val="bg1"/>
                </a:solidFill>
              </a:rPr>
              <a:t>σε μια σύγκρουση</a:t>
            </a:r>
          </a:p>
          <a:p>
            <a:r>
              <a:rPr lang="el-GR" dirty="0">
                <a:solidFill>
                  <a:schemeClr val="bg1"/>
                </a:solidFill>
              </a:rPr>
              <a:t>Κεντρικές συγκρούσεις </a:t>
            </a:r>
            <a:r>
              <a:rPr lang="el-GR" dirty="0" smtClean="0">
                <a:solidFill>
                  <a:schemeClr val="bg1"/>
                </a:solidFill>
              </a:rPr>
              <a:t>: 21400 ± 1300</a:t>
            </a:r>
            <a:endParaRPr lang="el-GR" baseline="30000" dirty="0" smtClean="0">
              <a:solidFill>
                <a:schemeClr val="bg1"/>
              </a:solidFill>
            </a:endParaRPr>
          </a:p>
          <a:p>
            <a:r>
              <a:rPr lang="el-GR" dirty="0" smtClean="0">
                <a:solidFill>
                  <a:schemeClr val="bg1"/>
                </a:solidFill>
              </a:rPr>
              <a:t>Περιφερειακές συγκρούσεις </a:t>
            </a:r>
            <a:r>
              <a:rPr lang="el-GR" dirty="0">
                <a:solidFill>
                  <a:schemeClr val="bg1"/>
                </a:solidFill>
              </a:rPr>
              <a:t>:</a:t>
            </a:r>
            <a:r>
              <a:rPr lang="el-GR" dirty="0" smtClean="0">
                <a:solidFill>
                  <a:schemeClr val="bg1"/>
                </a:solidFill>
              </a:rPr>
              <a:t>230 </a:t>
            </a:r>
            <a:r>
              <a:rPr lang="el-GR" dirty="0">
                <a:solidFill>
                  <a:schemeClr val="bg1"/>
                </a:solidFill>
              </a:rPr>
              <a:t>± </a:t>
            </a:r>
            <a:r>
              <a:rPr lang="el-GR" dirty="0" smtClean="0">
                <a:solidFill>
                  <a:schemeClr val="bg1"/>
                </a:solidFill>
              </a:rPr>
              <a:t> 38</a:t>
            </a:r>
          </a:p>
        </p:txBody>
      </p:sp>
      <p:sp>
        <p:nvSpPr>
          <p:cNvPr id="14" name="Slide Number Placeholder 13"/>
          <p:cNvSpPr>
            <a:spLocks noGrp="1"/>
          </p:cNvSpPr>
          <p:nvPr>
            <p:ph type="sldNum" sz="quarter" idx="12"/>
          </p:nvPr>
        </p:nvSpPr>
        <p:spPr/>
        <p:txBody>
          <a:bodyPr/>
          <a:lstStyle/>
          <a:p>
            <a:fld id="{DD6A0079-E3EA-F649-832E-01E6D884025C}" type="slidenum">
              <a:rPr lang="fr-FR" smtClean="0"/>
              <a:t>31</a:t>
            </a:fld>
            <a:endParaRPr lang="fr-FR"/>
          </a:p>
        </p:txBody>
      </p:sp>
      <p:sp>
        <p:nvSpPr>
          <p:cNvPr id="2" name="Footer Placeholder 1"/>
          <p:cNvSpPr>
            <a:spLocks noGrp="1"/>
          </p:cNvSpPr>
          <p:nvPr>
            <p:ph type="ftr" sz="quarter" idx="11"/>
          </p:nvPr>
        </p:nvSpPr>
        <p:spPr/>
        <p:txBody>
          <a:bodyPr/>
          <a:lstStyle/>
          <a:p>
            <a:endParaRPr lang="fr-FR"/>
          </a:p>
        </p:txBody>
      </p:sp>
      <p:pic>
        <p:nvPicPr>
          <p:cNvPr id="11" name="Picture 6" descr="https://ars.els-cdn.com/content/image/1-s2.0-S0370269317305646-gr002_lrg.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14231" y="727420"/>
            <a:ext cx="4070855" cy="3009863"/>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p:nvGrpSpPr>
        <p:grpSpPr>
          <a:xfrm>
            <a:off x="69080" y="789769"/>
            <a:ext cx="4535995" cy="3050885"/>
            <a:chOff x="5378235" y="41786"/>
            <a:chExt cx="4535995" cy="3050885"/>
          </a:xfrm>
        </p:grpSpPr>
        <p:grpSp>
          <p:nvGrpSpPr>
            <p:cNvPr id="15" name="Group 14"/>
            <p:cNvGrpSpPr/>
            <p:nvPr/>
          </p:nvGrpSpPr>
          <p:grpSpPr>
            <a:xfrm>
              <a:off x="5378235" y="41786"/>
              <a:ext cx="4535995" cy="3050885"/>
              <a:chOff x="4470038" y="190990"/>
              <a:chExt cx="4535995" cy="3050885"/>
            </a:xfrm>
          </p:grpSpPr>
          <p:pic>
            <p:nvPicPr>
              <p:cNvPr id="20" name="Picture 1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470038" y="190990"/>
                <a:ext cx="4535995" cy="3050885"/>
              </a:xfrm>
              <a:prstGeom prst="rect">
                <a:avLst/>
              </a:prstGeom>
            </p:spPr>
          </p:pic>
          <p:sp>
            <p:nvSpPr>
              <p:cNvPr id="21" name="TextBox 20"/>
              <p:cNvSpPr txBox="1"/>
              <p:nvPr/>
            </p:nvSpPr>
            <p:spPr>
              <a:xfrm>
                <a:off x="7891533" y="352745"/>
                <a:ext cx="789599" cy="338554"/>
              </a:xfrm>
              <a:prstGeom prst="rect">
                <a:avLst/>
              </a:prstGeom>
              <a:noFill/>
            </p:spPr>
            <p:txBody>
              <a:bodyPr wrap="none" rtlCol="0">
                <a:spAutoFit/>
              </a:bodyPr>
              <a:lstStyle/>
              <a:p>
                <a:r>
                  <a:rPr lang="en-US" sz="1600" dirty="0" smtClean="0">
                    <a:solidFill>
                      <a:srgbClr val="0432FF"/>
                    </a:solidFill>
                  </a:rPr>
                  <a:t>Central</a:t>
                </a:r>
                <a:endParaRPr lang="en-US" sz="1600" dirty="0">
                  <a:solidFill>
                    <a:srgbClr val="0432FF"/>
                  </a:solidFill>
                </a:endParaRPr>
              </a:p>
            </p:txBody>
          </p:sp>
          <p:sp>
            <p:nvSpPr>
              <p:cNvPr id="22" name="TextBox 21"/>
              <p:cNvSpPr txBox="1"/>
              <p:nvPr/>
            </p:nvSpPr>
            <p:spPr>
              <a:xfrm>
                <a:off x="8002219" y="2810955"/>
                <a:ext cx="938315" cy="307777"/>
              </a:xfrm>
              <a:prstGeom prst="rect">
                <a:avLst/>
              </a:prstGeom>
              <a:noFill/>
            </p:spPr>
            <p:txBody>
              <a:bodyPr wrap="none" rtlCol="0">
                <a:spAutoFit/>
              </a:bodyPr>
              <a:lstStyle/>
              <a:p>
                <a:r>
                  <a:rPr lang="en-US" sz="1400" dirty="0" smtClean="0">
                    <a:solidFill>
                      <a:srgbClr val="0432FF"/>
                    </a:solidFill>
                  </a:rPr>
                  <a:t>Peripheral</a:t>
                </a:r>
                <a:endParaRPr lang="en-US" sz="1400" dirty="0">
                  <a:solidFill>
                    <a:srgbClr val="0432FF"/>
                  </a:solidFill>
                </a:endParaRPr>
              </a:p>
            </p:txBody>
          </p:sp>
        </p:grpSp>
        <p:cxnSp>
          <p:nvCxnSpPr>
            <p:cNvPr id="18" name="Straight Arrow Connector 17"/>
            <p:cNvCxnSpPr/>
            <p:nvPr/>
          </p:nvCxnSpPr>
          <p:spPr>
            <a:xfrm flipV="1">
              <a:off x="9514380" y="314439"/>
              <a:ext cx="334351" cy="686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 name="TextBox 3"/>
          <p:cNvSpPr txBox="1"/>
          <p:nvPr/>
        </p:nvSpPr>
        <p:spPr>
          <a:xfrm>
            <a:off x="699442" y="265755"/>
            <a:ext cx="5404043" cy="461665"/>
          </a:xfrm>
          <a:prstGeom prst="rect">
            <a:avLst/>
          </a:prstGeom>
          <a:noFill/>
        </p:spPr>
        <p:txBody>
          <a:bodyPr wrap="none" rtlCol="0">
            <a:spAutoFit/>
          </a:bodyPr>
          <a:lstStyle/>
          <a:p>
            <a:r>
              <a:rPr lang="el-GR" sz="2400" dirty="0" smtClean="0">
                <a:solidFill>
                  <a:srgbClr val="FFFF00"/>
                </a:solidFill>
              </a:rPr>
              <a:t>Πολλαπλότητα φορτισμένων σωματιδίων</a:t>
            </a:r>
            <a:endParaRPr lang="en-US" sz="2400" dirty="0">
              <a:solidFill>
                <a:srgbClr val="FFFF00"/>
              </a:solidFill>
            </a:endParaRPr>
          </a:p>
        </p:txBody>
      </p:sp>
      <p:sp>
        <p:nvSpPr>
          <p:cNvPr id="5" name="Date Placeholder 4"/>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93228048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1612" y="5419485"/>
            <a:ext cx="8335188" cy="923330"/>
          </a:xfrm>
          <a:prstGeom prst="rect">
            <a:avLst/>
          </a:prstGeom>
          <a:noFill/>
        </p:spPr>
        <p:txBody>
          <a:bodyPr wrap="square" rtlCol="0">
            <a:spAutoFit/>
          </a:bodyPr>
          <a:lstStyle/>
          <a:p>
            <a:r>
              <a:rPr lang="el-GR" dirty="0" smtClean="0">
                <a:solidFill>
                  <a:schemeClr val="bg1"/>
                </a:solidFill>
              </a:rPr>
              <a:t>Από τον αριθμό των φορτισμένων σωματιδίων</a:t>
            </a:r>
            <a:r>
              <a:rPr lang="en-GB" dirty="0" smtClean="0">
                <a:solidFill>
                  <a:schemeClr val="bg1"/>
                </a:solidFill>
              </a:rPr>
              <a:t> </a:t>
            </a:r>
            <a:r>
              <a:rPr lang="el-GR" dirty="0" smtClean="0">
                <a:solidFill>
                  <a:schemeClr val="bg1"/>
                </a:solidFill>
              </a:rPr>
              <a:t>βρίσκουμε την πυκνότητα ενέργειας </a:t>
            </a:r>
          </a:p>
          <a:p>
            <a:r>
              <a:rPr lang="en-GB" dirty="0" smtClean="0">
                <a:solidFill>
                  <a:srgbClr val="FFFF00"/>
                </a:solidFill>
              </a:rPr>
              <a:t>1</a:t>
            </a:r>
            <a:r>
              <a:rPr lang="el-GR" dirty="0">
                <a:solidFill>
                  <a:srgbClr val="FFFF00"/>
                </a:solidFill>
              </a:rPr>
              <a:t>5</a:t>
            </a:r>
            <a:r>
              <a:rPr lang="en-GB" dirty="0" smtClean="0">
                <a:solidFill>
                  <a:srgbClr val="FFFF00"/>
                </a:solidFill>
              </a:rPr>
              <a:t> </a:t>
            </a:r>
            <a:r>
              <a:rPr lang="en-GB" dirty="0" err="1" smtClean="0">
                <a:solidFill>
                  <a:srgbClr val="FFFF00"/>
                </a:solidFill>
              </a:rPr>
              <a:t>GeV</a:t>
            </a:r>
            <a:r>
              <a:rPr lang="en-GB" dirty="0" smtClean="0">
                <a:solidFill>
                  <a:srgbClr val="FFFF00"/>
                </a:solidFill>
              </a:rPr>
              <a:t> / fm</a:t>
            </a:r>
            <a:r>
              <a:rPr lang="en-GB" baseline="30000" dirty="0" smtClean="0">
                <a:solidFill>
                  <a:srgbClr val="FFFF00"/>
                </a:solidFill>
              </a:rPr>
              <a:t>3 </a:t>
            </a:r>
            <a:r>
              <a:rPr lang="el-GR" dirty="0" smtClean="0">
                <a:solidFill>
                  <a:schemeClr val="bg1"/>
                </a:solidFill>
              </a:rPr>
              <a:t>(3 φορές </a:t>
            </a:r>
            <a:r>
              <a:rPr lang="el-GR" dirty="0">
                <a:solidFill>
                  <a:schemeClr val="bg1"/>
                </a:solidFill>
              </a:rPr>
              <a:t>μεγαλύτερη από ότι στο </a:t>
            </a:r>
            <a:r>
              <a:rPr lang="en-GB" dirty="0" smtClean="0">
                <a:solidFill>
                  <a:schemeClr val="bg1"/>
                </a:solidFill>
              </a:rPr>
              <a:t>RHIC) </a:t>
            </a:r>
            <a:endParaRPr lang="el-GR" baseline="30000" dirty="0" smtClean="0">
              <a:solidFill>
                <a:schemeClr val="bg1"/>
              </a:solidFill>
            </a:endParaRPr>
          </a:p>
          <a:p>
            <a:r>
              <a:rPr lang="el-GR" dirty="0" smtClean="0">
                <a:solidFill>
                  <a:schemeClr val="bg1"/>
                </a:solidFill>
              </a:rPr>
              <a:t>και την αρχική θερμοκρασία του συστήματος  30% υψηλότερη από ότι στο </a:t>
            </a:r>
            <a:r>
              <a:rPr lang="en-GB" dirty="0" smtClean="0">
                <a:solidFill>
                  <a:schemeClr val="bg1"/>
                </a:solidFill>
              </a:rPr>
              <a:t>RHIC</a:t>
            </a:r>
            <a:endParaRPr lang="el-GR" dirty="0" smtClean="0">
              <a:solidFill>
                <a:schemeClr val="bg1"/>
              </a:solidFill>
            </a:endParaRPr>
          </a:p>
        </p:txBody>
      </p:sp>
      <p:sp>
        <p:nvSpPr>
          <p:cNvPr id="10" name="TextBox 9"/>
          <p:cNvSpPr txBox="1"/>
          <p:nvPr/>
        </p:nvSpPr>
        <p:spPr>
          <a:xfrm>
            <a:off x="1961062" y="265751"/>
            <a:ext cx="3036709" cy="461665"/>
          </a:xfrm>
          <a:prstGeom prst="rect">
            <a:avLst/>
          </a:prstGeom>
          <a:noFill/>
        </p:spPr>
        <p:txBody>
          <a:bodyPr wrap="none" rtlCol="0">
            <a:spAutoFit/>
          </a:bodyPr>
          <a:lstStyle/>
          <a:p>
            <a:r>
              <a:rPr lang="el-GR" sz="2400" dirty="0" smtClean="0">
                <a:solidFill>
                  <a:srgbClr val="FFFF00"/>
                </a:solidFill>
              </a:rPr>
              <a:t>Ενεργειακή πυκνότητα</a:t>
            </a:r>
            <a:endParaRPr lang="fr-FR" sz="2400" dirty="0">
              <a:solidFill>
                <a:srgbClr val="FFFF00"/>
              </a:solidFill>
            </a:endParaRPr>
          </a:p>
        </p:txBody>
      </p:sp>
      <p:sp>
        <p:nvSpPr>
          <p:cNvPr id="14" name="Slide Number Placeholder 13"/>
          <p:cNvSpPr>
            <a:spLocks noGrp="1"/>
          </p:cNvSpPr>
          <p:nvPr>
            <p:ph type="sldNum" sz="quarter" idx="12"/>
          </p:nvPr>
        </p:nvSpPr>
        <p:spPr/>
        <p:txBody>
          <a:bodyPr/>
          <a:lstStyle/>
          <a:p>
            <a:fld id="{DD6A0079-E3EA-F649-832E-01E6D884025C}" type="slidenum">
              <a:rPr lang="fr-FR" smtClean="0"/>
              <a:t>32</a:t>
            </a:fld>
            <a:endParaRPr lang="fr-FR"/>
          </a:p>
        </p:txBody>
      </p:sp>
      <p:sp>
        <p:nvSpPr>
          <p:cNvPr id="2" name="Footer Placeholder 1"/>
          <p:cNvSpPr>
            <a:spLocks noGrp="1"/>
          </p:cNvSpPr>
          <p:nvPr>
            <p:ph type="ftr" sz="quarter" idx="11"/>
          </p:nvPr>
        </p:nvSpPr>
        <p:spPr/>
        <p:txBody>
          <a:bodyPr/>
          <a:lstStyle/>
          <a:p>
            <a:endParaRPr lang="fr-FR"/>
          </a:p>
        </p:txBody>
      </p:sp>
      <p:grpSp>
        <p:nvGrpSpPr>
          <p:cNvPr id="11" name="Group 10"/>
          <p:cNvGrpSpPr/>
          <p:nvPr/>
        </p:nvGrpSpPr>
        <p:grpSpPr>
          <a:xfrm>
            <a:off x="1422448" y="763613"/>
            <a:ext cx="5516819" cy="4384448"/>
            <a:chOff x="7690815" y="1015987"/>
            <a:chExt cx="4271787" cy="3006073"/>
          </a:xfrm>
        </p:grpSpPr>
        <p:pic>
          <p:nvPicPr>
            <p:cNvPr id="13" name="Picture 12"/>
            <p:cNvPicPr>
              <a:picLocks noChangeAspect="1"/>
            </p:cNvPicPr>
            <p:nvPr/>
          </p:nvPicPr>
          <p:blipFill>
            <a:blip r:embed="rId3"/>
            <a:stretch>
              <a:fillRect/>
            </a:stretch>
          </p:blipFill>
          <p:spPr>
            <a:xfrm>
              <a:off x="7690815" y="1015987"/>
              <a:ext cx="4271787" cy="3006073"/>
            </a:xfrm>
            <a:prstGeom prst="rect">
              <a:avLst/>
            </a:prstGeom>
          </p:spPr>
        </p:pic>
        <p:sp>
          <p:nvSpPr>
            <p:cNvPr id="15" name="TextBox 14"/>
            <p:cNvSpPr txBox="1"/>
            <p:nvPr/>
          </p:nvSpPr>
          <p:spPr>
            <a:xfrm>
              <a:off x="9217268" y="2676359"/>
              <a:ext cx="498635" cy="253222"/>
            </a:xfrm>
            <a:prstGeom prst="rect">
              <a:avLst/>
            </a:prstGeom>
            <a:noFill/>
          </p:spPr>
          <p:txBody>
            <a:bodyPr wrap="none" rtlCol="0">
              <a:spAutoFit/>
            </a:bodyPr>
            <a:lstStyle/>
            <a:p>
              <a:r>
                <a:rPr lang="en-US" b="1" dirty="0" smtClean="0">
                  <a:solidFill>
                    <a:srgbClr val="0432FF"/>
                  </a:solidFill>
                </a:rPr>
                <a:t>RHIC</a:t>
              </a:r>
              <a:endParaRPr lang="en-US" b="1" dirty="0">
                <a:solidFill>
                  <a:srgbClr val="0432FF"/>
                </a:solidFill>
              </a:endParaRPr>
            </a:p>
          </p:txBody>
        </p:sp>
        <p:sp>
          <p:nvSpPr>
            <p:cNvPr id="16" name="TextBox 15"/>
            <p:cNvSpPr txBox="1"/>
            <p:nvPr/>
          </p:nvSpPr>
          <p:spPr>
            <a:xfrm>
              <a:off x="11219245" y="1894288"/>
              <a:ext cx="425934" cy="253222"/>
            </a:xfrm>
            <a:prstGeom prst="rect">
              <a:avLst/>
            </a:prstGeom>
            <a:noFill/>
          </p:spPr>
          <p:txBody>
            <a:bodyPr wrap="none" rtlCol="0">
              <a:spAutoFit/>
            </a:bodyPr>
            <a:lstStyle/>
            <a:p>
              <a:r>
                <a:rPr lang="en-US" b="1" dirty="0">
                  <a:solidFill>
                    <a:srgbClr val="0432FF"/>
                  </a:solidFill>
                </a:rPr>
                <a:t>L</a:t>
              </a:r>
              <a:r>
                <a:rPr lang="en-US" b="1" dirty="0" smtClean="0">
                  <a:solidFill>
                    <a:srgbClr val="0432FF"/>
                  </a:solidFill>
                </a:rPr>
                <a:t>HC</a:t>
              </a:r>
              <a:endParaRPr lang="en-US" b="1" dirty="0">
                <a:solidFill>
                  <a:srgbClr val="0432FF"/>
                </a:solidFill>
              </a:endParaRPr>
            </a:p>
          </p:txBody>
        </p:sp>
      </p:grpSp>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5975644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921" y="190637"/>
            <a:ext cx="7699713" cy="681118"/>
          </a:xfrm>
        </p:spPr>
        <p:txBody>
          <a:bodyPr>
            <a:normAutofit/>
          </a:bodyPr>
          <a:lstStyle/>
          <a:p>
            <a:pPr algn="l"/>
            <a:r>
              <a:rPr lang="en-GB" sz="2400" dirty="0" smtClean="0">
                <a:solidFill>
                  <a:srgbClr val="FFFF00"/>
                </a:solidFill>
              </a:rPr>
              <a:t>H</a:t>
            </a:r>
            <a:r>
              <a:rPr lang="el-GR" sz="2400" dirty="0" smtClean="0">
                <a:solidFill>
                  <a:srgbClr val="FFFF00"/>
                </a:solidFill>
              </a:rPr>
              <a:t> υψηλότερη θερμοκρασία που δημιούργησε ο άνθρωπος</a:t>
            </a:r>
            <a:r>
              <a:rPr lang="en-GB" sz="2400" dirty="0" smtClean="0">
                <a:solidFill>
                  <a:srgbClr val="FFFF00"/>
                </a:solidFill>
              </a:rPr>
              <a:t>  </a:t>
            </a:r>
            <a:endParaRPr lang="en-US" sz="2400" dirty="0">
              <a:solidFill>
                <a:srgbClr val="FFFF00"/>
              </a:solidFill>
            </a:endParaRPr>
          </a:p>
        </p:txBody>
      </p:sp>
      <p:sp>
        <p:nvSpPr>
          <p:cNvPr id="5" name="TextBox 4"/>
          <p:cNvSpPr txBox="1"/>
          <p:nvPr/>
        </p:nvSpPr>
        <p:spPr>
          <a:xfrm>
            <a:off x="109746" y="1200615"/>
            <a:ext cx="3613820" cy="1938992"/>
          </a:xfrm>
          <a:prstGeom prst="rect">
            <a:avLst/>
          </a:prstGeom>
          <a:noFill/>
        </p:spPr>
        <p:txBody>
          <a:bodyPr wrap="square" rtlCol="0">
            <a:spAutoFit/>
          </a:bodyPr>
          <a:lstStyle/>
          <a:p>
            <a:r>
              <a:rPr lang="el-GR" sz="2000" dirty="0" smtClean="0">
                <a:solidFill>
                  <a:schemeClr val="bg1"/>
                </a:solidFill>
              </a:rPr>
              <a:t>Θερμικά φωτόνια, που εκπέμπονται από το πλάσμα κουάρκ και γκλουονίων, δίνουν πληροφορία για την αρχική θερμοκρασία του συστήματος.</a:t>
            </a:r>
          </a:p>
          <a:p>
            <a:endParaRPr lang="el-GR" sz="2000" dirty="0">
              <a:solidFill>
                <a:schemeClr val="bg1"/>
              </a:solidFill>
            </a:endParaRPr>
          </a:p>
        </p:txBody>
      </p:sp>
      <p:sp>
        <p:nvSpPr>
          <p:cNvPr id="6" name="TextBox 5"/>
          <p:cNvSpPr txBox="1"/>
          <p:nvPr/>
        </p:nvSpPr>
        <p:spPr>
          <a:xfrm>
            <a:off x="1833334" y="5617687"/>
            <a:ext cx="4186466" cy="646331"/>
          </a:xfrm>
          <a:prstGeom prst="rect">
            <a:avLst/>
          </a:prstGeom>
          <a:noFill/>
        </p:spPr>
        <p:txBody>
          <a:bodyPr wrap="square" rtlCol="0">
            <a:spAutoFit/>
          </a:bodyPr>
          <a:lstStyle/>
          <a:p>
            <a:r>
              <a:rPr lang="el-GR" dirty="0">
                <a:solidFill>
                  <a:srgbClr val="FFF4A8"/>
                </a:solidFill>
              </a:rPr>
              <a:t>1</a:t>
            </a:r>
            <a:r>
              <a:rPr lang="en-US" dirty="0" smtClean="0">
                <a:solidFill>
                  <a:srgbClr val="FFF4A8"/>
                </a:solidFill>
              </a:rPr>
              <a:t>50 </a:t>
            </a:r>
            <a:r>
              <a:rPr lang="en-US" dirty="0">
                <a:solidFill>
                  <a:srgbClr val="FFF4A8"/>
                </a:solidFill>
              </a:rPr>
              <a:t>000 </a:t>
            </a:r>
            <a:r>
              <a:rPr lang="el-GR" dirty="0">
                <a:solidFill>
                  <a:srgbClr val="FFF4A8"/>
                </a:solidFill>
              </a:rPr>
              <a:t>φορές υψηλότερη από τη θερμοκρασία στο κέντρο του ήλιου</a:t>
            </a:r>
            <a:endParaRPr lang="en-US" dirty="0">
              <a:solidFill>
                <a:srgbClr val="FFF4A8"/>
              </a:solidFill>
            </a:endParaRPr>
          </a:p>
        </p:txBody>
      </p:sp>
      <p:sp>
        <p:nvSpPr>
          <p:cNvPr id="12" name="Slide Number Placeholder 11"/>
          <p:cNvSpPr>
            <a:spLocks noGrp="1"/>
          </p:cNvSpPr>
          <p:nvPr>
            <p:ph type="sldNum" sz="quarter" idx="12"/>
          </p:nvPr>
        </p:nvSpPr>
        <p:spPr/>
        <p:txBody>
          <a:bodyPr/>
          <a:lstStyle/>
          <a:p>
            <a:fld id="{DD6A0079-E3EA-F649-832E-01E6D884025C}" type="slidenum">
              <a:rPr lang="fr-FR" smtClean="0"/>
              <a:t>33</a:t>
            </a:fld>
            <a:endParaRPr lang="fr-FR"/>
          </a:p>
        </p:txBody>
      </p:sp>
      <p:sp>
        <p:nvSpPr>
          <p:cNvPr id="3" name="Footer Placeholder 2"/>
          <p:cNvSpPr>
            <a:spLocks noGrp="1"/>
          </p:cNvSpPr>
          <p:nvPr>
            <p:ph type="ftr" sz="quarter" idx="11"/>
          </p:nvPr>
        </p:nvSpPr>
        <p:spPr/>
        <p:txBody>
          <a:bodyPr/>
          <a:lstStyle/>
          <a:p>
            <a:endParaRPr lang="fr-FR"/>
          </a:p>
        </p:txBody>
      </p:sp>
      <p:grpSp>
        <p:nvGrpSpPr>
          <p:cNvPr id="9" name="Group 8"/>
          <p:cNvGrpSpPr/>
          <p:nvPr/>
        </p:nvGrpSpPr>
        <p:grpSpPr>
          <a:xfrm>
            <a:off x="3610484" y="1147932"/>
            <a:ext cx="4931999" cy="4341534"/>
            <a:chOff x="6748670" y="869395"/>
            <a:chExt cx="4931999" cy="4341534"/>
          </a:xfrm>
        </p:grpSpPr>
        <p:pic>
          <p:nvPicPr>
            <p:cNvPr id="14" name="Picture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48670" y="869395"/>
              <a:ext cx="4931999" cy="4341534"/>
            </a:xfrm>
            <a:prstGeom prst="rect">
              <a:avLst/>
            </a:prstGeom>
          </p:spPr>
        </p:pic>
        <p:sp>
          <p:nvSpPr>
            <p:cNvPr id="15" name="TextBox 14"/>
            <p:cNvSpPr txBox="1"/>
            <p:nvPr/>
          </p:nvSpPr>
          <p:spPr>
            <a:xfrm>
              <a:off x="7800975" y="4171054"/>
              <a:ext cx="3608005" cy="430887"/>
            </a:xfrm>
            <a:prstGeom prst="rect">
              <a:avLst/>
            </a:prstGeom>
            <a:solidFill>
              <a:srgbClr val="FFFF00"/>
            </a:solidFill>
          </p:spPr>
          <p:txBody>
            <a:bodyPr wrap="none" rtlCol="0">
              <a:spAutoFit/>
            </a:bodyPr>
            <a:lstStyle/>
            <a:p>
              <a:r>
                <a:rPr lang="en-US" sz="2200" b="1" i="1" dirty="0" err="1" smtClean="0">
                  <a:solidFill>
                    <a:srgbClr val="FF0000"/>
                  </a:solidFill>
                </a:rPr>
                <a:t>T</a:t>
              </a:r>
              <a:r>
                <a:rPr lang="en-US" sz="2200" b="1" baseline="-25000" dirty="0" err="1" smtClean="0">
                  <a:solidFill>
                    <a:srgbClr val="FF0000"/>
                  </a:solidFill>
                </a:rPr>
                <a:t>eff</a:t>
              </a:r>
              <a:r>
                <a:rPr lang="en-US" sz="2200" b="1" dirty="0" smtClean="0">
                  <a:solidFill>
                    <a:srgbClr val="FF0000"/>
                  </a:solidFill>
                </a:rPr>
                <a:t> = 304  </a:t>
              </a:r>
              <a:r>
                <a:rPr lang="en-US" sz="2200" b="1" dirty="0" smtClean="0">
                  <a:solidFill>
                    <a:srgbClr val="FF0000"/>
                  </a:solidFill>
                  <a:latin typeface="Symbol" charset="2"/>
                  <a:ea typeface="Symbol" charset="2"/>
                  <a:cs typeface="Symbol" charset="2"/>
                </a:rPr>
                <a:t>± 11</a:t>
              </a:r>
              <a:r>
                <a:rPr lang="en-US" sz="2200" b="1" baseline="30000" dirty="0" smtClean="0">
                  <a:solidFill>
                    <a:srgbClr val="FF0000"/>
                  </a:solidFill>
                  <a:ea typeface="Symbol" charset="2"/>
                  <a:cs typeface="Symbol" charset="2"/>
                </a:rPr>
                <a:t>stat </a:t>
              </a:r>
              <a:r>
                <a:rPr lang="en-US" sz="2200" b="1" dirty="0" smtClean="0">
                  <a:solidFill>
                    <a:srgbClr val="FF0000"/>
                  </a:solidFill>
                  <a:latin typeface="Symbol" charset="2"/>
                  <a:ea typeface="Symbol" charset="2"/>
                  <a:cs typeface="Symbol" charset="2"/>
                </a:rPr>
                <a:t>± 40</a:t>
              </a:r>
              <a:r>
                <a:rPr lang="en-US" sz="2200" b="1" baseline="30000" dirty="0" smtClean="0">
                  <a:solidFill>
                    <a:srgbClr val="FF0000"/>
                  </a:solidFill>
                  <a:ea typeface="Symbol" charset="2"/>
                  <a:cs typeface="Symbol" charset="2"/>
                </a:rPr>
                <a:t>sys</a:t>
              </a:r>
              <a:r>
                <a:rPr lang="en-US" sz="2200" b="1" dirty="0" smtClean="0">
                  <a:solidFill>
                    <a:srgbClr val="FF0000"/>
                  </a:solidFill>
                  <a:latin typeface="Symbol" charset="2"/>
                  <a:ea typeface="Symbol" charset="2"/>
                  <a:cs typeface="Symbol" charset="2"/>
                </a:rPr>
                <a:t> </a:t>
              </a:r>
              <a:r>
                <a:rPr lang="en-US" sz="2200" b="1" dirty="0" smtClean="0">
                  <a:solidFill>
                    <a:srgbClr val="FF0000"/>
                  </a:solidFill>
                  <a:ea typeface="Symbol" charset="2"/>
                  <a:cs typeface="Symbol" charset="2"/>
                </a:rPr>
                <a:t>MeV</a:t>
              </a:r>
              <a:endParaRPr lang="en-US" sz="2200" b="1" dirty="0">
                <a:solidFill>
                  <a:srgbClr val="FF0000"/>
                </a:solidFill>
                <a:ea typeface="Symbol" charset="2"/>
                <a:cs typeface="Symbol" charset="2"/>
              </a:endParaRPr>
            </a:p>
          </p:txBody>
        </p:sp>
      </p:grpSp>
      <p:sp>
        <p:nvSpPr>
          <p:cNvPr id="16" name="TextBox 15"/>
          <p:cNvSpPr txBox="1"/>
          <p:nvPr/>
        </p:nvSpPr>
        <p:spPr>
          <a:xfrm>
            <a:off x="6788387" y="5479188"/>
            <a:ext cx="1019780" cy="276999"/>
          </a:xfrm>
          <a:prstGeom prst="rect">
            <a:avLst/>
          </a:prstGeom>
          <a:noFill/>
        </p:spPr>
        <p:txBody>
          <a:bodyPr wrap="none" rtlCol="0">
            <a:spAutoFit/>
          </a:bodyPr>
          <a:lstStyle/>
          <a:p>
            <a:r>
              <a:rPr lang="en-US" sz="1200" dirty="0">
                <a:solidFill>
                  <a:srgbClr val="0432FF"/>
                </a:solidFill>
              </a:rPr>
              <a:t>(</a:t>
            </a:r>
            <a:r>
              <a:rPr lang="en-US" sz="1200" dirty="0">
                <a:solidFill>
                  <a:srgbClr val="FFFFFF"/>
                </a:solidFill>
                <a:latin typeface="Calibri"/>
                <a:cs typeface="Calibri"/>
              </a:rPr>
              <a:t>1eV=</a:t>
            </a:r>
            <a:r>
              <a:rPr lang="en-US" sz="1200" dirty="0" smtClean="0">
                <a:solidFill>
                  <a:srgbClr val="FFFFFF"/>
                </a:solidFill>
                <a:latin typeface="Calibri"/>
                <a:cs typeface="Calibri"/>
              </a:rPr>
              <a:t>11605K</a:t>
            </a:r>
          </a:p>
        </p:txBody>
      </p:sp>
      <p:grpSp>
        <p:nvGrpSpPr>
          <p:cNvPr id="17" name="Group 16"/>
          <p:cNvGrpSpPr/>
          <p:nvPr/>
        </p:nvGrpSpPr>
        <p:grpSpPr>
          <a:xfrm>
            <a:off x="123569" y="2222470"/>
            <a:ext cx="3239994" cy="3249586"/>
            <a:chOff x="123569" y="2222470"/>
            <a:chExt cx="3239994" cy="3249586"/>
          </a:xfrm>
        </p:grpSpPr>
        <p:pic>
          <p:nvPicPr>
            <p:cNvPr id="18" name="Picture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569" y="3330431"/>
              <a:ext cx="3239993" cy="2141625"/>
            </a:xfrm>
            <a:prstGeom prst="rect">
              <a:avLst/>
            </a:prstGeom>
          </p:spPr>
        </p:pic>
        <p:sp>
          <p:nvSpPr>
            <p:cNvPr id="19" name="TextBox 18"/>
            <p:cNvSpPr txBox="1"/>
            <p:nvPr/>
          </p:nvSpPr>
          <p:spPr>
            <a:xfrm>
              <a:off x="207553" y="2222470"/>
              <a:ext cx="184666" cy="477054"/>
            </a:xfrm>
            <a:prstGeom prst="rect">
              <a:avLst/>
            </a:prstGeom>
            <a:noFill/>
          </p:spPr>
          <p:txBody>
            <a:bodyPr wrap="none" rtlCol="0">
              <a:spAutoFit/>
            </a:bodyPr>
            <a:lstStyle/>
            <a:p>
              <a:endParaRPr lang="en-US" sz="2500" b="1" dirty="0">
                <a:solidFill>
                  <a:srgbClr val="FF0000"/>
                </a:solidFill>
                <a:latin typeface="Helvetica" charset="0"/>
                <a:ea typeface="Helvetica" charset="0"/>
                <a:cs typeface="Helvetica" charset="0"/>
              </a:endParaRPr>
            </a:p>
          </p:txBody>
        </p:sp>
        <p:sp>
          <p:nvSpPr>
            <p:cNvPr id="20" name="TextBox 19"/>
            <p:cNvSpPr txBox="1"/>
            <p:nvPr/>
          </p:nvSpPr>
          <p:spPr>
            <a:xfrm>
              <a:off x="1835557" y="4401886"/>
              <a:ext cx="1528006" cy="261610"/>
            </a:xfrm>
            <a:prstGeom prst="rect">
              <a:avLst/>
            </a:prstGeom>
            <a:solidFill>
              <a:schemeClr val="accent5">
                <a:lumMod val="20000"/>
                <a:lumOff val="80000"/>
              </a:schemeClr>
            </a:solidFill>
          </p:spPr>
          <p:txBody>
            <a:bodyPr wrap="square" rtlCol="0">
              <a:spAutoFit/>
            </a:bodyPr>
            <a:lstStyle/>
            <a:p>
              <a:r>
                <a:rPr lang="en-US" sz="1100" b="1" dirty="0" smtClean="0">
                  <a:solidFill>
                    <a:srgbClr val="FF0000"/>
                  </a:solidFill>
                  <a:latin typeface="Helvetica" charset="0"/>
                  <a:ea typeface="Helvetica" charset="0"/>
                  <a:cs typeface="Helvetica" charset="0"/>
                </a:rPr>
                <a:t>Temp: </a:t>
              </a:r>
              <a:r>
                <a:rPr lang="en-US" sz="1100" b="1" dirty="0">
                  <a:solidFill>
                    <a:srgbClr val="FF0000"/>
                  </a:solidFill>
                  <a:latin typeface="Helvetica" charset="0"/>
                  <a:ea typeface="Helvetica" charset="0"/>
                  <a:cs typeface="Helvetica" charset="0"/>
                </a:rPr>
                <a:t>27 million </a:t>
              </a:r>
              <a:r>
                <a:rPr lang="en-US" sz="1100" b="1" baseline="30000" dirty="0" smtClean="0">
                  <a:solidFill>
                    <a:srgbClr val="FF0000"/>
                  </a:solidFill>
                  <a:latin typeface="Helvetica" charset="0"/>
                  <a:ea typeface="Helvetica" charset="0"/>
                  <a:cs typeface="Helvetica" charset="0"/>
                </a:rPr>
                <a:t>0</a:t>
              </a:r>
              <a:r>
                <a:rPr lang="en-US" sz="1100" b="1" dirty="0" smtClean="0">
                  <a:solidFill>
                    <a:srgbClr val="FF0000"/>
                  </a:solidFill>
                  <a:latin typeface="Helvetica" charset="0"/>
                  <a:ea typeface="Helvetica" charset="0"/>
                  <a:cs typeface="Helvetica" charset="0"/>
                </a:rPr>
                <a:t>C </a:t>
              </a:r>
              <a:endParaRPr lang="en-US" sz="1100" b="1" dirty="0">
                <a:solidFill>
                  <a:srgbClr val="FF0000"/>
                </a:solidFill>
                <a:latin typeface="Helvetica" charset="0"/>
                <a:ea typeface="Helvetica" charset="0"/>
                <a:cs typeface="Helvetica" charset="0"/>
              </a:endParaRPr>
            </a:p>
          </p:txBody>
        </p:sp>
      </p:grpSp>
      <p:sp>
        <p:nvSpPr>
          <p:cNvPr id="4" name="TextBox 3"/>
          <p:cNvSpPr txBox="1"/>
          <p:nvPr/>
        </p:nvSpPr>
        <p:spPr>
          <a:xfrm>
            <a:off x="6247813" y="5926390"/>
            <a:ext cx="2319884" cy="369332"/>
          </a:xfrm>
          <a:prstGeom prst="rect">
            <a:avLst/>
          </a:prstGeom>
          <a:noFill/>
        </p:spPr>
        <p:txBody>
          <a:bodyPr wrap="none" rtlCol="0">
            <a:spAutoFit/>
          </a:bodyPr>
          <a:lstStyle/>
          <a:p>
            <a:r>
              <a:rPr lang="en-US" b="1" i="1" dirty="0" err="1">
                <a:solidFill>
                  <a:srgbClr val="FFFFFF"/>
                </a:solidFill>
                <a:ea typeface="ＭＳ 明朝" charset="-128"/>
                <a:cs typeface="Calibri"/>
              </a:rPr>
              <a:t>T</a:t>
            </a:r>
            <a:r>
              <a:rPr lang="en-US" b="1" baseline="-25000" dirty="0" err="1">
                <a:solidFill>
                  <a:srgbClr val="FFFFFF"/>
                </a:solidFill>
                <a:ea typeface="ＭＳ 明朝" charset="-128"/>
                <a:cs typeface="Calibri"/>
              </a:rPr>
              <a:t>eff</a:t>
            </a:r>
            <a:r>
              <a:rPr lang="en-US" b="1" baseline="-25000" dirty="0">
                <a:solidFill>
                  <a:srgbClr val="FFFFFF"/>
                </a:solidFill>
                <a:ea typeface="ＭＳ 明朝" charset="-128"/>
                <a:cs typeface="Calibri"/>
              </a:rPr>
              <a:t> </a:t>
            </a:r>
            <a:r>
              <a:rPr lang="en-US" b="1" dirty="0">
                <a:solidFill>
                  <a:srgbClr val="FFFFFF"/>
                </a:solidFill>
                <a:ea typeface="ＭＳ 明朝" charset="-128"/>
                <a:cs typeface="Calibri"/>
              </a:rPr>
              <a:t>= </a:t>
            </a:r>
            <a:r>
              <a:rPr lang="fi-FI" b="1" dirty="0" smtClean="0">
                <a:solidFill>
                  <a:srgbClr val="FFFFFF"/>
                </a:solidFill>
                <a:ea typeface="ＭＳ 明朝" charset="-128"/>
                <a:cs typeface="Calibri"/>
              </a:rPr>
              <a:t>3,527 </a:t>
            </a:r>
            <a:r>
              <a:rPr lang="el-GR" b="1" dirty="0" smtClean="0">
                <a:solidFill>
                  <a:srgbClr val="FFFFFF"/>
                </a:solidFill>
                <a:ea typeface="ＭＳ 明朝" charset="-128"/>
                <a:cs typeface="Calibri"/>
              </a:rPr>
              <a:t>tri</a:t>
            </a:r>
            <a:r>
              <a:rPr lang="fi-FI" b="1" dirty="0" err="1" smtClean="0">
                <a:solidFill>
                  <a:srgbClr val="FFFFFF"/>
                </a:solidFill>
                <a:ea typeface="ＭＳ 明朝" charset="-128"/>
                <a:cs typeface="Calibri"/>
              </a:rPr>
              <a:t>llion</a:t>
            </a:r>
            <a:r>
              <a:rPr lang="fi-FI" b="1" dirty="0" smtClean="0">
                <a:solidFill>
                  <a:srgbClr val="FFFFFF"/>
                </a:solidFill>
                <a:ea typeface="ＭＳ 明朝" charset="-128"/>
                <a:cs typeface="Calibri"/>
              </a:rPr>
              <a:t> </a:t>
            </a:r>
            <a:r>
              <a:rPr lang="fi-FI" b="1" dirty="0" err="1" smtClean="0">
                <a:solidFill>
                  <a:srgbClr val="FFFFFF"/>
                </a:solidFill>
                <a:ea typeface="ＭＳ 明朝" charset="-128"/>
                <a:cs typeface="Calibri"/>
              </a:rPr>
              <a:t>deg</a:t>
            </a:r>
            <a:endParaRPr lang="en-GB" b="1" dirty="0">
              <a:solidFill>
                <a:srgbClr val="FFFFFF"/>
              </a:solidFill>
              <a:ea typeface="ＭＳ 明朝" charset="-128"/>
              <a:cs typeface="Calibri"/>
            </a:endParaRPr>
          </a:p>
        </p:txBody>
      </p:sp>
      <p:sp>
        <p:nvSpPr>
          <p:cNvPr id="7" name="Date Placeholder 6"/>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390440622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501473"/>
          </a:xfrm>
        </p:spPr>
        <p:txBody>
          <a:bodyPr>
            <a:normAutofit/>
          </a:bodyPr>
          <a:lstStyle/>
          <a:p>
            <a:r>
              <a:rPr lang="en-GB" sz="2400" dirty="0" smtClean="0">
                <a:solidFill>
                  <a:schemeClr val="bg1"/>
                </a:solidFill>
              </a:rPr>
              <a:t>P</a:t>
            </a:r>
            <a:r>
              <a:rPr lang="el-GR" sz="2400" smtClean="0">
                <a:solidFill>
                  <a:schemeClr val="bg1"/>
                </a:solidFill>
              </a:rPr>
              <a:t>οή</a:t>
            </a:r>
            <a:endParaRPr lang="en-US" sz="2400" dirty="0">
              <a:solidFill>
                <a:schemeClr val="bg1"/>
              </a:solidFill>
            </a:endParaRPr>
          </a:p>
        </p:txBody>
      </p:sp>
      <p:sp>
        <p:nvSpPr>
          <p:cNvPr id="5" name="TextBox 4"/>
          <p:cNvSpPr txBox="1"/>
          <p:nvPr/>
        </p:nvSpPr>
        <p:spPr>
          <a:xfrm>
            <a:off x="127002" y="1067962"/>
            <a:ext cx="8559799" cy="923330"/>
          </a:xfrm>
          <a:prstGeom prst="rect">
            <a:avLst/>
          </a:prstGeom>
          <a:noFill/>
        </p:spPr>
        <p:txBody>
          <a:bodyPr wrap="square" rtlCol="0">
            <a:spAutoFit/>
          </a:bodyPr>
          <a:lstStyle/>
          <a:p>
            <a:r>
              <a:rPr lang="el-GR" dirty="0" smtClean="0">
                <a:solidFill>
                  <a:srgbClr val="FFFFFF"/>
                </a:solidFill>
              </a:rPr>
              <a:t>Σε μη κεντρικές συγκρούσεις, η αρχική ασυμμετρία στη γεωμετρ</a:t>
            </a:r>
            <a:r>
              <a:rPr lang="el-GR" dirty="0">
                <a:solidFill>
                  <a:srgbClr val="FFFFFF"/>
                </a:solidFill>
              </a:rPr>
              <a:t>ί</a:t>
            </a:r>
            <a:r>
              <a:rPr lang="el-GR" dirty="0" smtClean="0">
                <a:solidFill>
                  <a:srgbClr val="FFFFFF"/>
                </a:solidFill>
              </a:rPr>
              <a:t>α της σύγκρουσης</a:t>
            </a:r>
            <a:r>
              <a:rPr lang="el-GR" dirty="0">
                <a:solidFill>
                  <a:srgbClr val="FFFFFF"/>
                </a:solidFill>
              </a:rPr>
              <a:t> </a:t>
            </a:r>
            <a:r>
              <a:rPr lang="el-GR" dirty="0" smtClean="0">
                <a:solidFill>
                  <a:srgbClr val="FFFFFF"/>
                </a:solidFill>
              </a:rPr>
              <a:t>έχει σαν αποτέλεσμα ανισοτροπία στη γωνιακή κατανομή των παραγομένων σωματιδίων</a:t>
            </a:r>
          </a:p>
          <a:p>
            <a:endParaRPr lang="en-GB"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34</a:t>
            </a:fld>
            <a:endParaRPr lang="en-US"/>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324" y="4453262"/>
            <a:ext cx="2663996" cy="2012397"/>
          </a:xfrm>
          <a:prstGeom prst="rect">
            <a:avLst/>
          </a:prstGeom>
        </p:spPr>
      </p:pic>
      <p:sp>
        <p:nvSpPr>
          <p:cNvPr id="14" name="TextBox 13"/>
          <p:cNvSpPr txBox="1"/>
          <p:nvPr/>
        </p:nvSpPr>
        <p:spPr>
          <a:xfrm>
            <a:off x="7013195" y="2858356"/>
            <a:ext cx="2164073" cy="2446824"/>
          </a:xfrm>
          <a:prstGeom prst="rect">
            <a:avLst/>
          </a:prstGeom>
          <a:noFill/>
        </p:spPr>
        <p:txBody>
          <a:bodyPr wrap="square" rtlCol="0">
            <a:spAutoFit/>
          </a:bodyPr>
          <a:lstStyle/>
          <a:p>
            <a:r>
              <a:rPr lang="el-GR" sz="1700" dirty="0" smtClean="0">
                <a:solidFill>
                  <a:srgbClr val="FFFF00"/>
                </a:solidFill>
              </a:rPr>
              <a:t>Εξέλιξη του συστήματος σαν σύνολο :</a:t>
            </a:r>
            <a:r>
              <a:rPr lang="el-GR" sz="1700" dirty="0">
                <a:solidFill>
                  <a:srgbClr val="FFFF00"/>
                </a:solidFill>
              </a:rPr>
              <a:t> </a:t>
            </a:r>
            <a:r>
              <a:rPr lang="el-GR" sz="1700" dirty="0" smtClean="0">
                <a:solidFill>
                  <a:srgbClr val="FFFF00"/>
                </a:solidFill>
              </a:rPr>
              <a:t>πολύ περισσότερα αδρόνια παράλληλα στο επίπεδο της αλληλεπίδρασης  παρά στο κάθετο προς αυτό</a:t>
            </a:r>
            <a:endParaRPr lang="en-US" sz="1700" dirty="0">
              <a:solidFill>
                <a:srgbClr val="FFFF00"/>
              </a:solidFill>
            </a:endParaRPr>
          </a:p>
        </p:txBody>
      </p:sp>
      <p:sp>
        <p:nvSpPr>
          <p:cNvPr id="10" name="Rectangle 9"/>
          <p:cNvSpPr/>
          <p:nvPr/>
        </p:nvSpPr>
        <p:spPr>
          <a:xfrm>
            <a:off x="4138905" y="5344689"/>
            <a:ext cx="4797368" cy="584776"/>
          </a:xfrm>
          <a:prstGeom prst="rect">
            <a:avLst/>
          </a:prstGeom>
          <a:solidFill>
            <a:srgbClr val="250E90"/>
          </a:solidFill>
        </p:spPr>
        <p:txBody>
          <a:bodyPr wrap="square">
            <a:spAutoFit/>
          </a:bodyPr>
          <a:lstStyle/>
          <a:p>
            <a:r>
              <a:rPr lang="el-GR" sz="1600" dirty="0" smtClean="0">
                <a:solidFill>
                  <a:srgbClr val="FFFFFF"/>
                </a:solidFill>
              </a:rPr>
              <a:t>Ελλειπτική ροή</a:t>
            </a:r>
            <a:r>
              <a:rPr lang="en-GB" sz="1600" dirty="0" smtClean="0">
                <a:solidFill>
                  <a:srgbClr val="FFFFFF"/>
                </a:solidFill>
              </a:rPr>
              <a:t>: 2</a:t>
            </a:r>
            <a:r>
              <a:rPr lang="el-GR" sz="1600" baseline="30000" dirty="0">
                <a:solidFill>
                  <a:srgbClr val="FFFFFF"/>
                </a:solidFill>
              </a:rPr>
              <a:t>η</a:t>
            </a:r>
            <a:r>
              <a:rPr lang="en-GB" sz="1600" dirty="0" smtClean="0">
                <a:solidFill>
                  <a:srgbClr val="FFFFFF"/>
                </a:solidFill>
              </a:rPr>
              <a:t> </a:t>
            </a:r>
            <a:r>
              <a:rPr lang="el-GR" sz="1600" dirty="0" smtClean="0">
                <a:solidFill>
                  <a:srgbClr val="FFFFFF"/>
                </a:solidFill>
              </a:rPr>
              <a:t>συνιστώσα </a:t>
            </a:r>
            <a:r>
              <a:rPr lang="en-GB" sz="1600" dirty="0" smtClean="0">
                <a:solidFill>
                  <a:srgbClr val="FFFFFF"/>
                </a:solidFill>
              </a:rPr>
              <a:t>Fourier</a:t>
            </a:r>
            <a:r>
              <a:rPr lang="el-GR" sz="1600" dirty="0" smtClean="0">
                <a:solidFill>
                  <a:srgbClr val="FFFFFF"/>
                </a:solidFill>
              </a:rPr>
              <a:t> της κατανομής των ορμών των σωματιδίων</a:t>
            </a:r>
            <a:endParaRPr lang="en-GB" sz="1600" dirty="0" smtClean="0">
              <a:solidFill>
                <a:srgbClr val="FFFFFF"/>
              </a:solidFill>
            </a:endParaRPr>
          </a:p>
        </p:txBody>
      </p:sp>
      <p:pic>
        <p:nvPicPr>
          <p:cNvPr id="11" name="Picture 9"/>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988815" y="1911330"/>
            <a:ext cx="4837493" cy="208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43"/>
          <p:cNvGrpSpPr>
            <a:grpSpLocks/>
          </p:cNvGrpSpPr>
          <p:nvPr/>
        </p:nvGrpSpPr>
        <p:grpSpPr bwMode="auto">
          <a:xfrm>
            <a:off x="474501" y="2130867"/>
            <a:ext cx="990600" cy="990600"/>
            <a:chOff x="3219819" y="1603720"/>
            <a:chExt cx="990600" cy="990600"/>
          </a:xfrm>
        </p:grpSpPr>
        <p:grpSp>
          <p:nvGrpSpPr>
            <p:cNvPr id="15" name="Group 13"/>
            <p:cNvGrpSpPr>
              <a:grpSpLocks/>
            </p:cNvGrpSpPr>
            <p:nvPr/>
          </p:nvGrpSpPr>
          <p:grpSpPr bwMode="auto">
            <a:xfrm rot="559884">
              <a:off x="3448419" y="1603720"/>
              <a:ext cx="762000" cy="685800"/>
              <a:chOff x="528" y="1248"/>
              <a:chExt cx="480" cy="432"/>
            </a:xfrm>
          </p:grpSpPr>
          <p:sp>
            <p:nvSpPr>
              <p:cNvPr id="97" name="Line 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8" name="Line 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9" name="Line 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0" name="Line 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 name="Line 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 name="Line 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 name="Line 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6" name="Group 23"/>
            <p:cNvGrpSpPr>
              <a:grpSpLocks/>
            </p:cNvGrpSpPr>
            <p:nvPr/>
          </p:nvGrpSpPr>
          <p:grpSpPr bwMode="auto">
            <a:xfrm rot="4023845">
              <a:off x="3486519" y="1794220"/>
              <a:ext cx="762000" cy="685800"/>
              <a:chOff x="528" y="1248"/>
              <a:chExt cx="480" cy="432"/>
            </a:xfrm>
          </p:grpSpPr>
          <p:sp>
            <p:nvSpPr>
              <p:cNvPr id="90" name="Line 2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1" name="Line 2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 name="Line 2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 name="Line 2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4" name="Line 2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5" name="Line 2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6" name="Line 3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7" name="Group 33"/>
            <p:cNvGrpSpPr>
              <a:grpSpLocks/>
            </p:cNvGrpSpPr>
            <p:nvPr/>
          </p:nvGrpSpPr>
          <p:grpSpPr bwMode="auto">
            <a:xfrm rot="-2158059">
              <a:off x="3372219" y="1603720"/>
              <a:ext cx="762000" cy="685800"/>
              <a:chOff x="528" y="1248"/>
              <a:chExt cx="480" cy="432"/>
            </a:xfrm>
          </p:grpSpPr>
          <p:sp>
            <p:nvSpPr>
              <p:cNvPr id="83" name="Line 3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 name="Line 3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 name="Line 3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 name="Line 3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 name="Line 3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 name="Line 3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9" name="Line 4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8" name="Group 43"/>
            <p:cNvGrpSpPr>
              <a:grpSpLocks/>
            </p:cNvGrpSpPr>
            <p:nvPr/>
          </p:nvGrpSpPr>
          <p:grpSpPr bwMode="auto">
            <a:xfrm rot="-5345865">
              <a:off x="3257919" y="1641820"/>
              <a:ext cx="762000" cy="685800"/>
              <a:chOff x="528" y="1248"/>
              <a:chExt cx="480" cy="432"/>
            </a:xfrm>
          </p:grpSpPr>
          <p:sp>
            <p:nvSpPr>
              <p:cNvPr id="76" name="Line 4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7" name="Line 4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8" name="Line 4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 name="Line 4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0" name="Line 4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 name="Line 4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 name="Line 5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9" name="Group 53"/>
            <p:cNvGrpSpPr>
              <a:grpSpLocks/>
            </p:cNvGrpSpPr>
            <p:nvPr/>
          </p:nvGrpSpPr>
          <p:grpSpPr bwMode="auto">
            <a:xfrm rot="-7004018">
              <a:off x="3257919" y="1718020"/>
              <a:ext cx="762000" cy="685800"/>
              <a:chOff x="528" y="1248"/>
              <a:chExt cx="480" cy="432"/>
            </a:xfrm>
          </p:grpSpPr>
          <p:sp>
            <p:nvSpPr>
              <p:cNvPr id="69" name="Line 5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0" name="Line 5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 name="Line 5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 name="Line 5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3" name="Line 5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4" name="Line 5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5" name="Line 6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0" name="Group 63"/>
            <p:cNvGrpSpPr>
              <a:grpSpLocks/>
            </p:cNvGrpSpPr>
            <p:nvPr/>
          </p:nvGrpSpPr>
          <p:grpSpPr bwMode="auto">
            <a:xfrm rot="-10584243">
              <a:off x="3296019" y="1832320"/>
              <a:ext cx="762000" cy="685800"/>
              <a:chOff x="528" y="1248"/>
              <a:chExt cx="480" cy="432"/>
            </a:xfrm>
          </p:grpSpPr>
          <p:sp>
            <p:nvSpPr>
              <p:cNvPr id="62" name="Line 6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 name="Line 6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 name="Line 6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 name="Line 6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 name="Line 6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7" name="Line 6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8" name="Line 7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1" name="Group 73"/>
            <p:cNvGrpSpPr>
              <a:grpSpLocks/>
            </p:cNvGrpSpPr>
            <p:nvPr/>
          </p:nvGrpSpPr>
          <p:grpSpPr bwMode="auto">
            <a:xfrm rot="7556906">
              <a:off x="3410319" y="1870420"/>
              <a:ext cx="762000" cy="685800"/>
              <a:chOff x="528" y="1248"/>
              <a:chExt cx="480" cy="432"/>
            </a:xfrm>
          </p:grpSpPr>
          <p:sp>
            <p:nvSpPr>
              <p:cNvPr id="55" name="Line 7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6" name="Line 7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 name="Line 7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 name="Line 7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 name="Line 7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 name="Line 7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Line 8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2" name="Group 83"/>
            <p:cNvGrpSpPr>
              <a:grpSpLocks/>
            </p:cNvGrpSpPr>
            <p:nvPr/>
          </p:nvGrpSpPr>
          <p:grpSpPr bwMode="auto">
            <a:xfrm rot="-4003753">
              <a:off x="3257919" y="1641820"/>
              <a:ext cx="762000" cy="685800"/>
              <a:chOff x="528" y="1248"/>
              <a:chExt cx="480" cy="432"/>
            </a:xfrm>
          </p:grpSpPr>
          <p:sp>
            <p:nvSpPr>
              <p:cNvPr id="48" name="Line 8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 name="Line 8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 name="Line 8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 name="Line 8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 name="Line 8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 name="Line 8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 name="Line 9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3" name="Group 93"/>
            <p:cNvGrpSpPr>
              <a:grpSpLocks/>
            </p:cNvGrpSpPr>
            <p:nvPr/>
          </p:nvGrpSpPr>
          <p:grpSpPr bwMode="auto">
            <a:xfrm rot="-9616783">
              <a:off x="3219819" y="1756120"/>
              <a:ext cx="762000" cy="685800"/>
              <a:chOff x="528" y="1248"/>
              <a:chExt cx="480" cy="432"/>
            </a:xfrm>
          </p:grpSpPr>
          <p:sp>
            <p:nvSpPr>
              <p:cNvPr id="41" name="Line 9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Line 9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Line 9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9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 name="Line 9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Line 9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 name="Line 10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 name="Group 103"/>
            <p:cNvGrpSpPr>
              <a:grpSpLocks/>
            </p:cNvGrpSpPr>
            <p:nvPr/>
          </p:nvGrpSpPr>
          <p:grpSpPr bwMode="auto">
            <a:xfrm rot="-569795">
              <a:off x="3448419" y="1603720"/>
              <a:ext cx="762000" cy="685800"/>
              <a:chOff x="528" y="1248"/>
              <a:chExt cx="480" cy="432"/>
            </a:xfrm>
          </p:grpSpPr>
          <p:sp>
            <p:nvSpPr>
              <p:cNvPr id="34" name="Line 10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 name="Line 10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 name="Line 10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7" name="Line 10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 name="Line 10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Line 10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11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5" name="Group 113"/>
            <p:cNvGrpSpPr>
              <a:grpSpLocks/>
            </p:cNvGrpSpPr>
            <p:nvPr/>
          </p:nvGrpSpPr>
          <p:grpSpPr bwMode="auto">
            <a:xfrm rot="-2557780">
              <a:off x="3372219" y="1603720"/>
              <a:ext cx="762000" cy="685800"/>
              <a:chOff x="528" y="1248"/>
              <a:chExt cx="480" cy="432"/>
            </a:xfrm>
          </p:grpSpPr>
          <p:sp>
            <p:nvSpPr>
              <p:cNvPr id="27" name="Line 1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Line 1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1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Line 1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 name="Line 1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Line 1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 name="Line 1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6" name="AutoShape 12"/>
            <p:cNvSpPr>
              <a:spLocks noChangeArrowheads="1"/>
            </p:cNvSpPr>
            <p:nvPr/>
          </p:nvSpPr>
          <p:spPr bwMode="auto">
            <a:xfrm>
              <a:off x="3586532" y="1860895"/>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grpSp>
        <p:nvGrpSpPr>
          <p:cNvPr id="104" name="Group 144"/>
          <p:cNvGrpSpPr>
            <a:grpSpLocks/>
          </p:cNvGrpSpPr>
          <p:nvPr/>
        </p:nvGrpSpPr>
        <p:grpSpPr bwMode="auto">
          <a:xfrm>
            <a:off x="7409431" y="2032695"/>
            <a:ext cx="1295400" cy="762000"/>
            <a:chOff x="7706925" y="1577900"/>
            <a:chExt cx="1295400" cy="762000"/>
          </a:xfrm>
        </p:grpSpPr>
        <p:grpSp>
          <p:nvGrpSpPr>
            <p:cNvPr id="105" name="Group 148"/>
            <p:cNvGrpSpPr>
              <a:grpSpLocks/>
            </p:cNvGrpSpPr>
            <p:nvPr/>
          </p:nvGrpSpPr>
          <p:grpSpPr bwMode="auto">
            <a:xfrm>
              <a:off x="8316525" y="1577900"/>
              <a:ext cx="685800" cy="381000"/>
              <a:chOff x="1824" y="3360"/>
              <a:chExt cx="288" cy="192"/>
            </a:xfrm>
          </p:grpSpPr>
          <p:sp>
            <p:nvSpPr>
              <p:cNvPr id="131" name="Line 134"/>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2" name="Line 135"/>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 name="Line 136"/>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4" name="Line 137"/>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5" name="Line 138"/>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6" name="Line 139"/>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7" name="Line 140"/>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6" name="Group 149"/>
            <p:cNvGrpSpPr>
              <a:grpSpLocks/>
            </p:cNvGrpSpPr>
            <p:nvPr/>
          </p:nvGrpSpPr>
          <p:grpSpPr bwMode="auto">
            <a:xfrm flipH="1">
              <a:off x="7706925" y="1577900"/>
              <a:ext cx="685800" cy="381000"/>
              <a:chOff x="1824" y="3360"/>
              <a:chExt cx="288" cy="192"/>
            </a:xfrm>
          </p:grpSpPr>
          <p:sp>
            <p:nvSpPr>
              <p:cNvPr id="124" name="Line 150"/>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5" name="Line 151"/>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6" name="Line 152"/>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7" name="Line 153"/>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 name="Line 154"/>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 name="Line 155"/>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 name="Line 156"/>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7" name="Group 157"/>
            <p:cNvGrpSpPr>
              <a:grpSpLocks/>
            </p:cNvGrpSpPr>
            <p:nvPr/>
          </p:nvGrpSpPr>
          <p:grpSpPr bwMode="auto">
            <a:xfrm flipV="1">
              <a:off x="8316525" y="1958900"/>
              <a:ext cx="685800" cy="381000"/>
              <a:chOff x="1824" y="3360"/>
              <a:chExt cx="288" cy="192"/>
            </a:xfrm>
          </p:grpSpPr>
          <p:sp>
            <p:nvSpPr>
              <p:cNvPr id="117" name="Line 158"/>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8" name="Line 159"/>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9" name="Line 160"/>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0" name="Line 161"/>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 name="Line 162"/>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 name="Line 163"/>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 name="Line 164"/>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8" name="Group 165"/>
            <p:cNvGrpSpPr>
              <a:grpSpLocks/>
            </p:cNvGrpSpPr>
            <p:nvPr/>
          </p:nvGrpSpPr>
          <p:grpSpPr bwMode="auto">
            <a:xfrm flipH="1" flipV="1">
              <a:off x="7706925" y="1958900"/>
              <a:ext cx="685800" cy="381000"/>
              <a:chOff x="1824" y="3360"/>
              <a:chExt cx="288" cy="192"/>
            </a:xfrm>
          </p:grpSpPr>
          <p:sp>
            <p:nvSpPr>
              <p:cNvPr id="110" name="Line 166"/>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1" name="Line 167"/>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 name="Line 168"/>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 name="Line 169"/>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4" name="Line 170"/>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5" name="Line 171"/>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6" name="Line 172"/>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09" name="AutoShape 133"/>
            <p:cNvSpPr>
              <a:spLocks noChangeArrowheads="1"/>
            </p:cNvSpPr>
            <p:nvPr/>
          </p:nvSpPr>
          <p:spPr bwMode="auto">
            <a:xfrm>
              <a:off x="8195875" y="1773163"/>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sp>
        <p:nvSpPr>
          <p:cNvPr id="4" name="TextBox 3"/>
          <p:cNvSpPr txBox="1"/>
          <p:nvPr/>
        </p:nvSpPr>
        <p:spPr>
          <a:xfrm>
            <a:off x="74727" y="3129822"/>
            <a:ext cx="1779619" cy="1200329"/>
          </a:xfrm>
          <a:prstGeom prst="rect">
            <a:avLst/>
          </a:prstGeom>
          <a:noFill/>
        </p:spPr>
        <p:txBody>
          <a:bodyPr wrap="square" rtlCol="0">
            <a:spAutoFit/>
          </a:bodyPr>
          <a:lstStyle/>
          <a:p>
            <a:r>
              <a:rPr lang="el-GR" dirty="0" smtClean="0">
                <a:solidFill>
                  <a:srgbClr val="FFFF00"/>
                </a:solidFill>
              </a:rPr>
              <a:t>Υπέρθεση ανεξάρτητων συγκρούσεων πρωτονίων</a:t>
            </a:r>
            <a:endParaRPr lang="fr-FR" dirty="0">
              <a:solidFill>
                <a:srgbClr val="FFFF00"/>
              </a:solidFill>
            </a:endParaRPr>
          </a:p>
        </p:txBody>
      </p:sp>
      <p:sp>
        <p:nvSpPr>
          <p:cNvPr id="7" name="Footer Placeholder 6"/>
          <p:cNvSpPr>
            <a:spLocks noGrp="1"/>
          </p:cNvSpPr>
          <p:nvPr>
            <p:ph type="ftr" sz="quarter" idx="11"/>
          </p:nvPr>
        </p:nvSpPr>
        <p:spPr/>
        <p:txBody>
          <a:bodyPr/>
          <a:lstStyle/>
          <a:p>
            <a:endParaRPr lang="fr-FR"/>
          </a:p>
        </p:txBody>
      </p:sp>
      <p:sp>
        <p:nvSpPr>
          <p:cNvPr id="6" name="Date Placeholder 5"/>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31414516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501473"/>
          </a:xfrm>
        </p:spPr>
        <p:txBody>
          <a:bodyPr>
            <a:normAutofit/>
          </a:bodyPr>
          <a:lstStyle/>
          <a:p>
            <a:r>
              <a:rPr lang="el-GR" sz="2400" dirty="0" smtClean="0">
                <a:solidFill>
                  <a:schemeClr val="bg1"/>
                </a:solidFill>
              </a:rPr>
              <a:t>Ενα τέ</a:t>
            </a:r>
            <a:r>
              <a:rPr lang="el-GR" sz="2400" dirty="0">
                <a:solidFill>
                  <a:schemeClr val="bg1"/>
                </a:solidFill>
              </a:rPr>
              <a:t>λ</a:t>
            </a:r>
            <a:r>
              <a:rPr lang="el-GR" sz="2400" dirty="0" smtClean="0">
                <a:solidFill>
                  <a:schemeClr val="bg1"/>
                </a:solidFill>
              </a:rPr>
              <a:t>ειο υγρό στο </a:t>
            </a:r>
            <a:r>
              <a:rPr lang="en-GB" sz="2400" dirty="0" smtClean="0">
                <a:solidFill>
                  <a:schemeClr val="bg1"/>
                </a:solidFill>
              </a:rPr>
              <a:t>LHC</a:t>
            </a:r>
            <a:endParaRPr lang="en-US" sz="2400" dirty="0">
              <a:solidFill>
                <a:schemeClr val="bg1"/>
              </a:solidFill>
            </a:endParaRPr>
          </a:p>
        </p:txBody>
      </p:sp>
      <p:sp>
        <p:nvSpPr>
          <p:cNvPr id="5" name="TextBox 4"/>
          <p:cNvSpPr txBox="1"/>
          <p:nvPr/>
        </p:nvSpPr>
        <p:spPr>
          <a:xfrm>
            <a:off x="481569" y="1067963"/>
            <a:ext cx="8444986" cy="3785652"/>
          </a:xfrm>
          <a:prstGeom prst="rect">
            <a:avLst/>
          </a:prstGeom>
          <a:noFill/>
        </p:spPr>
        <p:txBody>
          <a:bodyPr wrap="square" rtlCol="0">
            <a:spAutoFit/>
          </a:bodyPr>
          <a:lstStyle/>
          <a:p>
            <a:r>
              <a:rPr lang="el-GR" dirty="0" smtClean="0">
                <a:solidFill>
                  <a:srgbClr val="FFFFFF"/>
                </a:solidFill>
              </a:rPr>
              <a:t> </a:t>
            </a:r>
            <a:r>
              <a:rPr lang="el-GR" sz="2000" dirty="0" smtClean="0">
                <a:solidFill>
                  <a:srgbClr val="FFFFFF"/>
                </a:solidFill>
              </a:rPr>
              <a:t>Το μέγεθος της ελλειπτικής ροής εξαρτάται από την τριβή στο μέσο και χαρακτηρίζεται από το λόγο η/</a:t>
            </a:r>
            <a:r>
              <a:rPr lang="en-GB" sz="2000" dirty="0" smtClean="0">
                <a:solidFill>
                  <a:srgbClr val="FFFFFF"/>
                </a:solidFill>
              </a:rPr>
              <a:t>s, </a:t>
            </a:r>
            <a:r>
              <a:rPr lang="el-GR" sz="2000" dirty="0" smtClean="0">
                <a:solidFill>
                  <a:srgbClr val="FFFFFF"/>
                </a:solidFill>
              </a:rPr>
              <a:t>όπου η το ιξώδες και </a:t>
            </a:r>
            <a:r>
              <a:rPr lang="en-GB" sz="2000" dirty="0" smtClean="0">
                <a:solidFill>
                  <a:srgbClr val="FFFFFF"/>
                </a:solidFill>
              </a:rPr>
              <a:t>s</a:t>
            </a:r>
            <a:r>
              <a:rPr lang="el-GR" sz="2000" dirty="0" smtClean="0">
                <a:solidFill>
                  <a:srgbClr val="FFFFFF"/>
                </a:solidFill>
              </a:rPr>
              <a:t> η εντροπία.</a:t>
            </a:r>
          </a:p>
          <a:p>
            <a:r>
              <a:rPr lang="el-GR" sz="2000" dirty="0" smtClean="0">
                <a:solidFill>
                  <a:srgbClr val="FFFFFF"/>
                </a:solidFill>
              </a:rPr>
              <a:t>Η πυκνή </a:t>
            </a:r>
            <a:r>
              <a:rPr lang="el-GR" sz="2000" dirty="0">
                <a:solidFill>
                  <a:srgbClr val="FFFFFF"/>
                </a:solidFill>
              </a:rPr>
              <a:t>ύ</a:t>
            </a:r>
            <a:r>
              <a:rPr lang="el-GR" sz="2000" dirty="0" smtClean="0">
                <a:solidFill>
                  <a:srgbClr val="FFFFFF"/>
                </a:solidFill>
              </a:rPr>
              <a:t>λη που δημιουργείται από τη </a:t>
            </a:r>
            <a:r>
              <a:rPr lang="el-GR" sz="2000" dirty="0">
                <a:solidFill>
                  <a:srgbClr val="FFFFFF"/>
                </a:solidFill>
              </a:rPr>
              <a:t>σύγκρουση ρέει σχεδόν χωρίς τριβή (όπως το νερό, που έχει </a:t>
            </a:r>
            <a:r>
              <a:rPr lang="el-GR" sz="2000" dirty="0" smtClean="0">
                <a:solidFill>
                  <a:srgbClr val="FFFFFF"/>
                </a:solidFill>
              </a:rPr>
              <a:t>μικρό </a:t>
            </a:r>
            <a:r>
              <a:rPr lang="el-GR" sz="2000" dirty="0">
                <a:solidFill>
                  <a:srgbClr val="FFFFFF"/>
                </a:solidFill>
              </a:rPr>
              <a:t>ιξωδες) </a:t>
            </a:r>
            <a:r>
              <a:rPr lang="el-GR" sz="2000" dirty="0" smtClean="0">
                <a:solidFill>
                  <a:srgbClr val="FFFFFF"/>
                </a:solidFill>
              </a:rPr>
              <a:t>και όχι </a:t>
            </a:r>
            <a:r>
              <a:rPr lang="el-GR" sz="2000" dirty="0">
                <a:solidFill>
                  <a:srgbClr val="FFFFFF"/>
                </a:solidFill>
              </a:rPr>
              <a:t>ό</a:t>
            </a:r>
            <a:r>
              <a:rPr lang="el-GR" sz="2000" dirty="0" smtClean="0">
                <a:solidFill>
                  <a:srgbClr val="FFFFFF"/>
                </a:solidFill>
              </a:rPr>
              <a:t>πως το μέλι που έχει μεγάλο ιξώδες.</a:t>
            </a:r>
          </a:p>
          <a:p>
            <a:endParaRPr lang="el-GR" sz="2000" dirty="0">
              <a:solidFill>
                <a:srgbClr val="FFFFFF"/>
              </a:solidFill>
            </a:endParaRPr>
          </a:p>
          <a:p>
            <a:r>
              <a:rPr lang="el-GR" sz="2000" dirty="0" smtClean="0">
                <a:solidFill>
                  <a:srgbClr val="FFFF00"/>
                </a:solidFill>
              </a:rPr>
              <a:t>Η ύλη που σχηματίζεται από τις συγκρούσεις βαριών ιόντων αναμενόταν αρχικά να συμπεριφέρεται σαν αέριο πλάσμα.  Αντί γι’αυτό, φαίνεται να συμπεριφέρεται σαν τέλειο υγρό, με συντονισμένη συλλογική κίνηση (ροή) των σωματιδίων που το συνιστούν.</a:t>
            </a:r>
          </a:p>
          <a:p>
            <a:endParaRPr lang="el-GR" sz="2000" dirty="0" smtClean="0">
              <a:solidFill>
                <a:srgbClr val="FFFFFF"/>
              </a:solidFill>
            </a:endParaRPr>
          </a:p>
          <a:p>
            <a:endParaRPr lang="el-GR" sz="20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35</a:t>
            </a:fld>
            <a:endParaRPr lang="en-US"/>
          </a:p>
        </p:txBody>
      </p:sp>
      <p:sp>
        <p:nvSpPr>
          <p:cNvPr id="11" name="TextBox 10"/>
          <p:cNvSpPr txBox="1"/>
          <p:nvPr/>
        </p:nvSpPr>
        <p:spPr>
          <a:xfrm>
            <a:off x="419211" y="4464838"/>
            <a:ext cx="8587642" cy="1477328"/>
          </a:xfrm>
          <a:prstGeom prst="rect">
            <a:avLst/>
          </a:prstGeom>
          <a:noFill/>
        </p:spPr>
        <p:txBody>
          <a:bodyPr wrap="square" rtlCol="0">
            <a:spAutoFit/>
          </a:bodyPr>
          <a:lstStyle/>
          <a:p>
            <a:r>
              <a:rPr lang="el-GR" dirty="0">
                <a:solidFill>
                  <a:srgbClr val="FFFF00"/>
                </a:solidFill>
              </a:rPr>
              <a:t>Ηδη είχε ανακοινωθεί από τα πειράματα στο </a:t>
            </a:r>
            <a:r>
              <a:rPr lang="en-GB" dirty="0" smtClean="0">
                <a:solidFill>
                  <a:srgbClr val="FFFF00"/>
                </a:solidFill>
              </a:rPr>
              <a:t>RHIC</a:t>
            </a:r>
            <a:r>
              <a:rPr lang="el-GR" dirty="0" smtClean="0">
                <a:solidFill>
                  <a:srgbClr val="FFFFFF"/>
                </a:solidFill>
              </a:rPr>
              <a:t> </a:t>
            </a:r>
            <a:r>
              <a:rPr lang="en-GB" dirty="0">
                <a:solidFill>
                  <a:srgbClr val="FFFFFF"/>
                </a:solidFill>
              </a:rPr>
              <a:t>(Relativistic Heavy Ion Collider)  </a:t>
            </a:r>
            <a:r>
              <a:rPr lang="el-GR" dirty="0">
                <a:solidFill>
                  <a:srgbClr val="FFFFFF"/>
                </a:solidFill>
              </a:rPr>
              <a:t>στο </a:t>
            </a:r>
            <a:r>
              <a:rPr lang="en-GB" dirty="0">
                <a:solidFill>
                  <a:srgbClr val="FFFFFF"/>
                </a:solidFill>
              </a:rPr>
              <a:t>Brookhaven</a:t>
            </a:r>
            <a:r>
              <a:rPr lang="el-GR" dirty="0">
                <a:solidFill>
                  <a:srgbClr val="FFFFFF"/>
                </a:solidFill>
              </a:rPr>
              <a:t> </a:t>
            </a:r>
            <a:r>
              <a:rPr lang="en-GB" dirty="0">
                <a:solidFill>
                  <a:srgbClr val="FFFFFF"/>
                </a:solidFill>
              </a:rPr>
              <a:t>(</a:t>
            </a:r>
            <a:r>
              <a:rPr lang="en-GB" dirty="0" smtClean="0">
                <a:solidFill>
                  <a:srgbClr val="FFFFFF"/>
                </a:solidFill>
              </a:rPr>
              <a:t>US</a:t>
            </a:r>
            <a:r>
              <a:rPr lang="el-GR" dirty="0" smtClean="0">
                <a:solidFill>
                  <a:srgbClr val="FFFFFF"/>
                </a:solidFill>
              </a:rPr>
              <a:t>Α), όπου συγκρούονται </a:t>
            </a:r>
            <a:r>
              <a:rPr lang="el-GR" dirty="0">
                <a:solidFill>
                  <a:srgbClr val="FFFFFF"/>
                </a:solidFill>
              </a:rPr>
              <a:t>πυρήνες </a:t>
            </a:r>
            <a:r>
              <a:rPr lang="el-GR" dirty="0" smtClean="0">
                <a:solidFill>
                  <a:srgbClr val="FFFFFF"/>
                </a:solidFill>
              </a:rPr>
              <a:t>χρυσού με ενέργεια 13 </a:t>
            </a:r>
            <a:r>
              <a:rPr lang="el-GR" dirty="0">
                <a:solidFill>
                  <a:srgbClr val="FFFFFF"/>
                </a:solidFill>
              </a:rPr>
              <a:t>φορές </a:t>
            </a:r>
            <a:r>
              <a:rPr lang="el-GR" dirty="0" smtClean="0">
                <a:solidFill>
                  <a:srgbClr val="FFFFFF"/>
                </a:solidFill>
              </a:rPr>
              <a:t>μικρότερη </a:t>
            </a:r>
          </a:p>
          <a:p>
            <a:endParaRPr lang="el-GR" dirty="0">
              <a:solidFill>
                <a:srgbClr val="FFFFFF"/>
              </a:solidFill>
            </a:endParaRPr>
          </a:p>
          <a:p>
            <a:r>
              <a:rPr lang="el-GR" dirty="0">
                <a:solidFill>
                  <a:srgbClr val="FFC8E5"/>
                </a:solidFill>
              </a:rPr>
              <a:t>Ενα από τα πιο θεαματικά αποτελέσματα από τα πειράματα βαριών ιόντων</a:t>
            </a:r>
            <a:endParaRPr lang="en-US" dirty="0">
              <a:solidFill>
                <a:srgbClr val="FFC8E5"/>
              </a:solidFill>
            </a:endParaRPr>
          </a:p>
          <a:p>
            <a:endParaRPr lang="el-GR" dirty="0">
              <a:solidFill>
                <a:srgbClr val="FFFFFF"/>
              </a:solidFill>
            </a:endParaRPr>
          </a:p>
        </p:txBody>
      </p:sp>
      <p:sp>
        <p:nvSpPr>
          <p:cNvPr id="4" name="Footer Placeholder 3"/>
          <p:cNvSpPr>
            <a:spLocks noGrp="1"/>
          </p:cNvSpPr>
          <p:nvPr>
            <p:ph type="ftr" sz="quarter" idx="11"/>
          </p:nvPr>
        </p:nvSpPr>
        <p:spPr/>
        <p:txBody>
          <a:bodyPr/>
          <a:lstStyle/>
          <a:p>
            <a:endParaRPr lang="fr-FR"/>
          </a:p>
        </p:txBody>
      </p:sp>
      <p:sp>
        <p:nvSpPr>
          <p:cNvPr id="6" name="Date Placeholder 5"/>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361207745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Box 7"/>
          <p:cNvSpPr txBox="1">
            <a:spLocks noChangeArrowheads="1"/>
          </p:cNvSpPr>
          <p:nvPr/>
        </p:nvSpPr>
        <p:spPr bwMode="auto">
          <a:xfrm>
            <a:off x="1" y="404813"/>
            <a:ext cx="91439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800" b="0" dirty="0">
                <a:solidFill>
                  <a:srgbClr val="FFFF00"/>
                </a:solidFill>
                <a:latin typeface="Calibri"/>
                <a:cs typeface="Calibri"/>
              </a:rPr>
              <a:t>Ενίσχυση της παραδοξότητας (</a:t>
            </a:r>
            <a:r>
              <a:rPr lang="en-US" sz="2800" b="0" dirty="0">
                <a:solidFill>
                  <a:srgbClr val="FFFF00"/>
                </a:solidFill>
                <a:latin typeface="Calibri"/>
                <a:cs typeface="Calibri"/>
              </a:rPr>
              <a:t>Strangeness enhancement </a:t>
            </a:r>
            <a:r>
              <a:rPr lang="el-GR" sz="2800" b="0" dirty="0">
                <a:solidFill>
                  <a:srgbClr val="FFFF00"/>
                </a:solidFill>
                <a:latin typeface="Calibri"/>
                <a:cs typeface="Calibri"/>
              </a:rPr>
              <a:t>)</a:t>
            </a:r>
          </a:p>
        </p:txBody>
      </p:sp>
      <p:sp>
        <p:nvSpPr>
          <p:cNvPr id="31750" name="TextBox 1"/>
          <p:cNvSpPr txBox="1">
            <a:spLocks noChangeArrowheads="1"/>
          </p:cNvSpPr>
          <p:nvPr/>
        </p:nvSpPr>
        <p:spPr bwMode="auto">
          <a:xfrm>
            <a:off x="250825" y="5222877"/>
            <a:ext cx="7853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ενός τύπου ανά αλληλεπίδραση </a:t>
            </a:r>
            <a:r>
              <a:rPr lang="en-GB" sz="2000" b="0" dirty="0" err="1">
                <a:solidFill>
                  <a:srgbClr val="FFFFFF"/>
                </a:solidFill>
                <a:latin typeface="Calibri"/>
                <a:cs typeface="Calibri"/>
              </a:rPr>
              <a:t>PbPb</a:t>
            </a:r>
            <a:r>
              <a:rPr lang="en-GB" sz="2000" b="0" dirty="0">
                <a:solidFill>
                  <a:srgbClr val="FFFFFF"/>
                </a:solidFill>
                <a:latin typeface="Calibri"/>
                <a:cs typeface="Calibri"/>
              </a:rPr>
              <a:t>/&lt;</a:t>
            </a:r>
            <a:r>
              <a:rPr lang="en-GB" sz="2000" b="0" dirty="0" err="1">
                <a:solidFill>
                  <a:srgbClr val="FFFFFF"/>
                </a:solidFill>
                <a:latin typeface="Calibri"/>
                <a:cs typeface="Calibri"/>
              </a:rPr>
              <a:t>N</a:t>
            </a:r>
            <a:r>
              <a:rPr lang="en-GB" sz="2000" b="0" baseline="-25000" dirty="0" err="1">
                <a:solidFill>
                  <a:srgbClr val="FFFFFF"/>
                </a:solidFill>
                <a:latin typeface="Calibri"/>
                <a:cs typeface="Calibri"/>
              </a:rPr>
              <a:t>part</a:t>
            </a:r>
            <a:r>
              <a:rPr lang="en-GB" sz="2000" b="0" dirty="0">
                <a:solidFill>
                  <a:srgbClr val="FFFFFF"/>
                </a:solidFill>
                <a:latin typeface="Calibri"/>
                <a:cs typeface="Calibri"/>
              </a:rPr>
              <a:t>&gt;</a:t>
            </a:r>
            <a:r>
              <a:rPr lang="el-GR" sz="2000" b="0" dirty="0">
                <a:solidFill>
                  <a:srgbClr val="FFFFFF"/>
                </a:solidFill>
                <a:latin typeface="Calibri"/>
                <a:cs typeface="Calibri"/>
              </a:rPr>
              <a:t> </a:t>
            </a:r>
            <a:endParaRPr lang="en-GB" sz="2000" b="0" dirty="0">
              <a:solidFill>
                <a:srgbClr val="FFFFFF"/>
              </a:solidFill>
              <a:latin typeface="Calibri"/>
              <a:cs typeface="Calibri"/>
            </a:endParaRPr>
          </a:p>
          <a:p>
            <a:r>
              <a:rPr lang="en-GB" sz="2000" b="0" dirty="0">
                <a:solidFill>
                  <a:srgbClr val="FFFFFF"/>
                </a:solidFill>
                <a:latin typeface="Calibri"/>
                <a:cs typeface="Calibri"/>
              </a:rPr>
              <a:t>____________________________________________________________</a:t>
            </a:r>
          </a:p>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του ίδιου τύπου ανά αλληλεπίδραση </a:t>
            </a:r>
            <a:r>
              <a:rPr lang="en-GB" sz="2000" b="0" dirty="0" err="1">
                <a:solidFill>
                  <a:srgbClr val="FFFFFF"/>
                </a:solidFill>
                <a:latin typeface="Calibri"/>
                <a:cs typeface="Calibri"/>
              </a:rPr>
              <a:t>pp</a:t>
            </a:r>
            <a:r>
              <a:rPr lang="en-GB" sz="2000" b="0" dirty="0">
                <a:solidFill>
                  <a:srgbClr val="FFFFFF"/>
                </a:solidFill>
                <a:latin typeface="Calibri"/>
                <a:cs typeface="Calibri"/>
              </a:rPr>
              <a:t>/2</a:t>
            </a:r>
          </a:p>
        </p:txBody>
      </p:sp>
      <p:sp>
        <p:nvSpPr>
          <p:cNvPr id="31751" name="TextBox 1"/>
          <p:cNvSpPr txBox="1">
            <a:spLocks noChangeArrowheads="1"/>
          </p:cNvSpPr>
          <p:nvPr/>
        </p:nvSpPr>
        <p:spPr bwMode="auto">
          <a:xfrm>
            <a:off x="603251" y="917413"/>
            <a:ext cx="6955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000" b="0" dirty="0">
                <a:solidFill>
                  <a:schemeClr val="bg1"/>
                </a:solidFill>
                <a:latin typeface="Calibri"/>
                <a:cs typeface="Calibri"/>
              </a:rPr>
              <a:t>Ενα από τα πρώτα σήματα για το πλάσμα κουάρκ και γλουονίων</a:t>
            </a:r>
            <a:endParaRPr lang="en-GB" sz="2000" b="0" dirty="0">
              <a:solidFill>
                <a:schemeClr val="bg1"/>
              </a:solidFill>
              <a:latin typeface="Calibri"/>
              <a:cs typeface="Calibri"/>
            </a:endParaRPr>
          </a:p>
        </p:txBody>
      </p:sp>
      <p:pic>
        <p:nvPicPr>
          <p:cNvPr id="4" name="Picture 3"/>
          <p:cNvPicPr>
            <a:picLocks noChangeAspect="1"/>
          </p:cNvPicPr>
          <p:nvPr/>
        </p:nvPicPr>
        <p:blipFill>
          <a:blip r:embed="rId2"/>
          <a:stretch>
            <a:fillRect/>
          </a:stretch>
        </p:blipFill>
        <p:spPr>
          <a:xfrm>
            <a:off x="1861439" y="1452563"/>
            <a:ext cx="5421123" cy="3672000"/>
          </a:xfrm>
          <a:prstGeom prst="rect">
            <a:avLst/>
          </a:prstGeom>
        </p:spPr>
      </p:pic>
      <p:sp>
        <p:nvSpPr>
          <p:cNvPr id="8" name="Slide Number Placeholder 7"/>
          <p:cNvSpPr>
            <a:spLocks noGrp="1"/>
          </p:cNvSpPr>
          <p:nvPr>
            <p:ph type="sldNum" sz="quarter" idx="12"/>
          </p:nvPr>
        </p:nvSpPr>
        <p:spPr/>
        <p:txBody>
          <a:bodyPr/>
          <a:lstStyle/>
          <a:p>
            <a:fld id="{DD6A0079-E3EA-F649-832E-01E6D884025C}" type="slidenum">
              <a:rPr lang="fr-FR" smtClean="0"/>
              <a:t>36</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91411188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p:cNvPicPr>
          <p:nvPr/>
        </p:nvPicPr>
        <p:blipFill>
          <a:blip r:embed="rId2" cstate="screen">
            <a:extLst>
              <a:ext uri="{28A0092B-C50C-407E-A947-70E740481C1C}">
                <a14:useLocalDpi xmlns:a14="http://schemas.microsoft.com/office/drawing/2010/main"/>
              </a:ext>
            </a:extLst>
          </a:blip>
          <a:stretch>
            <a:fillRect/>
          </a:stretch>
        </p:blipFill>
        <p:spPr>
          <a:xfrm>
            <a:off x="-100800" y="3099600"/>
            <a:ext cx="4546800" cy="3229200"/>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Πίδακες αδρονίων</a:t>
            </a:r>
            <a:endParaRPr lang="en-US" sz="3200" dirty="0">
              <a:solidFill>
                <a:srgbClr val="FFFF00"/>
              </a:solidFill>
            </a:endParaRPr>
          </a:p>
        </p:txBody>
      </p:sp>
      <p:pic>
        <p:nvPicPr>
          <p:cNvPr id="14" name="Picture 13"/>
          <p:cNvPicPr>
            <a:picLocks noChangeAspect="1"/>
          </p:cNvPicPr>
          <p:nvPr/>
        </p:nvPicPr>
        <p:blipFill>
          <a:blip r:embed="rId3"/>
          <a:stretch>
            <a:fillRect/>
          </a:stretch>
        </p:blipFill>
        <p:spPr>
          <a:xfrm>
            <a:off x="4495800" y="1257300"/>
            <a:ext cx="4356100" cy="3708400"/>
          </a:xfrm>
          <a:prstGeom prst="rect">
            <a:avLst/>
          </a:prstGeom>
        </p:spPr>
      </p:pic>
      <p:sp>
        <p:nvSpPr>
          <p:cNvPr id="11" name="Slide Number Placeholder 10"/>
          <p:cNvSpPr>
            <a:spLocks noGrp="1"/>
          </p:cNvSpPr>
          <p:nvPr>
            <p:ph type="sldNum" sz="quarter" idx="12"/>
          </p:nvPr>
        </p:nvSpPr>
        <p:spPr/>
        <p:txBody>
          <a:bodyPr/>
          <a:lstStyle/>
          <a:p>
            <a:fld id="{DD6A0079-E3EA-F649-832E-01E6D884025C}" type="slidenum">
              <a:rPr lang="fr-FR" smtClean="0"/>
              <a:t>37</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348143904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00" y="3098799"/>
            <a:ext cx="4546600" cy="3229146"/>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Απόπνιξη των πιδάκων μέσα στο </a:t>
            </a:r>
            <a:r>
              <a:rPr lang="en-US" sz="3200" dirty="0" smtClean="0">
                <a:solidFill>
                  <a:srgbClr val="FFFF00"/>
                </a:solidFill>
              </a:rPr>
              <a:t>QGP</a:t>
            </a:r>
            <a:endParaRPr lang="en-US" sz="3200" dirty="0">
              <a:solidFill>
                <a:srgbClr val="FFFF00"/>
              </a:solidFill>
            </a:endParaRPr>
          </a:p>
        </p:txBody>
      </p:sp>
      <p:pic>
        <p:nvPicPr>
          <p:cNvPr id="2" name="Picture 1"/>
          <p:cNvPicPr>
            <a:picLocks noChangeAspect="1"/>
          </p:cNvPicPr>
          <p:nvPr/>
        </p:nvPicPr>
        <p:blipFill>
          <a:blip r:embed="rId3"/>
          <a:stretch>
            <a:fillRect/>
          </a:stretch>
        </p:blipFill>
        <p:spPr>
          <a:xfrm>
            <a:off x="4318144" y="1206499"/>
            <a:ext cx="4635500" cy="3937000"/>
          </a:xfrm>
          <a:prstGeom prst="rect">
            <a:avLst/>
          </a:prstGeom>
        </p:spPr>
      </p:pic>
      <p:sp>
        <p:nvSpPr>
          <p:cNvPr id="6" name="TextBox 5"/>
          <p:cNvSpPr txBox="1"/>
          <p:nvPr/>
        </p:nvSpPr>
        <p:spPr>
          <a:xfrm>
            <a:off x="135685" y="1195911"/>
            <a:ext cx="4142773" cy="1754327"/>
          </a:xfrm>
          <a:prstGeom prst="rect">
            <a:avLst/>
          </a:prstGeom>
          <a:noFill/>
        </p:spPr>
        <p:txBody>
          <a:bodyPr wrap="square" rtlCol="0">
            <a:spAutoFit/>
          </a:bodyPr>
          <a:lstStyle/>
          <a:p>
            <a:r>
              <a:rPr lang="el-GR" dirty="0">
                <a:solidFill>
                  <a:srgbClr val="FFFFFF"/>
                </a:solidFill>
              </a:rPr>
              <a:t>Ο πίδακας που παράγεται κοντά στην επιφάνεια από το  </a:t>
            </a:r>
            <a:r>
              <a:rPr lang="en-GB" dirty="0">
                <a:solidFill>
                  <a:srgbClr val="FFFFFF"/>
                </a:solidFill>
              </a:rPr>
              <a:t>QGP </a:t>
            </a:r>
            <a:r>
              <a:rPr lang="el-GR" dirty="0">
                <a:solidFill>
                  <a:srgbClr val="FFFFFF"/>
                </a:solidFill>
              </a:rPr>
              <a:t>έχει μεγάλη</a:t>
            </a:r>
            <a:r>
              <a:rPr lang="en-GB" dirty="0">
                <a:solidFill>
                  <a:srgbClr val="FFFFFF"/>
                </a:solidFill>
              </a:rPr>
              <a:t> </a:t>
            </a:r>
            <a:r>
              <a:rPr lang="el-GR" dirty="0">
                <a:solidFill>
                  <a:srgbClr val="FFFFFF"/>
                </a:solidFill>
              </a:rPr>
              <a:t>ενέργεια ενώ εκείνος που διασχίζει το</a:t>
            </a:r>
            <a:r>
              <a:rPr lang="en-GB" dirty="0">
                <a:solidFill>
                  <a:srgbClr val="FFFFFF"/>
                </a:solidFill>
              </a:rPr>
              <a:t> QGP</a:t>
            </a:r>
            <a:r>
              <a:rPr lang="el-GR" dirty="0">
                <a:solidFill>
                  <a:srgbClr val="FFFFFF"/>
                </a:solidFill>
              </a:rPr>
              <a:t> απορροφιέται και σκεδάζεται από το πυκνό μέσο χάνοντας μεγάλο μέρος της ενέργειάς του</a:t>
            </a:r>
            <a:endParaRPr lang="en-US" dirty="0">
              <a:solidFill>
                <a:srgbClr val="FFFFFF"/>
              </a:solidFill>
            </a:endParaRPr>
          </a:p>
        </p:txBody>
      </p:sp>
      <p:sp>
        <p:nvSpPr>
          <p:cNvPr id="13" name="Slide Number Placeholder 12"/>
          <p:cNvSpPr>
            <a:spLocks noGrp="1"/>
          </p:cNvSpPr>
          <p:nvPr>
            <p:ph type="sldNum" sz="quarter" idx="12"/>
          </p:nvPr>
        </p:nvSpPr>
        <p:spPr/>
        <p:txBody>
          <a:bodyPr/>
          <a:lstStyle/>
          <a:p>
            <a:fld id="{DD6A0079-E3EA-F649-832E-01E6D884025C}" type="slidenum">
              <a:rPr lang="fr-FR" smtClean="0"/>
              <a:t>38</a:t>
            </a:fld>
            <a:endParaRPr lang="fr-FR"/>
          </a:p>
        </p:txBody>
      </p:sp>
      <p:sp>
        <p:nvSpPr>
          <p:cNvPr id="3" name="Footer Placeholder 2"/>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35756437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40"/>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457200" y="770070"/>
            <a:ext cx="8229600" cy="5356095"/>
          </a:xfrm>
        </p:spPr>
        <p:txBody>
          <a:bodyPr>
            <a:normAutofit/>
          </a:bodyPr>
          <a:lstStyle/>
          <a:p>
            <a:r>
              <a:rPr lang="en-GB" sz="1800" dirty="0">
                <a:solidFill>
                  <a:srgbClr val="FFFF00"/>
                </a:solidFill>
              </a:rPr>
              <a:t>J/</a:t>
            </a:r>
            <a:r>
              <a:rPr lang="el-GR" sz="1800" dirty="0" smtClean="0">
                <a:solidFill>
                  <a:srgbClr val="FFFF00"/>
                </a:solidFill>
              </a:rPr>
              <a:t>Ψ</a:t>
            </a:r>
            <a:r>
              <a:rPr lang="el-GR" sz="1800" dirty="0" smtClean="0">
                <a:solidFill>
                  <a:srgbClr val="FFFFFF"/>
                </a:solidFill>
              </a:rPr>
              <a:t> Βρέθηκε το 1974, σχεδόν συγχρόνως, στο </a:t>
            </a:r>
            <a:r>
              <a:rPr lang="en-GB" sz="1800" dirty="0" smtClean="0">
                <a:solidFill>
                  <a:srgbClr val="FFFFFF"/>
                </a:solidFill>
              </a:rPr>
              <a:t>Brookhaven </a:t>
            </a:r>
            <a:r>
              <a:rPr lang="el-GR" sz="1800" dirty="0" smtClean="0">
                <a:solidFill>
                  <a:srgbClr val="FFFFFF"/>
                </a:solidFill>
              </a:rPr>
              <a:t>(συγκρούσεις πρωτονίων-πυρήνων) και στο </a:t>
            </a:r>
            <a:r>
              <a:rPr lang="en-GB" sz="1800" dirty="0" smtClean="0">
                <a:solidFill>
                  <a:srgbClr val="FFFFFF"/>
                </a:solidFill>
              </a:rPr>
              <a:t>SLAC (</a:t>
            </a:r>
            <a:r>
              <a:rPr lang="el-GR" sz="1800" dirty="0" smtClean="0">
                <a:solidFill>
                  <a:srgbClr val="FFFFFF"/>
                </a:solidFill>
              </a:rPr>
              <a:t>συγκρούσεις </a:t>
            </a:r>
            <a:r>
              <a:rPr lang="en-GB" sz="1800" dirty="0" err="1" smtClean="0">
                <a:solidFill>
                  <a:srgbClr val="FFFFFF"/>
                </a:solidFill>
              </a:rPr>
              <a:t>e</a:t>
            </a:r>
            <a:r>
              <a:rPr lang="en-GB" sz="1800" baseline="30000" dirty="0" err="1" smtClean="0">
                <a:solidFill>
                  <a:srgbClr val="FFFFFF"/>
                </a:solidFill>
              </a:rPr>
              <a:t>+</a:t>
            </a:r>
            <a:r>
              <a:rPr lang="en-GB" sz="1800" dirty="0" err="1" smtClean="0">
                <a:solidFill>
                  <a:srgbClr val="FFFFFF"/>
                </a:solidFill>
              </a:rPr>
              <a:t>e</a:t>
            </a:r>
            <a:r>
              <a:rPr lang="en-GB" sz="1800" baseline="30000" dirty="0" smtClean="0">
                <a:solidFill>
                  <a:srgbClr val="FFFFFF"/>
                </a:solidFill>
              </a:rPr>
              <a:t>-</a:t>
            </a:r>
            <a:r>
              <a:rPr lang="el-GR" sz="1800" dirty="0" smtClean="0">
                <a:solidFill>
                  <a:srgbClr val="FFFFFF"/>
                </a:solidFill>
              </a:rPr>
              <a:t>)</a:t>
            </a:r>
          </a:p>
          <a:p>
            <a:r>
              <a:rPr lang="el-GR" sz="1800" dirty="0" smtClean="0">
                <a:solidFill>
                  <a:srgbClr val="FFFFFF"/>
                </a:solidFill>
              </a:rPr>
              <a:t>δέσμια κατάσταση ενός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l-GR" sz="1800" dirty="0" smtClean="0">
                <a:solidFill>
                  <a:srgbClr val="FFFFFF"/>
                </a:solidFill>
              </a:rPr>
              <a:t>ενός </a:t>
            </a:r>
            <a:r>
              <a:rPr lang="en-US" sz="1800" dirty="0" smtClean="0">
                <a:solidFill>
                  <a:srgbClr val="FFFFFF"/>
                </a:solidFill>
              </a:rPr>
              <a:t> </a:t>
            </a:r>
            <a:r>
              <a:rPr lang="en-US" sz="1800" dirty="0">
                <a:solidFill>
                  <a:srgbClr val="FFFFFF"/>
                </a:solidFill>
              </a:rPr>
              <a:t>c</a:t>
            </a:r>
            <a:r>
              <a:rPr lang="el-GR" sz="1800" dirty="0">
                <a:solidFill>
                  <a:srgbClr val="FFFFFF"/>
                </a:solidFill>
              </a:rPr>
              <a:t> (αντι) </a:t>
            </a:r>
            <a:r>
              <a:rPr lang="el-GR" sz="1800" dirty="0" smtClean="0">
                <a:solidFill>
                  <a:srgbClr val="FFFFFF"/>
                </a:solidFill>
              </a:rPr>
              <a:t>κουάρκ (μάζα 3 </a:t>
            </a:r>
            <a:r>
              <a:rPr lang="en-GB" sz="1800" dirty="0" err="1" smtClean="0">
                <a:solidFill>
                  <a:srgbClr val="FFFFFF"/>
                </a:solidFill>
              </a:rPr>
              <a:t>GeV</a:t>
            </a:r>
            <a:r>
              <a:rPr lang="el-GR" sz="1800" dirty="0" smtClean="0">
                <a:solidFill>
                  <a:srgbClr val="FFFFFF"/>
                </a:solidFill>
              </a:rPr>
              <a:t>)</a:t>
            </a:r>
          </a:p>
          <a:p>
            <a:r>
              <a:rPr lang="el-GR" sz="1800" dirty="0" smtClean="0">
                <a:solidFill>
                  <a:srgbClr val="FFFFFF"/>
                </a:solidFill>
              </a:rPr>
              <a:t>Τα δύο «αντικείμενα» που αποτελούν το </a:t>
            </a:r>
            <a:r>
              <a:rPr lang="en-GB" sz="1800" dirty="0">
                <a:solidFill>
                  <a:srgbClr val="FFFFFF"/>
                </a:solidFill>
              </a:rPr>
              <a:t>J/</a:t>
            </a:r>
            <a:r>
              <a:rPr lang="el-GR" sz="1800" dirty="0" smtClean="0">
                <a:solidFill>
                  <a:srgbClr val="FFFFFF"/>
                </a:solidFill>
              </a:rPr>
              <a:t>Ψ συνδέονται λόγω της ισχυρής αλληλεπίδρασης</a:t>
            </a:r>
          </a:p>
          <a:p>
            <a:endParaRPr lang="el-GR" sz="1800" dirty="0" smtClean="0">
              <a:solidFill>
                <a:srgbClr val="FFFFFF"/>
              </a:solidFill>
            </a:endParaRPr>
          </a:p>
          <a:p>
            <a:r>
              <a:rPr lang="el-GR" sz="1800" dirty="0" smtClean="0">
                <a:solidFill>
                  <a:srgbClr val="FFFFFF"/>
                </a:solidFill>
              </a:rPr>
              <a:t>Μέσα στο πλάσμα κουάρκ και γλουονίων</a:t>
            </a:r>
            <a:r>
              <a:rPr lang="en-GB" sz="1800" dirty="0" smtClean="0">
                <a:solidFill>
                  <a:srgbClr val="FFFFFF"/>
                </a:solidFill>
              </a:rPr>
              <a:t> (QGP)</a:t>
            </a:r>
            <a:r>
              <a:rPr lang="el-GR" sz="1800" dirty="0" smtClean="0">
                <a:solidFill>
                  <a:srgbClr val="FFFFFF"/>
                </a:solidFill>
              </a:rPr>
              <a:t>, λόγω του μεγάλου αριθμού ελεύθερων φορτίων χρώματος που αποτελούν το</a:t>
            </a:r>
            <a:r>
              <a:rPr lang="en-GB" sz="1800" dirty="0" smtClean="0">
                <a:solidFill>
                  <a:srgbClr val="FFFFFF"/>
                </a:solidFill>
              </a:rPr>
              <a:t> QGP, </a:t>
            </a:r>
            <a:r>
              <a:rPr lang="el-GR" sz="1800" dirty="0" smtClean="0">
                <a:solidFill>
                  <a:srgbClr val="FFFFFF"/>
                </a:solidFill>
              </a:rPr>
              <a:t>η σύνδεση των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n-US" sz="1800" dirty="0" smtClean="0">
                <a:solidFill>
                  <a:srgbClr val="FFFFFF"/>
                </a:solidFill>
              </a:rPr>
              <a:t>c</a:t>
            </a:r>
            <a:r>
              <a:rPr lang="el-GR" sz="1800" dirty="0" smtClean="0">
                <a:solidFill>
                  <a:srgbClr val="FFFFFF"/>
                </a:solidFill>
              </a:rPr>
              <a:t> </a:t>
            </a:r>
            <a:r>
              <a:rPr lang="el-GR" sz="1800" dirty="0">
                <a:solidFill>
                  <a:srgbClr val="FFFFFF"/>
                </a:solidFill>
              </a:rPr>
              <a:t>(αντι) </a:t>
            </a:r>
            <a:r>
              <a:rPr lang="el-GR" sz="1800" dirty="0" smtClean="0">
                <a:solidFill>
                  <a:srgbClr val="FFFFFF"/>
                </a:solidFill>
              </a:rPr>
              <a:t>κουάρκ γίνεται ασθενέστερη, το ζευγάρι αποσυντίθεται και το </a:t>
            </a:r>
            <a:r>
              <a:rPr lang="en-GB" sz="1800" dirty="0">
                <a:solidFill>
                  <a:srgbClr val="FFFFFF"/>
                </a:solidFill>
              </a:rPr>
              <a:t>J/</a:t>
            </a:r>
            <a:r>
              <a:rPr lang="el-GR" sz="1800" dirty="0">
                <a:solidFill>
                  <a:srgbClr val="FFFFFF"/>
                </a:solidFill>
              </a:rPr>
              <a:t>Ψ </a:t>
            </a:r>
            <a:r>
              <a:rPr lang="el-GR" sz="1800" dirty="0" smtClean="0">
                <a:solidFill>
                  <a:srgbClr val="FFFFFF"/>
                </a:solidFill>
              </a:rPr>
              <a:t>εξαφανίζεται</a:t>
            </a:r>
            <a:r>
              <a:rPr lang="en-GB" sz="1800" dirty="0" smtClean="0">
                <a:solidFill>
                  <a:srgbClr val="FFFFFF"/>
                </a:solidFill>
              </a:rPr>
              <a:t> (Debye screening)</a:t>
            </a:r>
          </a:p>
          <a:p>
            <a:r>
              <a:rPr lang="el-GR" sz="1800" dirty="0" smtClean="0">
                <a:solidFill>
                  <a:srgbClr val="FFFFFF"/>
                </a:solidFill>
              </a:rPr>
              <a:t>Παρατηρείται ελάττωση του σήματος από το </a:t>
            </a:r>
            <a:r>
              <a:rPr lang="en-GB" sz="1800" dirty="0">
                <a:solidFill>
                  <a:srgbClr val="FFFFFF"/>
                </a:solidFill>
              </a:rPr>
              <a:t>J/</a:t>
            </a:r>
            <a:r>
              <a:rPr lang="el-GR" sz="1800" dirty="0">
                <a:solidFill>
                  <a:srgbClr val="FFFFFF"/>
                </a:solidFill>
              </a:rPr>
              <a:t>Ψ </a:t>
            </a:r>
            <a:endParaRPr lang="el-GR" sz="1800" dirty="0" smtClean="0">
              <a:solidFill>
                <a:srgbClr val="FFFFFF"/>
              </a:solidFill>
            </a:endParaRPr>
          </a:p>
          <a:p>
            <a:pPr marL="0" indent="0">
              <a:buNone/>
            </a:pPr>
            <a:r>
              <a:rPr lang="el-GR" sz="1800" dirty="0" smtClean="0">
                <a:solidFill>
                  <a:srgbClr val="FFFFFF"/>
                </a:solidFill>
              </a:rPr>
              <a:t>       (τα προιόντα από τι</a:t>
            </a:r>
            <a:r>
              <a:rPr lang="el-GR" sz="1800" dirty="0">
                <a:solidFill>
                  <a:srgbClr val="FFFFFF"/>
                </a:solidFill>
              </a:rPr>
              <a:t>ς</a:t>
            </a:r>
            <a:r>
              <a:rPr lang="el-GR" sz="1800" dirty="0" smtClean="0">
                <a:solidFill>
                  <a:srgbClr val="FFFFFF"/>
                </a:solidFill>
              </a:rPr>
              <a:t> διασπάσεις του, κυρίως </a:t>
            </a:r>
            <a:r>
              <a:rPr lang="en-GB" sz="1800" dirty="0">
                <a:solidFill>
                  <a:srgbClr val="FFFFFF"/>
                </a:solidFill>
              </a:rPr>
              <a:t>J/</a:t>
            </a:r>
            <a:r>
              <a:rPr lang="el-GR" sz="1800" dirty="0">
                <a:solidFill>
                  <a:srgbClr val="FFFFFF"/>
                </a:solidFill>
              </a:rPr>
              <a:t>Ψ </a:t>
            </a:r>
            <a:r>
              <a:rPr lang="el-GR" sz="1800" dirty="0" smtClean="0">
                <a:solidFill>
                  <a:srgbClr val="FFFFFF"/>
                </a:solidFill>
              </a:rPr>
              <a:t> -&gt; μμ και </a:t>
            </a:r>
            <a:r>
              <a:rPr lang="en-GB" sz="1800" dirty="0">
                <a:solidFill>
                  <a:srgbClr val="FFFFFF"/>
                </a:solidFill>
              </a:rPr>
              <a:t>J/</a:t>
            </a:r>
            <a:r>
              <a:rPr lang="el-GR" sz="1800" dirty="0">
                <a:solidFill>
                  <a:srgbClr val="FFFFFF"/>
                </a:solidFill>
              </a:rPr>
              <a:t>Ψ </a:t>
            </a:r>
            <a:r>
              <a:rPr lang="el-GR" sz="1800" dirty="0" smtClean="0">
                <a:solidFill>
                  <a:srgbClr val="FFFFFF"/>
                </a:solidFill>
              </a:rPr>
              <a:t>-&gt; </a:t>
            </a:r>
            <a:r>
              <a:rPr lang="en-GB" sz="1800" dirty="0" err="1">
                <a:solidFill>
                  <a:srgbClr val="FFFFFF"/>
                </a:solidFill>
              </a:rPr>
              <a:t>e</a:t>
            </a:r>
            <a:r>
              <a:rPr lang="en-GB" sz="1800" baseline="30000" dirty="0" err="1">
                <a:solidFill>
                  <a:srgbClr val="FFFFFF"/>
                </a:solidFill>
              </a:rPr>
              <a:t>+</a:t>
            </a:r>
            <a:r>
              <a:rPr lang="en-GB" sz="1800" dirty="0" err="1">
                <a:solidFill>
                  <a:srgbClr val="FFFFFF"/>
                </a:solidFill>
              </a:rPr>
              <a:t>e</a:t>
            </a:r>
            <a:r>
              <a:rPr lang="en-GB" sz="1800" baseline="30000" dirty="0" smtClean="0">
                <a:solidFill>
                  <a:srgbClr val="FFFFFF"/>
                </a:solidFill>
              </a:rPr>
              <a:t>-</a:t>
            </a:r>
            <a:r>
              <a:rPr lang="el-GR" sz="1800" dirty="0" smtClean="0">
                <a:solidFill>
                  <a:srgbClr val="FFFFFF"/>
                </a:solidFill>
              </a:rPr>
              <a:t>)</a:t>
            </a:r>
          </a:p>
          <a:p>
            <a:pPr marL="0" indent="0">
              <a:buNone/>
            </a:pPr>
            <a:endParaRPr lang="en-GB" sz="1800" dirty="0">
              <a:solidFill>
                <a:srgbClr val="FFFFFF"/>
              </a:solidFill>
            </a:endParaRPr>
          </a:p>
          <a:p>
            <a:r>
              <a:rPr lang="en-GB" sz="1800" dirty="0" smtClean="0">
                <a:solidFill>
                  <a:srgbClr val="FFFFFF"/>
                </a:solidFill>
              </a:rPr>
              <a:t>To </a:t>
            </a:r>
            <a:r>
              <a:rPr lang="el-GR" sz="1800" dirty="0" smtClean="0">
                <a:solidFill>
                  <a:srgbClr val="FFFFFF"/>
                </a:solidFill>
              </a:rPr>
              <a:t>πόσο ελαττώνεται το σήμα </a:t>
            </a:r>
            <a:r>
              <a:rPr lang="el-GR" sz="1800" dirty="0">
                <a:solidFill>
                  <a:srgbClr val="FFFFFF"/>
                </a:solidFill>
              </a:rPr>
              <a:t>έ</a:t>
            </a:r>
            <a:r>
              <a:rPr lang="el-GR" sz="1800" dirty="0" smtClean="0">
                <a:solidFill>
                  <a:srgbClr val="FFFFFF"/>
                </a:solidFill>
              </a:rPr>
              <a:t>χει να κάνει με τη θερμοκρασία  του </a:t>
            </a:r>
            <a:r>
              <a:rPr lang="en-GB" sz="1800" dirty="0" smtClean="0">
                <a:solidFill>
                  <a:srgbClr val="FFFFFF"/>
                </a:solidFill>
              </a:rPr>
              <a:t>QGP</a:t>
            </a:r>
          </a:p>
          <a:p>
            <a:pPr marL="0" indent="0">
              <a:buNone/>
            </a:pPr>
            <a:r>
              <a:rPr lang="el-GR" sz="1800" dirty="0" smtClean="0">
                <a:solidFill>
                  <a:srgbClr val="FFFFFF"/>
                </a:solidFill>
              </a:rPr>
              <a:t> </a:t>
            </a:r>
            <a:endParaRPr lang="en-US" sz="1800" dirty="0">
              <a:solidFill>
                <a:srgbClr val="FFFFFF"/>
              </a:solidFill>
            </a:endParaRPr>
          </a:p>
        </p:txBody>
      </p:sp>
      <p:sp>
        <p:nvSpPr>
          <p:cNvPr id="10" name="Slide Number Placeholder 9"/>
          <p:cNvSpPr>
            <a:spLocks noGrp="1"/>
          </p:cNvSpPr>
          <p:nvPr>
            <p:ph type="sldNum" sz="quarter" idx="12"/>
          </p:nvPr>
        </p:nvSpPr>
        <p:spPr/>
        <p:txBody>
          <a:bodyPr/>
          <a:lstStyle/>
          <a:p>
            <a:fld id="{DD6A0079-E3EA-F649-832E-01E6D884025C}" type="slidenum">
              <a:rPr lang="fr-FR" smtClean="0"/>
              <a:t>39</a:t>
            </a:fld>
            <a:endParaRPr lang="fr-FR"/>
          </a:p>
        </p:txBody>
      </p:sp>
      <p:sp>
        <p:nvSpPr>
          <p:cNvPr id="4" name="Footer Placeholder 3"/>
          <p:cNvSpPr>
            <a:spLocks noGrp="1"/>
          </p:cNvSpPr>
          <p:nvPr>
            <p:ph type="ftr" sz="quarter" idx="11"/>
          </p:nvPr>
        </p:nvSpPr>
        <p:spPr/>
        <p:txBody>
          <a:bodyPr/>
          <a:lstStyle/>
          <a:p>
            <a:endParaRPr lang="fr-FR"/>
          </a:p>
        </p:txBody>
      </p:sp>
      <p:sp>
        <p:nvSpPr>
          <p:cNvPr id="5" name="Date Placeholder 4"/>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30088165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975566" y="750136"/>
            <a:ext cx="1996693" cy="5693865"/>
          </a:xfrm>
          <a:prstGeom prst="rect">
            <a:avLst/>
          </a:prstGeom>
          <a:noFill/>
        </p:spPr>
        <p:txBody>
          <a:bodyPr wrap="square" rtlCol="0">
            <a:spAutoFit/>
          </a:bodyPr>
          <a:lstStyle/>
          <a:p>
            <a:r>
              <a:rPr lang="el-GR" sz="1400" dirty="0">
                <a:solidFill>
                  <a:schemeClr val="bg1"/>
                </a:solidFill>
              </a:rPr>
              <a:t>Εκατομυριοστά του δευτερολέπτου μετά </a:t>
            </a:r>
            <a:r>
              <a:rPr lang="el-GR" sz="1400" dirty="0" smtClean="0">
                <a:solidFill>
                  <a:schemeClr val="bg1"/>
                </a:solidFill>
              </a:rPr>
              <a:t>το Big Bang, </a:t>
            </a:r>
            <a:r>
              <a:rPr lang="el-GR" sz="1400" dirty="0">
                <a:solidFill>
                  <a:schemeClr val="bg1"/>
                </a:solidFill>
              </a:rPr>
              <a:t>όλη η ύλη</a:t>
            </a:r>
          </a:p>
          <a:p>
            <a:r>
              <a:rPr lang="el-GR" sz="1400" dirty="0">
                <a:solidFill>
                  <a:schemeClr val="bg1"/>
                </a:solidFill>
              </a:rPr>
              <a:t>αποτελείται από κουάρκ και γλουόνια που κινούνται </a:t>
            </a:r>
            <a:r>
              <a:rPr lang="el-GR" sz="1400" dirty="0" smtClean="0">
                <a:solidFill>
                  <a:schemeClr val="bg1"/>
                </a:solidFill>
              </a:rPr>
              <a:t>ελεύθερα.</a:t>
            </a:r>
          </a:p>
          <a:p>
            <a:r>
              <a:rPr lang="el-GR" sz="1400" dirty="0">
                <a:solidFill>
                  <a:srgbClr val="FFFF00"/>
                </a:solidFill>
              </a:rPr>
              <a:t>Quark Gluon Plasma</a:t>
            </a:r>
          </a:p>
          <a:p>
            <a:endParaRPr lang="el-GR" sz="1400" dirty="0" smtClean="0">
              <a:solidFill>
                <a:schemeClr val="bg1"/>
              </a:solidFill>
            </a:endParaRPr>
          </a:p>
          <a:p>
            <a:r>
              <a:rPr lang="el-GR" sz="1400" dirty="0" smtClean="0">
                <a:solidFill>
                  <a:schemeClr val="bg1"/>
                </a:solidFill>
              </a:rPr>
              <a:t> </a:t>
            </a:r>
            <a:r>
              <a:rPr lang="el-GR" sz="1400" dirty="0">
                <a:solidFill>
                  <a:schemeClr val="bg1"/>
                </a:solidFill>
              </a:rPr>
              <a:t>Καθώς το σύμπαν διαστέλεται  και ψύχεται, τα κουάρκ και τα γλουόνια «φυλακίζονται» </a:t>
            </a:r>
            <a:r>
              <a:rPr lang="el-GR" sz="1400" dirty="0" smtClean="0">
                <a:solidFill>
                  <a:schemeClr val="bg1"/>
                </a:solidFill>
              </a:rPr>
              <a:t>μέσα </a:t>
            </a:r>
            <a:r>
              <a:rPr lang="el-GR" sz="1400" dirty="0">
                <a:solidFill>
                  <a:schemeClr val="bg1"/>
                </a:solidFill>
              </a:rPr>
              <a:t>στα αδρόνια</a:t>
            </a:r>
            <a:r>
              <a:rPr lang="el-GR" sz="1400" dirty="0" smtClean="0">
                <a:solidFill>
                  <a:schemeClr val="bg1"/>
                </a:solidFill>
              </a:rPr>
              <a:t>,πρωτόνια </a:t>
            </a:r>
            <a:r>
              <a:rPr lang="el-GR" sz="1400" dirty="0">
                <a:solidFill>
                  <a:schemeClr val="bg1"/>
                </a:solidFill>
              </a:rPr>
              <a:t>και </a:t>
            </a:r>
            <a:r>
              <a:rPr lang="el-GR" sz="1400" dirty="0" smtClean="0">
                <a:solidFill>
                  <a:schemeClr val="bg1"/>
                </a:solidFill>
              </a:rPr>
              <a:t>νετρόνια</a:t>
            </a:r>
          </a:p>
          <a:p>
            <a:endParaRPr lang="en-US" sz="1400" dirty="0">
              <a:solidFill>
                <a:schemeClr val="bg1"/>
              </a:solidFill>
            </a:endParaRPr>
          </a:p>
          <a:p>
            <a:r>
              <a:rPr lang="el-GR" sz="1400" dirty="0" smtClean="0">
                <a:solidFill>
                  <a:srgbClr val="FFFF00"/>
                </a:solidFill>
              </a:rPr>
              <a:t>Aστρονομικές παρατηρήσεις :</a:t>
            </a:r>
          </a:p>
          <a:p>
            <a:r>
              <a:rPr lang="el-GR" sz="1400" dirty="0" smtClean="0">
                <a:solidFill>
                  <a:schemeClr val="bg1"/>
                </a:solidFill>
              </a:rPr>
              <a:t>380 000 χρόνια μετά το Big Bang (Cosmic Microwave Background)</a:t>
            </a:r>
          </a:p>
          <a:p>
            <a:endParaRPr lang="el-GR" sz="1400" dirty="0" smtClean="0">
              <a:solidFill>
                <a:schemeClr val="bg1"/>
              </a:solidFill>
            </a:endParaRPr>
          </a:p>
          <a:p>
            <a:r>
              <a:rPr lang="el-GR" sz="1400" dirty="0" smtClean="0">
                <a:solidFill>
                  <a:srgbClr val="FFFF00"/>
                </a:solidFill>
              </a:rPr>
              <a:t>LHC:</a:t>
            </a:r>
            <a:r>
              <a:rPr lang="el-GR" sz="1400" dirty="0">
                <a:solidFill>
                  <a:srgbClr val="FFFF00"/>
                </a:solidFill>
              </a:rPr>
              <a:t> </a:t>
            </a:r>
            <a:r>
              <a:rPr lang="el-GR" sz="1400" dirty="0" smtClean="0">
                <a:solidFill>
                  <a:schemeClr val="bg1"/>
                </a:solidFill>
              </a:rPr>
              <a:t>Εκατομμυριοστά του δευτερολέπτου μετά το </a:t>
            </a:r>
            <a:r>
              <a:rPr lang="el-GR" sz="1400" dirty="0">
                <a:solidFill>
                  <a:schemeClr val="bg1"/>
                </a:solidFill>
              </a:rPr>
              <a:t>Big Bang </a:t>
            </a:r>
            <a:endParaRPr lang="el-GR" sz="1400" dirty="0" smtClean="0">
              <a:solidFill>
                <a:schemeClr val="bg1"/>
              </a:solidFill>
            </a:endParaRPr>
          </a:p>
        </p:txBody>
      </p:sp>
      <p:sp>
        <p:nvSpPr>
          <p:cNvPr id="6" name="TextBox 5"/>
          <p:cNvSpPr txBox="1"/>
          <p:nvPr/>
        </p:nvSpPr>
        <p:spPr>
          <a:xfrm>
            <a:off x="230926" y="152146"/>
            <a:ext cx="6237801" cy="861774"/>
          </a:xfrm>
          <a:prstGeom prst="rect">
            <a:avLst/>
          </a:prstGeom>
          <a:noFill/>
        </p:spPr>
        <p:txBody>
          <a:bodyPr wrap="square" rtlCol="0">
            <a:spAutoFit/>
          </a:bodyPr>
          <a:lstStyle/>
          <a:p>
            <a:pPr algn="ctr"/>
            <a:r>
              <a:rPr lang="en-US" sz="3200" dirty="0" smtClean="0">
                <a:solidFill>
                  <a:srgbClr val="FFFF00"/>
                </a:solidFill>
              </a:rPr>
              <a:t>The Big Bang – </a:t>
            </a:r>
            <a:r>
              <a:rPr lang="el-GR" sz="3200" dirty="0" smtClean="0">
                <a:solidFill>
                  <a:srgbClr val="FFFF00"/>
                </a:solidFill>
              </a:rPr>
              <a:t>Η μεγάλη </a:t>
            </a:r>
            <a:r>
              <a:rPr lang="el-GR" sz="3200" dirty="0">
                <a:solidFill>
                  <a:srgbClr val="FFFF00"/>
                </a:solidFill>
              </a:rPr>
              <a:t>έ</a:t>
            </a:r>
            <a:r>
              <a:rPr lang="el-GR" sz="3200" dirty="0" smtClean="0">
                <a:solidFill>
                  <a:srgbClr val="FFFF00"/>
                </a:solidFill>
              </a:rPr>
              <a:t>κρηξη</a:t>
            </a:r>
          </a:p>
          <a:p>
            <a:r>
              <a:rPr lang="en-US" dirty="0" smtClean="0">
                <a:solidFill>
                  <a:srgbClr val="FFFF00"/>
                </a:solidFill>
              </a:rPr>
              <a:t> </a:t>
            </a:r>
            <a:endParaRPr lang="en-US" dirty="0">
              <a:solidFill>
                <a:srgbClr val="FFFFFF"/>
              </a:solidFill>
            </a:endParaRPr>
          </a:p>
        </p:txBody>
      </p:sp>
      <p:sp>
        <p:nvSpPr>
          <p:cNvPr id="8" name="TextBox 7"/>
          <p:cNvSpPr txBox="1"/>
          <p:nvPr/>
        </p:nvSpPr>
        <p:spPr>
          <a:xfrm>
            <a:off x="423354" y="5733378"/>
            <a:ext cx="5838754" cy="369332"/>
          </a:xfrm>
          <a:prstGeom prst="rect">
            <a:avLst/>
          </a:prstGeom>
          <a:noFill/>
        </p:spPr>
        <p:txBody>
          <a:bodyPr wrap="square" rtlCol="0">
            <a:spAutoFit/>
          </a:bodyPr>
          <a:lstStyle/>
          <a:p>
            <a:endParaRPr lang="en-US" dirty="0">
              <a:solidFill>
                <a:srgbClr val="FFFFFF"/>
              </a:solidFill>
            </a:endParaRPr>
          </a:p>
        </p:txBody>
      </p:sp>
      <p:pic>
        <p:nvPicPr>
          <p:cNvPr id="9" name="Picture 8" descr="hisuni.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52148"/>
            <a:ext cx="6839810" cy="5791163"/>
          </a:xfrm>
          <a:prstGeom prst="rect">
            <a:avLst/>
          </a:prstGeom>
        </p:spPr>
      </p:pic>
      <p:grpSp>
        <p:nvGrpSpPr>
          <p:cNvPr id="10" name="Group 6"/>
          <p:cNvGrpSpPr>
            <a:grpSpLocks/>
          </p:cNvGrpSpPr>
          <p:nvPr/>
        </p:nvGrpSpPr>
        <p:grpSpPr bwMode="auto">
          <a:xfrm>
            <a:off x="0" y="6085821"/>
            <a:ext cx="7621020" cy="740810"/>
            <a:chOff x="1152" y="3531"/>
            <a:chExt cx="4242" cy="309"/>
          </a:xfrm>
        </p:grpSpPr>
        <p:sp>
          <p:nvSpPr>
            <p:cNvPr id="11"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US"/>
            </a:p>
          </p:txBody>
        </p:sp>
        <p:sp>
          <p:nvSpPr>
            <p:cNvPr id="12" name="Rectangle 8"/>
            <p:cNvSpPr>
              <a:spLocks noChangeArrowheads="1"/>
            </p:cNvSpPr>
            <p:nvPr/>
          </p:nvSpPr>
          <p:spPr bwMode="auto">
            <a:xfrm>
              <a:off x="4503" y="3552"/>
              <a:ext cx="891" cy="155"/>
            </a:xfrm>
            <a:prstGeom prst="rect">
              <a:avLst/>
            </a:prstGeom>
            <a:noFill/>
            <a:ln w="25400">
              <a:noFill/>
              <a:miter lim="800000"/>
              <a:headEnd/>
              <a:tailEnd/>
            </a:ln>
            <a:effectLst/>
          </p:spPr>
          <p:txBody>
            <a:bodyPr wrap="square" lIns="90000" tIns="46800" rIns="90000" bIns="46800">
              <a:spAutoFit/>
            </a:bodyPr>
            <a:lstStyle/>
            <a:p>
              <a:pPr algn="ctr">
                <a:defRPr/>
              </a:pPr>
              <a:r>
                <a:rPr lang="el-GR" dirty="0" smtClean="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σήμερα</a:t>
              </a:r>
              <a:endParaRPr lang="en-GB" dirty="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3" name="Rectangle 9"/>
            <p:cNvSpPr>
              <a:spLocks noChangeArrowheads="1"/>
            </p:cNvSpPr>
            <p:nvPr/>
          </p:nvSpPr>
          <p:spPr bwMode="auto">
            <a:xfrm>
              <a:off x="2064" y="3531"/>
              <a:ext cx="1690" cy="155"/>
            </a:xfrm>
            <a:prstGeom prst="rect">
              <a:avLst/>
            </a:prstGeom>
            <a:noFill/>
            <a:ln w="25400">
              <a:noFill/>
              <a:miter lim="800000"/>
              <a:headEnd/>
              <a:tailEnd/>
            </a:ln>
            <a:effectLst/>
          </p:spPr>
          <p:txBody>
            <a:bodyPr wrap="none" lIns="90000" tIns="46800" rIns="90000" bIns="46800">
              <a:spAutoFit/>
            </a:bodyPr>
            <a:lstStyle/>
            <a:p>
              <a:pPr algn="ctr">
                <a:defRPr/>
              </a:pPr>
              <a:r>
                <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13.7 </a:t>
              </a:r>
              <a:r>
                <a:rPr lang="el-GR"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δισεκατομμύρια χρόνια</a:t>
              </a:r>
              <a:endPar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5" name="Line 11"/>
            <p:cNvSpPr>
              <a:spLocks noChangeShapeType="1"/>
            </p:cNvSpPr>
            <p:nvPr/>
          </p:nvSpPr>
          <p:spPr bwMode="auto">
            <a:xfrm>
              <a:off x="1152" y="3552"/>
              <a:ext cx="0" cy="288"/>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cxnSp>
        <p:nvCxnSpPr>
          <p:cNvPr id="17" name="Straight Arrow Connector 16"/>
          <p:cNvCxnSpPr/>
          <p:nvPr/>
        </p:nvCxnSpPr>
        <p:spPr>
          <a:xfrm>
            <a:off x="2963476" y="1013922"/>
            <a:ext cx="0" cy="4326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681237" y="4516136"/>
            <a:ext cx="0" cy="3947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Date Placeholder 1"/>
          <p:cNvSpPr>
            <a:spLocks noGrp="1"/>
          </p:cNvSpPr>
          <p:nvPr>
            <p:ph type="dt" sz="half" idx="10"/>
          </p:nvPr>
        </p:nvSpPr>
        <p:spPr/>
        <p:txBody>
          <a:bodyPr/>
          <a:lstStyle/>
          <a:p>
            <a:r>
              <a:rPr lang="x-none" smtClean="0"/>
              <a:t>26.2.2025</a:t>
            </a:r>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a:xfrm>
            <a:off x="5773011" y="6136167"/>
            <a:ext cx="2133600" cy="365125"/>
          </a:xfrm>
        </p:spPr>
        <p:txBody>
          <a:bodyPr/>
          <a:lstStyle/>
          <a:p>
            <a:fld id="{DD6A0079-E3EA-F649-832E-01E6D884025C}" type="slidenum">
              <a:rPr lang="fr-FR" smtClean="0"/>
              <a:t>4</a:t>
            </a:fld>
            <a:endParaRPr lang="fr-FR" dirty="0"/>
          </a:p>
        </p:txBody>
      </p:sp>
    </p:spTree>
    <p:extLst>
      <p:ext uri="{BB962C8B-B14F-4D97-AF65-F5344CB8AC3E}">
        <p14:creationId xmlns:p14="http://schemas.microsoft.com/office/powerpoint/2010/main" val="38275369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40"/>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5620841" y="686509"/>
            <a:ext cx="3269817" cy="4883096"/>
          </a:xfrm>
        </p:spPr>
        <p:txBody>
          <a:bodyPr>
            <a:normAutofit/>
          </a:bodyPr>
          <a:lstStyle/>
          <a:p>
            <a:r>
              <a:rPr lang="el-GR" sz="1800" dirty="0" smtClean="0">
                <a:solidFill>
                  <a:srgbClr val="FFFFFF"/>
                </a:solidFill>
              </a:rPr>
              <a:t>Σε πολύ κεντρικές συγκρούσεις έχουμε αναγέννηση του </a:t>
            </a:r>
            <a:r>
              <a:rPr lang="en-GB" sz="1800" dirty="0" smtClean="0">
                <a:solidFill>
                  <a:srgbClr val="FFFFFF"/>
                </a:solidFill>
              </a:rPr>
              <a:t>J</a:t>
            </a:r>
            <a:r>
              <a:rPr lang="el-GR" sz="1800" dirty="0" smtClean="0">
                <a:solidFill>
                  <a:srgbClr val="FFFFFF"/>
                </a:solidFill>
              </a:rPr>
              <a:t>/Ψ</a:t>
            </a:r>
            <a:endParaRPr lang="en-GB" sz="1800" dirty="0" smtClean="0">
              <a:solidFill>
                <a:srgbClr val="FFFFFF"/>
              </a:solidFill>
            </a:endParaRPr>
          </a:p>
          <a:p>
            <a:endParaRPr lang="en-GB" sz="1800" dirty="0">
              <a:solidFill>
                <a:srgbClr val="FFFFFF"/>
              </a:solidFill>
            </a:endParaRPr>
          </a:p>
          <a:p>
            <a:r>
              <a:rPr lang="el-GR" sz="1800" dirty="0" smtClean="0">
                <a:solidFill>
                  <a:srgbClr val="FFFFFF"/>
                </a:solidFill>
              </a:rPr>
              <a:t>Δύο φαινόμενα που συναγωνίζονται </a:t>
            </a:r>
          </a:p>
          <a:p>
            <a:endParaRPr lang="el-GR" sz="1800" dirty="0">
              <a:solidFill>
                <a:srgbClr val="FFFFFF"/>
              </a:solidFill>
            </a:endParaRPr>
          </a:p>
          <a:p>
            <a:r>
              <a:rPr lang="el-GR" sz="1800" dirty="0" smtClean="0">
                <a:solidFill>
                  <a:srgbClr val="FFFFFF"/>
                </a:solidFill>
              </a:rPr>
              <a:t>Ελάττωση του </a:t>
            </a:r>
            <a:r>
              <a:rPr lang="en-GB" sz="1800" dirty="0">
                <a:solidFill>
                  <a:srgbClr val="FFFFFF"/>
                </a:solidFill>
              </a:rPr>
              <a:t>J</a:t>
            </a:r>
            <a:r>
              <a:rPr lang="el-GR" sz="1800" dirty="0">
                <a:solidFill>
                  <a:srgbClr val="FFFFFF"/>
                </a:solidFill>
              </a:rPr>
              <a:t>/</a:t>
            </a:r>
            <a:r>
              <a:rPr lang="el-GR" sz="1800" dirty="0" smtClean="0">
                <a:solidFill>
                  <a:srgbClr val="FFFFFF"/>
                </a:solidFill>
              </a:rPr>
              <a:t>Ψ λόγω αλληλεπίδρασης με το</a:t>
            </a:r>
            <a:r>
              <a:rPr lang="en-GB" sz="1800" dirty="0" smtClean="0">
                <a:solidFill>
                  <a:srgbClr val="FFFFFF"/>
                </a:solidFill>
              </a:rPr>
              <a:t> QGP</a:t>
            </a:r>
            <a:r>
              <a:rPr lang="el-GR" sz="1800" dirty="0" smtClean="0">
                <a:solidFill>
                  <a:srgbClr val="FFFFFF"/>
                </a:solidFill>
              </a:rPr>
              <a:t> </a:t>
            </a:r>
          </a:p>
          <a:p>
            <a:endParaRPr lang="el-GR" sz="1800" dirty="0" smtClean="0">
              <a:solidFill>
                <a:srgbClr val="FFFFFF"/>
              </a:solidFill>
            </a:endParaRPr>
          </a:p>
          <a:p>
            <a:r>
              <a:rPr lang="el-GR" sz="1800" dirty="0" smtClean="0">
                <a:solidFill>
                  <a:srgbClr val="FFFFFF"/>
                </a:solidFill>
              </a:rPr>
              <a:t>Δημιουργ</a:t>
            </a:r>
            <a:r>
              <a:rPr lang="el-GR" sz="1800" dirty="0">
                <a:solidFill>
                  <a:srgbClr val="FFFFFF"/>
                </a:solidFill>
              </a:rPr>
              <a:t>ί</a:t>
            </a:r>
            <a:r>
              <a:rPr lang="el-GR" sz="1800" dirty="0" smtClean="0">
                <a:solidFill>
                  <a:srgbClr val="FFFFFF"/>
                </a:solidFill>
              </a:rPr>
              <a:t>α πολλών </a:t>
            </a:r>
            <a:r>
              <a:rPr lang="en-GB" sz="1800" dirty="0">
                <a:solidFill>
                  <a:srgbClr val="FFFFFF"/>
                </a:solidFill>
              </a:rPr>
              <a:t>J</a:t>
            </a:r>
            <a:r>
              <a:rPr lang="el-GR" sz="1800" dirty="0">
                <a:solidFill>
                  <a:srgbClr val="FFFFFF"/>
                </a:solidFill>
              </a:rPr>
              <a:t>/</a:t>
            </a:r>
            <a:r>
              <a:rPr lang="el-GR" sz="1800" dirty="0" smtClean="0">
                <a:solidFill>
                  <a:srgbClr val="FFFFFF"/>
                </a:solidFill>
              </a:rPr>
              <a:t>Ψ λόγω του μεγάλου αριθμού ζευγαριών </a:t>
            </a:r>
            <a:r>
              <a:rPr lang="en-GB" sz="1800" dirty="0">
                <a:solidFill>
                  <a:srgbClr val="FFFFFF"/>
                </a:solidFill>
              </a:rPr>
              <a:t>c</a:t>
            </a:r>
            <a:r>
              <a:rPr lang="el-GR" sz="1800" dirty="0" smtClean="0">
                <a:solidFill>
                  <a:srgbClr val="FFFFFF"/>
                </a:solidFill>
              </a:rPr>
              <a:t> </a:t>
            </a:r>
            <a:r>
              <a:rPr lang="en-US" sz="1800" dirty="0" smtClean="0">
                <a:solidFill>
                  <a:srgbClr val="FFFFFF"/>
                </a:solidFill>
              </a:rPr>
              <a:t>–</a:t>
            </a:r>
            <a:r>
              <a:rPr lang="el-GR" sz="1800" dirty="0" smtClean="0">
                <a:solidFill>
                  <a:srgbClr val="FFFFFF"/>
                </a:solidFill>
              </a:rPr>
              <a:t> αντι-</a:t>
            </a:r>
            <a:r>
              <a:rPr lang="en-GB" sz="1800" dirty="0" smtClean="0">
                <a:solidFill>
                  <a:srgbClr val="FFFFFF"/>
                </a:solidFill>
              </a:rPr>
              <a:t>c</a:t>
            </a:r>
            <a:r>
              <a:rPr lang="el-GR" sz="1800" dirty="0" smtClean="0">
                <a:solidFill>
                  <a:srgbClr val="FFFFFF"/>
                </a:solidFill>
              </a:rPr>
              <a:t> που δημιουργούνται λόγω της τεράστιας ενέργειας της σύγκρουσης</a:t>
            </a:r>
            <a:endParaRPr lang="el-GR" sz="1800" dirty="0">
              <a:solidFill>
                <a:srgbClr val="FFFFFF"/>
              </a:solidFill>
            </a:endParaRPr>
          </a:p>
          <a:p>
            <a:pPr marL="0" indent="0">
              <a:buNone/>
            </a:pPr>
            <a:endParaRPr lang="en-US" sz="1800" dirty="0">
              <a:solidFill>
                <a:srgbClr val="FFFFFF"/>
              </a:solidFill>
            </a:endParaRPr>
          </a:p>
        </p:txBody>
      </p:sp>
      <p:pic>
        <p:nvPicPr>
          <p:cNvPr id="4" name="Picture 3"/>
          <p:cNvPicPr>
            <a:picLocks noChangeAspect="1"/>
          </p:cNvPicPr>
          <p:nvPr/>
        </p:nvPicPr>
        <p:blipFill>
          <a:blip r:embed="rId2"/>
          <a:stretch>
            <a:fillRect/>
          </a:stretch>
        </p:blipFill>
        <p:spPr>
          <a:xfrm>
            <a:off x="12621" y="770070"/>
            <a:ext cx="5579998" cy="4064099"/>
          </a:xfrm>
          <a:prstGeom prst="rect">
            <a:avLst/>
          </a:prstGeom>
        </p:spPr>
      </p:pic>
      <p:sp>
        <p:nvSpPr>
          <p:cNvPr id="5" name="TextBox 4"/>
          <p:cNvSpPr txBox="1"/>
          <p:nvPr/>
        </p:nvSpPr>
        <p:spPr>
          <a:xfrm>
            <a:off x="513443" y="5079750"/>
            <a:ext cx="3114817" cy="369332"/>
          </a:xfrm>
          <a:prstGeom prst="rect">
            <a:avLst/>
          </a:prstGeom>
          <a:noFill/>
        </p:spPr>
        <p:txBody>
          <a:bodyPr wrap="none" rtlCol="0">
            <a:spAutoFit/>
          </a:bodyPr>
          <a:lstStyle/>
          <a:p>
            <a:r>
              <a:rPr lang="en-US" dirty="0" smtClean="0">
                <a:solidFill>
                  <a:srgbClr val="FFFF00"/>
                </a:solidFill>
              </a:rPr>
              <a:t>R</a:t>
            </a:r>
            <a:r>
              <a:rPr lang="en-US" baseline="-25000" dirty="0" smtClean="0">
                <a:solidFill>
                  <a:srgbClr val="FFFF00"/>
                </a:solidFill>
              </a:rPr>
              <a:t>AA</a:t>
            </a:r>
            <a:r>
              <a:rPr lang="en-US" dirty="0" smtClean="0">
                <a:solidFill>
                  <a:srgbClr val="FFFF00"/>
                </a:solidFill>
              </a:rPr>
              <a:t> Nuclear modification factor</a:t>
            </a:r>
            <a:endParaRPr lang="en-US" dirty="0">
              <a:solidFill>
                <a:srgbClr val="FFFF00"/>
              </a:solidFill>
            </a:endParaRPr>
          </a:p>
        </p:txBody>
      </p:sp>
      <p:sp>
        <p:nvSpPr>
          <p:cNvPr id="6" name="Rectangle 5"/>
          <p:cNvSpPr/>
          <p:nvPr/>
        </p:nvSpPr>
        <p:spPr>
          <a:xfrm>
            <a:off x="267345" y="5569606"/>
            <a:ext cx="8419456" cy="646331"/>
          </a:xfrm>
          <a:prstGeom prst="rect">
            <a:avLst/>
          </a:prstGeom>
          <a:ln>
            <a:solidFill>
              <a:srgbClr val="FFFFFF"/>
            </a:solidFill>
          </a:ln>
        </p:spPr>
        <p:txBody>
          <a:bodyPr wrap="square">
            <a:spAutoFit/>
          </a:bodyPr>
          <a:lstStyle/>
          <a:p>
            <a:r>
              <a:rPr lang="el-GR" dirty="0">
                <a:solidFill>
                  <a:srgbClr val="FFFFFF"/>
                </a:solidFill>
              </a:rPr>
              <a:t>Συγκρίνουμε τον αριθμό των  </a:t>
            </a:r>
            <a:r>
              <a:rPr lang="en-GB" dirty="0">
                <a:solidFill>
                  <a:srgbClr val="FFFFFF"/>
                </a:solidFill>
              </a:rPr>
              <a:t>J/</a:t>
            </a:r>
            <a:r>
              <a:rPr lang="el-GR" dirty="0">
                <a:solidFill>
                  <a:srgbClr val="FFFFFF"/>
                </a:solidFill>
              </a:rPr>
              <a:t>Ψ που παρατηρούμε σε συγκρούσεις </a:t>
            </a:r>
            <a:r>
              <a:rPr lang="el-GR" dirty="0" smtClean="0">
                <a:solidFill>
                  <a:srgbClr val="FFFFFF"/>
                </a:solidFill>
              </a:rPr>
              <a:t>μολύβδου </a:t>
            </a:r>
            <a:r>
              <a:rPr lang="el-GR" dirty="0">
                <a:solidFill>
                  <a:srgbClr val="FFFFFF"/>
                </a:solidFill>
              </a:rPr>
              <a:t>με τον αντίστοιχο αριθμό σε συγκρούσεις πρωτονίων (όπου δεν έχουμε </a:t>
            </a:r>
            <a:r>
              <a:rPr lang="en-GB" dirty="0">
                <a:solidFill>
                  <a:srgbClr val="FFFFFF"/>
                </a:solidFill>
              </a:rPr>
              <a:t>QGP).</a:t>
            </a:r>
          </a:p>
        </p:txBody>
      </p:sp>
      <p:sp>
        <p:nvSpPr>
          <p:cNvPr id="13" name="Slide Number Placeholder 12"/>
          <p:cNvSpPr>
            <a:spLocks noGrp="1"/>
          </p:cNvSpPr>
          <p:nvPr>
            <p:ph type="sldNum" sz="quarter" idx="12"/>
          </p:nvPr>
        </p:nvSpPr>
        <p:spPr/>
        <p:txBody>
          <a:bodyPr/>
          <a:lstStyle/>
          <a:p>
            <a:fld id="{DD6A0079-E3EA-F649-832E-01E6D884025C}" type="slidenum">
              <a:rPr lang="fr-FR" smtClean="0"/>
              <a:t>40</a:t>
            </a:fld>
            <a:endParaRPr lang="fr-FR"/>
          </a:p>
        </p:txBody>
      </p:sp>
      <p:sp>
        <p:nvSpPr>
          <p:cNvPr id="7" name="Footer Placeholder 6"/>
          <p:cNvSpPr>
            <a:spLocks noGrp="1"/>
          </p:cNvSpPr>
          <p:nvPr>
            <p:ph type="ftr" sz="quarter" idx="11"/>
          </p:nvPr>
        </p:nvSpPr>
        <p:spPr/>
        <p:txBody>
          <a:bodyPr/>
          <a:lstStyle/>
          <a:p>
            <a:endParaRPr lang="fr-FR"/>
          </a:p>
        </p:txBody>
      </p:sp>
      <p:sp>
        <p:nvSpPr>
          <p:cNvPr id="8" name="Date Placeholder 7"/>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93099199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41</a:t>
            </a:fld>
            <a:endParaRPr lang="fr-FR"/>
          </a:p>
        </p:txBody>
      </p:sp>
      <p:sp>
        <p:nvSpPr>
          <p:cNvPr id="6" name="TextBox 5"/>
          <p:cNvSpPr txBox="1"/>
          <p:nvPr/>
        </p:nvSpPr>
        <p:spPr>
          <a:xfrm>
            <a:off x="615801" y="2116568"/>
            <a:ext cx="8071000" cy="1938992"/>
          </a:xfrm>
          <a:prstGeom prst="rect">
            <a:avLst/>
          </a:prstGeom>
          <a:noFill/>
        </p:spPr>
        <p:txBody>
          <a:bodyPr wrap="square" rtlCol="0">
            <a:spAutoFit/>
          </a:bodyPr>
          <a:lstStyle/>
          <a:p>
            <a:r>
              <a:rPr lang="el-GR" sz="2400" dirty="0">
                <a:solidFill>
                  <a:srgbClr val="FFFF00"/>
                </a:solidFill>
              </a:rPr>
              <a:t>Αναβάθμιση του ALICE </a:t>
            </a:r>
            <a:r>
              <a:rPr lang="el-GR" sz="2400" dirty="0" smtClean="0">
                <a:solidFill>
                  <a:srgbClr val="FFFF00"/>
                </a:solidFill>
              </a:rPr>
              <a:t>κατά τη διάρκεια του LS2, για το Run3</a:t>
            </a:r>
          </a:p>
          <a:p>
            <a:endParaRPr lang="el-GR" sz="2400" dirty="0">
              <a:solidFill>
                <a:srgbClr val="FFFF00"/>
              </a:solidFill>
            </a:endParaRPr>
          </a:p>
          <a:p>
            <a:r>
              <a:rPr lang="el-GR" sz="2400" dirty="0" smtClean="0">
                <a:solidFill>
                  <a:srgbClr val="FFFF00"/>
                </a:solidFill>
              </a:rPr>
              <a:t>αυξημένη φωτεινότητα των δεσμών</a:t>
            </a:r>
          </a:p>
          <a:p>
            <a:r>
              <a:rPr lang="el-GR" sz="2400" dirty="0" smtClean="0">
                <a:solidFill>
                  <a:srgbClr val="FFFF00"/>
                </a:solidFill>
              </a:rPr>
              <a:t>περισσότερες συγκρούσεις</a:t>
            </a:r>
          </a:p>
          <a:p>
            <a:r>
              <a:rPr lang="el-GR" sz="2400" dirty="0">
                <a:solidFill>
                  <a:srgbClr val="FFFF00"/>
                </a:solidFill>
              </a:rPr>
              <a:t>μ</a:t>
            </a:r>
            <a:r>
              <a:rPr lang="el-GR" sz="2400" dirty="0" smtClean="0">
                <a:solidFill>
                  <a:srgbClr val="FFFF00"/>
                </a:solidFill>
              </a:rPr>
              <a:t>εγαλύτερη στατιστική</a:t>
            </a:r>
            <a:endParaRPr lang="en-US" sz="2400" dirty="0">
              <a:solidFill>
                <a:srgbClr val="FFFF00"/>
              </a:solidFill>
            </a:endParaRPr>
          </a:p>
        </p:txBody>
      </p:sp>
      <p:sp>
        <p:nvSpPr>
          <p:cNvPr id="2" name="Date Placeholder 1"/>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04270230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42</a:t>
            </a:fld>
            <a:endParaRPr lang="fr-FR"/>
          </a:p>
        </p:txBody>
      </p:sp>
      <p:sp>
        <p:nvSpPr>
          <p:cNvPr id="9" name="TextBox 8"/>
          <p:cNvSpPr txBox="1"/>
          <p:nvPr/>
        </p:nvSpPr>
        <p:spPr>
          <a:xfrm>
            <a:off x="2910558" y="264617"/>
            <a:ext cx="3055319" cy="523220"/>
          </a:xfrm>
          <a:prstGeom prst="rect">
            <a:avLst/>
          </a:prstGeom>
          <a:noFill/>
        </p:spPr>
        <p:txBody>
          <a:bodyPr wrap="none" rtlCol="0">
            <a:spAutoFit/>
          </a:bodyPr>
          <a:lstStyle/>
          <a:p>
            <a:r>
              <a:rPr lang="el-GR" sz="2800" dirty="0" smtClean="0">
                <a:solidFill>
                  <a:srgbClr val="FFFF00"/>
                </a:solidFill>
              </a:rPr>
              <a:t>ALICE Collaboration</a:t>
            </a:r>
            <a:endParaRPr lang="en-US" sz="2800" dirty="0">
              <a:solidFill>
                <a:srgbClr val="FFFF00"/>
              </a:solidFill>
            </a:endParaRPr>
          </a:p>
        </p:txBody>
      </p:sp>
      <p:sp>
        <p:nvSpPr>
          <p:cNvPr id="2" name="Date Placeholder 1"/>
          <p:cNvSpPr>
            <a:spLocks noGrp="1"/>
          </p:cNvSpPr>
          <p:nvPr>
            <p:ph type="dt" sz="half" idx="10"/>
          </p:nvPr>
        </p:nvSpPr>
        <p:spPr/>
        <p:txBody>
          <a:bodyPr/>
          <a:lstStyle/>
          <a:p>
            <a:r>
              <a:rPr lang="x-none" smtClean="0"/>
              <a:t>26.2.2025</a:t>
            </a:r>
            <a:endParaRPr lang="fr-FR"/>
          </a:p>
        </p:txBody>
      </p:sp>
      <p:pic>
        <p:nvPicPr>
          <p:cNvPr id="3" name="Picture 2" descr="blue-map.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052548"/>
            <a:ext cx="9144000" cy="5668929"/>
          </a:xfrm>
          <a:prstGeom prst="rect">
            <a:avLst/>
          </a:prstGeom>
        </p:spPr>
      </p:pic>
      <p:sp>
        <p:nvSpPr>
          <p:cNvPr id="4" name="TextBox 3"/>
          <p:cNvSpPr txBox="1"/>
          <p:nvPr/>
        </p:nvSpPr>
        <p:spPr>
          <a:xfrm>
            <a:off x="239059" y="1240118"/>
            <a:ext cx="5624406" cy="461665"/>
          </a:xfrm>
          <a:prstGeom prst="rect">
            <a:avLst/>
          </a:prstGeom>
          <a:solidFill>
            <a:srgbClr val="333399"/>
          </a:solidFill>
          <a:ln>
            <a:solidFill>
              <a:srgbClr val="BBE0E3"/>
            </a:solidFill>
          </a:ln>
        </p:spPr>
        <p:txBody>
          <a:bodyPr wrap="none" rtlCol="0">
            <a:spAutoFit/>
          </a:bodyPr>
          <a:lstStyle/>
          <a:p>
            <a:r>
              <a:rPr lang="en-US" sz="2400" dirty="0" smtClean="0">
                <a:solidFill>
                  <a:srgbClr val="FFFF00"/>
                </a:solidFill>
              </a:rPr>
              <a:t>39 countries 163 </a:t>
            </a:r>
            <a:r>
              <a:rPr lang="en-US" sz="2400" smtClean="0">
                <a:solidFill>
                  <a:srgbClr val="FFFF00"/>
                </a:solidFill>
              </a:rPr>
              <a:t>institutes 1860 </a:t>
            </a:r>
            <a:r>
              <a:rPr lang="en-US" sz="2400" dirty="0" smtClean="0">
                <a:solidFill>
                  <a:srgbClr val="FFFF00"/>
                </a:solidFill>
              </a:rPr>
              <a:t>members</a:t>
            </a:r>
            <a:endParaRPr lang="en-US" sz="2400" dirty="0">
              <a:solidFill>
                <a:srgbClr val="FFFF00"/>
              </a:solidFill>
            </a:endParaRPr>
          </a:p>
        </p:txBody>
      </p:sp>
    </p:spTree>
    <p:extLst>
      <p:ext uri="{BB962C8B-B14F-4D97-AF65-F5344CB8AC3E}">
        <p14:creationId xmlns:p14="http://schemas.microsoft.com/office/powerpoint/2010/main" val="142146216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solidFill>
                  <a:srgbClr val="FFFF00"/>
                </a:solidFill>
              </a:rPr>
              <a:t>Αντί συμπεράσματος</a:t>
            </a:r>
            <a:endParaRPr lang="fr-FR" sz="3600" dirty="0">
              <a:solidFill>
                <a:srgbClr val="FFFF00"/>
              </a:solidFill>
            </a:endParaRPr>
          </a:p>
        </p:txBody>
      </p:sp>
      <p:sp>
        <p:nvSpPr>
          <p:cNvPr id="5" name="Slide Number Placeholder 4"/>
          <p:cNvSpPr>
            <a:spLocks noGrp="1"/>
          </p:cNvSpPr>
          <p:nvPr>
            <p:ph type="sldNum" sz="quarter" idx="12"/>
          </p:nvPr>
        </p:nvSpPr>
        <p:spPr/>
        <p:txBody>
          <a:bodyPr/>
          <a:lstStyle/>
          <a:p>
            <a:fld id="{DD6A0079-E3EA-F649-832E-01E6D884025C}" type="slidenum">
              <a:rPr lang="fr-FR" smtClean="0"/>
              <a:t>43</a:t>
            </a:fld>
            <a:endParaRPr lang="fr-FR"/>
          </a:p>
        </p:txBody>
      </p:sp>
      <p:sp>
        <p:nvSpPr>
          <p:cNvPr id="6" name="TextBox 5"/>
          <p:cNvSpPr txBox="1"/>
          <p:nvPr/>
        </p:nvSpPr>
        <p:spPr>
          <a:xfrm>
            <a:off x="690671" y="1580667"/>
            <a:ext cx="7674609" cy="3139321"/>
          </a:xfrm>
          <a:prstGeom prst="rect">
            <a:avLst/>
          </a:prstGeom>
          <a:noFill/>
        </p:spPr>
        <p:txBody>
          <a:bodyPr wrap="square" rtlCol="0">
            <a:spAutoFit/>
          </a:bodyPr>
          <a:lstStyle/>
          <a:p>
            <a:pPr marL="342900" indent="-342900">
              <a:buFont typeface="Arial"/>
              <a:buChar char="•"/>
            </a:pPr>
            <a:r>
              <a:rPr lang="el-GR" sz="2200" dirty="0" smtClean="0">
                <a:solidFill>
                  <a:schemeClr val="bg1"/>
                </a:solidFill>
              </a:rPr>
              <a:t>Οι συγκρούσεις βαριών ιόντων ήδη τα πρώτα χρόνια λειτουργίας του </a:t>
            </a:r>
            <a:r>
              <a:rPr lang="en-GB" sz="2200" dirty="0" smtClean="0">
                <a:solidFill>
                  <a:schemeClr val="bg1"/>
                </a:solidFill>
              </a:rPr>
              <a:t>LHC </a:t>
            </a:r>
            <a:r>
              <a:rPr lang="el-GR" sz="2200" dirty="0" smtClean="0">
                <a:solidFill>
                  <a:schemeClr val="bg1"/>
                </a:solidFill>
              </a:rPr>
              <a:t>επιβεβαίωσαν τα αποτελέσματα 10 χρόνων έρευνας στο </a:t>
            </a:r>
            <a:r>
              <a:rPr lang="en-GB" sz="2200" dirty="0" smtClean="0">
                <a:solidFill>
                  <a:schemeClr val="bg1"/>
                </a:solidFill>
              </a:rPr>
              <a:t>RHIC,</a:t>
            </a:r>
            <a:r>
              <a:rPr lang="el-GR" sz="2200" dirty="0" smtClean="0">
                <a:solidFill>
                  <a:schemeClr val="bg1"/>
                </a:solidFill>
              </a:rPr>
              <a:t> και έδωσαν καινούρια αποτελέσματα</a:t>
            </a:r>
            <a:endParaRPr lang="en-GB" sz="2200" dirty="0" smtClean="0">
              <a:solidFill>
                <a:schemeClr val="bg1"/>
              </a:solidFill>
            </a:endParaRPr>
          </a:p>
          <a:p>
            <a:pPr marL="342900" indent="-342900">
              <a:buFont typeface="Arial"/>
              <a:buChar char="•"/>
            </a:pPr>
            <a:r>
              <a:rPr lang="en-GB" sz="2200" dirty="0" smtClean="0">
                <a:solidFill>
                  <a:schemeClr val="bg1"/>
                </a:solidFill>
              </a:rPr>
              <a:t>H </a:t>
            </a:r>
            <a:r>
              <a:rPr lang="el-GR" sz="2200" dirty="0" smtClean="0">
                <a:solidFill>
                  <a:schemeClr val="bg1"/>
                </a:solidFill>
              </a:rPr>
              <a:t>αυξημένη φωτεινότητα των δεσμών του </a:t>
            </a:r>
            <a:r>
              <a:rPr lang="en-GB" sz="2200" dirty="0" smtClean="0">
                <a:solidFill>
                  <a:schemeClr val="bg1"/>
                </a:solidFill>
              </a:rPr>
              <a:t>LHC</a:t>
            </a:r>
            <a:r>
              <a:rPr lang="el-GR" sz="2200" dirty="0" smtClean="0">
                <a:solidFill>
                  <a:schemeClr val="bg1"/>
                </a:solidFill>
              </a:rPr>
              <a:t> από το 2022 και μετά σε συνδυασμό με τις αναβαθμισμένες επιδόσεις του ALICE αναμένεται να δώσει αυξημένη ακρίβεια στις μετρήσεις και καινούριους τρόπους μελέτης της συμπεριφοράς και των ιδιοτήτων της πρωταρχικής ύλης του σύμπαντος </a:t>
            </a:r>
            <a:endParaRPr lang="fr-FR" sz="2200" dirty="0">
              <a:solidFill>
                <a:schemeClr val="bg1"/>
              </a:solidFill>
            </a:endParaRPr>
          </a:p>
        </p:txBody>
      </p:sp>
      <p:sp>
        <p:nvSpPr>
          <p:cNvPr id="7" name="Title 1"/>
          <p:cNvSpPr txBox="1">
            <a:spLocks/>
          </p:cNvSpPr>
          <p:nvPr/>
        </p:nvSpPr>
        <p:spPr>
          <a:xfrm>
            <a:off x="758228" y="469670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3600" dirty="0" smtClean="0">
                <a:solidFill>
                  <a:srgbClr val="FFFF00"/>
                </a:solidFill>
              </a:rPr>
              <a:t>Σας ευχαριστώ πολύ</a:t>
            </a:r>
            <a:endParaRPr lang="fr-FR" sz="3600" dirty="0">
              <a:solidFill>
                <a:srgbClr val="FFFF00"/>
              </a:solidFill>
            </a:endParaRPr>
          </a:p>
        </p:txBody>
      </p:sp>
      <p:sp>
        <p:nvSpPr>
          <p:cNvPr id="8" name="Footer Placeholder 7"/>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33857645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0926" y="212225"/>
            <a:ext cx="6562729" cy="6032421"/>
          </a:xfrm>
          <a:prstGeom prst="rect">
            <a:avLst/>
          </a:prstGeom>
          <a:noFill/>
        </p:spPr>
        <p:txBody>
          <a:bodyPr wrap="square" rtlCol="0">
            <a:spAutoFit/>
          </a:bodyPr>
          <a:lstStyle/>
          <a:p>
            <a:pPr algn="ctr"/>
            <a:r>
              <a:rPr lang="en-US" sz="2800" dirty="0" smtClean="0">
                <a:solidFill>
                  <a:srgbClr val="FFFF00"/>
                </a:solidFill>
              </a:rPr>
              <a:t>Mini Big Bang</a:t>
            </a:r>
          </a:p>
          <a:p>
            <a:endParaRPr lang="en-US" dirty="0">
              <a:solidFill>
                <a:srgbClr val="FFFF00"/>
              </a:solidFill>
            </a:endParaRPr>
          </a:p>
          <a:p>
            <a:r>
              <a:rPr lang="el-GR" sz="2000" dirty="0" smtClean="0">
                <a:solidFill>
                  <a:srgbClr val="FFFF00"/>
                </a:solidFill>
              </a:rPr>
              <a:t>Συγκρούοντας πυρήνες μολύβδου με πολύ υψηλή ενέργεια</a:t>
            </a:r>
          </a:p>
          <a:p>
            <a:r>
              <a:rPr lang="el-GR" sz="2000" dirty="0">
                <a:solidFill>
                  <a:srgbClr val="FFFF00"/>
                </a:solidFill>
              </a:rPr>
              <a:t>α</a:t>
            </a:r>
            <a:r>
              <a:rPr lang="el-GR" sz="2000" dirty="0" smtClean="0">
                <a:solidFill>
                  <a:srgbClr val="FFFF00"/>
                </a:solidFill>
              </a:rPr>
              <a:t>ναδημιουργούμε τις συνθήκες πυκνότητας και θερμοκρασίας που υπήρχαν κλάσματα του δευτερολέπτου μετά το </a:t>
            </a:r>
            <a:r>
              <a:rPr lang="en-GB" sz="2000" dirty="0" smtClean="0">
                <a:solidFill>
                  <a:srgbClr val="FFFF00"/>
                </a:solidFill>
              </a:rPr>
              <a:t>Big Bang</a:t>
            </a:r>
            <a:endParaRPr lang="el-GR" sz="2000" dirty="0" smtClean="0">
              <a:solidFill>
                <a:srgbClr val="FFFF00"/>
              </a:solidFill>
            </a:endParaRPr>
          </a:p>
          <a:p>
            <a:endParaRPr lang="el-GR" sz="2000" dirty="0">
              <a:solidFill>
                <a:srgbClr val="FFFF00"/>
              </a:solidFill>
            </a:endParaRPr>
          </a:p>
          <a:p>
            <a:r>
              <a:rPr lang="el-GR" sz="2000" dirty="0" smtClean="0">
                <a:solidFill>
                  <a:srgbClr val="FFFF00"/>
                </a:solidFill>
              </a:rPr>
              <a:t>Δημιουργείται μια σταγόνα της πρωταρχικής κατάστασης της ύλης (</a:t>
            </a:r>
            <a:r>
              <a:rPr lang="en-GB" sz="2000" dirty="0" smtClean="0">
                <a:solidFill>
                  <a:srgbClr val="FFFF00"/>
                </a:solidFill>
              </a:rPr>
              <a:t>Quark Gluon Plasma</a:t>
            </a:r>
            <a:r>
              <a:rPr lang="el-GR" sz="2000" dirty="0" smtClean="0">
                <a:solidFill>
                  <a:srgbClr val="FFFF00"/>
                </a:solidFill>
              </a:rPr>
              <a:t>, </a:t>
            </a:r>
            <a:r>
              <a:rPr lang="en-GB" sz="2000" dirty="0" smtClean="0">
                <a:solidFill>
                  <a:srgbClr val="FFFF00"/>
                </a:solidFill>
              </a:rPr>
              <a:t>QGP)</a:t>
            </a:r>
          </a:p>
          <a:p>
            <a:endParaRPr lang="en-GB" sz="2000" dirty="0">
              <a:solidFill>
                <a:srgbClr val="FFFF00"/>
              </a:solidFill>
            </a:endParaRPr>
          </a:p>
          <a:p>
            <a:r>
              <a:rPr lang="el-GR" sz="2000" dirty="0">
                <a:solidFill>
                  <a:srgbClr val="FFFF00"/>
                </a:solidFill>
              </a:rPr>
              <a:t>π</a:t>
            </a:r>
            <a:r>
              <a:rPr lang="el-GR" sz="2000" dirty="0" smtClean="0">
                <a:solidFill>
                  <a:srgbClr val="FFFF00"/>
                </a:solidFill>
              </a:rPr>
              <a:t>ου ζει ελάχιστα</a:t>
            </a:r>
            <a:endParaRPr lang="en-GB" sz="2000" dirty="0">
              <a:solidFill>
                <a:srgbClr val="FFFF00"/>
              </a:solidFill>
            </a:endParaRPr>
          </a:p>
          <a:p>
            <a:endParaRPr lang="el-GR" sz="2000" dirty="0">
              <a:solidFill>
                <a:srgbClr val="FFFF00"/>
              </a:solidFill>
            </a:endParaRPr>
          </a:p>
          <a:p>
            <a:r>
              <a:rPr lang="el-GR" sz="2000" dirty="0" smtClean="0">
                <a:solidFill>
                  <a:srgbClr val="FFFF00"/>
                </a:solidFill>
              </a:rPr>
              <a:t>Μελετώντας τις ιδιότητές της</a:t>
            </a:r>
          </a:p>
          <a:p>
            <a:endParaRPr lang="el-GR" sz="2000" dirty="0">
              <a:solidFill>
                <a:srgbClr val="FFFF00"/>
              </a:solidFill>
            </a:endParaRPr>
          </a:p>
          <a:p>
            <a:r>
              <a:rPr lang="el-GR" sz="2000" dirty="0" smtClean="0">
                <a:solidFill>
                  <a:srgbClr val="FFFF00"/>
                </a:solidFill>
              </a:rPr>
              <a:t>- Θα κατανοήσουμε καλύτερα τις διαδικασίες που συνέβησαν τα πρώτα κλάσματα του δευτερολέπτου στη ζωή του σύμπαντος</a:t>
            </a:r>
          </a:p>
          <a:p>
            <a:endParaRPr lang="el-GR" sz="2000" dirty="0">
              <a:solidFill>
                <a:srgbClr val="FFFF00"/>
              </a:solidFill>
            </a:endParaRPr>
          </a:p>
          <a:p>
            <a:pPr marL="285750" indent="-285750">
              <a:buFontTx/>
              <a:buChar char="-"/>
            </a:pPr>
            <a:r>
              <a:rPr lang="el-GR" sz="2000" dirty="0" smtClean="0">
                <a:solidFill>
                  <a:srgbClr val="FFFF00"/>
                </a:solidFill>
              </a:rPr>
              <a:t>Θα κατανοήσουμε καλύτερα την ισχυρή αλληλεπίδραση</a:t>
            </a:r>
          </a:p>
        </p:txBody>
      </p:sp>
      <p:pic>
        <p:nvPicPr>
          <p:cNvPr id="2" name="Picture 1" descr="hi1.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323770"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79182"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315394"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07085" y="5184207"/>
            <a:ext cx="2436916" cy="1583999"/>
          </a:xfrm>
          <a:prstGeom prst="rect">
            <a:avLst/>
          </a:prstGeom>
        </p:spPr>
      </p:pic>
      <p:sp>
        <p:nvSpPr>
          <p:cNvPr id="4" name="Date Placeholder 3"/>
          <p:cNvSpPr>
            <a:spLocks noGrp="1"/>
          </p:cNvSpPr>
          <p:nvPr>
            <p:ph type="dt" sz="half" idx="10"/>
          </p:nvPr>
        </p:nvSpPr>
        <p:spPr/>
        <p:txBody>
          <a:bodyPr/>
          <a:lstStyle/>
          <a:p>
            <a:r>
              <a:rPr lang="x-none" smtClean="0"/>
              <a:t>26.2.2025</a:t>
            </a:r>
            <a:endParaRPr lang="fr-FR"/>
          </a:p>
        </p:txBody>
      </p:sp>
      <p:sp>
        <p:nvSpPr>
          <p:cNvPr id="5" name="Footer Placeholder 4"/>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5</a:t>
            </a:fld>
            <a:endParaRPr lang="fr-FR"/>
          </a:p>
        </p:txBody>
      </p:sp>
    </p:spTree>
    <p:extLst>
      <p:ext uri="{BB962C8B-B14F-4D97-AF65-F5344CB8AC3E}">
        <p14:creationId xmlns:p14="http://schemas.microsoft.com/office/powerpoint/2010/main" val="39885807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6976"/>
            <a:ext cx="8229600" cy="734694"/>
          </a:xfrm>
        </p:spPr>
        <p:txBody>
          <a:bodyPr>
            <a:normAutofit fontScale="90000"/>
          </a:bodyPr>
          <a:lstStyle/>
          <a:p>
            <a:r>
              <a:rPr lang="el-GR" sz="2400" dirty="0" smtClean="0">
                <a:solidFill>
                  <a:srgbClr val="FFFF00"/>
                </a:solidFill>
              </a:rPr>
              <a:t>Ισχυρή αλληλεπίδραση : εγκλωβισμός </a:t>
            </a:r>
            <a:r>
              <a:rPr lang="el-GR" sz="2400" dirty="0">
                <a:solidFill>
                  <a:srgbClr val="FFFF00"/>
                </a:solidFill>
              </a:rPr>
              <a:t>των κουάρκ</a:t>
            </a:r>
            <a:br>
              <a:rPr lang="el-GR" sz="2400" dirty="0">
                <a:solidFill>
                  <a:srgbClr val="FFFF00"/>
                </a:solidFill>
              </a:rPr>
            </a:br>
            <a:r>
              <a:rPr lang="el-GR" sz="2400" dirty="0">
                <a:solidFill>
                  <a:srgbClr val="FFFF00"/>
                </a:solidFill>
              </a:rPr>
              <a:t>Τα κουάρκ δεν μπορούν να υπάρξουν ελεύθερα</a:t>
            </a:r>
            <a:br>
              <a:rPr lang="el-GR" sz="2400" dirty="0">
                <a:solidFill>
                  <a:srgbClr val="FFFF00"/>
                </a:solidFill>
              </a:rPr>
            </a:br>
            <a:endParaRPr lang="it-IT" sz="2400" dirty="0">
              <a:solidFill>
                <a:srgbClr val="FFFF00"/>
              </a:solidFill>
            </a:endParaRPr>
          </a:p>
        </p:txBody>
      </p:sp>
      <p:pic>
        <p:nvPicPr>
          <p:cNvPr id="35842" name="Picture 2" descr="C:\Users\Enrico\Documents\Work\SS2013\PeriodicTableOfElementaryParticles-288x30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400" y="1251551"/>
            <a:ext cx="2743200"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bwMode="auto">
          <a:xfrm>
            <a:off x="609601" y="1382082"/>
            <a:ext cx="259675" cy="56263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7" name="Oval 6"/>
          <p:cNvSpPr/>
          <p:nvPr/>
        </p:nvSpPr>
        <p:spPr bwMode="auto">
          <a:xfrm>
            <a:off x="2133600" y="2089751"/>
            <a:ext cx="685800" cy="56263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9" name="TextBox 8"/>
          <p:cNvSpPr txBox="1"/>
          <p:nvPr/>
        </p:nvSpPr>
        <p:spPr>
          <a:xfrm>
            <a:off x="3124201" y="1212586"/>
            <a:ext cx="5965369" cy="1477328"/>
          </a:xfrm>
          <a:prstGeom prst="rect">
            <a:avLst/>
          </a:prstGeom>
          <a:noFill/>
        </p:spPr>
        <p:txBody>
          <a:bodyPr wrap="square" rtlCol="0">
            <a:spAutoFit/>
          </a:bodyPr>
          <a:lstStyle/>
          <a:p>
            <a:pPr marL="285750" indent="-285750">
              <a:buFont typeface="Wingdings" charset="2"/>
              <a:buChar char="Ø"/>
            </a:pPr>
            <a:r>
              <a:rPr lang="el-GR" dirty="0" smtClean="0">
                <a:solidFill>
                  <a:srgbClr val="FFFF00"/>
                </a:solidFill>
              </a:rPr>
              <a:t>Τα κουάρκ </a:t>
            </a:r>
            <a:r>
              <a:rPr lang="el-GR" dirty="0" smtClean="0">
                <a:solidFill>
                  <a:schemeClr val="bg1"/>
                </a:solidFill>
              </a:rPr>
              <a:t>έχουν ένα </a:t>
            </a:r>
            <a:r>
              <a:rPr lang="el-GR" dirty="0" smtClean="0">
                <a:solidFill>
                  <a:srgbClr val="FFFF00"/>
                </a:solidFill>
              </a:rPr>
              <a:t>φορτίο χρώματος </a:t>
            </a:r>
            <a:r>
              <a:rPr lang="en-US" dirty="0" smtClean="0">
                <a:solidFill>
                  <a:srgbClr val="FFFFFF"/>
                </a:solidFill>
              </a:rPr>
              <a:t>(R,B,G) </a:t>
            </a:r>
            <a:r>
              <a:rPr lang="el-GR" dirty="0" smtClean="0">
                <a:solidFill>
                  <a:srgbClr val="FFFFFF"/>
                </a:solidFill>
              </a:rPr>
              <a:t>που</a:t>
            </a:r>
            <a:endParaRPr lang="en-US" dirty="0" smtClean="0">
              <a:solidFill>
                <a:srgbClr val="FFFFFF"/>
              </a:solidFill>
            </a:endParaRPr>
          </a:p>
          <a:p>
            <a:r>
              <a:rPr lang="en-US" dirty="0" smtClean="0">
                <a:solidFill>
                  <a:srgbClr val="FFFFFF"/>
                </a:solidFill>
              </a:rPr>
              <a:t>    </a:t>
            </a:r>
            <a:r>
              <a:rPr lang="el-GR" dirty="0" smtClean="0">
                <a:solidFill>
                  <a:srgbClr val="FFFFFF"/>
                </a:solidFill>
              </a:rPr>
              <a:t>έχει εισαχθεί για να εξηγήσει την σύνθεση </a:t>
            </a:r>
          </a:p>
          <a:p>
            <a:pPr marL="285750" indent="-285750">
              <a:buFont typeface="Arial"/>
              <a:buChar char="•"/>
            </a:pPr>
            <a:r>
              <a:rPr lang="el-GR" dirty="0" smtClean="0">
                <a:solidFill>
                  <a:srgbClr val="FFFFFF"/>
                </a:solidFill>
              </a:rPr>
              <a:t>των βαρυονίων</a:t>
            </a:r>
            <a:r>
              <a:rPr lang="en-US" dirty="0" smtClean="0">
                <a:solidFill>
                  <a:srgbClr val="FFFFFF"/>
                </a:solidFill>
              </a:rPr>
              <a:t>  (</a:t>
            </a:r>
            <a:r>
              <a:rPr lang="en-US" dirty="0" smtClean="0">
                <a:solidFill>
                  <a:srgbClr val="FFFF00"/>
                </a:solidFill>
              </a:rPr>
              <a:t>3 </a:t>
            </a:r>
            <a:r>
              <a:rPr lang="el-GR" dirty="0" smtClean="0">
                <a:solidFill>
                  <a:srgbClr val="FFFF00"/>
                </a:solidFill>
              </a:rPr>
              <a:t>κουάρκ ή αντικουάρκ</a:t>
            </a:r>
            <a:r>
              <a:rPr lang="en-US" dirty="0" smtClean="0">
                <a:solidFill>
                  <a:srgbClr val="FFFFFF"/>
                </a:solidFill>
              </a:rPr>
              <a:t>) </a:t>
            </a:r>
            <a:endParaRPr lang="el-GR" dirty="0" smtClean="0">
              <a:solidFill>
                <a:srgbClr val="FFFFFF"/>
              </a:solidFill>
            </a:endParaRPr>
          </a:p>
          <a:p>
            <a:pPr marL="285750" indent="-285750">
              <a:buFont typeface="Arial"/>
              <a:buChar char="•"/>
            </a:pPr>
            <a:r>
              <a:rPr lang="el-GR" dirty="0" smtClean="0">
                <a:solidFill>
                  <a:srgbClr val="FFFFFF"/>
                </a:solidFill>
              </a:rPr>
              <a:t>και των</a:t>
            </a:r>
            <a:r>
              <a:rPr lang="en-US" dirty="0" smtClean="0">
                <a:solidFill>
                  <a:srgbClr val="FFFFFF"/>
                </a:solidFill>
              </a:rPr>
              <a:t> </a:t>
            </a:r>
            <a:r>
              <a:rPr lang="el-GR" dirty="0" smtClean="0">
                <a:solidFill>
                  <a:srgbClr val="FFFF00"/>
                </a:solidFill>
              </a:rPr>
              <a:t>μεσονίων</a:t>
            </a:r>
            <a:r>
              <a:rPr lang="en-US" dirty="0" smtClean="0">
                <a:solidFill>
                  <a:srgbClr val="FFFF00"/>
                </a:solidFill>
              </a:rPr>
              <a:t> </a:t>
            </a:r>
            <a:r>
              <a:rPr lang="en-US" dirty="0" smtClean="0">
                <a:solidFill>
                  <a:srgbClr val="FFFFFF"/>
                </a:solidFill>
              </a:rPr>
              <a:t>(</a:t>
            </a:r>
            <a:r>
              <a:rPr lang="el-GR" dirty="0" smtClean="0">
                <a:solidFill>
                  <a:srgbClr val="FFFF00"/>
                </a:solidFill>
              </a:rPr>
              <a:t>ζεύγος κουάρκ - αντικουάρκ</a:t>
            </a:r>
            <a:r>
              <a:rPr lang="en-US" dirty="0" smtClean="0">
                <a:solidFill>
                  <a:srgbClr val="FFFFFF"/>
                </a:solidFill>
              </a:rPr>
              <a:t>)</a:t>
            </a:r>
            <a:endParaRPr lang="el-GR" dirty="0" smtClean="0">
              <a:solidFill>
                <a:srgbClr val="FFFFFF"/>
              </a:solidFill>
            </a:endParaRPr>
          </a:p>
          <a:p>
            <a:r>
              <a:rPr lang="en-GB" dirty="0" smtClean="0">
                <a:solidFill>
                  <a:srgbClr val="FFFFFF"/>
                </a:solidFill>
              </a:rPr>
              <a:t>    </a:t>
            </a:r>
            <a:r>
              <a:rPr lang="el-GR" dirty="0" smtClean="0">
                <a:solidFill>
                  <a:srgbClr val="FFFF00"/>
                </a:solidFill>
              </a:rPr>
              <a:t>αντικείμενα χωρίς χρώμα</a:t>
            </a:r>
            <a:endParaRPr lang="it-IT" dirty="0">
              <a:solidFill>
                <a:srgbClr val="FFFF00"/>
              </a:solidFill>
            </a:endParaRPr>
          </a:p>
        </p:txBody>
      </p:sp>
      <p:sp>
        <p:nvSpPr>
          <p:cNvPr id="10" name="TextBox 9"/>
          <p:cNvSpPr txBox="1"/>
          <p:nvPr/>
        </p:nvSpPr>
        <p:spPr>
          <a:xfrm>
            <a:off x="298441" y="4677286"/>
            <a:ext cx="8969831" cy="1477328"/>
          </a:xfrm>
          <a:prstGeom prst="rect">
            <a:avLst/>
          </a:prstGeom>
          <a:noFill/>
        </p:spPr>
        <p:txBody>
          <a:bodyPr wrap="square" rtlCol="0">
            <a:spAutoFit/>
          </a:bodyPr>
          <a:lstStyle/>
          <a:p>
            <a:pPr marL="285750" indent="-285750">
              <a:buFont typeface="Wingdings" charset="2"/>
              <a:buChar char="Ø"/>
            </a:pPr>
            <a:r>
              <a:rPr lang="el-GR" dirty="0" smtClean="0">
                <a:solidFill>
                  <a:srgbClr val="FFFFFF"/>
                </a:solidFill>
              </a:rPr>
              <a:t>Η αλληλεπίδραση μεταξύ κουάρκ γίνε</a:t>
            </a:r>
            <a:r>
              <a:rPr lang="el-GR" dirty="0">
                <a:solidFill>
                  <a:srgbClr val="FFFFFF"/>
                </a:solidFill>
              </a:rPr>
              <a:t>τ</a:t>
            </a:r>
            <a:r>
              <a:rPr lang="el-GR" dirty="0" smtClean="0">
                <a:solidFill>
                  <a:srgbClr val="FFFFFF"/>
                </a:solidFill>
              </a:rPr>
              <a:t>αι με την </a:t>
            </a:r>
            <a:r>
              <a:rPr lang="el-GR" dirty="0" smtClean="0">
                <a:solidFill>
                  <a:srgbClr val="FFFF00"/>
                </a:solidFill>
              </a:rPr>
              <a:t>ανταλλαγή γλουονίων </a:t>
            </a:r>
            <a:r>
              <a:rPr lang="en-GB" dirty="0" smtClean="0">
                <a:solidFill>
                  <a:srgbClr val="FFFF00"/>
                </a:solidFill>
              </a:rPr>
              <a:t>(m</a:t>
            </a:r>
            <a:r>
              <a:rPr lang="en-GB" baseline="-25000" dirty="0" smtClean="0">
                <a:solidFill>
                  <a:srgbClr val="FFFF00"/>
                </a:solidFill>
              </a:rPr>
              <a:t>g</a:t>
            </a:r>
            <a:r>
              <a:rPr lang="en-GB" dirty="0" smtClean="0">
                <a:solidFill>
                  <a:srgbClr val="FFFF00"/>
                </a:solidFill>
              </a:rPr>
              <a:t>=0) </a:t>
            </a:r>
            <a:r>
              <a:rPr lang="el-GR" dirty="0" smtClean="0">
                <a:solidFill>
                  <a:srgbClr val="FFFFFF"/>
                </a:solidFill>
              </a:rPr>
              <a:t>που είναι φορείς</a:t>
            </a:r>
            <a:r>
              <a:rPr lang="el-GR" dirty="0" smtClean="0">
                <a:solidFill>
                  <a:srgbClr val="FFFF00"/>
                </a:solidFill>
              </a:rPr>
              <a:t> ενός φορτίου χρώματος και ενός φορτίου αντι-χρώματος</a:t>
            </a:r>
          </a:p>
          <a:p>
            <a:pPr marL="285750" indent="-285750">
              <a:buFont typeface="Wingdings" charset="2"/>
              <a:buChar char="Ø"/>
            </a:pPr>
            <a:endParaRPr lang="el-GR" dirty="0" smtClean="0">
              <a:solidFill>
                <a:srgbClr val="FFFF00"/>
              </a:solidFill>
            </a:endParaRPr>
          </a:p>
          <a:p>
            <a:pPr marL="285750" indent="-285750">
              <a:buFont typeface="Wingdings" charset="2"/>
              <a:buChar char="Ø"/>
            </a:pPr>
            <a:r>
              <a:rPr lang="el-GR" dirty="0">
                <a:solidFill>
                  <a:srgbClr val="FFFFFF"/>
                </a:solidFill>
              </a:rPr>
              <a:t>Η </a:t>
            </a:r>
            <a:r>
              <a:rPr lang="el-GR" dirty="0">
                <a:solidFill>
                  <a:srgbClr val="FFFF00"/>
                </a:solidFill>
              </a:rPr>
              <a:t>ισχυρή αλληλεπίδραση </a:t>
            </a:r>
            <a:r>
              <a:rPr lang="el-GR" dirty="0">
                <a:solidFill>
                  <a:schemeClr val="bg1"/>
                </a:solidFill>
              </a:rPr>
              <a:t>είναι</a:t>
            </a:r>
            <a:r>
              <a:rPr lang="el-GR" dirty="0">
                <a:solidFill>
                  <a:srgbClr val="FFFF00"/>
                </a:solidFill>
              </a:rPr>
              <a:t> ισχυρή σε μεγάλη απόσταση </a:t>
            </a:r>
            <a:r>
              <a:rPr lang="el-GR" dirty="0">
                <a:solidFill>
                  <a:schemeClr val="bg1"/>
                </a:solidFill>
              </a:rPr>
              <a:t>και</a:t>
            </a:r>
            <a:r>
              <a:rPr lang="el-GR" dirty="0">
                <a:solidFill>
                  <a:srgbClr val="FFFF00"/>
                </a:solidFill>
              </a:rPr>
              <a:t> ασθενής σε μικρή </a:t>
            </a:r>
            <a:r>
              <a:rPr lang="el-GR" dirty="0" smtClean="0">
                <a:solidFill>
                  <a:srgbClr val="FFFF00"/>
                </a:solidFill>
              </a:rPr>
              <a:t>απόσταση </a:t>
            </a:r>
            <a:endParaRPr lang="el-GR" dirty="0">
              <a:solidFill>
                <a:srgbClr val="FFFF00"/>
              </a:solidFill>
            </a:endParaRPr>
          </a:p>
        </p:txBody>
      </p:sp>
      <p:pic>
        <p:nvPicPr>
          <p:cNvPr id="16" name="Picture 6" descr="C:\Users\Enrico\Documents\Work\SS2013\mesonbaryon.gif"/>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7174" r="76094" b="50000"/>
          <a:stretch/>
        </p:blipFill>
        <p:spPr bwMode="auto">
          <a:xfrm>
            <a:off x="7497588" y="2931373"/>
            <a:ext cx="981496" cy="1211531"/>
          </a:xfrm>
          <a:prstGeom prst="rect">
            <a:avLst/>
          </a:prstGeom>
          <a:noFill/>
          <a:extLst>
            <a:ext uri="{909E8E84-426E-40dd-AFC4-6F175D3DCCD1}">
              <a14:hiddenFill xmlns:a14="http://schemas.microsoft.com/office/drawing/2010/main">
                <a:solidFill>
                  <a:srgbClr val="FFFFFF"/>
                </a:solidFill>
              </a14:hiddenFill>
            </a:ext>
          </a:extLst>
        </p:spPr>
      </p:pic>
      <p:sp>
        <p:nvSpPr>
          <p:cNvPr id="17" name="Slide Number Placeholder 16"/>
          <p:cNvSpPr>
            <a:spLocks noGrp="1"/>
          </p:cNvSpPr>
          <p:nvPr>
            <p:ph type="sldNum" sz="quarter" idx="12"/>
          </p:nvPr>
        </p:nvSpPr>
        <p:spPr/>
        <p:txBody>
          <a:bodyPr/>
          <a:lstStyle/>
          <a:p>
            <a:fld id="{DD6A0079-E3EA-F649-832E-01E6D884025C}" type="slidenum">
              <a:rPr lang="fr-FR" smtClean="0"/>
              <a:t>6</a:t>
            </a:fld>
            <a:endParaRPr lang="fr-FR"/>
          </a:p>
        </p:txBody>
      </p:sp>
      <p:sp>
        <p:nvSpPr>
          <p:cNvPr id="3" name="Footer Placeholder 2"/>
          <p:cNvSpPr>
            <a:spLocks noGrp="1"/>
          </p:cNvSpPr>
          <p:nvPr>
            <p:ph type="ftr" sz="quarter" idx="11"/>
          </p:nvPr>
        </p:nvSpPr>
        <p:spPr/>
        <p:txBody>
          <a:bodyPr/>
          <a:lstStyle/>
          <a:p>
            <a:endParaRPr lang="fr-FR"/>
          </a:p>
        </p:txBody>
      </p:sp>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36143" y="2931374"/>
            <a:ext cx="1258393" cy="1177679"/>
          </a:xfrm>
          <a:prstGeom prst="rect">
            <a:avLst/>
          </a:prstGeom>
        </p:spPr>
      </p:pic>
      <p:pic>
        <p:nvPicPr>
          <p:cNvPr id="18" name="Picture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53243" y="2885052"/>
            <a:ext cx="1259998" cy="1224001"/>
          </a:xfrm>
          <a:prstGeom prst="rect">
            <a:avLst/>
          </a:prstGeom>
        </p:spPr>
      </p:pic>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8467981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1" y="3225800"/>
            <a:ext cx="5473699" cy="313055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Content Placeholder 2"/>
          <p:cNvSpPr>
            <a:spLocks noGrp="1"/>
          </p:cNvSpPr>
          <p:nvPr>
            <p:ph idx="1"/>
          </p:nvPr>
        </p:nvSpPr>
        <p:spPr>
          <a:xfrm>
            <a:off x="914401" y="1735138"/>
            <a:ext cx="7313613" cy="4056062"/>
          </a:xfrm>
        </p:spPr>
        <p:txBody>
          <a:bodyPr/>
          <a:lstStyle/>
          <a:p>
            <a:pPr marL="457200" lvl="1" indent="0">
              <a:buNone/>
            </a:pPr>
            <a:r>
              <a:rPr lang="el-GR" dirty="0" smtClean="0">
                <a:solidFill>
                  <a:srgbClr val="FFFFFF"/>
                </a:solidFill>
              </a:rPr>
              <a:t>Ας προσπαθήσουμε να διαχωρήσουμε τα δύο κουάρκ ενός μεσονίου </a:t>
            </a:r>
            <a:endParaRPr lang="el-GR" dirty="0">
              <a:solidFill>
                <a:srgbClr val="FFFFFF"/>
              </a:solidFill>
            </a:endParaRPr>
          </a:p>
        </p:txBody>
      </p:sp>
      <p:grpSp>
        <p:nvGrpSpPr>
          <p:cNvPr id="6" name="Group 18"/>
          <p:cNvGrpSpPr>
            <a:grpSpLocks/>
          </p:cNvGrpSpPr>
          <p:nvPr/>
        </p:nvGrpSpPr>
        <p:grpSpPr bwMode="auto">
          <a:xfrm>
            <a:off x="3706812" y="4379914"/>
            <a:ext cx="1209674" cy="1068387"/>
            <a:chOff x="3502" y="2260"/>
            <a:chExt cx="762" cy="673"/>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4"/>
            <a:ext cx="2162175" cy="1068387"/>
            <a:chOff x="3197" y="2261"/>
            <a:chExt cx="1362" cy="673"/>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2" y="4364039"/>
            <a:ext cx="3568700" cy="1084262"/>
            <a:chOff x="2744" y="3203"/>
            <a:chExt cx="2248" cy="683"/>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pic>
        <p:nvPicPr>
          <p:cNvPr id="40" name="Picture 39"/>
          <p:cNvPicPr>
            <a:picLocks noChangeAspect="1"/>
          </p:cNvPicPr>
          <p:nvPr/>
        </p:nvPicPr>
        <p:blipFill>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9" y="3552825"/>
            <a:ext cx="1627774" cy="2298700"/>
          </a:xfrm>
          <a:prstGeom prst="rect">
            <a:avLst/>
          </a:prstGeom>
        </p:spPr>
      </p:pic>
      <p:sp>
        <p:nvSpPr>
          <p:cNvPr id="39" name="Title 1"/>
          <p:cNvSpPr>
            <a:spLocks noGrp="1"/>
          </p:cNvSpPr>
          <p:nvPr>
            <p:ph type="title"/>
          </p:nvPr>
        </p:nvSpPr>
        <p:spPr/>
        <p:txBody>
          <a:bodyPr>
            <a:normAutofit/>
          </a:bodyPr>
          <a:lstStyle/>
          <a:p>
            <a:r>
              <a:rPr lang="en-GB" sz="2800" dirty="0" smtClean="0">
                <a:solidFill>
                  <a:srgbClr val="FFFFFF"/>
                </a:solidFill>
              </a:rPr>
              <a:t>Quark Confinement</a:t>
            </a:r>
            <a:endParaRPr lang="fr-FR" sz="2800" dirty="0">
              <a:solidFill>
                <a:srgbClr val="FFFFFF"/>
              </a:solidFill>
            </a:endParaRPr>
          </a:p>
        </p:txBody>
      </p:sp>
      <p:sp>
        <p:nvSpPr>
          <p:cNvPr id="43" name="Slide Number Placeholder 42"/>
          <p:cNvSpPr>
            <a:spLocks noGrp="1"/>
          </p:cNvSpPr>
          <p:nvPr>
            <p:ph type="sldNum" sz="quarter" idx="12"/>
          </p:nvPr>
        </p:nvSpPr>
        <p:spPr/>
        <p:txBody>
          <a:bodyPr/>
          <a:lstStyle/>
          <a:p>
            <a:fld id="{DD6A0079-E3EA-F649-832E-01E6D884025C}" type="slidenum">
              <a:rPr lang="fr-FR" smtClean="0"/>
              <a:t>7</a:t>
            </a:fld>
            <a:endParaRPr lang="fr-FR"/>
          </a:p>
        </p:txBody>
      </p:sp>
      <p:sp>
        <p:nvSpPr>
          <p:cNvPr id="2" name="Footer Placeholder 1"/>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42182012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normAutofit/>
          </a:bodyPr>
          <a:lstStyle/>
          <a:p>
            <a:r>
              <a:rPr lang="en-US" sz="3200" dirty="0" smtClean="0">
                <a:solidFill>
                  <a:srgbClr val="FFFF00"/>
                </a:solidFill>
              </a:rPr>
              <a:t>… </a:t>
            </a:r>
            <a:r>
              <a:rPr lang="en-US" sz="3200" dirty="0" err="1" smtClean="0">
                <a:solidFill>
                  <a:srgbClr val="FFFF00"/>
                </a:solidFill>
              </a:rPr>
              <a:t>deconfinement</a:t>
            </a:r>
            <a:r>
              <a:rPr lang="el-GR" sz="3200" dirty="0" smtClean="0">
                <a:solidFill>
                  <a:srgbClr val="FFFF00"/>
                </a:solidFill>
              </a:rPr>
              <a:t> : Quark Gluon Plasma</a:t>
            </a:r>
            <a:endParaRPr lang="it-IT" sz="3200" dirty="0">
              <a:solidFill>
                <a:srgbClr val="FFFF00"/>
              </a:solidFill>
            </a:endParaRPr>
          </a:p>
        </p:txBody>
      </p:sp>
      <p:sp>
        <p:nvSpPr>
          <p:cNvPr id="6" name="TextBox 5"/>
          <p:cNvSpPr txBox="1"/>
          <p:nvPr/>
        </p:nvSpPr>
        <p:spPr>
          <a:xfrm>
            <a:off x="228600" y="933272"/>
            <a:ext cx="8796338" cy="1200329"/>
          </a:xfrm>
          <a:prstGeom prst="rect">
            <a:avLst/>
          </a:prstGeom>
          <a:noFill/>
        </p:spPr>
        <p:txBody>
          <a:bodyPr wrap="square" rtlCol="0">
            <a:spAutoFit/>
          </a:bodyPr>
          <a:lstStyle/>
          <a:p>
            <a:r>
              <a:rPr lang="el-GR" dirty="0" smtClean="0">
                <a:solidFill>
                  <a:srgbClr val="FFFFFF"/>
                </a:solidFill>
              </a:rPr>
              <a:t>Εφόσον οι </a:t>
            </a:r>
            <a:r>
              <a:rPr lang="el-GR" dirty="0" smtClean="0">
                <a:solidFill>
                  <a:srgbClr val="FFFF00"/>
                </a:solidFill>
              </a:rPr>
              <a:t>αλληλεπιδράσεις</a:t>
            </a:r>
            <a:r>
              <a:rPr lang="el-GR" dirty="0" smtClean="0">
                <a:solidFill>
                  <a:srgbClr val="FFFFFF"/>
                </a:solidFill>
              </a:rPr>
              <a:t> μεταξύ κουάρκ και γλουονίων γίνονται </a:t>
            </a:r>
            <a:r>
              <a:rPr lang="el-GR" dirty="0" smtClean="0">
                <a:solidFill>
                  <a:srgbClr val="FFFF00"/>
                </a:solidFill>
              </a:rPr>
              <a:t>ασθενέστερες στις</a:t>
            </a:r>
            <a:r>
              <a:rPr lang="el-GR" dirty="0">
                <a:solidFill>
                  <a:srgbClr val="FFFF00"/>
                </a:solidFill>
              </a:rPr>
              <a:t> </a:t>
            </a:r>
            <a:r>
              <a:rPr lang="el-GR" dirty="0" smtClean="0">
                <a:solidFill>
                  <a:srgbClr val="FFFF00"/>
                </a:solidFill>
              </a:rPr>
              <a:t>μικρές αποστάσεις,</a:t>
            </a:r>
            <a:r>
              <a:rPr lang="en-US" dirty="0" smtClean="0">
                <a:solidFill>
                  <a:srgbClr val="FFFFFF"/>
                </a:solidFill>
              </a:rPr>
              <a:t> </a:t>
            </a:r>
            <a:r>
              <a:rPr lang="el-GR" dirty="0" smtClean="0">
                <a:solidFill>
                  <a:srgbClr val="FFFFFF"/>
                </a:solidFill>
              </a:rPr>
              <a:t>δημιουργώντας ένα σχετικά εκτεταμένο σύστημα</a:t>
            </a:r>
            <a:r>
              <a:rPr lang="en-US" dirty="0" smtClean="0">
                <a:solidFill>
                  <a:srgbClr val="FFFFFF"/>
                </a:solidFill>
              </a:rPr>
              <a:t> </a:t>
            </a:r>
            <a:r>
              <a:rPr lang="el-GR" dirty="0" smtClean="0">
                <a:solidFill>
                  <a:srgbClr val="FFFFFF"/>
                </a:solidFill>
              </a:rPr>
              <a:t>με </a:t>
            </a:r>
            <a:r>
              <a:rPr lang="el-GR" dirty="0" smtClean="0">
                <a:solidFill>
                  <a:srgbClr val="FFFF00"/>
                </a:solidFill>
              </a:rPr>
              <a:t>υψηλή πυκνότητα/θερμοκρασία</a:t>
            </a:r>
            <a:r>
              <a:rPr lang="el-GR" dirty="0">
                <a:solidFill>
                  <a:srgbClr val="FFFF00"/>
                </a:solidFill>
              </a:rPr>
              <a:t> </a:t>
            </a:r>
            <a:r>
              <a:rPr lang="el-GR" dirty="0" smtClean="0">
                <a:solidFill>
                  <a:srgbClr val="FFFFFF"/>
                </a:solidFill>
              </a:rPr>
              <a:t>που αποτελείται απο ένα μεγάλο αριθμό κουάρκ και  γλουονίων</a:t>
            </a:r>
            <a:r>
              <a:rPr lang="en-US" dirty="0" smtClean="0">
                <a:solidFill>
                  <a:srgbClr val="FFFFFF"/>
                </a:solidFill>
              </a:rPr>
              <a:t>, </a:t>
            </a:r>
            <a:r>
              <a:rPr lang="el-GR" dirty="0" smtClean="0">
                <a:solidFill>
                  <a:srgbClr val="FFFFFF"/>
                </a:solidFill>
              </a:rPr>
              <a:t>δημιουργούμε μια</a:t>
            </a:r>
            <a:r>
              <a:rPr lang="en-US" dirty="0" smtClean="0">
                <a:solidFill>
                  <a:srgbClr val="FFFF00"/>
                </a:solidFill>
              </a:rPr>
              <a:t> </a:t>
            </a:r>
            <a:r>
              <a:rPr lang="en-US" dirty="0">
                <a:solidFill>
                  <a:srgbClr val="FFFF00"/>
                </a:solidFill>
              </a:rPr>
              <a:t>“</a:t>
            </a:r>
            <a:r>
              <a:rPr lang="en-US" dirty="0" err="1">
                <a:solidFill>
                  <a:srgbClr val="FFFF00"/>
                </a:solidFill>
              </a:rPr>
              <a:t>deconfined</a:t>
            </a:r>
            <a:r>
              <a:rPr lang="en-US" dirty="0">
                <a:solidFill>
                  <a:srgbClr val="FFFF00"/>
                </a:solidFill>
              </a:rPr>
              <a:t>” </a:t>
            </a:r>
            <a:r>
              <a:rPr lang="el-GR" dirty="0" smtClean="0">
                <a:solidFill>
                  <a:schemeClr val="bg1"/>
                </a:solidFill>
              </a:rPr>
              <a:t>κατάσταση της ύλης (ελεύθερα κουάρκ και γλουόνια)</a:t>
            </a:r>
            <a:endParaRPr lang="it-IT" dirty="0">
              <a:solidFill>
                <a:schemeClr val="bg1"/>
              </a:solidFill>
            </a:endParaRPr>
          </a:p>
        </p:txBody>
      </p:sp>
      <p:sp>
        <p:nvSpPr>
          <p:cNvPr id="24" name="Slide Number Placeholder 23"/>
          <p:cNvSpPr>
            <a:spLocks noGrp="1"/>
          </p:cNvSpPr>
          <p:nvPr>
            <p:ph type="sldNum" sz="quarter" idx="12"/>
          </p:nvPr>
        </p:nvSpPr>
        <p:spPr/>
        <p:txBody>
          <a:bodyPr/>
          <a:lstStyle/>
          <a:p>
            <a:fld id="{DD6A0079-E3EA-F649-832E-01E6D884025C}" type="slidenum">
              <a:rPr lang="fr-FR" smtClean="0"/>
              <a:t>8</a:t>
            </a:fld>
            <a:endParaRPr lang="fr-FR" dirty="0"/>
          </a:p>
        </p:txBody>
      </p:sp>
      <p:sp>
        <p:nvSpPr>
          <p:cNvPr id="3" name="Footer Placeholder 2"/>
          <p:cNvSpPr>
            <a:spLocks noGrp="1"/>
          </p:cNvSpPr>
          <p:nvPr>
            <p:ph type="ftr" sz="quarter" idx="11"/>
          </p:nvPr>
        </p:nvSpPr>
        <p:spPr/>
        <p:txBody>
          <a:bodyPr/>
          <a:lstStyle/>
          <a:p>
            <a:endParaRPr lang="fr-FR"/>
          </a:p>
        </p:txBody>
      </p:sp>
      <p:pic>
        <p:nvPicPr>
          <p:cNvPr id="25" name="Picture 2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942211" y="2133602"/>
            <a:ext cx="5400000" cy="2864331"/>
          </a:xfrm>
          <a:prstGeom prst="rect">
            <a:avLst/>
          </a:prstGeom>
          <a:noFill/>
          <a:ln>
            <a:noFill/>
          </a:ln>
        </p:spPr>
      </p:pic>
      <p:sp>
        <p:nvSpPr>
          <p:cNvPr id="4" name="TextBox 3"/>
          <p:cNvSpPr txBox="1"/>
          <p:nvPr/>
        </p:nvSpPr>
        <p:spPr>
          <a:xfrm>
            <a:off x="457201" y="5486400"/>
            <a:ext cx="8795999" cy="923330"/>
          </a:xfrm>
          <a:prstGeom prst="rect">
            <a:avLst/>
          </a:prstGeom>
          <a:noFill/>
        </p:spPr>
        <p:txBody>
          <a:bodyPr wrap="square" rtlCol="0">
            <a:spAutoFit/>
          </a:bodyPr>
          <a:lstStyle/>
          <a:p>
            <a:pPr marL="0" lvl="1"/>
            <a:r>
              <a:rPr lang="el-GR" dirty="0" smtClean="0">
                <a:solidFill>
                  <a:srgbClr val="FFFF00"/>
                </a:solidFill>
              </a:rPr>
              <a:t>Θερμαίνοντας σε πολυ υψηλή θερμοκρασία </a:t>
            </a:r>
            <a:r>
              <a:rPr lang="el-GR" dirty="0" smtClean="0">
                <a:solidFill>
                  <a:schemeClr val="bg1"/>
                </a:solidFill>
              </a:rPr>
              <a:t>(</a:t>
            </a:r>
            <a:r>
              <a:rPr lang="el-GR" dirty="0" smtClean="0">
                <a:solidFill>
                  <a:srgbClr val="FFFFFF"/>
                </a:solidFill>
              </a:rPr>
              <a:t>αύξηση </a:t>
            </a:r>
            <a:r>
              <a:rPr lang="el-GR" dirty="0">
                <a:solidFill>
                  <a:srgbClr val="FFFFFF"/>
                </a:solidFill>
              </a:rPr>
              <a:t>της κινητικής ενέργειας των </a:t>
            </a:r>
            <a:r>
              <a:rPr lang="el-GR" dirty="0" smtClean="0">
                <a:solidFill>
                  <a:srgbClr val="FFFFFF"/>
                </a:solidFill>
              </a:rPr>
              <a:t>κουάρκ</a:t>
            </a:r>
            <a:r>
              <a:rPr lang="el-GR" dirty="0" smtClean="0">
                <a:solidFill>
                  <a:srgbClr val="FFFF00"/>
                </a:solidFill>
              </a:rPr>
              <a:t>)</a:t>
            </a:r>
            <a:endParaRPr lang="en-US" dirty="0">
              <a:solidFill>
                <a:srgbClr val="FFFFFF"/>
              </a:solidFill>
              <a:sym typeface="Wingdings" pitchFamily="2" charset="2"/>
            </a:endParaRPr>
          </a:p>
          <a:p>
            <a:r>
              <a:rPr lang="el-GR" dirty="0" smtClean="0">
                <a:solidFill>
                  <a:schemeClr val="bg1"/>
                </a:solidFill>
              </a:rPr>
              <a:t>και συμπιέζοντας (</a:t>
            </a:r>
            <a:r>
              <a:rPr lang="el-GR" dirty="0" smtClean="0">
                <a:solidFill>
                  <a:srgbClr val="FFFF00"/>
                </a:solidFill>
              </a:rPr>
              <a:t>αύξηση της βαρυονικής πυκνότητας</a:t>
            </a:r>
            <a:r>
              <a:rPr lang="el-GR" dirty="0" smtClean="0">
                <a:solidFill>
                  <a:schemeClr val="bg1"/>
                </a:solidFill>
              </a:rPr>
              <a:t>) το «αέριο αδρονίων», γίνεται</a:t>
            </a:r>
          </a:p>
          <a:p>
            <a:r>
              <a:rPr lang="el-GR" dirty="0">
                <a:solidFill>
                  <a:schemeClr val="bg1"/>
                </a:solidFill>
              </a:rPr>
              <a:t>α</a:t>
            </a:r>
            <a:r>
              <a:rPr lang="el-GR" dirty="0" smtClean="0">
                <a:solidFill>
                  <a:schemeClr val="bg1"/>
                </a:solidFill>
              </a:rPr>
              <a:t>λλαγή φάσης : </a:t>
            </a:r>
            <a:r>
              <a:rPr lang="el-GR" dirty="0" smtClean="0">
                <a:solidFill>
                  <a:srgbClr val="FFFF00"/>
                </a:solidFill>
              </a:rPr>
              <a:t>Quark </a:t>
            </a:r>
            <a:r>
              <a:rPr lang="el-GR" dirty="0">
                <a:solidFill>
                  <a:srgbClr val="FFFF00"/>
                </a:solidFill>
              </a:rPr>
              <a:t>Gluon Plasma</a:t>
            </a:r>
            <a:endParaRPr lang="en-US" dirty="0">
              <a:solidFill>
                <a:schemeClr val="bg1"/>
              </a:solidFill>
            </a:endParaRPr>
          </a:p>
        </p:txBody>
      </p:sp>
      <p:sp>
        <p:nvSpPr>
          <p:cNvPr id="5" name="Date Placeholder 4"/>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16614167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3031" y="158494"/>
            <a:ext cx="6350000" cy="6019800"/>
          </a:xfrm>
          <a:prstGeom prst="rect">
            <a:avLst/>
          </a:prstGeom>
        </p:spPr>
      </p:pic>
      <p:sp>
        <p:nvSpPr>
          <p:cNvPr id="10" name="Slide Number Placeholder 9"/>
          <p:cNvSpPr>
            <a:spLocks noGrp="1"/>
          </p:cNvSpPr>
          <p:nvPr>
            <p:ph type="sldNum" sz="quarter" idx="12"/>
          </p:nvPr>
        </p:nvSpPr>
        <p:spPr/>
        <p:txBody>
          <a:bodyPr/>
          <a:lstStyle/>
          <a:p>
            <a:fld id="{DD6A0079-E3EA-F649-832E-01E6D884025C}" type="slidenum">
              <a:rPr lang="fr-FR" smtClean="0"/>
              <a:t>9</a:t>
            </a:fld>
            <a:endParaRPr lang="fr-FR"/>
          </a:p>
        </p:txBody>
      </p:sp>
      <p:sp>
        <p:nvSpPr>
          <p:cNvPr id="2" name="Footer Placeholder 1"/>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26.2.2025</a:t>
            </a:r>
            <a:endParaRPr lang="fr-FR"/>
          </a:p>
        </p:txBody>
      </p:sp>
    </p:spTree>
    <p:extLst>
      <p:ext uri="{BB962C8B-B14F-4D97-AF65-F5344CB8AC3E}">
        <p14:creationId xmlns:p14="http://schemas.microsoft.com/office/powerpoint/2010/main" val="2422900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16388</TotalTime>
  <Words>2535</Words>
  <Application>Microsoft Macintosh PowerPoint</Application>
  <PresentationFormat>On-screen Show (4:3)</PresentationFormat>
  <Paragraphs>411</Paragraphs>
  <Slides>43</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Office Theme</vt:lpstr>
      <vt:lpstr>Photo Editor Photo</vt:lpstr>
      <vt:lpstr>PowerPoint Presentation</vt:lpstr>
      <vt:lpstr>Large 'Hadron Collider' </vt:lpstr>
      <vt:lpstr>Γιατί βαριά ιόντα; </vt:lpstr>
      <vt:lpstr>PowerPoint Presentation</vt:lpstr>
      <vt:lpstr>PowerPoint Presentation</vt:lpstr>
      <vt:lpstr>Ισχυρή αλληλεπίδραση : εγκλωβισμός των κουάρκ Τα κουάρκ δεν μπορούν να υπάρξουν ελεύθερα </vt:lpstr>
      <vt:lpstr>Quark Confinement</vt:lpstr>
      <vt:lpstr>… deconfinement : Quark Gluon Plasma</vt:lpstr>
      <vt:lpstr>PowerPoint Presentation</vt:lpstr>
      <vt:lpstr>PowerPoint Presentation</vt:lpstr>
      <vt:lpstr>Large 'Hadron Collider' </vt:lpstr>
      <vt:lpstr>PowerPoint Presentation</vt:lpstr>
      <vt:lpstr>PowerPoint Presentation</vt:lpstr>
      <vt:lpstr>PowerPoint Presentation</vt:lpstr>
      <vt:lpstr>Heavy Ions at CERN</vt:lpstr>
      <vt:lpstr>PowerPoint Presentation</vt:lpstr>
      <vt:lpstr>PowerPoint Presentation</vt:lpstr>
      <vt:lpstr>PowerPoint Presentation</vt:lpstr>
      <vt:lpstr>Ανιχνευτές πυριτίου</vt:lpstr>
      <vt:lpstr>PowerPoint Presentation</vt:lpstr>
      <vt:lpstr>PowerPoint Presentation</vt:lpstr>
      <vt:lpstr>PowerPoint Presentation</vt:lpstr>
      <vt:lpstr>Τime Projection Chamber</vt:lpstr>
      <vt:lpstr>PowerPoint Presentation</vt:lpstr>
      <vt:lpstr>PowerPoint Presentation</vt:lpstr>
      <vt:lpstr>PowerPoint Presentation</vt:lpstr>
      <vt:lpstr>Transition Radiation Detector</vt:lpstr>
      <vt:lpstr>Time of Flight</vt:lpstr>
      <vt:lpstr>PowerPoint Presentation</vt:lpstr>
      <vt:lpstr>Γεωμετρία της σύγκρουσης Pb-Pb (centrality)</vt:lpstr>
      <vt:lpstr>PowerPoint Presentation</vt:lpstr>
      <vt:lpstr>PowerPoint Presentation</vt:lpstr>
      <vt:lpstr>H υψηλότερη θερμοκρασία που δημιούργησε ο άνθρωπος  </vt:lpstr>
      <vt:lpstr>Pοή</vt:lpstr>
      <vt:lpstr>Ενα τέλειο υγρό στο LHC</vt:lpstr>
      <vt:lpstr>PowerPoint Presentation</vt:lpstr>
      <vt:lpstr>Πίδακες αδρονίων</vt:lpstr>
      <vt:lpstr>Απόπνιξη των πιδάκων μέσα στο QGP</vt:lpstr>
      <vt:lpstr>Το μυστήριο του J/Ψ</vt:lpstr>
      <vt:lpstr>Το μυστήριο του J/Ψ</vt:lpstr>
      <vt:lpstr>PowerPoint Presentation</vt:lpstr>
      <vt:lpstr>PowerPoint Presentation</vt:lpstr>
      <vt:lpstr>Αντί συμπεράσματος</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despina hatzifotiadou</dc:creator>
  <cp:lastModifiedBy>Despina Hatzifotiadou</cp:lastModifiedBy>
  <cp:revision>265</cp:revision>
  <dcterms:created xsi:type="dcterms:W3CDTF">2015-03-13T00:08:20Z</dcterms:created>
  <dcterms:modified xsi:type="dcterms:W3CDTF">2025-02-25T21:33:28Z</dcterms:modified>
</cp:coreProperties>
</file>