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3">
  <p:sldMasterIdLst>
    <p:sldMasterId id="2147483692" r:id="rId1"/>
    <p:sldMasterId id="2147483678" r:id="rId2"/>
  </p:sldMasterIdLst>
  <p:notesMasterIdLst>
    <p:notesMasterId r:id="rId15"/>
  </p:notesMasterIdLst>
  <p:handoutMasterIdLst>
    <p:handoutMasterId r:id="rId16"/>
  </p:handoutMasterIdLst>
  <p:sldIdLst>
    <p:sldId id="258" r:id="rId3"/>
    <p:sldId id="286" r:id="rId4"/>
    <p:sldId id="277" r:id="rId5"/>
    <p:sldId id="272" r:id="rId6"/>
    <p:sldId id="260" r:id="rId7"/>
    <p:sldId id="269" r:id="rId8"/>
    <p:sldId id="302" r:id="rId9"/>
    <p:sldId id="280" r:id="rId10"/>
    <p:sldId id="303" r:id="rId11"/>
    <p:sldId id="304" r:id="rId12"/>
    <p:sldId id="285" r:id="rId13"/>
    <p:sldId id="268" r:id="rId14"/>
  </p:sldIdLst>
  <p:sldSz cx="12192000" cy="6858000"/>
  <p:notesSz cx="7102475" cy="1023461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67" userDrawn="1">
          <p15:clr>
            <a:srgbClr val="A4A3A4"/>
          </p15:clr>
        </p15:guide>
        <p15:guide id="2" pos="7015" userDrawn="1">
          <p15:clr>
            <a:srgbClr val="A4A3A4"/>
          </p15:clr>
        </p15:guide>
        <p15:guide id="3" pos="665"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07CA"/>
    <a:srgbClr val="0FE6F8"/>
    <a:srgbClr val="B30505"/>
    <a:srgbClr val="EAB200"/>
    <a:srgbClr val="2EAC68"/>
    <a:srgbClr val="E6E6E6"/>
    <a:srgbClr val="FBEA1C"/>
    <a:srgbClr val="253366"/>
    <a:srgbClr val="FEFCDE"/>
    <a:srgbClr val="005D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404" autoAdjust="0"/>
    <p:restoredTop sz="95097" autoAdjust="0"/>
  </p:normalViewPr>
  <p:slideViewPr>
    <p:cSldViewPr snapToObjects="1" showGuides="1">
      <p:cViewPr varScale="1">
        <p:scale>
          <a:sx n="118" d="100"/>
          <a:sy n="118" d="100"/>
        </p:scale>
        <p:origin x="552" y="96"/>
      </p:cViewPr>
      <p:guideLst>
        <p:guide orient="horz" pos="3067"/>
        <p:guide pos="7015"/>
        <p:guide pos="665"/>
      </p:guideLst>
    </p:cSldViewPr>
  </p:slideViewPr>
  <p:outlineViewPr>
    <p:cViewPr>
      <p:scale>
        <a:sx n="33" d="100"/>
        <a:sy n="33" d="100"/>
      </p:scale>
      <p:origin x="0" y="0"/>
    </p:cViewPr>
  </p:outlineViewPr>
  <p:notesTextViewPr>
    <p:cViewPr>
      <p:scale>
        <a:sx n="100" d="100"/>
        <a:sy n="100" d="100"/>
      </p:scale>
      <p:origin x="0" y="0"/>
    </p:cViewPr>
  </p:notesTextViewPr>
  <p:notesViewPr>
    <p:cSldViewPr snapToObjects="1" showGuides="1">
      <p:cViewPr varScale="1">
        <p:scale>
          <a:sx n="64" d="100"/>
          <a:sy n="64" d="100"/>
        </p:scale>
        <p:origin x="3115"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1"/>
            <a:ext cx="3077739" cy="511730"/>
          </a:xfrm>
          <a:prstGeom prst="rect">
            <a:avLst/>
          </a:prstGeom>
        </p:spPr>
        <p:txBody>
          <a:bodyPr vert="horz" lIns="95088" tIns="47544" rIns="95088" bIns="47544" rtlCol="0"/>
          <a:lstStyle>
            <a:lvl1pPr algn="l">
              <a:defRPr sz="1200"/>
            </a:lvl1pPr>
          </a:lstStyle>
          <a:p>
            <a:endParaRPr lang="en-GB"/>
          </a:p>
        </p:txBody>
      </p:sp>
      <p:sp>
        <p:nvSpPr>
          <p:cNvPr id="3" name="Espace réservé de la date 2"/>
          <p:cNvSpPr>
            <a:spLocks noGrp="1"/>
          </p:cNvSpPr>
          <p:nvPr>
            <p:ph type="dt" sz="quarter" idx="1"/>
          </p:nvPr>
        </p:nvSpPr>
        <p:spPr>
          <a:xfrm>
            <a:off x="4023093" y="1"/>
            <a:ext cx="3077739" cy="511730"/>
          </a:xfrm>
          <a:prstGeom prst="rect">
            <a:avLst/>
          </a:prstGeom>
        </p:spPr>
        <p:txBody>
          <a:bodyPr vert="horz" lIns="95088" tIns="47544" rIns="95088" bIns="47544" rtlCol="0"/>
          <a:lstStyle>
            <a:lvl1pPr algn="r">
              <a:defRPr sz="1200"/>
            </a:lvl1pPr>
          </a:lstStyle>
          <a:p>
            <a:fld id="{5428C6C0-723B-1144-B0BB-13233DB680E2}" type="datetimeFigureOut">
              <a:rPr lang="fr-FR" smtClean="0"/>
              <a:pPr/>
              <a:t>26/03/2025</a:t>
            </a:fld>
            <a:endParaRPr lang="en-GB"/>
          </a:p>
        </p:txBody>
      </p:sp>
      <p:sp>
        <p:nvSpPr>
          <p:cNvPr id="4" name="Espace réservé du pied de page 3"/>
          <p:cNvSpPr>
            <a:spLocks noGrp="1"/>
          </p:cNvSpPr>
          <p:nvPr>
            <p:ph type="ftr" sz="quarter" idx="2"/>
          </p:nvPr>
        </p:nvSpPr>
        <p:spPr>
          <a:xfrm>
            <a:off x="1" y="9721106"/>
            <a:ext cx="3077739" cy="511730"/>
          </a:xfrm>
          <a:prstGeom prst="rect">
            <a:avLst/>
          </a:prstGeom>
        </p:spPr>
        <p:txBody>
          <a:bodyPr vert="horz" lIns="95088" tIns="47544" rIns="95088" bIns="47544"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4023093" y="9721106"/>
            <a:ext cx="3077739" cy="511730"/>
          </a:xfrm>
          <a:prstGeom prst="rect">
            <a:avLst/>
          </a:prstGeom>
        </p:spPr>
        <p:txBody>
          <a:bodyPr vert="horz" lIns="95088" tIns="47544" rIns="95088" bIns="47544" rtlCol="0" anchor="b"/>
          <a:lstStyle>
            <a:lvl1pPr algn="r">
              <a:defRPr sz="1200"/>
            </a:lvl1pPr>
          </a:lstStyle>
          <a:p>
            <a:fld id="{4A649DF4-BFDC-CE44-88D7-285A08214489}" type="slidenum">
              <a:rPr lang="en-GB" smtClean="0"/>
              <a:pPr/>
              <a:t>‹#›</a:t>
            </a:fld>
            <a:endParaRPr lang="en-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1"/>
            <a:ext cx="3077739" cy="511730"/>
          </a:xfrm>
          <a:prstGeom prst="rect">
            <a:avLst/>
          </a:prstGeom>
        </p:spPr>
        <p:txBody>
          <a:bodyPr vert="horz" lIns="95088" tIns="47544" rIns="95088" bIns="47544" rtlCol="0"/>
          <a:lstStyle>
            <a:lvl1pPr algn="l">
              <a:defRPr sz="1200"/>
            </a:lvl1pPr>
          </a:lstStyle>
          <a:p>
            <a:endParaRPr lang="en-GB"/>
          </a:p>
        </p:txBody>
      </p:sp>
      <p:sp>
        <p:nvSpPr>
          <p:cNvPr id="3" name="Espace réservé de la date 2"/>
          <p:cNvSpPr>
            <a:spLocks noGrp="1"/>
          </p:cNvSpPr>
          <p:nvPr>
            <p:ph type="dt" idx="1"/>
          </p:nvPr>
        </p:nvSpPr>
        <p:spPr>
          <a:xfrm>
            <a:off x="4023093" y="1"/>
            <a:ext cx="3077739" cy="511730"/>
          </a:xfrm>
          <a:prstGeom prst="rect">
            <a:avLst/>
          </a:prstGeom>
        </p:spPr>
        <p:txBody>
          <a:bodyPr vert="horz" lIns="95088" tIns="47544" rIns="95088" bIns="47544" rtlCol="0"/>
          <a:lstStyle>
            <a:lvl1pPr algn="r">
              <a:defRPr sz="1200"/>
            </a:lvl1pPr>
          </a:lstStyle>
          <a:p>
            <a:fld id="{53625803-7089-5846-80C7-3D9AC85D7E45}" type="datetimeFigureOut">
              <a:rPr lang="fr-FR" smtClean="0"/>
              <a:pPr/>
              <a:t>26/03/2025</a:t>
            </a:fld>
            <a:endParaRPr lang="en-GB"/>
          </a:p>
        </p:txBody>
      </p:sp>
      <p:sp>
        <p:nvSpPr>
          <p:cNvPr id="4" name="Espace réservé de l'image des diapositives 3"/>
          <p:cNvSpPr>
            <a:spLocks noGrp="1" noRot="1" noChangeAspect="1"/>
          </p:cNvSpPr>
          <p:nvPr>
            <p:ph type="sldImg" idx="2"/>
          </p:nvPr>
        </p:nvSpPr>
        <p:spPr>
          <a:xfrm>
            <a:off x="138113" y="766763"/>
            <a:ext cx="6826250" cy="3840162"/>
          </a:xfrm>
          <a:prstGeom prst="rect">
            <a:avLst/>
          </a:prstGeom>
          <a:noFill/>
          <a:ln w="12700">
            <a:solidFill>
              <a:prstClr val="black"/>
            </a:solidFill>
          </a:ln>
        </p:spPr>
        <p:txBody>
          <a:bodyPr vert="horz" lIns="95088" tIns="47544" rIns="95088" bIns="47544" rtlCol="0" anchor="ctr"/>
          <a:lstStyle/>
          <a:p>
            <a:endParaRPr lang="en-GB"/>
          </a:p>
        </p:txBody>
      </p:sp>
      <p:sp>
        <p:nvSpPr>
          <p:cNvPr id="5" name="Espace réservé des commentaires 4"/>
          <p:cNvSpPr>
            <a:spLocks noGrp="1"/>
          </p:cNvSpPr>
          <p:nvPr>
            <p:ph type="body" sz="quarter" idx="3"/>
          </p:nvPr>
        </p:nvSpPr>
        <p:spPr>
          <a:xfrm>
            <a:off x="710248" y="4861441"/>
            <a:ext cx="5681980" cy="4605575"/>
          </a:xfrm>
          <a:prstGeom prst="rect">
            <a:avLst/>
          </a:prstGeom>
        </p:spPr>
        <p:txBody>
          <a:bodyPr vert="horz" lIns="95088" tIns="47544" rIns="95088" bIns="47544"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1" y="9721106"/>
            <a:ext cx="3077739" cy="511730"/>
          </a:xfrm>
          <a:prstGeom prst="rect">
            <a:avLst/>
          </a:prstGeom>
        </p:spPr>
        <p:txBody>
          <a:bodyPr vert="horz" lIns="95088" tIns="47544" rIns="95088" bIns="47544"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4023093" y="9721106"/>
            <a:ext cx="3077739" cy="511730"/>
          </a:xfrm>
          <a:prstGeom prst="rect">
            <a:avLst/>
          </a:prstGeom>
        </p:spPr>
        <p:txBody>
          <a:bodyPr vert="horz" lIns="95088" tIns="47544" rIns="95088" bIns="47544" rtlCol="0" anchor="b"/>
          <a:lstStyle>
            <a:lvl1pPr algn="r">
              <a:defRPr sz="1200"/>
            </a:lvl1pPr>
          </a:lstStyle>
          <a:p>
            <a:fld id="{090F73C1-2BD6-684E-AA1B-49165E0DF4BD}" type="slidenum">
              <a:rPr lang="en-GB" smtClean="0"/>
              <a:pPr/>
              <a:t>‹#›</a:t>
            </a:fld>
            <a:endParaRPr lang="en-GB"/>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4</a:t>
            </a:fld>
            <a:endParaRPr lang="en-GB"/>
          </a:p>
        </p:txBody>
      </p:sp>
    </p:spTree>
    <p:extLst>
      <p:ext uri="{BB962C8B-B14F-4D97-AF65-F5344CB8AC3E}">
        <p14:creationId xmlns:p14="http://schemas.microsoft.com/office/powerpoint/2010/main" val="16599010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dirty="0"/>
          </a:p>
        </p:txBody>
      </p:sp>
      <p:sp>
        <p:nvSpPr>
          <p:cNvPr id="4" name="Slide Number Placeholder 3"/>
          <p:cNvSpPr>
            <a:spLocks noGrp="1"/>
          </p:cNvSpPr>
          <p:nvPr>
            <p:ph type="sldNum" sz="quarter" idx="5"/>
          </p:nvPr>
        </p:nvSpPr>
        <p:spPr/>
        <p:txBody>
          <a:bodyPr/>
          <a:lstStyle/>
          <a:p>
            <a:fld id="{090F73C1-2BD6-684E-AA1B-49165E0DF4BD}" type="slidenum">
              <a:rPr lang="en-GB" smtClean="0"/>
              <a:pPr/>
              <a:t>7</a:t>
            </a:fld>
            <a:endParaRPr lang="en-GB"/>
          </a:p>
        </p:txBody>
      </p:sp>
    </p:spTree>
    <p:extLst>
      <p:ext uri="{BB962C8B-B14F-4D97-AF65-F5344CB8AC3E}">
        <p14:creationId xmlns:p14="http://schemas.microsoft.com/office/powerpoint/2010/main" val="212153246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emf"/><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6.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stretch>
            <a:fillRect/>
          </a:stretch>
        </p:blipFill>
        <p:spPr>
          <a:xfrm>
            <a:off x="-1" y="0"/>
            <a:ext cx="12240000" cy="6879819"/>
          </a:xfrm>
          <a:prstGeom prst="rect">
            <a:avLst/>
          </a:prstGeom>
        </p:spPr>
      </p:pic>
      <p:sp>
        <p:nvSpPr>
          <p:cNvPr id="12" name="Espace réservé du texte 11"/>
          <p:cNvSpPr>
            <a:spLocks noGrp="1"/>
          </p:cNvSpPr>
          <p:nvPr>
            <p:ph type="body" sz="quarter" idx="13" hasCustomPrompt="1"/>
          </p:nvPr>
        </p:nvSpPr>
        <p:spPr>
          <a:xfrm>
            <a:off x="1066432" y="1997805"/>
            <a:ext cx="7402857" cy="1236236"/>
          </a:xfrm>
          <a:prstGeom prst="rect">
            <a:avLst/>
          </a:prstGeom>
        </p:spPr>
        <p:txBody>
          <a:bodyPr vert="horz" wrap="square" lIns="0" tIns="0" rIns="0" bIns="0" anchor="ctr">
            <a:spAutoFit/>
          </a:bodyPr>
          <a:lstStyle>
            <a:lvl1pPr algn="l">
              <a:buFontTx/>
              <a:buNone/>
              <a:defRPr sz="4000" b="0" baseline="0">
                <a:solidFill>
                  <a:schemeClr val="bg1"/>
                </a:solidFill>
                <a:latin typeface="Montserrat SemiBold" panose="00000700000000000000" pitchFamily="2" charset="0"/>
                <a:ea typeface="Tahoma" panose="020B0604030504040204" pitchFamily="34" charset="0"/>
                <a:cs typeface="Tahoma" panose="020B0604030504040204" pitchFamily="34" charset="0"/>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en-US" dirty="0"/>
              <a:t>Test Presentation</a:t>
            </a:r>
          </a:p>
          <a:p>
            <a:pPr lvl="0"/>
            <a:r>
              <a:rPr lang="en-US" dirty="0"/>
              <a:t>Click to add title</a:t>
            </a:r>
            <a:endParaRPr lang="fr-FR" dirty="0"/>
          </a:p>
        </p:txBody>
      </p:sp>
      <p:sp>
        <p:nvSpPr>
          <p:cNvPr id="15" name="Espace réservé du texte 14"/>
          <p:cNvSpPr>
            <a:spLocks noGrp="1"/>
          </p:cNvSpPr>
          <p:nvPr>
            <p:ph type="body" sz="quarter" idx="14" hasCustomPrompt="1"/>
          </p:nvPr>
        </p:nvSpPr>
        <p:spPr>
          <a:xfrm>
            <a:off x="1066432" y="4275445"/>
            <a:ext cx="7402857" cy="378210"/>
          </a:xfrm>
          <a:prstGeom prst="rect">
            <a:avLst/>
          </a:prstGeom>
        </p:spPr>
        <p:txBody>
          <a:bodyPr vert="horz" lIns="0" tIns="0" rIns="0" bIns="0" anchor="ctr">
            <a:normAutofit/>
          </a:bodyPr>
          <a:lstStyle>
            <a:lvl1pPr algn="l">
              <a:buNone/>
              <a:defRPr sz="2000" baseline="0">
                <a:solidFill>
                  <a:schemeClr val="accent5"/>
                </a:solidFill>
                <a:latin typeface="Montserrat" panose="00000500000000000000" pitchFamily="2" charset="0"/>
                <a:cs typeface="Arial"/>
              </a:defRPr>
            </a:lvl1pPr>
            <a:lvl2pPr algn="r">
              <a:buNone/>
              <a:defRPr/>
            </a:lvl2pPr>
            <a:lvl3pPr algn="r">
              <a:buNone/>
              <a:defRPr/>
            </a:lvl3pPr>
            <a:lvl4pPr algn="r">
              <a:buNone/>
              <a:defRPr/>
            </a:lvl4pPr>
            <a:lvl5pPr algn="r">
              <a:buNone/>
              <a:defRPr/>
            </a:lvl5pPr>
          </a:lstStyle>
          <a:p>
            <a:pPr lvl="0"/>
            <a:r>
              <a:rPr lang="fr-FR" dirty="0"/>
              <a:t>Speaker / Project / Organisation</a:t>
            </a:r>
          </a:p>
        </p:txBody>
      </p:sp>
      <p:sp>
        <p:nvSpPr>
          <p:cNvPr id="5" name="Espace réservé du texte 11"/>
          <p:cNvSpPr>
            <a:spLocks noGrp="1"/>
          </p:cNvSpPr>
          <p:nvPr>
            <p:ph type="body" sz="quarter" idx="15" hasCustomPrompt="1"/>
          </p:nvPr>
        </p:nvSpPr>
        <p:spPr>
          <a:xfrm>
            <a:off x="1066432" y="3547178"/>
            <a:ext cx="7402857" cy="533110"/>
          </a:xfrm>
          <a:prstGeom prst="rect">
            <a:avLst/>
          </a:prstGeom>
        </p:spPr>
        <p:txBody>
          <a:bodyPr vert="horz" lIns="0" tIns="0" rIns="0" bIns="0" anchor="ctr"/>
          <a:lstStyle>
            <a:lvl1pPr algn="l">
              <a:buFontTx/>
              <a:buNone/>
              <a:defRPr sz="3000" b="0">
                <a:solidFill>
                  <a:schemeClr val="accent5"/>
                </a:solidFill>
                <a:latin typeface="Montserrat" panose="00000500000000000000" pitchFamily="2" charset="0"/>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Venue / Date / Event / </a:t>
            </a:r>
            <a:r>
              <a:rPr lang="fr-FR" dirty="0" err="1"/>
              <a:t>Subtitle</a:t>
            </a:r>
            <a:endParaRPr lang="en-GB" dirty="0"/>
          </a:p>
        </p:txBody>
      </p:sp>
      <p:pic>
        <p:nvPicPr>
          <p:cNvPr id="9" name="Picture 8"/>
          <p:cNvPicPr>
            <a:picLocks noChangeAspect="1"/>
          </p:cNvPicPr>
          <p:nvPr userDrawn="1"/>
        </p:nvPicPr>
        <p:blipFill>
          <a:blip r:embed="rId3"/>
          <a:stretch>
            <a:fillRect/>
          </a:stretch>
        </p:blipFill>
        <p:spPr>
          <a:xfrm>
            <a:off x="353752" y="5419756"/>
            <a:ext cx="1562400" cy="891266"/>
          </a:xfrm>
          <a:prstGeom prst="rect">
            <a:avLst/>
          </a:prstGeom>
        </p:spPr>
      </p:pic>
      <p:pic>
        <p:nvPicPr>
          <p:cNvPr id="7" name="Picture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70134" y="558385"/>
            <a:ext cx="648072" cy="432048"/>
          </a:xfrm>
          <a:prstGeom prst="rect">
            <a:avLst/>
          </a:prstGeom>
        </p:spPr>
      </p:pic>
      <p:sp>
        <p:nvSpPr>
          <p:cNvPr id="10" name="Rectangle 9"/>
          <p:cNvSpPr/>
          <p:nvPr userDrawn="1"/>
        </p:nvSpPr>
        <p:spPr>
          <a:xfrm>
            <a:off x="1790214" y="612826"/>
            <a:ext cx="9346346" cy="323165"/>
          </a:xfrm>
          <a:prstGeom prst="rect">
            <a:avLst/>
          </a:prstGeom>
        </p:spPr>
        <p:txBody>
          <a:bodyPr wrap="square" anchor="ctr">
            <a:spAutoFit/>
          </a:bodyPr>
          <a:lstStyle/>
          <a:p>
            <a:pPr algn="l">
              <a:lnSpc>
                <a:spcPct val="150000"/>
              </a:lnSpc>
            </a:pPr>
            <a:r>
              <a:rPr lang="en-GB" sz="1000" b="0" i="0" kern="1200" dirty="0">
                <a:solidFill>
                  <a:schemeClr val="bg1"/>
                </a:solidFill>
                <a:effectLst/>
                <a:latin typeface="Montserrat" panose="00000500000000000000" pitchFamily="2" charset="0"/>
                <a:ea typeface="+mn-ea"/>
                <a:cs typeface="Arial" panose="020B0604020202020204" pitchFamily="34" charset="0"/>
              </a:rPr>
              <a:t>This project has received funding from the European Union’s Horizon 2020 Research and Innovation programme under GA No 101004730.</a:t>
            </a:r>
            <a:endParaRPr lang="en-GB" sz="800" dirty="0">
              <a:solidFill>
                <a:schemeClr val="bg1"/>
              </a:solidFill>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14700630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Cloé Levointurier-Vajda – P2 use of resources and interim payment</a:t>
            </a:r>
          </a:p>
        </p:txBody>
      </p:sp>
      <p:sp>
        <p:nvSpPr>
          <p:cNvPr id="6" name="Slide Number Placeholder 5"/>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33746700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Cloé Levointurier-Vajda – P2 use of resources and interim payment</a:t>
            </a:r>
          </a:p>
        </p:txBody>
      </p:sp>
      <p:sp>
        <p:nvSpPr>
          <p:cNvPr id="6" name="Slide Number Placeholder 5"/>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30458042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Cloé Levointurier-Vajda – P2 use of resources and interim payment</a:t>
            </a:r>
          </a:p>
        </p:txBody>
      </p:sp>
      <p:sp>
        <p:nvSpPr>
          <p:cNvPr id="6" name="Slide Number Placeholder 5"/>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31466147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5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825625"/>
            <a:ext cx="515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Cloé Levointurier-Vajda – P2 use of resources and interim payment</a:t>
            </a:r>
          </a:p>
        </p:txBody>
      </p:sp>
      <p:sp>
        <p:nvSpPr>
          <p:cNvPr id="7" name="Slide Number Placeholder 6"/>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10993772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6"/>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40318" y="2505075"/>
            <a:ext cx="5158316"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71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r>
              <a:rPr lang="en-GB"/>
              <a:t>Cloé Levointurier-Vajda – P2 use of resources and interim payment</a:t>
            </a:r>
          </a:p>
        </p:txBody>
      </p:sp>
      <p:sp>
        <p:nvSpPr>
          <p:cNvPr id="9" name="Slide Number Placeholder 8"/>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22359880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r>
              <a:rPr lang="en-GB"/>
              <a:t>Cloé Levointurier-Vajda – P2 use of resources and interim payment</a:t>
            </a:r>
          </a:p>
        </p:txBody>
      </p:sp>
      <p:sp>
        <p:nvSpPr>
          <p:cNvPr id="5" name="Slide Number Placeholder 4"/>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14681902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r>
              <a:rPr lang="en-GB"/>
              <a:t>Cloé Levointurier-Vajda – P2 use of resources and interim payment</a:t>
            </a:r>
          </a:p>
        </p:txBody>
      </p:sp>
      <p:sp>
        <p:nvSpPr>
          <p:cNvPr id="4" name="Slide Number Placeholder 3"/>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98555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Cloé Levointurier-Vajda – P2 use of resources and interim payment</a:t>
            </a:r>
          </a:p>
        </p:txBody>
      </p:sp>
      <p:sp>
        <p:nvSpPr>
          <p:cNvPr id="7" name="Slide Number Placeholder 6"/>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37321809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Cloé Levointurier-Vajda – P2 use of resources and interim payment</a:t>
            </a:r>
          </a:p>
        </p:txBody>
      </p:sp>
      <p:sp>
        <p:nvSpPr>
          <p:cNvPr id="7" name="Slide Number Placeholder 6"/>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12605134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Cloé Levointurier-Vajda – P2 use of resources and interim payment</a:t>
            </a:r>
          </a:p>
        </p:txBody>
      </p:sp>
      <p:sp>
        <p:nvSpPr>
          <p:cNvPr id="6" name="Slide Number Placeholder 5"/>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3744984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Cover">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stretch>
            <a:fillRect/>
          </a:stretch>
        </p:blipFill>
        <p:spPr>
          <a:xfrm>
            <a:off x="-2" y="0"/>
            <a:ext cx="12240000" cy="6879819"/>
          </a:xfrm>
          <a:prstGeom prst="rect">
            <a:avLst/>
          </a:prstGeom>
        </p:spPr>
      </p:pic>
      <p:sp>
        <p:nvSpPr>
          <p:cNvPr id="11" name="Rectangle 10"/>
          <p:cNvSpPr/>
          <p:nvPr userDrawn="1"/>
        </p:nvSpPr>
        <p:spPr>
          <a:xfrm>
            <a:off x="0" y="0"/>
            <a:ext cx="12240000" cy="6879600"/>
          </a:xfrm>
          <a:prstGeom prst="rect">
            <a:avLst/>
          </a:prstGeom>
          <a:blipFill dpi="0" rotWithShape="1">
            <a:blip r:embed="rId3">
              <a:alphaModFix amt="20000"/>
            </a:blip>
            <a:srcRect/>
            <a:stretch>
              <a:fillRect t="-9305" b="-9305"/>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p:cNvPicPr>
            <a:picLocks noChangeAspect="1"/>
          </p:cNvPicPr>
          <p:nvPr userDrawn="1"/>
        </p:nvPicPr>
        <p:blipFill>
          <a:blip r:embed="rId4"/>
          <a:stretch>
            <a:fillRect/>
          </a:stretch>
        </p:blipFill>
        <p:spPr>
          <a:xfrm>
            <a:off x="344787" y="556840"/>
            <a:ext cx="2131621" cy="1215976"/>
          </a:xfrm>
          <a:prstGeom prst="rect">
            <a:avLst/>
          </a:prstGeom>
        </p:spPr>
      </p:pic>
      <p:pic>
        <p:nvPicPr>
          <p:cNvPr id="9" name="Picture 8"/>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064867" y="5816297"/>
            <a:ext cx="648072" cy="432048"/>
          </a:xfrm>
          <a:prstGeom prst="rect">
            <a:avLst/>
          </a:prstGeom>
        </p:spPr>
      </p:pic>
      <p:sp>
        <p:nvSpPr>
          <p:cNvPr id="10" name="Rectangle 9"/>
          <p:cNvSpPr/>
          <p:nvPr userDrawn="1"/>
        </p:nvSpPr>
        <p:spPr>
          <a:xfrm>
            <a:off x="1784947" y="5755322"/>
            <a:ext cx="5031133" cy="553998"/>
          </a:xfrm>
          <a:prstGeom prst="rect">
            <a:avLst/>
          </a:prstGeom>
        </p:spPr>
        <p:txBody>
          <a:bodyPr wrap="square" anchor="ctr">
            <a:spAutoFit/>
          </a:bodyPr>
          <a:lstStyle/>
          <a:p>
            <a:pPr algn="l">
              <a:lnSpc>
                <a:spcPct val="150000"/>
              </a:lnSpc>
            </a:pPr>
            <a:r>
              <a:rPr lang="en-GB" sz="1000" b="0" i="0" kern="1200" dirty="0">
                <a:solidFill>
                  <a:schemeClr val="bg1"/>
                </a:solidFill>
                <a:effectLst/>
                <a:latin typeface="Montserrat" panose="00000500000000000000" pitchFamily="2" charset="0"/>
                <a:ea typeface="+mn-ea"/>
                <a:cs typeface="Arial" panose="020B0604020202020204" pitchFamily="34" charset="0"/>
              </a:rPr>
              <a:t>This project has received funding from the European Union’s Horizon 2020 Research and Innovation programme under GA No 101004730.</a:t>
            </a:r>
            <a:endParaRPr lang="en-GB" sz="800" dirty="0">
              <a:solidFill>
                <a:schemeClr val="bg1"/>
              </a:solidFill>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14426453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1" y="365125"/>
            <a:ext cx="76835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Cloé Levointurier-Vajda – P2 use of resources and interim payment</a:t>
            </a:r>
          </a:p>
        </p:txBody>
      </p:sp>
      <p:sp>
        <p:nvSpPr>
          <p:cNvPr id="6" name="Slide Number Placeholder 5"/>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38405673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Content Placeholder 2"/>
          <p:cNvSpPr>
            <a:spLocks noGrp="1"/>
          </p:cNvSpPr>
          <p:nvPr>
            <p:ph idx="1"/>
          </p:nvPr>
        </p:nvSpPr>
        <p:spPr>
          <a:xfrm>
            <a:off x="838200" y="1825625"/>
            <a:ext cx="105156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GB"/>
              <a:t>Cloé Levointurier-Vajda – P2 use of resources and interim payment</a:t>
            </a:r>
            <a:endParaRPr lang="en-US" dirty="0"/>
          </a:p>
        </p:txBody>
      </p:sp>
      <p:sp>
        <p:nvSpPr>
          <p:cNvPr id="11"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4" name="Picture 3"/>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8576564" y="3261320"/>
            <a:ext cx="6895511" cy="335360"/>
          </a:xfrm>
          <a:prstGeom prst="rect">
            <a:avLst/>
          </a:prstGeom>
        </p:spPr>
      </p:pic>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4556086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 Two Boxe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Content Placeholder 2"/>
          <p:cNvSpPr>
            <a:spLocks noGrp="1"/>
          </p:cNvSpPr>
          <p:nvPr>
            <p:ph sz="half" idx="1"/>
          </p:nvPr>
        </p:nvSpPr>
        <p:spPr>
          <a:xfrm>
            <a:off x="838200" y="1825625"/>
            <a:ext cx="51816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GB"/>
              <a:t>Cloé Levointurier-Vajda – P2 use of resources and interim payment</a:t>
            </a:r>
            <a:endParaRPr lang="en-US" dirty="0"/>
          </a:p>
        </p:txBody>
      </p:sp>
      <p:sp>
        <p:nvSpPr>
          <p:cNvPr id="14"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15" name="Picture 14"/>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8576564" y="3261320"/>
            <a:ext cx="6895511" cy="335360"/>
          </a:xfrm>
          <a:prstGeom prst="rect">
            <a:avLst/>
          </a:prstGeom>
        </p:spPr>
      </p:pic>
      <p:pic>
        <p:nvPicPr>
          <p:cNvPr id="18" name="Picture 1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777596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365125"/>
            <a:ext cx="10515600" cy="1325563"/>
          </a:xfrm>
        </p:spPr>
        <p:txBody>
          <a:bodyPr/>
          <a:lstStyle>
            <a:lvl1pPr>
              <a:defRPr/>
            </a:lvl1pPr>
          </a:lstStyle>
          <a:p>
            <a:r>
              <a:rPr lang="en-US" dirty="0"/>
              <a:t>Click to add title</a:t>
            </a:r>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0">
                <a:latin typeface="Montserrat SemiBold" panose="000007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subtitle</a:t>
            </a:r>
          </a:p>
        </p:txBody>
      </p:sp>
      <p:sp>
        <p:nvSpPr>
          <p:cNvPr id="4" name="Content Placeholder 3"/>
          <p:cNvSpPr>
            <a:spLocks noGrp="1"/>
          </p:cNvSpPr>
          <p:nvPr>
            <p:ph sz="half" idx="2"/>
          </p:nvPr>
        </p:nvSpPr>
        <p:spPr>
          <a:xfrm>
            <a:off x="839788" y="2505075"/>
            <a:ext cx="5157787" cy="308416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0">
                <a:latin typeface="Montserrat SemiBold" panose="000007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subtitle</a:t>
            </a:r>
          </a:p>
        </p:txBody>
      </p:sp>
      <p:sp>
        <p:nvSpPr>
          <p:cNvPr id="6" name="Content Placeholder 5"/>
          <p:cNvSpPr>
            <a:spLocks noGrp="1"/>
          </p:cNvSpPr>
          <p:nvPr>
            <p:ph sz="quarter" idx="4"/>
          </p:nvPr>
        </p:nvSpPr>
        <p:spPr>
          <a:xfrm>
            <a:off x="6172200" y="2505075"/>
            <a:ext cx="5183188" cy="308416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GB"/>
              <a:t>Cloé Levointurier-Vajda – P2 use of resources and interim payment</a:t>
            </a:r>
            <a:endParaRPr lang="en-US" dirty="0"/>
          </a:p>
        </p:txBody>
      </p:sp>
      <p:sp>
        <p:nvSpPr>
          <p:cNvPr id="16"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17" name="Picture 16"/>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8576564" y="3261320"/>
            <a:ext cx="6895511" cy="335360"/>
          </a:xfrm>
          <a:prstGeom prst="rect">
            <a:avLst/>
          </a:prstGeom>
        </p:spPr>
      </p:pic>
      <p:pic>
        <p:nvPicPr>
          <p:cNvPr id="20" name="Picture 1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9273067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457200"/>
            <a:ext cx="3932237" cy="1600200"/>
          </a:xfrm>
        </p:spPr>
        <p:txBody>
          <a:bodyPr anchor="b">
            <a:normAutofit/>
          </a:bodyPr>
          <a:lstStyle>
            <a:lvl1pPr>
              <a:defRPr sz="3000"/>
            </a:lvl1pPr>
          </a:lstStyle>
          <a:p>
            <a:r>
              <a:rPr lang="en-US" dirty="0"/>
              <a:t>Click to add title</a:t>
            </a:r>
          </a:p>
        </p:txBody>
      </p:sp>
      <p:sp>
        <p:nvSpPr>
          <p:cNvPr id="3" name="Content Placeholder 2"/>
          <p:cNvSpPr>
            <a:spLocks noGrp="1"/>
          </p:cNvSpPr>
          <p:nvPr>
            <p:ph idx="1"/>
          </p:nvPr>
        </p:nvSpPr>
        <p:spPr>
          <a:xfrm>
            <a:off x="5183188" y="457201"/>
            <a:ext cx="6172200" cy="512819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2057399"/>
            <a:ext cx="3932237" cy="3528000"/>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13"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GB"/>
              <a:t>Cloé Levointurier-Vajda – P2 use of resources and interim payment</a:t>
            </a:r>
            <a:endParaRPr lang="en-US" dirty="0"/>
          </a:p>
        </p:txBody>
      </p:sp>
      <p:sp>
        <p:nvSpPr>
          <p:cNvPr id="14"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15" name="Picture 14"/>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8576564" y="3261320"/>
            <a:ext cx="6895511" cy="335360"/>
          </a:xfrm>
          <a:prstGeom prst="rect">
            <a:avLst/>
          </a:prstGeom>
        </p:spPr>
      </p:pic>
      <p:pic>
        <p:nvPicPr>
          <p:cNvPr id="18" name="Picture 1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11117734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ortrait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78750" y="457200"/>
            <a:ext cx="6175050" cy="5116834"/>
          </a:xfrm>
        </p:spPr>
        <p:txBody>
          <a:bodyPr>
            <a:normAutofit/>
          </a:bodyPr>
          <a:lstStyle>
            <a:lvl1pPr marL="0" indent="0">
              <a:buNone/>
              <a:defRPr sz="3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15" name="Title 1"/>
          <p:cNvSpPr>
            <a:spLocks noGrp="1"/>
          </p:cNvSpPr>
          <p:nvPr>
            <p:ph type="title" hasCustomPrompt="1"/>
          </p:nvPr>
        </p:nvSpPr>
        <p:spPr>
          <a:xfrm>
            <a:off x="839788" y="457200"/>
            <a:ext cx="3932237" cy="1600200"/>
          </a:xfrm>
        </p:spPr>
        <p:txBody>
          <a:bodyPr anchor="b">
            <a:normAutofit/>
          </a:bodyPr>
          <a:lstStyle>
            <a:lvl1pPr>
              <a:defRPr sz="3000"/>
            </a:lvl1pPr>
          </a:lstStyle>
          <a:p>
            <a:r>
              <a:rPr lang="en-US" dirty="0"/>
              <a:t>Click to add title</a:t>
            </a:r>
          </a:p>
        </p:txBody>
      </p:sp>
      <p:sp>
        <p:nvSpPr>
          <p:cNvPr id="16" name="Text Placeholder 3"/>
          <p:cNvSpPr>
            <a:spLocks noGrp="1"/>
          </p:cNvSpPr>
          <p:nvPr>
            <p:ph type="body" sz="half" idx="2"/>
          </p:nvPr>
        </p:nvSpPr>
        <p:spPr>
          <a:xfrm>
            <a:off x="839788" y="2057400"/>
            <a:ext cx="3932237" cy="3516634"/>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12"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GB"/>
              <a:t>Cloé Levointurier-Vajda – P2 use of resources and interim payment</a:t>
            </a:r>
            <a:endParaRPr lang="en-US" dirty="0"/>
          </a:p>
        </p:txBody>
      </p:sp>
      <p:sp>
        <p:nvSpPr>
          <p:cNvPr id="18"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22" name="Picture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29467745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ig Picture + Caption">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1775520" y="1268760"/>
            <a:ext cx="9361040" cy="3912840"/>
          </a:xfrm>
        </p:spPr>
        <p:txBody>
          <a:bodyPr>
            <a:normAutofit/>
          </a:bodyPr>
          <a:lstStyle>
            <a:lvl1pPr marL="0" indent="0">
              <a:buNone/>
              <a:defRPr sz="3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Espace réservé du texte 3"/>
          <p:cNvSpPr>
            <a:spLocks noGrp="1"/>
          </p:cNvSpPr>
          <p:nvPr>
            <p:ph type="body" sz="half" idx="2" hasCustomPrompt="1"/>
          </p:nvPr>
        </p:nvSpPr>
        <p:spPr>
          <a:xfrm>
            <a:off x="1069048" y="5390488"/>
            <a:ext cx="6629333" cy="195262"/>
          </a:xfrm>
        </p:spPr>
        <p:txBody>
          <a:bodyPr anchor="ctr"/>
          <a:lstStyle>
            <a:lvl1pPr marL="0" indent="0">
              <a:buNone/>
              <a:defRPr sz="1400" baseline="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dirty="0"/>
              <a:t>Click to </a:t>
            </a:r>
            <a:r>
              <a:rPr lang="fr-FR" dirty="0" err="1"/>
              <a:t>add</a:t>
            </a:r>
            <a:r>
              <a:rPr lang="fr-FR" dirty="0"/>
              <a:t> </a:t>
            </a:r>
            <a:r>
              <a:rPr lang="fr-FR" dirty="0" err="1"/>
              <a:t>caption</a:t>
            </a:r>
            <a:endParaRPr lang="fr-FR" dirty="0"/>
          </a:p>
        </p:txBody>
      </p:sp>
      <p:sp>
        <p:nvSpPr>
          <p:cNvPr id="13" name="Titre 1"/>
          <p:cNvSpPr>
            <a:spLocks noGrp="1"/>
          </p:cNvSpPr>
          <p:nvPr>
            <p:ph type="title" hasCustomPrompt="1"/>
          </p:nvPr>
        </p:nvSpPr>
        <p:spPr>
          <a:xfrm>
            <a:off x="1069049" y="555625"/>
            <a:ext cx="10067512" cy="561974"/>
          </a:xfrm>
        </p:spPr>
        <p:txBody>
          <a:bodyPr/>
          <a:lstStyle>
            <a:lvl1pPr>
              <a:defRPr/>
            </a:lvl1pPr>
          </a:lstStyle>
          <a:p>
            <a:r>
              <a:rPr lang="fr-FR" dirty="0"/>
              <a:t>Click to </a:t>
            </a:r>
            <a:r>
              <a:rPr lang="fr-FR" dirty="0" err="1"/>
              <a:t>add</a:t>
            </a:r>
            <a:r>
              <a:rPr lang="fr-FR" dirty="0"/>
              <a:t> </a:t>
            </a:r>
            <a:r>
              <a:rPr lang="fr-FR" dirty="0" err="1"/>
              <a:t>title</a:t>
            </a:r>
            <a:endParaRPr lang="en-GB" dirty="0"/>
          </a:p>
        </p:txBody>
      </p:sp>
      <p:sp>
        <p:nvSpPr>
          <p:cNvPr id="16"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GB"/>
              <a:t>Cloé Levointurier-Vajda – P2 use of resources and interim payment</a:t>
            </a:r>
            <a:endParaRPr lang="en-US" dirty="0"/>
          </a:p>
        </p:txBody>
      </p:sp>
      <p:sp>
        <p:nvSpPr>
          <p:cNvPr id="17"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21" name="Picture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12303578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GB"/>
              <a:t>Cloé Levointurier-Vajda – P2 use of resources and interim payment</a:t>
            </a:r>
            <a:endParaRPr lang="en-US" dirty="0"/>
          </a:p>
        </p:txBody>
      </p:sp>
      <p:sp>
        <p:nvSpPr>
          <p:cNvPr id="7"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8" name="Picture 7"/>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8576564" y="3261320"/>
            <a:ext cx="6895511" cy="335360"/>
          </a:xfrm>
          <a:prstGeom prst="rect">
            <a:avLst/>
          </a:prstGeom>
        </p:spPr>
      </p:pic>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7664961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000">
                <a:solidFill>
                  <a:schemeClr val="tx1">
                    <a:tint val="75000"/>
                  </a:schemeClr>
                </a:solidFill>
                <a:latin typeface="Montserrat" panose="00000500000000000000" pitchFamily="2" charset="0"/>
              </a:defRPr>
            </a:lvl1pPr>
          </a:lstStyle>
          <a:p>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000">
                <a:solidFill>
                  <a:schemeClr val="tx1">
                    <a:tint val="75000"/>
                  </a:schemeClr>
                </a:solidFill>
                <a:latin typeface="Montserrat" panose="00000500000000000000" pitchFamily="2" charset="0"/>
              </a:defRPr>
            </a:lvl1pPr>
          </a:lstStyle>
          <a:p>
            <a:r>
              <a:rPr lang="en-GB"/>
              <a:t>Cloé Levointurier-Vajda – P2 use of resources and interim payment</a:t>
            </a:r>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00">
                <a:solidFill>
                  <a:schemeClr val="tx1">
                    <a:tint val="75000"/>
                  </a:schemeClr>
                </a:solidFill>
                <a:latin typeface="Montserrat" panose="00000500000000000000" pitchFamily="2" charset="0"/>
              </a:defRPr>
            </a:lvl1pPr>
          </a:lstStyle>
          <a:p>
            <a:fld id="{F7A1A58B-7BA1-7E42-8231-6D1CB1C760B1}" type="slidenum">
              <a:rPr lang="en-US" smtClean="0"/>
              <a:pPr/>
              <a:t>‹#›</a:t>
            </a:fld>
            <a:endParaRPr lang="en-US"/>
          </a:p>
        </p:txBody>
      </p:sp>
    </p:spTree>
    <p:extLst>
      <p:ext uri="{BB962C8B-B14F-4D97-AF65-F5344CB8AC3E}">
        <p14:creationId xmlns:p14="http://schemas.microsoft.com/office/powerpoint/2010/main" val="947968824"/>
      </p:ext>
    </p:extLst>
  </p:cSld>
  <p:clrMap bg1="lt1" tx1="dk1" bg2="lt2" tx2="dk2" accent1="accent1" accent2="accent2" accent3="accent3" accent4="accent4" accent5="accent5" accent6="accent6" hlink="hlink" folHlink="folHlink"/>
  <p:sldLayoutIdLst>
    <p:sldLayoutId id="2147483708" r:id="rId1"/>
    <p:sldLayoutId id="2147483711" r:id="rId2"/>
    <p:sldLayoutId id="2147483694" r:id="rId3"/>
    <p:sldLayoutId id="2147483696" r:id="rId4"/>
    <p:sldLayoutId id="2147483697" r:id="rId5"/>
    <p:sldLayoutId id="2147483700" r:id="rId6"/>
    <p:sldLayoutId id="2147483701" r:id="rId7"/>
    <p:sldLayoutId id="2147483710" r:id="rId8"/>
    <p:sldLayoutId id="2147483699" r:id="rId9"/>
  </p:sldLayoutIdLst>
  <p:hf hdr="0" dt="0"/>
  <p:txStyles>
    <p:title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Cloé Levointurier-Vajda – P2 use of resources and interim payment</a:t>
            </a:r>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3C9839-AA0F-4FC0-B433-6D4C9F8DFC0C}" type="slidenum">
              <a:rPr lang="en-GB" smtClean="0"/>
              <a:t>‹#›</a:t>
            </a:fld>
            <a:endParaRPr lang="en-GB"/>
          </a:p>
        </p:txBody>
      </p:sp>
    </p:spTree>
    <p:extLst>
      <p:ext uri="{BB962C8B-B14F-4D97-AF65-F5344CB8AC3E}">
        <p14:creationId xmlns:p14="http://schemas.microsoft.com/office/powerpoint/2010/main" val="3856041133"/>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hyperlink" Target="mailto:IFAST-PMT@cern.ch" TargetMode="Externa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066432" y="1784927"/>
            <a:ext cx="9638080" cy="1284033"/>
          </a:xfrm>
        </p:spPr>
        <p:txBody>
          <a:bodyPr/>
          <a:lstStyle/>
          <a:p>
            <a:pPr marL="88900" indent="0"/>
            <a:r>
              <a:rPr lang="en-GB" dirty="0"/>
              <a:t>Status of the use of resources, based on information until M36 (P2)</a:t>
            </a:r>
          </a:p>
        </p:txBody>
      </p:sp>
      <p:sp>
        <p:nvSpPr>
          <p:cNvPr id="3" name="Text Placeholder 2"/>
          <p:cNvSpPr>
            <a:spLocks noGrp="1"/>
          </p:cNvSpPr>
          <p:nvPr>
            <p:ph type="body" sz="quarter" idx="14"/>
          </p:nvPr>
        </p:nvSpPr>
        <p:spPr/>
        <p:txBody>
          <a:bodyPr>
            <a:normAutofit fontScale="92500"/>
          </a:bodyPr>
          <a:lstStyle/>
          <a:p>
            <a:r>
              <a:rPr lang="fr-CH" dirty="0"/>
              <a:t>Cloé Levointurier-Vajda (CERN, I.FAST Coordination Office)</a:t>
            </a:r>
            <a:endParaRPr lang="en-GB" dirty="0"/>
          </a:p>
        </p:txBody>
      </p:sp>
      <p:sp>
        <p:nvSpPr>
          <p:cNvPr id="4" name="Text Placeholder 3"/>
          <p:cNvSpPr>
            <a:spLocks noGrp="1"/>
          </p:cNvSpPr>
          <p:nvPr>
            <p:ph type="body" sz="quarter" idx="15"/>
          </p:nvPr>
        </p:nvSpPr>
        <p:spPr>
          <a:xfrm>
            <a:off x="1066432" y="3068960"/>
            <a:ext cx="7402857" cy="1011328"/>
          </a:xfrm>
        </p:spPr>
        <p:txBody>
          <a:bodyPr anchor="b"/>
          <a:lstStyle/>
          <a:p>
            <a:r>
              <a:rPr lang="en-GB" dirty="0"/>
              <a:t>3rd I.FAST Governing Board meeting</a:t>
            </a:r>
          </a:p>
          <a:p>
            <a:r>
              <a:rPr lang="en-GB" sz="1900" dirty="0"/>
              <a:t>11 April 2025</a:t>
            </a:r>
          </a:p>
        </p:txBody>
      </p:sp>
    </p:spTree>
    <p:extLst>
      <p:ext uri="{BB962C8B-B14F-4D97-AF65-F5344CB8AC3E}">
        <p14:creationId xmlns:p14="http://schemas.microsoft.com/office/powerpoint/2010/main" val="15196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E93473-2070-1529-D30E-18B52D9B5EC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6996312-1656-1561-C3DD-B636E1F9C4B9}"/>
              </a:ext>
            </a:extLst>
          </p:cNvPr>
          <p:cNvSpPr>
            <a:spLocks noGrp="1"/>
          </p:cNvSpPr>
          <p:nvPr>
            <p:ph type="title"/>
          </p:nvPr>
        </p:nvSpPr>
        <p:spPr>
          <a:noFill/>
        </p:spPr>
        <p:txBody>
          <a:bodyPr/>
          <a:lstStyle/>
          <a:p>
            <a:r>
              <a:rPr lang="en-GB" dirty="0"/>
              <a:t>P3 reporting and final payment distribution modalities</a:t>
            </a:r>
          </a:p>
        </p:txBody>
      </p:sp>
      <p:sp>
        <p:nvSpPr>
          <p:cNvPr id="3" name="Content Placeholder 2">
            <a:extLst>
              <a:ext uri="{FF2B5EF4-FFF2-40B4-BE49-F238E27FC236}">
                <a16:creationId xmlns:a16="http://schemas.microsoft.com/office/drawing/2014/main" id="{E7DB6A78-EB05-1285-6E35-4F4EC693F2F0}"/>
              </a:ext>
            </a:extLst>
          </p:cNvPr>
          <p:cNvSpPr>
            <a:spLocks noGrp="1"/>
          </p:cNvSpPr>
          <p:nvPr>
            <p:ph idx="1"/>
          </p:nvPr>
        </p:nvSpPr>
        <p:spPr>
          <a:xfrm>
            <a:off x="838200" y="1825625"/>
            <a:ext cx="10515600" cy="4303577"/>
          </a:xfrm>
        </p:spPr>
        <p:txBody>
          <a:bodyPr>
            <a:normAutofit fontScale="77500" lnSpcReduction="20000"/>
          </a:bodyPr>
          <a:lstStyle/>
          <a:p>
            <a:r>
              <a:rPr lang="fr-CH" dirty="0"/>
              <a:t>As a first </a:t>
            </a:r>
            <a:r>
              <a:rPr lang="fr-CH" dirty="0" err="1"/>
              <a:t>step</a:t>
            </a:r>
            <a:r>
              <a:rPr lang="fr-CH" dirty="0"/>
              <a:t>, the final </a:t>
            </a:r>
            <a:r>
              <a:rPr lang="fr-CH" dirty="0" err="1"/>
              <a:t>payment</a:t>
            </a:r>
            <a:r>
              <a:rPr lang="fr-CH" dirty="0"/>
              <a:t> </a:t>
            </a:r>
            <a:r>
              <a:rPr lang="fr-CH" dirty="0" err="1"/>
              <a:t>calculation</a:t>
            </a:r>
            <a:r>
              <a:rPr lang="fr-CH" dirty="0"/>
              <a:t> </a:t>
            </a:r>
            <a:r>
              <a:rPr lang="fr-CH" dirty="0" err="1"/>
              <a:t>will</a:t>
            </a:r>
            <a:r>
              <a:rPr lang="fr-CH" dirty="0"/>
              <a:t> </a:t>
            </a:r>
            <a:r>
              <a:rPr lang="fr-CH" dirty="0" err="1"/>
              <a:t>be</a:t>
            </a:r>
            <a:r>
              <a:rPr lang="fr-CH" dirty="0"/>
              <a:t> </a:t>
            </a:r>
            <a:r>
              <a:rPr lang="fr-CH" dirty="0" err="1"/>
              <a:t>capped</a:t>
            </a:r>
            <a:r>
              <a:rPr lang="fr-CH" dirty="0"/>
              <a:t> to the </a:t>
            </a:r>
            <a:r>
              <a:rPr lang="fr-CH" b="1" dirty="0">
                <a:solidFill>
                  <a:srgbClr val="F207CA"/>
                </a:solidFill>
              </a:rPr>
              <a:t>Maximum Grant </a:t>
            </a:r>
            <a:r>
              <a:rPr lang="fr-CH" b="1" dirty="0" err="1">
                <a:solidFill>
                  <a:srgbClr val="F207CA"/>
                </a:solidFill>
              </a:rPr>
              <a:t>Amount</a:t>
            </a:r>
            <a:r>
              <a:rPr lang="fr-CH" b="1" dirty="0">
                <a:solidFill>
                  <a:srgbClr val="F207CA"/>
                </a:solidFill>
              </a:rPr>
              <a:t> </a:t>
            </a:r>
            <a:r>
              <a:rPr lang="fr-CH" dirty="0"/>
              <a:t>of </a:t>
            </a:r>
            <a:r>
              <a:rPr lang="fr-CH" dirty="0" err="1"/>
              <a:t>each</a:t>
            </a:r>
            <a:r>
              <a:rPr lang="fr-CH" dirty="0"/>
              <a:t> Beneficiary, or to the </a:t>
            </a:r>
            <a:r>
              <a:rPr lang="fr-CH" dirty="0" err="1"/>
              <a:t>beneficiary’s</a:t>
            </a:r>
            <a:r>
              <a:rPr lang="fr-CH" dirty="0"/>
              <a:t> total </a:t>
            </a:r>
            <a:r>
              <a:rPr lang="fr-CH" b="1" dirty="0" err="1">
                <a:solidFill>
                  <a:srgbClr val="F207CA"/>
                </a:solidFill>
              </a:rPr>
              <a:t>Requested</a:t>
            </a:r>
            <a:r>
              <a:rPr lang="fr-CH" b="1" dirty="0">
                <a:solidFill>
                  <a:srgbClr val="F207CA"/>
                </a:solidFill>
              </a:rPr>
              <a:t> EU </a:t>
            </a:r>
            <a:r>
              <a:rPr lang="fr-CH" b="1" dirty="0" err="1">
                <a:solidFill>
                  <a:srgbClr val="F207CA"/>
                </a:solidFill>
              </a:rPr>
              <a:t>funding</a:t>
            </a:r>
            <a:r>
              <a:rPr lang="fr-CH" dirty="0"/>
              <a:t>, </a:t>
            </a:r>
            <a:r>
              <a:rPr lang="fr-CH" dirty="0" err="1"/>
              <a:t>whichever</a:t>
            </a:r>
            <a:r>
              <a:rPr lang="fr-CH" dirty="0"/>
              <a:t> </a:t>
            </a:r>
            <a:r>
              <a:rPr lang="fr-CH" dirty="0" err="1"/>
              <a:t>amount</a:t>
            </a:r>
            <a:r>
              <a:rPr lang="fr-CH" dirty="0"/>
              <a:t> </a:t>
            </a:r>
            <a:r>
              <a:rPr lang="fr-CH" dirty="0" err="1"/>
              <a:t>is</a:t>
            </a:r>
            <a:r>
              <a:rPr lang="fr-CH" dirty="0"/>
              <a:t> the </a:t>
            </a:r>
            <a:r>
              <a:rPr lang="fr-CH" b="1" dirty="0" err="1">
                <a:solidFill>
                  <a:srgbClr val="F207CA"/>
                </a:solidFill>
              </a:rPr>
              <a:t>lowest</a:t>
            </a:r>
            <a:r>
              <a:rPr lang="fr-CH" dirty="0"/>
              <a:t>.</a:t>
            </a:r>
            <a:br>
              <a:rPr lang="fr-CH" dirty="0"/>
            </a:br>
            <a:r>
              <a:rPr lang="fr-CH" dirty="0"/>
              <a:t>This </a:t>
            </a:r>
            <a:r>
              <a:rPr lang="fr-CH" dirty="0" err="1"/>
              <a:t>may</a:t>
            </a:r>
            <a:r>
              <a:rPr lang="fr-CH" dirty="0"/>
              <a:t> lead to an «</a:t>
            </a:r>
            <a:r>
              <a:rPr lang="fr-CH" dirty="0" err="1"/>
              <a:t>undistributed</a:t>
            </a:r>
            <a:r>
              <a:rPr lang="fr-CH" dirty="0"/>
              <a:t>» </a:t>
            </a:r>
            <a:r>
              <a:rPr lang="fr-CH" dirty="0" err="1"/>
              <a:t>amount</a:t>
            </a:r>
            <a:r>
              <a:rPr lang="fr-CH" dirty="0"/>
              <a:t>, and I.FAST Management Team </a:t>
            </a:r>
            <a:r>
              <a:rPr lang="fr-CH" dirty="0" err="1"/>
              <a:t>suggests</a:t>
            </a:r>
            <a:r>
              <a:rPr lang="fr-CH" dirty="0"/>
              <a:t> to </a:t>
            </a:r>
            <a:r>
              <a:rPr lang="fr-CH" dirty="0" err="1"/>
              <a:t>consider</a:t>
            </a:r>
            <a:r>
              <a:rPr lang="fr-CH" dirty="0"/>
              <a:t> the </a:t>
            </a:r>
            <a:r>
              <a:rPr lang="fr-CH" dirty="0" err="1"/>
              <a:t>following</a:t>
            </a:r>
            <a:r>
              <a:rPr lang="fr-CH" dirty="0"/>
              <a:t> </a:t>
            </a:r>
            <a:r>
              <a:rPr lang="fr-CH" dirty="0" err="1"/>
              <a:t>three</a:t>
            </a:r>
            <a:r>
              <a:rPr lang="fr-CH" dirty="0"/>
              <a:t> options for the distribution of </a:t>
            </a:r>
            <a:r>
              <a:rPr lang="fr-CH" dirty="0" err="1"/>
              <a:t>this</a:t>
            </a:r>
            <a:r>
              <a:rPr lang="fr-CH" dirty="0"/>
              <a:t> </a:t>
            </a:r>
            <a:r>
              <a:rPr lang="fr-CH" dirty="0" err="1"/>
              <a:t>amount</a:t>
            </a:r>
            <a:r>
              <a:rPr lang="fr-CH" dirty="0"/>
              <a:t>:</a:t>
            </a:r>
          </a:p>
          <a:p>
            <a:r>
              <a:rPr lang="fr-CH" b="1" u="sng" dirty="0">
                <a:solidFill>
                  <a:srgbClr val="0FE6F8"/>
                </a:solidFill>
              </a:rPr>
              <a:t>Option 1:</a:t>
            </a:r>
            <a:r>
              <a:rPr lang="fr-CH" dirty="0">
                <a:solidFill>
                  <a:srgbClr val="0FE6F8"/>
                </a:solidFill>
              </a:rPr>
              <a:t> </a:t>
            </a:r>
            <a:r>
              <a:rPr lang="fr-CH" dirty="0" err="1"/>
              <a:t>pro-rata</a:t>
            </a:r>
            <a:r>
              <a:rPr lang="fr-CH" dirty="0"/>
              <a:t> </a:t>
            </a:r>
            <a:r>
              <a:rPr lang="fr-CH" dirty="0" err="1"/>
              <a:t>increase</a:t>
            </a:r>
            <a:r>
              <a:rPr lang="fr-CH" dirty="0"/>
              <a:t> </a:t>
            </a:r>
            <a:r>
              <a:rPr lang="fr-CH" dirty="0" err="1"/>
              <a:t>based</a:t>
            </a:r>
            <a:r>
              <a:rPr lang="fr-CH" dirty="0"/>
              <a:t> on the </a:t>
            </a:r>
            <a:r>
              <a:rPr lang="fr-CH" b="1" dirty="0">
                <a:solidFill>
                  <a:srgbClr val="0FE6F8"/>
                </a:solidFill>
              </a:rPr>
              <a:t>full </a:t>
            </a:r>
            <a:r>
              <a:rPr lang="fr-CH" b="1" dirty="0" err="1">
                <a:solidFill>
                  <a:srgbClr val="0FE6F8"/>
                </a:solidFill>
              </a:rPr>
              <a:t>costs</a:t>
            </a:r>
            <a:r>
              <a:rPr lang="fr-CH" b="1" dirty="0">
                <a:solidFill>
                  <a:srgbClr val="0FE6F8"/>
                </a:solidFill>
              </a:rPr>
              <a:t> </a:t>
            </a:r>
            <a:r>
              <a:rPr lang="fr-CH" dirty="0" err="1"/>
              <a:t>reported</a:t>
            </a:r>
            <a:r>
              <a:rPr lang="fr-CH" dirty="0"/>
              <a:t> </a:t>
            </a:r>
            <a:r>
              <a:rPr lang="fr-CH" dirty="0" err="1"/>
              <a:t>through</a:t>
            </a:r>
            <a:r>
              <a:rPr lang="fr-CH" dirty="0"/>
              <a:t> the IRUS files</a:t>
            </a:r>
          </a:p>
          <a:p>
            <a:r>
              <a:rPr lang="fr-CH" b="1" u="sng" dirty="0">
                <a:solidFill>
                  <a:srgbClr val="0FE6F8"/>
                </a:solidFill>
              </a:rPr>
              <a:t>Option 2:</a:t>
            </a:r>
            <a:r>
              <a:rPr lang="fr-CH" dirty="0">
                <a:solidFill>
                  <a:srgbClr val="0FE6F8"/>
                </a:solidFill>
              </a:rPr>
              <a:t> </a:t>
            </a:r>
            <a:r>
              <a:rPr lang="fr-CH" dirty="0" err="1"/>
              <a:t>pro-rata</a:t>
            </a:r>
            <a:r>
              <a:rPr lang="fr-CH" dirty="0"/>
              <a:t> </a:t>
            </a:r>
            <a:r>
              <a:rPr lang="fr-CH" dirty="0" err="1"/>
              <a:t>increase</a:t>
            </a:r>
            <a:r>
              <a:rPr lang="fr-CH" dirty="0"/>
              <a:t> </a:t>
            </a:r>
            <a:r>
              <a:rPr lang="fr-CH" dirty="0" err="1"/>
              <a:t>based</a:t>
            </a:r>
            <a:r>
              <a:rPr lang="fr-CH" dirty="0"/>
              <a:t> on the </a:t>
            </a:r>
            <a:r>
              <a:rPr lang="fr-CH" b="1" dirty="0" err="1">
                <a:solidFill>
                  <a:srgbClr val="0FE6F8"/>
                </a:solidFill>
              </a:rPr>
              <a:t>requested</a:t>
            </a:r>
            <a:r>
              <a:rPr lang="fr-CH" b="1" dirty="0">
                <a:solidFill>
                  <a:srgbClr val="0FE6F8"/>
                </a:solidFill>
              </a:rPr>
              <a:t> EU contribution</a:t>
            </a:r>
            <a:r>
              <a:rPr lang="fr-CH" dirty="0">
                <a:solidFill>
                  <a:srgbClr val="0FE6F8"/>
                </a:solidFill>
              </a:rPr>
              <a:t> </a:t>
            </a:r>
            <a:r>
              <a:rPr lang="fr-CH" dirty="0" err="1"/>
              <a:t>reported</a:t>
            </a:r>
            <a:r>
              <a:rPr lang="fr-CH" dirty="0"/>
              <a:t> </a:t>
            </a:r>
            <a:r>
              <a:rPr lang="fr-CH" dirty="0" err="1"/>
              <a:t>through</a:t>
            </a:r>
            <a:r>
              <a:rPr lang="fr-CH" dirty="0"/>
              <a:t> the Financial </a:t>
            </a:r>
            <a:r>
              <a:rPr lang="fr-CH" dirty="0" err="1"/>
              <a:t>Statements</a:t>
            </a:r>
            <a:endParaRPr lang="fr-CH" dirty="0"/>
          </a:p>
          <a:p>
            <a:r>
              <a:rPr lang="fr-CH" b="1" u="sng" dirty="0">
                <a:solidFill>
                  <a:srgbClr val="0FE6F8"/>
                </a:solidFill>
              </a:rPr>
              <a:t>Option 3:</a:t>
            </a:r>
            <a:r>
              <a:rPr lang="fr-CH" dirty="0">
                <a:solidFill>
                  <a:srgbClr val="0FE6F8"/>
                </a:solidFill>
              </a:rPr>
              <a:t> </a:t>
            </a:r>
            <a:r>
              <a:rPr lang="fr-CH" dirty="0"/>
              <a:t>no redistribution, but a </a:t>
            </a:r>
            <a:r>
              <a:rPr lang="fr-CH" b="1" dirty="0" err="1">
                <a:solidFill>
                  <a:srgbClr val="0FE6F8"/>
                </a:solidFill>
              </a:rPr>
              <a:t>common</a:t>
            </a:r>
            <a:r>
              <a:rPr lang="fr-CH" b="1" dirty="0">
                <a:solidFill>
                  <a:srgbClr val="0FE6F8"/>
                </a:solidFill>
              </a:rPr>
              <a:t> pot for </a:t>
            </a:r>
            <a:r>
              <a:rPr lang="fr-CH" b="1" dirty="0" err="1">
                <a:solidFill>
                  <a:srgbClr val="0FE6F8"/>
                </a:solidFill>
              </a:rPr>
              <a:t>next</a:t>
            </a:r>
            <a:r>
              <a:rPr lang="fr-CH" b="1" dirty="0">
                <a:solidFill>
                  <a:srgbClr val="0FE6F8"/>
                </a:solidFill>
              </a:rPr>
              <a:t> </a:t>
            </a:r>
            <a:r>
              <a:rPr lang="fr-CH" b="1" dirty="0" err="1">
                <a:solidFill>
                  <a:srgbClr val="0FE6F8"/>
                </a:solidFill>
              </a:rPr>
              <a:t>project</a:t>
            </a:r>
            <a:r>
              <a:rPr lang="fr-CH" b="1" dirty="0">
                <a:solidFill>
                  <a:srgbClr val="0FE6F8"/>
                </a:solidFill>
              </a:rPr>
              <a:t> </a:t>
            </a:r>
            <a:r>
              <a:rPr lang="fr-CH" dirty="0"/>
              <a:t>(if the </a:t>
            </a:r>
            <a:r>
              <a:rPr lang="fr-CH" dirty="0" err="1"/>
              <a:t>proposal</a:t>
            </a:r>
            <a:r>
              <a:rPr lang="fr-CH" dirty="0"/>
              <a:t> </a:t>
            </a:r>
            <a:r>
              <a:rPr lang="fr-CH" dirty="0" err="1"/>
              <a:t>is</a:t>
            </a:r>
            <a:r>
              <a:rPr lang="fr-CH" dirty="0"/>
              <a:t> </a:t>
            </a:r>
            <a:r>
              <a:rPr lang="fr-CH" dirty="0" err="1"/>
              <a:t>accepted</a:t>
            </a:r>
            <a:r>
              <a:rPr lang="fr-CH" dirty="0"/>
              <a:t> for </a:t>
            </a:r>
            <a:r>
              <a:rPr lang="fr-CH" dirty="0" err="1"/>
              <a:t>funding</a:t>
            </a:r>
            <a:r>
              <a:rPr lang="fr-CH" dirty="0"/>
              <a:t>) to </a:t>
            </a:r>
            <a:r>
              <a:rPr lang="fr-CH" dirty="0" err="1"/>
              <a:t>increase</a:t>
            </a:r>
            <a:r>
              <a:rPr lang="fr-CH" dirty="0"/>
              <a:t> the </a:t>
            </a:r>
            <a:r>
              <a:rPr lang="fr-CH" dirty="0" err="1"/>
              <a:t>next</a:t>
            </a:r>
            <a:r>
              <a:rPr lang="fr-CH" dirty="0"/>
              <a:t> Innovation </a:t>
            </a:r>
            <a:r>
              <a:rPr lang="fr-CH" dirty="0" err="1"/>
              <a:t>Fund</a:t>
            </a:r>
            <a:endParaRPr lang="fr-CH" dirty="0"/>
          </a:p>
          <a:p>
            <a:pPr>
              <a:buFont typeface="Arial" panose="020B0604020202020204" pitchFamily="34" charset="0"/>
              <a:buChar char="‼"/>
            </a:pPr>
            <a:r>
              <a:rPr lang="fr-CH" sz="2600" i="1" dirty="0"/>
              <a:t>NB: for options 1 &amp; 2,  a </a:t>
            </a:r>
            <a:r>
              <a:rPr lang="fr-CH" sz="2600" i="1" dirty="0" err="1"/>
              <a:t>lower</a:t>
            </a:r>
            <a:r>
              <a:rPr lang="fr-CH" sz="2600" i="1" dirty="0"/>
              <a:t> </a:t>
            </a:r>
            <a:r>
              <a:rPr lang="fr-CH" sz="2600" i="1" dirty="0" err="1"/>
              <a:t>limit</a:t>
            </a:r>
            <a:r>
              <a:rPr lang="fr-CH" sz="2600" i="1" dirty="0"/>
              <a:t> </a:t>
            </a:r>
            <a:r>
              <a:rPr lang="fr-CH" sz="2600" i="1" dirty="0" err="1"/>
              <a:t>would</a:t>
            </a:r>
            <a:r>
              <a:rPr lang="fr-CH" sz="2600" i="1" dirty="0"/>
              <a:t> </a:t>
            </a:r>
            <a:r>
              <a:rPr lang="fr-CH" sz="2600" i="1" dirty="0" err="1"/>
              <a:t>be</a:t>
            </a:r>
            <a:r>
              <a:rPr lang="fr-CH" sz="2600" i="1" dirty="0"/>
              <a:t> </a:t>
            </a:r>
            <a:r>
              <a:rPr lang="fr-CH" sz="2600" i="1" dirty="0" err="1"/>
              <a:t>fixed</a:t>
            </a:r>
            <a:r>
              <a:rPr lang="fr-CH" sz="2600" i="1" dirty="0"/>
              <a:t> in </a:t>
            </a:r>
            <a:r>
              <a:rPr lang="fr-CH" sz="2600" i="1" dirty="0" err="1"/>
              <a:t>order</a:t>
            </a:r>
            <a:r>
              <a:rPr lang="fr-CH" sz="2600" i="1" dirty="0"/>
              <a:t> to </a:t>
            </a:r>
            <a:r>
              <a:rPr lang="fr-CH" sz="2600" i="1" dirty="0" err="1"/>
              <a:t>avoid</a:t>
            </a:r>
            <a:r>
              <a:rPr lang="fr-CH" sz="2600" i="1" dirty="0"/>
              <a:t> </a:t>
            </a:r>
            <a:r>
              <a:rPr lang="fr-CH" sz="2600" i="1" dirty="0" err="1"/>
              <a:t>payments</a:t>
            </a:r>
            <a:r>
              <a:rPr lang="fr-CH" sz="2600" i="1" dirty="0"/>
              <a:t> of </a:t>
            </a:r>
            <a:r>
              <a:rPr lang="fr-CH" sz="2600" i="1" dirty="0" err="1"/>
              <a:t>unsignificant</a:t>
            </a:r>
            <a:r>
              <a:rPr lang="fr-CH" sz="2600" i="1" dirty="0"/>
              <a:t> </a:t>
            </a:r>
            <a:r>
              <a:rPr lang="fr-CH" sz="2600" i="1" dirty="0" err="1"/>
              <a:t>amounts</a:t>
            </a:r>
            <a:r>
              <a:rPr lang="fr-CH" sz="2600" i="1" dirty="0"/>
              <a:t>, and a </a:t>
            </a:r>
            <a:r>
              <a:rPr lang="fr-CH" sz="2600" i="1" dirty="0" err="1"/>
              <a:t>upper</a:t>
            </a:r>
            <a:r>
              <a:rPr lang="fr-CH" sz="2600" i="1" dirty="0"/>
              <a:t> </a:t>
            </a:r>
            <a:r>
              <a:rPr lang="fr-CH" sz="2600" i="1" dirty="0" err="1"/>
              <a:t>limit</a:t>
            </a:r>
            <a:r>
              <a:rPr lang="fr-CH" sz="2600" i="1" dirty="0"/>
              <a:t> </a:t>
            </a:r>
            <a:r>
              <a:rPr lang="fr-CH" sz="2600" i="1" dirty="0" err="1"/>
              <a:t>would</a:t>
            </a:r>
            <a:r>
              <a:rPr lang="fr-CH" sz="2600" i="1" dirty="0"/>
              <a:t> </a:t>
            </a:r>
            <a:r>
              <a:rPr lang="fr-CH" sz="2600" i="1" dirty="0" err="1"/>
              <a:t>be</a:t>
            </a:r>
            <a:r>
              <a:rPr lang="fr-CH" sz="2600" i="1" dirty="0"/>
              <a:t> </a:t>
            </a:r>
            <a:r>
              <a:rPr lang="fr-CH" sz="2600" i="1" dirty="0" err="1"/>
              <a:t>fixed</a:t>
            </a:r>
            <a:r>
              <a:rPr lang="fr-CH" sz="2600" i="1" dirty="0"/>
              <a:t> in </a:t>
            </a:r>
            <a:r>
              <a:rPr lang="fr-CH" sz="2600" i="1" dirty="0" err="1"/>
              <a:t>order</a:t>
            </a:r>
            <a:r>
              <a:rPr lang="fr-CH" sz="2600" i="1" dirty="0"/>
              <a:t> to </a:t>
            </a:r>
            <a:r>
              <a:rPr lang="fr-CH" sz="2600" i="1" dirty="0" err="1"/>
              <a:t>avoid</a:t>
            </a:r>
            <a:r>
              <a:rPr lang="fr-CH" sz="2600" i="1" dirty="0"/>
              <a:t> </a:t>
            </a:r>
            <a:r>
              <a:rPr lang="fr-CH" sz="2600" i="1" dirty="0" err="1"/>
              <a:t>too</a:t>
            </a:r>
            <a:r>
              <a:rPr lang="fr-CH" sz="2600" i="1" dirty="0"/>
              <a:t> high </a:t>
            </a:r>
            <a:r>
              <a:rPr lang="fr-CH" sz="2600" i="1" dirty="0" err="1"/>
              <a:t>discrepancies</a:t>
            </a:r>
            <a:endParaRPr lang="fr-CH" sz="2600" i="1" dirty="0"/>
          </a:p>
        </p:txBody>
      </p:sp>
      <p:sp>
        <p:nvSpPr>
          <p:cNvPr id="4" name="Footer Placeholder 3">
            <a:extLst>
              <a:ext uri="{FF2B5EF4-FFF2-40B4-BE49-F238E27FC236}">
                <a16:creationId xmlns:a16="http://schemas.microsoft.com/office/drawing/2014/main" id="{21EBE242-6619-A8A1-F00C-3A0B37FC7AA7}"/>
              </a:ext>
            </a:extLst>
          </p:cNvPr>
          <p:cNvSpPr>
            <a:spLocks noGrp="1"/>
          </p:cNvSpPr>
          <p:nvPr>
            <p:ph type="ftr" sz="quarter" idx="11"/>
          </p:nvPr>
        </p:nvSpPr>
        <p:spPr/>
        <p:txBody>
          <a:bodyPr/>
          <a:lstStyle/>
          <a:p>
            <a:r>
              <a:rPr lang="en-GB"/>
              <a:t>Cloé Levointurier-Vajda – P2 use of resources and interim payment</a:t>
            </a:r>
            <a:endParaRPr lang="en-US" dirty="0"/>
          </a:p>
        </p:txBody>
      </p:sp>
      <p:sp>
        <p:nvSpPr>
          <p:cNvPr id="5" name="Slide Number Placeholder 4">
            <a:extLst>
              <a:ext uri="{FF2B5EF4-FFF2-40B4-BE49-F238E27FC236}">
                <a16:creationId xmlns:a16="http://schemas.microsoft.com/office/drawing/2014/main" id="{EB29AE13-4D1C-7B00-51B2-222044B6924B}"/>
              </a:ext>
            </a:extLst>
          </p:cNvPr>
          <p:cNvSpPr>
            <a:spLocks noGrp="1"/>
          </p:cNvSpPr>
          <p:nvPr>
            <p:ph type="sldNum" sz="quarter" idx="12"/>
          </p:nvPr>
        </p:nvSpPr>
        <p:spPr/>
        <p:txBody>
          <a:bodyPr/>
          <a:lstStyle/>
          <a:p>
            <a:fld id="{F7A1A58B-7BA1-7E42-8231-6D1CB1C760B1}" type="slidenum">
              <a:rPr lang="en-US" smtClean="0"/>
              <a:pPr/>
              <a:t>10</a:t>
            </a:fld>
            <a:endParaRPr lang="en-US"/>
          </a:p>
        </p:txBody>
      </p:sp>
    </p:spTree>
    <p:extLst>
      <p:ext uri="{BB962C8B-B14F-4D97-AF65-F5344CB8AC3E}">
        <p14:creationId xmlns:p14="http://schemas.microsoft.com/office/powerpoint/2010/main" val="9932172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F190F7-BBA7-1036-C00A-81DC997DC9E4}"/>
              </a:ext>
            </a:extLst>
          </p:cNvPr>
          <p:cNvSpPr>
            <a:spLocks noGrp="1"/>
          </p:cNvSpPr>
          <p:nvPr>
            <p:ph type="title"/>
          </p:nvPr>
        </p:nvSpPr>
        <p:spPr/>
        <p:txBody>
          <a:bodyPr/>
          <a:lstStyle/>
          <a:p>
            <a:r>
              <a:rPr lang="fr-CH" dirty="0" err="1"/>
              <a:t>Concluding</a:t>
            </a:r>
            <a:r>
              <a:rPr lang="fr-CH" dirty="0"/>
              <a:t> messages</a:t>
            </a:r>
            <a:endParaRPr lang="en-GB" dirty="0"/>
          </a:p>
        </p:txBody>
      </p:sp>
      <p:sp>
        <p:nvSpPr>
          <p:cNvPr id="3" name="Content Placeholder 2">
            <a:extLst>
              <a:ext uri="{FF2B5EF4-FFF2-40B4-BE49-F238E27FC236}">
                <a16:creationId xmlns:a16="http://schemas.microsoft.com/office/drawing/2014/main" id="{EA30C83F-5D00-D83C-6C16-C4B068CF3894}"/>
              </a:ext>
            </a:extLst>
          </p:cNvPr>
          <p:cNvSpPr>
            <a:spLocks noGrp="1"/>
          </p:cNvSpPr>
          <p:nvPr>
            <p:ph idx="1"/>
          </p:nvPr>
        </p:nvSpPr>
        <p:spPr>
          <a:xfrm>
            <a:off x="838200" y="1825625"/>
            <a:ext cx="10515600" cy="4303577"/>
          </a:xfrm>
        </p:spPr>
        <p:txBody>
          <a:bodyPr>
            <a:normAutofit fontScale="92500" lnSpcReduction="20000"/>
          </a:bodyPr>
          <a:lstStyle/>
          <a:p>
            <a:r>
              <a:rPr lang="fr-CH" dirty="0" err="1"/>
              <a:t>Many</a:t>
            </a:r>
            <a:r>
              <a:rPr lang="fr-CH" dirty="0"/>
              <a:t> </a:t>
            </a:r>
            <a:r>
              <a:rPr lang="fr-CH" dirty="0" err="1"/>
              <a:t>thanks</a:t>
            </a:r>
            <a:r>
              <a:rPr lang="fr-CH" dirty="0"/>
              <a:t> to all scientific &amp; financial contacts for </a:t>
            </a:r>
            <a:r>
              <a:rPr lang="fr-CH" dirty="0" err="1"/>
              <a:t>their</a:t>
            </a:r>
            <a:r>
              <a:rPr lang="fr-CH" dirty="0"/>
              <a:t> support in the P2 report </a:t>
            </a:r>
            <a:r>
              <a:rPr lang="fr-CH" dirty="0" err="1"/>
              <a:t>preparation</a:t>
            </a:r>
            <a:r>
              <a:rPr lang="fr-CH" dirty="0"/>
              <a:t> &amp; </a:t>
            </a:r>
            <a:r>
              <a:rPr lang="fr-CH" dirty="0" err="1"/>
              <a:t>answers</a:t>
            </a:r>
            <a:r>
              <a:rPr lang="fr-CH" dirty="0"/>
              <a:t> to </a:t>
            </a:r>
            <a:r>
              <a:rPr lang="fr-CH" dirty="0" err="1"/>
              <a:t>reviewers</a:t>
            </a:r>
            <a:r>
              <a:rPr lang="fr-CH" dirty="0"/>
              <a:t> &amp; </a:t>
            </a:r>
            <a:r>
              <a:rPr lang="fr-CH" dirty="0" err="1"/>
              <a:t>PO’s</a:t>
            </a:r>
            <a:r>
              <a:rPr lang="fr-CH" dirty="0"/>
              <a:t> questions</a:t>
            </a:r>
          </a:p>
          <a:p>
            <a:endParaRPr lang="fr-CH" sz="1300" dirty="0"/>
          </a:p>
          <a:p>
            <a:r>
              <a:rPr lang="fr-CH" dirty="0">
                <a:sym typeface="Wingdings" panose="05000000000000000000" pitchFamily="2" charset="2"/>
              </a:rPr>
              <a:t>The </a:t>
            </a:r>
            <a:r>
              <a:rPr lang="fr-CH" dirty="0" err="1">
                <a:sym typeface="Wingdings" panose="05000000000000000000" pitchFamily="2" charset="2"/>
              </a:rPr>
              <a:t>very</a:t>
            </a:r>
            <a:r>
              <a:rPr lang="fr-CH" dirty="0">
                <a:sym typeface="Wingdings" panose="05000000000000000000" pitchFamily="2" charset="2"/>
              </a:rPr>
              <a:t> last GB financial </a:t>
            </a:r>
            <a:r>
              <a:rPr lang="fr-CH" dirty="0" err="1">
                <a:sym typeface="Wingdings" panose="05000000000000000000" pitchFamily="2" charset="2"/>
              </a:rPr>
              <a:t>decisions</a:t>
            </a:r>
            <a:r>
              <a:rPr lang="fr-CH" dirty="0">
                <a:sym typeface="Wingdings" panose="05000000000000000000" pitchFamily="2" charset="2"/>
              </a:rPr>
              <a:t> </a:t>
            </a:r>
            <a:r>
              <a:rPr lang="fr-CH" sz="2200" dirty="0">
                <a:sym typeface="Wingdings" panose="05000000000000000000" pitchFamily="2" charset="2"/>
              </a:rPr>
              <a:t>(</a:t>
            </a:r>
            <a:r>
              <a:rPr lang="fr-CH" sz="2200" dirty="0" err="1">
                <a:sym typeface="Wingdings" panose="05000000000000000000" pitchFamily="2" charset="2"/>
              </a:rPr>
              <a:t>taken</a:t>
            </a:r>
            <a:r>
              <a:rPr lang="fr-CH" sz="2200" dirty="0">
                <a:sym typeface="Wingdings" panose="05000000000000000000" pitchFamily="2" charset="2"/>
              </a:rPr>
              <a:t> </a:t>
            </a:r>
            <a:r>
              <a:rPr lang="fr-CH" sz="2200" dirty="0" err="1">
                <a:sym typeface="Wingdings" panose="05000000000000000000" pitchFamily="2" charset="2"/>
              </a:rPr>
              <a:t>today</a:t>
            </a:r>
            <a:r>
              <a:rPr lang="fr-CH" sz="2200" dirty="0">
                <a:sym typeface="Wingdings" panose="05000000000000000000" pitchFamily="2" charset="2"/>
              </a:rPr>
              <a:t>, if </a:t>
            </a:r>
            <a:r>
              <a:rPr lang="fr-CH" sz="2200" dirty="0" err="1">
                <a:sym typeface="Wingdings" panose="05000000000000000000" pitchFamily="2" charset="2"/>
              </a:rPr>
              <a:t>any</a:t>
            </a:r>
            <a:r>
              <a:rPr lang="fr-CH" sz="2200" dirty="0">
                <a:sym typeface="Wingdings" panose="05000000000000000000" pitchFamily="2" charset="2"/>
              </a:rPr>
              <a:t>, and in the last GB meetings to come) </a:t>
            </a:r>
            <a:r>
              <a:rPr lang="fr-CH" dirty="0" err="1">
                <a:sym typeface="Wingdings" panose="05000000000000000000" pitchFamily="2" charset="2"/>
              </a:rPr>
              <a:t>will</a:t>
            </a:r>
            <a:r>
              <a:rPr lang="fr-CH" dirty="0">
                <a:sym typeface="Wingdings" panose="05000000000000000000" pitchFamily="2" charset="2"/>
              </a:rPr>
              <a:t> not </a:t>
            </a:r>
            <a:r>
              <a:rPr lang="fr-CH" dirty="0" err="1">
                <a:sym typeface="Wingdings" panose="05000000000000000000" pitchFamily="2" charset="2"/>
              </a:rPr>
              <a:t>be</a:t>
            </a:r>
            <a:r>
              <a:rPr lang="fr-CH" dirty="0">
                <a:sym typeface="Wingdings" panose="05000000000000000000" pitchFamily="2" charset="2"/>
              </a:rPr>
              <a:t> </a:t>
            </a:r>
            <a:r>
              <a:rPr lang="fr-CH" dirty="0" err="1">
                <a:sym typeface="Wingdings" panose="05000000000000000000" pitchFamily="2" charset="2"/>
              </a:rPr>
              <a:t>implemented</a:t>
            </a:r>
            <a:r>
              <a:rPr lang="fr-CH" dirty="0">
                <a:sym typeface="Wingdings" panose="05000000000000000000" pitchFamily="2" charset="2"/>
              </a:rPr>
              <a:t> in the Grant Agreement annexes, but </a:t>
            </a:r>
            <a:r>
              <a:rPr lang="fr-CH" dirty="0" err="1">
                <a:sym typeface="Wingdings" panose="05000000000000000000" pitchFamily="2" charset="2"/>
              </a:rPr>
              <a:t>will</a:t>
            </a:r>
            <a:r>
              <a:rPr lang="fr-CH" dirty="0">
                <a:sym typeface="Wingdings" panose="05000000000000000000" pitchFamily="2" charset="2"/>
              </a:rPr>
              <a:t> </a:t>
            </a:r>
            <a:r>
              <a:rPr lang="fr-CH" dirty="0" err="1">
                <a:sym typeface="Wingdings" panose="05000000000000000000" pitchFamily="2" charset="2"/>
              </a:rPr>
              <a:t>apply</a:t>
            </a:r>
            <a:r>
              <a:rPr lang="fr-CH" dirty="0">
                <a:sym typeface="Wingdings" panose="05000000000000000000" pitchFamily="2" charset="2"/>
              </a:rPr>
              <a:t> for the </a:t>
            </a:r>
            <a:r>
              <a:rPr lang="fr-CH" dirty="0" err="1">
                <a:sym typeface="Wingdings" panose="05000000000000000000" pitchFamily="2" charset="2"/>
              </a:rPr>
              <a:t>calculation</a:t>
            </a:r>
            <a:r>
              <a:rPr lang="fr-CH" dirty="0">
                <a:sym typeface="Wingdings" panose="05000000000000000000" pitchFamily="2" charset="2"/>
              </a:rPr>
              <a:t> of the final </a:t>
            </a:r>
            <a:r>
              <a:rPr lang="fr-CH" dirty="0" err="1">
                <a:sym typeface="Wingdings" panose="05000000000000000000" pitchFamily="2" charset="2"/>
              </a:rPr>
              <a:t>payment</a:t>
            </a:r>
            <a:endParaRPr lang="fr-CH" dirty="0">
              <a:sym typeface="Wingdings" panose="05000000000000000000" pitchFamily="2" charset="2"/>
            </a:endParaRPr>
          </a:p>
          <a:p>
            <a:endParaRPr lang="fr-CH" sz="1300" dirty="0"/>
          </a:p>
          <a:p>
            <a:r>
              <a:rPr lang="fr-CH" dirty="0"/>
              <a:t>F</a:t>
            </a:r>
            <a:r>
              <a:rPr lang="fr-CH" dirty="0">
                <a:sym typeface="Wingdings" panose="05000000000000000000" pitchFamily="2" charset="2"/>
              </a:rPr>
              <a:t>or the final financial </a:t>
            </a:r>
            <a:r>
              <a:rPr lang="fr-CH" dirty="0" err="1">
                <a:sym typeface="Wingdings" panose="05000000000000000000" pitchFamily="2" charset="2"/>
              </a:rPr>
              <a:t>reporting</a:t>
            </a:r>
            <a:r>
              <a:rPr lang="fr-CH" dirty="0">
                <a:sym typeface="Wingdings" panose="05000000000000000000" pitchFamily="2" charset="2"/>
              </a:rPr>
              <a:t>, in </a:t>
            </a:r>
            <a:r>
              <a:rPr lang="fr-CH" dirty="0" err="1">
                <a:sym typeface="Wingdings" panose="05000000000000000000" pitchFamily="2" charset="2"/>
              </a:rPr>
              <a:t>order</a:t>
            </a:r>
            <a:r>
              <a:rPr lang="fr-CH" dirty="0">
                <a:sym typeface="Wingdings" panose="05000000000000000000" pitchFamily="2" charset="2"/>
              </a:rPr>
              <a:t> to </a:t>
            </a:r>
            <a:r>
              <a:rPr lang="fr-CH" dirty="0" err="1">
                <a:sym typeface="Wingdings" panose="05000000000000000000" pitchFamily="2" charset="2"/>
              </a:rPr>
              <a:t>receive</a:t>
            </a:r>
            <a:r>
              <a:rPr lang="fr-CH" dirty="0">
                <a:sym typeface="Wingdings" panose="05000000000000000000" pitchFamily="2" charset="2"/>
              </a:rPr>
              <a:t> the due final </a:t>
            </a:r>
            <a:r>
              <a:rPr lang="fr-CH" dirty="0" err="1">
                <a:sym typeface="Wingdings" panose="05000000000000000000" pitchFamily="2" charset="2"/>
              </a:rPr>
              <a:t>payment</a:t>
            </a:r>
            <a:r>
              <a:rPr lang="fr-CH" dirty="0">
                <a:sym typeface="Wingdings" panose="05000000000000000000" pitchFamily="2" charset="2"/>
              </a:rPr>
              <a:t>, </a:t>
            </a:r>
            <a:r>
              <a:rPr lang="fr-CH" dirty="0" err="1">
                <a:sym typeface="Wingdings" panose="05000000000000000000" pitchFamily="2" charset="2"/>
              </a:rPr>
              <a:t>we</a:t>
            </a:r>
            <a:r>
              <a:rPr lang="fr-CH" dirty="0">
                <a:sym typeface="Wingdings" panose="05000000000000000000" pitchFamily="2" charset="2"/>
              </a:rPr>
              <a:t> </a:t>
            </a:r>
            <a:r>
              <a:rPr lang="fr-CH" dirty="0" err="1">
                <a:sym typeface="Wingdings" panose="05000000000000000000" pitchFamily="2" charset="2"/>
              </a:rPr>
              <a:t>strongly</a:t>
            </a:r>
            <a:r>
              <a:rPr lang="fr-CH" dirty="0">
                <a:sym typeface="Wingdings" panose="05000000000000000000" pitchFamily="2" charset="2"/>
              </a:rPr>
              <a:t> encourage all beneficiaries to </a:t>
            </a:r>
            <a:r>
              <a:rPr lang="fr-CH" dirty="0" err="1">
                <a:sym typeface="Wingdings" panose="05000000000000000000" pitchFamily="2" charset="2"/>
              </a:rPr>
              <a:t>include</a:t>
            </a:r>
            <a:r>
              <a:rPr lang="fr-CH" dirty="0">
                <a:sym typeface="Wingdings" panose="05000000000000000000" pitchFamily="2" charset="2"/>
              </a:rPr>
              <a:t> the </a:t>
            </a:r>
            <a:r>
              <a:rPr lang="fr-CH" b="1" dirty="0">
                <a:solidFill>
                  <a:srgbClr val="F207CA"/>
                </a:solidFill>
                <a:sym typeface="Wingdings" panose="05000000000000000000" pitchFamily="2" charset="2"/>
              </a:rPr>
              <a:t>full </a:t>
            </a:r>
            <a:r>
              <a:rPr lang="fr-CH" b="1" dirty="0" err="1">
                <a:solidFill>
                  <a:srgbClr val="F207CA"/>
                </a:solidFill>
                <a:sym typeface="Wingdings" panose="05000000000000000000" pitchFamily="2" charset="2"/>
              </a:rPr>
              <a:t>costs</a:t>
            </a:r>
            <a:r>
              <a:rPr lang="fr-CH" b="1" dirty="0">
                <a:solidFill>
                  <a:srgbClr val="F207CA"/>
                </a:solidFill>
                <a:sym typeface="Wingdings" panose="05000000000000000000" pitchFamily="2" charset="2"/>
              </a:rPr>
              <a:t> in the IRUS file</a:t>
            </a:r>
            <a:r>
              <a:rPr lang="fr-CH" dirty="0">
                <a:sym typeface="Wingdings" panose="05000000000000000000" pitchFamily="2" charset="2"/>
              </a:rPr>
              <a:t>, and to </a:t>
            </a:r>
            <a:r>
              <a:rPr lang="fr-CH" b="1" dirty="0" err="1">
                <a:solidFill>
                  <a:srgbClr val="F207CA"/>
                </a:solidFill>
                <a:sym typeface="Wingdings" panose="05000000000000000000" pitchFamily="2" charset="2"/>
              </a:rPr>
              <a:t>avoid</a:t>
            </a:r>
            <a:r>
              <a:rPr lang="fr-CH" b="1" dirty="0">
                <a:solidFill>
                  <a:srgbClr val="F207CA"/>
                </a:solidFill>
                <a:sym typeface="Wingdings" panose="05000000000000000000" pitchFamily="2" charset="2"/>
              </a:rPr>
              <a:t> </a:t>
            </a:r>
            <a:r>
              <a:rPr lang="fr-CH" b="1" dirty="0" err="1">
                <a:solidFill>
                  <a:srgbClr val="F207CA"/>
                </a:solidFill>
                <a:sym typeface="Wingdings" panose="05000000000000000000" pitchFamily="2" charset="2"/>
              </a:rPr>
              <a:t>underclaiming</a:t>
            </a:r>
            <a:r>
              <a:rPr lang="fr-CH" b="1" dirty="0">
                <a:solidFill>
                  <a:srgbClr val="F207CA"/>
                </a:solidFill>
                <a:sym typeface="Wingdings" panose="05000000000000000000" pitchFamily="2" charset="2"/>
              </a:rPr>
              <a:t> </a:t>
            </a:r>
            <a:r>
              <a:rPr lang="fr-CH" b="1" dirty="0" err="1">
                <a:solidFill>
                  <a:srgbClr val="F207CA"/>
                </a:solidFill>
                <a:sym typeface="Wingdings" panose="05000000000000000000" pitchFamily="2" charset="2"/>
              </a:rPr>
              <a:t>eligible</a:t>
            </a:r>
            <a:r>
              <a:rPr lang="fr-CH" b="1" dirty="0">
                <a:solidFill>
                  <a:srgbClr val="F207CA"/>
                </a:solidFill>
                <a:sym typeface="Wingdings" panose="05000000000000000000" pitchFamily="2" charset="2"/>
              </a:rPr>
              <a:t> </a:t>
            </a:r>
            <a:r>
              <a:rPr lang="fr-CH" b="1" dirty="0" err="1">
                <a:solidFill>
                  <a:srgbClr val="F207CA"/>
                </a:solidFill>
                <a:sym typeface="Wingdings" panose="05000000000000000000" pitchFamily="2" charset="2"/>
              </a:rPr>
              <a:t>costs</a:t>
            </a:r>
            <a:r>
              <a:rPr lang="fr-CH" b="1" dirty="0">
                <a:solidFill>
                  <a:srgbClr val="F207CA"/>
                </a:solidFill>
                <a:sym typeface="Wingdings" panose="05000000000000000000" pitchFamily="2" charset="2"/>
              </a:rPr>
              <a:t> in the Financial </a:t>
            </a:r>
            <a:r>
              <a:rPr lang="fr-CH" b="1" dirty="0" err="1">
                <a:solidFill>
                  <a:srgbClr val="F207CA"/>
                </a:solidFill>
                <a:sym typeface="Wingdings" panose="05000000000000000000" pitchFamily="2" charset="2"/>
              </a:rPr>
              <a:t>Statement</a:t>
            </a:r>
            <a:endParaRPr lang="en-GB" b="1" dirty="0">
              <a:solidFill>
                <a:srgbClr val="F207CA"/>
              </a:solidFill>
            </a:endParaRPr>
          </a:p>
        </p:txBody>
      </p:sp>
      <p:sp>
        <p:nvSpPr>
          <p:cNvPr id="4" name="Footer Placeholder 3">
            <a:extLst>
              <a:ext uri="{FF2B5EF4-FFF2-40B4-BE49-F238E27FC236}">
                <a16:creationId xmlns:a16="http://schemas.microsoft.com/office/drawing/2014/main" id="{B86031AA-C550-501B-AA32-E70F14079B5B}"/>
              </a:ext>
            </a:extLst>
          </p:cNvPr>
          <p:cNvSpPr>
            <a:spLocks noGrp="1"/>
          </p:cNvSpPr>
          <p:nvPr>
            <p:ph type="ftr" sz="quarter" idx="11"/>
          </p:nvPr>
        </p:nvSpPr>
        <p:spPr/>
        <p:txBody>
          <a:bodyPr/>
          <a:lstStyle/>
          <a:p>
            <a:r>
              <a:rPr lang="en-GB"/>
              <a:t>Cloé Levointurier-Vajda – P2 use of resources and interim payment</a:t>
            </a:r>
            <a:endParaRPr lang="en-US" dirty="0"/>
          </a:p>
        </p:txBody>
      </p:sp>
      <p:sp>
        <p:nvSpPr>
          <p:cNvPr id="5" name="Slide Number Placeholder 4">
            <a:extLst>
              <a:ext uri="{FF2B5EF4-FFF2-40B4-BE49-F238E27FC236}">
                <a16:creationId xmlns:a16="http://schemas.microsoft.com/office/drawing/2014/main" id="{A24B6470-08A8-9224-3DF8-E0A3AF05F02B}"/>
              </a:ext>
            </a:extLst>
          </p:cNvPr>
          <p:cNvSpPr>
            <a:spLocks noGrp="1"/>
          </p:cNvSpPr>
          <p:nvPr>
            <p:ph type="sldNum" sz="quarter" idx="12"/>
          </p:nvPr>
        </p:nvSpPr>
        <p:spPr/>
        <p:txBody>
          <a:bodyPr/>
          <a:lstStyle/>
          <a:p>
            <a:fld id="{F7A1A58B-7BA1-7E42-8231-6D1CB1C760B1}" type="slidenum">
              <a:rPr lang="en-US" smtClean="0"/>
              <a:pPr/>
              <a:t>11</a:t>
            </a:fld>
            <a:endParaRPr lang="en-US"/>
          </a:p>
        </p:txBody>
      </p:sp>
    </p:spTree>
    <p:extLst>
      <p:ext uri="{BB962C8B-B14F-4D97-AF65-F5344CB8AC3E}">
        <p14:creationId xmlns:p14="http://schemas.microsoft.com/office/powerpoint/2010/main" val="29062537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2B5EC1E-DD30-5906-4462-357E1DC37ACB}"/>
              </a:ext>
            </a:extLst>
          </p:cNvPr>
          <p:cNvSpPr txBox="1"/>
          <p:nvPr/>
        </p:nvSpPr>
        <p:spPr>
          <a:xfrm>
            <a:off x="3068569" y="2951947"/>
            <a:ext cx="6054863" cy="954107"/>
          </a:xfrm>
          <a:prstGeom prst="rect">
            <a:avLst/>
          </a:prstGeom>
          <a:noFill/>
        </p:spPr>
        <p:txBody>
          <a:bodyPr wrap="none" rtlCol="0">
            <a:spAutoFit/>
          </a:bodyPr>
          <a:lstStyle/>
          <a:p>
            <a:r>
              <a:rPr lang="fr-CH" sz="2800" b="1" dirty="0" err="1">
                <a:solidFill>
                  <a:schemeClr val="bg1"/>
                </a:solidFill>
              </a:rPr>
              <a:t>Many</a:t>
            </a:r>
            <a:r>
              <a:rPr lang="fr-CH" sz="2800" b="1" dirty="0">
                <a:solidFill>
                  <a:schemeClr val="bg1"/>
                </a:solidFill>
              </a:rPr>
              <a:t> </a:t>
            </a:r>
            <a:r>
              <a:rPr lang="fr-CH" sz="2800" b="1" dirty="0" err="1">
                <a:solidFill>
                  <a:schemeClr val="bg1"/>
                </a:solidFill>
              </a:rPr>
              <a:t>thanks</a:t>
            </a:r>
            <a:r>
              <a:rPr lang="fr-CH" sz="2800" b="1" dirty="0">
                <a:solidFill>
                  <a:schemeClr val="bg1"/>
                </a:solidFill>
              </a:rPr>
              <a:t> for </a:t>
            </a:r>
            <a:r>
              <a:rPr lang="fr-CH" sz="2800" b="1" dirty="0" err="1">
                <a:solidFill>
                  <a:schemeClr val="bg1"/>
                </a:solidFill>
              </a:rPr>
              <a:t>your</a:t>
            </a:r>
            <a:r>
              <a:rPr lang="fr-CH" sz="2800" b="1" dirty="0">
                <a:solidFill>
                  <a:schemeClr val="bg1"/>
                </a:solidFill>
              </a:rPr>
              <a:t> attention</a:t>
            </a:r>
          </a:p>
          <a:p>
            <a:r>
              <a:rPr lang="fr-CH" sz="2800" b="1" dirty="0" err="1">
                <a:solidFill>
                  <a:schemeClr val="bg1"/>
                </a:solidFill>
              </a:rPr>
              <a:t>Any</a:t>
            </a:r>
            <a:r>
              <a:rPr lang="fr-CH" sz="2800" b="1" dirty="0">
                <a:solidFill>
                  <a:schemeClr val="bg1"/>
                </a:solidFill>
              </a:rPr>
              <a:t> questions?</a:t>
            </a:r>
            <a:endParaRPr lang="en-GB" sz="2800" b="1" dirty="0">
              <a:solidFill>
                <a:schemeClr val="bg1"/>
              </a:solidFill>
            </a:endParaRPr>
          </a:p>
        </p:txBody>
      </p:sp>
    </p:spTree>
    <p:extLst>
      <p:ext uri="{BB962C8B-B14F-4D97-AF65-F5344CB8AC3E}">
        <p14:creationId xmlns:p14="http://schemas.microsoft.com/office/powerpoint/2010/main" val="25357207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848175-CEBB-A997-BA1E-D2E30BE25A8A}"/>
              </a:ext>
            </a:extLst>
          </p:cNvPr>
          <p:cNvSpPr>
            <a:spLocks noGrp="1"/>
          </p:cNvSpPr>
          <p:nvPr>
            <p:ph type="title"/>
          </p:nvPr>
        </p:nvSpPr>
        <p:spPr/>
        <p:txBody>
          <a:bodyPr/>
          <a:lstStyle/>
          <a:p>
            <a:r>
              <a:rPr lang="fr-CH" dirty="0"/>
              <a:t>Contents</a:t>
            </a:r>
            <a:endParaRPr lang="en-GB" dirty="0"/>
          </a:p>
        </p:txBody>
      </p:sp>
      <p:sp>
        <p:nvSpPr>
          <p:cNvPr id="3" name="Content Placeholder 2">
            <a:extLst>
              <a:ext uri="{FF2B5EF4-FFF2-40B4-BE49-F238E27FC236}">
                <a16:creationId xmlns:a16="http://schemas.microsoft.com/office/drawing/2014/main" id="{16E6C2ED-7A55-930F-DE58-0C6BB6783E7D}"/>
              </a:ext>
            </a:extLst>
          </p:cNvPr>
          <p:cNvSpPr>
            <a:spLocks noGrp="1"/>
          </p:cNvSpPr>
          <p:nvPr>
            <p:ph idx="1"/>
          </p:nvPr>
        </p:nvSpPr>
        <p:spPr>
          <a:xfrm>
            <a:off x="838200" y="1556792"/>
            <a:ext cx="10515600" cy="4320479"/>
          </a:xfrm>
        </p:spPr>
        <p:txBody>
          <a:bodyPr>
            <a:normAutofit/>
          </a:bodyPr>
          <a:lstStyle/>
          <a:p>
            <a:pPr>
              <a:lnSpc>
                <a:spcPct val="100000"/>
              </a:lnSpc>
            </a:pPr>
            <a:r>
              <a:rPr lang="en-GB" dirty="0"/>
              <a:t>Current contractual situation</a:t>
            </a:r>
          </a:p>
          <a:p>
            <a:pPr>
              <a:lnSpc>
                <a:spcPct val="100000"/>
              </a:lnSpc>
            </a:pPr>
            <a:r>
              <a:rPr lang="en-GB" dirty="0"/>
              <a:t>P2 reporting overview</a:t>
            </a:r>
          </a:p>
          <a:p>
            <a:pPr>
              <a:lnSpc>
                <a:spcPct val="100000"/>
              </a:lnSpc>
            </a:pPr>
            <a:r>
              <a:rPr lang="en-GB" dirty="0"/>
              <a:t>Status of the use of resources in P1+P2 (full costs)</a:t>
            </a:r>
          </a:p>
          <a:p>
            <a:pPr>
              <a:lnSpc>
                <a:spcPct val="100000"/>
              </a:lnSpc>
            </a:pPr>
            <a:r>
              <a:rPr lang="en-GB" dirty="0"/>
              <a:t>Timeline of EC payments in I.FAST</a:t>
            </a:r>
          </a:p>
          <a:p>
            <a:pPr>
              <a:lnSpc>
                <a:spcPct val="100000"/>
              </a:lnSpc>
            </a:pPr>
            <a:r>
              <a:rPr lang="en-GB" dirty="0"/>
              <a:t>P2 interim payment calculation – reminder on methodology</a:t>
            </a:r>
          </a:p>
          <a:p>
            <a:pPr>
              <a:lnSpc>
                <a:spcPct val="100000"/>
              </a:lnSpc>
            </a:pPr>
            <a:r>
              <a:rPr lang="en-GB" dirty="0"/>
              <a:t>P3 reporting and final payment distribution modalities</a:t>
            </a:r>
          </a:p>
          <a:p>
            <a:pPr>
              <a:lnSpc>
                <a:spcPct val="100000"/>
              </a:lnSpc>
            </a:pPr>
            <a:r>
              <a:rPr lang="en-GB" dirty="0"/>
              <a:t>Concluding messages</a:t>
            </a:r>
          </a:p>
          <a:p>
            <a:pPr>
              <a:lnSpc>
                <a:spcPct val="100000"/>
              </a:lnSpc>
            </a:pPr>
            <a:endParaRPr lang="en-GB" dirty="0"/>
          </a:p>
        </p:txBody>
      </p:sp>
      <p:sp>
        <p:nvSpPr>
          <p:cNvPr id="4" name="Footer Placeholder 3">
            <a:extLst>
              <a:ext uri="{FF2B5EF4-FFF2-40B4-BE49-F238E27FC236}">
                <a16:creationId xmlns:a16="http://schemas.microsoft.com/office/drawing/2014/main" id="{90C9B002-9931-5261-397C-3BDCA6CE9086}"/>
              </a:ext>
            </a:extLst>
          </p:cNvPr>
          <p:cNvSpPr>
            <a:spLocks noGrp="1"/>
          </p:cNvSpPr>
          <p:nvPr>
            <p:ph type="ftr" sz="quarter" idx="11"/>
          </p:nvPr>
        </p:nvSpPr>
        <p:spPr/>
        <p:txBody>
          <a:bodyPr/>
          <a:lstStyle/>
          <a:p>
            <a:r>
              <a:rPr lang="en-GB"/>
              <a:t>Cloé Levointurier-Vajda – P2 use of resources and interim payment</a:t>
            </a:r>
            <a:endParaRPr lang="en-US" dirty="0"/>
          </a:p>
        </p:txBody>
      </p:sp>
      <p:sp>
        <p:nvSpPr>
          <p:cNvPr id="5" name="Slide Number Placeholder 4">
            <a:extLst>
              <a:ext uri="{FF2B5EF4-FFF2-40B4-BE49-F238E27FC236}">
                <a16:creationId xmlns:a16="http://schemas.microsoft.com/office/drawing/2014/main" id="{33B75AD8-AC5F-A79E-2FEF-3649A601B380}"/>
              </a:ext>
            </a:extLst>
          </p:cNvPr>
          <p:cNvSpPr>
            <a:spLocks noGrp="1"/>
          </p:cNvSpPr>
          <p:nvPr>
            <p:ph type="sldNum" sz="quarter" idx="12"/>
          </p:nvPr>
        </p:nvSpPr>
        <p:spPr/>
        <p:txBody>
          <a:bodyPr/>
          <a:lstStyle/>
          <a:p>
            <a:fld id="{F7A1A58B-7BA1-7E42-8231-6D1CB1C760B1}" type="slidenum">
              <a:rPr lang="en-US" smtClean="0"/>
              <a:pPr/>
              <a:t>2</a:t>
            </a:fld>
            <a:endParaRPr lang="en-US"/>
          </a:p>
        </p:txBody>
      </p:sp>
    </p:spTree>
    <p:extLst>
      <p:ext uri="{BB962C8B-B14F-4D97-AF65-F5344CB8AC3E}">
        <p14:creationId xmlns:p14="http://schemas.microsoft.com/office/powerpoint/2010/main" val="38820805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493E68-4FFD-96DC-9895-7A0CEFBD4351}"/>
              </a:ext>
            </a:extLst>
          </p:cNvPr>
          <p:cNvSpPr>
            <a:spLocks noGrp="1"/>
          </p:cNvSpPr>
          <p:nvPr>
            <p:ph type="title"/>
          </p:nvPr>
        </p:nvSpPr>
        <p:spPr>
          <a:noFill/>
        </p:spPr>
        <p:txBody>
          <a:bodyPr/>
          <a:lstStyle/>
          <a:p>
            <a:r>
              <a:rPr lang="en-GB" dirty="0"/>
              <a:t>Current contractual situation</a:t>
            </a:r>
          </a:p>
        </p:txBody>
      </p:sp>
      <p:sp>
        <p:nvSpPr>
          <p:cNvPr id="3" name="Content Placeholder 2">
            <a:extLst>
              <a:ext uri="{FF2B5EF4-FFF2-40B4-BE49-F238E27FC236}">
                <a16:creationId xmlns:a16="http://schemas.microsoft.com/office/drawing/2014/main" id="{827357AA-F555-8B85-2DBE-8AA38DF642EB}"/>
              </a:ext>
            </a:extLst>
          </p:cNvPr>
          <p:cNvSpPr>
            <a:spLocks noGrp="1"/>
          </p:cNvSpPr>
          <p:nvPr>
            <p:ph idx="1"/>
          </p:nvPr>
        </p:nvSpPr>
        <p:spPr>
          <a:xfrm>
            <a:off x="838200" y="1825625"/>
            <a:ext cx="10515600" cy="4303577"/>
          </a:xfrm>
        </p:spPr>
        <p:txBody>
          <a:bodyPr>
            <a:normAutofit/>
          </a:bodyPr>
          <a:lstStyle/>
          <a:p>
            <a:r>
              <a:rPr lang="fr-CH" dirty="0"/>
              <a:t>2 </a:t>
            </a:r>
            <a:r>
              <a:rPr lang="fr-CH" dirty="0" err="1"/>
              <a:t>amendments</a:t>
            </a:r>
            <a:r>
              <a:rPr lang="fr-CH" dirty="0"/>
              <a:t> to the Grant Agreement </a:t>
            </a:r>
            <a:r>
              <a:rPr lang="fr-CH" dirty="0" err="1"/>
              <a:t>so</a:t>
            </a:r>
            <a:r>
              <a:rPr lang="fr-CH" dirty="0"/>
              <a:t> far: all GB </a:t>
            </a:r>
            <a:r>
              <a:rPr lang="fr-CH" dirty="0" err="1"/>
              <a:t>voted</a:t>
            </a:r>
            <a:r>
              <a:rPr lang="fr-CH" dirty="0"/>
              <a:t> </a:t>
            </a:r>
            <a:r>
              <a:rPr lang="fr-CH" dirty="0" err="1"/>
              <a:t>decisions</a:t>
            </a:r>
            <a:r>
              <a:rPr lang="fr-CH" dirty="0"/>
              <a:t> are </a:t>
            </a:r>
            <a:r>
              <a:rPr lang="fr-CH" dirty="0" err="1"/>
              <a:t>now</a:t>
            </a:r>
            <a:r>
              <a:rPr lang="fr-CH" dirty="0"/>
              <a:t> </a:t>
            </a:r>
            <a:r>
              <a:rPr lang="fr-CH" dirty="0" err="1"/>
              <a:t>included</a:t>
            </a:r>
            <a:r>
              <a:rPr lang="fr-CH" dirty="0"/>
              <a:t> in the GA </a:t>
            </a:r>
            <a:r>
              <a:rPr lang="fr-CH" dirty="0" err="1"/>
              <a:t>latest</a:t>
            </a:r>
            <a:r>
              <a:rPr lang="fr-CH" dirty="0"/>
              <a:t> </a:t>
            </a:r>
            <a:r>
              <a:rPr lang="fr-CH" dirty="0" err="1"/>
              <a:t>legal</a:t>
            </a:r>
            <a:r>
              <a:rPr lang="fr-CH" dirty="0"/>
              <a:t> data.</a:t>
            </a:r>
          </a:p>
          <a:p>
            <a:endParaRPr lang="fr-CH" sz="1200" dirty="0"/>
          </a:p>
          <a:p>
            <a:r>
              <a:rPr lang="fr-CH" dirty="0"/>
              <a:t>Project extension </a:t>
            </a:r>
            <a:r>
              <a:rPr lang="fr-CH" dirty="0" err="1"/>
              <a:t>granted</a:t>
            </a:r>
            <a:r>
              <a:rPr lang="fr-CH" dirty="0"/>
              <a:t>:</a:t>
            </a:r>
          </a:p>
          <a:p>
            <a:pPr lvl="1">
              <a:lnSpc>
                <a:spcPct val="100000"/>
              </a:lnSpc>
              <a:buFont typeface="Wingdings" panose="05000000000000000000" pitchFamily="2" charset="2"/>
              <a:buChar char="ü"/>
            </a:pPr>
            <a:r>
              <a:rPr lang="fr-CH" b="1" dirty="0">
                <a:solidFill>
                  <a:schemeClr val="accent1"/>
                </a:solidFill>
              </a:rPr>
              <a:t>End date: 31.10.2025 </a:t>
            </a:r>
            <a:r>
              <a:rPr lang="fr-CH" sz="2100" i="1" dirty="0">
                <a:sym typeface="Wingdings" panose="05000000000000000000" pitchFamily="2" charset="2"/>
              </a:rPr>
              <a:t> P3 </a:t>
            </a:r>
            <a:r>
              <a:rPr lang="fr-CH" sz="2100" i="1" dirty="0" err="1">
                <a:sym typeface="Wingdings" panose="05000000000000000000" pitchFamily="2" charset="2"/>
              </a:rPr>
              <a:t>is</a:t>
            </a:r>
            <a:r>
              <a:rPr lang="fr-CH" sz="2100" i="1" dirty="0">
                <a:sym typeface="Wingdings" panose="05000000000000000000" pitchFamily="2" charset="2"/>
              </a:rPr>
              <a:t> </a:t>
            </a:r>
            <a:r>
              <a:rPr lang="fr-CH" sz="2100" i="1" dirty="0" err="1">
                <a:sym typeface="Wingdings" panose="05000000000000000000" pitchFamily="2" charset="2"/>
              </a:rPr>
              <a:t>extended</a:t>
            </a:r>
            <a:r>
              <a:rPr lang="fr-CH" sz="2100" i="1" dirty="0">
                <a:sym typeface="Wingdings" panose="05000000000000000000" pitchFamily="2" charset="2"/>
              </a:rPr>
              <a:t> by 6 </a:t>
            </a:r>
            <a:r>
              <a:rPr lang="fr-CH" sz="2100" i="1" dirty="0" err="1">
                <a:sym typeface="Wingdings" panose="05000000000000000000" pitchFamily="2" charset="2"/>
              </a:rPr>
              <a:t>months</a:t>
            </a:r>
            <a:r>
              <a:rPr lang="fr-CH" sz="2100" i="1" dirty="0">
                <a:sym typeface="Wingdings" panose="05000000000000000000" pitchFamily="2" charset="2"/>
              </a:rPr>
              <a:t>, and the final </a:t>
            </a:r>
            <a:r>
              <a:rPr lang="fr-CH" sz="2100" i="1" dirty="0" err="1">
                <a:sym typeface="Wingdings" panose="05000000000000000000" pitchFamily="2" charset="2"/>
              </a:rPr>
              <a:t>reporting</a:t>
            </a:r>
            <a:r>
              <a:rPr lang="fr-CH" sz="2100" i="1" dirty="0">
                <a:sym typeface="Wingdings" panose="05000000000000000000" pitchFamily="2" charset="2"/>
              </a:rPr>
              <a:t> </a:t>
            </a:r>
            <a:r>
              <a:rPr lang="fr-CH" sz="2100" i="1" dirty="0" err="1">
                <a:sym typeface="Wingdings" panose="05000000000000000000" pitchFamily="2" charset="2"/>
              </a:rPr>
              <a:t>will</a:t>
            </a:r>
            <a:r>
              <a:rPr lang="fr-CH" sz="2100" i="1" dirty="0">
                <a:sym typeface="Wingdings" panose="05000000000000000000" pitchFamily="2" charset="2"/>
              </a:rPr>
              <a:t> </a:t>
            </a:r>
            <a:r>
              <a:rPr lang="fr-CH" sz="2100" i="1" dirty="0" err="1">
                <a:sym typeface="Wingdings" panose="05000000000000000000" pitchFamily="2" charset="2"/>
              </a:rPr>
              <a:t>take</a:t>
            </a:r>
            <a:r>
              <a:rPr lang="fr-CH" sz="2100" i="1" dirty="0">
                <a:sym typeface="Wingdings" panose="05000000000000000000" pitchFamily="2" charset="2"/>
              </a:rPr>
              <a:t> place in </a:t>
            </a:r>
            <a:r>
              <a:rPr lang="fr-CH" sz="2100" i="1" dirty="0" err="1">
                <a:sym typeface="Wingdings" panose="05000000000000000000" pitchFamily="2" charset="2"/>
              </a:rPr>
              <a:t>Nov-Dec</a:t>
            </a:r>
            <a:r>
              <a:rPr lang="fr-CH" sz="2100" i="1" dirty="0">
                <a:sym typeface="Wingdings" panose="05000000000000000000" pitchFamily="2" charset="2"/>
              </a:rPr>
              <a:t>. 2025</a:t>
            </a:r>
          </a:p>
          <a:p>
            <a:pPr>
              <a:lnSpc>
                <a:spcPct val="100000"/>
              </a:lnSpc>
              <a:buFont typeface="Arial" panose="020B0604020202020204" pitchFamily="34" charset="0"/>
              <a:buChar char="•"/>
            </a:pPr>
            <a:endParaRPr lang="fr-CH" sz="1200" dirty="0">
              <a:sym typeface="Wingdings" panose="05000000000000000000" pitchFamily="2" charset="2"/>
            </a:endParaRPr>
          </a:p>
          <a:p>
            <a:pPr>
              <a:lnSpc>
                <a:spcPct val="100000"/>
              </a:lnSpc>
              <a:buFont typeface="Arial" panose="020B0604020202020204" pitchFamily="34" charset="0"/>
              <a:buChar char="•"/>
            </a:pPr>
            <a:r>
              <a:rPr lang="fr-CH" dirty="0" err="1">
                <a:sym typeface="Wingdings" panose="05000000000000000000" pitchFamily="2" charset="2"/>
              </a:rPr>
              <a:t>See</a:t>
            </a:r>
            <a:r>
              <a:rPr lang="fr-CH" dirty="0">
                <a:sym typeface="Wingdings" panose="05000000000000000000" pitchFamily="2" charset="2"/>
              </a:rPr>
              <a:t> GA Annex 2 for the EU contribution per Beneficiary</a:t>
            </a:r>
          </a:p>
        </p:txBody>
      </p:sp>
      <p:sp>
        <p:nvSpPr>
          <p:cNvPr id="4" name="Footer Placeholder 3">
            <a:extLst>
              <a:ext uri="{FF2B5EF4-FFF2-40B4-BE49-F238E27FC236}">
                <a16:creationId xmlns:a16="http://schemas.microsoft.com/office/drawing/2014/main" id="{3E5EC89E-FDF5-A0D4-4A08-65A5448B280E}"/>
              </a:ext>
            </a:extLst>
          </p:cNvPr>
          <p:cNvSpPr>
            <a:spLocks noGrp="1"/>
          </p:cNvSpPr>
          <p:nvPr>
            <p:ph type="ftr" sz="quarter" idx="11"/>
          </p:nvPr>
        </p:nvSpPr>
        <p:spPr/>
        <p:txBody>
          <a:bodyPr/>
          <a:lstStyle/>
          <a:p>
            <a:r>
              <a:rPr lang="en-GB"/>
              <a:t>Cloé Levointurier-Vajda – P2 use of resources and interim payment</a:t>
            </a:r>
            <a:endParaRPr lang="en-US" dirty="0"/>
          </a:p>
        </p:txBody>
      </p:sp>
      <p:sp>
        <p:nvSpPr>
          <p:cNvPr id="5" name="Slide Number Placeholder 4">
            <a:extLst>
              <a:ext uri="{FF2B5EF4-FFF2-40B4-BE49-F238E27FC236}">
                <a16:creationId xmlns:a16="http://schemas.microsoft.com/office/drawing/2014/main" id="{1120F107-FDD9-EF99-B8DC-93F294F3CBD4}"/>
              </a:ext>
            </a:extLst>
          </p:cNvPr>
          <p:cNvSpPr>
            <a:spLocks noGrp="1"/>
          </p:cNvSpPr>
          <p:nvPr>
            <p:ph type="sldNum" sz="quarter" idx="12"/>
          </p:nvPr>
        </p:nvSpPr>
        <p:spPr/>
        <p:txBody>
          <a:bodyPr/>
          <a:lstStyle/>
          <a:p>
            <a:fld id="{F7A1A58B-7BA1-7E42-8231-6D1CB1C760B1}" type="slidenum">
              <a:rPr lang="en-US" smtClean="0"/>
              <a:pPr/>
              <a:t>3</a:t>
            </a:fld>
            <a:endParaRPr lang="en-US"/>
          </a:p>
        </p:txBody>
      </p:sp>
    </p:spTree>
    <p:extLst>
      <p:ext uri="{BB962C8B-B14F-4D97-AF65-F5344CB8AC3E}">
        <p14:creationId xmlns:p14="http://schemas.microsoft.com/office/powerpoint/2010/main" val="34171558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P2 </a:t>
            </a:r>
            <a:r>
              <a:rPr lang="fr-CH" dirty="0" err="1"/>
              <a:t>reporting</a:t>
            </a:r>
            <a:r>
              <a:rPr lang="fr-CH" dirty="0"/>
              <a:t> </a:t>
            </a:r>
            <a:r>
              <a:rPr lang="fr-CH" dirty="0" err="1"/>
              <a:t>overview</a:t>
            </a:r>
            <a:endParaRPr lang="en-GB" dirty="0"/>
          </a:p>
        </p:txBody>
      </p:sp>
      <p:sp>
        <p:nvSpPr>
          <p:cNvPr id="3" name="Content Placeholder 2"/>
          <p:cNvSpPr>
            <a:spLocks noGrp="1"/>
          </p:cNvSpPr>
          <p:nvPr>
            <p:ph idx="1"/>
          </p:nvPr>
        </p:nvSpPr>
        <p:spPr>
          <a:xfrm>
            <a:off x="838200" y="1825625"/>
            <a:ext cx="10874424" cy="3979639"/>
          </a:xfrm>
          <a:noFill/>
        </p:spPr>
        <p:txBody>
          <a:bodyPr>
            <a:normAutofit lnSpcReduction="10000"/>
          </a:bodyPr>
          <a:lstStyle/>
          <a:p>
            <a:r>
              <a:rPr lang="fr-CH" dirty="0"/>
              <a:t>End of P2 = end of Y3 = M36 = April 2024</a:t>
            </a:r>
          </a:p>
          <a:p>
            <a:r>
              <a:rPr lang="fr-CH" dirty="0"/>
              <a:t>Consortium: </a:t>
            </a:r>
            <a:r>
              <a:rPr lang="fr-CH" dirty="0" err="1"/>
              <a:t>Consolidating</a:t>
            </a:r>
            <a:r>
              <a:rPr lang="fr-CH" dirty="0"/>
              <a:t> </a:t>
            </a:r>
            <a:r>
              <a:rPr lang="fr-CH" dirty="0" err="1"/>
              <a:t>preparation</a:t>
            </a:r>
            <a:r>
              <a:rPr lang="fr-CH" dirty="0"/>
              <a:t> of P1 report</a:t>
            </a:r>
          </a:p>
          <a:p>
            <a:pPr lvl="1"/>
            <a:r>
              <a:rPr lang="fr-CH" dirty="0"/>
              <a:t>Technical part (WP Leaders, I.FAST Management)</a:t>
            </a:r>
          </a:p>
          <a:p>
            <a:pPr lvl="1"/>
            <a:r>
              <a:rPr lang="fr-CH" dirty="0"/>
              <a:t>Financial part (Beneficiaries &amp; Partners, I.FAST Management)</a:t>
            </a:r>
          </a:p>
          <a:p>
            <a:r>
              <a:rPr lang="fr-CH" b="1" dirty="0"/>
              <a:t>P2 report due on 30 June </a:t>
            </a:r>
            <a:r>
              <a:rPr lang="fr-CH" b="1" dirty="0" err="1"/>
              <a:t>was</a:t>
            </a:r>
            <a:r>
              <a:rPr lang="fr-CH" b="1" dirty="0"/>
              <a:t> </a:t>
            </a:r>
            <a:r>
              <a:rPr lang="fr-CH" b="1" dirty="0" err="1"/>
              <a:t>submitted</a:t>
            </a:r>
            <a:r>
              <a:rPr lang="fr-CH" b="1" dirty="0"/>
              <a:t> on 2 July !</a:t>
            </a:r>
          </a:p>
          <a:p>
            <a:r>
              <a:rPr lang="fr-CH" dirty="0"/>
              <a:t>EU </a:t>
            </a:r>
            <a:r>
              <a:rPr lang="fr-CH" dirty="0" err="1"/>
              <a:t>review</a:t>
            </a:r>
            <a:r>
              <a:rPr lang="fr-CH" dirty="0"/>
              <a:t> meeting </a:t>
            </a:r>
            <a:r>
              <a:rPr lang="fr-CH" dirty="0" err="1"/>
              <a:t>mid</a:t>
            </a:r>
            <a:r>
              <a:rPr lang="fr-CH" dirty="0"/>
              <a:t>-July</a:t>
            </a:r>
          </a:p>
          <a:p>
            <a:r>
              <a:rPr lang="fr-CH" dirty="0"/>
              <a:t>The EU </a:t>
            </a:r>
            <a:r>
              <a:rPr lang="fr-CH" dirty="0" err="1"/>
              <a:t>accepted</a:t>
            </a:r>
            <a:r>
              <a:rPr lang="fr-CH" dirty="0"/>
              <a:t> the </a:t>
            </a:r>
            <a:r>
              <a:rPr lang="fr-CH" dirty="0" err="1"/>
              <a:t>revised</a:t>
            </a:r>
            <a:r>
              <a:rPr lang="fr-CH" dirty="0"/>
              <a:t> report </a:t>
            </a:r>
            <a:r>
              <a:rPr lang="fr-CH" dirty="0" err="1"/>
              <a:t>Mid-October</a:t>
            </a:r>
            <a:endParaRPr lang="fr-CH" dirty="0"/>
          </a:p>
          <a:p>
            <a:r>
              <a:rPr lang="fr-CH" b="1" dirty="0"/>
              <a:t>CERN </a:t>
            </a:r>
            <a:r>
              <a:rPr lang="fr-CH" b="1" dirty="0" err="1"/>
              <a:t>proceeded</a:t>
            </a:r>
            <a:r>
              <a:rPr lang="fr-CH" b="1" dirty="0"/>
              <a:t> to </a:t>
            </a:r>
            <a:r>
              <a:rPr lang="fr-CH" b="1" dirty="0" err="1"/>
              <a:t>interim</a:t>
            </a:r>
            <a:r>
              <a:rPr lang="fr-CH" b="1" dirty="0"/>
              <a:t> </a:t>
            </a:r>
            <a:r>
              <a:rPr lang="fr-CH" b="1" dirty="0" err="1"/>
              <a:t>payments</a:t>
            </a:r>
            <a:r>
              <a:rPr lang="fr-CH" b="1" dirty="0"/>
              <a:t> to Beneficiaries in </a:t>
            </a:r>
            <a:r>
              <a:rPr lang="fr-CH" b="1" dirty="0" err="1"/>
              <a:t>Dec</a:t>
            </a:r>
            <a:r>
              <a:rPr lang="fr-CH" b="1" dirty="0"/>
              <a:t>. 2024 and to CERN Partners in Jan. 2025</a:t>
            </a:r>
            <a:endParaRPr lang="en-GB" sz="2400" b="1" dirty="0">
              <a:solidFill>
                <a:srgbClr val="C00000"/>
              </a:solidFill>
            </a:endParaRPr>
          </a:p>
        </p:txBody>
      </p:sp>
      <p:sp>
        <p:nvSpPr>
          <p:cNvPr id="7" name="Footer Placeholder 4"/>
          <p:cNvSpPr>
            <a:spLocks noGrp="1"/>
          </p:cNvSpPr>
          <p:nvPr>
            <p:ph type="ftr" sz="quarter" idx="11"/>
          </p:nvPr>
        </p:nvSpPr>
        <p:spPr>
          <a:xfrm>
            <a:off x="2856000" y="6129202"/>
            <a:ext cx="6480000" cy="365125"/>
          </a:xfrm>
        </p:spPr>
        <p:txBody>
          <a:bodyPr/>
          <a:lstStyle>
            <a:lvl1pPr>
              <a:defRPr sz="1200">
                <a:solidFill>
                  <a:schemeClr val="accent5"/>
                </a:solidFill>
              </a:defRPr>
            </a:lvl1pPr>
          </a:lstStyle>
          <a:p>
            <a:r>
              <a:rPr lang="en-GB"/>
              <a:t>Cloé Levointurier-Vajda – P2 use of resources and interim payment</a:t>
            </a:r>
            <a:endParaRPr lang="en-US" dirty="0"/>
          </a:p>
        </p:txBody>
      </p:sp>
      <p:sp>
        <p:nvSpPr>
          <p:cNvPr id="8"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4</a:t>
            </a:fld>
            <a:endParaRPr lang="en-US"/>
          </a:p>
        </p:txBody>
      </p:sp>
    </p:spTree>
    <p:extLst>
      <p:ext uri="{BB962C8B-B14F-4D97-AF65-F5344CB8AC3E}">
        <p14:creationId xmlns:p14="http://schemas.microsoft.com/office/powerpoint/2010/main" val="34835508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Use of resources in P1+P2</a:t>
            </a:r>
            <a:br>
              <a:rPr lang="en-GB" dirty="0"/>
            </a:br>
            <a:r>
              <a:rPr lang="en-GB" dirty="0"/>
              <a:t>Full costs reporting per Work Package</a:t>
            </a:r>
          </a:p>
        </p:txBody>
      </p:sp>
      <p:sp>
        <p:nvSpPr>
          <p:cNvPr id="5" name="Content Placeholder 4">
            <a:extLst>
              <a:ext uri="{FF2B5EF4-FFF2-40B4-BE49-F238E27FC236}">
                <a16:creationId xmlns:a16="http://schemas.microsoft.com/office/drawing/2014/main" id="{86047FBB-FE52-B71F-2352-EF259D57DA41}"/>
              </a:ext>
            </a:extLst>
          </p:cNvPr>
          <p:cNvSpPr>
            <a:spLocks noGrp="1"/>
          </p:cNvSpPr>
          <p:nvPr>
            <p:ph idx="1"/>
          </p:nvPr>
        </p:nvSpPr>
        <p:spPr>
          <a:xfrm>
            <a:off x="838200" y="1825625"/>
            <a:ext cx="10515600" cy="4303577"/>
          </a:xfrm>
          <a:noFill/>
        </p:spPr>
        <p:txBody>
          <a:bodyPr>
            <a:normAutofit fontScale="70000" lnSpcReduction="20000"/>
          </a:bodyPr>
          <a:lstStyle/>
          <a:p>
            <a:pPr>
              <a:lnSpc>
                <a:spcPct val="110000"/>
              </a:lnSpc>
            </a:pPr>
            <a:r>
              <a:rPr lang="en-GB" sz="2800" dirty="0"/>
              <a:t>At the end of Period 2, the participants have used resources for </a:t>
            </a:r>
            <a:r>
              <a:rPr lang="en-GB" sz="2800" b="1" dirty="0">
                <a:solidFill>
                  <a:schemeClr val="accent1"/>
                </a:solidFill>
              </a:rPr>
              <a:t>12,82 M€</a:t>
            </a:r>
            <a:r>
              <a:rPr lang="en-GB" sz="2800" dirty="0"/>
              <a:t>, which is </a:t>
            </a:r>
            <a:r>
              <a:rPr lang="en-GB" sz="2800" b="1" dirty="0">
                <a:solidFill>
                  <a:schemeClr val="accent1"/>
                </a:solidFill>
              </a:rPr>
              <a:t>70%</a:t>
            </a:r>
            <a:r>
              <a:rPr lang="en-GB" sz="2800" dirty="0"/>
              <a:t> of the total estimated budget for the 4.5 years of the project.</a:t>
            </a:r>
          </a:p>
          <a:p>
            <a:pPr>
              <a:lnSpc>
                <a:spcPct val="110000"/>
              </a:lnSpc>
            </a:pPr>
            <a:r>
              <a:rPr lang="en-GB" sz="2800" dirty="0"/>
              <a:t>The reported man-power utilisation amounts to </a:t>
            </a:r>
            <a:r>
              <a:rPr lang="en-GB" sz="2800" b="1" dirty="0">
                <a:solidFill>
                  <a:schemeClr val="accent2"/>
                </a:solidFill>
              </a:rPr>
              <a:t>1,563 PMs</a:t>
            </a:r>
            <a:r>
              <a:rPr lang="en-GB" sz="2800" dirty="0"/>
              <a:t>, which is </a:t>
            </a:r>
            <a:r>
              <a:rPr lang="en-GB" sz="2800" b="1" dirty="0">
                <a:solidFill>
                  <a:schemeClr val="accent2"/>
                </a:solidFill>
              </a:rPr>
              <a:t>86%</a:t>
            </a:r>
            <a:r>
              <a:rPr lang="en-GB" sz="2800" dirty="0"/>
              <a:t> of the total estimated person-months.</a:t>
            </a:r>
          </a:p>
          <a:p>
            <a:pPr marL="0" indent="0">
              <a:buNone/>
            </a:pPr>
            <a:r>
              <a:rPr lang="en-GB" sz="2000" i="1" dirty="0"/>
              <a:t>Flat-spending profile: 36/54 = 67%</a:t>
            </a:r>
          </a:p>
          <a:p>
            <a:endParaRPr lang="en-GB" sz="1400" dirty="0"/>
          </a:p>
          <a:p>
            <a:r>
              <a:rPr lang="en-GB" sz="2000" b="1" dirty="0">
                <a:solidFill>
                  <a:srgbClr val="253366"/>
                </a:solidFill>
              </a:rPr>
              <a:t>WP6: </a:t>
            </a:r>
            <a:r>
              <a:rPr lang="en-GB" sz="2000" dirty="0"/>
              <a:t>underuse of resources due to </a:t>
            </a:r>
            <a:br>
              <a:rPr lang="en-GB" sz="2000" dirty="0"/>
            </a:br>
            <a:r>
              <a:rPr lang="en-GB" sz="2000" dirty="0"/>
              <a:t>(</a:t>
            </a:r>
            <a:r>
              <a:rPr lang="en-GB" sz="2000" dirty="0" err="1"/>
              <a:t>i</a:t>
            </a:r>
            <a:r>
              <a:rPr lang="en-GB" sz="2000" dirty="0"/>
              <a:t>) Covid pandemic that has forced to hold</a:t>
            </a:r>
            <a:br>
              <a:rPr lang="en-GB" sz="2000" dirty="0"/>
            </a:br>
            <a:r>
              <a:rPr lang="en-GB" sz="2000" dirty="0"/>
              <a:t>mostly online the 2021 European Advanced </a:t>
            </a:r>
            <a:br>
              <a:rPr lang="en-GB" sz="2000" dirty="0"/>
            </a:br>
            <a:r>
              <a:rPr lang="en-GB" sz="2000" dirty="0"/>
              <a:t>Accelerator Concepts workshop,</a:t>
            </a:r>
            <a:br>
              <a:rPr lang="en-GB" sz="2000" dirty="0"/>
            </a:br>
            <a:r>
              <a:rPr lang="en-GB" sz="2000" dirty="0"/>
              <a:t>and (ii) the change of employer of a key collaborator.</a:t>
            </a:r>
          </a:p>
          <a:p>
            <a:endParaRPr lang="en-GB" sz="1400" dirty="0"/>
          </a:p>
          <a:p>
            <a:r>
              <a:rPr lang="en-GB" sz="2000" b="1" dirty="0">
                <a:solidFill>
                  <a:srgbClr val="253366"/>
                </a:solidFill>
              </a:rPr>
              <a:t>WP8: </a:t>
            </a:r>
            <a:r>
              <a:rPr lang="en-GB" sz="2000" dirty="0"/>
              <a:t>The activities under WP8 suffered from delay and </a:t>
            </a:r>
            <a:br>
              <a:rPr lang="en-GB" sz="2000" dirty="0"/>
            </a:br>
            <a:r>
              <a:rPr lang="en-GB" sz="2000" dirty="0"/>
              <a:t>difficulties due to withdrawal of two partners.</a:t>
            </a:r>
            <a:br>
              <a:rPr lang="en-GB" sz="2000" dirty="0"/>
            </a:br>
            <a:r>
              <a:rPr lang="en-GB" sz="2000" dirty="0"/>
              <a:t>This requested more resources (+ matching funds from </a:t>
            </a:r>
            <a:br>
              <a:rPr lang="en-GB" sz="2000" dirty="0"/>
            </a:br>
            <a:r>
              <a:rPr lang="en-GB" sz="2000" dirty="0"/>
              <a:t>the partners and + staff effort) than initially planned.</a:t>
            </a:r>
          </a:p>
          <a:p>
            <a:r>
              <a:rPr lang="en-GB" sz="2000" b="1" dirty="0">
                <a:solidFill>
                  <a:srgbClr val="253366"/>
                </a:solidFill>
              </a:rPr>
              <a:t>WP13: </a:t>
            </a:r>
            <a:r>
              <a:rPr lang="en-GB" sz="2000" dirty="0"/>
              <a:t>The WP13 activities have been completed.</a:t>
            </a:r>
          </a:p>
        </p:txBody>
      </p:sp>
      <p:sp>
        <p:nvSpPr>
          <p:cNvPr id="7" name="Footer Placeholder 4"/>
          <p:cNvSpPr>
            <a:spLocks noGrp="1"/>
          </p:cNvSpPr>
          <p:nvPr>
            <p:ph type="ftr" sz="quarter" idx="11"/>
          </p:nvPr>
        </p:nvSpPr>
        <p:spPr/>
        <p:txBody>
          <a:bodyPr/>
          <a:lstStyle>
            <a:lvl1pPr>
              <a:defRPr sz="1200">
                <a:solidFill>
                  <a:schemeClr val="accent5"/>
                </a:solidFill>
              </a:defRPr>
            </a:lvl1pPr>
          </a:lstStyle>
          <a:p>
            <a:r>
              <a:rPr lang="en-GB"/>
              <a:t>Cloé Levointurier-Vajda – P2 use of resources and interim payment</a:t>
            </a:r>
            <a:endParaRPr lang="en-US" dirty="0"/>
          </a:p>
        </p:txBody>
      </p:sp>
      <p:sp>
        <p:nvSpPr>
          <p:cNvPr id="8" name="Slide Number Placeholder 3"/>
          <p:cNvSpPr>
            <a:spLocks noGrp="1"/>
          </p:cNvSpPr>
          <p:nvPr>
            <p:ph type="sldNum" sz="quarter" idx="12"/>
          </p:nvPr>
        </p:nvSpPr>
        <p:spPr/>
        <p:txBody>
          <a:bodyPr/>
          <a:lstStyle>
            <a:lvl1pPr>
              <a:defRPr sz="1200">
                <a:solidFill>
                  <a:schemeClr val="accent5"/>
                </a:solidFill>
              </a:defRPr>
            </a:lvl1pPr>
          </a:lstStyle>
          <a:p>
            <a:fld id="{F7A1A58B-7BA1-7E42-8231-6D1CB1C760B1}" type="slidenum">
              <a:rPr lang="en-US" smtClean="0"/>
              <a:pPr/>
              <a:t>5</a:t>
            </a:fld>
            <a:endParaRPr lang="en-US"/>
          </a:p>
        </p:txBody>
      </p:sp>
      <p:pic>
        <p:nvPicPr>
          <p:cNvPr id="9" name="Picture 8">
            <a:extLst>
              <a:ext uri="{FF2B5EF4-FFF2-40B4-BE49-F238E27FC236}">
                <a16:creationId xmlns:a16="http://schemas.microsoft.com/office/drawing/2014/main" id="{0467038F-229C-9C18-24B7-087FEE7CD241}"/>
              </a:ext>
            </a:extLst>
          </p:cNvPr>
          <p:cNvPicPr>
            <a:picLocks noChangeAspect="1"/>
          </p:cNvPicPr>
          <p:nvPr/>
        </p:nvPicPr>
        <p:blipFill>
          <a:blip r:embed="rId2"/>
          <a:stretch>
            <a:fillRect/>
          </a:stretch>
        </p:blipFill>
        <p:spPr>
          <a:xfrm>
            <a:off x="6456000" y="3284984"/>
            <a:ext cx="5040000" cy="2544051"/>
          </a:xfrm>
          <a:prstGeom prst="rect">
            <a:avLst/>
          </a:prstGeom>
        </p:spPr>
      </p:pic>
    </p:spTree>
    <p:extLst>
      <p:ext uri="{BB962C8B-B14F-4D97-AF65-F5344CB8AC3E}">
        <p14:creationId xmlns:p14="http://schemas.microsoft.com/office/powerpoint/2010/main" val="22776966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08EA36AB-3EE3-A5AE-3708-9BC4DCBB22CF}"/>
              </a:ext>
            </a:extLst>
          </p:cNvPr>
          <p:cNvSpPr>
            <a:spLocks noGrp="1"/>
          </p:cNvSpPr>
          <p:nvPr>
            <p:ph idx="1"/>
          </p:nvPr>
        </p:nvSpPr>
        <p:spPr>
          <a:xfrm>
            <a:off x="838200" y="1825625"/>
            <a:ext cx="10515600" cy="4303577"/>
          </a:xfrm>
          <a:noFill/>
        </p:spPr>
        <p:txBody>
          <a:bodyPr>
            <a:normAutofit/>
          </a:bodyPr>
          <a:lstStyle/>
          <a:p>
            <a:endParaRPr lang="fr-CH" dirty="0"/>
          </a:p>
          <a:p>
            <a:endParaRPr lang="fr-CH" dirty="0"/>
          </a:p>
          <a:p>
            <a:endParaRPr lang="fr-CH" dirty="0"/>
          </a:p>
          <a:p>
            <a:endParaRPr lang="fr-CH" dirty="0"/>
          </a:p>
          <a:p>
            <a:endParaRPr lang="fr-CH" dirty="0"/>
          </a:p>
          <a:p>
            <a:endParaRPr lang="fr-CH" dirty="0"/>
          </a:p>
          <a:p>
            <a:endParaRPr lang="fr-CH" dirty="0"/>
          </a:p>
          <a:p>
            <a:endParaRPr lang="fr-CH" dirty="0"/>
          </a:p>
          <a:p>
            <a:pPr marL="0" indent="0">
              <a:buNone/>
            </a:pPr>
            <a:endParaRPr lang="fr-CH" dirty="0"/>
          </a:p>
        </p:txBody>
      </p:sp>
      <p:sp>
        <p:nvSpPr>
          <p:cNvPr id="7" name="Footer Placeholder 4"/>
          <p:cNvSpPr>
            <a:spLocks noGrp="1"/>
          </p:cNvSpPr>
          <p:nvPr>
            <p:ph type="ftr" sz="quarter" idx="11"/>
          </p:nvPr>
        </p:nvSpPr>
        <p:spPr/>
        <p:txBody>
          <a:bodyPr/>
          <a:lstStyle>
            <a:lvl1pPr>
              <a:defRPr sz="1200">
                <a:solidFill>
                  <a:schemeClr val="accent5"/>
                </a:solidFill>
              </a:defRPr>
            </a:lvl1pPr>
          </a:lstStyle>
          <a:p>
            <a:r>
              <a:rPr lang="en-GB"/>
              <a:t>Cloé Levointurier-Vajda – P2 use of resources and interim payment</a:t>
            </a:r>
            <a:endParaRPr lang="en-US" dirty="0"/>
          </a:p>
        </p:txBody>
      </p:sp>
      <p:sp>
        <p:nvSpPr>
          <p:cNvPr id="8" name="Slide Number Placeholder 3"/>
          <p:cNvSpPr>
            <a:spLocks noGrp="1"/>
          </p:cNvSpPr>
          <p:nvPr>
            <p:ph type="sldNum" sz="quarter" idx="12"/>
          </p:nvPr>
        </p:nvSpPr>
        <p:spPr/>
        <p:txBody>
          <a:bodyPr/>
          <a:lstStyle>
            <a:lvl1pPr>
              <a:defRPr sz="1200">
                <a:solidFill>
                  <a:schemeClr val="accent5"/>
                </a:solidFill>
              </a:defRPr>
            </a:lvl1pPr>
          </a:lstStyle>
          <a:p>
            <a:fld id="{F7A1A58B-7BA1-7E42-8231-6D1CB1C760B1}" type="slidenum">
              <a:rPr lang="en-US" smtClean="0"/>
              <a:pPr/>
              <a:t>6</a:t>
            </a:fld>
            <a:endParaRPr lang="en-US"/>
          </a:p>
        </p:txBody>
      </p:sp>
      <p:sp>
        <p:nvSpPr>
          <p:cNvPr id="9" name="Title 1">
            <a:extLst>
              <a:ext uri="{FF2B5EF4-FFF2-40B4-BE49-F238E27FC236}">
                <a16:creationId xmlns:a16="http://schemas.microsoft.com/office/drawing/2014/main" id="{A6D1193C-62A5-22EA-2A52-6A2EF674A1AC}"/>
              </a:ext>
            </a:extLst>
          </p:cNvPr>
          <p:cNvSpPr>
            <a:spLocks noGrp="1"/>
          </p:cNvSpPr>
          <p:nvPr>
            <p:ph type="title"/>
          </p:nvPr>
        </p:nvSpPr>
        <p:spPr>
          <a:xfrm>
            <a:off x="838200" y="365125"/>
            <a:ext cx="10515600" cy="1325563"/>
          </a:xfrm>
        </p:spPr>
        <p:txBody>
          <a:bodyPr>
            <a:normAutofit/>
          </a:bodyPr>
          <a:lstStyle/>
          <a:p>
            <a:r>
              <a:rPr lang="en-GB" dirty="0"/>
              <a:t>Use of resources in P1+P2</a:t>
            </a:r>
            <a:br>
              <a:rPr lang="en-GB" dirty="0"/>
            </a:br>
            <a:r>
              <a:rPr lang="en-GB" dirty="0"/>
              <a:t>Full costs reporting per Beneficiary</a:t>
            </a:r>
          </a:p>
        </p:txBody>
      </p:sp>
      <p:pic>
        <p:nvPicPr>
          <p:cNvPr id="12" name="Picture 11">
            <a:extLst>
              <a:ext uri="{FF2B5EF4-FFF2-40B4-BE49-F238E27FC236}">
                <a16:creationId xmlns:a16="http://schemas.microsoft.com/office/drawing/2014/main" id="{83AE5FAC-302D-6580-5F42-A5EB97DF50A7}"/>
              </a:ext>
            </a:extLst>
          </p:cNvPr>
          <p:cNvPicPr>
            <a:picLocks noChangeAspect="1"/>
          </p:cNvPicPr>
          <p:nvPr/>
        </p:nvPicPr>
        <p:blipFill>
          <a:blip r:embed="rId2"/>
          <a:stretch>
            <a:fillRect/>
          </a:stretch>
        </p:blipFill>
        <p:spPr>
          <a:xfrm>
            <a:off x="1343472" y="2132856"/>
            <a:ext cx="9000000" cy="3492845"/>
          </a:xfrm>
          <a:prstGeom prst="rect">
            <a:avLst/>
          </a:prstGeom>
        </p:spPr>
      </p:pic>
    </p:spTree>
    <p:extLst>
      <p:ext uri="{BB962C8B-B14F-4D97-AF65-F5344CB8AC3E}">
        <p14:creationId xmlns:p14="http://schemas.microsoft.com/office/powerpoint/2010/main" val="13083938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134885-0005-C412-5A46-27F846D4085B}"/>
              </a:ext>
            </a:extLst>
          </p:cNvPr>
          <p:cNvSpPr>
            <a:spLocks noGrp="1"/>
          </p:cNvSpPr>
          <p:nvPr>
            <p:ph type="title"/>
          </p:nvPr>
        </p:nvSpPr>
        <p:spPr>
          <a:noFill/>
        </p:spPr>
        <p:txBody>
          <a:bodyPr>
            <a:normAutofit/>
          </a:bodyPr>
          <a:lstStyle/>
          <a:p>
            <a:r>
              <a:rPr lang="en-GB" dirty="0"/>
              <a:t>P2 interim payment calculation</a:t>
            </a:r>
            <a:br>
              <a:rPr lang="en-GB" dirty="0"/>
            </a:br>
            <a:r>
              <a:rPr lang="en-GB" sz="3600" dirty="0">
                <a:solidFill>
                  <a:srgbClr val="0FE6F8"/>
                </a:solidFill>
              </a:rPr>
              <a:t>Overview: possible scenarios</a:t>
            </a:r>
            <a:endParaRPr lang="en-GB" sz="2400" dirty="0">
              <a:solidFill>
                <a:srgbClr val="0FE6F8"/>
              </a:solidFill>
            </a:endParaRPr>
          </a:p>
        </p:txBody>
      </p:sp>
      <p:sp>
        <p:nvSpPr>
          <p:cNvPr id="4" name="Footer Placeholder 3">
            <a:extLst>
              <a:ext uri="{FF2B5EF4-FFF2-40B4-BE49-F238E27FC236}">
                <a16:creationId xmlns:a16="http://schemas.microsoft.com/office/drawing/2014/main" id="{B15ED4BF-655C-1E24-E027-D735EA63E99E}"/>
              </a:ext>
            </a:extLst>
          </p:cNvPr>
          <p:cNvSpPr>
            <a:spLocks noGrp="1"/>
          </p:cNvSpPr>
          <p:nvPr>
            <p:ph type="ftr" sz="quarter" idx="11"/>
          </p:nvPr>
        </p:nvSpPr>
        <p:spPr/>
        <p:txBody>
          <a:bodyPr/>
          <a:lstStyle/>
          <a:p>
            <a:r>
              <a:rPr lang="en-GB" dirty="0"/>
              <a:t>Cloé Levointurier-Vajda – P2 use of resources and interim payment</a:t>
            </a:r>
            <a:endParaRPr lang="en-US" dirty="0"/>
          </a:p>
        </p:txBody>
      </p:sp>
      <p:sp>
        <p:nvSpPr>
          <p:cNvPr id="5" name="Slide Number Placeholder 4">
            <a:extLst>
              <a:ext uri="{FF2B5EF4-FFF2-40B4-BE49-F238E27FC236}">
                <a16:creationId xmlns:a16="http://schemas.microsoft.com/office/drawing/2014/main" id="{85E61A14-0D06-278D-F49C-530BF60A2ED3}"/>
              </a:ext>
            </a:extLst>
          </p:cNvPr>
          <p:cNvSpPr>
            <a:spLocks noGrp="1"/>
          </p:cNvSpPr>
          <p:nvPr>
            <p:ph type="sldNum" sz="quarter" idx="12"/>
          </p:nvPr>
        </p:nvSpPr>
        <p:spPr/>
        <p:txBody>
          <a:bodyPr/>
          <a:lstStyle/>
          <a:p>
            <a:fld id="{F7A1A58B-7BA1-7E42-8231-6D1CB1C760B1}" type="slidenum">
              <a:rPr lang="en-US" smtClean="0"/>
              <a:pPr/>
              <a:t>7</a:t>
            </a:fld>
            <a:endParaRPr lang="en-US"/>
          </a:p>
        </p:txBody>
      </p:sp>
      <p:graphicFrame>
        <p:nvGraphicFramePr>
          <p:cNvPr id="6" name="Table 5">
            <a:extLst>
              <a:ext uri="{FF2B5EF4-FFF2-40B4-BE49-F238E27FC236}">
                <a16:creationId xmlns:a16="http://schemas.microsoft.com/office/drawing/2014/main" id="{18F17C41-693F-255C-D723-AB0895CE255B}"/>
              </a:ext>
            </a:extLst>
          </p:cNvPr>
          <p:cNvGraphicFramePr>
            <a:graphicFrameLocks noGrp="1"/>
          </p:cNvGraphicFramePr>
          <p:nvPr>
            <p:extLst>
              <p:ext uri="{D42A27DB-BD31-4B8C-83A1-F6EECF244321}">
                <p14:modId xmlns:p14="http://schemas.microsoft.com/office/powerpoint/2010/main" val="2820282650"/>
              </p:ext>
            </p:extLst>
          </p:nvPr>
        </p:nvGraphicFramePr>
        <p:xfrm>
          <a:off x="633329" y="1700808"/>
          <a:ext cx="10699199" cy="1600200"/>
        </p:xfrm>
        <a:graphic>
          <a:graphicData uri="http://schemas.openxmlformats.org/drawingml/2006/table">
            <a:tbl>
              <a:tblPr firstRow="1" bandRow="1">
                <a:tableStyleId>{0E3FDE45-AF77-4B5C-9715-49D594BDF05E}</a:tableStyleId>
              </a:tblPr>
              <a:tblGrid>
                <a:gridCol w="5534679">
                  <a:extLst>
                    <a:ext uri="{9D8B030D-6E8A-4147-A177-3AD203B41FA5}">
                      <a16:colId xmlns:a16="http://schemas.microsoft.com/office/drawing/2014/main" val="3837460100"/>
                    </a:ext>
                  </a:extLst>
                </a:gridCol>
                <a:gridCol w="1680126">
                  <a:extLst>
                    <a:ext uri="{9D8B030D-6E8A-4147-A177-3AD203B41FA5}">
                      <a16:colId xmlns:a16="http://schemas.microsoft.com/office/drawing/2014/main" val="992425617"/>
                    </a:ext>
                  </a:extLst>
                </a:gridCol>
                <a:gridCol w="1742197">
                  <a:extLst>
                    <a:ext uri="{9D8B030D-6E8A-4147-A177-3AD203B41FA5}">
                      <a16:colId xmlns:a16="http://schemas.microsoft.com/office/drawing/2014/main" val="136373891"/>
                    </a:ext>
                  </a:extLst>
                </a:gridCol>
                <a:gridCol w="1742197">
                  <a:extLst>
                    <a:ext uri="{9D8B030D-6E8A-4147-A177-3AD203B41FA5}">
                      <a16:colId xmlns:a16="http://schemas.microsoft.com/office/drawing/2014/main" val="2776887187"/>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1400" b="1" u="sng" dirty="0"/>
                        <a:t>EXAMPLES</a:t>
                      </a:r>
                      <a:endParaRPr lang="en-GB" sz="1400" b="1" u="sng" dirty="0"/>
                    </a:p>
                  </a:txBody>
                  <a:tcPr anchor="ctr"/>
                </a:tc>
                <a:tc>
                  <a:txBody>
                    <a:bodyPr/>
                    <a:lstStyle/>
                    <a:p>
                      <a:pPr algn="ctr"/>
                      <a:r>
                        <a:rPr lang="en-US" sz="1400" b="1" kern="1200" dirty="0">
                          <a:solidFill>
                            <a:schemeClr val="tx1"/>
                          </a:solidFill>
                          <a:latin typeface="+mn-lt"/>
                          <a:ea typeface="+mn-ea"/>
                          <a:cs typeface="+mn-cs"/>
                        </a:rPr>
                        <a:t>HIT</a:t>
                      </a:r>
                    </a:p>
                  </a:txBody>
                  <a:tcPr anchor="ctr">
                    <a:noFill/>
                  </a:tcPr>
                </a:tc>
                <a:tc>
                  <a:txBody>
                    <a:bodyPr/>
                    <a:lstStyle/>
                    <a:p>
                      <a:pPr algn="ctr"/>
                      <a:r>
                        <a:rPr lang="fr-CH" sz="1400" b="1" kern="1200" dirty="0">
                          <a:solidFill>
                            <a:schemeClr val="tx1"/>
                          </a:solidFill>
                          <a:latin typeface="+mn-lt"/>
                          <a:ea typeface="+mn-ea"/>
                          <a:cs typeface="+mn-cs"/>
                        </a:rPr>
                        <a:t>UU</a:t>
                      </a:r>
                      <a:endParaRPr lang="en-GB" sz="1400" b="1" kern="1200" dirty="0">
                        <a:solidFill>
                          <a:schemeClr val="tx1"/>
                        </a:solidFill>
                        <a:latin typeface="+mn-lt"/>
                        <a:ea typeface="+mn-ea"/>
                        <a:cs typeface="+mn-cs"/>
                      </a:endParaRPr>
                    </a:p>
                  </a:txBody>
                  <a:tcPr anchor="ctr">
                    <a:noFill/>
                  </a:tcPr>
                </a:tc>
                <a:tc>
                  <a:txBody>
                    <a:bodyPr/>
                    <a:lstStyle/>
                    <a:p>
                      <a:pPr algn="ctr"/>
                      <a:r>
                        <a:rPr lang="en-US" sz="1400" dirty="0"/>
                        <a:t>RTU</a:t>
                      </a:r>
                    </a:p>
                  </a:txBody>
                  <a:tcPr anchor="ctr">
                    <a:noFill/>
                  </a:tcPr>
                </a:tc>
                <a:extLst>
                  <a:ext uri="{0D108BD9-81ED-4DB2-BD59-A6C34878D82A}">
                    <a16:rowId xmlns:a16="http://schemas.microsoft.com/office/drawing/2014/main" val="4117293980"/>
                  </a:ext>
                </a:extLst>
              </a:tr>
              <a:tr h="370840">
                <a:tc>
                  <a:txBody>
                    <a:bodyPr/>
                    <a:lstStyle/>
                    <a:p>
                      <a:r>
                        <a:rPr lang="en-US" sz="1400" dirty="0">
                          <a:solidFill>
                            <a:schemeClr val="tx1"/>
                          </a:solidFill>
                        </a:rPr>
                        <a:t>Maximum Grant </a:t>
                      </a:r>
                      <a:r>
                        <a:rPr lang="en-US" sz="1400" dirty="0" err="1">
                          <a:solidFill>
                            <a:schemeClr val="tx1"/>
                          </a:solidFill>
                        </a:rPr>
                        <a:t>Amont</a:t>
                      </a:r>
                      <a:r>
                        <a:rPr lang="en-US" sz="1400" dirty="0">
                          <a:solidFill>
                            <a:schemeClr val="tx1"/>
                          </a:solidFill>
                        </a:rPr>
                        <a:t>  </a:t>
                      </a:r>
                      <a:r>
                        <a:rPr lang="en-US" sz="1400" dirty="0">
                          <a:solidFill>
                            <a:srgbClr val="B30505"/>
                          </a:solidFill>
                        </a:rPr>
                        <a:t> (MGA)</a:t>
                      </a:r>
                      <a:endParaRPr lang="en-GB" sz="1400" kern="1200" dirty="0">
                        <a:solidFill>
                          <a:srgbClr val="B30505"/>
                        </a:solidFill>
                        <a:latin typeface="+mn-lt"/>
                        <a:ea typeface="+mn-ea"/>
                        <a:cs typeface="+mn-cs"/>
                      </a:endParaRPr>
                    </a:p>
                  </a:txBody>
                  <a:tcPr anchor="ctr"/>
                </a:tc>
                <a:tc>
                  <a:txBody>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lang="fr-CH" sz="1400" b="0" kern="1200" dirty="0">
                          <a:solidFill>
                            <a:schemeClr val="tx1"/>
                          </a:solidFill>
                          <a:latin typeface="+mn-lt"/>
                          <a:ea typeface="+mn-ea"/>
                          <a:cs typeface="+mn-cs"/>
                        </a:rPr>
                        <a:t>60,000 €</a:t>
                      </a:r>
                      <a:endParaRPr lang="en-GB" sz="1400" b="0" kern="1200" dirty="0">
                        <a:solidFill>
                          <a:schemeClr val="tx1"/>
                        </a:solidFill>
                        <a:latin typeface="+mn-lt"/>
                        <a:ea typeface="+mn-ea"/>
                        <a:cs typeface="+mn-cs"/>
                      </a:endParaRPr>
                    </a:p>
                  </a:txBody>
                  <a:tcPr anchor="ctr"/>
                </a:tc>
                <a:tc>
                  <a:txBody>
                    <a:bodyPr/>
                    <a:lstStyle/>
                    <a:p>
                      <a:pPr algn="ctr"/>
                      <a:r>
                        <a:rPr lang="fr-CH" sz="1400" b="0" kern="1200" dirty="0">
                          <a:solidFill>
                            <a:schemeClr val="tx1"/>
                          </a:solidFill>
                          <a:latin typeface="+mn-lt"/>
                          <a:ea typeface="+mn-ea"/>
                          <a:cs typeface="+mn-cs"/>
                        </a:rPr>
                        <a:t>372,000 €</a:t>
                      </a:r>
                      <a:endParaRPr lang="en-GB" sz="1400" b="0" kern="1200" dirty="0">
                        <a:solidFill>
                          <a:schemeClr val="tx1"/>
                        </a:solidFill>
                        <a:latin typeface="+mn-lt"/>
                        <a:ea typeface="+mn-ea"/>
                        <a:cs typeface="+mn-cs"/>
                      </a:endParaRPr>
                    </a:p>
                  </a:txBody>
                  <a:tcPr anchor="ctr"/>
                </a:tc>
                <a:tc>
                  <a:txBody>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lang="fr-CH" sz="1400" kern="1200" dirty="0">
                          <a:solidFill>
                            <a:schemeClr val="tx1"/>
                          </a:solidFill>
                          <a:latin typeface="+mn-lt"/>
                          <a:ea typeface="+mn-ea"/>
                          <a:cs typeface="+mn-cs"/>
                        </a:rPr>
                        <a:t>225,500 €</a:t>
                      </a:r>
                      <a:endParaRPr lang="en-GB" sz="1400" kern="1200" dirty="0">
                        <a:solidFill>
                          <a:schemeClr val="tx1"/>
                        </a:solidFill>
                        <a:latin typeface="+mn-lt"/>
                        <a:ea typeface="+mn-ea"/>
                        <a:cs typeface="+mn-cs"/>
                      </a:endParaRPr>
                    </a:p>
                  </a:txBody>
                  <a:tcPr anchor="ctr"/>
                </a:tc>
                <a:extLst>
                  <a:ext uri="{0D108BD9-81ED-4DB2-BD59-A6C34878D82A}">
                    <a16:rowId xmlns:a16="http://schemas.microsoft.com/office/drawing/2014/main" val="3401073657"/>
                  </a:ext>
                </a:extLst>
              </a:tr>
              <a:tr h="370840">
                <a:tc>
                  <a:txBody>
                    <a:bodyPr/>
                    <a:lstStyle/>
                    <a:p>
                      <a:r>
                        <a:rPr lang="en-US" sz="1400" dirty="0"/>
                        <a:t>Requested EC contribution in P2 Financial Statement   </a:t>
                      </a:r>
                      <a:r>
                        <a:rPr lang="en-US" sz="1400" dirty="0">
                          <a:solidFill>
                            <a:srgbClr val="B30505"/>
                          </a:solidFill>
                        </a:rPr>
                        <a:t>(EC</a:t>
                      </a:r>
                      <a:r>
                        <a:rPr lang="en-US" sz="1400" baseline="-25000" dirty="0">
                          <a:solidFill>
                            <a:srgbClr val="B30505"/>
                          </a:solidFill>
                        </a:rPr>
                        <a:t>2</a:t>
                      </a:r>
                      <a:r>
                        <a:rPr lang="en-US" sz="1400" dirty="0">
                          <a:solidFill>
                            <a:srgbClr val="B30505"/>
                          </a:solidFill>
                        </a:rPr>
                        <a:t>)</a:t>
                      </a:r>
                      <a:endParaRPr lang="en-GB" sz="1400" b="0" dirty="0">
                        <a:solidFill>
                          <a:srgbClr val="B30505"/>
                        </a:solidFill>
                      </a:endParaRPr>
                    </a:p>
                  </a:txBody>
                  <a:tcPr anchor="ctr"/>
                </a:tc>
                <a:tc>
                  <a:txBody>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lang="en-GB" sz="1400" b="0" kern="1200" dirty="0">
                          <a:solidFill>
                            <a:schemeClr val="tx1"/>
                          </a:solidFill>
                          <a:latin typeface="+mn-lt"/>
                          <a:ea typeface="+mn-ea"/>
                          <a:cs typeface="+mn-cs"/>
                        </a:rPr>
                        <a:t>0 €</a:t>
                      </a:r>
                    </a:p>
                  </a:txBody>
                  <a:tcPr anchor="ctr"/>
                </a:tc>
                <a:tc>
                  <a:txBody>
                    <a:bodyPr/>
                    <a:lstStyle/>
                    <a:p>
                      <a:pPr algn="ctr"/>
                      <a:r>
                        <a:rPr lang="fr-CH" sz="1400" b="0" kern="1200" dirty="0">
                          <a:solidFill>
                            <a:schemeClr val="tx1"/>
                          </a:solidFill>
                          <a:latin typeface="+mn-lt"/>
                          <a:ea typeface="+mn-ea"/>
                          <a:cs typeface="+mn-cs"/>
                        </a:rPr>
                        <a:t>126,904 €</a:t>
                      </a:r>
                      <a:endParaRPr lang="en-GB" sz="1400" b="0" kern="1200" dirty="0">
                        <a:solidFill>
                          <a:schemeClr val="tx1"/>
                        </a:solidFill>
                        <a:latin typeface="+mn-lt"/>
                        <a:ea typeface="+mn-ea"/>
                        <a:cs typeface="+mn-cs"/>
                      </a:endParaRPr>
                    </a:p>
                  </a:txBody>
                  <a:tcPr anchor="ctr"/>
                </a:tc>
                <a:tc>
                  <a:txBody>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lang="fr-CH" sz="1400" b="0" kern="1200" dirty="0">
                          <a:solidFill>
                            <a:schemeClr val="tx1"/>
                          </a:solidFill>
                          <a:latin typeface="+mn-lt"/>
                          <a:ea typeface="+mn-ea"/>
                          <a:cs typeface="+mn-cs"/>
                        </a:rPr>
                        <a:t>92,724 €</a:t>
                      </a:r>
                    </a:p>
                  </a:txBody>
                  <a:tcPr anchor="ctr"/>
                </a:tc>
                <a:extLst>
                  <a:ext uri="{0D108BD9-81ED-4DB2-BD59-A6C34878D82A}">
                    <a16:rowId xmlns:a16="http://schemas.microsoft.com/office/drawing/2014/main" val="1756101502"/>
                  </a:ext>
                </a:extLst>
              </a:tr>
              <a:tr h="323592">
                <a:tc>
                  <a:txBody>
                    <a:bodyPr/>
                    <a:lstStyle/>
                    <a:p>
                      <a:pPr marL="0" marR="0" lvl="0" indent="0" algn="l" defTabSz="685783" rtl="0" eaLnBrk="1" fontAlgn="auto" latinLnBrk="0" hangingPunct="1">
                        <a:lnSpc>
                          <a:spcPct val="100000"/>
                        </a:lnSpc>
                        <a:spcBef>
                          <a:spcPts val="0"/>
                        </a:spcBef>
                        <a:spcAft>
                          <a:spcPts val="600"/>
                        </a:spcAft>
                        <a:buClrTx/>
                        <a:buSzTx/>
                        <a:buFontTx/>
                        <a:buNone/>
                        <a:tabLst/>
                        <a:defRPr/>
                      </a:pPr>
                      <a:r>
                        <a:rPr lang="en-US" sz="1400" dirty="0"/>
                        <a:t>Effective payment for P2</a:t>
                      </a:r>
                    </a:p>
                  </a:txBody>
                  <a:tcPr anchor="ctr"/>
                </a:tc>
                <a:tc>
                  <a:txBody>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lang="en-GB" sz="1400" b="1" kern="1200" dirty="0">
                          <a:solidFill>
                            <a:schemeClr val="tx1"/>
                          </a:solidFill>
                          <a:latin typeface="+mn-lt"/>
                          <a:ea typeface="+mn-ea"/>
                          <a:cs typeface="+mn-cs"/>
                        </a:rPr>
                        <a:t>0 €</a:t>
                      </a:r>
                    </a:p>
                    <a:p>
                      <a:pPr marL="0" marR="0" lvl="0" indent="0" algn="ctr" defTabSz="685783" rtl="0" eaLnBrk="1" fontAlgn="auto" latinLnBrk="0" hangingPunct="1">
                        <a:lnSpc>
                          <a:spcPct val="100000"/>
                        </a:lnSpc>
                        <a:spcBef>
                          <a:spcPts val="0"/>
                        </a:spcBef>
                        <a:spcAft>
                          <a:spcPts val="0"/>
                        </a:spcAft>
                        <a:buClrTx/>
                        <a:buSzTx/>
                        <a:buFontTx/>
                        <a:buNone/>
                        <a:tabLst/>
                        <a:defRPr/>
                      </a:pPr>
                      <a:r>
                        <a:rPr kumimoji="0" lang="fr-CH" sz="1200" b="1" i="0" u="none" strike="noStrike" kern="1200" cap="none" spc="0" normalizeH="0" baseline="0" noProof="0" dirty="0">
                          <a:ln>
                            <a:noFill/>
                          </a:ln>
                          <a:solidFill>
                            <a:srgbClr val="00B050"/>
                          </a:solidFill>
                          <a:effectLst/>
                          <a:uLnTx/>
                          <a:uFillTx/>
                          <a:latin typeface="+mn-lt"/>
                          <a:ea typeface="+mn-ea"/>
                          <a:cs typeface="+mn-cs"/>
                        </a:rPr>
                        <a:t>= </a:t>
                      </a:r>
                      <a:r>
                        <a:rPr kumimoji="0" lang="pt-BR" sz="1200" b="1" i="0" u="none" strike="noStrike" kern="1200" cap="none" spc="0" normalizeH="0" baseline="0" noProof="0" dirty="0">
                          <a:ln>
                            <a:noFill/>
                          </a:ln>
                          <a:solidFill>
                            <a:srgbClr val="00B050"/>
                          </a:solidFill>
                          <a:effectLst/>
                          <a:uLnTx/>
                          <a:uFillTx/>
                          <a:latin typeface="+mn-lt"/>
                          <a:ea typeface="+mn-ea"/>
                          <a:cs typeface="+mn-cs"/>
                        </a:rPr>
                        <a:t>EC</a:t>
                      </a:r>
                      <a:r>
                        <a:rPr kumimoji="0" lang="pt-BR" sz="1200" b="1" i="0" u="none" strike="noStrike" kern="1200" cap="none" spc="0" normalizeH="0" baseline="-25000" noProof="0" dirty="0">
                          <a:ln>
                            <a:noFill/>
                          </a:ln>
                          <a:solidFill>
                            <a:srgbClr val="00B050"/>
                          </a:solidFill>
                          <a:effectLst/>
                          <a:uLnTx/>
                          <a:uFillTx/>
                          <a:latin typeface="+mn-lt"/>
                          <a:ea typeface="+mn-ea"/>
                          <a:cs typeface="+mn-cs"/>
                        </a:rPr>
                        <a:t>2</a:t>
                      </a:r>
                      <a:r>
                        <a:rPr kumimoji="0" lang="pt-BR" sz="1200" b="1" i="0" u="none" strike="noStrike" kern="1200" cap="none" spc="0" normalizeH="0" baseline="0" noProof="0" dirty="0">
                          <a:ln>
                            <a:noFill/>
                          </a:ln>
                          <a:solidFill>
                            <a:srgbClr val="00B050"/>
                          </a:solidFill>
                          <a:effectLst/>
                          <a:uLnTx/>
                          <a:uFillTx/>
                          <a:latin typeface="+mn-lt"/>
                          <a:ea typeface="+mn-ea"/>
                          <a:cs typeface="+mn-cs"/>
                        </a:rPr>
                        <a:t> </a:t>
                      </a:r>
                      <a:endParaRPr lang="en-GB" sz="1400" b="0" kern="1200" dirty="0">
                        <a:solidFill>
                          <a:srgbClr val="00B050"/>
                        </a:solidFill>
                        <a:latin typeface="+mn-lt"/>
                        <a:ea typeface="+mn-ea"/>
                        <a:cs typeface="+mn-cs"/>
                      </a:endParaRPr>
                    </a:p>
                  </a:txBody>
                  <a:tcPr/>
                </a:tc>
                <a:tc>
                  <a:txBody>
                    <a:bodyPr/>
                    <a:lstStyle/>
                    <a:p>
                      <a:pPr algn="ctr"/>
                      <a:r>
                        <a:rPr lang="fr-CH" sz="1400" b="1" dirty="0"/>
                        <a:t>78,730 €</a:t>
                      </a:r>
                    </a:p>
                    <a:p>
                      <a:pPr marL="0" marR="0" lvl="0" indent="0" algn="ctr" defTabSz="685783" rtl="0" eaLnBrk="1" fontAlgn="auto" latinLnBrk="0" hangingPunct="1">
                        <a:lnSpc>
                          <a:spcPct val="100000"/>
                        </a:lnSpc>
                        <a:spcBef>
                          <a:spcPts val="0"/>
                        </a:spcBef>
                        <a:spcAft>
                          <a:spcPts val="0"/>
                        </a:spcAft>
                        <a:buClrTx/>
                        <a:buSzTx/>
                        <a:buFontTx/>
                        <a:buNone/>
                        <a:tabLst/>
                        <a:defRPr/>
                      </a:pPr>
                      <a:r>
                        <a:rPr lang="fr-CH" sz="1200" b="1" kern="1200" dirty="0">
                          <a:solidFill>
                            <a:srgbClr val="EAB200"/>
                          </a:solidFill>
                          <a:latin typeface="+mn-lt"/>
                          <a:ea typeface="+mn-ea"/>
                          <a:cs typeface="+mn-cs"/>
                        </a:rPr>
                        <a:t>= </a:t>
                      </a:r>
                      <a:r>
                        <a:rPr lang="pt-BR" sz="1200" b="1" kern="1200" dirty="0">
                          <a:solidFill>
                            <a:srgbClr val="EAB200"/>
                          </a:solidFill>
                          <a:latin typeface="+mn-lt"/>
                          <a:ea typeface="+mn-ea"/>
                          <a:cs typeface="+mn-cs"/>
                        </a:rPr>
                        <a:t>FC</a:t>
                      </a:r>
                      <a:r>
                        <a:rPr lang="pt-BR" sz="1200" b="1" kern="1200" baseline="-25000" dirty="0">
                          <a:solidFill>
                            <a:srgbClr val="EAB200"/>
                          </a:solidFill>
                          <a:latin typeface="+mn-lt"/>
                          <a:ea typeface="+mn-ea"/>
                          <a:cs typeface="+mn-cs"/>
                        </a:rPr>
                        <a:t>2</a:t>
                      </a:r>
                      <a:r>
                        <a:rPr lang="pt-BR" sz="1200" b="1" kern="1200" dirty="0">
                          <a:solidFill>
                            <a:srgbClr val="EAB200"/>
                          </a:solidFill>
                          <a:latin typeface="+mn-lt"/>
                          <a:ea typeface="+mn-ea"/>
                          <a:cs typeface="+mn-cs"/>
                        </a:rPr>
                        <a:t> x R x 1.25</a:t>
                      </a:r>
                      <a:endParaRPr lang="en-GB" sz="1200" b="1" kern="1200" dirty="0">
                        <a:solidFill>
                          <a:srgbClr val="EAB200"/>
                        </a:solidFill>
                        <a:latin typeface="+mn-lt"/>
                        <a:ea typeface="+mn-ea"/>
                        <a:cs typeface="+mn-cs"/>
                      </a:endParaRPr>
                    </a:p>
                  </a:txBody>
                  <a:tcPr/>
                </a:tc>
                <a:tc>
                  <a:txBody>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lang="fr-CH" sz="1400" b="1" kern="1200" dirty="0">
                          <a:solidFill>
                            <a:schemeClr val="tx1"/>
                          </a:solidFill>
                          <a:latin typeface="+mn-lt"/>
                          <a:ea typeface="+mn-ea"/>
                          <a:cs typeface="+mn-cs"/>
                        </a:rPr>
                        <a:t>34,373 €</a:t>
                      </a:r>
                    </a:p>
                    <a:p>
                      <a:pPr marL="0" marR="0" lvl="0" indent="0" algn="ctr" defTabSz="685783" rtl="0" eaLnBrk="1" fontAlgn="auto" latinLnBrk="0" hangingPunct="1">
                        <a:lnSpc>
                          <a:spcPct val="100000"/>
                        </a:lnSpc>
                        <a:spcBef>
                          <a:spcPts val="0"/>
                        </a:spcBef>
                        <a:spcAft>
                          <a:spcPts val="0"/>
                        </a:spcAft>
                        <a:buClrTx/>
                        <a:buSzTx/>
                        <a:buFontTx/>
                        <a:buNone/>
                        <a:tabLst/>
                        <a:defRPr/>
                      </a:pPr>
                      <a:r>
                        <a:rPr lang="fr-CH" sz="1200" b="1" kern="1200" dirty="0">
                          <a:solidFill>
                            <a:srgbClr val="C00000"/>
                          </a:solidFill>
                          <a:latin typeface="+mn-lt"/>
                          <a:ea typeface="+mn-ea"/>
                          <a:cs typeface="+mn-cs"/>
                        </a:rPr>
                        <a:t>= L - PF</a:t>
                      </a:r>
                      <a:endParaRPr lang="en-GB" sz="1200" b="1" kern="1200" dirty="0">
                        <a:solidFill>
                          <a:srgbClr val="C00000"/>
                        </a:solidFill>
                        <a:latin typeface="+mn-lt"/>
                        <a:ea typeface="+mn-ea"/>
                        <a:cs typeface="+mn-cs"/>
                      </a:endParaRPr>
                    </a:p>
                  </a:txBody>
                  <a:tcPr/>
                </a:tc>
                <a:extLst>
                  <a:ext uri="{0D108BD9-81ED-4DB2-BD59-A6C34878D82A}">
                    <a16:rowId xmlns:a16="http://schemas.microsoft.com/office/drawing/2014/main" val="1782060645"/>
                  </a:ext>
                </a:extLst>
              </a:tr>
            </a:tbl>
          </a:graphicData>
        </a:graphic>
      </p:graphicFrame>
      <p:sp>
        <p:nvSpPr>
          <p:cNvPr id="7" name="TextBox 6">
            <a:extLst>
              <a:ext uri="{FF2B5EF4-FFF2-40B4-BE49-F238E27FC236}">
                <a16:creationId xmlns:a16="http://schemas.microsoft.com/office/drawing/2014/main" id="{F239FDFE-54DE-BC9D-AED6-C1131C64D4DD}"/>
              </a:ext>
            </a:extLst>
          </p:cNvPr>
          <p:cNvSpPr txBox="1"/>
          <p:nvPr/>
        </p:nvSpPr>
        <p:spPr>
          <a:xfrm>
            <a:off x="7427368" y="3356992"/>
            <a:ext cx="3780000" cy="1431161"/>
          </a:xfrm>
          <a:prstGeom prst="rect">
            <a:avLst/>
          </a:prstGeom>
          <a:noFill/>
        </p:spPr>
        <p:txBody>
          <a:bodyPr wrap="square" rtlCol="0">
            <a:spAutoFit/>
          </a:bodyPr>
          <a:lstStyle/>
          <a:p>
            <a:pPr>
              <a:spcAft>
                <a:spcPts val="600"/>
              </a:spcAft>
            </a:pPr>
            <a:r>
              <a:rPr lang="en-US" sz="1200" b="1" u="sng" dirty="0">
                <a:solidFill>
                  <a:srgbClr val="C00000"/>
                </a:solidFill>
              </a:rPr>
              <a:t>Capped due to 85% ceiling:</a:t>
            </a:r>
            <a:endParaRPr lang="en-US" sz="1200" b="1" dirty="0">
              <a:solidFill>
                <a:srgbClr val="C00000"/>
              </a:solidFill>
              <a:highlight>
                <a:srgbClr val="FFFF00"/>
              </a:highlight>
            </a:endParaRPr>
          </a:p>
          <a:p>
            <a:pPr>
              <a:spcAft>
                <a:spcPts val="600"/>
              </a:spcAft>
            </a:pPr>
            <a:r>
              <a:rPr lang="en-GB" sz="1200" dirty="0"/>
              <a:t>The requested EC contribution for P2 will be </a:t>
            </a:r>
            <a:r>
              <a:rPr lang="en-GB" sz="1200" b="1" dirty="0">
                <a:solidFill>
                  <a:srgbClr val="C00000"/>
                </a:solidFill>
              </a:rPr>
              <a:t>capped</a:t>
            </a:r>
            <a:r>
              <a:rPr lang="en-GB" sz="1200" dirty="0"/>
              <a:t>, since the </a:t>
            </a:r>
            <a:r>
              <a:rPr lang="en-GB" sz="1200" b="1" dirty="0">
                <a:solidFill>
                  <a:srgbClr val="C00000"/>
                </a:solidFill>
              </a:rPr>
              <a:t>85% ceiling is reached</a:t>
            </a:r>
            <a:r>
              <a:rPr lang="en-GB" sz="1200" dirty="0"/>
              <a:t>.</a:t>
            </a:r>
          </a:p>
          <a:p>
            <a:pPr>
              <a:spcAft>
                <a:spcPts val="600"/>
              </a:spcAft>
            </a:pPr>
            <a:r>
              <a:rPr lang="en-US" sz="1200" dirty="0"/>
              <a:t>The amount is not lost, it will be paid in the balance payment after the end of the project.</a:t>
            </a:r>
          </a:p>
          <a:p>
            <a:pPr>
              <a:spcAft>
                <a:spcPts val="600"/>
              </a:spcAft>
            </a:pPr>
            <a:r>
              <a:rPr lang="en-US" sz="1200" i="1" dirty="0">
                <a:sym typeface="Wingdings" panose="05000000000000000000" pitchFamily="2" charset="2"/>
              </a:rPr>
              <a:t> </a:t>
            </a:r>
            <a:r>
              <a:rPr lang="en-US" sz="1100" i="1" dirty="0"/>
              <a:t>43 beneficiaries (i.e. 90% of our consortium)</a:t>
            </a:r>
          </a:p>
        </p:txBody>
      </p:sp>
      <p:sp>
        <p:nvSpPr>
          <p:cNvPr id="8" name="TextBox 7">
            <a:extLst>
              <a:ext uri="{FF2B5EF4-FFF2-40B4-BE49-F238E27FC236}">
                <a16:creationId xmlns:a16="http://schemas.microsoft.com/office/drawing/2014/main" id="{B586384A-FD3F-F413-16FC-ADA03D7A729C}"/>
              </a:ext>
            </a:extLst>
          </p:cNvPr>
          <p:cNvSpPr txBox="1"/>
          <p:nvPr/>
        </p:nvSpPr>
        <p:spPr>
          <a:xfrm>
            <a:off x="3647368" y="3356992"/>
            <a:ext cx="3780000" cy="2354491"/>
          </a:xfrm>
          <a:prstGeom prst="rect">
            <a:avLst/>
          </a:prstGeom>
          <a:noFill/>
        </p:spPr>
        <p:txBody>
          <a:bodyPr wrap="square" rtlCol="0">
            <a:spAutoFit/>
          </a:bodyPr>
          <a:lstStyle/>
          <a:p>
            <a:pPr>
              <a:spcAft>
                <a:spcPts val="600"/>
              </a:spcAft>
            </a:pPr>
            <a:r>
              <a:rPr lang="en-US" sz="1200" b="1" u="sng" dirty="0">
                <a:solidFill>
                  <a:srgbClr val="EAB200"/>
                </a:solidFill>
              </a:rPr>
              <a:t>Capped due to Funding rate:</a:t>
            </a:r>
            <a:endParaRPr lang="en-US" sz="1200" b="1" dirty="0">
              <a:solidFill>
                <a:srgbClr val="EAB200"/>
              </a:solidFill>
            </a:endParaRPr>
          </a:p>
          <a:p>
            <a:pPr>
              <a:spcAft>
                <a:spcPts val="600"/>
              </a:spcAft>
            </a:pPr>
            <a:r>
              <a:rPr lang="en-GB" sz="1200" dirty="0"/>
              <a:t>The requested EC contribution for P2 will be </a:t>
            </a:r>
            <a:r>
              <a:rPr lang="en-GB" sz="1200" b="1" dirty="0">
                <a:solidFill>
                  <a:srgbClr val="EAB200"/>
                </a:solidFill>
              </a:rPr>
              <a:t>capped</a:t>
            </a:r>
            <a:r>
              <a:rPr lang="en-GB" sz="1200" dirty="0"/>
              <a:t>, since the 85% ceiling is not reached yet, but </a:t>
            </a:r>
            <a:r>
              <a:rPr lang="en-GB" sz="1200" b="1" dirty="0">
                <a:solidFill>
                  <a:srgbClr val="EAB200"/>
                </a:solidFill>
              </a:rPr>
              <a:t>no sufficient matching funds have been used in P2</a:t>
            </a:r>
            <a:r>
              <a:rPr lang="en-GB" sz="1200" dirty="0"/>
              <a:t>, according to the Funding rate principle.</a:t>
            </a:r>
          </a:p>
          <a:p>
            <a:pPr>
              <a:spcAft>
                <a:spcPts val="600"/>
              </a:spcAft>
            </a:pPr>
            <a:r>
              <a:rPr lang="en-US" sz="1200" dirty="0"/>
              <a:t>The amount is not lost, as it is possible to be paid at the balance payment if sufficient matching funds are used during P3.</a:t>
            </a:r>
          </a:p>
          <a:p>
            <a:pPr>
              <a:spcAft>
                <a:spcPts val="600"/>
              </a:spcAft>
            </a:pPr>
            <a:r>
              <a:rPr lang="en-US" sz="1400" i="1" dirty="0">
                <a:sym typeface="Wingdings" panose="05000000000000000000" pitchFamily="2" charset="2"/>
              </a:rPr>
              <a:t> </a:t>
            </a:r>
            <a:r>
              <a:rPr lang="en-US" sz="1200" i="1" dirty="0">
                <a:sym typeface="Wingdings" panose="05000000000000000000" pitchFamily="2" charset="2"/>
              </a:rPr>
              <a:t>3</a:t>
            </a:r>
            <a:r>
              <a:rPr lang="en-US" sz="1200" i="1" dirty="0"/>
              <a:t> beneficiaries (i.e. 6% of our consortium), </a:t>
            </a:r>
            <a:r>
              <a:rPr lang="en-US" sz="1000" i="1" dirty="0"/>
              <a:t>but would have been </a:t>
            </a:r>
            <a:r>
              <a:rPr lang="en-US" sz="1000" b="1" i="1" dirty="0">
                <a:solidFill>
                  <a:srgbClr val="FF0000"/>
                </a:solidFill>
              </a:rPr>
              <a:t>38</a:t>
            </a:r>
            <a:r>
              <a:rPr lang="en-US" sz="1000" i="1" dirty="0"/>
              <a:t> without the 85% ceiling option</a:t>
            </a:r>
            <a:endParaRPr lang="en-US" sz="1200" i="1" dirty="0"/>
          </a:p>
        </p:txBody>
      </p:sp>
      <p:sp>
        <p:nvSpPr>
          <p:cNvPr id="9" name="TextBox 8">
            <a:extLst>
              <a:ext uri="{FF2B5EF4-FFF2-40B4-BE49-F238E27FC236}">
                <a16:creationId xmlns:a16="http://schemas.microsoft.com/office/drawing/2014/main" id="{29CCC071-98D4-9C40-B7D6-D050266E4E67}"/>
              </a:ext>
            </a:extLst>
          </p:cNvPr>
          <p:cNvSpPr txBox="1"/>
          <p:nvPr/>
        </p:nvSpPr>
        <p:spPr>
          <a:xfrm>
            <a:off x="407368" y="3356992"/>
            <a:ext cx="3240000" cy="1569660"/>
          </a:xfrm>
          <a:prstGeom prst="rect">
            <a:avLst/>
          </a:prstGeom>
          <a:noFill/>
        </p:spPr>
        <p:txBody>
          <a:bodyPr wrap="square" rtlCol="0">
            <a:spAutoFit/>
          </a:bodyPr>
          <a:lstStyle/>
          <a:p>
            <a:pPr>
              <a:spcAft>
                <a:spcPts val="600"/>
              </a:spcAft>
            </a:pPr>
            <a:r>
              <a:rPr lang="en-US" sz="1200" b="1" u="sng" dirty="0">
                <a:solidFill>
                  <a:srgbClr val="00B050"/>
                </a:solidFill>
              </a:rPr>
              <a:t>Not capped:</a:t>
            </a:r>
            <a:endParaRPr lang="en-US" sz="1200" b="1" dirty="0">
              <a:solidFill>
                <a:srgbClr val="00B050"/>
              </a:solidFill>
              <a:highlight>
                <a:srgbClr val="FFFF00"/>
              </a:highlight>
            </a:endParaRPr>
          </a:p>
          <a:p>
            <a:pPr>
              <a:spcAft>
                <a:spcPts val="600"/>
              </a:spcAft>
            </a:pPr>
            <a:r>
              <a:rPr lang="en-GB" sz="1200" dirty="0"/>
              <a:t>The requested EC contribution for P2 will be </a:t>
            </a:r>
            <a:r>
              <a:rPr lang="en-GB" sz="1200" b="1" dirty="0">
                <a:solidFill>
                  <a:srgbClr val="00B050"/>
                </a:solidFill>
              </a:rPr>
              <a:t>fully paid</a:t>
            </a:r>
            <a:r>
              <a:rPr lang="en-GB" sz="1200" dirty="0"/>
              <a:t>, since the 85% ceiling is not reached yet, and sufficient full costs have been declared in the IRUS.</a:t>
            </a:r>
          </a:p>
          <a:p>
            <a:pPr>
              <a:spcAft>
                <a:spcPts val="600"/>
              </a:spcAft>
            </a:pPr>
            <a:r>
              <a:rPr lang="en-US" sz="1400" i="1" dirty="0">
                <a:sym typeface="Wingdings" panose="05000000000000000000" pitchFamily="2" charset="2"/>
              </a:rPr>
              <a:t> </a:t>
            </a:r>
            <a:r>
              <a:rPr lang="en-US" sz="1200" i="1" dirty="0">
                <a:sym typeface="Wingdings" panose="05000000000000000000" pitchFamily="2" charset="2"/>
              </a:rPr>
              <a:t>2</a:t>
            </a:r>
            <a:r>
              <a:rPr lang="en-US" sz="1200" i="1" dirty="0"/>
              <a:t> beneficiaries (i.e. 4% of our consortium)</a:t>
            </a:r>
          </a:p>
        </p:txBody>
      </p:sp>
      <p:sp>
        <p:nvSpPr>
          <p:cNvPr id="3" name="TextBox 2">
            <a:extLst>
              <a:ext uri="{FF2B5EF4-FFF2-40B4-BE49-F238E27FC236}">
                <a16:creationId xmlns:a16="http://schemas.microsoft.com/office/drawing/2014/main" id="{BDC889DC-13D0-DDAF-AE57-AA991E0A8B40}"/>
              </a:ext>
            </a:extLst>
          </p:cNvPr>
          <p:cNvSpPr txBox="1"/>
          <p:nvPr/>
        </p:nvSpPr>
        <p:spPr>
          <a:xfrm>
            <a:off x="2214703" y="5836814"/>
            <a:ext cx="8515800" cy="584775"/>
          </a:xfrm>
          <a:prstGeom prst="rect">
            <a:avLst/>
          </a:prstGeom>
          <a:solidFill>
            <a:schemeClr val="bg1"/>
          </a:solidFill>
        </p:spPr>
        <p:txBody>
          <a:bodyPr wrap="square" rtlCol="0">
            <a:spAutoFit/>
          </a:bodyPr>
          <a:lstStyle/>
          <a:p>
            <a:pPr algn="ctr"/>
            <a:r>
              <a:rPr lang="fr-CH" sz="1600" b="1" dirty="0"/>
              <a:t>In all cases, </a:t>
            </a:r>
            <a:r>
              <a:rPr lang="fr-CH" sz="1600" b="1" dirty="0" err="1"/>
              <a:t>reporting</a:t>
            </a:r>
            <a:r>
              <a:rPr lang="fr-CH" sz="1600" b="1" dirty="0"/>
              <a:t> the full </a:t>
            </a:r>
            <a:r>
              <a:rPr lang="fr-CH" sz="1600" b="1" dirty="0" err="1"/>
              <a:t>costs</a:t>
            </a:r>
            <a:r>
              <a:rPr lang="fr-CH" sz="1600" b="1" dirty="0"/>
              <a:t> (EU </a:t>
            </a:r>
            <a:r>
              <a:rPr lang="fr-CH" sz="1600" b="1" dirty="0" err="1"/>
              <a:t>funds</a:t>
            </a:r>
            <a:r>
              <a:rPr lang="fr-CH" sz="1600" b="1" dirty="0"/>
              <a:t> </a:t>
            </a:r>
            <a:r>
              <a:rPr lang="fr-CH" sz="1600" b="1" u="sng" dirty="0"/>
              <a:t>and </a:t>
            </a:r>
            <a:r>
              <a:rPr lang="fr-CH" sz="1600" b="1" u="sng" dirty="0" err="1"/>
              <a:t>matching</a:t>
            </a:r>
            <a:r>
              <a:rPr lang="fr-CH" sz="1600" b="1" u="sng" dirty="0"/>
              <a:t> </a:t>
            </a:r>
            <a:r>
              <a:rPr lang="fr-CH" sz="1600" b="1" u="sng" dirty="0" err="1"/>
              <a:t>funds</a:t>
            </a:r>
            <a:r>
              <a:rPr lang="fr-CH" sz="1600" b="1" dirty="0"/>
              <a:t>) in the IRUS </a:t>
            </a:r>
            <a:r>
              <a:rPr lang="fr-CH" sz="1600" b="1" dirty="0" err="1"/>
              <a:t>is</a:t>
            </a:r>
            <a:r>
              <a:rPr lang="fr-CH" sz="1600" b="1" dirty="0"/>
              <a:t> important to </a:t>
            </a:r>
            <a:r>
              <a:rPr lang="fr-CH" sz="1600" b="1" dirty="0" err="1"/>
              <a:t>receive</a:t>
            </a:r>
            <a:r>
              <a:rPr lang="fr-CH" sz="1600" b="1" dirty="0"/>
              <a:t> the </a:t>
            </a:r>
            <a:r>
              <a:rPr lang="fr-CH" sz="1600" b="1" dirty="0" err="1"/>
              <a:t>appropriate</a:t>
            </a:r>
            <a:r>
              <a:rPr lang="fr-CH" sz="1600" b="1" dirty="0"/>
              <a:t> </a:t>
            </a:r>
            <a:r>
              <a:rPr lang="fr-CH" sz="1600" b="1" dirty="0" err="1"/>
              <a:t>payment</a:t>
            </a:r>
            <a:r>
              <a:rPr lang="fr-CH" sz="1600" b="1" dirty="0"/>
              <a:t>.</a:t>
            </a:r>
            <a:endParaRPr lang="en-GB" sz="1600" b="1" dirty="0"/>
          </a:p>
        </p:txBody>
      </p:sp>
    </p:spTree>
    <p:extLst>
      <p:ext uri="{BB962C8B-B14F-4D97-AF65-F5344CB8AC3E}">
        <p14:creationId xmlns:p14="http://schemas.microsoft.com/office/powerpoint/2010/main" val="42694736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41">
            <a:extLst>
              <a:ext uri="{FF2B5EF4-FFF2-40B4-BE49-F238E27FC236}">
                <a16:creationId xmlns:a16="http://schemas.microsoft.com/office/drawing/2014/main" id="{C989D4D1-3DD2-146D-D5B7-4728D564841D}"/>
              </a:ext>
            </a:extLst>
          </p:cNvPr>
          <p:cNvSpPr txBox="1">
            <a:spLocks noChangeArrowheads="1"/>
          </p:cNvSpPr>
          <p:nvPr/>
        </p:nvSpPr>
        <p:spPr bwMode="auto">
          <a:xfrm>
            <a:off x="8334783" y="2132075"/>
            <a:ext cx="715246"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fr-CH" altLang="en-US" sz="1800" dirty="0"/>
              <a:t>M42</a:t>
            </a:r>
            <a:endParaRPr lang="en-US" altLang="en-US" sz="1800" dirty="0"/>
          </a:p>
        </p:txBody>
      </p:sp>
      <p:sp>
        <p:nvSpPr>
          <p:cNvPr id="2" name="Title 1">
            <a:extLst>
              <a:ext uri="{FF2B5EF4-FFF2-40B4-BE49-F238E27FC236}">
                <a16:creationId xmlns:a16="http://schemas.microsoft.com/office/drawing/2014/main" id="{AC746FD6-56B4-8E85-DAE4-3841D12010D9}"/>
              </a:ext>
            </a:extLst>
          </p:cNvPr>
          <p:cNvSpPr>
            <a:spLocks noGrp="1"/>
          </p:cNvSpPr>
          <p:nvPr>
            <p:ph type="title"/>
          </p:nvPr>
        </p:nvSpPr>
        <p:spPr/>
        <p:txBody>
          <a:bodyPr/>
          <a:lstStyle/>
          <a:p>
            <a:r>
              <a:rPr lang="en-GB" dirty="0"/>
              <a:t>Timeline of EC payments in I.FAST</a:t>
            </a:r>
          </a:p>
        </p:txBody>
      </p:sp>
      <p:sp>
        <p:nvSpPr>
          <p:cNvPr id="4" name="Footer Placeholder 3">
            <a:extLst>
              <a:ext uri="{FF2B5EF4-FFF2-40B4-BE49-F238E27FC236}">
                <a16:creationId xmlns:a16="http://schemas.microsoft.com/office/drawing/2014/main" id="{71011439-4EE8-1250-B74E-64A2F27B6892}"/>
              </a:ext>
            </a:extLst>
          </p:cNvPr>
          <p:cNvSpPr>
            <a:spLocks noGrp="1"/>
          </p:cNvSpPr>
          <p:nvPr>
            <p:ph type="ftr" sz="quarter" idx="11"/>
          </p:nvPr>
        </p:nvSpPr>
        <p:spPr/>
        <p:txBody>
          <a:bodyPr/>
          <a:lstStyle/>
          <a:p>
            <a:r>
              <a:rPr lang="en-GB"/>
              <a:t>Cloé Levointurier-Vajda – P2 use of resources and interim payment</a:t>
            </a:r>
            <a:endParaRPr lang="en-US" dirty="0"/>
          </a:p>
        </p:txBody>
      </p:sp>
      <p:sp>
        <p:nvSpPr>
          <p:cNvPr id="5" name="Slide Number Placeholder 4">
            <a:extLst>
              <a:ext uri="{FF2B5EF4-FFF2-40B4-BE49-F238E27FC236}">
                <a16:creationId xmlns:a16="http://schemas.microsoft.com/office/drawing/2014/main" id="{8641063C-9A79-CE52-66C0-4D86E0920A66}"/>
              </a:ext>
            </a:extLst>
          </p:cNvPr>
          <p:cNvSpPr>
            <a:spLocks noGrp="1"/>
          </p:cNvSpPr>
          <p:nvPr>
            <p:ph type="sldNum" sz="quarter" idx="12"/>
          </p:nvPr>
        </p:nvSpPr>
        <p:spPr/>
        <p:txBody>
          <a:bodyPr/>
          <a:lstStyle/>
          <a:p>
            <a:fld id="{F7A1A58B-7BA1-7E42-8231-6D1CB1C760B1}" type="slidenum">
              <a:rPr lang="en-US" smtClean="0"/>
              <a:pPr/>
              <a:t>8</a:t>
            </a:fld>
            <a:endParaRPr lang="en-US"/>
          </a:p>
        </p:txBody>
      </p:sp>
      <p:sp>
        <p:nvSpPr>
          <p:cNvPr id="6" name="Line 24">
            <a:extLst>
              <a:ext uri="{FF2B5EF4-FFF2-40B4-BE49-F238E27FC236}">
                <a16:creationId xmlns:a16="http://schemas.microsoft.com/office/drawing/2014/main" id="{E62B5626-E1D0-B06D-152A-05377F51C791}"/>
              </a:ext>
            </a:extLst>
          </p:cNvPr>
          <p:cNvSpPr>
            <a:spLocks noChangeShapeType="1"/>
          </p:cNvSpPr>
          <p:nvPr/>
        </p:nvSpPr>
        <p:spPr bwMode="auto">
          <a:xfrm>
            <a:off x="1176728" y="2041586"/>
            <a:ext cx="3240000" cy="9461"/>
          </a:xfrm>
          <a:prstGeom prst="line">
            <a:avLst/>
          </a:prstGeom>
          <a:noFill/>
          <a:ln w="25400" cap="sq">
            <a:solidFill>
              <a:schemeClr val="tx1"/>
            </a:solidFill>
            <a:round/>
            <a:headEnd type="oval" w="lg" len="lg"/>
            <a:tailEnd type="oval"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 name="Line 36">
            <a:extLst>
              <a:ext uri="{FF2B5EF4-FFF2-40B4-BE49-F238E27FC236}">
                <a16:creationId xmlns:a16="http://schemas.microsoft.com/office/drawing/2014/main" id="{6325A1FF-32F0-F7AB-F880-15239B8C856D}"/>
              </a:ext>
            </a:extLst>
          </p:cNvPr>
          <p:cNvSpPr>
            <a:spLocks noChangeShapeType="1"/>
          </p:cNvSpPr>
          <p:nvPr/>
        </p:nvSpPr>
        <p:spPr bwMode="auto">
          <a:xfrm>
            <a:off x="5479284" y="1970150"/>
            <a:ext cx="0" cy="161925"/>
          </a:xfrm>
          <a:prstGeom prst="line">
            <a:avLst/>
          </a:prstGeom>
          <a:noFill/>
          <a:ln w="190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 name="Line 42">
            <a:extLst>
              <a:ext uri="{FF2B5EF4-FFF2-40B4-BE49-F238E27FC236}">
                <a16:creationId xmlns:a16="http://schemas.microsoft.com/office/drawing/2014/main" id="{D98ECCD3-A38F-D5A8-F273-239A46ADCB11}"/>
              </a:ext>
            </a:extLst>
          </p:cNvPr>
          <p:cNvSpPr>
            <a:spLocks noChangeShapeType="1"/>
          </p:cNvSpPr>
          <p:nvPr/>
        </p:nvSpPr>
        <p:spPr bwMode="auto">
          <a:xfrm>
            <a:off x="8708717" y="1970150"/>
            <a:ext cx="0" cy="161925"/>
          </a:xfrm>
          <a:prstGeom prst="line">
            <a:avLst/>
          </a:prstGeom>
          <a:noFill/>
          <a:ln w="190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 name="Line 45">
            <a:extLst>
              <a:ext uri="{FF2B5EF4-FFF2-40B4-BE49-F238E27FC236}">
                <a16:creationId xmlns:a16="http://schemas.microsoft.com/office/drawing/2014/main" id="{497CF198-3D2C-32BE-262D-69DE9E6DB671}"/>
              </a:ext>
            </a:extLst>
          </p:cNvPr>
          <p:cNvSpPr>
            <a:spLocks noChangeShapeType="1"/>
          </p:cNvSpPr>
          <p:nvPr/>
        </p:nvSpPr>
        <p:spPr bwMode="auto">
          <a:xfrm>
            <a:off x="9779544" y="2051047"/>
            <a:ext cx="818197" cy="0"/>
          </a:xfrm>
          <a:prstGeom prst="line">
            <a:avLst/>
          </a:prstGeom>
          <a:noFill/>
          <a:ln w="254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 name="Line 54">
            <a:extLst>
              <a:ext uri="{FF2B5EF4-FFF2-40B4-BE49-F238E27FC236}">
                <a16:creationId xmlns:a16="http://schemas.microsoft.com/office/drawing/2014/main" id="{F645DD40-7771-E941-1C6F-F7E3DD96E11B}"/>
              </a:ext>
            </a:extLst>
          </p:cNvPr>
          <p:cNvSpPr>
            <a:spLocks noChangeShapeType="1"/>
          </p:cNvSpPr>
          <p:nvPr/>
        </p:nvSpPr>
        <p:spPr bwMode="auto">
          <a:xfrm flipV="1">
            <a:off x="911424" y="1406308"/>
            <a:ext cx="0" cy="10795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 name="AutoShape 23">
            <a:extLst>
              <a:ext uri="{FF2B5EF4-FFF2-40B4-BE49-F238E27FC236}">
                <a16:creationId xmlns:a16="http://schemas.microsoft.com/office/drawing/2014/main" id="{BCF85BBE-C95A-C9E1-BC40-8C5DCB37996B}"/>
              </a:ext>
            </a:extLst>
          </p:cNvPr>
          <p:cNvSpPr>
            <a:spLocks/>
          </p:cNvSpPr>
          <p:nvPr/>
        </p:nvSpPr>
        <p:spPr bwMode="auto">
          <a:xfrm rot="5400000">
            <a:off x="8543792" y="1547186"/>
            <a:ext cx="287338" cy="2160000"/>
          </a:xfrm>
          <a:prstGeom prst="rightBrace">
            <a:avLst>
              <a:gd name="adj1" fmla="val 56400"/>
              <a:gd name="adj2" fmla="val 50000"/>
            </a:avLst>
          </a:prstGeom>
          <a:noFill/>
          <a:ln w="12700" cap="sq">
            <a:solidFill>
              <a:schemeClr val="tx1"/>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 name="Text Box 25">
            <a:extLst>
              <a:ext uri="{FF2B5EF4-FFF2-40B4-BE49-F238E27FC236}">
                <a16:creationId xmlns:a16="http://schemas.microsoft.com/office/drawing/2014/main" id="{4B5A5B07-1685-2075-8204-7CE5CFB1C9D1}"/>
              </a:ext>
            </a:extLst>
          </p:cNvPr>
          <p:cNvSpPr txBox="1">
            <a:spLocks noChangeArrowheads="1"/>
          </p:cNvSpPr>
          <p:nvPr/>
        </p:nvSpPr>
        <p:spPr bwMode="auto">
          <a:xfrm>
            <a:off x="767408" y="2132856"/>
            <a:ext cx="56757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fr-CH" altLang="en-US" sz="1800" dirty="0"/>
              <a:t>M0</a:t>
            </a:r>
            <a:endParaRPr lang="en-US" altLang="en-US" sz="1800" dirty="0"/>
          </a:p>
        </p:txBody>
      </p:sp>
      <p:sp>
        <p:nvSpPr>
          <p:cNvPr id="14" name="Text Box 26">
            <a:extLst>
              <a:ext uri="{FF2B5EF4-FFF2-40B4-BE49-F238E27FC236}">
                <a16:creationId xmlns:a16="http://schemas.microsoft.com/office/drawing/2014/main" id="{112354D3-5E8D-53F1-6C7B-F653DE7211A8}"/>
              </a:ext>
            </a:extLst>
          </p:cNvPr>
          <p:cNvSpPr txBox="1">
            <a:spLocks noChangeArrowheads="1"/>
          </p:cNvSpPr>
          <p:nvPr/>
        </p:nvSpPr>
        <p:spPr bwMode="auto">
          <a:xfrm>
            <a:off x="4070403" y="2137596"/>
            <a:ext cx="715246"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fr-CH" altLang="en-US" sz="1800" dirty="0"/>
              <a:t>M18</a:t>
            </a:r>
            <a:endParaRPr lang="en-US" altLang="en-US" sz="1800" dirty="0"/>
          </a:p>
        </p:txBody>
      </p:sp>
      <p:sp>
        <p:nvSpPr>
          <p:cNvPr id="15" name="AutoShape 27">
            <a:extLst>
              <a:ext uri="{FF2B5EF4-FFF2-40B4-BE49-F238E27FC236}">
                <a16:creationId xmlns:a16="http://schemas.microsoft.com/office/drawing/2014/main" id="{149007CF-6A50-F005-DB63-C632776B336A}"/>
              </a:ext>
            </a:extLst>
          </p:cNvPr>
          <p:cNvSpPr>
            <a:spLocks/>
          </p:cNvSpPr>
          <p:nvPr/>
        </p:nvSpPr>
        <p:spPr bwMode="auto">
          <a:xfrm rot="5400000">
            <a:off x="2603780" y="998644"/>
            <a:ext cx="287337" cy="3240000"/>
          </a:xfrm>
          <a:prstGeom prst="rightBrace">
            <a:avLst>
              <a:gd name="adj1" fmla="val 68923"/>
              <a:gd name="adj2" fmla="val 50000"/>
            </a:avLst>
          </a:prstGeom>
          <a:noFill/>
          <a:ln w="12700" cap="sq">
            <a:solidFill>
              <a:schemeClr val="tx1"/>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 name="Text Box 28">
            <a:extLst>
              <a:ext uri="{FF2B5EF4-FFF2-40B4-BE49-F238E27FC236}">
                <a16:creationId xmlns:a16="http://schemas.microsoft.com/office/drawing/2014/main" id="{4AA010A2-FD15-20A9-D1D3-EF58CE3CA799}"/>
              </a:ext>
            </a:extLst>
          </p:cNvPr>
          <p:cNvSpPr txBox="1">
            <a:spLocks noChangeArrowheads="1"/>
          </p:cNvSpPr>
          <p:nvPr/>
        </p:nvSpPr>
        <p:spPr bwMode="auto">
          <a:xfrm>
            <a:off x="1618541" y="2752356"/>
            <a:ext cx="277404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fr-CH" altLang="en-US" dirty="0">
                <a:solidFill>
                  <a:schemeClr val="accent1"/>
                </a:solidFill>
              </a:rPr>
              <a:t>1st </a:t>
            </a:r>
            <a:r>
              <a:rPr lang="fr-CH" altLang="en-US" dirty="0" err="1">
                <a:solidFill>
                  <a:schemeClr val="accent1"/>
                </a:solidFill>
              </a:rPr>
              <a:t>Reporting</a:t>
            </a:r>
            <a:r>
              <a:rPr lang="fr-CH" altLang="en-US" dirty="0">
                <a:solidFill>
                  <a:schemeClr val="accent1"/>
                </a:solidFill>
              </a:rPr>
              <a:t> </a:t>
            </a:r>
            <a:r>
              <a:rPr lang="fr-CH" altLang="en-US" dirty="0" err="1">
                <a:solidFill>
                  <a:schemeClr val="accent1"/>
                </a:solidFill>
              </a:rPr>
              <a:t>Period</a:t>
            </a:r>
            <a:endParaRPr lang="en-US" altLang="en-US" dirty="0">
              <a:solidFill>
                <a:schemeClr val="accent1"/>
              </a:solidFill>
            </a:endParaRPr>
          </a:p>
        </p:txBody>
      </p:sp>
      <p:sp>
        <p:nvSpPr>
          <p:cNvPr id="17" name="Text Box 29">
            <a:extLst>
              <a:ext uri="{FF2B5EF4-FFF2-40B4-BE49-F238E27FC236}">
                <a16:creationId xmlns:a16="http://schemas.microsoft.com/office/drawing/2014/main" id="{975D2F8E-4DCE-BCE7-8458-A7DE9103420E}"/>
              </a:ext>
            </a:extLst>
          </p:cNvPr>
          <p:cNvSpPr txBox="1">
            <a:spLocks noChangeArrowheads="1"/>
          </p:cNvSpPr>
          <p:nvPr/>
        </p:nvSpPr>
        <p:spPr bwMode="auto">
          <a:xfrm>
            <a:off x="1200522" y="1536762"/>
            <a:ext cx="869929" cy="369332"/>
          </a:xfrm>
          <a:prstGeom prst="rect">
            <a:avLst/>
          </a:prstGeom>
          <a:noFill/>
          <a:ln w="12700" cap="sq">
            <a:solidFill>
              <a:srgbClr val="FF0000"/>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fr-CH" altLang="en-US" dirty="0">
                <a:solidFill>
                  <a:srgbClr val="0070C0"/>
                </a:solidFill>
              </a:rPr>
              <a:t>48,3</a:t>
            </a:r>
            <a:r>
              <a:rPr lang="fr-CH" altLang="en-US" sz="1800" dirty="0">
                <a:solidFill>
                  <a:srgbClr val="0070C0"/>
                </a:solidFill>
              </a:rPr>
              <a:t>%</a:t>
            </a:r>
            <a:endParaRPr lang="fr-CH" altLang="en-US" sz="1200" dirty="0">
              <a:solidFill>
                <a:srgbClr val="0070C0"/>
              </a:solidFill>
              <a:cs typeface="Arial" panose="020B0604020202020204" pitchFamily="34" charset="0"/>
            </a:endParaRPr>
          </a:p>
        </p:txBody>
      </p:sp>
      <p:sp>
        <p:nvSpPr>
          <p:cNvPr id="18" name="Text Box 30">
            <a:extLst>
              <a:ext uri="{FF2B5EF4-FFF2-40B4-BE49-F238E27FC236}">
                <a16:creationId xmlns:a16="http://schemas.microsoft.com/office/drawing/2014/main" id="{3F0F7353-EE5F-63AD-F251-630AAD033CD2}"/>
              </a:ext>
            </a:extLst>
          </p:cNvPr>
          <p:cNvSpPr txBox="1">
            <a:spLocks noChangeArrowheads="1"/>
          </p:cNvSpPr>
          <p:nvPr/>
        </p:nvSpPr>
        <p:spPr bwMode="auto">
          <a:xfrm>
            <a:off x="5138900" y="1519300"/>
            <a:ext cx="828000" cy="369332"/>
          </a:xfrm>
          <a:prstGeom prst="rect">
            <a:avLst/>
          </a:prstGeom>
          <a:noFill/>
          <a:ln w="12700" cap="sq">
            <a:solidFill>
              <a:srgbClr val="FF0000"/>
            </a:solidFill>
            <a:miter lim="800000"/>
            <a:headEnd type="none" w="sm" len="sm"/>
            <a:tailEnd type="none" w="sm" len="sm"/>
          </a:ln>
          <a:effectLst/>
        </p:spPr>
        <p:txBody>
          <a:bodyPr wrap="square">
            <a:spAutoFit/>
          </a:bodyPr>
          <a:lstStyle/>
          <a:p>
            <a:pPr algn="ctr"/>
            <a:r>
              <a:rPr lang="fr-CH" altLang="en-US" dirty="0">
                <a:solidFill>
                  <a:srgbClr val="0070C0"/>
                </a:solidFill>
              </a:rPr>
              <a:t>30.1%</a:t>
            </a:r>
          </a:p>
        </p:txBody>
      </p:sp>
      <p:sp>
        <p:nvSpPr>
          <p:cNvPr id="19" name="Line 31">
            <a:extLst>
              <a:ext uri="{FF2B5EF4-FFF2-40B4-BE49-F238E27FC236}">
                <a16:creationId xmlns:a16="http://schemas.microsoft.com/office/drawing/2014/main" id="{86767617-05EA-1FF6-EF25-569E5DE6A229}"/>
              </a:ext>
            </a:extLst>
          </p:cNvPr>
          <p:cNvSpPr>
            <a:spLocks noChangeShapeType="1"/>
          </p:cNvSpPr>
          <p:nvPr/>
        </p:nvSpPr>
        <p:spPr bwMode="auto">
          <a:xfrm>
            <a:off x="4416728" y="2051047"/>
            <a:ext cx="3240000" cy="0"/>
          </a:xfrm>
          <a:prstGeom prst="line">
            <a:avLst/>
          </a:prstGeom>
          <a:noFill/>
          <a:ln w="25400" cap="sq">
            <a:solidFill>
              <a:schemeClr val="tx1"/>
            </a:solidFill>
            <a:round/>
            <a:headEnd type="oval" w="lg" len="lg"/>
            <a:tailEnd type="oval"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 name="Text Box 32">
            <a:extLst>
              <a:ext uri="{FF2B5EF4-FFF2-40B4-BE49-F238E27FC236}">
                <a16:creationId xmlns:a16="http://schemas.microsoft.com/office/drawing/2014/main" id="{C5CEFC03-0F3D-9209-BC0B-99AF9DC4D5A7}"/>
              </a:ext>
            </a:extLst>
          </p:cNvPr>
          <p:cNvSpPr txBox="1">
            <a:spLocks noChangeArrowheads="1"/>
          </p:cNvSpPr>
          <p:nvPr/>
        </p:nvSpPr>
        <p:spPr bwMode="auto">
          <a:xfrm>
            <a:off x="7248128" y="2136513"/>
            <a:ext cx="715246"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fr-CH" altLang="en-US" sz="1800" dirty="0"/>
              <a:t>M36</a:t>
            </a:r>
            <a:endParaRPr lang="en-US" altLang="en-US" sz="1800" dirty="0"/>
          </a:p>
        </p:txBody>
      </p:sp>
      <p:sp>
        <p:nvSpPr>
          <p:cNvPr id="21" name="AutoShape 33">
            <a:extLst>
              <a:ext uri="{FF2B5EF4-FFF2-40B4-BE49-F238E27FC236}">
                <a16:creationId xmlns:a16="http://schemas.microsoft.com/office/drawing/2014/main" id="{B3FBB687-3AF6-6F74-78CE-F1BF5D4A8665}"/>
              </a:ext>
            </a:extLst>
          </p:cNvPr>
          <p:cNvSpPr>
            <a:spLocks/>
          </p:cNvSpPr>
          <p:nvPr/>
        </p:nvSpPr>
        <p:spPr bwMode="auto">
          <a:xfrm rot="5400000">
            <a:off x="5843780" y="997970"/>
            <a:ext cx="287338" cy="3240000"/>
          </a:xfrm>
          <a:prstGeom prst="rightBrace">
            <a:avLst>
              <a:gd name="adj1" fmla="val 68923"/>
              <a:gd name="adj2" fmla="val 50000"/>
            </a:avLst>
          </a:prstGeom>
          <a:noFill/>
          <a:ln w="12700" cap="sq">
            <a:solidFill>
              <a:schemeClr val="tx1"/>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 name="Text Box 34">
            <a:extLst>
              <a:ext uri="{FF2B5EF4-FFF2-40B4-BE49-F238E27FC236}">
                <a16:creationId xmlns:a16="http://schemas.microsoft.com/office/drawing/2014/main" id="{2BE623D2-C14D-1742-3703-CAC2FED5B79E}"/>
              </a:ext>
            </a:extLst>
          </p:cNvPr>
          <p:cNvSpPr txBox="1">
            <a:spLocks noChangeArrowheads="1"/>
          </p:cNvSpPr>
          <p:nvPr/>
        </p:nvSpPr>
        <p:spPr bwMode="auto">
          <a:xfrm>
            <a:off x="4641584" y="2756073"/>
            <a:ext cx="306148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fr-CH" altLang="en-US" dirty="0">
                <a:solidFill>
                  <a:schemeClr val="accent1"/>
                </a:solidFill>
              </a:rPr>
              <a:t>2nd </a:t>
            </a:r>
            <a:r>
              <a:rPr lang="fr-CH" altLang="en-US" dirty="0" err="1">
                <a:solidFill>
                  <a:schemeClr val="accent1"/>
                </a:solidFill>
              </a:rPr>
              <a:t>Reporting</a:t>
            </a:r>
            <a:r>
              <a:rPr lang="fr-CH" altLang="en-US" dirty="0">
                <a:solidFill>
                  <a:schemeClr val="accent1"/>
                </a:solidFill>
              </a:rPr>
              <a:t> </a:t>
            </a:r>
            <a:r>
              <a:rPr lang="fr-CH" altLang="en-US" dirty="0" err="1">
                <a:solidFill>
                  <a:schemeClr val="accent1"/>
                </a:solidFill>
              </a:rPr>
              <a:t>Period</a:t>
            </a:r>
            <a:endParaRPr lang="en-US" altLang="en-US" dirty="0">
              <a:solidFill>
                <a:schemeClr val="accent1"/>
              </a:solidFill>
            </a:endParaRPr>
          </a:p>
        </p:txBody>
      </p:sp>
      <p:sp>
        <p:nvSpPr>
          <p:cNvPr id="23" name="Text Box 35">
            <a:extLst>
              <a:ext uri="{FF2B5EF4-FFF2-40B4-BE49-F238E27FC236}">
                <a16:creationId xmlns:a16="http://schemas.microsoft.com/office/drawing/2014/main" id="{8F4B63C9-0A8C-BA6F-70DF-A7F42B6EDCC4}"/>
              </a:ext>
            </a:extLst>
          </p:cNvPr>
          <p:cNvSpPr txBox="1">
            <a:spLocks noChangeArrowheads="1"/>
          </p:cNvSpPr>
          <p:nvPr/>
        </p:nvSpPr>
        <p:spPr bwMode="auto">
          <a:xfrm>
            <a:off x="5087888" y="2136513"/>
            <a:ext cx="715246"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fr-CH" altLang="en-US" sz="1800" dirty="0"/>
              <a:t>M24</a:t>
            </a:r>
            <a:endParaRPr lang="en-US" altLang="en-US" sz="1800" dirty="0"/>
          </a:p>
        </p:txBody>
      </p:sp>
      <p:sp>
        <p:nvSpPr>
          <p:cNvPr id="24" name="Line 37">
            <a:extLst>
              <a:ext uri="{FF2B5EF4-FFF2-40B4-BE49-F238E27FC236}">
                <a16:creationId xmlns:a16="http://schemas.microsoft.com/office/drawing/2014/main" id="{7991C0D5-7B16-1078-1999-ECAA6ECF3AA4}"/>
              </a:ext>
            </a:extLst>
          </p:cNvPr>
          <p:cNvSpPr>
            <a:spLocks noChangeShapeType="1"/>
          </p:cNvSpPr>
          <p:nvPr/>
        </p:nvSpPr>
        <p:spPr bwMode="auto">
          <a:xfrm>
            <a:off x="7656728" y="2051047"/>
            <a:ext cx="2160000" cy="0"/>
          </a:xfrm>
          <a:prstGeom prst="line">
            <a:avLst/>
          </a:prstGeom>
          <a:noFill/>
          <a:ln w="25400" cap="sq">
            <a:solidFill>
              <a:schemeClr val="tx1"/>
            </a:solidFill>
            <a:round/>
            <a:headEnd type="oval" w="lg" len="lg"/>
            <a:tailEnd type="oval"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5" name="Text Box 38">
            <a:extLst>
              <a:ext uri="{FF2B5EF4-FFF2-40B4-BE49-F238E27FC236}">
                <a16:creationId xmlns:a16="http://schemas.microsoft.com/office/drawing/2014/main" id="{2231CB96-6C9A-E2C9-E7AF-E726506686B5}"/>
              </a:ext>
            </a:extLst>
          </p:cNvPr>
          <p:cNvSpPr txBox="1">
            <a:spLocks noChangeArrowheads="1"/>
          </p:cNvSpPr>
          <p:nvPr/>
        </p:nvSpPr>
        <p:spPr bwMode="auto">
          <a:xfrm>
            <a:off x="9450695" y="2114612"/>
            <a:ext cx="71524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fr-CH" altLang="en-US" sz="1800" dirty="0"/>
              <a:t>M54</a:t>
            </a:r>
            <a:endParaRPr lang="en-US" altLang="en-US" sz="1800" dirty="0"/>
          </a:p>
        </p:txBody>
      </p:sp>
      <p:sp>
        <p:nvSpPr>
          <p:cNvPr id="26" name="Text Box 39">
            <a:extLst>
              <a:ext uri="{FF2B5EF4-FFF2-40B4-BE49-F238E27FC236}">
                <a16:creationId xmlns:a16="http://schemas.microsoft.com/office/drawing/2014/main" id="{AC6BEAB4-FA88-E6D3-44D1-C3F94CD32FD5}"/>
              </a:ext>
            </a:extLst>
          </p:cNvPr>
          <p:cNvSpPr txBox="1">
            <a:spLocks noChangeArrowheads="1"/>
          </p:cNvSpPr>
          <p:nvPr/>
        </p:nvSpPr>
        <p:spPr bwMode="auto">
          <a:xfrm>
            <a:off x="7454298" y="2764863"/>
            <a:ext cx="263708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fr-CH" altLang="en-US" dirty="0">
                <a:solidFill>
                  <a:schemeClr val="accent1"/>
                </a:solidFill>
              </a:rPr>
              <a:t>3rd </a:t>
            </a:r>
            <a:r>
              <a:rPr lang="fr-CH" altLang="en-US" dirty="0" err="1">
                <a:solidFill>
                  <a:schemeClr val="accent1"/>
                </a:solidFill>
              </a:rPr>
              <a:t>Reporting</a:t>
            </a:r>
            <a:r>
              <a:rPr lang="fr-CH" altLang="en-US" dirty="0">
                <a:solidFill>
                  <a:schemeClr val="accent1"/>
                </a:solidFill>
              </a:rPr>
              <a:t> </a:t>
            </a:r>
            <a:r>
              <a:rPr lang="fr-CH" altLang="en-US" dirty="0" err="1">
                <a:solidFill>
                  <a:schemeClr val="accent1"/>
                </a:solidFill>
              </a:rPr>
              <a:t>Period</a:t>
            </a:r>
            <a:endParaRPr lang="en-US" altLang="en-US" dirty="0">
              <a:solidFill>
                <a:schemeClr val="accent1"/>
              </a:solidFill>
            </a:endParaRPr>
          </a:p>
        </p:txBody>
      </p:sp>
      <p:sp>
        <p:nvSpPr>
          <p:cNvPr id="27" name="Text Box 40">
            <a:extLst>
              <a:ext uri="{FF2B5EF4-FFF2-40B4-BE49-F238E27FC236}">
                <a16:creationId xmlns:a16="http://schemas.microsoft.com/office/drawing/2014/main" id="{C630DD9A-77D4-EA72-8291-851EF4BA3821}"/>
              </a:ext>
            </a:extLst>
          </p:cNvPr>
          <p:cNvSpPr txBox="1">
            <a:spLocks noChangeArrowheads="1"/>
          </p:cNvSpPr>
          <p:nvPr/>
        </p:nvSpPr>
        <p:spPr bwMode="auto">
          <a:xfrm>
            <a:off x="8334783" y="1524954"/>
            <a:ext cx="780251" cy="369332"/>
          </a:xfrm>
          <a:prstGeom prst="rect">
            <a:avLst/>
          </a:prstGeom>
          <a:noFill/>
          <a:ln w="12700" cap="sq">
            <a:solidFill>
              <a:srgbClr val="FF0000"/>
            </a:solidFill>
            <a:miter lim="800000"/>
            <a:headEnd type="none" w="sm" len="sm"/>
            <a:tailEnd type="none" w="sm" len="sm"/>
          </a:ln>
          <a:effectLst/>
        </p:spPr>
        <p:txBody>
          <a:bodyPr wrap="square">
            <a:spAutoFit/>
          </a:bodyPr>
          <a:lstStyle/>
          <a:p>
            <a:pPr algn="ctr"/>
            <a:r>
              <a:rPr lang="fr-CH" altLang="en-US" b="1" dirty="0">
                <a:solidFill>
                  <a:srgbClr val="0070C0"/>
                </a:solidFill>
              </a:rPr>
              <a:t>6.6</a:t>
            </a:r>
            <a:r>
              <a:rPr lang="fr-CH" altLang="en-US" sz="1800" b="1" dirty="0">
                <a:solidFill>
                  <a:srgbClr val="0070C0"/>
                </a:solidFill>
              </a:rPr>
              <a:t>%</a:t>
            </a:r>
            <a:endParaRPr lang="fr-CH" altLang="en-US" sz="1800" b="1" dirty="0">
              <a:solidFill>
                <a:srgbClr val="0070C0"/>
              </a:solidFill>
              <a:cs typeface="Arial" panose="020B0604020202020204" pitchFamily="34" charset="0"/>
            </a:endParaRPr>
          </a:p>
        </p:txBody>
      </p:sp>
      <p:sp>
        <p:nvSpPr>
          <p:cNvPr id="29" name="Text Box 44">
            <a:extLst>
              <a:ext uri="{FF2B5EF4-FFF2-40B4-BE49-F238E27FC236}">
                <a16:creationId xmlns:a16="http://schemas.microsoft.com/office/drawing/2014/main" id="{A2B80C2A-1952-19B5-DB4D-E77A817ACB46}"/>
              </a:ext>
            </a:extLst>
          </p:cNvPr>
          <p:cNvSpPr txBox="1">
            <a:spLocks noChangeArrowheads="1"/>
          </p:cNvSpPr>
          <p:nvPr/>
        </p:nvSpPr>
        <p:spPr bwMode="auto">
          <a:xfrm>
            <a:off x="10634925" y="1932788"/>
            <a:ext cx="664235" cy="379413"/>
          </a:xfrm>
          <a:prstGeom prst="rect">
            <a:avLst/>
          </a:prstGeom>
          <a:noFill/>
          <a:ln w="12700" cap="sq">
            <a:solidFill>
              <a:srgbClr val="FF0000"/>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fr-CH" altLang="en-US" sz="1800" dirty="0">
                <a:solidFill>
                  <a:srgbClr val="0070C0"/>
                </a:solidFill>
              </a:rPr>
              <a:t>10%</a:t>
            </a:r>
            <a:endParaRPr lang="fr-CH" altLang="en-US" sz="1800" dirty="0">
              <a:solidFill>
                <a:srgbClr val="0070C0"/>
              </a:solidFill>
              <a:cs typeface="Arial" panose="020B0604020202020204" pitchFamily="34" charset="0"/>
            </a:endParaRPr>
          </a:p>
        </p:txBody>
      </p:sp>
      <p:sp>
        <p:nvSpPr>
          <p:cNvPr id="30" name="Line 46">
            <a:extLst>
              <a:ext uri="{FF2B5EF4-FFF2-40B4-BE49-F238E27FC236}">
                <a16:creationId xmlns:a16="http://schemas.microsoft.com/office/drawing/2014/main" id="{E4106F21-59EC-89CA-85DC-5FD4AA137232}"/>
              </a:ext>
            </a:extLst>
          </p:cNvPr>
          <p:cNvSpPr>
            <a:spLocks noChangeShapeType="1"/>
          </p:cNvSpPr>
          <p:nvPr/>
        </p:nvSpPr>
        <p:spPr bwMode="auto">
          <a:xfrm>
            <a:off x="10597741" y="1970148"/>
            <a:ext cx="0" cy="142875"/>
          </a:xfrm>
          <a:prstGeom prst="line">
            <a:avLst/>
          </a:prstGeom>
          <a:noFill/>
          <a:ln w="190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2" name="Text Box 53">
            <a:extLst>
              <a:ext uri="{FF2B5EF4-FFF2-40B4-BE49-F238E27FC236}">
                <a16:creationId xmlns:a16="http://schemas.microsoft.com/office/drawing/2014/main" id="{01A23BD1-906E-5445-697D-7C97581B25D5}"/>
              </a:ext>
            </a:extLst>
          </p:cNvPr>
          <p:cNvSpPr txBox="1">
            <a:spLocks noChangeArrowheads="1"/>
          </p:cNvSpPr>
          <p:nvPr/>
        </p:nvSpPr>
        <p:spPr bwMode="auto">
          <a:xfrm>
            <a:off x="596354" y="1536762"/>
            <a:ext cx="531094" cy="369332"/>
          </a:xfrm>
          <a:prstGeom prst="rect">
            <a:avLst/>
          </a:prstGeom>
          <a:noFill/>
          <a:ln w="12700">
            <a:solidFill>
              <a:srgbClr val="FF0000"/>
            </a:solidFill>
            <a:prstDash val="dash"/>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fr-CH" altLang="en-US" sz="1800" dirty="0">
                <a:solidFill>
                  <a:srgbClr val="0070C0"/>
                </a:solidFill>
              </a:rPr>
              <a:t>5%</a:t>
            </a:r>
            <a:endParaRPr lang="fr-CH" altLang="en-US" sz="1800" dirty="0">
              <a:solidFill>
                <a:srgbClr val="0070C0"/>
              </a:solidFill>
              <a:cs typeface="Arial" panose="020B0604020202020204" pitchFamily="34" charset="0"/>
            </a:endParaRPr>
          </a:p>
        </p:txBody>
      </p:sp>
      <p:sp>
        <p:nvSpPr>
          <p:cNvPr id="33" name="Line 55">
            <a:extLst>
              <a:ext uri="{FF2B5EF4-FFF2-40B4-BE49-F238E27FC236}">
                <a16:creationId xmlns:a16="http://schemas.microsoft.com/office/drawing/2014/main" id="{030C88DB-B4A6-FC8E-41D5-10300EF8D8F7}"/>
              </a:ext>
            </a:extLst>
          </p:cNvPr>
          <p:cNvSpPr>
            <a:spLocks noChangeShapeType="1"/>
          </p:cNvSpPr>
          <p:nvPr/>
        </p:nvSpPr>
        <p:spPr bwMode="auto">
          <a:xfrm flipV="1">
            <a:off x="911423" y="1385001"/>
            <a:ext cx="9937103" cy="1251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4" name="Line 56">
            <a:extLst>
              <a:ext uri="{FF2B5EF4-FFF2-40B4-BE49-F238E27FC236}">
                <a16:creationId xmlns:a16="http://schemas.microsoft.com/office/drawing/2014/main" id="{60AF55B1-6DB9-1C77-38F2-B4F7F526FD2F}"/>
              </a:ext>
            </a:extLst>
          </p:cNvPr>
          <p:cNvSpPr>
            <a:spLocks noChangeShapeType="1"/>
          </p:cNvSpPr>
          <p:nvPr/>
        </p:nvSpPr>
        <p:spPr bwMode="auto">
          <a:xfrm>
            <a:off x="10848528" y="1392762"/>
            <a:ext cx="0" cy="14400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5" name="Rectangle 34">
            <a:extLst>
              <a:ext uri="{FF2B5EF4-FFF2-40B4-BE49-F238E27FC236}">
                <a16:creationId xmlns:a16="http://schemas.microsoft.com/office/drawing/2014/main" id="{D4F3ED16-278A-87D7-2119-7AD0E489D094}"/>
              </a:ext>
            </a:extLst>
          </p:cNvPr>
          <p:cNvSpPr/>
          <p:nvPr/>
        </p:nvSpPr>
        <p:spPr>
          <a:xfrm>
            <a:off x="6384698" y="3566002"/>
            <a:ext cx="5182604" cy="861774"/>
          </a:xfrm>
          <a:prstGeom prst="rect">
            <a:avLst/>
          </a:prstGeom>
        </p:spPr>
        <p:txBody>
          <a:bodyPr wrap="square">
            <a:spAutoFit/>
          </a:bodyPr>
          <a:lstStyle/>
          <a:p>
            <a:r>
              <a:rPr lang="en-US" b="1" dirty="0">
                <a:sym typeface="Wingdings" panose="05000000000000000000" pitchFamily="2" charset="2"/>
              </a:rPr>
              <a:t></a:t>
            </a:r>
            <a:r>
              <a:rPr lang="en-US" dirty="0">
                <a:sym typeface="Wingdings" panose="05000000000000000000" pitchFamily="2" charset="2"/>
              </a:rPr>
              <a:t> </a:t>
            </a:r>
            <a:r>
              <a:rPr lang="en-US" sz="1600" dirty="0">
                <a:sym typeface="Wingdings" panose="05000000000000000000" pitchFamily="2" charset="2"/>
              </a:rPr>
              <a:t>all partners contribute with a certain amount of </a:t>
            </a:r>
            <a:r>
              <a:rPr lang="en-US" sz="1600" b="1" dirty="0">
                <a:solidFill>
                  <a:srgbClr val="0FE6F8"/>
                </a:solidFill>
                <a:sym typeface="Wingdings" panose="05000000000000000000" pitchFamily="2" charset="2"/>
              </a:rPr>
              <a:t>matching funds </a:t>
            </a:r>
            <a:r>
              <a:rPr lang="en-US" sz="1600" dirty="0">
                <a:sym typeface="Wingdings" panose="05000000000000000000" pitchFamily="2" charset="2"/>
              </a:rPr>
              <a:t>and the funding rate for the beneficiaries varies between 25% and 75%</a:t>
            </a:r>
            <a:endParaRPr lang="en-GB" sz="1600" dirty="0"/>
          </a:p>
        </p:txBody>
      </p:sp>
      <p:sp>
        <p:nvSpPr>
          <p:cNvPr id="36" name="Rectangle 35">
            <a:extLst>
              <a:ext uri="{FF2B5EF4-FFF2-40B4-BE49-F238E27FC236}">
                <a16:creationId xmlns:a16="http://schemas.microsoft.com/office/drawing/2014/main" id="{D9CF49CA-1D59-9B93-C970-F797734A35E3}"/>
              </a:ext>
            </a:extLst>
          </p:cNvPr>
          <p:cNvSpPr/>
          <p:nvPr/>
        </p:nvSpPr>
        <p:spPr>
          <a:xfrm>
            <a:off x="2070451" y="4942062"/>
            <a:ext cx="10051841" cy="1685077"/>
          </a:xfrm>
          <a:prstGeom prst="rect">
            <a:avLst/>
          </a:prstGeom>
          <a:solidFill>
            <a:srgbClr val="E6E6E6"/>
          </a:solidFill>
          <a:ln>
            <a:solidFill>
              <a:srgbClr val="F207CA"/>
            </a:solidFill>
          </a:ln>
        </p:spPr>
        <p:style>
          <a:lnRef idx="1">
            <a:schemeClr val="accent4"/>
          </a:lnRef>
          <a:fillRef idx="2">
            <a:schemeClr val="accent4"/>
          </a:fillRef>
          <a:effectRef idx="1">
            <a:schemeClr val="accent4"/>
          </a:effectRef>
          <a:fontRef idx="minor">
            <a:schemeClr val="dk1"/>
          </a:fontRef>
        </p:style>
        <p:txBody>
          <a:bodyPr wrap="square">
            <a:spAutoFit/>
          </a:bodyPr>
          <a:lstStyle/>
          <a:p>
            <a:pPr>
              <a:spcAft>
                <a:spcPts val="600"/>
              </a:spcAft>
            </a:pPr>
            <a:r>
              <a:rPr lang="en-US" sz="1400" u="sng" dirty="0"/>
              <a:t>Articles 7.1 &amp; 7.3</a:t>
            </a:r>
            <a:r>
              <a:rPr lang="en-US" sz="1400" dirty="0"/>
              <a:t> of the Consortium Agreement:</a:t>
            </a:r>
          </a:p>
          <a:p>
            <a:pPr>
              <a:spcAft>
                <a:spcPts val="300"/>
              </a:spcAft>
            </a:pPr>
            <a:r>
              <a:rPr lang="en-GB" sz="1100" i="1" dirty="0"/>
              <a:t>The financial contribution of the Funding Authority to the Project shall be distributed by the Coordinator according to the Consortium Plan, as set out in Attachment 1A (full costs), Attachment 1B (full costs of Partner Organisations) and Attachment 1C (reduced costs).</a:t>
            </a:r>
          </a:p>
          <a:p>
            <a:pPr>
              <a:spcAft>
                <a:spcPts val="300"/>
              </a:spcAft>
            </a:pPr>
            <a:r>
              <a:rPr lang="en-GB" sz="1100" i="1" dirty="0"/>
              <a:t>Funding of costs included in the Consortium Plan will be paid to Parties after receipt from the Funding Authority in separate instalments as agreed below:					</a:t>
            </a:r>
          </a:p>
          <a:p>
            <a:pPr>
              <a:spcAft>
                <a:spcPts val="300"/>
              </a:spcAft>
            </a:pPr>
            <a:r>
              <a:rPr lang="en-GB" sz="1100" i="1" dirty="0"/>
              <a:t>Interim payments after the submission of each financial report in accordance with the reporting procedures as set out in Attachment 5	</a:t>
            </a:r>
          </a:p>
          <a:p>
            <a:pPr>
              <a:spcAft>
                <a:spcPts val="300"/>
              </a:spcAft>
            </a:pPr>
            <a:r>
              <a:rPr lang="en-GB" sz="1100" i="1" dirty="0"/>
              <a:t>The sum of pre-financing and interim payments received by any Party shall not exceed 85% of its share of the maximum Funding Authority contribution.</a:t>
            </a:r>
            <a:endParaRPr lang="en-US" sz="1100" i="1" dirty="0"/>
          </a:p>
        </p:txBody>
      </p:sp>
      <p:sp>
        <p:nvSpPr>
          <p:cNvPr id="37" name="Rounded Rectangle 13">
            <a:extLst>
              <a:ext uri="{FF2B5EF4-FFF2-40B4-BE49-F238E27FC236}">
                <a16:creationId xmlns:a16="http://schemas.microsoft.com/office/drawing/2014/main" id="{72119086-DDE9-A913-1850-EF925B14C59E}"/>
              </a:ext>
            </a:extLst>
          </p:cNvPr>
          <p:cNvSpPr/>
          <p:nvPr/>
        </p:nvSpPr>
        <p:spPr>
          <a:xfrm>
            <a:off x="809318" y="3212976"/>
            <a:ext cx="4566602" cy="1579183"/>
          </a:xfrm>
          <a:prstGeom prst="roundRect">
            <a:avLst/>
          </a:prstGeom>
          <a:ln w="28575">
            <a:solidFill>
              <a:schemeClr val="accent2"/>
            </a:solidFill>
          </a:ln>
        </p:spPr>
        <p:style>
          <a:lnRef idx="2">
            <a:schemeClr val="accent6"/>
          </a:lnRef>
          <a:fillRef idx="1">
            <a:schemeClr val="lt1"/>
          </a:fillRef>
          <a:effectRef idx="0">
            <a:schemeClr val="accent6"/>
          </a:effectRef>
          <a:fontRef idx="minor">
            <a:schemeClr val="dk1"/>
          </a:fontRef>
        </p:style>
        <p:txBody>
          <a:bodyPr rtlCol="0" anchor="ctr"/>
          <a:lstStyle/>
          <a:p>
            <a:pPr>
              <a:spcAft>
                <a:spcPts val="600"/>
              </a:spcAft>
            </a:pPr>
            <a:r>
              <a:rPr lang="en-US" sz="1600" b="1" u="sng" dirty="0">
                <a:solidFill>
                  <a:schemeClr val="accent2"/>
                </a:solidFill>
              </a:rPr>
              <a:t>Reminder</a:t>
            </a:r>
            <a:endParaRPr lang="en-US" sz="1600" b="1" dirty="0">
              <a:solidFill>
                <a:schemeClr val="accent2"/>
              </a:solidFill>
            </a:endParaRPr>
          </a:p>
          <a:p>
            <a:r>
              <a:rPr lang="en-US" sz="1600" b="1" dirty="0"/>
              <a:t>Full costs </a:t>
            </a:r>
            <a:r>
              <a:rPr lang="en-US" sz="1600" dirty="0"/>
              <a:t>budget I.FAST = ~ 19 M€</a:t>
            </a:r>
          </a:p>
          <a:p>
            <a:pPr>
              <a:spcAft>
                <a:spcPts val="600"/>
              </a:spcAft>
            </a:pPr>
            <a:r>
              <a:rPr lang="en-US" sz="1600" dirty="0">
                <a:sym typeface="Wingdings" panose="05000000000000000000" pitchFamily="2" charset="2"/>
              </a:rPr>
              <a:t>      Full costs reporting in </a:t>
            </a:r>
            <a:r>
              <a:rPr lang="en-US" sz="1600" b="1" dirty="0">
                <a:sym typeface="Wingdings" panose="05000000000000000000" pitchFamily="2" charset="2"/>
              </a:rPr>
              <a:t>IRUS</a:t>
            </a:r>
            <a:r>
              <a:rPr lang="en-US" sz="1600" dirty="0"/>
              <a:t> </a:t>
            </a:r>
          </a:p>
          <a:p>
            <a:r>
              <a:rPr lang="en-US" sz="1600" b="1" dirty="0"/>
              <a:t>EC contribution </a:t>
            </a:r>
            <a:r>
              <a:rPr lang="en-US" sz="1600" dirty="0"/>
              <a:t>= 10 M€</a:t>
            </a:r>
          </a:p>
          <a:p>
            <a:pPr>
              <a:spcAft>
                <a:spcPts val="1200"/>
              </a:spcAft>
            </a:pPr>
            <a:r>
              <a:rPr lang="en-US" sz="1600" dirty="0"/>
              <a:t>     </a:t>
            </a:r>
            <a:r>
              <a:rPr lang="en-US" sz="1600" dirty="0">
                <a:sym typeface="Wingdings" panose="05000000000000000000" pitchFamily="2" charset="2"/>
              </a:rPr>
              <a:t> EC costs reporting in </a:t>
            </a:r>
            <a:r>
              <a:rPr lang="en-US" sz="1600" b="1" dirty="0">
                <a:sym typeface="Wingdings" panose="05000000000000000000" pitchFamily="2" charset="2"/>
              </a:rPr>
              <a:t>FS (EC Portal)</a:t>
            </a:r>
            <a:endParaRPr lang="en-US" sz="1600" b="1" dirty="0"/>
          </a:p>
        </p:txBody>
      </p:sp>
      <p:sp>
        <p:nvSpPr>
          <p:cNvPr id="3" name="Text Box 53">
            <a:extLst>
              <a:ext uri="{FF2B5EF4-FFF2-40B4-BE49-F238E27FC236}">
                <a16:creationId xmlns:a16="http://schemas.microsoft.com/office/drawing/2014/main" id="{CCE05581-2039-B7EC-53DC-59EC9BFEFBB2}"/>
              </a:ext>
            </a:extLst>
          </p:cNvPr>
          <p:cNvSpPr txBox="1">
            <a:spLocks noChangeArrowheads="1"/>
          </p:cNvSpPr>
          <p:nvPr/>
        </p:nvSpPr>
        <p:spPr bwMode="auto">
          <a:xfrm>
            <a:off x="10683154" y="1514258"/>
            <a:ext cx="531094" cy="369332"/>
          </a:xfrm>
          <a:prstGeom prst="rect">
            <a:avLst/>
          </a:prstGeom>
          <a:noFill/>
          <a:ln w="12700">
            <a:solidFill>
              <a:srgbClr val="FF0000"/>
            </a:solidFill>
            <a:prstDash val="dash"/>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fr-CH" altLang="en-US" sz="1800" dirty="0">
                <a:solidFill>
                  <a:srgbClr val="0070C0"/>
                </a:solidFill>
              </a:rPr>
              <a:t>5%</a:t>
            </a:r>
            <a:endParaRPr lang="fr-CH" altLang="en-US" sz="1800" dirty="0">
              <a:solidFill>
                <a:srgbClr val="0070C0"/>
              </a:solidFill>
              <a:cs typeface="Arial" panose="020B0604020202020204" pitchFamily="34" charset="0"/>
            </a:endParaRPr>
          </a:p>
        </p:txBody>
      </p:sp>
    </p:spTree>
    <p:extLst>
      <p:ext uri="{BB962C8B-B14F-4D97-AF65-F5344CB8AC3E}">
        <p14:creationId xmlns:p14="http://schemas.microsoft.com/office/powerpoint/2010/main" val="16488887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1A1107-E3F4-E57E-3396-107EC3E7B57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D6AA165-388E-4B18-FD9D-406A33BE453E}"/>
              </a:ext>
            </a:extLst>
          </p:cNvPr>
          <p:cNvSpPr>
            <a:spLocks noGrp="1"/>
          </p:cNvSpPr>
          <p:nvPr>
            <p:ph type="title"/>
          </p:nvPr>
        </p:nvSpPr>
        <p:spPr>
          <a:noFill/>
        </p:spPr>
        <p:txBody>
          <a:bodyPr/>
          <a:lstStyle/>
          <a:p>
            <a:r>
              <a:rPr lang="en-GB" dirty="0"/>
              <a:t>P3 reporting and final payment distribution modalities</a:t>
            </a:r>
          </a:p>
        </p:txBody>
      </p:sp>
      <p:sp>
        <p:nvSpPr>
          <p:cNvPr id="3" name="Content Placeholder 2">
            <a:extLst>
              <a:ext uri="{FF2B5EF4-FFF2-40B4-BE49-F238E27FC236}">
                <a16:creationId xmlns:a16="http://schemas.microsoft.com/office/drawing/2014/main" id="{A4F3EE1C-FF5C-2665-1434-E1F05B347FA2}"/>
              </a:ext>
            </a:extLst>
          </p:cNvPr>
          <p:cNvSpPr>
            <a:spLocks noGrp="1"/>
          </p:cNvSpPr>
          <p:nvPr>
            <p:ph idx="1"/>
          </p:nvPr>
        </p:nvSpPr>
        <p:spPr>
          <a:xfrm>
            <a:off x="838200" y="1825625"/>
            <a:ext cx="10515600" cy="4303577"/>
          </a:xfrm>
        </p:spPr>
        <p:txBody>
          <a:bodyPr>
            <a:normAutofit fontScale="92500" lnSpcReduction="20000"/>
          </a:bodyPr>
          <a:lstStyle/>
          <a:p>
            <a:r>
              <a:rPr lang="fr-CH" dirty="0"/>
              <a:t>P3: </a:t>
            </a:r>
            <a:r>
              <a:rPr lang="fr-CH" b="1" dirty="0">
                <a:solidFill>
                  <a:srgbClr val="F207CA"/>
                </a:solidFill>
              </a:rPr>
              <a:t>01.05.2024 – 31.10.2025 </a:t>
            </a:r>
            <a:r>
              <a:rPr lang="fr-CH" dirty="0"/>
              <a:t>(18 </a:t>
            </a:r>
            <a:r>
              <a:rPr lang="fr-CH" dirty="0" err="1"/>
              <a:t>months</a:t>
            </a:r>
            <a:r>
              <a:rPr lang="fr-CH" dirty="0"/>
              <a:t>)</a:t>
            </a:r>
          </a:p>
          <a:p>
            <a:r>
              <a:rPr lang="fr-CH" dirty="0"/>
              <a:t>P3 report (</a:t>
            </a:r>
            <a:r>
              <a:rPr lang="fr-CH" dirty="0" err="1"/>
              <a:t>technical</a:t>
            </a:r>
            <a:r>
              <a:rPr lang="fr-CH" dirty="0"/>
              <a:t> and financial) </a:t>
            </a:r>
            <a:r>
              <a:rPr lang="fr-CH" dirty="0" err="1"/>
              <a:t>is</a:t>
            </a:r>
            <a:r>
              <a:rPr lang="fr-CH" dirty="0"/>
              <a:t> to </a:t>
            </a:r>
            <a:r>
              <a:rPr lang="fr-CH" dirty="0" err="1"/>
              <a:t>be</a:t>
            </a:r>
            <a:r>
              <a:rPr lang="fr-CH" dirty="0"/>
              <a:t> </a:t>
            </a:r>
            <a:r>
              <a:rPr lang="fr-CH" dirty="0" err="1"/>
              <a:t>submitted</a:t>
            </a:r>
            <a:r>
              <a:rPr lang="fr-CH" dirty="0"/>
              <a:t> to the EU by the </a:t>
            </a:r>
            <a:r>
              <a:rPr lang="fr-CH" b="1" dirty="0">
                <a:solidFill>
                  <a:srgbClr val="F207CA"/>
                </a:solidFill>
              </a:rPr>
              <a:t>end of </a:t>
            </a:r>
            <a:r>
              <a:rPr lang="fr-CH" b="1" dirty="0" err="1">
                <a:solidFill>
                  <a:srgbClr val="F207CA"/>
                </a:solidFill>
              </a:rPr>
              <a:t>December</a:t>
            </a:r>
            <a:r>
              <a:rPr lang="fr-CH" b="1" dirty="0">
                <a:solidFill>
                  <a:srgbClr val="F207CA"/>
                </a:solidFill>
              </a:rPr>
              <a:t> 2025</a:t>
            </a:r>
          </a:p>
          <a:p>
            <a:r>
              <a:rPr lang="fr-CH" dirty="0"/>
              <a:t>The </a:t>
            </a:r>
            <a:r>
              <a:rPr lang="fr-CH" dirty="0" err="1"/>
              <a:t>approval</a:t>
            </a:r>
            <a:r>
              <a:rPr lang="fr-CH" dirty="0"/>
              <a:t> of the final report </a:t>
            </a:r>
            <a:r>
              <a:rPr lang="fr-CH" dirty="0" err="1"/>
              <a:t>from</a:t>
            </a:r>
            <a:r>
              <a:rPr lang="fr-CH" dirty="0"/>
              <a:t> the EC </a:t>
            </a:r>
            <a:r>
              <a:rPr lang="fr-CH" dirty="0" err="1"/>
              <a:t>may</a:t>
            </a:r>
            <a:r>
              <a:rPr lang="fr-CH" dirty="0"/>
              <a:t> </a:t>
            </a:r>
            <a:r>
              <a:rPr lang="fr-CH" dirty="0" err="1"/>
              <a:t>take</a:t>
            </a:r>
            <a:r>
              <a:rPr lang="fr-CH" dirty="0"/>
              <a:t> a few </a:t>
            </a:r>
            <a:r>
              <a:rPr lang="fr-CH" dirty="0" err="1"/>
              <a:t>months</a:t>
            </a:r>
            <a:r>
              <a:rPr lang="fr-CH" dirty="0"/>
              <a:t>, </a:t>
            </a:r>
            <a:r>
              <a:rPr lang="fr-CH" dirty="0" err="1"/>
              <a:t>before</a:t>
            </a:r>
            <a:r>
              <a:rPr lang="fr-CH" dirty="0"/>
              <a:t> to lead to the </a:t>
            </a:r>
            <a:r>
              <a:rPr lang="fr-CH" b="1" dirty="0">
                <a:solidFill>
                  <a:srgbClr val="F207CA"/>
                </a:solidFill>
              </a:rPr>
              <a:t>balance </a:t>
            </a:r>
            <a:r>
              <a:rPr lang="fr-CH" b="1" dirty="0" err="1">
                <a:solidFill>
                  <a:srgbClr val="F207CA"/>
                </a:solidFill>
              </a:rPr>
              <a:t>payment</a:t>
            </a:r>
            <a:endParaRPr lang="fr-CH" b="1" dirty="0">
              <a:solidFill>
                <a:srgbClr val="F207CA"/>
              </a:solidFill>
            </a:endParaRPr>
          </a:p>
          <a:p>
            <a:r>
              <a:rPr lang="fr-CH" dirty="0"/>
              <a:t>The </a:t>
            </a:r>
            <a:r>
              <a:rPr lang="fr-CH" dirty="0" err="1"/>
              <a:t>Governing</a:t>
            </a:r>
            <a:r>
              <a:rPr lang="fr-CH" dirty="0"/>
              <a:t> Board </a:t>
            </a:r>
            <a:r>
              <a:rPr lang="fr-CH" dirty="0" err="1"/>
              <a:t>will</a:t>
            </a:r>
            <a:r>
              <a:rPr lang="fr-CH" dirty="0"/>
              <a:t> </a:t>
            </a:r>
            <a:r>
              <a:rPr lang="fr-CH" dirty="0" err="1"/>
              <a:t>be</a:t>
            </a:r>
            <a:r>
              <a:rPr lang="fr-CH" dirty="0"/>
              <a:t> </a:t>
            </a:r>
            <a:r>
              <a:rPr lang="fr-CH" dirty="0" err="1"/>
              <a:t>asked</a:t>
            </a:r>
            <a:r>
              <a:rPr lang="fr-CH" dirty="0"/>
              <a:t>, in 2026, to vote on the </a:t>
            </a:r>
            <a:r>
              <a:rPr lang="fr-CH" b="1" dirty="0" err="1">
                <a:solidFill>
                  <a:srgbClr val="F207CA"/>
                </a:solidFill>
              </a:rPr>
              <a:t>modality</a:t>
            </a:r>
            <a:r>
              <a:rPr lang="fr-CH" b="1" dirty="0">
                <a:solidFill>
                  <a:srgbClr val="F207CA"/>
                </a:solidFill>
              </a:rPr>
              <a:t> to </a:t>
            </a:r>
            <a:r>
              <a:rPr lang="fr-CH" b="1" dirty="0" err="1">
                <a:solidFill>
                  <a:srgbClr val="F207CA"/>
                </a:solidFill>
              </a:rPr>
              <a:t>distribute</a:t>
            </a:r>
            <a:r>
              <a:rPr lang="fr-CH" b="1" dirty="0">
                <a:solidFill>
                  <a:srgbClr val="F207CA"/>
                </a:solidFill>
              </a:rPr>
              <a:t> the final </a:t>
            </a:r>
            <a:r>
              <a:rPr lang="fr-CH" b="1" dirty="0" err="1">
                <a:solidFill>
                  <a:srgbClr val="F207CA"/>
                </a:solidFill>
              </a:rPr>
              <a:t>payment</a:t>
            </a:r>
            <a:r>
              <a:rPr lang="fr-CH" dirty="0"/>
              <a:t>. </a:t>
            </a:r>
            <a:r>
              <a:rPr lang="fr-CH" dirty="0" err="1"/>
              <a:t>Three</a:t>
            </a:r>
            <a:r>
              <a:rPr lang="fr-CH" dirty="0"/>
              <a:t> options </a:t>
            </a:r>
            <a:r>
              <a:rPr lang="fr-CH" dirty="0" err="1"/>
              <a:t>prepared</a:t>
            </a:r>
            <a:r>
              <a:rPr lang="fr-CH" dirty="0"/>
              <a:t> by I.FAST Management Team are </a:t>
            </a:r>
            <a:r>
              <a:rPr lang="fr-CH" dirty="0" err="1"/>
              <a:t>presented</a:t>
            </a:r>
            <a:r>
              <a:rPr lang="fr-CH" dirty="0"/>
              <a:t> in the </a:t>
            </a:r>
            <a:r>
              <a:rPr lang="fr-CH" dirty="0" err="1"/>
              <a:t>next</a:t>
            </a:r>
            <a:r>
              <a:rPr lang="fr-CH" dirty="0"/>
              <a:t> slides</a:t>
            </a:r>
          </a:p>
          <a:p>
            <a:r>
              <a:rPr lang="fr-CH" dirty="0"/>
              <a:t>May </a:t>
            </a:r>
            <a:r>
              <a:rPr lang="fr-CH" dirty="0" err="1"/>
              <a:t>you</a:t>
            </a:r>
            <a:r>
              <a:rPr lang="fr-CH" dirty="0"/>
              <a:t> </a:t>
            </a:r>
            <a:r>
              <a:rPr lang="fr-CH" dirty="0" err="1"/>
              <a:t>think</a:t>
            </a:r>
            <a:r>
              <a:rPr lang="fr-CH" dirty="0"/>
              <a:t> </a:t>
            </a:r>
            <a:r>
              <a:rPr lang="fr-CH" dirty="0" err="1"/>
              <a:t>any</a:t>
            </a:r>
            <a:r>
              <a:rPr lang="fr-CH" dirty="0"/>
              <a:t> </a:t>
            </a:r>
            <a:r>
              <a:rPr lang="fr-CH" dirty="0" err="1"/>
              <a:t>further</a:t>
            </a:r>
            <a:r>
              <a:rPr lang="fr-CH" dirty="0"/>
              <a:t> option </a:t>
            </a:r>
            <a:r>
              <a:rPr lang="fr-CH" dirty="0" err="1"/>
              <a:t>should</a:t>
            </a:r>
            <a:r>
              <a:rPr lang="fr-CH" dirty="0"/>
              <a:t> </a:t>
            </a:r>
            <a:r>
              <a:rPr lang="fr-CH" dirty="0" err="1"/>
              <a:t>be</a:t>
            </a:r>
            <a:r>
              <a:rPr lang="fr-CH" dirty="0"/>
              <a:t> </a:t>
            </a:r>
            <a:r>
              <a:rPr lang="fr-CH" dirty="0" err="1"/>
              <a:t>considered</a:t>
            </a:r>
            <a:r>
              <a:rPr lang="fr-CH" dirty="0"/>
              <a:t>, </a:t>
            </a:r>
            <a:r>
              <a:rPr lang="fr-CH" dirty="0" err="1"/>
              <a:t>please</a:t>
            </a:r>
            <a:r>
              <a:rPr lang="fr-CH" dirty="0"/>
              <a:t> contact the Management Team to </a:t>
            </a:r>
            <a:r>
              <a:rPr lang="fr-CH" dirty="0" err="1"/>
              <a:t>present</a:t>
            </a:r>
            <a:r>
              <a:rPr lang="fr-CH" dirty="0"/>
              <a:t> </a:t>
            </a:r>
            <a:r>
              <a:rPr lang="fr-CH" dirty="0" err="1"/>
              <a:t>this</a:t>
            </a:r>
            <a:r>
              <a:rPr lang="fr-CH" dirty="0"/>
              <a:t> possible </a:t>
            </a:r>
            <a:r>
              <a:rPr lang="fr-CH" dirty="0" err="1"/>
              <a:t>additional</a:t>
            </a:r>
            <a:r>
              <a:rPr lang="fr-CH" dirty="0"/>
              <a:t> option (</a:t>
            </a:r>
            <a:r>
              <a:rPr lang="fr-CH" dirty="0">
                <a:hlinkClick r:id="rId2"/>
              </a:rPr>
              <a:t>IFAST-PMT@cern.ch</a:t>
            </a:r>
            <a:r>
              <a:rPr lang="fr-CH" dirty="0"/>
              <a:t>)</a:t>
            </a:r>
          </a:p>
        </p:txBody>
      </p:sp>
      <p:sp>
        <p:nvSpPr>
          <p:cNvPr id="4" name="Footer Placeholder 3">
            <a:extLst>
              <a:ext uri="{FF2B5EF4-FFF2-40B4-BE49-F238E27FC236}">
                <a16:creationId xmlns:a16="http://schemas.microsoft.com/office/drawing/2014/main" id="{B991D06D-38AE-D1CA-A686-FAE3B7F8E4C0}"/>
              </a:ext>
            </a:extLst>
          </p:cNvPr>
          <p:cNvSpPr>
            <a:spLocks noGrp="1"/>
          </p:cNvSpPr>
          <p:nvPr>
            <p:ph type="ftr" sz="quarter" idx="11"/>
          </p:nvPr>
        </p:nvSpPr>
        <p:spPr/>
        <p:txBody>
          <a:bodyPr/>
          <a:lstStyle/>
          <a:p>
            <a:r>
              <a:rPr lang="en-GB"/>
              <a:t>Cloé Levointurier-Vajda – P2 use of resources and interim payment</a:t>
            </a:r>
            <a:endParaRPr lang="en-US" dirty="0"/>
          </a:p>
        </p:txBody>
      </p:sp>
      <p:sp>
        <p:nvSpPr>
          <p:cNvPr id="5" name="Slide Number Placeholder 4">
            <a:extLst>
              <a:ext uri="{FF2B5EF4-FFF2-40B4-BE49-F238E27FC236}">
                <a16:creationId xmlns:a16="http://schemas.microsoft.com/office/drawing/2014/main" id="{2372F122-FDDA-30BD-8823-0F8AFC76EA84}"/>
              </a:ext>
            </a:extLst>
          </p:cNvPr>
          <p:cNvSpPr>
            <a:spLocks noGrp="1"/>
          </p:cNvSpPr>
          <p:nvPr>
            <p:ph type="sldNum" sz="quarter" idx="12"/>
          </p:nvPr>
        </p:nvSpPr>
        <p:spPr/>
        <p:txBody>
          <a:bodyPr/>
          <a:lstStyle/>
          <a:p>
            <a:fld id="{F7A1A58B-7BA1-7E42-8231-6D1CB1C760B1}" type="slidenum">
              <a:rPr lang="en-US" smtClean="0"/>
              <a:pPr/>
              <a:t>9</a:t>
            </a:fld>
            <a:endParaRPr lang="en-US"/>
          </a:p>
        </p:txBody>
      </p:sp>
    </p:spTree>
    <p:extLst>
      <p:ext uri="{BB962C8B-B14F-4D97-AF65-F5344CB8AC3E}">
        <p14:creationId xmlns:p14="http://schemas.microsoft.com/office/powerpoint/2010/main" val="4106139607"/>
      </p:ext>
    </p:extLst>
  </p:cSld>
  <p:clrMapOvr>
    <a:masterClrMapping/>
  </p:clrMapOvr>
</p:sld>
</file>

<file path=ppt/theme/theme1.xml><?xml version="1.0" encoding="utf-8"?>
<a:theme xmlns:a="http://schemas.openxmlformats.org/drawingml/2006/main" name="I.FAST Custom Slides">
  <a:themeElements>
    <a:clrScheme name="I.FAST custom colours">
      <a:dk1>
        <a:srgbClr val="000000"/>
      </a:dk1>
      <a:lt1>
        <a:srgbClr val="FFFFFF"/>
      </a:lt1>
      <a:dk2>
        <a:srgbClr val="000000"/>
      </a:dk2>
      <a:lt2>
        <a:srgbClr val="FFFFFF"/>
      </a:lt2>
      <a:accent1>
        <a:srgbClr val="FA00C8"/>
      </a:accent1>
      <a:accent2>
        <a:srgbClr val="08EDF9"/>
      </a:accent2>
      <a:accent3>
        <a:srgbClr val="A850D9"/>
      </a:accent3>
      <a:accent4>
        <a:srgbClr val="2776BF"/>
      </a:accent4>
      <a:accent5>
        <a:srgbClr val="0035CB"/>
      </a:accent5>
      <a:accent6>
        <a:srgbClr val="6011D6"/>
      </a:accent6>
      <a:hlink>
        <a:srgbClr val="08EDF9"/>
      </a:hlink>
      <a:folHlink>
        <a:srgbClr val="03777D"/>
      </a:folHlink>
    </a:clrScheme>
    <a:fontScheme name="I.FAST custom fonts">
      <a:majorFont>
        <a:latin typeface="Montserrat ExtraBold"/>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fast_theme" id="{7AE54E39-E136-2946-BAAD-9EC2262D7CA6}" vid="{60EF505A-9AB9-5F42-9EF0-EE8A69267E7D}"/>
    </a:ext>
  </a:extLst>
</a:theme>
</file>

<file path=ppt/theme/theme2.xml><?xml version="1.0" encoding="utf-8"?>
<a:theme xmlns:a="http://schemas.openxmlformats.org/drawingml/2006/main" name="Generic">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HLU-Pres-test01.thmx</Template>
  <TotalTime>2342</TotalTime>
  <Words>1456</Words>
  <Application>Microsoft Office PowerPoint</Application>
  <PresentationFormat>Widescreen</PresentationFormat>
  <Paragraphs>146</Paragraphs>
  <Slides>12</Slides>
  <Notes>2</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12</vt:i4>
      </vt:variant>
    </vt:vector>
  </HeadingPairs>
  <TitlesOfParts>
    <vt:vector size="21" baseType="lpstr">
      <vt:lpstr>Arial</vt:lpstr>
      <vt:lpstr>Calibri</vt:lpstr>
      <vt:lpstr>Calibri Light</vt:lpstr>
      <vt:lpstr>Montserrat</vt:lpstr>
      <vt:lpstr>Montserrat ExtraBold</vt:lpstr>
      <vt:lpstr>Montserrat SemiBold</vt:lpstr>
      <vt:lpstr>Wingdings</vt:lpstr>
      <vt:lpstr>I.FAST Custom Slides</vt:lpstr>
      <vt:lpstr>Generic</vt:lpstr>
      <vt:lpstr>PowerPoint Presentation</vt:lpstr>
      <vt:lpstr>Contents</vt:lpstr>
      <vt:lpstr>Current contractual situation</vt:lpstr>
      <vt:lpstr>P2 reporting overview</vt:lpstr>
      <vt:lpstr>Use of resources in P1+P2 Full costs reporting per Work Package</vt:lpstr>
      <vt:lpstr>Use of resources in P1+P2 Full costs reporting per Beneficiary</vt:lpstr>
      <vt:lpstr>P2 interim payment calculation Overview: possible scenarios</vt:lpstr>
      <vt:lpstr>Timeline of EC payments in I.FAST</vt:lpstr>
      <vt:lpstr>P3 reporting and final payment distribution modalities</vt:lpstr>
      <vt:lpstr>P3 reporting and final payment distribution modalities</vt:lpstr>
      <vt:lpstr>Concluding messages</vt:lpstr>
      <vt:lpstr>PowerPoint Presentation</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Cloe Levointurier-Vajda</cp:lastModifiedBy>
  <cp:revision>403</cp:revision>
  <dcterms:created xsi:type="dcterms:W3CDTF">2017-04-26T09:15:49Z</dcterms:created>
  <dcterms:modified xsi:type="dcterms:W3CDTF">2025-03-26T15:04:49Z</dcterms:modified>
</cp:coreProperties>
</file>