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14"/>
  </p:notesMasterIdLst>
  <p:handoutMasterIdLst>
    <p:handoutMasterId r:id="rId15"/>
  </p:handoutMasterIdLst>
  <p:sldIdLst>
    <p:sldId id="258" r:id="rId3"/>
    <p:sldId id="2063" r:id="rId4"/>
    <p:sldId id="364" r:id="rId5"/>
    <p:sldId id="300" r:id="rId6"/>
    <p:sldId id="2068" r:id="rId7"/>
    <p:sldId id="369" r:id="rId8"/>
    <p:sldId id="2065" r:id="rId9"/>
    <p:sldId id="2069" r:id="rId10"/>
    <p:sldId id="2071" r:id="rId11"/>
    <p:sldId id="2070" r:id="rId12"/>
    <p:sldId id="336" r:id="rId13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2" autoAdjust="0"/>
    <p:restoredTop sz="94322" autoAdjust="0"/>
  </p:normalViewPr>
  <p:slideViewPr>
    <p:cSldViewPr snapToObjects="1" showGuides="1">
      <p:cViewPr varScale="1">
        <p:scale>
          <a:sx n="61" d="100"/>
          <a:sy n="61" d="100"/>
        </p:scale>
        <p:origin x="136" y="60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6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4/10/2025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765893"/>
            <a:ext cx="7117800" cy="1218795"/>
          </a:xfrm>
        </p:spPr>
        <p:txBody>
          <a:bodyPr/>
          <a:lstStyle/>
          <a:p>
            <a:pPr marL="0"/>
            <a:r>
              <a:rPr lang="en-GB" sz="4400" dirty="0"/>
              <a:t>Report from the Coordinator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27448" y="3920563"/>
            <a:ext cx="2628292" cy="378210"/>
          </a:xfrm>
        </p:spPr>
        <p:txBody>
          <a:bodyPr>
            <a:normAutofit/>
          </a:bodyPr>
          <a:lstStyle/>
          <a:p>
            <a:r>
              <a:rPr lang="fr-CH" dirty="0"/>
              <a:t>Krakow, 11 April 2023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0623"/>
            <a:ext cx="7765872" cy="53311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M. Vretenar, 2025 I.FAST Governing Board Meeting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62703-EBA9-3297-B243-AF85F369B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issues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F35099-7EEF-CFF6-FC43-42B2C386F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0261"/>
            <a:ext cx="9937104" cy="441168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Please refer to </a:t>
            </a:r>
            <a:r>
              <a:rPr lang="en-US" dirty="0" err="1"/>
              <a:t>Cloé’s</a:t>
            </a:r>
            <a:r>
              <a:rPr lang="en-US" dirty="0"/>
              <a:t> talk.</a:t>
            </a:r>
          </a:p>
          <a:p>
            <a:pPr>
              <a:lnSpc>
                <a:spcPct val="120000"/>
              </a:lnSpc>
            </a:pPr>
            <a:r>
              <a:rPr lang="en-US" dirty="0"/>
              <a:t>I did not receive requests for modification in the budget distribution for this meeting (I vaguely remember of an old minor pending issue – costs for a workshop – but I could not find track of it).</a:t>
            </a:r>
          </a:p>
          <a:p>
            <a:pPr>
              <a:lnSpc>
                <a:spcPct val="120000"/>
              </a:lnSpc>
            </a:pPr>
            <a:r>
              <a:rPr lang="en-US" dirty="0"/>
              <a:t>However, even if a modification is voted today, it will have effect only in June 2026 at the time of the final redistribution → the vote can be done at the next and last Board meeting in March 2026.</a:t>
            </a:r>
          </a:p>
          <a:p>
            <a:pPr>
              <a:lnSpc>
                <a:spcPct val="120000"/>
              </a:lnSpc>
            </a:pPr>
            <a:r>
              <a:rPr lang="en-US" dirty="0"/>
              <a:t>Instead, it is important to profit of this Board meeting to start the discussion on the criteria for unused budget redistribution, an important decision that we will have to vote in </a:t>
            </a:r>
            <a:r>
              <a:rPr lang="en-US" b="1" dirty="0">
                <a:solidFill>
                  <a:srgbClr val="F207CA"/>
                </a:solidFill>
              </a:rPr>
              <a:t>March 2026 </a:t>
            </a:r>
            <a:r>
              <a:rPr lang="en-US" dirty="0"/>
              <a:t>– see </a:t>
            </a:r>
            <a:r>
              <a:rPr lang="en-US" dirty="0" err="1"/>
              <a:t>Cloé’s</a:t>
            </a:r>
            <a:r>
              <a:rPr lang="en-US" dirty="0"/>
              <a:t> presentation.</a:t>
            </a:r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B7EA7-148E-A8C3-B77B-093F9E36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75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EC571-9223-4A81-A0F2-ED2477CB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4106" y="3284984"/>
            <a:ext cx="8714184" cy="920538"/>
          </a:xfrm>
        </p:spPr>
        <p:txBody>
          <a:bodyPr>
            <a:noAutofit/>
          </a:bodyPr>
          <a:lstStyle/>
          <a:p>
            <a:r>
              <a:rPr lang="en-GB" dirty="0"/>
              <a:t>Thank you for your attention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269CDA-635B-476D-9D54-B2A84BA1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106" y="5747660"/>
            <a:ext cx="912011" cy="608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74F89C-C380-4D84-B243-A372BE891FE1}"/>
              </a:ext>
            </a:extLst>
          </p:cNvPr>
          <p:cNvSpPr/>
          <p:nvPr/>
        </p:nvSpPr>
        <p:spPr>
          <a:xfrm>
            <a:off x="3408056" y="5709337"/>
            <a:ext cx="820891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996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A04D07A-7F86-B953-DC5A-648BA5E961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4797152"/>
            <a:ext cx="3105469" cy="16971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4EC064-46CF-D259-0D46-FD3C3E1EC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Report on the last 12 months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1252-EA81-7A44-DC7A-909FBCB58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81626"/>
            <a:ext cx="11110445" cy="428908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207CA"/>
                </a:solidFill>
              </a:rPr>
              <a:t>Periodic Report 2 </a:t>
            </a:r>
            <a:r>
              <a:rPr lang="en-US" dirty="0"/>
              <a:t>(October 2022 – April 2024) submitted on 30 June 2024, 162 pages.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207CA"/>
                </a:solidFill>
              </a:rPr>
              <a:t>Project review </a:t>
            </a:r>
            <a:r>
              <a:rPr lang="en-US" dirty="0"/>
              <a:t>by the EC on 15 July. Periodic report approved; interim payment received on 15 October.</a:t>
            </a:r>
          </a:p>
          <a:p>
            <a:pPr>
              <a:lnSpc>
                <a:spcPct val="120000"/>
              </a:lnSpc>
            </a:pPr>
            <a:r>
              <a:rPr lang="en-US" dirty="0"/>
              <a:t>Letter asking for an </a:t>
            </a:r>
            <a:r>
              <a:rPr lang="en-US" dirty="0">
                <a:solidFill>
                  <a:srgbClr val="F207CA"/>
                </a:solidFill>
              </a:rPr>
              <a:t>extension of the project </a:t>
            </a:r>
            <a:r>
              <a:rPr lang="en-US" dirty="0"/>
              <a:t>by 6 months for “force majeure” events (Covid, increase of material costs and delays, loss of key personnel) sent on 25 October, with rescheduling of major deliverables. Formal </a:t>
            </a:r>
            <a:r>
              <a:rPr lang="en-US" dirty="0">
                <a:solidFill>
                  <a:srgbClr val="F207CA"/>
                </a:solidFill>
              </a:rPr>
              <a:t>Amendment request </a:t>
            </a:r>
            <a:r>
              <a:rPr lang="en-US" dirty="0"/>
              <a:t>started soon afterwards, with many updates.</a:t>
            </a:r>
          </a:p>
          <a:p>
            <a:pPr>
              <a:lnSpc>
                <a:spcPct val="120000"/>
              </a:lnSpc>
            </a:pPr>
            <a:r>
              <a:rPr lang="en-US" dirty="0"/>
              <a:t>Long and exhausting negotiations with the Project Officer from REA for corrections and additional details requested. Exceptional work by </a:t>
            </a:r>
            <a:r>
              <a:rPr lang="en-US" dirty="0" err="1"/>
              <a:t>Cloé</a:t>
            </a:r>
            <a:r>
              <a:rPr lang="en-US" dirty="0"/>
              <a:t> and positive attitude by the PO, Sotirios </a:t>
            </a:r>
            <a:r>
              <a:rPr lang="en-US" dirty="0" err="1"/>
              <a:t>Kakarantzas</a:t>
            </a:r>
            <a:r>
              <a:rPr lang="en-US" dirty="0"/>
              <a:t>.</a:t>
            </a:r>
          </a:p>
          <a:p>
            <a:pPr>
              <a:lnSpc>
                <a:spcPct val="120000"/>
              </a:lnSpc>
            </a:pPr>
            <a:r>
              <a:rPr lang="en-US" dirty="0"/>
              <a:t>Amendment (with extension) </a:t>
            </a:r>
            <a:r>
              <a:rPr lang="en-US" dirty="0">
                <a:solidFill>
                  <a:srgbClr val="F207CA"/>
                </a:solidFill>
              </a:rPr>
              <a:t>approved on 12 December</a:t>
            </a:r>
            <a:r>
              <a:rPr lang="en-US" dirty="0"/>
              <a:t>. 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E89F1-EEA7-2CA4-9A35-6757FA3B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603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21BCD-AEB0-F574-80CF-12649581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72113"/>
            <a:ext cx="1073040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Periodic Review – project assessment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EE4EE3-FDDB-9AF3-DDC5-551BC291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3FBC0B-1744-041B-3FB8-D1434BF33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984401"/>
            <a:ext cx="8236300" cy="1619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04D72D-816F-475F-2253-575F5C03F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24" y="3021960"/>
            <a:ext cx="6473102" cy="297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5F2DCE-7B38-FC2A-A177-E7F586A611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24" y="2442754"/>
            <a:ext cx="6339495" cy="513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73E6FA-9235-B9A0-0AE0-50B7076596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680" y="3322628"/>
            <a:ext cx="7293688" cy="13162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AB453F-8036-24DE-2FF4-20F96854E4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5300" y="4757218"/>
            <a:ext cx="7426509" cy="191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31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4F1D4-ACD5-6052-FD3F-42A88877CAB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8057" y="1176450"/>
            <a:ext cx="3483879" cy="2612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047098-9797-4F0E-ACFF-C735851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32" y="191460"/>
            <a:ext cx="9912832" cy="984990"/>
          </a:xfrm>
        </p:spPr>
        <p:txBody>
          <a:bodyPr>
            <a:noAutofit/>
          </a:bodyPr>
          <a:lstStyle/>
          <a:p>
            <a:r>
              <a:rPr lang="fr-CH" dirty="0"/>
              <a:t>Last </a:t>
            </a:r>
            <a:r>
              <a:rPr lang="fr-CH" dirty="0" err="1"/>
              <a:t>steps</a:t>
            </a:r>
            <a:r>
              <a:rPr lang="fr-CH" dirty="0"/>
              <a:t> to go </a:t>
            </a:r>
            <a:r>
              <a:rPr lang="fr-CH" dirty="0" err="1"/>
              <a:t>before</a:t>
            </a:r>
            <a:r>
              <a:rPr lang="fr-CH" dirty="0"/>
              <a:t> the end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FD081-B407-4BEF-9D3D-6C506F873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632" y="1061983"/>
            <a:ext cx="7248536" cy="539374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End of Project </a:t>
            </a:r>
            <a:r>
              <a:rPr lang="en-GB" sz="2000" b="1" dirty="0">
                <a:solidFill>
                  <a:schemeClr val="accent1"/>
                </a:solidFill>
              </a:rPr>
              <a:t>31 October 2025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Report to be delivered by </a:t>
            </a:r>
            <a:r>
              <a:rPr lang="en-GB" sz="2000" b="1" dirty="0">
                <a:solidFill>
                  <a:schemeClr val="accent1"/>
                </a:solidFill>
              </a:rPr>
              <a:t>31 December 2025.</a:t>
            </a:r>
            <a:endParaRPr lang="en-GB" sz="20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I.FAST meeting </a:t>
            </a:r>
            <a:r>
              <a:rPr lang="en-GB" sz="2000" b="1" dirty="0">
                <a:solidFill>
                  <a:schemeClr val="accent1"/>
                </a:solidFill>
              </a:rPr>
              <a:t>Tuesday 21 – Wednesday 22 October at the CERN Globe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Governing Board Meeting in March 2026.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Last payment (final instalment, 15%) around June 2026.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FDC9C-530B-4DF2-B624-898613C3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B860A9-0283-B6E8-D2C5-7DBE9C2B64B7}"/>
              </a:ext>
            </a:extLst>
          </p:cNvPr>
          <p:cNvSpPr txBox="1">
            <a:spLocks/>
          </p:cNvSpPr>
          <p:nvPr/>
        </p:nvSpPr>
        <p:spPr>
          <a:xfrm>
            <a:off x="3743813" y="4347917"/>
            <a:ext cx="7488224" cy="22016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400" b="1" dirty="0">
                <a:solidFill>
                  <a:srgbClr val="F207CA"/>
                </a:solidFill>
              </a:rPr>
              <a:t>Procedure for Final Report (period 01.05.2024 – 31.10.2025)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rgbClr val="F207CA"/>
                </a:solidFill>
              </a:rPr>
              <a:t>September 2025: Task Leaders</a:t>
            </a:r>
            <a:r>
              <a:rPr lang="en-GB" sz="1400" dirty="0"/>
              <a:t> receive a template to be filled in.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accent1"/>
                </a:solidFill>
              </a:rPr>
              <a:t>End of October 2025</a:t>
            </a:r>
            <a:r>
              <a:rPr lang="en-GB" sz="1400" dirty="0"/>
              <a:t>: deadline for </a:t>
            </a:r>
            <a:r>
              <a:rPr lang="en-GB" sz="1400" b="1" dirty="0">
                <a:solidFill>
                  <a:srgbClr val="C00000"/>
                </a:solidFill>
              </a:rPr>
              <a:t>sending the Task contributions. </a:t>
            </a:r>
            <a:endParaRPr lang="en-GB" sz="14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November 2025</a:t>
            </a:r>
            <a:r>
              <a:rPr lang="en-GB" sz="1400" dirty="0"/>
              <a:t>: deadline for WP Coordinators to send WP chapters.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End of November</a:t>
            </a:r>
            <a:r>
              <a:rPr lang="en-GB" sz="1400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December</a:t>
            </a:r>
            <a:r>
              <a:rPr lang="en-GB" sz="1400" dirty="0"/>
              <a:t>: Report ready for submission.</a:t>
            </a:r>
          </a:p>
        </p:txBody>
      </p:sp>
      <p:pic>
        <p:nvPicPr>
          <p:cNvPr id="8" name="Picture 7" descr="A close-up of a report&#10;&#10;AI-generated content may be incorrect.">
            <a:extLst>
              <a:ext uri="{FF2B5EF4-FFF2-40B4-BE49-F238E27FC236}">
                <a16:creationId xmlns:a16="http://schemas.microsoft.com/office/drawing/2014/main" id="{FD3F70E6-C4EF-9AB2-0E74-54C845C7C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399" y="4221088"/>
            <a:ext cx="2712647" cy="142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93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034C-D892-9BD5-6F78-ABFF94402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214"/>
            <a:ext cx="8137800" cy="920538"/>
          </a:xfrm>
        </p:spPr>
        <p:txBody>
          <a:bodyPr/>
          <a:lstStyle/>
          <a:p>
            <a:r>
              <a:rPr lang="en-US" dirty="0"/>
              <a:t>Scientific highlights 2024/25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46209-7499-C784-8794-A39C60B2C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96752"/>
            <a:ext cx="7202016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 selection of key deliverables in 2025/24:</a:t>
            </a:r>
          </a:p>
          <a:p>
            <a:pPr>
              <a:lnSpc>
                <a:spcPct val="120000"/>
              </a:lnSpc>
            </a:pPr>
            <a:r>
              <a:rPr lang="en-US" dirty="0"/>
              <a:t>Beam windows prototypes (4.3)</a:t>
            </a:r>
          </a:p>
          <a:p>
            <a:pPr>
              <a:lnSpc>
                <a:spcPct val="120000"/>
              </a:lnSpc>
            </a:pPr>
            <a:r>
              <a:rPr lang="en-US" dirty="0"/>
              <a:t>Machine learning at ESS (10.5)</a:t>
            </a:r>
          </a:p>
          <a:p>
            <a:pPr>
              <a:lnSpc>
                <a:spcPct val="120000"/>
              </a:lnSpc>
            </a:pPr>
            <a:r>
              <a:rPr lang="en-US" dirty="0"/>
              <a:t>Thin films roadmap (9.1)</a:t>
            </a:r>
          </a:p>
          <a:p>
            <a:pPr>
              <a:lnSpc>
                <a:spcPct val="120000"/>
              </a:lnSpc>
            </a:pPr>
            <a:r>
              <a:rPr lang="en-US" dirty="0"/>
              <a:t>Klystron prototype (11.2)</a:t>
            </a:r>
          </a:p>
          <a:p>
            <a:pPr>
              <a:lnSpc>
                <a:spcPct val="120000"/>
              </a:lnSpc>
            </a:pPr>
            <a:r>
              <a:rPr lang="en-US" dirty="0"/>
              <a:t>Test of 2 RF guns (7.4)</a:t>
            </a:r>
          </a:p>
          <a:p>
            <a:pPr>
              <a:lnSpc>
                <a:spcPct val="120000"/>
              </a:lnSpc>
            </a:pPr>
            <a:r>
              <a:rPr lang="en-US" dirty="0"/>
              <a:t>Roadmap for future accelerators (5.2)</a:t>
            </a:r>
          </a:p>
          <a:p>
            <a:pPr>
              <a:lnSpc>
                <a:spcPct val="120000"/>
              </a:lnSpc>
            </a:pPr>
            <a:r>
              <a:rPr lang="en-US" dirty="0"/>
              <a:t>Sustainable accelerators report (11.1)</a:t>
            </a:r>
          </a:p>
          <a:p>
            <a:pPr>
              <a:lnSpc>
                <a:spcPct val="120000"/>
              </a:lnSpc>
            </a:pPr>
            <a:r>
              <a:rPr lang="en-US" dirty="0"/>
              <a:t>Ripple mitigation for slow extraction (5.3)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+ brazing of the first X-band structure</a:t>
            </a:r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BEB7F-6819-8448-29D9-62559FC02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91128-BC99-9FA5-24C0-B164F69CA9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195" y="4680520"/>
            <a:ext cx="2555776" cy="1916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0BFE89-3C3D-671D-4F33-F40200B23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146" y="423676"/>
            <a:ext cx="2188654" cy="4127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E1A637-BC35-8C94-88FE-40104910B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389" y="1988840"/>
            <a:ext cx="2438611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75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0F894-9E28-4F01-C381-2AB7392E0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432"/>
            <a:ext cx="8137800" cy="920538"/>
          </a:xfrm>
        </p:spPr>
        <p:txBody>
          <a:bodyPr anchor="ctr">
            <a:normAutofit/>
          </a:bodyPr>
          <a:lstStyle/>
          <a:p>
            <a:r>
              <a:rPr lang="en-US" dirty="0"/>
              <a:t>12 Deliverables to the end…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FE11D-17EE-A19D-7D39-4A117B08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E37DB-6603-4A5D-7F10-D44A837FD53E}"/>
              </a:ext>
            </a:extLst>
          </p:cNvPr>
          <p:cNvSpPr txBox="1"/>
          <p:nvPr/>
        </p:nvSpPr>
        <p:spPr>
          <a:xfrm>
            <a:off x="1631505" y="5287022"/>
            <a:ext cx="964907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Please report during the presentations on the status of these deliverables, </a:t>
            </a:r>
          </a:p>
          <a:p>
            <a:r>
              <a:rPr lang="en-US" sz="2000" dirty="0"/>
              <a:t>In particular the 4 that are late (Elettra, INFN, RTU, UKRI)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619684-198F-FC38-46C7-3EEF9C0437D3}"/>
              </a:ext>
            </a:extLst>
          </p:cNvPr>
          <p:cNvGraphicFramePr>
            <a:graphicFrameLocks noGrp="1"/>
          </p:cNvGraphicFramePr>
          <p:nvPr/>
        </p:nvGraphicFramePr>
        <p:xfrm>
          <a:off x="983432" y="1255264"/>
          <a:ext cx="9338083" cy="3682778"/>
        </p:xfrm>
        <a:graphic>
          <a:graphicData uri="http://schemas.openxmlformats.org/drawingml/2006/table">
            <a:tbl>
              <a:tblPr firstRow="1" firstCol="1" bandRow="1"/>
              <a:tblGrid>
                <a:gridCol w="464309">
                  <a:extLst>
                    <a:ext uri="{9D8B030D-6E8A-4147-A177-3AD203B41FA5}">
                      <a16:colId xmlns:a16="http://schemas.microsoft.com/office/drawing/2014/main" val="2211978284"/>
                    </a:ext>
                  </a:extLst>
                </a:gridCol>
                <a:gridCol w="550857">
                  <a:extLst>
                    <a:ext uri="{9D8B030D-6E8A-4147-A177-3AD203B41FA5}">
                      <a16:colId xmlns:a16="http://schemas.microsoft.com/office/drawing/2014/main" val="1079350777"/>
                    </a:ext>
                  </a:extLst>
                </a:gridCol>
                <a:gridCol w="3875517">
                  <a:extLst>
                    <a:ext uri="{9D8B030D-6E8A-4147-A177-3AD203B41FA5}">
                      <a16:colId xmlns:a16="http://schemas.microsoft.com/office/drawing/2014/main" val="695649949"/>
                    </a:ext>
                  </a:extLst>
                </a:gridCol>
                <a:gridCol w="732848">
                  <a:extLst>
                    <a:ext uri="{9D8B030D-6E8A-4147-A177-3AD203B41FA5}">
                      <a16:colId xmlns:a16="http://schemas.microsoft.com/office/drawing/2014/main" val="3075667315"/>
                    </a:ext>
                  </a:extLst>
                </a:gridCol>
                <a:gridCol w="522282">
                  <a:extLst>
                    <a:ext uri="{9D8B030D-6E8A-4147-A177-3AD203B41FA5}">
                      <a16:colId xmlns:a16="http://schemas.microsoft.com/office/drawing/2014/main" val="2019595355"/>
                    </a:ext>
                  </a:extLst>
                </a:gridCol>
                <a:gridCol w="605912">
                  <a:extLst>
                    <a:ext uri="{9D8B030D-6E8A-4147-A177-3AD203B41FA5}">
                      <a16:colId xmlns:a16="http://schemas.microsoft.com/office/drawing/2014/main" val="2551536259"/>
                    </a:ext>
                  </a:extLst>
                </a:gridCol>
                <a:gridCol w="749949">
                  <a:extLst>
                    <a:ext uri="{9D8B030D-6E8A-4147-A177-3AD203B41FA5}">
                      <a16:colId xmlns:a16="http://schemas.microsoft.com/office/drawing/2014/main" val="2164326782"/>
                    </a:ext>
                  </a:extLst>
                </a:gridCol>
                <a:gridCol w="1836409">
                  <a:extLst>
                    <a:ext uri="{9D8B030D-6E8A-4147-A177-3AD203B41FA5}">
                      <a16:colId xmlns:a16="http://schemas.microsoft.com/office/drawing/2014/main" val="1312419386"/>
                    </a:ext>
                  </a:extLst>
                </a:gridCol>
              </a:tblGrid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Resp.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 old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new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Due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388424"/>
                  </a:ext>
                </a:extLst>
              </a:tr>
              <a:tr h="213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pre-prototype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31/12/24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End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624097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D5.1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International collaboration plans towards a multi-TeV muon collider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work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047265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First 6 GHz cavity coated and characterised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/0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/25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Delayed M50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964829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1.3 GHz Nb-coated cavity irradiated by laser in argon atmosphere and RF tested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RTU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waiting for cavity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22482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D11.3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Prototype adjustable PM quadrupole and combined function magnets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CH" sz="12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aiting</a:t>
                      </a: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for 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311813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Final report on the development of high brightness electron beams for light sources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DESY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2253473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RF test on coated resonant cavity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8531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full 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8266982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combined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846360"/>
                  </a:ext>
                </a:extLst>
              </a:tr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Longitudinally variable bend prototype fabrication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31/07/25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923744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D2.3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Industrial training scheme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31/08/25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672322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HTS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31/10/25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4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7171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AD8FB-B6F1-4CF3-841C-B4DD6A4C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7639" y="1452857"/>
            <a:ext cx="2592288" cy="34060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On the positive side: good progress in the last months.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On the negative side: quality of some deliverables is going down (people have less time to write…)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7924" y="6129202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659AF0-D5A0-6317-E725-BC4DC3FB0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1443365"/>
            <a:ext cx="6840760" cy="42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7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A42B8-95DB-2FCC-6E77-FCB804A91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critical prototypes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7FA42-946C-462A-9316-C8316A2A21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8800"/>
            <a:ext cx="10515600" cy="3763615"/>
          </a:xfrm>
        </p:spPr>
        <p:txBody>
          <a:bodyPr/>
          <a:lstStyle/>
          <a:p>
            <a:r>
              <a:rPr lang="en-US" dirty="0"/>
              <a:t>XLS accelerating structures: brazing in December successful, still some leaks to repair.</a:t>
            </a:r>
          </a:p>
          <a:p>
            <a:r>
              <a:rPr lang="en-US" dirty="0"/>
              <a:t>Coating and laser treatment of cavities delayed because of copper procurement.</a:t>
            </a:r>
          </a:p>
          <a:p>
            <a:r>
              <a:rPr lang="en-US" dirty="0"/>
              <a:t>Magnet for prototype PM system being delivered.</a:t>
            </a:r>
          </a:p>
          <a:p>
            <a:r>
              <a:rPr lang="en-US" dirty="0"/>
              <a:t>Longitudinally variable dipole prototype in construction.</a:t>
            </a:r>
          </a:p>
          <a:p>
            <a:r>
              <a:rPr lang="en-US" dirty="0"/>
              <a:t>Two magnet demonstrators in construction.</a:t>
            </a:r>
          </a:p>
          <a:p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C27AF-FD77-666E-1A02-0EBA5B789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89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D487-CEEA-A859-9CB2-D50365ECE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in management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C66B9-DD0F-3C39-5D12-6B96A08EF2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547192"/>
            <a:ext cx="10515600" cy="376361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T. Torims (deputy coordinator, WP10 coordinator) joined CERN from 1 April 2025.</a:t>
            </a:r>
          </a:p>
          <a:p>
            <a:pPr>
              <a:lnSpc>
                <a:spcPct val="100000"/>
              </a:lnSpc>
            </a:pPr>
            <a:r>
              <a:rPr lang="en-US" dirty="0"/>
              <a:t>Coordination of WP10: A. Ratkus (RTU), deputy M. Vedani (POLIMI).</a:t>
            </a:r>
          </a:p>
          <a:p>
            <a:pPr>
              <a:lnSpc>
                <a:spcPct val="100000"/>
              </a:lnSpc>
            </a:pPr>
            <a:r>
              <a:rPr lang="en-US" dirty="0"/>
              <a:t>Previous changes (2024): F. Carra (CERN) replaced M. Losasso (CERN) as coordinator of WP4, M. Ferrario (INFN) replaced R. Assmann as Coordinator of WP6.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8D12B-96A1-D860-8B62-CAFCFFF7A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45726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41073</TotalTime>
  <Words>925</Words>
  <Application>Microsoft Office PowerPoint</Application>
  <PresentationFormat>Widescreen</PresentationFormat>
  <Paragraphs>170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Report on the last 12 months</vt:lpstr>
      <vt:lpstr>2nd Periodic Review – project assessment</vt:lpstr>
      <vt:lpstr>Last steps to go before the end</vt:lpstr>
      <vt:lpstr>Scientific highlights 2024/25</vt:lpstr>
      <vt:lpstr>12 Deliverables to the end…</vt:lpstr>
      <vt:lpstr>Status of Deliverables</vt:lpstr>
      <vt:lpstr>Status of critical prototypes</vt:lpstr>
      <vt:lpstr>Changes in management</vt:lpstr>
      <vt:lpstr>Financial issues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890</cp:revision>
  <dcterms:created xsi:type="dcterms:W3CDTF">2017-04-26T09:15:49Z</dcterms:created>
  <dcterms:modified xsi:type="dcterms:W3CDTF">2025-04-10T12:19:34Z</dcterms:modified>
</cp:coreProperties>
</file>