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4"/>
  </p:notesMasterIdLst>
  <p:sldIdLst>
    <p:sldId id="938" r:id="rId5"/>
    <p:sldId id="939" r:id="rId6"/>
    <p:sldId id="937" r:id="rId7"/>
    <p:sldId id="1002" r:id="rId8"/>
    <p:sldId id="966" r:id="rId9"/>
    <p:sldId id="1001" r:id="rId10"/>
    <p:sldId id="969" r:id="rId11"/>
    <p:sldId id="989" r:id="rId12"/>
    <p:sldId id="987" r:id="rId13"/>
    <p:sldId id="988" r:id="rId14"/>
    <p:sldId id="992" r:id="rId15"/>
    <p:sldId id="993" r:id="rId16"/>
    <p:sldId id="995" r:id="rId17"/>
    <p:sldId id="996" r:id="rId18"/>
    <p:sldId id="997" r:id="rId19"/>
    <p:sldId id="998" r:id="rId20"/>
    <p:sldId id="1003" r:id="rId21"/>
    <p:sldId id="1009" r:id="rId22"/>
    <p:sldId id="1004" r:id="rId23"/>
    <p:sldId id="1010" r:id="rId24"/>
    <p:sldId id="975" r:id="rId25"/>
    <p:sldId id="1005" r:id="rId26"/>
    <p:sldId id="1011" r:id="rId27"/>
    <p:sldId id="1006" r:id="rId28"/>
    <p:sldId id="976" r:id="rId29"/>
    <p:sldId id="977" r:id="rId30"/>
    <p:sldId id="1007" r:id="rId31"/>
    <p:sldId id="979" r:id="rId32"/>
    <p:sldId id="1008" r:id="rId33"/>
    <p:sldId id="956" r:id="rId34"/>
    <p:sldId id="982" r:id="rId35"/>
    <p:sldId id="985" r:id="rId36"/>
    <p:sldId id="1012" r:id="rId37"/>
    <p:sldId id="990" r:id="rId38"/>
    <p:sldId id="983" r:id="rId39"/>
    <p:sldId id="984" r:id="rId40"/>
    <p:sldId id="991" r:id="rId41"/>
    <p:sldId id="999" r:id="rId42"/>
    <p:sldId id="1000" r:id="rId4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E18"/>
    <a:srgbClr val="0016A0"/>
    <a:srgbClr val="8E04FF"/>
    <a:srgbClr val="006DD0"/>
    <a:srgbClr val="67B4FE"/>
    <a:srgbClr val="6647AD"/>
    <a:srgbClr val="676ECB"/>
    <a:srgbClr val="6695E8"/>
    <a:srgbClr val="4303C2"/>
    <a:srgbClr val="00A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51" autoAdjust="0"/>
    <p:restoredTop sz="97156" autoAdjust="0"/>
  </p:normalViewPr>
  <p:slideViewPr>
    <p:cSldViewPr snapToGrid="0" snapToObjects="1">
      <p:cViewPr>
        <p:scale>
          <a:sx n="66" d="100"/>
          <a:sy n="66" d="100"/>
        </p:scale>
        <p:origin x="2798" y="130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120" d="100"/>
          <a:sy n="120" d="100"/>
        </p:scale>
        <p:origin x="606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042786172168543"/>
          <c:y val="3.0901138697007145E-2"/>
          <c:w val="0.75497308728793222"/>
          <c:h val="0.63761391891691632"/>
        </c:manualLayout>
      </c:layout>
      <c:lineChart>
        <c:grouping val="standard"/>
        <c:varyColors val="0"/>
        <c:ser>
          <c:idx val="0"/>
          <c:order val="0"/>
          <c:tx>
            <c:v>Pole</c:v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force'!$H$7:$H$9</c:f>
              <c:numCache>
                <c:formatCode>0.00%</c:formatCode>
                <c:ptCount val="3"/>
                <c:pt idx="0">
                  <c:v>0.49089926130644695</c:v>
                </c:pt>
                <c:pt idx="1">
                  <c:v>0.87390599996588014</c:v>
                </c:pt>
                <c:pt idx="2">
                  <c:v>0.19960625757032943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CCA-48AD-BD16-7F5156145E82}"/>
            </c:ext>
          </c:extLst>
        </c:ser>
        <c:ser>
          <c:idx val="1"/>
          <c:order val="1"/>
          <c:tx>
            <c:v>Shell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force'!$G$4:$G$6</c:f>
              <c:numCache>
                <c:formatCode>0.00%</c:formatCode>
                <c:ptCount val="3"/>
                <c:pt idx="0">
                  <c:v>0.47067101694047797</c:v>
                </c:pt>
                <c:pt idx="1">
                  <c:v>1.0443059010184759</c:v>
                </c:pt>
                <c:pt idx="2">
                  <c:v>1.0697880648958493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CCA-48AD-BD16-7F5156145E82}"/>
            </c:ext>
          </c:extLst>
        </c:ser>
        <c:ser>
          <c:idx val="3"/>
          <c:order val="2"/>
          <c:tx>
            <c:v>Vpad+Vfiller+Pocket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force'!$I$7:$I$9</c:f>
              <c:numCache>
                <c:formatCode>0.00%</c:formatCode>
                <c:ptCount val="3"/>
                <c:pt idx="0">
                  <c:v>-2.0228244365968914E-2</c:v>
                </c:pt>
                <c:pt idx="1">
                  <c:v>0.17027389665114215</c:v>
                </c:pt>
                <c:pt idx="2">
                  <c:v>-0.12981889213026937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CCA-48AD-BD16-7F5156145E82}"/>
            </c:ext>
          </c:extLst>
        </c:ser>
        <c:ser>
          <c:idx val="2"/>
          <c:order val="3"/>
          <c:tx>
            <c:v>Pole (frictionless)</c:v>
          </c:tx>
          <c:spPr>
            <a:ln w="19050" cap="rnd">
              <a:solidFill>
                <a:srgbClr val="002060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force'!$Q$7:$Q$9</c:f>
              <c:numCache>
                <c:formatCode>0.00%</c:formatCode>
                <c:ptCount val="3"/>
                <c:pt idx="0">
                  <c:v>0.4595071566269171</c:v>
                </c:pt>
                <c:pt idx="1">
                  <c:v>1.0286267976866779</c:v>
                </c:pt>
                <c:pt idx="2">
                  <c:v>0.16271146595697494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CCA-48AD-BD16-7F5156145E82}"/>
            </c:ext>
          </c:extLst>
        </c:ser>
        <c:ser>
          <c:idx val="4"/>
          <c:order val="4"/>
          <c:tx>
            <c:v>Shell (frictionless)</c:v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force'!$P$4:$P$6</c:f>
              <c:numCache>
                <c:formatCode>0.00%</c:formatCode>
                <c:ptCount val="3"/>
                <c:pt idx="0">
                  <c:v>0.4595071566269171</c:v>
                </c:pt>
                <c:pt idx="1">
                  <c:v>1.0288534896019925</c:v>
                </c:pt>
                <c:pt idx="2">
                  <c:v>1.1627121654127643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CCA-48AD-BD16-7F5156145E82}"/>
            </c:ext>
          </c:extLst>
        </c:ser>
        <c:ser>
          <c:idx val="5"/>
          <c:order val="5"/>
          <c:tx>
            <c:v>Vpad + Vfiller + Pocket (frictionless)</c:v>
          </c:tx>
          <c:spPr>
            <a:ln w="19050" cap="rnd">
              <a:solidFill>
                <a:srgbClr val="FFC000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force'!$R$7:$R$9</c:f>
              <c:numCache>
                <c:formatCode>0.00%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CCA-48AD-BD16-7F5156145E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4076031"/>
        <c:axId val="1184070751"/>
      </c:lineChart>
      <c:catAx>
        <c:axId val="11840760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184070751"/>
        <c:crosses val="autoZero"/>
        <c:auto val="1"/>
        <c:lblAlgn val="ctr"/>
        <c:lblOffset val="100"/>
        <c:tickMarkSkip val="1"/>
        <c:noMultiLvlLbl val="0"/>
      </c:catAx>
      <c:valAx>
        <c:axId val="11840707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Fx / F e.m.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184076031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28888795876248829"/>
          <c:y val="0.69378895960046616"/>
          <c:w val="0.61437760220403637"/>
          <c:h val="0.28625630130574325"/>
        </c:manualLayout>
      </c:layout>
      <c:overlay val="1"/>
      <c:spPr>
        <a:solidFill>
          <a:sysClr val="window" lastClr="FFFFFF"/>
        </a:solidFill>
        <a:ln>
          <a:solidFill>
            <a:srgbClr val="0055A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6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1755" y="2216426"/>
            <a:ext cx="2928732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  <a:prstGeom prst="rect">
            <a:avLst/>
          </a:prstGeo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JC Perez / </a:t>
            </a:r>
            <a:r>
              <a:rPr lang="de-CH" dirty="0" err="1"/>
              <a:t>February</a:t>
            </a:r>
            <a:r>
              <a:rPr lang="de-CH" dirty="0"/>
              <a:t> 11th 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  <a:prstGeom prst="rect">
            <a:avLst/>
          </a:prstGeo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JC Perez / </a:t>
            </a:r>
            <a:r>
              <a:rPr lang="de-CH" dirty="0" err="1"/>
              <a:t>February</a:t>
            </a:r>
            <a:r>
              <a:rPr lang="de-CH" dirty="0"/>
              <a:t> 11th 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JC Perez / </a:t>
            </a:r>
            <a:r>
              <a:rPr lang="de-CH" dirty="0" err="1"/>
              <a:t>February</a:t>
            </a:r>
            <a:r>
              <a:rPr lang="de-CH" dirty="0"/>
              <a:t> 11th 2024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  <a:prstGeom prst="rect">
            <a:avLst/>
          </a:prstGeo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JC Perez / </a:t>
            </a:r>
            <a:r>
              <a:rPr lang="de-CH" dirty="0" err="1"/>
              <a:t>February</a:t>
            </a:r>
            <a:r>
              <a:rPr lang="de-CH" dirty="0"/>
              <a:t> 11th 2024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dirty="0"/>
              <a:t>JC Perez / </a:t>
            </a:r>
            <a:r>
              <a:rPr lang="de-CH" dirty="0" err="1"/>
              <a:t>February</a:t>
            </a:r>
            <a:r>
              <a:rPr lang="de-CH" dirty="0"/>
              <a:t> 11th 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JC Perez / September 19th 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CH"/>
              <a:t>JC Perez / September 19th 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8442" y="6272585"/>
            <a:ext cx="991891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1040913" y="6375400"/>
            <a:ext cx="991891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jpeg"/><Relationship Id="rId11" Type="http://schemas.openxmlformats.org/officeDocument/2006/relationships/image" Target="../media/image32.png"/><Relationship Id="rId5" Type="http://schemas.openxmlformats.org/officeDocument/2006/relationships/image" Target="../media/image27.jpeg"/><Relationship Id="rId10" Type="http://schemas.openxmlformats.org/officeDocument/2006/relationships/chart" Target="../charts/chart1.xml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png"/><Relationship Id="rId7" Type="http://schemas.openxmlformats.org/officeDocument/2006/relationships/image" Target="../media/image48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png"/><Relationship Id="rId7" Type="http://schemas.openxmlformats.org/officeDocument/2006/relationships/image" Target="../media/image60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12408/" TargetMode="Externa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png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332E2-0CC6-B96D-E895-2D72308A7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5A41A-DAA4-65F1-5DFC-51387EAB3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 T Block dipole BOND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460C7-702C-FA18-3A39-1D43443E4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C2107-9155-AB5A-F2B6-5BC6F57A8F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E9EA22-D9DD-57C7-67E2-7B31809230E6}"/>
              </a:ext>
            </a:extLst>
          </p:cNvPr>
          <p:cNvSpPr txBox="1"/>
          <p:nvPr/>
        </p:nvSpPr>
        <p:spPr>
          <a:xfrm>
            <a:off x="794198" y="1298756"/>
            <a:ext cx="495946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0000"/>
                </a:solidFill>
              </a:rPr>
              <a:t>A first BOND conceptual design (2024) </a:t>
            </a:r>
            <a:r>
              <a:rPr lang="en-GB" sz="1600" dirty="0"/>
              <a:t>was investigated accounting for the use of a </a:t>
            </a:r>
            <a:r>
              <a:rPr lang="en-GB" sz="1600" dirty="0">
                <a:solidFill>
                  <a:srgbClr val="FF0000"/>
                </a:solidFill>
              </a:rPr>
              <a:t>large cable made of 44 strands of 1.1 mm diameter. </a:t>
            </a:r>
            <a:r>
              <a:rPr lang="en-GB" sz="1600" dirty="0"/>
              <a:t>The cable would be the same as the Test Facility Dipole (TFD), manufactured at LBNL since the strand number exceeds the current capability of CERN’s Rutherford cabling machine.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EC1650-8E20-BE77-6D2D-824418D475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3216" y="3880039"/>
            <a:ext cx="2554190" cy="21600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1E320D4-BA35-4A56-6294-C3CCB9FE1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5007" y="3519349"/>
            <a:ext cx="3371654" cy="636597"/>
          </a:xfrm>
        </p:spPr>
        <p:txBody>
          <a:bodyPr/>
          <a:lstStyle/>
          <a:p>
            <a:pPr marL="36576" indent="0">
              <a:buNone/>
            </a:pPr>
            <a:r>
              <a:rPr lang="en-GB" sz="1800" i="1" u="sng" dirty="0"/>
              <a:t>BOND – 44 strands cable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393090-9E33-A326-E9D8-44EE34157B4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4002" y="4026627"/>
            <a:ext cx="2136548" cy="162000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255AB632-462C-DFEE-78A3-9DA707683408}"/>
              </a:ext>
            </a:extLst>
          </p:cNvPr>
          <p:cNvGrpSpPr/>
          <p:nvPr/>
        </p:nvGrpSpPr>
        <p:grpSpPr>
          <a:xfrm>
            <a:off x="6837423" y="577830"/>
            <a:ext cx="4625156" cy="2802347"/>
            <a:chOff x="6837423" y="577830"/>
            <a:chExt cx="4625156" cy="280234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391A7F8-238E-BC23-99E4-0DFD7AB31E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32815"/>
            <a:stretch/>
          </p:blipFill>
          <p:spPr>
            <a:xfrm>
              <a:off x="6837423" y="1132708"/>
              <a:ext cx="4229100" cy="2247469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17A39CA-44F2-2FE3-5B93-4BAAD8B3008D}"/>
                </a:ext>
              </a:extLst>
            </p:cNvPr>
            <p:cNvGrpSpPr/>
            <p:nvPr/>
          </p:nvGrpSpPr>
          <p:grpSpPr>
            <a:xfrm>
              <a:off x="10742579" y="577830"/>
              <a:ext cx="720000" cy="720000"/>
              <a:chOff x="6613150" y="1933602"/>
              <a:chExt cx="720000" cy="720000"/>
            </a:xfrm>
            <a:solidFill>
              <a:schemeClr val="bg1"/>
            </a:solidFill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626E5339-D7F7-F217-0725-EF0A0FA9EA27}"/>
                  </a:ext>
                </a:extLst>
              </p:cNvPr>
              <p:cNvSpPr/>
              <p:nvPr/>
            </p:nvSpPr>
            <p:spPr>
              <a:xfrm>
                <a:off x="6613150" y="1933602"/>
                <a:ext cx="720000" cy="720000"/>
              </a:xfrm>
              <a:prstGeom prst="ellipse">
                <a:avLst/>
              </a:prstGeom>
              <a:grpFill/>
              <a:ln w="19050">
                <a:solidFill>
                  <a:srgbClr val="0D0D0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solidFill>
                    <a:srgbClr val="0D0D0D"/>
                  </a:solidFill>
                  <a:latin typeface="LM Mono Prop Light 10" panose="00000500000000000000" pitchFamily="50" charset="0"/>
                </a:endParaRPr>
              </a:p>
            </p:txBody>
          </p: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227FA1F-9AEE-AC5F-962A-D094E49C9A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669801" y="2154661"/>
                <a:ext cx="589280" cy="258849"/>
              </a:xfrm>
              <a:prstGeom prst="rect">
                <a:avLst/>
              </a:prstGeom>
              <a:grpFill/>
            </p:spPr>
          </p:pic>
        </p:grp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A45BBB1-E606-378C-1619-7DB2470A3253}"/>
              </a:ext>
            </a:extLst>
          </p:cNvPr>
          <p:cNvSpPr txBox="1"/>
          <p:nvPr/>
        </p:nvSpPr>
        <p:spPr>
          <a:xfrm>
            <a:off x="828691" y="3012780"/>
            <a:ext cx="495946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sz="1600" dirty="0"/>
          </a:p>
          <a:p>
            <a:pPr algn="just"/>
            <a:r>
              <a:rPr lang="en-GB" sz="1600" dirty="0"/>
              <a:t>     In parallel, a second design based on a 40 strands cable (which can be manufactured at CERN) was also considered and initially kept as an alternative.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0E318F-23FA-BA54-E76C-8746F509AD74}"/>
              </a:ext>
            </a:extLst>
          </p:cNvPr>
          <p:cNvSpPr txBox="1"/>
          <p:nvPr/>
        </p:nvSpPr>
        <p:spPr>
          <a:xfrm>
            <a:off x="828691" y="4283120"/>
            <a:ext cx="495946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0000"/>
                </a:solidFill>
              </a:rPr>
              <a:t>In December 2024, a decision was made to change the baseline for BOND design and proceed with the 40 strands (1.1 mm diam.) option, allowing for the internalization of the cable production.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5565D19-9B71-F7F5-ED4E-794BA55F2F65}"/>
              </a:ext>
            </a:extLst>
          </p:cNvPr>
          <p:cNvSpPr/>
          <p:nvPr/>
        </p:nvSpPr>
        <p:spPr>
          <a:xfrm>
            <a:off x="6094169" y="3410848"/>
            <a:ext cx="5562600" cy="26577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5D0E689-CB64-3918-D1EC-D5A8E30D01A6}"/>
              </a:ext>
            </a:extLst>
          </p:cNvPr>
          <p:cNvGrpSpPr/>
          <p:nvPr/>
        </p:nvGrpSpPr>
        <p:grpSpPr>
          <a:xfrm>
            <a:off x="6512445" y="3493820"/>
            <a:ext cx="5089922" cy="2545927"/>
            <a:chOff x="6492478" y="3479146"/>
            <a:chExt cx="5089922" cy="2545927"/>
          </a:xfrm>
        </p:grpSpPr>
        <p:pic>
          <p:nvPicPr>
            <p:cNvPr id="7" name="Picture 6" descr="A rainbow colored diagram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866AD0FC-BCB7-6975-00D7-6D2266E78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92478" y="3865073"/>
              <a:ext cx="2726463" cy="2160000"/>
            </a:xfrm>
            <a:prstGeom prst="rect">
              <a:avLst/>
            </a:prstGeom>
          </p:spPr>
        </p:pic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FC0EF2E4-30AA-F889-C07E-FF0B7207079F}"/>
                </a:ext>
              </a:extLst>
            </p:cNvPr>
            <p:cNvSpPr txBox="1">
              <a:spLocks/>
            </p:cNvSpPr>
            <p:nvPr/>
          </p:nvSpPr>
          <p:spPr>
            <a:xfrm>
              <a:off x="6757461" y="3479146"/>
              <a:ext cx="3371654" cy="636597"/>
            </a:xfrm>
            <a:prstGeom prst="rect">
              <a:avLst/>
            </a:prstGeom>
          </p:spPr>
          <p:txBody>
            <a:bodyPr/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 panose="020B0604020202020204" pitchFamily="34" charset="0"/>
                <a:buChar char="•"/>
                <a:defRPr kumimoji="0" sz="30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Font typeface="Arial" panose="020B0604020202020204" pitchFamily="34" charset="0"/>
                <a:buNone/>
              </a:pPr>
              <a:r>
                <a:rPr lang="en-GB" sz="1800" i="1" u="sng" dirty="0"/>
                <a:t>BOND – 40 strands cable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98B99CE-466C-A1F4-0374-09386BCD3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09543" y="4189947"/>
              <a:ext cx="2172857" cy="1620000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6BDB6AB-3697-7F73-CC60-ED40C48B5DD6}"/>
              </a:ext>
            </a:extLst>
          </p:cNvPr>
          <p:cNvGrpSpPr/>
          <p:nvPr/>
        </p:nvGrpSpPr>
        <p:grpSpPr>
          <a:xfrm>
            <a:off x="6836697" y="579258"/>
            <a:ext cx="4628130" cy="2805019"/>
            <a:chOff x="6834232" y="573093"/>
            <a:chExt cx="4628130" cy="2805019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5B702985-2CB5-2663-34D0-67D1D2B5F1B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b="32815"/>
            <a:stretch/>
          </p:blipFill>
          <p:spPr>
            <a:xfrm>
              <a:off x="6834232" y="1130643"/>
              <a:ext cx="4229100" cy="2247469"/>
            </a:xfrm>
            <a:prstGeom prst="rect">
              <a:avLst/>
            </a:prstGeom>
            <a:solidFill>
              <a:schemeClr val="bg1"/>
            </a:solidFill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73BC521A-EC5E-D2F2-FB73-66AB79B3F0BE}"/>
                </a:ext>
              </a:extLst>
            </p:cNvPr>
            <p:cNvGrpSpPr/>
            <p:nvPr/>
          </p:nvGrpSpPr>
          <p:grpSpPr>
            <a:xfrm>
              <a:off x="10742362" y="573093"/>
              <a:ext cx="720000" cy="720000"/>
              <a:chOff x="6603625" y="1924077"/>
              <a:chExt cx="720000" cy="720000"/>
            </a:xfrm>
            <a:solidFill>
              <a:schemeClr val="bg1"/>
            </a:solidFill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36AF989C-81DC-4BE6-2563-C890A21A3947}"/>
                  </a:ext>
                </a:extLst>
              </p:cNvPr>
              <p:cNvSpPr/>
              <p:nvPr/>
            </p:nvSpPr>
            <p:spPr>
              <a:xfrm>
                <a:off x="6603625" y="1924077"/>
                <a:ext cx="720000" cy="720000"/>
              </a:xfrm>
              <a:prstGeom prst="ellipse">
                <a:avLst/>
              </a:prstGeom>
              <a:grpFill/>
              <a:ln w="19050">
                <a:solidFill>
                  <a:srgbClr val="0D0D0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solidFill>
                    <a:srgbClr val="0D0D0D"/>
                  </a:solidFill>
                  <a:latin typeface="LM Mono Prop Light 10" panose="00000500000000000000" pitchFamily="50" charset="0"/>
                </a:endParaRPr>
              </a:p>
            </p:txBody>
          </p:sp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167119F9-5933-30C6-B011-B8ADD59EF78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669801" y="2154661"/>
                <a:ext cx="589280" cy="258849"/>
              </a:xfrm>
              <a:prstGeom prst="rect">
                <a:avLst/>
              </a:prstGeom>
              <a:grpFill/>
            </p:spPr>
          </p:pic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32A6D9F-184E-E193-49BD-070D07977AF4}"/>
              </a:ext>
            </a:extLst>
          </p:cNvPr>
          <p:cNvSpPr txBox="1"/>
          <p:nvPr/>
        </p:nvSpPr>
        <p:spPr>
          <a:xfrm rot="20593269">
            <a:off x="715725" y="2312813"/>
            <a:ext cx="1049838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Check / comment on baseline change</a:t>
            </a:r>
            <a:endParaRPr lang="en-GB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17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9" grpId="0" build="p"/>
      <p:bldP spid="22" grpId="0"/>
      <p:bldP spid="24" grpId="0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3C3526-13BF-B6D5-C613-F8EBF9459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6C84C-E6EA-06B6-3D53-24BD351D4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7525" y="2593087"/>
            <a:ext cx="6076950" cy="940443"/>
          </a:xfrm>
        </p:spPr>
        <p:txBody>
          <a:bodyPr/>
          <a:lstStyle/>
          <a:p>
            <a:pPr algn="ctr"/>
            <a:r>
              <a:rPr lang="en-GB" dirty="0"/>
              <a:t>40 strands cable design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6DBFC-A87B-89BE-C541-0A2F7564D5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TE-HFM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BA530-F952-3CBD-5156-AE9C5A6B88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740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F6FAD-60BD-079D-EFC4-77874B147F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186A2-E235-A842-CB9D-73564E651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 T Block dipole BOND – 40 strands cable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A4A86-B511-C8D2-2458-81CE8C023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893" y="1091088"/>
            <a:ext cx="10969139" cy="636597"/>
          </a:xfrm>
        </p:spPr>
        <p:txBody>
          <a:bodyPr/>
          <a:lstStyle/>
          <a:p>
            <a:r>
              <a:rPr lang="en-GB" sz="1800" dirty="0"/>
              <a:t>The 2D &amp; 3D electromagnetic design for the single aperture configuration was completed in January 2025.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39347-6A6C-4530-1845-70B9A47291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269B5-0CFF-1241-2FAF-EB49E04BE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22" name="Table 9">
            <a:extLst>
              <a:ext uri="{FF2B5EF4-FFF2-40B4-BE49-F238E27FC236}">
                <a16:creationId xmlns:a16="http://schemas.microsoft.com/office/drawing/2014/main" id="{C967C2A6-1B66-E684-E0A1-0B4ECB32A0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439925"/>
              </p:ext>
            </p:extLst>
          </p:nvPr>
        </p:nvGraphicFramePr>
        <p:xfrm>
          <a:off x="3943978" y="1641055"/>
          <a:ext cx="4495878" cy="3055620"/>
        </p:xfrm>
        <a:graphic>
          <a:graphicData uri="http://schemas.openxmlformats.org/drawingml/2006/table">
            <a:tbl>
              <a:tblPr firstRow="1" bandRow="1"/>
              <a:tblGrid>
                <a:gridCol w="1457178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771978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1133361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1133361">
                  <a:extLst>
                    <a:ext uri="{9D8B030D-6E8A-4147-A177-3AD203B41FA5}">
                      <a16:colId xmlns:a16="http://schemas.microsoft.com/office/drawing/2014/main" val="718033377"/>
                    </a:ext>
                  </a:extLst>
                </a:gridCol>
              </a:tblGrid>
              <a:tr h="1523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105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Single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Aperture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Intra-beam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distance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149386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Yoke diameter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540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Shell diameter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640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780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515095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Nominal current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[kA]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20.005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19.340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984445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 overall</a:t>
                      </a:r>
                      <a:endParaRPr lang="en-GB" sz="105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[A/mm2]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360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348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719192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 strand (</a:t>
                      </a:r>
                      <a:r>
                        <a:rPr lang="en-US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eng.</a:t>
                      </a:r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[A/mm2]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526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509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562391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Nominal field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[T]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848370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Peak field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[T]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957761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Ap. to peak field ratio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6580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Load line fraction @1.9 K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81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094051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Load line fraction @4.2 K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92.6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91.2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371240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Temperature margin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[K]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048339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Inductance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</a:t>
                      </a:r>
                      <a:r>
                        <a:rPr kumimoji="0" lang="en-GB" sz="1200" kern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mH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/m]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10.24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811955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Stored energy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[MJ/m]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1.031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2.064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889388"/>
                  </a:ext>
                </a:extLst>
              </a:tr>
            </a:tbl>
          </a:graphicData>
        </a:graphic>
      </p:graphicFrame>
      <p:graphicFrame>
        <p:nvGraphicFramePr>
          <p:cNvPr id="38" name="Table 9">
            <a:extLst>
              <a:ext uri="{FF2B5EF4-FFF2-40B4-BE49-F238E27FC236}">
                <a16:creationId xmlns:a16="http://schemas.microsoft.com/office/drawing/2014/main" id="{FAEB07FA-C634-D18A-840D-E362E62EC5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290033"/>
              </p:ext>
            </p:extLst>
          </p:nvPr>
        </p:nvGraphicFramePr>
        <p:xfrm>
          <a:off x="3630461" y="4808723"/>
          <a:ext cx="5089807" cy="962025"/>
        </p:xfrm>
        <a:graphic>
          <a:graphicData uri="http://schemas.openxmlformats.org/drawingml/2006/table">
            <a:tbl>
              <a:tblPr firstRow="1" bandRow="1"/>
              <a:tblGrid>
                <a:gridCol w="1661393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762277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1409136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1257001">
                  <a:extLst>
                    <a:ext uri="{9D8B030D-6E8A-4147-A177-3AD203B41FA5}">
                      <a16:colId xmlns:a16="http://schemas.microsoft.com/office/drawing/2014/main" val="3007640128"/>
                    </a:ext>
                  </a:extLst>
                </a:gridCol>
              </a:tblGrid>
              <a:tr h="1339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of turns per pole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Insulated cable surface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</a:t>
                      </a:r>
                      <a:r>
                        <a:rPr lang="en-GB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58095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Equivalent coil width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53.4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03168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efficiency *</a:t>
                      </a:r>
                      <a:r>
                        <a:rPr lang="en-GB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[T.mm/A]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0.00075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91DF3459-47F9-32B0-810A-F743F131F0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68" y="1692144"/>
            <a:ext cx="2992936" cy="24753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4FACA6-A15D-43F5-9B64-E0546CCA09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9584" y="1656706"/>
            <a:ext cx="3289465" cy="24311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D11E058-00FB-A71B-1945-FBCFF0DB44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204" y="4260227"/>
            <a:ext cx="2691351" cy="16326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EEF9BC-77BF-208F-92DD-3F4A0B001C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5570" y="4349514"/>
            <a:ext cx="2486371" cy="145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384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32A45-6B39-FEA0-004E-4AD1DD0E7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6133F-6977-FB10-9BB7-FD17AFBAB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 T Block dipole BOND – 40 strands cable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7DE33-0BA5-668C-EBC8-F986198EB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893" y="1091088"/>
            <a:ext cx="10969139" cy="636597"/>
          </a:xfrm>
        </p:spPr>
        <p:txBody>
          <a:bodyPr/>
          <a:lstStyle/>
          <a:p>
            <a:r>
              <a:rPr lang="en-GB" sz="1800" dirty="0" err="1"/>
              <a:t>Loadline</a:t>
            </a:r>
            <a:r>
              <a:rPr lang="en-GB" sz="1800" dirty="0"/>
              <a:t> and critical surface margins for single and double aperture designs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C4F7D-E6A5-74A0-27EA-F79368EAF1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E1993-13A8-14A2-C0D3-149A458813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D35795-387E-065C-91B5-831C86C27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8000" y="1409386"/>
            <a:ext cx="4605965" cy="46103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662248-3B93-6175-D38C-A5DDC9CA7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035" y="1823667"/>
            <a:ext cx="2992936" cy="24753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091EB1-29C7-2E30-D917-AF87D79214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7546" y="3335737"/>
            <a:ext cx="3289465" cy="243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100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B9E70-F9E3-E1C8-AAB5-E461E4EF9B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2E0FB-6348-F572-2DB2-1D00891C6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324940"/>
            <a:ext cx="10969139" cy="940443"/>
          </a:xfrm>
        </p:spPr>
        <p:txBody>
          <a:bodyPr/>
          <a:lstStyle/>
          <a:p>
            <a:r>
              <a:rPr lang="en-GB" dirty="0"/>
              <a:t>14 T Block dipole BOND – 40 strands cable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25ADE7-1E73-3AF9-6C4B-58349F6987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A283C-A01F-1121-6696-A5E7836957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32763D-D02C-CF21-3778-BCE1C744E21B}"/>
              </a:ext>
            </a:extLst>
          </p:cNvPr>
          <p:cNvSpPr txBox="1"/>
          <p:nvPr/>
        </p:nvSpPr>
        <p:spPr>
          <a:xfrm>
            <a:off x="502750" y="4598129"/>
            <a:ext cx="16252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Coil to pole contact pressure at 14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71CA94-4A42-EC4E-1620-900D61FF353E}"/>
              </a:ext>
            </a:extLst>
          </p:cNvPr>
          <p:cNvSpPr txBox="1"/>
          <p:nvPr/>
        </p:nvSpPr>
        <p:spPr>
          <a:xfrm>
            <a:off x="3466446" y="2966483"/>
            <a:ext cx="37264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X-component of stress (MPa) during assembly (left), cool down (centre), and at 14 T (right).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EF93AE-675E-1C30-74FB-AE57B1429180}"/>
              </a:ext>
            </a:extLst>
          </p:cNvPr>
          <p:cNvSpPr txBox="1"/>
          <p:nvPr/>
        </p:nvSpPr>
        <p:spPr>
          <a:xfrm>
            <a:off x="3371294" y="5133122"/>
            <a:ext cx="36127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Von Mises stresses (MPa) during assembly (left), cool down (centre), and at 14 T (right).</a:t>
            </a:r>
          </a:p>
        </p:txBody>
      </p:sp>
      <p:sp>
        <p:nvSpPr>
          <p:cNvPr id="4" name="Rectangle 38">
            <a:extLst>
              <a:ext uri="{FF2B5EF4-FFF2-40B4-BE49-F238E27FC236}">
                <a16:creationId xmlns:a16="http://schemas.microsoft.com/office/drawing/2014/main" id="{93B6DFA3-26E1-2172-DCDF-AE44D9422A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5815" y="2700701"/>
            <a:ext cx="1536093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91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7" name="Rectangle 38">
            <a:extLst>
              <a:ext uri="{FF2B5EF4-FFF2-40B4-BE49-F238E27FC236}">
                <a16:creationId xmlns:a16="http://schemas.microsoft.com/office/drawing/2014/main" id="{F251938A-06B5-A97F-CE40-D171FA9E7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8192" y="2687731"/>
            <a:ext cx="1547184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177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8" name="Rectangle 38">
            <a:extLst>
              <a:ext uri="{FF2B5EF4-FFF2-40B4-BE49-F238E27FC236}">
                <a16:creationId xmlns:a16="http://schemas.microsoft.com/office/drawing/2014/main" id="{F510D0A6-4147-CDBC-8B5B-270174F8F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7943" y="2695482"/>
            <a:ext cx="1367165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>
                <a:solidFill>
                  <a:srgbClr val="C00000"/>
                </a:solidFill>
                <a:latin typeface="LM Mono Prop Light 10" panose="00000500000000000000" pitchFamily="50" charset="0"/>
              </a:rPr>
              <a:t>Peak at 14 T = 150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11" name="Picture 10" descr="A diagram of a heat map&#10;&#10;Description automatically generated with medium confidence">
            <a:extLst>
              <a:ext uri="{FF2B5EF4-FFF2-40B4-BE49-F238E27FC236}">
                <a16:creationId xmlns:a16="http://schemas.microsoft.com/office/drawing/2014/main" id="{2F1792D7-49D2-672F-B749-5A0FE510DCE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3547" y="1433571"/>
            <a:ext cx="1661504" cy="1249599"/>
          </a:xfrm>
          <a:prstGeom prst="rect">
            <a:avLst/>
          </a:prstGeom>
        </p:spPr>
      </p:pic>
      <p:pic>
        <p:nvPicPr>
          <p:cNvPr id="13" name="Picture 12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5D1095B6-AD58-CB71-FAB3-79716971D40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5051" y="1440217"/>
            <a:ext cx="1661504" cy="1249599"/>
          </a:xfrm>
          <a:prstGeom prst="rect">
            <a:avLst/>
          </a:prstGeom>
        </p:spPr>
      </p:pic>
      <p:pic>
        <p:nvPicPr>
          <p:cNvPr id="15" name="Picture 14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CC2B84D8-E532-5836-93B4-D8F58E1162A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2043" y="1422437"/>
            <a:ext cx="1661504" cy="1249599"/>
          </a:xfrm>
          <a:prstGeom prst="rect">
            <a:avLst/>
          </a:prstGeom>
        </p:spPr>
      </p:pic>
      <p:sp>
        <p:nvSpPr>
          <p:cNvPr id="17" name="Rectangle 38">
            <a:extLst>
              <a:ext uri="{FF2B5EF4-FFF2-40B4-BE49-F238E27FC236}">
                <a16:creationId xmlns:a16="http://schemas.microsoft.com/office/drawing/2014/main" id="{D9A1E1BD-C31D-D959-9FE1-201E5FA1F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0860" y="4844350"/>
            <a:ext cx="1662472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86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8" name="Rectangle 38">
            <a:extLst>
              <a:ext uri="{FF2B5EF4-FFF2-40B4-BE49-F238E27FC236}">
                <a16:creationId xmlns:a16="http://schemas.microsoft.com/office/drawing/2014/main" id="{BB0F2E53-CBE9-8953-38C7-645056041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6248" y="4844350"/>
            <a:ext cx="1342872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175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9" name="Rectangle 38">
            <a:extLst>
              <a:ext uri="{FF2B5EF4-FFF2-40B4-BE49-F238E27FC236}">
                <a16:creationId xmlns:a16="http://schemas.microsoft.com/office/drawing/2014/main" id="{B1A71272-AB80-B813-3F65-43880B51D4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7587" y="4844350"/>
            <a:ext cx="1415407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14 T = 140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21" name="Picture 20" descr="A diagram of a green rectangle with a rainbow colored spectrum&#10;&#10;Description automatically generated with medium confidence">
            <a:extLst>
              <a:ext uri="{FF2B5EF4-FFF2-40B4-BE49-F238E27FC236}">
                <a16:creationId xmlns:a16="http://schemas.microsoft.com/office/drawing/2014/main" id="{A419AC63-2FE4-46BC-C3FB-0D56DBCBCB3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4078" y="3512582"/>
            <a:ext cx="1660973" cy="1249200"/>
          </a:xfrm>
          <a:prstGeom prst="rect">
            <a:avLst/>
          </a:prstGeom>
        </p:spPr>
      </p:pic>
      <p:pic>
        <p:nvPicPr>
          <p:cNvPr id="23" name="Picture 22" descr="A rainbow colored map with numbers and letters&#10;&#10;Description automatically generated">
            <a:extLst>
              <a:ext uri="{FF2B5EF4-FFF2-40B4-BE49-F238E27FC236}">
                <a16:creationId xmlns:a16="http://schemas.microsoft.com/office/drawing/2014/main" id="{A6DC9AB7-5A91-0087-623D-57237BED69C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633" y="3511968"/>
            <a:ext cx="1660973" cy="1249200"/>
          </a:xfrm>
          <a:prstGeom prst="rect">
            <a:avLst/>
          </a:prstGeom>
        </p:spPr>
      </p:pic>
      <p:pic>
        <p:nvPicPr>
          <p:cNvPr id="24" name="Picture 23" descr="A screen shot of a diagram&#10;&#10;Description automatically generated">
            <a:extLst>
              <a:ext uri="{FF2B5EF4-FFF2-40B4-BE49-F238E27FC236}">
                <a16:creationId xmlns:a16="http://schemas.microsoft.com/office/drawing/2014/main" id="{6E75B82F-90C2-99F2-716D-DAA514ED9BCE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2574" y="3512582"/>
            <a:ext cx="1660973" cy="1249200"/>
          </a:xfrm>
          <a:prstGeom prst="rect">
            <a:avLst/>
          </a:prstGeom>
        </p:spPr>
      </p:pic>
      <p:pic>
        <p:nvPicPr>
          <p:cNvPr id="41" name="Picture 40" descr="A blue and pink diagram&#10;&#10;Description automatically generated">
            <a:extLst>
              <a:ext uri="{FF2B5EF4-FFF2-40B4-BE49-F238E27FC236}">
                <a16:creationId xmlns:a16="http://schemas.microsoft.com/office/drawing/2014/main" id="{08B4D4D6-2EDF-EC8F-6F29-23BCD01311DA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203" y="1398206"/>
            <a:ext cx="1519530" cy="1480840"/>
          </a:xfrm>
          <a:prstGeom prst="rect">
            <a:avLst/>
          </a:prstGeom>
        </p:spPr>
      </p:pic>
      <p:pic>
        <p:nvPicPr>
          <p:cNvPr id="42" name="Picture 41" descr="A diagram of a cylinder&#10;&#10;Description automatically generated with medium confidence">
            <a:extLst>
              <a:ext uri="{FF2B5EF4-FFF2-40B4-BE49-F238E27FC236}">
                <a16:creationId xmlns:a16="http://schemas.microsoft.com/office/drawing/2014/main" id="{FA85FD31-2065-4EF7-0FB9-E4B13B420B9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50" y="3034914"/>
            <a:ext cx="1968969" cy="1480840"/>
          </a:xfrm>
          <a:prstGeom prst="rect">
            <a:avLst/>
          </a:prstGeom>
        </p:spPr>
      </p:pic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FBAE9448-99F3-497A-AE19-BC72C4BF02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5781639"/>
              </p:ext>
            </p:extLst>
          </p:nvPr>
        </p:nvGraphicFramePr>
        <p:xfrm>
          <a:off x="7891275" y="1127819"/>
          <a:ext cx="4037683" cy="4520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45" name="Picture 44">
            <a:extLst>
              <a:ext uri="{FF2B5EF4-FFF2-40B4-BE49-F238E27FC236}">
                <a16:creationId xmlns:a16="http://schemas.microsoft.com/office/drawing/2014/main" id="{87893D1C-EA1A-DE65-480B-B89F4D3F44A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12498" y="1398206"/>
            <a:ext cx="844624" cy="830834"/>
          </a:xfrm>
          <a:prstGeom prst="rect">
            <a:avLst/>
          </a:prstGeom>
        </p:spPr>
      </p:pic>
      <p:sp>
        <p:nvSpPr>
          <p:cNvPr id="46" name="Content Placeholder 2">
            <a:extLst>
              <a:ext uri="{FF2B5EF4-FFF2-40B4-BE49-F238E27FC236}">
                <a16:creationId xmlns:a16="http://schemas.microsoft.com/office/drawing/2014/main" id="{A1228BEE-2AB7-E50A-841F-A7801846A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550" y="5814970"/>
            <a:ext cx="10969139" cy="636597"/>
          </a:xfrm>
        </p:spPr>
        <p:txBody>
          <a:bodyPr/>
          <a:lstStyle/>
          <a:p>
            <a:pPr algn="ctr"/>
            <a:r>
              <a:rPr lang="en-GB" sz="1800" dirty="0"/>
              <a:t>Magnet structure designed with enough margin to operate at 15.5 T.</a:t>
            </a:r>
          </a:p>
        </p:txBody>
      </p:sp>
    </p:spTree>
    <p:extLst>
      <p:ext uri="{BB962C8B-B14F-4D97-AF65-F5344CB8AC3E}">
        <p14:creationId xmlns:p14="http://schemas.microsoft.com/office/powerpoint/2010/main" val="3221307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3412E3-83B1-9960-950D-077CDA893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87B17-265F-014C-7C6C-62B2C97CC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324940"/>
            <a:ext cx="10969139" cy="940443"/>
          </a:xfrm>
        </p:spPr>
        <p:txBody>
          <a:bodyPr/>
          <a:lstStyle/>
          <a:p>
            <a:r>
              <a:rPr lang="en-GB" dirty="0"/>
              <a:t>14 T Block dipole BOND – 40 strands cable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3CA19-DA36-990A-504B-49A3AE844D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AD4068-057F-7692-9F2B-E106F7AF6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5CE7ECE9-B25D-99F3-3393-0A59D92AF2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207827"/>
              </p:ext>
            </p:extLst>
          </p:nvPr>
        </p:nvGraphicFramePr>
        <p:xfrm>
          <a:off x="1954490" y="4656297"/>
          <a:ext cx="3964113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091">
                  <a:extLst>
                    <a:ext uri="{9D8B030D-6E8A-4147-A177-3AD203B41FA5}">
                      <a16:colId xmlns:a16="http://schemas.microsoft.com/office/drawing/2014/main" val="3932116238"/>
                    </a:ext>
                  </a:extLst>
                </a:gridCol>
                <a:gridCol w="593964">
                  <a:extLst>
                    <a:ext uri="{9D8B030D-6E8A-4147-A177-3AD203B41FA5}">
                      <a16:colId xmlns:a16="http://schemas.microsoft.com/office/drawing/2014/main" val="3689956322"/>
                    </a:ext>
                  </a:extLst>
                </a:gridCol>
                <a:gridCol w="683058">
                  <a:extLst>
                    <a:ext uri="{9D8B030D-6E8A-4147-A177-3AD203B41FA5}">
                      <a16:colId xmlns:a16="http://schemas.microsoft.com/office/drawing/2014/main" val="2496941286"/>
                    </a:ext>
                  </a:extLst>
                </a:gridCol>
              </a:tblGrid>
              <a:tr h="244332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curvature radius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750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768436"/>
                  </a:ext>
                </a:extLst>
              </a:tr>
              <a:tr h="244332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angle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º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005367"/>
                  </a:ext>
                </a:extLst>
              </a:tr>
              <a:tr h="2443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straight section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178.4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237875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AE33FE4-C934-69EA-7776-CA0FE219ED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276" y="1561623"/>
            <a:ext cx="4778837" cy="25437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810CB6-48E0-B06A-F211-3A4289D2E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5244" y="1402543"/>
            <a:ext cx="2791434" cy="22536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8E3380-D167-E847-A7F1-4F90AD7454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3141" y="3793401"/>
            <a:ext cx="3207583" cy="206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38454-5A19-D3B9-6EE4-F4985E397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C43ED-D096-B04C-360C-9D84CEF58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324940"/>
            <a:ext cx="10969139" cy="940443"/>
          </a:xfrm>
        </p:spPr>
        <p:txBody>
          <a:bodyPr/>
          <a:lstStyle/>
          <a:p>
            <a:r>
              <a:rPr lang="en-GB" dirty="0"/>
              <a:t>14 T Block dipole BOND – 40 strands cable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77C31-D297-146C-03BA-D6F20F203F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F4B0A8-E41C-0F72-4AC0-C647A0A47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1EB8C3-894A-976F-A219-55839475E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5775" y="2472563"/>
            <a:ext cx="2438636" cy="14370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8CD2246-B500-E875-69F8-4A66E8EB4F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13" y="1378743"/>
            <a:ext cx="2725046" cy="216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EA6462-7971-0663-DBFE-1102AC2FD8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2504" y="1341582"/>
            <a:ext cx="2716515" cy="21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EDD12A-E69A-F47B-5553-0A50888C3F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7452" y="1378743"/>
            <a:ext cx="2889376" cy="216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3B8437-14E4-8C91-F94A-D4880D4152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7452" y="3657207"/>
            <a:ext cx="2766630" cy="21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7B1A1DB-DCEF-7BCD-AE69-9228421E14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72504" y="3657207"/>
            <a:ext cx="2776001" cy="21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74E0AD8-9720-9AAE-493A-E4D8B008A5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1713" y="3657207"/>
            <a:ext cx="2764880" cy="216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0E96710-3249-E781-BEEB-1A474C8EAB2B}"/>
              </a:ext>
            </a:extLst>
          </p:cNvPr>
          <p:cNvSpPr txBox="1"/>
          <p:nvPr/>
        </p:nvSpPr>
        <p:spPr>
          <a:xfrm>
            <a:off x="9319307" y="4016875"/>
            <a:ext cx="2670544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/>
              <a:t>*Final design of the endplate missing, simulations account for a very thick endplate for the moment. 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159162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C20271-4121-160E-685D-E1BF398098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151F7-C91A-AD35-07BA-CEAE8B94E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90C88-1A7B-3D25-4A1C-4A90EDA1A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Scope of the Work Package 3.5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design</a:t>
            </a:r>
          </a:p>
          <a:p>
            <a:r>
              <a:rPr lang="en-GB" dirty="0"/>
              <a:t>Overview on manufacturing tooling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mock-ups  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Cooling strategies</a:t>
            </a:r>
          </a:p>
          <a:p>
            <a:r>
              <a:rPr lang="en-GB" dirty="0" err="1">
                <a:solidFill>
                  <a:schemeClr val="bg2">
                    <a:lumMod val="90000"/>
                  </a:schemeClr>
                </a:solidFill>
              </a:rPr>
              <a:t>eRMC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&amp; RMM activities update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development plan &amp; schedule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E01F1-17EB-EDCE-AEC1-6B8585BA1F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B154553-3E9E-D122-F36A-E09330946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TE-HFM Workshop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686449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337B9-BF5E-9E14-3DA9-8608E5C42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Tooling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39D58-7B08-B094-D0B0-3246C597AA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From Nicolas</a:t>
            </a:r>
          </a:p>
          <a:p>
            <a:endParaRPr lang="en-GB" dirty="0"/>
          </a:p>
          <a:p>
            <a:r>
              <a:rPr lang="en-GB" dirty="0"/>
              <a:t>2 or 2.5 months for finishing 3D tooling Winding/Splicing/Reaction – End April</a:t>
            </a:r>
          </a:p>
          <a:p>
            <a:r>
              <a:rPr lang="en-GB" dirty="0"/>
              <a:t>Then we need to add some time for drawing preparation:</a:t>
            </a:r>
          </a:p>
          <a:p>
            <a:pPr lvl="1"/>
            <a:r>
              <a:rPr lang="en-GB" dirty="0"/>
              <a:t>1 month per tooling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6B10FA-C4EE-F056-80C6-372E2E1EFD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4CD7A-EC37-24DF-9485-4D79EE16C4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D8BCC-5FD7-DF97-5AD9-E35D78FAF5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042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6A369E-5BD5-DDFF-3C67-0DB54E6888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5A4CA-72D6-5F72-EF02-0D08257AE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E4C1F-1BEB-7A14-647B-97F777B4E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Scope of the Work Package 3.5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tooling</a:t>
            </a:r>
          </a:p>
          <a:p>
            <a:r>
              <a:rPr lang="en-GB" dirty="0"/>
              <a:t>Overview on manufacturing mock-ups  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Cooling strategies</a:t>
            </a:r>
          </a:p>
          <a:p>
            <a:r>
              <a:rPr lang="en-GB" dirty="0" err="1">
                <a:solidFill>
                  <a:schemeClr val="bg2">
                    <a:lumMod val="90000"/>
                  </a:schemeClr>
                </a:solidFill>
              </a:rPr>
              <a:t>eRMC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&amp; RMM activities update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development plan &amp; schedule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0A1268-3121-0BB8-A7F5-41C6EB4FB6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BC269FF7-8489-1223-E603-398F0AC765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TE-HFM Workshop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17269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1958" y="2227145"/>
            <a:ext cx="7661491" cy="3138057"/>
          </a:xfrm>
        </p:spPr>
        <p:txBody>
          <a:bodyPr>
            <a:normAutofit/>
          </a:bodyPr>
          <a:lstStyle/>
          <a:p>
            <a:pPr algn="ctr"/>
            <a:r>
              <a:rPr lang="it-IT" b="1" dirty="0"/>
              <a:t>WP3.5 </a:t>
            </a:r>
            <a:br>
              <a:rPr lang="it-IT" b="1" dirty="0"/>
            </a:br>
            <a:r>
              <a:rPr lang="it-IT" b="1" dirty="0"/>
              <a:t> Nb</a:t>
            </a:r>
            <a:r>
              <a:rPr lang="it-IT" b="1" baseline="-25000" dirty="0"/>
              <a:t>3</a:t>
            </a:r>
            <a:r>
              <a:rPr lang="it-IT" b="1" dirty="0"/>
              <a:t>Sn 14 T Block dipole BOND</a:t>
            </a:r>
            <a:br>
              <a:rPr lang="en-GB" sz="4800" dirty="0"/>
            </a:br>
            <a:r>
              <a:rPr lang="en-GB" sz="2700" dirty="0"/>
              <a:t>HFM Annual Meeting 2025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z="1200" dirty="0"/>
              <a:t>JC Perez / </a:t>
            </a:r>
            <a:r>
              <a:rPr lang="de-CH" sz="1200" dirty="0" err="1"/>
              <a:t>February</a:t>
            </a:r>
            <a:r>
              <a:rPr lang="de-CH" sz="1200" dirty="0"/>
              <a:t> 11th 2025</a:t>
            </a:r>
            <a:endParaRPr lang="en-US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200" dirty="0"/>
              <a:t>TE-HFM Workshop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328613" y="5087569"/>
            <a:ext cx="11534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J. C. Pérez, N. </a:t>
            </a:r>
            <a:r>
              <a:rPr lang="es-ES" dirty="0" err="1"/>
              <a:t>Bourcey</a:t>
            </a:r>
            <a:r>
              <a:rPr lang="es-ES" dirty="0"/>
              <a:t>, E. </a:t>
            </a:r>
            <a:r>
              <a:rPr lang="es-ES" dirty="0" err="1"/>
              <a:t>Fernandez</a:t>
            </a:r>
            <a:r>
              <a:rPr lang="es-ES" dirty="0"/>
              <a:t>, J. Ferradas, A. Haziot, N. Lusa, S. Izquierdo, N. Peray and E. </a:t>
            </a:r>
            <a:r>
              <a:rPr lang="es-ES" dirty="0" err="1"/>
              <a:t>Todesco</a:t>
            </a:r>
            <a:endParaRPr lang="en-FR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1FB406-F79C-EE1D-00FF-853C40BA3756}"/>
              </a:ext>
            </a:extLst>
          </p:cNvPr>
          <p:cNvSpPr txBox="1"/>
          <p:nvPr/>
        </p:nvSpPr>
        <p:spPr>
          <a:xfrm>
            <a:off x="7475622" y="5767889"/>
            <a:ext cx="4569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https://indico.cern.ch/event/1471305/</a:t>
            </a:r>
          </a:p>
        </p:txBody>
      </p:sp>
      <p:pic>
        <p:nvPicPr>
          <p:cNvPr id="11" name="Picture 10" descr="A diagram of a circular object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81E81AEC-B426-6558-5B97-BBA7C7EF52F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0213" y="237937"/>
            <a:ext cx="2844000" cy="2880000"/>
          </a:xfrm>
          <a:prstGeom prst="rect">
            <a:avLst/>
          </a:prstGeom>
        </p:spPr>
      </p:pic>
      <p:pic>
        <p:nvPicPr>
          <p:cNvPr id="12" name="Picture 11" descr="A diagram of a blue circle with a rainbow colored object&#10;&#10;Description automatically generated">
            <a:extLst>
              <a:ext uri="{FF2B5EF4-FFF2-40B4-BE49-F238E27FC236}">
                <a16:creationId xmlns:a16="http://schemas.microsoft.com/office/drawing/2014/main" id="{003C075E-FF4B-DC1A-6001-0F638B7E6C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67789" y="383102"/>
            <a:ext cx="2572596" cy="258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4C5B6-5925-4B4A-2AD2-38AA0BFDA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Mock-ups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0E6E4-A439-191B-FC93-AA37D68E0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261" y="1190380"/>
            <a:ext cx="10969139" cy="4670196"/>
          </a:xfrm>
        </p:spPr>
        <p:txBody>
          <a:bodyPr/>
          <a:lstStyle/>
          <a:p>
            <a:r>
              <a:rPr lang="en-GB" dirty="0"/>
              <a:t>From Nicholas</a:t>
            </a:r>
          </a:p>
          <a:p>
            <a:endParaRPr lang="en-GB" dirty="0"/>
          </a:p>
          <a:p>
            <a:r>
              <a:rPr lang="en-GB" sz="2400" dirty="0"/>
              <a:t>General delays for pieces:</a:t>
            </a:r>
          </a:p>
          <a:p>
            <a:pPr lvl="1"/>
            <a:r>
              <a:rPr lang="en-GB" sz="2000" dirty="0"/>
              <a:t>2 weeks for offers</a:t>
            </a:r>
          </a:p>
          <a:p>
            <a:pPr lvl="1"/>
            <a:r>
              <a:rPr lang="en-GB" sz="2000" dirty="0"/>
              <a:t>8 weeks after contract signed</a:t>
            </a:r>
          </a:p>
          <a:p>
            <a:r>
              <a:rPr lang="en-GB" sz="2400" dirty="0"/>
              <a:t>Ti-bar mock-up:</a:t>
            </a:r>
          </a:p>
          <a:p>
            <a:pPr lvl="1"/>
            <a:r>
              <a:rPr lang="en-GB" sz="2000" dirty="0"/>
              <a:t>April ready for test (best scenario)</a:t>
            </a:r>
          </a:p>
          <a:p>
            <a:pPr lvl="1"/>
            <a:r>
              <a:rPr lang="en-GB" sz="2000" dirty="0"/>
              <a:t>May ready for test (in case we need to heat treat everything)</a:t>
            </a:r>
          </a:p>
          <a:p>
            <a:r>
              <a:rPr lang="en-GB" sz="2400" dirty="0"/>
              <a:t>Coil mock-up:</a:t>
            </a:r>
          </a:p>
          <a:p>
            <a:pPr lvl="1"/>
            <a:r>
              <a:rPr lang="en-GB" sz="2000" dirty="0"/>
              <a:t>End of February for the model and drawings</a:t>
            </a:r>
          </a:p>
          <a:p>
            <a:pPr lvl="1"/>
            <a:r>
              <a:rPr lang="en-GB" sz="2000" dirty="0"/>
              <a:t>Beginning March + 10 weeks = End May / beginning of June for tests on coil mock-ups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A8C3B-4B99-FAA2-EDC1-1206FCAF0BE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7CC6B-F6BA-7BBF-D83D-041936A55A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F0D307-8EE0-3CCE-2CF2-410B7E0FB0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8346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26BF1-9226-9547-449E-209CE0C35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Winding tests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16F94-C346-BFDE-F997-57E862F0167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September 19th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54E6E-67E6-656A-0BD9-AC47E33FDD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66A647-4F81-23BA-463A-6D75A842B2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3659DD-DC13-E000-DD95-A29840104247}"/>
              </a:ext>
            </a:extLst>
          </p:cNvPr>
          <p:cNvSpPr txBox="1"/>
          <p:nvPr/>
        </p:nvSpPr>
        <p:spPr>
          <a:xfrm>
            <a:off x="9773607" y="5986980"/>
            <a:ext cx="23509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Courtesy of E. Fernandez Mora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A28990EE-BA70-EA20-DFC0-9555B7601C2C}"/>
              </a:ext>
            </a:extLst>
          </p:cNvPr>
          <p:cNvSpPr txBox="1">
            <a:spLocks/>
          </p:cNvSpPr>
          <p:nvPr/>
        </p:nvSpPr>
        <p:spPr>
          <a:xfrm>
            <a:off x="144159" y="1192752"/>
            <a:ext cx="3375848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44 strands x 1.1 mm </a:t>
            </a:r>
            <a:endParaRPr lang="en-GB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7940A0-6374-68FD-EBC7-2BD8A71C51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71" y="4177971"/>
            <a:ext cx="1990059" cy="1069436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7860AA60-1A2F-6A32-672D-89EF301FE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7695" y="3977536"/>
            <a:ext cx="1379715" cy="149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itle 8">
            <a:extLst>
              <a:ext uri="{FF2B5EF4-FFF2-40B4-BE49-F238E27FC236}">
                <a16:creationId xmlns:a16="http://schemas.microsoft.com/office/drawing/2014/main" id="{C3D9A7C3-135C-EE27-ACE6-838C1E04DA24}"/>
              </a:ext>
            </a:extLst>
          </p:cNvPr>
          <p:cNvSpPr txBox="1">
            <a:spLocks/>
          </p:cNvSpPr>
          <p:nvPr/>
        </p:nvSpPr>
        <p:spPr>
          <a:xfrm>
            <a:off x="9708023" y="1253981"/>
            <a:ext cx="2317942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/>
              <a:t>Final tests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6EBF3FC-FF64-1F0A-7A47-1300899F582A}"/>
              </a:ext>
            </a:extLst>
          </p:cNvPr>
          <p:cNvCxnSpPr>
            <a:cxnSpLocks/>
          </p:cNvCxnSpPr>
          <p:nvPr/>
        </p:nvCxnSpPr>
        <p:spPr>
          <a:xfrm>
            <a:off x="3525044" y="1338031"/>
            <a:ext cx="0" cy="4640477"/>
          </a:xfrm>
          <a:prstGeom prst="line">
            <a:avLst/>
          </a:prstGeom>
          <a:noFill/>
          <a:ln w="19050" cap="flat" cmpd="sng" algn="ctr">
            <a:solidFill>
              <a:srgbClr val="DDDDDD"/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DA5C969B-A7ED-B039-1DAC-6D0680B49E6C}"/>
              </a:ext>
            </a:extLst>
          </p:cNvPr>
          <p:cNvSpPr txBox="1"/>
          <p:nvPr/>
        </p:nvSpPr>
        <p:spPr>
          <a:xfrm>
            <a:off x="9181817" y="1749594"/>
            <a:ext cx="2972206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28650" lvl="1" indent="-171450" algn="just">
              <a:buFont typeface="Wingdings" panose="05000000000000000000" pitchFamily="2" charset="2"/>
              <a:buChar char="Ø"/>
            </a:pPr>
            <a:r>
              <a:rPr lang="en-GB" sz="1200" dirty="0">
                <a:latin typeface="Arial"/>
              </a:rPr>
              <a:t>Experimental validation and consolidation of the new baseline</a:t>
            </a:r>
          </a:p>
          <a:p>
            <a:pPr marL="1085850" lvl="2" indent="-171450" algn="just">
              <a:buFont typeface="Courier New" panose="02070309020205020404" pitchFamily="49" charset="0"/>
              <a:buChar char="o"/>
            </a:pPr>
            <a:endParaRPr lang="en-GB" sz="1200" dirty="0">
              <a:latin typeface="Arial"/>
            </a:endParaRPr>
          </a:p>
          <a:p>
            <a:pPr marL="628650" lvl="1" indent="-171450" algn="just">
              <a:buFont typeface="Wingdings" panose="05000000000000000000" pitchFamily="2" charset="2"/>
              <a:buChar char="Ø"/>
            </a:pPr>
            <a:r>
              <a:rPr lang="en-GB" sz="1100" dirty="0">
                <a:latin typeface="Arial"/>
              </a:rPr>
              <a:t>Additional winding test to explore the impact of the winding tension.</a:t>
            </a:r>
            <a:endParaRPr lang="en-GB" sz="11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1"/>
            <a:endParaRPr lang="en-GB" sz="1100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44" name="Picture 43" descr="A close-up of a machine&#10;&#10;Description automatically generated">
            <a:extLst>
              <a:ext uri="{FF2B5EF4-FFF2-40B4-BE49-F238E27FC236}">
                <a16:creationId xmlns:a16="http://schemas.microsoft.com/office/drawing/2014/main" id="{70CB3480-EC0D-3CC9-DF7A-47C0C60F3D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93970" y="3183543"/>
            <a:ext cx="2161466" cy="1147529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8DABF97-953E-F6C5-5D16-BF5E5BDEA095}"/>
              </a:ext>
            </a:extLst>
          </p:cNvPr>
          <p:cNvCxnSpPr>
            <a:cxnSpLocks/>
          </p:cNvCxnSpPr>
          <p:nvPr/>
        </p:nvCxnSpPr>
        <p:spPr>
          <a:xfrm>
            <a:off x="9562609" y="1294020"/>
            <a:ext cx="0" cy="4640477"/>
          </a:xfrm>
          <a:prstGeom prst="line">
            <a:avLst/>
          </a:prstGeom>
          <a:noFill/>
          <a:ln w="19050" cap="flat" cmpd="sng" algn="ctr">
            <a:solidFill>
              <a:srgbClr val="DDDDDD"/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40F0B5EA-429F-4DE5-40EE-23D6601C8B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5700" y="4427447"/>
            <a:ext cx="2161465" cy="12066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B26877A-A4E5-E4C1-5B78-02CABC0A22F1}"/>
              </a:ext>
            </a:extLst>
          </p:cNvPr>
          <p:cNvSpPr txBox="1"/>
          <p:nvPr/>
        </p:nvSpPr>
        <p:spPr>
          <a:xfrm>
            <a:off x="0" y="5821347"/>
            <a:ext cx="3425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Courtesy of D. Pulikowski, PhD. Thesis</a:t>
            </a:r>
          </a:p>
          <a:p>
            <a:pPr algn="ctr"/>
            <a:r>
              <a:rPr lang="en-GB" sz="800" dirty="0"/>
              <a:t>[https://cds.cern.ch/record/2641140/files/CERN-THESIS-2018-181.pdf]</a:t>
            </a:r>
          </a:p>
        </p:txBody>
      </p:sp>
      <p:sp>
        <p:nvSpPr>
          <p:cNvPr id="17" name="Title 8">
            <a:extLst>
              <a:ext uri="{FF2B5EF4-FFF2-40B4-BE49-F238E27FC236}">
                <a16:creationId xmlns:a16="http://schemas.microsoft.com/office/drawing/2014/main" id="{FF5275FF-4AA7-FC6F-2D15-B2EA1843B988}"/>
              </a:ext>
            </a:extLst>
          </p:cNvPr>
          <p:cNvSpPr txBox="1">
            <a:spLocks/>
          </p:cNvSpPr>
          <p:nvPr/>
        </p:nvSpPr>
        <p:spPr>
          <a:xfrm>
            <a:off x="3680065" y="1228746"/>
            <a:ext cx="3924031" cy="42210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Initial tests performed</a:t>
            </a:r>
            <a:endParaRPr lang="en-GB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F90CBF-9BFD-06AC-15FE-677FBA2E1F7F}"/>
              </a:ext>
            </a:extLst>
          </p:cNvPr>
          <p:cNvSpPr txBox="1"/>
          <p:nvPr/>
        </p:nvSpPr>
        <p:spPr>
          <a:xfrm>
            <a:off x="3335114" y="3307392"/>
            <a:ext cx="60820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GB" sz="1100" dirty="0">
                <a:latin typeface="Arial"/>
              </a:rPr>
              <a:t>Combined easy-way and hard-way bending tests → </a:t>
            </a:r>
            <a:r>
              <a:rPr lang="en-GB" sz="1100" b="1" u="sng" dirty="0">
                <a:latin typeface="Arial"/>
              </a:rPr>
              <a:t>Focus on 44 strands x 1.1 mm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005F9A9-D401-0616-ECAB-8E861482E68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983" y="1766160"/>
            <a:ext cx="3186191" cy="117710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B33AA78-E598-2CDC-6FE4-F6C4F99F3A28}"/>
              </a:ext>
            </a:extLst>
          </p:cNvPr>
          <p:cNvSpPr txBox="1"/>
          <p:nvPr/>
        </p:nvSpPr>
        <p:spPr>
          <a:xfrm>
            <a:off x="3561411" y="2196030"/>
            <a:ext cx="26505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85850" lvl="2" indent="-171450" algn="just">
              <a:buFont typeface="Courier New" panose="02070309020205020404" pitchFamily="49" charset="0"/>
              <a:buChar char="o"/>
              <a:defRPr/>
            </a:pPr>
            <a:r>
              <a:rPr lang="en-US" sz="1200" dirty="0" err="1">
                <a:latin typeface="Arial"/>
              </a:rPr>
              <a:t>R</a:t>
            </a:r>
            <a:r>
              <a:rPr lang="en-US" sz="1200" baseline="-25000" dirty="0" err="1">
                <a:latin typeface="Arial"/>
              </a:rPr>
              <a:t>easy</a:t>
            </a:r>
            <a:r>
              <a:rPr lang="en-US" sz="1200" baseline="-25000" dirty="0">
                <a:latin typeface="Arial"/>
              </a:rPr>
              <a:t>-way</a:t>
            </a:r>
            <a:r>
              <a:rPr lang="en-US" sz="1200" dirty="0">
                <a:latin typeface="Arial"/>
              </a:rPr>
              <a:t> = 12 mm</a:t>
            </a:r>
          </a:p>
          <a:p>
            <a:pPr marL="1085850" lvl="2" indent="-171450" algn="just">
              <a:buFont typeface="Courier New" panose="02070309020205020404" pitchFamily="49" charset="0"/>
              <a:buChar char="o"/>
              <a:defRPr/>
            </a:pPr>
            <a:r>
              <a:rPr lang="en-US" sz="1200" dirty="0" err="1"/>
              <a:t>R</a:t>
            </a:r>
            <a:r>
              <a:rPr lang="en-US" sz="1200" baseline="-25000" dirty="0" err="1"/>
              <a:t>easy</a:t>
            </a:r>
            <a:r>
              <a:rPr lang="en-US" sz="1200" baseline="-25000" dirty="0"/>
              <a:t>-way</a:t>
            </a:r>
            <a:r>
              <a:rPr lang="en-US" sz="1200" dirty="0">
                <a:solidFill>
                  <a:schemeClr val="tx2"/>
                </a:solidFill>
                <a:latin typeface="Arial"/>
              </a:rPr>
              <a:t> = 13 mm</a:t>
            </a:r>
          </a:p>
          <a:p>
            <a:pPr marL="1085850" lvl="2" indent="-171450" algn="just">
              <a:buFont typeface="Courier New" panose="02070309020205020404" pitchFamily="49" charset="0"/>
              <a:buChar char="o"/>
              <a:defRPr/>
            </a:pPr>
            <a:r>
              <a:rPr lang="en-US" sz="1200" dirty="0" err="1"/>
              <a:t>R</a:t>
            </a:r>
            <a:r>
              <a:rPr lang="en-US" sz="1200" baseline="-25000" dirty="0" err="1"/>
              <a:t>easy</a:t>
            </a:r>
            <a:r>
              <a:rPr lang="en-US" sz="1200" baseline="-25000" dirty="0"/>
              <a:t>-way</a:t>
            </a:r>
            <a:r>
              <a:rPr lang="en-US" sz="1200" dirty="0">
                <a:solidFill>
                  <a:schemeClr val="tx2"/>
                </a:solidFill>
                <a:latin typeface="Arial"/>
              </a:rPr>
              <a:t> = 14.8 mm</a:t>
            </a:r>
            <a:endParaRPr lang="en-GB" sz="1200" dirty="0">
              <a:solidFill>
                <a:schemeClr val="tx2"/>
              </a:solidFill>
              <a:latin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C87416-B3A5-2CCA-0AC1-DC52F4F051CB}"/>
              </a:ext>
            </a:extLst>
          </p:cNvPr>
          <p:cNvSpPr txBox="1"/>
          <p:nvPr/>
        </p:nvSpPr>
        <p:spPr>
          <a:xfrm>
            <a:off x="2402799" y="2912289"/>
            <a:ext cx="739894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ctr">
              <a:defRPr/>
            </a:pPr>
            <a:r>
              <a:rPr lang="en-US" sz="1100" dirty="0">
                <a:solidFill>
                  <a:srgbClr val="00B050"/>
                </a:solidFill>
                <a:latin typeface="Arial"/>
              </a:rPr>
              <a:t>For our baseline cable architecture (44 strands x 1.1 mm), all</a:t>
            </a:r>
            <a:r>
              <a:rPr lang="en-GB" sz="1100" dirty="0">
                <a:solidFill>
                  <a:srgbClr val="00B050"/>
                </a:solidFill>
                <a:latin typeface="Arial"/>
              </a:rPr>
              <a:t> tests were successfully completed.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070E30-43EE-7E2C-ACED-5622E0BA0D0C}"/>
              </a:ext>
            </a:extLst>
          </p:cNvPr>
          <p:cNvSpPr txBox="1"/>
          <p:nvPr/>
        </p:nvSpPr>
        <p:spPr>
          <a:xfrm>
            <a:off x="3797847" y="3694721"/>
            <a:ext cx="568712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85850" lvl="2" indent="-171450" algn="just">
              <a:buFont typeface="Courier New" panose="02070309020205020404" pitchFamily="49" charset="0"/>
              <a:buChar char="o"/>
              <a:defRPr/>
            </a:pPr>
            <a:r>
              <a:rPr lang="en-US" sz="1200" dirty="0" err="1">
                <a:latin typeface="+mj-lt"/>
              </a:rPr>
              <a:t>R</a:t>
            </a:r>
            <a:r>
              <a:rPr lang="en-US" sz="1200" baseline="-25000" dirty="0" err="1">
                <a:latin typeface="+mj-lt"/>
              </a:rPr>
              <a:t>easy</a:t>
            </a:r>
            <a:r>
              <a:rPr lang="en-US" sz="1200" baseline="-25000" dirty="0">
                <a:latin typeface="+mj-lt"/>
              </a:rPr>
              <a:t>-way</a:t>
            </a:r>
            <a:r>
              <a:rPr lang="en-US" sz="1200" dirty="0">
                <a:solidFill>
                  <a:schemeClr val="tx2"/>
                </a:solidFill>
                <a:latin typeface="+mj-lt"/>
              </a:rPr>
              <a:t> = 13 mm &amp; </a:t>
            </a:r>
            <a:r>
              <a:rPr lang="en-GB" sz="1200" dirty="0" err="1">
                <a:latin typeface="+mj-lt"/>
              </a:rPr>
              <a:t>R</a:t>
            </a:r>
            <a:r>
              <a:rPr lang="en-GB" sz="1200" baseline="-25000" dirty="0" err="1">
                <a:latin typeface="+mj-lt"/>
              </a:rPr>
              <a:t>hard</a:t>
            </a:r>
            <a:r>
              <a:rPr lang="en-GB" sz="1200" baseline="-25000" dirty="0">
                <a:latin typeface="+mj-lt"/>
              </a:rPr>
              <a:t>-way</a:t>
            </a:r>
            <a:r>
              <a:rPr lang="en-GB" sz="1200" dirty="0">
                <a:latin typeface="+mj-lt"/>
              </a:rPr>
              <a:t> from 275 to 450 mm</a:t>
            </a:r>
          </a:p>
          <a:p>
            <a:pPr marL="1543050" lvl="3" indent="-171450" algn="just">
              <a:buFont typeface="Courier New" panose="02070309020205020404" pitchFamily="49" charset="0"/>
              <a:buChar char="o"/>
              <a:defRPr/>
            </a:pPr>
            <a:endParaRPr lang="en-GB" sz="1200" dirty="0">
              <a:latin typeface="+mj-lt"/>
            </a:endParaRPr>
          </a:p>
          <a:p>
            <a:pPr marL="1543050" lvl="3" indent="-171450" algn="just">
              <a:buFont typeface="Courier New" panose="02070309020205020404" pitchFamily="49" charset="0"/>
              <a:buChar char="o"/>
              <a:defRPr/>
            </a:pPr>
            <a:r>
              <a:rPr lang="en-GB" sz="1200" dirty="0">
                <a:latin typeface="+mj-lt"/>
              </a:rPr>
              <a:t>Strand instabilities and pop-outs identified. </a:t>
            </a:r>
          </a:p>
          <a:p>
            <a:pPr marL="1085850" lvl="2" indent="-171450" algn="just">
              <a:buFont typeface="Courier New" panose="02070309020205020404" pitchFamily="49" charset="0"/>
              <a:buChar char="o"/>
              <a:defRPr/>
            </a:pPr>
            <a:endParaRPr lang="en-US" sz="1200" dirty="0">
              <a:latin typeface="+mj-lt"/>
            </a:endParaRPr>
          </a:p>
          <a:p>
            <a:pPr marL="1085850" lvl="2" indent="-171450" algn="just">
              <a:buFont typeface="Courier New" panose="02070309020205020404" pitchFamily="49" charset="0"/>
              <a:buChar char="o"/>
              <a:defRPr/>
            </a:pPr>
            <a:r>
              <a:rPr lang="en-US" sz="1200" dirty="0" err="1">
                <a:latin typeface="+mj-lt"/>
              </a:rPr>
              <a:t>R</a:t>
            </a:r>
            <a:r>
              <a:rPr lang="en-US" sz="1200" baseline="-25000" dirty="0" err="1">
                <a:latin typeface="+mj-lt"/>
              </a:rPr>
              <a:t>easy</a:t>
            </a:r>
            <a:r>
              <a:rPr lang="en-US" sz="1200" baseline="-25000" dirty="0">
                <a:latin typeface="+mj-lt"/>
              </a:rPr>
              <a:t>-way</a:t>
            </a:r>
            <a:r>
              <a:rPr lang="en-US" sz="1200" dirty="0">
                <a:solidFill>
                  <a:schemeClr val="tx2"/>
                </a:solidFill>
                <a:latin typeface="+mj-lt"/>
              </a:rPr>
              <a:t> = 15 mm &amp; </a:t>
            </a:r>
            <a:r>
              <a:rPr lang="en-GB" sz="1200" dirty="0" err="1">
                <a:latin typeface="+mj-lt"/>
              </a:rPr>
              <a:t>R</a:t>
            </a:r>
            <a:r>
              <a:rPr lang="en-GB" sz="1200" baseline="-25000" dirty="0" err="1">
                <a:latin typeface="+mj-lt"/>
              </a:rPr>
              <a:t>hard</a:t>
            </a:r>
            <a:r>
              <a:rPr lang="en-GB" sz="1200" baseline="-25000" dirty="0">
                <a:latin typeface="+mj-lt"/>
              </a:rPr>
              <a:t>-way</a:t>
            </a:r>
            <a:r>
              <a:rPr lang="en-GB" sz="1200" dirty="0">
                <a:latin typeface="+mj-lt"/>
              </a:rPr>
              <a:t>  350 and 450 mm</a:t>
            </a:r>
          </a:p>
          <a:p>
            <a:pPr marL="1543050" lvl="3" indent="-171450" algn="just">
              <a:buFont typeface="Courier New" panose="02070309020205020404" pitchFamily="49" charset="0"/>
              <a:buChar char="o"/>
              <a:defRPr/>
            </a:pPr>
            <a:endParaRPr lang="en-GB" sz="1200" dirty="0">
              <a:latin typeface="+mj-lt"/>
            </a:endParaRPr>
          </a:p>
          <a:p>
            <a:pPr marL="1543050" lvl="3" indent="-171450" algn="just">
              <a:buFont typeface="Courier New" panose="02070309020205020404" pitchFamily="49" charset="0"/>
              <a:buChar char="o"/>
              <a:defRPr/>
            </a:pPr>
            <a:r>
              <a:rPr lang="en-GB" sz="1200" dirty="0">
                <a:latin typeface="+mj-lt"/>
              </a:rPr>
              <a:t>For 450 mm → feasible. In general, cable stable.</a:t>
            </a:r>
          </a:p>
          <a:p>
            <a:pPr lvl="3" algn="just">
              <a:defRPr/>
            </a:pPr>
            <a:r>
              <a:rPr lang="en-GB" sz="1200" dirty="0">
                <a:latin typeface="+mj-lt"/>
              </a:rPr>
              <a:t>		No pop-outs identified.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7B4E3C-B9F4-CCB8-CEF1-A800AE0B7539}"/>
              </a:ext>
            </a:extLst>
          </p:cNvPr>
          <p:cNvSpPr txBox="1"/>
          <p:nvPr/>
        </p:nvSpPr>
        <p:spPr>
          <a:xfrm>
            <a:off x="2901473" y="5289790"/>
            <a:ext cx="66611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defRPr/>
            </a:pPr>
            <a:r>
              <a:rPr lang="en-US" sz="1100" dirty="0">
                <a:solidFill>
                  <a:srgbClr val="00B050"/>
                </a:solidFill>
                <a:latin typeface="Arial"/>
              </a:rPr>
              <a:t>Decision made to take a safety margin and to align with previous experience (FRESCA2) → increase the </a:t>
            </a:r>
            <a:r>
              <a:rPr lang="en-US" sz="1100" dirty="0" err="1">
                <a:solidFill>
                  <a:srgbClr val="00B050"/>
                </a:solidFill>
                <a:latin typeface="Arial"/>
              </a:rPr>
              <a:t>R</a:t>
            </a:r>
            <a:r>
              <a:rPr lang="en-US" sz="1100" baseline="-25000" dirty="0" err="1">
                <a:solidFill>
                  <a:srgbClr val="00B050"/>
                </a:solidFill>
                <a:latin typeface="Arial"/>
              </a:rPr>
              <a:t>hard</a:t>
            </a:r>
            <a:r>
              <a:rPr lang="en-US" sz="1100" baseline="-25000" dirty="0">
                <a:solidFill>
                  <a:srgbClr val="00B050"/>
                </a:solidFill>
                <a:latin typeface="Arial"/>
              </a:rPr>
              <a:t>-way</a:t>
            </a:r>
            <a:r>
              <a:rPr lang="en-US" sz="1100" dirty="0">
                <a:solidFill>
                  <a:srgbClr val="00B050"/>
                </a:solidFill>
                <a:latin typeface="Arial"/>
              </a:rPr>
              <a:t> to 750 mm (small impact in coil length, ~52 mm</a:t>
            </a:r>
            <a:r>
              <a:rPr lang="en-US" sz="1100" b="1" dirty="0">
                <a:solidFill>
                  <a:srgbClr val="00B050"/>
                </a:solidFill>
                <a:latin typeface="Arial"/>
              </a:rPr>
              <a:t>)</a:t>
            </a:r>
            <a:endParaRPr lang="en-GB" sz="1100" b="1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1E625B-3449-7763-E2E1-CBCADC0CBBF0}"/>
              </a:ext>
            </a:extLst>
          </p:cNvPr>
          <p:cNvSpPr txBox="1"/>
          <p:nvPr/>
        </p:nvSpPr>
        <p:spPr>
          <a:xfrm>
            <a:off x="3042293" y="5859584"/>
            <a:ext cx="63059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ctr">
              <a:defRPr/>
            </a:pPr>
            <a:r>
              <a:rPr lang="en-US" sz="1400" b="1" dirty="0">
                <a:solidFill>
                  <a:srgbClr val="002060"/>
                </a:solidFill>
                <a:latin typeface="Arial"/>
              </a:rPr>
              <a:t>New design baseline: </a:t>
            </a:r>
            <a:r>
              <a:rPr lang="en-US" sz="1400" dirty="0" err="1">
                <a:solidFill>
                  <a:srgbClr val="002060"/>
                </a:solidFill>
              </a:rPr>
              <a:t>R</a:t>
            </a:r>
            <a:r>
              <a:rPr lang="en-US" sz="1400" baseline="-25000" dirty="0" err="1">
                <a:solidFill>
                  <a:srgbClr val="002060"/>
                </a:solidFill>
              </a:rPr>
              <a:t>easy</a:t>
            </a:r>
            <a:r>
              <a:rPr lang="en-US" sz="1400" baseline="-25000" dirty="0">
                <a:solidFill>
                  <a:srgbClr val="002060"/>
                </a:solidFill>
              </a:rPr>
              <a:t>-way</a:t>
            </a:r>
            <a:r>
              <a:rPr lang="en-US" sz="1400" dirty="0">
                <a:solidFill>
                  <a:srgbClr val="002060"/>
                </a:solidFill>
              </a:rPr>
              <a:t> = </a:t>
            </a:r>
            <a:r>
              <a:rPr lang="en-US" sz="1400" dirty="0">
                <a:solidFill>
                  <a:srgbClr val="FF0000"/>
                </a:solidFill>
              </a:rPr>
              <a:t>15 mm </a:t>
            </a:r>
            <a:r>
              <a:rPr lang="en-US" sz="1400" dirty="0">
                <a:solidFill>
                  <a:srgbClr val="002060"/>
                </a:solidFill>
              </a:rPr>
              <a:t>&amp; </a:t>
            </a:r>
            <a:r>
              <a:rPr lang="en-GB" sz="1400" dirty="0" err="1">
                <a:solidFill>
                  <a:srgbClr val="002060"/>
                </a:solidFill>
              </a:rPr>
              <a:t>R</a:t>
            </a:r>
            <a:r>
              <a:rPr lang="en-GB" sz="1400" baseline="-25000" dirty="0" err="1">
                <a:solidFill>
                  <a:srgbClr val="002060"/>
                </a:solidFill>
              </a:rPr>
              <a:t>hard</a:t>
            </a:r>
            <a:r>
              <a:rPr lang="en-GB" sz="1400" baseline="-25000" dirty="0">
                <a:solidFill>
                  <a:srgbClr val="002060"/>
                </a:solidFill>
              </a:rPr>
              <a:t>-way</a:t>
            </a:r>
            <a:r>
              <a:rPr lang="en-GB" sz="1400" dirty="0">
                <a:solidFill>
                  <a:srgbClr val="002060"/>
                </a:solidFill>
              </a:rPr>
              <a:t> = </a:t>
            </a:r>
            <a:r>
              <a:rPr lang="en-GB" sz="1400" dirty="0">
                <a:solidFill>
                  <a:srgbClr val="FF0000"/>
                </a:solidFill>
              </a:rPr>
              <a:t>750 mm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0B768D-4575-42E3-2555-F47456FB7943}"/>
              </a:ext>
            </a:extLst>
          </p:cNvPr>
          <p:cNvSpPr txBox="1"/>
          <p:nvPr/>
        </p:nvSpPr>
        <p:spPr>
          <a:xfrm>
            <a:off x="3330773" y="1735079"/>
            <a:ext cx="26661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/>
              </a:rPr>
              <a:t>Easy-way bending tests</a:t>
            </a:r>
            <a:endParaRPr lang="en-GB" sz="1100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6656C7-1FAA-2AF1-33D3-99315056866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4326" y="2849924"/>
            <a:ext cx="1939573" cy="98870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4A2911A-7017-A646-5DCB-F1BCE7EA20A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979" y="1775840"/>
            <a:ext cx="2224038" cy="982828"/>
          </a:xfrm>
          <a:prstGeom prst="rect">
            <a:avLst/>
          </a:prstGeom>
          <a:ln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72155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9" grpId="0"/>
      <p:bldP spid="43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8ED9AC-894D-5E17-848B-CF07857DE9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34899-EEFF-9A00-338A-6BC76CAFB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4DCBA-7BF1-4502-72F5-D03F0C02CB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Scope of the Work Package 3.5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tooling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mock-ups  </a:t>
            </a:r>
          </a:p>
          <a:p>
            <a:r>
              <a:rPr lang="en-GB" dirty="0"/>
              <a:t>Cooling strategies</a:t>
            </a:r>
          </a:p>
          <a:p>
            <a:r>
              <a:rPr lang="en-GB" dirty="0" err="1">
                <a:solidFill>
                  <a:schemeClr val="bg2">
                    <a:lumMod val="90000"/>
                  </a:schemeClr>
                </a:solidFill>
              </a:rPr>
              <a:t>eRMC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&amp; RMM activities update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development plan &amp; schedule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352A9-CE4B-72B0-E2DF-E173D55AC3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67AB94CD-D1F8-2354-4763-4E43727E7E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TE-HFM Workshop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707835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36C54-702B-0D88-425C-B1251FFF4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C57A3-3306-4818-6EC4-3EA54B306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From Patricia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864D82-61F5-0AF6-FEE3-2B344DB492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CABCA6-3A8C-5C7C-4630-F7400D9F6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DCBC5-9CE6-F50C-A9B1-293283EEEB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0997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3060A-665A-D48F-EB9A-05E534162A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BBB26-B0E1-599E-B2F1-40E9C75F3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DC685-1EA9-DD6C-8D28-E371CB669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Scope of the Work Package 3.5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tooling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mock-ups  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Cooling strategies</a:t>
            </a:r>
          </a:p>
          <a:p>
            <a:r>
              <a:rPr lang="en-GB" dirty="0" err="1"/>
              <a:t>eRMC</a:t>
            </a:r>
            <a:r>
              <a:rPr lang="en-GB" dirty="0"/>
              <a:t> &amp; RMM activities update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development plan &amp; schedule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92539-A98D-1F94-30D9-52682F5D9F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9DBB98CB-EF59-0A80-6C1F-CAE5BA6641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TE-HFM Workshop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653926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A9AA2-172F-C07A-940C-6C26580E5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RMM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C0C2C-2FE2-350E-B9C5-9DC2A5B14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044" y="1028019"/>
            <a:ext cx="7040137" cy="1661173"/>
          </a:xfrm>
        </p:spPr>
        <p:txBody>
          <a:bodyPr/>
          <a:lstStyle/>
          <a:p>
            <a:pPr algn="just"/>
            <a:r>
              <a:rPr lang="en-GB" sz="1600" dirty="0"/>
              <a:t>RMM is a Racetrack Model Magnet, with a 50 mm closed cavity made of 2 </a:t>
            </a:r>
            <a:r>
              <a:rPr lang="en-GB" sz="1600" dirty="0" err="1"/>
              <a:t>eRMC</a:t>
            </a:r>
            <a:r>
              <a:rPr lang="en-GB" sz="1600" dirty="0"/>
              <a:t> coils &amp; 1 RMM coil in the middle.</a:t>
            </a:r>
          </a:p>
          <a:p>
            <a:pPr algn="just"/>
            <a:r>
              <a:rPr lang="en-GB" sz="1600" dirty="0"/>
              <a:t>The objective is to explore high field straight section region of a 16+ T dipole, focusing on mechanical aspects.</a:t>
            </a:r>
          </a:p>
          <a:p>
            <a:pPr algn="just"/>
            <a:r>
              <a:rPr lang="en-GB" sz="1600" dirty="0"/>
              <a:t>3 RMM assemblies have already successfully been tested and the magnet reached 16.5 T in the 50 mm diameter and 431 mm long closed cavity.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2BD18-85EA-77A2-1DDE-C1C0778CC2E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September 19th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690DD5-9A1D-9D93-B113-CBDB225448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875BB-49AE-4183-4B8C-EBC42E763A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C5D0B26-27C7-2380-43EE-DCFCA7F9FCB9}"/>
              </a:ext>
            </a:extLst>
          </p:cNvPr>
          <p:cNvGrpSpPr/>
          <p:nvPr/>
        </p:nvGrpSpPr>
        <p:grpSpPr>
          <a:xfrm>
            <a:off x="8206121" y="249937"/>
            <a:ext cx="3448953" cy="2660454"/>
            <a:chOff x="6968209" y="216494"/>
            <a:chExt cx="4596970" cy="3546011"/>
          </a:xfrm>
        </p:grpSpPr>
        <p:grpSp>
          <p:nvGrpSpPr>
            <p:cNvPr id="8" name="Group 23">
              <a:extLst>
                <a:ext uri="{FF2B5EF4-FFF2-40B4-BE49-F238E27FC236}">
                  <a16:creationId xmlns:a16="http://schemas.microsoft.com/office/drawing/2014/main" id="{5CCAA9B8-C0FE-248D-8115-4511D4B935A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968209" y="216494"/>
              <a:ext cx="4596970" cy="3546011"/>
              <a:chOff x="584200" y="3724701"/>
              <a:chExt cx="4090374" cy="3154278"/>
            </a:xfrm>
          </p:grpSpPr>
          <p:pic>
            <p:nvPicPr>
              <p:cNvPr id="12" name="Picture 8">
                <a:extLst>
                  <a:ext uri="{FF2B5EF4-FFF2-40B4-BE49-F238E27FC236}">
                    <a16:creationId xmlns:a16="http://schemas.microsoft.com/office/drawing/2014/main" id="{19D965C6-2059-8FA6-7A13-13BA35EFF29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4200" y="3724701"/>
                <a:ext cx="3470876" cy="294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973AE46-672B-9350-D930-8639DA1C510C}"/>
                  </a:ext>
                </a:extLst>
              </p:cNvPr>
              <p:cNvSpPr txBox="1"/>
              <p:nvPr/>
            </p:nvSpPr>
            <p:spPr>
              <a:xfrm>
                <a:off x="3166188" y="6637919"/>
                <a:ext cx="1508386" cy="24106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810" dirty="0">
                    <a:solidFill>
                      <a:schemeClr val="bg1">
                        <a:lumMod val="50000"/>
                      </a:schemeClr>
                    </a:solidFill>
                  </a:rPr>
                  <a:t>(HFMMHRMM0080)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FF3980B-B411-54B7-DF2E-C5ABA23E1C1F}"/>
                </a:ext>
              </a:extLst>
            </p:cNvPr>
            <p:cNvSpPr txBox="1"/>
            <p:nvPr/>
          </p:nvSpPr>
          <p:spPr>
            <a:xfrm>
              <a:off x="7939738" y="1246285"/>
              <a:ext cx="80940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bg1"/>
                  </a:solidFill>
                </a:rPr>
                <a:t>eRMC coil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43ECB60-FA30-B17B-614E-15DB0EAA69EC}"/>
                </a:ext>
              </a:extLst>
            </p:cNvPr>
            <p:cNvSpPr txBox="1"/>
            <p:nvPr/>
          </p:nvSpPr>
          <p:spPr>
            <a:xfrm>
              <a:off x="7939737" y="2073366"/>
              <a:ext cx="80940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bg1"/>
                  </a:solidFill>
                </a:rPr>
                <a:t>eRMC coil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9052973-E915-0058-8539-2CA7F0A61602}"/>
                </a:ext>
              </a:extLst>
            </p:cNvPr>
            <p:cNvSpPr txBox="1"/>
            <p:nvPr/>
          </p:nvSpPr>
          <p:spPr>
            <a:xfrm>
              <a:off x="7939737" y="1688757"/>
              <a:ext cx="80940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bg1"/>
                  </a:solidFill>
                </a:rPr>
                <a:t>RMM coil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B4F47DFC-AF85-0F30-2A3C-9ED85362C2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6203285"/>
              </p:ext>
            </p:extLst>
          </p:nvPr>
        </p:nvGraphicFramePr>
        <p:xfrm>
          <a:off x="7982007" y="5292071"/>
          <a:ext cx="4019820" cy="783989"/>
        </p:xfrm>
        <a:graphic>
          <a:graphicData uri="http://schemas.openxmlformats.org/drawingml/2006/table">
            <a:tbl>
              <a:tblPr/>
              <a:tblGrid>
                <a:gridCol w="1890263">
                  <a:extLst>
                    <a:ext uri="{9D8B030D-6E8A-4147-A177-3AD203B41FA5}">
                      <a16:colId xmlns:a16="http://schemas.microsoft.com/office/drawing/2014/main" val="910333380"/>
                    </a:ext>
                  </a:extLst>
                </a:gridCol>
                <a:gridCol w="697703">
                  <a:extLst>
                    <a:ext uri="{9D8B030D-6E8A-4147-A177-3AD203B41FA5}">
                      <a16:colId xmlns:a16="http://schemas.microsoft.com/office/drawing/2014/main" val="892240901"/>
                    </a:ext>
                  </a:extLst>
                </a:gridCol>
                <a:gridCol w="715927">
                  <a:extLst>
                    <a:ext uri="{9D8B030D-6E8A-4147-A177-3AD203B41FA5}">
                      <a16:colId xmlns:a16="http://schemas.microsoft.com/office/drawing/2014/main" val="1365000068"/>
                    </a:ext>
                  </a:extLst>
                </a:gridCol>
                <a:gridCol w="715927">
                  <a:extLst>
                    <a:ext uri="{9D8B030D-6E8A-4147-A177-3AD203B41FA5}">
                      <a16:colId xmlns:a16="http://schemas.microsoft.com/office/drawing/2014/main" val="490692384"/>
                    </a:ext>
                  </a:extLst>
                </a:gridCol>
              </a:tblGrid>
              <a:tr h="2196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RMM1a</a:t>
                      </a:r>
                    </a:p>
                  </a:txBody>
                  <a:tcPr marL="7513" marR="7513" marT="7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(kA)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 (T)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 (T)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912394"/>
                  </a:ext>
                </a:extLst>
              </a:tr>
              <a:tr h="2613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Sample @4.3 K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12.26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17.07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16.85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686545"/>
                  </a:ext>
                </a:extLst>
              </a:tr>
              <a:tr h="2712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Sample @1.9 K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13.64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18.77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18.51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939716"/>
                  </a:ext>
                </a:extLst>
              </a:tr>
            </a:tbl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1CB0F508-7341-B53B-8168-C53288D4A9BA}"/>
              </a:ext>
            </a:extLst>
          </p:cNvPr>
          <p:cNvGrpSpPr>
            <a:grpSpLocks noChangeAspect="1"/>
          </p:cNvGrpSpPr>
          <p:nvPr/>
        </p:nvGrpSpPr>
        <p:grpSpPr>
          <a:xfrm>
            <a:off x="5465981" y="4324810"/>
            <a:ext cx="1849676" cy="1669389"/>
            <a:chOff x="10202392" y="34162"/>
            <a:chExt cx="1810308" cy="163385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D8D3834-246A-A04A-12A3-746F350080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02392" y="34162"/>
              <a:ext cx="1810308" cy="1633858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7E05774-C898-3E37-5E61-E5C5A7C0F971}"/>
                </a:ext>
              </a:extLst>
            </p:cNvPr>
            <p:cNvSpPr/>
            <p:nvPr/>
          </p:nvSpPr>
          <p:spPr>
            <a:xfrm>
              <a:off x="10370127" y="393983"/>
              <a:ext cx="62346" cy="190439"/>
            </a:xfrm>
            <a:prstGeom prst="rect">
              <a:avLst/>
            </a:prstGeom>
            <a:solidFill>
              <a:srgbClr val="03D70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4835F73-9CFF-49DE-CDED-4CE9B5FF5A99}"/>
                </a:ext>
              </a:extLst>
            </p:cNvPr>
            <p:cNvSpPr/>
            <p:nvPr/>
          </p:nvSpPr>
          <p:spPr>
            <a:xfrm>
              <a:off x="10370127" y="631720"/>
              <a:ext cx="62346" cy="190439"/>
            </a:xfrm>
            <a:prstGeom prst="rect">
              <a:avLst/>
            </a:prstGeom>
            <a:solidFill>
              <a:srgbClr val="03D70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B939987-C7CE-0DBB-6E68-DCA477B9C045}"/>
                </a:ext>
              </a:extLst>
            </p:cNvPr>
            <p:cNvSpPr/>
            <p:nvPr/>
          </p:nvSpPr>
          <p:spPr>
            <a:xfrm>
              <a:off x="10370127" y="874728"/>
              <a:ext cx="62346" cy="190439"/>
            </a:xfrm>
            <a:prstGeom prst="rect">
              <a:avLst/>
            </a:prstGeom>
            <a:solidFill>
              <a:srgbClr val="03D70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00E4F6F-2D9D-519D-6BFB-2F0453E26316}"/>
                </a:ext>
              </a:extLst>
            </p:cNvPr>
            <p:cNvSpPr/>
            <p:nvPr/>
          </p:nvSpPr>
          <p:spPr>
            <a:xfrm>
              <a:off x="11026370" y="1270635"/>
              <a:ext cx="62346" cy="123825"/>
            </a:xfrm>
            <a:prstGeom prst="rect">
              <a:avLst/>
            </a:prstGeom>
            <a:solidFill>
              <a:srgbClr val="03D70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03BE3ED-F9AD-686E-3157-B613915B298D}"/>
                </a:ext>
              </a:extLst>
            </p:cNvPr>
            <p:cNvSpPr/>
            <p:nvPr/>
          </p:nvSpPr>
          <p:spPr>
            <a:xfrm>
              <a:off x="11026370" y="1532124"/>
              <a:ext cx="62346" cy="123825"/>
            </a:xfrm>
            <a:prstGeom prst="rect">
              <a:avLst/>
            </a:prstGeom>
            <a:solidFill>
              <a:srgbClr val="03D70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D367EBA-0DC3-5B2F-ECCA-F9A3E87791BC}"/>
              </a:ext>
            </a:extLst>
          </p:cNvPr>
          <p:cNvSpPr txBox="1"/>
          <p:nvPr/>
        </p:nvSpPr>
        <p:spPr>
          <a:xfrm>
            <a:off x="855705" y="5568371"/>
            <a:ext cx="4525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RMM1d has been assembled with increased preload </a:t>
            </a:r>
            <a:r>
              <a:rPr lang="en-GB" sz="1400" dirty="0" err="1"/>
              <a:t>w.r.t.</a:t>
            </a:r>
            <a:r>
              <a:rPr lang="en-GB" sz="1400" dirty="0"/>
              <a:t> RMM1c and tested in September 2024.</a:t>
            </a:r>
          </a:p>
        </p:txBody>
      </p:sp>
      <p:pic>
        <p:nvPicPr>
          <p:cNvPr id="28" name="Picture 4">
            <a:extLst>
              <a:ext uri="{FF2B5EF4-FFF2-40B4-BE49-F238E27FC236}">
                <a16:creationId xmlns:a16="http://schemas.microsoft.com/office/drawing/2014/main" id="{8EA27D3A-1ADC-D456-354D-3D514F85D7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6"/>
          <a:stretch/>
        </p:blipFill>
        <p:spPr bwMode="auto">
          <a:xfrm>
            <a:off x="5381513" y="2757282"/>
            <a:ext cx="1983884" cy="1454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0779389-8B91-13A6-025B-52E5DE97F8A9}"/>
              </a:ext>
            </a:extLst>
          </p:cNvPr>
          <p:cNvSpPr txBox="1"/>
          <p:nvPr/>
        </p:nvSpPr>
        <p:spPr>
          <a:xfrm rot="19118622">
            <a:off x="3388204" y="1190159"/>
            <a:ext cx="2666114" cy="101566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Update</a:t>
            </a:r>
            <a:endParaRPr lang="en-GB" sz="6000" dirty="0">
              <a:solidFill>
                <a:srgbClr val="FF0000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3BD1CF3-5698-1E5A-B76D-85DD4D4667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197" y="2729455"/>
            <a:ext cx="4821018" cy="2782279"/>
          </a:xfrm>
          <a:prstGeom prst="rect">
            <a:avLst/>
          </a:prstGeom>
        </p:spPr>
      </p:pic>
      <p:pic>
        <p:nvPicPr>
          <p:cNvPr id="31" name="Picture 30" descr="A graph with red and blue dots&#10;&#10;Description automatically generated">
            <a:extLst>
              <a:ext uri="{FF2B5EF4-FFF2-40B4-BE49-F238E27FC236}">
                <a16:creationId xmlns:a16="http://schemas.microsoft.com/office/drawing/2014/main" id="{ABF6275A-97A8-CFDB-90CC-1B0EED6E241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870" y="2947899"/>
            <a:ext cx="4232726" cy="210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52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188FF-4C95-8CD4-B37C-AAC54E1FF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50" y="171356"/>
            <a:ext cx="10969139" cy="940443"/>
          </a:xfrm>
        </p:spPr>
        <p:txBody>
          <a:bodyPr/>
          <a:lstStyle/>
          <a:p>
            <a:r>
              <a:rPr lang="en-GB" dirty="0" err="1"/>
              <a:t>eRMC</a:t>
            </a:r>
            <a:r>
              <a:rPr lang="en-GB" dirty="0"/>
              <a:t>/RMM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76E130-D583-B6B1-E73A-33FDE0CB0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434" y="1392333"/>
            <a:ext cx="7062349" cy="2175336"/>
          </a:xfrm>
        </p:spPr>
        <p:txBody>
          <a:bodyPr/>
          <a:lstStyle/>
          <a:p>
            <a:pPr algn="just"/>
            <a:r>
              <a:rPr lang="en-GB" sz="1600" dirty="0"/>
              <a:t>The production of 3 </a:t>
            </a:r>
            <a:r>
              <a:rPr lang="en-GB" sz="1600" dirty="0" err="1"/>
              <a:t>eRMC</a:t>
            </a:r>
            <a:r>
              <a:rPr lang="en-GB" sz="1600" dirty="0"/>
              <a:t> coils has been completed to prove the repeatability of the results obtained with the first set of coils</a:t>
            </a:r>
          </a:p>
          <a:p>
            <a:pPr lvl="1" algn="just"/>
            <a:r>
              <a:rPr lang="en-GB" sz="1200" dirty="0" err="1"/>
              <a:t>eRMC</a:t>
            </a:r>
            <a:r>
              <a:rPr lang="en-GB" sz="1200" dirty="0"/>
              <a:t> coil </a:t>
            </a:r>
            <a:r>
              <a:rPr lang="en-GB" sz="1200" dirty="0">
                <a:solidFill>
                  <a:srgbClr val="FF0000"/>
                </a:solidFill>
              </a:rPr>
              <a:t>#104</a:t>
            </a:r>
            <a:endParaRPr lang="en-GB" sz="1200" dirty="0"/>
          </a:p>
          <a:p>
            <a:pPr lvl="1" algn="just"/>
            <a:r>
              <a:rPr lang="en-GB" sz="1200" dirty="0" err="1"/>
              <a:t>eRMC</a:t>
            </a:r>
            <a:r>
              <a:rPr lang="en-GB" sz="1200" dirty="0"/>
              <a:t> coil </a:t>
            </a:r>
            <a:r>
              <a:rPr lang="en-GB" sz="1200" dirty="0">
                <a:solidFill>
                  <a:srgbClr val="FF0000"/>
                </a:solidFill>
              </a:rPr>
              <a:t>#105</a:t>
            </a:r>
            <a:endParaRPr lang="en-GB" sz="1200" dirty="0"/>
          </a:p>
          <a:p>
            <a:pPr lvl="1" algn="just"/>
            <a:r>
              <a:rPr lang="en-GB" sz="1200" dirty="0" err="1"/>
              <a:t>eRMC</a:t>
            </a:r>
            <a:r>
              <a:rPr lang="en-GB" sz="1200" dirty="0"/>
              <a:t> coil </a:t>
            </a:r>
            <a:r>
              <a:rPr lang="en-GB" sz="1200" dirty="0">
                <a:solidFill>
                  <a:srgbClr val="FF0000"/>
                </a:solidFill>
              </a:rPr>
              <a:t>#106 </a:t>
            </a:r>
          </a:p>
          <a:p>
            <a:pPr algn="just"/>
            <a:r>
              <a:rPr lang="en-GB" sz="1600" dirty="0"/>
              <a:t>eRMC2 magnet will be assembled in the following months (Q2-2025).</a:t>
            </a:r>
          </a:p>
          <a:p>
            <a:pPr algn="just"/>
            <a:r>
              <a:rPr lang="en-GB" sz="1600" dirty="0"/>
              <a:t>The assembly of RMM2 is scheduled Q4-2025.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93149A-52EB-FB71-40BA-0CD4D7BF5AA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September 19th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3A7E47-6476-1E20-41A0-5DBBFBEB32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19A9EF-7267-9FA1-5A56-5A32B7DA64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A7CB0C-D140-EACD-B1B0-42E69B6DB89F}"/>
              </a:ext>
            </a:extLst>
          </p:cNvPr>
          <p:cNvGrpSpPr/>
          <p:nvPr/>
        </p:nvGrpSpPr>
        <p:grpSpPr>
          <a:xfrm>
            <a:off x="7237783" y="524233"/>
            <a:ext cx="4548732" cy="2537676"/>
            <a:chOff x="234859" y="1185754"/>
            <a:chExt cx="6539326" cy="367909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082B05D-E2CB-557F-6ADC-190AE245428A}"/>
                </a:ext>
              </a:extLst>
            </p:cNvPr>
            <p:cNvGrpSpPr/>
            <p:nvPr/>
          </p:nvGrpSpPr>
          <p:grpSpPr>
            <a:xfrm>
              <a:off x="234859" y="1185754"/>
              <a:ext cx="6539326" cy="3679092"/>
              <a:chOff x="248632" y="1160873"/>
              <a:chExt cx="6539326" cy="3679092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9EADA26-9B98-513D-FB69-3813CBBE06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8091" y="2320385"/>
                <a:ext cx="535175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" name="Picture 10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F852F091-EABD-FCAB-D412-F8CB29D0B79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48632" y="1160873"/>
                <a:ext cx="6539326" cy="3679092"/>
              </a:xfrm>
              <a:prstGeom prst="rect">
                <a:avLst/>
              </a:prstGeom>
            </p:spPr>
          </p:pic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38F6C78-C470-E747-6F68-FDE5F0842E23}"/>
                </a:ext>
              </a:extLst>
            </p:cNvPr>
            <p:cNvCxnSpPr>
              <a:cxnSpLocks/>
            </p:cNvCxnSpPr>
            <p:nvPr/>
          </p:nvCxnSpPr>
          <p:spPr>
            <a:xfrm>
              <a:off x="1194318" y="2707219"/>
              <a:ext cx="535175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A69F3BB-05CE-CB0E-2C71-A93924503ED5}"/>
              </a:ext>
            </a:extLst>
          </p:cNvPr>
          <p:cNvGrpSpPr/>
          <p:nvPr/>
        </p:nvGrpSpPr>
        <p:grpSpPr>
          <a:xfrm>
            <a:off x="7423672" y="3192117"/>
            <a:ext cx="2549662" cy="2624266"/>
            <a:chOff x="7423672" y="3192117"/>
            <a:chExt cx="2549662" cy="262426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E178088-CD39-A43C-ABDB-E04506E947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23672" y="3700473"/>
              <a:ext cx="2549662" cy="2115910"/>
            </a:xfrm>
            <a:prstGeom prst="rect">
              <a:avLst/>
            </a:prstGeom>
          </p:spPr>
        </p:pic>
        <p:sp>
          <p:nvSpPr>
            <p:cNvPr id="14" name="Text Placeholder 2">
              <a:extLst>
                <a:ext uri="{FF2B5EF4-FFF2-40B4-BE49-F238E27FC236}">
                  <a16:creationId xmlns:a16="http://schemas.microsoft.com/office/drawing/2014/main" id="{1684BA41-3A06-3197-E8F2-F49231925C17}"/>
                </a:ext>
              </a:extLst>
            </p:cNvPr>
            <p:cNvSpPr txBox="1">
              <a:spLocks/>
            </p:cNvSpPr>
            <p:nvPr/>
          </p:nvSpPr>
          <p:spPr>
            <a:xfrm>
              <a:off x="7684845" y="3192117"/>
              <a:ext cx="2027315" cy="470636"/>
            </a:xfrm>
            <a:prstGeom prst="rect">
              <a:avLst/>
            </a:prstGeom>
          </p:spPr>
          <p:txBody>
            <a:bodyPr vert="horz">
              <a:normAutofit fontScale="70000" lnSpcReduction="20000"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 panose="020B0604020202020204" pitchFamily="34" charset="0"/>
                <a:buChar char="•"/>
                <a:defRPr kumimoji="0" sz="30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ctr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GB" sz="2000" b="1" dirty="0" err="1"/>
                <a:t>eRMC</a:t>
              </a:r>
              <a:endParaRPr lang="en-GB" sz="2000" b="1" dirty="0"/>
            </a:p>
            <a:p>
              <a:pPr marL="36576" indent="0" algn="ctr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GB" sz="1400" dirty="0"/>
                <a:t> (enhanced Racetrack Model Coil)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68B6B87-3798-6ABB-1384-7019D1DBA206}"/>
              </a:ext>
            </a:extLst>
          </p:cNvPr>
          <p:cNvGrpSpPr/>
          <p:nvPr/>
        </p:nvGrpSpPr>
        <p:grpSpPr>
          <a:xfrm>
            <a:off x="9541878" y="3099629"/>
            <a:ext cx="2958895" cy="2814414"/>
            <a:chOff x="9541878" y="2852122"/>
            <a:chExt cx="2958895" cy="28144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CE9AE36-606C-8978-AE02-CF2E58326E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41878" y="3265397"/>
              <a:ext cx="2958895" cy="2401139"/>
            </a:xfrm>
            <a:prstGeom prst="rect">
              <a:avLst/>
            </a:prstGeom>
          </p:spPr>
        </p:pic>
        <p:sp>
          <p:nvSpPr>
            <p:cNvPr id="15" name="Text Placeholder 4">
              <a:extLst>
                <a:ext uri="{FF2B5EF4-FFF2-40B4-BE49-F238E27FC236}">
                  <a16:creationId xmlns:a16="http://schemas.microsoft.com/office/drawing/2014/main" id="{0DA918E4-E67D-A931-C526-2418F0880A9D}"/>
                </a:ext>
              </a:extLst>
            </p:cNvPr>
            <p:cNvSpPr txBox="1">
              <a:spLocks/>
            </p:cNvSpPr>
            <p:nvPr/>
          </p:nvSpPr>
          <p:spPr>
            <a:xfrm>
              <a:off x="9870806" y="2852122"/>
              <a:ext cx="2278241" cy="65563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900" kern="1200">
                  <a:solidFill>
                    <a:schemeClr val="bg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>
                  <a:solidFill>
                    <a:schemeClr val="tx1"/>
                  </a:solidFill>
                </a:rPr>
                <a:t>RMM</a:t>
              </a:r>
              <a:r>
                <a:rPr lang="en-GB" sz="1400" dirty="0">
                  <a:solidFill>
                    <a:schemeClr val="tx1"/>
                  </a:solidFill>
                </a:rPr>
                <a:t> </a:t>
              </a:r>
            </a:p>
            <a:p>
              <a:r>
                <a:rPr lang="en-GB" sz="1000" dirty="0">
                  <a:solidFill>
                    <a:schemeClr val="tx1"/>
                  </a:solidFill>
                </a:rPr>
                <a:t>(Racetrack Model Magnet)</a:t>
              </a:r>
            </a:p>
          </p:txBody>
        </p:sp>
      </p:grpSp>
      <p:pic>
        <p:nvPicPr>
          <p:cNvPr id="21" name="Picture 20" descr="A close-up of a machine&#10;&#10;Description automatically generated">
            <a:extLst>
              <a:ext uri="{FF2B5EF4-FFF2-40B4-BE49-F238E27FC236}">
                <a16:creationId xmlns:a16="http://schemas.microsoft.com/office/drawing/2014/main" id="{7D6C0369-B800-B85C-D015-740FB1FF41E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02889" y="4010684"/>
            <a:ext cx="2449689" cy="1837562"/>
          </a:xfrm>
          <a:prstGeom prst="rect">
            <a:avLst/>
          </a:prstGeom>
        </p:spPr>
      </p:pic>
      <p:pic>
        <p:nvPicPr>
          <p:cNvPr id="25" name="Picture 24" descr="A room with a large machine&#10;&#10;Description automatically generated with medium confidence">
            <a:extLst>
              <a:ext uri="{FF2B5EF4-FFF2-40B4-BE49-F238E27FC236}">
                <a16:creationId xmlns:a16="http://schemas.microsoft.com/office/drawing/2014/main" id="{CE08DC2A-BB3F-185B-AED2-D32B9B4967A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889" y="3662753"/>
            <a:ext cx="1559379" cy="1169722"/>
          </a:xfrm>
          <a:prstGeom prst="rect">
            <a:avLst/>
          </a:prstGeom>
        </p:spPr>
      </p:pic>
      <p:pic>
        <p:nvPicPr>
          <p:cNvPr id="27" name="Picture 26" descr="A machine in a factory&#10;&#10;Description automatically generated">
            <a:extLst>
              <a:ext uri="{FF2B5EF4-FFF2-40B4-BE49-F238E27FC236}">
                <a16:creationId xmlns:a16="http://schemas.microsoft.com/office/drawing/2014/main" id="{03587C7F-5611-6A05-8DC3-8D6D4E6C37E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715" y="4925321"/>
            <a:ext cx="1559379" cy="1164783"/>
          </a:xfrm>
          <a:prstGeom prst="rect">
            <a:avLst/>
          </a:prstGeom>
        </p:spPr>
      </p:pic>
      <p:pic>
        <p:nvPicPr>
          <p:cNvPr id="29" name="Picture 28" descr="A close-up of a machine&#10;&#10;Description automatically generated">
            <a:extLst>
              <a:ext uri="{FF2B5EF4-FFF2-40B4-BE49-F238E27FC236}">
                <a16:creationId xmlns:a16="http://schemas.microsoft.com/office/drawing/2014/main" id="{8DF0798A-09F8-6CB0-8557-1D9115845A0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556902" y="4144020"/>
            <a:ext cx="2449689" cy="156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5314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F03187-5D7A-1A40-7EA2-FB57AA083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CCC94-1643-5FB4-1811-57B8FBB7B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41421-D1CA-E7D0-B261-DEC95628F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Scope of the Work Package 3.5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tooling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mock-ups  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Cooling strategies</a:t>
            </a:r>
          </a:p>
          <a:p>
            <a:r>
              <a:rPr lang="en-GB" dirty="0" err="1">
                <a:solidFill>
                  <a:schemeClr val="bg2">
                    <a:lumMod val="90000"/>
                  </a:schemeClr>
                </a:solidFill>
              </a:rPr>
              <a:t>eRMC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&amp; RMM activities update</a:t>
            </a:r>
          </a:p>
          <a:p>
            <a:r>
              <a:rPr lang="en-GB" dirty="0"/>
              <a:t>14 T BOND development plan &amp; schedule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FA449-5178-FE50-F11E-51F59EFF9D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8174DCB1-E3E9-329B-4F0B-E632B7D9E7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TE-HFM Workshop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836762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>
            <a:extLst>
              <a:ext uri="{FF2B5EF4-FFF2-40B4-BE49-F238E27FC236}">
                <a16:creationId xmlns:a16="http://schemas.microsoft.com/office/drawing/2014/main" id="{73B1C8AA-0D6D-806F-70ED-11A1A4AB32DC}"/>
              </a:ext>
            </a:extLst>
          </p:cNvPr>
          <p:cNvGrpSpPr/>
          <p:nvPr/>
        </p:nvGrpSpPr>
        <p:grpSpPr>
          <a:xfrm>
            <a:off x="321326" y="3707652"/>
            <a:ext cx="2383781" cy="1837178"/>
            <a:chOff x="321326" y="3707652"/>
            <a:chExt cx="2383781" cy="1837178"/>
          </a:xfrm>
        </p:grpSpPr>
        <p:cxnSp>
          <p:nvCxnSpPr>
            <p:cNvPr id="81" name="Elbow Connector 80">
              <a:extLst>
                <a:ext uri="{FF2B5EF4-FFF2-40B4-BE49-F238E27FC236}">
                  <a16:creationId xmlns:a16="http://schemas.microsoft.com/office/drawing/2014/main" id="{1068838A-CDA6-BA87-0624-3676DD95B5C4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077322" y="4385170"/>
              <a:ext cx="1498624" cy="14358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985F8E5-E4E2-B689-4550-3B31B036E949}"/>
                </a:ext>
              </a:extLst>
            </p:cNvPr>
            <p:cNvSpPr txBox="1"/>
            <p:nvPr/>
          </p:nvSpPr>
          <p:spPr>
            <a:xfrm>
              <a:off x="321326" y="5206276"/>
              <a:ext cx="2383781" cy="3385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Coil 3D CAD Design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152E2AB-4CDF-A559-1A4A-028D7EAE9B7D}"/>
              </a:ext>
            </a:extLst>
          </p:cNvPr>
          <p:cNvGrpSpPr/>
          <p:nvPr/>
        </p:nvGrpSpPr>
        <p:grpSpPr>
          <a:xfrm>
            <a:off x="297684" y="3717770"/>
            <a:ext cx="4707053" cy="2398662"/>
            <a:chOff x="134966" y="3687001"/>
            <a:chExt cx="4707053" cy="2398662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727DC61-99F8-61E0-CF71-3C249A5CB4E8}"/>
                </a:ext>
              </a:extLst>
            </p:cNvPr>
            <p:cNvSpPr txBox="1"/>
            <p:nvPr/>
          </p:nvSpPr>
          <p:spPr>
            <a:xfrm>
              <a:off x="134966" y="5747109"/>
              <a:ext cx="4707053" cy="3385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3D CAD Winding, reaction &amp; splicing tooling </a:t>
              </a:r>
            </a:p>
          </p:txBody>
        </p:sp>
        <p:cxnSp>
          <p:nvCxnSpPr>
            <p:cNvPr id="54" name="Elbow Connector 53">
              <a:extLst>
                <a:ext uri="{FF2B5EF4-FFF2-40B4-BE49-F238E27FC236}">
                  <a16:creationId xmlns:a16="http://schemas.microsoft.com/office/drawing/2014/main" id="{FC2C7192-051C-DEF5-C124-FD838713A47E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508134" y="4322661"/>
              <a:ext cx="2060108" cy="78878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311334E-D456-2E86-E4D6-2A1EBCF85261}"/>
              </a:ext>
            </a:extLst>
          </p:cNvPr>
          <p:cNvGrpSpPr/>
          <p:nvPr/>
        </p:nvGrpSpPr>
        <p:grpSpPr>
          <a:xfrm>
            <a:off x="-3659418" y="2447378"/>
            <a:ext cx="3366087" cy="1010291"/>
            <a:chOff x="2137912" y="2348506"/>
            <a:chExt cx="3366087" cy="1010291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DE1C6EF-49FC-A1BF-EFC5-AB683E0C64FB}"/>
                </a:ext>
              </a:extLst>
            </p:cNvPr>
            <p:cNvSpPr txBox="1"/>
            <p:nvPr/>
          </p:nvSpPr>
          <p:spPr>
            <a:xfrm>
              <a:off x="2137912" y="2348506"/>
              <a:ext cx="3366087" cy="3385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3D CAD Impregnation Tooling</a:t>
              </a: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6DFEEE2D-D340-2752-81CF-4FC20DD46CD2}"/>
                </a:ext>
              </a:extLst>
            </p:cNvPr>
            <p:cNvCxnSpPr>
              <a:cxnSpLocks/>
            </p:cNvCxnSpPr>
            <p:nvPr/>
          </p:nvCxnSpPr>
          <p:spPr>
            <a:xfrm>
              <a:off x="3650786" y="2696843"/>
              <a:ext cx="0" cy="661954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1475841-9DB7-0B39-3C8D-708AD9AE2118}"/>
              </a:ext>
            </a:extLst>
          </p:cNvPr>
          <p:cNvGrpSpPr/>
          <p:nvPr/>
        </p:nvGrpSpPr>
        <p:grpSpPr>
          <a:xfrm>
            <a:off x="-2857475" y="-1516173"/>
            <a:ext cx="3025747" cy="2194418"/>
            <a:chOff x="2228544" y="1153034"/>
            <a:chExt cx="3025747" cy="2194418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8F8DBB4-BB85-B7A4-6B0D-921F4220E0C1}"/>
                </a:ext>
              </a:extLst>
            </p:cNvPr>
            <p:cNvSpPr txBox="1"/>
            <p:nvPr/>
          </p:nvSpPr>
          <p:spPr>
            <a:xfrm>
              <a:off x="2228544" y="1153034"/>
              <a:ext cx="3025747" cy="3385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CAD Mechanical Structures</a:t>
              </a:r>
            </a:p>
          </p:txBody>
        </p:sp>
        <p:cxnSp>
          <p:nvCxnSpPr>
            <p:cNvPr id="57" name="Elbow Connector 56">
              <a:extLst>
                <a:ext uri="{FF2B5EF4-FFF2-40B4-BE49-F238E27FC236}">
                  <a16:creationId xmlns:a16="http://schemas.microsoft.com/office/drawing/2014/main" id="{6DD4741E-930B-9401-E768-7593B2AF05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32824" y="2327553"/>
              <a:ext cx="1845679" cy="19412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EAD2387-00CD-8EF8-12A6-2BCCC4E04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67" y="150906"/>
            <a:ext cx="8338678" cy="940443"/>
          </a:xfrm>
        </p:spPr>
        <p:txBody>
          <a:bodyPr/>
          <a:lstStyle/>
          <a:p>
            <a:r>
              <a:rPr lang="en-GB" dirty="0"/>
              <a:t>14 T Magnet development plan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76C48-74EA-6843-E4AD-DBB3FCD57D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September 19th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914206-8712-0B84-4684-6F5C57B30A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100B5-E0E4-3991-5D70-642EC1422E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3B4A082-4CF7-1B9A-B20D-EFA8A308A1A4}"/>
              </a:ext>
            </a:extLst>
          </p:cNvPr>
          <p:cNvGrpSpPr/>
          <p:nvPr/>
        </p:nvGrpSpPr>
        <p:grpSpPr>
          <a:xfrm>
            <a:off x="270934" y="2896448"/>
            <a:ext cx="11650132" cy="1188549"/>
            <a:chOff x="827583" y="2283718"/>
            <a:chExt cx="7919989" cy="553750"/>
          </a:xfrm>
        </p:grpSpPr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E371D718-1FB8-EBCA-405F-14D5AAC4529C}"/>
                </a:ext>
              </a:extLst>
            </p:cNvPr>
            <p:cNvSpPr/>
            <p:nvPr/>
          </p:nvSpPr>
          <p:spPr>
            <a:xfrm>
              <a:off x="827583" y="2427734"/>
              <a:ext cx="7919989" cy="288032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65000">
                  <a:schemeClr val="accent6">
                    <a:lumMod val="40000"/>
                    <a:lumOff val="60000"/>
                  </a:schemeClr>
                </a:gs>
                <a:gs pos="91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2AB684D-6556-66A3-2144-343B69FD75AC}"/>
                </a:ext>
              </a:extLst>
            </p:cNvPr>
            <p:cNvCxnSpPr/>
            <p:nvPr/>
          </p:nvCxnSpPr>
          <p:spPr>
            <a:xfrm>
              <a:off x="3851912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1DEA4A5-EF7E-B58E-BF71-2BBE3D72FBA9}"/>
                </a:ext>
              </a:extLst>
            </p:cNvPr>
            <p:cNvCxnSpPr/>
            <p:nvPr/>
          </p:nvCxnSpPr>
          <p:spPr>
            <a:xfrm>
              <a:off x="3059824" y="2297250"/>
              <a:ext cx="0" cy="504056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7AE2455-9850-32FF-05AD-00792952FDDF}"/>
                </a:ext>
              </a:extLst>
            </p:cNvPr>
            <p:cNvCxnSpPr/>
            <p:nvPr/>
          </p:nvCxnSpPr>
          <p:spPr>
            <a:xfrm>
              <a:off x="4644000" y="2283718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93E9EA0-7DBC-99A1-CB60-03610C13F774}"/>
                </a:ext>
              </a:extLst>
            </p:cNvPr>
            <p:cNvCxnSpPr/>
            <p:nvPr/>
          </p:nvCxnSpPr>
          <p:spPr>
            <a:xfrm>
              <a:off x="2267736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6C90E27-5C78-A859-6DC6-6D8122D1A534}"/>
                </a:ext>
              </a:extLst>
            </p:cNvPr>
            <p:cNvCxnSpPr>
              <a:cxnSpLocks/>
            </p:cNvCxnSpPr>
            <p:nvPr/>
          </p:nvCxnSpPr>
          <p:spPr>
            <a:xfrm>
              <a:off x="5436088" y="2297824"/>
              <a:ext cx="0" cy="50920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F56F0D2-EB05-5A48-A507-26FA28235599}"/>
                </a:ext>
              </a:extLst>
            </p:cNvPr>
            <p:cNvCxnSpPr>
              <a:cxnSpLocks/>
            </p:cNvCxnSpPr>
            <p:nvPr/>
          </p:nvCxnSpPr>
          <p:spPr>
            <a:xfrm>
              <a:off x="6228176" y="2292102"/>
              <a:ext cx="0" cy="504056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D2E196A-DF8F-87D9-5E24-F38A37867D75}"/>
                </a:ext>
              </a:extLst>
            </p:cNvPr>
            <p:cNvCxnSpPr>
              <a:cxnSpLocks/>
            </p:cNvCxnSpPr>
            <p:nvPr/>
          </p:nvCxnSpPr>
          <p:spPr>
            <a:xfrm>
              <a:off x="1475648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D3BA0F4-C0ED-E76E-4E6E-29578086F177}"/>
                </a:ext>
              </a:extLst>
            </p:cNvPr>
            <p:cNvCxnSpPr>
              <a:cxnSpLocks/>
            </p:cNvCxnSpPr>
            <p:nvPr/>
          </p:nvCxnSpPr>
          <p:spPr>
            <a:xfrm>
              <a:off x="7020264" y="2297824"/>
              <a:ext cx="0" cy="50920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2C7B63F-24C4-F280-2D3C-776927D7F76A}"/>
                </a:ext>
              </a:extLst>
            </p:cNvPr>
            <p:cNvCxnSpPr>
              <a:cxnSpLocks/>
            </p:cNvCxnSpPr>
            <p:nvPr/>
          </p:nvCxnSpPr>
          <p:spPr>
            <a:xfrm>
              <a:off x="7812352" y="2292102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E38567F-D6C2-A495-A0F8-40C64BCBA558}"/>
                </a:ext>
              </a:extLst>
            </p:cNvPr>
            <p:cNvSpPr txBox="1"/>
            <p:nvPr/>
          </p:nvSpPr>
          <p:spPr>
            <a:xfrm>
              <a:off x="1646281" y="2729922"/>
              <a:ext cx="513869" cy="107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rgbClr val="FF0000"/>
                  </a:solidFill>
                </a:rPr>
                <a:t>Q1_2025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545A8DE-9210-08CE-0122-89500FF53C9A}"/>
              </a:ext>
            </a:extLst>
          </p:cNvPr>
          <p:cNvSpPr txBox="1"/>
          <p:nvPr/>
        </p:nvSpPr>
        <p:spPr>
          <a:xfrm>
            <a:off x="2565864" y="3866330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</a:rPr>
              <a:t>Q2_2025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687740-5DD0-3895-A144-36AE4B2A618F}"/>
              </a:ext>
            </a:extLst>
          </p:cNvPr>
          <p:cNvSpPr txBox="1"/>
          <p:nvPr/>
        </p:nvSpPr>
        <p:spPr>
          <a:xfrm>
            <a:off x="3805508" y="383823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</a:rPr>
              <a:t>Q3_2025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0AE72E5-3C10-3931-881B-114B98B3E2F2}"/>
              </a:ext>
            </a:extLst>
          </p:cNvPr>
          <p:cNvSpPr txBox="1"/>
          <p:nvPr/>
        </p:nvSpPr>
        <p:spPr>
          <a:xfrm>
            <a:off x="4949770" y="383256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</a:rPr>
              <a:t>Q4_2025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834DB3-8092-8F01-683C-99F0EBD70198}"/>
              </a:ext>
            </a:extLst>
          </p:cNvPr>
          <p:cNvSpPr txBox="1"/>
          <p:nvPr/>
        </p:nvSpPr>
        <p:spPr>
          <a:xfrm>
            <a:off x="6120299" y="383256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7030A0"/>
                </a:solidFill>
              </a:rPr>
              <a:t>Q1_2026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AF5BA9-14BA-9143-87B3-3B333BE73939}"/>
              </a:ext>
            </a:extLst>
          </p:cNvPr>
          <p:cNvSpPr txBox="1"/>
          <p:nvPr/>
        </p:nvSpPr>
        <p:spPr>
          <a:xfrm>
            <a:off x="7274595" y="3819754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7030A0"/>
                </a:solidFill>
              </a:rPr>
              <a:t>Q2_2026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B13E7A-806E-AF0F-A0F8-2B539A112598}"/>
              </a:ext>
            </a:extLst>
          </p:cNvPr>
          <p:cNvSpPr txBox="1"/>
          <p:nvPr/>
        </p:nvSpPr>
        <p:spPr>
          <a:xfrm>
            <a:off x="8466084" y="383018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7030A0"/>
                </a:solidFill>
              </a:rPr>
              <a:t>Q3_2026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ACCF5DE-3969-9A2F-5034-8DA822820191}"/>
              </a:ext>
            </a:extLst>
          </p:cNvPr>
          <p:cNvSpPr txBox="1"/>
          <p:nvPr/>
        </p:nvSpPr>
        <p:spPr>
          <a:xfrm>
            <a:off x="9608428" y="3820209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7030A0"/>
                </a:solidFill>
              </a:rPr>
              <a:t>Q4_2026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61CAF91-551F-3613-33A8-E475D4090896}"/>
              </a:ext>
            </a:extLst>
          </p:cNvPr>
          <p:cNvGrpSpPr/>
          <p:nvPr/>
        </p:nvGrpSpPr>
        <p:grpSpPr>
          <a:xfrm>
            <a:off x="3401007" y="6851144"/>
            <a:ext cx="3054687" cy="2404798"/>
            <a:chOff x="3656092" y="3680530"/>
            <a:chExt cx="3054687" cy="240479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236E9A6-3371-9973-65F4-08BE93F9019A}"/>
                </a:ext>
              </a:extLst>
            </p:cNvPr>
            <p:cNvSpPr txBox="1"/>
            <p:nvPr/>
          </p:nvSpPr>
          <p:spPr>
            <a:xfrm>
              <a:off x="3656092" y="5500553"/>
              <a:ext cx="3054687" cy="58477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Winding &amp; Reaction Tooling</a:t>
              </a:r>
            </a:p>
            <a:p>
              <a:r>
                <a:rPr lang="en-GB" sz="1600" dirty="0"/>
                <a:t>at CERN</a:t>
              </a:r>
            </a:p>
          </p:txBody>
        </p:sp>
        <p:cxnSp>
          <p:nvCxnSpPr>
            <p:cNvPr id="29" name="Elbow Connector 28">
              <a:extLst>
                <a:ext uri="{FF2B5EF4-FFF2-40B4-BE49-F238E27FC236}">
                  <a16:creationId xmlns:a16="http://schemas.microsoft.com/office/drawing/2014/main" id="{D8CC80CF-FF30-B44B-C45F-64EC65DFDB59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4631902" y="4108089"/>
              <a:ext cx="1803305" cy="948187"/>
            </a:xfrm>
            <a:prstGeom prst="bentConnector3">
              <a:avLst>
                <a:gd name="adj1" fmla="val 10922"/>
              </a:avLst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5652FCF-CB28-D4D2-5C22-6B040EC42071}"/>
              </a:ext>
            </a:extLst>
          </p:cNvPr>
          <p:cNvGrpSpPr/>
          <p:nvPr/>
        </p:nvGrpSpPr>
        <p:grpSpPr>
          <a:xfrm>
            <a:off x="7467752" y="7171317"/>
            <a:ext cx="3387511" cy="2410282"/>
            <a:chOff x="6222267" y="3697247"/>
            <a:chExt cx="3387511" cy="2410282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B7E0478-844C-5EE0-4CC8-F3F071208A74}"/>
                </a:ext>
              </a:extLst>
            </p:cNvPr>
            <p:cNvSpPr txBox="1"/>
            <p:nvPr/>
          </p:nvSpPr>
          <p:spPr>
            <a:xfrm>
              <a:off x="6820400" y="5522754"/>
              <a:ext cx="2789378" cy="58477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Impregnation tooling</a:t>
              </a:r>
            </a:p>
            <a:p>
              <a:r>
                <a:rPr lang="en-GB" sz="1600" dirty="0"/>
                <a:t>at CERN</a:t>
              </a:r>
            </a:p>
          </p:txBody>
        </p:sp>
        <p:cxnSp>
          <p:nvCxnSpPr>
            <p:cNvPr id="32" name="Elbow Connector 31">
              <a:extLst>
                <a:ext uri="{FF2B5EF4-FFF2-40B4-BE49-F238E27FC236}">
                  <a16:creationId xmlns:a16="http://schemas.microsoft.com/office/drawing/2014/main" id="{DF772F14-10D5-9A79-9D9C-E09B2CCB2561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5708922" y="4210592"/>
              <a:ext cx="1825507" cy="798818"/>
            </a:xfrm>
            <a:prstGeom prst="bentConnector3">
              <a:avLst>
                <a:gd name="adj1" fmla="val 12432"/>
              </a:avLst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ACDF27BD-B48C-EC83-926D-89EAAB8B4F7A}"/>
              </a:ext>
            </a:extLst>
          </p:cNvPr>
          <p:cNvGrpSpPr/>
          <p:nvPr/>
        </p:nvGrpSpPr>
        <p:grpSpPr>
          <a:xfrm>
            <a:off x="11569361" y="7752796"/>
            <a:ext cx="3626600" cy="1713075"/>
            <a:chOff x="6737718" y="3707652"/>
            <a:chExt cx="3626600" cy="1713075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81ECFD6-7144-327E-C397-CC0A63C9B4FB}"/>
                </a:ext>
              </a:extLst>
            </p:cNvPr>
            <p:cNvSpPr txBox="1"/>
            <p:nvPr/>
          </p:nvSpPr>
          <p:spPr>
            <a:xfrm>
              <a:off x="7467752" y="4835952"/>
              <a:ext cx="2896566" cy="58477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Single &amp; Double aperture </a:t>
              </a:r>
            </a:p>
            <a:p>
              <a:r>
                <a:rPr lang="en-GB" sz="1600" dirty="0"/>
                <a:t>Mech. structure at Cern</a:t>
              </a:r>
            </a:p>
          </p:txBody>
        </p:sp>
        <p:cxnSp>
          <p:nvCxnSpPr>
            <p:cNvPr id="33" name="Elbow Connector 32">
              <a:extLst>
                <a:ext uri="{FF2B5EF4-FFF2-40B4-BE49-F238E27FC236}">
                  <a16:creationId xmlns:a16="http://schemas.microsoft.com/office/drawing/2014/main" id="{A7943188-8022-C513-72B3-26C4BA6CA6D8}"/>
                </a:ext>
              </a:extLst>
            </p:cNvPr>
            <p:cNvCxnSpPr>
              <a:cxnSpLocks/>
              <a:stCxn id="31" idx="1"/>
            </p:cNvCxnSpPr>
            <p:nvPr/>
          </p:nvCxnSpPr>
          <p:spPr>
            <a:xfrm rot="10800000">
              <a:off x="6737718" y="3707652"/>
              <a:ext cx="730034" cy="1420689"/>
            </a:xfrm>
            <a:prstGeom prst="bentConnector2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7B3E520D-7ADC-A6FF-E723-BFD52BF80EA7}"/>
              </a:ext>
            </a:extLst>
          </p:cNvPr>
          <p:cNvGrpSpPr/>
          <p:nvPr/>
        </p:nvGrpSpPr>
        <p:grpSpPr>
          <a:xfrm>
            <a:off x="5004738" y="2092919"/>
            <a:ext cx="3025747" cy="1208242"/>
            <a:chOff x="6001178" y="2117751"/>
            <a:chExt cx="3025747" cy="1208242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CC59CB04-47BE-2C0B-82C0-92CFDB3C4A15}"/>
                </a:ext>
              </a:extLst>
            </p:cNvPr>
            <p:cNvSpPr txBox="1"/>
            <p:nvPr/>
          </p:nvSpPr>
          <p:spPr>
            <a:xfrm>
              <a:off x="6001178" y="2117751"/>
              <a:ext cx="3025747" cy="338554"/>
            </a:xfrm>
            <a:prstGeom prst="rect">
              <a:avLst/>
            </a:prstGeom>
            <a:gradFill flip="none" rotWithShape="1">
              <a:gsLst>
                <a:gs pos="0">
                  <a:srgbClr val="00B050"/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Trial Copper Coil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01F45CD1-64DF-7F81-DD84-3A4C3D72A124}"/>
                </a:ext>
              </a:extLst>
            </p:cNvPr>
            <p:cNvCxnSpPr>
              <a:cxnSpLocks/>
            </p:cNvCxnSpPr>
            <p:nvPr/>
          </p:nvCxnSpPr>
          <p:spPr>
            <a:xfrm>
              <a:off x="6316975" y="2472210"/>
              <a:ext cx="0" cy="853783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8AAE514-8411-E5B4-F983-27CD24093220}"/>
              </a:ext>
            </a:extLst>
          </p:cNvPr>
          <p:cNvGrpSpPr/>
          <p:nvPr/>
        </p:nvGrpSpPr>
        <p:grpSpPr>
          <a:xfrm>
            <a:off x="14721522" y="6711621"/>
            <a:ext cx="3025747" cy="919391"/>
            <a:chOff x="6820400" y="3719355"/>
            <a:chExt cx="3025747" cy="919391"/>
          </a:xfrm>
        </p:grpSpPr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50490903-CC22-B586-B1F2-05634D9550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7215" y="3719355"/>
              <a:ext cx="0" cy="555167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777FEED7-19F6-E40A-97CE-DCB3A1C12745}"/>
                </a:ext>
              </a:extLst>
            </p:cNvPr>
            <p:cNvSpPr txBox="1"/>
            <p:nvPr/>
          </p:nvSpPr>
          <p:spPr>
            <a:xfrm>
              <a:off x="6820400" y="4300192"/>
              <a:ext cx="3025747" cy="338554"/>
            </a:xfrm>
            <a:prstGeom prst="rect">
              <a:avLst/>
            </a:prstGeom>
            <a:gradFill flip="none" rotWithShape="1">
              <a:gsLst>
                <a:gs pos="0">
                  <a:srgbClr val="00B050"/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Structures Characterisation</a:t>
              </a:r>
            </a:p>
          </p:txBody>
        </p:sp>
      </p:grp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80FD165-B06A-3213-45EF-DB0C5DCFC26E}"/>
              </a:ext>
            </a:extLst>
          </p:cNvPr>
          <p:cNvCxnSpPr>
            <a:cxnSpLocks/>
          </p:cNvCxnSpPr>
          <p:nvPr/>
        </p:nvCxnSpPr>
        <p:spPr>
          <a:xfrm flipV="1">
            <a:off x="8466084" y="3697249"/>
            <a:ext cx="0" cy="555167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986387C-DC7D-9670-1CA4-67ADF40EFA78}"/>
              </a:ext>
            </a:extLst>
          </p:cNvPr>
          <p:cNvGrpSpPr/>
          <p:nvPr/>
        </p:nvGrpSpPr>
        <p:grpSpPr>
          <a:xfrm>
            <a:off x="8013209" y="-1200644"/>
            <a:ext cx="3025747" cy="817955"/>
            <a:chOff x="6590532" y="2517904"/>
            <a:chExt cx="3025747" cy="817955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B0C0870-816D-0D1A-B8BC-28FCF2B690DD}"/>
                </a:ext>
              </a:extLst>
            </p:cNvPr>
            <p:cNvSpPr txBox="1"/>
            <p:nvPr/>
          </p:nvSpPr>
          <p:spPr>
            <a:xfrm>
              <a:off x="6590532" y="2517904"/>
              <a:ext cx="3025747" cy="338554"/>
            </a:xfrm>
            <a:prstGeom prst="rect">
              <a:avLst/>
            </a:prstGeom>
            <a:gradFill flip="none" rotWithShape="1">
              <a:gsLst>
                <a:gs pos="0">
                  <a:srgbClr val="00B050"/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1</a:t>
              </a:r>
              <a:r>
                <a:rPr lang="en-GB" sz="1600" baseline="30000" dirty="0"/>
                <a:t>st</a:t>
              </a:r>
              <a:r>
                <a:rPr lang="en-GB" sz="1600" dirty="0"/>
                <a:t> Nb</a:t>
              </a:r>
              <a:r>
                <a:rPr lang="en-GB" sz="1600" baseline="-25000" dirty="0"/>
                <a:t>3</a:t>
              </a:r>
              <a:r>
                <a:rPr lang="en-GB" sz="1600" dirty="0"/>
                <a:t>Sn Coil</a:t>
              </a: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672AB3F9-B1C3-6971-87BE-C30EB9F8A065}"/>
                </a:ext>
              </a:extLst>
            </p:cNvPr>
            <p:cNvCxnSpPr>
              <a:cxnSpLocks/>
            </p:cNvCxnSpPr>
            <p:nvPr/>
          </p:nvCxnSpPr>
          <p:spPr>
            <a:xfrm>
              <a:off x="7754013" y="2878510"/>
              <a:ext cx="0" cy="45734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18750AD-A740-FCCA-9635-C1167B483768}"/>
              </a:ext>
            </a:extLst>
          </p:cNvPr>
          <p:cNvGrpSpPr/>
          <p:nvPr/>
        </p:nvGrpSpPr>
        <p:grpSpPr>
          <a:xfrm>
            <a:off x="379883" y="4118024"/>
            <a:ext cx="1167011" cy="468238"/>
            <a:chOff x="308160" y="3919510"/>
            <a:chExt cx="1421783" cy="468238"/>
          </a:xfrm>
        </p:grpSpPr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14831A93-6C2F-D2DD-509C-A600CC9276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29943" y="3919510"/>
              <a:ext cx="0" cy="39739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1B94B2A5-196B-11C6-450C-AF1150B7FC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41332" y="4300229"/>
              <a:ext cx="4886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4071C20-1543-5E5F-30AF-BD834486C8D2}"/>
                </a:ext>
              </a:extLst>
            </p:cNvPr>
            <p:cNvSpPr txBox="1"/>
            <p:nvPr/>
          </p:nvSpPr>
          <p:spPr>
            <a:xfrm>
              <a:off x="308160" y="4110749"/>
              <a:ext cx="925992" cy="27699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Today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037DED8-FA3F-B989-0E8E-187E05F8BFFF}"/>
              </a:ext>
            </a:extLst>
          </p:cNvPr>
          <p:cNvGrpSpPr/>
          <p:nvPr/>
        </p:nvGrpSpPr>
        <p:grpSpPr>
          <a:xfrm>
            <a:off x="342159" y="1292872"/>
            <a:ext cx="3428697" cy="2006735"/>
            <a:chOff x="287202" y="1331498"/>
            <a:chExt cx="3428697" cy="2006735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D47D109-D718-F8BE-93B3-ED0BC31B853B}"/>
                </a:ext>
              </a:extLst>
            </p:cNvPr>
            <p:cNvSpPr txBox="1"/>
            <p:nvPr/>
          </p:nvSpPr>
          <p:spPr>
            <a:xfrm>
              <a:off x="287202" y="1331498"/>
              <a:ext cx="3428697" cy="584775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Analysis</a:t>
              </a:r>
            </a:p>
            <a:p>
              <a:r>
                <a:rPr lang="en-GB" sz="1600" dirty="0"/>
                <a:t>Iterative engineering design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B6B20AF-77A6-9B66-8081-9818DFC183F3}"/>
                </a:ext>
              </a:extLst>
            </p:cNvPr>
            <p:cNvGrpSpPr/>
            <p:nvPr/>
          </p:nvGrpSpPr>
          <p:grpSpPr>
            <a:xfrm>
              <a:off x="1156621" y="1980214"/>
              <a:ext cx="771292" cy="1358019"/>
              <a:chOff x="1156621" y="1980214"/>
              <a:chExt cx="771292" cy="1358019"/>
            </a:xfrm>
          </p:grpSpPr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323474CB-464B-200A-A4D6-B2E20B0A9F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18816" y="2835004"/>
                <a:ext cx="9097" cy="503229"/>
              </a:xfrm>
              <a:prstGeom prst="straightConnector1">
                <a:avLst/>
              </a:prstGeom>
              <a:ln w="1905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C6493F3A-38F2-92A3-7FDC-47A09C726A8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56621" y="2837665"/>
                <a:ext cx="756000" cy="0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E1FF64E4-3FE5-7BA4-E56D-7580B64544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64700" y="1980214"/>
                <a:ext cx="0" cy="854790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C9E55D-74F8-C7DF-C1AC-4CF5445261C4}"/>
              </a:ext>
            </a:extLst>
          </p:cNvPr>
          <p:cNvGrpSpPr/>
          <p:nvPr/>
        </p:nvGrpSpPr>
        <p:grpSpPr>
          <a:xfrm>
            <a:off x="3052596" y="-1251965"/>
            <a:ext cx="3436123" cy="1680739"/>
            <a:chOff x="4173098" y="1655120"/>
            <a:chExt cx="3436123" cy="1680739"/>
          </a:xfrm>
        </p:grpSpPr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2A8EAAE-21C7-E4B2-451E-29B5272FA828}"/>
                </a:ext>
              </a:extLst>
            </p:cNvPr>
            <p:cNvCxnSpPr>
              <a:cxnSpLocks/>
            </p:cNvCxnSpPr>
            <p:nvPr/>
          </p:nvCxnSpPr>
          <p:spPr>
            <a:xfrm>
              <a:off x="5793361" y="2019469"/>
              <a:ext cx="0" cy="1316390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2C30151-D743-DA9F-452E-016B0DFBFF0E}"/>
                </a:ext>
              </a:extLst>
            </p:cNvPr>
            <p:cNvSpPr txBox="1"/>
            <p:nvPr/>
          </p:nvSpPr>
          <p:spPr>
            <a:xfrm>
              <a:off x="4173098" y="1655120"/>
              <a:ext cx="3436123" cy="338554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Insulated Nb</a:t>
              </a:r>
              <a:r>
                <a:rPr lang="en-GB" sz="1600" baseline="-25000" dirty="0"/>
                <a:t>3</a:t>
              </a:r>
              <a:r>
                <a:rPr lang="en-GB" sz="1600" dirty="0"/>
                <a:t>Sn Cable delivery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A3C8689-2A4C-C6E6-8C69-3ED6C23E6781}"/>
              </a:ext>
            </a:extLst>
          </p:cNvPr>
          <p:cNvGrpSpPr/>
          <p:nvPr/>
        </p:nvGrpSpPr>
        <p:grpSpPr>
          <a:xfrm>
            <a:off x="-3036200" y="4124297"/>
            <a:ext cx="2383781" cy="1445976"/>
            <a:chOff x="3186091" y="3698649"/>
            <a:chExt cx="2383781" cy="1445976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AEF8F802-6136-7606-E667-3154092494EF}"/>
                </a:ext>
              </a:extLst>
            </p:cNvPr>
            <p:cNvSpPr txBox="1"/>
            <p:nvPr/>
          </p:nvSpPr>
          <p:spPr>
            <a:xfrm>
              <a:off x="3186091" y="4559850"/>
              <a:ext cx="2383781" cy="584775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First dummy copper cable at CERN</a:t>
              </a:r>
            </a:p>
          </p:txBody>
        </p: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6AC62D71-2D65-EDB7-F784-28C9412B889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52735" y="3698649"/>
              <a:ext cx="15829" cy="834894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6C530566-1E64-00DC-141C-85A89AAE489F}"/>
              </a:ext>
            </a:extLst>
          </p:cNvPr>
          <p:cNvGrpSpPr/>
          <p:nvPr/>
        </p:nvGrpSpPr>
        <p:grpSpPr>
          <a:xfrm>
            <a:off x="12573565" y="-2106856"/>
            <a:ext cx="3025747" cy="2386889"/>
            <a:chOff x="6643737" y="956909"/>
            <a:chExt cx="3025747" cy="2386889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E8CF03B-4F0B-7497-CB17-77EB571A5118}"/>
                </a:ext>
              </a:extLst>
            </p:cNvPr>
            <p:cNvSpPr txBox="1"/>
            <p:nvPr/>
          </p:nvSpPr>
          <p:spPr>
            <a:xfrm>
              <a:off x="6643737" y="956909"/>
              <a:ext cx="3025747" cy="584775"/>
            </a:xfrm>
            <a:prstGeom prst="rect">
              <a:avLst/>
            </a:prstGeom>
            <a:gradFill flip="none" rotWithShape="1">
              <a:gsLst>
                <a:gs pos="35000">
                  <a:schemeClr val="accent5">
                    <a:lumMod val="40000"/>
                    <a:lumOff val="60000"/>
                  </a:schemeClr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First Single Aperture Magnet assembly</a:t>
              </a:r>
            </a:p>
          </p:txBody>
        </p:sp>
        <p:cxnSp>
          <p:nvCxnSpPr>
            <p:cNvPr id="126" name="Elbow Connector 125">
              <a:extLst>
                <a:ext uri="{FF2B5EF4-FFF2-40B4-BE49-F238E27FC236}">
                  <a16:creationId xmlns:a16="http://schemas.microsoft.com/office/drawing/2014/main" id="{AA7E5DF3-4C2C-9582-4DBC-162F55A47D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664481" y="2352326"/>
              <a:ext cx="1793624" cy="189319"/>
            </a:xfrm>
            <a:prstGeom prst="bentConnector3">
              <a:avLst>
                <a:gd name="adj1" fmla="val 86150"/>
              </a:avLst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661D4D13-66AE-FFA5-5D1A-9D5118707888}"/>
              </a:ext>
            </a:extLst>
          </p:cNvPr>
          <p:cNvGrpSpPr/>
          <p:nvPr/>
        </p:nvGrpSpPr>
        <p:grpSpPr>
          <a:xfrm>
            <a:off x="15245901" y="969217"/>
            <a:ext cx="3389150" cy="2817028"/>
            <a:chOff x="8593324" y="508968"/>
            <a:chExt cx="3389150" cy="2817028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F6E1A87E-98FC-788B-046E-2A24DFFD8404}"/>
                </a:ext>
              </a:extLst>
            </p:cNvPr>
            <p:cNvSpPr txBox="1"/>
            <p:nvPr/>
          </p:nvSpPr>
          <p:spPr>
            <a:xfrm>
              <a:off x="8593324" y="508968"/>
              <a:ext cx="3389150" cy="338554"/>
            </a:xfrm>
            <a:prstGeom prst="rect">
              <a:avLst/>
            </a:prstGeom>
            <a:gradFill flip="none" rotWithShape="1">
              <a:gsLst>
                <a:gs pos="35000">
                  <a:schemeClr val="accent5">
                    <a:lumMod val="40000"/>
                    <a:lumOff val="60000"/>
                  </a:schemeClr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Cold Powering Tests Magnet #1</a:t>
              </a:r>
            </a:p>
          </p:txBody>
        </p:sp>
        <p:cxnSp>
          <p:nvCxnSpPr>
            <p:cNvPr id="131" name="Elbow Connector 130">
              <a:extLst>
                <a:ext uri="{FF2B5EF4-FFF2-40B4-BE49-F238E27FC236}">
                  <a16:creationId xmlns:a16="http://schemas.microsoft.com/office/drawing/2014/main" id="{DC8033E8-D453-F004-BA58-E30FDCFCDC6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066700" y="2029335"/>
              <a:ext cx="2442398" cy="150923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A7E36E14-2C3D-089F-36E2-F47F6EFB632E}"/>
              </a:ext>
            </a:extLst>
          </p:cNvPr>
          <p:cNvGrpSpPr/>
          <p:nvPr/>
        </p:nvGrpSpPr>
        <p:grpSpPr>
          <a:xfrm>
            <a:off x="13433342" y="2926725"/>
            <a:ext cx="2118531" cy="2392605"/>
            <a:chOff x="9752132" y="3714924"/>
            <a:chExt cx="2118531" cy="2392605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EFE795E-6E2C-7BBA-A735-B4D83C6E5C6A}"/>
                </a:ext>
              </a:extLst>
            </p:cNvPr>
            <p:cNvSpPr txBox="1"/>
            <p:nvPr/>
          </p:nvSpPr>
          <p:spPr>
            <a:xfrm>
              <a:off x="9752132" y="5522754"/>
              <a:ext cx="2118531" cy="584775"/>
            </a:xfrm>
            <a:prstGeom prst="rect">
              <a:avLst/>
            </a:prstGeom>
            <a:gradFill flip="none" rotWithShape="1">
              <a:gsLst>
                <a:gs pos="35000">
                  <a:schemeClr val="accent5">
                    <a:lumMod val="40000"/>
                    <a:lumOff val="60000"/>
                  </a:schemeClr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 Magnet #2 assembly</a:t>
              </a:r>
            </a:p>
          </p:txBody>
        </p:sp>
        <p:cxnSp>
          <p:nvCxnSpPr>
            <p:cNvPr id="134" name="Elbow Connector 133">
              <a:extLst>
                <a:ext uri="{FF2B5EF4-FFF2-40B4-BE49-F238E27FC236}">
                  <a16:creationId xmlns:a16="http://schemas.microsoft.com/office/drawing/2014/main" id="{011CEC23-1091-F22E-497A-5CDED5ED5837}"/>
                </a:ext>
              </a:extLst>
            </p:cNvPr>
            <p:cNvCxnSpPr>
              <a:cxnSpLocks/>
              <a:stCxn id="133" idx="0"/>
            </p:cNvCxnSpPr>
            <p:nvPr/>
          </p:nvCxnSpPr>
          <p:spPr>
            <a:xfrm rot="5400000" flipH="1" flipV="1">
              <a:off x="10215372" y="4310950"/>
              <a:ext cx="1807830" cy="61577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6C8F0F9-BF9D-0EB4-19DA-52701D92D310}"/>
              </a:ext>
            </a:extLst>
          </p:cNvPr>
          <p:cNvSpPr txBox="1"/>
          <p:nvPr/>
        </p:nvSpPr>
        <p:spPr>
          <a:xfrm rot="19713582">
            <a:off x="8445762" y="472612"/>
            <a:ext cx="4950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To be completed</a:t>
            </a:r>
          </a:p>
        </p:txBody>
      </p:sp>
    </p:spTree>
    <p:extLst>
      <p:ext uri="{BB962C8B-B14F-4D97-AF65-F5344CB8AC3E}">
        <p14:creationId xmlns:p14="http://schemas.microsoft.com/office/powerpoint/2010/main" val="220986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D5F0C-774C-D9A2-ADA1-F8D79D26C3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11492-AB0F-E2FD-643D-4343ACC59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24B5A-EE11-E4AB-173D-C3950A3727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Scope of the Work Package 3.5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tooling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mock-ups  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Cooling strategies</a:t>
            </a:r>
          </a:p>
          <a:p>
            <a:r>
              <a:rPr lang="en-GB" dirty="0" err="1">
                <a:solidFill>
                  <a:schemeClr val="bg2">
                    <a:lumMod val="90000"/>
                  </a:schemeClr>
                </a:solidFill>
              </a:rPr>
              <a:t>eRMC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&amp; RMM activities update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development plan &amp; schedule</a:t>
            </a:r>
          </a:p>
          <a:p>
            <a:r>
              <a:rPr lang="en-GB" dirty="0"/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C3167-AC8A-E32F-52BA-8B7CA993B5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66324AC-9961-2804-5A28-E49C40A4A1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TE-HFM Workshop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09233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74AB4-04DD-473B-9994-D1DD56692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Scope of the Work Package 3.5</a:t>
            </a:r>
          </a:p>
          <a:p>
            <a:r>
              <a:rPr lang="en-GB" dirty="0"/>
              <a:t>14 T BOND design</a:t>
            </a:r>
          </a:p>
          <a:p>
            <a:r>
              <a:rPr lang="en-GB" dirty="0"/>
              <a:t>Overview on manufacturing tooling</a:t>
            </a:r>
          </a:p>
          <a:p>
            <a:r>
              <a:rPr lang="en-GB" dirty="0"/>
              <a:t>Overview on manufacturing mock-ups  </a:t>
            </a:r>
          </a:p>
          <a:p>
            <a:r>
              <a:rPr lang="en-GB" dirty="0"/>
              <a:t>Cooling strategies</a:t>
            </a:r>
          </a:p>
          <a:p>
            <a:r>
              <a:rPr lang="en-GB" dirty="0" err="1"/>
              <a:t>eRMC</a:t>
            </a:r>
            <a:r>
              <a:rPr lang="en-GB" dirty="0"/>
              <a:t> &amp; RMM activities update</a:t>
            </a:r>
          </a:p>
          <a:p>
            <a:r>
              <a:rPr lang="en-GB" dirty="0"/>
              <a:t>14 T BOND development plan &amp; schedule</a:t>
            </a:r>
          </a:p>
          <a:p>
            <a:r>
              <a:rPr lang="en-GB" dirty="0"/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9A2468B-480E-434A-BB65-BAA4391B6A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TE-HFM Workshop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909682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E90F9-FEE7-4347-966F-0F2F5D86D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6"/>
            <a:ext cx="10969139" cy="940443"/>
          </a:xfrm>
        </p:spPr>
        <p:txBody>
          <a:bodyPr/>
          <a:lstStyle/>
          <a:p>
            <a:r>
              <a:rPr lang="en-US" dirty="0"/>
              <a:t>Summary</a:t>
            </a:r>
            <a:endParaRPr lang="it-IT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73EC6E-D846-2C4A-7DD1-191AB830C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968" y="948329"/>
            <a:ext cx="11502189" cy="5106024"/>
          </a:xfrm>
        </p:spPr>
        <p:txBody>
          <a:bodyPr>
            <a:normAutofit/>
          </a:bodyPr>
          <a:lstStyle/>
          <a:p>
            <a:pPr algn="just"/>
            <a:r>
              <a:rPr lang="en-GB" sz="1800" b="1" dirty="0"/>
              <a:t>X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2727C-CE34-4229-9DFD-F27DFCE86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5F247F0D-B3D4-41A2-BACE-75A9315335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de-CH" sz="1200"/>
              <a:t>JC Perez / September 19th 2024</a:t>
            </a:r>
            <a:endParaRPr lang="en-US" sz="1200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52FB6E4F-6068-400B-9B5C-D7BDBBA962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TE-HFM Workshop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2776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632866-15A6-9307-6322-9499F89971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September 19th 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A4E837-F49C-BEC0-EDCD-B6D5B7EA91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A36121-5D54-8728-96C7-E75AAA449B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97FC33-5B95-99D1-8982-DAA37A35EC9C}"/>
              </a:ext>
            </a:extLst>
          </p:cNvPr>
          <p:cNvSpPr/>
          <p:nvPr/>
        </p:nvSpPr>
        <p:spPr>
          <a:xfrm>
            <a:off x="1497457" y="2505670"/>
            <a:ext cx="95718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en-GB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1505545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AAFEE-37D9-2FAB-5522-A6D1FA40D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06DEB-9BA4-8220-32CD-FEB30053E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6"/>
            <a:ext cx="10969139" cy="940443"/>
          </a:xfrm>
        </p:spPr>
        <p:txBody>
          <a:bodyPr/>
          <a:lstStyle/>
          <a:p>
            <a:r>
              <a:rPr lang="en-US" dirty="0"/>
              <a:t>Glossary</a:t>
            </a:r>
            <a:endParaRPr lang="it-IT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2BD228-B2F6-5231-D83F-6147D2C3C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968" y="948329"/>
            <a:ext cx="11502189" cy="5106024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endParaRPr lang="en-GB" sz="1800" b="1" dirty="0"/>
          </a:p>
          <a:p>
            <a:pPr marL="36576" indent="0" algn="ctr">
              <a:buNone/>
            </a:pPr>
            <a:r>
              <a:rPr lang="en-GB" sz="1800" b="1" dirty="0"/>
              <a:t>*1 Defined as the time available to react and to quench all the coil before the magnet reaches </a:t>
            </a:r>
            <a:r>
              <a:rPr lang="en-GB" sz="1800" b="1" dirty="0" err="1"/>
              <a:t>Tmax</a:t>
            </a:r>
            <a:r>
              <a:rPr lang="en-GB" sz="1800" b="1" dirty="0"/>
              <a:t> </a:t>
            </a:r>
          </a:p>
          <a:p>
            <a:pPr marL="36576" indent="0" algn="ctr">
              <a:buNone/>
            </a:pPr>
            <a:r>
              <a:rPr lang="en-GB" sz="1800" b="1" dirty="0"/>
              <a:t>E. Todesco, “Quench limits in the next generation of magnets,” in </a:t>
            </a:r>
            <a:r>
              <a:rPr lang="en-GB" sz="1800" b="1" dirty="0" err="1"/>
              <a:t>Proc.Workshop</a:t>
            </a:r>
            <a:r>
              <a:rPr lang="en-GB" sz="1800" b="1" dirty="0"/>
              <a:t> Accel. </a:t>
            </a:r>
            <a:r>
              <a:rPr lang="en-GB" sz="1800" b="1" dirty="0" err="1"/>
              <a:t>Magn</a:t>
            </a:r>
            <a:r>
              <a:rPr lang="en-GB" sz="1800" b="1" dirty="0"/>
              <a:t>. </a:t>
            </a:r>
            <a:r>
              <a:rPr lang="en-GB" sz="1800" b="1" dirty="0" err="1"/>
              <a:t>Supercond</a:t>
            </a:r>
            <a:r>
              <a:rPr lang="en-GB" sz="1800" b="1" dirty="0"/>
              <a:t>. Des. </a:t>
            </a:r>
            <a:r>
              <a:rPr lang="en-GB" sz="1800" b="1" dirty="0" err="1"/>
              <a:t>Optim</a:t>
            </a:r>
            <a:r>
              <a:rPr lang="en-GB" sz="1800" b="1" dirty="0"/>
              <a:t>.</a:t>
            </a:r>
          </a:p>
          <a:p>
            <a:pPr algn="ctr"/>
            <a:endParaRPr lang="en-GB" sz="1800" b="1" dirty="0"/>
          </a:p>
          <a:p>
            <a:pPr marL="36576" indent="0" algn="ctr">
              <a:buNone/>
            </a:pPr>
            <a:r>
              <a:rPr lang="en-GB" sz="1800" b="1" dirty="0"/>
              <a:t>*2 Width of a 60° sector coil whose area is the same of the area of the layout that we are considering.</a:t>
            </a:r>
          </a:p>
          <a:p>
            <a:pPr marL="36576" indent="0" algn="ctr">
              <a:buNone/>
            </a:pPr>
            <a:r>
              <a:rPr lang="en-GB" sz="1800" b="1" dirty="0" err="1"/>
              <a:t>E.Todesco</a:t>
            </a:r>
            <a:r>
              <a:rPr lang="en-GB" sz="1800" b="1" dirty="0"/>
              <a:t>, ”Masterclass - Design of superconducting magnets for parti-</a:t>
            </a:r>
            <a:r>
              <a:rPr lang="en-GB" sz="1800" b="1" dirty="0" err="1"/>
              <a:t>cle</a:t>
            </a:r>
            <a:r>
              <a:rPr lang="en-GB" sz="1800" b="1" dirty="0"/>
              <a:t> accelerators. Chapter 4,” Available at </a:t>
            </a:r>
            <a:r>
              <a:rPr lang="en-GB" sz="1800" b="1" dirty="0">
                <a:hlinkClick r:id="rId2"/>
              </a:rPr>
              <a:t>https://indico.cern.ch/category/12408/</a:t>
            </a:r>
            <a:r>
              <a:rPr lang="en-GB" sz="1800" b="1" dirty="0"/>
              <a:t>.</a:t>
            </a:r>
          </a:p>
          <a:p>
            <a:pPr algn="ctr"/>
            <a:endParaRPr lang="en-GB" sz="1800" b="1" dirty="0"/>
          </a:p>
          <a:p>
            <a:pPr marL="36576" indent="0" algn="ctr">
              <a:buNone/>
            </a:pPr>
            <a:r>
              <a:rPr lang="en-GB" sz="1800" b="1" dirty="0"/>
              <a:t>*3 Coil efficiency: Ratio between the field and the current times the coil width, given in [T.mm/A].</a:t>
            </a:r>
          </a:p>
          <a:p>
            <a:pPr marL="36576" indent="0" algn="ctr">
              <a:buNone/>
            </a:pPr>
            <a:r>
              <a:rPr lang="en-GB" sz="1800" b="1" dirty="0" err="1"/>
              <a:t>E.Todesco</a:t>
            </a:r>
            <a:r>
              <a:rPr lang="en-GB" sz="1800" b="1" dirty="0"/>
              <a:t>, ”Masterclass - Design of superconducting magnets for parti-</a:t>
            </a:r>
            <a:r>
              <a:rPr lang="en-GB" sz="1800" b="1" dirty="0" err="1"/>
              <a:t>cle</a:t>
            </a:r>
            <a:r>
              <a:rPr lang="en-GB" sz="1800" b="1" dirty="0"/>
              <a:t> accelerators. Chapter 4,” Available at https://indico.cern.ch/category/12408/.</a:t>
            </a:r>
          </a:p>
          <a:p>
            <a:pPr algn="just"/>
            <a:endParaRPr lang="en-GB" sz="18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E39756-6E42-0CED-298C-57A2C4AF3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0429B469-8415-6AA5-FED0-31967AA3A7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de-CH" sz="1200"/>
              <a:t>JC Perez / September 19th 2024</a:t>
            </a:r>
            <a:endParaRPr lang="en-US" sz="1200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656F220C-5660-40F8-F924-79BA9D4C4F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TE-HFM Workshop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2128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82D72A-B88C-1C2D-A714-BD4FE784D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DCF69-3B35-05E5-9A8A-13F17C44A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7525" y="2593087"/>
            <a:ext cx="6076950" cy="940443"/>
          </a:xfrm>
        </p:spPr>
        <p:txBody>
          <a:bodyPr/>
          <a:lstStyle/>
          <a:p>
            <a:pPr algn="ctr"/>
            <a:r>
              <a:rPr lang="en-GB" dirty="0"/>
              <a:t>Backup slides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8721C-8F84-CE98-E51B-9F9E638688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TE-HFM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3E961-DD08-3EA9-574E-99BF47CED7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8933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C0148A-82C0-2436-BA34-3FDEB5F2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538A8-B783-3E7B-C08E-5645A147D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7525" y="2593087"/>
            <a:ext cx="6076950" cy="940443"/>
          </a:xfrm>
        </p:spPr>
        <p:txBody>
          <a:bodyPr/>
          <a:lstStyle/>
          <a:p>
            <a:pPr algn="ctr"/>
            <a:r>
              <a:rPr lang="en-GB" dirty="0"/>
              <a:t>44 strands cable design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2B7F8-F45D-8CD8-2CF9-CC097E8F0A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TE-HFM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E25F7E-1547-559E-DD32-DD8B8BB51D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648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43307D-02BB-67CD-F461-C39857927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D44A1-1A11-93A1-63B7-267587E66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 T Block dipole BOND – 44 strands cable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7696B7-1243-4AA4-6840-185C96B21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893" y="1091088"/>
            <a:ext cx="10969139" cy="636597"/>
          </a:xfrm>
        </p:spPr>
        <p:txBody>
          <a:bodyPr/>
          <a:lstStyle/>
          <a:p>
            <a:r>
              <a:rPr lang="en-GB" sz="1800" dirty="0"/>
              <a:t>The 2D &amp; 3D electromagnetic design for the single aperture configuration was completed in 2024.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F9D33-50EA-C035-2AF9-36EC5C1089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53FFB-FD08-AD94-168E-232B4496DF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graphicFrame>
        <p:nvGraphicFramePr>
          <p:cNvPr id="22" name="Table 9">
            <a:extLst>
              <a:ext uri="{FF2B5EF4-FFF2-40B4-BE49-F238E27FC236}">
                <a16:creationId xmlns:a16="http://schemas.microsoft.com/office/drawing/2014/main" id="{0B3B6A1C-DBF8-0DCE-371A-A05738B92D07}"/>
              </a:ext>
            </a:extLst>
          </p:cNvPr>
          <p:cNvGraphicFramePr>
            <a:graphicFrameLocks noGrp="1"/>
          </p:cNvGraphicFramePr>
          <p:nvPr/>
        </p:nvGraphicFramePr>
        <p:xfrm>
          <a:off x="4075134" y="1641960"/>
          <a:ext cx="4495878" cy="3055620"/>
        </p:xfrm>
        <a:graphic>
          <a:graphicData uri="http://schemas.openxmlformats.org/drawingml/2006/table">
            <a:tbl>
              <a:tblPr firstRow="1" bandRow="1"/>
              <a:tblGrid>
                <a:gridCol w="1457178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771978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1133361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1133361">
                  <a:extLst>
                    <a:ext uri="{9D8B030D-6E8A-4147-A177-3AD203B41FA5}">
                      <a16:colId xmlns:a16="http://schemas.microsoft.com/office/drawing/2014/main" val="718033377"/>
                    </a:ext>
                  </a:extLst>
                </a:gridCol>
              </a:tblGrid>
              <a:tr h="1523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105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Single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Aperture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Intra-beam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distance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149386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Yoke diameter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540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Shell diameter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640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780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515095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Nominal current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[kA]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20.255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19.590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984445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 overall</a:t>
                      </a:r>
                      <a:endParaRPr lang="en-GB" sz="105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[A/mm2]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331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320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719192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 strand (</a:t>
                      </a:r>
                      <a:r>
                        <a:rPr lang="en-US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eng.</a:t>
                      </a:r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[A/mm2]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484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468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562391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Nominal field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[T]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848370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Peak field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[T]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957761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Ap. to peak field ratio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6580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Load line fraction @1.9 K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80.1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094051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Load line fraction @4.2 K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89.8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89.4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615907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Temperature margin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[K]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048339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Inductance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</a:t>
                      </a:r>
                      <a:r>
                        <a:rPr kumimoji="0" lang="en-GB" sz="1200" kern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mH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/m]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811955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Stored energy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[MJ/m]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1.030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2.064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889388"/>
                  </a:ext>
                </a:extLst>
              </a:tr>
            </a:tbl>
          </a:graphicData>
        </a:graphic>
      </p:graphicFrame>
      <p:pic>
        <p:nvPicPr>
          <p:cNvPr id="28" name="Picture 27">
            <a:extLst>
              <a:ext uri="{FF2B5EF4-FFF2-40B4-BE49-F238E27FC236}">
                <a16:creationId xmlns:a16="http://schemas.microsoft.com/office/drawing/2014/main" id="{DEC1BB1F-EA04-43F5-FE1B-EBDD5DF3B2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912" y="1701219"/>
            <a:ext cx="2548632" cy="216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1257077-12FE-308A-AEA7-4652A057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7475" y="1630186"/>
            <a:ext cx="2549286" cy="216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10A4993-37EB-8C9C-C278-A8CA902899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253" y="4055274"/>
            <a:ext cx="2653418" cy="191270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0C10438-5C02-A05B-9161-674D7105F6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5083" y="3929613"/>
            <a:ext cx="2521189" cy="1911600"/>
          </a:xfrm>
          <a:prstGeom prst="rect">
            <a:avLst/>
          </a:prstGeom>
        </p:spPr>
      </p:pic>
      <p:graphicFrame>
        <p:nvGraphicFramePr>
          <p:cNvPr id="38" name="Table 9">
            <a:extLst>
              <a:ext uri="{FF2B5EF4-FFF2-40B4-BE49-F238E27FC236}">
                <a16:creationId xmlns:a16="http://schemas.microsoft.com/office/drawing/2014/main" id="{38711874-C9B0-4CC4-2C1A-59E3DDF43A08}"/>
              </a:ext>
            </a:extLst>
          </p:cNvPr>
          <p:cNvGraphicFramePr>
            <a:graphicFrameLocks noGrp="1"/>
          </p:cNvGraphicFramePr>
          <p:nvPr/>
        </p:nvGraphicFramePr>
        <p:xfrm>
          <a:off x="3749679" y="4833011"/>
          <a:ext cx="5089807" cy="962025"/>
        </p:xfrm>
        <a:graphic>
          <a:graphicData uri="http://schemas.openxmlformats.org/drawingml/2006/table">
            <a:tbl>
              <a:tblPr firstRow="1" bandRow="1"/>
              <a:tblGrid>
                <a:gridCol w="1661393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762277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1409136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1257001">
                  <a:extLst>
                    <a:ext uri="{9D8B030D-6E8A-4147-A177-3AD203B41FA5}">
                      <a16:colId xmlns:a16="http://schemas.microsoft.com/office/drawing/2014/main" val="3007640128"/>
                    </a:ext>
                  </a:extLst>
                </a:gridCol>
              </a:tblGrid>
              <a:tr h="1339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of turns per pole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Insulated cable surface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</a:t>
                      </a:r>
                      <a:r>
                        <a:rPr lang="en-GB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58095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Equivalent coil width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03168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efficiency *</a:t>
                      </a:r>
                      <a:r>
                        <a:rPr lang="en-GB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[T.mm/A]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0.00077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05540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E773F-DF69-D7F1-96C5-A8F0AC013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FC591-E517-52A2-BD32-C95BAAC48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324940"/>
            <a:ext cx="10969139" cy="940443"/>
          </a:xfrm>
        </p:spPr>
        <p:txBody>
          <a:bodyPr/>
          <a:lstStyle/>
          <a:p>
            <a:r>
              <a:rPr lang="en-GB" dirty="0"/>
              <a:t>14 T Block dipole BOND – 44 strands cable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33671-51A7-2383-3A5E-B63F51784C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A9722-F5F5-4497-DE28-4CBEA70A4D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17EEB0-A61A-2D5B-08C5-0DCEB7934427}"/>
              </a:ext>
            </a:extLst>
          </p:cNvPr>
          <p:cNvSpPr txBox="1"/>
          <p:nvPr/>
        </p:nvSpPr>
        <p:spPr>
          <a:xfrm>
            <a:off x="521289" y="5041602"/>
            <a:ext cx="16252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Coil to pole contact pressure at 14 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C31A27-CD88-4383-C446-7E2C7EE606CC}"/>
              </a:ext>
            </a:extLst>
          </p:cNvPr>
          <p:cNvSpPr txBox="1"/>
          <p:nvPr/>
        </p:nvSpPr>
        <p:spPr>
          <a:xfrm>
            <a:off x="6876319" y="5042926"/>
            <a:ext cx="50284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The shell provides all azimuthal force pre-loading the coils. This force is almost doubled when the magnet is cooled down to cryogenic temperature (differential thermal contraction).</a:t>
            </a:r>
          </a:p>
          <a:p>
            <a:pPr algn="ctr"/>
            <a:endParaRPr lang="en-GB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B0596B-B235-F1AC-58D0-4B348C2C3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2944" y="1147397"/>
            <a:ext cx="3808664" cy="29376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92736E8-4859-8613-B28C-877F94BBAAC8}"/>
              </a:ext>
            </a:extLst>
          </p:cNvPr>
          <p:cNvSpPr txBox="1"/>
          <p:nvPr/>
        </p:nvSpPr>
        <p:spPr>
          <a:xfrm>
            <a:off x="2851390" y="2785457"/>
            <a:ext cx="37264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X-component of stress (MPa) during assembly (left), cool down (centre), and at 14 T (right).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800DAC-3918-5339-A2ED-6F4046480F2C}"/>
              </a:ext>
            </a:extLst>
          </p:cNvPr>
          <p:cNvSpPr txBox="1"/>
          <p:nvPr/>
        </p:nvSpPr>
        <p:spPr>
          <a:xfrm>
            <a:off x="2922142" y="5652420"/>
            <a:ext cx="36127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Von Mises stresses (MPa) during assembly (left), cool down (centre), and at 14 T (right).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B204DE8-95F2-8D2A-A3A7-4ADD3BD4D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1390" y="1195127"/>
            <a:ext cx="3726518" cy="16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9AA9DBD-27FB-9637-8707-A2F6806577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1390" y="3221461"/>
            <a:ext cx="3754285" cy="1620000"/>
          </a:xfrm>
          <a:prstGeom prst="rect">
            <a:avLst/>
          </a:prstGeom>
        </p:spPr>
      </p:pic>
      <p:pic>
        <p:nvPicPr>
          <p:cNvPr id="33" name="Picture 32" descr="A diagram of a boat&#10;&#10;Description automatically generated">
            <a:extLst>
              <a:ext uri="{FF2B5EF4-FFF2-40B4-BE49-F238E27FC236}">
                <a16:creationId xmlns:a16="http://schemas.microsoft.com/office/drawing/2014/main" id="{BB95441D-70BE-8C52-4133-57F02431E8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51" y="3393703"/>
            <a:ext cx="2153999" cy="16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6423D1A-E5FB-0F17-FA69-CB67E85ED4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4903" y="4251495"/>
            <a:ext cx="5411257" cy="74800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54EEF15-4A02-E685-4186-BAF22FC7A7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8334" y="4793006"/>
            <a:ext cx="3272529" cy="818133"/>
          </a:xfrm>
          <a:prstGeom prst="rect">
            <a:avLst/>
          </a:prstGeom>
        </p:spPr>
      </p:pic>
      <p:pic>
        <p:nvPicPr>
          <p:cNvPr id="39" name="Picture 38" descr="A blue and pink diagram&#10;&#10;Description automatically generated">
            <a:extLst>
              <a:ext uri="{FF2B5EF4-FFF2-40B4-BE49-F238E27FC236}">
                <a16:creationId xmlns:a16="http://schemas.microsoft.com/office/drawing/2014/main" id="{D1FCFDC9-000C-3093-9BDC-0D5395574DA2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431" y="1345697"/>
            <a:ext cx="1852110" cy="182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8097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CC95CA-557B-FE0F-143D-24F80C67DC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33CFF-5AAC-CB1B-1406-6D3161490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324940"/>
            <a:ext cx="10969139" cy="940443"/>
          </a:xfrm>
        </p:spPr>
        <p:txBody>
          <a:bodyPr/>
          <a:lstStyle/>
          <a:p>
            <a:r>
              <a:rPr lang="en-GB" dirty="0"/>
              <a:t>14 T Block dipole BOND – 44 strands cable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3A882-0F9D-991A-5891-2E329001F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2C3A1-9B72-BA63-BC51-52C0E8463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FAFCC6B1-4BB3-9DFB-13D4-2B23A0A7A82F}"/>
              </a:ext>
            </a:extLst>
          </p:cNvPr>
          <p:cNvGraphicFramePr>
            <a:graphicFrameLocks noGrp="1"/>
          </p:cNvGraphicFramePr>
          <p:nvPr/>
        </p:nvGraphicFramePr>
        <p:xfrm>
          <a:off x="1034644" y="4595337"/>
          <a:ext cx="3964113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091">
                  <a:extLst>
                    <a:ext uri="{9D8B030D-6E8A-4147-A177-3AD203B41FA5}">
                      <a16:colId xmlns:a16="http://schemas.microsoft.com/office/drawing/2014/main" val="3932116238"/>
                    </a:ext>
                  </a:extLst>
                </a:gridCol>
                <a:gridCol w="593964">
                  <a:extLst>
                    <a:ext uri="{9D8B030D-6E8A-4147-A177-3AD203B41FA5}">
                      <a16:colId xmlns:a16="http://schemas.microsoft.com/office/drawing/2014/main" val="3689956322"/>
                    </a:ext>
                  </a:extLst>
                </a:gridCol>
                <a:gridCol w="683058">
                  <a:extLst>
                    <a:ext uri="{9D8B030D-6E8A-4147-A177-3AD203B41FA5}">
                      <a16:colId xmlns:a16="http://schemas.microsoft.com/office/drawing/2014/main" val="2496941286"/>
                    </a:ext>
                  </a:extLst>
                </a:gridCol>
              </a:tblGrid>
              <a:tr h="244332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curvature radius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750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768436"/>
                  </a:ext>
                </a:extLst>
              </a:tr>
              <a:tr h="244332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angle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º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005367"/>
                  </a:ext>
                </a:extLst>
              </a:tr>
              <a:tr h="2443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straight section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237875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B891BC51-B438-2897-A7D1-7B805CCF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430" y="1768818"/>
            <a:ext cx="4875712" cy="26755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05492F-7011-39AB-1900-2316A7BA9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7642" y="1265383"/>
            <a:ext cx="5566197" cy="438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01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885ED-CD8F-FC3D-5085-A54079A7CD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F2933-798E-34FF-E38C-7E589276E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7525" y="2593087"/>
            <a:ext cx="6076950" cy="940443"/>
          </a:xfrm>
        </p:spPr>
        <p:txBody>
          <a:bodyPr/>
          <a:lstStyle/>
          <a:p>
            <a:pPr algn="ctr"/>
            <a:r>
              <a:rPr lang="en-GB" dirty="0"/>
              <a:t>44 vs 40 strands cable designs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E631A-BF4F-5A57-920C-F5494E89F8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TE-HFM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44A1A-5A14-03EC-04BB-C57A698F48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8758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ED455C-B81C-AA67-E4AA-644AD9053E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9C306-082F-306D-CBDF-1D85FD79A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 T Block dipole BOND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B6CA8-A269-B86C-DDB1-262421F59C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093" y="1281820"/>
            <a:ext cx="5273127" cy="4623680"/>
          </a:xfrm>
        </p:spPr>
        <p:txBody>
          <a:bodyPr/>
          <a:lstStyle/>
          <a:p>
            <a:r>
              <a:rPr lang="en-GB" sz="1800" dirty="0"/>
              <a:t>The new 40 strand baseline allows for:</a:t>
            </a:r>
          </a:p>
          <a:p>
            <a:pPr lvl="1"/>
            <a:r>
              <a:rPr lang="en-GB" sz="1400" dirty="0"/>
              <a:t>Save in coil area of 9.2 %. </a:t>
            </a:r>
          </a:p>
          <a:p>
            <a:pPr lvl="1"/>
            <a:r>
              <a:rPr lang="en-GB" sz="1400" dirty="0"/>
              <a:t>Save in conductor volume of 20 % (shorter coil with the new flared end design). </a:t>
            </a:r>
          </a:p>
          <a:p>
            <a:pPr lvl="1"/>
            <a:r>
              <a:rPr lang="en-GB" sz="1400" dirty="0"/>
              <a:t>Increased midplane distance between coils (4 mm between insulated conductors) - potentially opening the possibility for improved cooling, see next slides.</a:t>
            </a:r>
          </a:p>
          <a:p>
            <a:pPr lvl="1"/>
            <a:r>
              <a:rPr lang="en-GB" sz="1400" dirty="0"/>
              <a:t>Internalization of the cable production at CERN.</a:t>
            </a:r>
          </a:p>
          <a:p>
            <a:pPr lvl="1"/>
            <a:endParaRPr lang="en-GB" sz="1400" dirty="0"/>
          </a:p>
          <a:p>
            <a:pPr lvl="1"/>
            <a:endParaRPr lang="en-GB" sz="1400" dirty="0"/>
          </a:p>
          <a:p>
            <a:r>
              <a:rPr lang="en-GB" sz="1800" dirty="0"/>
              <a:t>At the expense of :</a:t>
            </a:r>
          </a:p>
          <a:p>
            <a:pPr lvl="1"/>
            <a:r>
              <a:rPr lang="en-GB" sz="1400" dirty="0"/>
              <a:t>9 % larger </a:t>
            </a:r>
            <a:r>
              <a:rPr lang="en-GB" sz="1400" dirty="0" err="1"/>
              <a:t>J</a:t>
            </a:r>
            <a:r>
              <a:rPr lang="en-GB" sz="1400" baseline="-25000" dirty="0" err="1"/>
              <a:t>overall</a:t>
            </a:r>
            <a:endParaRPr lang="en-GB" sz="1400" baseline="-25000" dirty="0"/>
          </a:p>
          <a:p>
            <a:pPr lvl="1"/>
            <a:r>
              <a:rPr lang="en-GB" sz="1400" dirty="0"/>
              <a:t>Decrease of </a:t>
            </a:r>
            <a:r>
              <a:rPr lang="en-GB" sz="1400" dirty="0" err="1"/>
              <a:t>loadline</a:t>
            </a:r>
            <a:r>
              <a:rPr lang="en-GB" sz="1400" dirty="0"/>
              <a:t> margin by 2.6 % in the single aperture and 2 % in the double aperture.</a:t>
            </a:r>
          </a:p>
          <a:p>
            <a:pPr lvl="1"/>
            <a:r>
              <a:rPr lang="en-GB" sz="1400" dirty="0"/>
              <a:t>Increased peak stresses in the homogenized coil block by 15 MPa</a:t>
            </a:r>
          </a:p>
          <a:p>
            <a:pPr lvl="1"/>
            <a:endParaRPr lang="en-GB" sz="1400" dirty="0"/>
          </a:p>
          <a:p>
            <a:endParaRPr lang="en-GB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6559D-28B3-3091-F7B1-5E00398A6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5045C-6429-2654-8D1E-9C4E47EDAA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4" name="Picture 3" descr="A rainbow colored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06F94600-9EE9-6351-7ED7-27F90DAA512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39" r="7500" b="11579"/>
          <a:stretch/>
        </p:blipFill>
        <p:spPr>
          <a:xfrm>
            <a:off x="7936629" y="3520189"/>
            <a:ext cx="3180874" cy="25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4EC36E-0693-476C-AC1D-DB8D2355A5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7719" y="643405"/>
            <a:ext cx="2979888" cy="25200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4C830CB-E1F6-11EC-5DB3-B93EF6388167}"/>
              </a:ext>
            </a:extLst>
          </p:cNvPr>
          <p:cNvSpPr txBox="1">
            <a:spLocks/>
          </p:cNvSpPr>
          <p:nvPr/>
        </p:nvSpPr>
        <p:spPr>
          <a:xfrm>
            <a:off x="8463255" y="3175521"/>
            <a:ext cx="3371654" cy="636597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i="1" u="sng" dirty="0"/>
              <a:t>BOND – 40 strands cable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5F220E8-1001-C3CF-0AF2-9A87810A0884}"/>
              </a:ext>
            </a:extLst>
          </p:cNvPr>
          <p:cNvSpPr txBox="1">
            <a:spLocks/>
          </p:cNvSpPr>
          <p:nvPr/>
        </p:nvSpPr>
        <p:spPr>
          <a:xfrm>
            <a:off x="8531835" y="243529"/>
            <a:ext cx="3371654" cy="636597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i="1" u="sng" dirty="0"/>
              <a:t>BOND – 44 strands cable</a:t>
            </a:r>
          </a:p>
        </p:txBody>
      </p:sp>
    </p:spTree>
    <p:extLst>
      <p:ext uri="{BB962C8B-B14F-4D97-AF65-F5344CB8AC3E}">
        <p14:creationId xmlns:p14="http://schemas.microsoft.com/office/powerpoint/2010/main" val="2169077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7E5478-C8CC-7532-5C84-252D68295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540E9-BB5F-4799-FE4C-070007636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A67C5-D199-BB49-9267-F254406C09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Scope of the Work Package 3.5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tooling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mock-ups  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Cooling strategies</a:t>
            </a:r>
          </a:p>
          <a:p>
            <a:r>
              <a:rPr lang="en-GB" dirty="0" err="1">
                <a:solidFill>
                  <a:schemeClr val="bg2">
                    <a:lumMod val="90000"/>
                  </a:schemeClr>
                </a:solidFill>
              </a:rPr>
              <a:t>eRMC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&amp; RMM activities update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development plan &amp; schedule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36939-1678-4294-1CDF-4D1A931F29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734457B-6648-D8E1-A9F5-78569DF87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TE-HFM Workshop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24302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4E0D7-6F48-07CD-9769-58BD69562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of the Work Package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21F409-F062-70C9-D240-E87C72D6D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3817880"/>
          </a:xfrm>
        </p:spPr>
        <p:txBody>
          <a:bodyPr/>
          <a:lstStyle/>
          <a:p>
            <a:pPr marL="36576" indent="0">
              <a:buNone/>
            </a:pPr>
            <a:r>
              <a:rPr lang="en-GB" sz="2800" b="1" u="sng" dirty="0"/>
              <a:t>WP3.5: </a:t>
            </a:r>
            <a:r>
              <a:rPr lang="de-DE" sz="2800" b="1" u="sng" dirty="0"/>
              <a:t>Nb</a:t>
            </a:r>
            <a:r>
              <a:rPr lang="de-DE" sz="2800" b="1" u="sng" baseline="-25000" dirty="0"/>
              <a:t>3</a:t>
            </a:r>
            <a:r>
              <a:rPr lang="de-DE" sz="2800" b="1" u="sng" dirty="0"/>
              <a:t>Sn 14 T Block </a:t>
            </a:r>
            <a:r>
              <a:rPr lang="de-DE" sz="2800" b="1" u="sng" dirty="0" err="1"/>
              <a:t>dipole</a:t>
            </a:r>
            <a:r>
              <a:rPr lang="de-DE" sz="2800" b="1" u="sng" dirty="0"/>
              <a:t> BOND</a:t>
            </a:r>
            <a:endParaRPr lang="en-GB" sz="2800" b="1" u="sng" dirty="0"/>
          </a:p>
          <a:p>
            <a:r>
              <a:rPr lang="en-GB" sz="2800" dirty="0"/>
              <a:t>Demonstrate Nb</a:t>
            </a:r>
            <a:r>
              <a:rPr lang="en-GB" sz="2800" baseline="-25000" dirty="0"/>
              <a:t>3</a:t>
            </a:r>
            <a:r>
              <a:rPr lang="en-GB" sz="2800" dirty="0"/>
              <a:t>Sn performance in a 14 T block-type dipole at 1.9 K. </a:t>
            </a:r>
          </a:p>
          <a:p>
            <a:r>
              <a:rPr lang="en-GB" sz="2800" dirty="0"/>
              <a:t>Design and construction of a 14 T accelerator quality dipole model magnet.</a:t>
            </a:r>
          </a:p>
          <a:p>
            <a:pPr lvl="1"/>
            <a:r>
              <a:rPr lang="en-GB" sz="2400" dirty="0"/>
              <a:t>The short model magnet should reach 15-15.5 T field. </a:t>
            </a:r>
          </a:p>
          <a:p>
            <a:r>
              <a:rPr lang="en-GB" sz="2800" dirty="0"/>
              <a:t>Explore alternatives and develop design and technology for Nb</a:t>
            </a:r>
            <a:r>
              <a:rPr lang="en-GB" sz="2800" baseline="-25000" dirty="0"/>
              <a:t>3</a:t>
            </a:r>
            <a:r>
              <a:rPr lang="en-GB" sz="2800" dirty="0"/>
              <a:t>Sn accelerator dipoles.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37904-3E3A-7D20-FABB-37C2D9BCC6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200" dirty="0"/>
              <a:t>TE-HFM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8A914-86E3-8298-B9BE-A2F032BC59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DC0763-4601-5E45-8A23-CF0017ADD840}"/>
              </a:ext>
            </a:extLst>
          </p:cNvPr>
          <p:cNvSpPr txBox="1"/>
          <p:nvPr/>
        </p:nvSpPr>
        <p:spPr>
          <a:xfrm rot="18662551">
            <a:off x="7433045" y="3693270"/>
            <a:ext cx="3219151" cy="101566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REVIEW</a:t>
            </a:r>
            <a:endParaRPr lang="en-GB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980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7397F-F155-5D79-FBC3-306CDBB71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33D9D-7FD5-CF11-5DB3-7BBF0A7E6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109EB-839A-6259-9245-030B28B60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Scope of the Work Package 3.5</a:t>
            </a:r>
          </a:p>
          <a:p>
            <a:r>
              <a:rPr lang="en-GB" dirty="0"/>
              <a:t>14 T BOND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tooling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mock-ups  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Cooling strategies</a:t>
            </a:r>
          </a:p>
          <a:p>
            <a:r>
              <a:rPr lang="en-GB" dirty="0" err="1">
                <a:solidFill>
                  <a:schemeClr val="bg2">
                    <a:lumMod val="90000"/>
                  </a:schemeClr>
                </a:solidFill>
              </a:rPr>
              <a:t>eRMC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&amp; RMM activities update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development plan &amp; schedule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816AB-EDAA-3B8F-AF59-D8E719BFE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9A51A502-5426-20AC-B2FD-032DE66B9B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TE-HFM Workshop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83082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57DFB-7213-1B9B-C332-B7983F66F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978" y="130497"/>
            <a:ext cx="10969139" cy="940443"/>
          </a:xfrm>
        </p:spPr>
        <p:txBody>
          <a:bodyPr/>
          <a:lstStyle/>
          <a:p>
            <a:r>
              <a:rPr lang="en-GB" dirty="0"/>
              <a:t>14 T Block dipole BOND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27A938-A649-15FC-D4E4-3ABDA1C340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September 19th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976E7-3ADA-8102-0CD5-BB94CF8E4F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D82644-CC16-5B7A-B96C-30384654E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8" name="Picture 4" descr="Blood Stone 007 - Gunbarrel (Fixed)">
            <a:extLst>
              <a:ext uri="{FF2B5EF4-FFF2-40B4-BE49-F238E27FC236}">
                <a16:creationId xmlns:a16="http://schemas.microsoft.com/office/drawing/2014/main" id="{89166C13-7FB0-42FA-AB58-C929DF1C7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0067" y="942046"/>
            <a:ext cx="7826457" cy="4402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C0243E79-5AA2-1F52-4FCB-DD3360CCB608}"/>
              </a:ext>
            </a:extLst>
          </p:cNvPr>
          <p:cNvSpPr txBox="1"/>
          <p:nvPr/>
        </p:nvSpPr>
        <p:spPr>
          <a:xfrm>
            <a:off x="4390253" y="3429000"/>
            <a:ext cx="444544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>
                <a:solidFill>
                  <a:srgbClr val="FF0000"/>
                </a:solidFill>
              </a:rPr>
              <a:t>BOND</a:t>
            </a:r>
            <a:endParaRPr lang="en-GB" sz="115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340E97-C5FA-2C6D-CEB1-55B46FA15C68}"/>
              </a:ext>
            </a:extLst>
          </p:cNvPr>
          <p:cNvSpPr txBox="1"/>
          <p:nvPr/>
        </p:nvSpPr>
        <p:spPr>
          <a:xfrm>
            <a:off x="4786168" y="5571202"/>
            <a:ext cx="46072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32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de-CH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de-CH" sz="32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de-CH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ck</a:t>
            </a:r>
            <a:r>
              <a:rPr lang="de-CH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-type </a:t>
            </a:r>
            <a:r>
              <a:rPr lang="de-CH" sz="32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CH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de-CH" sz="32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de-CH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 </a:t>
            </a:r>
            <a:r>
              <a:rPr lang="de-CH" sz="32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de-CH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ipole</a:t>
            </a:r>
            <a:r>
              <a:rPr lang="en-CH" sz="3200" dirty="0">
                <a:effectLst/>
              </a:rPr>
              <a:t>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87402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2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3" grpId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C3123B-1269-CA60-4C8D-8824C54D08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3BAA8-B1E7-D7E8-25FB-D0D2A2664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 T Block dipole BOND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5BDFC-BE70-A39C-9B2D-2FBE127426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September 19th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00B25-3DFB-AE9D-80F2-4C43C6010C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7CCA2-1533-99D6-2F22-B2ADFEB1C1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E8EB37B-FC14-22EB-B954-AEFBBD423FE7}"/>
              </a:ext>
            </a:extLst>
          </p:cNvPr>
          <p:cNvSpPr txBox="1">
            <a:spLocks/>
          </p:cNvSpPr>
          <p:nvPr/>
        </p:nvSpPr>
        <p:spPr>
          <a:xfrm>
            <a:off x="505611" y="5481556"/>
            <a:ext cx="11177116" cy="848782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Tx/>
              <a:buSzTx/>
            </a:pPr>
            <a:r>
              <a:rPr lang="en-US" sz="1800" dirty="0"/>
              <a:t>BOND stands for </a:t>
            </a:r>
            <a:r>
              <a:rPr lang="en-US" sz="1800" b="1" dirty="0" err="1"/>
              <a:t>B</a:t>
            </a:r>
            <a:r>
              <a:rPr lang="en-US" sz="1800" dirty="0" err="1"/>
              <a:t>l</a:t>
            </a:r>
            <a:r>
              <a:rPr lang="en-US" sz="1800" b="1" dirty="0" err="1"/>
              <a:t>O</a:t>
            </a:r>
            <a:r>
              <a:rPr lang="en-US" sz="1800" dirty="0" err="1"/>
              <a:t>ck</a:t>
            </a:r>
            <a:r>
              <a:rPr lang="en-US" sz="1800" dirty="0"/>
              <a:t> coil </a:t>
            </a:r>
            <a:r>
              <a:rPr lang="en-US" sz="1800" b="1" dirty="0"/>
              <a:t>N</a:t>
            </a:r>
            <a:r>
              <a:rPr lang="en-US" sz="1800" dirty="0"/>
              <a:t>b</a:t>
            </a:r>
            <a:r>
              <a:rPr lang="en-US" sz="1800" baseline="-25000" dirty="0"/>
              <a:t>3</a:t>
            </a:r>
            <a:r>
              <a:rPr lang="en-US" sz="1800" dirty="0"/>
              <a:t>Sn </a:t>
            </a:r>
            <a:r>
              <a:rPr lang="en-US" sz="1800" b="1" dirty="0"/>
              <a:t>D</a:t>
            </a:r>
            <a:r>
              <a:rPr lang="en-US" sz="1800" dirty="0"/>
              <a:t>ipole</a:t>
            </a:r>
          </a:p>
          <a:p>
            <a:pPr algn="ctr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EB45CF7-3714-387A-A6AF-53B19C602D65}"/>
              </a:ext>
            </a:extLst>
          </p:cNvPr>
          <p:cNvGrpSpPr/>
          <p:nvPr/>
        </p:nvGrpSpPr>
        <p:grpSpPr>
          <a:xfrm>
            <a:off x="1771459" y="1475951"/>
            <a:ext cx="8449040" cy="3620817"/>
            <a:chOff x="1771459" y="1051560"/>
            <a:chExt cx="8449040" cy="3620817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616CB7B-EC99-ADA2-CD58-303E1AB3281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771459" y="1190380"/>
              <a:ext cx="3977253" cy="34819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2" descr="A diagram of a blue circle with a rainbow colored object&#10;&#10;Description automatically generated">
              <a:extLst>
                <a:ext uri="{FF2B5EF4-FFF2-40B4-BE49-F238E27FC236}">
                  <a16:creationId xmlns:a16="http://schemas.microsoft.com/office/drawing/2014/main" id="{5FDC5E91-D427-557A-3428-26ABC186D6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45311" y="1190380"/>
              <a:ext cx="4275188" cy="3350733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9A455D5-0724-98A3-BFD4-5A4330509F67}"/>
                </a:ext>
              </a:extLst>
            </p:cNvPr>
            <p:cNvSpPr/>
            <p:nvPr/>
          </p:nvSpPr>
          <p:spPr>
            <a:xfrm>
              <a:off x="3901440" y="1051560"/>
              <a:ext cx="685631" cy="1946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32F1A27-64C4-EEDD-06CE-BD00BBF9B1A8}"/>
                </a:ext>
              </a:extLst>
            </p:cNvPr>
            <p:cNvSpPr/>
            <p:nvPr/>
          </p:nvSpPr>
          <p:spPr>
            <a:xfrm>
              <a:off x="8155110" y="1124290"/>
              <a:ext cx="685631" cy="1946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CA2D14D-A00E-0510-4FD1-36FFC9C7473D}"/>
              </a:ext>
            </a:extLst>
          </p:cNvPr>
          <p:cNvSpPr txBox="1"/>
          <p:nvPr/>
        </p:nvSpPr>
        <p:spPr>
          <a:xfrm rot="19928803">
            <a:off x="3569801" y="2581130"/>
            <a:ext cx="551946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Slide 7 &amp; 8 will be merged</a:t>
            </a:r>
          </a:p>
        </p:txBody>
      </p:sp>
    </p:spTree>
    <p:extLst>
      <p:ext uri="{BB962C8B-B14F-4D97-AF65-F5344CB8AC3E}">
        <p14:creationId xmlns:p14="http://schemas.microsoft.com/office/powerpoint/2010/main" val="3220844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EE260-5D84-8851-4E6A-52B6DCF03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8A167-6632-993E-B080-3513A00A9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 T Block dipole BOND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776C40-6C7D-4C5A-A2BE-3A6FD28365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TE-HFM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6B724-D58C-5065-F3C3-2287C3E7DB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604FFB-21CF-D59B-D45E-C41FF9D560E8}"/>
              </a:ext>
            </a:extLst>
          </p:cNvPr>
          <p:cNvSpPr txBox="1">
            <a:spLocks/>
          </p:cNvSpPr>
          <p:nvPr/>
        </p:nvSpPr>
        <p:spPr>
          <a:xfrm>
            <a:off x="609600" y="1203483"/>
            <a:ext cx="5816972" cy="476519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600" b="1" u="sng" dirty="0">
                <a:latin typeface="+mn-lt"/>
              </a:rPr>
              <a:t>Design requirements:</a:t>
            </a:r>
          </a:p>
          <a:p>
            <a:pPr marL="36576" indent="0">
              <a:buNone/>
            </a:pPr>
            <a:endParaRPr lang="en-US" sz="1600" b="1" u="sng" dirty="0">
              <a:solidFill>
                <a:srgbClr val="FF0000"/>
              </a:solidFill>
              <a:latin typeface="+mn-lt"/>
            </a:endParaRPr>
          </a:p>
          <a:p>
            <a:r>
              <a:rPr lang="en-US" sz="1600" dirty="0">
                <a:solidFill>
                  <a:srgbClr val="FF0000"/>
                </a:solidFill>
                <a:latin typeface="+mn-lt"/>
              </a:rPr>
              <a:t>14 T </a:t>
            </a:r>
            <a:r>
              <a:rPr lang="en-US" sz="1600" dirty="0">
                <a:latin typeface="+mn-lt"/>
              </a:rPr>
              <a:t>bore field with ≈ 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20 % </a:t>
            </a:r>
            <a:r>
              <a:rPr lang="en-US" sz="1600" dirty="0">
                <a:latin typeface="+mn-lt"/>
              </a:rPr>
              <a:t>load line 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margin </a:t>
            </a:r>
          </a:p>
          <a:p>
            <a:pPr marL="36576" indent="0">
              <a:buNone/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	</a:t>
            </a:r>
            <a:r>
              <a:rPr lang="en-US" sz="1600" dirty="0">
                <a:solidFill>
                  <a:schemeClr val="tx2"/>
                </a:solidFill>
                <a:latin typeface="+mn-lt"/>
              </a:rPr>
              <a:t>(1.9 K </a:t>
            </a:r>
            <a:r>
              <a:rPr lang="en-US" sz="1600" u="sng" dirty="0">
                <a:solidFill>
                  <a:schemeClr val="tx2"/>
                </a:solidFill>
                <a:latin typeface="+mn-lt"/>
              </a:rPr>
              <a:t>using HFM specs</a:t>
            </a:r>
            <a:r>
              <a:rPr lang="en-US" sz="1600" dirty="0">
                <a:solidFill>
                  <a:schemeClr val="tx2"/>
                </a:solidFill>
                <a:latin typeface="+mn-lt"/>
              </a:rPr>
              <a:t>).</a:t>
            </a:r>
          </a:p>
          <a:p>
            <a:r>
              <a:rPr lang="en-US" sz="1600" dirty="0">
                <a:latin typeface="+mn-lt"/>
              </a:rPr>
              <a:t>Protection time margin*</a:t>
            </a:r>
            <a:r>
              <a:rPr lang="en-US" sz="1600" baseline="30000" dirty="0">
                <a:latin typeface="+mn-lt"/>
              </a:rPr>
              <a:t>1</a:t>
            </a:r>
            <a:r>
              <a:rPr lang="en-US" sz="1600" dirty="0">
                <a:latin typeface="+mn-lt"/>
              </a:rPr>
              <a:t> &gt; 40 </a:t>
            </a:r>
            <a:r>
              <a:rPr lang="en-US" sz="1600" dirty="0" err="1">
                <a:latin typeface="+mn-lt"/>
              </a:rPr>
              <a:t>ms.</a:t>
            </a:r>
            <a:endParaRPr lang="en-US" sz="1600" dirty="0">
              <a:latin typeface="+mn-lt"/>
            </a:endParaRPr>
          </a:p>
          <a:p>
            <a:r>
              <a:rPr lang="en-US" sz="1600" dirty="0">
                <a:latin typeface="+mn-lt"/>
              </a:rPr>
              <a:t>Aperture = 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50 mm.</a:t>
            </a:r>
          </a:p>
          <a:p>
            <a:r>
              <a:rPr lang="en-US" sz="1600" dirty="0">
                <a:latin typeface="+mn-lt"/>
              </a:rPr>
              <a:t>Eq. coil width*</a:t>
            </a:r>
            <a:r>
              <a:rPr lang="en-US" sz="1600" baseline="30000" dirty="0">
                <a:latin typeface="+mn-lt"/>
              </a:rPr>
              <a:t>2</a:t>
            </a:r>
            <a:r>
              <a:rPr lang="en-US" sz="1600" dirty="0">
                <a:latin typeface="+mn-lt"/>
              </a:rPr>
              <a:t> &lt; 60 mm → “accelerator coil size”.</a:t>
            </a:r>
          </a:p>
          <a:p>
            <a:r>
              <a:rPr lang="en-US" sz="1600" dirty="0">
                <a:latin typeface="+mn-lt"/>
              </a:rPr>
              <a:t>Field quality within 10 units at all current levels (excluding PC effects).</a:t>
            </a:r>
          </a:p>
          <a:p>
            <a:r>
              <a:rPr lang="en-US" sz="1600" dirty="0">
                <a:latin typeface="+mn-lt"/>
              </a:rPr>
              <a:t>Magnet OD:</a:t>
            </a:r>
          </a:p>
          <a:p>
            <a:pPr lvl="1"/>
            <a:r>
              <a:rPr lang="en-US" sz="1600" dirty="0">
                <a:latin typeface="+mn-lt"/>
              </a:rPr>
              <a:t>Double aperture, inter-beam distance: 250 mm.</a:t>
            </a:r>
          </a:p>
          <a:p>
            <a:pPr lvl="1"/>
            <a:r>
              <a:rPr lang="en-US" sz="1600" dirty="0">
                <a:latin typeface="+mn-lt"/>
              </a:rPr>
              <a:t>Cold mass OD: 800 mm and Magnet OD: 760 mm.</a:t>
            </a:r>
            <a:endParaRPr lang="en-GB" sz="1600" dirty="0">
              <a:latin typeface="+mn-lt"/>
            </a:endParaRPr>
          </a:p>
          <a:p>
            <a:pPr lvl="1"/>
            <a:r>
              <a:rPr lang="en-US" sz="1600" dirty="0">
                <a:latin typeface="+mn-lt"/>
              </a:rPr>
              <a:t>For the 1 in 1, we will scale down.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F8C0EB6-3E77-2CF0-291F-9A9672E0E5B9}"/>
              </a:ext>
            </a:extLst>
          </p:cNvPr>
          <p:cNvGrpSpPr/>
          <p:nvPr/>
        </p:nvGrpSpPr>
        <p:grpSpPr>
          <a:xfrm>
            <a:off x="6482422" y="876064"/>
            <a:ext cx="5355900" cy="3666210"/>
            <a:chOff x="98750" y="1302085"/>
            <a:chExt cx="6214344" cy="4253830"/>
          </a:xfrm>
        </p:grpSpPr>
        <p:pic>
          <p:nvPicPr>
            <p:cNvPr id="25" name="Picture 2">
              <a:extLst>
                <a:ext uri="{FF2B5EF4-FFF2-40B4-BE49-F238E27FC236}">
                  <a16:creationId xmlns:a16="http://schemas.microsoft.com/office/drawing/2014/main" id="{A427E21B-DAA4-B588-FD98-E7CE52407C3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44677" y="1302085"/>
              <a:ext cx="4362590" cy="42538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E03096F-B291-FC62-5BAC-21F9B17296CE}"/>
                </a:ext>
              </a:extLst>
            </p:cNvPr>
            <p:cNvGrpSpPr/>
            <p:nvPr/>
          </p:nvGrpSpPr>
          <p:grpSpPr>
            <a:xfrm>
              <a:off x="98750" y="1620811"/>
              <a:ext cx="6214344" cy="3059390"/>
              <a:chOff x="1466662" y="915961"/>
              <a:chExt cx="8636759" cy="425197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ACE9E91-4429-6167-D636-2BB50FDF80CB}"/>
                  </a:ext>
                </a:extLst>
              </p:cNvPr>
              <p:cNvSpPr txBox="1"/>
              <p:nvPr/>
            </p:nvSpPr>
            <p:spPr>
              <a:xfrm>
                <a:off x="1814737" y="4740181"/>
                <a:ext cx="993720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Ti post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8E6B85D-621C-75AA-9E98-484AC7505A3E}"/>
                  </a:ext>
                </a:extLst>
              </p:cNvPr>
              <p:cNvSpPr txBox="1"/>
              <p:nvPr/>
            </p:nvSpPr>
            <p:spPr>
              <a:xfrm>
                <a:off x="1466662" y="2025791"/>
                <a:ext cx="1060913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Al shell</a:t>
                </a:r>
              </a:p>
            </p:txBody>
          </p: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7462B194-1F2F-98EF-BE58-DB937F346E68}"/>
                  </a:ext>
                </a:extLst>
              </p:cNvPr>
              <p:cNvCxnSpPr>
                <a:cxnSpLocks/>
                <a:stCxn id="30" idx="3"/>
              </p:cNvCxnSpPr>
              <p:nvPr/>
            </p:nvCxnSpPr>
            <p:spPr>
              <a:xfrm>
                <a:off x="2527575" y="2239668"/>
                <a:ext cx="563661" cy="563775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23C4806B-96EF-AAD6-886A-452282734D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63128" y="3771959"/>
                <a:ext cx="2622922" cy="1132409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CE81D89-BB4B-28A4-EBD6-856615223D20}"/>
                  </a:ext>
                </a:extLst>
              </p:cNvPr>
              <p:cNvSpPr txBox="1"/>
              <p:nvPr/>
            </p:nvSpPr>
            <p:spPr>
              <a:xfrm>
                <a:off x="1809335" y="952365"/>
                <a:ext cx="686630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Coil</a:t>
                </a:r>
              </a:p>
            </p:txBody>
          </p: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87592D50-811C-C933-0EB9-EDACE20DC08F}"/>
                  </a:ext>
                </a:extLst>
              </p:cNvPr>
              <p:cNvCxnSpPr>
                <a:cxnSpLocks/>
                <a:stCxn id="33" idx="3"/>
              </p:cNvCxnSpPr>
              <p:nvPr/>
            </p:nvCxnSpPr>
            <p:spPr>
              <a:xfrm>
                <a:off x="2495965" y="1166241"/>
                <a:ext cx="2275643" cy="1390791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0356291-9DF3-BA9C-FB71-63340B58AD63}"/>
                  </a:ext>
                </a:extLst>
              </p:cNvPr>
              <p:cNvSpPr txBox="1"/>
              <p:nvPr/>
            </p:nvSpPr>
            <p:spPr>
              <a:xfrm>
                <a:off x="8159028" y="915961"/>
                <a:ext cx="1557370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Vertical pad</a:t>
                </a:r>
              </a:p>
            </p:txBody>
          </p: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789075ED-C0D1-7AB3-EB57-95F7FBAE28F8}"/>
                  </a:ext>
                </a:extLst>
              </p:cNvPr>
              <p:cNvCxnSpPr>
                <a:cxnSpLocks/>
                <a:stCxn id="38" idx="1"/>
              </p:cNvCxnSpPr>
              <p:nvPr/>
            </p:nvCxnSpPr>
            <p:spPr>
              <a:xfrm flipH="1">
                <a:off x="5879071" y="1129838"/>
                <a:ext cx="2279957" cy="1424063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90ADBAB-E7B1-360D-9611-1D4646E4CB98}"/>
                  </a:ext>
                </a:extLst>
              </p:cNvPr>
              <p:cNvSpPr txBox="1"/>
              <p:nvPr/>
            </p:nvSpPr>
            <p:spPr>
              <a:xfrm>
                <a:off x="8242704" y="1818921"/>
                <a:ext cx="1860717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Horizontal pad</a:t>
                </a:r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A18A7348-6F98-CAF3-F8CB-EB7F6AE4D72E}"/>
                  </a:ext>
                </a:extLst>
              </p:cNvPr>
              <p:cNvCxnSpPr>
                <a:cxnSpLocks/>
                <a:stCxn id="40" idx="1"/>
              </p:cNvCxnSpPr>
              <p:nvPr/>
            </p:nvCxnSpPr>
            <p:spPr>
              <a:xfrm flipH="1">
                <a:off x="6619876" y="2032797"/>
                <a:ext cx="1622829" cy="925666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8E09510-9687-0BA9-A431-D6BECF0AA826}"/>
                  </a:ext>
                </a:extLst>
              </p:cNvPr>
              <p:cNvSpPr txBox="1"/>
              <p:nvPr/>
            </p:nvSpPr>
            <p:spPr>
              <a:xfrm>
                <a:off x="8565364" y="3264168"/>
                <a:ext cx="686630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Key</a:t>
                </a:r>
              </a:p>
            </p:txBody>
          </p: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67E836D1-3D93-27AE-17F1-84A0C75A097E}"/>
                  </a:ext>
                </a:extLst>
              </p:cNvPr>
              <p:cNvCxnSpPr>
                <a:cxnSpLocks/>
                <a:stCxn id="42" idx="1"/>
              </p:cNvCxnSpPr>
              <p:nvPr/>
            </p:nvCxnSpPr>
            <p:spPr>
              <a:xfrm flipH="1">
                <a:off x="6924675" y="3478044"/>
                <a:ext cx="1640689" cy="216291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9ED4310-3130-A0C2-06B2-D59408BA9134}"/>
                  </a:ext>
                </a:extLst>
              </p:cNvPr>
              <p:cNvSpPr txBox="1"/>
              <p:nvPr/>
            </p:nvSpPr>
            <p:spPr>
              <a:xfrm>
                <a:off x="8139505" y="4729881"/>
                <a:ext cx="1279244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Iron yoke</a:t>
                </a:r>
              </a:p>
            </p:txBody>
          </p: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F02A566C-7AA7-E908-892D-63B69185D364}"/>
                  </a:ext>
                </a:extLst>
              </p:cNvPr>
              <p:cNvCxnSpPr>
                <a:cxnSpLocks/>
                <a:stCxn id="44" idx="1"/>
              </p:cNvCxnSpPr>
              <p:nvPr/>
            </p:nvCxnSpPr>
            <p:spPr>
              <a:xfrm flipH="1" flipV="1">
                <a:off x="7067550" y="4729881"/>
                <a:ext cx="1071955" cy="213876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C48F31AB-7B8E-6A19-3ACD-D6A73F81CC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917" y="4799525"/>
            <a:ext cx="2688160" cy="946598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722EA1A-D1C9-A811-D34E-303A20F500B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5798" y="4741805"/>
            <a:ext cx="1541864" cy="1004318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87197C24-6243-7364-748C-7CE44F5319F4}"/>
              </a:ext>
            </a:extLst>
          </p:cNvPr>
          <p:cNvSpPr txBox="1"/>
          <p:nvPr/>
        </p:nvSpPr>
        <p:spPr>
          <a:xfrm>
            <a:off x="7345292" y="5781372"/>
            <a:ext cx="3860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Courtesy of A. Haziot, J. Ferradas &amp; E. Fernandez</a:t>
            </a:r>
          </a:p>
        </p:txBody>
      </p:sp>
    </p:spTree>
    <p:extLst>
      <p:ext uri="{BB962C8B-B14F-4D97-AF65-F5344CB8AC3E}">
        <p14:creationId xmlns:p14="http://schemas.microsoft.com/office/powerpoint/2010/main" val="3747795613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9" ma:contentTypeDescription="Create a new document." ma:contentTypeScope="" ma:versionID="1c448f8c160ef6a27deaa23b3da9cdb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3b3876825c329fdc3e849de296cdb56a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9FEF36-01D7-482D-9C42-221685A781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e24f2763-0e71-4812-94ad-3b15b8174d77"/>
    <ds:schemaRef ds:uri="a6163950-ed7b-45ff-a88b-85d0d03db3bc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71875</TotalTime>
  <Words>2557</Words>
  <Application>Microsoft Office PowerPoint</Application>
  <PresentationFormat>Widescreen</PresentationFormat>
  <Paragraphs>559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Calibri</vt:lpstr>
      <vt:lpstr>Courier New</vt:lpstr>
      <vt:lpstr>LM Mono Prop Light 10</vt:lpstr>
      <vt:lpstr>Times New Roman</vt:lpstr>
      <vt:lpstr>Wingdings</vt:lpstr>
      <vt:lpstr>HFM(4-3)</vt:lpstr>
      <vt:lpstr>PowerPoint Presentation</vt:lpstr>
      <vt:lpstr>WP3.5   Nb3Sn 14 T Block dipole BOND HFM Annual Meeting 2025</vt:lpstr>
      <vt:lpstr>Table of contents </vt:lpstr>
      <vt:lpstr>Table of contents </vt:lpstr>
      <vt:lpstr>Scope of the Work Package</vt:lpstr>
      <vt:lpstr>Table of contents </vt:lpstr>
      <vt:lpstr>14 T Block dipole BOND</vt:lpstr>
      <vt:lpstr>14 T Block dipole BOND</vt:lpstr>
      <vt:lpstr>14 T Block dipole BOND</vt:lpstr>
      <vt:lpstr>14 T Block dipole BOND</vt:lpstr>
      <vt:lpstr>40 strands cable design</vt:lpstr>
      <vt:lpstr>14 T Block dipole BOND – 40 strands cable</vt:lpstr>
      <vt:lpstr>14 T Block dipole BOND – 40 strands cable</vt:lpstr>
      <vt:lpstr>14 T Block dipole BOND – 40 strands cable</vt:lpstr>
      <vt:lpstr>14 T Block dipole BOND – 40 strands cable</vt:lpstr>
      <vt:lpstr>14 T Block dipole BOND – 40 strands cable</vt:lpstr>
      <vt:lpstr>Table of contents </vt:lpstr>
      <vt:lpstr>Tooling design</vt:lpstr>
      <vt:lpstr>Table of contents </vt:lpstr>
      <vt:lpstr>Mock-ups</vt:lpstr>
      <vt:lpstr>Winding tests at CERN</vt:lpstr>
      <vt:lpstr>Table of contents </vt:lpstr>
      <vt:lpstr>Cooling strategies</vt:lpstr>
      <vt:lpstr>Table of contents </vt:lpstr>
      <vt:lpstr>RMM activities</vt:lpstr>
      <vt:lpstr>eRMC/RMM</vt:lpstr>
      <vt:lpstr>Table of contents </vt:lpstr>
      <vt:lpstr>14 T Magnet development plan</vt:lpstr>
      <vt:lpstr>Table of contents </vt:lpstr>
      <vt:lpstr>Summary</vt:lpstr>
      <vt:lpstr>PowerPoint Presentation</vt:lpstr>
      <vt:lpstr>Glossary</vt:lpstr>
      <vt:lpstr>Backup slides</vt:lpstr>
      <vt:lpstr>44 strands cable design</vt:lpstr>
      <vt:lpstr>14 T Block dipole BOND – 44 strands cable</vt:lpstr>
      <vt:lpstr>14 T Block dipole BOND – 44 strands cable</vt:lpstr>
      <vt:lpstr>14 T Block dipole BOND – 44 strands cable</vt:lpstr>
      <vt:lpstr>44 vs 40 strands cable designs</vt:lpstr>
      <vt:lpstr>14 T Block dipole BOND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Jose Ferradas Troitino</cp:lastModifiedBy>
  <cp:revision>1040</cp:revision>
  <cp:lastPrinted>2022-04-29T08:24:36Z</cp:lastPrinted>
  <dcterms:created xsi:type="dcterms:W3CDTF">2012-11-30T11:04:26Z</dcterms:created>
  <dcterms:modified xsi:type="dcterms:W3CDTF">2025-02-04T10:52:23Z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</Properties>
</file>