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1521" r:id="rId2"/>
    <p:sldId id="1958" r:id="rId3"/>
    <p:sldId id="1654" r:id="rId4"/>
    <p:sldId id="306" r:id="rId5"/>
    <p:sldId id="308" r:id="rId6"/>
    <p:sldId id="311" r:id="rId7"/>
    <p:sldId id="336" r:id="rId8"/>
    <p:sldId id="1660" r:id="rId9"/>
    <p:sldId id="314" r:id="rId10"/>
    <p:sldId id="1948" r:id="rId11"/>
    <p:sldId id="305" r:id="rId12"/>
    <p:sldId id="1669" r:id="rId13"/>
    <p:sldId id="318" r:id="rId14"/>
    <p:sldId id="6021" r:id="rId15"/>
    <p:sldId id="5972" r:id="rId16"/>
    <p:sldId id="5974" r:id="rId17"/>
    <p:sldId id="1825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eline Dolmazon" initials="ED" lastIdx="2" clrIdx="0">
    <p:extLst>
      <p:ext uri="{19B8F6BF-5375-455C-9EA6-DF929625EA0E}">
        <p15:presenceInfo xmlns:p15="http://schemas.microsoft.com/office/powerpoint/2012/main" userId="S::emeline.dolmazon@cern.ch::73a3f6b1-f699-4504-9b71-e87ee0d4165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5312"/>
    <a:srgbClr val="3C90C4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84654" autoAdjust="0"/>
  </p:normalViewPr>
  <p:slideViewPr>
    <p:cSldViewPr snapToGrid="0">
      <p:cViewPr varScale="1">
        <p:scale>
          <a:sx n="146" d="100"/>
          <a:sy n="146" d="100"/>
        </p:scale>
        <p:origin x="310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A1FC6C-E82E-4558-9425-F7BB9E94F237}" type="doc">
      <dgm:prSet loTypeId="urn:microsoft.com/office/officeart/2009/3/layout/IncreasingArrowsProcess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BCC54A0-9C38-4935-AD1D-E88EE9EE5316}">
      <dgm:prSet phldrT="[Text]"/>
      <dgm:spPr/>
      <dgm:t>
        <a:bodyPr/>
        <a:lstStyle/>
        <a:p>
          <a:r>
            <a:rPr lang="fr-CH" dirty="0"/>
            <a:t>HSE(Fleet sharing)</a:t>
          </a:r>
          <a:endParaRPr lang="en-US" dirty="0"/>
        </a:p>
      </dgm:t>
    </dgm:pt>
    <dgm:pt modelId="{CE1BC4F7-8B70-4750-93F0-740C46DB5303}" type="parTrans" cxnId="{B4ABD63F-FBA4-486C-BC7B-07EC599CF742}">
      <dgm:prSet/>
      <dgm:spPr/>
      <dgm:t>
        <a:bodyPr/>
        <a:lstStyle/>
        <a:p>
          <a:endParaRPr lang="en-US"/>
        </a:p>
      </dgm:t>
    </dgm:pt>
    <dgm:pt modelId="{73772D4B-7F9E-4BD9-8E7F-B519368B201F}" type="sibTrans" cxnId="{B4ABD63F-FBA4-486C-BC7B-07EC599CF742}">
      <dgm:prSet/>
      <dgm:spPr/>
      <dgm:t>
        <a:bodyPr/>
        <a:lstStyle/>
        <a:p>
          <a:endParaRPr lang="en-US"/>
        </a:p>
      </dgm:t>
    </dgm:pt>
    <dgm:pt modelId="{060BABCE-D99D-40D7-BA5A-7AD15913AD1E}">
      <dgm:prSet phldrT="[Text]"/>
      <dgm:spPr/>
      <dgm:t>
        <a:bodyPr/>
        <a:lstStyle/>
        <a:p>
          <a:r>
            <a:rPr lang="fr-CH" dirty="0"/>
            <a:t>Sep-25</a:t>
          </a:r>
          <a:endParaRPr lang="en-US" dirty="0"/>
        </a:p>
      </dgm:t>
    </dgm:pt>
    <dgm:pt modelId="{1BB87943-58E7-4C73-8473-965B18EB3C76}" type="parTrans" cxnId="{65B5CE6A-A6E7-48C4-A174-676283A301A9}">
      <dgm:prSet/>
      <dgm:spPr/>
      <dgm:t>
        <a:bodyPr/>
        <a:lstStyle/>
        <a:p>
          <a:endParaRPr lang="en-US"/>
        </a:p>
      </dgm:t>
    </dgm:pt>
    <dgm:pt modelId="{DA05712E-DB4D-4F6E-AA5D-6E3847A09926}" type="sibTrans" cxnId="{65B5CE6A-A6E7-48C4-A174-676283A301A9}">
      <dgm:prSet/>
      <dgm:spPr/>
      <dgm:t>
        <a:bodyPr/>
        <a:lstStyle/>
        <a:p>
          <a:endParaRPr lang="en-US"/>
        </a:p>
      </dgm:t>
    </dgm:pt>
    <dgm:pt modelId="{02B1E7AD-9CB8-444E-8463-DB49ED692C26}">
      <dgm:prSet phldrT="[Text]"/>
      <dgm:spPr/>
      <dgm:t>
        <a:bodyPr/>
        <a:lstStyle/>
        <a:p>
          <a:r>
            <a:rPr lang="fr-CH" dirty="0"/>
            <a:t>IT (Fleet sharing)</a:t>
          </a:r>
          <a:endParaRPr lang="en-US" dirty="0"/>
        </a:p>
      </dgm:t>
    </dgm:pt>
    <dgm:pt modelId="{FBCF2488-EC21-4A4A-829A-10DC50E5C4AB}" type="parTrans" cxnId="{2D431980-8D74-4D3A-999E-29A0354A4946}">
      <dgm:prSet/>
      <dgm:spPr/>
      <dgm:t>
        <a:bodyPr/>
        <a:lstStyle/>
        <a:p>
          <a:endParaRPr lang="en-US"/>
        </a:p>
      </dgm:t>
    </dgm:pt>
    <dgm:pt modelId="{B6156E01-C06A-485D-BED8-5DDAB3D746D6}" type="sibTrans" cxnId="{2D431980-8D74-4D3A-999E-29A0354A4946}">
      <dgm:prSet/>
      <dgm:spPr/>
      <dgm:t>
        <a:bodyPr/>
        <a:lstStyle/>
        <a:p>
          <a:endParaRPr lang="en-US"/>
        </a:p>
      </dgm:t>
    </dgm:pt>
    <dgm:pt modelId="{42F2D34A-E4CB-4E71-8F86-017F6394FDF9}">
      <dgm:prSet phldrT="[Text]"/>
      <dgm:spPr/>
      <dgm:t>
        <a:bodyPr/>
        <a:lstStyle/>
        <a:p>
          <a:r>
            <a:rPr lang="fr-CH" dirty="0"/>
            <a:t>Oct-25</a:t>
          </a:r>
        </a:p>
      </dgm:t>
    </dgm:pt>
    <dgm:pt modelId="{71FC8D73-5603-4B75-BD0F-862095D7703D}" type="parTrans" cxnId="{ECACC59B-1511-4E7B-A1B0-4B6FD9FC92D8}">
      <dgm:prSet/>
      <dgm:spPr/>
      <dgm:t>
        <a:bodyPr/>
        <a:lstStyle/>
        <a:p>
          <a:endParaRPr lang="en-US"/>
        </a:p>
      </dgm:t>
    </dgm:pt>
    <dgm:pt modelId="{3819B175-DC25-46EC-BA6B-1E8DA98C70D1}" type="sibTrans" cxnId="{ECACC59B-1511-4E7B-A1B0-4B6FD9FC92D8}">
      <dgm:prSet/>
      <dgm:spPr/>
      <dgm:t>
        <a:bodyPr/>
        <a:lstStyle/>
        <a:p>
          <a:endParaRPr lang="en-US"/>
        </a:p>
      </dgm:t>
    </dgm:pt>
    <dgm:pt modelId="{57E71DC9-2845-4EBB-B66D-C363B86EF230}">
      <dgm:prSet phldrT="[Text]"/>
      <dgm:spPr/>
      <dgm:t>
        <a:bodyPr/>
        <a:lstStyle/>
        <a:p>
          <a:r>
            <a:rPr lang="fr-CH" dirty="0"/>
            <a:t>June-25</a:t>
          </a:r>
          <a:endParaRPr lang="en-US" dirty="0"/>
        </a:p>
      </dgm:t>
    </dgm:pt>
    <dgm:pt modelId="{4CFC64C7-D2A8-4422-9B4A-B57E24F3B886}" type="parTrans" cxnId="{DEC7FF64-5759-4F25-8CD6-70A4F2EA6C2D}">
      <dgm:prSet/>
      <dgm:spPr/>
      <dgm:t>
        <a:bodyPr/>
        <a:lstStyle/>
        <a:p>
          <a:endParaRPr lang="en-US"/>
        </a:p>
      </dgm:t>
    </dgm:pt>
    <dgm:pt modelId="{D81B3323-2497-4F84-A7F1-D327C33B8885}" type="sibTrans" cxnId="{DEC7FF64-5759-4F25-8CD6-70A4F2EA6C2D}">
      <dgm:prSet/>
      <dgm:spPr/>
      <dgm:t>
        <a:bodyPr/>
        <a:lstStyle/>
        <a:p>
          <a:endParaRPr lang="en-US"/>
        </a:p>
      </dgm:t>
    </dgm:pt>
    <dgm:pt modelId="{BFD70573-92AF-4AF5-AABE-E0B79F057733}">
      <dgm:prSet phldrT="[Text]"/>
      <dgm:spPr/>
      <dgm:t>
        <a:bodyPr/>
        <a:lstStyle/>
        <a:p>
          <a:r>
            <a:rPr lang="fr-CH" dirty="0"/>
            <a:t>EN (Fleet sharing)</a:t>
          </a:r>
          <a:endParaRPr lang="en-US" dirty="0"/>
        </a:p>
      </dgm:t>
    </dgm:pt>
    <dgm:pt modelId="{977BFFEB-893F-468E-8AF1-0065CAFC6A27}" type="parTrans" cxnId="{C5698DF9-86C1-4575-AD19-8E67D73488AF}">
      <dgm:prSet/>
      <dgm:spPr/>
      <dgm:t>
        <a:bodyPr/>
        <a:lstStyle/>
        <a:p>
          <a:endParaRPr lang="en-US"/>
        </a:p>
      </dgm:t>
    </dgm:pt>
    <dgm:pt modelId="{433ADCD4-9AA3-4279-B84F-ED6C6C050C09}" type="sibTrans" cxnId="{C5698DF9-86C1-4575-AD19-8E67D73488AF}">
      <dgm:prSet/>
      <dgm:spPr/>
      <dgm:t>
        <a:bodyPr/>
        <a:lstStyle/>
        <a:p>
          <a:endParaRPr lang="en-US"/>
        </a:p>
      </dgm:t>
    </dgm:pt>
    <dgm:pt modelId="{CEBA8F23-EDA6-447D-A590-92A7CA04933D}">
      <dgm:prSet phldrT="[Text]"/>
      <dgm:spPr/>
      <dgm:t>
        <a:bodyPr/>
        <a:lstStyle/>
        <a:p>
          <a:r>
            <a:rPr lang="fr-CH" dirty="0"/>
            <a:t>July-25</a:t>
          </a:r>
        </a:p>
        <a:p>
          <a:r>
            <a:rPr lang="en-US" dirty="0"/>
            <a:t>+17 cars</a:t>
          </a:r>
        </a:p>
      </dgm:t>
    </dgm:pt>
    <dgm:pt modelId="{2152C109-89E1-4BD1-A570-573037F3DA6C}" type="parTrans" cxnId="{C86AE9CA-3146-4306-85CB-3F537E9CC477}">
      <dgm:prSet/>
      <dgm:spPr/>
      <dgm:t>
        <a:bodyPr/>
        <a:lstStyle/>
        <a:p>
          <a:endParaRPr lang="en-US"/>
        </a:p>
      </dgm:t>
    </dgm:pt>
    <dgm:pt modelId="{B25562C7-FE6F-475A-BE0A-4B4A687C0CA0}" type="sibTrans" cxnId="{C86AE9CA-3146-4306-85CB-3F537E9CC477}">
      <dgm:prSet/>
      <dgm:spPr/>
      <dgm:t>
        <a:bodyPr/>
        <a:lstStyle/>
        <a:p>
          <a:endParaRPr lang="en-US"/>
        </a:p>
      </dgm:t>
    </dgm:pt>
    <dgm:pt modelId="{A0797E02-66A7-4BA4-A05D-486CEF2F3ECB}">
      <dgm:prSet phldrT="[Text]"/>
      <dgm:spPr/>
      <dgm:t>
        <a:bodyPr/>
        <a:lstStyle/>
        <a:p>
          <a:r>
            <a:rPr lang="fr-CH" dirty="0"/>
            <a:t>EP (Fleet sharing)</a:t>
          </a:r>
          <a:endParaRPr lang="en-US" dirty="0"/>
        </a:p>
      </dgm:t>
    </dgm:pt>
    <dgm:pt modelId="{3466DF45-5ECE-41AC-B535-C09A26D06C9B}" type="parTrans" cxnId="{BF62A19C-25DA-4F56-889D-A038C7E7608C}">
      <dgm:prSet/>
      <dgm:spPr/>
      <dgm:t>
        <a:bodyPr/>
        <a:lstStyle/>
        <a:p>
          <a:endParaRPr lang="en-US"/>
        </a:p>
      </dgm:t>
    </dgm:pt>
    <dgm:pt modelId="{612B2154-771F-4AEA-AD51-07CB2372DCDF}" type="sibTrans" cxnId="{BF62A19C-25DA-4F56-889D-A038C7E7608C}">
      <dgm:prSet/>
      <dgm:spPr/>
      <dgm:t>
        <a:bodyPr/>
        <a:lstStyle/>
        <a:p>
          <a:endParaRPr lang="en-US"/>
        </a:p>
      </dgm:t>
    </dgm:pt>
    <dgm:pt modelId="{BA0CA1BF-D7CE-412C-A537-61140421DD2A}">
      <dgm:prSet phldrT="[Text]"/>
      <dgm:spPr/>
      <dgm:t>
        <a:bodyPr/>
        <a:lstStyle/>
        <a:p>
          <a:r>
            <a:rPr lang="en-US" dirty="0"/>
            <a:t>BE/SY (fleet Sharing)</a:t>
          </a:r>
        </a:p>
      </dgm:t>
    </dgm:pt>
    <dgm:pt modelId="{9987A0D6-FBB7-46B8-BA09-09D0FBCFB690}" type="parTrans" cxnId="{69D409C3-60F6-438D-83FF-2F5D2543B24B}">
      <dgm:prSet/>
      <dgm:spPr/>
      <dgm:t>
        <a:bodyPr/>
        <a:lstStyle/>
        <a:p>
          <a:endParaRPr lang="en-GB"/>
        </a:p>
      </dgm:t>
    </dgm:pt>
    <dgm:pt modelId="{52AA1483-FE92-43F3-B227-102E432276F1}" type="sibTrans" cxnId="{69D409C3-60F6-438D-83FF-2F5D2543B24B}">
      <dgm:prSet/>
      <dgm:spPr/>
      <dgm:t>
        <a:bodyPr/>
        <a:lstStyle/>
        <a:p>
          <a:endParaRPr lang="en-GB"/>
        </a:p>
      </dgm:t>
    </dgm:pt>
    <dgm:pt modelId="{0F5E0C54-3675-4833-904B-1F817A3500A9}">
      <dgm:prSet phldrT="[Text]"/>
      <dgm:spPr/>
      <dgm:t>
        <a:bodyPr/>
        <a:lstStyle/>
        <a:p>
          <a:r>
            <a:rPr lang="en-US" dirty="0"/>
            <a:t>Aug-25</a:t>
          </a:r>
        </a:p>
      </dgm:t>
    </dgm:pt>
    <dgm:pt modelId="{C6490F73-9E1D-43E4-B5E9-6DA5570ADAA4}" type="parTrans" cxnId="{2F37E605-1EE9-45C7-91F2-6E82C261DF98}">
      <dgm:prSet/>
      <dgm:spPr/>
      <dgm:t>
        <a:bodyPr/>
        <a:lstStyle/>
        <a:p>
          <a:endParaRPr lang="en-GB"/>
        </a:p>
      </dgm:t>
    </dgm:pt>
    <dgm:pt modelId="{BDA3C647-C009-4E2B-BE05-768A9D6BF593}" type="sibTrans" cxnId="{2F37E605-1EE9-45C7-91F2-6E82C261DF98}">
      <dgm:prSet/>
      <dgm:spPr/>
      <dgm:t>
        <a:bodyPr/>
        <a:lstStyle/>
        <a:p>
          <a:endParaRPr lang="en-GB"/>
        </a:p>
      </dgm:t>
    </dgm:pt>
    <dgm:pt modelId="{0D0F26AB-DD26-491C-A682-DA192E05E1E6}">
      <dgm:prSet phldrT="[Text]"/>
      <dgm:spPr/>
      <dgm:t>
        <a:bodyPr/>
        <a:lstStyle/>
        <a:p>
          <a:r>
            <a:rPr lang="fr-CH" dirty="0"/>
            <a:t>+10 cars        </a:t>
          </a:r>
          <a:endParaRPr lang="en-US" dirty="0"/>
        </a:p>
      </dgm:t>
    </dgm:pt>
    <dgm:pt modelId="{D1C976C4-F7A4-4DE4-9ED3-D064CF91D8BB}" type="parTrans" cxnId="{6B4B9FD2-D057-46B8-93A2-9D7006C5770C}">
      <dgm:prSet/>
      <dgm:spPr/>
      <dgm:t>
        <a:bodyPr/>
        <a:lstStyle/>
        <a:p>
          <a:endParaRPr lang="en-GB"/>
        </a:p>
      </dgm:t>
    </dgm:pt>
    <dgm:pt modelId="{75162859-B950-48A5-A5D6-61CE5D844C3C}" type="sibTrans" cxnId="{6B4B9FD2-D057-46B8-93A2-9D7006C5770C}">
      <dgm:prSet/>
      <dgm:spPr/>
      <dgm:t>
        <a:bodyPr/>
        <a:lstStyle/>
        <a:p>
          <a:endParaRPr lang="en-GB"/>
        </a:p>
      </dgm:t>
    </dgm:pt>
    <dgm:pt modelId="{0588136D-8A0B-4EC3-9F08-234064D43B94}">
      <dgm:prSet phldrT="[Text]"/>
      <dgm:spPr/>
      <dgm:t>
        <a:bodyPr/>
        <a:lstStyle/>
        <a:p>
          <a:r>
            <a:rPr lang="en-US" dirty="0"/>
            <a:t>+10 cars</a:t>
          </a:r>
        </a:p>
      </dgm:t>
    </dgm:pt>
    <dgm:pt modelId="{57322938-1149-48FE-9F54-60D59E5D0257}" type="parTrans" cxnId="{4C34AEE2-9A2B-4B6A-B40F-A3DD2E8C65F3}">
      <dgm:prSet/>
      <dgm:spPr/>
      <dgm:t>
        <a:bodyPr/>
        <a:lstStyle/>
        <a:p>
          <a:endParaRPr lang="en-GB"/>
        </a:p>
      </dgm:t>
    </dgm:pt>
    <dgm:pt modelId="{8F352EA2-00FD-4404-966B-67BCC7817932}" type="sibTrans" cxnId="{4C34AEE2-9A2B-4B6A-B40F-A3DD2E8C65F3}">
      <dgm:prSet/>
      <dgm:spPr/>
      <dgm:t>
        <a:bodyPr/>
        <a:lstStyle/>
        <a:p>
          <a:endParaRPr lang="en-GB"/>
        </a:p>
      </dgm:t>
    </dgm:pt>
    <dgm:pt modelId="{B280EDD6-900A-4F7B-AD07-6835E43C03BD}">
      <dgm:prSet phldrT="[Text]"/>
      <dgm:spPr/>
      <dgm:t>
        <a:bodyPr/>
        <a:lstStyle/>
        <a:p>
          <a:r>
            <a:rPr lang="fr-CH"/>
            <a:t>+ </a:t>
          </a:r>
          <a:r>
            <a:rPr lang="fr-CH" dirty="0"/>
            <a:t>10 cars 	</a:t>
          </a:r>
          <a:endParaRPr lang="en-US" dirty="0"/>
        </a:p>
      </dgm:t>
    </dgm:pt>
    <dgm:pt modelId="{0894F579-B53D-42C0-91FC-2FDF60148133}" type="parTrans" cxnId="{5A514F1B-99E2-4A9F-B4F2-DCE369CE375D}">
      <dgm:prSet/>
      <dgm:spPr/>
      <dgm:t>
        <a:bodyPr/>
        <a:lstStyle/>
        <a:p>
          <a:endParaRPr lang="en-GB"/>
        </a:p>
      </dgm:t>
    </dgm:pt>
    <dgm:pt modelId="{35B81E8B-B022-47F1-9B0B-0F439B1D4D54}" type="sibTrans" cxnId="{5A514F1B-99E2-4A9F-B4F2-DCE369CE375D}">
      <dgm:prSet/>
      <dgm:spPr/>
      <dgm:t>
        <a:bodyPr/>
        <a:lstStyle/>
        <a:p>
          <a:endParaRPr lang="en-GB"/>
        </a:p>
      </dgm:t>
    </dgm:pt>
    <dgm:pt modelId="{26699172-906A-4B33-B957-FA994E3E4FD0}">
      <dgm:prSet phldrT="[Text]"/>
      <dgm:spPr/>
      <dgm:t>
        <a:bodyPr/>
        <a:lstStyle/>
        <a:p>
          <a:r>
            <a:rPr lang="fr-CH" dirty="0"/>
            <a:t>+3 cars</a:t>
          </a:r>
        </a:p>
      </dgm:t>
    </dgm:pt>
    <dgm:pt modelId="{7D9B21DB-5237-4269-AD64-A45FE27992C6}" type="parTrans" cxnId="{C40D8BDF-6DAD-4C85-94C7-DFD3E4230577}">
      <dgm:prSet/>
      <dgm:spPr/>
      <dgm:t>
        <a:bodyPr/>
        <a:lstStyle/>
        <a:p>
          <a:endParaRPr lang="en-GB"/>
        </a:p>
      </dgm:t>
    </dgm:pt>
    <dgm:pt modelId="{A7FF404C-1891-4601-B654-C79AB76DAB09}" type="sibTrans" cxnId="{C40D8BDF-6DAD-4C85-94C7-DFD3E4230577}">
      <dgm:prSet/>
      <dgm:spPr/>
      <dgm:t>
        <a:bodyPr/>
        <a:lstStyle/>
        <a:p>
          <a:endParaRPr lang="en-GB"/>
        </a:p>
      </dgm:t>
    </dgm:pt>
    <dgm:pt modelId="{77FBED97-97CB-48E1-AAEE-B394583FA238}" type="pres">
      <dgm:prSet presAssocID="{57A1FC6C-E82E-4558-9425-F7BB9E94F237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4677F52F-878C-41CB-8078-01A95E18CD9F}" type="pres">
      <dgm:prSet presAssocID="{8BCC54A0-9C38-4935-AD1D-E88EE9EE5316}" presName="parentText1" presStyleLbl="node1" presStyleIdx="0" presStyleCnt="5">
        <dgm:presLayoutVars>
          <dgm:chMax/>
          <dgm:chPref val="3"/>
          <dgm:bulletEnabled val="1"/>
        </dgm:presLayoutVars>
      </dgm:prSet>
      <dgm:spPr/>
    </dgm:pt>
    <dgm:pt modelId="{BF38FD93-0A59-49EB-85E6-9806DA66941B}" type="pres">
      <dgm:prSet presAssocID="{8BCC54A0-9C38-4935-AD1D-E88EE9EE5316}" presName="childText1" presStyleLbl="solidAlignAcc1" presStyleIdx="0" presStyleCnt="5">
        <dgm:presLayoutVars>
          <dgm:chMax val="0"/>
          <dgm:chPref val="0"/>
          <dgm:bulletEnabled val="1"/>
        </dgm:presLayoutVars>
      </dgm:prSet>
      <dgm:spPr/>
    </dgm:pt>
    <dgm:pt modelId="{2E7F4EC7-4944-4E68-9981-6602B27D1502}" type="pres">
      <dgm:prSet presAssocID="{BFD70573-92AF-4AF5-AABE-E0B79F057733}" presName="parentText2" presStyleLbl="node1" presStyleIdx="1" presStyleCnt="5">
        <dgm:presLayoutVars>
          <dgm:chMax/>
          <dgm:chPref val="3"/>
          <dgm:bulletEnabled val="1"/>
        </dgm:presLayoutVars>
      </dgm:prSet>
      <dgm:spPr/>
    </dgm:pt>
    <dgm:pt modelId="{4CA671E4-B07D-447F-BF67-EA3001823431}" type="pres">
      <dgm:prSet presAssocID="{BFD70573-92AF-4AF5-AABE-E0B79F057733}" presName="childText2" presStyleLbl="solidAlignAcc1" presStyleIdx="1" presStyleCnt="5">
        <dgm:presLayoutVars>
          <dgm:chMax val="0"/>
          <dgm:chPref val="0"/>
          <dgm:bulletEnabled val="1"/>
        </dgm:presLayoutVars>
      </dgm:prSet>
      <dgm:spPr/>
    </dgm:pt>
    <dgm:pt modelId="{5DEF90BB-04A7-4620-BFF8-EE06D34CA1AC}" type="pres">
      <dgm:prSet presAssocID="{BA0CA1BF-D7CE-412C-A537-61140421DD2A}" presName="parentText3" presStyleLbl="node1" presStyleIdx="2" presStyleCnt="5">
        <dgm:presLayoutVars>
          <dgm:chMax/>
          <dgm:chPref val="3"/>
          <dgm:bulletEnabled val="1"/>
        </dgm:presLayoutVars>
      </dgm:prSet>
      <dgm:spPr/>
    </dgm:pt>
    <dgm:pt modelId="{74CA6881-B077-41DD-8933-76903FC23DE2}" type="pres">
      <dgm:prSet presAssocID="{BA0CA1BF-D7CE-412C-A537-61140421DD2A}" presName="childText3" presStyleLbl="solidAlignAcc1" presStyleIdx="2" presStyleCnt="5">
        <dgm:presLayoutVars>
          <dgm:chMax val="0"/>
          <dgm:chPref val="0"/>
          <dgm:bulletEnabled val="1"/>
        </dgm:presLayoutVars>
      </dgm:prSet>
      <dgm:spPr/>
    </dgm:pt>
    <dgm:pt modelId="{67E62E08-59C9-4AB2-94F3-85881F80B1D0}" type="pres">
      <dgm:prSet presAssocID="{A0797E02-66A7-4BA4-A05D-486CEF2F3ECB}" presName="parentText4" presStyleLbl="node1" presStyleIdx="3" presStyleCnt="5">
        <dgm:presLayoutVars>
          <dgm:chMax/>
          <dgm:chPref val="3"/>
          <dgm:bulletEnabled val="1"/>
        </dgm:presLayoutVars>
      </dgm:prSet>
      <dgm:spPr/>
    </dgm:pt>
    <dgm:pt modelId="{48E59AC2-14B5-43BE-A58A-6239CE8CEC1F}" type="pres">
      <dgm:prSet presAssocID="{A0797E02-66A7-4BA4-A05D-486CEF2F3ECB}" presName="childText4" presStyleLbl="solidAlignAcc1" presStyleIdx="3" presStyleCnt="5">
        <dgm:presLayoutVars>
          <dgm:chMax val="0"/>
          <dgm:chPref val="0"/>
          <dgm:bulletEnabled val="1"/>
        </dgm:presLayoutVars>
      </dgm:prSet>
      <dgm:spPr/>
    </dgm:pt>
    <dgm:pt modelId="{ABDAAF19-C435-4CE3-965D-D99114B16E25}" type="pres">
      <dgm:prSet presAssocID="{02B1E7AD-9CB8-444E-8463-DB49ED692C26}" presName="parentText5" presStyleLbl="node1" presStyleIdx="4" presStyleCnt="5">
        <dgm:presLayoutVars>
          <dgm:chMax/>
          <dgm:chPref val="3"/>
          <dgm:bulletEnabled val="1"/>
        </dgm:presLayoutVars>
      </dgm:prSet>
      <dgm:spPr/>
    </dgm:pt>
    <dgm:pt modelId="{CC66933F-97B0-4479-8882-B8FE2A6F3B55}" type="pres">
      <dgm:prSet presAssocID="{02B1E7AD-9CB8-444E-8463-DB49ED692C26}" presName="childText5" presStyleLbl="solidAlignAcc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E42F3801-9B85-44DB-876C-E9E386AF195C}" type="presOf" srcId="{060BABCE-D99D-40D7-BA5A-7AD15913AD1E}" destId="{48E59AC2-14B5-43BE-A58A-6239CE8CEC1F}" srcOrd="0" destOrd="0" presId="urn:microsoft.com/office/officeart/2009/3/layout/IncreasingArrowsProcess"/>
    <dgm:cxn modelId="{F36D0905-E372-4AAF-BB43-FC945A849D28}" type="presOf" srcId="{CEBA8F23-EDA6-447D-A590-92A7CA04933D}" destId="{4CA671E4-B07D-447F-BF67-EA3001823431}" srcOrd="0" destOrd="0" presId="urn:microsoft.com/office/officeart/2009/3/layout/IncreasingArrowsProcess"/>
    <dgm:cxn modelId="{2F37E605-1EE9-45C7-91F2-6E82C261DF98}" srcId="{BA0CA1BF-D7CE-412C-A537-61140421DD2A}" destId="{0F5E0C54-3675-4833-904B-1F817A3500A9}" srcOrd="0" destOrd="0" parTransId="{C6490F73-9E1D-43E4-B5E9-6DA5570ADAA4}" sibTransId="{BDA3C647-C009-4E2B-BE05-768A9D6BF593}"/>
    <dgm:cxn modelId="{5A514F1B-99E2-4A9F-B4F2-DCE369CE375D}" srcId="{A0797E02-66A7-4BA4-A05D-486CEF2F3ECB}" destId="{B280EDD6-900A-4F7B-AD07-6835E43C03BD}" srcOrd="1" destOrd="0" parTransId="{0894F579-B53D-42C0-91FC-2FDF60148133}" sibTransId="{35B81E8B-B022-47F1-9B0B-0F439B1D4D54}"/>
    <dgm:cxn modelId="{77E56B1C-8E70-4AF4-97D6-179D3E26B407}" type="presOf" srcId="{0F5E0C54-3675-4833-904B-1F817A3500A9}" destId="{74CA6881-B077-41DD-8933-76903FC23DE2}" srcOrd="0" destOrd="0" presId="urn:microsoft.com/office/officeart/2009/3/layout/IncreasingArrowsProcess"/>
    <dgm:cxn modelId="{CF13292F-A7E7-4AF3-BD21-BA020AF213B6}" type="presOf" srcId="{57E71DC9-2845-4EBB-B66D-C363B86EF230}" destId="{BF38FD93-0A59-49EB-85E6-9806DA66941B}" srcOrd="0" destOrd="0" presId="urn:microsoft.com/office/officeart/2009/3/layout/IncreasingArrowsProcess"/>
    <dgm:cxn modelId="{B4ABD63F-FBA4-486C-BC7B-07EC599CF742}" srcId="{57A1FC6C-E82E-4558-9425-F7BB9E94F237}" destId="{8BCC54A0-9C38-4935-AD1D-E88EE9EE5316}" srcOrd="0" destOrd="0" parTransId="{CE1BC4F7-8B70-4750-93F0-740C46DB5303}" sibTransId="{73772D4B-7F9E-4BD9-8E7F-B519368B201F}"/>
    <dgm:cxn modelId="{DEC7FF64-5759-4F25-8CD6-70A4F2EA6C2D}" srcId="{8BCC54A0-9C38-4935-AD1D-E88EE9EE5316}" destId="{57E71DC9-2845-4EBB-B66D-C363B86EF230}" srcOrd="0" destOrd="0" parTransId="{4CFC64C7-D2A8-4422-9B4A-B57E24F3B886}" sibTransId="{D81B3323-2497-4F84-A7F1-D327C33B8885}"/>
    <dgm:cxn modelId="{A88CF369-577B-40E0-AEAC-6B3AAE69964B}" type="presOf" srcId="{02B1E7AD-9CB8-444E-8463-DB49ED692C26}" destId="{ABDAAF19-C435-4CE3-965D-D99114B16E25}" srcOrd="0" destOrd="0" presId="urn:microsoft.com/office/officeart/2009/3/layout/IncreasingArrowsProcess"/>
    <dgm:cxn modelId="{65B5CE6A-A6E7-48C4-A174-676283A301A9}" srcId="{A0797E02-66A7-4BA4-A05D-486CEF2F3ECB}" destId="{060BABCE-D99D-40D7-BA5A-7AD15913AD1E}" srcOrd="0" destOrd="0" parTransId="{1BB87943-58E7-4C73-8473-965B18EB3C76}" sibTransId="{DA05712E-DB4D-4F6E-AA5D-6E3847A09926}"/>
    <dgm:cxn modelId="{863A0275-8AAE-4330-93D6-F7932CB3F634}" type="presOf" srcId="{0D0F26AB-DD26-491C-A682-DA192E05E1E6}" destId="{BF38FD93-0A59-49EB-85E6-9806DA66941B}" srcOrd="0" destOrd="1" presId="urn:microsoft.com/office/officeart/2009/3/layout/IncreasingArrowsProcess"/>
    <dgm:cxn modelId="{6264A577-DF23-4992-A235-67A1BAF0C359}" type="presOf" srcId="{B280EDD6-900A-4F7B-AD07-6835E43C03BD}" destId="{48E59AC2-14B5-43BE-A58A-6239CE8CEC1F}" srcOrd="0" destOrd="1" presId="urn:microsoft.com/office/officeart/2009/3/layout/IncreasingArrowsProcess"/>
    <dgm:cxn modelId="{1E013778-2085-46E0-AA7A-BEB91A188745}" type="presOf" srcId="{57A1FC6C-E82E-4558-9425-F7BB9E94F237}" destId="{77FBED97-97CB-48E1-AAEE-B394583FA238}" srcOrd="0" destOrd="0" presId="urn:microsoft.com/office/officeart/2009/3/layout/IncreasingArrowsProcess"/>
    <dgm:cxn modelId="{D0CE397E-5064-49DF-B8D2-77CD6BA62B7B}" type="presOf" srcId="{A0797E02-66A7-4BA4-A05D-486CEF2F3ECB}" destId="{67E62E08-59C9-4AB2-94F3-85881F80B1D0}" srcOrd="0" destOrd="0" presId="urn:microsoft.com/office/officeart/2009/3/layout/IncreasingArrowsProcess"/>
    <dgm:cxn modelId="{2D431980-8D74-4D3A-999E-29A0354A4946}" srcId="{57A1FC6C-E82E-4558-9425-F7BB9E94F237}" destId="{02B1E7AD-9CB8-444E-8463-DB49ED692C26}" srcOrd="4" destOrd="0" parTransId="{FBCF2488-EC21-4A4A-829A-10DC50E5C4AB}" sibTransId="{B6156E01-C06A-485D-BED8-5DDAB3D746D6}"/>
    <dgm:cxn modelId="{5BDE3388-4137-40EE-BE76-000766EF28E9}" type="presOf" srcId="{BA0CA1BF-D7CE-412C-A537-61140421DD2A}" destId="{5DEF90BB-04A7-4620-BFF8-EE06D34CA1AC}" srcOrd="0" destOrd="0" presId="urn:microsoft.com/office/officeart/2009/3/layout/IncreasingArrowsProcess"/>
    <dgm:cxn modelId="{ECACC59B-1511-4E7B-A1B0-4B6FD9FC92D8}" srcId="{02B1E7AD-9CB8-444E-8463-DB49ED692C26}" destId="{42F2D34A-E4CB-4E71-8F86-017F6394FDF9}" srcOrd="0" destOrd="0" parTransId="{71FC8D73-5603-4B75-BD0F-862095D7703D}" sibTransId="{3819B175-DC25-46EC-BA6B-1E8DA98C70D1}"/>
    <dgm:cxn modelId="{BF62A19C-25DA-4F56-889D-A038C7E7608C}" srcId="{57A1FC6C-E82E-4558-9425-F7BB9E94F237}" destId="{A0797E02-66A7-4BA4-A05D-486CEF2F3ECB}" srcOrd="3" destOrd="0" parTransId="{3466DF45-5ECE-41AC-B535-C09A26D06C9B}" sibTransId="{612B2154-771F-4AEA-AD51-07CB2372DCDF}"/>
    <dgm:cxn modelId="{416C70A5-4235-4F65-9D8E-30228C010B5C}" type="presOf" srcId="{BFD70573-92AF-4AF5-AABE-E0B79F057733}" destId="{2E7F4EC7-4944-4E68-9981-6602B27D1502}" srcOrd="0" destOrd="0" presId="urn:microsoft.com/office/officeart/2009/3/layout/IncreasingArrowsProcess"/>
    <dgm:cxn modelId="{17FC57B0-6791-40F0-9B8A-A4DCCC01AF64}" type="presOf" srcId="{42F2D34A-E4CB-4E71-8F86-017F6394FDF9}" destId="{CC66933F-97B0-4479-8882-B8FE2A6F3B55}" srcOrd="0" destOrd="0" presId="urn:microsoft.com/office/officeart/2009/3/layout/IncreasingArrowsProcess"/>
    <dgm:cxn modelId="{69D409C3-60F6-438D-83FF-2F5D2543B24B}" srcId="{57A1FC6C-E82E-4558-9425-F7BB9E94F237}" destId="{BA0CA1BF-D7CE-412C-A537-61140421DD2A}" srcOrd="2" destOrd="0" parTransId="{9987A0D6-FBB7-46B8-BA09-09D0FBCFB690}" sibTransId="{52AA1483-FE92-43F3-B227-102E432276F1}"/>
    <dgm:cxn modelId="{C86AE9CA-3146-4306-85CB-3F537E9CC477}" srcId="{BFD70573-92AF-4AF5-AABE-E0B79F057733}" destId="{CEBA8F23-EDA6-447D-A590-92A7CA04933D}" srcOrd="0" destOrd="0" parTransId="{2152C109-89E1-4BD1-A570-573037F3DA6C}" sibTransId="{B25562C7-FE6F-475A-BE0A-4B4A687C0CA0}"/>
    <dgm:cxn modelId="{73EC7DCE-AA99-46B8-B7FA-F57CBF8EF77B}" type="presOf" srcId="{26699172-906A-4B33-B957-FA994E3E4FD0}" destId="{CC66933F-97B0-4479-8882-B8FE2A6F3B55}" srcOrd="0" destOrd="1" presId="urn:microsoft.com/office/officeart/2009/3/layout/IncreasingArrowsProcess"/>
    <dgm:cxn modelId="{6B4B9FD2-D057-46B8-93A2-9D7006C5770C}" srcId="{8BCC54A0-9C38-4935-AD1D-E88EE9EE5316}" destId="{0D0F26AB-DD26-491C-A682-DA192E05E1E6}" srcOrd="1" destOrd="0" parTransId="{D1C976C4-F7A4-4DE4-9ED3-D064CF91D8BB}" sibTransId="{75162859-B950-48A5-A5D6-61CE5D844C3C}"/>
    <dgm:cxn modelId="{5A17E3D3-F70B-4861-A15A-7B4F1FD1FBCD}" type="presOf" srcId="{0588136D-8A0B-4EC3-9F08-234064D43B94}" destId="{74CA6881-B077-41DD-8933-76903FC23DE2}" srcOrd="0" destOrd="1" presId="urn:microsoft.com/office/officeart/2009/3/layout/IncreasingArrowsProcess"/>
    <dgm:cxn modelId="{C40D8BDF-6DAD-4C85-94C7-DFD3E4230577}" srcId="{02B1E7AD-9CB8-444E-8463-DB49ED692C26}" destId="{26699172-906A-4B33-B957-FA994E3E4FD0}" srcOrd="1" destOrd="0" parTransId="{7D9B21DB-5237-4269-AD64-A45FE27992C6}" sibTransId="{A7FF404C-1891-4601-B654-C79AB76DAB09}"/>
    <dgm:cxn modelId="{4C34AEE2-9A2B-4B6A-B40F-A3DD2E8C65F3}" srcId="{BA0CA1BF-D7CE-412C-A537-61140421DD2A}" destId="{0588136D-8A0B-4EC3-9F08-234064D43B94}" srcOrd="1" destOrd="0" parTransId="{57322938-1149-48FE-9F54-60D59E5D0257}" sibTransId="{8F352EA2-00FD-4404-966B-67BCC7817932}"/>
    <dgm:cxn modelId="{C5698DF9-86C1-4575-AD19-8E67D73488AF}" srcId="{57A1FC6C-E82E-4558-9425-F7BB9E94F237}" destId="{BFD70573-92AF-4AF5-AABE-E0B79F057733}" srcOrd="1" destOrd="0" parTransId="{977BFFEB-893F-468E-8AF1-0065CAFC6A27}" sibTransId="{433ADCD4-9AA3-4279-B84F-ED6C6C050C09}"/>
    <dgm:cxn modelId="{CC7F47FC-AE3A-4BB2-B4E8-69A8DDCCD8B6}" type="presOf" srcId="{8BCC54A0-9C38-4935-AD1D-E88EE9EE5316}" destId="{4677F52F-878C-41CB-8078-01A95E18CD9F}" srcOrd="0" destOrd="0" presId="urn:microsoft.com/office/officeart/2009/3/layout/IncreasingArrowsProcess"/>
    <dgm:cxn modelId="{65A2A978-C2E7-40A0-A560-CEA5E2BC284D}" type="presParOf" srcId="{77FBED97-97CB-48E1-AAEE-B394583FA238}" destId="{4677F52F-878C-41CB-8078-01A95E18CD9F}" srcOrd="0" destOrd="0" presId="urn:microsoft.com/office/officeart/2009/3/layout/IncreasingArrowsProcess"/>
    <dgm:cxn modelId="{E1F96AFC-8534-49F8-910E-E9CB3FDE3377}" type="presParOf" srcId="{77FBED97-97CB-48E1-AAEE-B394583FA238}" destId="{BF38FD93-0A59-49EB-85E6-9806DA66941B}" srcOrd="1" destOrd="0" presId="urn:microsoft.com/office/officeart/2009/3/layout/IncreasingArrowsProcess"/>
    <dgm:cxn modelId="{6D02A6E1-0970-48FF-8FDB-1BD8072F8292}" type="presParOf" srcId="{77FBED97-97CB-48E1-AAEE-B394583FA238}" destId="{2E7F4EC7-4944-4E68-9981-6602B27D1502}" srcOrd="2" destOrd="0" presId="urn:microsoft.com/office/officeart/2009/3/layout/IncreasingArrowsProcess"/>
    <dgm:cxn modelId="{2618882C-896D-460B-8388-FD37CC8DB22B}" type="presParOf" srcId="{77FBED97-97CB-48E1-AAEE-B394583FA238}" destId="{4CA671E4-B07D-447F-BF67-EA3001823431}" srcOrd="3" destOrd="0" presId="urn:microsoft.com/office/officeart/2009/3/layout/IncreasingArrowsProcess"/>
    <dgm:cxn modelId="{53799B86-5689-4B48-B491-99A4BE9B5BB6}" type="presParOf" srcId="{77FBED97-97CB-48E1-AAEE-B394583FA238}" destId="{5DEF90BB-04A7-4620-BFF8-EE06D34CA1AC}" srcOrd="4" destOrd="0" presId="urn:microsoft.com/office/officeart/2009/3/layout/IncreasingArrowsProcess"/>
    <dgm:cxn modelId="{9D605E32-FF7F-4631-8304-3CA6DE2B2059}" type="presParOf" srcId="{77FBED97-97CB-48E1-AAEE-B394583FA238}" destId="{74CA6881-B077-41DD-8933-76903FC23DE2}" srcOrd="5" destOrd="0" presId="urn:microsoft.com/office/officeart/2009/3/layout/IncreasingArrowsProcess"/>
    <dgm:cxn modelId="{9D4EE309-3D4F-4490-8691-B3AE0A190FBF}" type="presParOf" srcId="{77FBED97-97CB-48E1-AAEE-B394583FA238}" destId="{67E62E08-59C9-4AB2-94F3-85881F80B1D0}" srcOrd="6" destOrd="0" presId="urn:microsoft.com/office/officeart/2009/3/layout/IncreasingArrowsProcess"/>
    <dgm:cxn modelId="{D2AF9035-D9FC-4DCD-88D6-700C9D9152C6}" type="presParOf" srcId="{77FBED97-97CB-48E1-AAEE-B394583FA238}" destId="{48E59AC2-14B5-43BE-A58A-6239CE8CEC1F}" srcOrd="7" destOrd="0" presId="urn:microsoft.com/office/officeart/2009/3/layout/IncreasingArrowsProcess"/>
    <dgm:cxn modelId="{29BEFA13-3D8A-493D-AF87-D01AC44729EE}" type="presParOf" srcId="{77FBED97-97CB-48E1-AAEE-B394583FA238}" destId="{ABDAAF19-C435-4CE3-965D-D99114B16E25}" srcOrd="8" destOrd="0" presId="urn:microsoft.com/office/officeart/2009/3/layout/IncreasingArrowsProcess"/>
    <dgm:cxn modelId="{2F56FFC4-5669-4A2E-B94E-F5984D8339CC}" type="presParOf" srcId="{77FBED97-97CB-48E1-AAEE-B394583FA238}" destId="{CC66933F-97B0-4479-8882-B8FE2A6F3B55}" srcOrd="9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4AC092-DCB4-48A2-B132-EFD0868E8524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57953BB-9E4F-4DEA-8601-DEF71A6BB29D}">
      <dgm:prSet phldrT="[Text]" custT="1"/>
      <dgm:spPr/>
      <dgm:t>
        <a:bodyPr/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8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End 2025 </a:t>
          </a:r>
          <a:r>
            <a:rPr lang="fr-CH" sz="1800" b="1" kern="1200" dirty="0"/>
            <a:t>~150</a:t>
          </a:r>
          <a:r>
            <a:rPr lang="fr-CH" sz="18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 cars </a:t>
          </a:r>
          <a:r>
            <a:rPr lang="fr-CH" sz="1800" b="1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shared</a:t>
          </a:r>
          <a:r>
            <a:rPr lang="fr-CH" sz="18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fr-CH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(</a:t>
          </a:r>
          <a:r>
            <a:rPr lang="fr-CH" sz="16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including</a:t>
          </a:r>
          <a:r>
            <a:rPr lang="fr-CH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 local car </a:t>
          </a:r>
          <a:r>
            <a:rPr lang="fr-CH" sz="16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sharings</a:t>
          </a:r>
          <a:r>
            <a:rPr lang="fr-CH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)</a:t>
          </a:r>
          <a:endParaRPr lang="en-GB" sz="1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3EF9792E-0E5A-4E4B-88F2-DAFC0475F62C}" type="parTrans" cxnId="{CD972AA9-002B-44E4-A493-F116D58A6BE5}">
      <dgm:prSet/>
      <dgm:spPr/>
      <dgm:t>
        <a:bodyPr/>
        <a:lstStyle/>
        <a:p>
          <a:endParaRPr lang="en-GB"/>
        </a:p>
      </dgm:t>
    </dgm:pt>
    <dgm:pt modelId="{CEDFDDFB-99D6-4A08-9E8F-D3EFE6248543}" type="sibTrans" cxnId="{CD972AA9-002B-44E4-A493-F116D58A6BE5}">
      <dgm:prSet/>
      <dgm:spPr/>
      <dgm:t>
        <a:bodyPr/>
        <a:lstStyle/>
        <a:p>
          <a:endParaRPr lang="en-GB"/>
        </a:p>
      </dgm:t>
    </dgm:pt>
    <dgm:pt modelId="{CAB17DF4-5006-42FC-9F7B-1BF19CC4CD01}" type="pres">
      <dgm:prSet presAssocID="{904AC092-DCB4-48A2-B132-EFD0868E8524}" presName="Name0" presStyleCnt="0">
        <dgm:presLayoutVars>
          <dgm:dir/>
          <dgm:resizeHandles val="exact"/>
        </dgm:presLayoutVars>
      </dgm:prSet>
      <dgm:spPr/>
    </dgm:pt>
    <dgm:pt modelId="{4538EE8E-181F-4345-8A2A-AF9497FA7430}" type="pres">
      <dgm:prSet presAssocID="{D57953BB-9E4F-4DEA-8601-DEF71A6BB29D}" presName="compNode" presStyleCnt="0"/>
      <dgm:spPr/>
    </dgm:pt>
    <dgm:pt modelId="{8A3B7517-82AF-4A95-8411-7706E9F08F0C}" type="pres">
      <dgm:prSet presAssocID="{D57953BB-9E4F-4DEA-8601-DEF71A6BB29D}" presName="pictRect" presStyleLbl="node1" presStyleIdx="0" presStyleCnt="1" custScaleX="84792" custScaleY="73490" custLinFactNeighborX="-6122" custLinFactNeighborY="918"/>
      <dgm:spPr>
        <a:blipFill>
          <a:blip xmlns:r="http://schemas.openxmlformats.org/officeDocument/2006/relationships" r:embed="rId1"/>
          <a:srcRect/>
          <a:stretch>
            <a:fillRect t="-25000" b="-25000"/>
          </a:stretch>
        </a:blipFill>
      </dgm:spPr>
    </dgm:pt>
    <dgm:pt modelId="{EBC5B8D1-4DDE-4E21-9F64-D063AAF9C29B}" type="pres">
      <dgm:prSet presAssocID="{D57953BB-9E4F-4DEA-8601-DEF71A6BB29D}" presName="textRect" presStyleLbl="revTx" presStyleIdx="0" presStyleCnt="1" custScaleX="142919">
        <dgm:presLayoutVars>
          <dgm:bulletEnabled val="1"/>
        </dgm:presLayoutVars>
      </dgm:prSet>
      <dgm:spPr/>
    </dgm:pt>
  </dgm:ptLst>
  <dgm:cxnLst>
    <dgm:cxn modelId="{7168D235-CB56-4FCC-9965-952425B01A19}" type="presOf" srcId="{904AC092-DCB4-48A2-B132-EFD0868E8524}" destId="{CAB17DF4-5006-42FC-9F7B-1BF19CC4CD01}" srcOrd="0" destOrd="0" presId="urn:microsoft.com/office/officeart/2005/8/layout/pList1"/>
    <dgm:cxn modelId="{CD972AA9-002B-44E4-A493-F116D58A6BE5}" srcId="{904AC092-DCB4-48A2-B132-EFD0868E8524}" destId="{D57953BB-9E4F-4DEA-8601-DEF71A6BB29D}" srcOrd="0" destOrd="0" parTransId="{3EF9792E-0E5A-4E4B-88F2-DAFC0475F62C}" sibTransId="{CEDFDDFB-99D6-4A08-9E8F-D3EFE6248543}"/>
    <dgm:cxn modelId="{F38CD6BB-B52A-482C-9504-76F533E3D985}" type="presOf" srcId="{D57953BB-9E4F-4DEA-8601-DEF71A6BB29D}" destId="{EBC5B8D1-4DDE-4E21-9F64-D063AAF9C29B}" srcOrd="0" destOrd="0" presId="urn:microsoft.com/office/officeart/2005/8/layout/pList1"/>
    <dgm:cxn modelId="{5F4191B4-FA12-43C3-B32B-ADF68EC7B926}" type="presParOf" srcId="{CAB17DF4-5006-42FC-9F7B-1BF19CC4CD01}" destId="{4538EE8E-181F-4345-8A2A-AF9497FA7430}" srcOrd="0" destOrd="0" presId="urn:microsoft.com/office/officeart/2005/8/layout/pList1"/>
    <dgm:cxn modelId="{2C66156B-A84D-4D5E-84FF-CC6FB31E602E}" type="presParOf" srcId="{4538EE8E-181F-4345-8A2A-AF9497FA7430}" destId="{8A3B7517-82AF-4A95-8411-7706E9F08F0C}" srcOrd="0" destOrd="0" presId="urn:microsoft.com/office/officeart/2005/8/layout/pList1"/>
    <dgm:cxn modelId="{4842D932-43DA-420E-A227-81F179000AA3}" type="presParOf" srcId="{4538EE8E-181F-4345-8A2A-AF9497FA7430}" destId="{EBC5B8D1-4DDE-4E21-9F64-D063AAF9C29B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77F52F-878C-41CB-8078-01A95E18CD9F}">
      <dsp:nvSpPr>
        <dsp:cNvPr id="0" name=""/>
        <dsp:cNvSpPr/>
      </dsp:nvSpPr>
      <dsp:spPr>
        <a:xfrm>
          <a:off x="2751503" y="44219"/>
          <a:ext cx="5920254" cy="86097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254000" bIns="136679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 dirty="0"/>
            <a:t>HSE(Fleet sharing)</a:t>
          </a:r>
          <a:endParaRPr lang="en-US" sz="1100" kern="1200" dirty="0"/>
        </a:p>
      </dsp:txBody>
      <dsp:txXfrm>
        <a:off x="2751503" y="259462"/>
        <a:ext cx="5705011" cy="430485"/>
      </dsp:txXfrm>
    </dsp:sp>
    <dsp:sp modelId="{BF38FD93-0A59-49EB-85E6-9806DA66941B}">
      <dsp:nvSpPr>
        <dsp:cNvPr id="0" name=""/>
        <dsp:cNvSpPr/>
      </dsp:nvSpPr>
      <dsp:spPr>
        <a:xfrm>
          <a:off x="2751503" y="707040"/>
          <a:ext cx="1094181" cy="1580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 dirty="0"/>
            <a:t>June-25</a:t>
          </a:r>
          <a:endParaRPr lang="en-US" sz="1100" kern="1200" dirty="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 dirty="0"/>
            <a:t>+10 cars        </a:t>
          </a:r>
          <a:endParaRPr lang="en-US" sz="1100" kern="1200" dirty="0"/>
        </a:p>
      </dsp:txBody>
      <dsp:txXfrm>
        <a:off x="2751503" y="707040"/>
        <a:ext cx="1094181" cy="1580880"/>
      </dsp:txXfrm>
    </dsp:sp>
    <dsp:sp modelId="{2E7F4EC7-4944-4E68-9981-6602B27D1502}">
      <dsp:nvSpPr>
        <dsp:cNvPr id="0" name=""/>
        <dsp:cNvSpPr/>
      </dsp:nvSpPr>
      <dsp:spPr>
        <a:xfrm>
          <a:off x="3845566" y="331320"/>
          <a:ext cx="4826191" cy="86097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254000" bIns="136679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 dirty="0"/>
            <a:t>EN (Fleet sharing)</a:t>
          </a:r>
          <a:endParaRPr lang="en-US" sz="1100" kern="1200" dirty="0"/>
        </a:p>
      </dsp:txBody>
      <dsp:txXfrm>
        <a:off x="3845566" y="546563"/>
        <a:ext cx="4610948" cy="430485"/>
      </dsp:txXfrm>
    </dsp:sp>
    <dsp:sp modelId="{4CA671E4-B07D-447F-BF67-EA3001823431}">
      <dsp:nvSpPr>
        <dsp:cNvPr id="0" name=""/>
        <dsp:cNvSpPr/>
      </dsp:nvSpPr>
      <dsp:spPr>
        <a:xfrm>
          <a:off x="3845566" y="994141"/>
          <a:ext cx="1094181" cy="1580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 dirty="0"/>
            <a:t>July-25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+17 cars</a:t>
          </a:r>
        </a:p>
      </dsp:txBody>
      <dsp:txXfrm>
        <a:off x="3845566" y="994141"/>
        <a:ext cx="1094181" cy="1580880"/>
      </dsp:txXfrm>
    </dsp:sp>
    <dsp:sp modelId="{5DEF90BB-04A7-4620-BFF8-EE06D34CA1AC}">
      <dsp:nvSpPr>
        <dsp:cNvPr id="0" name=""/>
        <dsp:cNvSpPr/>
      </dsp:nvSpPr>
      <dsp:spPr>
        <a:xfrm>
          <a:off x="4939629" y="618421"/>
          <a:ext cx="3732128" cy="86097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254000" bIns="136679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BE/SY (fleet Sharing)</a:t>
          </a:r>
        </a:p>
      </dsp:txBody>
      <dsp:txXfrm>
        <a:off x="4939629" y="833664"/>
        <a:ext cx="3516885" cy="430485"/>
      </dsp:txXfrm>
    </dsp:sp>
    <dsp:sp modelId="{74CA6881-B077-41DD-8933-76903FC23DE2}">
      <dsp:nvSpPr>
        <dsp:cNvPr id="0" name=""/>
        <dsp:cNvSpPr/>
      </dsp:nvSpPr>
      <dsp:spPr>
        <a:xfrm>
          <a:off x="4939629" y="1281242"/>
          <a:ext cx="1094181" cy="1580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Aug-25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+10 cars</a:t>
          </a:r>
        </a:p>
      </dsp:txBody>
      <dsp:txXfrm>
        <a:off x="4939629" y="1281242"/>
        <a:ext cx="1094181" cy="1580880"/>
      </dsp:txXfrm>
    </dsp:sp>
    <dsp:sp modelId="{67E62E08-59C9-4AB2-94F3-85881F80B1D0}">
      <dsp:nvSpPr>
        <dsp:cNvPr id="0" name=""/>
        <dsp:cNvSpPr/>
      </dsp:nvSpPr>
      <dsp:spPr>
        <a:xfrm>
          <a:off x="6034284" y="905522"/>
          <a:ext cx="2637473" cy="86097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254000" bIns="136679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 dirty="0"/>
            <a:t>EP (Fleet sharing)</a:t>
          </a:r>
          <a:endParaRPr lang="en-US" sz="1100" kern="1200" dirty="0"/>
        </a:p>
      </dsp:txBody>
      <dsp:txXfrm>
        <a:off x="6034284" y="1120765"/>
        <a:ext cx="2422230" cy="430485"/>
      </dsp:txXfrm>
    </dsp:sp>
    <dsp:sp modelId="{48E59AC2-14B5-43BE-A58A-6239CE8CEC1F}">
      <dsp:nvSpPr>
        <dsp:cNvPr id="0" name=""/>
        <dsp:cNvSpPr/>
      </dsp:nvSpPr>
      <dsp:spPr>
        <a:xfrm>
          <a:off x="6034284" y="1568343"/>
          <a:ext cx="1094181" cy="1580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 dirty="0"/>
            <a:t>Sep-25</a:t>
          </a:r>
          <a:endParaRPr lang="en-US" sz="1100" kern="1200" dirty="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/>
            <a:t>+ </a:t>
          </a:r>
          <a:r>
            <a:rPr lang="fr-CH" sz="1100" kern="1200" dirty="0"/>
            <a:t>10 cars 	</a:t>
          </a:r>
          <a:endParaRPr lang="en-US" sz="1100" kern="1200" dirty="0"/>
        </a:p>
      </dsp:txBody>
      <dsp:txXfrm>
        <a:off x="6034284" y="1568343"/>
        <a:ext cx="1094181" cy="1580880"/>
      </dsp:txXfrm>
    </dsp:sp>
    <dsp:sp modelId="{ABDAAF19-C435-4CE3-965D-D99114B16E25}">
      <dsp:nvSpPr>
        <dsp:cNvPr id="0" name=""/>
        <dsp:cNvSpPr/>
      </dsp:nvSpPr>
      <dsp:spPr>
        <a:xfrm>
          <a:off x="7128347" y="1192623"/>
          <a:ext cx="1543410" cy="86097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254000" bIns="136679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 dirty="0"/>
            <a:t>IT (Fleet sharing)</a:t>
          </a:r>
          <a:endParaRPr lang="en-US" sz="1100" kern="1200" dirty="0"/>
        </a:p>
      </dsp:txBody>
      <dsp:txXfrm>
        <a:off x="7128347" y="1407866"/>
        <a:ext cx="1328167" cy="430485"/>
      </dsp:txXfrm>
    </dsp:sp>
    <dsp:sp modelId="{CC66933F-97B0-4479-8882-B8FE2A6F3B55}">
      <dsp:nvSpPr>
        <dsp:cNvPr id="0" name=""/>
        <dsp:cNvSpPr/>
      </dsp:nvSpPr>
      <dsp:spPr>
        <a:xfrm>
          <a:off x="7128347" y="1855444"/>
          <a:ext cx="1094181" cy="1580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 dirty="0"/>
            <a:t>Oct-25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 dirty="0"/>
            <a:t>+3 cars</a:t>
          </a:r>
        </a:p>
      </dsp:txBody>
      <dsp:txXfrm>
        <a:off x="7128347" y="1855444"/>
        <a:ext cx="1094181" cy="15808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3B7517-82AF-4A95-8411-7706E9F08F0C}">
      <dsp:nvSpPr>
        <dsp:cNvPr id="0" name=""/>
        <dsp:cNvSpPr/>
      </dsp:nvSpPr>
      <dsp:spPr>
        <a:xfrm>
          <a:off x="471558" y="13069"/>
          <a:ext cx="1721918" cy="1028265"/>
        </a:xfrm>
        <a:prstGeom prst="roundRect">
          <a:avLst/>
        </a:prstGeom>
        <a:blipFill>
          <a:blip xmlns:r="http://schemas.openxmlformats.org/officeDocument/2006/relationships" r:embed="rId1"/>
          <a:srcRect/>
          <a:stretch>
            <a:fillRect t="-25000" b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C5B8D1-4DDE-4E21-9F64-D063AAF9C29B}">
      <dsp:nvSpPr>
        <dsp:cNvPr id="0" name=""/>
        <dsp:cNvSpPr/>
      </dsp:nvSpPr>
      <dsp:spPr>
        <a:xfrm>
          <a:off x="5672" y="1213953"/>
          <a:ext cx="2902336" cy="7534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8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End 2025 </a:t>
          </a:r>
          <a:r>
            <a:rPr lang="fr-CH" sz="1800" b="1" kern="1200" dirty="0"/>
            <a:t>~150</a:t>
          </a:r>
          <a:r>
            <a:rPr lang="fr-CH" sz="18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 cars </a:t>
          </a:r>
          <a:r>
            <a:rPr lang="fr-CH" sz="1800" b="1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shared</a:t>
          </a:r>
          <a:r>
            <a:rPr lang="fr-CH" sz="18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fr-CH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(</a:t>
          </a:r>
          <a:r>
            <a:rPr lang="fr-CH" sz="16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including</a:t>
          </a:r>
          <a:r>
            <a:rPr lang="fr-CH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 local car </a:t>
          </a:r>
          <a:r>
            <a:rPr lang="fr-CH" sz="16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sharings</a:t>
          </a:r>
          <a:r>
            <a:rPr lang="fr-CH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)</a:t>
          </a:r>
          <a:endParaRPr lang="en-GB" sz="1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>
        <a:off x="5672" y="1213953"/>
        <a:ext cx="2902336" cy="7534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4524AB6-9B22-5B72-2DEA-5DEABD89D49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C7BFD1-B4BD-9C4F-9B79-FC39316B763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8ADD8-F959-4ACE-91ED-0D8381EAAAE6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96372A-83F3-D837-98B6-EE317F297C1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AD89F4-2E0B-0DE1-D1C5-FADE0229DBE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DF4EED-0836-4E2F-8FB5-3BD422CA3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2066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2-06T13:46:16.49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25,'301'3,"322"-6,-468-9,45-1,314 14,-478 2,0 1,-1 1,44 14,-1-2,178 31,-203-39,-19-2,0-2,49 0,23-4,103-4,-186 1,-1-2,43-12,-39 8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2-06T13:46:19.70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0,'811'0,"-784"2,-1 1,0 1,42 12,-35-8,54 7,110-13,-133-3,109 10,-103-2,79-3,12 0,-67 7,-49-4,55-1,170-7,-241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2-06T13:46:22.33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25,'299'-13,"13"1,1227 13,-1513-1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7A49F-5BFF-4607-BE1F-FFAE6A2D970E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8BF2F3-6623-4EC0-9B6A-1DBD0789B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148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8BF2F3-6623-4EC0-9B6A-1DBD0789B98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238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>
            <a:extLst>
              <a:ext uri="{FF2B5EF4-FFF2-40B4-BE49-F238E27FC236}">
                <a16:creationId xmlns:a16="http://schemas.microsoft.com/office/drawing/2014/main" id="{41CBF567-3CB5-4AEB-A1A2-10E05A2442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>
            <a:extLst>
              <a:ext uri="{FF2B5EF4-FFF2-40B4-BE49-F238E27FC236}">
                <a16:creationId xmlns:a16="http://schemas.microsoft.com/office/drawing/2014/main" id="{56C7F974-8037-4DAE-8923-46C2ACE1E9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u="sng" dirty="0"/>
              <a:t>-&gt; LATVIAN COMPANY : Several emails exchanged </a:t>
            </a:r>
          </a:p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25604" name="Slide Number Placeholder 3">
            <a:extLst>
              <a:ext uri="{FF2B5EF4-FFF2-40B4-BE49-F238E27FC236}">
                <a16:creationId xmlns:a16="http://schemas.microsoft.com/office/drawing/2014/main" id="{23E7E15C-B00A-4E2B-90DE-A01921810BA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75B7E42-11EB-4A3A-914E-5ECB40361A4E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96858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8BF2F3-6623-4EC0-9B6A-1DBD0789B98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26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4F201-444C-4AD9-9E95-C7A0E97F8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B28D93-A473-466D-9C3F-772D763933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3E89F4-95E9-40C6-8BC7-E0833C5EE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8EBAB-8B79-480A-8CF5-3C21A1BB7021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0B6070-3D93-48A9-B342-634BEB57B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60BA9-14D0-483C-9030-14722C974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7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2DFE4-9292-40C2-9A52-43AB23411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8F9201-63D0-415C-BD93-DBF31C2299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AF288-5F93-4188-8CF9-BA7A52684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8EBAB-8B79-480A-8CF5-3C21A1BB7021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3F1AFA-E2BE-4EE4-AB09-6FB091612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52ECE-A523-4A35-9F89-444E63717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272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B774FF-C04D-4E0E-AF93-FAC99AC011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9CD568-5D6B-46E5-B3DF-30A599A0E1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269EB6-6F67-4CD5-B007-CFCA84E0B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8EBAB-8B79-480A-8CF5-3C21A1BB7021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6845F-0CB0-480E-A8A6-CA1D10D06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A38D-370B-4A35-8E0F-99C2EE5E6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12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le Slide with log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Image 2" descr="logooutline.eps"/>
          <p:cNvPicPr>
            <a:picLocks noChangeAspect="1" noChangeArrowheads="1"/>
          </p:cNvPicPr>
          <p:nvPr userDrawn="1"/>
        </p:nvPicPr>
        <p:blipFill>
          <a:blip r:embed="rId2"/>
          <a:stretch/>
        </p:blipFill>
        <p:spPr bwMode="auto">
          <a:xfrm>
            <a:off x="5105400" y="709613"/>
            <a:ext cx="1990725" cy="19716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 bwMode="auto">
          <a:xfrm>
            <a:off x="407987" y="3429000"/>
            <a:ext cx="11376025" cy="2153265"/>
          </a:xfrm>
        </p:spPr>
        <p:txBody>
          <a:bodyPr anchor="t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780529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2/12/2025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8221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2/12/2025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361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64073-67D4-4409-8FD1-DF8E492C4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59B29-A35E-4DA7-933E-8E96628ECA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8E8613-697A-49E6-8EA5-43B8B151D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8EBAB-8B79-480A-8CF5-3C21A1BB7021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C0BEC8-637F-481C-AF97-E45B726AA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7DDF3D-D2B2-4492-B9F8-3C8C57351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025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2CF35-0EE4-412D-A666-4D91861EF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7441DF-4EFE-41E4-86B1-1A17190E26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49AD9E-4BA6-4E97-8A67-A6C42301D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8EBAB-8B79-480A-8CF5-3C21A1BB7021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088F8-B987-4D1D-80A8-28E50939D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3ADB68-6D7D-48DF-A9AD-0FD94372C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493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5FDAA-2D32-4F5A-BB9C-E38AA2015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061A8B-CA93-4C48-978A-FA7093D803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994FA7-BDA8-4EE7-AFD6-0FD586B7EB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7D5E6F-72B6-4535-A23A-70756B070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8EBAB-8B79-480A-8CF5-3C21A1BB7021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AA0A3F-DF83-4321-B3EF-2906F4486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1F6441-B082-4897-8550-0DEC56A3D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033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53BDC-00F3-4BA9-9334-745C5FC0B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25EBEE-60D2-4F1B-961D-8F3C569B16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3BC3C9-E878-4E4A-A6F1-32EC92A99F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996CEC-BF48-47D5-AA86-B66C066CB6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1D8E80-E3CF-435E-B4A0-FF8171CFFA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6EC2B3-C340-4AB3-8281-D7CB0E9A8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8EBAB-8B79-480A-8CF5-3C21A1BB7021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9F7D68-9025-4D5D-A98C-A1C0D8474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43FC90-6CB4-482B-966A-3AE0A7035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24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23F6A-8A30-42CD-9E1F-E9A77CC72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B57854-34F8-4FE7-A856-CA4761E62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8EBAB-8B79-480A-8CF5-3C21A1BB7021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40A1CF-BA75-4564-AE9C-6A419C890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4EBCEB-7732-4B47-8B79-0CB2590D9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583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DFC732-E8E1-4198-B3BC-709CD244B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8EBAB-8B79-480A-8CF5-3C21A1BB7021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6A4654-A25C-41BF-A9AF-E7C869FE8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E43525-69E4-49C7-B82A-B21FABEA0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456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6337D-7840-4C90-B8AE-57B713FB2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C9DD5-FAA4-4B41-8403-5CC399A3FF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395FF2-CE14-4177-AC9D-60C6BEB3E8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F06791-336D-47AB-A7D7-5F9D64654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8EBAB-8B79-480A-8CF5-3C21A1BB7021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528534-B101-4B2D-8BC4-F48F63891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71E1CB-32D3-40B7-A4FB-741A8F906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744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6ABCB-36A3-4E56-9ACD-EF1BE5FA5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040DB7-CC36-4349-ACAC-D27382EDE1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EC0794-0AD9-4624-97FE-EA44C4C1F5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A11900-36EB-424E-B749-6AC35DE04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8EBAB-8B79-480A-8CF5-3C21A1BB7021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BBF416-E581-4373-8AD6-FBC1BDEA9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E7B431-7970-4D6D-8622-D89154783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098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59CF27-DF0E-4F13-922F-348BAC69C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34B952-DD1C-45FE-BA76-741E990F1E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C1A636-C94B-4886-94E8-E580F2C53E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8EBAB-8B79-480A-8CF5-3C21A1BB7021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74F92C-7A66-4686-AE0A-AAD7CAF07A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DA23F-ECBA-4E3C-8317-32A955CCC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764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3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https://play.google.com/store/apps/details?id=com.sogeti.inblue.free2move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4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5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24.png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customXml" Target="../ink/ink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png"/><Relationship Id="rId11" Type="http://schemas.openxmlformats.org/officeDocument/2006/relationships/image" Target="../media/image18.png"/><Relationship Id="rId5" Type="http://schemas.openxmlformats.org/officeDocument/2006/relationships/customXml" Target="../ink/ink1.xml"/><Relationship Id="rId10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customXml" Target="../ink/ink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hyperlink" Target="https://sce-dep.web.cern.ch/mobility/bike-sharing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jp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 noChangeArrowheads="1"/>
          </p:cNvSpPr>
          <p:nvPr>
            <p:ph type="ctrTitle"/>
          </p:nvPr>
        </p:nvSpPr>
        <p:spPr bwMode="auto">
          <a:xfrm>
            <a:off x="407988" y="3428999"/>
            <a:ext cx="11784012" cy="186295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4800" dirty="0"/>
              <a:t>Site and Civil Engineering Department </a:t>
            </a:r>
            <a:br>
              <a:rPr lang="en-GB" sz="4800" dirty="0"/>
            </a:br>
            <a:r>
              <a:rPr lang="en-US" sz="4800" dirty="0">
                <a:solidFill>
                  <a:srgbClr val="002060"/>
                </a:solidFill>
              </a:rPr>
              <a:t>CERN Smart Mobility </a:t>
            </a:r>
            <a:endParaRPr lang="en-GB" sz="4800" dirty="0">
              <a:solidFill>
                <a:srgbClr val="002060"/>
              </a:solidFill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713"/>
            <a:ext cx="11376025" cy="803275"/>
          </a:xfrm>
        </p:spPr>
        <p:txBody>
          <a:bodyPr rtlCol="0">
            <a:normAutofit/>
          </a:bodyPr>
          <a:lstStyle/>
          <a:p>
            <a:pPr>
              <a:spcAft>
                <a:spcPts val="0"/>
              </a:spcAft>
              <a:defRPr/>
            </a:pPr>
            <a:r>
              <a:rPr lang="fr-CH" dirty="0">
                <a:latin typeface="+mj-lt"/>
              </a:rPr>
              <a:t>Gilles Bollinger, Stéphanie Blanchard - SCE-SSC-CS</a:t>
            </a:r>
            <a:endParaRPr dirty="0"/>
          </a:p>
          <a:p>
            <a:pPr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CERN, February 17</a:t>
            </a:r>
            <a:r>
              <a:rPr lang="en-US" baseline="30000" dirty="0">
                <a:latin typeface="+mj-lt"/>
              </a:rPr>
              <a:t>th</a:t>
            </a:r>
            <a:r>
              <a:rPr lang="en-US" dirty="0">
                <a:latin typeface="+mj-lt"/>
              </a:rPr>
              <a:t>, 2025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2">
            <a:extLst>
              <a:ext uri="{FF2B5EF4-FFF2-40B4-BE49-F238E27FC236}">
                <a16:creationId xmlns:a16="http://schemas.microsoft.com/office/drawing/2014/main" id="{812F8432-EB89-963B-4FC7-C621477D752C}"/>
              </a:ext>
            </a:extLst>
          </p:cNvPr>
          <p:cNvSpPr/>
          <p:nvPr/>
        </p:nvSpPr>
        <p:spPr bwMode="auto">
          <a:xfrm>
            <a:off x="0" y="1546069"/>
            <a:ext cx="12653173" cy="1723549"/>
          </a:xfrm>
          <a:prstGeom prst="rect">
            <a:avLst/>
          </a:prstGeom>
          <a:gradFill>
            <a:gsLst>
              <a:gs pos="0">
                <a:srgbClr val="E6EBEE"/>
              </a:gs>
              <a:gs pos="81000">
                <a:schemeClr val="bg1">
                  <a:alpha val="94000"/>
                </a:schemeClr>
              </a:gs>
              <a:gs pos="94000">
                <a:schemeClr val="bg1">
                  <a:alpha val="20000"/>
                </a:schemeClr>
              </a:gs>
              <a:gs pos="100000">
                <a:srgbClr val="FFFFFF">
                  <a:alpha val="0"/>
                </a:srgbClr>
              </a:gs>
            </a:gsLst>
            <a:lin ang="0" scaled="1"/>
          </a:gradFill>
          <a:ln>
            <a:noFill/>
          </a:ln>
        </p:spPr>
        <p:txBody>
          <a:bodyPr wrap="square" rIns="1656000">
            <a:spAutoFit/>
          </a:bodyPr>
          <a:lstStyle>
            <a:defPPr>
              <a:defRPr lang="en-US"/>
            </a:defPPr>
            <a:lvl1pPr algn="just">
              <a:lnSpc>
                <a:spcPct val="100000"/>
              </a:lnSpc>
              <a:spcBef>
                <a:spcPts val="0"/>
              </a:spcBef>
              <a:buFontTx/>
              <a:buNone/>
              <a:defRPr b="0">
                <a:solidFill>
                  <a:schemeClr val="tx2"/>
                </a:solidFill>
                <a:latin typeface="+mj-lt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latin typeface="Calibri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latin typeface="Calibri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>
                <a:latin typeface="Calibri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>
                <a:latin typeface="Calibri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latin typeface="Calibri"/>
              </a:defRPr>
            </a:lvl6pPr>
            <a:lvl7pPr marL="29718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latin typeface="Calibri"/>
              </a:defRPr>
            </a:lvl7pPr>
            <a:lvl8pPr marL="34290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latin typeface="Calibri"/>
              </a:defRPr>
            </a:lvl8pPr>
            <a:lvl9pPr marL="38862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latin typeface="Calibri"/>
              </a:defRPr>
            </a:lvl9pPr>
          </a:lstStyle>
          <a:p>
            <a:pPr algn="l">
              <a:defRPr/>
            </a:pPr>
            <a:r>
              <a:rPr lang="en-GB" sz="6600" dirty="0"/>
              <a:t>Car-sharing service: </a:t>
            </a:r>
          </a:p>
          <a:p>
            <a:pPr algn="l">
              <a:defRPr/>
            </a:pPr>
            <a:r>
              <a:rPr lang="en-GB" sz="4000" dirty="0"/>
              <a:t>Key role for mobility evolution </a:t>
            </a:r>
          </a:p>
        </p:txBody>
      </p:sp>
    </p:spTree>
    <p:extLst>
      <p:ext uri="{BB962C8B-B14F-4D97-AF65-F5344CB8AC3E}">
        <p14:creationId xmlns:p14="http://schemas.microsoft.com/office/powerpoint/2010/main" val="2965368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81484"/>
            <a:ext cx="7439370" cy="5552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dirty="0"/>
              <a:t>Car sharing – History via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DEF7D196-B9DA-4CA4-A28D-7079D76B363C}"/>
              </a:ext>
            </a:extLst>
          </p:cNvPr>
          <p:cNvSpPr txBox="1">
            <a:spLocks/>
          </p:cNvSpPr>
          <p:nvPr/>
        </p:nvSpPr>
        <p:spPr bwMode="auto">
          <a:xfrm>
            <a:off x="1127448" y="1772815"/>
            <a:ext cx="8489250" cy="442650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24000" indent="-32400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GB" sz="2000" b="0" kern="1400" dirty="0">
                <a:solidFill>
                  <a:schemeClr val="tx1"/>
                </a:solidFill>
                <a:latin typeface="Calibri Light" panose="020F0302020204030204" pitchFamily="34" charset="0"/>
              </a:rPr>
              <a:t>2019 Pre-COVID period: Service provided by 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GB" sz="2000" b="0" kern="1400" dirty="0">
                <a:solidFill>
                  <a:schemeClr val="tx1"/>
                </a:solidFill>
                <a:latin typeface="Calibri Light" panose="020F0302020204030204" pitchFamily="34" charset="0"/>
              </a:rPr>
              <a:t>Cars were often overbooked and kept by few users even if not used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GB" sz="2000" b="0" kern="1400" dirty="0">
                <a:solidFill>
                  <a:schemeClr val="tx1"/>
                </a:solidFill>
                <a:latin typeface="Calibri Light" panose="020F0302020204030204" pitchFamily="34" charset="0"/>
              </a:rPr>
              <a:t>End of technology “2G” Swisscom by end of 202</a:t>
            </a:r>
            <a:r>
              <a:rPr lang="en-GB" sz="1800" b="0" dirty="0">
                <a:solidFill>
                  <a:schemeClr val="tx1"/>
                </a:solidFill>
                <a:latin typeface="Calibri Light    "/>
              </a:rPr>
              <a:t>0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GB" sz="2000" b="0" kern="1400" dirty="0">
                <a:solidFill>
                  <a:schemeClr val="tx1"/>
                </a:solidFill>
                <a:latin typeface="Calibri Light" panose="020F0302020204030204" pitchFamily="34" charset="0"/>
              </a:rPr>
              <a:t>Business modal not built for CERN usage, and no tool adjustment done after several requests </a:t>
            </a:r>
          </a:p>
          <a:p>
            <a:pPr marL="0" indent="0">
              <a:buNone/>
              <a:defRPr/>
            </a:pPr>
            <a:endParaRPr lang="en-GB" sz="1800" b="0" dirty="0">
              <a:solidFill>
                <a:schemeClr val="tx1"/>
              </a:solidFill>
              <a:latin typeface="Calibri Light    "/>
            </a:endParaRPr>
          </a:p>
          <a:p>
            <a:pPr marL="0" indent="0">
              <a:buNone/>
              <a:defRPr/>
            </a:pPr>
            <a:r>
              <a:rPr lang="en-GB" sz="1800" b="0" dirty="0">
                <a:solidFill>
                  <a:schemeClr val="tx1"/>
                </a:solidFill>
                <a:latin typeface="Calibri Light    "/>
              </a:rPr>
              <a:t>       </a:t>
            </a:r>
            <a:r>
              <a:rPr lang="en-GB" sz="2000" b="0" kern="1400" dirty="0">
                <a:solidFill>
                  <a:schemeClr val="tx1"/>
                </a:solidFill>
                <a:latin typeface="Calibri Light" panose="020F0302020204030204" pitchFamily="34" charset="0"/>
              </a:rPr>
              <a:t>2020 The service stopped during the COVID crisis</a:t>
            </a:r>
          </a:p>
          <a:p>
            <a:pPr marL="0" indent="0">
              <a:buNone/>
              <a:defRPr/>
            </a:pPr>
            <a:endParaRPr lang="en-GB" sz="1800" b="0" dirty="0">
              <a:solidFill>
                <a:schemeClr val="tx1"/>
              </a:solidFill>
              <a:latin typeface="Calibri Light    "/>
            </a:endParaRPr>
          </a:p>
          <a:p>
            <a:pPr marL="0" indent="0">
              <a:buNone/>
              <a:defRPr/>
            </a:pPr>
            <a:r>
              <a:rPr lang="en-GB" sz="2000" b="0" kern="1400" dirty="0">
                <a:solidFill>
                  <a:schemeClr val="tx1"/>
                </a:solidFill>
                <a:latin typeface="Calibri Light" panose="020F0302020204030204" pitchFamily="34" charset="0"/>
              </a:rPr>
              <a:t>2021 Pilot project to select the right supplier with the right tool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9E8771-5151-223B-1989-D2F70DC006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1427" y="1692451"/>
            <a:ext cx="1208747" cy="4107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69214AE-92F6-D550-ED00-ECA9962CC0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8939" y="0"/>
            <a:ext cx="2404715" cy="817136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D92C4CB-64D1-02ED-587B-94968F654CF4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759417" y="2041989"/>
            <a:ext cx="7991" cy="3869301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7BB38304-0DE1-5375-F727-512AB06BA4B3}"/>
              </a:ext>
            </a:extLst>
          </p:cNvPr>
          <p:cNvSpPr/>
          <p:nvPr/>
        </p:nvSpPr>
        <p:spPr>
          <a:xfrm>
            <a:off x="623392" y="1772816"/>
            <a:ext cx="288032" cy="288032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67A78F2-E583-7C2C-0272-1C0AE0F681AC}"/>
              </a:ext>
            </a:extLst>
          </p:cNvPr>
          <p:cNvSpPr/>
          <p:nvPr/>
        </p:nvSpPr>
        <p:spPr>
          <a:xfrm>
            <a:off x="623392" y="5911290"/>
            <a:ext cx="288032" cy="28803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0F1129C-BD8D-57BA-AFEC-C7E73BF60A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1428" y="1836031"/>
            <a:ext cx="2518687" cy="194567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50EA371-2574-5ADD-025D-04A1E8939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73" y="4661929"/>
            <a:ext cx="555288" cy="555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Arrow: Right 14">
            <a:extLst>
              <a:ext uri="{FF2B5EF4-FFF2-40B4-BE49-F238E27FC236}">
                <a16:creationId xmlns:a16="http://schemas.microsoft.com/office/drawing/2014/main" id="{EEDE98D9-C612-D3EB-6151-6A143D8CD163}"/>
              </a:ext>
            </a:extLst>
          </p:cNvPr>
          <p:cNvSpPr/>
          <p:nvPr/>
        </p:nvSpPr>
        <p:spPr>
          <a:xfrm>
            <a:off x="1127448" y="4844160"/>
            <a:ext cx="288032" cy="1732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219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EA6027F9-FE1A-4AC1-9B65-5DA6C6EDBC33}"/>
              </a:ext>
            </a:extLst>
          </p:cNvPr>
          <p:cNvSpPr txBox="1">
            <a:spLocks/>
          </p:cNvSpPr>
          <p:nvPr/>
        </p:nvSpPr>
        <p:spPr>
          <a:xfrm>
            <a:off x="0" y="1395442"/>
            <a:ext cx="12192000" cy="4322291"/>
          </a:xfrm>
          <a:prstGeom prst="rect">
            <a:avLst/>
          </a:prstGeom>
          <a:solidFill>
            <a:schemeClr val="bg1">
              <a:lumMod val="85000"/>
              <a:alpha val="60392"/>
            </a:schemeClr>
          </a:solidFill>
        </p:spPr>
        <p:txBody>
          <a:bodyPr wrap="square" lIns="180000" rIns="1800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</a:pPr>
            <a:endParaRPr lang="en-GB" sz="1800" kern="1400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Services - Kuantic">
            <a:extLst>
              <a:ext uri="{FF2B5EF4-FFF2-40B4-BE49-F238E27FC236}">
                <a16:creationId xmlns:a16="http://schemas.microsoft.com/office/drawing/2014/main" id="{B1327703-7F90-403B-81D0-702E873539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091" y="1734545"/>
            <a:ext cx="1008314" cy="35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6827DB-EE7C-4E33-B0F8-7842916A0A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416197" y="2553307"/>
            <a:ext cx="774100" cy="3633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3F01F18-F7BA-4EC2-A84C-5E32CC93F2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453116" y="1745490"/>
            <a:ext cx="1152129" cy="403245"/>
          </a:xfrm>
          <a:prstGeom prst="rect">
            <a:avLst/>
          </a:prstGeom>
        </p:spPr>
      </p:pic>
      <p:pic>
        <p:nvPicPr>
          <p:cNvPr id="9" name="Picture 2" descr="Mobility Solution for Professionals - openfleet">
            <a:extLst>
              <a:ext uri="{FF2B5EF4-FFF2-40B4-BE49-F238E27FC236}">
                <a16:creationId xmlns:a16="http://schemas.microsoft.com/office/drawing/2014/main" id="{66A9BE47-E5B6-4F8C-8101-4A2AC0DED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581" y="2565168"/>
            <a:ext cx="1375316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62568A1-802D-4A2B-BDB8-D8476882AB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4558187" y="2546937"/>
            <a:ext cx="1372799" cy="3633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8C8DC4-954E-4FED-9AC3-7309FDE1D70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30291" b="30845"/>
          <a:stretch/>
        </p:blipFill>
        <p:spPr bwMode="auto">
          <a:xfrm>
            <a:off x="9879469" y="1734545"/>
            <a:ext cx="1152129" cy="44776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EDCB3DA-3545-477E-AB65-CDCE4F984E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0068483" y="2513390"/>
            <a:ext cx="774100" cy="396890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0B628DD-FA8A-4B6A-83E4-4E7A0FA955AA}"/>
              </a:ext>
            </a:extLst>
          </p:cNvPr>
          <p:cNvCxnSpPr>
            <a:cxnSpLocks/>
            <a:stCxn id="8" idx="2"/>
            <a:endCxn id="9" idx="0"/>
          </p:cNvCxnSpPr>
          <p:nvPr/>
        </p:nvCxnSpPr>
        <p:spPr>
          <a:xfrm>
            <a:off x="6029181" y="2148735"/>
            <a:ext cx="1374058" cy="4164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17C26C2-94B8-4BEC-AF98-2D26FD9355C2}"/>
              </a:ext>
            </a:extLst>
          </p:cNvPr>
          <p:cNvCxnSpPr>
            <a:cxnSpLocks/>
          </p:cNvCxnSpPr>
          <p:nvPr/>
        </p:nvCxnSpPr>
        <p:spPr>
          <a:xfrm>
            <a:off x="1803248" y="2879958"/>
            <a:ext cx="0" cy="583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A302FD8-16AC-426F-8F7E-0258BF0496C5}"/>
              </a:ext>
            </a:extLst>
          </p:cNvPr>
          <p:cNvCxnSpPr>
            <a:cxnSpLocks/>
          </p:cNvCxnSpPr>
          <p:nvPr/>
        </p:nvCxnSpPr>
        <p:spPr>
          <a:xfrm>
            <a:off x="5097700" y="2810460"/>
            <a:ext cx="0" cy="6796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F0CF871-4F83-45E6-BBC1-BEC0A19EE04E}"/>
              </a:ext>
            </a:extLst>
          </p:cNvPr>
          <p:cNvCxnSpPr>
            <a:cxnSpLocks/>
          </p:cNvCxnSpPr>
          <p:nvPr/>
        </p:nvCxnSpPr>
        <p:spPr>
          <a:xfrm>
            <a:off x="7419404" y="2832009"/>
            <a:ext cx="0" cy="6796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50C58C9-6747-44A9-9839-A77F8CD5C6E1}"/>
              </a:ext>
            </a:extLst>
          </p:cNvPr>
          <p:cNvCxnSpPr>
            <a:cxnSpLocks/>
            <a:stCxn id="11" idx="2"/>
            <a:endCxn id="12" idx="0"/>
          </p:cNvCxnSpPr>
          <p:nvPr/>
        </p:nvCxnSpPr>
        <p:spPr>
          <a:xfrm flipH="1">
            <a:off x="10455533" y="2182306"/>
            <a:ext cx="1" cy="331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72B9420-258A-4ED1-9BD4-75B4A0830CB9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flipH="1">
            <a:off x="1803247" y="2089884"/>
            <a:ext cx="1" cy="463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7C61E59-FFEF-4139-BA34-FD9062D5FF13}"/>
              </a:ext>
            </a:extLst>
          </p:cNvPr>
          <p:cNvCxnSpPr>
            <a:cxnSpLocks/>
            <a:stCxn id="8" idx="2"/>
            <a:endCxn id="10" idx="0"/>
          </p:cNvCxnSpPr>
          <p:nvPr/>
        </p:nvCxnSpPr>
        <p:spPr>
          <a:xfrm flipH="1">
            <a:off x="5244587" y="2148735"/>
            <a:ext cx="784594" cy="3982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29800C1-6D0D-4AD9-9481-A993658FA59F}"/>
              </a:ext>
            </a:extLst>
          </p:cNvPr>
          <p:cNvCxnSpPr>
            <a:cxnSpLocks/>
          </p:cNvCxnSpPr>
          <p:nvPr/>
        </p:nvCxnSpPr>
        <p:spPr>
          <a:xfrm>
            <a:off x="10455533" y="2982506"/>
            <a:ext cx="0" cy="583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D6DB6045-64F3-4384-9479-47BF729D3FE0}"/>
              </a:ext>
            </a:extLst>
          </p:cNvPr>
          <p:cNvSpPr txBox="1"/>
          <p:nvPr/>
        </p:nvSpPr>
        <p:spPr>
          <a:xfrm>
            <a:off x="408940" y="3490131"/>
            <a:ext cx="2941399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System is running @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 issues fixed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Continuous improvement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6E53E7D-1239-4DEF-94F1-6E39DD4A596D}"/>
              </a:ext>
            </a:extLst>
          </p:cNvPr>
          <p:cNvSpPr txBox="1"/>
          <p:nvPr/>
        </p:nvSpPr>
        <p:spPr>
          <a:xfrm>
            <a:off x="3840108" y="3510609"/>
            <a:ext cx="2239246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Solution not “out of the-box”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Basic order not mastered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Wasting time with deadlines not respected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D1749C6-A9D9-4428-94F3-36D780A3A4D6}"/>
              </a:ext>
            </a:extLst>
          </p:cNvPr>
          <p:cNvSpPr txBox="1"/>
          <p:nvPr/>
        </p:nvSpPr>
        <p:spPr>
          <a:xfrm>
            <a:off x="6468935" y="3517736"/>
            <a:ext cx="2239246" cy="286232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Was really Promising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Big issue for integration since  to SoFleet upgrade its box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Not interested to invest time/money only for 35 cars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9BADE89-4FA8-40A9-BEA7-17E43B1750FC}"/>
              </a:ext>
            </a:extLst>
          </p:cNvPr>
          <p:cNvSpPr txBox="1"/>
          <p:nvPr/>
        </p:nvSpPr>
        <p:spPr>
          <a:xfrm>
            <a:off x="9405357" y="3585193"/>
            <a:ext cx="2239246" cy="313932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System is running fine @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Better responsiveness for doors opening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INVERS cannot provide the car fleet tool CERN needs (trips, analysis, geofencing, etc.…)</a:t>
            </a:r>
          </a:p>
        </p:txBody>
      </p:sp>
      <p:sp>
        <p:nvSpPr>
          <p:cNvPr id="2" name="Title 6">
            <a:extLst>
              <a:ext uri="{FF2B5EF4-FFF2-40B4-BE49-F238E27FC236}">
                <a16:creationId xmlns:a16="http://schemas.microsoft.com/office/drawing/2014/main" id="{58E97AE1-F00F-70DE-3734-415E2FC11E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37654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dirty="0"/>
              <a:t>Test phase with various solutions (2020/2021)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5152867-0C3A-41A0-5125-10E5F966C182}"/>
              </a:ext>
            </a:extLst>
          </p:cNvPr>
          <p:cNvSpPr/>
          <p:nvPr/>
        </p:nvSpPr>
        <p:spPr>
          <a:xfrm>
            <a:off x="998374" y="1715632"/>
            <a:ext cx="10646229" cy="46061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3B3879-4705-9E30-51BE-101A4DAF4BF6}"/>
              </a:ext>
            </a:extLst>
          </p:cNvPr>
          <p:cNvSpPr/>
          <p:nvPr/>
        </p:nvSpPr>
        <p:spPr>
          <a:xfrm>
            <a:off x="998374" y="2519446"/>
            <a:ext cx="10646229" cy="41759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C24FC05-62C2-E328-C361-71D290F31940}"/>
              </a:ext>
            </a:extLst>
          </p:cNvPr>
          <p:cNvSpPr txBox="1"/>
          <p:nvPr/>
        </p:nvSpPr>
        <p:spPr>
          <a:xfrm>
            <a:off x="2771707" y="1774005"/>
            <a:ext cx="23925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i="1" dirty="0"/>
              <a:t>Hardware (fleet management</a:t>
            </a:r>
            <a:r>
              <a:rPr lang="fr-CH" sz="1200" i="1" dirty="0"/>
              <a:t>)</a:t>
            </a:r>
            <a:endParaRPr lang="en-GB" i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31E6BD1-D824-D968-9668-889258135C2E}"/>
              </a:ext>
            </a:extLst>
          </p:cNvPr>
          <p:cNvSpPr txBox="1"/>
          <p:nvPr/>
        </p:nvSpPr>
        <p:spPr>
          <a:xfrm>
            <a:off x="2188172" y="2565168"/>
            <a:ext cx="26919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i="1" dirty="0"/>
              <a:t>Software (car sharing solution)</a:t>
            </a:r>
            <a:endParaRPr lang="en-GB" i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FB57120-70F1-9B82-BC9E-78BDB958B9BF}"/>
              </a:ext>
            </a:extLst>
          </p:cNvPr>
          <p:cNvSpPr/>
          <p:nvPr/>
        </p:nvSpPr>
        <p:spPr>
          <a:xfrm>
            <a:off x="242761" y="3429000"/>
            <a:ext cx="3207766" cy="134530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8F8A83-E547-D4A4-6B3B-8DE25253A8A6}"/>
              </a:ext>
            </a:extLst>
          </p:cNvPr>
          <p:cNvSpPr txBox="1"/>
          <p:nvPr/>
        </p:nvSpPr>
        <p:spPr bwMode="auto">
          <a:xfrm>
            <a:off x="-71649" y="4865612"/>
            <a:ext cx="3836585" cy="178808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4572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200" b="1" kern="1400" dirty="0">
                <a:latin typeface="Calibri Light" panose="020F0302020204030204" pitchFamily="34" charset="0"/>
              </a:rPr>
              <a:t>Starting the pilot within SCE and some Users </a:t>
            </a:r>
            <a:r>
              <a:rPr lang="en-US" sz="2000" kern="1400" dirty="0">
                <a:latin typeface="Calibri Light" panose="020F0302020204030204" pitchFamily="34" charset="0"/>
              </a:rPr>
              <a:t>: </a:t>
            </a:r>
          </a:p>
          <a:p>
            <a:pPr marL="914400" lvl="1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kern="1400" dirty="0">
                <a:latin typeface="Calibri Light" panose="020F0302020204030204" pitchFamily="34" charset="0"/>
              </a:rPr>
              <a:t>Selection of 10 cars  </a:t>
            </a:r>
          </a:p>
          <a:p>
            <a:pPr marL="914400" lvl="1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kern="1400" dirty="0">
                <a:latin typeface="Calibri Light" panose="020F0302020204030204" pitchFamily="34" charset="0"/>
              </a:rPr>
              <a:t>Parking location between Meyrin, Prevessin and CMS </a:t>
            </a: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endParaRPr lang="en-US" sz="2000" b="1" dirty="0">
              <a:highlight>
                <a:srgbClr val="FFFF00"/>
              </a:highlight>
            </a:endParaRP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kern="1400" dirty="0">
              <a:latin typeface="Calibri Light" panose="020F0302020204030204" pitchFamily="34" charset="0"/>
            </a:endParaRP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endParaRPr lang="en-US" sz="2000" kern="14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20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24" grpId="0"/>
      <p:bldP spid="25" grpId="0"/>
      <p:bldP spid="13" grpId="0" animBg="1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D7E1EB8-8F78-4C32-4410-233ECD4725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1358" y="3264222"/>
            <a:ext cx="6772995" cy="25321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F5C098E-3CC6-A77D-5D5D-CAADC5736762}"/>
              </a:ext>
            </a:extLst>
          </p:cNvPr>
          <p:cNvSpPr txBox="1"/>
          <p:nvPr/>
        </p:nvSpPr>
        <p:spPr bwMode="auto">
          <a:xfrm>
            <a:off x="0" y="3481251"/>
            <a:ext cx="5297460" cy="206628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4572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200" b="1" kern="1400" dirty="0">
                <a:latin typeface="Calibri Light" panose="020F0302020204030204" pitchFamily="34" charset="0"/>
              </a:rPr>
              <a:t>KPIs and follow up of GLIDE pilot </a:t>
            </a:r>
            <a:r>
              <a:rPr lang="en-US" sz="2000" kern="1400" dirty="0">
                <a:latin typeface="Calibri Light" panose="020F0302020204030204" pitchFamily="34" charset="0"/>
              </a:rPr>
              <a:t>: </a:t>
            </a:r>
          </a:p>
          <a:p>
            <a:pPr marL="914400" lvl="1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kern="1400" dirty="0">
                <a:latin typeface="Calibri Light" panose="020F0302020204030204" pitchFamily="34" charset="0"/>
              </a:rPr>
              <a:t>Less than 1% of incident   </a:t>
            </a:r>
          </a:p>
          <a:p>
            <a:pPr marL="914400" lvl="1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kern="1400" dirty="0">
                <a:latin typeface="Calibri Light" panose="020F0302020204030204" pitchFamily="34" charset="0"/>
              </a:rPr>
              <a:t>Recurrent issues to be highlighted and to be fixed  </a:t>
            </a:r>
          </a:p>
          <a:p>
            <a:pPr marL="914400" lvl="1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kern="1400" dirty="0">
                <a:latin typeface="Calibri Light" panose="020F0302020204030204" pitchFamily="34" charset="0"/>
              </a:rPr>
              <a:t>Regular follow-up with Glide via an actions list </a:t>
            </a: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endParaRPr lang="en-US" sz="2000" b="1" dirty="0">
              <a:highlight>
                <a:srgbClr val="FFFF00"/>
              </a:highlight>
            </a:endParaRP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kern="1400" dirty="0">
              <a:latin typeface="Calibri Light" panose="020F0302020204030204" pitchFamily="34" charset="0"/>
            </a:endParaRP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endParaRPr lang="en-US" sz="2000" kern="1400" dirty="0">
              <a:latin typeface="Calibri Light" panose="020F03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54A812-501F-450B-717F-367B30D08B86}"/>
              </a:ext>
            </a:extLst>
          </p:cNvPr>
          <p:cNvSpPr txBox="1"/>
          <p:nvPr/>
        </p:nvSpPr>
        <p:spPr bwMode="auto">
          <a:xfrm>
            <a:off x="0" y="1476139"/>
            <a:ext cx="11932920" cy="1788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1" kern="1400" dirty="0">
                <a:latin typeface="Calibri Light" panose="020F0302020204030204" pitchFamily="34" charset="0"/>
              </a:rPr>
              <a:t>Objectives</a:t>
            </a:r>
            <a:r>
              <a:rPr lang="en-US" sz="2000" kern="1400" dirty="0">
                <a:latin typeface="Calibri Light" panose="020F0302020204030204" pitchFamily="34" charset="0"/>
              </a:rPr>
              <a:t> : </a:t>
            </a:r>
          </a:p>
          <a:p>
            <a:pPr marL="914400" lvl="1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kern="1400" dirty="0">
                <a:latin typeface="Calibri Light" panose="020F0302020204030204" pitchFamily="34" charset="0"/>
              </a:rPr>
              <a:t>Reactivation of the car-sharing service (</a:t>
            </a:r>
            <a:r>
              <a:rPr lang="en-GB" sz="2000" kern="1400" dirty="0">
                <a:latin typeface="Calibri Light" panose="020F0302020204030204" pitchFamily="34" charset="0"/>
              </a:rPr>
              <a:t>successor to                       operator</a:t>
            </a:r>
            <a:r>
              <a:rPr lang="en-US" sz="2000" kern="1400" dirty="0">
                <a:latin typeface="Calibri Light" panose="020F0302020204030204" pitchFamily="34" charset="0"/>
              </a:rPr>
              <a:t>) </a:t>
            </a:r>
          </a:p>
          <a:p>
            <a:pPr marL="914400" lvl="1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kern="1400" dirty="0">
                <a:latin typeface="Calibri Light" panose="020F0302020204030204" pitchFamily="34" charset="0"/>
              </a:rPr>
              <a:t>Covering all use cases for car-sharing (no shows, booking delay, etc.…)</a:t>
            </a:r>
          </a:p>
          <a:p>
            <a:pPr marL="914400" lvl="1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kern="1400" dirty="0">
                <a:latin typeface="Calibri Light" panose="020F0302020204030204" pitchFamily="34" charset="0"/>
              </a:rPr>
              <a:t>Change management (key into the car)  </a:t>
            </a:r>
          </a:p>
          <a:p>
            <a:pPr marL="914400" lvl="1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en-US" sz="2000" kern="1400" dirty="0">
              <a:latin typeface="Calibri Light" panose="020F0302020204030204" pitchFamily="34" charset="0"/>
            </a:endParaRPr>
          </a:p>
          <a:p>
            <a:pPr marL="914400" lvl="1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en-US" sz="2000" kern="1400" dirty="0">
              <a:latin typeface="Calibri Light" panose="020F0302020204030204" pitchFamily="34" charset="0"/>
            </a:endParaRP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endParaRPr lang="en-US" sz="2000" b="1" dirty="0">
              <a:highlight>
                <a:srgbClr val="FFFF00"/>
              </a:highlight>
            </a:endParaRP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kern="1400" dirty="0">
              <a:latin typeface="Calibri Light" panose="020F0302020204030204" pitchFamily="34" charset="0"/>
            </a:endParaRP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endParaRPr lang="en-US" sz="2000" kern="1400" dirty="0">
              <a:latin typeface="Calibri Light" panose="020F030202020403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517BDF1-9235-C428-9F15-3834E2E83CF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0" y="277075"/>
            <a:ext cx="10877376" cy="105895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 </a:t>
            </a:r>
            <a:r>
              <a:rPr lang="en-US" sz="4900" dirty="0"/>
              <a:t>Car </a:t>
            </a:r>
            <a:r>
              <a:rPr lang="en-US" dirty="0"/>
              <a:t>Sharing</a:t>
            </a:r>
            <a:r>
              <a:rPr lang="en-US" sz="4900" dirty="0"/>
              <a:t> pilot: Objectives &amp; Follow up </a:t>
            </a:r>
            <a:br>
              <a:rPr lang="en-US" dirty="0"/>
            </a:br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65DD0D-A7BD-B9EC-7F82-5E601B116B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329884" y="1780184"/>
            <a:ext cx="1208747" cy="41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2039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2F94DD5-C8E3-7104-3EB9-8074DD4BA35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 bwMode="auto">
          <a:xfrm>
            <a:off x="5620509" y="716537"/>
            <a:ext cx="6238672" cy="282728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20DCAF2-449B-CED8-68DE-46552CB543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3725" y="3556469"/>
            <a:ext cx="7123225" cy="3168707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24C455B-F473-1D39-ACCE-6F324952E802}"/>
              </a:ext>
            </a:extLst>
          </p:cNvPr>
          <p:cNvSpPr txBox="1">
            <a:spLocks/>
          </p:cNvSpPr>
          <p:nvPr/>
        </p:nvSpPr>
        <p:spPr bwMode="auto">
          <a:xfrm>
            <a:off x="181821" y="132824"/>
            <a:ext cx="10877376" cy="10842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400" b="0" dirty="0"/>
              <a:t>Time to change (2024)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869E54-92B0-DC08-8EB8-F96E2EB2B656}"/>
              </a:ext>
            </a:extLst>
          </p:cNvPr>
          <p:cNvSpPr/>
          <p:nvPr/>
        </p:nvSpPr>
        <p:spPr>
          <a:xfrm>
            <a:off x="8458200" y="3548038"/>
            <a:ext cx="1424354" cy="3035883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1AA680-E2FF-7704-25F3-2C27E7F64DD9}"/>
              </a:ext>
            </a:extLst>
          </p:cNvPr>
          <p:cNvSpPr txBox="1"/>
          <p:nvPr/>
        </p:nvSpPr>
        <p:spPr bwMode="auto">
          <a:xfrm>
            <a:off x="332819" y="1373714"/>
            <a:ext cx="5060158" cy="48725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342900">
              <a:lnSpc>
                <a:spcPct val="90000"/>
              </a:lnSpc>
              <a:spcAft>
                <a:spcPts val="600"/>
              </a:spcAft>
              <a:buFont typeface="Calibri Light" panose="020F0302020204030204" pitchFamily="34" charset="0"/>
              <a:buChar char="≠"/>
            </a:pPr>
            <a:r>
              <a:rPr lang="en-US" sz="2000" kern="1400" dirty="0">
                <a:latin typeface="Calibri Light" panose="020F0302020204030204" pitchFamily="34" charset="0"/>
              </a:rPr>
              <a:t>Issues not fixed, no reactive responsiveness</a:t>
            </a:r>
          </a:p>
          <a:p>
            <a:pPr marL="457200" indent="-342900">
              <a:lnSpc>
                <a:spcPct val="90000"/>
              </a:lnSpc>
              <a:spcAft>
                <a:spcPts val="600"/>
              </a:spcAft>
              <a:buFont typeface="Calibri Light" panose="020F0302020204030204" pitchFamily="34" charset="0"/>
              <a:buChar char="≠"/>
            </a:pPr>
            <a:r>
              <a:rPr lang="en-US" sz="2000" b="1" kern="1400" dirty="0">
                <a:latin typeface="Calibri Light" panose="020F0302020204030204" pitchFamily="34" charset="0"/>
              </a:rPr>
              <a:t>Users' complaints </a:t>
            </a:r>
          </a:p>
          <a:p>
            <a:pPr marL="457200" indent="-342900">
              <a:lnSpc>
                <a:spcPct val="90000"/>
              </a:lnSpc>
              <a:spcAft>
                <a:spcPts val="600"/>
              </a:spcAft>
              <a:buFont typeface="Calibri Light" panose="020F0302020204030204" pitchFamily="34" charset="0"/>
              <a:buChar char="≠"/>
            </a:pPr>
            <a:r>
              <a:rPr lang="en-US" sz="2000" kern="1400" dirty="0">
                <a:latin typeface="Calibri Light" panose="020F0302020204030204" pitchFamily="34" charset="0"/>
              </a:rPr>
              <a:t>No real levers ( only order, no contract) </a:t>
            </a:r>
          </a:p>
          <a:p>
            <a:pPr marL="4572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kern="1400" dirty="0">
              <a:latin typeface="Calibri Light" panose="020F0302020204030204" pitchFamily="34" charset="0"/>
            </a:endParaRPr>
          </a:p>
          <a:p>
            <a:pPr marL="914400" lvl="1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kern="1400" dirty="0">
              <a:latin typeface="Calibri Light" panose="020F0302020204030204" pitchFamily="34" charset="0"/>
            </a:endParaRPr>
          </a:p>
          <a:p>
            <a:pPr marL="571500" lvl="1">
              <a:lnSpc>
                <a:spcPct val="90000"/>
              </a:lnSpc>
              <a:spcAft>
                <a:spcPts val="600"/>
              </a:spcAft>
            </a:pPr>
            <a:endParaRPr lang="en-US" sz="2000" kern="1400" dirty="0">
              <a:latin typeface="Calibri Light" panose="020F0302020204030204" pitchFamily="34" charset="0"/>
            </a:endParaRPr>
          </a:p>
          <a:p>
            <a:pPr marL="914400" lvl="1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kern="1400" dirty="0">
              <a:latin typeface="Calibri Light" panose="020F0302020204030204" pitchFamily="34" charset="0"/>
            </a:endParaRPr>
          </a:p>
          <a:p>
            <a:pPr marL="914400" lvl="1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kern="1400" dirty="0">
              <a:latin typeface="Calibri Light" panose="020F0302020204030204" pitchFamily="34" charset="0"/>
            </a:endParaRPr>
          </a:p>
          <a:p>
            <a:pPr marL="4572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kern="1400" dirty="0">
                <a:latin typeface="Calibri Light" panose="020F0302020204030204" pitchFamily="34" charset="0"/>
              </a:rPr>
              <a:t>Call of tender for market analysis</a:t>
            </a:r>
          </a:p>
          <a:p>
            <a:pPr marL="4572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kern="1400" dirty="0">
                <a:latin typeface="Calibri Light" panose="020F0302020204030204" pitchFamily="34" charset="0"/>
              </a:rPr>
              <a:t>Various options taken into consideration </a:t>
            </a:r>
          </a:p>
          <a:p>
            <a:pPr marL="4572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b="1" kern="1400" dirty="0">
                <a:latin typeface="Calibri Light" panose="020F0302020204030204" pitchFamily="34" charset="0"/>
              </a:rPr>
              <a:t>Selection of best value for money  </a:t>
            </a: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endParaRPr lang="en-US" sz="2000" b="1" dirty="0">
              <a:highlight>
                <a:srgbClr val="FFFF00"/>
              </a:highlight>
            </a:endParaRP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endParaRPr lang="en-US" sz="2000" b="1" dirty="0">
              <a:highlight>
                <a:srgbClr val="FFFF00"/>
              </a:highlight>
            </a:endParaRP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kern="1400" dirty="0">
              <a:latin typeface="Calibri Light" panose="020F0302020204030204" pitchFamily="34" charset="0"/>
            </a:endParaRP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endParaRPr lang="en-US" sz="2000" kern="14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499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2A48A4F-3669-9448-A081-70E335AA1797}"/>
              </a:ext>
            </a:extLst>
          </p:cNvPr>
          <p:cNvSpPr txBox="1">
            <a:spLocks/>
          </p:cNvSpPr>
          <p:nvPr/>
        </p:nvSpPr>
        <p:spPr>
          <a:xfrm>
            <a:off x="94089" y="249119"/>
            <a:ext cx="10524483" cy="108426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Free2move solution : 2025 and </a:t>
            </a:r>
            <a:r>
              <a:rPr lang="fr-CH" dirty="0" err="1"/>
              <a:t>beyond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6203F1-A627-BFD5-A4DA-CC96BCDAB505}"/>
              </a:ext>
            </a:extLst>
          </p:cNvPr>
          <p:cNvSpPr txBox="1"/>
          <p:nvPr/>
        </p:nvSpPr>
        <p:spPr>
          <a:xfrm>
            <a:off x="6473459" y="6454992"/>
            <a:ext cx="78688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hlinkClick r:id="rId2"/>
              </a:rPr>
              <a:t>https://play.google.com/store/apps/details?id=com.sogeti.inblue.free2move</a:t>
            </a:r>
            <a:r>
              <a:rPr lang="en-GB" sz="1400" dirty="0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F8EC83-C7D8-A0C3-EA6A-64D711F2DA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5069" y="2886337"/>
            <a:ext cx="5522118" cy="36623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23ED6F2-06DD-FF36-63CF-95D413EF4BB9}"/>
              </a:ext>
            </a:extLst>
          </p:cNvPr>
          <p:cNvSpPr txBox="1"/>
          <p:nvPr/>
        </p:nvSpPr>
        <p:spPr>
          <a:xfrm>
            <a:off x="284312" y="1130779"/>
            <a:ext cx="1162337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ptos Narrow" panose="020B0004020202020204" pitchFamily="34" charset="0"/>
              </a:rPr>
              <a:t>IT-4767 </a:t>
            </a:r>
            <a:r>
              <a:rPr lang="en-GB" dirty="0">
                <a:latin typeface="Aptos Narrow" panose="020B0004020202020204" pitchFamily="34" charset="0"/>
              </a:rPr>
              <a:t>(Provision and Support of a software solution for CERN’s car sharing service and car fleet management) </a:t>
            </a:r>
          </a:p>
          <a:p>
            <a:endParaRPr lang="en-GB" dirty="0">
              <a:latin typeface="Aptos Narrow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Test deployment ongoing with approx. 10 cars (SCE + EN + HSE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Same Hardware will be used (Kuantic)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Monitoring and decision making by </a:t>
            </a:r>
            <a:r>
              <a:rPr lang="en-GB" sz="2000" b="1" dirty="0">
                <a:latin typeface="+mj-lt"/>
              </a:rPr>
              <a:t>end of March 2025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Progressive Glide solution replacement until </a:t>
            </a:r>
            <a:r>
              <a:rPr lang="en-GB" sz="2000" b="1" dirty="0">
                <a:latin typeface="+mj-lt"/>
              </a:rPr>
              <a:t>end of June 2025</a:t>
            </a:r>
            <a:r>
              <a:rPr lang="en-GB" sz="2000" b="1" dirty="0">
                <a:latin typeface="+mj-lt"/>
                <a:sym typeface="Wingdings" panose="05000000000000000000" pitchFamily="2" charset="2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+mj-lt"/>
            </a:endParaRPr>
          </a:p>
          <a:p>
            <a:r>
              <a:rPr lang="en-US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en-US" sz="2000" dirty="0"/>
          </a:p>
        </p:txBody>
      </p:sp>
      <p:pic>
        <p:nvPicPr>
          <p:cNvPr id="4" name="Picture 3" descr="A person standing next to a phone&#10;&#10;Description automatically generated">
            <a:extLst>
              <a:ext uri="{FF2B5EF4-FFF2-40B4-BE49-F238E27FC236}">
                <a16:creationId xmlns:a16="http://schemas.microsoft.com/office/drawing/2014/main" id="{C6049024-BFEF-DE09-34F1-1FD4EF2DD4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415" y="3309756"/>
            <a:ext cx="3478427" cy="3478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0482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>
            <a:extLst>
              <a:ext uri="{FF2B5EF4-FFF2-40B4-BE49-F238E27FC236}">
                <a16:creationId xmlns:a16="http://schemas.microsoft.com/office/drawing/2014/main" id="{B4BCC722-D4EF-F101-D695-408E96D91A6C}"/>
              </a:ext>
            </a:extLst>
          </p:cNvPr>
          <p:cNvSpPr/>
          <p:nvPr/>
        </p:nvSpPr>
        <p:spPr bwMode="auto">
          <a:xfrm>
            <a:off x="15086" y="158757"/>
            <a:ext cx="11469442" cy="7826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dirty="0"/>
              <a:t>Increase of local car-sharing solution in 2025 </a:t>
            </a:r>
            <a:endParaRPr lang="fr-CH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10B2D4CE-140D-DB77-1E00-BD933CEB01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7140984"/>
              </p:ext>
            </p:extLst>
          </p:nvPr>
        </p:nvGraphicFramePr>
        <p:xfrm>
          <a:off x="-2561765" y="2703266"/>
          <a:ext cx="11423261" cy="3480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D79C76F0-092F-2200-A1E7-3D6A972FE7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1829641"/>
              </p:ext>
            </p:extLst>
          </p:nvPr>
        </p:nvGraphicFramePr>
        <p:xfrm>
          <a:off x="5678160" y="4528985"/>
          <a:ext cx="2913681" cy="1967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Oval 7">
            <a:extLst>
              <a:ext uri="{FF2B5EF4-FFF2-40B4-BE49-F238E27FC236}">
                <a16:creationId xmlns:a16="http://schemas.microsoft.com/office/drawing/2014/main" id="{7D77B00E-3ED0-92CF-88DB-B380A7F939C9}"/>
              </a:ext>
            </a:extLst>
          </p:cNvPr>
          <p:cNvSpPr/>
          <p:nvPr/>
        </p:nvSpPr>
        <p:spPr>
          <a:xfrm>
            <a:off x="5608802" y="5734916"/>
            <a:ext cx="2974742" cy="76165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072720-FACE-E0E2-EE98-D03C80F449AC}"/>
              </a:ext>
            </a:extLst>
          </p:cNvPr>
          <p:cNvSpPr txBox="1"/>
          <p:nvPr/>
        </p:nvSpPr>
        <p:spPr bwMode="auto">
          <a:xfrm>
            <a:off x="77496" y="1548125"/>
            <a:ext cx="10564564" cy="8423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4572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b="1" kern="1400" dirty="0">
                <a:latin typeface="Calibri Light" panose="020F0302020204030204" pitchFamily="34" charset="0"/>
              </a:rPr>
              <a:t>Replacement of Glide solution </a:t>
            </a:r>
            <a:r>
              <a:rPr lang="en-US" sz="2400" kern="1400" dirty="0">
                <a:latin typeface="Calibri Light" panose="020F0302020204030204" pitchFamily="34" charset="0"/>
              </a:rPr>
              <a:t>for existing cars + </a:t>
            </a:r>
            <a:r>
              <a:rPr lang="en-US" sz="2400" b="1" kern="1400" dirty="0">
                <a:latin typeface="Calibri Light" panose="020F0302020204030204" pitchFamily="34" charset="0"/>
              </a:rPr>
              <a:t>extension for new cars</a:t>
            </a:r>
          </a:p>
          <a:p>
            <a:pPr marL="4572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kern="1400" dirty="0">
                <a:latin typeface="Calibri Light" panose="020F0302020204030204" pitchFamily="34" charset="0"/>
              </a:rPr>
              <a:t>Progressive </a:t>
            </a:r>
            <a:r>
              <a:rPr lang="en-US" sz="2400" b="1" kern="1400" dirty="0">
                <a:latin typeface="Calibri Light" panose="020F0302020204030204" pitchFamily="34" charset="0"/>
              </a:rPr>
              <a:t>sharing per parking/building area </a:t>
            </a:r>
            <a:r>
              <a:rPr lang="en-US" sz="2400" kern="1400" dirty="0">
                <a:latin typeface="Calibri Light" panose="020F0302020204030204" pitchFamily="34" charset="0"/>
              </a:rPr>
              <a:t>+ inter departments</a:t>
            </a:r>
          </a:p>
          <a:p>
            <a:pPr marL="571500" lvl="1">
              <a:lnSpc>
                <a:spcPct val="90000"/>
              </a:lnSpc>
              <a:spcAft>
                <a:spcPts val="600"/>
              </a:spcAft>
            </a:pPr>
            <a:r>
              <a:rPr lang="en-US" sz="2400" b="1" kern="1400" dirty="0">
                <a:latin typeface="Calibri Light" panose="020F0302020204030204" pitchFamily="34" charset="0"/>
              </a:rPr>
              <a:t> 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7CAFFED-D110-31D3-5D58-419756B8DE2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8861495" y="2153679"/>
            <a:ext cx="3187459" cy="120281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48A5F1F-3412-96E1-7DDE-5C7CEC7AC5F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 bwMode="auto">
          <a:xfrm>
            <a:off x="8797249" y="3343528"/>
            <a:ext cx="1327711" cy="328467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FCF5B30-3EF8-169B-F107-CC55E6D79B8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 bwMode="auto">
          <a:xfrm>
            <a:off x="10347781" y="3429000"/>
            <a:ext cx="1629751" cy="414251"/>
          </a:xfrm>
          <a:prstGeom prst="rect">
            <a:avLst/>
          </a:prstGeom>
        </p:spPr>
      </p:pic>
      <p:pic>
        <p:nvPicPr>
          <p:cNvPr id="34" name="Picture 33" descr="A green arrow pointing upwards&#10;&#10;Description automatically generated">
            <a:extLst>
              <a:ext uri="{FF2B5EF4-FFF2-40B4-BE49-F238E27FC236}">
                <a16:creationId xmlns:a16="http://schemas.microsoft.com/office/drawing/2014/main" id="{5EADF7AD-BAA6-8C24-A96E-A4D0674102C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812" y="3900125"/>
            <a:ext cx="1019355" cy="764516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C3D67E6-05A5-105E-078D-AF1A253F4D6F}"/>
              </a:ext>
            </a:extLst>
          </p:cNvPr>
          <p:cNvSpPr/>
          <p:nvPr/>
        </p:nvSpPr>
        <p:spPr bwMode="auto">
          <a:xfrm>
            <a:off x="10320643" y="4664641"/>
            <a:ext cx="1700223" cy="1897582"/>
          </a:xfrm>
          <a:custGeom>
            <a:avLst/>
            <a:gdLst>
              <a:gd name="connsiteX0" fmla="*/ 0 w 2094926"/>
              <a:gd name="connsiteY0" fmla="*/ 0 h 1256956"/>
              <a:gd name="connsiteX1" fmla="*/ 2094926 w 2094926"/>
              <a:gd name="connsiteY1" fmla="*/ 0 h 1256956"/>
              <a:gd name="connsiteX2" fmla="*/ 2094926 w 2094926"/>
              <a:gd name="connsiteY2" fmla="*/ 1256956 h 1256956"/>
              <a:gd name="connsiteX3" fmla="*/ 0 w 2094926"/>
              <a:gd name="connsiteY3" fmla="*/ 1256956 h 1256956"/>
              <a:gd name="connsiteX4" fmla="*/ 0 w 2094926"/>
              <a:gd name="connsiteY4" fmla="*/ 0 h 1256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4926" h="1256956">
                <a:moveTo>
                  <a:pt x="0" y="0"/>
                </a:moveTo>
                <a:lnTo>
                  <a:pt x="2094926" y="0"/>
                </a:lnTo>
                <a:lnTo>
                  <a:pt x="2094926" y="1256956"/>
                </a:lnTo>
                <a:lnTo>
                  <a:pt x="0" y="125695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b="1" kern="1200" dirty="0"/>
              <a:t>Car sharing</a:t>
            </a:r>
          </a:p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1400" kern="1200" dirty="0"/>
          </a:p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600" dirty="0"/>
              <a:t>Users: 1739 </a:t>
            </a:r>
          </a:p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600" dirty="0"/>
              <a:t>(+24%)</a:t>
            </a:r>
          </a:p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600" kern="1200" dirty="0"/>
              <a:t>Bookings: 32’429</a:t>
            </a:r>
          </a:p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600" dirty="0"/>
              <a:t>(+19.5%)</a:t>
            </a:r>
            <a:r>
              <a:rPr lang="en-GB" sz="1600" kern="1200" dirty="0"/>
              <a:t> </a:t>
            </a:r>
            <a:endParaRPr lang="en-US" sz="1600" kern="12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4C31DA1-DEAB-F609-AFDB-3643CD6018B1}"/>
              </a:ext>
            </a:extLst>
          </p:cNvPr>
          <p:cNvSpPr/>
          <p:nvPr/>
        </p:nvSpPr>
        <p:spPr bwMode="auto">
          <a:xfrm>
            <a:off x="10850168" y="5590177"/>
            <a:ext cx="641172" cy="314960"/>
          </a:xfrm>
          <a:prstGeom prst="rect">
            <a:avLst/>
          </a:prstGeom>
          <a:noFill/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FE04EB6-EE99-75BC-53A2-0AA0E795EE87}"/>
              </a:ext>
            </a:extLst>
          </p:cNvPr>
          <p:cNvSpPr/>
          <p:nvPr/>
        </p:nvSpPr>
        <p:spPr bwMode="auto">
          <a:xfrm>
            <a:off x="10748053" y="6183811"/>
            <a:ext cx="829205" cy="314960"/>
          </a:xfrm>
          <a:prstGeom prst="rect">
            <a:avLst/>
          </a:prstGeom>
          <a:noFill/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9886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27EC812C-0D08-3B91-CC6A-1F1CA436A0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166"/>
          <a:stretch/>
        </p:blipFill>
        <p:spPr>
          <a:xfrm>
            <a:off x="0" y="869950"/>
            <a:ext cx="12192000" cy="5450822"/>
          </a:xfrm>
          <a:prstGeom prst="rect">
            <a:avLst/>
          </a:prstGeom>
        </p:spPr>
      </p:pic>
      <p:pic>
        <p:nvPicPr>
          <p:cNvPr id="87043" name="Picture 6" descr="Hand holding question mark Free Photo">
            <a:extLst>
              <a:ext uri="{FF2B5EF4-FFF2-40B4-BE49-F238E27FC236}">
                <a16:creationId xmlns:a16="http://schemas.microsoft.com/office/drawing/2014/main" id="{31E8D5D1-FE69-39A8-A981-6A908106E3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53" t="7175" r="24153"/>
          <a:stretch/>
        </p:blipFill>
        <p:spPr bwMode="auto">
          <a:xfrm>
            <a:off x="6666900" y="0"/>
            <a:ext cx="272937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2">
            <a:extLst>
              <a:ext uri="{FF2B5EF4-FFF2-40B4-BE49-F238E27FC236}">
                <a16:creationId xmlns:a16="http://schemas.microsoft.com/office/drawing/2014/main" id="{812F8432-EB89-963B-4FC7-C621477D752C}"/>
              </a:ext>
            </a:extLst>
          </p:cNvPr>
          <p:cNvSpPr/>
          <p:nvPr/>
        </p:nvSpPr>
        <p:spPr bwMode="auto">
          <a:xfrm>
            <a:off x="0" y="1546069"/>
            <a:ext cx="12653173" cy="1723549"/>
          </a:xfrm>
          <a:prstGeom prst="rect">
            <a:avLst/>
          </a:prstGeom>
          <a:gradFill>
            <a:gsLst>
              <a:gs pos="0">
                <a:srgbClr val="E6EBEE"/>
              </a:gs>
              <a:gs pos="81000">
                <a:schemeClr val="bg1">
                  <a:alpha val="94000"/>
                </a:schemeClr>
              </a:gs>
              <a:gs pos="94000">
                <a:schemeClr val="bg1">
                  <a:alpha val="20000"/>
                </a:schemeClr>
              </a:gs>
              <a:gs pos="100000">
                <a:srgbClr val="FFFFFF">
                  <a:alpha val="0"/>
                </a:srgbClr>
              </a:gs>
            </a:gsLst>
            <a:lin ang="0" scaled="1"/>
          </a:gradFill>
          <a:ln>
            <a:noFill/>
          </a:ln>
        </p:spPr>
        <p:txBody>
          <a:bodyPr wrap="square" rIns="1656000">
            <a:spAutoFit/>
          </a:bodyPr>
          <a:lstStyle>
            <a:defPPr>
              <a:defRPr lang="en-US"/>
            </a:defPPr>
            <a:lvl1pPr algn="just">
              <a:lnSpc>
                <a:spcPct val="100000"/>
              </a:lnSpc>
              <a:spcBef>
                <a:spcPts val="0"/>
              </a:spcBef>
              <a:buFontTx/>
              <a:buNone/>
              <a:defRPr b="0">
                <a:solidFill>
                  <a:schemeClr val="tx2"/>
                </a:solidFill>
                <a:latin typeface="+mj-lt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latin typeface="Calibri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latin typeface="Calibri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>
                <a:latin typeface="Calibri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>
                <a:latin typeface="Calibri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latin typeface="Calibri"/>
              </a:defRPr>
            </a:lvl6pPr>
            <a:lvl7pPr marL="29718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latin typeface="Calibri"/>
              </a:defRPr>
            </a:lvl7pPr>
            <a:lvl8pPr marL="34290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latin typeface="Calibri"/>
              </a:defRPr>
            </a:lvl8pPr>
            <a:lvl9pPr marL="38862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latin typeface="Calibri"/>
              </a:defRPr>
            </a:lvl9pPr>
          </a:lstStyle>
          <a:p>
            <a:pPr algn="l">
              <a:defRPr/>
            </a:pPr>
            <a:r>
              <a:rPr lang="en-GB" sz="6600" dirty="0"/>
              <a:t>Bike-sharing service : </a:t>
            </a:r>
          </a:p>
          <a:p>
            <a:pPr algn="l">
              <a:defRPr/>
            </a:pPr>
            <a:r>
              <a:rPr lang="en-GB" sz="4000" dirty="0"/>
              <a:t>From a pilot to a service execution </a:t>
            </a:r>
          </a:p>
        </p:txBody>
      </p:sp>
    </p:spTree>
    <p:extLst>
      <p:ext uri="{BB962C8B-B14F-4D97-AF65-F5344CB8AC3E}">
        <p14:creationId xmlns:p14="http://schemas.microsoft.com/office/powerpoint/2010/main" val="456154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9A9CF5E-1543-1A62-53E8-7E88DF9DA351}"/>
              </a:ext>
            </a:extLst>
          </p:cNvPr>
          <p:cNvSpPr txBox="1"/>
          <p:nvPr/>
        </p:nvSpPr>
        <p:spPr bwMode="auto">
          <a:xfrm>
            <a:off x="137784" y="928697"/>
            <a:ext cx="11521280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Initiated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</a:rPr>
              <a:t>in 2021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, a project with past trial, 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</a:rPr>
              <a:t>soft mobility promotion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and assess the level of interest of the CERN community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</a:rPr>
              <a:t>Gather enough data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to define the best strategy to offer a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</a:rPr>
              <a:t>sustainable service solution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 across the CERN sites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925724-48BB-C474-8487-447B45F0E2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531428" y="3504788"/>
            <a:ext cx="4974247" cy="322254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AA7E21A-F3AE-3C7A-0FA5-AB52E52F2248}"/>
              </a:ext>
            </a:extLst>
          </p:cNvPr>
          <p:cNvSpPr txBox="1">
            <a:spLocks/>
          </p:cNvSpPr>
          <p:nvPr/>
        </p:nvSpPr>
        <p:spPr bwMode="auto">
          <a:xfrm>
            <a:off x="208018" y="130664"/>
            <a:ext cx="11380812" cy="1084263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2"/>
            <a:r>
              <a:rPr lang="en-US" sz="4400" dirty="0">
                <a:latin typeface="+mj-lt"/>
                <a:ea typeface="+mj-ea"/>
                <a:cs typeface="+mj-cs"/>
              </a:rPr>
              <a:t>Bike sharing begins:  pilot &amp; objectives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688E58-421C-5C54-A680-EECFE82A12F8}"/>
              </a:ext>
            </a:extLst>
          </p:cNvPr>
          <p:cNvSpPr txBox="1"/>
          <p:nvPr/>
        </p:nvSpPr>
        <p:spPr bwMode="auto">
          <a:xfrm>
            <a:off x="8270966" y="2891018"/>
            <a:ext cx="17743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dirty="0">
                <a:solidFill>
                  <a:schemeClr val="tx2"/>
                </a:solidFill>
              </a:rPr>
              <a:t>Pilot </a:t>
            </a:r>
            <a:r>
              <a:rPr lang="fr-CH" dirty="0" err="1">
                <a:solidFill>
                  <a:schemeClr val="tx2"/>
                </a:solidFill>
              </a:rPr>
              <a:t>indicators</a:t>
            </a:r>
            <a:endParaRPr lang="fr-CH" dirty="0">
              <a:solidFill>
                <a:schemeClr val="tx2"/>
              </a:solidFill>
            </a:endParaRPr>
          </a:p>
        </p:txBody>
      </p:sp>
      <p:pic>
        <p:nvPicPr>
          <p:cNvPr id="2" name="Picture 19">
            <a:extLst>
              <a:ext uri="{FF2B5EF4-FFF2-40B4-BE49-F238E27FC236}">
                <a16:creationId xmlns:a16="http://schemas.microsoft.com/office/drawing/2014/main" id="{D279C051-B1A4-2689-765B-6BBC0CF56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45" y="5347288"/>
            <a:ext cx="2366463" cy="1028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26100A5-3568-24D2-45EC-335BD0CC64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67946" y="3633536"/>
            <a:ext cx="2366464" cy="15038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CBE500-F39E-2D0F-6ADF-9380E0BD95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3160263" y="3633536"/>
            <a:ext cx="2366464" cy="15017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2DB4364-56C6-C4B3-8162-B34F829A6ED8}"/>
              </a:ext>
            </a:extLst>
          </p:cNvPr>
          <p:cNvSpPr txBox="1"/>
          <p:nvPr/>
        </p:nvSpPr>
        <p:spPr bwMode="auto">
          <a:xfrm>
            <a:off x="2218510" y="2923189"/>
            <a:ext cx="17743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dirty="0">
                <a:solidFill>
                  <a:schemeClr val="tx2"/>
                </a:solidFill>
              </a:rPr>
              <a:t>Pilot concept</a:t>
            </a:r>
          </a:p>
        </p:txBody>
      </p:sp>
      <p:pic>
        <p:nvPicPr>
          <p:cNvPr id="12" name="Picture 11" descr="A white scooter with a long handle&#10;&#10;Description automatically generated">
            <a:extLst>
              <a:ext uri="{FF2B5EF4-FFF2-40B4-BE49-F238E27FC236}">
                <a16:creationId xmlns:a16="http://schemas.microsoft.com/office/drawing/2014/main" id="{11CF6F9C-33F6-F1AB-207D-BDC07F29A0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983" y="5590903"/>
            <a:ext cx="572898" cy="603051"/>
          </a:xfrm>
          <a:prstGeom prst="rect">
            <a:avLst/>
          </a:prstGeom>
        </p:spPr>
      </p:pic>
      <p:pic>
        <p:nvPicPr>
          <p:cNvPr id="14" name="Picture 13" descr="A white bicycle with a basket on the front&#10;&#10;Description automatically generated">
            <a:extLst>
              <a:ext uri="{FF2B5EF4-FFF2-40B4-BE49-F238E27FC236}">
                <a16:creationId xmlns:a16="http://schemas.microsoft.com/office/drawing/2014/main" id="{B6BCF759-4E45-07C6-CD64-7965BA94B4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513" y="5347288"/>
            <a:ext cx="1493135" cy="102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65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E37D5CA9-7472-46E9-8369-15DD8A16D5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0195" y="1362878"/>
            <a:ext cx="8989214" cy="2132693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40154" y="-192803"/>
            <a:ext cx="11380812" cy="1084263"/>
          </a:xfrm>
        </p:spPr>
        <p:txBody>
          <a:bodyPr>
            <a:normAutofit/>
          </a:bodyPr>
          <a:lstStyle/>
          <a:p>
            <a:pPr lvl="2"/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Bike sharing pilot preparation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35C144F8-4416-461C-B97F-64949E89D06F}"/>
              </a:ext>
            </a:extLst>
          </p:cNvPr>
          <p:cNvSpPr/>
          <p:nvPr/>
        </p:nvSpPr>
        <p:spPr>
          <a:xfrm>
            <a:off x="407988" y="4869160"/>
            <a:ext cx="11592668" cy="625568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E5CFE0F7-09AD-433A-8429-3015A404A9C4}"/>
              </a:ext>
            </a:extLst>
          </p:cNvPr>
          <p:cNvSpPr/>
          <p:nvPr/>
        </p:nvSpPr>
        <p:spPr>
          <a:xfrm>
            <a:off x="10723762" y="5096125"/>
            <a:ext cx="184354" cy="197390"/>
          </a:xfrm>
          <a:prstGeom prst="flowChartConnector">
            <a:avLst/>
          </a:prstGeom>
          <a:ln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472BFA82-DA98-446C-987D-130B2AAA63F8}"/>
              </a:ext>
            </a:extLst>
          </p:cNvPr>
          <p:cNvSpPr/>
          <p:nvPr/>
        </p:nvSpPr>
        <p:spPr bwMode="auto">
          <a:xfrm>
            <a:off x="551384" y="5083249"/>
            <a:ext cx="184354" cy="197390"/>
          </a:xfrm>
          <a:prstGeom prst="flowChartConnector">
            <a:avLst/>
          </a:prstGeom>
          <a:ln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E1F47590-FC5A-4685-AA9C-F7A40E3EA801}"/>
              </a:ext>
            </a:extLst>
          </p:cNvPr>
          <p:cNvSpPr/>
          <p:nvPr/>
        </p:nvSpPr>
        <p:spPr bwMode="auto">
          <a:xfrm>
            <a:off x="2783632" y="5083249"/>
            <a:ext cx="184354" cy="197390"/>
          </a:xfrm>
          <a:prstGeom prst="flowChartConnector">
            <a:avLst/>
          </a:prstGeom>
          <a:ln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1123F17-1FC2-4088-AAFC-57EB1A82A63D}"/>
              </a:ext>
            </a:extLst>
          </p:cNvPr>
          <p:cNvCxnSpPr>
            <a:cxnSpLocks/>
          </p:cNvCxnSpPr>
          <p:nvPr/>
        </p:nvCxnSpPr>
        <p:spPr>
          <a:xfrm>
            <a:off x="643561" y="3211766"/>
            <a:ext cx="0" cy="17859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9CF69B1-AAF9-4B0A-BB6F-734F3416B697}"/>
              </a:ext>
            </a:extLst>
          </p:cNvPr>
          <p:cNvSpPr txBox="1"/>
          <p:nvPr/>
        </p:nvSpPr>
        <p:spPr bwMode="auto">
          <a:xfrm>
            <a:off x="-72008" y="2456552"/>
            <a:ext cx="1703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</a:rPr>
              <a:t>Decision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</a:rPr>
              <a:t>taken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</a:rPr>
              <a:t> to launch the pilot for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</a:rPr>
              <a:t>summer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</a:rPr>
              <a:t> 2021</a:t>
            </a:r>
            <a:endParaRPr lang="en-GB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B66DFC-F644-4B55-B545-2B520E8B9BF7}"/>
              </a:ext>
            </a:extLst>
          </p:cNvPr>
          <p:cNvSpPr txBox="1"/>
          <p:nvPr/>
        </p:nvSpPr>
        <p:spPr bwMode="auto">
          <a:xfrm>
            <a:off x="208018" y="5495241"/>
            <a:ext cx="1055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/>
              <a:t>March 2021</a:t>
            </a:r>
            <a:endParaRPr lang="en-GB" sz="12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2B5E43-346E-41B3-A795-58377485BD00}"/>
              </a:ext>
            </a:extLst>
          </p:cNvPr>
          <p:cNvSpPr txBox="1"/>
          <p:nvPr/>
        </p:nvSpPr>
        <p:spPr bwMode="auto">
          <a:xfrm>
            <a:off x="2378869" y="5494727"/>
            <a:ext cx="1055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April 2021</a:t>
            </a:r>
            <a:endParaRPr lang="en-GB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497B4A-BE0B-4E05-91D2-62CA628CC586}"/>
              </a:ext>
            </a:extLst>
          </p:cNvPr>
          <p:cNvSpPr txBox="1"/>
          <p:nvPr/>
        </p:nvSpPr>
        <p:spPr bwMode="auto">
          <a:xfrm>
            <a:off x="4737318" y="5447999"/>
            <a:ext cx="1055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May 2021</a:t>
            </a:r>
            <a:endParaRPr lang="en-GB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79E2EC-2D1F-4F8E-B664-3DDD681BC3BE}"/>
              </a:ext>
            </a:extLst>
          </p:cNvPr>
          <p:cNvSpPr txBox="1"/>
          <p:nvPr/>
        </p:nvSpPr>
        <p:spPr bwMode="auto">
          <a:xfrm>
            <a:off x="7189085" y="5447999"/>
            <a:ext cx="1055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June 2021</a:t>
            </a:r>
            <a:endParaRPr lang="en-GB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E896276-E9E6-4E44-AEC2-4C3A8F36F796}"/>
              </a:ext>
            </a:extLst>
          </p:cNvPr>
          <p:cNvSpPr txBox="1"/>
          <p:nvPr/>
        </p:nvSpPr>
        <p:spPr bwMode="auto">
          <a:xfrm>
            <a:off x="10322058" y="5494727"/>
            <a:ext cx="1055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/>
              <a:t>July 2021</a:t>
            </a:r>
            <a:endParaRPr lang="en-GB" sz="1200" b="1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B7F1F5A-2155-4A99-AC35-BB0A7C0829CA}"/>
              </a:ext>
            </a:extLst>
          </p:cNvPr>
          <p:cNvCxnSpPr/>
          <p:nvPr/>
        </p:nvCxnSpPr>
        <p:spPr bwMode="auto">
          <a:xfrm>
            <a:off x="2875809" y="463889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E1EB301-176C-4C78-9998-6126A58F4258}"/>
              </a:ext>
            </a:extLst>
          </p:cNvPr>
          <p:cNvCxnSpPr>
            <a:cxnSpLocks/>
          </p:cNvCxnSpPr>
          <p:nvPr/>
        </p:nvCxnSpPr>
        <p:spPr bwMode="auto">
          <a:xfrm>
            <a:off x="9459163" y="4156720"/>
            <a:ext cx="0" cy="832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5ED231D-9843-4BF7-BAED-58F10BA4821D}"/>
              </a:ext>
            </a:extLst>
          </p:cNvPr>
          <p:cNvCxnSpPr/>
          <p:nvPr/>
        </p:nvCxnSpPr>
        <p:spPr bwMode="auto">
          <a:xfrm>
            <a:off x="7608168" y="470968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DDD322D-47A9-4C2A-8328-3F9D503C1FFB}"/>
              </a:ext>
            </a:extLst>
          </p:cNvPr>
          <p:cNvCxnSpPr>
            <a:cxnSpLocks/>
          </p:cNvCxnSpPr>
          <p:nvPr/>
        </p:nvCxnSpPr>
        <p:spPr bwMode="auto">
          <a:xfrm>
            <a:off x="6528048" y="3861048"/>
            <a:ext cx="0" cy="11402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2B75DE9-665A-4179-83D9-1ED1F6A7586B}"/>
              </a:ext>
            </a:extLst>
          </p:cNvPr>
          <p:cNvCxnSpPr/>
          <p:nvPr/>
        </p:nvCxnSpPr>
        <p:spPr bwMode="auto">
          <a:xfrm>
            <a:off x="5159896" y="470158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993D60E-CBB9-498F-802D-36771BC8948B}"/>
              </a:ext>
            </a:extLst>
          </p:cNvPr>
          <p:cNvCxnSpPr/>
          <p:nvPr/>
        </p:nvCxnSpPr>
        <p:spPr bwMode="auto">
          <a:xfrm>
            <a:off x="10815939" y="470158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lowchart: Connector 26">
            <a:extLst>
              <a:ext uri="{FF2B5EF4-FFF2-40B4-BE49-F238E27FC236}">
                <a16:creationId xmlns:a16="http://schemas.microsoft.com/office/drawing/2014/main" id="{54BE269B-1925-45DB-B1DF-E711E71CCF62}"/>
              </a:ext>
            </a:extLst>
          </p:cNvPr>
          <p:cNvSpPr/>
          <p:nvPr/>
        </p:nvSpPr>
        <p:spPr bwMode="auto">
          <a:xfrm>
            <a:off x="5067719" y="5079425"/>
            <a:ext cx="184354" cy="197390"/>
          </a:xfrm>
          <a:prstGeom prst="flowChartConnector">
            <a:avLst/>
          </a:prstGeom>
          <a:ln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Flowchart: Connector 27">
            <a:extLst>
              <a:ext uri="{FF2B5EF4-FFF2-40B4-BE49-F238E27FC236}">
                <a16:creationId xmlns:a16="http://schemas.microsoft.com/office/drawing/2014/main" id="{72370F3A-4CB6-4FF2-9F62-EFE5A61127F7}"/>
              </a:ext>
            </a:extLst>
          </p:cNvPr>
          <p:cNvSpPr/>
          <p:nvPr/>
        </p:nvSpPr>
        <p:spPr bwMode="auto">
          <a:xfrm>
            <a:off x="7515991" y="5079425"/>
            <a:ext cx="184354" cy="197390"/>
          </a:xfrm>
          <a:prstGeom prst="flowChartConnector">
            <a:avLst/>
          </a:prstGeom>
          <a:ln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4A78B67-E8DA-424A-937B-E25BD20BBC3E}"/>
              </a:ext>
            </a:extLst>
          </p:cNvPr>
          <p:cNvCxnSpPr>
            <a:cxnSpLocks/>
            <a:stCxn id="44" idx="2"/>
          </p:cNvCxnSpPr>
          <p:nvPr/>
        </p:nvCxnSpPr>
        <p:spPr bwMode="auto">
          <a:xfrm>
            <a:off x="1663112" y="3906105"/>
            <a:ext cx="7691" cy="10773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1D0A420B-D381-4137-A06B-B546A192C457}"/>
              </a:ext>
            </a:extLst>
          </p:cNvPr>
          <p:cNvSpPr txBox="1"/>
          <p:nvPr/>
        </p:nvSpPr>
        <p:spPr bwMode="auto">
          <a:xfrm>
            <a:off x="2144273" y="4033945"/>
            <a:ext cx="1463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accent6">
                    <a:lumMod val="50000"/>
                  </a:schemeClr>
                </a:solidFill>
              </a:rPr>
              <a:t>HSE review to use </a:t>
            </a:r>
            <a:r>
              <a:rPr lang="fr-CH" sz="1200" dirty="0" err="1">
                <a:solidFill>
                  <a:schemeClr val="accent6">
                    <a:lumMod val="50000"/>
                  </a:schemeClr>
                </a:solidFill>
              </a:rPr>
              <a:t>electrical</a:t>
            </a:r>
            <a:r>
              <a:rPr lang="fr-CH" sz="1200" dirty="0">
                <a:solidFill>
                  <a:schemeClr val="accent6">
                    <a:lumMod val="50000"/>
                  </a:schemeClr>
                </a:solidFill>
              </a:rPr>
              <a:t> assets at CERN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A6042AE-7BFE-40EB-9575-33D64B73DC27}"/>
              </a:ext>
            </a:extLst>
          </p:cNvPr>
          <p:cNvSpPr txBox="1"/>
          <p:nvPr/>
        </p:nvSpPr>
        <p:spPr bwMode="auto">
          <a:xfrm>
            <a:off x="8768165" y="3320386"/>
            <a:ext cx="13819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accent6">
                    <a:lumMod val="50000"/>
                  </a:schemeClr>
                </a:solidFill>
              </a:rPr>
              <a:t>CERN communication and </a:t>
            </a:r>
            <a:r>
              <a:rPr lang="fr-CH" sz="1200" dirty="0" err="1">
                <a:solidFill>
                  <a:schemeClr val="accent6">
                    <a:lumMod val="50000"/>
                  </a:schemeClr>
                </a:solidFill>
              </a:rPr>
              <a:t>event</a:t>
            </a:r>
            <a:r>
              <a:rPr lang="fr-CH" sz="1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1200" dirty="0" err="1">
                <a:solidFill>
                  <a:schemeClr val="accent6">
                    <a:lumMod val="50000"/>
                  </a:schemeClr>
                </a:solidFill>
              </a:rPr>
              <a:t>preparation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1AC6C20-E3F8-4AD5-A2C2-8F7DD0808A58}"/>
              </a:ext>
            </a:extLst>
          </p:cNvPr>
          <p:cNvSpPr txBox="1"/>
          <p:nvPr/>
        </p:nvSpPr>
        <p:spPr bwMode="auto">
          <a:xfrm>
            <a:off x="10342469" y="4290145"/>
            <a:ext cx="946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accent6">
                    <a:lumMod val="50000"/>
                  </a:schemeClr>
                </a:solidFill>
              </a:rPr>
              <a:t>Kick-off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</a:rPr>
              <a:t>mid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</a:rPr>
              <a:t> July</a:t>
            </a:r>
            <a:endParaRPr lang="en-GB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5737DAA-4345-4286-A028-D078D810AA45}"/>
              </a:ext>
            </a:extLst>
          </p:cNvPr>
          <p:cNvCxnSpPr>
            <a:cxnSpLocks/>
            <a:stCxn id="51" idx="2"/>
          </p:cNvCxnSpPr>
          <p:nvPr/>
        </p:nvCxnSpPr>
        <p:spPr bwMode="auto">
          <a:xfrm>
            <a:off x="4046323" y="3796921"/>
            <a:ext cx="0" cy="1207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E9CEB00-0761-448D-93AB-6B7DAF3FE8EF}"/>
              </a:ext>
            </a:extLst>
          </p:cNvPr>
          <p:cNvCxnSpPr/>
          <p:nvPr/>
        </p:nvCxnSpPr>
        <p:spPr bwMode="auto">
          <a:xfrm>
            <a:off x="10128448" y="4692652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904A1F8-1A46-41B2-A68B-3F50B886C450}"/>
              </a:ext>
            </a:extLst>
          </p:cNvPr>
          <p:cNvSpPr txBox="1"/>
          <p:nvPr/>
        </p:nvSpPr>
        <p:spPr bwMode="auto">
          <a:xfrm>
            <a:off x="9647307" y="4072745"/>
            <a:ext cx="946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accent6">
                    <a:lumMod val="50000"/>
                  </a:schemeClr>
                </a:solidFill>
              </a:rPr>
              <a:t>CERN </a:t>
            </a:r>
            <a:r>
              <a:rPr lang="fr-CH" sz="1200" dirty="0" err="1">
                <a:solidFill>
                  <a:schemeClr val="accent6">
                    <a:lumMod val="50000"/>
                  </a:schemeClr>
                </a:solidFill>
              </a:rPr>
              <a:t>Electrical</a:t>
            </a:r>
            <a:r>
              <a:rPr lang="fr-CH" sz="1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1200" dirty="0" err="1">
                <a:solidFill>
                  <a:schemeClr val="accent6">
                    <a:lumMod val="50000"/>
                  </a:schemeClr>
                </a:solidFill>
              </a:rPr>
              <a:t>work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5306F00-0A01-4883-A053-CE9C7ED631EA}"/>
              </a:ext>
            </a:extLst>
          </p:cNvPr>
          <p:cNvSpPr txBox="1"/>
          <p:nvPr/>
        </p:nvSpPr>
        <p:spPr bwMode="auto">
          <a:xfrm>
            <a:off x="931576" y="3259774"/>
            <a:ext cx="1463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accent6">
                    <a:lumMod val="50000"/>
                  </a:schemeClr>
                </a:solidFill>
              </a:rPr>
              <a:t>Scope clarification and expectations of the pilot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C859F35-2F23-4215-AC07-E24A21F7107C}"/>
              </a:ext>
            </a:extLst>
          </p:cNvPr>
          <p:cNvSpPr txBox="1"/>
          <p:nvPr/>
        </p:nvSpPr>
        <p:spPr bwMode="auto">
          <a:xfrm>
            <a:off x="6868361" y="4095955"/>
            <a:ext cx="1463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accent6">
                    <a:lumMod val="50000"/>
                  </a:schemeClr>
                </a:solidFill>
              </a:rPr>
              <a:t>Data agreement and Privacy Policy </a:t>
            </a:r>
            <a:r>
              <a:rPr lang="fr-CH" sz="1200" dirty="0" err="1">
                <a:solidFill>
                  <a:schemeClr val="accent6">
                    <a:lumMod val="50000"/>
                  </a:schemeClr>
                </a:solidFill>
              </a:rPr>
              <a:t>finalization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1751EC-CD8D-47A3-B7F1-358078A40258}"/>
              </a:ext>
            </a:extLst>
          </p:cNvPr>
          <p:cNvSpPr txBox="1"/>
          <p:nvPr/>
        </p:nvSpPr>
        <p:spPr bwMode="auto">
          <a:xfrm>
            <a:off x="5825978" y="3352106"/>
            <a:ext cx="1463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accent6">
                    <a:lumMod val="50000"/>
                  </a:schemeClr>
                </a:solidFill>
              </a:rPr>
              <a:t>Conditions of use for </a:t>
            </a:r>
            <a:r>
              <a:rPr lang="fr-CH" sz="1200" dirty="0" err="1">
                <a:solidFill>
                  <a:schemeClr val="accent6">
                    <a:lumMod val="50000"/>
                  </a:schemeClr>
                </a:solidFill>
              </a:rPr>
              <a:t>this</a:t>
            </a:r>
            <a:r>
              <a:rPr lang="fr-CH" sz="1200" dirty="0">
                <a:solidFill>
                  <a:schemeClr val="accent6">
                    <a:lumMod val="50000"/>
                  </a:schemeClr>
                </a:solidFill>
              </a:rPr>
              <a:t> pilot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47ECDCB-36C7-43F0-8FDC-68980E9B2773}"/>
              </a:ext>
            </a:extLst>
          </p:cNvPr>
          <p:cNvSpPr txBox="1"/>
          <p:nvPr/>
        </p:nvSpPr>
        <p:spPr bwMode="auto">
          <a:xfrm>
            <a:off x="4428360" y="4282685"/>
            <a:ext cx="1463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accent6">
                    <a:lumMod val="50000"/>
                  </a:schemeClr>
                </a:solidFill>
              </a:rPr>
              <a:t>CERN </a:t>
            </a:r>
            <a:r>
              <a:rPr lang="fr-CH" sz="1200" dirty="0" err="1">
                <a:solidFill>
                  <a:schemeClr val="accent6">
                    <a:lumMod val="50000"/>
                  </a:schemeClr>
                </a:solidFill>
              </a:rPr>
              <a:t>legal</a:t>
            </a:r>
            <a:r>
              <a:rPr lang="fr-CH" sz="1200" dirty="0">
                <a:solidFill>
                  <a:schemeClr val="accent6">
                    <a:lumMod val="50000"/>
                  </a:schemeClr>
                </a:solidFill>
              </a:rPr>
              <a:t> review for disclaimer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627DF16-D15C-470F-B2EC-6344320CAB07}"/>
              </a:ext>
            </a:extLst>
          </p:cNvPr>
          <p:cNvSpPr txBox="1"/>
          <p:nvPr/>
        </p:nvSpPr>
        <p:spPr bwMode="auto">
          <a:xfrm>
            <a:off x="3355327" y="3335256"/>
            <a:ext cx="1381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accent6">
                    <a:lumMod val="50000"/>
                  </a:schemeClr>
                </a:solidFill>
              </a:rPr>
              <a:t>CERN </a:t>
            </a:r>
            <a:r>
              <a:rPr lang="fr-CH" sz="1200" dirty="0" err="1">
                <a:solidFill>
                  <a:schemeClr val="accent6">
                    <a:lumMod val="50000"/>
                  </a:schemeClr>
                </a:solidFill>
              </a:rPr>
              <a:t>insurance</a:t>
            </a:r>
            <a:r>
              <a:rPr lang="fr-CH" sz="1200" dirty="0">
                <a:solidFill>
                  <a:schemeClr val="accent6">
                    <a:lumMod val="50000"/>
                  </a:schemeClr>
                </a:solidFill>
              </a:rPr>
              <a:t> review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7D5D7B7-04AC-4076-90DA-51B25C74B038}"/>
              </a:ext>
            </a:extLst>
          </p:cNvPr>
          <p:cNvSpPr txBox="1"/>
          <p:nvPr/>
        </p:nvSpPr>
        <p:spPr bwMode="auto">
          <a:xfrm>
            <a:off x="7745118" y="3345446"/>
            <a:ext cx="12809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 err="1">
                <a:solidFill>
                  <a:schemeClr val="accent6">
                    <a:lumMod val="50000"/>
                  </a:schemeClr>
                </a:solidFill>
              </a:rPr>
              <a:t>Order</a:t>
            </a:r>
            <a:r>
              <a:rPr lang="fr-CH" sz="1200" dirty="0">
                <a:solidFill>
                  <a:schemeClr val="accent6">
                    <a:lumMod val="50000"/>
                  </a:schemeClr>
                </a:solidFill>
              </a:rPr>
              <a:t> confirmation by CERN </a:t>
            </a:r>
            <a:r>
              <a:rPr lang="fr-CH" sz="1200" dirty="0" err="1">
                <a:solidFill>
                  <a:schemeClr val="accent6">
                    <a:lumMod val="50000"/>
                  </a:schemeClr>
                </a:solidFill>
              </a:rPr>
              <a:t>purchase</a:t>
            </a:r>
            <a:r>
              <a:rPr lang="fr-CH" sz="1200" dirty="0">
                <a:solidFill>
                  <a:schemeClr val="accent6">
                    <a:lumMod val="50000"/>
                  </a:schemeClr>
                </a:solidFill>
              </a:rPr>
              <a:t> office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570AFD7-F02F-44A9-9759-DB741F9EF32D}"/>
              </a:ext>
            </a:extLst>
          </p:cNvPr>
          <p:cNvCxnSpPr>
            <a:cxnSpLocks/>
          </p:cNvCxnSpPr>
          <p:nvPr/>
        </p:nvCxnSpPr>
        <p:spPr bwMode="auto">
          <a:xfrm>
            <a:off x="8387326" y="4164820"/>
            <a:ext cx="0" cy="832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E75CCA8-5DD5-9FB0-4C31-8B426B3B2070}"/>
              </a:ext>
            </a:extLst>
          </p:cNvPr>
          <p:cNvSpPr txBox="1"/>
          <p:nvPr/>
        </p:nvSpPr>
        <p:spPr bwMode="auto">
          <a:xfrm>
            <a:off x="0" y="6024655"/>
            <a:ext cx="12051846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kern="1400" dirty="0">
                <a:latin typeface="Calibri Light" panose="020F0302020204030204" pitchFamily="34" charset="0"/>
              </a:rPr>
              <a:t>CERN stakeholders’ coordination </a:t>
            </a:r>
            <a:r>
              <a:rPr lang="en-US" sz="2000" kern="1400" dirty="0">
                <a:latin typeface="Calibri Light" panose="020F0302020204030204" pitchFamily="34" charset="0"/>
              </a:rPr>
              <a:t>: </a:t>
            </a:r>
          </a:p>
          <a:p>
            <a:pPr lvl="1"/>
            <a:r>
              <a:rPr lang="en-US" kern="1400" dirty="0">
                <a:latin typeface="Calibri Light" panose="020F0302020204030204" pitchFamily="34" charset="0"/>
              </a:rPr>
              <a:t>Civil engineering (SCE) / Security (HSE) / Insurance (FAP) / Legal (DG) / Data Protection (FAP) / IT Security (IT) / Purchase (IPT) </a:t>
            </a:r>
          </a:p>
        </p:txBody>
      </p:sp>
    </p:spTree>
    <p:extLst>
      <p:ext uri="{BB962C8B-B14F-4D97-AF65-F5344CB8AC3E}">
        <p14:creationId xmlns:p14="http://schemas.microsoft.com/office/powerpoint/2010/main" val="3780007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24016" y="-111341"/>
            <a:ext cx="11380812" cy="1084263"/>
          </a:xfrm>
        </p:spPr>
        <p:txBody>
          <a:bodyPr/>
          <a:lstStyle/>
          <a:p>
            <a:pPr lvl="2"/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Bike sharing pilot data analysis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66A338A-018F-A7C5-B937-9FBF925BC2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2053" y="1994263"/>
            <a:ext cx="7310685" cy="407126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55215E3-DB2C-8577-23B8-14DB8DAC89CC}"/>
              </a:ext>
            </a:extLst>
          </p:cNvPr>
          <p:cNvSpPr txBox="1"/>
          <p:nvPr/>
        </p:nvSpPr>
        <p:spPr bwMode="auto">
          <a:xfrm>
            <a:off x="335360" y="972922"/>
            <a:ext cx="11521280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100" dirty="0">
                <a:solidFill>
                  <a:schemeClr val="tx2">
                    <a:lumMod val="50000"/>
                  </a:schemeClr>
                </a:solidFill>
              </a:rPr>
              <a:t>Fleet sizing:  increase to 80 e-bikes since May 2022</a:t>
            </a:r>
          </a:p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     Ration/ Asset : number of times an asset is used in average per week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endParaRPr lang="en-GB" sz="1600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6F84AA-FF2B-7AB3-E40B-66B7A6470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56113" y="4555357"/>
            <a:ext cx="2340475" cy="13297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E6BEB9F-738C-3BDF-406B-AD7D8F2D21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35360" y="1807357"/>
            <a:ext cx="1997414" cy="9780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345A194-2A9F-258C-EA76-BB0C9F8B79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69262" y="2880485"/>
            <a:ext cx="2894606" cy="157975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AE67BCB-E05A-4505-68D8-A813E88A2600}"/>
              </a:ext>
            </a:extLst>
          </p:cNvPr>
          <p:cNvCxnSpPr/>
          <p:nvPr/>
        </p:nvCxnSpPr>
        <p:spPr>
          <a:xfrm flipV="1">
            <a:off x="6096000" y="2543017"/>
            <a:ext cx="2725783" cy="16720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3155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66125" y="-40482"/>
            <a:ext cx="11380812" cy="1084263"/>
          </a:xfrm>
        </p:spPr>
        <p:txBody>
          <a:bodyPr/>
          <a:lstStyle/>
          <a:p>
            <a:pPr lvl="2"/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Bike sharing flows analysis (Meyrin)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239E9F-02D4-45D6-8C54-FBB540D2758B}"/>
              </a:ext>
            </a:extLst>
          </p:cNvPr>
          <p:cNvSpPr txBox="1"/>
          <p:nvPr/>
        </p:nvSpPr>
        <p:spPr bwMode="auto">
          <a:xfrm>
            <a:off x="166125" y="1169138"/>
            <a:ext cx="232947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>
                <a:solidFill>
                  <a:schemeClr val="tx2"/>
                </a:solidFill>
              </a:rPr>
              <a:t>Top 3 destinations per station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CH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>
                <a:solidFill>
                  <a:schemeClr val="tx2"/>
                </a:solidFill>
              </a:rPr>
              <a:t>Main points of </a:t>
            </a:r>
            <a:r>
              <a:rPr lang="en-US" dirty="0">
                <a:solidFill>
                  <a:schemeClr val="tx2"/>
                </a:solidFill>
              </a:rPr>
              <a:t>interest</a:t>
            </a:r>
            <a:r>
              <a:rPr lang="fr-CH" dirty="0">
                <a:solidFill>
                  <a:schemeClr val="tx2"/>
                </a:solidFill>
              </a:rPr>
              <a:t>, are: B.124</a:t>
            </a:r>
          </a:p>
          <a:p>
            <a:r>
              <a:rPr lang="fr-CH" dirty="0">
                <a:solidFill>
                  <a:schemeClr val="tx2"/>
                </a:solidFill>
              </a:rPr>
              <a:t>    B.31 </a:t>
            </a:r>
          </a:p>
          <a:p>
            <a:r>
              <a:rPr lang="fr-CH" dirty="0">
                <a:solidFill>
                  <a:schemeClr val="tx2"/>
                </a:solidFill>
              </a:rPr>
              <a:t>    B.36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AED79A-7AF3-498B-8953-3A326FE3A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129" y="955750"/>
            <a:ext cx="9127461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383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0" y="-31527"/>
            <a:ext cx="12221669" cy="1084263"/>
          </a:xfrm>
        </p:spPr>
        <p:txBody>
          <a:bodyPr>
            <a:normAutofit fontScale="90000"/>
          </a:bodyPr>
          <a:lstStyle/>
          <a:p>
            <a:pPr lvl="2"/>
            <a:r>
              <a:rPr lang="en-US" sz="4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Bike sharing pilot flows analysis (Prevessin &lt;&gt; Meyrin</a:t>
            </a:r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BA56BC-E71A-4009-99C8-49948292A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7798" y="908720"/>
            <a:ext cx="8834615" cy="48965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4EC7AA5-B298-430E-8174-C77401EDD2CF}"/>
              </a:ext>
            </a:extLst>
          </p:cNvPr>
          <p:cNvSpPr txBox="1"/>
          <p:nvPr/>
        </p:nvSpPr>
        <p:spPr bwMode="auto">
          <a:xfrm>
            <a:off x="166125" y="1169138"/>
            <a:ext cx="28335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Top 3 destinations per station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E-Bikes mainly used to commute from Prevessin to Meyrin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005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53F29798-D584-4792-9B62-3F5F5C36D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35849" y="-199334"/>
            <a:ext cx="10515600" cy="150588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2" algn="l" rtl="0">
              <a:lnSpc>
                <a:spcPct val="90000"/>
              </a:lnSpc>
              <a:spcBef>
                <a:spcPct val="0"/>
              </a:spcBef>
            </a:pPr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From a Pilot to a Service execution</a:t>
            </a:r>
            <a:endParaRPr lang="en-US" sz="54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9D417CA6-D6F6-874B-421B-D5BB95CCDB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49" y="1107214"/>
            <a:ext cx="6248342" cy="25461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7DAE82-BCCE-4557-5031-B4EF402DB8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312" y="3864377"/>
            <a:ext cx="6066647" cy="23520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2683041-924B-CA92-9086-715DDD8AFC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0040" y="1107214"/>
            <a:ext cx="5618323" cy="189724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DF4D292C-9829-9C8D-8552-E54778DAD1E8}"/>
                  </a:ext>
                </a:extLst>
              </p14:cNvPr>
              <p14:cNvContentPartPr/>
              <p14:nvPr/>
            </p14:nvContentPartPr>
            <p14:xfrm>
              <a:off x="173811" y="1175194"/>
              <a:ext cx="1068840" cy="4500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DF4D292C-9829-9C8D-8552-E54778DAD1E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0171" y="1067194"/>
                <a:ext cx="1176480" cy="26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78502B5C-BF37-4367-E29A-8A8B2CE5DECB}"/>
                  </a:ext>
                </a:extLst>
              </p14:cNvPr>
              <p14:cNvContentPartPr/>
              <p14:nvPr/>
            </p14:nvContentPartPr>
            <p14:xfrm>
              <a:off x="234651" y="3945034"/>
              <a:ext cx="875160" cy="3528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78502B5C-BF37-4367-E29A-8A8B2CE5DECB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81011" y="3837034"/>
                <a:ext cx="982800" cy="25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DCC6B289-0D26-F441-FB3B-F2584EC84B7A}"/>
                  </a:ext>
                </a:extLst>
              </p14:cNvPr>
              <p14:cNvContentPartPr/>
              <p14:nvPr/>
            </p14:nvContentPartPr>
            <p14:xfrm>
              <a:off x="6583251" y="1192834"/>
              <a:ext cx="783720" cy="9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DCC6B289-0D26-F441-FB3B-F2584EC84B7A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529611" y="1084834"/>
                <a:ext cx="891360" cy="22500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A98B695F-6742-9035-0358-9439220765B3}"/>
              </a:ext>
            </a:extLst>
          </p:cNvPr>
          <p:cNvSpPr txBox="1"/>
          <p:nvPr/>
        </p:nvSpPr>
        <p:spPr>
          <a:xfrm>
            <a:off x="6520040" y="3284081"/>
            <a:ext cx="61351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tx1"/>
                </a:solidFill>
                <a:highlight>
                  <a:srgbClr val="FFFF00"/>
                </a:highlight>
                <a:latin typeface="+mj-lt"/>
                <a:ea typeface="+mj-ea"/>
                <a:cs typeface="+mj-cs"/>
              </a:rPr>
              <a:t>Infrastructure CERN </a:t>
            </a:r>
            <a:endParaRPr lang="en-GB" sz="12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47713E9-6860-B52E-6E78-7021ED47CE4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78503" y="3561080"/>
            <a:ext cx="4964054" cy="160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305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2CB962CF-61A3-4EF9-94F6-7C59B03295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93500" y="-83285"/>
            <a:ext cx="10957325" cy="165140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2" algn="l" rtl="0">
              <a:lnSpc>
                <a:spcPct val="90000"/>
              </a:lnSpc>
              <a:spcBef>
                <a:spcPct val="0"/>
              </a:spcBef>
            </a:pPr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New contract, new provider and new records ! 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9B748D-3FBC-4165-9EDA-474FA83D64A6}"/>
              </a:ext>
            </a:extLst>
          </p:cNvPr>
          <p:cNvSpPr txBox="1"/>
          <p:nvPr/>
        </p:nvSpPr>
        <p:spPr bwMode="auto">
          <a:xfrm>
            <a:off x="36654" y="1753818"/>
            <a:ext cx="7551171" cy="491848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4572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kern="1400" dirty="0">
                <a:latin typeface="Calibri Light" panose="020F0302020204030204" pitchFamily="34" charset="0"/>
              </a:rPr>
              <a:t>Finalization of a </a:t>
            </a:r>
            <a:r>
              <a:rPr lang="en-GB" sz="2000" b="1" kern="1400" dirty="0">
                <a:latin typeface="Calibri Light" panose="020F0302020204030204" pitchFamily="34" charset="0"/>
              </a:rPr>
              <a:t>call of tender </a:t>
            </a:r>
            <a:r>
              <a:rPr lang="en-GB" sz="2000" kern="1400" dirty="0">
                <a:latin typeface="Calibri Light" panose="020F0302020204030204" pitchFamily="34" charset="0"/>
              </a:rPr>
              <a:t>incorporating </a:t>
            </a:r>
            <a:r>
              <a:rPr lang="en-GB" sz="2000" b="1" kern="1400" dirty="0">
                <a:latin typeface="Calibri Light" panose="020F0302020204030204" pitchFamily="34" charset="0"/>
              </a:rPr>
              <a:t>all lessons learned </a:t>
            </a:r>
            <a:r>
              <a:rPr lang="en-GB" sz="2000" kern="1400" dirty="0">
                <a:latin typeface="Calibri Light" panose="020F0302020204030204" pitchFamily="34" charset="0"/>
              </a:rPr>
              <a:t>from the pilot (seasonality approach, fleet expansion, addition of stations, etc.)</a:t>
            </a:r>
          </a:p>
          <a:p>
            <a:pPr marL="4572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kern="1400" dirty="0">
              <a:latin typeface="Calibri Light" panose="020F0302020204030204" pitchFamily="34" charset="0"/>
            </a:endParaRPr>
          </a:p>
          <a:p>
            <a:pPr marL="4572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kern="1400" dirty="0">
                <a:latin typeface="Calibri Light" panose="020F0302020204030204" pitchFamily="34" charset="0"/>
              </a:rPr>
              <a:t>Since </a:t>
            </a:r>
            <a:r>
              <a:rPr lang="en-US" sz="2000" b="1" kern="1400" dirty="0">
                <a:latin typeface="Calibri Light" panose="020F0302020204030204" pitchFamily="34" charset="0"/>
              </a:rPr>
              <a:t>January 2023 </a:t>
            </a:r>
            <a:r>
              <a:rPr lang="en-US" sz="2000" kern="1400" dirty="0">
                <a:latin typeface="Calibri Light" panose="020F0302020204030204" pitchFamily="34" charset="0"/>
              </a:rPr>
              <a:t>:  Contract enforced with Bike Sold</a:t>
            </a:r>
          </a:p>
          <a:p>
            <a:pPr marL="914400" lvl="1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kern="1400" dirty="0">
                <a:latin typeface="Calibri Light" panose="020F0302020204030204" pitchFamily="34" charset="0"/>
              </a:rPr>
              <a:t>Local service provider  </a:t>
            </a:r>
          </a:p>
          <a:p>
            <a:pPr marL="914400" lvl="1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kern="1400" dirty="0">
                <a:latin typeface="Calibri Light" panose="020F0302020204030204" pitchFamily="34" charset="0"/>
              </a:rPr>
              <a:t>Acquisition of e-bikes </a:t>
            </a:r>
          </a:p>
          <a:p>
            <a:pPr marL="914400" lvl="1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kern="1400" dirty="0">
                <a:latin typeface="Calibri Light" panose="020F0302020204030204" pitchFamily="34" charset="0"/>
              </a:rPr>
              <a:t>Integration with existing mobility services</a:t>
            </a: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endParaRPr lang="en-US" sz="2000" b="1" dirty="0">
              <a:highlight>
                <a:srgbClr val="FFFF00"/>
              </a:highlight>
            </a:endParaRPr>
          </a:p>
          <a:p>
            <a:pPr marL="4572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kern="1400" dirty="0">
                <a:latin typeface="Calibri Light" panose="020F0302020204030204" pitchFamily="34" charset="0"/>
              </a:rPr>
              <a:t>New service execution  </a:t>
            </a:r>
          </a:p>
          <a:p>
            <a:pPr marL="914400" lvl="1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kern="1400" dirty="0">
                <a:latin typeface="Calibri Light" panose="020F0302020204030204" pitchFamily="34" charset="0"/>
              </a:rPr>
              <a:t>Service </a:t>
            </a:r>
            <a:r>
              <a:rPr lang="en-US" sz="2000" b="1" kern="1400" dirty="0">
                <a:latin typeface="Calibri Light" panose="020F0302020204030204" pitchFamily="34" charset="0"/>
              </a:rPr>
              <a:t>free of charge</a:t>
            </a:r>
          </a:p>
          <a:p>
            <a:pPr marL="914400" lvl="1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kern="1400" dirty="0">
                <a:latin typeface="Calibri Light" panose="020F0302020204030204" pitchFamily="34" charset="0"/>
              </a:rPr>
              <a:t>Conditions of use and related information on </a:t>
            </a:r>
            <a:r>
              <a:rPr lang="en-US" sz="2000" kern="1400" dirty="0">
                <a:latin typeface="Calibri Light" panose="020F0302020204030204" pitchFamily="34" charset="0"/>
                <a:hlinkClick r:id="rId2"/>
              </a:rPr>
              <a:t>SCE mobility webpage</a:t>
            </a:r>
          </a:p>
          <a:p>
            <a:pPr marL="914400" lvl="1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b="1" kern="1400" dirty="0">
                <a:latin typeface="Calibri Light" panose="020F0302020204030204" pitchFamily="34" charset="0"/>
              </a:rPr>
              <a:t>Safety first </a:t>
            </a:r>
            <a:r>
              <a:rPr lang="en-US" sz="2000" kern="1400" dirty="0">
                <a:latin typeface="Calibri Light" panose="020F0302020204030204" pitchFamily="34" charset="0"/>
              </a:rPr>
              <a:t>: Helmet and jacket available at Mobility Centre</a:t>
            </a:r>
          </a:p>
          <a:p>
            <a:pPr marL="914400" lvl="1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kern="1400" dirty="0">
                <a:latin typeface="Calibri Light" panose="020F0302020204030204" pitchFamily="34" charset="0"/>
              </a:rPr>
              <a:t>Mobility services in charge to dispatch bikes to the attractive stations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kern="1400" dirty="0">
              <a:latin typeface="Calibri Light" panose="020F0302020204030204" pitchFamily="34" charset="0"/>
            </a:endParaRP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endParaRPr lang="en-US" sz="2000" kern="1400" dirty="0">
              <a:latin typeface="Calibri Light" panose="020F03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C59B48-750A-E825-FD02-59841A416F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7101" y="2643953"/>
            <a:ext cx="1431962" cy="37193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C35B316-A028-15DE-668F-3BCA06107B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4620" y="1401337"/>
            <a:ext cx="3543795" cy="128605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C0AE786-1392-EA47-BE97-5686C59932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4166" y="2838044"/>
            <a:ext cx="1089910" cy="277034"/>
          </a:xfrm>
          <a:prstGeom prst="rect">
            <a:avLst/>
          </a:prstGeom>
        </p:spPr>
      </p:pic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261FEBF-BF9E-85C8-1049-E0264F427901}"/>
              </a:ext>
            </a:extLst>
          </p:cNvPr>
          <p:cNvSpPr/>
          <p:nvPr/>
        </p:nvSpPr>
        <p:spPr bwMode="auto">
          <a:xfrm>
            <a:off x="8931652" y="3823093"/>
            <a:ext cx="1362647" cy="2326892"/>
          </a:xfrm>
          <a:custGeom>
            <a:avLst/>
            <a:gdLst>
              <a:gd name="connsiteX0" fmla="*/ 0 w 2094926"/>
              <a:gd name="connsiteY0" fmla="*/ 0 h 1256956"/>
              <a:gd name="connsiteX1" fmla="*/ 2094926 w 2094926"/>
              <a:gd name="connsiteY1" fmla="*/ 0 h 1256956"/>
              <a:gd name="connsiteX2" fmla="*/ 2094926 w 2094926"/>
              <a:gd name="connsiteY2" fmla="*/ 1256956 h 1256956"/>
              <a:gd name="connsiteX3" fmla="*/ 0 w 2094926"/>
              <a:gd name="connsiteY3" fmla="*/ 1256956 h 1256956"/>
              <a:gd name="connsiteX4" fmla="*/ 0 w 2094926"/>
              <a:gd name="connsiteY4" fmla="*/ 0 h 1256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4926" h="1256956">
                <a:moveTo>
                  <a:pt x="0" y="0"/>
                </a:moveTo>
                <a:lnTo>
                  <a:pt x="2094926" y="0"/>
                </a:lnTo>
                <a:lnTo>
                  <a:pt x="2094926" y="1256956"/>
                </a:lnTo>
                <a:lnTo>
                  <a:pt x="0" y="125695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b="1" kern="1200" dirty="0"/>
              <a:t>E-bike sharing</a:t>
            </a:r>
          </a:p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1400" b="1" kern="1200" dirty="0"/>
          </a:p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dirty="0"/>
              <a:t>Users: 2’864 </a:t>
            </a:r>
          </a:p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dirty="0"/>
              <a:t>(+104%)</a:t>
            </a:r>
          </a:p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kern="1200" dirty="0"/>
              <a:t>Bookings: 60’829 </a:t>
            </a:r>
            <a:br>
              <a:rPr lang="en-GB" sz="1400" kern="1200" dirty="0"/>
            </a:br>
            <a:r>
              <a:rPr lang="en-GB" sz="1400" kern="1200" dirty="0"/>
              <a:t>(+40%)</a:t>
            </a:r>
          </a:p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dirty="0"/>
              <a:t>Distance : 105’627 KM</a:t>
            </a:r>
          </a:p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kern="1200" dirty="0"/>
              <a:t>+6%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22135C0-ADD8-CB38-3A6A-8BCECE6AA9E6}"/>
              </a:ext>
            </a:extLst>
          </p:cNvPr>
          <p:cNvSpPr/>
          <p:nvPr/>
        </p:nvSpPr>
        <p:spPr bwMode="auto">
          <a:xfrm>
            <a:off x="9268535" y="4641515"/>
            <a:ext cx="641172" cy="314960"/>
          </a:xfrm>
          <a:prstGeom prst="rect">
            <a:avLst/>
          </a:prstGeom>
          <a:noFill/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65C023A-54DC-F7A0-8A88-1BEDE1663986}"/>
              </a:ext>
            </a:extLst>
          </p:cNvPr>
          <p:cNvSpPr/>
          <p:nvPr/>
        </p:nvSpPr>
        <p:spPr bwMode="auto">
          <a:xfrm>
            <a:off x="9301700" y="5114704"/>
            <a:ext cx="593347" cy="228600"/>
          </a:xfrm>
          <a:prstGeom prst="rect">
            <a:avLst/>
          </a:prstGeom>
          <a:noFill/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1D1F30E-5A19-07EC-7198-E0DBBB6DDE7F}"/>
              </a:ext>
            </a:extLst>
          </p:cNvPr>
          <p:cNvSpPr/>
          <p:nvPr/>
        </p:nvSpPr>
        <p:spPr bwMode="auto">
          <a:xfrm>
            <a:off x="9362080" y="5774897"/>
            <a:ext cx="454082" cy="314960"/>
          </a:xfrm>
          <a:prstGeom prst="rect">
            <a:avLst/>
          </a:prstGeom>
          <a:noFill/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 descr="A green arrow pointing upwards&#10;&#10;Description automatically generated">
            <a:extLst>
              <a:ext uri="{FF2B5EF4-FFF2-40B4-BE49-F238E27FC236}">
                <a16:creationId xmlns:a16="http://schemas.microsoft.com/office/drawing/2014/main" id="{9AA703B9-89D9-22ED-B64F-089D824A6F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180" y="3115078"/>
            <a:ext cx="904118" cy="6780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E20D942-0C68-9E2B-F8D3-B58BBD2855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06888" y="2643954"/>
            <a:ext cx="1484149" cy="371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758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5650</TotalTime>
  <Words>936</Words>
  <Application>Microsoft Office PowerPoint</Application>
  <PresentationFormat>Widescreen</PresentationFormat>
  <Paragraphs>167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Aptos Narrow</vt:lpstr>
      <vt:lpstr>Arial</vt:lpstr>
      <vt:lpstr>Calibri</vt:lpstr>
      <vt:lpstr>Calibri Light</vt:lpstr>
      <vt:lpstr>Calibri Light    </vt:lpstr>
      <vt:lpstr>Wingdings</vt:lpstr>
      <vt:lpstr>Office Theme</vt:lpstr>
      <vt:lpstr>Site and Civil Engineering Department  CERN Smart Mobility </vt:lpstr>
      <vt:lpstr>PowerPoint Presentation</vt:lpstr>
      <vt:lpstr>PowerPoint Presentation</vt:lpstr>
      <vt:lpstr>Bike sharing pilot preparation</vt:lpstr>
      <vt:lpstr>Bike sharing pilot data analysis</vt:lpstr>
      <vt:lpstr>Bike sharing flows analysis (Meyrin)</vt:lpstr>
      <vt:lpstr>Bike sharing pilot flows analysis (Prevessin &lt;&gt; Meyrin)</vt:lpstr>
      <vt:lpstr>From a Pilot to a Service execution</vt:lpstr>
      <vt:lpstr>New contract, new provider and new records !  </vt:lpstr>
      <vt:lpstr>PowerPoint Presentation</vt:lpstr>
      <vt:lpstr>Car sharing – History via</vt:lpstr>
      <vt:lpstr>PowerPoint Presentation</vt:lpstr>
      <vt:lpstr> Car Sharing pilot: Objectives &amp; Follow up 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Emeline Dolmazon</dc:creator>
  <cp:lastModifiedBy>Gilles Bollinger</cp:lastModifiedBy>
  <cp:revision>292</cp:revision>
  <dcterms:created xsi:type="dcterms:W3CDTF">2021-03-26T11:50:08Z</dcterms:created>
  <dcterms:modified xsi:type="dcterms:W3CDTF">2025-02-12T13:49:02Z</dcterms:modified>
</cp:coreProperties>
</file>