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  <p:sldMasterId id="2147483677" r:id="rId3"/>
    <p:sldMasterId id="2147483689" r:id="rId4"/>
    <p:sldMasterId id="2147483710" r:id="rId5"/>
  </p:sldMasterIdLst>
  <p:notesMasterIdLst>
    <p:notesMasterId r:id="rId41"/>
  </p:notesMasterIdLst>
  <p:sldIdLst>
    <p:sldId id="6128" r:id="rId6"/>
    <p:sldId id="6091" r:id="rId7"/>
    <p:sldId id="6092" r:id="rId8"/>
    <p:sldId id="6093" r:id="rId9"/>
    <p:sldId id="6108" r:id="rId10"/>
    <p:sldId id="271" r:id="rId11"/>
    <p:sldId id="270" r:id="rId12"/>
    <p:sldId id="6084" r:id="rId13"/>
    <p:sldId id="6094" r:id="rId14"/>
    <p:sldId id="6095" r:id="rId15"/>
    <p:sldId id="6096" r:id="rId16"/>
    <p:sldId id="6097" r:id="rId17"/>
    <p:sldId id="6098" r:id="rId18"/>
    <p:sldId id="6099" r:id="rId19"/>
    <p:sldId id="6119" r:id="rId20"/>
    <p:sldId id="6120" r:id="rId21"/>
    <p:sldId id="6121" r:id="rId22"/>
    <p:sldId id="6122" r:id="rId23"/>
    <p:sldId id="5973" r:id="rId24"/>
    <p:sldId id="6123" r:id="rId25"/>
    <p:sldId id="1963" r:id="rId26"/>
    <p:sldId id="6105" r:id="rId27"/>
    <p:sldId id="6107" r:id="rId28"/>
    <p:sldId id="6124" r:id="rId29"/>
    <p:sldId id="6111" r:id="rId30"/>
    <p:sldId id="6086" r:id="rId31"/>
    <p:sldId id="6125" r:id="rId32"/>
    <p:sldId id="6036" r:id="rId33"/>
    <p:sldId id="6113" r:id="rId34"/>
    <p:sldId id="6115" r:id="rId35"/>
    <p:sldId id="6118" r:id="rId36"/>
    <p:sldId id="6063" r:id="rId37"/>
    <p:sldId id="6116" r:id="rId38"/>
    <p:sldId id="6127" r:id="rId39"/>
    <p:sldId id="4621" r:id="rId4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55"/>
    <p:restoredTop sz="80056"/>
  </p:normalViewPr>
  <p:slideViewPr>
    <p:cSldViewPr snapToGrid="0">
      <p:cViewPr>
        <p:scale>
          <a:sx n="92" d="100"/>
          <a:sy n="92" d="100"/>
        </p:scale>
        <p:origin x="632" y="224"/>
      </p:cViewPr>
      <p:guideLst/>
    </p:cSldViewPr>
  </p:slideViewPr>
  <p:notesTextViewPr>
    <p:cViewPr>
      <p:scale>
        <a:sx n="60" d="100"/>
        <a:sy n="6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FA36B-BDBC-7D41-A0F3-BA8B604B98EF}" type="datetimeFigureOut">
              <a:rPr lang="en-CH" smtClean="0"/>
              <a:t>15.02.2025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77F7A7-85F0-204E-BC5A-3BBAA9CE9EA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64168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Facility management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5F38DB-CAFA-D341-B4D5-64BB60628ED1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844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77F7A7-85F0-204E-BC5A-3BBAA9CE9EA7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30708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E4031F-C180-78EB-3AB3-135A7A8C2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180354-5391-A652-DA1D-8F791B6C73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215592-D660-DA5B-4D71-DF8D1A69A2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12DC03-11C4-B5A3-A28B-58ADD3142C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4CE7EE-4C62-4A23-92E1-FAC0EF45E1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77457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CA0FEB-73BC-A5CE-247D-45C65DB54F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0E1C08-5241-A274-7BCE-AB6B263E51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FEB633-8C6A-A1E7-C7FD-6154760605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DF2C3F-F63A-7FAA-5677-8908EDDA88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4CE7EE-4C62-4A23-92E1-FAC0EF45E1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41514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FAF41B-1BDF-0851-4FAA-81A000DF3E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FC5333-4B3E-88DA-05FA-0806D0351C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7189CA-0F63-5763-7539-95477162ED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BF5E7C-6650-0A5D-686B-70D477F8E3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4CE7EE-4C62-4A23-92E1-FAC0EF45E1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78549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4D43CF-D449-5E64-9F96-948712E3D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56EE05-929B-0067-01DF-E2C0B2E3C8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A3832E-109B-E24D-12E1-4D3CCD695D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8D520E-4471-01A6-B326-B06D3EB1E2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4CE7EE-4C62-4A23-92E1-FAC0EF45E1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62180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1E432-37E9-0788-D0D7-B57B2FD0BE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7F1A86-0F11-699E-D641-7B6673B410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C4B7F5-879F-62C3-2FD3-355726688C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62125C-5F68-F109-8F5C-F9DC11ABC6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4CE7EE-4C62-4A23-92E1-FAC0EF45E1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36289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813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77F7A7-85F0-204E-BC5A-3BBAA9CE9EA7}" type="slidenum">
              <a:rPr lang="en-CH" smtClean="0"/>
              <a:t>23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976913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9A1E32-C774-C67E-7EA2-FC54D831C3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D787DA-9B81-AA63-5868-BFA30BA7CA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CBFE64-BA49-D7E3-9A2C-9DF0EBC1C1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26B2C7-79C1-CDD2-CEFE-D70E5BE437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4CE7EE-4C62-4A23-92E1-FAC0EF45E1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56783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D0302A-91E0-EDD8-DBEA-F80A36E39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33F59D-FFD2-0E49-BE53-039911DE96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AE3ED5-FBA5-10AB-92CF-E9C5410D39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B71C77-D815-59CC-A394-0174452CDD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4CE7EE-4C62-4A23-92E1-FAC0EF45E1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4592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77F7A7-85F0-204E-BC5A-3BBAA9CE9EA7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169644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4CE7EE-4C62-4A23-92E1-FAC0EF45E1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9284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2FA4E0-30CB-B5CC-3D69-BE3805AFD9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26C927-2606-BB4C-B7E5-1B176DBA9C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458965-8150-9FCF-B7D1-81E00A361F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FE6D8-C8CC-2164-39FF-96DFEF51C6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4CE7EE-4C62-4A23-92E1-FAC0EF45E1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48373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AD7CC-BAF6-9E10-E01D-8B07DA8723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67DEDA-7784-C939-A20E-FBCDA13291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C23289-4632-DC3E-15BE-FDEAF0993D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0C648C-1776-CD03-083D-4356003B3B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4CE7EE-4C62-4A23-92E1-FAC0EF45E1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03817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F7EFCC-E3F1-9403-78D4-F7B86AAD0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FA3B60-0DA8-B74B-43E3-886770ADFC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3EC138-231D-CE27-9F30-929056DED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2CA33-2376-4A6B-29D0-66CF5A4BD0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4CE7EE-4C62-4A23-92E1-FAC0EF45E1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51043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4CE7EE-4C62-4A23-92E1-FAC0EF45E1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8503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C93045-A7AF-EB33-E9BC-B3B42ED46A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FCC5CB-E2E3-4157-1692-15FDD96325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5C4772-A325-4536-DA06-168880E2E8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C4D77-F388-62C9-E9F8-5C9AB1AEBC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4CE7EE-4C62-4A23-92E1-FAC0EF45E1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22498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BC6F18-5CC5-AEC6-93CC-5F6AAA4ABF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8D9D31-12DF-3911-C2D4-17BDED4D61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FE5E0D-06DA-3824-7E5F-411BF758DF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91E7EE-986C-B158-6848-30AB0AC62B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4CE7EE-4C62-4A23-92E1-FAC0EF45E1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43339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77F7A7-85F0-204E-BC5A-3BBAA9CE9EA7}" type="slidenum">
              <a:rPr lang="en-CH" smtClean="0"/>
              <a:t>35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84719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77F7A7-85F0-204E-BC5A-3BBAA9CE9EA7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39074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77F7A7-85F0-204E-BC5A-3BBAA9CE9EA7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40029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Basic principle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77F7A7-85F0-204E-BC5A-3BBAA9CE9EA7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25800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77F7A7-85F0-204E-BC5A-3BBAA9CE9EA7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67895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77F7A7-85F0-204E-BC5A-3BBAA9CE9EA7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94385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77F7A7-85F0-204E-BC5A-3BBAA9CE9EA7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447892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77F7A7-85F0-204E-BC5A-3BBAA9CE9EA7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88520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9D789-EDE6-D488-B755-C4B4B90509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337B05-C357-3648-7EB2-253477696F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9FDC03-7C37-37C1-BEC0-C8DFE7033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4C9DE-D722-4C42-BE29-BD1CDD41097B}" type="datetimeFigureOut">
              <a:rPr lang="en-CH" smtClean="0"/>
              <a:t>15.02.2025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82AE-D475-1D89-865C-58B8742EC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59868-2EF6-2CBB-DCC1-04096CEAD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E45D-D021-2F4C-A4F0-C23A7C0AF3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81454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C9846-563F-5F35-61F3-379D4BFAB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32DA9B-ECA9-4A11-9429-01E0D2CB8A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44B9B-1316-977B-48FB-FD6226F46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4C9DE-D722-4C42-BE29-BD1CDD41097B}" type="datetimeFigureOut">
              <a:rPr lang="en-CH" smtClean="0"/>
              <a:t>15.02.2025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6985C2-D0E9-503A-0C54-F160EA206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A1E97-9D14-64C7-915B-AB0C4CA34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E45D-D021-2F4C-A4F0-C23A7C0AF3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7653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642F6F-89C7-98C3-9CC1-69EC330137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1C38EC-4909-E952-1C33-E04FB5A206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855D7A-A9E6-DCFD-6BB4-31A3EB3EB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4C9DE-D722-4C42-BE29-BD1CDD41097B}" type="datetimeFigureOut">
              <a:rPr lang="en-CH" smtClean="0"/>
              <a:t>15.02.2025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8104A-831F-BEDB-F0D8-473B99002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5E732-43B6-347F-10EB-D4E9748AA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E45D-D021-2F4C-A4F0-C23A7C0AF3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31979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55BF504-FEA5-4984-BC7C-9CD6FB121BB6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710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99C689C-9C66-4714-9D69-AC61A4CE878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914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20A34B6-0D47-4124-9ED3-E09F1ACD859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1240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8DCA248-FF69-4B62-85EC-BC58EBA0E5D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078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2C8B8207-D3DF-4ABA-A99D-CDD5D7AF6AF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759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0750D2F-5240-445A-BE6A-17060686E4F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86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D0DE56A-5CA1-41CD-B2ED-997A480EFCF4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289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ABE075B-E844-4F06-A6BF-1D5A2DA1606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43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A6040-40EE-28C2-7CA2-E27048DE6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AD95B-915B-691B-F23C-F1DCEDE75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701E8-6FB4-7B3D-ADF2-2CFBBA147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4C9DE-D722-4C42-BE29-BD1CDD41097B}" type="datetimeFigureOut">
              <a:rPr lang="en-CH" smtClean="0"/>
              <a:t>15.02.2025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AD5FD-6934-9B74-6993-B83191D4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E547C-311B-D10B-C8B8-7B8C74C79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E45D-D021-2F4C-A4F0-C23A7C0AF3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27466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F58042E-CA98-4635-833F-65606CE97AF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223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04FBCBF-8C0A-49AE-AB52-10DE547010E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770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BD0FB4B-527F-4E19-88A3-C85FF1AD7E17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5983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2/15/25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620573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2/15/25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1561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2/15/25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0380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95D2-D73F-4339-BF26-9E39E44689A9}" type="datetimeFigureOut">
              <a:rPr lang="en-GB" smtClean="0"/>
              <a:t>15/02/2025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2FB7-8AD9-4BD7-AEB5-4C4CEC26A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1441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95D2-D73F-4339-BF26-9E39E44689A9}" type="datetimeFigureOut">
              <a:rPr lang="en-GB" smtClean="0"/>
              <a:t>15/02/2025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2FB7-8AD9-4BD7-AEB5-4C4CEC26A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6997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95D2-D73F-4339-BF26-9E39E44689A9}" type="datetimeFigureOut">
              <a:rPr lang="en-GB" smtClean="0"/>
              <a:t>15/02/2025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2FB7-8AD9-4BD7-AEB5-4C4CEC26A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43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95D2-D73F-4339-BF26-9E39E44689A9}" type="datetimeFigureOut">
              <a:rPr lang="en-GB" smtClean="0"/>
              <a:t>15/02/2025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2FB7-8AD9-4BD7-AEB5-4C4CEC26A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451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ABC97-EE50-810A-85AF-85FD8F79B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CFDD33-1E76-366F-D3E7-0DB168CC27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6AFEC-B687-8E61-0C02-883D4868F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4C9DE-D722-4C42-BE29-BD1CDD41097B}" type="datetimeFigureOut">
              <a:rPr lang="en-CH" smtClean="0"/>
              <a:t>15.02.2025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1168E-7694-A4F0-6F40-52D86D42E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A27017-9BE1-D5A0-5B29-0680476C5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E45D-D021-2F4C-A4F0-C23A7C0AF3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888447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95D2-D73F-4339-BF26-9E39E44689A9}" type="datetimeFigureOut">
              <a:rPr lang="en-GB" smtClean="0"/>
              <a:t>15/02/2025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2FB7-8AD9-4BD7-AEB5-4C4CEC26A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7965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95D2-D73F-4339-BF26-9E39E44689A9}" type="datetimeFigureOut">
              <a:rPr lang="en-GB" smtClean="0"/>
              <a:t>15/02/2025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2FB7-8AD9-4BD7-AEB5-4C4CEC26A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6049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95D2-D73F-4339-BF26-9E39E44689A9}" type="datetimeFigureOut">
              <a:rPr lang="en-GB" smtClean="0"/>
              <a:t>15/02/2025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2FB7-8AD9-4BD7-AEB5-4C4CEC26A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44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95D2-D73F-4339-BF26-9E39E44689A9}" type="datetimeFigureOut">
              <a:rPr lang="en-GB" smtClean="0"/>
              <a:t>15/02/2025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2FB7-8AD9-4BD7-AEB5-4C4CEC26A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9788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95D2-D73F-4339-BF26-9E39E44689A9}" type="datetimeFigureOut">
              <a:rPr lang="en-GB" smtClean="0"/>
              <a:t>15/02/2025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2FB7-8AD9-4BD7-AEB5-4C4CEC26A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7001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95D2-D73F-4339-BF26-9E39E44689A9}" type="datetimeFigureOut">
              <a:rPr lang="en-GB" smtClean="0"/>
              <a:t>15/02/2025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2FB7-8AD9-4BD7-AEB5-4C4CEC26A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4423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95D2-D73F-4339-BF26-9E39E44689A9}" type="datetimeFigureOut">
              <a:rPr lang="en-GB" smtClean="0"/>
              <a:t>15/02/2025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2FB7-8AD9-4BD7-AEB5-4C4CEC26A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3655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4230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80100" cy="619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27"/>
          <p:cNvSpPr txBox="1">
            <a:spLocks noChangeArrowheads="1"/>
          </p:cNvSpPr>
          <p:nvPr userDrawn="1"/>
        </p:nvSpPr>
        <p:spPr bwMode="auto">
          <a:xfrm>
            <a:off x="814490" y="122388"/>
            <a:ext cx="2698175" cy="357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defRPr/>
            </a:pPr>
            <a:r>
              <a:rPr lang="fr-CH" sz="1723" dirty="0">
                <a:latin typeface="Arial" charset="0"/>
              </a:rPr>
              <a:t>Citec Ingénieurs Conseils</a:t>
            </a:r>
            <a:endParaRPr lang="fr-FR" sz="1723" dirty="0">
              <a:latin typeface="Arial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039" y="1665905"/>
            <a:ext cx="10847187" cy="1935157"/>
          </a:xfrm>
        </p:spPr>
        <p:txBody>
          <a:bodyPr/>
          <a:lstStyle>
            <a:lvl1pPr algn="ctr">
              <a:defRPr sz="3265">
                <a:solidFill>
                  <a:srgbClr val="FF0000"/>
                </a:solidFill>
              </a:defRPr>
            </a:lvl1pPr>
          </a:lstStyle>
          <a:p>
            <a:pPr lvl="0"/>
            <a:r>
              <a:rPr lang="fr-FR" noProof="0"/>
              <a:t>Modifiez le style du titre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8803" y="3916389"/>
            <a:ext cx="8535848" cy="1752296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fr-FR" noProof="0"/>
              <a:t>Modifiez le style des sous-titres du masque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6DB17-F9F7-410E-B1C9-5ED9607F5D1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61429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9DE5A-1012-4A9B-B300-BA85BAADAD7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355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FE75E-6969-229B-E425-352384988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B129C-91D6-9139-40C2-31540FC989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9CDB55-D14F-1282-E040-568892B2A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401199-AE09-6E3A-726E-0239E6795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4C9DE-D722-4C42-BE29-BD1CDD41097B}" type="datetimeFigureOut">
              <a:rPr lang="en-CH" smtClean="0"/>
              <a:t>15.02.2025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3C2F3-BCB1-0ECC-0431-7ED40002F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0B5280-33CF-2A87-49CA-A9FC76D78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E45D-D021-2F4C-A4F0-C23A7C0AF3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754045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10B68-C72A-464A-8A47-AC8D7C4F6F3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94241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8641A-2F08-401D-8995-9FD071158BA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32140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60190" y="620575"/>
            <a:ext cx="5495088" cy="5943696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29036" y="620575"/>
            <a:ext cx="5496898" cy="5943696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85D0-237B-442F-A9EF-38F00F751DF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35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59540" y="620642"/>
            <a:ext cx="5500659" cy="639293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680" indent="0">
              <a:buNone/>
              <a:defRPr sz="1814" b="1"/>
            </a:lvl2pPr>
            <a:lvl3pPr marL="829361" indent="0">
              <a:buNone/>
              <a:defRPr sz="1633" b="1"/>
            </a:lvl3pPr>
            <a:lvl4pPr marL="1244041" indent="0">
              <a:buNone/>
              <a:defRPr sz="1451" b="1"/>
            </a:lvl4pPr>
            <a:lvl5pPr marL="1658722" indent="0">
              <a:buNone/>
              <a:defRPr sz="1451" b="1"/>
            </a:lvl5pPr>
            <a:lvl6pPr marL="2073402" indent="0">
              <a:buNone/>
              <a:defRPr sz="1451" b="1"/>
            </a:lvl6pPr>
            <a:lvl7pPr marL="2488082" indent="0">
              <a:buNone/>
              <a:defRPr sz="1451" b="1"/>
            </a:lvl7pPr>
            <a:lvl8pPr marL="2902763" indent="0">
              <a:buNone/>
              <a:defRPr sz="1451" b="1"/>
            </a:lvl8pPr>
            <a:lvl9pPr marL="3317443" indent="0">
              <a:buNone/>
              <a:defRPr sz="1451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59540" y="1259935"/>
            <a:ext cx="5500659" cy="5303975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1"/>
            </a:lvl4pPr>
            <a:lvl5pPr>
              <a:defRPr sz="1451"/>
            </a:lvl5pPr>
            <a:lvl6pPr>
              <a:defRPr sz="1451"/>
            </a:lvl6pPr>
            <a:lvl7pPr>
              <a:defRPr sz="1451"/>
            </a:lvl7pPr>
            <a:lvl8pPr>
              <a:defRPr sz="1451"/>
            </a:lvl8pPr>
            <a:lvl9pPr>
              <a:defRPr sz="1451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424397" y="620642"/>
            <a:ext cx="5502508" cy="639293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680" indent="0">
              <a:buNone/>
              <a:defRPr sz="1814" b="1"/>
            </a:lvl2pPr>
            <a:lvl3pPr marL="829361" indent="0">
              <a:buNone/>
              <a:defRPr sz="1633" b="1"/>
            </a:lvl3pPr>
            <a:lvl4pPr marL="1244041" indent="0">
              <a:buNone/>
              <a:defRPr sz="1451" b="1"/>
            </a:lvl4pPr>
            <a:lvl5pPr marL="1658722" indent="0">
              <a:buNone/>
              <a:defRPr sz="1451" b="1"/>
            </a:lvl5pPr>
            <a:lvl6pPr marL="2073402" indent="0">
              <a:buNone/>
              <a:defRPr sz="1451" b="1"/>
            </a:lvl6pPr>
            <a:lvl7pPr marL="2488082" indent="0">
              <a:buNone/>
              <a:defRPr sz="1451" b="1"/>
            </a:lvl7pPr>
            <a:lvl8pPr marL="2902763" indent="0">
              <a:buNone/>
              <a:defRPr sz="1451" b="1"/>
            </a:lvl8pPr>
            <a:lvl9pPr marL="3317443" indent="0">
              <a:buNone/>
              <a:defRPr sz="1451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424397" y="1259935"/>
            <a:ext cx="5502508" cy="5303975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1"/>
            </a:lvl4pPr>
            <a:lvl5pPr>
              <a:defRPr sz="1451"/>
            </a:lvl5pPr>
            <a:lvl6pPr>
              <a:defRPr sz="1451"/>
            </a:lvl6pPr>
            <a:lvl7pPr>
              <a:defRPr sz="1451"/>
            </a:lvl7pPr>
            <a:lvl8pPr>
              <a:defRPr sz="1451"/>
            </a:lvl8pPr>
            <a:lvl9pPr>
              <a:defRPr sz="1451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1431810" cy="6205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A9921-0495-413B-8618-5A55F0B427A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8525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7477" y="620643"/>
            <a:ext cx="7157579" cy="5943267"/>
          </a:xfrm>
        </p:spPr>
        <p:txBody>
          <a:bodyPr/>
          <a:lstStyle>
            <a:lvl1pPr>
              <a:defRPr sz="2902"/>
            </a:lvl1pPr>
            <a:lvl2pPr>
              <a:defRPr sz="2540"/>
            </a:lvl2pPr>
            <a:lvl3pPr>
              <a:defRPr sz="2177"/>
            </a:lvl3pPr>
            <a:lvl4pPr>
              <a:defRPr sz="1814"/>
            </a:lvl4pPr>
            <a:lvl5pPr>
              <a:defRPr sz="1814"/>
            </a:lvl5pPr>
            <a:lvl6pPr>
              <a:defRPr sz="1814"/>
            </a:lvl6pPr>
            <a:lvl7pPr>
              <a:defRPr sz="1814"/>
            </a:lvl7pPr>
            <a:lvl8pPr>
              <a:defRPr sz="1814"/>
            </a:lvl8pPr>
            <a:lvl9pPr>
              <a:defRPr sz="1814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59540" y="620643"/>
            <a:ext cx="3861330" cy="5943267"/>
          </a:xfrm>
        </p:spPr>
        <p:txBody>
          <a:bodyPr/>
          <a:lstStyle>
            <a:lvl1pPr marL="0" indent="0">
              <a:buNone/>
              <a:defRPr sz="1270"/>
            </a:lvl1pPr>
            <a:lvl2pPr marL="414680" indent="0">
              <a:buNone/>
              <a:defRPr sz="1088"/>
            </a:lvl2pPr>
            <a:lvl3pPr marL="829361" indent="0">
              <a:buNone/>
              <a:defRPr sz="907"/>
            </a:lvl3pPr>
            <a:lvl4pPr marL="1244041" indent="0">
              <a:buNone/>
              <a:defRPr sz="816"/>
            </a:lvl4pPr>
            <a:lvl5pPr marL="1658722" indent="0">
              <a:buNone/>
              <a:defRPr sz="816"/>
            </a:lvl5pPr>
            <a:lvl6pPr marL="2073402" indent="0">
              <a:buNone/>
              <a:defRPr sz="816"/>
            </a:lvl6pPr>
            <a:lvl7pPr marL="2488082" indent="0">
              <a:buNone/>
              <a:defRPr sz="816"/>
            </a:lvl7pPr>
            <a:lvl8pPr marL="2902763" indent="0">
              <a:buNone/>
              <a:defRPr sz="816"/>
            </a:lvl8pPr>
            <a:lvl9pPr marL="3317443" indent="0">
              <a:buNone/>
              <a:defRPr sz="816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1431810" cy="6205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AB8C1-1D99-4C0B-B2B2-F1E365CF321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36378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2/15/25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6378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589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9889552" y="6407999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2/15/25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6BCD8F1-CB24-407E-9EAE-75ADFF8FF37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5440" y="6381328"/>
            <a:ext cx="1338035" cy="401638"/>
          </a:xfrm>
          <a:prstGeom prst="rect">
            <a:avLst/>
          </a:prstGeom>
          <a:solidFill>
            <a:srgbClr val="0033A0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noProof="0" dirty="0">
                <a:solidFill>
                  <a:srgbClr val="AABBDF"/>
                </a:solidFill>
              </a:rPr>
              <a:t>SCE</a:t>
            </a:r>
          </a:p>
          <a:p>
            <a:pPr algn="l">
              <a:defRPr/>
            </a:pPr>
            <a:r>
              <a:rPr lang="en-GB" sz="900" noProof="0" dirty="0">
                <a:solidFill>
                  <a:srgbClr val="AABBDF"/>
                </a:solidFill>
              </a:rPr>
              <a:t>Site and Civil Engineering</a:t>
            </a:r>
          </a:p>
        </p:txBody>
      </p:sp>
    </p:spTree>
    <p:extLst>
      <p:ext uri="{BB962C8B-B14F-4D97-AF65-F5344CB8AC3E}">
        <p14:creationId xmlns:p14="http://schemas.microsoft.com/office/powerpoint/2010/main" val="346226178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2/15/25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5247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2/15/25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8692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F5F53-E977-B3DF-C3E5-5F9D10FD5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EB2985-1282-4FBA-0330-5C034456F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52A03B-12E3-EF21-4611-101DB0B42B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EE9F70-384B-996E-1E4E-C19391F503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1CEB83-CEC3-1BBA-0E67-F9879C51B2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1A9249-1CE5-A4F5-0BD0-1E2DECE11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4C9DE-D722-4C42-BE29-BD1CDD41097B}" type="datetimeFigureOut">
              <a:rPr lang="en-CH" smtClean="0"/>
              <a:t>15.02.2025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F32877-CED3-437A-A351-79AC50E02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1A9FF2-5342-FFB4-F77C-5E76C28D8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E45D-D021-2F4C-A4F0-C23A7C0AF3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5667160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2/15/25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5328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2/15/25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353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2/15/25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018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2/15/25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32001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2/15/25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582559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2/15/25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472059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2/15/25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8205461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2/15/25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45839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2/15/25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7281845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2/15/25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6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17CBF-877E-611B-8182-1004BA470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9D022A-BA76-CD1B-1761-87ACF9168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4C9DE-D722-4C42-BE29-BD1CDD41097B}" type="datetimeFigureOut">
              <a:rPr lang="en-CH" smtClean="0"/>
              <a:t>15.02.2025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436F32-254A-B23B-271D-DE1FCA2D7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96C31C-A40E-7149-82A3-78E54D59D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E45D-D021-2F4C-A4F0-C23A7C0AF3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7632788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2/15/25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90510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926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60A00E-0D0A-159C-1642-8CDA6D28B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4C9DE-D722-4C42-BE29-BD1CDD41097B}" type="datetimeFigureOut">
              <a:rPr lang="en-CH" smtClean="0"/>
              <a:t>15.02.2025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D58EC6-817F-41C6-00C7-A89C39781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D365AA-5124-6221-62EE-BEE25AA13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E45D-D021-2F4C-A4F0-C23A7C0AF3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83690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1B7FE-055D-C049-E010-F30F1F9E8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1166D-107D-C09A-F8A8-2DB91A049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6814A2-2BE4-77B2-1AB7-7438F8A7F8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0FC0C9-AC3B-EE53-873E-8F89C2CCF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4C9DE-D722-4C42-BE29-BD1CDD41097B}" type="datetimeFigureOut">
              <a:rPr lang="en-CH" smtClean="0"/>
              <a:t>15.02.2025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DA539F-FE04-242F-8E1C-1CFAF78C6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E90C6-C768-E42E-04EF-EB2035BFF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E45D-D021-2F4C-A4F0-C23A7C0AF3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6871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1B9F2-0D6D-5076-378C-34A57AE18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675DC7-CFEB-9618-1AF0-8D6AA29E85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D3C462-F405-BC8C-EA69-77E6BA5E81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E969C-A098-FD71-A653-730C1C023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4C9DE-D722-4C42-BE29-BD1CDD41097B}" type="datetimeFigureOut">
              <a:rPr lang="en-CH" smtClean="0"/>
              <a:t>15.02.2025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E9F813-90CE-3FFF-5128-8590C3985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C732DB-BF0E-5BAD-C0B3-2C6D1E466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E45D-D021-2F4C-A4F0-C23A7C0AF3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3235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1.xml"/><Relationship Id="rId9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9C2610-3F42-6A9F-DA23-5C6297716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630DD4-303A-A6B6-B784-08F178F89F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0195C-D06C-8738-E825-C39421B26D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CD4C9DE-D722-4C42-BE29-BD1CDD41097B}" type="datetimeFigureOut">
              <a:rPr lang="en-CH" smtClean="0"/>
              <a:t>15.02.2025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4A45E-3ED5-BAC5-A374-5DF23C675B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2A8D1-0985-E638-48D9-0D8CAD0B08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9EE45D-D021-2F4C-A4F0-C23A7C0AF3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76674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B25B95-B176-4403-9595-8BD156C4B0C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058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hf sldNum="0" hdr="0" ftr="0"/>
  <p:txStyles>
    <p:titleStyle>
      <a:lvl1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2pPr>
      <a:lvl3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3pPr>
      <a:lvl4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4pPr>
      <a:lvl5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5pPr>
      <a:lvl6pPr marL="4572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6pPr>
      <a:lvl7pPr marL="9144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7pPr>
      <a:lvl8pPr marL="13716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8pPr>
      <a:lvl9pPr marL="18288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>
        <a:lnSpc>
          <a:spcPct val="90000"/>
        </a:lnSpc>
        <a:spcBef>
          <a:spcPts val="1000"/>
        </a:spcBef>
        <a:spcAft>
          <a:spcPts val="0"/>
        </a:spcAft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95D2-D73F-4339-BF26-9E39E44689A9}" type="datetimeFigureOut">
              <a:rPr lang="en-GB" smtClean="0"/>
              <a:t>15/02/2025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2FB7-8AD9-4BD7-AEB5-4C4CEC26A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1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70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/>
        </p:nvSpPr>
        <p:spPr bwMode="auto">
          <a:xfrm>
            <a:off x="695032" y="620575"/>
            <a:ext cx="85069" cy="6237425"/>
          </a:xfrm>
          <a:prstGeom prst="rect">
            <a:avLst/>
          </a:prstGeom>
          <a:gradFill rotWithShape="1">
            <a:gsLst>
              <a:gs pos="0">
                <a:srgbClr val="E1E1E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877" tIns="41439" rIns="82877" bIns="41439" anchor="ctr"/>
          <a:lstStyle/>
          <a:p>
            <a:endParaRPr lang="fr-FR" sz="1723">
              <a:latin typeface="Arial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"/>
            <a:ext cx="11431810" cy="62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8037" tIns="49017" rIns="98037" bIns="490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8290" y="620575"/>
            <a:ext cx="11084295" cy="5943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8037" tIns="49017" rIns="98037" bIns="490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431810" y="1"/>
            <a:ext cx="760190" cy="22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8037" tIns="49017" rIns="98037" bIns="49017" numCol="1" anchor="t" anchorCtr="0" compatLnSpc="1">
            <a:prstTxWarp prst="textNoShape">
              <a:avLst/>
            </a:prstTxWarp>
          </a:bodyPr>
          <a:lstStyle>
            <a:lvl1pPr algn="r">
              <a:defRPr sz="726">
                <a:solidFill>
                  <a:schemeClr val="bg2"/>
                </a:solidFill>
                <a:latin typeface="Arial Rounded MT Bold" pitchFamily="34" charset="0"/>
              </a:defRPr>
            </a:lvl1pPr>
          </a:lstStyle>
          <a:p>
            <a:pPr>
              <a:defRPr/>
            </a:pPr>
            <a:fld id="{A0D471DC-2D70-4671-81AD-41701AA0777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2" name="Line 8"/>
          <p:cNvSpPr>
            <a:spLocks noChangeShapeType="1"/>
          </p:cNvSpPr>
          <p:nvPr/>
        </p:nvSpPr>
        <p:spPr bwMode="auto">
          <a:xfrm flipV="1">
            <a:off x="0" y="620575"/>
            <a:ext cx="12192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CH" sz="1633"/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 rot="-5400000">
            <a:off x="-1353951" y="4137603"/>
            <a:ext cx="3301574" cy="376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877" tIns="41439" rIns="82877" bIns="41439">
            <a:spAutoFit/>
          </a:bodyPr>
          <a:lstStyle>
            <a:lvl1pPr defTabSz="9810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7338" defTabSz="9810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810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810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810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81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81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81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81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fr-CH" sz="1905">
                <a:solidFill>
                  <a:schemeClr val="bg2"/>
                </a:solidFill>
                <a:latin typeface="Arial Black" pitchFamily="34" charset="0"/>
              </a:rPr>
              <a:t>Solutions en mobilité</a:t>
            </a:r>
            <a:endParaRPr lang="fr-FR" sz="1905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1032" name="Rectangle 14"/>
          <p:cNvSpPr>
            <a:spLocks noChangeArrowheads="1"/>
          </p:cNvSpPr>
          <p:nvPr/>
        </p:nvSpPr>
        <p:spPr bwMode="auto">
          <a:xfrm>
            <a:off x="184618" y="751601"/>
            <a:ext cx="327606" cy="2606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lIns="82877" tIns="41439" rIns="82877" bIns="41439" anchor="ctr"/>
          <a:lstStyle/>
          <a:p>
            <a:pPr algn="ctr" defTabSz="889835"/>
            <a:r>
              <a:rPr lang="fr-CH" sz="1723">
                <a:solidFill>
                  <a:srgbClr val="EAEAEA"/>
                </a:solidFill>
                <a:latin typeface="Arial" charset="0"/>
              </a:rPr>
              <a:t>1</a:t>
            </a:r>
            <a:endParaRPr lang="fr-FR" sz="1723">
              <a:solidFill>
                <a:srgbClr val="EAEAEA"/>
              </a:solidFill>
              <a:latin typeface="Arial" charset="0"/>
            </a:endParaRPr>
          </a:p>
        </p:txBody>
      </p:sp>
      <p:sp>
        <p:nvSpPr>
          <p:cNvPr id="1033" name="Rectangle 15"/>
          <p:cNvSpPr>
            <a:spLocks noChangeArrowheads="1"/>
          </p:cNvSpPr>
          <p:nvPr/>
        </p:nvSpPr>
        <p:spPr bwMode="auto">
          <a:xfrm>
            <a:off x="184618" y="1078448"/>
            <a:ext cx="327606" cy="262052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lIns="82877" tIns="41439" rIns="82877" bIns="41439" anchor="ctr"/>
          <a:lstStyle/>
          <a:p>
            <a:pPr algn="ctr" defTabSz="889835"/>
            <a:r>
              <a:rPr lang="fr-CH" sz="1723">
                <a:solidFill>
                  <a:srgbClr val="EAEAEA"/>
                </a:solidFill>
                <a:latin typeface="Arial" charset="0"/>
              </a:rPr>
              <a:t>2</a:t>
            </a:r>
            <a:endParaRPr lang="fr-FR" sz="1723">
              <a:solidFill>
                <a:srgbClr val="EAEAEA"/>
              </a:solidFill>
              <a:latin typeface="Arial" charset="0"/>
            </a:endParaRPr>
          </a:p>
        </p:txBody>
      </p:sp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184618" y="1405292"/>
            <a:ext cx="327606" cy="2606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lIns="82877" tIns="41439" rIns="82877" bIns="41439" anchor="ctr"/>
          <a:lstStyle/>
          <a:p>
            <a:pPr algn="ctr" defTabSz="889835"/>
            <a:r>
              <a:rPr lang="fr-CH" sz="1723">
                <a:solidFill>
                  <a:srgbClr val="EAEAEA"/>
                </a:solidFill>
                <a:latin typeface="Arial" charset="0"/>
              </a:rPr>
              <a:t>3</a:t>
            </a:r>
            <a:endParaRPr lang="fr-FR" sz="1723">
              <a:solidFill>
                <a:srgbClr val="EAEAEA"/>
              </a:solidFill>
              <a:latin typeface="Arial" charset="0"/>
            </a:endParaRPr>
          </a:p>
        </p:txBody>
      </p:sp>
      <p:sp>
        <p:nvSpPr>
          <p:cNvPr id="1035" name="Rectangle 17"/>
          <p:cNvSpPr>
            <a:spLocks noChangeArrowheads="1"/>
          </p:cNvSpPr>
          <p:nvPr/>
        </p:nvSpPr>
        <p:spPr bwMode="auto">
          <a:xfrm>
            <a:off x="184618" y="1730698"/>
            <a:ext cx="327606" cy="2606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lIns="82877" tIns="41439" rIns="82877" bIns="41439" anchor="ctr"/>
          <a:lstStyle/>
          <a:p>
            <a:pPr algn="ctr" defTabSz="889835"/>
            <a:r>
              <a:rPr lang="fr-CH" sz="1723">
                <a:solidFill>
                  <a:srgbClr val="EAEAEA"/>
                </a:solidFill>
                <a:latin typeface="Arial" charset="0"/>
              </a:rPr>
              <a:t>4</a:t>
            </a:r>
            <a:endParaRPr lang="fr-FR" sz="1723">
              <a:solidFill>
                <a:srgbClr val="EAEAEA"/>
              </a:solidFill>
              <a:latin typeface="Arial" charset="0"/>
            </a:endParaRPr>
          </a:p>
        </p:txBody>
      </p:sp>
      <p:sp>
        <p:nvSpPr>
          <p:cNvPr id="1037" name="Line 16"/>
          <p:cNvSpPr>
            <a:spLocks noChangeShapeType="1"/>
          </p:cNvSpPr>
          <p:nvPr/>
        </p:nvSpPr>
        <p:spPr bwMode="auto">
          <a:xfrm flipV="1">
            <a:off x="0" y="620575"/>
            <a:ext cx="12192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 sz="1633"/>
          </a:p>
        </p:txBody>
      </p:sp>
      <p:sp>
        <p:nvSpPr>
          <p:cNvPr id="59409" name="Text Box 17"/>
          <p:cNvSpPr txBox="1">
            <a:spLocks noChangeArrowheads="1"/>
          </p:cNvSpPr>
          <p:nvPr/>
        </p:nvSpPr>
        <p:spPr bwMode="auto">
          <a:xfrm rot="16200000">
            <a:off x="-1353951" y="4137603"/>
            <a:ext cx="3301574" cy="376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877" tIns="41439" rIns="82877" bIns="41439">
            <a:spAutoFit/>
          </a:bodyPr>
          <a:lstStyle>
            <a:lvl1pPr defTabSz="981075">
              <a:defRPr>
                <a:solidFill>
                  <a:schemeClr val="tx1"/>
                </a:solidFill>
                <a:latin typeface="Arial" charset="0"/>
              </a:defRPr>
            </a:lvl1pPr>
            <a:lvl2pPr marL="455613" defTabSz="981075">
              <a:defRPr>
                <a:solidFill>
                  <a:schemeClr val="tx1"/>
                </a:solidFill>
                <a:latin typeface="Arial" charset="0"/>
              </a:defRPr>
            </a:lvl2pPr>
            <a:lvl3pPr defTabSz="981075">
              <a:defRPr>
                <a:solidFill>
                  <a:schemeClr val="tx1"/>
                </a:solidFill>
                <a:latin typeface="Arial" charset="0"/>
              </a:defRPr>
            </a:lvl3pPr>
            <a:lvl4pPr defTabSz="981075">
              <a:defRPr>
                <a:solidFill>
                  <a:schemeClr val="tx1"/>
                </a:solidFill>
                <a:latin typeface="Arial" charset="0"/>
              </a:defRPr>
            </a:lvl4pPr>
            <a:lvl5pPr defTabSz="981075">
              <a:defRPr>
                <a:solidFill>
                  <a:schemeClr val="tx1"/>
                </a:solidFill>
                <a:latin typeface="Arial" charset="0"/>
              </a:defRPr>
            </a:lvl5pPr>
            <a:lvl6pPr defTabSz="981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981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981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981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fr-CH" sz="1905">
                <a:solidFill>
                  <a:schemeClr val="bg2"/>
                </a:solidFill>
                <a:latin typeface="Arial Black" pitchFamily="34" charset="0"/>
              </a:rPr>
              <a:t>Solutions en mobilité</a:t>
            </a:r>
            <a:endParaRPr lang="fr-FR" sz="1905">
              <a:solidFill>
                <a:schemeClr val="bg2"/>
              </a:solidFill>
              <a:latin typeface="Arial Black" pitchFamily="34" charset="0"/>
            </a:endParaRPr>
          </a:p>
        </p:txBody>
      </p:sp>
      <p:pic>
        <p:nvPicPr>
          <p:cNvPr id="1039" name="Picture 18" descr="Logo Citec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4429"/>
            <a:ext cx="760190" cy="26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0" name="Rectangle 19"/>
          <p:cNvSpPr>
            <a:spLocks noChangeArrowheads="1"/>
          </p:cNvSpPr>
          <p:nvPr/>
        </p:nvSpPr>
        <p:spPr bwMode="auto">
          <a:xfrm>
            <a:off x="184618" y="751601"/>
            <a:ext cx="327606" cy="2606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877" tIns="41439" rIns="82877" bIns="41439" anchor="ctr"/>
          <a:lstStyle/>
          <a:p>
            <a:pPr algn="ctr" defTabSz="889835"/>
            <a:r>
              <a:rPr lang="fr-CH" sz="1723">
                <a:solidFill>
                  <a:srgbClr val="EAEAEA"/>
                </a:solidFill>
                <a:latin typeface="Arial" charset="0"/>
              </a:rPr>
              <a:t>1</a:t>
            </a:r>
            <a:endParaRPr lang="fr-FR" sz="1723">
              <a:solidFill>
                <a:srgbClr val="EAEAEA"/>
              </a:solidFill>
              <a:latin typeface="Arial" charset="0"/>
            </a:endParaRPr>
          </a:p>
        </p:txBody>
      </p:sp>
      <p:sp>
        <p:nvSpPr>
          <p:cNvPr id="1041" name="Rectangle 20"/>
          <p:cNvSpPr>
            <a:spLocks noChangeArrowheads="1"/>
          </p:cNvSpPr>
          <p:nvPr/>
        </p:nvSpPr>
        <p:spPr bwMode="auto">
          <a:xfrm>
            <a:off x="184618" y="1078448"/>
            <a:ext cx="327606" cy="262052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877" tIns="41439" rIns="82877" bIns="41439" anchor="ctr"/>
          <a:lstStyle/>
          <a:p>
            <a:pPr algn="ctr" defTabSz="889835"/>
            <a:r>
              <a:rPr lang="fr-CH" sz="1723">
                <a:solidFill>
                  <a:srgbClr val="EAEAEA"/>
                </a:solidFill>
                <a:latin typeface="Arial" charset="0"/>
              </a:rPr>
              <a:t>2</a:t>
            </a:r>
            <a:endParaRPr lang="fr-FR" sz="1723">
              <a:solidFill>
                <a:srgbClr val="EAEAEA"/>
              </a:solidFill>
              <a:latin typeface="Arial" charset="0"/>
            </a:endParaRPr>
          </a:p>
        </p:txBody>
      </p:sp>
      <p:sp>
        <p:nvSpPr>
          <p:cNvPr id="1042" name="Rectangle 21"/>
          <p:cNvSpPr>
            <a:spLocks noChangeArrowheads="1"/>
          </p:cNvSpPr>
          <p:nvPr/>
        </p:nvSpPr>
        <p:spPr bwMode="auto">
          <a:xfrm>
            <a:off x="184618" y="1405292"/>
            <a:ext cx="327606" cy="2606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877" tIns="41439" rIns="82877" bIns="41439" anchor="ctr"/>
          <a:lstStyle/>
          <a:p>
            <a:pPr algn="ctr" defTabSz="889835"/>
            <a:r>
              <a:rPr lang="fr-CH" sz="1723">
                <a:solidFill>
                  <a:srgbClr val="EAEAEA"/>
                </a:solidFill>
                <a:latin typeface="Arial" charset="0"/>
              </a:rPr>
              <a:t>3</a:t>
            </a:r>
            <a:endParaRPr lang="fr-FR" sz="1723">
              <a:solidFill>
                <a:srgbClr val="EAEAEA"/>
              </a:solidFill>
              <a:latin typeface="Arial" charset="0"/>
            </a:endParaRPr>
          </a:p>
        </p:txBody>
      </p:sp>
      <p:sp>
        <p:nvSpPr>
          <p:cNvPr id="1043" name="Rectangle 22"/>
          <p:cNvSpPr>
            <a:spLocks noChangeArrowheads="1"/>
          </p:cNvSpPr>
          <p:nvPr/>
        </p:nvSpPr>
        <p:spPr bwMode="auto">
          <a:xfrm>
            <a:off x="184618" y="1730698"/>
            <a:ext cx="327606" cy="2606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877" tIns="41439" rIns="82877" bIns="41439" anchor="ctr"/>
          <a:lstStyle/>
          <a:p>
            <a:pPr algn="ctr" defTabSz="889835"/>
            <a:r>
              <a:rPr lang="fr-CH" sz="1723">
                <a:solidFill>
                  <a:srgbClr val="EAEAEA"/>
                </a:solidFill>
                <a:latin typeface="Arial" charset="0"/>
              </a:rPr>
              <a:t>4</a:t>
            </a:r>
            <a:endParaRPr lang="fr-FR" sz="1723">
              <a:solidFill>
                <a:srgbClr val="EAEAEA"/>
              </a:solidFill>
              <a:latin typeface="Arial" charset="0"/>
            </a:endParaRPr>
          </a:p>
        </p:txBody>
      </p:sp>
      <p:sp>
        <p:nvSpPr>
          <p:cNvPr id="59416" name="Text Box 24"/>
          <p:cNvSpPr txBox="1">
            <a:spLocks noChangeArrowheads="1"/>
          </p:cNvSpPr>
          <p:nvPr/>
        </p:nvSpPr>
        <p:spPr bwMode="auto">
          <a:xfrm>
            <a:off x="760190" y="6621865"/>
            <a:ext cx="4678789" cy="35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8160" tIns="48978" rIns="88160" bIns="48978">
            <a:spAutoFit/>
          </a:bodyPr>
          <a:lstStyle>
            <a:lvl1pPr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fr-FR" sz="1633" dirty="0">
                <a:latin typeface="Arial Narrow" pitchFamily="34" charset="0"/>
              </a:rPr>
              <a:t>Affaire n° 16333.2  – PME CERN</a:t>
            </a:r>
          </a:p>
        </p:txBody>
      </p:sp>
      <p:sp>
        <p:nvSpPr>
          <p:cNvPr id="59417" name="Text Box 25"/>
          <p:cNvSpPr txBox="1">
            <a:spLocks noChangeArrowheads="1"/>
          </p:cNvSpPr>
          <p:nvPr/>
        </p:nvSpPr>
        <p:spPr bwMode="auto">
          <a:xfrm>
            <a:off x="7245336" y="6621865"/>
            <a:ext cx="4678788" cy="35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8160" tIns="48978" rIns="88160" bIns="48978">
            <a:spAutoFit/>
          </a:bodyPr>
          <a:lstStyle>
            <a:lvl1pPr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9591675" algn="r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fr-FR" sz="1633" dirty="0">
                <a:latin typeface="Arial Narrow" pitchFamily="34" charset="0"/>
              </a:rPr>
              <a:t>Meyrin, le 22.11.2018</a:t>
            </a:r>
          </a:p>
        </p:txBody>
      </p:sp>
    </p:spTree>
    <p:extLst>
      <p:ext uri="{BB962C8B-B14F-4D97-AF65-F5344CB8AC3E}">
        <p14:creationId xmlns:p14="http://schemas.microsoft.com/office/powerpoint/2010/main" val="2251267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</p:sldLayoutIdLst>
  <p:hf hdr="0" dt="0"/>
  <p:txStyles>
    <p:titleStyle>
      <a:lvl1pPr algn="l" defTabSz="889835" rtl="0" eaLnBrk="1" fontAlgn="base" hangingPunct="1">
        <a:spcBef>
          <a:spcPct val="0"/>
        </a:spcBef>
        <a:spcAft>
          <a:spcPct val="0"/>
        </a:spcAft>
        <a:defRPr sz="254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89835" rtl="0" eaLnBrk="1" fontAlgn="base" hangingPunct="1">
        <a:spcBef>
          <a:spcPct val="0"/>
        </a:spcBef>
        <a:spcAft>
          <a:spcPct val="0"/>
        </a:spcAft>
        <a:defRPr sz="2540" b="1">
          <a:solidFill>
            <a:schemeClr val="tx2"/>
          </a:solidFill>
          <a:latin typeface="Arial Narrow" pitchFamily="34" charset="0"/>
        </a:defRPr>
      </a:lvl2pPr>
      <a:lvl3pPr algn="l" defTabSz="889835" rtl="0" eaLnBrk="1" fontAlgn="base" hangingPunct="1">
        <a:spcBef>
          <a:spcPct val="0"/>
        </a:spcBef>
        <a:spcAft>
          <a:spcPct val="0"/>
        </a:spcAft>
        <a:defRPr sz="2540" b="1">
          <a:solidFill>
            <a:schemeClr val="tx2"/>
          </a:solidFill>
          <a:latin typeface="Arial Narrow" pitchFamily="34" charset="0"/>
        </a:defRPr>
      </a:lvl3pPr>
      <a:lvl4pPr algn="l" defTabSz="889835" rtl="0" eaLnBrk="1" fontAlgn="base" hangingPunct="1">
        <a:spcBef>
          <a:spcPct val="0"/>
        </a:spcBef>
        <a:spcAft>
          <a:spcPct val="0"/>
        </a:spcAft>
        <a:defRPr sz="2540" b="1">
          <a:solidFill>
            <a:schemeClr val="tx2"/>
          </a:solidFill>
          <a:latin typeface="Arial Narrow" pitchFamily="34" charset="0"/>
        </a:defRPr>
      </a:lvl4pPr>
      <a:lvl5pPr algn="l" defTabSz="889835" rtl="0" eaLnBrk="1" fontAlgn="base" hangingPunct="1">
        <a:spcBef>
          <a:spcPct val="0"/>
        </a:spcBef>
        <a:spcAft>
          <a:spcPct val="0"/>
        </a:spcAft>
        <a:defRPr sz="2540" b="1">
          <a:solidFill>
            <a:schemeClr val="tx2"/>
          </a:solidFill>
          <a:latin typeface="Arial Narrow" pitchFamily="34" charset="0"/>
        </a:defRPr>
      </a:lvl5pPr>
      <a:lvl6pPr marL="414680" algn="l" defTabSz="889835" rtl="0" eaLnBrk="1" fontAlgn="base" hangingPunct="1">
        <a:spcBef>
          <a:spcPct val="0"/>
        </a:spcBef>
        <a:spcAft>
          <a:spcPct val="0"/>
        </a:spcAft>
        <a:defRPr sz="2540" b="1">
          <a:solidFill>
            <a:schemeClr val="tx2"/>
          </a:solidFill>
          <a:latin typeface="Arial Narrow" pitchFamily="34" charset="0"/>
        </a:defRPr>
      </a:lvl6pPr>
      <a:lvl7pPr marL="829361" algn="l" defTabSz="889835" rtl="0" eaLnBrk="1" fontAlgn="base" hangingPunct="1">
        <a:spcBef>
          <a:spcPct val="0"/>
        </a:spcBef>
        <a:spcAft>
          <a:spcPct val="0"/>
        </a:spcAft>
        <a:defRPr sz="2540" b="1">
          <a:solidFill>
            <a:schemeClr val="tx2"/>
          </a:solidFill>
          <a:latin typeface="Arial Narrow" pitchFamily="34" charset="0"/>
        </a:defRPr>
      </a:lvl7pPr>
      <a:lvl8pPr marL="1244041" algn="l" defTabSz="889835" rtl="0" eaLnBrk="1" fontAlgn="base" hangingPunct="1">
        <a:spcBef>
          <a:spcPct val="0"/>
        </a:spcBef>
        <a:spcAft>
          <a:spcPct val="0"/>
        </a:spcAft>
        <a:defRPr sz="2540" b="1">
          <a:solidFill>
            <a:schemeClr val="tx2"/>
          </a:solidFill>
          <a:latin typeface="Arial Narrow" pitchFamily="34" charset="0"/>
        </a:defRPr>
      </a:lvl8pPr>
      <a:lvl9pPr marL="1658722" algn="l" defTabSz="889835" rtl="0" eaLnBrk="1" fontAlgn="base" hangingPunct="1">
        <a:spcBef>
          <a:spcPct val="0"/>
        </a:spcBef>
        <a:spcAft>
          <a:spcPct val="0"/>
        </a:spcAft>
        <a:defRPr sz="2540" b="1">
          <a:solidFill>
            <a:schemeClr val="tx2"/>
          </a:solidFill>
          <a:latin typeface="Arial Narrow" pitchFamily="34" charset="0"/>
        </a:defRPr>
      </a:lvl9pPr>
    </p:titleStyle>
    <p:bodyStyle>
      <a:lvl1pPr marL="311010" indent="-311010" algn="l" defTabSz="889835" rtl="0" eaLnBrk="1" fontAlgn="base" hangingPunct="1">
        <a:spcBef>
          <a:spcPct val="20000"/>
        </a:spcBef>
        <a:spcAft>
          <a:spcPct val="0"/>
        </a:spcAft>
        <a:defRPr sz="2177">
          <a:solidFill>
            <a:schemeClr val="tx1"/>
          </a:solidFill>
          <a:latin typeface="+mn-lt"/>
          <a:ea typeface="+mn-ea"/>
          <a:cs typeface="+mn-cs"/>
        </a:defRPr>
      </a:lvl1pPr>
      <a:lvl2pPr marL="326849" indent="-164144" algn="l" defTabSz="889835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905">
          <a:solidFill>
            <a:schemeClr val="tx1"/>
          </a:solidFill>
          <a:latin typeface="+mn-lt"/>
        </a:defRPr>
      </a:lvl2pPr>
      <a:lvl3pPr marL="650818" indent="-161265" algn="l" defTabSz="889835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977667" indent="-164144" algn="l" defTabSz="889835" rtl="0" eaLnBrk="1" fontAlgn="base" hangingPunct="1">
        <a:spcBef>
          <a:spcPct val="20000"/>
        </a:spcBef>
        <a:spcAft>
          <a:spcPct val="0"/>
        </a:spcAft>
        <a:buChar char="–"/>
        <a:defRPr sz="1451">
          <a:solidFill>
            <a:schemeClr val="tx1"/>
          </a:solidFill>
          <a:latin typeface="+mn-lt"/>
        </a:defRPr>
      </a:lvl4pPr>
      <a:lvl5pPr marL="1298756" indent="-158385" algn="l" defTabSz="889835" rtl="0" eaLnBrk="1" fontAlgn="base" hangingPunct="1">
        <a:spcBef>
          <a:spcPct val="20000"/>
        </a:spcBef>
        <a:spcAft>
          <a:spcPct val="0"/>
        </a:spcAft>
        <a:buChar char="»"/>
        <a:defRPr sz="1270">
          <a:solidFill>
            <a:schemeClr val="tx1"/>
          </a:solidFill>
          <a:latin typeface="+mn-lt"/>
        </a:defRPr>
      </a:lvl5pPr>
      <a:lvl6pPr marL="1713436" indent="-158385" algn="l" defTabSz="889835" rtl="0" eaLnBrk="1" fontAlgn="base" hangingPunct="1">
        <a:spcBef>
          <a:spcPct val="20000"/>
        </a:spcBef>
        <a:spcAft>
          <a:spcPct val="0"/>
        </a:spcAft>
        <a:buChar char="»"/>
        <a:defRPr sz="1270">
          <a:solidFill>
            <a:schemeClr val="tx1"/>
          </a:solidFill>
          <a:latin typeface="+mn-lt"/>
        </a:defRPr>
      </a:lvl6pPr>
      <a:lvl7pPr marL="2128117" indent="-158385" algn="l" defTabSz="889835" rtl="0" eaLnBrk="1" fontAlgn="base" hangingPunct="1">
        <a:spcBef>
          <a:spcPct val="20000"/>
        </a:spcBef>
        <a:spcAft>
          <a:spcPct val="0"/>
        </a:spcAft>
        <a:buChar char="»"/>
        <a:defRPr sz="1270">
          <a:solidFill>
            <a:schemeClr val="tx1"/>
          </a:solidFill>
          <a:latin typeface="+mn-lt"/>
        </a:defRPr>
      </a:lvl7pPr>
      <a:lvl8pPr marL="2542797" indent="-158385" algn="l" defTabSz="889835" rtl="0" eaLnBrk="1" fontAlgn="base" hangingPunct="1">
        <a:spcBef>
          <a:spcPct val="20000"/>
        </a:spcBef>
        <a:spcAft>
          <a:spcPct val="0"/>
        </a:spcAft>
        <a:buChar char="»"/>
        <a:defRPr sz="1270">
          <a:solidFill>
            <a:schemeClr val="tx1"/>
          </a:solidFill>
          <a:latin typeface="+mn-lt"/>
        </a:defRPr>
      </a:lvl8pPr>
      <a:lvl9pPr marL="2957478" indent="-158385" algn="l" defTabSz="889835" rtl="0" eaLnBrk="1" fontAlgn="base" hangingPunct="1">
        <a:spcBef>
          <a:spcPct val="20000"/>
        </a:spcBef>
        <a:spcAft>
          <a:spcPct val="0"/>
        </a:spcAft>
        <a:buChar char="»"/>
        <a:defRPr sz="127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829361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680" algn="l" defTabSz="829361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361" algn="l" defTabSz="829361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1" algn="l" defTabSz="829361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8722" algn="l" defTabSz="829361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402" algn="l" defTabSz="829361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082" algn="l" defTabSz="829361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2763" algn="l" defTabSz="829361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7443" algn="l" defTabSz="829361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2/15/25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813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gif"/><Relationship Id="rId5" Type="http://schemas.openxmlformats.org/officeDocument/2006/relationships/image" Target="../media/image44.gif"/><Relationship Id="rId4" Type="http://schemas.openxmlformats.org/officeDocument/2006/relationships/image" Target="../media/image43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jpe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jpeg"/><Relationship Id="rId10" Type="http://schemas.openxmlformats.org/officeDocument/2006/relationships/image" Target="../media/image61.png"/><Relationship Id="rId4" Type="http://schemas.openxmlformats.org/officeDocument/2006/relationships/image" Target="../media/image55.jpeg"/><Relationship Id="rId9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6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microsoft.com/office/2007/relationships/hdphoto" Target="../media/hdphoto1.wdp"/><Relationship Id="rId9" Type="http://schemas.openxmlformats.org/officeDocument/2006/relationships/image" Target="../media/image6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tmp"/><Relationship Id="rId3" Type="http://schemas.openxmlformats.org/officeDocument/2006/relationships/image" Target="../media/image6.png"/><Relationship Id="rId7" Type="http://schemas.openxmlformats.org/officeDocument/2006/relationships/image" Target="../media/image75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tmp"/><Relationship Id="rId5" Type="http://schemas.openxmlformats.org/officeDocument/2006/relationships/image" Target="../media/image73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tmp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81.jpg"/><Relationship Id="rId5" Type="http://schemas.openxmlformats.org/officeDocument/2006/relationships/image" Target="../media/image80.png"/><Relationship Id="rId4" Type="http://schemas.openxmlformats.org/officeDocument/2006/relationships/image" Target="../media/image79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tmp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8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tmp"/><Relationship Id="rId2" Type="http://schemas.openxmlformats.org/officeDocument/2006/relationships/image" Target="../media/image86.tmp"/><Relationship Id="rId1" Type="http://schemas.openxmlformats.org/officeDocument/2006/relationships/slideLayout" Target="../slideLayouts/slideLayout3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8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6.pn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10" Type="http://schemas.openxmlformats.org/officeDocument/2006/relationships/image" Target="../media/image95.png"/><Relationship Id="rId4" Type="http://schemas.microsoft.com/office/2007/relationships/hdphoto" Target="../media/hdphoto1.wdp"/><Relationship Id="rId9" Type="http://schemas.openxmlformats.org/officeDocument/2006/relationships/image" Target="../media/image9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6.png"/><Relationship Id="rId7" Type="http://schemas.openxmlformats.org/officeDocument/2006/relationships/image" Target="../media/image9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7.jpeg"/><Relationship Id="rId5" Type="http://schemas.openxmlformats.org/officeDocument/2006/relationships/image" Target="../media/image96.emf"/><Relationship Id="rId4" Type="http://schemas.microsoft.com/office/2007/relationships/hdphoto" Target="../media/hdphoto1.wdp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tmp"/><Relationship Id="rId3" Type="http://schemas.openxmlformats.org/officeDocument/2006/relationships/image" Target="../media/image6.png"/><Relationship Id="rId7" Type="http://schemas.openxmlformats.org/officeDocument/2006/relationships/image" Target="../media/image102.tm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1.png"/><Relationship Id="rId5" Type="http://schemas.openxmlformats.org/officeDocument/2006/relationships/image" Target="../media/image100.tmp"/><Relationship Id="rId10" Type="http://schemas.openxmlformats.org/officeDocument/2006/relationships/image" Target="../media/image105.tmp"/><Relationship Id="rId4" Type="http://schemas.microsoft.com/office/2007/relationships/hdphoto" Target="../media/hdphoto1.wdp"/><Relationship Id="rId9" Type="http://schemas.openxmlformats.org/officeDocument/2006/relationships/image" Target="../media/image104.tm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6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7.jpeg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8.emf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jpeg"/><Relationship Id="rId13" Type="http://schemas.openxmlformats.org/officeDocument/2006/relationships/image" Target="../media/image126.png"/><Relationship Id="rId3" Type="http://schemas.openxmlformats.org/officeDocument/2006/relationships/image" Target="../media/image116.jpeg"/><Relationship Id="rId7" Type="http://schemas.openxmlformats.org/officeDocument/2006/relationships/image" Target="../media/image120.jpeg"/><Relationship Id="rId12" Type="http://schemas.openxmlformats.org/officeDocument/2006/relationships/image" Target="../media/image12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9.jpeg"/><Relationship Id="rId11" Type="http://schemas.openxmlformats.org/officeDocument/2006/relationships/image" Target="../media/image124.jpeg"/><Relationship Id="rId5" Type="http://schemas.openxmlformats.org/officeDocument/2006/relationships/image" Target="../media/image118.jpeg"/><Relationship Id="rId10" Type="http://schemas.openxmlformats.org/officeDocument/2006/relationships/image" Target="../media/image123.jpeg"/><Relationship Id="rId4" Type="http://schemas.openxmlformats.org/officeDocument/2006/relationships/image" Target="../media/image117.jpeg"/><Relationship Id="rId9" Type="http://schemas.openxmlformats.org/officeDocument/2006/relationships/image" Target="../media/image122.jpeg"/><Relationship Id="rId1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13" Type="http://schemas.openxmlformats.org/officeDocument/2006/relationships/image" Target="../media/image19.png"/><Relationship Id="rId3" Type="http://schemas.openxmlformats.org/officeDocument/2006/relationships/image" Target="../media/image10.gif"/><Relationship Id="rId7" Type="http://schemas.openxmlformats.org/officeDocument/2006/relationships/image" Target="../media/image14.gif"/><Relationship Id="rId12" Type="http://schemas.openxmlformats.org/officeDocument/2006/relationships/image" Target="../media/image18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11" Type="http://schemas.openxmlformats.org/officeDocument/2006/relationships/image" Target="../media/image17.gif"/><Relationship Id="rId5" Type="http://schemas.openxmlformats.org/officeDocument/2006/relationships/image" Target="../media/image12.gif"/><Relationship Id="rId10" Type="http://schemas.microsoft.com/office/2007/relationships/hdphoto" Target="../media/hdphoto2.wdp"/><Relationship Id="rId4" Type="http://schemas.openxmlformats.org/officeDocument/2006/relationships/image" Target="../media/image11.gif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20.png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microsoft.com/office/2007/relationships/hdphoto" Target="../media/hdphoto2.wdp"/><Relationship Id="rId5" Type="http://schemas.openxmlformats.org/officeDocument/2006/relationships/image" Target="../media/image22.png"/><Relationship Id="rId10" Type="http://schemas.openxmlformats.org/officeDocument/2006/relationships/image" Target="../media/image16.png"/><Relationship Id="rId4" Type="http://schemas.openxmlformats.org/officeDocument/2006/relationships/image" Target="../media/image21.png"/><Relationship Id="rId9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65BA984-2C94-6AEB-CC0F-2D66303D66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319347"/>
            <a:ext cx="9144000" cy="739891"/>
          </a:xfrm>
        </p:spPr>
        <p:txBody>
          <a:bodyPr>
            <a:normAutofit/>
          </a:bodyPr>
          <a:lstStyle/>
          <a:p>
            <a:pPr algn="ctr"/>
            <a:r>
              <a:rPr lang="en-GB" b="0" i="0" u="none" strike="noStrike" dirty="0">
                <a:effectLst/>
                <a:latin typeface="Calibri" panose="020F0502020204030204" pitchFamily="34" charset="0"/>
              </a:rPr>
              <a:t>Transforming mobility</a:t>
            </a:r>
            <a:endParaRPr lang="en-CH" dirty="0"/>
          </a:p>
        </p:txBody>
      </p:sp>
      <p:sp>
        <p:nvSpPr>
          <p:cNvPr id="9" name="Subtitle 4">
            <a:extLst>
              <a:ext uri="{FF2B5EF4-FFF2-40B4-BE49-F238E27FC236}">
                <a16:creationId xmlns:a16="http://schemas.microsoft.com/office/drawing/2014/main" id="{D8DDB20B-75A3-53E3-072A-82FDEC4D49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48809"/>
            <a:ext cx="9144000" cy="1655762"/>
          </a:xfrm>
        </p:spPr>
        <p:txBody>
          <a:bodyPr/>
          <a:lstStyle/>
          <a:p>
            <a:pPr algn="ctr"/>
            <a:r>
              <a:rPr lang="en-GB" b="0" i="1" u="none" strike="noStrike" dirty="0">
                <a:effectLst/>
                <a:latin typeface="Calibri" panose="020F0502020204030204" pitchFamily="34" charset="0"/>
              </a:rPr>
              <a:t>CERN’s journey towards sustainability and cost efficiency</a:t>
            </a:r>
            <a:endParaRPr lang="en-CH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43ED01-5366-36D5-2B30-086B3FC72D40}"/>
              </a:ext>
            </a:extLst>
          </p:cNvPr>
          <p:cNvSpPr txBox="1"/>
          <p:nvPr/>
        </p:nvSpPr>
        <p:spPr bwMode="auto">
          <a:xfrm>
            <a:off x="4464784" y="6339017"/>
            <a:ext cx="2983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Frédéric Magnin – 17.02.2025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04D908-038C-7C23-4D3A-A05B591C7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538726"/>
            <a:ext cx="7772400" cy="578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547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Everything you need to know about parking - Ville de Paris">
            <a:extLst>
              <a:ext uri="{FF2B5EF4-FFF2-40B4-BE49-F238E27FC236}">
                <a16:creationId xmlns:a16="http://schemas.microsoft.com/office/drawing/2014/main" id="{30EE4916-86C2-129B-982D-5BE09A714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AA6BDB-D64B-A854-A29A-3B6C005C424E}"/>
              </a:ext>
            </a:extLst>
          </p:cNvPr>
          <p:cNvSpPr txBox="1"/>
          <p:nvPr/>
        </p:nvSpPr>
        <p:spPr>
          <a:xfrm>
            <a:off x="838200" y="1690688"/>
            <a:ext cx="9403665" cy="58294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CH" sz="3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About 0.8 parking spot/personnel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CH" sz="3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50% declare finding a spot near their building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CH" sz="3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13% declare to have a hard time finding one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CH" sz="3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No parking management policy in place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CH" sz="3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Delicate topic…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en-CH" sz="36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CH" sz="3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58EFC2-EBF5-A675-32FE-7486238A5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</a:t>
            </a:r>
            <a:r>
              <a:rPr lang="en-CH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arking…</a:t>
            </a:r>
          </a:p>
        </p:txBody>
      </p:sp>
      <p:pic>
        <p:nvPicPr>
          <p:cNvPr id="2050" name="Picture 2" descr="Compassionate Resistance?">
            <a:extLst>
              <a:ext uri="{FF2B5EF4-FFF2-40B4-BE49-F238E27FC236}">
                <a16:creationId xmlns:a16="http://schemas.microsoft.com/office/drawing/2014/main" id="{64371FF2-6663-65A1-E85F-EB200E19505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5727700"/>
            <a:ext cx="1778000" cy="113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649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DC67B-BF10-10A6-F2F7-F986696E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6205"/>
            <a:ext cx="12191999" cy="610414"/>
          </a:xfr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</a:pPr>
            <a:r>
              <a:rPr lang="en-CH" sz="3600" kern="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 Light"/>
                <a:cs typeface="Arial"/>
              </a:rPr>
              <a:t>Wilingness to change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273E83E-735B-77E2-9A04-936ADD4CA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1622930"/>
            <a:ext cx="8362950" cy="502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C:\Users\as\Documents\Prod\picto\covoit.gif">
            <a:extLst>
              <a:ext uri="{FF2B5EF4-FFF2-40B4-BE49-F238E27FC236}">
                <a16:creationId xmlns:a16="http://schemas.microsoft.com/office/drawing/2014/main" id="{CDBA86FC-4F86-BD79-D97A-EAF88175E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748" y="2214350"/>
            <a:ext cx="667027" cy="50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s\Documents\Prod\picto\train.gif">
            <a:extLst>
              <a:ext uri="{FF2B5EF4-FFF2-40B4-BE49-F238E27FC236}">
                <a16:creationId xmlns:a16="http://schemas.microsoft.com/office/drawing/2014/main" id="{6CCDD375-6450-20C7-9432-35FC51A5AA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112" y="3399007"/>
            <a:ext cx="375050" cy="50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as\Documents\Prod\picto\vélo.gif">
            <a:extLst>
              <a:ext uri="{FF2B5EF4-FFF2-40B4-BE49-F238E27FC236}">
                <a16:creationId xmlns:a16="http://schemas.microsoft.com/office/drawing/2014/main" id="{7B2A8398-B73A-2BB7-8B67-43C357963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288" y="4595078"/>
            <a:ext cx="494698" cy="508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hange is your Purpose - ELGL">
            <a:extLst>
              <a:ext uri="{FF2B5EF4-FFF2-40B4-BE49-F238E27FC236}">
                <a16:creationId xmlns:a16="http://schemas.microsoft.com/office/drawing/2014/main" id="{4198A4F1-5CC0-9527-23AE-D208850F9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714" y="270359"/>
            <a:ext cx="2527847" cy="142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232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A921A-9AB0-0F29-799A-D0E46E3A9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52465"/>
            <a:ext cx="12192000" cy="626153"/>
          </a:xfr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</a:pPr>
            <a:r>
              <a:rPr lang="en-CH" sz="3600" kern="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 Light"/>
                <a:cs typeface="Arial"/>
              </a:rPr>
              <a:t>Professional mobility on site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14B1BC6-08C7-D3CD-7A8A-1B788AF104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7" b="7322"/>
          <a:stretch/>
        </p:blipFill>
        <p:spPr bwMode="auto">
          <a:xfrm>
            <a:off x="381340" y="1966900"/>
            <a:ext cx="4132479" cy="261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D1D96B9D-C743-F012-EC84-ECE6EF655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75" y="2843799"/>
            <a:ext cx="1849540" cy="1059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30216F08-5C5D-1E1E-134E-A41905B02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182" y="1781586"/>
            <a:ext cx="4106133" cy="2801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Why Does Every New Car Look Like Every Other New Car?">
            <a:extLst>
              <a:ext uri="{FF2B5EF4-FFF2-40B4-BE49-F238E27FC236}">
                <a16:creationId xmlns:a16="http://schemas.microsoft.com/office/drawing/2014/main" id="{22E6B46F-60B6-23B5-3968-55127695D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322" y="1993002"/>
            <a:ext cx="2617776" cy="1701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5,700+ Pedestrian Icon Stock Illustrations, Royalty-Free ...">
            <a:extLst>
              <a:ext uri="{FF2B5EF4-FFF2-40B4-BE49-F238E27FC236}">
                <a16:creationId xmlns:a16="http://schemas.microsoft.com/office/drawing/2014/main" id="{A1D4AA5D-D84C-DFD4-5F4C-191FEBDFE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885" y="4113840"/>
            <a:ext cx="1597127" cy="150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DB025B21-7FBA-0859-7DDB-1BF6A08B8D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92" b="12707"/>
          <a:stretch/>
        </p:blipFill>
        <p:spPr bwMode="auto">
          <a:xfrm>
            <a:off x="5517078" y="4476120"/>
            <a:ext cx="1784020" cy="132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33FD43-8864-0F31-F981-A94E8D9D138F}"/>
              </a:ext>
            </a:extLst>
          </p:cNvPr>
          <p:cNvSpPr txBox="1"/>
          <p:nvPr/>
        </p:nvSpPr>
        <p:spPr>
          <a:xfrm>
            <a:off x="8100812" y="4680763"/>
            <a:ext cx="3855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 dirty="0">
                <a:solidFill>
                  <a:schemeClr val="accent1">
                    <a:lumMod val="75000"/>
                  </a:schemeClr>
                </a:solidFill>
              </a:rPr>
              <a:t>800 cars but only max 50 on the road </a:t>
            </a:r>
          </a:p>
        </p:txBody>
      </p:sp>
      <p:pic>
        <p:nvPicPr>
          <p:cNvPr id="2050" name="Picture 2" descr="Velo Logo - Images et vidéos libres de droits | Adobe Stock">
            <a:extLst>
              <a:ext uri="{FF2B5EF4-FFF2-40B4-BE49-F238E27FC236}">
                <a16:creationId xmlns:a16="http://schemas.microsoft.com/office/drawing/2014/main" id="{0748823F-BC67-EEBD-ED58-4D2AFE88A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91" y="5138902"/>
            <a:ext cx="953413" cy="66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85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AB932-6F0C-4D77-0082-22BF5006B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0061"/>
            <a:ext cx="12192000" cy="490909"/>
          </a:xfr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CH" sz="3600" kern="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 Light"/>
                <a:cs typeface="Arial"/>
              </a:rPr>
              <a:t>Action plan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C4311F6-A24F-16D1-6E14-D5FE0238DC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60943"/>
              </p:ext>
            </p:extLst>
          </p:nvPr>
        </p:nvGraphicFramePr>
        <p:xfrm>
          <a:off x="592428" y="1063659"/>
          <a:ext cx="11075831" cy="5482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3560">
                  <a:extLst>
                    <a:ext uri="{9D8B030D-6E8A-4147-A177-3AD203B41FA5}">
                      <a16:colId xmlns:a16="http://schemas.microsoft.com/office/drawing/2014/main" val="1109207645"/>
                    </a:ext>
                  </a:extLst>
                </a:gridCol>
                <a:gridCol w="2418468">
                  <a:extLst>
                    <a:ext uri="{9D8B030D-6E8A-4147-A177-3AD203B41FA5}">
                      <a16:colId xmlns:a16="http://schemas.microsoft.com/office/drawing/2014/main" val="2343835626"/>
                    </a:ext>
                  </a:extLst>
                </a:gridCol>
                <a:gridCol w="2253803">
                  <a:extLst>
                    <a:ext uri="{9D8B030D-6E8A-4147-A177-3AD203B41FA5}">
                      <a16:colId xmlns:a16="http://schemas.microsoft.com/office/drawing/2014/main" val="20760702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Cost 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GHG Emission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1119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/>
                      <a:endParaRPr lang="en-GB" dirty="0"/>
                    </a:p>
                    <a:p>
                      <a:pPr lvl="0"/>
                      <a:r>
                        <a:rPr lang="en-GB" sz="1800" dirty="0"/>
                        <a:t>CERN car fleet reduction and free floating</a:t>
                      </a:r>
                    </a:p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endParaRPr lang="en-GB" dirty="0"/>
                    </a:p>
                    <a:p>
                      <a:pPr lvl="0" algn="ctr"/>
                      <a:r>
                        <a:rPr lang="en-GB" sz="1800" dirty="0"/>
                        <a:t>-1.6MCHF</a:t>
                      </a:r>
                    </a:p>
                    <a:p>
                      <a:pPr algn="ctr"/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endParaRPr lang="en-GB" dirty="0"/>
                    </a:p>
                    <a:p>
                      <a:pPr lvl="0" algn="ctr"/>
                      <a:r>
                        <a:rPr lang="en-GB" sz="1800" dirty="0"/>
                        <a:t>-1.3%</a:t>
                      </a:r>
                    </a:p>
                    <a:p>
                      <a:pPr algn="ctr"/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9345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n-GB" sz="1800" dirty="0"/>
                        <a:t>CERN bikes</a:t>
                      </a:r>
                    </a:p>
                    <a:p>
                      <a:pPr lvl="0"/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1800" dirty="0"/>
                        <a:t>+40 </a:t>
                      </a:r>
                      <a:r>
                        <a:rPr lang="en-GB" sz="1800" dirty="0" err="1"/>
                        <a:t>kCHF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1800" dirty="0"/>
                        <a:t>-0.12%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420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Shuttle service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dirty="0"/>
                        <a:t>+250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-1.3%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1522969"/>
                  </a:ext>
                </a:extLst>
              </a:tr>
              <a:tr h="508635">
                <a:tc>
                  <a:txBody>
                    <a:bodyPr/>
                    <a:lstStyle/>
                    <a:p>
                      <a:r>
                        <a:rPr lang="en-CH" dirty="0"/>
                        <a:t>Carpooling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+310 kCHF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-0.6%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70825"/>
                  </a:ext>
                </a:extLst>
              </a:tr>
              <a:tr h="508635">
                <a:tc>
                  <a:txBody>
                    <a:bodyPr/>
                    <a:lstStyle/>
                    <a:p>
                      <a:r>
                        <a:rPr lang="en-CH" dirty="0"/>
                        <a:t>PT subvention</a:t>
                      </a:r>
                    </a:p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+300 kCHF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782921"/>
                  </a:ext>
                </a:extLst>
              </a:tr>
              <a:tr h="4883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Soft mobility subvention and infra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+600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  <a:p>
                      <a:pPr algn="ctr"/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274353"/>
                  </a:ext>
                </a:extLst>
              </a:tr>
              <a:tr h="488315">
                <a:tc>
                  <a:txBody>
                    <a:bodyPr/>
                    <a:lstStyle/>
                    <a:p>
                      <a:pPr lvl="0"/>
                      <a:r>
                        <a:rPr lang="en-GB" dirty="0"/>
                        <a:t>Communication &amp; work organisation</a:t>
                      </a:r>
                    </a:p>
                    <a:p>
                      <a:pPr lvl="0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+100kCHF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-1%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539347"/>
                  </a:ext>
                </a:extLst>
              </a:tr>
              <a:tr h="488315">
                <a:tc>
                  <a:txBody>
                    <a:bodyPr/>
                    <a:lstStyle/>
                    <a:p>
                      <a:pPr lvl="0"/>
                      <a:r>
                        <a:rPr lang="en-GB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0 </a:t>
                      </a:r>
                      <a:r>
                        <a:rPr lang="en-GB" b="1" dirty="0" err="1"/>
                        <a:t>kCHF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-15%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518927"/>
                  </a:ext>
                </a:extLst>
              </a:tr>
            </a:tbl>
          </a:graphicData>
        </a:graphic>
      </p:graphicFrame>
      <p:pic>
        <p:nvPicPr>
          <p:cNvPr id="7172" name="Picture 4" descr="4,477 Car Sharing Logo Royalty-Free ...">
            <a:extLst>
              <a:ext uri="{FF2B5EF4-FFF2-40B4-BE49-F238E27FC236}">
                <a16:creationId xmlns:a16="http://schemas.microsoft.com/office/drawing/2014/main" id="{48C7EEB7-2B0F-1653-B039-68068680B5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248" y="1500717"/>
            <a:ext cx="696851" cy="69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530+ Carpool Logo Stock Illustrations ...">
            <a:extLst>
              <a:ext uri="{FF2B5EF4-FFF2-40B4-BE49-F238E27FC236}">
                <a16:creationId xmlns:a16="http://schemas.microsoft.com/office/drawing/2014/main" id="{C82EF6BE-5CC6-FA80-EA39-E6E8FF3554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0" t="17875" r="11509" b="18297"/>
          <a:stretch/>
        </p:blipFill>
        <p:spPr bwMode="auto">
          <a:xfrm>
            <a:off x="5652324" y="3703724"/>
            <a:ext cx="443676" cy="371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bus design illustration ...">
            <a:extLst>
              <a:ext uri="{FF2B5EF4-FFF2-40B4-BE49-F238E27FC236}">
                <a16:creationId xmlns:a16="http://schemas.microsoft.com/office/drawing/2014/main" id="{46ACBB16-624F-CBBC-E43C-FBF6D724FD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0" t="14715" r="19370" b="16492"/>
          <a:stretch/>
        </p:blipFill>
        <p:spPr bwMode="auto">
          <a:xfrm>
            <a:off x="5621327" y="4188661"/>
            <a:ext cx="505669" cy="51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What is soft mobility and why is it ...">
            <a:extLst>
              <a:ext uri="{FF2B5EF4-FFF2-40B4-BE49-F238E27FC236}">
                <a16:creationId xmlns:a16="http://schemas.microsoft.com/office/drawing/2014/main" id="{7E09923C-9ADB-F8B3-7F8D-363D78B839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594" y="4842774"/>
            <a:ext cx="533134" cy="51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6" name="Picture 18" descr="Communication, Dissemination and ...">
            <a:extLst>
              <a:ext uri="{FF2B5EF4-FFF2-40B4-BE49-F238E27FC236}">
                <a16:creationId xmlns:a16="http://schemas.microsoft.com/office/drawing/2014/main" id="{18885646-DD21-BCE1-F0DB-CEF10ADA12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6" t="6537" r="15872" b="45671"/>
          <a:stretch/>
        </p:blipFill>
        <p:spPr bwMode="auto">
          <a:xfrm>
            <a:off x="5686781" y="5460827"/>
            <a:ext cx="339917" cy="27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8" name="Picture 20" descr="Telework Icons - Free SVG &amp; PNG ...">
            <a:extLst>
              <a:ext uri="{FF2B5EF4-FFF2-40B4-BE49-F238E27FC236}">
                <a16:creationId xmlns:a16="http://schemas.microsoft.com/office/drawing/2014/main" id="{C8DF137E-FB32-D4E3-92BB-D0DD0C1BF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206" y="5739307"/>
            <a:ext cx="274320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50C7FD-03A7-4B9E-0C3E-8A11FE7A618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99372" y="2443423"/>
            <a:ext cx="716989" cy="4650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05EAEC2-0040-15F5-CCFF-CB6FF703F7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81763" y="3111167"/>
            <a:ext cx="743206" cy="42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3671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81A141-85CB-CA56-BA48-8A4B70720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96E5D95-0741-3B0A-5025-E43CD7E035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r="61911" b="15159"/>
          <a:stretch/>
        </p:blipFill>
        <p:spPr>
          <a:xfrm>
            <a:off x="9943154" y="0"/>
            <a:ext cx="1900086" cy="6858001"/>
          </a:xfrm>
          <a:prstGeom prst="rect">
            <a:avLst/>
          </a:prstGeom>
          <a:effectLst/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6076BBDF-D80C-93B5-CBFA-57C36F7AF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sz="3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Mobility Center</a:t>
            </a:r>
            <a:endParaRPr kumimoji="0" lang="en-GB" sz="3500" b="0" i="0" u="none" strike="noStrike" kern="0" cap="none" spc="-8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Calibri Light"/>
              <a:cs typeface="Arial"/>
            </a:endParaRPr>
          </a:p>
        </p:txBody>
      </p:sp>
      <p:pic>
        <p:nvPicPr>
          <p:cNvPr id="6" name="Picture 2" descr="Reopening of the Mobility Centre at a new location | CERN">
            <a:extLst>
              <a:ext uri="{FF2B5EF4-FFF2-40B4-BE49-F238E27FC236}">
                <a16:creationId xmlns:a16="http://schemas.microsoft.com/office/drawing/2014/main" id="{0F760DC9-1D6D-F3C6-ACEF-B8C6539E9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52" y="1851724"/>
            <a:ext cx="12192000" cy="342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ERN Mobility Centre - Structure">
            <a:extLst>
              <a:ext uri="{FF2B5EF4-FFF2-40B4-BE49-F238E27FC236}">
                <a16:creationId xmlns:a16="http://schemas.microsoft.com/office/drawing/2014/main" id="{EF8DF26C-CA82-5436-DC09-ECF891C4D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856" y="2651860"/>
            <a:ext cx="2164330" cy="216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ERN Mobility Centre - Structure">
            <a:extLst>
              <a:ext uri="{FF2B5EF4-FFF2-40B4-BE49-F238E27FC236}">
                <a16:creationId xmlns:a16="http://schemas.microsoft.com/office/drawing/2014/main" id="{09B5723D-936B-0B82-E4A5-58BC7FEAA9D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075" y="2651861"/>
            <a:ext cx="2164329" cy="216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683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2F97C-B2AB-3F09-19A3-5B64BF3CF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EA3C907-FB55-7D5B-2AB8-02C60C5821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r="61911" b="15159"/>
          <a:stretch/>
        </p:blipFill>
        <p:spPr>
          <a:xfrm>
            <a:off x="9943154" y="0"/>
            <a:ext cx="1900086" cy="6858001"/>
          </a:xfrm>
          <a:prstGeom prst="rect">
            <a:avLst/>
          </a:prstGeom>
          <a:effectLst/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4BADC8EF-368E-7557-9152-B2D8883A6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sz="3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CERN car fleet goes sharing and electric</a:t>
            </a:r>
            <a:endParaRPr kumimoji="0" lang="en-GB" sz="3500" b="0" i="0" u="none" strike="noStrike" kern="0" cap="none" spc="-8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Calibri Light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A993F8-5FBD-C613-B319-7CD3A71696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625" y="2430973"/>
            <a:ext cx="4494995" cy="22774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29E6D5A-A45E-D525-9D9E-79B5B0CD5D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4651" y="4878793"/>
            <a:ext cx="3022600" cy="215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9F6A29-E231-4457-CB99-B327F31991BB}"/>
              </a:ext>
            </a:extLst>
          </p:cNvPr>
          <p:cNvSpPr txBox="1"/>
          <p:nvPr/>
        </p:nvSpPr>
        <p:spPr>
          <a:xfrm>
            <a:off x="6926381" y="4774435"/>
            <a:ext cx="3732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20 EV in the fleet + 17 charging point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41D3A20-CB24-9FC6-9F64-2B7A109419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6578789" y="2745021"/>
            <a:ext cx="4332462" cy="1963416"/>
          </a:xfrm>
          <a:prstGeom prst="rect">
            <a:avLst/>
          </a:prstGeom>
        </p:spPr>
      </p:pic>
      <p:pic>
        <p:nvPicPr>
          <p:cNvPr id="12" name="Picture 6" descr="1,100+ Car Share Logo Stock Illustrations, Royalty-Free Vector Graphics &amp;  Clip Art - iStock">
            <a:extLst>
              <a:ext uri="{FF2B5EF4-FFF2-40B4-BE49-F238E27FC236}">
                <a16:creationId xmlns:a16="http://schemas.microsoft.com/office/drawing/2014/main" id="{0433B91A-57C6-3A18-413E-464CCCB06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8870" y="764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Electric Car Logo - Images et vidéos libres de droits | Adobe Stock">
            <a:extLst>
              <a:ext uri="{FF2B5EF4-FFF2-40B4-BE49-F238E27FC236}">
                <a16:creationId xmlns:a16="http://schemas.microsoft.com/office/drawing/2014/main" id="{AEFA78C0-D04A-9BC4-D050-FD04DEC7A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3218" y="0"/>
            <a:ext cx="1932143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110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BDAC3D-88B6-A17C-6F81-A247B8A08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FE83FE7-5E16-1C47-4D75-A1B080BF2E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r="61911" b="15159"/>
          <a:stretch/>
        </p:blipFill>
        <p:spPr>
          <a:xfrm>
            <a:off x="9943154" y="0"/>
            <a:ext cx="1900086" cy="6858001"/>
          </a:xfrm>
          <a:prstGeom prst="rect">
            <a:avLst/>
          </a:prstGeom>
          <a:effectLst/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0017E30E-13D2-0C69-193F-D5957E63E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fr-CH" sz="3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CERN Shuttle optimisation</a:t>
            </a:r>
            <a:endParaRPr lang="en-US" sz="36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4C393551-AF4C-53C7-6971-9EEBBE6471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758" t="635" r="27980" b="584"/>
          <a:stretch/>
        </p:blipFill>
        <p:spPr bwMode="auto">
          <a:xfrm>
            <a:off x="6521977" y="1456030"/>
            <a:ext cx="2092340" cy="24938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B680EA-8978-AE34-B01F-DD9EAD4443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521" y="1521579"/>
            <a:ext cx="5905922" cy="4101112"/>
          </a:xfrm>
          <a:prstGeom prst="rect">
            <a:avLst/>
          </a:prstGeom>
        </p:spPr>
      </p:pic>
      <p:pic>
        <p:nvPicPr>
          <p:cNvPr id="4" name="Picture 3" descr="A road with yellow lines&#10;&#10;Description automatically generated">
            <a:extLst>
              <a:ext uri="{FF2B5EF4-FFF2-40B4-BE49-F238E27FC236}">
                <a16:creationId xmlns:a16="http://schemas.microsoft.com/office/drawing/2014/main" id="{DE840AFB-FD3C-BD07-1B86-BF77610D7DB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27058"/>
          <a:stretch/>
        </p:blipFill>
        <p:spPr bwMode="auto">
          <a:xfrm rot="5400000">
            <a:off x="7918256" y="2317951"/>
            <a:ext cx="4511659" cy="2787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8438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5E918-692A-3BDC-43B0-4026A7F475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780D787-A14D-311F-1C2D-5813BB4769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r="61911" b="15159"/>
          <a:stretch/>
        </p:blipFill>
        <p:spPr>
          <a:xfrm>
            <a:off x="9943154" y="0"/>
            <a:ext cx="1900086" cy="6858001"/>
          </a:xfrm>
          <a:prstGeom prst="rect">
            <a:avLst/>
          </a:prstGeom>
          <a:effectLst/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89F90BDC-C2CF-39C9-F692-156A5020B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3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Reorganization</a:t>
            </a:r>
            <a:r>
              <a:rPr lang="it-IT" sz="3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of CERN </a:t>
            </a:r>
            <a:r>
              <a:rPr lang="it-IT" sz="3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entrances</a:t>
            </a:r>
            <a:endParaRPr kumimoji="0" lang="en-GB" sz="3500" b="0" i="0" u="none" strike="noStrike" kern="0" cap="none" spc="-8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Calibri Light"/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298302-1F87-2924-F43A-2416BC85BC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2545"/>
          <a:stretch/>
        </p:blipFill>
        <p:spPr bwMode="auto">
          <a:xfrm>
            <a:off x="6754784" y="1320107"/>
            <a:ext cx="4269693" cy="3025922"/>
          </a:xfrm>
          <a:prstGeom prst="rect">
            <a:avLst/>
          </a:prstGeom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BAF445E8-73A1-C038-A032-79C0163F9D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1407534" y="1377620"/>
            <a:ext cx="4559047" cy="2977027"/>
          </a:xfrm>
          <a:prstGeom prst="rect">
            <a:avLst/>
          </a:prstGeom>
        </p:spPr>
      </p:pic>
      <p:pic>
        <p:nvPicPr>
          <p:cNvPr id="4" name="Picture 3" descr="A street with a building in the background&#10;&#10;Description automatically generated with low confidence">
            <a:extLst>
              <a:ext uri="{FF2B5EF4-FFF2-40B4-BE49-F238E27FC236}">
                <a16:creationId xmlns:a16="http://schemas.microsoft.com/office/drawing/2014/main" id="{8A736231-BBA3-1F2B-5F78-85B7D840C6A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22773"/>
          <a:stretch/>
        </p:blipFill>
        <p:spPr bwMode="auto">
          <a:xfrm>
            <a:off x="1407533" y="4549433"/>
            <a:ext cx="4559047" cy="1701639"/>
          </a:xfrm>
          <a:prstGeom prst="rect">
            <a:avLst/>
          </a:prstGeom>
        </p:spPr>
      </p:pic>
      <p:pic>
        <p:nvPicPr>
          <p:cNvPr id="6" name="Picture 5" descr="A bus parked at a bus stop&#10;&#10;Description automatically generated with low confidence">
            <a:extLst>
              <a:ext uri="{FF2B5EF4-FFF2-40B4-BE49-F238E27FC236}">
                <a16:creationId xmlns:a16="http://schemas.microsoft.com/office/drawing/2014/main" id="{193F2B61-E462-F18B-5CD0-3E62F392EB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6754784" y="4540724"/>
            <a:ext cx="4269693" cy="170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0690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DCA1B65D-585D-4019-85F1-1D0D72B1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8368" y="4522156"/>
            <a:ext cx="4937937" cy="13632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Soft mobility catch-up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BDB4626-F2CD-D8C5-C0F8-7F8E416CCD73}"/>
              </a:ext>
            </a:extLst>
          </p:cNvPr>
          <p:cNvSpPr txBox="1"/>
          <p:nvPr/>
        </p:nvSpPr>
        <p:spPr bwMode="auto">
          <a:xfrm>
            <a:off x="3387804" y="3658027"/>
            <a:ext cx="8063610" cy="4177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3000 bikes park – 30+ public showers – Repair stations – Road marking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F6E384F5-137A-40B1-97F0-694CC6ECD5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122218"/>
            <a:ext cx="3730752" cy="4735782"/>
          </a:xfrm>
          <a:custGeom>
            <a:avLst/>
            <a:gdLst>
              <a:gd name="connsiteX0" fmla="*/ 640080 w 3730752"/>
              <a:gd name="connsiteY0" fmla="*/ 0 h 4735782"/>
              <a:gd name="connsiteX1" fmla="*/ 3730752 w 3730752"/>
              <a:gd name="connsiteY1" fmla="*/ 3090672 h 4735782"/>
              <a:gd name="connsiteX2" fmla="*/ 3357725 w 3730752"/>
              <a:gd name="connsiteY2" fmla="*/ 4563870 h 4735782"/>
              <a:gd name="connsiteX3" fmla="*/ 3253285 w 3730752"/>
              <a:gd name="connsiteY3" fmla="*/ 4735782 h 4735782"/>
              <a:gd name="connsiteX4" fmla="*/ 0 w 3730752"/>
              <a:gd name="connsiteY4" fmla="*/ 4735782 h 4735782"/>
              <a:gd name="connsiteX5" fmla="*/ 0 w 3730752"/>
              <a:gd name="connsiteY5" fmla="*/ 67215 h 4735782"/>
              <a:gd name="connsiteX6" fmla="*/ 17202 w 3730752"/>
              <a:gd name="connsiteY6" fmla="*/ 62792 h 4735782"/>
              <a:gd name="connsiteX7" fmla="*/ 640080 w 3730752"/>
              <a:gd name="connsiteY7" fmla="*/ 0 h 473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30752" h="4735782">
                <a:moveTo>
                  <a:pt x="640080" y="0"/>
                </a:moveTo>
                <a:cubicBezTo>
                  <a:pt x="2347011" y="0"/>
                  <a:pt x="3730752" y="1383741"/>
                  <a:pt x="3730752" y="3090672"/>
                </a:cubicBezTo>
                <a:cubicBezTo>
                  <a:pt x="3730752" y="3624088"/>
                  <a:pt x="3595621" y="4125943"/>
                  <a:pt x="3357725" y="4563870"/>
                </a:cubicBezTo>
                <a:lnTo>
                  <a:pt x="3253285" y="4735782"/>
                </a:lnTo>
                <a:lnTo>
                  <a:pt x="0" y="4735782"/>
                </a:lnTo>
                <a:lnTo>
                  <a:pt x="0" y="67215"/>
                </a:lnTo>
                <a:lnTo>
                  <a:pt x="17202" y="62792"/>
                </a:lnTo>
                <a:cubicBezTo>
                  <a:pt x="218397" y="21621"/>
                  <a:pt x="426714" y="0"/>
                  <a:pt x="64008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9DBC4630-03DA-474F-BBCB-BA3AE6B317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1982" y="-4332"/>
            <a:ext cx="4242816" cy="2454158"/>
          </a:xfrm>
          <a:custGeom>
            <a:avLst/>
            <a:gdLst>
              <a:gd name="connsiteX0" fmla="*/ 28633 w 4242816"/>
              <a:gd name="connsiteY0" fmla="*/ 0 h 2454158"/>
              <a:gd name="connsiteX1" fmla="*/ 4214183 w 4242816"/>
              <a:gd name="connsiteY1" fmla="*/ 0 h 2454158"/>
              <a:gd name="connsiteX2" fmla="*/ 4231864 w 4242816"/>
              <a:gd name="connsiteY2" fmla="*/ 115848 h 2454158"/>
              <a:gd name="connsiteX3" fmla="*/ 4242816 w 4242816"/>
              <a:gd name="connsiteY3" fmla="*/ 332750 h 2454158"/>
              <a:gd name="connsiteX4" fmla="*/ 2121408 w 4242816"/>
              <a:gd name="connsiteY4" fmla="*/ 2454158 h 2454158"/>
              <a:gd name="connsiteX5" fmla="*/ 0 w 4242816"/>
              <a:gd name="connsiteY5" fmla="*/ 332750 h 2454158"/>
              <a:gd name="connsiteX6" fmla="*/ 10953 w 4242816"/>
              <a:gd name="connsiteY6" fmla="*/ 115848 h 245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2816" h="2454158">
                <a:moveTo>
                  <a:pt x="28633" y="0"/>
                </a:moveTo>
                <a:lnTo>
                  <a:pt x="4214183" y="0"/>
                </a:lnTo>
                <a:lnTo>
                  <a:pt x="4231864" y="115848"/>
                </a:lnTo>
                <a:cubicBezTo>
                  <a:pt x="4239106" y="187164"/>
                  <a:pt x="4242816" y="259524"/>
                  <a:pt x="4242816" y="332750"/>
                </a:cubicBezTo>
                <a:cubicBezTo>
                  <a:pt x="4242816" y="1504371"/>
                  <a:pt x="3293029" y="2454158"/>
                  <a:pt x="2121408" y="2454158"/>
                </a:cubicBezTo>
                <a:cubicBezTo>
                  <a:pt x="949787" y="2454158"/>
                  <a:pt x="0" y="1504371"/>
                  <a:pt x="0" y="332750"/>
                </a:cubicBezTo>
                <a:cubicBezTo>
                  <a:pt x="0" y="259524"/>
                  <a:pt x="3710" y="187164"/>
                  <a:pt x="10953" y="115848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 descr="A road with yellow lines and a fence&#10;&#10;Description automatically generated">
            <a:extLst>
              <a:ext uri="{FF2B5EF4-FFF2-40B4-BE49-F238E27FC236}">
                <a16:creationId xmlns:a16="http://schemas.microsoft.com/office/drawing/2014/main" id="{90907BD1-6A35-1F88-6390-6AB4CB65EE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1" b="13813"/>
          <a:stretch/>
        </p:blipFill>
        <p:spPr>
          <a:xfrm>
            <a:off x="1246573" y="10"/>
            <a:ext cx="3913632" cy="2285224"/>
          </a:xfrm>
          <a:custGeom>
            <a:avLst/>
            <a:gdLst/>
            <a:ahLst/>
            <a:cxnLst/>
            <a:rect l="l" t="t" r="r" b="b"/>
            <a:pathLst>
              <a:path w="3913632" h="2285234">
                <a:moveTo>
                  <a:pt x="29691" y="0"/>
                </a:moveTo>
                <a:lnTo>
                  <a:pt x="3883942" y="0"/>
                </a:lnTo>
                <a:lnTo>
                  <a:pt x="3903529" y="128345"/>
                </a:lnTo>
                <a:cubicBezTo>
                  <a:pt x="3910210" y="194127"/>
                  <a:pt x="3913632" y="260873"/>
                  <a:pt x="3913632" y="328418"/>
                </a:cubicBezTo>
                <a:cubicBezTo>
                  <a:pt x="3913632" y="1409138"/>
                  <a:pt x="3037536" y="2285234"/>
                  <a:pt x="1956816" y="2285234"/>
                </a:cubicBezTo>
                <a:cubicBezTo>
                  <a:pt x="876096" y="2285234"/>
                  <a:pt x="0" y="1409138"/>
                  <a:pt x="0" y="328418"/>
                </a:cubicBezTo>
                <a:cubicBezTo>
                  <a:pt x="0" y="260873"/>
                  <a:pt x="3422" y="194127"/>
                  <a:pt x="10103" y="128345"/>
                </a:cubicBezTo>
                <a:close/>
              </a:path>
            </a:pathLst>
          </a:cu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032D7B1-9DF7-BDFD-4299-1FDFE6B261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401" r="-2" b="14835"/>
          <a:stretch/>
        </p:blipFill>
        <p:spPr>
          <a:xfrm>
            <a:off x="20" y="2288331"/>
            <a:ext cx="3564618" cy="4569668"/>
          </a:xfrm>
          <a:custGeom>
            <a:avLst/>
            <a:gdLst/>
            <a:ahLst/>
            <a:cxnLst/>
            <a:rect l="l" t="t" r="r" b="b"/>
            <a:pathLst>
              <a:path w="3564638" h="4569668">
                <a:moveTo>
                  <a:pt x="640080" y="0"/>
                </a:moveTo>
                <a:cubicBezTo>
                  <a:pt x="2255269" y="0"/>
                  <a:pt x="3564638" y="1309369"/>
                  <a:pt x="3564638" y="2924558"/>
                </a:cubicBezTo>
                <a:cubicBezTo>
                  <a:pt x="3564638" y="3530254"/>
                  <a:pt x="3380508" y="4092944"/>
                  <a:pt x="3065170" y="4559707"/>
                </a:cubicBezTo>
                <a:lnTo>
                  <a:pt x="3057720" y="4569668"/>
                </a:lnTo>
                <a:lnTo>
                  <a:pt x="0" y="4569668"/>
                </a:lnTo>
                <a:lnTo>
                  <a:pt x="0" y="72448"/>
                </a:lnTo>
                <a:lnTo>
                  <a:pt x="50679" y="59417"/>
                </a:lnTo>
                <a:cubicBezTo>
                  <a:pt x="241061" y="20459"/>
                  <a:pt x="438181" y="0"/>
                  <a:pt x="640080" y="0"/>
                </a:cubicBezTo>
                <a:close/>
              </a:path>
            </a:pathLst>
          </a:custGeom>
        </p:spPr>
      </p:pic>
      <p:sp>
        <p:nvSpPr>
          <p:cNvPr id="47" name="Oval 46">
            <a:extLst>
              <a:ext uri="{FF2B5EF4-FFF2-40B4-BE49-F238E27FC236}">
                <a16:creationId xmlns:a16="http://schemas.microsoft.com/office/drawing/2014/main" id="{78418A25-6EAC-4140-BFE6-284E1925B5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60967" y="561316"/>
            <a:ext cx="3182112" cy="3182112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 descr="Bicycles parked bicycles in a parking lot&#10;&#10;Description automatically generated">
            <a:extLst>
              <a:ext uri="{FF2B5EF4-FFF2-40B4-BE49-F238E27FC236}">
                <a16:creationId xmlns:a16="http://schemas.microsoft.com/office/drawing/2014/main" id="{AA5D9D8B-566A-A0F3-1A50-FCB70C9C953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091" r="16162" b="4"/>
          <a:stretch/>
        </p:blipFill>
        <p:spPr bwMode="auto">
          <a:xfrm>
            <a:off x="5525559" y="725908"/>
            <a:ext cx="2852928" cy="2852928"/>
          </a:xfrm>
          <a:custGeom>
            <a:avLst/>
            <a:gdLst/>
            <a:ahLst/>
            <a:cxnLst/>
            <a:rect l="l" t="t" r="r" b="b"/>
            <a:pathLst>
              <a:path w="2852928" h="2852928">
                <a:moveTo>
                  <a:pt x="1426464" y="0"/>
                </a:moveTo>
                <a:cubicBezTo>
                  <a:pt x="2214278" y="0"/>
                  <a:pt x="2852928" y="638650"/>
                  <a:pt x="2852928" y="1426464"/>
                </a:cubicBezTo>
                <a:cubicBezTo>
                  <a:pt x="2852928" y="2214278"/>
                  <a:pt x="2214278" y="2852928"/>
                  <a:pt x="1426464" y="2852928"/>
                </a:cubicBezTo>
                <a:cubicBezTo>
                  <a:pt x="638650" y="2852928"/>
                  <a:pt x="0" y="2214278"/>
                  <a:pt x="0" y="1426464"/>
                </a:cubicBezTo>
                <a:cubicBezTo>
                  <a:pt x="0" y="638650"/>
                  <a:pt x="638650" y="0"/>
                  <a:pt x="1426464" y="0"/>
                </a:cubicBezTo>
                <a:close/>
              </a:path>
            </a:pathLst>
          </a:custGeom>
        </p:spPr>
      </p:pic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6B9D64DB-4D5C-4A91-B45F-F301E3174F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2568" y="-4332"/>
            <a:ext cx="3439432" cy="3550083"/>
          </a:xfrm>
          <a:custGeom>
            <a:avLst/>
            <a:gdLst>
              <a:gd name="connsiteX0" fmla="*/ 115336 w 3439432"/>
              <a:gd name="connsiteY0" fmla="*/ 0 h 3550083"/>
              <a:gd name="connsiteX1" fmla="*/ 3439432 w 3439432"/>
              <a:gd name="connsiteY1" fmla="*/ 0 h 3550083"/>
              <a:gd name="connsiteX2" fmla="*/ 3439432 w 3439432"/>
              <a:gd name="connsiteY2" fmla="*/ 3462762 h 3550083"/>
              <a:gd name="connsiteX3" fmla="*/ 3318024 w 3439432"/>
              <a:gd name="connsiteY3" fmla="*/ 3493980 h 3550083"/>
              <a:gd name="connsiteX4" fmla="*/ 2761488 w 3439432"/>
              <a:gd name="connsiteY4" fmla="*/ 3550083 h 3550083"/>
              <a:gd name="connsiteX5" fmla="*/ 0 w 3439432"/>
              <a:gd name="connsiteY5" fmla="*/ 788595 h 3550083"/>
              <a:gd name="connsiteX6" fmla="*/ 70713 w 3439432"/>
              <a:gd name="connsiteY6" fmla="*/ 164949 h 355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39432" h="3550083">
                <a:moveTo>
                  <a:pt x="115336" y="0"/>
                </a:moveTo>
                <a:lnTo>
                  <a:pt x="3439432" y="0"/>
                </a:lnTo>
                <a:lnTo>
                  <a:pt x="3439432" y="3462762"/>
                </a:lnTo>
                <a:lnTo>
                  <a:pt x="3318024" y="3493980"/>
                </a:lnTo>
                <a:cubicBezTo>
                  <a:pt x="3138258" y="3530765"/>
                  <a:pt x="2952129" y="3550083"/>
                  <a:pt x="2761488" y="3550083"/>
                </a:cubicBezTo>
                <a:cubicBezTo>
                  <a:pt x="1236360" y="3550083"/>
                  <a:pt x="0" y="2313723"/>
                  <a:pt x="0" y="788595"/>
                </a:cubicBezTo>
                <a:cubicBezTo>
                  <a:pt x="0" y="574124"/>
                  <a:pt x="24450" y="365364"/>
                  <a:pt x="70713" y="164949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A0A65B3-4D5C-9930-3BDB-3A149DF773A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8277" r="11836"/>
          <a:stretch/>
        </p:blipFill>
        <p:spPr>
          <a:xfrm>
            <a:off x="8918761" y="-4331"/>
            <a:ext cx="3273238" cy="3383891"/>
          </a:xfrm>
          <a:custGeom>
            <a:avLst/>
            <a:gdLst/>
            <a:ahLst/>
            <a:cxnLst/>
            <a:rect l="l" t="t" r="r" b="b"/>
            <a:pathLst>
              <a:path w="3273238" h="3383891">
                <a:moveTo>
                  <a:pt x="122841" y="0"/>
                </a:moveTo>
                <a:lnTo>
                  <a:pt x="3273238" y="0"/>
                </a:lnTo>
                <a:lnTo>
                  <a:pt x="3273238" y="3291335"/>
                </a:lnTo>
                <a:lnTo>
                  <a:pt x="3118338" y="3331164"/>
                </a:lnTo>
                <a:cubicBezTo>
                  <a:pt x="2949390" y="3365736"/>
                  <a:pt x="2774463" y="3383891"/>
                  <a:pt x="2595295" y="3383891"/>
                </a:cubicBezTo>
                <a:cubicBezTo>
                  <a:pt x="1161953" y="3383891"/>
                  <a:pt x="0" y="2221938"/>
                  <a:pt x="0" y="788596"/>
                </a:cubicBezTo>
                <a:cubicBezTo>
                  <a:pt x="0" y="519845"/>
                  <a:pt x="40850" y="260634"/>
                  <a:pt x="116679" y="16835"/>
                </a:cubicBezTo>
                <a:close/>
              </a:path>
            </a:pathLst>
          </a:custGeom>
        </p:spPr>
      </p:pic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B14CE1B-4BC5-4EF2-BE3D-05E4F580B3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99331" y="3907418"/>
            <a:ext cx="2992669" cy="2950582"/>
          </a:xfrm>
          <a:custGeom>
            <a:avLst/>
            <a:gdLst>
              <a:gd name="connsiteX0" fmla="*/ 2052140 w 2992669"/>
              <a:gd name="connsiteY0" fmla="*/ 0 h 2950582"/>
              <a:gd name="connsiteX1" fmla="*/ 2850926 w 2992669"/>
              <a:gd name="connsiteY1" fmla="*/ 161267 h 2950582"/>
              <a:gd name="connsiteX2" fmla="*/ 2992669 w 2992669"/>
              <a:gd name="connsiteY2" fmla="*/ 229549 h 2950582"/>
              <a:gd name="connsiteX3" fmla="*/ 2992669 w 2992669"/>
              <a:gd name="connsiteY3" fmla="*/ 2950582 h 2950582"/>
              <a:gd name="connsiteX4" fmla="*/ 209274 w 2992669"/>
              <a:gd name="connsiteY4" fmla="*/ 2950582 h 2950582"/>
              <a:gd name="connsiteX5" fmla="*/ 161267 w 2992669"/>
              <a:gd name="connsiteY5" fmla="*/ 2850926 h 2950582"/>
              <a:gd name="connsiteX6" fmla="*/ 0 w 2992669"/>
              <a:gd name="connsiteY6" fmla="*/ 2052140 h 2950582"/>
              <a:gd name="connsiteX7" fmla="*/ 2052140 w 2992669"/>
              <a:gd name="connsiteY7" fmla="*/ 0 h 2950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2669" h="2950582">
                <a:moveTo>
                  <a:pt x="2052140" y="0"/>
                </a:moveTo>
                <a:cubicBezTo>
                  <a:pt x="2335482" y="0"/>
                  <a:pt x="2605411" y="57424"/>
                  <a:pt x="2850926" y="161267"/>
                </a:cubicBezTo>
                <a:lnTo>
                  <a:pt x="2992669" y="229549"/>
                </a:lnTo>
                <a:lnTo>
                  <a:pt x="2992669" y="2950582"/>
                </a:lnTo>
                <a:lnTo>
                  <a:pt x="209274" y="2950582"/>
                </a:lnTo>
                <a:lnTo>
                  <a:pt x="161267" y="2850926"/>
                </a:lnTo>
                <a:cubicBezTo>
                  <a:pt x="57423" y="2605411"/>
                  <a:pt x="0" y="2335482"/>
                  <a:pt x="0" y="2052140"/>
                </a:cubicBezTo>
                <a:cubicBezTo>
                  <a:pt x="0" y="918774"/>
                  <a:pt x="918774" y="0"/>
                  <a:pt x="205214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 descr="A group of bicycles parked in a parking lot&#10;&#10;Description automatically generated">
            <a:extLst>
              <a:ext uri="{FF2B5EF4-FFF2-40B4-BE49-F238E27FC236}">
                <a16:creationId xmlns:a16="http://schemas.microsoft.com/office/drawing/2014/main" id="{059EC63E-E2A4-5306-A83B-B98E6F74CAF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255" r="32644" b="-2"/>
          <a:stretch/>
        </p:blipFill>
        <p:spPr bwMode="auto">
          <a:xfrm>
            <a:off x="9363236" y="4071322"/>
            <a:ext cx="2828765" cy="2786678"/>
          </a:xfrm>
          <a:custGeom>
            <a:avLst/>
            <a:gdLst/>
            <a:ahLst/>
            <a:cxnLst/>
            <a:rect l="l" t="t" r="r" b="b"/>
            <a:pathLst>
              <a:path w="2828765" h="2786678">
                <a:moveTo>
                  <a:pt x="1888236" y="0"/>
                </a:moveTo>
                <a:cubicBezTo>
                  <a:pt x="2214125" y="0"/>
                  <a:pt x="2520731" y="82558"/>
                  <a:pt x="2788281" y="227900"/>
                </a:cubicBezTo>
                <a:lnTo>
                  <a:pt x="2828765" y="252495"/>
                </a:lnTo>
                <a:lnTo>
                  <a:pt x="2828765" y="2786678"/>
                </a:lnTo>
                <a:lnTo>
                  <a:pt x="227128" y="2786678"/>
                </a:lnTo>
                <a:lnTo>
                  <a:pt x="148387" y="2623223"/>
                </a:lnTo>
                <a:cubicBezTo>
                  <a:pt x="52837" y="2397318"/>
                  <a:pt x="0" y="2148947"/>
                  <a:pt x="0" y="1888236"/>
                </a:cubicBezTo>
                <a:cubicBezTo>
                  <a:pt x="0" y="845392"/>
                  <a:pt x="845392" y="0"/>
                  <a:pt x="188823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011395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A4E83-9BBE-D0F4-0643-2AD925982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582729"/>
          </a:xfr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CH" sz="3600" kern="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 Light"/>
                <a:cs typeface="Arial"/>
              </a:rPr>
              <a:t>Long journey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FC54ED-7FCE-AED6-C4FA-BFD783308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9147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CH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2014 – 2028</a:t>
            </a:r>
          </a:p>
          <a:p>
            <a:pPr>
              <a:buFont typeface="Wingdings" pitchFamily="2" charset="2"/>
              <a:buChar char="§"/>
            </a:pPr>
            <a:endParaRPr lang="en-CH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CH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Real change mangement project</a:t>
            </a:r>
          </a:p>
          <a:p>
            <a:pPr>
              <a:buFont typeface="Wingdings" pitchFamily="2" charset="2"/>
              <a:buChar char="§"/>
            </a:pPr>
            <a:endParaRPr lang="en-CH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CH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Data driven</a:t>
            </a:r>
          </a:p>
          <a:p>
            <a:pPr>
              <a:buFont typeface="Wingdings" pitchFamily="2" charset="2"/>
              <a:buChar char="§"/>
            </a:pPr>
            <a:endParaRPr lang="en-CH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CH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Possibility to combine </a:t>
            </a:r>
          </a:p>
          <a:p>
            <a:pPr lvl="1">
              <a:buFont typeface="Wingdings" pitchFamily="2" charset="2"/>
              <a:buChar char="§"/>
            </a:pPr>
            <a:r>
              <a:rPr lang="en-CH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Cost efficiency</a:t>
            </a:r>
          </a:p>
          <a:p>
            <a:pPr lvl="1">
              <a:buFont typeface="Wingdings" pitchFamily="2" charset="2"/>
              <a:buChar char="§"/>
            </a:pPr>
            <a:r>
              <a:rPr lang="en-CH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Improved sustainability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Personnel satisfaction</a:t>
            </a:r>
            <a:endParaRPr lang="en-CH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en-CH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en-CH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91B902-BC45-6832-251D-0B8990FD1A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rgbClr val="A5A5A5">
                <a:shade val="45000"/>
                <a:satMod val="135000"/>
              </a:srgbClr>
              <a:prstClr val="white"/>
            </a:duotone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r="61911" b="15159"/>
          <a:stretch/>
        </p:blipFill>
        <p:spPr>
          <a:xfrm>
            <a:off x="9943154" y="0"/>
            <a:ext cx="1900086" cy="685800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1951564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313506-69FF-5A05-D8DE-3DAC8FF23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B79B2CF-A884-1C0E-AE79-9224B740ED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r="61911" b="15159"/>
          <a:stretch/>
        </p:blipFill>
        <p:spPr>
          <a:xfrm>
            <a:off x="9943154" y="0"/>
            <a:ext cx="1900086" cy="6858001"/>
          </a:xfrm>
          <a:prstGeom prst="rect">
            <a:avLst/>
          </a:prstGeom>
          <a:effectLst/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3BB335F5-8C89-1093-902C-92A479B8C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 Light"/>
                <a:cs typeface="Arial"/>
              </a:rPr>
              <a:t>New parking for charging private electrical vehicles</a:t>
            </a:r>
          </a:p>
        </p:txBody>
      </p:sp>
      <p:pic>
        <p:nvPicPr>
          <p:cNvPr id="2" name="Picture 1" descr="A map of a city&#10;&#10;Description automatically generated">
            <a:extLst>
              <a:ext uri="{FF2B5EF4-FFF2-40B4-BE49-F238E27FC236}">
                <a16:creationId xmlns:a16="http://schemas.microsoft.com/office/drawing/2014/main" id="{B97C208B-0D7C-CBBA-3F1F-195DF7DFB5D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0"/>
          <a:stretch/>
        </p:blipFill>
        <p:spPr>
          <a:xfrm>
            <a:off x="2160240" y="1730172"/>
            <a:ext cx="9840416" cy="460924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Picture 2" descr="A close up of a charging station&#10;&#10;Description automatically generated">
            <a:extLst>
              <a:ext uri="{FF2B5EF4-FFF2-40B4-BE49-F238E27FC236}">
                <a16:creationId xmlns:a16="http://schemas.microsoft.com/office/drawing/2014/main" id="{8DE5C568-089A-7F48-15EE-896068946C9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192607"/>
            <a:ext cx="4320480" cy="1630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66948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A169D286-F4D7-4C8B-A6BD-D05384C7F1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39E8235E-135E-4261-8F54-2B316E493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610728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id="{D4ED8EC3-4D57-4620-93CE-4E6661F09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343079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3BCB34A-2F40-4F41-8488-A134C1C15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5" y="340424"/>
            <a:ext cx="4630139" cy="5265795"/>
          </a:xfrm>
          <a:custGeom>
            <a:avLst/>
            <a:gdLst>
              <a:gd name="connsiteX0" fmla="*/ 0 w 4630139"/>
              <a:gd name="connsiteY0" fmla="*/ 0 h 5265795"/>
              <a:gd name="connsiteX1" fmla="*/ 4630139 w 4630139"/>
              <a:gd name="connsiteY1" fmla="*/ 0 h 5265795"/>
              <a:gd name="connsiteX2" fmla="*/ 4630139 w 4630139"/>
              <a:gd name="connsiteY2" fmla="*/ 5265795 h 5265795"/>
              <a:gd name="connsiteX3" fmla="*/ 0 w 4630139"/>
              <a:gd name="connsiteY3" fmla="*/ 5265795 h 526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0139" h="5265795">
                <a:moveTo>
                  <a:pt x="0" y="0"/>
                </a:moveTo>
                <a:lnTo>
                  <a:pt x="4630139" y="0"/>
                </a:lnTo>
                <a:lnTo>
                  <a:pt x="4630139" y="5265795"/>
                </a:lnTo>
                <a:lnTo>
                  <a:pt x="0" y="52657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F25AF3-D834-0DED-E115-87CFE6ED14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65429" y="983891"/>
            <a:ext cx="1687096" cy="399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78382DC-4207-465E-B379-1E16448AA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1780" y="1071563"/>
            <a:ext cx="7290218" cy="5242298"/>
          </a:xfrm>
          <a:custGeom>
            <a:avLst/>
            <a:gdLst>
              <a:gd name="connsiteX0" fmla="*/ 0 w 7290218"/>
              <a:gd name="connsiteY0" fmla="*/ 0 h 5242298"/>
              <a:gd name="connsiteX1" fmla="*/ 7290218 w 7290218"/>
              <a:gd name="connsiteY1" fmla="*/ 0 h 5242298"/>
              <a:gd name="connsiteX2" fmla="*/ 7290218 w 7290218"/>
              <a:gd name="connsiteY2" fmla="*/ 5242298 h 5242298"/>
              <a:gd name="connsiteX3" fmla="*/ 0 w 7290218"/>
              <a:gd name="connsiteY3" fmla="*/ 5242298 h 524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0218" h="5242298">
                <a:moveTo>
                  <a:pt x="0" y="0"/>
                </a:moveTo>
                <a:lnTo>
                  <a:pt x="7290218" y="0"/>
                </a:lnTo>
                <a:lnTo>
                  <a:pt x="7290218" y="5242298"/>
                </a:lnTo>
                <a:lnTo>
                  <a:pt x="0" y="524229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8009BA0-6DFB-8592-2808-DCF4C85282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5244" y="2592277"/>
            <a:ext cx="6020730" cy="221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053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A169D286-F4D7-4C8B-A6BD-D05384C7F1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6">
            <a:extLst>
              <a:ext uri="{FF2B5EF4-FFF2-40B4-BE49-F238E27FC236}">
                <a16:creationId xmlns:a16="http://schemas.microsoft.com/office/drawing/2014/main" id="{39E8235E-135E-4261-8F54-2B316E493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610728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D4ED8EC3-4D57-4620-93CE-4E6661F09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343079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CB34A-2F40-4F41-8488-A134C1C15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5" y="340424"/>
            <a:ext cx="4630139" cy="5265795"/>
          </a:xfrm>
          <a:custGeom>
            <a:avLst/>
            <a:gdLst>
              <a:gd name="connsiteX0" fmla="*/ 0 w 4630139"/>
              <a:gd name="connsiteY0" fmla="*/ 0 h 5265795"/>
              <a:gd name="connsiteX1" fmla="*/ 4630139 w 4630139"/>
              <a:gd name="connsiteY1" fmla="*/ 0 h 5265795"/>
              <a:gd name="connsiteX2" fmla="*/ 4630139 w 4630139"/>
              <a:gd name="connsiteY2" fmla="*/ 5265795 h 5265795"/>
              <a:gd name="connsiteX3" fmla="*/ 0 w 4630139"/>
              <a:gd name="connsiteY3" fmla="*/ 5265795 h 526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0139" h="5265795">
                <a:moveTo>
                  <a:pt x="0" y="0"/>
                </a:moveTo>
                <a:lnTo>
                  <a:pt x="4630139" y="0"/>
                </a:lnTo>
                <a:lnTo>
                  <a:pt x="4630139" y="5265795"/>
                </a:lnTo>
                <a:lnTo>
                  <a:pt x="0" y="52657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1147E3E5-F121-02C2-97F9-C7B43A327E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1804" y="1962913"/>
            <a:ext cx="4026998" cy="2094038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78382DC-4207-465E-B379-1E16448AA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1780" y="1071563"/>
            <a:ext cx="7290218" cy="5242298"/>
          </a:xfrm>
          <a:custGeom>
            <a:avLst/>
            <a:gdLst>
              <a:gd name="connsiteX0" fmla="*/ 0 w 7290218"/>
              <a:gd name="connsiteY0" fmla="*/ 0 h 5242298"/>
              <a:gd name="connsiteX1" fmla="*/ 7290218 w 7290218"/>
              <a:gd name="connsiteY1" fmla="*/ 0 h 5242298"/>
              <a:gd name="connsiteX2" fmla="*/ 7290218 w 7290218"/>
              <a:gd name="connsiteY2" fmla="*/ 5242298 h 5242298"/>
              <a:gd name="connsiteX3" fmla="*/ 0 w 7290218"/>
              <a:gd name="connsiteY3" fmla="*/ 5242298 h 524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0218" h="5242298">
                <a:moveTo>
                  <a:pt x="0" y="0"/>
                </a:moveTo>
                <a:lnTo>
                  <a:pt x="7290218" y="0"/>
                </a:lnTo>
                <a:lnTo>
                  <a:pt x="7290218" y="5242298"/>
                </a:lnTo>
                <a:lnTo>
                  <a:pt x="0" y="524229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B24F85C1-0B57-7E68-AF49-C0B0A0ABB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545244" y="2238559"/>
            <a:ext cx="6020730" cy="292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7275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6AB1D1-94E3-0106-59C2-53032F11D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224" y="293707"/>
            <a:ext cx="3261215" cy="6362813"/>
          </a:xfrm>
          <a:ln w="12700"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CH" dirty="0">
                <a:solidFill>
                  <a:schemeClr val="accent1">
                    <a:lumMod val="75000"/>
                  </a:schemeClr>
                </a:solidFill>
              </a:rPr>
              <a:t>Fostering collaboration       with                 external stakeholders</a:t>
            </a:r>
          </a:p>
          <a:p>
            <a:pPr marL="0" lvl="1" indent="0">
              <a:buNone/>
            </a:pP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New cycling path connections</a:t>
            </a:r>
          </a:p>
          <a:p>
            <a:pPr lvl="1">
              <a:buFont typeface="Wingdings" pitchFamily="2" charset="2"/>
              <a:buChar char="§"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New bus stops</a:t>
            </a:r>
          </a:p>
          <a:p>
            <a:pPr lvl="1">
              <a:buFont typeface="Wingdings" pitchFamily="2" charset="2"/>
              <a:buChar char="§"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Increased frequency of PT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C5437A-901E-169A-1BC2-D4808EB43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7968" y="201478"/>
            <a:ext cx="7772400" cy="6455043"/>
          </a:xfrm>
          <a:prstGeom prst="rect">
            <a:avLst/>
          </a:prstGeom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CA28FA70-025F-A14A-5C6D-B18DAAE87836}"/>
              </a:ext>
            </a:extLst>
          </p:cNvPr>
          <p:cNvSpPr/>
          <p:nvPr/>
        </p:nvSpPr>
        <p:spPr>
          <a:xfrm>
            <a:off x="6979469" y="3332860"/>
            <a:ext cx="1452795" cy="2221906"/>
          </a:xfrm>
          <a:custGeom>
            <a:avLst/>
            <a:gdLst>
              <a:gd name="connsiteX0" fmla="*/ 0 w 1452795"/>
              <a:gd name="connsiteY0" fmla="*/ 2221906 h 2221906"/>
              <a:gd name="connsiteX1" fmla="*/ 290557 w 1452795"/>
              <a:gd name="connsiteY1" fmla="*/ 1666430 h 2221906"/>
              <a:gd name="connsiteX2" fmla="*/ 538385 w 1452795"/>
              <a:gd name="connsiteY2" fmla="*/ 1239140 h 2221906"/>
              <a:gd name="connsiteX3" fmla="*/ 743484 w 1452795"/>
              <a:gd name="connsiteY3" fmla="*/ 965675 h 2221906"/>
              <a:gd name="connsiteX4" fmla="*/ 982766 w 1452795"/>
              <a:gd name="connsiteY4" fmla="*/ 734938 h 2221906"/>
              <a:gd name="connsiteX5" fmla="*/ 1273323 w 1452795"/>
              <a:gd name="connsiteY5" fmla="*/ 521293 h 2221906"/>
              <a:gd name="connsiteX6" fmla="*/ 1452785 w 1452795"/>
              <a:gd name="connsiteY6" fmla="*/ 376015 h 2221906"/>
              <a:gd name="connsiteX7" fmla="*/ 1281869 w 1452795"/>
              <a:gd name="connsiteY7" fmla="*/ 136733 h 2221906"/>
              <a:gd name="connsiteX8" fmla="*/ 1264778 w 1452795"/>
              <a:gd name="connsiteY8" fmla="*/ 59820 h 2221906"/>
              <a:gd name="connsiteX9" fmla="*/ 1204957 w 1452795"/>
              <a:gd name="connsiteY9" fmla="*/ 0 h 2221906"/>
              <a:gd name="connsiteX10" fmla="*/ 1204957 w 1452795"/>
              <a:gd name="connsiteY10" fmla="*/ 0 h 2221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52795" h="2221906">
                <a:moveTo>
                  <a:pt x="0" y="2221906"/>
                </a:moveTo>
                <a:cubicBezTo>
                  <a:pt x="100413" y="2026065"/>
                  <a:pt x="200826" y="1830224"/>
                  <a:pt x="290557" y="1666430"/>
                </a:cubicBezTo>
                <a:cubicBezTo>
                  <a:pt x="380288" y="1502636"/>
                  <a:pt x="462897" y="1355932"/>
                  <a:pt x="538385" y="1239140"/>
                </a:cubicBezTo>
                <a:cubicBezTo>
                  <a:pt x="613873" y="1122348"/>
                  <a:pt x="669421" y="1049709"/>
                  <a:pt x="743484" y="965675"/>
                </a:cubicBezTo>
                <a:cubicBezTo>
                  <a:pt x="817547" y="881641"/>
                  <a:pt x="894460" y="809002"/>
                  <a:pt x="982766" y="734938"/>
                </a:cubicBezTo>
                <a:cubicBezTo>
                  <a:pt x="1071073" y="660874"/>
                  <a:pt x="1194987" y="581113"/>
                  <a:pt x="1273323" y="521293"/>
                </a:cubicBezTo>
                <a:cubicBezTo>
                  <a:pt x="1351659" y="461473"/>
                  <a:pt x="1451361" y="440108"/>
                  <a:pt x="1452785" y="376015"/>
                </a:cubicBezTo>
                <a:cubicBezTo>
                  <a:pt x="1454209" y="311922"/>
                  <a:pt x="1313204" y="189432"/>
                  <a:pt x="1281869" y="136733"/>
                </a:cubicBezTo>
                <a:cubicBezTo>
                  <a:pt x="1250535" y="84034"/>
                  <a:pt x="1277597" y="82609"/>
                  <a:pt x="1264778" y="59820"/>
                </a:cubicBezTo>
                <a:cubicBezTo>
                  <a:pt x="1251959" y="37031"/>
                  <a:pt x="1204957" y="0"/>
                  <a:pt x="1204957" y="0"/>
                </a:cubicBezTo>
                <a:lnTo>
                  <a:pt x="1204957" y="0"/>
                </a:lnTo>
              </a:path>
            </a:pathLst>
          </a:custGeom>
          <a:noFill/>
          <a:ln w="444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F57287DC-F3FB-D976-F051-E94034586030}"/>
              </a:ext>
            </a:extLst>
          </p:cNvPr>
          <p:cNvSpPr/>
          <p:nvPr/>
        </p:nvSpPr>
        <p:spPr>
          <a:xfrm>
            <a:off x="8267980" y="3384580"/>
            <a:ext cx="325024" cy="8667"/>
          </a:xfrm>
          <a:custGeom>
            <a:avLst/>
            <a:gdLst>
              <a:gd name="connsiteX0" fmla="*/ 325024 w 325024"/>
              <a:gd name="connsiteY0" fmla="*/ 0 h 8667"/>
              <a:gd name="connsiteX1" fmla="*/ 0 w 325024"/>
              <a:gd name="connsiteY1" fmla="*/ 8667 h 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5024" h="8667">
                <a:moveTo>
                  <a:pt x="325024" y="0"/>
                </a:moveTo>
                <a:lnTo>
                  <a:pt x="0" y="8667"/>
                </a:ln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86C0F6F8-C750-A3C8-5F19-E50AA8403E58}"/>
              </a:ext>
            </a:extLst>
          </p:cNvPr>
          <p:cNvSpPr/>
          <p:nvPr/>
        </p:nvSpPr>
        <p:spPr>
          <a:xfrm>
            <a:off x="8991700" y="468034"/>
            <a:ext cx="767056" cy="2119155"/>
          </a:xfrm>
          <a:custGeom>
            <a:avLst/>
            <a:gdLst>
              <a:gd name="connsiteX0" fmla="*/ 0 w 767056"/>
              <a:gd name="connsiteY0" fmla="*/ 0 h 2119155"/>
              <a:gd name="connsiteX1" fmla="*/ 56337 w 767056"/>
              <a:gd name="connsiteY1" fmla="*/ 34669 h 2119155"/>
              <a:gd name="connsiteX2" fmla="*/ 78005 w 767056"/>
              <a:gd name="connsiteY2" fmla="*/ 125676 h 2119155"/>
              <a:gd name="connsiteX3" fmla="*/ 169012 w 767056"/>
              <a:gd name="connsiteY3" fmla="*/ 351026 h 2119155"/>
              <a:gd name="connsiteX4" fmla="*/ 255685 w 767056"/>
              <a:gd name="connsiteY4" fmla="*/ 511371 h 2119155"/>
              <a:gd name="connsiteX5" fmla="*/ 268686 w 767056"/>
              <a:gd name="connsiteY5" fmla="*/ 736721 h 2119155"/>
              <a:gd name="connsiteX6" fmla="*/ 273020 w 767056"/>
              <a:gd name="connsiteY6" fmla="*/ 905733 h 2119155"/>
              <a:gd name="connsiteX7" fmla="*/ 303355 w 767056"/>
              <a:gd name="connsiteY7" fmla="*/ 1040076 h 2119155"/>
              <a:gd name="connsiteX8" fmla="*/ 346692 w 767056"/>
              <a:gd name="connsiteY8" fmla="*/ 1139750 h 2119155"/>
              <a:gd name="connsiteX9" fmla="*/ 407363 w 767056"/>
              <a:gd name="connsiteY9" fmla="*/ 1191754 h 2119155"/>
              <a:gd name="connsiteX10" fmla="*/ 472368 w 767056"/>
              <a:gd name="connsiteY10" fmla="*/ 1261092 h 2119155"/>
              <a:gd name="connsiteX11" fmla="*/ 537372 w 767056"/>
              <a:gd name="connsiteY11" fmla="*/ 1378101 h 2119155"/>
              <a:gd name="connsiteX12" fmla="*/ 767056 w 767056"/>
              <a:gd name="connsiteY12" fmla="*/ 2119155 h 211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67056" h="2119155">
                <a:moveTo>
                  <a:pt x="0" y="0"/>
                </a:moveTo>
                <a:cubicBezTo>
                  <a:pt x="21668" y="6861"/>
                  <a:pt x="43336" y="13723"/>
                  <a:pt x="56337" y="34669"/>
                </a:cubicBezTo>
                <a:cubicBezTo>
                  <a:pt x="69338" y="55615"/>
                  <a:pt x="59226" y="72950"/>
                  <a:pt x="78005" y="125676"/>
                </a:cubicBezTo>
                <a:cubicBezTo>
                  <a:pt x="96784" y="178402"/>
                  <a:pt x="139399" y="286744"/>
                  <a:pt x="169012" y="351026"/>
                </a:cubicBezTo>
                <a:cubicBezTo>
                  <a:pt x="198625" y="415309"/>
                  <a:pt x="239073" y="447089"/>
                  <a:pt x="255685" y="511371"/>
                </a:cubicBezTo>
                <a:cubicBezTo>
                  <a:pt x="272297" y="575653"/>
                  <a:pt x="265797" y="670994"/>
                  <a:pt x="268686" y="736721"/>
                </a:cubicBezTo>
                <a:cubicBezTo>
                  <a:pt x="271575" y="802448"/>
                  <a:pt x="267242" y="855174"/>
                  <a:pt x="273020" y="905733"/>
                </a:cubicBezTo>
                <a:cubicBezTo>
                  <a:pt x="278798" y="956292"/>
                  <a:pt x="291076" y="1001073"/>
                  <a:pt x="303355" y="1040076"/>
                </a:cubicBezTo>
                <a:cubicBezTo>
                  <a:pt x="315634" y="1079079"/>
                  <a:pt x="329357" y="1114470"/>
                  <a:pt x="346692" y="1139750"/>
                </a:cubicBezTo>
                <a:cubicBezTo>
                  <a:pt x="364027" y="1165030"/>
                  <a:pt x="386417" y="1171530"/>
                  <a:pt x="407363" y="1191754"/>
                </a:cubicBezTo>
                <a:cubicBezTo>
                  <a:pt x="428309" y="1211978"/>
                  <a:pt x="450700" y="1230034"/>
                  <a:pt x="472368" y="1261092"/>
                </a:cubicBezTo>
                <a:cubicBezTo>
                  <a:pt x="494036" y="1292150"/>
                  <a:pt x="488257" y="1235091"/>
                  <a:pt x="537372" y="1378101"/>
                </a:cubicBezTo>
                <a:cubicBezTo>
                  <a:pt x="586487" y="1521111"/>
                  <a:pt x="676771" y="1820133"/>
                  <a:pt x="767056" y="2119155"/>
                </a:cubicBezTo>
              </a:path>
            </a:pathLst>
          </a:cu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DA84199F-8FFF-F565-FB28-E06FA3A922CD}"/>
              </a:ext>
            </a:extLst>
          </p:cNvPr>
          <p:cNvSpPr/>
          <p:nvPr/>
        </p:nvSpPr>
        <p:spPr>
          <a:xfrm>
            <a:off x="6096548" y="5254906"/>
            <a:ext cx="2060293" cy="1296365"/>
          </a:xfrm>
          <a:custGeom>
            <a:avLst/>
            <a:gdLst>
              <a:gd name="connsiteX0" fmla="*/ 69448 w 2060293"/>
              <a:gd name="connsiteY0" fmla="*/ 0 h 1296365"/>
              <a:gd name="connsiteX1" fmla="*/ 2060293 w 2060293"/>
              <a:gd name="connsiteY1" fmla="*/ 810228 h 1296365"/>
              <a:gd name="connsiteX2" fmla="*/ 1840374 w 2060293"/>
              <a:gd name="connsiteY2" fmla="*/ 1296365 h 1296365"/>
              <a:gd name="connsiteX3" fmla="*/ 1527858 w 2060293"/>
              <a:gd name="connsiteY3" fmla="*/ 1203767 h 1296365"/>
              <a:gd name="connsiteX4" fmla="*/ 1354238 w 2060293"/>
              <a:gd name="connsiteY4" fmla="*/ 1215342 h 1296365"/>
              <a:gd name="connsiteX5" fmla="*/ 0 w 2060293"/>
              <a:gd name="connsiteY5" fmla="*/ 81023 h 1296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0293" h="1296365">
                <a:moveTo>
                  <a:pt x="69448" y="0"/>
                </a:moveTo>
                <a:lnTo>
                  <a:pt x="2060293" y="810228"/>
                </a:lnTo>
                <a:lnTo>
                  <a:pt x="1840374" y="1296365"/>
                </a:lnTo>
                <a:lnTo>
                  <a:pt x="1527858" y="1203767"/>
                </a:lnTo>
                <a:lnTo>
                  <a:pt x="1354238" y="1215342"/>
                </a:lnTo>
                <a:lnTo>
                  <a:pt x="0" y="81023"/>
                </a:lnTo>
              </a:path>
            </a:pathLst>
          </a:custGeom>
          <a:solidFill>
            <a:schemeClr val="bg1">
              <a:alpha val="4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4E7A46C-5907-0E41-1CE8-FF44DA20317A}"/>
              </a:ext>
            </a:extLst>
          </p:cNvPr>
          <p:cNvSpPr/>
          <p:nvPr/>
        </p:nvSpPr>
        <p:spPr>
          <a:xfrm>
            <a:off x="7327180" y="2025571"/>
            <a:ext cx="1350521" cy="1403430"/>
          </a:xfrm>
          <a:custGeom>
            <a:avLst/>
            <a:gdLst>
              <a:gd name="connsiteX0" fmla="*/ 0 w 1354238"/>
              <a:gd name="connsiteY0" fmla="*/ 1388962 h 1481559"/>
              <a:gd name="connsiteX1" fmla="*/ 23150 w 1354238"/>
              <a:gd name="connsiteY1" fmla="*/ 1180617 h 1481559"/>
              <a:gd name="connsiteX2" fmla="*/ 763929 w 1354238"/>
              <a:gd name="connsiteY2" fmla="*/ 347240 h 1481559"/>
              <a:gd name="connsiteX3" fmla="*/ 1192193 w 1354238"/>
              <a:gd name="connsiteY3" fmla="*/ 0 h 1481559"/>
              <a:gd name="connsiteX4" fmla="*/ 1192193 w 1354238"/>
              <a:gd name="connsiteY4" fmla="*/ 0 h 1481559"/>
              <a:gd name="connsiteX5" fmla="*/ 1354238 w 1354238"/>
              <a:gd name="connsiteY5" fmla="*/ 104172 h 1481559"/>
              <a:gd name="connsiteX6" fmla="*/ 1018572 w 1354238"/>
              <a:gd name="connsiteY6" fmla="*/ 520860 h 1481559"/>
              <a:gd name="connsiteX7" fmla="*/ 1307939 w 1354238"/>
              <a:gd name="connsiteY7" fmla="*/ 856526 h 1481559"/>
              <a:gd name="connsiteX8" fmla="*/ 798653 w 1354238"/>
              <a:gd name="connsiteY8" fmla="*/ 1423686 h 1481559"/>
              <a:gd name="connsiteX9" fmla="*/ 312517 w 1354238"/>
              <a:gd name="connsiteY9" fmla="*/ 1481559 h 1481559"/>
              <a:gd name="connsiteX10" fmla="*/ 0 w 1354238"/>
              <a:gd name="connsiteY10" fmla="*/ 1388962 h 148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54238" h="1481559">
                <a:moveTo>
                  <a:pt x="0" y="1388962"/>
                </a:moveTo>
                <a:lnTo>
                  <a:pt x="23150" y="1180617"/>
                </a:lnTo>
                <a:lnTo>
                  <a:pt x="763929" y="347240"/>
                </a:lnTo>
                <a:lnTo>
                  <a:pt x="1192193" y="0"/>
                </a:lnTo>
                <a:lnTo>
                  <a:pt x="1192193" y="0"/>
                </a:lnTo>
                <a:lnTo>
                  <a:pt x="1354238" y="104172"/>
                </a:lnTo>
                <a:lnTo>
                  <a:pt x="1018572" y="520860"/>
                </a:lnTo>
                <a:lnTo>
                  <a:pt x="1307939" y="856526"/>
                </a:lnTo>
                <a:lnTo>
                  <a:pt x="798653" y="1423686"/>
                </a:lnTo>
                <a:lnTo>
                  <a:pt x="312517" y="1481559"/>
                </a:lnTo>
                <a:lnTo>
                  <a:pt x="0" y="1388962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48506408-3831-A137-E22C-C81988629003}"/>
              </a:ext>
            </a:extLst>
          </p:cNvPr>
          <p:cNvSpPr/>
          <p:nvPr/>
        </p:nvSpPr>
        <p:spPr>
          <a:xfrm>
            <a:off x="8531792" y="1786855"/>
            <a:ext cx="951359" cy="1609726"/>
          </a:xfrm>
          <a:custGeom>
            <a:avLst/>
            <a:gdLst>
              <a:gd name="connsiteX0" fmla="*/ 78904 w 951359"/>
              <a:gd name="connsiteY0" fmla="*/ 1593908 h 1609726"/>
              <a:gd name="connsiteX1" fmla="*/ 355741 w 951359"/>
              <a:gd name="connsiteY1" fmla="*/ 1568741 h 1609726"/>
              <a:gd name="connsiteX2" fmla="*/ 3404 w 951359"/>
              <a:gd name="connsiteY2" fmla="*/ 1241571 h 1609726"/>
              <a:gd name="connsiteX3" fmla="*/ 179572 w 951359"/>
              <a:gd name="connsiteY3" fmla="*/ 813732 h 1609726"/>
              <a:gd name="connsiteX4" fmla="*/ 221517 w 951359"/>
              <a:gd name="connsiteY4" fmla="*/ 738231 h 1609726"/>
              <a:gd name="connsiteX5" fmla="*/ 607411 w 951359"/>
              <a:gd name="connsiteY5" fmla="*/ 562062 h 1609726"/>
              <a:gd name="connsiteX6" fmla="*/ 699690 w 951359"/>
              <a:gd name="connsiteY6" fmla="*/ 528506 h 1609726"/>
              <a:gd name="connsiteX7" fmla="*/ 590633 w 951359"/>
              <a:gd name="connsiteY7" fmla="*/ 343949 h 1609726"/>
              <a:gd name="connsiteX8" fmla="*/ 951359 w 951359"/>
              <a:gd name="connsiteY8" fmla="*/ 0 h 1609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1359" h="1609726">
                <a:moveTo>
                  <a:pt x="78904" y="1593908"/>
                </a:moveTo>
                <a:cubicBezTo>
                  <a:pt x="223614" y="1610686"/>
                  <a:pt x="368324" y="1627464"/>
                  <a:pt x="355741" y="1568741"/>
                </a:cubicBezTo>
                <a:cubicBezTo>
                  <a:pt x="343158" y="1510018"/>
                  <a:pt x="32765" y="1367406"/>
                  <a:pt x="3404" y="1241571"/>
                </a:cubicBezTo>
                <a:cubicBezTo>
                  <a:pt x="-25957" y="1115736"/>
                  <a:pt x="143220" y="897622"/>
                  <a:pt x="179572" y="813732"/>
                </a:cubicBezTo>
                <a:cubicBezTo>
                  <a:pt x="215924" y="729842"/>
                  <a:pt x="150211" y="780176"/>
                  <a:pt x="221517" y="738231"/>
                </a:cubicBezTo>
                <a:cubicBezTo>
                  <a:pt x="292823" y="696286"/>
                  <a:pt x="527716" y="597016"/>
                  <a:pt x="607411" y="562062"/>
                </a:cubicBezTo>
                <a:cubicBezTo>
                  <a:pt x="687107" y="527108"/>
                  <a:pt x="702486" y="564858"/>
                  <a:pt x="699690" y="528506"/>
                </a:cubicBezTo>
                <a:cubicBezTo>
                  <a:pt x="696894" y="492154"/>
                  <a:pt x="548688" y="432033"/>
                  <a:pt x="590633" y="343949"/>
                </a:cubicBezTo>
                <a:cubicBezTo>
                  <a:pt x="632578" y="255865"/>
                  <a:pt x="791968" y="127932"/>
                  <a:pt x="951359" y="0"/>
                </a:cubicBezTo>
              </a:path>
            </a:pathLst>
          </a:custGeom>
          <a:noFill/>
          <a:ln w="3810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2A5CD0C-C444-E6CD-EFAC-2A5B362D698C}"/>
              </a:ext>
            </a:extLst>
          </p:cNvPr>
          <p:cNvSpPr/>
          <p:nvPr/>
        </p:nvSpPr>
        <p:spPr>
          <a:xfrm>
            <a:off x="6739951" y="2625754"/>
            <a:ext cx="855678" cy="849790"/>
          </a:xfrm>
          <a:custGeom>
            <a:avLst/>
            <a:gdLst>
              <a:gd name="connsiteX0" fmla="*/ 855678 w 855678"/>
              <a:gd name="connsiteY0" fmla="*/ 847288 h 849790"/>
              <a:gd name="connsiteX1" fmla="*/ 461395 w 855678"/>
              <a:gd name="connsiteY1" fmla="*/ 830510 h 849790"/>
              <a:gd name="connsiteX2" fmla="*/ 327171 w 855678"/>
              <a:gd name="connsiteY2" fmla="*/ 704675 h 849790"/>
              <a:gd name="connsiteX3" fmla="*/ 58723 w 855678"/>
              <a:gd name="connsiteY3" fmla="*/ 453006 h 849790"/>
              <a:gd name="connsiteX4" fmla="*/ 83890 w 855678"/>
              <a:gd name="connsiteY4" fmla="*/ 234892 h 849790"/>
              <a:gd name="connsiteX5" fmla="*/ 67112 w 855678"/>
              <a:gd name="connsiteY5" fmla="*/ 83890 h 849790"/>
              <a:gd name="connsiteX6" fmla="*/ 0 w 855678"/>
              <a:gd name="connsiteY6" fmla="*/ 0 h 849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5678" h="849790">
                <a:moveTo>
                  <a:pt x="855678" y="847288"/>
                </a:moveTo>
                <a:cubicBezTo>
                  <a:pt x="702578" y="850783"/>
                  <a:pt x="549479" y="854279"/>
                  <a:pt x="461395" y="830510"/>
                </a:cubicBezTo>
                <a:cubicBezTo>
                  <a:pt x="373311" y="806741"/>
                  <a:pt x="327171" y="704675"/>
                  <a:pt x="327171" y="704675"/>
                </a:cubicBezTo>
                <a:cubicBezTo>
                  <a:pt x="260059" y="641758"/>
                  <a:pt x="99270" y="531303"/>
                  <a:pt x="58723" y="453006"/>
                </a:cubicBezTo>
                <a:cubicBezTo>
                  <a:pt x="18176" y="374709"/>
                  <a:pt x="82492" y="296411"/>
                  <a:pt x="83890" y="234892"/>
                </a:cubicBezTo>
                <a:cubicBezTo>
                  <a:pt x="85288" y="173373"/>
                  <a:pt x="81094" y="123039"/>
                  <a:pt x="67112" y="83890"/>
                </a:cubicBezTo>
                <a:cubicBezTo>
                  <a:pt x="53130" y="44741"/>
                  <a:pt x="26565" y="22370"/>
                  <a:pt x="0" y="0"/>
                </a:cubicBezTo>
              </a:path>
            </a:pathLst>
          </a:custGeom>
          <a:noFill/>
          <a:ln w="3810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A8CA45F8-BB2C-D1B7-4ACB-EF6043DC8326}"/>
              </a:ext>
            </a:extLst>
          </p:cNvPr>
          <p:cNvSpPr/>
          <p:nvPr/>
        </p:nvSpPr>
        <p:spPr>
          <a:xfrm>
            <a:off x="7595629" y="3422034"/>
            <a:ext cx="672351" cy="45719"/>
          </a:xfrm>
          <a:custGeom>
            <a:avLst/>
            <a:gdLst>
              <a:gd name="connsiteX0" fmla="*/ 325024 w 325024"/>
              <a:gd name="connsiteY0" fmla="*/ 0 h 8667"/>
              <a:gd name="connsiteX1" fmla="*/ 0 w 325024"/>
              <a:gd name="connsiteY1" fmla="*/ 8667 h 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5024" h="8667">
                <a:moveTo>
                  <a:pt x="325024" y="0"/>
                </a:moveTo>
                <a:lnTo>
                  <a:pt x="0" y="8667"/>
                </a:ln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242" name="Picture 2" descr="JP Logo: Bus Stop by TitanusPixel55 on DeviantArt">
            <a:extLst>
              <a:ext uri="{FF2B5EF4-FFF2-40B4-BE49-F238E27FC236}">
                <a16:creationId xmlns:a16="http://schemas.microsoft.com/office/drawing/2014/main" id="{87CAD812-96F1-9EB2-EA6B-A78FCF5FE6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066" y="3106196"/>
            <a:ext cx="288225" cy="27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B84B499-EBE7-D548-0320-D809679FAEB6}"/>
              </a:ext>
            </a:extLst>
          </p:cNvPr>
          <p:cNvSpPr/>
          <p:nvPr/>
        </p:nvSpPr>
        <p:spPr>
          <a:xfrm>
            <a:off x="8885181" y="2623559"/>
            <a:ext cx="871671" cy="752030"/>
          </a:xfrm>
          <a:custGeom>
            <a:avLst/>
            <a:gdLst>
              <a:gd name="connsiteX0" fmla="*/ 871671 w 871671"/>
              <a:gd name="connsiteY0" fmla="*/ 0 h 752030"/>
              <a:gd name="connsiteX1" fmla="*/ 760576 w 871671"/>
              <a:gd name="connsiteY1" fmla="*/ 341832 h 752030"/>
              <a:gd name="connsiteX2" fmla="*/ 623843 w 871671"/>
              <a:gd name="connsiteY2" fmla="*/ 589660 h 752030"/>
              <a:gd name="connsiteX3" fmla="*/ 615297 w 871671"/>
              <a:gd name="connsiteY3" fmla="*/ 649480 h 752030"/>
              <a:gd name="connsiteX4" fmla="*/ 0 w 871671"/>
              <a:gd name="connsiteY4" fmla="*/ 752030 h 752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671" h="752030">
                <a:moveTo>
                  <a:pt x="871671" y="0"/>
                </a:moveTo>
                <a:cubicBezTo>
                  <a:pt x="836776" y="121777"/>
                  <a:pt x="801881" y="243555"/>
                  <a:pt x="760576" y="341832"/>
                </a:cubicBezTo>
                <a:cubicBezTo>
                  <a:pt x="719271" y="440109"/>
                  <a:pt x="648056" y="538385"/>
                  <a:pt x="623843" y="589660"/>
                </a:cubicBezTo>
                <a:cubicBezTo>
                  <a:pt x="599630" y="640935"/>
                  <a:pt x="719271" y="622418"/>
                  <a:pt x="615297" y="649480"/>
                </a:cubicBezTo>
                <a:cubicBezTo>
                  <a:pt x="511323" y="676542"/>
                  <a:pt x="255661" y="714286"/>
                  <a:pt x="0" y="752030"/>
                </a:cubicBezTo>
              </a:path>
            </a:pathLst>
          </a:custGeom>
          <a:noFill/>
          <a:ln w="3810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320EAFF0-EC5B-8502-D1CE-6E6BEC02CB8C}"/>
              </a:ext>
            </a:extLst>
          </p:cNvPr>
          <p:cNvSpPr/>
          <p:nvPr/>
        </p:nvSpPr>
        <p:spPr>
          <a:xfrm>
            <a:off x="6082161" y="3382506"/>
            <a:ext cx="5067656" cy="1736425"/>
          </a:xfrm>
          <a:custGeom>
            <a:avLst/>
            <a:gdLst>
              <a:gd name="connsiteX0" fmla="*/ 0 w 5067656"/>
              <a:gd name="connsiteY0" fmla="*/ 1736425 h 1736425"/>
              <a:gd name="connsiteX1" fmla="*/ 418743 w 5067656"/>
              <a:gd name="connsiteY1" fmla="*/ 1163857 h 1736425"/>
              <a:gd name="connsiteX2" fmla="*/ 640934 w 5067656"/>
              <a:gd name="connsiteY2" fmla="*/ 770750 h 1736425"/>
              <a:gd name="connsiteX3" fmla="*/ 897308 w 5067656"/>
              <a:gd name="connsiteY3" fmla="*/ 309277 h 1736425"/>
              <a:gd name="connsiteX4" fmla="*/ 1128044 w 5067656"/>
              <a:gd name="connsiteY4" fmla="*/ 198182 h 1736425"/>
              <a:gd name="connsiteX5" fmla="*/ 1469876 w 5067656"/>
              <a:gd name="connsiteY5" fmla="*/ 129815 h 1736425"/>
              <a:gd name="connsiteX6" fmla="*/ 2230452 w 5067656"/>
              <a:gd name="connsiteY6" fmla="*/ 52903 h 1736425"/>
              <a:gd name="connsiteX7" fmla="*/ 2486826 w 5067656"/>
              <a:gd name="connsiteY7" fmla="*/ 35812 h 1736425"/>
              <a:gd name="connsiteX8" fmla="*/ 2734654 w 5067656"/>
              <a:gd name="connsiteY8" fmla="*/ 548559 h 1736425"/>
              <a:gd name="connsiteX9" fmla="*/ 3059394 w 5067656"/>
              <a:gd name="connsiteY9" fmla="*/ 1061307 h 1736425"/>
              <a:gd name="connsiteX10" fmla="*/ 3221764 w 5067656"/>
              <a:gd name="connsiteY10" fmla="*/ 1240769 h 1736425"/>
              <a:gd name="connsiteX11" fmla="*/ 3341405 w 5067656"/>
              <a:gd name="connsiteY11" fmla="*/ 1283498 h 1736425"/>
              <a:gd name="connsiteX12" fmla="*/ 3435409 w 5067656"/>
              <a:gd name="connsiteY12" fmla="*/ 1274952 h 1736425"/>
              <a:gd name="connsiteX13" fmla="*/ 4401084 w 5067656"/>
              <a:gd name="connsiteY13" fmla="*/ 830571 h 1736425"/>
              <a:gd name="connsiteX14" fmla="*/ 4503633 w 5067656"/>
              <a:gd name="connsiteY14" fmla="*/ 864754 h 1736425"/>
              <a:gd name="connsiteX15" fmla="*/ 4683095 w 5067656"/>
              <a:gd name="connsiteY15" fmla="*/ 950212 h 1736425"/>
              <a:gd name="connsiteX16" fmla="*/ 5067656 w 5067656"/>
              <a:gd name="connsiteY16" fmla="*/ 1129673 h 173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67656" h="1736425">
                <a:moveTo>
                  <a:pt x="0" y="1736425"/>
                </a:moveTo>
                <a:cubicBezTo>
                  <a:pt x="155960" y="1530614"/>
                  <a:pt x="311921" y="1324803"/>
                  <a:pt x="418743" y="1163857"/>
                </a:cubicBezTo>
                <a:cubicBezTo>
                  <a:pt x="525565" y="1002911"/>
                  <a:pt x="561173" y="913180"/>
                  <a:pt x="640934" y="770750"/>
                </a:cubicBezTo>
                <a:cubicBezTo>
                  <a:pt x="720695" y="628320"/>
                  <a:pt x="816123" y="404705"/>
                  <a:pt x="897308" y="309277"/>
                </a:cubicBezTo>
                <a:cubicBezTo>
                  <a:pt x="978493" y="213849"/>
                  <a:pt x="1032616" y="228092"/>
                  <a:pt x="1128044" y="198182"/>
                </a:cubicBezTo>
                <a:cubicBezTo>
                  <a:pt x="1223472" y="168272"/>
                  <a:pt x="1286141" y="154028"/>
                  <a:pt x="1469876" y="129815"/>
                </a:cubicBezTo>
                <a:cubicBezTo>
                  <a:pt x="1653611" y="105602"/>
                  <a:pt x="2060960" y="68570"/>
                  <a:pt x="2230452" y="52903"/>
                </a:cubicBezTo>
                <a:cubicBezTo>
                  <a:pt x="2399944" y="37236"/>
                  <a:pt x="2402792" y="-46797"/>
                  <a:pt x="2486826" y="35812"/>
                </a:cubicBezTo>
                <a:cubicBezTo>
                  <a:pt x="2570860" y="118421"/>
                  <a:pt x="2639226" y="377643"/>
                  <a:pt x="2734654" y="548559"/>
                </a:cubicBezTo>
                <a:cubicBezTo>
                  <a:pt x="2830082" y="719475"/>
                  <a:pt x="2978209" y="945939"/>
                  <a:pt x="3059394" y="1061307"/>
                </a:cubicBezTo>
                <a:cubicBezTo>
                  <a:pt x="3140579" y="1176675"/>
                  <a:pt x="3174762" y="1203737"/>
                  <a:pt x="3221764" y="1240769"/>
                </a:cubicBezTo>
                <a:cubicBezTo>
                  <a:pt x="3268766" y="1277801"/>
                  <a:pt x="3305798" y="1277801"/>
                  <a:pt x="3341405" y="1283498"/>
                </a:cubicBezTo>
                <a:cubicBezTo>
                  <a:pt x="3377013" y="1289195"/>
                  <a:pt x="3258796" y="1350440"/>
                  <a:pt x="3435409" y="1274952"/>
                </a:cubicBezTo>
                <a:cubicBezTo>
                  <a:pt x="3612022" y="1199464"/>
                  <a:pt x="4223047" y="898937"/>
                  <a:pt x="4401084" y="830571"/>
                </a:cubicBezTo>
                <a:cubicBezTo>
                  <a:pt x="4579121" y="762205"/>
                  <a:pt x="4456631" y="844814"/>
                  <a:pt x="4503633" y="864754"/>
                </a:cubicBezTo>
                <a:cubicBezTo>
                  <a:pt x="4550635" y="884694"/>
                  <a:pt x="4683095" y="950212"/>
                  <a:pt x="4683095" y="950212"/>
                </a:cubicBezTo>
                <a:lnTo>
                  <a:pt x="5067656" y="1129673"/>
                </a:lnTo>
              </a:path>
            </a:pathLst>
          </a:cu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" name="Picture 2" descr="JP Logo: Bus Stop by TitanusPixel55 on DeviantArt">
            <a:extLst>
              <a:ext uri="{FF2B5EF4-FFF2-40B4-BE49-F238E27FC236}">
                <a16:creationId xmlns:a16="http://schemas.microsoft.com/office/drawing/2014/main" id="{580CE6C8-7A54-B6C6-F3B5-12BAEE477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6088" y="3433407"/>
            <a:ext cx="288225" cy="27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925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420992-7D0F-E135-51A1-C24E4FB73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A2DB78-EF18-CFC3-F789-0C067B1292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r="61911" b="15159"/>
          <a:stretch/>
        </p:blipFill>
        <p:spPr>
          <a:xfrm>
            <a:off x="9943154" y="0"/>
            <a:ext cx="1900086" cy="6858001"/>
          </a:xfrm>
          <a:prstGeom prst="rect">
            <a:avLst/>
          </a:prstGeom>
          <a:effectLst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FAEF4FF-B0DB-E833-05D7-12A720B90F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053" y="767276"/>
            <a:ext cx="3019094" cy="27654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42BD9E5-21FB-D4EE-E077-0B47FDCA1C9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2123"/>
          <a:stretch/>
        </p:blipFill>
        <p:spPr>
          <a:xfrm>
            <a:off x="434853" y="3971519"/>
            <a:ext cx="2685921" cy="28545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950BF9-7FDA-BD39-6632-80BC6B72BB1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4339" t="15720" r="4343"/>
          <a:stretch/>
        </p:blipFill>
        <p:spPr>
          <a:xfrm>
            <a:off x="3575098" y="4108454"/>
            <a:ext cx="4485872" cy="23401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F2BF37-6315-5A73-E80A-F7CD9E3B3F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15294" y="4162587"/>
            <a:ext cx="3505200" cy="1816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9515E4-86EA-53F6-5099-E3D7E1291A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54253" y="1074111"/>
            <a:ext cx="4066241" cy="2151785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217C091-851A-2341-017A-BC5BE69DCA05}"/>
              </a:ext>
            </a:extLst>
          </p:cNvPr>
          <p:cNvCxnSpPr>
            <a:cxnSpLocks/>
          </p:cNvCxnSpPr>
          <p:nvPr/>
        </p:nvCxnSpPr>
        <p:spPr>
          <a:xfrm>
            <a:off x="178130" y="3752126"/>
            <a:ext cx="11842364" cy="0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0BE40B8-01E8-C658-D78C-BF4C3A9A682B}"/>
              </a:ext>
            </a:extLst>
          </p:cNvPr>
          <p:cNvSpPr txBox="1"/>
          <p:nvPr/>
        </p:nvSpPr>
        <p:spPr>
          <a:xfrm rot="16200000">
            <a:off x="-89008" y="2060337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2017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15CB3A-668D-E319-79D8-9DF6363DCD03}"/>
              </a:ext>
            </a:extLst>
          </p:cNvPr>
          <p:cNvSpPr txBox="1"/>
          <p:nvPr/>
        </p:nvSpPr>
        <p:spPr>
          <a:xfrm rot="16200000">
            <a:off x="-62033" y="4988547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2023</a:t>
            </a: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FF8C49B5-0732-83C5-FA8A-11700486EA1C}"/>
              </a:ext>
            </a:extLst>
          </p:cNvPr>
          <p:cNvSpPr/>
          <p:nvPr/>
        </p:nvSpPr>
        <p:spPr>
          <a:xfrm>
            <a:off x="155047" y="2808037"/>
            <a:ext cx="212006" cy="1888177"/>
          </a:xfrm>
          <a:prstGeom prst="downArrow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49891DC1-B50A-20B6-8896-EDAC22874BC4}"/>
              </a:ext>
            </a:extLst>
          </p:cNvPr>
          <p:cNvSpPr/>
          <p:nvPr/>
        </p:nvSpPr>
        <p:spPr>
          <a:xfrm rot="5748213">
            <a:off x="1338023" y="1689949"/>
            <a:ext cx="1097966" cy="1113488"/>
          </a:xfrm>
          <a:prstGeom prst="blockArc">
            <a:avLst>
              <a:gd name="adj1" fmla="val 10660729"/>
              <a:gd name="adj2" fmla="val 3532200"/>
              <a:gd name="adj3" fmla="val 19415"/>
            </a:avLst>
          </a:prstGeom>
          <a:solidFill>
            <a:schemeClr val="accent1">
              <a:alpha val="5155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331785-1B52-2D34-26B6-BBE2E59FE9DB}"/>
              </a:ext>
            </a:extLst>
          </p:cNvPr>
          <p:cNvSpPr txBox="1"/>
          <p:nvPr/>
        </p:nvSpPr>
        <p:spPr>
          <a:xfrm>
            <a:off x="2142928" y="2245003"/>
            <a:ext cx="460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700" b="1" dirty="0">
                <a:solidFill>
                  <a:schemeClr val="bg1"/>
                </a:solidFill>
              </a:rPr>
              <a:t>TIM 69%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05CFD68-A7AB-8524-D8C6-825CCD8227A7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6708"/>
          <a:stretch/>
        </p:blipFill>
        <p:spPr>
          <a:xfrm>
            <a:off x="4703887" y="904207"/>
            <a:ext cx="2784225" cy="2491592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4DFEB840-AD0A-E4A6-591A-CA8561734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kern="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 Light"/>
                <a:cs typeface="Arial"/>
              </a:rPr>
              <a:t>Indicators evolution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Calibri Light"/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6BCF61-FB21-596F-5D2D-E7BC17A27E82}"/>
              </a:ext>
            </a:extLst>
          </p:cNvPr>
          <p:cNvSpPr txBox="1"/>
          <p:nvPr/>
        </p:nvSpPr>
        <p:spPr>
          <a:xfrm>
            <a:off x="5449824" y="4016747"/>
            <a:ext cx="4523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50" dirty="0"/>
              <a:t>73%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EA3E3E-FC12-9994-2E2B-BE16ED6B4A9E}"/>
              </a:ext>
            </a:extLst>
          </p:cNvPr>
          <p:cNvSpPr txBox="1"/>
          <p:nvPr/>
        </p:nvSpPr>
        <p:spPr>
          <a:xfrm>
            <a:off x="5449824" y="4261816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50" dirty="0"/>
              <a:t>66%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07849EE-BCBF-4A81-1052-82A4B286ED98}"/>
              </a:ext>
            </a:extLst>
          </p:cNvPr>
          <p:cNvSpPr txBox="1"/>
          <p:nvPr/>
        </p:nvSpPr>
        <p:spPr>
          <a:xfrm>
            <a:off x="5457214" y="4480481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50" dirty="0"/>
              <a:t>63%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38919F-CB7B-3363-0AA0-2B4B94A7E553}"/>
              </a:ext>
            </a:extLst>
          </p:cNvPr>
          <p:cNvSpPr txBox="1"/>
          <p:nvPr/>
        </p:nvSpPr>
        <p:spPr>
          <a:xfrm>
            <a:off x="5449824" y="4733260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50" dirty="0"/>
              <a:t>55%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35C4A5-E71B-BAA1-50E4-878D344574B0}"/>
              </a:ext>
            </a:extLst>
          </p:cNvPr>
          <p:cNvSpPr txBox="1"/>
          <p:nvPr/>
        </p:nvSpPr>
        <p:spPr>
          <a:xfrm>
            <a:off x="5457214" y="4963766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50" dirty="0"/>
              <a:t>52%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B72D18-20C4-2D99-641D-1A1DB215EDB4}"/>
              </a:ext>
            </a:extLst>
          </p:cNvPr>
          <p:cNvSpPr txBox="1"/>
          <p:nvPr/>
        </p:nvSpPr>
        <p:spPr>
          <a:xfrm>
            <a:off x="5464604" y="5203557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50" dirty="0"/>
              <a:t>45%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E158956-6A04-9D37-816E-97F7AD85D06E}"/>
              </a:ext>
            </a:extLst>
          </p:cNvPr>
          <p:cNvSpPr txBox="1"/>
          <p:nvPr/>
        </p:nvSpPr>
        <p:spPr>
          <a:xfrm>
            <a:off x="5464604" y="5430330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50" dirty="0"/>
              <a:t>39%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BAB964-B33F-ECE3-8952-1A81E29E35AE}"/>
              </a:ext>
            </a:extLst>
          </p:cNvPr>
          <p:cNvSpPr txBox="1"/>
          <p:nvPr/>
        </p:nvSpPr>
        <p:spPr>
          <a:xfrm>
            <a:off x="9370296" y="1300712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50" b="1" dirty="0"/>
              <a:t>47%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F1568A-D5C5-3D79-1D9D-5464ACBD2397}"/>
              </a:ext>
            </a:extLst>
          </p:cNvPr>
          <p:cNvSpPr txBox="1"/>
          <p:nvPr/>
        </p:nvSpPr>
        <p:spPr>
          <a:xfrm>
            <a:off x="9370924" y="1836447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50" b="1" dirty="0"/>
              <a:t>60%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67494F-38B8-692D-2BA6-19BACD61C082}"/>
              </a:ext>
            </a:extLst>
          </p:cNvPr>
          <p:cNvSpPr txBox="1"/>
          <p:nvPr/>
        </p:nvSpPr>
        <p:spPr>
          <a:xfrm>
            <a:off x="9388502" y="2353478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50" b="1" dirty="0"/>
              <a:t>52%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9D72733-D97B-19F9-FD5E-FB78F310B880}"/>
              </a:ext>
            </a:extLst>
          </p:cNvPr>
          <p:cNvSpPr txBox="1"/>
          <p:nvPr/>
        </p:nvSpPr>
        <p:spPr>
          <a:xfrm>
            <a:off x="9217495" y="4297100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50" b="1" dirty="0"/>
              <a:t>50%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B187088-B774-9E06-AC50-177CE82894D0}"/>
              </a:ext>
            </a:extLst>
          </p:cNvPr>
          <p:cNvSpPr txBox="1"/>
          <p:nvPr/>
        </p:nvSpPr>
        <p:spPr>
          <a:xfrm>
            <a:off x="9565073" y="4782594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50" b="1" dirty="0"/>
              <a:t>75%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997F09-DD8B-8E48-CE6E-8FB97465DB0D}"/>
              </a:ext>
            </a:extLst>
          </p:cNvPr>
          <p:cNvSpPr txBox="1"/>
          <p:nvPr/>
        </p:nvSpPr>
        <p:spPr>
          <a:xfrm>
            <a:off x="9370924" y="5303372"/>
            <a:ext cx="4395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50" b="1" dirty="0"/>
              <a:t>55%</a:t>
            </a:r>
          </a:p>
        </p:txBody>
      </p:sp>
    </p:spTree>
    <p:extLst>
      <p:ext uri="{BB962C8B-B14F-4D97-AF65-F5344CB8AC3E}">
        <p14:creationId xmlns:p14="http://schemas.microsoft.com/office/powerpoint/2010/main" val="40284155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2E46-E062-0784-43C6-4232DACCA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chemeClr val="accent5">
                    <a:lumMod val="75000"/>
                  </a:schemeClr>
                </a:solidFill>
              </a:rPr>
              <a:t>What’s next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E3D1EB-ED73-8453-6304-DE7D137B03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2024-2028</a:t>
            </a:r>
          </a:p>
        </p:txBody>
      </p:sp>
    </p:spTree>
    <p:extLst>
      <p:ext uri="{BB962C8B-B14F-4D97-AF65-F5344CB8AC3E}">
        <p14:creationId xmlns:p14="http://schemas.microsoft.com/office/powerpoint/2010/main" val="38401356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12AFB51-2529-E7EA-6592-EC49C29E19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85507"/>
              </p:ext>
            </p:extLst>
          </p:nvPr>
        </p:nvGraphicFramePr>
        <p:xfrm>
          <a:off x="71250" y="130629"/>
          <a:ext cx="12053459" cy="6590802"/>
        </p:xfrm>
        <a:graphic>
          <a:graphicData uri="http://schemas.openxmlformats.org/drawingml/2006/table">
            <a:tbl>
              <a:tblPr firstRow="1" firstCol="1" bandRow="1"/>
              <a:tblGrid>
                <a:gridCol w="906290">
                  <a:extLst>
                    <a:ext uri="{9D8B030D-6E8A-4147-A177-3AD203B41FA5}">
                      <a16:colId xmlns:a16="http://schemas.microsoft.com/office/drawing/2014/main" val="1807275475"/>
                    </a:ext>
                  </a:extLst>
                </a:gridCol>
                <a:gridCol w="3011249">
                  <a:extLst>
                    <a:ext uri="{9D8B030D-6E8A-4147-A177-3AD203B41FA5}">
                      <a16:colId xmlns:a16="http://schemas.microsoft.com/office/drawing/2014/main" val="2425173249"/>
                    </a:ext>
                  </a:extLst>
                </a:gridCol>
                <a:gridCol w="981501">
                  <a:extLst>
                    <a:ext uri="{9D8B030D-6E8A-4147-A177-3AD203B41FA5}">
                      <a16:colId xmlns:a16="http://schemas.microsoft.com/office/drawing/2014/main" val="938350587"/>
                    </a:ext>
                  </a:extLst>
                </a:gridCol>
                <a:gridCol w="2478194">
                  <a:extLst>
                    <a:ext uri="{9D8B030D-6E8A-4147-A177-3AD203B41FA5}">
                      <a16:colId xmlns:a16="http://schemas.microsoft.com/office/drawing/2014/main" val="1605103578"/>
                    </a:ext>
                  </a:extLst>
                </a:gridCol>
                <a:gridCol w="722750">
                  <a:extLst>
                    <a:ext uri="{9D8B030D-6E8A-4147-A177-3AD203B41FA5}">
                      <a16:colId xmlns:a16="http://schemas.microsoft.com/office/drawing/2014/main" val="867980410"/>
                    </a:ext>
                  </a:extLst>
                </a:gridCol>
                <a:gridCol w="661481">
                  <a:extLst>
                    <a:ext uri="{9D8B030D-6E8A-4147-A177-3AD203B41FA5}">
                      <a16:colId xmlns:a16="http://schemas.microsoft.com/office/drawing/2014/main" val="1914394088"/>
                    </a:ext>
                  </a:extLst>
                </a:gridCol>
                <a:gridCol w="466928">
                  <a:extLst>
                    <a:ext uri="{9D8B030D-6E8A-4147-A177-3AD203B41FA5}">
                      <a16:colId xmlns:a16="http://schemas.microsoft.com/office/drawing/2014/main" val="4018323162"/>
                    </a:ext>
                  </a:extLst>
                </a:gridCol>
                <a:gridCol w="516098">
                  <a:extLst>
                    <a:ext uri="{9D8B030D-6E8A-4147-A177-3AD203B41FA5}">
                      <a16:colId xmlns:a16="http://schemas.microsoft.com/office/drawing/2014/main" val="2595111868"/>
                    </a:ext>
                  </a:extLst>
                </a:gridCol>
                <a:gridCol w="577242">
                  <a:extLst>
                    <a:ext uri="{9D8B030D-6E8A-4147-A177-3AD203B41FA5}">
                      <a16:colId xmlns:a16="http://schemas.microsoft.com/office/drawing/2014/main" val="3100310594"/>
                    </a:ext>
                  </a:extLst>
                </a:gridCol>
                <a:gridCol w="577242">
                  <a:extLst>
                    <a:ext uri="{9D8B030D-6E8A-4147-A177-3AD203B41FA5}">
                      <a16:colId xmlns:a16="http://schemas.microsoft.com/office/drawing/2014/main" val="1803089885"/>
                    </a:ext>
                  </a:extLst>
                </a:gridCol>
                <a:gridCol w="577242">
                  <a:extLst>
                    <a:ext uri="{9D8B030D-6E8A-4147-A177-3AD203B41FA5}">
                      <a16:colId xmlns:a16="http://schemas.microsoft.com/office/drawing/2014/main" val="3142215059"/>
                    </a:ext>
                  </a:extLst>
                </a:gridCol>
                <a:gridCol w="577242">
                  <a:extLst>
                    <a:ext uri="{9D8B030D-6E8A-4147-A177-3AD203B41FA5}">
                      <a16:colId xmlns:a16="http://schemas.microsoft.com/office/drawing/2014/main" val="2410096672"/>
                    </a:ext>
                  </a:extLst>
                </a:gridCol>
              </a:tblGrid>
              <a:tr h="337990">
                <a:tc>
                  <a:txBody>
                    <a:bodyPr/>
                    <a:lstStyle/>
                    <a:p>
                      <a:pPr algn="just"/>
                      <a:r>
                        <a:rPr lang="en-US" sz="1100" b="1" kern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Category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b="1" kern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Objective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b="1" kern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Target year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b="1" kern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Indicator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b="1" kern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b="1" kern="1400"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b="1" kern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b="1" kern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b="1" kern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2027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b="1" kern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2028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b="1" kern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2029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b="1" kern="14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2030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684945"/>
                  </a:ext>
                </a:extLst>
              </a:tr>
              <a:tr h="168994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 1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Reduce the CERN vehicle fleet by 25%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2027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Fleet size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kern="14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686</a:t>
                      </a:r>
                      <a:endParaRPr lang="en-CH" sz="1200" b="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676</a:t>
                      </a:r>
                      <a:endParaRPr lang="en-CH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0168257"/>
                  </a:ext>
                </a:extLst>
              </a:tr>
              <a:tr h="168994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 1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Shared fleet of 300 cars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2027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Shared fleet size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CH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en-CH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3023224"/>
                  </a:ext>
                </a:extLst>
              </a:tr>
              <a:tr h="168994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 1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50% electrification CERN vehicle fleet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2030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e-vehicles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2.5%</a:t>
                      </a:r>
                      <a:endParaRPr lang="en-CH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2.5%</a:t>
                      </a:r>
                      <a:endParaRPr lang="en-CH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139471"/>
                  </a:ext>
                </a:extLst>
              </a:tr>
              <a:tr h="337990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 1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 e-charging stations on FR and CH sites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2030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Nb of operational e-chargers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CH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CH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442105"/>
                  </a:ext>
                </a:extLst>
              </a:tr>
              <a:tr h="337990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 1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Increased electrification of private cars of CERN community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2028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Nb of e-charges available for private cars near CERN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CH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8910720"/>
                  </a:ext>
                </a:extLst>
              </a:tr>
              <a:tr h="506985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 2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Increase the percentage of users accessing CERN through carpooling to 15%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2028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users using Carpooling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7%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7%</a:t>
                      </a:r>
                      <a:endParaRPr lang="en-CH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1732586"/>
                  </a:ext>
                </a:extLst>
              </a:tr>
              <a:tr h="337990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 4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Operational internal hitchhiking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2028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Nb of users using the hitchhiking service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CH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0593233"/>
                  </a:ext>
                </a:extLst>
              </a:tr>
              <a:tr h="506985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ALT 1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Improvement of 20 km of sidewalks, pedestrian paths, and cycling lanes networks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2028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Nb of km upgraded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---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CH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271840"/>
                  </a:ext>
                </a:extLst>
              </a:tr>
              <a:tr h="337990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ALT 2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Increase the community accessing the site by bike or by foot up to 30%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2028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of users accessing CERN by bike or foot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19%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---</a:t>
                      </a:r>
                      <a:endParaRPr lang="en-CH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5891480"/>
                  </a:ext>
                </a:extLst>
              </a:tr>
              <a:tr h="337990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ALT 2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Increase available bicycle parking spaces by 1600 (from 1530-&gt;3130)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Nb of bike parking places on site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1465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2600</a:t>
                      </a:r>
                      <a:endParaRPr lang="en-CH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320707"/>
                  </a:ext>
                </a:extLst>
              </a:tr>
              <a:tr h="337990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ALT 2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Increase covered bicycle parking spaces by 500 (800-&gt;1300)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Nb of covered bike parking places on site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1300</a:t>
                      </a:r>
                      <a:endParaRPr lang="en-CH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813190"/>
                  </a:ext>
                </a:extLst>
              </a:tr>
              <a:tr h="337990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ALT 2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Install 10 private electric bicycle charging points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2028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Nb of bike parking places with e-chargers for private bikes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CH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3428685"/>
                  </a:ext>
                </a:extLst>
              </a:tr>
              <a:tr h="506985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ALT 3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Increase the number of km for internal displacements by bike in 50%</a:t>
                      </a:r>
                      <a:r>
                        <a:rPr lang="en-US" sz="1100" kern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(e-bike sharing service)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2028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Nb of km of internal displacements by bike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99855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105,627</a:t>
                      </a:r>
                      <a:endParaRPr lang="en-CH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7126743"/>
                  </a:ext>
                </a:extLst>
              </a:tr>
              <a:tr h="337990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ALT 3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Increase the number of electric bicycles to 100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2028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Nb of e-bikes in the fleet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en-CH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2971427"/>
                  </a:ext>
                </a:extLst>
              </a:tr>
              <a:tr h="506985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ALT 4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Adapt shuttle schedules and frequencies to reduce service cost per traveler by 10%.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2028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Average cost per trip per person </a:t>
                      </a:r>
                      <a:r>
                        <a:rPr lang="en-US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(CHF)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7.86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8.68</a:t>
                      </a:r>
                      <a:endParaRPr lang="en-CH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269077"/>
                  </a:ext>
                </a:extLst>
              </a:tr>
              <a:tr h="337990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ALT 4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Install 4 shelters at sensitive or high-traffic shuttle points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Nb of bus shelters on site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CH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3759668"/>
                  </a:ext>
                </a:extLst>
              </a:tr>
              <a:tr h="675980"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ACC 1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Renovation of entrances at different sites to enable independent access for vehicles, bicycles, and pedestrians in complete safety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2028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of gates with soft-mobility access features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56%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4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CH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7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kern="14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31979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74434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22BF07-5906-D709-24CD-18D62AD92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AA8CA8-E853-88A5-89F1-3CF68488F1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r="61911" b="15159"/>
          <a:stretch/>
        </p:blipFill>
        <p:spPr>
          <a:xfrm>
            <a:off x="9943154" y="0"/>
            <a:ext cx="1900086" cy="6858001"/>
          </a:xfrm>
          <a:prstGeom prst="rect">
            <a:avLst/>
          </a:prstGeom>
          <a:effectLst/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D01F45D4-FD1C-D766-268B-599A1AD7A9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 Light"/>
                <a:cs typeface="Arial"/>
              </a:rPr>
              <a:t>Car </a:t>
            </a:r>
            <a:r>
              <a:rPr lang="en-GB" sz="3600" kern="0">
                <a:solidFill>
                  <a:schemeClr val="accent1">
                    <a:lumMod val="75000"/>
                  </a:schemeClr>
                </a:solidFill>
                <a:latin typeface="Calibri Light"/>
                <a:cs typeface="Arial"/>
              </a:rPr>
              <a:t>Fleet evolution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 Light"/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B51611-5ADF-75DE-8CC0-14F61A120470}"/>
              </a:ext>
            </a:extLst>
          </p:cNvPr>
          <p:cNvSpPr txBox="1"/>
          <p:nvPr/>
        </p:nvSpPr>
        <p:spPr>
          <a:xfrm>
            <a:off x="513396" y="6305216"/>
            <a:ext cx="11165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ptos Narrow" panose="020B0004020202020204" pitchFamily="34" charset="0"/>
                <a:cs typeface="Arial"/>
              </a:rPr>
              <a:t>Ambitious targets but low risk thanks to an implementation model based on data analysis, cooperation, flexibility and transparency</a:t>
            </a: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1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ptos Narrow" panose="020B0004020202020204" pitchFamily="34" charset="0"/>
              <a:cs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C37682-3E9B-5959-F02F-400446FDE96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9563"/>
          <a:stretch/>
        </p:blipFill>
        <p:spPr>
          <a:xfrm>
            <a:off x="1091444" y="2398355"/>
            <a:ext cx="10009112" cy="361387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 descr="A car and people connected to each other&#10;&#10;Description automatically generated">
            <a:extLst>
              <a:ext uri="{FF2B5EF4-FFF2-40B4-BE49-F238E27FC236}">
                <a16:creationId xmlns:a16="http://schemas.microsoft.com/office/drawing/2014/main" id="{24FB59CC-E5EE-6A28-0CEA-E9311DE47F2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821"/>
          <a:stretch/>
        </p:blipFill>
        <p:spPr>
          <a:xfrm>
            <a:off x="8706616" y="1256509"/>
            <a:ext cx="1236538" cy="976118"/>
          </a:xfrm>
          <a:prstGeom prst="rect">
            <a:avLst/>
          </a:prstGeom>
        </p:spPr>
      </p:pic>
      <p:pic>
        <p:nvPicPr>
          <p:cNvPr id="10" name="Picture 9" descr="A person holding a tray with a car and a coin&#10;&#10;Description automatically generated">
            <a:extLst>
              <a:ext uri="{FF2B5EF4-FFF2-40B4-BE49-F238E27FC236}">
                <a16:creationId xmlns:a16="http://schemas.microsoft.com/office/drawing/2014/main" id="{95796B3F-8E4F-0554-3856-05817371E21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610" y="1091276"/>
            <a:ext cx="1236538" cy="1072398"/>
          </a:xfrm>
          <a:prstGeom prst="rect">
            <a:avLst/>
          </a:prstGeom>
        </p:spPr>
      </p:pic>
      <p:pic>
        <p:nvPicPr>
          <p:cNvPr id="11" name="Picture 2" descr="Car Sustainability Stock Illustrations – 8,883 Car Sustainability Stock  Illustrations, Vectors &amp; Clipart - Dreamstime">
            <a:extLst>
              <a:ext uri="{FF2B5EF4-FFF2-40B4-BE49-F238E27FC236}">
                <a16:creationId xmlns:a16="http://schemas.microsoft.com/office/drawing/2014/main" id="{434EF8CA-A2BD-C4BF-B930-0073F4959B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240" y="1303987"/>
            <a:ext cx="801378" cy="80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0760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800E17F-D5FA-D172-9E54-17EEAF40D9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r="61911" b="15159"/>
          <a:stretch/>
        </p:blipFill>
        <p:spPr>
          <a:xfrm>
            <a:off x="9943154" y="0"/>
            <a:ext cx="1900086" cy="6858001"/>
          </a:xfrm>
          <a:prstGeom prst="rect">
            <a:avLst/>
          </a:prstGeom>
          <a:effectLst/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6E88A57-2792-B8BC-0BDD-12ED1F41D8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5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 Light"/>
                <a:cs typeface="Arial"/>
              </a:rPr>
              <a:t>EV chargers for CERN vehicles</a:t>
            </a:r>
          </a:p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500" b="0" i="0" u="none" strike="noStrike" kern="0" cap="none" spc="-8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 Light"/>
              <a:cs typeface="Arial"/>
            </a:endParaRPr>
          </a:p>
        </p:txBody>
      </p:sp>
      <p:pic>
        <p:nvPicPr>
          <p:cNvPr id="13" name="Picture 12" descr="A map of a city&#10;&#10;Description automatically generated">
            <a:extLst>
              <a:ext uri="{FF2B5EF4-FFF2-40B4-BE49-F238E27FC236}">
                <a16:creationId xmlns:a16="http://schemas.microsoft.com/office/drawing/2014/main" id="{D82695DB-1E60-5A76-B255-4EE43F1F65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940440" y="1129809"/>
            <a:ext cx="5916347" cy="338644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D6000F5-3352-2AD4-D01A-444EDDA4A828}"/>
              </a:ext>
            </a:extLst>
          </p:cNvPr>
          <p:cNvSpPr txBox="1"/>
          <p:nvPr/>
        </p:nvSpPr>
        <p:spPr bwMode="auto">
          <a:xfrm>
            <a:off x="467477" y="1268878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MEYRIN-LHC1-SM18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4D91E3E-F212-7592-1574-F093BA8D32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7962717" y="234502"/>
            <a:ext cx="3072220" cy="22061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04090EB-D8D4-18A5-23CA-C2C8F31293B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63"/>
          <a:stretch/>
        </p:blipFill>
        <p:spPr bwMode="auto">
          <a:xfrm>
            <a:off x="7285904" y="2754266"/>
            <a:ext cx="4459902" cy="215301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BD57E40-DD45-8FB5-0141-DDAB95341C86}"/>
              </a:ext>
            </a:extLst>
          </p:cNvPr>
          <p:cNvSpPr txBox="1"/>
          <p:nvPr/>
        </p:nvSpPr>
        <p:spPr bwMode="auto">
          <a:xfrm>
            <a:off x="10817227" y="2710565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PREVESSIN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3AF52FF-D328-C6C0-17A8-4F98D178E3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589322" y="5162892"/>
            <a:ext cx="1735971" cy="14344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DAE15B9-3811-ECE7-9CFC-2B6C43473A6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5530555" y="5162892"/>
            <a:ext cx="1541155" cy="14344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715733F-B4C8-E88D-A239-BA9E9A068C6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9720095" y="5191066"/>
            <a:ext cx="1707446" cy="143446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7ACAFE4-E5BA-653B-50D7-7F69470626D4}"/>
              </a:ext>
            </a:extLst>
          </p:cNvPr>
          <p:cNvSpPr txBox="1"/>
          <p:nvPr/>
        </p:nvSpPr>
        <p:spPr bwMode="auto">
          <a:xfrm>
            <a:off x="571544" y="5202611"/>
            <a:ext cx="843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LHC-5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9C52847-005C-29F5-CE83-3926A3F40909}"/>
              </a:ext>
            </a:extLst>
          </p:cNvPr>
          <p:cNvSpPr txBox="1"/>
          <p:nvPr/>
        </p:nvSpPr>
        <p:spPr bwMode="auto">
          <a:xfrm>
            <a:off x="4675750" y="5303639"/>
            <a:ext cx="77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LHC-2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786CE9-866C-2F88-087A-D0EA5DEC8BB4}"/>
              </a:ext>
            </a:extLst>
          </p:cNvPr>
          <p:cNvSpPr txBox="1"/>
          <p:nvPr/>
        </p:nvSpPr>
        <p:spPr bwMode="auto">
          <a:xfrm>
            <a:off x="8847925" y="5303639"/>
            <a:ext cx="872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LHC-8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65467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93F2BA-4BAE-2E0B-F58D-DF5027071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C9C91D9-1A8B-792B-5EF4-39A0CF1EE9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r="61911" b="15159"/>
          <a:stretch/>
        </p:blipFill>
        <p:spPr>
          <a:xfrm>
            <a:off x="9943154" y="0"/>
            <a:ext cx="1900086" cy="6858001"/>
          </a:xfrm>
          <a:prstGeom prst="rect">
            <a:avLst/>
          </a:prstGeom>
          <a:effectLst/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1DBAFC36-3261-2FFD-5A86-BD937C6427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sz="3600" dirty="0">
                <a:solidFill>
                  <a:schemeClr val="accent1">
                    <a:lumMod val="75000"/>
                  </a:schemeClr>
                </a:solidFill>
              </a:rPr>
              <a:t>Shuttle service evolution</a:t>
            </a:r>
            <a:endParaRPr kumimoji="0" lang="en-GB" sz="3500" b="0" i="0" u="none" strike="noStrike" kern="0" cap="none" spc="-80" normalizeH="0" baseline="0" noProof="0" dirty="0">
              <a:ln>
                <a:noFill/>
              </a:ln>
              <a:solidFill>
                <a:srgbClr val="4C7FAE"/>
              </a:solidFill>
              <a:effectLst/>
              <a:uLnTx/>
              <a:uFillTx/>
              <a:latin typeface="Calibri Light"/>
              <a:cs typeface="Arial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B1EE13A-2DE9-BE86-BA73-8083BB031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402" y="2065677"/>
            <a:ext cx="7047641" cy="2463121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CH" sz="3200" dirty="0">
                <a:solidFill>
                  <a:schemeClr val="accent1">
                    <a:lumMod val="75000"/>
                  </a:schemeClr>
                </a:solidFill>
              </a:rPr>
              <a:t>New contract signed with all electric shuttles</a:t>
            </a:r>
          </a:p>
          <a:p>
            <a:pPr>
              <a:buFont typeface="Wingdings" pitchFamily="2" charset="2"/>
              <a:buChar char="§"/>
            </a:pPr>
            <a:endParaRPr lang="en-CH" sz="32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CH" sz="3200" dirty="0">
                <a:solidFill>
                  <a:schemeClr val="accent1">
                    <a:lumMod val="75000"/>
                  </a:schemeClr>
                </a:solidFill>
              </a:rPr>
              <a:t>Increase visibility</a:t>
            </a:r>
          </a:p>
          <a:p>
            <a:pPr>
              <a:buFont typeface="Wingdings" pitchFamily="2" charset="2"/>
              <a:buChar char="§"/>
            </a:pPr>
            <a:endParaRPr lang="en-CH" sz="32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CH" sz="3200" dirty="0">
                <a:solidFill>
                  <a:schemeClr val="accent1">
                    <a:lumMod val="75000"/>
                  </a:schemeClr>
                </a:solidFill>
              </a:rPr>
              <a:t>Increase frequency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898C3D-073D-8C8D-0443-0B60642E3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7778" y="2211388"/>
            <a:ext cx="3746500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850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445B082-9068-E2AD-7F41-AF9E5D35272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0" y="0"/>
            <a:ext cx="12901291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831FBB-DCDC-6E18-FE6A-1D634E304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7731" y="2055813"/>
            <a:ext cx="8356538" cy="3289276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53FF46E-37C0-2601-4FC1-FC809C19F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2247"/>
            <a:ext cx="12192000" cy="669618"/>
          </a:xfr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</a:pPr>
            <a:r>
              <a:rPr lang="en-CH" sz="3600" kern="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 Light"/>
                <a:cs typeface="Arial"/>
              </a:rPr>
              <a:t>CERN context – Operational organisation</a:t>
            </a:r>
          </a:p>
        </p:txBody>
      </p:sp>
    </p:spTree>
    <p:extLst>
      <p:ext uri="{BB962C8B-B14F-4D97-AF65-F5344CB8AC3E}">
        <p14:creationId xmlns:p14="http://schemas.microsoft.com/office/powerpoint/2010/main" val="2363624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E0FA0E-2A0F-D191-8040-B8F9ACF460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987A4EF-2A6D-19DF-24AB-9B3B61BC70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r="61911" b="15159"/>
          <a:stretch/>
        </p:blipFill>
        <p:spPr>
          <a:xfrm>
            <a:off x="9943154" y="0"/>
            <a:ext cx="1900086" cy="6858001"/>
          </a:xfrm>
          <a:prstGeom prst="rect">
            <a:avLst/>
          </a:prstGeom>
          <a:effectLst/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38F116FE-714C-ACF1-66A7-1191E7F42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sz="3600" dirty="0">
                <a:solidFill>
                  <a:schemeClr val="accent1">
                    <a:lumMod val="75000"/>
                  </a:schemeClr>
                </a:solidFill>
              </a:rPr>
              <a:t>Hitchhiking on site</a:t>
            </a:r>
            <a:endParaRPr kumimoji="0" lang="en-GB" sz="3500" b="0" i="0" u="none" strike="noStrike" kern="0" cap="none" spc="-80" normalizeH="0" baseline="0" noProof="0" dirty="0">
              <a:ln>
                <a:noFill/>
              </a:ln>
              <a:solidFill>
                <a:srgbClr val="4C7FAE"/>
              </a:solidFill>
              <a:effectLst/>
              <a:uLnTx/>
              <a:uFillTx/>
              <a:latin typeface="Calibri Light"/>
              <a:cs typeface="Arial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62BD009-22AE-852D-44E2-E3F2580E61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532" y="1308006"/>
            <a:ext cx="5706979" cy="4664777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CH" dirty="0">
                <a:solidFill>
                  <a:schemeClr val="accent1">
                    <a:lumMod val="75000"/>
                  </a:schemeClr>
                </a:solidFill>
              </a:rPr>
              <a:t>Accessible to all</a:t>
            </a:r>
          </a:p>
          <a:p>
            <a:pPr>
              <a:buFont typeface="Wingdings" pitchFamily="2" charset="2"/>
              <a:buChar char="§"/>
            </a:pPr>
            <a:endParaRPr lang="en-CH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CH" dirty="0">
                <a:solidFill>
                  <a:schemeClr val="accent1">
                    <a:lumMod val="75000"/>
                  </a:schemeClr>
                </a:solidFill>
              </a:rPr>
              <a:t>Secured environment</a:t>
            </a:r>
          </a:p>
          <a:p>
            <a:pPr>
              <a:buFont typeface="Wingdings" pitchFamily="2" charset="2"/>
              <a:buChar char="§"/>
            </a:pPr>
            <a:endParaRPr lang="en-CH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CH" dirty="0">
                <a:solidFill>
                  <a:schemeClr val="accent1">
                    <a:lumMod val="75000"/>
                  </a:schemeClr>
                </a:solidFill>
              </a:rPr>
              <a:t>Foster community spirit</a:t>
            </a:r>
          </a:p>
          <a:p>
            <a:pPr>
              <a:buFont typeface="Wingdings" pitchFamily="2" charset="2"/>
              <a:buChar char="§"/>
            </a:pP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en-CH" dirty="0">
                <a:solidFill>
                  <a:schemeClr val="accent1">
                    <a:lumMod val="75000"/>
                  </a:schemeClr>
                </a:solidFill>
              </a:rPr>
              <a:t>ighest frequency</a:t>
            </a:r>
          </a:p>
          <a:p>
            <a:pPr>
              <a:buFont typeface="Wingdings" pitchFamily="2" charset="2"/>
              <a:buChar char="§"/>
            </a:pPr>
            <a:endParaRPr lang="en-CH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CH" dirty="0">
                <a:solidFill>
                  <a:schemeClr val="accent1">
                    <a:lumMod val="75000"/>
                  </a:schemeClr>
                </a:solidFill>
              </a:rPr>
              <a:t>Cheap</a:t>
            </a:r>
          </a:p>
          <a:p>
            <a:pPr marL="0" indent="0">
              <a:buNone/>
            </a:pPr>
            <a:endParaRPr lang="en-CH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 descr="264 Hitchhiking Businessman Stock Vectors and Vector Art | Shutterstock">
            <a:extLst>
              <a:ext uri="{FF2B5EF4-FFF2-40B4-BE49-F238E27FC236}">
                <a16:creationId xmlns:a16="http://schemas.microsoft.com/office/drawing/2014/main" id="{0D336360-1F85-D3C2-0A38-6247A12FF1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1" r="8756" b="14834"/>
          <a:stretch/>
        </p:blipFill>
        <p:spPr bwMode="auto">
          <a:xfrm>
            <a:off x="6639204" y="1999540"/>
            <a:ext cx="2209191" cy="252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6596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665AB-1F94-0B53-4691-34513E9543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1FF844E-F24E-AE9B-918B-1CFA103ACA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r="61911" b="15159"/>
          <a:stretch/>
        </p:blipFill>
        <p:spPr>
          <a:xfrm>
            <a:off x="9943154" y="0"/>
            <a:ext cx="1900086" cy="6858001"/>
          </a:xfrm>
          <a:prstGeom prst="rect">
            <a:avLst/>
          </a:prstGeom>
          <a:effectLst/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F6287FAB-C165-046B-2709-1DA507C464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sz="3600" dirty="0">
                <a:solidFill>
                  <a:schemeClr val="accent1">
                    <a:lumMod val="75000"/>
                  </a:schemeClr>
                </a:solidFill>
              </a:rPr>
              <a:t>Commute mobility</a:t>
            </a:r>
            <a:endParaRPr kumimoji="0" lang="en-GB" sz="3500" b="0" i="0" u="none" strike="noStrike" kern="0" cap="none" spc="-80" normalizeH="0" baseline="0" noProof="0" dirty="0">
              <a:ln>
                <a:noFill/>
              </a:ln>
              <a:solidFill>
                <a:srgbClr val="4C7FAE"/>
              </a:solidFill>
              <a:effectLst/>
              <a:uLnTx/>
              <a:uFillTx/>
              <a:latin typeface="Calibri Light"/>
              <a:cs typeface="Arial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36F6782-CF63-92F8-800F-7D921D97EF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807" y="1520824"/>
            <a:ext cx="7989541" cy="1908176"/>
          </a:xfrm>
        </p:spPr>
        <p:txBody>
          <a:bodyPr/>
          <a:lstStyle/>
          <a:p>
            <a:pPr marL="0" indent="0">
              <a:buNone/>
            </a:pPr>
            <a:r>
              <a:rPr lang="en-CH" sz="3200" dirty="0">
                <a:solidFill>
                  <a:schemeClr val="accent1">
                    <a:lumMod val="75000"/>
                  </a:schemeClr>
                </a:solidFill>
              </a:rPr>
              <a:t>Several initiatives to be further explored</a:t>
            </a:r>
          </a:p>
          <a:p>
            <a:pPr marL="0" indent="0">
              <a:buNone/>
            </a:pPr>
            <a:endParaRPr lang="en-CH" sz="32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CH" sz="3200" dirty="0">
                <a:solidFill>
                  <a:schemeClr val="accent1">
                    <a:lumMod val="75000"/>
                  </a:schemeClr>
                </a:solidFill>
              </a:rPr>
              <a:t>Corporate shuttle or self driving shuttle</a:t>
            </a:r>
          </a:p>
          <a:p>
            <a:pPr>
              <a:buFont typeface="Wingdings" pitchFamily="2" charset="2"/>
              <a:buChar char="§"/>
            </a:pPr>
            <a:endParaRPr lang="en-CH" sz="32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CH" sz="3200" dirty="0">
                <a:solidFill>
                  <a:schemeClr val="accent1">
                    <a:lumMod val="75000"/>
                  </a:schemeClr>
                </a:solidFill>
              </a:rPr>
              <a:t>Incentive to carpool</a:t>
            </a:r>
          </a:p>
          <a:p>
            <a:pPr>
              <a:buFont typeface="Wingdings" pitchFamily="2" charset="2"/>
              <a:buChar char="§"/>
            </a:pPr>
            <a:endParaRPr lang="en-CH" sz="32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CH" sz="3200" dirty="0">
                <a:solidFill>
                  <a:schemeClr val="accent1">
                    <a:lumMod val="75000"/>
                  </a:schemeClr>
                </a:solidFill>
              </a:rPr>
              <a:t>Contribution for Public transport  annual pass</a:t>
            </a:r>
          </a:p>
          <a:p>
            <a:pPr>
              <a:buFont typeface="Wingdings" pitchFamily="2" charset="2"/>
              <a:buChar char="§"/>
            </a:pPr>
            <a:endParaRPr lang="en-CH" sz="32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CH" sz="3200" dirty="0">
                <a:solidFill>
                  <a:schemeClr val="accent1">
                    <a:lumMod val="75000"/>
                  </a:schemeClr>
                </a:solidFill>
              </a:rPr>
              <a:t>Incentive to walk/cycle to work</a:t>
            </a:r>
          </a:p>
          <a:p>
            <a:pPr marL="0" indent="0">
              <a:buNone/>
            </a:pPr>
            <a:endParaRPr lang="en-CH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987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/>
            </a:endParaRPr>
          </a:p>
        </p:txBody>
      </p:sp>
      <p:sp>
        <p:nvSpPr>
          <p:cNvPr id="12" name="Title 6">
            <a:extLst>
              <a:ext uri="{FF2B5EF4-FFF2-40B4-BE49-F238E27FC236}">
                <a16:creationId xmlns:a16="http://schemas.microsoft.com/office/drawing/2014/main" id="{407D674D-B0CC-B0CC-5A2F-65C3A83B1D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92577"/>
            <a:ext cx="12191933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5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 Light"/>
                <a:cs typeface="Arial"/>
              </a:rPr>
              <a:t>Smart mobility flyer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A4665A8-E5F0-B4E1-51F7-92DFA828D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778" y="976563"/>
            <a:ext cx="1558167" cy="25124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0E99CA8-2DF4-8B78-A96B-9C00347418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3434" y="1002962"/>
            <a:ext cx="3023142" cy="2438837"/>
          </a:xfrm>
          <a:prstGeom prst="rect">
            <a:avLst/>
          </a:prstGeom>
        </p:spPr>
      </p:pic>
      <p:pic>
        <p:nvPicPr>
          <p:cNvPr id="20" name="Picture 19" descr="A green and white brochure with text and images&#10;&#10;Description automatically generated">
            <a:extLst>
              <a:ext uri="{FF2B5EF4-FFF2-40B4-BE49-F238E27FC236}">
                <a16:creationId xmlns:a16="http://schemas.microsoft.com/office/drawing/2014/main" id="{38D44229-05B0-E9AC-7C12-CDF37D1E1F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848" y="1002961"/>
            <a:ext cx="3033675" cy="243883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5643030-6341-C22C-F121-9FC5E47AA0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24080" y="1012573"/>
            <a:ext cx="3023142" cy="244046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8B04DD3-9A60-04E7-3D74-AD4FDA4FF4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70801" y="3787326"/>
            <a:ext cx="3133112" cy="252755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1256CBF-584D-F6E7-D021-C2D942AA65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75142" y="3787326"/>
            <a:ext cx="3142363" cy="252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3285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20AA9-6D57-2BD1-D7AF-5C1A5591AC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>
            <a:extLst>
              <a:ext uri="{FF2B5EF4-FFF2-40B4-BE49-F238E27FC236}">
                <a16:creationId xmlns:a16="http://schemas.microsoft.com/office/drawing/2014/main" id="{53118792-2F05-712A-A977-1A503255FA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/>
            </a:endParaRPr>
          </a:p>
        </p:txBody>
      </p:sp>
      <p:sp>
        <p:nvSpPr>
          <p:cNvPr id="12" name="Title 6">
            <a:extLst>
              <a:ext uri="{FF2B5EF4-FFF2-40B4-BE49-F238E27FC236}">
                <a16:creationId xmlns:a16="http://schemas.microsoft.com/office/drawing/2014/main" id="{C144350C-434D-074E-180E-18FD7B0D89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92577"/>
            <a:ext cx="1219186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5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 Light"/>
                <a:cs typeface="Arial"/>
              </a:rPr>
              <a:t>Smart mobility week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FBE6F8E-D342-2CED-82D2-6DA690620207}"/>
              </a:ext>
            </a:extLst>
          </p:cNvPr>
          <p:cNvSpPr txBox="1">
            <a:spLocks/>
          </p:cNvSpPr>
          <p:nvPr/>
        </p:nvSpPr>
        <p:spPr>
          <a:xfrm>
            <a:off x="741217" y="1243119"/>
            <a:ext cx="8340906" cy="5267683"/>
          </a:xfrm>
          <a:prstGeom prst="rect">
            <a:avLst/>
          </a:prstGeom>
        </p:spPr>
        <p:txBody>
          <a:bodyPr/>
          <a:lstStyle>
            <a:lvl1pPr marL="22860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GB" sz="2400" kern="0" dirty="0">
                <a:solidFill>
                  <a:schemeClr val="accent1">
                    <a:lumMod val="75000"/>
                  </a:schemeClr>
                </a:solidFill>
              </a:rPr>
              <a:t>2 events of one week for 2 years (September-March)</a:t>
            </a:r>
          </a:p>
          <a:p>
            <a:pPr>
              <a:buFont typeface="Wingdings" pitchFamily="2" charset="2"/>
              <a:buChar char="§"/>
            </a:pPr>
            <a:endParaRPr lang="en-GB" sz="2400" kern="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GB" sz="2400" kern="0" dirty="0">
                <a:solidFill>
                  <a:schemeClr val="accent1">
                    <a:lumMod val="75000"/>
                  </a:schemeClr>
                </a:solidFill>
              </a:rPr>
              <a:t>Incentive to try alternative transport mode for one week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kern="0" dirty="0">
                <a:solidFill>
                  <a:schemeClr val="accent1">
                    <a:lumMod val="75000"/>
                  </a:schemeClr>
                </a:solidFill>
              </a:rPr>
              <a:t>Try to adopt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kern="0" dirty="0">
                <a:solidFill>
                  <a:schemeClr val="accent1">
                    <a:lumMod val="75000"/>
                  </a:schemeClr>
                </a:solidFill>
              </a:rPr>
              <a:t>Gamification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kern="0" dirty="0">
                <a:solidFill>
                  <a:schemeClr val="accent1">
                    <a:lumMod val="75000"/>
                  </a:schemeClr>
                </a:solidFill>
              </a:rPr>
              <a:t>One car-free day</a:t>
            </a:r>
          </a:p>
          <a:p>
            <a:pPr>
              <a:buFont typeface="Wingdings" pitchFamily="2" charset="2"/>
              <a:buChar char="§"/>
            </a:pPr>
            <a:endParaRPr lang="en-GB" sz="2400" kern="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GB" sz="2400" kern="0" dirty="0">
                <a:solidFill>
                  <a:schemeClr val="accent1">
                    <a:lumMod val="75000"/>
                  </a:schemeClr>
                </a:solidFill>
              </a:rPr>
              <a:t>Offering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kern="0" dirty="0">
                <a:solidFill>
                  <a:schemeClr val="accent1">
                    <a:lumMod val="75000"/>
                  </a:schemeClr>
                </a:solidFill>
              </a:rPr>
              <a:t>Self driving shuttle for commute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kern="0" dirty="0">
                <a:solidFill>
                  <a:schemeClr val="accent1">
                    <a:lumMod val="75000"/>
                  </a:schemeClr>
                </a:solidFill>
              </a:rPr>
              <a:t>Electric bike for commute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kern="0" dirty="0">
                <a:solidFill>
                  <a:schemeClr val="accent1">
                    <a:lumMod val="75000"/>
                  </a:schemeClr>
                </a:solidFill>
              </a:rPr>
              <a:t>Bike repair truck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kern="0" dirty="0">
                <a:solidFill>
                  <a:schemeClr val="accent1">
                    <a:lumMod val="75000"/>
                  </a:schemeClr>
                </a:solidFill>
              </a:rPr>
              <a:t>Financial contribution for public transport ticket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kern="0" dirty="0">
                <a:solidFill>
                  <a:schemeClr val="accent1">
                    <a:lumMod val="75000"/>
                  </a:schemeClr>
                </a:solidFill>
              </a:rPr>
              <a:t>Rewards for those who try </a:t>
            </a:r>
            <a:endParaRPr lang="en-CH" sz="2000" kern="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F4CC5D-88F5-4BC2-6CCD-CA0661B0F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6629" y="1904857"/>
            <a:ext cx="3203074" cy="334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4213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98BF8F-A336-0487-F8E4-2DD585B1A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30647FE-08AC-0CB6-F5F9-0BB53E8F96DF}"/>
              </a:ext>
            </a:extLst>
          </p:cNvPr>
          <p:cNvSpPr txBox="1">
            <a:spLocks/>
          </p:cNvSpPr>
          <p:nvPr/>
        </p:nvSpPr>
        <p:spPr>
          <a:xfrm>
            <a:off x="1124225" y="1065159"/>
            <a:ext cx="5801870" cy="55259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algn="just"/>
            <a:r>
              <a:rPr lang="en-US" dirty="0"/>
              <a:t>Sustainable mobility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Does not need to be costly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Imposes limited constraints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Generates overall satisfaction increase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It is about managing change and unlocking resistance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It is positive for the environment, the employees and the </a:t>
            </a:r>
            <a:r>
              <a:rPr lang="en-US" dirty="0" err="1"/>
              <a:t>organisation</a:t>
            </a:r>
            <a:endParaRPr lang="en-US" dirty="0"/>
          </a:p>
          <a:p>
            <a:pPr marL="457200" lvl="1" indent="0" algn="just">
              <a:buNone/>
            </a:pPr>
            <a:endParaRPr lang="en-US" dirty="0"/>
          </a:p>
          <a:p>
            <a:pPr algn="just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 descr="A blue cover with white text&#10;&#10;Description automatically generated">
            <a:extLst>
              <a:ext uri="{FF2B5EF4-FFF2-40B4-BE49-F238E27FC236}">
                <a16:creationId xmlns:a16="http://schemas.microsoft.com/office/drawing/2014/main" id="{FA0C276C-EA30-EA5C-C673-74EAA82CA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3637" y="909081"/>
            <a:ext cx="3195189" cy="5071731"/>
          </a:xfrm>
          <a:prstGeom prst="rect">
            <a:avLst/>
          </a:prstGeom>
        </p:spPr>
      </p:pic>
      <p:sp>
        <p:nvSpPr>
          <p:cNvPr id="15" name="Rectangle 1">
            <a:extLst>
              <a:ext uri="{FF2B5EF4-FFF2-40B4-BE49-F238E27FC236}">
                <a16:creationId xmlns:a16="http://schemas.microsoft.com/office/drawing/2014/main" id="{E7872C5E-24A0-FDCE-D292-62B4BE7AFA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/>
            </a:endParaRP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2C6DC90A-CBA1-9B68-E9D0-96A8947FB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sz="3600" dirty="0">
                <a:solidFill>
                  <a:schemeClr val="accent1">
                    <a:lumMod val="75000"/>
                  </a:schemeClr>
                </a:solidFill>
              </a:rPr>
              <a:t>Conclusion</a:t>
            </a:r>
            <a:endParaRPr kumimoji="0" lang="en-GB" sz="3500" b="0" i="0" u="none" strike="noStrike" kern="0" cap="none" spc="-80" normalizeH="0" baseline="0" noProof="0" dirty="0">
              <a:ln>
                <a:noFill/>
              </a:ln>
              <a:solidFill>
                <a:srgbClr val="4C7FAE"/>
              </a:solidFill>
              <a:effectLst/>
              <a:uLnTx/>
              <a:uFillTx/>
              <a:latin typeface="Calibri Ligh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55192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3" name="Picture 1092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569FEFC1-7375-E7A6-6C31-C5E960E26C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85" t="100000" r="6694" b="-123"/>
          <a:stretch/>
        </p:blipFill>
        <p:spPr>
          <a:xfrm>
            <a:off x="9682366" y="6862899"/>
            <a:ext cx="2159892" cy="8450"/>
          </a:xfrm>
          <a:custGeom>
            <a:avLst/>
            <a:gdLst>
              <a:gd name="connsiteX0" fmla="*/ 0 w 2159892"/>
              <a:gd name="connsiteY0" fmla="*/ 0 h 8450"/>
              <a:gd name="connsiteX1" fmla="*/ 2159892 w 2159892"/>
              <a:gd name="connsiteY1" fmla="*/ 0 h 8450"/>
              <a:gd name="connsiteX2" fmla="*/ 2150594 w 2159892"/>
              <a:gd name="connsiteY2" fmla="*/ 8450 h 8450"/>
              <a:gd name="connsiteX3" fmla="*/ 9298 w 2159892"/>
              <a:gd name="connsiteY3" fmla="*/ 8450 h 8450"/>
              <a:gd name="connsiteX4" fmla="*/ 0 w 2159892"/>
              <a:gd name="connsiteY4" fmla="*/ 0 h 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9892" h="8450">
                <a:moveTo>
                  <a:pt x="0" y="0"/>
                </a:moveTo>
                <a:lnTo>
                  <a:pt x="2159892" y="0"/>
                </a:lnTo>
                <a:lnTo>
                  <a:pt x="2150594" y="8450"/>
                </a:lnTo>
                <a:lnTo>
                  <a:pt x="9298" y="845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091" name="Picture 1090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141CC6CC-090D-0DD6-BCAE-C13C919DA9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870" t="198" r="48335" b="-123"/>
          <a:stretch/>
        </p:blipFill>
        <p:spPr>
          <a:xfrm>
            <a:off x="6248" y="213079"/>
            <a:ext cx="9685416" cy="6878277"/>
          </a:xfrm>
          <a:custGeom>
            <a:avLst/>
            <a:gdLst>
              <a:gd name="connsiteX0" fmla="*/ 0 w 9685416"/>
              <a:gd name="connsiteY0" fmla="*/ 0 h 6878277"/>
              <a:gd name="connsiteX1" fmla="*/ 7013109 w 9685416"/>
              <a:gd name="connsiteY1" fmla="*/ 0 h 6878277"/>
              <a:gd name="connsiteX2" fmla="*/ 7013109 w 9685416"/>
              <a:gd name="connsiteY2" fmla="*/ 2684942 h 6878277"/>
              <a:gd name="connsiteX3" fmla="*/ 7013109 w 9685416"/>
              <a:gd name="connsiteY3" fmla="*/ 6869827 h 6878277"/>
              <a:gd name="connsiteX4" fmla="*/ 9676118 w 9685416"/>
              <a:gd name="connsiteY4" fmla="*/ 6869827 h 6878277"/>
              <a:gd name="connsiteX5" fmla="*/ 9685416 w 9685416"/>
              <a:gd name="connsiteY5" fmla="*/ 6878277 h 6878277"/>
              <a:gd name="connsiteX6" fmla="*/ 0 w 9685416"/>
              <a:gd name="connsiteY6" fmla="*/ 6878277 h 6878277"/>
              <a:gd name="connsiteX7" fmla="*/ 0 w 9685416"/>
              <a:gd name="connsiteY7" fmla="*/ 0 h 6878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85416" h="6878277">
                <a:moveTo>
                  <a:pt x="0" y="0"/>
                </a:moveTo>
                <a:lnTo>
                  <a:pt x="7013109" y="0"/>
                </a:lnTo>
                <a:lnTo>
                  <a:pt x="7013109" y="2684942"/>
                </a:lnTo>
                <a:lnTo>
                  <a:pt x="7013109" y="6869827"/>
                </a:lnTo>
                <a:lnTo>
                  <a:pt x="9676118" y="6869827"/>
                </a:lnTo>
                <a:lnTo>
                  <a:pt x="9685416" y="6878277"/>
                </a:lnTo>
                <a:lnTo>
                  <a:pt x="0" y="6878277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090" name="Picture 1089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D288CC8C-34F0-AAA5-03D1-E5EBD36B785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3" t="4933" r="76192" b="81783"/>
          <a:stretch/>
        </p:blipFill>
        <p:spPr>
          <a:xfrm>
            <a:off x="7338574" y="318990"/>
            <a:ext cx="914412" cy="914412"/>
          </a:xfrm>
          <a:custGeom>
            <a:avLst/>
            <a:gdLst>
              <a:gd name="connsiteX0" fmla="*/ 457206 w 914412"/>
              <a:gd name="connsiteY0" fmla="*/ 0 h 914412"/>
              <a:gd name="connsiteX1" fmla="*/ 914412 w 914412"/>
              <a:gd name="connsiteY1" fmla="*/ 457206 h 914412"/>
              <a:gd name="connsiteX2" fmla="*/ 457206 w 914412"/>
              <a:gd name="connsiteY2" fmla="*/ 914412 h 914412"/>
              <a:gd name="connsiteX3" fmla="*/ 0 w 914412"/>
              <a:gd name="connsiteY3" fmla="*/ 457206 h 914412"/>
              <a:gd name="connsiteX4" fmla="*/ 457206 w 914412"/>
              <a:gd name="connsiteY4" fmla="*/ 0 h 914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12" h="914412">
                <a:moveTo>
                  <a:pt x="457206" y="0"/>
                </a:moveTo>
                <a:cubicBezTo>
                  <a:pt x="709714" y="0"/>
                  <a:pt x="914412" y="204698"/>
                  <a:pt x="914412" y="457206"/>
                </a:cubicBezTo>
                <a:cubicBezTo>
                  <a:pt x="914412" y="709714"/>
                  <a:pt x="709714" y="914412"/>
                  <a:pt x="457206" y="914412"/>
                </a:cubicBezTo>
                <a:cubicBezTo>
                  <a:pt x="204698" y="914412"/>
                  <a:pt x="0" y="709714"/>
                  <a:pt x="0" y="457206"/>
                </a:cubicBezTo>
                <a:cubicBezTo>
                  <a:pt x="0" y="204698"/>
                  <a:pt x="204698" y="0"/>
                  <a:pt x="457206" y="0"/>
                </a:cubicBezTo>
                <a:close/>
              </a:path>
            </a:pathLst>
          </a:custGeom>
        </p:spPr>
      </p:pic>
      <p:pic>
        <p:nvPicPr>
          <p:cNvPr id="1089" name="Picture 1088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82849BBC-23F1-0980-BA87-77DE997E0DE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05" t="9883" r="10733" b="83318"/>
          <a:stretch/>
        </p:blipFill>
        <p:spPr>
          <a:xfrm>
            <a:off x="11165648" y="659735"/>
            <a:ext cx="468000" cy="468000"/>
          </a:xfrm>
          <a:custGeom>
            <a:avLst/>
            <a:gdLst>
              <a:gd name="connsiteX0" fmla="*/ 234000 w 468000"/>
              <a:gd name="connsiteY0" fmla="*/ 0 h 468000"/>
              <a:gd name="connsiteX1" fmla="*/ 468000 w 468000"/>
              <a:gd name="connsiteY1" fmla="*/ 234000 h 468000"/>
              <a:gd name="connsiteX2" fmla="*/ 234000 w 468000"/>
              <a:gd name="connsiteY2" fmla="*/ 468000 h 468000"/>
              <a:gd name="connsiteX3" fmla="*/ 0 w 468000"/>
              <a:gd name="connsiteY3" fmla="*/ 234000 h 468000"/>
              <a:gd name="connsiteX4" fmla="*/ 234000 w 468000"/>
              <a:gd name="connsiteY4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8000" h="468000">
                <a:moveTo>
                  <a:pt x="234000" y="0"/>
                </a:moveTo>
                <a:cubicBezTo>
                  <a:pt x="363235" y="0"/>
                  <a:pt x="468000" y="104765"/>
                  <a:pt x="468000" y="234000"/>
                </a:cubicBezTo>
                <a:cubicBezTo>
                  <a:pt x="468000" y="363235"/>
                  <a:pt x="363235" y="468000"/>
                  <a:pt x="234000" y="468000"/>
                </a:cubicBezTo>
                <a:cubicBezTo>
                  <a:pt x="104765" y="468000"/>
                  <a:pt x="0" y="363235"/>
                  <a:pt x="0" y="234000"/>
                </a:cubicBezTo>
                <a:cubicBezTo>
                  <a:pt x="0" y="104765"/>
                  <a:pt x="104765" y="0"/>
                  <a:pt x="234000" y="0"/>
                </a:cubicBezTo>
                <a:close/>
              </a:path>
            </a:pathLst>
          </a:custGeom>
        </p:spPr>
      </p:pic>
      <p:pic>
        <p:nvPicPr>
          <p:cNvPr id="1088" name="Picture 1087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368B5C62-CB50-6304-4EA2-6AB1DAF45F5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78" t="16596" r="51816" b="70120"/>
          <a:stretch/>
        </p:blipFill>
        <p:spPr>
          <a:xfrm>
            <a:off x="8597456" y="1121784"/>
            <a:ext cx="914412" cy="914412"/>
          </a:xfrm>
          <a:custGeom>
            <a:avLst/>
            <a:gdLst>
              <a:gd name="connsiteX0" fmla="*/ 457206 w 914412"/>
              <a:gd name="connsiteY0" fmla="*/ 0 h 914412"/>
              <a:gd name="connsiteX1" fmla="*/ 914412 w 914412"/>
              <a:gd name="connsiteY1" fmla="*/ 457206 h 914412"/>
              <a:gd name="connsiteX2" fmla="*/ 457206 w 914412"/>
              <a:gd name="connsiteY2" fmla="*/ 914412 h 914412"/>
              <a:gd name="connsiteX3" fmla="*/ 0 w 914412"/>
              <a:gd name="connsiteY3" fmla="*/ 457206 h 914412"/>
              <a:gd name="connsiteX4" fmla="*/ 457206 w 914412"/>
              <a:gd name="connsiteY4" fmla="*/ 0 h 914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12" h="914412">
                <a:moveTo>
                  <a:pt x="457206" y="0"/>
                </a:moveTo>
                <a:cubicBezTo>
                  <a:pt x="709714" y="0"/>
                  <a:pt x="914412" y="204698"/>
                  <a:pt x="914412" y="457206"/>
                </a:cubicBezTo>
                <a:cubicBezTo>
                  <a:pt x="914412" y="709714"/>
                  <a:pt x="709714" y="914412"/>
                  <a:pt x="457206" y="914412"/>
                </a:cubicBezTo>
                <a:cubicBezTo>
                  <a:pt x="204698" y="914412"/>
                  <a:pt x="0" y="709714"/>
                  <a:pt x="0" y="457206"/>
                </a:cubicBezTo>
                <a:cubicBezTo>
                  <a:pt x="0" y="204698"/>
                  <a:pt x="204698" y="0"/>
                  <a:pt x="457206" y="0"/>
                </a:cubicBezTo>
                <a:close/>
              </a:path>
            </a:pathLst>
          </a:custGeom>
        </p:spPr>
      </p:pic>
      <p:pic>
        <p:nvPicPr>
          <p:cNvPr id="63" name="Picture 62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06CAAC5F-48E6-85B8-9FF3-4227C7E5073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16" t="18217" r="8779" b="68498"/>
          <a:stretch/>
        </p:blipFill>
        <p:spPr>
          <a:xfrm>
            <a:off x="10820157" y="1233402"/>
            <a:ext cx="914412" cy="914412"/>
          </a:xfrm>
          <a:custGeom>
            <a:avLst/>
            <a:gdLst>
              <a:gd name="connsiteX0" fmla="*/ 457206 w 914412"/>
              <a:gd name="connsiteY0" fmla="*/ 0 h 914412"/>
              <a:gd name="connsiteX1" fmla="*/ 914412 w 914412"/>
              <a:gd name="connsiteY1" fmla="*/ 457206 h 914412"/>
              <a:gd name="connsiteX2" fmla="*/ 457206 w 914412"/>
              <a:gd name="connsiteY2" fmla="*/ 914412 h 914412"/>
              <a:gd name="connsiteX3" fmla="*/ 0 w 914412"/>
              <a:gd name="connsiteY3" fmla="*/ 457206 h 914412"/>
              <a:gd name="connsiteX4" fmla="*/ 457206 w 914412"/>
              <a:gd name="connsiteY4" fmla="*/ 0 h 914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12" h="914412">
                <a:moveTo>
                  <a:pt x="457206" y="0"/>
                </a:moveTo>
                <a:cubicBezTo>
                  <a:pt x="709714" y="0"/>
                  <a:pt x="914412" y="204698"/>
                  <a:pt x="914412" y="457206"/>
                </a:cubicBezTo>
                <a:cubicBezTo>
                  <a:pt x="914412" y="709714"/>
                  <a:pt x="709714" y="914412"/>
                  <a:pt x="457206" y="914412"/>
                </a:cubicBezTo>
                <a:cubicBezTo>
                  <a:pt x="204698" y="914412"/>
                  <a:pt x="0" y="709714"/>
                  <a:pt x="0" y="457206"/>
                </a:cubicBezTo>
                <a:cubicBezTo>
                  <a:pt x="0" y="204698"/>
                  <a:pt x="204698" y="0"/>
                  <a:pt x="457206" y="0"/>
                </a:cubicBezTo>
                <a:close/>
              </a:path>
            </a:pathLst>
          </a:custGeom>
        </p:spPr>
      </p:pic>
      <p:pic>
        <p:nvPicPr>
          <p:cNvPr id="62" name="Picture 61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454E55DD-8121-FBF9-FC9E-FAC4371941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0" t="19776" r="70854" b="66939"/>
          <a:stretch/>
        </p:blipFill>
        <p:spPr>
          <a:xfrm>
            <a:off x="7614233" y="1340716"/>
            <a:ext cx="914412" cy="914412"/>
          </a:xfrm>
          <a:custGeom>
            <a:avLst/>
            <a:gdLst>
              <a:gd name="connsiteX0" fmla="*/ 457206 w 914412"/>
              <a:gd name="connsiteY0" fmla="*/ 0 h 914412"/>
              <a:gd name="connsiteX1" fmla="*/ 914412 w 914412"/>
              <a:gd name="connsiteY1" fmla="*/ 457206 h 914412"/>
              <a:gd name="connsiteX2" fmla="*/ 457206 w 914412"/>
              <a:gd name="connsiteY2" fmla="*/ 914412 h 914412"/>
              <a:gd name="connsiteX3" fmla="*/ 0 w 914412"/>
              <a:gd name="connsiteY3" fmla="*/ 457206 h 914412"/>
              <a:gd name="connsiteX4" fmla="*/ 457206 w 914412"/>
              <a:gd name="connsiteY4" fmla="*/ 0 h 914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12" h="914412">
                <a:moveTo>
                  <a:pt x="457206" y="0"/>
                </a:moveTo>
                <a:cubicBezTo>
                  <a:pt x="709714" y="0"/>
                  <a:pt x="914412" y="204698"/>
                  <a:pt x="914412" y="457206"/>
                </a:cubicBezTo>
                <a:cubicBezTo>
                  <a:pt x="914412" y="709714"/>
                  <a:pt x="709714" y="914412"/>
                  <a:pt x="457206" y="914412"/>
                </a:cubicBezTo>
                <a:cubicBezTo>
                  <a:pt x="204698" y="914412"/>
                  <a:pt x="0" y="709714"/>
                  <a:pt x="0" y="457206"/>
                </a:cubicBezTo>
                <a:cubicBezTo>
                  <a:pt x="0" y="204698"/>
                  <a:pt x="204698" y="0"/>
                  <a:pt x="457206" y="0"/>
                </a:cubicBezTo>
                <a:close/>
              </a:path>
            </a:pathLst>
          </a:custGeom>
        </p:spPr>
      </p:pic>
      <p:pic>
        <p:nvPicPr>
          <p:cNvPr id="61" name="Picture 60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112CD9CC-8FC3-915E-6914-37297453A2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75" t="19900" r="38245" b="76439"/>
          <a:stretch/>
        </p:blipFill>
        <p:spPr>
          <a:xfrm>
            <a:off x="9960758" y="1349222"/>
            <a:ext cx="252000" cy="252000"/>
          </a:xfrm>
          <a:custGeom>
            <a:avLst/>
            <a:gdLst>
              <a:gd name="connsiteX0" fmla="*/ 126000 w 252000"/>
              <a:gd name="connsiteY0" fmla="*/ 0 h 252000"/>
              <a:gd name="connsiteX1" fmla="*/ 252000 w 252000"/>
              <a:gd name="connsiteY1" fmla="*/ 126000 h 252000"/>
              <a:gd name="connsiteX2" fmla="*/ 126000 w 252000"/>
              <a:gd name="connsiteY2" fmla="*/ 252000 h 252000"/>
              <a:gd name="connsiteX3" fmla="*/ 0 w 252000"/>
              <a:gd name="connsiteY3" fmla="*/ 126000 h 252000"/>
              <a:gd name="connsiteX4" fmla="*/ 126000 w 252000"/>
              <a:gd name="connsiteY4" fmla="*/ 0 h 2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000" h="252000">
                <a:moveTo>
                  <a:pt x="126000" y="0"/>
                </a:moveTo>
                <a:cubicBezTo>
                  <a:pt x="195588" y="0"/>
                  <a:pt x="252000" y="56412"/>
                  <a:pt x="252000" y="126000"/>
                </a:cubicBezTo>
                <a:cubicBezTo>
                  <a:pt x="252000" y="195588"/>
                  <a:pt x="195588" y="252000"/>
                  <a:pt x="126000" y="252000"/>
                </a:cubicBezTo>
                <a:cubicBezTo>
                  <a:pt x="56412" y="252000"/>
                  <a:pt x="0" y="195588"/>
                  <a:pt x="0" y="126000"/>
                </a:cubicBezTo>
                <a:cubicBezTo>
                  <a:pt x="0" y="56412"/>
                  <a:pt x="56412" y="0"/>
                  <a:pt x="126000" y="0"/>
                </a:cubicBezTo>
                <a:close/>
              </a:path>
            </a:pathLst>
          </a:custGeom>
        </p:spPr>
      </p:pic>
      <p:pic>
        <p:nvPicPr>
          <p:cNvPr id="60" name="Picture 59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56F9E147-7B9B-0C7C-288E-D2473D1245A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25" t="25712" r="29858" b="65422"/>
          <a:stretch/>
        </p:blipFill>
        <p:spPr>
          <a:xfrm>
            <a:off x="10035642" y="1749313"/>
            <a:ext cx="610300" cy="610300"/>
          </a:xfrm>
          <a:custGeom>
            <a:avLst/>
            <a:gdLst>
              <a:gd name="connsiteX0" fmla="*/ 305150 w 610300"/>
              <a:gd name="connsiteY0" fmla="*/ 0 h 610300"/>
              <a:gd name="connsiteX1" fmla="*/ 610300 w 610300"/>
              <a:gd name="connsiteY1" fmla="*/ 305150 h 610300"/>
              <a:gd name="connsiteX2" fmla="*/ 305150 w 610300"/>
              <a:gd name="connsiteY2" fmla="*/ 610300 h 610300"/>
              <a:gd name="connsiteX3" fmla="*/ 0 w 610300"/>
              <a:gd name="connsiteY3" fmla="*/ 305150 h 610300"/>
              <a:gd name="connsiteX4" fmla="*/ 305150 w 610300"/>
              <a:gd name="connsiteY4" fmla="*/ 0 h 61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0300" h="610300">
                <a:moveTo>
                  <a:pt x="305150" y="0"/>
                </a:moveTo>
                <a:cubicBezTo>
                  <a:pt x="473680" y="0"/>
                  <a:pt x="610300" y="136620"/>
                  <a:pt x="610300" y="305150"/>
                </a:cubicBezTo>
                <a:cubicBezTo>
                  <a:pt x="610300" y="473680"/>
                  <a:pt x="473680" y="610300"/>
                  <a:pt x="305150" y="610300"/>
                </a:cubicBezTo>
                <a:cubicBezTo>
                  <a:pt x="136620" y="610300"/>
                  <a:pt x="0" y="473680"/>
                  <a:pt x="0" y="305150"/>
                </a:cubicBezTo>
                <a:cubicBezTo>
                  <a:pt x="0" y="136620"/>
                  <a:pt x="136620" y="0"/>
                  <a:pt x="305150" y="0"/>
                </a:cubicBezTo>
                <a:close/>
              </a:path>
            </a:pathLst>
          </a:custGeom>
        </p:spPr>
      </p:pic>
      <p:pic>
        <p:nvPicPr>
          <p:cNvPr id="59" name="Picture 58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FBC4BC6F-B5E1-DB53-0541-6CFFDC82108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8" t="30805" r="37099" b="32585"/>
          <a:stretch/>
        </p:blipFill>
        <p:spPr>
          <a:xfrm>
            <a:off x="7751981" y="2099895"/>
            <a:ext cx="2520000" cy="2520000"/>
          </a:xfrm>
          <a:custGeom>
            <a:avLst/>
            <a:gdLst>
              <a:gd name="connsiteX0" fmla="*/ 1260000 w 2520000"/>
              <a:gd name="connsiteY0" fmla="*/ 0 h 2520000"/>
              <a:gd name="connsiteX1" fmla="*/ 2520000 w 2520000"/>
              <a:gd name="connsiteY1" fmla="*/ 1260000 h 2520000"/>
              <a:gd name="connsiteX2" fmla="*/ 1260000 w 2520000"/>
              <a:gd name="connsiteY2" fmla="*/ 2520000 h 2520000"/>
              <a:gd name="connsiteX3" fmla="*/ 0 w 2520000"/>
              <a:gd name="connsiteY3" fmla="*/ 1260000 h 2520000"/>
              <a:gd name="connsiteX4" fmla="*/ 1260000 w 2520000"/>
              <a:gd name="connsiteY4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0000" h="2520000">
                <a:moveTo>
                  <a:pt x="1260000" y="0"/>
                </a:moveTo>
                <a:cubicBezTo>
                  <a:pt x="1955879" y="0"/>
                  <a:pt x="2520000" y="564121"/>
                  <a:pt x="2520000" y="1260000"/>
                </a:cubicBezTo>
                <a:cubicBezTo>
                  <a:pt x="2520000" y="1955879"/>
                  <a:pt x="1955879" y="2520000"/>
                  <a:pt x="1260000" y="2520000"/>
                </a:cubicBezTo>
                <a:cubicBezTo>
                  <a:pt x="564121" y="2520000"/>
                  <a:pt x="0" y="1955879"/>
                  <a:pt x="0" y="1260000"/>
                </a:cubicBezTo>
                <a:cubicBezTo>
                  <a:pt x="0" y="564121"/>
                  <a:pt x="564121" y="0"/>
                  <a:pt x="1260000" y="0"/>
                </a:cubicBezTo>
                <a:close/>
              </a:path>
            </a:pathLst>
          </a:custGeom>
        </p:spPr>
      </p:pic>
      <p:pic>
        <p:nvPicPr>
          <p:cNvPr id="58" name="Picture 57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3C7318AB-9730-15F8-8709-3544F873E04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63" t="33107" r="1081" b="40366"/>
          <a:stretch/>
        </p:blipFill>
        <p:spPr>
          <a:xfrm>
            <a:off x="10306163" y="2258353"/>
            <a:ext cx="1825968" cy="1825968"/>
          </a:xfrm>
          <a:custGeom>
            <a:avLst/>
            <a:gdLst>
              <a:gd name="connsiteX0" fmla="*/ 912984 w 1825968"/>
              <a:gd name="connsiteY0" fmla="*/ 0 h 1825968"/>
              <a:gd name="connsiteX1" fmla="*/ 1825968 w 1825968"/>
              <a:gd name="connsiteY1" fmla="*/ 912984 h 1825968"/>
              <a:gd name="connsiteX2" fmla="*/ 912984 w 1825968"/>
              <a:gd name="connsiteY2" fmla="*/ 1825968 h 1825968"/>
              <a:gd name="connsiteX3" fmla="*/ 0 w 1825968"/>
              <a:gd name="connsiteY3" fmla="*/ 912984 h 1825968"/>
              <a:gd name="connsiteX4" fmla="*/ 912984 w 1825968"/>
              <a:gd name="connsiteY4" fmla="*/ 0 h 1825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5968" h="1825968">
                <a:moveTo>
                  <a:pt x="912984" y="0"/>
                </a:moveTo>
                <a:cubicBezTo>
                  <a:pt x="1417211" y="0"/>
                  <a:pt x="1825968" y="408757"/>
                  <a:pt x="1825968" y="912984"/>
                </a:cubicBezTo>
                <a:cubicBezTo>
                  <a:pt x="1825968" y="1417211"/>
                  <a:pt x="1417211" y="1825968"/>
                  <a:pt x="912984" y="1825968"/>
                </a:cubicBezTo>
                <a:cubicBezTo>
                  <a:pt x="408757" y="1825968"/>
                  <a:pt x="0" y="1417211"/>
                  <a:pt x="0" y="912984"/>
                </a:cubicBezTo>
                <a:cubicBezTo>
                  <a:pt x="0" y="408757"/>
                  <a:pt x="408757" y="0"/>
                  <a:pt x="912984" y="0"/>
                </a:cubicBezTo>
                <a:close/>
              </a:path>
            </a:pathLst>
          </a:custGeom>
        </p:spPr>
      </p:pic>
      <p:pic>
        <p:nvPicPr>
          <p:cNvPr id="57" name="Picture 56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79A21356-293C-A779-A85C-92FEC9A6F62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" t="34771" r="88261" b="56363"/>
          <a:stretch/>
        </p:blipFill>
        <p:spPr>
          <a:xfrm>
            <a:off x="7019357" y="2372864"/>
            <a:ext cx="610300" cy="610300"/>
          </a:xfrm>
          <a:custGeom>
            <a:avLst/>
            <a:gdLst>
              <a:gd name="connsiteX0" fmla="*/ 305150 w 610300"/>
              <a:gd name="connsiteY0" fmla="*/ 0 h 610300"/>
              <a:gd name="connsiteX1" fmla="*/ 610300 w 610300"/>
              <a:gd name="connsiteY1" fmla="*/ 305150 h 610300"/>
              <a:gd name="connsiteX2" fmla="*/ 305150 w 610300"/>
              <a:gd name="connsiteY2" fmla="*/ 610300 h 610300"/>
              <a:gd name="connsiteX3" fmla="*/ 0 w 610300"/>
              <a:gd name="connsiteY3" fmla="*/ 305150 h 610300"/>
              <a:gd name="connsiteX4" fmla="*/ 305150 w 610300"/>
              <a:gd name="connsiteY4" fmla="*/ 0 h 61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0300" h="610300">
                <a:moveTo>
                  <a:pt x="305150" y="0"/>
                </a:moveTo>
                <a:cubicBezTo>
                  <a:pt x="473680" y="0"/>
                  <a:pt x="610300" y="136620"/>
                  <a:pt x="610300" y="305150"/>
                </a:cubicBezTo>
                <a:cubicBezTo>
                  <a:pt x="610300" y="473680"/>
                  <a:pt x="473680" y="610300"/>
                  <a:pt x="305150" y="610300"/>
                </a:cubicBezTo>
                <a:cubicBezTo>
                  <a:pt x="136620" y="610300"/>
                  <a:pt x="0" y="473680"/>
                  <a:pt x="0" y="305150"/>
                </a:cubicBezTo>
                <a:cubicBezTo>
                  <a:pt x="0" y="136620"/>
                  <a:pt x="136620" y="0"/>
                  <a:pt x="305150" y="0"/>
                </a:cubicBezTo>
                <a:close/>
              </a:path>
            </a:pathLst>
          </a:custGeom>
        </p:spPr>
      </p:pic>
      <p:pic>
        <p:nvPicPr>
          <p:cNvPr id="56" name="Picture 55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595E0A06-11C8-21C8-B027-5DF195C13B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11" t="59634" r="-3380"/>
          <a:stretch/>
        </p:blipFill>
        <p:spPr>
          <a:xfrm>
            <a:off x="9162112" y="4084321"/>
            <a:ext cx="3200400" cy="2778579"/>
          </a:xfrm>
          <a:custGeom>
            <a:avLst/>
            <a:gdLst>
              <a:gd name="connsiteX0" fmla="*/ 1600200 w 3200400"/>
              <a:gd name="connsiteY0" fmla="*/ 0 h 2778579"/>
              <a:gd name="connsiteX1" fmla="*/ 3007264 w 3200400"/>
              <a:gd name="connsiteY1" fmla="*/ 837450 h 2778579"/>
              <a:gd name="connsiteX2" fmla="*/ 3029888 w 3200400"/>
              <a:gd name="connsiteY2" fmla="*/ 884415 h 2778579"/>
              <a:gd name="connsiteX3" fmla="*/ 3074648 w 3200400"/>
              <a:gd name="connsiteY3" fmla="*/ 977330 h 2778579"/>
              <a:gd name="connsiteX4" fmla="*/ 3200400 w 3200400"/>
              <a:gd name="connsiteY4" fmla="*/ 1600200 h 2778579"/>
              <a:gd name="connsiteX5" fmla="*/ 3074648 w 3200400"/>
              <a:gd name="connsiteY5" fmla="*/ 2223070 h 2778579"/>
              <a:gd name="connsiteX6" fmla="*/ 3029888 w 3200400"/>
              <a:gd name="connsiteY6" fmla="*/ 2315986 h 2778579"/>
              <a:gd name="connsiteX7" fmla="*/ 3007264 w 3200400"/>
              <a:gd name="connsiteY7" fmla="*/ 2362950 h 2778579"/>
              <a:gd name="connsiteX8" fmla="*/ 2731712 w 3200400"/>
              <a:gd name="connsiteY8" fmla="*/ 2731712 h 2778579"/>
              <a:gd name="connsiteX9" fmla="*/ 2680146 w 3200400"/>
              <a:gd name="connsiteY9" fmla="*/ 2778579 h 2778579"/>
              <a:gd name="connsiteX10" fmla="*/ 520254 w 3200400"/>
              <a:gd name="connsiteY10" fmla="*/ 2778579 h 2778579"/>
              <a:gd name="connsiteX11" fmla="*/ 468688 w 3200400"/>
              <a:gd name="connsiteY11" fmla="*/ 2731712 h 2778579"/>
              <a:gd name="connsiteX12" fmla="*/ 0 w 3200400"/>
              <a:gd name="connsiteY12" fmla="*/ 1600200 h 2778579"/>
              <a:gd name="connsiteX13" fmla="*/ 1600200 w 3200400"/>
              <a:gd name="connsiteY13" fmla="*/ 0 h 277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00400" h="2778579">
                <a:moveTo>
                  <a:pt x="1600200" y="0"/>
                </a:moveTo>
                <a:cubicBezTo>
                  <a:pt x="2207789" y="0"/>
                  <a:pt x="2736288" y="338627"/>
                  <a:pt x="3007264" y="837450"/>
                </a:cubicBezTo>
                <a:lnTo>
                  <a:pt x="3029888" y="884415"/>
                </a:lnTo>
                <a:lnTo>
                  <a:pt x="3074648" y="977330"/>
                </a:lnTo>
                <a:cubicBezTo>
                  <a:pt x="3155623" y="1168775"/>
                  <a:pt x="3200400" y="1379259"/>
                  <a:pt x="3200400" y="1600200"/>
                </a:cubicBezTo>
                <a:cubicBezTo>
                  <a:pt x="3200400" y="1821142"/>
                  <a:pt x="3155623" y="2031625"/>
                  <a:pt x="3074648" y="2223070"/>
                </a:cubicBezTo>
                <a:lnTo>
                  <a:pt x="3029888" y="2315986"/>
                </a:lnTo>
                <a:lnTo>
                  <a:pt x="3007264" y="2362950"/>
                </a:lnTo>
                <a:cubicBezTo>
                  <a:pt x="2933362" y="2498993"/>
                  <a:pt x="2840304" y="2623120"/>
                  <a:pt x="2731712" y="2731712"/>
                </a:cubicBezTo>
                <a:lnTo>
                  <a:pt x="2680146" y="2778579"/>
                </a:lnTo>
                <a:lnTo>
                  <a:pt x="520254" y="2778579"/>
                </a:lnTo>
                <a:lnTo>
                  <a:pt x="468688" y="2731712"/>
                </a:lnTo>
                <a:cubicBezTo>
                  <a:pt x="179108" y="2442133"/>
                  <a:pt x="0" y="2042083"/>
                  <a:pt x="0" y="1600200"/>
                </a:cubicBezTo>
                <a:cubicBezTo>
                  <a:pt x="0" y="716434"/>
                  <a:pt x="716434" y="0"/>
                  <a:pt x="1600200" y="0"/>
                </a:cubicBezTo>
                <a:close/>
              </a:path>
            </a:pathLst>
          </a:custGeom>
        </p:spPr>
      </p:pic>
      <p:pic>
        <p:nvPicPr>
          <p:cNvPr id="55" name="Picture 54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032A21C1-317A-520A-0C63-DA3013D506A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1" t="60126" r="83009" b="36213"/>
          <a:stretch/>
        </p:blipFill>
        <p:spPr>
          <a:xfrm>
            <a:off x="7648889" y="4118155"/>
            <a:ext cx="252000" cy="252000"/>
          </a:xfrm>
          <a:custGeom>
            <a:avLst/>
            <a:gdLst>
              <a:gd name="connsiteX0" fmla="*/ 126000 w 252000"/>
              <a:gd name="connsiteY0" fmla="*/ 0 h 252000"/>
              <a:gd name="connsiteX1" fmla="*/ 252000 w 252000"/>
              <a:gd name="connsiteY1" fmla="*/ 126000 h 252000"/>
              <a:gd name="connsiteX2" fmla="*/ 126000 w 252000"/>
              <a:gd name="connsiteY2" fmla="*/ 252000 h 252000"/>
              <a:gd name="connsiteX3" fmla="*/ 0 w 252000"/>
              <a:gd name="connsiteY3" fmla="*/ 126000 h 252000"/>
              <a:gd name="connsiteX4" fmla="*/ 126000 w 252000"/>
              <a:gd name="connsiteY4" fmla="*/ 0 h 2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000" h="252000">
                <a:moveTo>
                  <a:pt x="126000" y="0"/>
                </a:moveTo>
                <a:cubicBezTo>
                  <a:pt x="195588" y="0"/>
                  <a:pt x="252000" y="56412"/>
                  <a:pt x="252000" y="126000"/>
                </a:cubicBezTo>
                <a:cubicBezTo>
                  <a:pt x="252000" y="195588"/>
                  <a:pt x="195588" y="252000"/>
                  <a:pt x="126000" y="252000"/>
                </a:cubicBezTo>
                <a:cubicBezTo>
                  <a:pt x="56412" y="252000"/>
                  <a:pt x="0" y="195588"/>
                  <a:pt x="0" y="126000"/>
                </a:cubicBezTo>
                <a:cubicBezTo>
                  <a:pt x="0" y="56412"/>
                  <a:pt x="56412" y="0"/>
                  <a:pt x="126000" y="0"/>
                </a:cubicBezTo>
                <a:close/>
              </a:path>
            </a:pathLst>
          </a:custGeom>
        </p:spPr>
      </p:pic>
      <p:pic>
        <p:nvPicPr>
          <p:cNvPr id="54" name="Picture 53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E67504EA-E0EA-2FD5-97E5-257A91CE99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8" t="66347" r="74683" b="29992"/>
          <a:stretch/>
        </p:blipFill>
        <p:spPr>
          <a:xfrm>
            <a:off x="8078901" y="4546381"/>
            <a:ext cx="252000" cy="252000"/>
          </a:xfrm>
          <a:custGeom>
            <a:avLst/>
            <a:gdLst>
              <a:gd name="connsiteX0" fmla="*/ 126000 w 252000"/>
              <a:gd name="connsiteY0" fmla="*/ 0 h 252000"/>
              <a:gd name="connsiteX1" fmla="*/ 252000 w 252000"/>
              <a:gd name="connsiteY1" fmla="*/ 126000 h 252000"/>
              <a:gd name="connsiteX2" fmla="*/ 126000 w 252000"/>
              <a:gd name="connsiteY2" fmla="*/ 252000 h 252000"/>
              <a:gd name="connsiteX3" fmla="*/ 0 w 252000"/>
              <a:gd name="connsiteY3" fmla="*/ 126000 h 252000"/>
              <a:gd name="connsiteX4" fmla="*/ 126000 w 252000"/>
              <a:gd name="connsiteY4" fmla="*/ 0 h 2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000" h="252000">
                <a:moveTo>
                  <a:pt x="126000" y="0"/>
                </a:moveTo>
                <a:cubicBezTo>
                  <a:pt x="195588" y="0"/>
                  <a:pt x="252000" y="56412"/>
                  <a:pt x="252000" y="126000"/>
                </a:cubicBezTo>
                <a:cubicBezTo>
                  <a:pt x="252000" y="195588"/>
                  <a:pt x="195588" y="252000"/>
                  <a:pt x="126000" y="252000"/>
                </a:cubicBezTo>
                <a:cubicBezTo>
                  <a:pt x="56412" y="252000"/>
                  <a:pt x="0" y="195588"/>
                  <a:pt x="0" y="126000"/>
                </a:cubicBezTo>
                <a:cubicBezTo>
                  <a:pt x="0" y="56412"/>
                  <a:pt x="56412" y="0"/>
                  <a:pt x="126000" y="0"/>
                </a:cubicBezTo>
                <a:close/>
              </a:path>
            </a:pathLst>
          </a:custGeom>
        </p:spPr>
      </p:pic>
      <p:pic>
        <p:nvPicPr>
          <p:cNvPr id="53" name="Picture 52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8881568D-4DF2-330E-B2E6-64F99A759D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3" t="70377" r="58995" b="11442"/>
          <a:stretch/>
        </p:blipFill>
        <p:spPr>
          <a:xfrm>
            <a:off x="7889616" y="4823785"/>
            <a:ext cx="1251502" cy="1251502"/>
          </a:xfrm>
          <a:custGeom>
            <a:avLst/>
            <a:gdLst>
              <a:gd name="connsiteX0" fmla="*/ 625751 w 1251502"/>
              <a:gd name="connsiteY0" fmla="*/ 0 h 1251502"/>
              <a:gd name="connsiteX1" fmla="*/ 1251502 w 1251502"/>
              <a:gd name="connsiteY1" fmla="*/ 625751 h 1251502"/>
              <a:gd name="connsiteX2" fmla="*/ 625751 w 1251502"/>
              <a:gd name="connsiteY2" fmla="*/ 1251502 h 1251502"/>
              <a:gd name="connsiteX3" fmla="*/ 0 w 1251502"/>
              <a:gd name="connsiteY3" fmla="*/ 625751 h 1251502"/>
              <a:gd name="connsiteX4" fmla="*/ 625751 w 1251502"/>
              <a:gd name="connsiteY4" fmla="*/ 0 h 1251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1502" h="1251502">
                <a:moveTo>
                  <a:pt x="625751" y="0"/>
                </a:moveTo>
                <a:cubicBezTo>
                  <a:pt x="971344" y="0"/>
                  <a:pt x="1251502" y="280158"/>
                  <a:pt x="1251502" y="625751"/>
                </a:cubicBezTo>
                <a:cubicBezTo>
                  <a:pt x="1251502" y="971344"/>
                  <a:pt x="971344" y="1251502"/>
                  <a:pt x="625751" y="1251502"/>
                </a:cubicBezTo>
                <a:cubicBezTo>
                  <a:pt x="280158" y="1251502"/>
                  <a:pt x="0" y="971344"/>
                  <a:pt x="0" y="625751"/>
                </a:cubicBezTo>
                <a:cubicBezTo>
                  <a:pt x="0" y="280158"/>
                  <a:pt x="280158" y="0"/>
                  <a:pt x="625751" y="0"/>
                </a:cubicBezTo>
                <a:close/>
              </a:path>
            </a:pathLst>
          </a:custGeom>
        </p:spPr>
      </p:pic>
      <p:pic>
        <p:nvPicPr>
          <p:cNvPr id="52" name="Picture 51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07F3202D-0CC8-6D72-4227-CF6F62EDDE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0" t="77169" r="84328" b="16032"/>
          <a:stretch/>
        </p:blipFill>
        <p:spPr>
          <a:xfrm>
            <a:off x="7826584" y="6065388"/>
            <a:ext cx="468000" cy="468000"/>
          </a:xfrm>
          <a:custGeom>
            <a:avLst/>
            <a:gdLst>
              <a:gd name="connsiteX0" fmla="*/ 234000 w 468000"/>
              <a:gd name="connsiteY0" fmla="*/ 0 h 468000"/>
              <a:gd name="connsiteX1" fmla="*/ 468000 w 468000"/>
              <a:gd name="connsiteY1" fmla="*/ 234000 h 468000"/>
              <a:gd name="connsiteX2" fmla="*/ 234000 w 468000"/>
              <a:gd name="connsiteY2" fmla="*/ 468000 h 468000"/>
              <a:gd name="connsiteX3" fmla="*/ 0 w 468000"/>
              <a:gd name="connsiteY3" fmla="*/ 234000 h 468000"/>
              <a:gd name="connsiteX4" fmla="*/ 234000 w 468000"/>
              <a:gd name="connsiteY4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8000" h="468000">
                <a:moveTo>
                  <a:pt x="234000" y="0"/>
                </a:moveTo>
                <a:cubicBezTo>
                  <a:pt x="363235" y="0"/>
                  <a:pt x="468000" y="104765"/>
                  <a:pt x="468000" y="234000"/>
                </a:cubicBezTo>
                <a:cubicBezTo>
                  <a:pt x="468000" y="363235"/>
                  <a:pt x="363235" y="468000"/>
                  <a:pt x="234000" y="468000"/>
                </a:cubicBezTo>
                <a:cubicBezTo>
                  <a:pt x="104765" y="468000"/>
                  <a:pt x="0" y="363235"/>
                  <a:pt x="0" y="234000"/>
                </a:cubicBezTo>
                <a:cubicBezTo>
                  <a:pt x="0" y="104765"/>
                  <a:pt x="104765" y="0"/>
                  <a:pt x="234000" y="0"/>
                </a:cubicBezTo>
                <a:close/>
              </a:path>
            </a:pathLst>
          </a:custGeom>
        </p:spPr>
      </p:pic>
      <p:pic>
        <p:nvPicPr>
          <p:cNvPr id="51" name="Picture 50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30B7A641-3C23-8A17-EDE2-7EAD46A7570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1" t="83968" r="82389" b="12371"/>
          <a:stretch/>
        </p:blipFill>
        <p:spPr>
          <a:xfrm>
            <a:off x="7680911" y="5759357"/>
            <a:ext cx="252000" cy="252000"/>
          </a:xfrm>
          <a:custGeom>
            <a:avLst/>
            <a:gdLst>
              <a:gd name="connsiteX0" fmla="*/ 126000 w 252000"/>
              <a:gd name="connsiteY0" fmla="*/ 0 h 252000"/>
              <a:gd name="connsiteX1" fmla="*/ 252000 w 252000"/>
              <a:gd name="connsiteY1" fmla="*/ 126000 h 252000"/>
              <a:gd name="connsiteX2" fmla="*/ 126000 w 252000"/>
              <a:gd name="connsiteY2" fmla="*/ 252000 h 252000"/>
              <a:gd name="connsiteX3" fmla="*/ 0 w 252000"/>
              <a:gd name="connsiteY3" fmla="*/ 126000 h 252000"/>
              <a:gd name="connsiteX4" fmla="*/ 126000 w 252000"/>
              <a:gd name="connsiteY4" fmla="*/ 0 h 2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000" h="252000">
                <a:moveTo>
                  <a:pt x="126000" y="0"/>
                </a:moveTo>
                <a:cubicBezTo>
                  <a:pt x="195588" y="0"/>
                  <a:pt x="252000" y="56412"/>
                  <a:pt x="252000" y="126000"/>
                </a:cubicBezTo>
                <a:cubicBezTo>
                  <a:pt x="252000" y="195588"/>
                  <a:pt x="195588" y="252000"/>
                  <a:pt x="126000" y="252000"/>
                </a:cubicBezTo>
                <a:cubicBezTo>
                  <a:pt x="56412" y="252000"/>
                  <a:pt x="0" y="195588"/>
                  <a:pt x="0" y="126000"/>
                </a:cubicBezTo>
                <a:cubicBezTo>
                  <a:pt x="0" y="56412"/>
                  <a:pt x="56412" y="0"/>
                  <a:pt x="126000" y="0"/>
                </a:cubicBezTo>
                <a:close/>
              </a:path>
            </a:pathLst>
          </a:custGeom>
        </p:spPr>
      </p:pic>
      <p:pic>
        <p:nvPicPr>
          <p:cNvPr id="50" name="Picture 49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46BAD61B-3887-CF4B-2086-C1555C7A4E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26" t="100000" r="-78" b="-123"/>
          <a:stretch/>
        </p:blipFill>
        <p:spPr>
          <a:xfrm>
            <a:off x="11832960" y="6862899"/>
            <a:ext cx="359040" cy="8450"/>
          </a:xfrm>
          <a:custGeom>
            <a:avLst/>
            <a:gdLst>
              <a:gd name="connsiteX0" fmla="*/ 9298 w 359040"/>
              <a:gd name="connsiteY0" fmla="*/ 0 h 8450"/>
              <a:gd name="connsiteX1" fmla="*/ 359040 w 359040"/>
              <a:gd name="connsiteY1" fmla="*/ 0 h 8450"/>
              <a:gd name="connsiteX2" fmla="*/ 359040 w 359040"/>
              <a:gd name="connsiteY2" fmla="*/ 8450 h 8450"/>
              <a:gd name="connsiteX3" fmla="*/ 0 w 359040"/>
              <a:gd name="connsiteY3" fmla="*/ 8450 h 8450"/>
              <a:gd name="connsiteX4" fmla="*/ 9298 w 359040"/>
              <a:gd name="connsiteY4" fmla="*/ 0 h 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040" h="8450">
                <a:moveTo>
                  <a:pt x="9298" y="0"/>
                </a:moveTo>
                <a:lnTo>
                  <a:pt x="359040" y="0"/>
                </a:lnTo>
                <a:lnTo>
                  <a:pt x="359040" y="8450"/>
                </a:lnTo>
                <a:lnTo>
                  <a:pt x="0" y="8450"/>
                </a:lnTo>
                <a:lnTo>
                  <a:pt x="9298" y="0"/>
                </a:lnTo>
                <a:close/>
              </a:path>
            </a:pathLst>
          </a:custGeom>
        </p:spPr>
      </p:pic>
      <p:pic>
        <p:nvPicPr>
          <p:cNvPr id="45" name="Picture 44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77253492-7ACE-D3F4-CAAD-7F36D346FEFB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5" t="100123" r="6874" b="-6128"/>
          <a:stretch/>
        </p:blipFill>
        <p:spPr>
          <a:xfrm>
            <a:off x="9691664" y="6871350"/>
            <a:ext cx="2141296" cy="413371"/>
          </a:xfrm>
          <a:custGeom>
            <a:avLst/>
            <a:gdLst>
              <a:gd name="connsiteX0" fmla="*/ 0 w 2141296"/>
              <a:gd name="connsiteY0" fmla="*/ 0 h 413371"/>
              <a:gd name="connsiteX1" fmla="*/ 2141296 w 2141296"/>
              <a:gd name="connsiteY1" fmla="*/ 0 h 413371"/>
              <a:gd name="connsiteX2" fmla="*/ 2088524 w 2141296"/>
              <a:gd name="connsiteY2" fmla="*/ 47963 h 413371"/>
              <a:gd name="connsiteX3" fmla="*/ 1070648 w 2141296"/>
              <a:gd name="connsiteY3" fmla="*/ 413371 h 413371"/>
              <a:gd name="connsiteX4" fmla="*/ 52772 w 2141296"/>
              <a:gd name="connsiteY4" fmla="*/ 47963 h 413371"/>
              <a:gd name="connsiteX5" fmla="*/ 0 w 2141296"/>
              <a:gd name="connsiteY5" fmla="*/ 0 h 413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1296" h="413371">
                <a:moveTo>
                  <a:pt x="0" y="0"/>
                </a:moveTo>
                <a:lnTo>
                  <a:pt x="2141296" y="0"/>
                </a:lnTo>
                <a:lnTo>
                  <a:pt x="2088524" y="47963"/>
                </a:lnTo>
                <a:cubicBezTo>
                  <a:pt x="1811915" y="276241"/>
                  <a:pt x="1457296" y="413371"/>
                  <a:pt x="1070648" y="413371"/>
                </a:cubicBezTo>
                <a:cubicBezTo>
                  <a:pt x="684000" y="413371"/>
                  <a:pt x="329381" y="276241"/>
                  <a:pt x="52772" y="47963"/>
                </a:cubicBez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8C81B0-F852-1023-4763-2FCA7585CFDC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b="1045"/>
          <a:stretch/>
        </p:blipFill>
        <p:spPr>
          <a:xfrm>
            <a:off x="0" y="1817211"/>
            <a:ext cx="8342444" cy="4194146"/>
          </a:xfrm>
          <a:prstGeom prst="rect">
            <a:avLst/>
          </a:prstGeom>
        </p:spPr>
      </p:pic>
      <p:cxnSp>
        <p:nvCxnSpPr>
          <p:cNvPr id="1095" name="Straight Connector 1094">
            <a:extLst>
              <a:ext uri="{FF2B5EF4-FFF2-40B4-BE49-F238E27FC236}">
                <a16:creationId xmlns:a16="http://schemas.microsoft.com/office/drawing/2014/main" id="{54E84F2E-6EFD-2BA9-6777-26DF9557F5F3}"/>
              </a:ext>
            </a:extLst>
          </p:cNvPr>
          <p:cNvCxnSpPr/>
          <p:nvPr/>
        </p:nvCxnSpPr>
        <p:spPr>
          <a:xfrm>
            <a:off x="0" y="6011357"/>
            <a:ext cx="8204901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5000">
                  <a:schemeClr val="accent1">
                    <a:lumMod val="45000"/>
                    <a:lumOff val="55000"/>
                  </a:schemeClr>
                </a:gs>
                <a:gs pos="83000">
                  <a:schemeClr val="tx1">
                    <a:lumMod val="50000"/>
                    <a:lumOff val="5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6">
            <a:extLst>
              <a:ext uri="{FF2B5EF4-FFF2-40B4-BE49-F238E27FC236}">
                <a16:creationId xmlns:a16="http://schemas.microsoft.com/office/drawing/2014/main" id="{6D56F9AD-1810-447A-51F3-9FE1FABFA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4940" y="27644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5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 Light"/>
                <a:cs typeface="Arial"/>
              </a:rPr>
              <a:t>The end…</a:t>
            </a:r>
            <a:endParaRPr kumimoji="0" lang="en-GB" sz="3500" b="1" i="0" u="none" strike="noStrike" kern="0" cap="none" spc="-8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 Ligh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BFF49D-8822-B329-FF45-081E799A7638}"/>
              </a:ext>
            </a:extLst>
          </p:cNvPr>
          <p:cNvSpPr txBox="1"/>
          <p:nvPr/>
        </p:nvSpPr>
        <p:spPr>
          <a:xfrm>
            <a:off x="245358" y="6263357"/>
            <a:ext cx="3413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 dirty="0">
                <a:solidFill>
                  <a:schemeClr val="accent1">
                    <a:lumMod val="75000"/>
                  </a:schemeClr>
                </a:solidFill>
              </a:rPr>
              <a:t>Contact: frederic.magnin@cern.ch</a:t>
            </a:r>
          </a:p>
        </p:txBody>
      </p:sp>
    </p:spTree>
    <p:extLst>
      <p:ext uri="{BB962C8B-B14F-4D97-AF65-F5344CB8AC3E}">
        <p14:creationId xmlns:p14="http://schemas.microsoft.com/office/powerpoint/2010/main" val="3695926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D23D4291-7579-A3CB-BA86-5ABE9F4C8783}"/>
              </a:ext>
            </a:extLst>
          </p:cNvPr>
          <p:cNvSpPr txBox="1"/>
          <p:nvPr/>
        </p:nvSpPr>
        <p:spPr>
          <a:xfrm>
            <a:off x="6365722" y="1644490"/>
            <a:ext cx="5157216" cy="46732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noAutofit/>
          </a:bodyPr>
          <a:lstStyle/>
          <a:p>
            <a:r>
              <a:rPr lang="en-CH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Commuting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EF0B06-F9FB-3F01-FFC0-A4BB2EE55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2247"/>
            <a:ext cx="12192000" cy="669618"/>
          </a:xfr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</a:pPr>
            <a:r>
              <a:rPr lang="en-CH" sz="3600" kern="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 Light"/>
                <a:cs typeface="Arial"/>
              </a:rPr>
              <a:t>CERN context – Operational organisation</a:t>
            </a: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63D16DA1-F9D6-083E-70FD-A2260987ED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26"/>
          <a:stretch/>
        </p:blipFill>
        <p:spPr bwMode="auto">
          <a:xfrm>
            <a:off x="6719268" y="2248313"/>
            <a:ext cx="4635828" cy="385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 descr="C:\Users\as\Documents\Prod\picto\covoit_bleu.gif">
            <a:extLst>
              <a:ext uri="{FF2B5EF4-FFF2-40B4-BE49-F238E27FC236}">
                <a16:creationId xmlns:a16="http://schemas.microsoft.com/office/drawing/2014/main" id="{FDB86BA0-A1ED-5D90-27C1-291F22F1E4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685" y="5518639"/>
            <a:ext cx="428441" cy="32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as\Documents\Prod\picto\voiture_bleu.gif">
            <a:extLst>
              <a:ext uri="{FF2B5EF4-FFF2-40B4-BE49-F238E27FC236}">
                <a16:creationId xmlns:a16="http://schemas.microsoft.com/office/drawing/2014/main" id="{9FAA69BF-E87B-3E29-A834-9034EE328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7907" y="4996154"/>
            <a:ext cx="420313" cy="32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as\Documents\Prod\picto\2RM_bleu.gif">
            <a:extLst>
              <a:ext uri="{FF2B5EF4-FFF2-40B4-BE49-F238E27FC236}">
                <a16:creationId xmlns:a16="http://schemas.microsoft.com/office/drawing/2014/main" id="{12DD0F3A-76E3-4AEA-0BC7-8E5D96E60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255" y="4988542"/>
            <a:ext cx="367555" cy="32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as\Documents\Prod\picto\train_rouge.gif">
            <a:extLst>
              <a:ext uri="{FF2B5EF4-FFF2-40B4-BE49-F238E27FC236}">
                <a16:creationId xmlns:a16="http://schemas.microsoft.com/office/drawing/2014/main" id="{1C5A8F20-65C8-CB55-6C74-46A6DE80C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805" y="4494154"/>
            <a:ext cx="240900" cy="32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C:\Users\as\Documents\Prod\picto\vélo_vert.gif">
            <a:extLst>
              <a:ext uri="{FF2B5EF4-FFF2-40B4-BE49-F238E27FC236}">
                <a16:creationId xmlns:a16="http://schemas.microsoft.com/office/drawing/2014/main" id="{535E9538-214E-D3E1-2426-C53A694FC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026" y="2906213"/>
            <a:ext cx="317752" cy="32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C:\Users\as\Documents\Prod\picto\piéton_vert.gif">
            <a:extLst>
              <a:ext uri="{FF2B5EF4-FFF2-40B4-BE49-F238E27FC236}">
                <a16:creationId xmlns:a16="http://schemas.microsoft.com/office/drawing/2014/main" id="{4B959A74-63A2-B38F-EC55-7F8493F1F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0170" y="2296321"/>
            <a:ext cx="212670" cy="32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5">
            <a:extLst>
              <a:ext uri="{FF2B5EF4-FFF2-40B4-BE49-F238E27FC236}">
                <a16:creationId xmlns:a16="http://schemas.microsoft.com/office/drawing/2014/main" id="{8F5C1DF7-E3E7-A140-8FB4-90BE19C02B68}"/>
              </a:ext>
            </a:extLst>
          </p:cNvPr>
          <p:cNvSpPr txBox="1"/>
          <p:nvPr/>
        </p:nvSpPr>
        <p:spPr>
          <a:xfrm>
            <a:off x="6882679" y="3863132"/>
            <a:ext cx="348172" cy="1760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29361" fontAlgn="base">
              <a:spcBef>
                <a:spcPct val="0"/>
              </a:spcBef>
              <a:spcAft>
                <a:spcPct val="0"/>
              </a:spcAft>
            </a:pPr>
            <a:r>
              <a:rPr lang="fr-CH" sz="544" dirty="0">
                <a:solidFill>
                  <a:srgbClr val="000000"/>
                </a:solidFill>
                <a:latin typeface="Arial Narrow" pitchFamily="34" charset="0"/>
              </a:rPr>
              <a:t>CERN</a:t>
            </a:r>
            <a:endParaRPr lang="fr-CH" sz="907" dirty="0">
              <a:solidFill>
                <a:srgbClr val="000000"/>
              </a:solidFill>
              <a:latin typeface="Arial Narrow" pitchFamily="34" charset="0"/>
            </a:endParaRPr>
          </a:p>
        </p:txBody>
      </p:sp>
      <p:pic>
        <p:nvPicPr>
          <p:cNvPr id="13" name="Picture 10" descr="C:\Users\as\Documents\Prod\picto\bus.gif">
            <a:extLst>
              <a:ext uri="{FF2B5EF4-FFF2-40B4-BE49-F238E27FC236}">
                <a16:creationId xmlns:a16="http://schemas.microsoft.com/office/drawing/2014/main" id="{06FDC036-069B-C3F1-3917-8DC8A4FBE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36000" contrast="-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200" y="3820599"/>
            <a:ext cx="262380" cy="32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6">
            <a:extLst>
              <a:ext uri="{FF2B5EF4-FFF2-40B4-BE49-F238E27FC236}">
                <a16:creationId xmlns:a16="http://schemas.microsoft.com/office/drawing/2014/main" id="{817BBF11-2CDB-4CE0-E46A-942A126E2E6E}"/>
              </a:ext>
            </a:extLst>
          </p:cNvPr>
          <p:cNvSpPr txBox="1"/>
          <p:nvPr/>
        </p:nvSpPr>
        <p:spPr>
          <a:xfrm>
            <a:off x="8818087" y="2042060"/>
            <a:ext cx="317716" cy="427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29361" fontAlgn="base">
              <a:spcBef>
                <a:spcPct val="0"/>
              </a:spcBef>
              <a:spcAft>
                <a:spcPct val="0"/>
              </a:spcAft>
            </a:pPr>
            <a:r>
              <a:rPr lang="fr-CH" sz="2177" b="1" dirty="0">
                <a:solidFill>
                  <a:srgbClr val="CC99FF"/>
                </a:solidFill>
                <a:latin typeface="Arial Narrow" pitchFamily="34" charset="0"/>
              </a:rPr>
              <a:t>+</a:t>
            </a:r>
            <a:endParaRPr lang="fr-CH" sz="907" b="1" dirty="0">
              <a:solidFill>
                <a:srgbClr val="CC99FF"/>
              </a:solidFill>
              <a:latin typeface="Arial Narrow" pitchFamily="34" charset="0"/>
            </a:endParaRPr>
          </a:p>
        </p:txBody>
      </p:sp>
      <p:pic>
        <p:nvPicPr>
          <p:cNvPr id="15" name="Picture 11" descr="C:\Users\as\Documents\Prod\picto\voiture_solo_combi.gif">
            <a:extLst>
              <a:ext uri="{FF2B5EF4-FFF2-40B4-BE49-F238E27FC236}">
                <a16:creationId xmlns:a16="http://schemas.microsoft.com/office/drawing/2014/main" id="{25A9B7CB-4635-5620-8B62-49D52A5C75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6232" y="2088164"/>
            <a:ext cx="420313" cy="32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C:\Users\as\Documents\Prod\picto\train_combi.gif">
            <a:extLst>
              <a:ext uri="{FF2B5EF4-FFF2-40B4-BE49-F238E27FC236}">
                <a16:creationId xmlns:a16="http://schemas.microsoft.com/office/drawing/2014/main" id="{5D2D3E35-2DB3-6BC2-CA7F-7BC8F75F98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370" y="2077452"/>
            <a:ext cx="240900" cy="32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77BE309-3C5F-6BB2-F98B-802ED3C752F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39754" y="1644490"/>
            <a:ext cx="4429659" cy="467329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22676BA-02B8-4EE5-ED2A-181505361198}"/>
              </a:ext>
            </a:extLst>
          </p:cNvPr>
          <p:cNvCxnSpPr/>
          <p:nvPr/>
        </p:nvCxnSpPr>
        <p:spPr>
          <a:xfrm>
            <a:off x="6449568" y="2042060"/>
            <a:ext cx="4904232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1344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D96737F-43C5-9330-1F30-F8A03A746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978" y="3688915"/>
            <a:ext cx="4911184" cy="2847842"/>
          </a:xfrm>
          <a:prstGeom prst="rect">
            <a:avLst/>
          </a:prstGeom>
        </p:spPr>
      </p:pic>
      <p:pic>
        <p:nvPicPr>
          <p:cNvPr id="5" name="Picture 4" descr="A map of a city&#10;&#10;Description automatically generated">
            <a:extLst>
              <a:ext uri="{FF2B5EF4-FFF2-40B4-BE49-F238E27FC236}">
                <a16:creationId xmlns:a16="http://schemas.microsoft.com/office/drawing/2014/main" id="{6B7AC2E0-9550-2A9E-CE03-245FF9AADB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635" y="512634"/>
            <a:ext cx="5000517" cy="2862796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1B6081D-D3E8-4209-B85B-EB1C655A6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1214" y="1111170"/>
            <a:ext cx="11040" cy="4645103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map of a city&#10;&#10;Description automatically generated">
            <a:extLst>
              <a:ext uri="{FF2B5EF4-FFF2-40B4-BE49-F238E27FC236}">
                <a16:creationId xmlns:a16="http://schemas.microsoft.com/office/drawing/2014/main" id="{631A8ED9-967B-8DC8-5838-07AD86CA95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600" y="321242"/>
            <a:ext cx="5135061" cy="286279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8CA55E4-1295-45C8-BA05-5A9E705B74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03027" y="3428998"/>
            <a:ext cx="4188904" cy="1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8C5794E-A9A1-4A23-AF68-C79A782233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610334" y="3428998"/>
            <a:ext cx="4188904" cy="1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map of a plane&#10;&#10;Description automatically generated">
            <a:extLst>
              <a:ext uri="{FF2B5EF4-FFF2-40B4-BE49-F238E27FC236}">
                <a16:creationId xmlns:a16="http://schemas.microsoft.com/office/drawing/2014/main" id="{8A375E61-ECAD-6C1A-B2B1-9F4BB243E2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2332" y="3671316"/>
            <a:ext cx="4961819" cy="2902663"/>
          </a:xfrm>
          <a:prstGeom prst="rect">
            <a:avLst/>
          </a:prstGeom>
        </p:spPr>
      </p:pic>
      <p:pic>
        <p:nvPicPr>
          <p:cNvPr id="9" name="Picture 4" descr="C:\Users\as\Documents\Prod\picto\voiture_bleu.gif">
            <a:extLst>
              <a:ext uri="{FF2B5EF4-FFF2-40B4-BE49-F238E27FC236}">
                <a16:creationId xmlns:a16="http://schemas.microsoft.com/office/drawing/2014/main" id="{C8AB0AC0-D324-1839-3AD1-B0FA9FB8F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294" y="3060382"/>
            <a:ext cx="420313" cy="32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C:\Users\as\Documents\Prod\picto\vélo_vert.gif">
            <a:extLst>
              <a:ext uri="{FF2B5EF4-FFF2-40B4-BE49-F238E27FC236}">
                <a16:creationId xmlns:a16="http://schemas.microsoft.com/office/drawing/2014/main" id="{F49C22A2-ABAB-9172-89A5-D3BA911BA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760" y="3029648"/>
            <a:ext cx="317752" cy="32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C:\Users\as\Documents\Prod\picto\piéton_vert.gif">
            <a:extLst>
              <a:ext uri="{FF2B5EF4-FFF2-40B4-BE49-F238E27FC236}">
                <a16:creationId xmlns:a16="http://schemas.microsoft.com/office/drawing/2014/main" id="{9CFFEDE8-FEE3-A0BF-0196-2040B64E7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573" y="3508057"/>
            <a:ext cx="212670" cy="32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C:\Users\as\Documents\Prod\picto\bus.gif">
            <a:extLst>
              <a:ext uri="{FF2B5EF4-FFF2-40B4-BE49-F238E27FC236}">
                <a16:creationId xmlns:a16="http://schemas.microsoft.com/office/drawing/2014/main" id="{D00D37A7-DBB0-5E2B-7A00-DFF2C9FCA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36000" contrast="-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088" y="3561627"/>
            <a:ext cx="262380" cy="32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205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5390"/>
            <a:ext cx="12192000" cy="562600"/>
          </a:xfr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fr-CH" sz="3600" kern="0" dirty="0">
                <a:solidFill>
                  <a:schemeClr val="accent5">
                    <a:lumMod val="75000"/>
                  </a:schemeClr>
                </a:solidFill>
                <a:latin typeface="Calibri Light"/>
                <a:cs typeface="Arial"/>
              </a:rPr>
              <a:t>2014 </a:t>
            </a:r>
            <a:r>
              <a:rPr lang="fr-CH" sz="3600" kern="0" dirty="0" err="1">
                <a:solidFill>
                  <a:schemeClr val="accent5">
                    <a:lumMod val="75000"/>
                  </a:schemeClr>
                </a:solidFill>
                <a:latin typeface="Calibri Light"/>
                <a:cs typeface="Arial"/>
              </a:rPr>
              <a:t>when</a:t>
            </a:r>
            <a:r>
              <a:rPr lang="fr-CH" sz="3600" kern="0" dirty="0">
                <a:solidFill>
                  <a:schemeClr val="accent5">
                    <a:lumMod val="75000"/>
                  </a:schemeClr>
                </a:solidFill>
                <a:latin typeface="Calibri Light"/>
                <a:cs typeface="Arial"/>
              </a:rPr>
              <a:t> </a:t>
            </a:r>
            <a:r>
              <a:rPr lang="fr-CH" sz="3600" kern="0" dirty="0" err="1">
                <a:solidFill>
                  <a:schemeClr val="accent5">
                    <a:lumMod val="75000"/>
                  </a:schemeClr>
                </a:solidFill>
                <a:latin typeface="Calibri Light"/>
                <a:cs typeface="Arial"/>
              </a:rPr>
              <a:t>it</a:t>
            </a:r>
            <a:r>
              <a:rPr lang="fr-CH" sz="3600" kern="0" dirty="0">
                <a:solidFill>
                  <a:schemeClr val="accent5">
                    <a:lumMod val="75000"/>
                  </a:schemeClr>
                </a:solidFill>
                <a:latin typeface="Calibri Light"/>
                <a:cs typeface="Arial"/>
              </a:rPr>
              <a:t> all </a:t>
            </a:r>
            <a:r>
              <a:rPr lang="fr-CH" sz="3600" kern="0" dirty="0" err="1">
                <a:solidFill>
                  <a:schemeClr val="accent5">
                    <a:lumMod val="75000"/>
                  </a:schemeClr>
                </a:solidFill>
                <a:latin typeface="Calibri Light"/>
                <a:cs typeface="Arial"/>
              </a:rPr>
              <a:t>started</a:t>
            </a:r>
            <a:endParaRPr lang="en-GB" sz="3600" kern="0" dirty="0">
              <a:solidFill>
                <a:schemeClr val="accent5">
                  <a:lumMod val="75000"/>
                </a:schemeClr>
              </a:solidFill>
              <a:latin typeface="Calibri Light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b="1242"/>
          <a:stretch/>
        </p:blipFill>
        <p:spPr>
          <a:xfrm>
            <a:off x="4396096" y="1049373"/>
            <a:ext cx="7477536" cy="5552855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A63DD-BE58-BD8C-6A21-4B3A7FD86F4E}"/>
              </a:ext>
            </a:extLst>
          </p:cNvPr>
          <p:cNvSpPr txBox="1">
            <a:spLocks/>
          </p:cNvSpPr>
          <p:nvPr/>
        </p:nvSpPr>
        <p:spPr>
          <a:xfrm>
            <a:off x="318368" y="1457289"/>
            <a:ext cx="3895286" cy="4351338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CH" dirty="0">
                <a:solidFill>
                  <a:schemeClr val="accent5">
                    <a:lumMod val="75000"/>
                  </a:schemeClr>
                </a:solidFill>
              </a:rPr>
              <a:t>Only 30% living in Switzerland with easy access to PT</a:t>
            </a:r>
          </a:p>
          <a:p>
            <a:pPr>
              <a:buFont typeface="Wingdings" pitchFamily="2" charset="2"/>
              <a:buChar char="§"/>
            </a:pPr>
            <a:endParaRPr lang="en-CH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CH" dirty="0">
                <a:solidFill>
                  <a:schemeClr val="accent5">
                    <a:lumMod val="75000"/>
                  </a:schemeClr>
                </a:solidFill>
              </a:rPr>
              <a:t>40% using alternative mode</a:t>
            </a:r>
          </a:p>
          <a:p>
            <a:pPr>
              <a:buFont typeface="Wingdings" pitchFamily="2" charset="2"/>
              <a:buChar char="§"/>
            </a:pPr>
            <a:endParaRPr lang="en-CH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alibri" panose="020F0502020204030204"/>
              </a:rPr>
              <a:t>UNO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 - 54% living in Geneva and 48% using alternative mode</a:t>
            </a:r>
          </a:p>
          <a:p>
            <a:pPr>
              <a:buFont typeface="Wingdings" pitchFamily="2" charset="2"/>
              <a:buChar char="§"/>
            </a:pPr>
            <a:endParaRPr lang="en-CH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CH" dirty="0">
                <a:solidFill>
                  <a:schemeClr val="accent5">
                    <a:lumMod val="75000"/>
                  </a:schemeClr>
                </a:solidFill>
              </a:rPr>
              <a:t>Overall satisfaction 50+% </a:t>
            </a:r>
          </a:p>
          <a:p>
            <a:pPr marL="0" indent="0">
              <a:buNone/>
            </a:pPr>
            <a:endParaRPr lang="en-CH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CH" dirty="0">
                <a:solidFill>
                  <a:schemeClr val="accent5">
                    <a:lumMod val="75000"/>
                  </a:schemeClr>
                </a:solidFill>
              </a:rPr>
              <a:t>Willingness to switch mode above 40% but under conditions</a:t>
            </a:r>
          </a:p>
        </p:txBody>
      </p:sp>
    </p:spTree>
    <p:extLst>
      <p:ext uri="{BB962C8B-B14F-4D97-AF65-F5344CB8AC3E}">
        <p14:creationId xmlns:p14="http://schemas.microsoft.com/office/powerpoint/2010/main" val="3320952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6215"/>
            <a:ext cx="12192000" cy="608975"/>
          </a:xfr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</a:pPr>
            <a:r>
              <a:rPr lang="fr-CH" sz="3600" kern="0" dirty="0">
                <a:solidFill>
                  <a:schemeClr val="accent5">
                    <a:lumMod val="75000"/>
                  </a:schemeClr>
                </a:solidFill>
                <a:latin typeface="Calibri Light"/>
                <a:cs typeface="Arial"/>
              </a:rPr>
              <a:t>CERN </a:t>
            </a:r>
            <a:r>
              <a:rPr lang="fr-CH" sz="3600" kern="0" dirty="0" err="1">
                <a:solidFill>
                  <a:schemeClr val="accent5">
                    <a:lumMod val="75000"/>
                  </a:schemeClr>
                </a:solidFill>
                <a:latin typeface="Calibri Light"/>
                <a:cs typeface="Arial"/>
              </a:rPr>
              <a:t>Masterplan</a:t>
            </a:r>
            <a:r>
              <a:rPr lang="fr-CH" sz="3600" kern="0" dirty="0">
                <a:solidFill>
                  <a:schemeClr val="accent5">
                    <a:lumMod val="75000"/>
                  </a:schemeClr>
                </a:solidFill>
                <a:latin typeface="Calibri Light"/>
                <a:cs typeface="Arial"/>
              </a:rPr>
              <a:t> 2015-2030 – </a:t>
            </a:r>
            <a:r>
              <a:rPr lang="fr-CH" sz="3600" kern="0" dirty="0" err="1">
                <a:solidFill>
                  <a:schemeClr val="accent5">
                    <a:lumMod val="75000"/>
                  </a:schemeClr>
                </a:solidFill>
                <a:latin typeface="Calibri Light"/>
                <a:cs typeface="Arial"/>
              </a:rPr>
              <a:t>Mobility</a:t>
            </a:r>
            <a:r>
              <a:rPr lang="fr-CH" sz="3600" kern="0" dirty="0">
                <a:solidFill>
                  <a:schemeClr val="accent5">
                    <a:lumMod val="75000"/>
                  </a:schemeClr>
                </a:solidFill>
                <a:latin typeface="Calibri Light"/>
                <a:cs typeface="Arial"/>
              </a:rPr>
              <a:t> </a:t>
            </a:r>
            <a:endParaRPr lang="en-GB" sz="3600" kern="0" dirty="0">
              <a:solidFill>
                <a:schemeClr val="accent5">
                  <a:lumMod val="75000"/>
                </a:schemeClr>
              </a:solidFill>
              <a:latin typeface="Calibri Light"/>
              <a:cs typeface="Arial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9030" y="1205542"/>
            <a:ext cx="9600190" cy="1650761"/>
            <a:chOff x="198081" y="1092771"/>
            <a:chExt cx="8387206" cy="1206952"/>
          </a:xfrm>
        </p:grpSpPr>
        <p:sp>
          <p:nvSpPr>
            <p:cNvPr id="12" name="Title 1"/>
            <p:cNvSpPr txBox="1">
              <a:spLocks/>
            </p:cNvSpPr>
            <p:nvPr/>
          </p:nvSpPr>
          <p:spPr>
            <a:xfrm>
              <a:off x="5162886" y="1157450"/>
              <a:ext cx="3422401" cy="1094911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 Light" panose="020F0302020204030204"/>
                  <a:ea typeface="+mj-ea"/>
                  <a:cs typeface="+mj-cs"/>
                </a:rPr>
                <a:t>Parking management</a:t>
              </a:r>
              <a:endParaRPr kumimoji="0" lang="fr-CH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8081" y="1092771"/>
              <a:ext cx="4866901" cy="1206952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1179030" y="3068216"/>
            <a:ext cx="9600190" cy="1281612"/>
            <a:chOff x="359080" y="2546634"/>
            <a:chExt cx="8299075" cy="1060359"/>
          </a:xfrm>
        </p:grpSpPr>
        <p:sp>
          <p:nvSpPr>
            <p:cNvPr id="18" name="Title 1"/>
            <p:cNvSpPr txBox="1">
              <a:spLocks/>
            </p:cNvSpPr>
            <p:nvPr/>
          </p:nvSpPr>
          <p:spPr>
            <a:xfrm>
              <a:off x="359080" y="2567749"/>
              <a:ext cx="3071611" cy="979273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 Light" panose="020F0302020204030204"/>
                  <a:ea typeface="+mj-ea"/>
                  <a:cs typeface="+mj-cs"/>
                </a:rPr>
                <a:t>Communication</a:t>
              </a:r>
              <a:endParaRPr kumimoji="0" lang="fr-CH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1481" y="2546634"/>
              <a:ext cx="4876674" cy="1060359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1179030" y="4538243"/>
            <a:ext cx="6341588" cy="2045437"/>
            <a:chOff x="6521095" y="3518155"/>
            <a:chExt cx="4857128" cy="1791442"/>
          </a:xfrm>
        </p:grpSpPr>
        <p:sp>
          <p:nvSpPr>
            <p:cNvPr id="23" name="Title 1"/>
            <p:cNvSpPr txBox="1">
              <a:spLocks/>
            </p:cNvSpPr>
            <p:nvPr/>
          </p:nvSpPr>
          <p:spPr>
            <a:xfrm>
              <a:off x="6521095" y="4671909"/>
              <a:ext cx="4825323" cy="637688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 Light" panose="020F0302020204030204"/>
                  <a:ea typeface="+mj-ea"/>
                  <a:cs typeface="+mj-cs"/>
                </a:rPr>
                <a:t>Infrastructure</a:t>
              </a:r>
              <a:endParaRPr kumimoji="0" lang="fr-CH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endParaRP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21095" y="3518155"/>
              <a:ext cx="4857128" cy="1045700"/>
            </a:xfrm>
            <a:prstGeom prst="rect">
              <a:avLst/>
            </a:prstGeom>
          </p:spPr>
        </p:pic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5082" y="4538243"/>
            <a:ext cx="2094138" cy="2045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035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5CEE8-7EB9-C2A1-D0CE-2784F39F9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2362"/>
            <a:ext cx="12192000" cy="620052"/>
          </a:xfr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</a:pPr>
            <a:r>
              <a:rPr lang="en-GB" sz="3600" kern="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 Light"/>
                <a:cs typeface="Arial"/>
              </a:rPr>
              <a:t>Turning a vision into strategy - 2017/18</a:t>
            </a:r>
            <a:endParaRPr lang="en-CH" sz="3600" kern="0" dirty="0">
              <a:solidFill>
                <a:schemeClr val="tx2">
                  <a:lumMod val="75000"/>
                  <a:lumOff val="25000"/>
                </a:schemeClr>
              </a:solidFill>
              <a:latin typeface="Calibri Light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57ACE-03EC-DAA3-F5F7-FD7025002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1484249"/>
            <a:ext cx="11049000" cy="435133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Equal treatment of all modes of transport </a:t>
            </a:r>
          </a:p>
          <a:p>
            <a:pPr>
              <a:buFont typeface="Wingdings" pitchFamily="2" charset="2"/>
              <a:buChar char="§"/>
            </a:pPr>
            <a:endParaRPr lang="en-GB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Considering the constraints of employees and the organisation</a:t>
            </a:r>
          </a:p>
          <a:p>
            <a:pPr>
              <a:buFont typeface="Wingdings" pitchFamily="2" charset="2"/>
              <a:buChar char="§"/>
            </a:pPr>
            <a:endParaRPr lang="en-GB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Transparency of measures and criteria </a:t>
            </a:r>
          </a:p>
          <a:p>
            <a:pPr>
              <a:buFont typeface="Wingdings" pitchFamily="2" charset="2"/>
              <a:buChar char="§"/>
            </a:pPr>
            <a:endParaRPr lang="en-GB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Dynamic and scalable mobility management </a:t>
            </a:r>
          </a:p>
          <a:p>
            <a:pPr>
              <a:buFont typeface="Wingdings" pitchFamily="2" charset="2"/>
              <a:buChar char="§"/>
            </a:pPr>
            <a:endParaRPr lang="en-GB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Active and continuous communication</a:t>
            </a:r>
            <a:endParaRPr lang="en-CH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572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4DAF4-8D65-D850-640A-332F30D4F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292"/>
            <a:ext cx="10515600" cy="1325563"/>
          </a:xfrm>
        </p:spPr>
        <p:txBody>
          <a:bodyPr/>
          <a:lstStyle/>
          <a:p>
            <a:pPr algn="ctr"/>
            <a:r>
              <a:rPr lang="en-CH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Surveying  - diving into the data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6E50954D-CE11-6DDE-2BD9-73BD642B46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8" t="7598" r="24536" b="8399"/>
          <a:stretch/>
        </p:blipFill>
        <p:spPr bwMode="auto">
          <a:xfrm>
            <a:off x="2934467" y="1539787"/>
            <a:ext cx="2726513" cy="2720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ZoneTexte 6">
            <a:extLst>
              <a:ext uri="{FF2B5EF4-FFF2-40B4-BE49-F238E27FC236}">
                <a16:creationId xmlns:a16="http://schemas.microsoft.com/office/drawing/2014/main" id="{36331A71-4EFA-9DEA-7697-B060406F74EF}"/>
              </a:ext>
            </a:extLst>
          </p:cNvPr>
          <p:cNvSpPr txBox="1"/>
          <p:nvPr/>
        </p:nvSpPr>
        <p:spPr>
          <a:xfrm>
            <a:off x="3352953" y="1266637"/>
            <a:ext cx="1889541" cy="3436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829361" fontAlgn="base">
              <a:spcBef>
                <a:spcPct val="0"/>
              </a:spcBef>
              <a:spcAft>
                <a:spcPct val="0"/>
              </a:spcAft>
            </a:pPr>
            <a:r>
              <a:rPr lang="fr-CH" sz="1633" dirty="0">
                <a:solidFill>
                  <a:srgbClr val="000000"/>
                </a:solidFill>
                <a:latin typeface="Arial Narrow" pitchFamily="34" charset="0"/>
              </a:rPr>
              <a:t>CERN </a:t>
            </a:r>
            <a:r>
              <a:rPr lang="fr-CH" sz="1633" b="1" dirty="0">
                <a:solidFill>
                  <a:srgbClr val="000000"/>
                </a:solidFill>
                <a:latin typeface="Arial Narrow" pitchFamily="34" charset="0"/>
              </a:rPr>
              <a:t>Staffs</a:t>
            </a:r>
          </a:p>
        </p:txBody>
      </p:sp>
      <p:pic>
        <p:nvPicPr>
          <p:cNvPr id="20" name="Picture 6">
            <a:extLst>
              <a:ext uri="{FF2B5EF4-FFF2-40B4-BE49-F238E27FC236}">
                <a16:creationId xmlns:a16="http://schemas.microsoft.com/office/drawing/2014/main" id="{11A41D48-DE60-9938-ADBF-1EF6745B30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0" t="7875" r="25302" b="8383"/>
          <a:stretch/>
        </p:blipFill>
        <p:spPr bwMode="auto">
          <a:xfrm>
            <a:off x="7602276" y="4175292"/>
            <a:ext cx="2743047" cy="2784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A0AF15F3-AE6B-2B28-FFB0-9C02D1C3FF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3" t="8877" r="25202" b="9641"/>
          <a:stretch/>
        </p:blipFill>
        <p:spPr bwMode="auto">
          <a:xfrm>
            <a:off x="7578491" y="1536735"/>
            <a:ext cx="2761045" cy="2723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ZoneTexte 22">
            <a:extLst>
              <a:ext uri="{FF2B5EF4-FFF2-40B4-BE49-F238E27FC236}">
                <a16:creationId xmlns:a16="http://schemas.microsoft.com/office/drawing/2014/main" id="{F7C6E278-A608-F5A6-889B-5879C1F177B2}"/>
              </a:ext>
            </a:extLst>
          </p:cNvPr>
          <p:cNvSpPr txBox="1"/>
          <p:nvPr/>
        </p:nvSpPr>
        <p:spPr>
          <a:xfrm>
            <a:off x="8014243" y="1256347"/>
            <a:ext cx="1889541" cy="3436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829361" fontAlgn="base">
              <a:spcBef>
                <a:spcPct val="0"/>
              </a:spcBef>
              <a:spcAft>
                <a:spcPct val="0"/>
              </a:spcAft>
            </a:pPr>
            <a:r>
              <a:rPr lang="fr-CH" sz="1633">
                <a:solidFill>
                  <a:srgbClr val="000000"/>
                </a:solidFill>
                <a:latin typeface="Arial Narrow" pitchFamily="34" charset="0"/>
              </a:rPr>
              <a:t>CERN </a:t>
            </a:r>
            <a:r>
              <a:rPr lang="fr-CH" sz="1633" b="1" dirty="0" err="1">
                <a:solidFill>
                  <a:srgbClr val="000000"/>
                </a:solidFill>
                <a:latin typeface="Arial Narrow" pitchFamily="34" charset="0"/>
              </a:rPr>
              <a:t>Users</a:t>
            </a:r>
            <a:endParaRPr lang="fr-CH" sz="1633" b="1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23" name="ZoneTexte 46">
            <a:extLst>
              <a:ext uri="{FF2B5EF4-FFF2-40B4-BE49-F238E27FC236}">
                <a16:creationId xmlns:a16="http://schemas.microsoft.com/office/drawing/2014/main" id="{15506F34-8B92-D71C-5B62-4BB1EEA85DC2}"/>
              </a:ext>
            </a:extLst>
          </p:cNvPr>
          <p:cNvSpPr txBox="1"/>
          <p:nvPr/>
        </p:nvSpPr>
        <p:spPr>
          <a:xfrm rot="16200000">
            <a:off x="1340540" y="2755562"/>
            <a:ext cx="1497926" cy="3436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829361" fontAlgn="base">
              <a:spcBef>
                <a:spcPct val="0"/>
              </a:spcBef>
              <a:spcAft>
                <a:spcPct val="0"/>
              </a:spcAft>
            </a:pPr>
            <a:r>
              <a:rPr lang="fr-CH" sz="1633" dirty="0">
                <a:solidFill>
                  <a:srgbClr val="000000"/>
                </a:solidFill>
                <a:latin typeface="Arial Narrow" pitchFamily="34" charset="0"/>
              </a:rPr>
              <a:t>Living in </a:t>
            </a:r>
            <a:r>
              <a:rPr lang="fr-CH" sz="1633" b="1" dirty="0">
                <a:solidFill>
                  <a:srgbClr val="000000"/>
                </a:solidFill>
                <a:latin typeface="Arial Narrow" pitchFamily="34" charset="0"/>
              </a:rPr>
              <a:t>CH</a:t>
            </a:r>
          </a:p>
        </p:txBody>
      </p:sp>
      <p:pic>
        <p:nvPicPr>
          <p:cNvPr id="24" name="Picture 11">
            <a:extLst>
              <a:ext uri="{FF2B5EF4-FFF2-40B4-BE49-F238E27FC236}">
                <a16:creationId xmlns:a16="http://schemas.microsoft.com/office/drawing/2014/main" id="{C2C40FD8-C37D-F7D2-5B44-78C37BDCC0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11" t="2951" r="18978" b="21505"/>
          <a:stretch/>
        </p:blipFill>
        <p:spPr bwMode="auto">
          <a:xfrm>
            <a:off x="8839047" y="2267453"/>
            <a:ext cx="792982" cy="102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ZoneTexte 47">
            <a:extLst>
              <a:ext uri="{FF2B5EF4-FFF2-40B4-BE49-F238E27FC236}">
                <a16:creationId xmlns:a16="http://schemas.microsoft.com/office/drawing/2014/main" id="{553CD8B5-FC62-A42F-A1B5-A96A8EC51000}"/>
              </a:ext>
            </a:extLst>
          </p:cNvPr>
          <p:cNvSpPr txBox="1"/>
          <p:nvPr/>
        </p:nvSpPr>
        <p:spPr>
          <a:xfrm rot="16200000">
            <a:off x="1358768" y="5537978"/>
            <a:ext cx="1461470" cy="3436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829361" fontAlgn="base">
              <a:spcBef>
                <a:spcPct val="0"/>
              </a:spcBef>
              <a:spcAft>
                <a:spcPct val="0"/>
              </a:spcAft>
            </a:pPr>
            <a:r>
              <a:rPr lang="fr-CH" sz="1633" dirty="0">
                <a:solidFill>
                  <a:srgbClr val="000000"/>
                </a:solidFill>
                <a:latin typeface="Arial Narrow" pitchFamily="34" charset="0"/>
              </a:rPr>
              <a:t>Living in </a:t>
            </a:r>
            <a:r>
              <a:rPr lang="fr-CH" sz="1633" b="1" dirty="0">
                <a:solidFill>
                  <a:srgbClr val="000000"/>
                </a:solidFill>
                <a:latin typeface="Arial Narrow" pitchFamily="34" charset="0"/>
              </a:rPr>
              <a:t>FR</a:t>
            </a:r>
          </a:p>
        </p:txBody>
      </p:sp>
      <p:pic>
        <p:nvPicPr>
          <p:cNvPr id="26" name="Picture 7">
            <a:extLst>
              <a:ext uri="{FF2B5EF4-FFF2-40B4-BE49-F238E27FC236}">
                <a16:creationId xmlns:a16="http://schemas.microsoft.com/office/drawing/2014/main" id="{4B7A9477-3D7F-D114-540B-14EB53812F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09" t="8008" r="22366" b="6744"/>
          <a:stretch/>
        </p:blipFill>
        <p:spPr bwMode="auto">
          <a:xfrm>
            <a:off x="2966787" y="4267479"/>
            <a:ext cx="2606728" cy="2670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9">
            <a:extLst>
              <a:ext uri="{FF2B5EF4-FFF2-40B4-BE49-F238E27FC236}">
                <a16:creationId xmlns:a16="http://schemas.microsoft.com/office/drawing/2014/main" id="{60BDE4B4-69A9-0D85-9F99-C761496493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43" r="21202"/>
          <a:stretch/>
        </p:blipFill>
        <p:spPr bwMode="auto">
          <a:xfrm>
            <a:off x="4136681" y="2301317"/>
            <a:ext cx="783728" cy="1252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0">
            <a:extLst>
              <a:ext uri="{FF2B5EF4-FFF2-40B4-BE49-F238E27FC236}">
                <a16:creationId xmlns:a16="http://schemas.microsoft.com/office/drawing/2014/main" id="{2AD09549-37CF-466F-B23B-436627E42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333" y="4979053"/>
            <a:ext cx="2065298" cy="1240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12">
            <a:extLst>
              <a:ext uri="{FF2B5EF4-FFF2-40B4-BE49-F238E27FC236}">
                <a16:creationId xmlns:a16="http://schemas.microsoft.com/office/drawing/2014/main" id="{B5BA2472-2F77-8375-0945-6BBEC2FB85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54" r="20049"/>
          <a:stretch/>
        </p:blipFill>
        <p:spPr bwMode="auto">
          <a:xfrm>
            <a:off x="8512493" y="4893709"/>
            <a:ext cx="1127356" cy="133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>
            <a:extLst>
              <a:ext uri="{FF2B5EF4-FFF2-40B4-BE49-F238E27FC236}">
                <a16:creationId xmlns:a16="http://schemas.microsoft.com/office/drawing/2014/main" id="{9FEFEDA7-FEBD-0680-341C-DAD1C31C58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18" t="6571" r="9405" b="9604"/>
          <a:stretch/>
        </p:blipFill>
        <p:spPr bwMode="auto">
          <a:xfrm>
            <a:off x="5900068" y="2602145"/>
            <a:ext cx="1546161" cy="3278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6" name="Picture 14" descr="Project OPAL : big data at the service ...">
            <a:extLst>
              <a:ext uri="{FF2B5EF4-FFF2-40B4-BE49-F238E27FC236}">
                <a16:creationId xmlns:a16="http://schemas.microsoft.com/office/drawing/2014/main" id="{3037EF38-67A7-4F4A-C755-3471ADEA9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49953" y="-40186"/>
            <a:ext cx="15541953" cy="693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693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itec-PPT_V11">
  <a:themeElements>
    <a:clrScheme name="Cite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BCC"/>
      </a:accent1>
      <a:accent2>
        <a:srgbClr val="FF9999"/>
      </a:accent2>
      <a:accent3>
        <a:srgbClr val="FF6566"/>
      </a:accent3>
      <a:accent4>
        <a:srgbClr val="BF0000"/>
      </a:accent4>
      <a:accent5>
        <a:srgbClr val="7F0000"/>
      </a:accent5>
      <a:accent6>
        <a:srgbClr val="000000"/>
      </a:accent6>
      <a:hlink>
        <a:srgbClr val="FF0000"/>
      </a:hlink>
      <a:folHlink>
        <a:srgbClr val="99CC00"/>
      </a:folHlink>
    </a:clrScheme>
    <a:fontScheme name="1 Citec.potx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8037" tIns="49017" rIns="98037" bIns="49017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9591675" algn="r"/>
          </a:tabLst>
          <a:defRPr kumimoji="0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1 Citec.potx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Citec.potx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Citec.potx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Citec.potx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Citec.potx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Citec.potx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Citec.potx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Citec.potx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Citec.potx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Citec.potx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Citec.potx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Citec.potx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27729</TotalTime>
  <Words>1106</Words>
  <Application>Microsoft Macintosh PowerPoint</Application>
  <PresentationFormat>Widescreen</PresentationFormat>
  <Paragraphs>425</Paragraphs>
  <Slides>35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35</vt:i4>
      </vt:variant>
    </vt:vector>
  </HeadingPairs>
  <TitlesOfParts>
    <vt:vector size="50" baseType="lpstr">
      <vt:lpstr>Aptos</vt:lpstr>
      <vt:lpstr>Aptos Display</vt:lpstr>
      <vt:lpstr>Aptos Narrow</vt:lpstr>
      <vt:lpstr>Arial</vt:lpstr>
      <vt:lpstr>Arial Black</vt:lpstr>
      <vt:lpstr>Arial Narrow</vt:lpstr>
      <vt:lpstr>Arial Rounded MT Bold</vt:lpstr>
      <vt:lpstr>Calibri</vt:lpstr>
      <vt:lpstr>Calibri Light</vt:lpstr>
      <vt:lpstr>Wingdings</vt:lpstr>
      <vt:lpstr>Office Theme</vt:lpstr>
      <vt:lpstr>1_Office Theme</vt:lpstr>
      <vt:lpstr>2_Office Theme</vt:lpstr>
      <vt:lpstr>Citec-PPT_V11</vt:lpstr>
      <vt:lpstr>3_Office Theme</vt:lpstr>
      <vt:lpstr>Transforming mobility</vt:lpstr>
      <vt:lpstr>Long journey</vt:lpstr>
      <vt:lpstr>CERN context – Operational organisation</vt:lpstr>
      <vt:lpstr>CERN context – Operational organisation</vt:lpstr>
      <vt:lpstr>PowerPoint Presentation</vt:lpstr>
      <vt:lpstr>2014 when it all started</vt:lpstr>
      <vt:lpstr>CERN Masterplan 2015-2030 – Mobility </vt:lpstr>
      <vt:lpstr>Turning a vision into strategy - 2017/18</vt:lpstr>
      <vt:lpstr>Surveying  - diving into the data</vt:lpstr>
      <vt:lpstr>PowerPoint Presentation</vt:lpstr>
      <vt:lpstr>Parking…</vt:lpstr>
      <vt:lpstr>Wilingness to change </vt:lpstr>
      <vt:lpstr>Professional mobility on site</vt:lpstr>
      <vt:lpstr>Action plan</vt:lpstr>
      <vt:lpstr>PowerPoint Presentation</vt:lpstr>
      <vt:lpstr>PowerPoint Presentation</vt:lpstr>
      <vt:lpstr>PowerPoint Presentation</vt:lpstr>
      <vt:lpstr>PowerPoint Presentation</vt:lpstr>
      <vt:lpstr>Soft mobility catch-up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What’s next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Frederic Magnin</dc:creator>
  <cp:lastModifiedBy>Frederic Magnin</cp:lastModifiedBy>
  <cp:revision>17</cp:revision>
  <cp:lastPrinted>2025-01-27T16:03:39Z</cp:lastPrinted>
  <dcterms:created xsi:type="dcterms:W3CDTF">2024-11-07T15:34:22Z</dcterms:created>
  <dcterms:modified xsi:type="dcterms:W3CDTF">2025-02-17T09:09:35Z</dcterms:modified>
</cp:coreProperties>
</file>