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344" r:id="rId3"/>
    <p:sldId id="257" r:id="rId4"/>
    <p:sldId id="258" r:id="rId5"/>
    <p:sldId id="307" r:id="rId6"/>
    <p:sldId id="374" r:id="rId7"/>
    <p:sldId id="259" r:id="rId8"/>
    <p:sldId id="268" r:id="rId9"/>
    <p:sldId id="265" r:id="rId10"/>
    <p:sldId id="292" r:id="rId11"/>
    <p:sldId id="337" r:id="rId12"/>
    <p:sldId id="285" r:id="rId13"/>
    <p:sldId id="294" r:id="rId14"/>
    <p:sldId id="385" r:id="rId15"/>
    <p:sldId id="341" r:id="rId16"/>
    <p:sldId id="270" r:id="rId17"/>
    <p:sldId id="309" r:id="rId18"/>
    <p:sldId id="357" r:id="rId19"/>
    <p:sldId id="375" r:id="rId20"/>
    <p:sldId id="376" r:id="rId21"/>
    <p:sldId id="358" r:id="rId22"/>
    <p:sldId id="319" r:id="rId23"/>
    <p:sldId id="360" r:id="rId24"/>
    <p:sldId id="383" r:id="rId25"/>
    <p:sldId id="384" r:id="rId26"/>
    <p:sldId id="348" r:id="rId27"/>
    <p:sldId id="378" r:id="rId28"/>
    <p:sldId id="382" r:id="rId29"/>
    <p:sldId id="386" r:id="rId30"/>
    <p:sldId id="379" r:id="rId31"/>
    <p:sldId id="380" r:id="rId32"/>
    <p:sldId id="381" r:id="rId33"/>
    <p:sldId id="340" r:id="rId34"/>
    <p:sldId id="387" r:id="rId35"/>
    <p:sldId id="361" r:id="rId36"/>
    <p:sldId id="368" r:id="rId37"/>
    <p:sldId id="276" r:id="rId38"/>
    <p:sldId id="281" r:id="rId39"/>
    <p:sldId id="343" r:id="rId4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E87A05"/>
    <a:srgbClr val="156082"/>
    <a:srgbClr val="02ED2D"/>
    <a:srgbClr val="23CC31"/>
    <a:srgbClr val="00D100"/>
    <a:srgbClr val="00B050"/>
    <a:srgbClr val="00FF3C"/>
    <a:srgbClr val="227ED4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87DD45-F767-D933-5AC8-B48ADFF37018}" v="315" dt="2025-02-05T17:32:21.673"/>
    <p1510:client id="{14DA2346-58F7-9E43-B9E3-7C6319E64E55}" v="166" dt="2025-02-06T13:29:16.584"/>
    <p1510:client id="{199B5466-871E-0240-EFED-2A51ECD7C2D1}" v="78" dt="2025-02-07T09:36:01.916"/>
    <p1510:client id="{2DF4DBB5-9247-01FC-3F27-26CCCBBDCE28}" v="170" dt="2025-02-07T08:30:30.303"/>
    <p1510:client id="{3BB1CAB9-F765-45A5-DCEA-A8406E042E03}" v="43" dt="2025-02-07T10:49:19.282"/>
    <p1510:client id="{431FFBC7-0A4F-B2CD-433C-162FFCBA48AC}" v="46" dt="2025-02-07T12:19:01.137"/>
    <p1510:client id="{44480F29-B2AB-A785-9F58-56319F8F343F}" v="175" dt="2025-02-07T14:23:57.043"/>
    <p1510:client id="{44F5FC03-BDEF-0296-26C9-749480FDDCD5}" v="267" dt="2025-02-06T19:12:13.172"/>
    <p1510:client id="{6387F23A-1FB0-DDCA-465A-5C443F3EE8E9}" v="19" dt="2025-02-07T09:27:44.076"/>
    <p1510:client id="{64848D98-E044-8CE2-E730-C18D2E38C8A7}" v="3436" dt="2025-02-05T16:27:15.902"/>
    <p1510:client id="{762A429E-EAB4-06E6-0FC5-E06CD0E7B134}" v="17" dt="2025-02-07T09:25:31.452"/>
    <p1510:client id="{BAE2EEC5-9127-03E7-F44E-52ED5267B5BB}" v="191" dt="2025-02-07T13:13:42.580"/>
    <p1510:client id="{BE49B829-3ABF-8B59-3447-8AB61C3FB8B5}" v="18" dt="2025-02-07T09:26:38.892"/>
    <p1510:client id="{BE695010-B63D-77C5-FE3C-7B9E6A7B62B4}" v="117" dt="2025-02-06T17:29:40.146"/>
    <p1510:client id="{D5C375FF-E0E5-0A12-B99C-7EE485ABC456}" v="225" dt="2025-02-07T10:29:50.843"/>
    <p1510:client id="{E4B4EEF0-2E2E-028A-A180-326F64FCEC30}" v="23" dt="2025-02-07T10:55:44.5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17D197-CCB7-4801-B57D-FEDE214AB6F1}" type="doc">
      <dgm:prSet loTypeId="urn:microsoft.com/office/officeart/2005/8/layout/cycle3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C62D3507-3C4E-4BD8-B9F1-585AF6D4AC0B}">
      <dgm:prSet phldr="0"/>
      <dgm:spPr/>
      <dgm:t>
        <a:bodyPr/>
        <a:lstStyle/>
        <a:p>
          <a:pPr algn="l" rtl="0"/>
          <a:r>
            <a:rPr lang="en-US" b="1">
              <a:latin typeface="Calibri"/>
              <a:ea typeface="Calibri"/>
              <a:cs typeface="Calibri"/>
            </a:rPr>
            <a:t>Charging</a:t>
          </a:r>
          <a:r>
            <a:rPr lang="en-US">
              <a:latin typeface="Calibri"/>
              <a:ea typeface="Calibri"/>
              <a:cs typeface="Calibri"/>
            </a:rPr>
            <a:t>: RCPS charges the PFL to the required voltage.</a:t>
          </a:r>
        </a:p>
      </dgm:t>
    </dgm:pt>
    <dgm:pt modelId="{EB1C5E23-70AE-4B65-A397-EE206DCAC6C8}" type="parTrans" cxnId="{36FD4AA4-2F35-4C29-A9D7-7E7852EC8210}">
      <dgm:prSet/>
      <dgm:spPr/>
    </dgm:pt>
    <dgm:pt modelId="{FBC1096B-C5CC-4DA2-AB2C-868B923D9446}" type="sibTrans" cxnId="{36FD4AA4-2F35-4C29-A9D7-7E7852EC8210}">
      <dgm:prSet/>
      <dgm:spPr/>
    </dgm:pt>
    <dgm:pt modelId="{8D729A96-9C58-472E-88E6-5708C21A21AF}">
      <dgm:prSet phldr="0"/>
      <dgm:spPr/>
      <dgm:t>
        <a:bodyPr/>
        <a:lstStyle/>
        <a:p>
          <a:pPr algn="l" rtl="0"/>
          <a:r>
            <a:rPr lang="en-US" b="1">
              <a:latin typeface="Calibri"/>
              <a:ea typeface="Calibri"/>
              <a:cs typeface="Calibri"/>
            </a:rPr>
            <a:t>Switch Timing:</a:t>
          </a:r>
          <a:r>
            <a:rPr lang="en-US">
              <a:latin typeface="Calibri"/>
              <a:ea typeface="Calibri"/>
              <a:cs typeface="Calibri"/>
            </a:rPr>
            <a:t> The Main Switch closes at the precise moment for beam extraction.</a:t>
          </a:r>
        </a:p>
      </dgm:t>
    </dgm:pt>
    <dgm:pt modelId="{99F28009-B0F3-48F0-8668-FCCB1C89A777}" type="parTrans" cxnId="{6C088F07-475B-4637-9AF9-20A8B2A7C993}">
      <dgm:prSet/>
      <dgm:spPr/>
    </dgm:pt>
    <dgm:pt modelId="{5CAC5D63-B00D-4D9B-8C4E-77943C8768FB}" type="sibTrans" cxnId="{6C088F07-475B-4637-9AF9-20A8B2A7C993}">
      <dgm:prSet/>
      <dgm:spPr/>
    </dgm:pt>
    <dgm:pt modelId="{10955568-6A15-48FC-B937-41545D454262}">
      <dgm:prSet phldr="0"/>
      <dgm:spPr/>
      <dgm:t>
        <a:bodyPr/>
        <a:lstStyle/>
        <a:p>
          <a:pPr algn="l" rtl="0"/>
          <a:r>
            <a:rPr lang="en-US" b="1">
              <a:latin typeface="Calibri"/>
              <a:ea typeface="Calibri"/>
              <a:cs typeface="Calibri"/>
            </a:rPr>
            <a:t>Pulse Generation</a:t>
          </a:r>
          <a:r>
            <a:rPr lang="en-US">
              <a:latin typeface="Calibri"/>
              <a:ea typeface="Calibri"/>
              <a:cs typeface="Calibri"/>
            </a:rPr>
            <a:t>: High voltage discharges through the </a:t>
          </a:r>
          <a:r>
            <a:rPr lang="en-US" b="0">
              <a:latin typeface="Calibri"/>
              <a:ea typeface="Calibri"/>
              <a:cs typeface="Calibri"/>
            </a:rPr>
            <a:t>magnet.</a:t>
          </a:r>
        </a:p>
      </dgm:t>
    </dgm:pt>
    <dgm:pt modelId="{82BE74D6-447D-4687-AA15-2C77C74BBB5D}" type="parTrans" cxnId="{6625B49C-2080-4F4C-878F-146875363721}">
      <dgm:prSet/>
      <dgm:spPr/>
    </dgm:pt>
    <dgm:pt modelId="{9A680EA0-501A-4130-B2B7-D566BFBFB0FD}" type="sibTrans" cxnId="{6625B49C-2080-4F4C-878F-146875363721}">
      <dgm:prSet/>
      <dgm:spPr/>
    </dgm:pt>
    <dgm:pt modelId="{2C042356-33D2-4250-B3D2-7CF1E7AC3965}">
      <dgm:prSet phldr="0"/>
      <dgm:spPr/>
      <dgm:t>
        <a:bodyPr/>
        <a:lstStyle/>
        <a:p>
          <a:pPr algn="l"/>
          <a:r>
            <a:rPr lang="en-US" b="1">
              <a:latin typeface="Calibri"/>
              <a:ea typeface="Calibri"/>
              <a:cs typeface="Calibri"/>
            </a:rPr>
            <a:t>Beam Extraction</a:t>
          </a:r>
          <a:r>
            <a:rPr lang="en-US">
              <a:latin typeface="Calibri"/>
              <a:ea typeface="Calibri"/>
              <a:cs typeface="Calibri"/>
            </a:rPr>
            <a:t>: The beam is deflected onto the transfer line.</a:t>
          </a:r>
        </a:p>
      </dgm:t>
    </dgm:pt>
    <dgm:pt modelId="{3E79046A-D489-4F3E-BA2D-DC560E34748F}" type="parTrans" cxnId="{2555C2C2-3994-4804-B880-BE49184CDEA3}">
      <dgm:prSet/>
      <dgm:spPr/>
    </dgm:pt>
    <dgm:pt modelId="{7A0F7D0D-2409-465E-BC80-17A1FDDF4301}" type="sibTrans" cxnId="{2555C2C2-3994-4804-B880-BE49184CDEA3}">
      <dgm:prSet/>
      <dgm:spPr/>
    </dgm:pt>
    <dgm:pt modelId="{DEF03F45-3C57-4C0D-84ED-8E37705F9051}">
      <dgm:prSet phldr="0"/>
      <dgm:spPr/>
      <dgm:t>
        <a:bodyPr/>
        <a:lstStyle/>
        <a:p>
          <a:r>
            <a:rPr lang="en-US" b="1">
              <a:latin typeface="Calibri"/>
              <a:ea typeface="Calibri"/>
              <a:cs typeface="Calibri"/>
            </a:rPr>
            <a:t>Energy Dumping:</a:t>
          </a:r>
          <a:r>
            <a:rPr lang="en-US">
              <a:latin typeface="Calibri"/>
              <a:ea typeface="Calibri"/>
              <a:cs typeface="Calibri"/>
            </a:rPr>
            <a:t> The Dump Switch redirects remaining energy.</a:t>
          </a:r>
          <a:endParaRPr lang="en-US"/>
        </a:p>
      </dgm:t>
    </dgm:pt>
    <dgm:pt modelId="{74EDAC39-7F4C-405B-B35B-A0DB9585F3F8}" type="parTrans" cxnId="{7320B183-111C-4D19-BD3B-838A046A4C72}">
      <dgm:prSet/>
      <dgm:spPr/>
    </dgm:pt>
    <dgm:pt modelId="{6B2DBC6F-4EAA-47D6-AEC4-28AA84F17376}" type="sibTrans" cxnId="{7320B183-111C-4D19-BD3B-838A046A4C72}">
      <dgm:prSet/>
      <dgm:spPr/>
    </dgm:pt>
    <dgm:pt modelId="{87B2ADAE-24CE-4FF0-848D-099D8E145BFF}" type="pres">
      <dgm:prSet presAssocID="{7017D197-CCB7-4801-B57D-FEDE214AB6F1}" presName="Name0" presStyleCnt="0">
        <dgm:presLayoutVars>
          <dgm:dir/>
          <dgm:resizeHandles val="exact"/>
        </dgm:presLayoutVars>
      </dgm:prSet>
      <dgm:spPr/>
    </dgm:pt>
    <dgm:pt modelId="{83471F34-1CC7-4478-A9CE-168AF6B2E81F}" type="pres">
      <dgm:prSet presAssocID="{7017D197-CCB7-4801-B57D-FEDE214AB6F1}" presName="cycle" presStyleCnt="0"/>
      <dgm:spPr/>
    </dgm:pt>
    <dgm:pt modelId="{837D1B8E-E36B-45AD-B3F4-228848413516}" type="pres">
      <dgm:prSet presAssocID="{C62D3507-3C4E-4BD8-B9F1-585AF6D4AC0B}" presName="nodeFirstNode" presStyleLbl="node1" presStyleIdx="0" presStyleCnt="5">
        <dgm:presLayoutVars>
          <dgm:bulletEnabled val="1"/>
        </dgm:presLayoutVars>
      </dgm:prSet>
      <dgm:spPr/>
    </dgm:pt>
    <dgm:pt modelId="{C9016BC4-CF11-4462-BC15-A2C0D767FEB8}" type="pres">
      <dgm:prSet presAssocID="{FBC1096B-C5CC-4DA2-AB2C-868B923D9446}" presName="sibTransFirstNode" presStyleLbl="bgShp" presStyleIdx="0" presStyleCnt="1"/>
      <dgm:spPr/>
    </dgm:pt>
    <dgm:pt modelId="{A1E8D267-983F-445D-B62D-72508AA65C37}" type="pres">
      <dgm:prSet presAssocID="{8D729A96-9C58-472E-88E6-5708C21A21AF}" presName="nodeFollowingNodes" presStyleLbl="node1" presStyleIdx="1" presStyleCnt="5">
        <dgm:presLayoutVars>
          <dgm:bulletEnabled val="1"/>
        </dgm:presLayoutVars>
      </dgm:prSet>
      <dgm:spPr/>
    </dgm:pt>
    <dgm:pt modelId="{DA8B49A1-0983-4EE5-8F0C-3317CD40A028}" type="pres">
      <dgm:prSet presAssocID="{10955568-6A15-48FC-B937-41545D454262}" presName="nodeFollowingNodes" presStyleLbl="node1" presStyleIdx="2" presStyleCnt="5">
        <dgm:presLayoutVars>
          <dgm:bulletEnabled val="1"/>
        </dgm:presLayoutVars>
      </dgm:prSet>
      <dgm:spPr/>
    </dgm:pt>
    <dgm:pt modelId="{6FFBEF11-1E3B-4AC2-9217-819C916EBBB7}" type="pres">
      <dgm:prSet presAssocID="{DEF03F45-3C57-4C0D-84ED-8E37705F9051}" presName="nodeFollowingNodes" presStyleLbl="node1" presStyleIdx="3" presStyleCnt="5">
        <dgm:presLayoutVars>
          <dgm:bulletEnabled val="1"/>
        </dgm:presLayoutVars>
      </dgm:prSet>
      <dgm:spPr/>
    </dgm:pt>
    <dgm:pt modelId="{67526F1C-4338-4BEC-BB70-2A0312463FFC}" type="pres">
      <dgm:prSet presAssocID="{2C042356-33D2-4250-B3D2-7CF1E7AC3965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6C088F07-475B-4637-9AF9-20A8B2A7C993}" srcId="{7017D197-CCB7-4801-B57D-FEDE214AB6F1}" destId="{8D729A96-9C58-472E-88E6-5708C21A21AF}" srcOrd="1" destOrd="0" parTransId="{99F28009-B0F3-48F0-8668-FCCB1C89A777}" sibTransId="{5CAC5D63-B00D-4D9B-8C4E-77943C8768FB}"/>
    <dgm:cxn modelId="{8B251026-4499-4BF2-A2F1-B67FD2D32871}" type="presOf" srcId="{DEF03F45-3C57-4C0D-84ED-8E37705F9051}" destId="{6FFBEF11-1E3B-4AC2-9217-819C916EBBB7}" srcOrd="0" destOrd="0" presId="urn:microsoft.com/office/officeart/2005/8/layout/cycle3"/>
    <dgm:cxn modelId="{F06BE44E-67D6-472A-9918-6237389F6277}" type="presOf" srcId="{7017D197-CCB7-4801-B57D-FEDE214AB6F1}" destId="{87B2ADAE-24CE-4FF0-848D-099D8E145BFF}" srcOrd="0" destOrd="0" presId="urn:microsoft.com/office/officeart/2005/8/layout/cycle3"/>
    <dgm:cxn modelId="{7320B183-111C-4D19-BD3B-838A046A4C72}" srcId="{7017D197-CCB7-4801-B57D-FEDE214AB6F1}" destId="{DEF03F45-3C57-4C0D-84ED-8E37705F9051}" srcOrd="3" destOrd="0" parTransId="{74EDAC39-7F4C-405B-B35B-A0DB9585F3F8}" sibTransId="{6B2DBC6F-4EAA-47D6-AEC4-28AA84F17376}"/>
    <dgm:cxn modelId="{6B748784-50D4-4646-8EC7-F0C2EE0FF6D3}" type="presOf" srcId="{2C042356-33D2-4250-B3D2-7CF1E7AC3965}" destId="{67526F1C-4338-4BEC-BB70-2A0312463FFC}" srcOrd="0" destOrd="0" presId="urn:microsoft.com/office/officeart/2005/8/layout/cycle3"/>
    <dgm:cxn modelId="{2F60BE8B-853F-4C41-BAF7-6CD35BAE0D4B}" type="presOf" srcId="{FBC1096B-C5CC-4DA2-AB2C-868B923D9446}" destId="{C9016BC4-CF11-4462-BC15-A2C0D767FEB8}" srcOrd="0" destOrd="0" presId="urn:microsoft.com/office/officeart/2005/8/layout/cycle3"/>
    <dgm:cxn modelId="{F548B49A-FFCA-4E6D-AEAF-86356E7633DD}" type="presOf" srcId="{C62D3507-3C4E-4BD8-B9F1-585AF6D4AC0B}" destId="{837D1B8E-E36B-45AD-B3F4-228848413516}" srcOrd="0" destOrd="0" presId="urn:microsoft.com/office/officeart/2005/8/layout/cycle3"/>
    <dgm:cxn modelId="{6625B49C-2080-4F4C-878F-146875363721}" srcId="{7017D197-CCB7-4801-B57D-FEDE214AB6F1}" destId="{10955568-6A15-48FC-B937-41545D454262}" srcOrd="2" destOrd="0" parTransId="{82BE74D6-447D-4687-AA15-2C77C74BBB5D}" sibTransId="{9A680EA0-501A-4130-B2B7-D566BFBFB0FD}"/>
    <dgm:cxn modelId="{36FD4AA4-2F35-4C29-A9D7-7E7852EC8210}" srcId="{7017D197-CCB7-4801-B57D-FEDE214AB6F1}" destId="{C62D3507-3C4E-4BD8-B9F1-585AF6D4AC0B}" srcOrd="0" destOrd="0" parTransId="{EB1C5E23-70AE-4B65-A397-EE206DCAC6C8}" sibTransId="{FBC1096B-C5CC-4DA2-AB2C-868B923D9446}"/>
    <dgm:cxn modelId="{D3AF2CA8-9B92-45E6-92C0-9C25D086908B}" type="presOf" srcId="{8D729A96-9C58-472E-88E6-5708C21A21AF}" destId="{A1E8D267-983F-445D-B62D-72508AA65C37}" srcOrd="0" destOrd="0" presId="urn:microsoft.com/office/officeart/2005/8/layout/cycle3"/>
    <dgm:cxn modelId="{2555C2C2-3994-4804-B880-BE49184CDEA3}" srcId="{7017D197-CCB7-4801-B57D-FEDE214AB6F1}" destId="{2C042356-33D2-4250-B3D2-7CF1E7AC3965}" srcOrd="4" destOrd="0" parTransId="{3E79046A-D489-4F3E-BA2D-DC560E34748F}" sibTransId="{7A0F7D0D-2409-465E-BC80-17A1FDDF4301}"/>
    <dgm:cxn modelId="{5CC167F4-AF9A-4734-93C4-BE84E33747AA}" type="presOf" srcId="{10955568-6A15-48FC-B937-41545D454262}" destId="{DA8B49A1-0983-4EE5-8F0C-3317CD40A028}" srcOrd="0" destOrd="0" presId="urn:microsoft.com/office/officeart/2005/8/layout/cycle3"/>
    <dgm:cxn modelId="{573FE3FC-0C25-4509-A5CA-995C08FD5DE3}" type="presParOf" srcId="{87B2ADAE-24CE-4FF0-848D-099D8E145BFF}" destId="{83471F34-1CC7-4478-A9CE-168AF6B2E81F}" srcOrd="0" destOrd="0" presId="urn:microsoft.com/office/officeart/2005/8/layout/cycle3"/>
    <dgm:cxn modelId="{BD87A788-D2A8-4E7B-878D-49ABDA402060}" type="presParOf" srcId="{83471F34-1CC7-4478-A9CE-168AF6B2E81F}" destId="{837D1B8E-E36B-45AD-B3F4-228848413516}" srcOrd="0" destOrd="0" presId="urn:microsoft.com/office/officeart/2005/8/layout/cycle3"/>
    <dgm:cxn modelId="{DC08BE85-6244-4A65-94AB-8B4BFFC27D72}" type="presParOf" srcId="{83471F34-1CC7-4478-A9CE-168AF6B2E81F}" destId="{C9016BC4-CF11-4462-BC15-A2C0D767FEB8}" srcOrd="1" destOrd="0" presId="urn:microsoft.com/office/officeart/2005/8/layout/cycle3"/>
    <dgm:cxn modelId="{64A3C7AC-E943-4E97-B059-50EC6239744D}" type="presParOf" srcId="{83471F34-1CC7-4478-A9CE-168AF6B2E81F}" destId="{A1E8D267-983F-445D-B62D-72508AA65C37}" srcOrd="2" destOrd="0" presId="urn:microsoft.com/office/officeart/2005/8/layout/cycle3"/>
    <dgm:cxn modelId="{C9AAD6C9-43CF-4F9E-B22C-E0FBA6F19A0D}" type="presParOf" srcId="{83471F34-1CC7-4478-A9CE-168AF6B2E81F}" destId="{DA8B49A1-0983-4EE5-8F0C-3317CD40A028}" srcOrd="3" destOrd="0" presId="urn:microsoft.com/office/officeart/2005/8/layout/cycle3"/>
    <dgm:cxn modelId="{1AB9110C-2380-46EE-A22F-207402428CD1}" type="presParOf" srcId="{83471F34-1CC7-4478-A9CE-168AF6B2E81F}" destId="{6FFBEF11-1E3B-4AC2-9217-819C916EBBB7}" srcOrd="4" destOrd="0" presId="urn:microsoft.com/office/officeart/2005/8/layout/cycle3"/>
    <dgm:cxn modelId="{C8FCA093-5DBB-4690-9643-804EAE48407E}" type="presParOf" srcId="{83471F34-1CC7-4478-A9CE-168AF6B2E81F}" destId="{67526F1C-4338-4BEC-BB70-2A0312463FF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016BC4-CF11-4462-BC15-A2C0D767FEB8}">
      <dsp:nvSpPr>
        <dsp:cNvPr id="0" name=""/>
        <dsp:cNvSpPr/>
      </dsp:nvSpPr>
      <dsp:spPr>
        <a:xfrm>
          <a:off x="770922" y="-24212"/>
          <a:ext cx="4360972" cy="4360972"/>
        </a:xfrm>
        <a:prstGeom prst="circularArrow">
          <a:avLst>
            <a:gd name="adj1" fmla="val 5544"/>
            <a:gd name="adj2" fmla="val 330680"/>
            <a:gd name="adj3" fmla="val 13823224"/>
            <a:gd name="adj4" fmla="val 17357245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7D1B8E-E36B-45AD-B3F4-228848413516}">
      <dsp:nvSpPr>
        <dsp:cNvPr id="0" name=""/>
        <dsp:cNvSpPr/>
      </dsp:nvSpPr>
      <dsp:spPr>
        <a:xfrm>
          <a:off x="1951273" y="795"/>
          <a:ext cx="2000271" cy="10001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latin typeface="Calibri"/>
              <a:ea typeface="Calibri"/>
              <a:cs typeface="Calibri"/>
            </a:rPr>
            <a:t>Charging</a:t>
          </a:r>
          <a:r>
            <a:rPr lang="en-US" sz="1400" kern="1200">
              <a:latin typeface="Calibri"/>
              <a:ea typeface="Calibri"/>
              <a:cs typeface="Calibri"/>
            </a:rPr>
            <a:t>: RCPS charges the PFL to the required voltage.</a:t>
          </a:r>
        </a:p>
      </dsp:txBody>
      <dsp:txXfrm>
        <a:off x="2000096" y="49618"/>
        <a:ext cx="1902625" cy="902489"/>
      </dsp:txXfrm>
    </dsp:sp>
    <dsp:sp modelId="{A1E8D267-983F-445D-B62D-72508AA65C37}">
      <dsp:nvSpPr>
        <dsp:cNvPr id="0" name=""/>
        <dsp:cNvSpPr/>
      </dsp:nvSpPr>
      <dsp:spPr>
        <a:xfrm>
          <a:off x="3719943" y="1285809"/>
          <a:ext cx="2000271" cy="10001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latin typeface="Calibri"/>
              <a:ea typeface="Calibri"/>
              <a:cs typeface="Calibri"/>
            </a:rPr>
            <a:t>Switch Timing:</a:t>
          </a:r>
          <a:r>
            <a:rPr lang="en-US" sz="1400" kern="1200">
              <a:latin typeface="Calibri"/>
              <a:ea typeface="Calibri"/>
              <a:cs typeface="Calibri"/>
            </a:rPr>
            <a:t> The Main Switch closes at the precise moment for beam extraction.</a:t>
          </a:r>
        </a:p>
      </dsp:txBody>
      <dsp:txXfrm>
        <a:off x="3768766" y="1334632"/>
        <a:ext cx="1902625" cy="902489"/>
      </dsp:txXfrm>
    </dsp:sp>
    <dsp:sp modelId="{DA8B49A1-0983-4EE5-8F0C-3317CD40A028}">
      <dsp:nvSpPr>
        <dsp:cNvPr id="0" name=""/>
        <dsp:cNvSpPr/>
      </dsp:nvSpPr>
      <dsp:spPr>
        <a:xfrm>
          <a:off x="3044371" y="3365005"/>
          <a:ext cx="2000271" cy="10001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latin typeface="Calibri"/>
              <a:ea typeface="Calibri"/>
              <a:cs typeface="Calibri"/>
            </a:rPr>
            <a:t>Pulse Generation</a:t>
          </a:r>
          <a:r>
            <a:rPr lang="en-US" sz="1400" kern="1200">
              <a:latin typeface="Calibri"/>
              <a:ea typeface="Calibri"/>
              <a:cs typeface="Calibri"/>
            </a:rPr>
            <a:t>: High voltage discharges through the </a:t>
          </a:r>
          <a:r>
            <a:rPr lang="en-US" sz="1400" b="0" kern="1200">
              <a:latin typeface="Calibri"/>
              <a:ea typeface="Calibri"/>
              <a:cs typeface="Calibri"/>
            </a:rPr>
            <a:t>magnet.</a:t>
          </a:r>
        </a:p>
      </dsp:txBody>
      <dsp:txXfrm>
        <a:off x="3093194" y="3413828"/>
        <a:ext cx="1902625" cy="902489"/>
      </dsp:txXfrm>
    </dsp:sp>
    <dsp:sp modelId="{6FFBEF11-1E3B-4AC2-9217-819C916EBBB7}">
      <dsp:nvSpPr>
        <dsp:cNvPr id="0" name=""/>
        <dsp:cNvSpPr/>
      </dsp:nvSpPr>
      <dsp:spPr>
        <a:xfrm>
          <a:off x="858175" y="3365005"/>
          <a:ext cx="2000271" cy="10001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latin typeface="Calibri"/>
              <a:ea typeface="Calibri"/>
              <a:cs typeface="Calibri"/>
            </a:rPr>
            <a:t>Energy Dumping:</a:t>
          </a:r>
          <a:r>
            <a:rPr lang="en-US" sz="1400" kern="1200">
              <a:latin typeface="Calibri"/>
              <a:ea typeface="Calibri"/>
              <a:cs typeface="Calibri"/>
            </a:rPr>
            <a:t> The Dump Switch redirects remaining energy.</a:t>
          </a:r>
          <a:endParaRPr lang="en-US" sz="1400" kern="1200"/>
        </a:p>
      </dsp:txBody>
      <dsp:txXfrm>
        <a:off x="906998" y="3413828"/>
        <a:ext cx="1902625" cy="902489"/>
      </dsp:txXfrm>
    </dsp:sp>
    <dsp:sp modelId="{67526F1C-4338-4BEC-BB70-2A0312463FFC}">
      <dsp:nvSpPr>
        <dsp:cNvPr id="0" name=""/>
        <dsp:cNvSpPr/>
      </dsp:nvSpPr>
      <dsp:spPr>
        <a:xfrm>
          <a:off x="182603" y="1285809"/>
          <a:ext cx="2000271" cy="10001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latin typeface="Calibri"/>
              <a:ea typeface="Calibri"/>
              <a:cs typeface="Calibri"/>
            </a:rPr>
            <a:t>Beam Extraction</a:t>
          </a:r>
          <a:r>
            <a:rPr lang="en-US" sz="1400" kern="1200">
              <a:latin typeface="Calibri"/>
              <a:ea typeface="Calibri"/>
              <a:cs typeface="Calibri"/>
            </a:rPr>
            <a:t>: The beam is deflected onto the transfer line.</a:t>
          </a:r>
        </a:p>
      </dsp:txBody>
      <dsp:txXfrm>
        <a:off x="231426" y="1334632"/>
        <a:ext cx="1902625" cy="9024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8A6847-9B67-480C-A12A-A4E3571F9BC3}" type="datetimeFigureOut">
              <a:t>2/7/2025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D5D56-2A65-439B-93D0-4E74C3A3A12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773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606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52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982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96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53323B-9E19-F760-867B-790707EF3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001040-F6BC-89A5-47CE-BAFB1C5957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882058-0AAF-A90B-6F5D-2D86AA1C1A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29789-CE43-34A0-8071-A133566ABD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2284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431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019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215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67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570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9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4428A1-FE94-7AA1-79AA-3F5D4063D7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ECE55B-8C40-AAC0-F099-E8BF9E5B0B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86500C-0F06-5C17-63A3-524B6D5CA5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4C5728-A8AA-9EF1-E601-1AE70D5FB9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57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37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704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218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9D5D56-2A65-439B-93D0-4E74C3A3A12F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450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gif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gi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7597/contributions/5634991/attachments/2767530/4820976/JAPW_EPA-Project-Intro-2023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google.com/presentation/d/130UolLf9o8UhCt4jOGE1xjmaZxSLKH2Tx90BCM7fwwc/edit#slide=id.g289e2de1abc_0_5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sv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presentation/d/130UolLf9o8UhCt4jOGE1xjmaZxSLKH2Tx90BCM7fwwc/edit#slide=id.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1502730:101502730:version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95760" y="1588259"/>
            <a:ext cx="11191300" cy="1507750"/>
          </a:xfrm>
        </p:spPr>
        <p:txBody>
          <a:bodyPr>
            <a:normAutofit fontScale="90000"/>
          </a:bodyPr>
          <a:lstStyle/>
          <a:p>
            <a:r>
              <a:rPr lang="fr-FR" sz="5400" err="1">
                <a:solidFill>
                  <a:srgbClr val="000000"/>
                </a:solidFill>
                <a:ea typeface="+mj-lt"/>
                <a:cs typeface="+mj-lt"/>
              </a:rPr>
              <a:t>Anomaly</a:t>
            </a:r>
            <a:r>
              <a:rPr lang="fr-FR" sz="5400">
                <a:solidFill>
                  <a:srgbClr val="000000"/>
                </a:solidFill>
                <a:ea typeface="+mj-lt"/>
                <a:cs typeface="+mj-lt"/>
              </a:rPr>
              <a:t> </a:t>
            </a:r>
            <a:r>
              <a:rPr lang="fr-FR" sz="5400" err="1">
                <a:solidFill>
                  <a:srgbClr val="000000"/>
                </a:solidFill>
                <a:ea typeface="+mj-lt"/>
                <a:cs typeface="+mj-lt"/>
              </a:rPr>
              <a:t>Detection</a:t>
            </a:r>
            <a:r>
              <a:rPr lang="fr-FR" sz="5400">
                <a:solidFill>
                  <a:srgbClr val="000000"/>
                </a:solidFill>
                <a:ea typeface="+mj-lt"/>
                <a:cs typeface="+mj-lt"/>
              </a:rPr>
              <a:t> and </a:t>
            </a:r>
            <a:r>
              <a:rPr lang="fr-FR" sz="5400" err="1">
                <a:solidFill>
                  <a:srgbClr val="000000"/>
                </a:solidFill>
                <a:ea typeface="+mj-lt"/>
                <a:cs typeface="+mj-lt"/>
              </a:rPr>
              <a:t>Forecasting</a:t>
            </a:r>
            <a:r>
              <a:rPr lang="fr-FR" sz="5400">
                <a:solidFill>
                  <a:srgbClr val="000000"/>
                </a:solidFill>
                <a:ea typeface="+mj-lt"/>
                <a:cs typeface="+mj-lt"/>
              </a:rPr>
              <a:t> for the </a:t>
            </a:r>
            <a:r>
              <a:rPr lang="fr-FR" sz="5400" b="1">
                <a:solidFill>
                  <a:srgbClr val="000000"/>
                </a:solidFill>
                <a:ea typeface="+mj-lt"/>
                <a:cs typeface="+mj-lt"/>
              </a:rPr>
              <a:t>KFA71/79</a:t>
            </a:r>
            <a:r>
              <a:rPr lang="fr-FR" sz="5400">
                <a:solidFill>
                  <a:srgbClr val="000000"/>
                </a:solidFill>
                <a:ea typeface="+mj-lt"/>
                <a:cs typeface="+mj-lt"/>
              </a:rPr>
              <a:t> Extraction Kicker</a:t>
            </a:r>
            <a:endParaRPr lang="fr-FR" sz="5400">
              <a:ea typeface="+mj-lt"/>
              <a:cs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59DFB1-3F43-4529-AA82-413ECED2F45B}"/>
              </a:ext>
            </a:extLst>
          </p:cNvPr>
          <p:cNvSpPr txBox="1"/>
          <p:nvPr/>
        </p:nvSpPr>
        <p:spPr>
          <a:xfrm>
            <a:off x="2362325" y="4007068"/>
            <a:ext cx="7471103" cy="1298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/>
              <a:t>SY-ABT-BTP</a:t>
            </a:r>
          </a:p>
          <a:p>
            <a:pPr algn="ctr">
              <a:lnSpc>
                <a:spcPct val="150000"/>
              </a:lnSpc>
            </a:pPr>
            <a:r>
              <a:rPr lang="en-US" i="1" err="1"/>
              <a:t>Algelly</a:t>
            </a:r>
            <a:r>
              <a:rPr lang="en-US" i="1"/>
              <a:t> Malik</a:t>
            </a:r>
          </a:p>
          <a:p>
            <a:pPr algn="ctr">
              <a:lnSpc>
                <a:spcPct val="150000"/>
              </a:lnSpc>
            </a:pPr>
            <a:r>
              <a:rPr lang="en-US"/>
              <a:t>Supervisors: </a:t>
            </a:r>
            <a:r>
              <a:rPr lang="en-US" i="1"/>
              <a:t>Francesco </a:t>
            </a:r>
            <a:r>
              <a:rPr lang="en-US" i="1" err="1"/>
              <a:t>Velotti</a:t>
            </a:r>
            <a:r>
              <a:rPr lang="en-US" i="1"/>
              <a:t> </a:t>
            </a:r>
            <a:r>
              <a:rPr lang="en-US"/>
              <a:t>&amp;</a:t>
            </a:r>
            <a:r>
              <a:rPr lang="en-US" i="1"/>
              <a:t> Kostas Papastergiou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765F01-B1E1-25E4-CF51-1FCEBC4F6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128FA-F307-6598-325C-8DE0781F59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0300" y="90985"/>
            <a:ext cx="6148175" cy="61414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9213C13-BE02-447B-E9B9-6474E7278E67}"/>
              </a:ext>
            </a:extLst>
          </p:cNvPr>
          <p:cNvSpPr txBox="1"/>
          <p:nvPr/>
        </p:nvSpPr>
        <p:spPr>
          <a:xfrm>
            <a:off x="595276" y="741588"/>
            <a:ext cx="4846117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2000" b="1" u="sng">
                <a:ea typeface="+mn-lt"/>
                <a:cs typeface="+mn-lt"/>
              </a:rPr>
              <a:t>Data &amp; Settings Overview:</a:t>
            </a:r>
            <a:endParaRPr lang="en-US" sz="2000" b="1" u="sng"/>
          </a:p>
          <a:p>
            <a:pPr marL="91440" indent="-91440" algn="just">
              <a:spcBef>
                <a:spcPts val="100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Enable Setting: </a:t>
            </a:r>
            <a:r>
              <a:rPr lang="en-US" sz="1600">
                <a:ea typeface="+mn-lt"/>
                <a:cs typeface="+mn-lt"/>
              </a:rPr>
              <a:t>12-bit integer, indicating which generators are switched on or off (e.g., 4095 if 12 generator enabled).</a:t>
            </a:r>
            <a:endParaRPr lang="en-US">
              <a:ea typeface="+mn-lt"/>
              <a:cs typeface="+mn-lt"/>
            </a:endParaRPr>
          </a:p>
          <a:p>
            <a:pPr marL="91440" indent="-91440" algn="just">
              <a:spcBef>
                <a:spcPts val="100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Main Strength Setting: </a:t>
            </a:r>
            <a:r>
              <a:rPr lang="en-US" sz="1600">
                <a:ea typeface="+mn-lt"/>
                <a:cs typeface="+mn-lt"/>
              </a:rPr>
              <a:t>Divided among enabled generators (e.g., if 9 out of 12 are enabled, total strength is split by 9).</a:t>
            </a:r>
            <a:endParaRPr lang="en-US"/>
          </a:p>
          <a:p>
            <a:pPr marL="91440" indent="-91440" algn="just">
              <a:spcBef>
                <a:spcPts val="100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Main Length Setting: </a:t>
            </a:r>
            <a:r>
              <a:rPr lang="en-US" sz="1600">
                <a:ea typeface="+mn-lt"/>
                <a:cs typeface="+mn-lt"/>
              </a:rPr>
              <a:t>Applied both globally and per generator to define the pulse duration.</a:t>
            </a:r>
            <a:endParaRPr lang="en-US" sz="160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13B3F85-075B-09B7-33C0-00504A585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210" y="-3585"/>
            <a:ext cx="11049000" cy="880039"/>
          </a:xfrm>
        </p:spPr>
        <p:txBody>
          <a:bodyPr>
            <a:normAutofit/>
          </a:bodyPr>
          <a:lstStyle/>
          <a:p>
            <a:r>
              <a:rPr lang="en-US" sz="4000">
                <a:ea typeface="+mj-lt"/>
                <a:cs typeface="+mj-lt"/>
              </a:rPr>
              <a:t>Data Description</a:t>
            </a:r>
            <a:endParaRPr lang="en-US"/>
          </a:p>
        </p:txBody>
      </p:sp>
      <p:sp>
        <p:nvSpPr>
          <p:cNvPr id="15" name="Plus Sign 14">
            <a:extLst>
              <a:ext uri="{FF2B5EF4-FFF2-40B4-BE49-F238E27FC236}">
                <a16:creationId xmlns:a16="http://schemas.microsoft.com/office/drawing/2014/main" id="{C7C91DE9-0897-0E7A-D9DF-B958023A3205}"/>
              </a:ext>
            </a:extLst>
          </p:cNvPr>
          <p:cNvSpPr/>
          <p:nvPr/>
        </p:nvSpPr>
        <p:spPr>
          <a:xfrm>
            <a:off x="5211490" y="4889460"/>
            <a:ext cx="810046" cy="791403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Striped Right 17">
            <a:extLst>
              <a:ext uri="{FF2B5EF4-FFF2-40B4-BE49-F238E27FC236}">
                <a16:creationId xmlns:a16="http://schemas.microsoft.com/office/drawing/2014/main" id="{EE7E358B-0B5E-DE43-57C0-163CFF28ADAE}"/>
              </a:ext>
            </a:extLst>
          </p:cNvPr>
          <p:cNvSpPr/>
          <p:nvPr/>
        </p:nvSpPr>
        <p:spPr>
          <a:xfrm rot="10800000">
            <a:off x="4674733" y="5035366"/>
            <a:ext cx="531301" cy="484910"/>
          </a:xfrm>
          <a:prstGeom prst="strip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98ADCA-46ED-1815-9966-3F2D783F40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158" y="3980333"/>
            <a:ext cx="3667260" cy="281188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A15989-7AE7-5CF8-4AF8-4ABBE6C7D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71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B45DAF3-1A23-B472-FFA6-3C5D38FE4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436" y="3900462"/>
            <a:ext cx="5173015" cy="27704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68353E-05C5-654C-28E7-ECF16A37F6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437" y="884660"/>
            <a:ext cx="5162283" cy="277048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3C70DB9-E5E9-0B94-8B8E-21A88AA69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210" y="-3585"/>
            <a:ext cx="11049000" cy="1098204"/>
          </a:xfrm>
        </p:spPr>
        <p:txBody>
          <a:bodyPr>
            <a:normAutofit/>
          </a:bodyPr>
          <a:lstStyle/>
          <a:p>
            <a:r>
              <a:rPr lang="en-US" sz="3600"/>
              <a:t>Settings Distribution – </a:t>
            </a:r>
            <a:r>
              <a:rPr lang="en-US" sz="3600" b="1"/>
              <a:t>Strength </a:t>
            </a:r>
            <a:r>
              <a:rPr lang="en-US" sz="3600"/>
              <a:t>and </a:t>
            </a:r>
            <a:r>
              <a:rPr lang="en-US" sz="3600" b="1"/>
              <a:t>Length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A98A48-F5EE-A3E0-EA74-E88A18E0A7B5}"/>
              </a:ext>
            </a:extLst>
          </p:cNvPr>
          <p:cNvSpPr txBox="1"/>
          <p:nvPr/>
        </p:nvSpPr>
        <p:spPr>
          <a:xfrm>
            <a:off x="6768706" y="891274"/>
            <a:ext cx="5386479" cy="5509011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82880" indent="-182880">
              <a:spcBef>
                <a:spcPts val="500"/>
              </a:spcBef>
              <a:spcAft>
                <a:spcPts val="500"/>
              </a:spcAft>
            </a:pPr>
            <a:r>
              <a:rPr lang="en-US" sz="2400" b="1" u="sng"/>
              <a:t>Key Challenges and Implications:</a:t>
            </a:r>
            <a:endParaRPr lang="en-US" sz="2400" u="sng"/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</a:pPr>
            <a:r>
              <a:rPr lang="en-US" b="1">
                <a:ea typeface="+mn-lt"/>
                <a:cs typeface="+mn-lt"/>
              </a:rPr>
              <a:t>Imbalanced Data:</a:t>
            </a: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b="1">
                <a:ea typeface="+mn-lt"/>
                <a:cs typeface="+mn-lt"/>
              </a:rPr>
              <a:t>~98%</a:t>
            </a:r>
            <a:r>
              <a:rPr lang="en-US">
                <a:ea typeface="+mn-lt"/>
                <a:cs typeface="+mn-lt"/>
              </a:rPr>
              <a:t> of waveforms share 2 length values.</a:t>
            </a: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b="1">
                <a:ea typeface="+mn-lt"/>
                <a:cs typeface="+mn-lt"/>
              </a:rPr>
              <a:t>~80%</a:t>
            </a:r>
            <a:r>
              <a:rPr lang="en-US">
                <a:ea typeface="+mn-lt"/>
                <a:cs typeface="+mn-lt"/>
              </a:rPr>
              <a:t> of waveform share 6 voltage values.</a:t>
            </a: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Risk: </a:t>
            </a:r>
            <a:r>
              <a:rPr lang="en-US" b="1">
                <a:ea typeface="+mn-lt"/>
                <a:cs typeface="+mn-lt"/>
              </a:rPr>
              <a:t>Overfitting </a:t>
            </a:r>
            <a:r>
              <a:rPr lang="en-US">
                <a:ea typeface="+mn-lt"/>
                <a:cs typeface="+mn-lt"/>
              </a:rPr>
              <a:t>to dominant settings.</a:t>
            </a: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</a:pPr>
            <a:r>
              <a:rPr lang="en-US" b="1">
                <a:ea typeface="+mn-lt"/>
                <a:cs typeface="+mn-lt"/>
              </a:rPr>
              <a:t>Consequences:</a:t>
            </a: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Rare configurations </a:t>
            </a:r>
            <a:r>
              <a:rPr lang="en-US" b="1">
                <a:ea typeface="+mn-lt"/>
                <a:cs typeface="+mn-lt"/>
              </a:rPr>
              <a:t>misclassified </a:t>
            </a:r>
            <a:r>
              <a:rPr lang="en-US">
                <a:ea typeface="+mn-lt"/>
                <a:cs typeface="+mn-lt"/>
              </a:rPr>
              <a:t>as anomalies.</a:t>
            </a:r>
            <a:endParaRPr lang="en-US"/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Reduces detection accuracy and increased biases.</a:t>
            </a:r>
          </a:p>
          <a:p>
            <a:pPr marL="182880" indent="-182880">
              <a:spcBef>
                <a:spcPts val="500"/>
              </a:spcBef>
              <a:spcAft>
                <a:spcPts val="500"/>
              </a:spcAft>
            </a:pPr>
            <a:r>
              <a:rPr lang="en-US" b="1"/>
              <a:t>Recommendations</a:t>
            </a: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b="1">
                <a:ea typeface="+mn-lt"/>
                <a:cs typeface="+mn-lt"/>
              </a:rPr>
              <a:t>Dataset Balancing:</a:t>
            </a:r>
            <a:r>
              <a:rPr lang="en-US">
                <a:ea typeface="+mn-lt"/>
                <a:cs typeface="+mn-lt"/>
              </a:rPr>
              <a:t> Sampling, augmentation, reweighting.</a:t>
            </a: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b="1">
                <a:ea typeface="+mn-lt"/>
                <a:cs typeface="+mn-lt"/>
              </a:rPr>
              <a:t>Performance Monitoring: </a:t>
            </a:r>
            <a:r>
              <a:rPr lang="en-US">
                <a:ea typeface="+mn-lt"/>
                <a:cs typeface="+mn-lt"/>
              </a:rPr>
              <a:t>Focus on rare settings.</a:t>
            </a: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b="1">
                <a:ea typeface="+mn-lt"/>
                <a:cs typeface="+mn-lt"/>
              </a:rPr>
              <a:t>Leverage Diversity:</a:t>
            </a:r>
            <a:r>
              <a:rPr lang="en-US">
                <a:ea typeface="+mn-lt"/>
                <a:cs typeface="+mn-lt"/>
              </a:rPr>
              <a:t> Use rare configurations to improve robustness.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248282C-7F5E-7C9A-4FED-6294C125090E}"/>
              </a:ext>
            </a:extLst>
          </p:cNvPr>
          <p:cNvCxnSpPr/>
          <p:nvPr/>
        </p:nvCxnSpPr>
        <p:spPr>
          <a:xfrm flipH="1" flipV="1">
            <a:off x="1728182" y="1588679"/>
            <a:ext cx="5003521" cy="362254"/>
          </a:xfrm>
          <a:prstGeom prst="straightConnector1">
            <a:avLst/>
          </a:prstGeom>
          <a:ln>
            <a:solidFill>
              <a:srgbClr val="E87A05">
                <a:alpha val="50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F6CBBDB-0ABA-6C5E-AFCB-089B48B3E7B8}"/>
              </a:ext>
            </a:extLst>
          </p:cNvPr>
          <p:cNvCxnSpPr>
            <a:cxnSpLocks/>
          </p:cNvCxnSpPr>
          <p:nvPr/>
        </p:nvCxnSpPr>
        <p:spPr>
          <a:xfrm flipH="1">
            <a:off x="2191674" y="2417910"/>
            <a:ext cx="4557953" cy="2168687"/>
          </a:xfrm>
          <a:prstGeom prst="straightConnector1">
            <a:avLst/>
          </a:prstGeom>
          <a:ln>
            <a:solidFill>
              <a:srgbClr val="E87A05">
                <a:alpha val="50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1AA3C69-8A9E-1B7B-1CE9-B7BB29745661}"/>
              </a:ext>
            </a:extLst>
          </p:cNvPr>
          <p:cNvSpPr/>
          <p:nvPr/>
        </p:nvSpPr>
        <p:spPr>
          <a:xfrm>
            <a:off x="1446137" y="1356869"/>
            <a:ext cx="295651" cy="1809356"/>
          </a:xfrm>
          <a:prstGeom prst="rect">
            <a:avLst/>
          </a:prstGeom>
          <a:solidFill>
            <a:srgbClr val="E87A05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B2577F-D0BD-00B5-53B3-24BEDB1E40D3}"/>
              </a:ext>
            </a:extLst>
          </p:cNvPr>
          <p:cNvSpPr/>
          <p:nvPr/>
        </p:nvSpPr>
        <p:spPr>
          <a:xfrm>
            <a:off x="1469748" y="4349519"/>
            <a:ext cx="725783" cy="1910126"/>
          </a:xfrm>
          <a:prstGeom prst="rect">
            <a:avLst/>
          </a:prstGeom>
          <a:solidFill>
            <a:srgbClr val="E87A05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627EB-38C1-7708-E1B0-72691E2F6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5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allAtOnce"/>
      <p:bldP spid="6" grpId="2" build="allAtOnce"/>
      <p:bldP spid="10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631DA9-0161-757D-9FF6-89DCE7210D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2136" y="3786186"/>
            <a:ext cx="4416225" cy="290512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AFE8CC2-B4D1-637D-7A11-58C23BA606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5452" y="772730"/>
            <a:ext cx="4401546" cy="290848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7DF4B-911A-667C-7B30-16337EF1FD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192" y="1017753"/>
            <a:ext cx="6016137" cy="5673793"/>
          </a:xfrm>
          <a:ln>
            <a:noFill/>
          </a:ln>
        </p:spPr>
        <p:txBody>
          <a:bodyPr vert="horz" lIns="91440" tIns="45720" rIns="91440" bIns="45720" rtlCol="0" anchor="t">
            <a:noAutofit/>
          </a:bodyPr>
          <a:lstStyle/>
          <a:p>
            <a:pPr marL="182880" indent="-182880">
              <a:spcBef>
                <a:spcPts val="400"/>
              </a:spcBef>
              <a:spcAft>
                <a:spcPts val="200"/>
              </a:spcAft>
              <a:buNone/>
            </a:pPr>
            <a:r>
              <a:rPr lang="en-US" sz="2000" b="1">
                <a:ea typeface="+mn-lt"/>
                <a:cs typeface="+mn-lt"/>
              </a:rPr>
              <a:t>Context:</a:t>
            </a:r>
            <a:endParaRPr lang="en-US" sz="2000">
              <a:ea typeface="+mn-lt"/>
              <a:cs typeface="+mn-lt"/>
            </a:endParaRPr>
          </a:p>
          <a:p>
            <a:pPr marL="182880" indent="-182880">
              <a:spcBef>
                <a:spcPts val="400"/>
              </a:spcBef>
              <a:spcAft>
                <a:spcPts val="8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How to label a subset of waveforms from millions of records ?</a:t>
            </a:r>
            <a:endParaRPr lang="en-US"/>
          </a:p>
          <a:p>
            <a:pPr marL="182880" indent="-182880">
              <a:spcBef>
                <a:spcPts val="800"/>
              </a:spcBef>
              <a:spcAft>
                <a:spcPts val="400"/>
              </a:spcAft>
              <a:buNone/>
            </a:pPr>
            <a:r>
              <a:rPr lang="en-US" sz="2000" b="1">
                <a:ea typeface="+mn-lt"/>
                <a:cs typeface="+mn-lt"/>
              </a:rPr>
              <a:t>Approach:</a:t>
            </a:r>
            <a:endParaRPr lang="en-US" sz="2000"/>
          </a:p>
          <a:p>
            <a:pPr marL="182880" indent="-182880">
              <a:spcBef>
                <a:spcPts val="800"/>
              </a:spcBef>
              <a:spcAft>
                <a:spcPts val="200"/>
              </a:spcAft>
              <a:buFont typeface="Arial"/>
              <a:buChar char="•"/>
            </a:pPr>
            <a:r>
              <a:rPr lang="en-US" sz="1600" b="1">
                <a:solidFill>
                  <a:schemeClr val="accent3"/>
                </a:solidFill>
                <a:ea typeface="+mn-lt"/>
                <a:cs typeface="+mn-lt"/>
              </a:rPr>
              <a:t>Comparing IPOC Data</a:t>
            </a:r>
            <a:r>
              <a:rPr lang="en-US" sz="1600">
                <a:solidFill>
                  <a:schemeClr val="accent3"/>
                </a:solidFill>
                <a:ea typeface="+mn-lt"/>
                <a:cs typeface="+mn-lt"/>
              </a:rPr>
              <a:t>:</a:t>
            </a:r>
            <a:r>
              <a:rPr lang="en-US" sz="1600">
                <a:ea typeface="+mn-lt"/>
                <a:cs typeface="+mn-lt"/>
              </a:rPr>
              <a:t> </a:t>
            </a:r>
          </a:p>
          <a:p>
            <a:pPr marL="457200" lvl="2" indent="-182880">
              <a:spcBef>
                <a:spcPts val="800"/>
              </a:spcBef>
              <a:spcAft>
                <a:spcPts val="4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Measured pulse properties against expected settings.</a:t>
            </a:r>
          </a:p>
          <a:p>
            <a:pPr marL="457200" lvl="2" indent="-182880">
              <a:spcBef>
                <a:spcPts val="800"/>
              </a:spcBef>
              <a:spcAft>
                <a:spcPts val="8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Detect issues like </a:t>
            </a:r>
            <a:r>
              <a:rPr lang="en-US" sz="1600" i="1">
                <a:ea typeface="+mn-lt"/>
                <a:cs typeface="+mn-lt"/>
              </a:rPr>
              <a:t>missing pulses</a:t>
            </a:r>
            <a:r>
              <a:rPr lang="en-US" sz="1600">
                <a:ea typeface="+mn-lt"/>
                <a:cs typeface="+mn-lt"/>
              </a:rPr>
              <a:t> or </a:t>
            </a:r>
            <a:r>
              <a:rPr lang="en-US" sz="1600" i="1">
                <a:ea typeface="+mn-lt"/>
                <a:cs typeface="+mn-lt"/>
              </a:rPr>
              <a:t>faulty shot</a:t>
            </a:r>
            <a:r>
              <a:rPr lang="en-US" sz="1600">
                <a:ea typeface="+mn-lt"/>
                <a:cs typeface="+mn-lt"/>
              </a:rPr>
              <a:t>.</a:t>
            </a:r>
            <a:endParaRPr lang="en-US" sz="1600"/>
          </a:p>
          <a:p>
            <a:pPr marL="182880" indent="-182880">
              <a:spcBef>
                <a:spcPts val="800"/>
              </a:spcBef>
              <a:spcAft>
                <a:spcPts val="200"/>
              </a:spcAft>
            </a:pPr>
            <a:r>
              <a:rPr lang="en-US" sz="1600" b="1">
                <a:solidFill>
                  <a:schemeClr val="tx2">
                    <a:lumMod val="90000"/>
                    <a:lumOff val="10000"/>
                  </a:schemeClr>
                </a:solidFill>
                <a:ea typeface="+mn-lt"/>
                <a:cs typeface="+mn-lt"/>
              </a:rPr>
              <a:t>Median Waveform Computation</a:t>
            </a:r>
            <a:r>
              <a:rPr lang="en-US" sz="1600">
                <a:solidFill>
                  <a:schemeClr val="tx2">
                    <a:lumMod val="90000"/>
                    <a:lumOff val="10000"/>
                  </a:schemeClr>
                </a:solidFill>
                <a:ea typeface="+mn-lt"/>
                <a:cs typeface="+mn-lt"/>
              </a:rPr>
              <a:t>:</a:t>
            </a:r>
            <a:r>
              <a:rPr lang="en-US" sz="1600">
                <a:ea typeface="+mn-lt"/>
                <a:cs typeface="+mn-lt"/>
              </a:rPr>
              <a:t> </a:t>
            </a:r>
          </a:p>
          <a:p>
            <a:pPr marL="457200" lvl="2" indent="-182880">
              <a:spcBef>
                <a:spcPts val="800"/>
              </a:spcBef>
              <a:spcAft>
                <a:spcPts val="400"/>
              </a:spcAft>
            </a:pPr>
            <a:r>
              <a:rPr lang="en-US" sz="1600">
                <a:ea typeface="+mn-lt"/>
                <a:cs typeface="+mn-lt"/>
              </a:rPr>
              <a:t>Group waveforms by </a:t>
            </a:r>
            <a:r>
              <a:rPr lang="en-US" sz="1600" i="1">
                <a:ea typeface="+mn-lt"/>
                <a:cs typeface="+mn-lt"/>
              </a:rPr>
              <a:t>strength </a:t>
            </a:r>
            <a:r>
              <a:rPr lang="en-US" sz="1600">
                <a:ea typeface="+mn-lt"/>
                <a:cs typeface="+mn-lt"/>
              </a:rPr>
              <a:t>and </a:t>
            </a:r>
            <a:r>
              <a:rPr lang="en-US" sz="1600" i="1">
                <a:ea typeface="+mn-lt"/>
                <a:cs typeface="+mn-lt"/>
              </a:rPr>
              <a:t>length</a:t>
            </a:r>
            <a:r>
              <a:rPr lang="en-US" sz="1600">
                <a:ea typeface="+mn-lt"/>
                <a:cs typeface="+mn-lt"/>
              </a:rPr>
              <a:t>.</a:t>
            </a:r>
            <a:endParaRPr lang="en-US" sz="1600"/>
          </a:p>
          <a:p>
            <a:pPr marL="457200" lvl="2" indent="-182880">
              <a:spcBef>
                <a:spcPts val="800"/>
              </a:spcBef>
              <a:spcAft>
                <a:spcPts val="400"/>
              </a:spcAft>
            </a:pPr>
            <a:r>
              <a:rPr lang="en-US" sz="1600">
                <a:ea typeface="+mn-lt"/>
                <a:cs typeface="+mn-lt"/>
              </a:rPr>
              <a:t>Compute median waveforms.</a:t>
            </a:r>
            <a:endParaRPr lang="en-US" sz="1600"/>
          </a:p>
          <a:p>
            <a:pPr marL="457200" lvl="2" indent="-182880">
              <a:spcBef>
                <a:spcPts val="800"/>
              </a:spcBef>
              <a:spcAft>
                <a:spcPts val="800"/>
              </a:spcAft>
            </a:pPr>
            <a:r>
              <a:rPr lang="en-US" sz="1600">
                <a:ea typeface="+mn-lt"/>
                <a:cs typeface="+mn-lt"/>
              </a:rPr>
              <a:t>Compute deviations (e.g., L2 norm).</a:t>
            </a:r>
          </a:p>
          <a:p>
            <a:pPr marL="182880" indent="-182880">
              <a:spcBef>
                <a:spcPts val="800"/>
              </a:spcBef>
              <a:spcAft>
                <a:spcPts val="200"/>
              </a:spcAft>
              <a:buNone/>
            </a:pPr>
            <a:r>
              <a:rPr lang="en-US" sz="2000" b="1">
                <a:ea typeface="+mn-lt"/>
                <a:cs typeface="+mn-lt"/>
              </a:rPr>
              <a:t>Outcome:</a:t>
            </a:r>
            <a:endParaRPr lang="en-US" sz="2000"/>
          </a:p>
          <a:p>
            <a:pPr marL="182880" indent="-182880">
              <a:spcBef>
                <a:spcPts val="800"/>
              </a:spcBef>
              <a:spcAft>
                <a:spcPts val="4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Preliminary set of anomalies for evaluation.</a:t>
            </a:r>
          </a:p>
          <a:p>
            <a:pPr marL="182880" indent="-182880">
              <a:spcBef>
                <a:spcPts val="800"/>
              </a:spcBef>
              <a:spcAft>
                <a:spcPts val="8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Manual verification feasible due to reduced candidate anomalies.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491E8D1-CE20-CE36-6A89-061925139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185"/>
            <a:ext cx="11049000" cy="1014413"/>
          </a:xfrm>
        </p:spPr>
        <p:txBody>
          <a:bodyPr>
            <a:normAutofit/>
          </a:bodyPr>
          <a:lstStyle/>
          <a:p>
            <a:pPr marL="228600" indent="-228600">
              <a:spcBef>
                <a:spcPts val="1000"/>
              </a:spcBef>
            </a:pPr>
            <a:r>
              <a:rPr lang="en-US" sz="3600">
                <a:latin typeface="Aptos"/>
                <a:ea typeface="+mj-lt"/>
                <a:cs typeface="+mj-lt"/>
              </a:rPr>
              <a:t>Labeling Process: Challenges and Key Steps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D77D2D5-1B3A-E004-F1CE-0045E2152C9C}"/>
              </a:ext>
            </a:extLst>
          </p:cNvPr>
          <p:cNvCxnSpPr/>
          <p:nvPr/>
        </p:nvCxnSpPr>
        <p:spPr>
          <a:xfrm flipH="1">
            <a:off x="8103558" y="2210226"/>
            <a:ext cx="186110" cy="457304"/>
          </a:xfrm>
          <a:prstGeom prst="straightConnector1">
            <a:avLst/>
          </a:prstGeom>
          <a:ln>
            <a:solidFill>
              <a:srgbClr val="ED7D31">
                <a:alpha val="70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538BB67-0DD7-BC73-8C75-F7E099BEE506}"/>
              </a:ext>
            </a:extLst>
          </p:cNvPr>
          <p:cNvSpPr txBox="1"/>
          <p:nvPr/>
        </p:nvSpPr>
        <p:spPr>
          <a:xfrm rot="1740000">
            <a:off x="7805044" y="1780790"/>
            <a:ext cx="124051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ea typeface="+mn-lt"/>
                <a:cs typeface="+mn-lt"/>
              </a:rPr>
              <a:t>Potential missing pulses</a:t>
            </a:r>
            <a:endParaRPr lang="en-US" sz="120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B956158-99F7-6291-88DC-59C3F107942E}"/>
              </a:ext>
            </a:extLst>
          </p:cNvPr>
          <p:cNvCxnSpPr>
            <a:cxnSpLocks/>
          </p:cNvCxnSpPr>
          <p:nvPr/>
        </p:nvCxnSpPr>
        <p:spPr>
          <a:xfrm>
            <a:off x="11080933" y="2462637"/>
            <a:ext cx="388498" cy="728122"/>
          </a:xfrm>
          <a:prstGeom prst="straightConnector1">
            <a:avLst/>
          </a:prstGeom>
          <a:ln>
            <a:solidFill>
              <a:srgbClr val="ED7D31">
                <a:alpha val="70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B6D8A6E-175C-6A8B-6481-BA027AA4C657}"/>
              </a:ext>
            </a:extLst>
          </p:cNvPr>
          <p:cNvSpPr txBox="1"/>
          <p:nvPr/>
        </p:nvSpPr>
        <p:spPr>
          <a:xfrm rot="20220000">
            <a:off x="10332319" y="1903959"/>
            <a:ext cx="1253392" cy="6067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ea typeface="+mn-lt"/>
                <a:cs typeface="+mn-lt"/>
              </a:rPr>
              <a:t>Potential main/dump switch failures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28FA520-BB77-0B33-69C7-6F93B060350B}"/>
              </a:ext>
            </a:extLst>
          </p:cNvPr>
          <p:cNvSpPr/>
          <p:nvPr/>
        </p:nvSpPr>
        <p:spPr>
          <a:xfrm>
            <a:off x="9178636" y="955275"/>
            <a:ext cx="516188" cy="2408287"/>
          </a:xfrm>
          <a:prstGeom prst="rect">
            <a:avLst/>
          </a:prstGeom>
          <a:solidFill>
            <a:srgbClr val="23CC31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9F5882E-6C20-4A37-8A81-455BC40118D4}"/>
              </a:ext>
            </a:extLst>
          </p:cNvPr>
          <p:cNvCxnSpPr>
            <a:cxnSpLocks/>
          </p:cNvCxnSpPr>
          <p:nvPr/>
        </p:nvCxnSpPr>
        <p:spPr>
          <a:xfrm flipH="1" flipV="1">
            <a:off x="9686951" y="2297390"/>
            <a:ext cx="500192" cy="35308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354757F-03B1-4626-E6CD-966996BB269A}"/>
              </a:ext>
            </a:extLst>
          </p:cNvPr>
          <p:cNvSpPr txBox="1"/>
          <p:nvPr/>
        </p:nvSpPr>
        <p:spPr>
          <a:xfrm>
            <a:off x="9651452" y="2615152"/>
            <a:ext cx="117389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/>
              <a:t>Expected length values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726477-17D8-8FF2-FF4C-51D14884B277}"/>
              </a:ext>
            </a:extLst>
          </p:cNvPr>
          <p:cNvSpPr/>
          <p:nvPr/>
        </p:nvSpPr>
        <p:spPr>
          <a:xfrm>
            <a:off x="8638418" y="5480084"/>
            <a:ext cx="3023293" cy="885005"/>
          </a:xfrm>
          <a:prstGeom prst="rect">
            <a:avLst/>
          </a:prstGeom>
          <a:solidFill>
            <a:srgbClr val="ED7D31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85B226D-D43C-09AA-CEDF-18CE851A91E5}"/>
              </a:ext>
            </a:extLst>
          </p:cNvPr>
          <p:cNvCxnSpPr>
            <a:cxnSpLocks/>
          </p:cNvCxnSpPr>
          <p:nvPr/>
        </p:nvCxnSpPr>
        <p:spPr>
          <a:xfrm>
            <a:off x="9958725" y="5097105"/>
            <a:ext cx="43218" cy="323309"/>
          </a:xfrm>
          <a:prstGeom prst="straightConnector1">
            <a:avLst/>
          </a:prstGeom>
          <a:ln>
            <a:solidFill>
              <a:srgbClr val="ED7D31">
                <a:alpha val="70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CB8E690-7EEC-A07F-E708-034337FDDAC2}"/>
              </a:ext>
            </a:extLst>
          </p:cNvPr>
          <p:cNvSpPr txBox="1"/>
          <p:nvPr/>
        </p:nvSpPr>
        <p:spPr>
          <a:xfrm>
            <a:off x="9305364" y="4645583"/>
            <a:ext cx="125339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ea typeface="+mn-lt"/>
                <a:cs typeface="+mn-lt"/>
              </a:rPr>
              <a:t>Potential Anomalies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8225CBA-412B-5424-9108-29E26F4C3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55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  <p:bldP spid="9" grpId="0"/>
      <p:bldP spid="13" grpId="0"/>
      <p:bldP spid="15" grpId="0" animBg="1"/>
      <p:bldP spid="19" grpId="0"/>
      <p:bldP spid="8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7DF4B-911A-667C-7B30-16337EF1FD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730" y="2175170"/>
            <a:ext cx="4288985" cy="341121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buNone/>
            </a:pPr>
            <a:r>
              <a:rPr lang="en-US" sz="1800" b="1" u="sng">
                <a:solidFill>
                  <a:srgbClr val="000000"/>
                </a:solidFill>
                <a:ea typeface="+mn-lt"/>
                <a:cs typeface="+mn-lt"/>
              </a:rPr>
              <a:t>Initial Approach:</a:t>
            </a:r>
            <a:endParaRPr lang="en-US" sz="1800" u="sng">
              <a:ea typeface="+mn-lt"/>
              <a:cs typeface="+mn-lt"/>
            </a:endParaRPr>
          </a:p>
          <a:p>
            <a:pPr>
              <a:buFont typeface="Arial"/>
              <a:buChar char="•"/>
            </a:pPr>
            <a:r>
              <a:rPr lang="en-US" sz="1800" b="1">
                <a:solidFill>
                  <a:srgbClr val="000000"/>
                </a:solidFill>
                <a:ea typeface="+mn-lt"/>
                <a:cs typeface="+mn-lt"/>
              </a:rPr>
              <a:t>Data Format</a:t>
            </a:r>
            <a:r>
              <a:rPr lang="en-US" sz="1800">
                <a:solidFill>
                  <a:srgbClr val="000000"/>
                </a:solidFill>
                <a:ea typeface="+mn-lt"/>
                <a:cs typeface="+mn-lt"/>
              </a:rPr>
              <a:t>:</a:t>
            </a:r>
            <a:r>
              <a:rPr lang="en-US" sz="1600">
                <a:solidFill>
                  <a:srgbClr val="000000"/>
                </a:solidFill>
                <a:ea typeface="+mn-lt"/>
                <a:cs typeface="+mn-lt"/>
              </a:rPr>
              <a:t> Treated 12 waveforms as a 1-channel image (12 rows × 2500 columns).</a:t>
            </a:r>
          </a:p>
          <a:p>
            <a:pPr>
              <a:buFont typeface="Arial"/>
              <a:buChar char="•"/>
            </a:pPr>
            <a:r>
              <a:rPr lang="en-US" sz="1800" b="1">
                <a:solidFill>
                  <a:srgbClr val="000000"/>
                </a:solidFill>
                <a:ea typeface="+mn-lt"/>
                <a:cs typeface="+mn-lt"/>
              </a:rPr>
              <a:t>Grouping</a:t>
            </a:r>
            <a:r>
              <a:rPr lang="en-US" sz="1800">
                <a:solidFill>
                  <a:srgbClr val="000000"/>
                </a:solidFill>
                <a:ea typeface="+mn-lt"/>
                <a:cs typeface="+mn-lt"/>
              </a:rPr>
              <a:t>: </a:t>
            </a:r>
            <a:r>
              <a:rPr lang="en-US" sz="1600">
                <a:solidFill>
                  <a:srgbClr val="000000"/>
                </a:solidFill>
                <a:ea typeface="+mn-lt"/>
                <a:cs typeface="+mn-lt"/>
              </a:rPr>
              <a:t>Total strength, pulse length, and enable settings combined into a single data point.</a:t>
            </a:r>
          </a:p>
          <a:p>
            <a:pPr>
              <a:buFont typeface="Arial"/>
            </a:pPr>
            <a:r>
              <a:rPr lang="en-US" sz="1800" b="1">
                <a:solidFill>
                  <a:srgbClr val="000000"/>
                </a:solidFill>
                <a:ea typeface="+mn-lt"/>
                <a:cs typeface="+mn-lt"/>
              </a:rPr>
              <a:t>Challenges:</a:t>
            </a:r>
            <a:endParaRPr lang="en-US" sz="1600">
              <a:solidFill>
                <a:srgbClr val="000000"/>
              </a:solidFill>
              <a:ea typeface="+mn-lt"/>
              <a:cs typeface="+mn-lt"/>
            </a:endParaRPr>
          </a:p>
          <a:p>
            <a:pPr marL="365760" indent="-182880">
              <a:buFont typeface="Arial"/>
            </a:pPr>
            <a:r>
              <a:rPr lang="en-US" sz="1600">
                <a:solidFill>
                  <a:srgbClr val="000000"/>
                </a:solidFill>
                <a:ea typeface="+mn-lt"/>
                <a:cs typeface="+mn-lt"/>
              </a:rPr>
              <a:t>Complex relationships between waveforms, strength, and enable settings were hard to learn.</a:t>
            </a:r>
          </a:p>
          <a:p>
            <a:pPr marL="365760" lvl="1" indent="-182880">
              <a:buFont typeface="Arial"/>
            </a:pPr>
            <a:r>
              <a:rPr lang="en-US" sz="1600">
                <a:solidFill>
                  <a:srgbClr val="000000"/>
                </a:solidFill>
                <a:ea typeface="+mn-lt"/>
                <a:cs typeface="+mn-lt"/>
              </a:rPr>
              <a:t>Increased model complexity reduced interpretability and made training harder.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26DEB95-D50B-E762-B124-7D019744E7B6}"/>
              </a:ext>
            </a:extLst>
          </p:cNvPr>
          <p:cNvSpPr txBox="1">
            <a:spLocks/>
          </p:cNvSpPr>
          <p:nvPr/>
        </p:nvSpPr>
        <p:spPr>
          <a:xfrm>
            <a:off x="6681372" y="2395674"/>
            <a:ext cx="4669191" cy="359681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b="1" u="sng">
                <a:solidFill>
                  <a:srgbClr val="000000"/>
                </a:solidFill>
                <a:ea typeface="+mn-lt"/>
                <a:cs typeface="+mn-lt"/>
              </a:rPr>
              <a:t>Per-Generator Approach:</a:t>
            </a:r>
            <a:endParaRPr lang="en-US" sz="1800" u="sng">
              <a:ea typeface="+mn-lt"/>
              <a:cs typeface="+mn-lt"/>
            </a:endParaRPr>
          </a:p>
          <a:p>
            <a:pPr>
              <a:buFont typeface="Arial"/>
              <a:buChar char="•"/>
            </a:pPr>
            <a:r>
              <a:rPr lang="en-US" sz="1800" b="1">
                <a:solidFill>
                  <a:srgbClr val="000000"/>
                </a:solidFill>
                <a:ea typeface="+mn-lt"/>
                <a:cs typeface="+mn-lt"/>
              </a:rPr>
              <a:t>Independent Circuits</a:t>
            </a:r>
            <a:r>
              <a:rPr lang="en-US" sz="1800">
                <a:solidFill>
                  <a:srgbClr val="000000"/>
                </a:solidFill>
                <a:ea typeface="+mn-lt"/>
                <a:cs typeface="+mn-lt"/>
              </a:rPr>
              <a:t>:</a:t>
            </a:r>
            <a:r>
              <a:rPr lang="en-US" sz="1600">
                <a:solidFill>
                  <a:srgbClr val="000000"/>
                </a:solidFill>
                <a:ea typeface="+mn-lt"/>
                <a:cs typeface="+mn-lt"/>
              </a:rPr>
              <a:t> Each generator operates with separate, parallel circuits.</a:t>
            </a:r>
            <a:endParaRPr lang="en-US" sz="1600">
              <a:ea typeface="+mn-lt"/>
              <a:cs typeface="+mn-lt"/>
            </a:endParaRPr>
          </a:p>
          <a:p>
            <a:pPr>
              <a:buFont typeface="Arial"/>
              <a:buChar char="•"/>
            </a:pPr>
            <a:r>
              <a:rPr lang="en-US" sz="1800" b="1">
                <a:ea typeface="+mn-lt"/>
                <a:cs typeface="+mn-lt"/>
              </a:rPr>
              <a:t>Simplified Modeling</a:t>
            </a:r>
            <a:r>
              <a:rPr lang="en-US" sz="1800">
                <a:ea typeface="+mn-lt"/>
                <a:cs typeface="+mn-lt"/>
              </a:rPr>
              <a:t>: </a:t>
            </a:r>
            <a:r>
              <a:rPr lang="en-US" sz="1600">
                <a:ea typeface="+mn-lt"/>
                <a:cs typeface="+mn-lt"/>
              </a:rPr>
              <a:t>Analyze one generator’s waveform at a time.</a:t>
            </a:r>
            <a:endParaRPr lang="en-US">
              <a:ea typeface="+mn-lt"/>
              <a:cs typeface="+mn-lt"/>
            </a:endParaRPr>
          </a:p>
          <a:p>
            <a:pPr>
              <a:buFont typeface="Arial"/>
              <a:buChar char="•"/>
            </a:pPr>
            <a:r>
              <a:rPr lang="en-US" sz="1800" b="1">
                <a:ea typeface="+mn-lt"/>
                <a:cs typeface="+mn-lt"/>
              </a:rPr>
              <a:t>Benefits</a:t>
            </a:r>
            <a:r>
              <a:rPr lang="en-US" sz="1800">
                <a:ea typeface="+mn-lt"/>
                <a:cs typeface="+mn-lt"/>
              </a:rPr>
              <a:t>:</a:t>
            </a:r>
            <a:endParaRPr lang="en-US" sz="1800"/>
          </a:p>
          <a:p>
            <a:pPr marL="457200" lvl="1"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Reduced Complexity</a:t>
            </a:r>
            <a:r>
              <a:rPr lang="en-US" sz="1600">
                <a:ea typeface="+mn-lt"/>
                <a:cs typeface="+mn-lt"/>
              </a:rPr>
              <a:t>: Easier to train models.</a:t>
            </a:r>
            <a:endParaRPr lang="en-US">
              <a:ea typeface="+mn-lt"/>
              <a:cs typeface="+mn-lt"/>
            </a:endParaRPr>
          </a:p>
          <a:p>
            <a:pPr marL="457200" lvl="1"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Better Interpretability</a:t>
            </a:r>
            <a:r>
              <a:rPr lang="en-US" sz="1600">
                <a:ea typeface="+mn-lt"/>
                <a:cs typeface="+mn-lt"/>
              </a:rPr>
              <a:t>: Anomalies traced to specific generators.</a:t>
            </a:r>
            <a:endParaRPr lang="en-US">
              <a:ea typeface="+mn-lt"/>
              <a:cs typeface="+mn-lt"/>
            </a:endParaRPr>
          </a:p>
          <a:p>
            <a:pPr marL="457200" lvl="1"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Faster Data Handling</a:t>
            </a:r>
            <a:r>
              <a:rPr lang="en-US" sz="1600">
                <a:ea typeface="+mn-lt"/>
                <a:cs typeface="+mn-lt"/>
              </a:rPr>
              <a:t>: Fewer variables for each analysis.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313B6F-A59C-40D2-E7B9-78A461F91BB7}"/>
              </a:ext>
            </a:extLst>
          </p:cNvPr>
          <p:cNvSpPr txBox="1"/>
          <p:nvPr/>
        </p:nvSpPr>
        <p:spPr>
          <a:xfrm>
            <a:off x="2120018" y="1204765"/>
            <a:ext cx="42851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i="0" u="none" strike="noStrike" baseline="0">
                <a:solidFill>
                  <a:srgbClr val="000000"/>
                </a:solidFill>
                <a:latin typeface="Aptos"/>
              </a:rPr>
              <a:t>Moving from </a:t>
            </a:r>
            <a:r>
              <a:rPr lang="en-US" sz="2400" b="1" i="1" u="none" strike="noStrike" baseline="0">
                <a:solidFill>
                  <a:schemeClr val="tx2">
                    <a:lumMod val="90000"/>
                    <a:lumOff val="10000"/>
                  </a:schemeClr>
                </a:solidFill>
                <a:latin typeface="Aptos"/>
              </a:rPr>
              <a:t>Multi-Generator</a:t>
            </a:r>
            <a:r>
              <a:rPr lang="en-US" sz="2400" b="1" i="0" u="none" strike="noStrike" baseline="0">
                <a:solidFill>
                  <a:srgbClr val="000000"/>
                </a:solidFill>
                <a:latin typeface="Aptos"/>
              </a:rPr>
              <a:t> </a:t>
            </a:r>
            <a:endParaRPr lang="en-US" sz="2400" b="1" i="1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CCC151E-399C-8D77-A26C-669A01A18D70}"/>
              </a:ext>
            </a:extLst>
          </p:cNvPr>
          <p:cNvSpPr/>
          <p:nvPr/>
        </p:nvSpPr>
        <p:spPr>
          <a:xfrm>
            <a:off x="5421036" y="3591107"/>
            <a:ext cx="840827" cy="59558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754F1CA-8FF2-E5EC-46B1-04655076E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448" y="-3585"/>
            <a:ext cx="10980762" cy="1449245"/>
          </a:xfrm>
        </p:spPr>
        <p:txBody>
          <a:bodyPr>
            <a:normAutofit/>
          </a:bodyPr>
          <a:lstStyle/>
          <a:p>
            <a:r>
              <a:rPr lang="en-US" sz="4000">
                <a:ea typeface="+mj-lt"/>
                <a:cs typeface="+mj-lt"/>
              </a:rPr>
              <a:t>Data Approach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68FADC-C963-D95D-EE97-83F8E2C0238B}"/>
              </a:ext>
            </a:extLst>
          </p:cNvPr>
          <p:cNvSpPr txBox="1"/>
          <p:nvPr/>
        </p:nvSpPr>
        <p:spPr>
          <a:xfrm>
            <a:off x="6191248" y="1202531"/>
            <a:ext cx="379809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/>
              <a:t>to </a:t>
            </a:r>
            <a:r>
              <a:rPr lang="en-US" sz="2400" b="1" i="1">
                <a:solidFill>
                  <a:schemeClr val="tx2">
                    <a:lumMod val="90000"/>
                    <a:lumOff val="10000"/>
                  </a:schemeClr>
                </a:solidFill>
              </a:rPr>
              <a:t>Per-Generator Analysis</a:t>
            </a:r>
            <a:endParaRPr lang="en-US" sz="240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637366-82EE-4CAC-61D0-52530CD91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8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E721A-C3D7-4D50-AEF1-DF1DF0C82F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92FF4A-5711-B02E-46A7-2239D054A3B6}"/>
              </a:ext>
            </a:extLst>
          </p:cNvPr>
          <p:cNvSpPr txBox="1"/>
          <p:nvPr/>
        </p:nvSpPr>
        <p:spPr>
          <a:xfrm>
            <a:off x="559618" y="2145724"/>
            <a:ext cx="4182868" cy="256993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300" b="1">
                <a:solidFill>
                  <a:srgbClr val="227ED4"/>
                </a:solidFill>
                <a:ea typeface="+mn-lt"/>
                <a:cs typeface="+mn-lt"/>
              </a:rPr>
              <a:t>In the following sections, we focus specifically on the first generator of the KFA71</a:t>
            </a:r>
          </a:p>
          <a:p>
            <a:endParaRPr lang="en-US" sz="2300" b="1">
              <a:solidFill>
                <a:srgbClr val="227ED4"/>
              </a:solidFill>
              <a:ea typeface="+mn-lt"/>
              <a:cs typeface="+mn-lt"/>
            </a:endParaRPr>
          </a:p>
          <a:p>
            <a:r>
              <a:rPr lang="en-US" sz="2300" b="1">
                <a:solidFill>
                  <a:srgbClr val="227ED4"/>
                </a:solidFill>
                <a:ea typeface="+mn-lt"/>
                <a:cs typeface="+mn-lt"/>
              </a:rPr>
              <a:t>→ </a:t>
            </a:r>
            <a:r>
              <a:rPr lang="en-US" sz="2300">
                <a:solidFill>
                  <a:srgbClr val="227ED4"/>
                </a:solidFill>
                <a:ea typeface="+mn-lt"/>
                <a:cs typeface="+mn-lt"/>
              </a:rPr>
              <a:t>more than</a:t>
            </a:r>
            <a:r>
              <a:rPr lang="en-US" sz="2300" b="1">
                <a:solidFill>
                  <a:srgbClr val="227ED4"/>
                </a:solidFill>
                <a:ea typeface="+mn-lt"/>
                <a:cs typeface="+mn-lt"/>
              </a:rPr>
              <a:t> 600k</a:t>
            </a:r>
            <a:r>
              <a:rPr lang="en-US" sz="2300">
                <a:solidFill>
                  <a:srgbClr val="227ED4"/>
                </a:solidFill>
                <a:ea typeface="+mn-lt"/>
                <a:cs typeface="+mn-lt"/>
              </a:rPr>
              <a:t> cycle where this generator should have pulsed.</a:t>
            </a:r>
            <a:endParaRPr lang="en-US" sz="2300">
              <a:solidFill>
                <a:srgbClr val="227ED4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52A68ED-7664-00CF-14F4-4D59EF457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448" y="19161"/>
            <a:ext cx="11060373" cy="1403753"/>
          </a:xfrm>
        </p:spPr>
        <p:txBody>
          <a:bodyPr>
            <a:normAutofit/>
          </a:bodyPr>
          <a:lstStyle/>
          <a:p>
            <a:r>
              <a:rPr lang="en-US" sz="4000">
                <a:ea typeface="+mj-lt"/>
                <a:cs typeface="+mj-lt"/>
              </a:rPr>
              <a:t>Data Approach</a:t>
            </a:r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7296166-6CF6-3E60-AC0E-7906B21AF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3924" y="1085850"/>
            <a:ext cx="7272338" cy="467439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087821-AE10-70F6-5A05-6D02A7FE6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998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B6C1D-BA3A-DF13-2999-D2526C8BF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171" y="1185"/>
            <a:ext cx="10571629" cy="1078132"/>
          </a:xfrm>
        </p:spPr>
        <p:txBody>
          <a:bodyPr>
            <a:normAutofit fontScale="90000"/>
          </a:bodyPr>
          <a:lstStyle/>
          <a:p>
            <a:pPr>
              <a:spcBef>
                <a:spcPts val="1000"/>
              </a:spcBef>
            </a:pPr>
            <a:r>
              <a:rPr lang="en-US" sz="4000"/>
              <a:t>Preprocessing - </a:t>
            </a:r>
            <a:r>
              <a:rPr lang="en-US" sz="4000">
                <a:latin typeface="Aptos Display"/>
              </a:rPr>
              <a:t>Creating Training and Validation Dataset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69D83D-B8A9-AFEF-9824-08BCC9F104E2}"/>
              </a:ext>
            </a:extLst>
          </p:cNvPr>
          <p:cNvSpPr txBox="1"/>
          <p:nvPr/>
        </p:nvSpPr>
        <p:spPr>
          <a:xfrm>
            <a:off x="789945" y="1775501"/>
            <a:ext cx="3856865" cy="3960058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82880" indent="-274320">
              <a:spcBef>
                <a:spcPts val="500"/>
              </a:spcBef>
              <a:spcAft>
                <a:spcPts val="500"/>
              </a:spcAft>
              <a:buAutoNum type="arabicPeriod"/>
            </a:pPr>
            <a:r>
              <a:rPr lang="en-US" b="1">
                <a:ea typeface="+mn-lt"/>
                <a:cs typeface="+mn-lt"/>
              </a:rPr>
              <a:t>Time Period Selection</a:t>
            </a:r>
            <a:r>
              <a:rPr lang="en-US">
                <a:ea typeface="+mn-lt"/>
                <a:cs typeface="+mn-lt"/>
              </a:rPr>
              <a:t>:</a:t>
            </a:r>
            <a:endParaRPr lang="en-US"/>
          </a:p>
          <a:p>
            <a:pPr marL="182880" lvl="1" indent="-182880">
              <a:spcBef>
                <a:spcPts val="50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October 1st to 17th.</a:t>
            </a:r>
          </a:p>
          <a:p>
            <a:pPr marL="182880" indent="-274320">
              <a:spcBef>
                <a:spcPts val="1000"/>
              </a:spcBef>
              <a:spcAft>
                <a:spcPts val="500"/>
              </a:spcAft>
              <a:buAutoNum type="arabicPeriod"/>
            </a:pPr>
            <a:r>
              <a:rPr lang="en-US" b="1">
                <a:ea typeface="+mn-lt"/>
                <a:cs typeface="+mn-lt"/>
              </a:rPr>
              <a:t>Data Filtering</a:t>
            </a:r>
            <a:r>
              <a:rPr lang="en-US">
                <a:ea typeface="+mn-lt"/>
                <a:cs typeface="+mn-lt"/>
              </a:rPr>
              <a:t>:</a:t>
            </a:r>
          </a:p>
          <a:p>
            <a:pPr marL="182880" lvl="1" indent="-182880">
              <a:spcBef>
                <a:spcPts val="50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Removed inactive generator cycles and known anomalies.</a:t>
            </a:r>
            <a:endParaRPr lang="en-US" sz="1600"/>
          </a:p>
          <a:p>
            <a:pPr marL="182880" indent="-274320">
              <a:spcBef>
                <a:spcPts val="1000"/>
              </a:spcBef>
              <a:spcAft>
                <a:spcPts val="500"/>
              </a:spcAft>
              <a:buAutoNum type="arabicPeriod"/>
            </a:pPr>
            <a:r>
              <a:rPr lang="en-US" b="1">
                <a:ea typeface="+mn-lt"/>
                <a:cs typeface="+mn-lt"/>
              </a:rPr>
              <a:t>Setting Combination Processing</a:t>
            </a:r>
            <a:r>
              <a:rPr lang="en-US">
                <a:ea typeface="+mn-lt"/>
                <a:cs typeface="+mn-lt"/>
              </a:rPr>
              <a:t>:</a:t>
            </a:r>
          </a:p>
          <a:p>
            <a:pPr marL="182880" lvl="1" indent="-182880">
              <a:spcBef>
                <a:spcPts val="500"/>
              </a:spcBef>
              <a:spcAft>
                <a:spcPts val="10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Kept combinations with ≥100 cycles  (from </a:t>
            </a:r>
            <a:r>
              <a:rPr lang="en-US" sz="1600">
                <a:solidFill>
                  <a:srgbClr val="000000"/>
                </a:solidFill>
                <a:ea typeface="+mn-lt"/>
                <a:cs typeface="+mn-lt"/>
              </a:rPr>
              <a:t>89 to 32</a:t>
            </a:r>
            <a:r>
              <a:rPr lang="en-US" sz="1600">
                <a:ea typeface="+mn-lt"/>
                <a:cs typeface="+mn-lt"/>
              </a:rPr>
              <a:t> combinations).</a:t>
            </a:r>
            <a:endParaRPr lang="en-US"/>
          </a:p>
          <a:p>
            <a:pPr marL="182880" indent="-274320">
              <a:spcBef>
                <a:spcPts val="1000"/>
              </a:spcBef>
              <a:spcAft>
                <a:spcPts val="500"/>
              </a:spcAft>
              <a:buAutoNum type="arabicPeriod"/>
            </a:pPr>
            <a:r>
              <a:rPr lang="en-US" b="1">
                <a:ea typeface="+mn-lt"/>
                <a:cs typeface="+mn-lt"/>
              </a:rPr>
              <a:t>Setting Balance</a:t>
            </a:r>
            <a:r>
              <a:rPr lang="en-US">
                <a:ea typeface="+mn-lt"/>
                <a:cs typeface="+mn-lt"/>
              </a:rPr>
              <a:t>:</a:t>
            </a:r>
          </a:p>
          <a:p>
            <a:pPr marL="182880" lvl="1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Balanced strength/length settings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F791E9-894C-B0EA-F568-D63108F866B8}"/>
              </a:ext>
            </a:extLst>
          </p:cNvPr>
          <p:cNvSpPr txBox="1"/>
          <p:nvPr/>
        </p:nvSpPr>
        <p:spPr>
          <a:xfrm>
            <a:off x="1522992" y="945144"/>
            <a:ext cx="350875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i="0" u="none" strike="noStrike" baseline="0">
                <a:solidFill>
                  <a:srgbClr val="000000"/>
                </a:solidFill>
                <a:latin typeface="Aptos Display"/>
              </a:rPr>
              <a:t>Creating Training Dataset</a:t>
            </a:r>
            <a:endParaRPr lang="en-US" sz="2400" b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2D4EBE-90B4-F3F2-8ABA-1A0843070850}"/>
              </a:ext>
            </a:extLst>
          </p:cNvPr>
          <p:cNvSpPr txBox="1"/>
          <p:nvPr/>
        </p:nvSpPr>
        <p:spPr>
          <a:xfrm>
            <a:off x="7213684" y="945646"/>
            <a:ext cx="375004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i="0" u="none" strike="noStrike" baseline="0">
                <a:solidFill>
                  <a:srgbClr val="000000"/>
                </a:solidFill>
                <a:latin typeface="Aptos Display"/>
              </a:rPr>
              <a:t>Creating </a:t>
            </a:r>
            <a:r>
              <a:rPr lang="en-US" sz="2400" b="1">
                <a:solidFill>
                  <a:srgbClr val="000000"/>
                </a:solidFill>
                <a:latin typeface="Aptos Display"/>
              </a:rPr>
              <a:t>Validation Dataset</a:t>
            </a:r>
            <a:endParaRPr lang="en-US" sz="2400" b="1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FB9515-3874-8F2C-60F0-4234497BD6EF}"/>
              </a:ext>
            </a:extLst>
          </p:cNvPr>
          <p:cNvSpPr txBox="1"/>
          <p:nvPr/>
        </p:nvSpPr>
        <p:spPr>
          <a:xfrm>
            <a:off x="7212750" y="1771656"/>
            <a:ext cx="4409163" cy="395236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82880" indent="-182880" algn="just">
              <a:spcBef>
                <a:spcPts val="500"/>
              </a:spcBef>
              <a:spcAft>
                <a:spcPts val="500"/>
              </a:spcAft>
            </a:pPr>
            <a:r>
              <a:rPr lang="en-US" b="1">
                <a:ea typeface="+mn-lt"/>
                <a:cs typeface="+mn-lt"/>
              </a:rPr>
              <a:t>Three </a:t>
            </a:r>
            <a:r>
              <a:rPr lang="en-US" b="1" i="0" u="none" strike="noStrike" baseline="0">
                <a:ea typeface="+mn-lt"/>
                <a:cs typeface="+mn-lt"/>
              </a:rPr>
              <a:t>subsets</a:t>
            </a:r>
            <a:r>
              <a:rPr lang="en-US" i="0" u="none" strike="noStrike" baseline="0">
                <a:ea typeface="+mn-lt"/>
                <a:cs typeface="+mn-lt"/>
              </a:rPr>
              <a:t>:</a:t>
            </a:r>
            <a:endParaRPr lang="en-US"/>
          </a:p>
          <a:p>
            <a:pPr marL="182880" lvl="1" indent="-274320" algn="just">
              <a:spcBef>
                <a:spcPts val="500"/>
              </a:spcBef>
              <a:spcAft>
                <a:spcPts val="500"/>
              </a:spcAft>
              <a:buAutoNum type="arabicPeriod"/>
            </a:pPr>
            <a:r>
              <a:rPr lang="en-US" sz="1600">
                <a:ea typeface="+mn-lt"/>
                <a:cs typeface="+mn-lt"/>
              </a:rPr>
              <a:t>Settings </a:t>
            </a:r>
            <a:r>
              <a:rPr lang="en-US" sz="1600" b="1" i="0" u="none" strike="noStrike" baseline="0">
                <a:ea typeface="+mn-lt"/>
                <a:cs typeface="+mn-lt"/>
              </a:rPr>
              <a:t>present</a:t>
            </a:r>
            <a:r>
              <a:rPr lang="en-US" sz="1600" b="0" i="0" u="none" strike="noStrike" baseline="0">
                <a:ea typeface="+mn-lt"/>
                <a:cs typeface="+mn-lt"/>
              </a:rPr>
              <a:t> in training.</a:t>
            </a:r>
            <a:endParaRPr lang="en-US" sz="1600" b="0" i="0">
              <a:ea typeface="+mn-lt"/>
              <a:cs typeface="+mn-lt"/>
            </a:endParaRPr>
          </a:p>
          <a:p>
            <a:pPr marL="182880" lvl="1" indent="-274320" algn="just">
              <a:spcBef>
                <a:spcPts val="500"/>
              </a:spcBef>
              <a:spcAft>
                <a:spcPts val="500"/>
              </a:spcAft>
              <a:buAutoNum type="arabicPeriod"/>
            </a:pPr>
            <a:r>
              <a:rPr lang="en-US" sz="1600">
                <a:ea typeface="+mn-lt"/>
                <a:cs typeface="+mn-lt"/>
              </a:rPr>
              <a:t>Settings </a:t>
            </a:r>
            <a:r>
              <a:rPr lang="en-US" sz="1600" b="1" i="0" u="none" strike="noStrike" baseline="0">
                <a:ea typeface="+mn-lt"/>
                <a:cs typeface="+mn-lt"/>
              </a:rPr>
              <a:t>absent</a:t>
            </a:r>
            <a:r>
              <a:rPr lang="en-US" sz="1600" b="0" i="0" u="none" strike="noStrike" baseline="0">
                <a:ea typeface="+mn-lt"/>
                <a:cs typeface="+mn-lt"/>
              </a:rPr>
              <a:t> in training.</a:t>
            </a:r>
            <a:endParaRPr lang="en-US" sz="1600" b="0" i="0">
              <a:ea typeface="+mn-lt"/>
              <a:cs typeface="+mn-lt"/>
            </a:endParaRPr>
          </a:p>
          <a:p>
            <a:pPr marL="182880" lvl="1" indent="-274320" algn="just">
              <a:spcBef>
                <a:spcPts val="500"/>
              </a:spcBef>
              <a:spcAft>
                <a:spcPts val="500"/>
              </a:spcAft>
              <a:buAutoNum type="arabicPeriod"/>
            </a:pPr>
            <a:r>
              <a:rPr lang="en-US" sz="1600" i="0" u="none" strike="noStrike" baseline="0">
                <a:solidFill>
                  <a:srgbClr val="000000"/>
                </a:solidFill>
                <a:ea typeface="+mn-lt"/>
                <a:cs typeface="+mn-lt"/>
              </a:rPr>
              <a:t>Known anomalies</a:t>
            </a:r>
            <a:r>
              <a:rPr lang="en-US" sz="1600" b="0" i="0" u="none" strike="noStrike" baseline="0">
                <a:solidFill>
                  <a:srgbClr val="000000"/>
                </a:solidFill>
                <a:ea typeface="+mn-lt"/>
                <a:cs typeface="+mn-lt"/>
              </a:rPr>
              <a:t>.</a:t>
            </a:r>
            <a:endParaRPr lang="en-US" b="1"/>
          </a:p>
          <a:p>
            <a:pPr marL="0" lvl="1" algn="just">
              <a:spcBef>
                <a:spcPts val="1000"/>
              </a:spcBef>
              <a:spcAft>
                <a:spcPts val="500"/>
              </a:spcAft>
            </a:pPr>
            <a:r>
              <a:rPr lang="en-US" b="1"/>
              <a:t>Key Features</a:t>
            </a:r>
          </a:p>
          <a:p>
            <a:pPr marL="182880" indent="-182880" algn="just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1600">
                <a:solidFill>
                  <a:srgbClr val="000000"/>
                </a:solidFill>
                <a:ea typeface="+mn-lt"/>
                <a:cs typeface="+mn-lt"/>
              </a:rPr>
              <a:t>Excludes inactive generator cycles.</a:t>
            </a:r>
            <a:endParaRPr lang="en-US" sz="1600">
              <a:ea typeface="+mn-lt"/>
              <a:cs typeface="+mn-lt"/>
            </a:endParaRPr>
          </a:p>
          <a:p>
            <a:pPr marL="182880" indent="-182880" algn="just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1600">
                <a:solidFill>
                  <a:srgbClr val="000000"/>
                </a:solidFill>
                <a:ea typeface="+mn-lt"/>
                <a:cs typeface="+mn-lt"/>
              </a:rPr>
              <a:t>Removes low-sample combinations (&lt;10).</a:t>
            </a:r>
            <a:endParaRPr lang="en-US" sz="1600">
              <a:ea typeface="+mn-lt"/>
              <a:cs typeface="+mn-lt"/>
            </a:endParaRPr>
          </a:p>
          <a:p>
            <a:pPr marL="182880" indent="-182880" algn="just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1600">
                <a:solidFill>
                  <a:srgbClr val="000000"/>
                </a:solidFill>
                <a:ea typeface="+mn-lt"/>
                <a:cs typeface="+mn-lt"/>
              </a:rPr>
              <a:t>Limits to max 50 samples per combination for diversity.</a:t>
            </a:r>
            <a:endParaRPr lang="en-US" sz="1600">
              <a:ea typeface="+mn-lt"/>
              <a:cs typeface="+mn-lt"/>
            </a:endParaRPr>
          </a:p>
          <a:p>
            <a:pPr marL="182880" indent="-182880" algn="just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1600" b="1">
                <a:solidFill>
                  <a:srgbClr val="000000"/>
                </a:solidFill>
                <a:ea typeface="+mn-lt"/>
                <a:cs typeface="+mn-lt"/>
              </a:rPr>
              <a:t>October 18th to 24th</a:t>
            </a:r>
            <a:r>
              <a:rPr lang="en-US" sz="1600">
                <a:solidFill>
                  <a:srgbClr val="000000"/>
                </a:solidFill>
                <a:ea typeface="+mn-lt"/>
                <a:cs typeface="+mn-lt"/>
              </a:rPr>
              <a:t>, including anomalies for evaluation.</a:t>
            </a:r>
            <a:endParaRPr lang="en-US">
              <a:ea typeface="+mn-lt"/>
              <a:cs typeface="+mn-lt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389868B-1EF2-77FC-1FB4-496EC718FE3B}"/>
              </a:ext>
            </a:extLst>
          </p:cNvPr>
          <p:cNvCxnSpPr>
            <a:cxnSpLocks/>
          </p:cNvCxnSpPr>
          <p:nvPr/>
        </p:nvCxnSpPr>
        <p:spPr>
          <a:xfrm>
            <a:off x="6794749" y="1070779"/>
            <a:ext cx="643" cy="5655099"/>
          </a:xfrm>
          <a:prstGeom prst="straightConnector1">
            <a:avLst/>
          </a:prstGeom>
          <a:ln>
            <a:solidFill>
              <a:srgbClr val="4472C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47A3E87-EC13-3250-5EC1-EF6A3C4E7089}"/>
              </a:ext>
            </a:extLst>
          </p:cNvPr>
          <p:cNvSpPr txBox="1"/>
          <p:nvPr/>
        </p:nvSpPr>
        <p:spPr>
          <a:xfrm>
            <a:off x="4638533" y="1763307"/>
            <a:ext cx="1918555" cy="38164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/>
              <a:t>Number of Sample</a:t>
            </a:r>
            <a:endParaRPr lang="en-US"/>
          </a:p>
          <a:p>
            <a:pPr algn="ctr"/>
            <a:endParaRPr lang="en-US"/>
          </a:p>
          <a:p>
            <a:pPr algn="ctr"/>
            <a:r>
              <a:rPr lang="en-US" sz="1600"/>
              <a:t>→ ~500k </a:t>
            </a:r>
          </a:p>
          <a:p>
            <a:pPr algn="ctr"/>
            <a:endParaRPr lang="en-US" sz="1600"/>
          </a:p>
          <a:p>
            <a:pPr algn="ctr"/>
            <a:endParaRPr lang="en-US" sz="1600"/>
          </a:p>
          <a:p>
            <a:pPr algn="ctr"/>
            <a:r>
              <a:rPr lang="en-US" sz="1600"/>
              <a:t>→ ~350k</a:t>
            </a:r>
            <a:endParaRPr lang="en-US"/>
          </a:p>
          <a:p>
            <a:pPr algn="ctr"/>
            <a:endParaRPr lang="en-US" sz="1600"/>
          </a:p>
          <a:p>
            <a:pPr algn="ctr"/>
            <a:endParaRPr lang="en-US" sz="1600"/>
          </a:p>
          <a:p>
            <a:pPr algn="ctr"/>
            <a:endParaRPr lang="en-US" sz="1600"/>
          </a:p>
          <a:p>
            <a:pPr algn="ctr"/>
            <a:endParaRPr lang="en-US" sz="1600"/>
          </a:p>
          <a:p>
            <a:pPr algn="ctr"/>
            <a:r>
              <a:rPr lang="en-US" sz="1600"/>
              <a:t>→ ~349k</a:t>
            </a:r>
            <a:endParaRPr lang="en-US"/>
          </a:p>
          <a:p>
            <a:pPr algn="ctr"/>
            <a:endParaRPr lang="en-US" sz="1600"/>
          </a:p>
          <a:p>
            <a:pPr algn="ctr"/>
            <a:endParaRPr lang="en-US" sz="1600"/>
          </a:p>
          <a:p>
            <a:pPr algn="ctr"/>
            <a:endParaRPr lang="en-US" sz="1600"/>
          </a:p>
          <a:p>
            <a:pPr algn="ctr"/>
            <a:r>
              <a:rPr lang="en-US" sz="1600"/>
              <a:t>→ ~600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74243F4-39B9-8973-2542-A51EE590E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93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7" grpId="1" build="allAtOnce"/>
      <p:bldP spid="7" grpId="2" build="allAtOnce"/>
      <p:bldP spid="7" grpId="3" build="allAtOnce"/>
      <p:bldP spid="20" grpId="0" build="p"/>
      <p:bldP spid="5" grpId="0" build="p"/>
      <p:bldP spid="5" grpId="1" build="allAtOnce"/>
      <p:bldP spid="5" grpId="2" build="allAtOnce"/>
      <p:bldP spid="5" grpId="3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3C70DB9-E5E9-0B94-8B8E-21A88AA69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121" y="-4549"/>
            <a:ext cx="11059438" cy="826123"/>
          </a:xfrm>
        </p:spPr>
        <p:txBody>
          <a:bodyPr>
            <a:normAutofit/>
          </a:bodyPr>
          <a:lstStyle/>
          <a:p>
            <a:r>
              <a:rPr lang="en-US" sz="3600">
                <a:ea typeface="+mj-lt"/>
                <a:cs typeface="+mj-lt"/>
              </a:rPr>
              <a:t>ML Models – </a:t>
            </a:r>
            <a:r>
              <a:rPr lang="en-US" sz="3600">
                <a:latin typeface="Aptos Display"/>
                <a:ea typeface="+mj-lt"/>
                <a:cs typeface="+mj-lt"/>
              </a:rPr>
              <a:t>Variational Autoencoders (VAE)</a:t>
            </a:r>
            <a:endParaRPr lang="en-US" sz="3600">
              <a:latin typeface="Aptos Display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88F136-F530-C4DF-68A2-5D62D6394BBA}"/>
              </a:ext>
            </a:extLst>
          </p:cNvPr>
          <p:cNvSpPr txBox="1"/>
          <p:nvPr/>
        </p:nvSpPr>
        <p:spPr>
          <a:xfrm>
            <a:off x="408725" y="828061"/>
            <a:ext cx="5118014" cy="48474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500"/>
              </a:spcBef>
              <a:spcAft>
                <a:spcPts val="400"/>
              </a:spcAft>
            </a:pPr>
            <a:r>
              <a:rPr lang="en-US" sz="2000" b="1"/>
              <a:t>Challenge:</a:t>
            </a:r>
            <a:endParaRPr lang="en-US" sz="2000"/>
          </a:p>
          <a:p>
            <a:pPr marL="182880" indent="-182880">
              <a:spcAft>
                <a:spcPts val="500"/>
              </a:spcAft>
              <a:buFont typeface="Arial,Sans-Serif"/>
              <a:buChar char="•"/>
            </a:pPr>
            <a:r>
              <a:rPr lang="en-US" sz="1600" b="1">
                <a:ea typeface="+mn-lt"/>
                <a:cs typeface="+mn-lt"/>
              </a:rPr>
              <a:t>Unlabeled Data</a:t>
            </a:r>
            <a:r>
              <a:rPr lang="en-US" sz="1600">
                <a:ea typeface="+mn-lt"/>
                <a:cs typeface="+mn-lt"/>
              </a:rPr>
              <a:t>: Supervised learning not applicable</a:t>
            </a:r>
            <a:endParaRPr lang="en-US"/>
          </a:p>
          <a:p>
            <a:pPr>
              <a:spcBef>
                <a:spcPts val="500"/>
              </a:spcBef>
              <a:spcAft>
                <a:spcPts val="400"/>
              </a:spcAft>
            </a:pPr>
            <a:r>
              <a:rPr lang="en-US" sz="2000" b="1">
                <a:ea typeface="+mn-lt"/>
                <a:cs typeface="+mn-lt"/>
              </a:rPr>
              <a:t>Goal</a:t>
            </a:r>
            <a:r>
              <a:rPr lang="en-US" sz="2000">
                <a:ea typeface="+mn-lt"/>
                <a:cs typeface="+mn-lt"/>
              </a:rPr>
              <a:t>: </a:t>
            </a:r>
            <a:endParaRPr lang="en-US" sz="2000"/>
          </a:p>
          <a:p>
            <a:pPr marL="182880" indent="-182880"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Model normal waveform distribution</a:t>
            </a:r>
            <a:endParaRPr lang="en-US" sz="1600"/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Minimize reconstruction error.</a:t>
            </a:r>
            <a:endParaRPr lang="en-US" sz="1600"/>
          </a:p>
          <a:p>
            <a:pPr marL="182880" indent="-182880">
              <a:spcBef>
                <a:spcPts val="500"/>
              </a:spcBef>
              <a:spcAft>
                <a:spcPts val="400"/>
              </a:spcAft>
            </a:pPr>
            <a:r>
              <a:rPr lang="en-US" sz="2000" b="1">
                <a:ea typeface="+mn-lt"/>
                <a:cs typeface="+mn-lt"/>
              </a:rPr>
              <a:t>VAE Components</a:t>
            </a:r>
            <a:r>
              <a:rPr lang="en-US" sz="2000">
                <a:ea typeface="+mn-lt"/>
                <a:cs typeface="+mn-lt"/>
              </a:rPr>
              <a:t>:</a:t>
            </a:r>
            <a:endParaRPr lang="en-US" sz="2000"/>
          </a:p>
          <a:p>
            <a:pPr marL="182880" indent="-182880"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Encoder</a:t>
            </a:r>
            <a:r>
              <a:rPr lang="en-US" sz="1600">
                <a:ea typeface="+mn-lt"/>
                <a:cs typeface="+mn-lt"/>
              </a:rPr>
              <a:t>: Maps waveforms to a compressed representation.</a:t>
            </a:r>
          </a:p>
          <a:p>
            <a:pPr marL="182880" indent="-182880">
              <a:spcBef>
                <a:spcPts val="500"/>
              </a:spcBef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Latent Space</a:t>
            </a:r>
            <a:r>
              <a:rPr lang="en-US" sz="1600">
                <a:ea typeface="+mn-lt"/>
                <a:cs typeface="+mn-lt"/>
              </a:rPr>
              <a:t>: Probabilistic representation.</a:t>
            </a: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Decoder</a:t>
            </a:r>
            <a:r>
              <a:rPr lang="en-US" sz="1600">
                <a:ea typeface="+mn-lt"/>
                <a:cs typeface="+mn-lt"/>
              </a:rPr>
              <a:t>: Reconstructs waveforms.</a:t>
            </a:r>
          </a:p>
          <a:p>
            <a:pPr marL="182880" indent="-182880">
              <a:spcBef>
                <a:spcPts val="500"/>
              </a:spcBef>
              <a:spcAft>
                <a:spcPts val="400"/>
              </a:spcAft>
            </a:pPr>
            <a:r>
              <a:rPr lang="en-US" sz="2000" b="1">
                <a:ea typeface="+mn-lt"/>
                <a:cs typeface="+mn-lt"/>
              </a:rPr>
              <a:t>Loss Function</a:t>
            </a:r>
            <a:r>
              <a:rPr lang="en-US" sz="2000">
                <a:ea typeface="+mn-lt"/>
                <a:cs typeface="+mn-lt"/>
              </a:rPr>
              <a:t>:</a:t>
            </a:r>
            <a:endParaRPr lang="en-US" sz="2000"/>
          </a:p>
          <a:p>
            <a:pPr marL="182880" indent="-182880"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Reconstruction Loss (MSE)</a:t>
            </a:r>
            <a:r>
              <a:rPr lang="en-US" sz="1600">
                <a:ea typeface="+mn-lt"/>
                <a:cs typeface="+mn-lt"/>
              </a:rPr>
              <a:t>: Measures how well the waveform is reconstructed.</a:t>
            </a: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KL Divergence</a:t>
            </a:r>
            <a:r>
              <a:rPr lang="en-US" sz="1600">
                <a:ea typeface="+mn-lt"/>
                <a:cs typeface="+mn-lt"/>
              </a:rPr>
              <a:t>: Aligns latent space with a Gaussian distribution.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F1E07EF-40A6-E127-A6FD-BACB1E1AD127}"/>
              </a:ext>
            </a:extLst>
          </p:cNvPr>
          <p:cNvGrpSpPr/>
          <p:nvPr/>
        </p:nvGrpSpPr>
        <p:grpSpPr>
          <a:xfrm>
            <a:off x="5523518" y="3635979"/>
            <a:ext cx="6527196" cy="1513235"/>
            <a:chOff x="5419134" y="4658938"/>
            <a:chExt cx="6527196" cy="151323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7E482E3-6786-DC96-AEE2-7F5CBF7CDE8C}"/>
                </a:ext>
              </a:extLst>
            </p:cNvPr>
            <p:cNvSpPr txBox="1"/>
            <p:nvPr/>
          </p:nvSpPr>
          <p:spPr>
            <a:xfrm>
              <a:off x="5419134" y="4658938"/>
              <a:ext cx="6527196" cy="151323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500"/>
                </a:spcAft>
              </a:pPr>
              <a:r>
                <a:rPr lang="en-US" sz="2000" b="1">
                  <a:ea typeface="+mn-lt"/>
                  <a:cs typeface="+mn-lt"/>
                </a:rPr>
                <a:t>Mathematical Formulation:</a:t>
              </a:r>
              <a:endParaRPr lang="en-US" b="1"/>
            </a:p>
            <a:p>
              <a:endParaRPr lang="en-US" sz="1600">
                <a:ea typeface="+mn-lt"/>
                <a:cs typeface="+mn-lt"/>
              </a:endParaRPr>
            </a:p>
            <a:p>
              <a:endParaRPr lang="en-US" sz="1600">
                <a:ea typeface="+mn-lt"/>
                <a:cs typeface="+mn-lt"/>
              </a:endParaRPr>
            </a:p>
            <a:p>
              <a:pPr lvl="1" indent="-182880">
                <a:spcAft>
                  <a:spcPts val="500"/>
                </a:spcAft>
                <a:buFont typeface="Arial"/>
                <a:buChar char="•"/>
              </a:pPr>
              <a:r>
                <a:rPr lang="en-US" sz="1600">
                  <a:ea typeface="+mn-lt"/>
                  <a:cs typeface="+mn-lt"/>
                </a:rPr>
                <a:t>              : Loss for waveform        with model's weights      .</a:t>
              </a:r>
              <a:endParaRPr lang="en-US" sz="1200" i="1">
                <a:latin typeface="STIXGeneral"/>
                <a:ea typeface="+mn-lt"/>
                <a:cs typeface="Segoe UI"/>
              </a:endParaRPr>
            </a:p>
            <a:p>
              <a:pPr lvl="1" indent="-182880">
                <a:buFont typeface="Arial"/>
                <a:buChar char="•"/>
              </a:pPr>
              <a:r>
                <a:rPr lang="en-US" sz="1600">
                  <a:ea typeface="+mn-lt"/>
                  <a:cs typeface="+mn-lt"/>
                </a:rPr>
                <a:t>   : Fraction of anomalies.</a:t>
              </a:r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FCE3D05-5CAE-555E-7370-02CAEDCB2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38160" y="5088041"/>
              <a:ext cx="6096000" cy="31935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F0AB9D1-2E5B-3A5C-45C7-09EDD6BCE9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32181" y="5536342"/>
              <a:ext cx="607774" cy="25365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7D9ACC0-35E0-1A23-79A3-3374F1DFF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67115" y="5529034"/>
              <a:ext cx="276095" cy="28496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12FE890-F5DB-4C29-A466-C2D29814A3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30420" y="5765985"/>
              <a:ext cx="116519" cy="368475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819BCCC-9CE9-862B-964E-895B749BD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415458" y="5527990"/>
              <a:ext cx="213205" cy="264091"/>
            </a:xfrm>
            <a:prstGeom prst="rect">
              <a:avLst/>
            </a:prstGeom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A1A16116-B785-FCD8-EB6F-B77D87A6A5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62082" y="827620"/>
            <a:ext cx="1219200" cy="9620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B40EDD9-D55A-4036-4BE9-A24BEA3C11F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61614" y="1365783"/>
            <a:ext cx="4533900" cy="21717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C0B323E-0DDA-10B5-31AA-ADACB29E24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17832" y="1534991"/>
            <a:ext cx="1914525" cy="16764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C58264A-9D09-3178-9DA9-A5B4ABA7C8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99676" y="1040532"/>
            <a:ext cx="866775" cy="58102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F6BF8F4-54A5-C4EC-2ADE-8B9B4F8706D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02273" y="648326"/>
            <a:ext cx="1409700" cy="134302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772F186-DE8F-344C-E33F-7DE1AC072AD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14707" y="1040531"/>
            <a:ext cx="1504950" cy="58102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2ECE125-6B8E-B3DE-3434-B069BE45BFB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248199" y="648326"/>
            <a:ext cx="1219200" cy="1343025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845BB22-8AE2-1EB7-5BFB-FA2425C34883}"/>
              </a:ext>
            </a:extLst>
          </p:cNvPr>
          <p:cNvSpPr txBox="1"/>
          <p:nvPr/>
        </p:nvSpPr>
        <p:spPr>
          <a:xfrm>
            <a:off x="2679948" y="5577221"/>
            <a:ext cx="6436348" cy="9566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rtl="0">
              <a:spcAft>
                <a:spcPts val="500"/>
              </a:spcAft>
            </a:pPr>
            <a:r>
              <a:rPr lang="en-US" sz="2000" b="1" u="sng" baseline="0">
                <a:latin typeface="Aptos"/>
                <a:ea typeface="Segoe UI"/>
                <a:cs typeface="Segoe UI"/>
              </a:rPr>
              <a:t>Anomaly Detection</a:t>
            </a:r>
            <a:r>
              <a:rPr lang="en-US" sz="2000" u="sng">
                <a:latin typeface="Aptos"/>
                <a:ea typeface="Segoe UI"/>
                <a:cs typeface="Segoe UI"/>
              </a:rPr>
              <a:t>​</a:t>
            </a:r>
            <a:endParaRPr lang="en-US" u="sng"/>
          </a:p>
          <a:p>
            <a:r>
              <a:rPr lang="en-US" sz="1600" b="1" baseline="0">
                <a:latin typeface="Aptos"/>
                <a:ea typeface="Arial"/>
                <a:cs typeface="Arial"/>
              </a:rPr>
              <a:t>High Error</a:t>
            </a:r>
            <a:r>
              <a:rPr lang="en-US" sz="1600" baseline="0">
                <a:latin typeface="Aptos"/>
                <a:ea typeface="Arial"/>
                <a:cs typeface="Arial"/>
              </a:rPr>
              <a:t>: Indicates data deviates from normal distribution</a:t>
            </a:r>
            <a:r>
              <a:rPr lang="en-US" sz="1600">
                <a:latin typeface="Aptos"/>
                <a:ea typeface="Arial"/>
                <a:cs typeface="Arial"/>
              </a:rPr>
              <a:t> → </a:t>
            </a:r>
            <a:r>
              <a:rPr lang="en-US" sz="1600" b="1">
                <a:latin typeface="Aptos"/>
                <a:ea typeface="Arial"/>
                <a:cs typeface="Arial"/>
              </a:rPr>
              <a:t>Anomaly</a:t>
            </a:r>
          </a:p>
          <a:p>
            <a:pPr algn="ctr"/>
            <a:r>
              <a:rPr lang="en-US" sz="1600" b="1" baseline="0">
                <a:latin typeface="Aptos"/>
                <a:ea typeface="Arial"/>
                <a:cs typeface="Arial"/>
              </a:rPr>
              <a:t>Low Error</a:t>
            </a:r>
            <a:r>
              <a:rPr lang="en-US" sz="1600" baseline="0">
                <a:latin typeface="Aptos"/>
                <a:ea typeface="Arial"/>
                <a:cs typeface="Arial"/>
              </a:rPr>
              <a:t>: Data aligns with normal waveforms</a:t>
            </a:r>
            <a:r>
              <a:rPr lang="en-US" sz="1600">
                <a:latin typeface="Aptos"/>
                <a:ea typeface="Arial"/>
                <a:cs typeface="Arial"/>
              </a:rPr>
              <a:t> → </a:t>
            </a:r>
            <a:r>
              <a:rPr lang="en-US" sz="1600" b="1">
                <a:latin typeface="Aptos"/>
                <a:ea typeface="Arial"/>
                <a:cs typeface="Arial"/>
              </a:rPr>
              <a:t>Normal</a:t>
            </a:r>
            <a:endParaRPr lang="en-US" b="1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192958-ECA2-1A63-0311-10B0DA53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264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allAtOnce"/>
      <p:bldP spid="5" grpId="2" build="allAtOnce"/>
      <p:bldP spid="5" grpId="3" build="allAtOnce"/>
      <p:bldP spid="5" grpId="4" build="allAtOnce"/>
      <p:bldP spid="5" grpId="5" build="allAtOnce"/>
      <p:bldP spid="5" grpId="6" build="allAtOnce"/>
      <p:bldP spid="5" grpId="7" build="allAtOnce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3C70DB9-E5E9-0B94-8B8E-21A88AA69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185"/>
            <a:ext cx="11049000" cy="1244470"/>
          </a:xfrm>
        </p:spPr>
        <p:txBody>
          <a:bodyPr>
            <a:normAutofit/>
          </a:bodyPr>
          <a:lstStyle/>
          <a:p>
            <a:r>
              <a:rPr lang="en-US" sz="3600">
                <a:ea typeface="+mj-lt"/>
                <a:cs typeface="+mj-lt"/>
              </a:rPr>
              <a:t>ML Models – </a:t>
            </a:r>
            <a:r>
              <a:rPr lang="en-US" sz="3600">
                <a:latin typeface="Aptos Display"/>
                <a:ea typeface="+mj-lt"/>
                <a:cs typeface="+mj-lt"/>
              </a:rPr>
              <a:t>Conditional Variational Autoencoders (CVAE)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88F136-F530-C4DF-68A2-5D62D6394BBA}"/>
              </a:ext>
            </a:extLst>
          </p:cNvPr>
          <p:cNvSpPr txBox="1"/>
          <p:nvPr/>
        </p:nvSpPr>
        <p:spPr>
          <a:xfrm>
            <a:off x="575703" y="1328489"/>
            <a:ext cx="5619798" cy="41908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82880" indent="-182880">
              <a:spcAft>
                <a:spcPts val="500"/>
              </a:spcAft>
            </a:pPr>
            <a:r>
              <a:rPr lang="en-US" sz="2000" b="1">
                <a:ea typeface="+mn-lt"/>
                <a:cs typeface="+mn-lt"/>
              </a:rPr>
              <a:t>Problem with VAEs:</a:t>
            </a:r>
            <a:endParaRPr lang="en-US" sz="2000">
              <a:ea typeface="+mn-lt"/>
              <a:cs typeface="+mn-lt"/>
            </a:endParaRPr>
          </a:p>
          <a:p>
            <a:pPr marL="182880" indent="-182880">
              <a:spcAft>
                <a:spcPts val="5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VAEs often </a:t>
            </a:r>
            <a:r>
              <a:rPr lang="en-US" sz="1600" b="1">
                <a:ea typeface="+mn-lt"/>
                <a:cs typeface="+mn-lt"/>
              </a:rPr>
              <a:t>reconstruct subtle anomalies too well</a:t>
            </a:r>
            <a:r>
              <a:rPr lang="en-US" sz="1600">
                <a:ea typeface="+mn-lt"/>
                <a:cs typeface="+mn-lt"/>
              </a:rPr>
              <a:t> </a:t>
            </a:r>
            <a:r>
              <a:rPr lang="en-US" sz="1200">
                <a:ea typeface="+mn-lt"/>
                <a:cs typeface="+mn-lt"/>
              </a:rPr>
              <a:t>[6]</a:t>
            </a:r>
            <a:r>
              <a:rPr lang="en-US" sz="1600">
                <a:ea typeface="+mn-lt"/>
                <a:cs typeface="+mn-lt"/>
              </a:rPr>
              <a:t>.</a:t>
            </a:r>
            <a:endParaRPr lang="en-US">
              <a:ea typeface="+mn-lt"/>
              <a:cs typeface="+mn-lt"/>
            </a:endParaRPr>
          </a:p>
          <a:p>
            <a:pPr marL="182880" indent="-182880">
              <a:spcAft>
                <a:spcPts val="5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Assume all data shares one global distribution.</a:t>
            </a:r>
            <a:endParaRPr lang="en-US">
              <a:ea typeface="+mn-lt"/>
              <a:cs typeface="+mn-lt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000" b="1">
                <a:ea typeface="+mn-lt"/>
                <a:cs typeface="+mn-lt"/>
              </a:rPr>
              <a:t>Goal</a:t>
            </a:r>
            <a:r>
              <a:rPr lang="en-US" sz="2000">
                <a:ea typeface="+mn-lt"/>
                <a:cs typeface="+mn-lt"/>
              </a:rPr>
              <a:t>: </a:t>
            </a:r>
          </a:p>
          <a:p>
            <a:pPr marL="182880" indent="-182880">
              <a:spcAft>
                <a:spcPts val="5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Use contextual information (</a:t>
            </a:r>
            <a:r>
              <a:rPr lang="en-US" sz="1600" b="1">
                <a:ea typeface="+mn-lt"/>
                <a:cs typeface="+mn-lt"/>
              </a:rPr>
              <a:t>e.g., strength, length</a:t>
            </a:r>
            <a:r>
              <a:rPr lang="en-US" sz="1600">
                <a:ea typeface="+mn-lt"/>
                <a:cs typeface="+mn-lt"/>
              </a:rPr>
              <a:t>)</a:t>
            </a:r>
            <a:endParaRPr lang="en-US" sz="1600"/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000" b="1">
                <a:ea typeface="+mn-lt"/>
                <a:cs typeface="+mn-lt"/>
              </a:rPr>
              <a:t>Conditioning Inputs</a:t>
            </a:r>
            <a:r>
              <a:rPr lang="en-US" sz="2000">
                <a:ea typeface="+mn-lt"/>
                <a:cs typeface="+mn-lt"/>
              </a:rPr>
              <a:t>: </a:t>
            </a:r>
          </a:p>
          <a:p>
            <a:pPr marL="182880" indent="-182880">
              <a:spcAft>
                <a:spcPts val="10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Incorporates external conditions (settings) into the model.</a:t>
            </a:r>
            <a:endParaRPr lang="en-US"/>
          </a:p>
          <a:p>
            <a:pPr marL="182880" indent="-182880">
              <a:spcAft>
                <a:spcPts val="500"/>
              </a:spcAft>
            </a:pPr>
            <a:r>
              <a:rPr lang="en-US" sz="2000" b="1">
                <a:ea typeface="+mn-lt"/>
                <a:cs typeface="+mn-lt"/>
              </a:rPr>
              <a:t>Why CVAEs Solve This:</a:t>
            </a:r>
            <a:endParaRPr lang="en-US" sz="2000">
              <a:ea typeface="+mn-lt"/>
              <a:cs typeface="+mn-lt"/>
            </a:endParaRPr>
          </a:p>
          <a:p>
            <a:pPr marL="182880" indent="-182880">
              <a:spcAft>
                <a:spcPts val="5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Learn conditional distributions, not a single global one.</a:t>
            </a:r>
          </a:p>
          <a:p>
            <a:pPr marL="182880" indent="-182880">
              <a:spcAft>
                <a:spcPts val="5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Use conditions to adapt reconstructions</a:t>
            </a:r>
            <a:endParaRPr lang="en-US">
              <a:ea typeface="+mn-lt"/>
              <a:cs typeface="+mn-lt"/>
            </a:endParaRPr>
          </a:p>
          <a:p>
            <a:pPr marL="182880" indent="-182880">
              <a:spcAft>
                <a:spcPts val="5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Increasing errors for out-of-context anomalies.</a:t>
            </a:r>
            <a:endParaRPr lang="en-US">
              <a:ea typeface="+mn-lt"/>
              <a:cs typeface="+mn-lt"/>
            </a:endParaRPr>
          </a:p>
          <a:p>
            <a:pPr marL="182880" indent="-182880">
              <a:spcAft>
                <a:spcPts val="500"/>
              </a:spcAft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Generalize better with </a:t>
            </a:r>
            <a:r>
              <a:rPr lang="en-US" sz="1600" b="1">
                <a:ea typeface="+mn-lt"/>
                <a:cs typeface="+mn-lt"/>
              </a:rPr>
              <a:t>conditional distributions</a:t>
            </a:r>
            <a:r>
              <a:rPr lang="en-US" sz="1600">
                <a:ea typeface="+mn-lt"/>
                <a:cs typeface="+mn-lt"/>
              </a:rPr>
              <a:t>.</a:t>
            </a:r>
            <a:r>
              <a:rPr lang="en-US" sz="1600" b="1">
                <a:ea typeface="+mn-lt"/>
                <a:cs typeface="+mn-lt"/>
              </a:rPr>
              <a:t> </a:t>
            </a:r>
            <a:r>
              <a:rPr lang="en-US" sz="1200">
                <a:ea typeface="+mn-lt"/>
                <a:cs typeface="+mn-lt"/>
              </a:rPr>
              <a:t>[14]</a:t>
            </a:r>
            <a:r>
              <a:rPr lang="en-US" sz="1200"/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A9698E-4457-8841-D6D9-A7AA21B30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145" y="2350391"/>
            <a:ext cx="5153025" cy="28670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D5F084-CBA4-2810-7E71-7A57F8D6B3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9525" y="1182877"/>
            <a:ext cx="3362325" cy="160972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AE085-79E2-1D70-F388-092CDE880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40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allAtOnce"/>
      <p:bldP spid="5" grpId="2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6CB9ED-6CC9-4497-ECE4-FC452BF7A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DD76C6C-DDF2-24DA-8577-EABF4B504FC6}"/>
              </a:ext>
            </a:extLst>
          </p:cNvPr>
          <p:cNvSpPr txBox="1"/>
          <p:nvPr/>
        </p:nvSpPr>
        <p:spPr>
          <a:xfrm>
            <a:off x="574516" y="1243916"/>
            <a:ext cx="5246658" cy="1641475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82880" indent="-182880">
              <a:spcAft>
                <a:spcPts val="500"/>
              </a:spcAft>
            </a:pPr>
            <a:r>
              <a:rPr lang="en-US" sz="2000" b="1">
                <a:ea typeface="+mn-lt"/>
                <a:cs typeface="+mn-lt"/>
              </a:rPr>
              <a:t>Specificity:</a:t>
            </a:r>
            <a:r>
              <a:rPr lang="en-US" sz="2000">
                <a:ea typeface="+mn-lt"/>
                <a:cs typeface="+mn-lt"/>
              </a:rPr>
              <a:t> </a:t>
            </a:r>
            <a:endParaRPr lang="en-US" sz="2000"/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Condition Integration:</a:t>
            </a:r>
            <a:r>
              <a:rPr lang="en-US" sz="1600">
                <a:ea typeface="+mn-lt"/>
                <a:cs typeface="+mn-lt"/>
              </a:rPr>
              <a:t> Conditions are concatenated with the latent space before reconstruction.</a:t>
            </a:r>
            <a:endParaRPr lang="en-US">
              <a:ea typeface="+mn-lt"/>
              <a:cs typeface="+mn-lt"/>
            </a:endParaRP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Contextual Reconstruction:</a:t>
            </a:r>
            <a:r>
              <a:rPr lang="en-US" sz="1600">
                <a:ea typeface="+mn-lt"/>
                <a:cs typeface="+mn-lt"/>
              </a:rPr>
              <a:t> Adjusts outputs based on waveform settings.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7C18302-2198-278D-7F33-5F4C35CC9C23}"/>
              </a:ext>
            </a:extLst>
          </p:cNvPr>
          <p:cNvSpPr txBox="1">
            <a:spLocks/>
          </p:cNvSpPr>
          <p:nvPr/>
        </p:nvSpPr>
        <p:spPr>
          <a:xfrm>
            <a:off x="571500" y="1185"/>
            <a:ext cx="11049000" cy="1244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ea typeface="+mj-lt"/>
                <a:cs typeface="+mj-lt"/>
              </a:rPr>
              <a:t>ML Models – </a:t>
            </a:r>
            <a:r>
              <a:rPr lang="en-US" sz="3600">
                <a:latin typeface="Aptos Display"/>
                <a:ea typeface="+mj-lt"/>
                <a:cs typeface="+mj-lt"/>
              </a:rPr>
              <a:t>CVAE 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B1DED8-0203-1EBF-0E3A-486D8D41E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9027" y="552874"/>
            <a:ext cx="5153025" cy="28670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50F5F2-2FE9-66E1-A5C4-0B09AF889D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9200" y="188834"/>
            <a:ext cx="1228725" cy="108585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708953-9BAE-F225-8E08-5E267F830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35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4" grpId="1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D78DE3-0EDA-2D7A-4A19-A5A819D160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9C4C137-9952-5AB4-93A5-AF99D4388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1054" y="3394657"/>
            <a:ext cx="4434626" cy="343865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154FC56-BEEE-6DC1-1D51-B92FBFAF026B}"/>
              </a:ext>
            </a:extLst>
          </p:cNvPr>
          <p:cNvSpPr txBox="1"/>
          <p:nvPr/>
        </p:nvSpPr>
        <p:spPr>
          <a:xfrm>
            <a:off x="574516" y="1243916"/>
            <a:ext cx="5246658" cy="1641475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82880" indent="-182880">
              <a:spcAft>
                <a:spcPts val="500"/>
              </a:spcAft>
            </a:pPr>
            <a:r>
              <a:rPr lang="en-US" sz="2000" b="1">
                <a:ea typeface="+mn-lt"/>
                <a:cs typeface="+mn-lt"/>
              </a:rPr>
              <a:t>Specificity:</a:t>
            </a:r>
            <a:r>
              <a:rPr lang="en-US" sz="2000">
                <a:ea typeface="+mn-lt"/>
                <a:cs typeface="+mn-lt"/>
              </a:rPr>
              <a:t> </a:t>
            </a:r>
            <a:endParaRPr lang="en-US" sz="2000"/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Condition Integration:</a:t>
            </a:r>
            <a:r>
              <a:rPr lang="en-US" sz="1600">
                <a:ea typeface="+mn-lt"/>
                <a:cs typeface="+mn-lt"/>
              </a:rPr>
              <a:t> Conditions are concatenated with the latent space before reconstruction.</a:t>
            </a:r>
            <a:endParaRPr lang="en-US">
              <a:ea typeface="+mn-lt"/>
              <a:cs typeface="+mn-lt"/>
            </a:endParaRP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Contextual Reconstruction:</a:t>
            </a:r>
            <a:r>
              <a:rPr lang="en-US" sz="1600">
                <a:ea typeface="+mn-lt"/>
                <a:cs typeface="+mn-lt"/>
              </a:rPr>
              <a:t> Adjusts outputs based on waveform settings.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6B5BF51-EAEA-F87E-396F-CFB586AB1E4C}"/>
              </a:ext>
            </a:extLst>
          </p:cNvPr>
          <p:cNvSpPr txBox="1">
            <a:spLocks/>
          </p:cNvSpPr>
          <p:nvPr/>
        </p:nvSpPr>
        <p:spPr>
          <a:xfrm>
            <a:off x="571500" y="1185"/>
            <a:ext cx="11049000" cy="1244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ea typeface="+mj-lt"/>
                <a:cs typeface="+mj-lt"/>
              </a:rPr>
              <a:t>ML Models – </a:t>
            </a:r>
            <a:r>
              <a:rPr lang="en-US" sz="3600">
                <a:latin typeface="Aptos Display"/>
                <a:ea typeface="+mj-lt"/>
                <a:cs typeface="+mj-lt"/>
              </a:rPr>
              <a:t>CVAE 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2DDF43-D76F-8E81-752E-E7B5F6B29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9027" y="552874"/>
            <a:ext cx="5153025" cy="28670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F38A15-1A63-58E3-1EFB-C8F9D16C5C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200" y="188834"/>
            <a:ext cx="1228725" cy="10858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A9E0D7-18AC-7880-A9A0-0AC1D7C89CA3}"/>
              </a:ext>
            </a:extLst>
          </p:cNvPr>
          <p:cNvSpPr txBox="1"/>
          <p:nvPr/>
        </p:nvSpPr>
        <p:spPr>
          <a:xfrm>
            <a:off x="569307" y="3031510"/>
            <a:ext cx="5241485" cy="31931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000" b="1"/>
              <a:t>Issues:</a:t>
            </a:r>
          </a:p>
          <a:p>
            <a:pPr marL="182880" indent="-182880">
              <a:spcAft>
                <a:spcPts val="500"/>
              </a:spcAft>
              <a:buFont typeface="Arial,Sans-Serif"/>
              <a:buChar char="•"/>
            </a:pPr>
            <a:r>
              <a:rPr lang="en-US" sz="1600" b="1"/>
              <a:t>Over-reliance on Conditions</a:t>
            </a:r>
            <a:r>
              <a:rPr lang="en-US" sz="1600"/>
              <a:t>: Neglects actual waveform data.</a:t>
            </a:r>
            <a:endParaRPr lang="en-US"/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sz="1600" b="1"/>
              <a:t>Anomalies Dilution</a:t>
            </a:r>
            <a:r>
              <a:rPr lang="en-US" sz="1600"/>
              <a:t>: </a:t>
            </a:r>
            <a:r>
              <a:rPr lang="en-US" sz="1600">
                <a:ea typeface="+mn-lt"/>
                <a:cs typeface="+mn-lt"/>
              </a:rPr>
              <a:t>Reconstructs averaged waveforms</a:t>
            </a:r>
            <a:r>
              <a:rPr lang="en-US" sz="1600"/>
              <a:t> (e.g., missing pulses ignored).</a:t>
            </a:r>
            <a:endParaRPr lang="en-US">
              <a:ea typeface="+mn-lt"/>
              <a:cs typeface="+mn-lt"/>
            </a:endParaRP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sz="1600" b="1">
                <a:ea typeface="+mn-lt"/>
                <a:cs typeface="+mn-lt"/>
              </a:rPr>
              <a:t>Still in Progress:</a:t>
            </a:r>
            <a:r>
              <a:rPr lang="en-US" sz="1600">
                <a:ea typeface="+mn-lt"/>
                <a:cs typeface="+mn-lt"/>
              </a:rPr>
              <a:t> Requires tuning to enhance performance.</a:t>
            </a:r>
            <a:endParaRPr lang="en-US">
              <a:ea typeface="+mn-lt"/>
              <a:cs typeface="+mn-lt"/>
            </a:endParaRP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sz="1600" b="1">
                <a:ea typeface="+mn-lt"/>
                <a:cs typeface="+mn-lt"/>
              </a:rPr>
              <a:t>Plot:</a:t>
            </a:r>
            <a:r>
              <a:rPr lang="en-US" sz="1600">
                <a:ea typeface="+mn-lt"/>
                <a:cs typeface="+mn-lt"/>
              </a:rPr>
              <a:t> Reconstruction matches the waveform based on the conditions, ignoring the input anomaly.</a:t>
            </a:r>
            <a:endParaRPr lang="en-US">
              <a:ea typeface="+mn-lt"/>
              <a:cs typeface="+mn-lt"/>
            </a:endParaRP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,Sans-Serif"/>
              <a:buChar char="•"/>
            </a:pPr>
            <a:endParaRPr lang="en-US" sz="16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EFF6E1-F739-7499-8F0A-2CC8F0D2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26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D9DA6-80E5-C5DD-2288-564333B19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267" y="373592"/>
            <a:ext cx="10515600" cy="1037697"/>
          </a:xfrm>
        </p:spPr>
        <p:txBody>
          <a:bodyPr/>
          <a:lstStyle/>
          <a:p>
            <a:pPr algn="ctr"/>
            <a:r>
              <a:rPr lang="en-US" b="1">
                <a:ea typeface="+mj-lt"/>
                <a:cs typeface="+mj-lt"/>
              </a:rPr>
              <a:t>Content</a:t>
            </a:r>
            <a:endParaRPr lang="en-US" b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4B00E9-5A0F-78AC-4966-DC560BCF45AA}"/>
              </a:ext>
            </a:extLst>
          </p:cNvPr>
          <p:cNvSpPr/>
          <p:nvPr/>
        </p:nvSpPr>
        <p:spPr>
          <a:xfrm>
            <a:off x="836550" y="1900051"/>
            <a:ext cx="2630274" cy="11802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b="1">
                <a:ea typeface="+mn-lt"/>
                <a:cs typeface="+mn-lt"/>
              </a:rPr>
              <a:t>1. Context</a:t>
            </a:r>
            <a:endParaRPr lang="en-US">
              <a:ea typeface="+mn-lt"/>
              <a:cs typeface="+mn-lt"/>
            </a:endParaRPr>
          </a:p>
          <a:p>
            <a:pPr algn="ctr"/>
            <a:r>
              <a:rPr lang="en-US">
                <a:ea typeface="+mn-lt"/>
                <a:cs typeface="+mn-lt"/>
              </a:rPr>
              <a:t>EPA WP8 goals,</a:t>
            </a:r>
          </a:p>
          <a:p>
            <a:pPr algn="ctr"/>
            <a:r>
              <a:rPr lang="en-US">
                <a:ea typeface="+mn-lt"/>
                <a:cs typeface="+mn-lt"/>
              </a:rPr>
              <a:t>KFA71/79 importance.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8C839B-585D-02BF-EAE5-46A225FC55FE}"/>
              </a:ext>
            </a:extLst>
          </p:cNvPr>
          <p:cNvSpPr/>
          <p:nvPr/>
        </p:nvSpPr>
        <p:spPr>
          <a:xfrm>
            <a:off x="4638083" y="1900051"/>
            <a:ext cx="2630274" cy="11802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b="1">
                <a:ea typeface="+mn-lt"/>
                <a:cs typeface="+mn-lt"/>
              </a:rPr>
              <a:t>2. KFA71/79 </a:t>
            </a:r>
            <a:endParaRPr lang="en-US">
              <a:ea typeface="+mn-lt"/>
              <a:cs typeface="+mn-lt"/>
            </a:endParaRPr>
          </a:p>
          <a:p>
            <a:pPr algn="ctr"/>
            <a:r>
              <a:rPr lang="en-US" b="1">
                <a:ea typeface="+mn-lt"/>
                <a:cs typeface="+mn-lt"/>
              </a:rPr>
              <a:t>System Overview</a:t>
            </a:r>
            <a:endParaRPr lang="en-US"/>
          </a:p>
          <a:p>
            <a:pPr algn="ctr"/>
            <a:r>
              <a:rPr lang="en-US">
                <a:ea typeface="+mn-lt"/>
                <a:cs typeface="+mn-lt"/>
              </a:rPr>
              <a:t>Key components,</a:t>
            </a:r>
          </a:p>
          <a:p>
            <a:pPr algn="ctr"/>
            <a:r>
              <a:rPr lang="en-US">
                <a:ea typeface="+mn-lt"/>
                <a:cs typeface="+mn-lt"/>
              </a:rPr>
              <a:t>challenges.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C391A2-C00E-8202-92A6-893A2A048583}"/>
              </a:ext>
            </a:extLst>
          </p:cNvPr>
          <p:cNvSpPr/>
          <p:nvPr/>
        </p:nvSpPr>
        <p:spPr>
          <a:xfrm>
            <a:off x="8287217" y="1900051"/>
            <a:ext cx="2630274" cy="11802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b="1">
                <a:ea typeface="+mn-lt"/>
                <a:cs typeface="+mn-lt"/>
              </a:rPr>
              <a:t>3. Proposed Approach</a:t>
            </a:r>
            <a:endParaRPr lang="en-US"/>
          </a:p>
          <a:p>
            <a:pPr algn="ctr"/>
            <a:r>
              <a:rPr lang="en-US">
                <a:ea typeface="+mn-lt"/>
                <a:cs typeface="+mn-lt"/>
              </a:rPr>
              <a:t>Anomaly detection pipeline.</a:t>
            </a: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935CEA-7204-7154-035A-4C8C4BBF60BA}"/>
              </a:ext>
            </a:extLst>
          </p:cNvPr>
          <p:cNvSpPr/>
          <p:nvPr/>
        </p:nvSpPr>
        <p:spPr>
          <a:xfrm>
            <a:off x="835451" y="4092917"/>
            <a:ext cx="2630274" cy="11802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b="1">
                <a:ea typeface="+mn-lt"/>
                <a:cs typeface="+mn-lt"/>
              </a:rPr>
              <a:t>4. Data &amp; Models</a:t>
            </a:r>
            <a:endParaRPr lang="en-US"/>
          </a:p>
          <a:p>
            <a:pPr algn="ctr"/>
            <a:r>
              <a:rPr lang="en-US">
                <a:ea typeface="+mn-lt"/>
                <a:cs typeface="+mn-lt"/>
              </a:rPr>
              <a:t>Waveform analysis,</a:t>
            </a:r>
          </a:p>
          <a:p>
            <a:pPr algn="ctr"/>
            <a:r>
              <a:rPr lang="en-US">
                <a:ea typeface="+mn-lt"/>
                <a:cs typeface="+mn-lt"/>
              </a:rPr>
              <a:t>VAE/CVAE.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F4B307-6BB5-4000-E27A-E5E512CDF7A1}"/>
              </a:ext>
            </a:extLst>
          </p:cNvPr>
          <p:cNvSpPr/>
          <p:nvPr/>
        </p:nvSpPr>
        <p:spPr>
          <a:xfrm>
            <a:off x="8284330" y="4092917"/>
            <a:ext cx="2630274" cy="11802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b="1">
                <a:ea typeface="+mn-lt"/>
                <a:cs typeface="+mn-lt"/>
              </a:rPr>
              <a:t>6. Continual Learning</a:t>
            </a:r>
            <a:endParaRPr lang="en-US"/>
          </a:p>
          <a:p>
            <a:pPr algn="ctr"/>
            <a:r>
              <a:rPr lang="en-US">
                <a:ea typeface="+mn-lt"/>
                <a:cs typeface="+mn-lt"/>
              </a:rPr>
              <a:t>Requirements and benefits.</a:t>
            </a:r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71E90C-0106-B21B-491F-9809656C6CEF}"/>
              </a:ext>
            </a:extLst>
          </p:cNvPr>
          <p:cNvSpPr/>
          <p:nvPr/>
        </p:nvSpPr>
        <p:spPr>
          <a:xfrm>
            <a:off x="4646550" y="4092917"/>
            <a:ext cx="2630274" cy="11802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b="1">
                <a:ea typeface="+mn-lt"/>
                <a:cs typeface="+mn-lt"/>
              </a:rPr>
              <a:t>5. Results &amp; Outlook</a:t>
            </a:r>
            <a:endParaRPr lang="en-US"/>
          </a:p>
          <a:p>
            <a:pPr algn="ctr"/>
            <a:r>
              <a:rPr lang="en-US">
                <a:ea typeface="+mn-lt"/>
                <a:cs typeface="+mn-lt"/>
              </a:rPr>
              <a:t>Insights and future directions.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3A9F04-CEB3-BF80-3B42-2A982D97E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1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DB9F51-F7E2-8183-E2F5-F98C12142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>
            <a:extLst>
              <a:ext uri="{FF2B5EF4-FFF2-40B4-BE49-F238E27FC236}">
                <a16:creationId xmlns:a16="http://schemas.microsoft.com/office/drawing/2014/main" id="{E6D7CFFB-EDE3-D585-1470-544E0FFD86A8}"/>
              </a:ext>
            </a:extLst>
          </p:cNvPr>
          <p:cNvSpPr txBox="1"/>
          <p:nvPr/>
        </p:nvSpPr>
        <p:spPr>
          <a:xfrm>
            <a:off x="922770" y="1186223"/>
            <a:ext cx="4793669" cy="2872581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500"/>
              </a:spcAft>
            </a:pPr>
            <a:r>
              <a:rPr lang="en-US" sz="2000" b="1"/>
              <a:t>Specificities:</a:t>
            </a:r>
            <a:endParaRPr lang="en-US" sz="2000"/>
          </a:p>
          <a:p>
            <a:pPr marL="182880" indent="-182880">
              <a:spcAft>
                <a:spcPts val="5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Condition Decoder:</a:t>
            </a:r>
            <a:r>
              <a:rPr lang="en-US" sz="1600">
                <a:ea typeface="+mn-lt"/>
                <a:cs typeface="+mn-lt"/>
              </a:rPr>
              <a:t> Predicts the conditions from the latent space using an additional neural network.</a:t>
            </a:r>
            <a:endParaRPr lang="en-US">
              <a:ea typeface="+mn-lt"/>
              <a:cs typeface="+mn-lt"/>
            </a:endParaRPr>
          </a:p>
          <a:p>
            <a:pPr marL="182880" indent="-182880">
              <a:spcAft>
                <a:spcPts val="5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Prediction Loss (MAE):</a:t>
            </a:r>
            <a:r>
              <a:rPr lang="en-US" sz="1600">
                <a:ea typeface="+mn-lt"/>
                <a:cs typeface="+mn-lt"/>
              </a:rPr>
              <a:t> Minimizes error between predicted and true conditions.</a:t>
            </a:r>
            <a:endParaRPr lang="en-US">
              <a:ea typeface="+mn-lt"/>
              <a:cs typeface="+mn-lt"/>
            </a:endParaRPr>
          </a:p>
          <a:p>
            <a:pPr marL="182880" indent="-182880">
              <a:spcAft>
                <a:spcPts val="5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Indirect Conditioning:</a:t>
            </a:r>
            <a:r>
              <a:rPr lang="en-US" sz="1600">
                <a:ea typeface="+mn-lt"/>
                <a:cs typeface="+mn-lt"/>
              </a:rPr>
              <a:t> Decoder uses latent space information without direct condition input.</a:t>
            </a:r>
          </a:p>
          <a:p>
            <a:pPr marL="182880" indent="-182880">
              <a:spcAft>
                <a:spcPts val="5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Latent Space:</a:t>
            </a:r>
            <a:r>
              <a:rPr lang="en-US" sz="1600">
                <a:ea typeface="+mn-lt"/>
                <a:cs typeface="+mn-lt"/>
              </a:rPr>
              <a:t> Encodes condition-specific features for better representation.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09EB552-79C6-B7ED-C2FB-C95F991A2E7A}"/>
              </a:ext>
            </a:extLst>
          </p:cNvPr>
          <p:cNvSpPr txBox="1">
            <a:spLocks/>
          </p:cNvSpPr>
          <p:nvPr/>
        </p:nvSpPr>
        <p:spPr>
          <a:xfrm>
            <a:off x="571500" y="1185"/>
            <a:ext cx="11049000" cy="1244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ea typeface="+mj-lt"/>
                <a:cs typeface="+mj-lt"/>
              </a:rPr>
              <a:t>ML Models – </a:t>
            </a:r>
            <a:r>
              <a:rPr lang="en-US" sz="3600">
                <a:latin typeface="Aptos Display"/>
                <a:ea typeface="+mj-lt"/>
                <a:cs typeface="+mj-lt"/>
              </a:rPr>
              <a:t>CVAE 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2DBB72-CFBA-5A2A-3849-98BC20ECE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5927" y="811190"/>
            <a:ext cx="5153025" cy="28765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5F93F8-BFDB-55BF-37F0-BA2164465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4695" y="206353"/>
            <a:ext cx="1600200" cy="10382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72C9742-02E7-E689-A90D-F4F1D3DDB2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6238" y="284248"/>
            <a:ext cx="1504950" cy="4857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90F224-7032-21B1-73D2-DA36B80924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4657" y="357710"/>
            <a:ext cx="2933700" cy="332422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6FD303-F1EB-44A8-1A4E-962D635AF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8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p"/>
      <p:bldP spid="43" grpId="1" build="allAtOnce"/>
      <p:bldP spid="43" grpId="2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037D03-AF53-CB76-8A38-5A8EFDE72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>
            <a:extLst>
              <a:ext uri="{FF2B5EF4-FFF2-40B4-BE49-F238E27FC236}">
                <a16:creationId xmlns:a16="http://schemas.microsoft.com/office/drawing/2014/main" id="{C86029B3-7C83-6B1E-A6AA-74DCD3E3692D}"/>
              </a:ext>
            </a:extLst>
          </p:cNvPr>
          <p:cNvSpPr txBox="1"/>
          <p:nvPr/>
        </p:nvSpPr>
        <p:spPr>
          <a:xfrm>
            <a:off x="922770" y="1186223"/>
            <a:ext cx="4793669" cy="3244478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500"/>
              </a:spcAft>
            </a:pPr>
            <a:r>
              <a:rPr lang="en-US" sz="2000" b="1"/>
              <a:t>Specificities:</a:t>
            </a:r>
            <a:endParaRPr lang="en-US" sz="2000"/>
          </a:p>
          <a:p>
            <a:pPr marL="182880" indent="-182880">
              <a:spcAft>
                <a:spcPts val="500"/>
              </a:spcAft>
              <a:buFont typeface="Arial,Sans-Serif"/>
              <a:buChar char="•"/>
            </a:pPr>
            <a:r>
              <a:rPr lang="en-US" sz="1600" b="1">
                <a:ea typeface="+mn-lt"/>
                <a:cs typeface="+mn-lt"/>
              </a:rPr>
              <a:t>Condition Decoder:</a:t>
            </a:r>
            <a:r>
              <a:rPr lang="en-US" sz="1600">
                <a:ea typeface="+mn-lt"/>
                <a:cs typeface="+mn-lt"/>
              </a:rPr>
              <a:t> Predicts the conditions from the latent space using an additional neural network.</a:t>
            </a:r>
          </a:p>
          <a:p>
            <a:pPr marL="182880" indent="-182880">
              <a:spcAft>
                <a:spcPts val="500"/>
              </a:spcAft>
              <a:buFont typeface="Arial,Sans-Serif"/>
              <a:buChar char="•"/>
            </a:pPr>
            <a:r>
              <a:rPr lang="en-US" sz="1600" b="1">
                <a:ea typeface="+mn-lt"/>
                <a:cs typeface="+mn-lt"/>
              </a:rPr>
              <a:t>Prediction Loss (MAE):</a:t>
            </a:r>
            <a:r>
              <a:rPr lang="en-US" sz="1600">
                <a:ea typeface="+mn-lt"/>
                <a:cs typeface="+mn-lt"/>
              </a:rPr>
              <a:t> Minimizes error between predicted and true conditions.</a:t>
            </a:r>
          </a:p>
          <a:p>
            <a:pPr marL="182880" indent="-182880">
              <a:spcAft>
                <a:spcPts val="500"/>
              </a:spcAft>
              <a:buFont typeface="Arial,Sans-Serif"/>
              <a:buChar char="•"/>
            </a:pPr>
            <a:r>
              <a:rPr lang="en-US" sz="1600" b="1">
                <a:ea typeface="+mn-lt"/>
                <a:cs typeface="+mn-lt"/>
              </a:rPr>
              <a:t>Indirect Conditioning:</a:t>
            </a:r>
            <a:r>
              <a:rPr lang="en-US" sz="1600">
                <a:ea typeface="+mn-lt"/>
                <a:cs typeface="+mn-lt"/>
              </a:rPr>
              <a:t> Decoder uses latent space information without direct condition input.</a:t>
            </a:r>
          </a:p>
          <a:p>
            <a:pPr marL="182880" indent="-182880">
              <a:spcAft>
                <a:spcPts val="500"/>
              </a:spcAft>
              <a:buFont typeface="Arial,Sans-Serif"/>
              <a:buChar char="•"/>
            </a:pPr>
            <a:r>
              <a:rPr lang="en-US" sz="1600" b="1">
                <a:ea typeface="+mn-lt"/>
                <a:cs typeface="+mn-lt"/>
              </a:rPr>
              <a:t>Latent Space:</a:t>
            </a:r>
            <a:r>
              <a:rPr lang="en-US" sz="1600">
                <a:ea typeface="+mn-lt"/>
                <a:cs typeface="+mn-lt"/>
              </a:rPr>
              <a:t> Encodes condition-specific features for better representation.</a:t>
            </a:r>
          </a:p>
          <a:p>
            <a:pPr>
              <a:spcAft>
                <a:spcPts val="500"/>
              </a:spcAft>
            </a:pPr>
            <a:endParaRPr lang="en-US" sz="2000" b="1">
              <a:ea typeface="+mn-lt"/>
              <a:cs typeface="+mn-lt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DEA290F-5963-B7FD-2AB5-4289ADC76A09}"/>
              </a:ext>
            </a:extLst>
          </p:cNvPr>
          <p:cNvSpPr txBox="1">
            <a:spLocks/>
          </p:cNvSpPr>
          <p:nvPr/>
        </p:nvSpPr>
        <p:spPr>
          <a:xfrm>
            <a:off x="571500" y="1185"/>
            <a:ext cx="11049000" cy="1244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ea typeface="+mj-lt"/>
                <a:cs typeface="+mj-lt"/>
              </a:rPr>
              <a:t>ML Models – </a:t>
            </a:r>
            <a:r>
              <a:rPr lang="en-US" sz="3600">
                <a:latin typeface="Aptos Display"/>
                <a:ea typeface="+mj-lt"/>
                <a:cs typeface="+mj-lt"/>
              </a:rPr>
              <a:t>CVAE 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0AEFB9-E07B-F057-BB13-DCA609C73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5927" y="811190"/>
            <a:ext cx="5153025" cy="28765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42875C-F6A6-4ED3-6B9C-B9E7822E7C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4695" y="206353"/>
            <a:ext cx="1600200" cy="10382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B63DA2-0A54-1E1E-E670-FA1361CAEE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6238" y="284248"/>
            <a:ext cx="1504950" cy="4857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1057B7-86F2-B78F-E734-7E9A2BFEBA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4657" y="357710"/>
            <a:ext cx="2933700" cy="3324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5172F2B-C63B-F0F5-2795-3159513D2647}"/>
              </a:ext>
            </a:extLst>
          </p:cNvPr>
          <p:cNvSpPr txBox="1"/>
          <p:nvPr/>
        </p:nvSpPr>
        <p:spPr>
          <a:xfrm>
            <a:off x="920044" y="4012073"/>
            <a:ext cx="4519537" cy="26263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500"/>
              </a:spcAft>
            </a:pPr>
            <a:r>
              <a:rPr lang="en-US" sz="2000" b="1"/>
              <a:t>Advantages:</a:t>
            </a:r>
            <a:endParaRPr lang="en-US" sz="2000"/>
          </a:p>
          <a:p>
            <a:pPr marL="182880" indent="-182880">
              <a:spcAft>
                <a:spcPts val="5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Reduced Over-reliance:</a:t>
            </a:r>
            <a:r>
              <a:rPr lang="en-US" sz="1600">
                <a:ea typeface="+mn-lt"/>
                <a:cs typeface="+mn-lt"/>
              </a:rPr>
              <a:t> Avoids direct dependence on condition inputs, improving robustness.</a:t>
            </a:r>
          </a:p>
          <a:p>
            <a:pPr marL="182880" indent="-182880">
              <a:spcAft>
                <a:spcPts val="500"/>
              </a:spcAft>
              <a:buFont typeface="Arial"/>
              <a:buChar char="•"/>
            </a:pPr>
            <a:r>
              <a:rPr lang="en-US" sz="1600" b="1">
                <a:ea typeface="+mn-lt"/>
                <a:cs typeface="+mn-lt"/>
              </a:rPr>
              <a:t>Improved Performance:</a:t>
            </a:r>
            <a:r>
              <a:rPr lang="en-US" sz="1600">
                <a:ea typeface="+mn-lt"/>
                <a:cs typeface="+mn-lt"/>
              </a:rPr>
              <a:t> Addresses issues of CVAE 1 by better capturing waveform anomalies.</a:t>
            </a:r>
          </a:p>
          <a:p>
            <a:pPr marL="182880" indent="-182880">
              <a:spcBef>
                <a:spcPts val="5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sz="1600" b="1">
                <a:ea typeface="+mn-lt"/>
                <a:cs typeface="+mn-lt"/>
              </a:rPr>
              <a:t>Plot</a:t>
            </a:r>
            <a:r>
              <a:rPr lang="en-US" sz="1600">
                <a:ea typeface="+mn-lt"/>
                <a:cs typeface="+mn-lt"/>
              </a:rPr>
              <a:t>: No waveform-like reconstruction for large anomalies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625FC0-EDE2-9EA8-4BA8-99FDAE6604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1306" y="3759558"/>
            <a:ext cx="3726288" cy="295570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A36A14-90ED-CD99-DF94-ACCD65F0B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5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3C70DB9-E5E9-0B94-8B8E-21A88AA69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768" y="-2737"/>
            <a:ext cx="11049000" cy="1281453"/>
          </a:xfrm>
        </p:spPr>
        <p:txBody>
          <a:bodyPr>
            <a:normAutofit/>
          </a:bodyPr>
          <a:lstStyle/>
          <a:p>
            <a:r>
              <a:rPr lang="en-US" sz="3600"/>
              <a:t>ML Models – CVAE 2: Architecture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B6304E-1F0D-DCEC-3A3B-8BD8906B9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41" y="1021546"/>
            <a:ext cx="7669069" cy="544166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7242D2-EEC2-A38D-6DC2-1FAFF904A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935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87556D-9DF6-F00F-2A66-72E64CFDF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20D01851-6DB6-BFCA-2A56-666AA400E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2737"/>
            <a:ext cx="10950039" cy="98054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>
                <a:ea typeface="+mj-lt"/>
                <a:cs typeface="+mj-lt"/>
              </a:rPr>
              <a:t>Results – Validation Normal</a:t>
            </a:r>
            <a:endParaRPr lang="en-US" sz="3600">
              <a:latin typeface="Apto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13E2F7-5C91-7559-C7EC-BD663629C4C4}"/>
              </a:ext>
            </a:extLst>
          </p:cNvPr>
          <p:cNvSpPr txBox="1"/>
          <p:nvPr/>
        </p:nvSpPr>
        <p:spPr>
          <a:xfrm>
            <a:off x="570046" y="971936"/>
            <a:ext cx="4014262" cy="7104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500"/>
              </a:spcAft>
            </a:pPr>
            <a:r>
              <a:rPr lang="en-US" b="1">
                <a:ea typeface="+mn-lt"/>
                <a:cs typeface="+mn-lt"/>
              </a:rPr>
              <a:t>Best Model</a:t>
            </a:r>
            <a:r>
              <a:rPr lang="en-US">
                <a:ea typeface="+mn-lt"/>
                <a:cs typeface="+mn-lt"/>
              </a:rPr>
              <a:t>: </a:t>
            </a:r>
          </a:p>
          <a:p>
            <a:pPr algn="just">
              <a:spcAft>
                <a:spcPts val="500"/>
              </a:spcAft>
            </a:pPr>
            <a:r>
              <a:rPr lang="en-US">
                <a:ea typeface="+mn-lt"/>
                <a:cs typeface="+mn-lt"/>
              </a:rPr>
              <a:t>CVAE 2 provided the best results.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59FC0F-897D-099A-1E84-C09A1209A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041" y="2232338"/>
            <a:ext cx="4016064" cy="30200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632FD8-0F89-B9DB-A25F-6A1F25990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6178" y="2229654"/>
            <a:ext cx="4016063" cy="30200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3284CF-7023-8E2F-ACA5-915FC1564E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95" y="2223908"/>
            <a:ext cx="4016063" cy="302009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B1F833-CF89-2480-5C1B-FBCFB53B1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8890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E2612A-6A93-95EF-7546-F2BBE1DF2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4BB56F-3797-7E6D-0F0B-9BB5E2C36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401" y="2310823"/>
            <a:ext cx="4005330" cy="2923505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15A30F48-66AB-2B2B-E852-94801F158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2737"/>
            <a:ext cx="10950039" cy="98054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>
                <a:ea typeface="+mj-lt"/>
                <a:cs typeface="+mj-lt"/>
              </a:rPr>
              <a:t>Results – Validation New Settings </a:t>
            </a:r>
            <a:endParaRPr lang="en-US" sz="3600">
              <a:latin typeface="Aptos Display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9211C3-E277-6CE4-CE4F-6E80BDAA81B7}"/>
              </a:ext>
            </a:extLst>
          </p:cNvPr>
          <p:cNvSpPr txBox="1"/>
          <p:nvPr/>
        </p:nvSpPr>
        <p:spPr>
          <a:xfrm>
            <a:off x="570046" y="971936"/>
            <a:ext cx="4014262" cy="7104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500"/>
              </a:spcAft>
            </a:pPr>
            <a:r>
              <a:rPr lang="en-US" b="1">
                <a:ea typeface="+mn-lt"/>
                <a:cs typeface="+mn-lt"/>
              </a:rPr>
              <a:t>Best Model</a:t>
            </a:r>
            <a:r>
              <a:rPr lang="en-US">
                <a:ea typeface="+mn-lt"/>
                <a:cs typeface="+mn-lt"/>
              </a:rPr>
              <a:t>: </a:t>
            </a:r>
          </a:p>
          <a:p>
            <a:pPr algn="just">
              <a:spcAft>
                <a:spcPts val="500"/>
              </a:spcAft>
            </a:pPr>
            <a:r>
              <a:rPr lang="en-US">
                <a:ea typeface="+mn-lt"/>
                <a:cs typeface="+mn-lt"/>
              </a:rPr>
              <a:t>CVAE 2 provided the best results.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EF08B9-A821-3C17-392E-7EFD0DB04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3110" y="2310685"/>
            <a:ext cx="3994598" cy="29235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B56972-23E1-1141-9646-5CC663E5BF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58" y="2310684"/>
            <a:ext cx="3994598" cy="292350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2D4A6-E493-96E4-8B10-50DCB94DC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91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BBF5BA-7BC4-ED49-DF66-8D7FD33F6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F5ECBC1-B613-822B-959C-86E480446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2737"/>
            <a:ext cx="10950039" cy="98054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>
                <a:ea typeface="+mj-lt"/>
                <a:cs typeface="+mj-lt"/>
              </a:rPr>
              <a:t>Results – Validation Anomalies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B78578-3D37-4D4A-A47A-B59AD25ACD75}"/>
              </a:ext>
            </a:extLst>
          </p:cNvPr>
          <p:cNvSpPr txBox="1"/>
          <p:nvPr/>
        </p:nvSpPr>
        <p:spPr>
          <a:xfrm>
            <a:off x="570046" y="971936"/>
            <a:ext cx="4014262" cy="7104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500"/>
              </a:spcAft>
            </a:pPr>
            <a:r>
              <a:rPr lang="en-US" b="1">
                <a:ea typeface="+mn-lt"/>
                <a:cs typeface="+mn-lt"/>
              </a:rPr>
              <a:t>Best Model</a:t>
            </a:r>
            <a:r>
              <a:rPr lang="en-US">
                <a:ea typeface="+mn-lt"/>
                <a:cs typeface="+mn-lt"/>
              </a:rPr>
              <a:t>: </a:t>
            </a:r>
          </a:p>
          <a:p>
            <a:pPr algn="just">
              <a:spcAft>
                <a:spcPts val="500"/>
              </a:spcAft>
            </a:pPr>
            <a:r>
              <a:rPr lang="en-US">
                <a:ea typeface="+mn-lt"/>
                <a:cs typeface="+mn-lt"/>
              </a:rPr>
              <a:t>CVAE 2 provided the best results.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26CAFE-BF6B-DD9C-35F8-C7E75070E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2534" y="2313054"/>
            <a:ext cx="3992089" cy="29272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C85F24-0B03-3DAE-E00F-31850D860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5794" y="2338282"/>
            <a:ext cx="3982193" cy="28777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24FEBF-5FAE-B0E5-CC66-B17962EBCB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767" y="2287547"/>
            <a:ext cx="3992089" cy="292726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B55FAB-F889-B52F-9D56-14DE2AF10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26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22EB6-CA30-DE6E-9C96-41AA220AA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4118F2F-0688-F346-3160-F422ADE8C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049" y="963706"/>
            <a:ext cx="7664965" cy="4260953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E46A9C28-A578-4892-B6AC-19BAC91F0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2737"/>
            <a:ext cx="10950039" cy="98054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>
                <a:ea typeface="+mj-lt"/>
                <a:cs typeface="+mj-lt"/>
              </a:rPr>
              <a:t>Results – Reconstruction errors</a:t>
            </a:r>
            <a:endParaRPr lang="en-US" sz="3600">
              <a:latin typeface="Apto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FCA838-C267-3EC0-92A4-5E3780BC8FE8}"/>
              </a:ext>
            </a:extLst>
          </p:cNvPr>
          <p:cNvSpPr txBox="1"/>
          <p:nvPr/>
        </p:nvSpPr>
        <p:spPr>
          <a:xfrm>
            <a:off x="447962" y="1386529"/>
            <a:ext cx="387474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>
                <a:ea typeface="+mn-lt"/>
                <a:cs typeface="+mn-lt"/>
              </a:rPr>
              <a:t>High Reconstruction Errors</a:t>
            </a:r>
            <a:r>
              <a:rPr lang="en-US">
                <a:ea typeface="+mn-lt"/>
                <a:cs typeface="+mn-lt"/>
              </a:rPr>
              <a:t>: Observed in some data.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F85491-D9D8-FA41-BCAA-3213A55C7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863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BDBCD-1B13-0724-5210-E0DA10E89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4FCB75C-FD24-6ED7-3C96-D05EC1045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2212" y="944990"/>
            <a:ext cx="7682317" cy="4269289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6E1BAD6-B00A-B10D-3000-AA37EE2E4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2737"/>
            <a:ext cx="10950039" cy="98054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>
                <a:ea typeface="+mj-lt"/>
                <a:cs typeface="+mj-lt"/>
              </a:rPr>
              <a:t>Results – Reconstruction errors</a:t>
            </a:r>
            <a:endParaRPr lang="en-US" sz="3600">
              <a:latin typeface="Apto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425ACC-FD7B-B15E-F322-3AAB98E5AF8A}"/>
              </a:ext>
            </a:extLst>
          </p:cNvPr>
          <p:cNvSpPr txBox="1"/>
          <p:nvPr/>
        </p:nvSpPr>
        <p:spPr>
          <a:xfrm>
            <a:off x="447962" y="1386529"/>
            <a:ext cx="3874741" cy="139268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>
                <a:ea typeface="+mn-lt"/>
                <a:cs typeface="+mn-lt"/>
              </a:rPr>
              <a:t>High Reconstruction Errors</a:t>
            </a:r>
            <a:r>
              <a:rPr lang="en-US">
                <a:ea typeface="+mn-lt"/>
                <a:cs typeface="+mn-lt"/>
              </a:rPr>
              <a:t>: Observed in some data.</a:t>
            </a:r>
          </a:p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/>
              <a:t>Known Anomalies</a:t>
            </a:r>
            <a:r>
              <a:rPr lang="en-US"/>
              <a:t>: Associated with high errors.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574D39-432B-F49E-E34A-AFD5CBD94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22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A4119-4F5D-3745-5976-2EA95489D8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09B7480-BB66-F729-8118-A8E452E15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902" y="955183"/>
            <a:ext cx="7665261" cy="4260761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CECABE63-ECA5-E613-44C0-D65A5207E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2737"/>
            <a:ext cx="10950039" cy="98054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>
                <a:ea typeface="+mj-lt"/>
                <a:cs typeface="+mj-lt"/>
              </a:rPr>
              <a:t>Results – Reconstruction errors</a:t>
            </a:r>
            <a:endParaRPr lang="en-US" sz="3600">
              <a:latin typeface="Apto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8989E4-F00B-3B56-C6C1-8EC665D54D64}"/>
              </a:ext>
            </a:extLst>
          </p:cNvPr>
          <p:cNvSpPr txBox="1"/>
          <p:nvPr/>
        </p:nvSpPr>
        <p:spPr>
          <a:xfrm>
            <a:off x="447962" y="1386529"/>
            <a:ext cx="3874741" cy="139268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>
                <a:ea typeface="+mn-lt"/>
                <a:cs typeface="+mn-lt"/>
              </a:rPr>
              <a:t>High Reconstruction Errors</a:t>
            </a:r>
            <a:r>
              <a:rPr lang="en-US">
                <a:ea typeface="+mn-lt"/>
                <a:cs typeface="+mn-lt"/>
              </a:rPr>
              <a:t>: Observed in some data.</a:t>
            </a:r>
          </a:p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/>
              <a:t>Known Anomalies</a:t>
            </a:r>
            <a:r>
              <a:rPr lang="en-US"/>
              <a:t>: Associated with high errors.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44A7D1-F04C-FAC3-480C-F0588B64D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80000">
            <a:off x="588872" y="2976562"/>
            <a:ext cx="3358535" cy="24526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8F1D18-6087-D18B-4999-2673F8F8A5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2340" y="3619498"/>
            <a:ext cx="3373535" cy="24526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13CFB2-E785-D1D5-868A-9C888289D9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">
            <a:off x="8534748" y="3571874"/>
            <a:ext cx="3373533" cy="253603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67656E7-F8EF-0254-667C-6CA042B55552}"/>
              </a:ext>
            </a:extLst>
          </p:cNvPr>
          <p:cNvCxnSpPr/>
          <p:nvPr/>
        </p:nvCxnSpPr>
        <p:spPr>
          <a:xfrm flipH="1">
            <a:off x="7015128" y="2928265"/>
            <a:ext cx="181947" cy="5518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7496644-6612-5106-89C1-FA29B07797F6}"/>
              </a:ext>
            </a:extLst>
          </p:cNvPr>
          <p:cNvCxnSpPr>
            <a:cxnSpLocks/>
          </p:cNvCxnSpPr>
          <p:nvPr/>
        </p:nvCxnSpPr>
        <p:spPr>
          <a:xfrm flipH="1">
            <a:off x="3895355" y="1482749"/>
            <a:ext cx="3702173" cy="14212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6A5D605-C383-3BDF-72BA-A702685D9993}"/>
              </a:ext>
            </a:extLst>
          </p:cNvPr>
          <p:cNvCxnSpPr>
            <a:cxnSpLocks/>
          </p:cNvCxnSpPr>
          <p:nvPr/>
        </p:nvCxnSpPr>
        <p:spPr>
          <a:xfrm flipH="1">
            <a:off x="10123323" y="2839990"/>
            <a:ext cx="85355" cy="6913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A85004-DBC4-21C4-EA8D-C6761A93E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1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79905-9B6F-CC4D-5B20-1ABD20AC8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A6DDB727-E590-B246-078B-77B162738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2737"/>
            <a:ext cx="10950039" cy="98054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>
                <a:ea typeface="+mj-lt"/>
                <a:cs typeface="+mj-lt"/>
              </a:rPr>
              <a:t>Results – Reconstruction errors</a:t>
            </a:r>
            <a:endParaRPr lang="en-US" sz="3600">
              <a:latin typeface="Apto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B82964-CE3D-BE53-230D-A1245A39790E}"/>
              </a:ext>
            </a:extLst>
          </p:cNvPr>
          <p:cNvSpPr txBox="1"/>
          <p:nvPr/>
        </p:nvSpPr>
        <p:spPr>
          <a:xfrm>
            <a:off x="447962" y="1386529"/>
            <a:ext cx="3874741" cy="139268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>
                <a:ea typeface="+mn-lt"/>
                <a:cs typeface="+mn-lt"/>
              </a:rPr>
              <a:t>High Reconstruction Errors</a:t>
            </a:r>
            <a:r>
              <a:rPr lang="en-US">
                <a:ea typeface="+mn-lt"/>
                <a:cs typeface="+mn-lt"/>
              </a:rPr>
              <a:t>: Observed in some data.</a:t>
            </a:r>
          </a:p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/>
              <a:t>Known Anomalies</a:t>
            </a:r>
            <a:r>
              <a:rPr lang="en-US"/>
              <a:t>: Associated with high errors.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EE50AE-7B7C-543B-040C-23ECF4704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447" y="979579"/>
            <a:ext cx="7682317" cy="426928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26D0C08-817B-DA31-A2FF-D4BAFBF0D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2693" y="989611"/>
            <a:ext cx="3615887" cy="426522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AA9C32-C340-21A5-B054-932BB8EE1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29</a:t>
            </a:fld>
            <a:endParaRPr lang="en-US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D0DC589-F7D5-AE6D-CD86-AFC58C4D540F}"/>
              </a:ext>
            </a:extLst>
          </p:cNvPr>
          <p:cNvCxnSpPr/>
          <p:nvPr/>
        </p:nvCxnSpPr>
        <p:spPr>
          <a:xfrm>
            <a:off x="1055478" y="3520964"/>
            <a:ext cx="10505724" cy="10691"/>
          </a:xfrm>
          <a:prstGeom prst="straightConnector1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E9F5C5F-448B-A56C-9035-9C7B03C3842A}"/>
              </a:ext>
            </a:extLst>
          </p:cNvPr>
          <p:cNvSpPr txBox="1"/>
          <p:nvPr/>
        </p:nvSpPr>
        <p:spPr>
          <a:xfrm rot="780000">
            <a:off x="10378965" y="3205654"/>
            <a:ext cx="97220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/>
              <a:t>Threshold</a:t>
            </a:r>
          </a:p>
        </p:txBody>
      </p:sp>
    </p:spTree>
    <p:extLst>
      <p:ext uri="{BB962C8B-B14F-4D97-AF65-F5344CB8AC3E}">
        <p14:creationId xmlns:p14="http://schemas.microsoft.com/office/powerpoint/2010/main" val="910840741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1F86F-7B48-AE0B-C272-5CDAFB695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8"/>
            <a:ext cx="10515600" cy="1325563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 sz="4000">
                <a:latin typeface="Aptos"/>
              </a:rPr>
              <a:t>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CE4FA0-0387-FC50-BE68-DA8139DC8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1000" y="1618481"/>
            <a:ext cx="8890000" cy="380359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500"/>
              </a:spcAft>
            </a:pPr>
            <a:r>
              <a:rPr lang="en-US" b="1">
                <a:ea typeface="+mn-lt"/>
                <a:cs typeface="+mn-lt"/>
              </a:rPr>
              <a:t>PhD at CERN</a:t>
            </a:r>
            <a:r>
              <a:rPr lang="en-US">
                <a:ea typeface="+mn-lt"/>
                <a:cs typeface="+mn-lt"/>
              </a:rPr>
              <a:t>: </a:t>
            </a:r>
            <a:r>
              <a:rPr lang="en-US" sz="2400" b="1" i="1">
                <a:solidFill>
                  <a:schemeClr val="tx2">
                    <a:lumMod val="90000"/>
                    <a:lumOff val="10000"/>
                  </a:schemeClr>
                </a:solidFill>
                <a:ea typeface="+mn-lt"/>
                <a:cs typeface="+mn-lt"/>
              </a:rPr>
              <a:t>Continual Learning</a:t>
            </a:r>
            <a:r>
              <a:rPr lang="en-US" sz="2400">
                <a:ea typeface="+mn-lt"/>
                <a:cs typeface="+mn-lt"/>
              </a:rPr>
              <a:t> for anomaly detection and forecasting in accelerator systems.</a:t>
            </a:r>
            <a:endParaRPr lang="en-US"/>
          </a:p>
          <a:p>
            <a:pPr>
              <a:spcAft>
                <a:spcPts val="500"/>
              </a:spcAft>
            </a:pPr>
            <a:r>
              <a:rPr lang="en-US">
                <a:ea typeface="+mn-lt"/>
                <a:cs typeface="+mn-lt"/>
              </a:rPr>
              <a:t>Part of the </a:t>
            </a:r>
            <a:r>
              <a:rPr lang="en-US" b="1" i="1">
                <a:solidFill>
                  <a:srgbClr val="163E64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Efficient Particle Accelerators</a:t>
            </a:r>
            <a:r>
              <a:rPr lang="en-US" b="1">
                <a:ea typeface="+mn-lt"/>
                <a:cs typeface="+mn-lt"/>
              </a:rPr>
              <a:t> (EPA)</a:t>
            </a:r>
            <a:r>
              <a:rPr lang="en-US" sz="1400">
                <a:ea typeface="+mn-lt"/>
                <a:cs typeface="+mn-lt"/>
              </a:rPr>
              <a:t>[1]</a:t>
            </a:r>
            <a:r>
              <a:rPr lang="en-US">
                <a:ea typeface="+mn-lt"/>
                <a:cs typeface="+mn-lt"/>
              </a:rPr>
              <a:t> project: </a:t>
            </a:r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pPr lvl="1">
              <a:spcAft>
                <a:spcPts val="500"/>
              </a:spcAft>
            </a:pPr>
            <a:r>
              <a:rPr lang="en-US" sz="2000" b="1" i="1">
                <a:solidFill>
                  <a:srgbClr val="163E64"/>
                </a:solidFill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Work Package 8</a:t>
            </a:r>
            <a:r>
              <a:rPr lang="en-US" sz="2000" b="1">
                <a:ea typeface="+mn-lt"/>
                <a:cs typeface="+mn-lt"/>
              </a:rPr>
              <a:t> (WP8) : </a:t>
            </a:r>
            <a:r>
              <a:rPr lang="en-US" sz="2000" b="1" i="1">
                <a:ea typeface="+mn-lt"/>
                <a:cs typeface="+mn-lt"/>
              </a:rPr>
              <a:t>Equipment Automation</a:t>
            </a:r>
            <a:r>
              <a:rPr lang="en-US" sz="2000">
                <a:ea typeface="+mn-lt"/>
                <a:cs typeface="+mn-lt"/>
              </a:rPr>
              <a:t>[2] : reduce downtime through </a:t>
            </a:r>
            <a:r>
              <a:rPr lang="en-US" sz="2000" b="1" i="1">
                <a:solidFill>
                  <a:schemeClr val="tx2">
                    <a:lumMod val="90000"/>
                    <a:lumOff val="10000"/>
                  </a:schemeClr>
                </a:solidFill>
                <a:ea typeface="+mn-lt"/>
                <a:cs typeface="+mn-lt"/>
              </a:rPr>
              <a:t>predictive maintenance </a:t>
            </a:r>
            <a:r>
              <a:rPr lang="en-US" sz="2000">
                <a:ea typeface="+mn-lt"/>
                <a:cs typeface="+mn-lt"/>
              </a:rPr>
              <a:t>and</a:t>
            </a:r>
            <a:r>
              <a:rPr lang="en-US" sz="2000" b="1" i="1">
                <a:solidFill>
                  <a:schemeClr val="tx2">
                    <a:lumMod val="90000"/>
                    <a:lumOff val="10000"/>
                  </a:schemeClr>
                </a:solidFill>
                <a:ea typeface="+mn-lt"/>
                <a:cs typeface="+mn-lt"/>
              </a:rPr>
              <a:t> automation of critical equipment</a:t>
            </a:r>
            <a:r>
              <a:rPr lang="en-US" sz="2000">
                <a:ea typeface="+mn-lt"/>
                <a:cs typeface="+mn-lt"/>
              </a:rPr>
              <a:t>.</a:t>
            </a:r>
            <a:endParaRPr lang="en-US" sz="2000"/>
          </a:p>
          <a:p>
            <a:pPr>
              <a:spcAft>
                <a:spcPts val="500"/>
              </a:spcAft>
            </a:pPr>
            <a:r>
              <a:rPr lang="en-US" b="1">
                <a:ea typeface="+mn-lt"/>
                <a:cs typeface="+mn-lt"/>
              </a:rPr>
              <a:t>Current focus</a:t>
            </a:r>
            <a:r>
              <a:rPr lang="en-US">
                <a:ea typeface="+mn-lt"/>
                <a:cs typeface="+mn-lt"/>
              </a:rPr>
              <a:t>: </a:t>
            </a:r>
            <a:r>
              <a:rPr lang="en-US" sz="2400">
                <a:ea typeface="+mn-lt"/>
                <a:cs typeface="+mn-lt"/>
              </a:rPr>
              <a:t>Anomaly </a:t>
            </a:r>
            <a:r>
              <a:rPr lang="en-US" sz="2400">
                <a:solidFill>
                  <a:srgbClr val="000000"/>
                </a:solidFill>
                <a:ea typeface="+mn-lt"/>
                <a:cs typeface="+mn-lt"/>
              </a:rPr>
              <a:t>forecasting for the </a:t>
            </a:r>
            <a:r>
              <a:rPr lang="en-US" sz="2400" b="1" i="1">
                <a:solidFill>
                  <a:schemeClr val="tx2">
                    <a:lumMod val="90000"/>
                    <a:lumOff val="10000"/>
                  </a:schemeClr>
                </a:solidFill>
                <a:ea typeface="+mn-lt"/>
                <a:cs typeface="+mn-lt"/>
              </a:rPr>
              <a:t>KFA71/79 extraction kicker magnet</a:t>
            </a:r>
            <a:r>
              <a:rPr lang="en-US" sz="2400">
                <a:ea typeface="+mn-lt"/>
                <a:cs typeface="+mn-lt"/>
              </a:rPr>
              <a:t> in the Proton Synchrotron (PS).</a:t>
            </a:r>
            <a:endParaRPr lang="en-US" sz="24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67FAD0-56C6-5701-541A-1B370EE18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6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B3827E-A1D7-65A9-9319-46198CA14C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0B5FC7B-C0E6-118E-C094-AE17ADAF6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8841" y="984994"/>
            <a:ext cx="7673663" cy="4260582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753251A-82BD-ABEF-D42E-1CE14528D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022"/>
            <a:ext cx="10950039" cy="98054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>
                <a:ea typeface="+mj-lt"/>
                <a:cs typeface="+mj-lt"/>
              </a:rPr>
              <a:t>Results – Reconstruction errors</a:t>
            </a:r>
            <a:endParaRPr lang="en-US" sz="3600">
              <a:latin typeface="Apto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E5F1F8-D377-C4C9-7A53-D41307F0CCC0}"/>
              </a:ext>
            </a:extLst>
          </p:cNvPr>
          <p:cNvSpPr txBox="1"/>
          <p:nvPr/>
        </p:nvSpPr>
        <p:spPr>
          <a:xfrm>
            <a:off x="447962" y="1395288"/>
            <a:ext cx="3874741" cy="213904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>
                <a:ea typeface="+mn-lt"/>
                <a:cs typeface="+mn-lt"/>
              </a:rPr>
              <a:t>High Reconstruction Errors</a:t>
            </a:r>
            <a:r>
              <a:rPr lang="en-US">
                <a:ea typeface="+mn-lt"/>
                <a:cs typeface="+mn-lt"/>
              </a:rPr>
              <a:t>: Observed in some data.</a:t>
            </a:r>
          </a:p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/>
              <a:t>Known Anomalies</a:t>
            </a:r>
            <a:r>
              <a:rPr lang="en-US"/>
              <a:t>: Associated with high errors.</a:t>
            </a:r>
          </a:p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/>
              <a:t>Visualization</a:t>
            </a:r>
            <a:r>
              <a:rPr lang="en-US"/>
              <a:t>: Logarithmic y-axis for clarity.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FF3CA-0316-6E1A-86C1-0E9A48CBA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25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07E911-E043-29FF-DC82-B09D22B0C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63B17C7-5EB9-E9B5-6569-44CDD6D91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2519" y="974925"/>
            <a:ext cx="7669481" cy="4264904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C3671765-3608-4C9A-2B55-C42E7C2B7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730"/>
            <a:ext cx="10950039" cy="98054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>
                <a:ea typeface="+mj-lt"/>
                <a:cs typeface="+mj-lt"/>
              </a:rPr>
              <a:t>Results – Reconstruction errors</a:t>
            </a:r>
            <a:endParaRPr lang="en-US" sz="3600">
              <a:latin typeface="Apto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B745C0-BA45-CC16-2E78-B050E26451EC}"/>
              </a:ext>
            </a:extLst>
          </p:cNvPr>
          <p:cNvSpPr txBox="1"/>
          <p:nvPr/>
        </p:nvSpPr>
        <p:spPr>
          <a:xfrm>
            <a:off x="447962" y="1394996"/>
            <a:ext cx="3874741" cy="28854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>
                <a:ea typeface="+mn-lt"/>
                <a:cs typeface="+mn-lt"/>
              </a:rPr>
              <a:t>High Reconstruction Errors</a:t>
            </a:r>
            <a:r>
              <a:rPr lang="en-US">
                <a:ea typeface="+mn-lt"/>
                <a:cs typeface="+mn-lt"/>
              </a:rPr>
              <a:t>: Observed in some data.</a:t>
            </a:r>
          </a:p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/>
              <a:t>Known Anomalies</a:t>
            </a:r>
            <a:r>
              <a:rPr lang="en-US"/>
              <a:t>: Associated with high errors.</a:t>
            </a:r>
          </a:p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/>
              <a:t>Visualization</a:t>
            </a:r>
            <a:r>
              <a:rPr lang="en-US"/>
              <a:t>: Logarithmic y-axis for clarity.</a:t>
            </a:r>
          </a:p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/>
              <a:t>Rolling Median</a:t>
            </a:r>
            <a:r>
              <a:rPr lang="en-US"/>
              <a:t>: Provides insights into anomaly precursors.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517786-E2FB-0C18-815F-FBAFE3810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1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FE71CB-B749-8C24-485A-AEADB02BF5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BE8B98-C761-F9D8-1018-25F7DB7EE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2519" y="974925"/>
            <a:ext cx="7669481" cy="4264904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9F49339F-7698-88CB-0BBB-C4FB403BB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730"/>
            <a:ext cx="10950039" cy="98054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>
                <a:ea typeface="+mj-lt"/>
                <a:cs typeface="+mj-lt"/>
              </a:rPr>
              <a:t>Results – Reconstruction errors</a:t>
            </a:r>
            <a:endParaRPr lang="en-US" sz="3600">
              <a:latin typeface="Apto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FD9E6F-6AC2-E6D6-4522-EB9231C0A3D8}"/>
              </a:ext>
            </a:extLst>
          </p:cNvPr>
          <p:cNvSpPr txBox="1"/>
          <p:nvPr/>
        </p:nvSpPr>
        <p:spPr>
          <a:xfrm>
            <a:off x="447962" y="1403755"/>
            <a:ext cx="3901017" cy="47192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 dirty="0">
                <a:ea typeface="+mn-lt"/>
                <a:cs typeface="+mn-lt"/>
              </a:rPr>
              <a:t>High Reconstruction Errors</a:t>
            </a:r>
            <a:r>
              <a:rPr lang="en-US" dirty="0">
                <a:ea typeface="+mn-lt"/>
                <a:cs typeface="+mn-lt"/>
              </a:rPr>
              <a:t>: Observed in some data.</a:t>
            </a:r>
          </a:p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 dirty="0"/>
              <a:t>Known Anomalies</a:t>
            </a:r>
            <a:r>
              <a:rPr lang="en-US" dirty="0"/>
              <a:t>: Associated with high errors.</a:t>
            </a:r>
          </a:p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 dirty="0"/>
              <a:t>Visualization</a:t>
            </a:r>
            <a:r>
              <a:rPr lang="en-US" dirty="0"/>
              <a:t>: Logarithmic y-axis for clarity.</a:t>
            </a:r>
          </a:p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r>
              <a:rPr lang="en-US" b="1" dirty="0"/>
              <a:t>Rolling Median</a:t>
            </a:r>
            <a:r>
              <a:rPr lang="en-US" dirty="0"/>
              <a:t>: Provides insights into anomaly precursors.</a:t>
            </a:r>
          </a:p>
          <a:p>
            <a:pPr marL="182880" indent="-182880">
              <a:spcBef>
                <a:spcPts val="1000"/>
              </a:spcBef>
              <a:buFont typeface="Arial,Sans-Serif"/>
              <a:buChar char="•"/>
            </a:pPr>
            <a:r>
              <a:rPr lang="en-US" b="1" dirty="0"/>
              <a:t>Rolling Threshold: </a:t>
            </a:r>
            <a:r>
              <a:rPr lang="en-US" dirty="0"/>
              <a:t>Dynamically adjusts for trends and variability compute as: 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dirty="0">
                <a:solidFill>
                  <a:srgbClr val="000000"/>
                </a:solidFill>
              </a:rPr>
              <a:t>→ </a:t>
            </a:r>
            <a:r>
              <a:rPr lang="en-US" sz="1600" b="1" i="1" dirty="0">
                <a:solidFill>
                  <a:schemeClr val="tx2">
                    <a:lumMod val="76000"/>
                    <a:lumOff val="24000"/>
                  </a:schemeClr>
                </a:solidFill>
              </a:rPr>
              <a:t>Rolling Median + 5 * Rolling Std</a:t>
            </a:r>
            <a:endParaRPr lang="en-US" sz="1600" b="1" dirty="0">
              <a:solidFill>
                <a:schemeClr val="tx2">
                  <a:lumMod val="76000"/>
                  <a:lumOff val="24000"/>
                </a:schemeClr>
              </a:solidFill>
            </a:endParaRPr>
          </a:p>
          <a:p>
            <a:pPr marL="182880" indent="-182880">
              <a:spcBef>
                <a:spcPts val="1000"/>
              </a:spcBef>
              <a:spcAft>
                <a:spcPts val="500"/>
              </a:spcAft>
              <a:buFont typeface="Arial,Sans-Serif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773AE1-8BA1-D047-1C5B-D04A1C7A3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3C70DB9-E5E9-0B94-8B8E-21A88AA69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2737"/>
            <a:ext cx="11049000" cy="862889"/>
          </a:xfrm>
        </p:spPr>
        <p:txBody>
          <a:bodyPr>
            <a:normAutofit/>
          </a:bodyPr>
          <a:lstStyle/>
          <a:p>
            <a:r>
              <a:rPr lang="en-US" sz="3600">
                <a:ea typeface="+mj-lt"/>
                <a:cs typeface="+mj-lt"/>
              </a:rPr>
              <a:t>Preliminary Results – Anomaly Forecasting</a:t>
            </a:r>
            <a:endParaRPr lang="en-US" sz="360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71101F7-A468-C7E9-332F-C70F4B586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4262" y="950011"/>
            <a:ext cx="7187323" cy="1767547"/>
          </a:xfrm>
          <a:ln>
            <a:noFill/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1600" b="1">
                <a:ea typeface="+mn-lt"/>
                <a:cs typeface="+mn-lt"/>
              </a:rPr>
              <a:t>Observation</a:t>
            </a:r>
            <a:r>
              <a:rPr lang="en-US" sz="1600">
                <a:ea typeface="+mn-lt"/>
                <a:cs typeface="+mn-lt"/>
              </a:rPr>
              <a:t>: Gradual rise in reconstruction error before failures.</a:t>
            </a:r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1600" b="1">
                <a:ea typeface="+mn-lt"/>
                <a:cs typeface="+mn-lt"/>
              </a:rPr>
              <a:t>Technique</a:t>
            </a:r>
            <a:r>
              <a:rPr lang="en-US" sz="1600">
                <a:ea typeface="+mn-lt"/>
                <a:cs typeface="+mn-lt"/>
              </a:rPr>
              <a:t>: Analyze error trends (e.g., rolling medians) for patterns.</a:t>
            </a:r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1600" b="1">
                <a:ea typeface="+mn-lt"/>
                <a:cs typeface="+mn-lt"/>
              </a:rPr>
              <a:t>Future Potential</a:t>
            </a:r>
            <a:r>
              <a:rPr lang="en-US" sz="1600">
                <a:ea typeface="+mn-lt"/>
                <a:cs typeface="+mn-lt"/>
              </a:rPr>
              <a:t>: Combine threshold-based and advanced models (e.g., LSTM).</a:t>
            </a:r>
            <a:endParaRPr lang="en-US"/>
          </a:p>
          <a:p>
            <a:pPr marL="0" indent="0">
              <a:buNone/>
            </a:pPr>
            <a:r>
              <a:rPr lang="en-US" sz="1600" b="1">
                <a:ea typeface="+mn-lt"/>
                <a:cs typeface="+mn-lt"/>
              </a:rPr>
              <a:t>Data Quality</a:t>
            </a:r>
            <a:r>
              <a:rPr lang="en-US" sz="1600">
                <a:ea typeface="+mn-lt"/>
                <a:cs typeface="+mn-lt"/>
              </a:rPr>
              <a:t>: Limited labels and root cause information.</a:t>
            </a:r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1600" b="1">
                <a:ea typeface="+mn-lt"/>
                <a:cs typeface="+mn-lt"/>
              </a:rPr>
              <a:t>Imbalance</a:t>
            </a:r>
            <a:r>
              <a:rPr lang="en-US" sz="1600">
                <a:ea typeface="+mn-lt"/>
                <a:cs typeface="+mn-lt"/>
              </a:rPr>
              <a:t>: Sparse anomalies, limited diversity in settings.</a:t>
            </a:r>
            <a:endParaRPr lang="en-US">
              <a:ea typeface="+mn-lt"/>
              <a:cs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DEF617-8F3D-612D-EB4B-79A82FF44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822" y="2804777"/>
            <a:ext cx="5423833" cy="35033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D4C926-5AB2-C65B-D773-DD8CF2956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779" y="2809875"/>
            <a:ext cx="5417344" cy="350043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9205CD-EB44-9C14-0AE1-7944B3F6A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674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136A7-5E66-6A00-2DB1-E289D1944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D233271-88B8-1809-DD4F-7C38BD344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533" y="3337034"/>
            <a:ext cx="4979277" cy="33808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128C198-7764-1616-B20F-B257866E4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2362" y="3337034"/>
            <a:ext cx="4979276" cy="338082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C9F99B9-B6E5-896A-0AE5-134D6E580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2737"/>
            <a:ext cx="11049000" cy="862889"/>
          </a:xfrm>
        </p:spPr>
        <p:txBody>
          <a:bodyPr>
            <a:normAutofit/>
          </a:bodyPr>
          <a:lstStyle/>
          <a:p>
            <a:r>
              <a:rPr lang="en-US" sz="3600">
                <a:ea typeface="+mj-lt"/>
                <a:cs typeface="+mj-lt"/>
              </a:rPr>
              <a:t>Preliminary Results – </a:t>
            </a:r>
            <a:r>
              <a:rPr lang="en-US" sz="3600">
                <a:latin typeface="Aptos Display"/>
                <a:ea typeface="+mj-lt"/>
                <a:cs typeface="+mj-lt"/>
              </a:rPr>
              <a:t>Anomaly Forecasting</a:t>
            </a:r>
            <a:endParaRPr lang="en-US" sz="360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4F8BBC3-35D8-3F1F-C7D9-CB9F0F472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1958" y="853170"/>
            <a:ext cx="7686704" cy="2400055"/>
          </a:xfrm>
          <a:ln>
            <a:noFill/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None/>
            </a:pPr>
            <a:r>
              <a:rPr lang="en-US" sz="2000" b="1" dirty="0">
                <a:ea typeface="+mn-lt"/>
                <a:cs typeface="+mn-lt"/>
              </a:rPr>
              <a:t>Threshold-based methods:</a:t>
            </a:r>
            <a:endParaRPr lang="en-US" sz="2000"/>
          </a:p>
          <a:p>
            <a:r>
              <a:rPr lang="en-US" sz="1600" b="1" dirty="0">
                <a:ea typeface="+mn-lt"/>
                <a:cs typeface="+mn-lt"/>
              </a:rPr>
              <a:t>Risk</a:t>
            </a:r>
            <a:r>
              <a:rPr lang="en-US" sz="1600" dirty="0">
                <a:ea typeface="+mn-lt"/>
                <a:cs typeface="+mn-lt"/>
              </a:rPr>
              <a:t>: 30 min rolling mean of reconstruction error </a:t>
            </a:r>
          </a:p>
          <a:p>
            <a:pPr marL="457200" lvl="1" indent="0">
              <a:buNone/>
            </a:pPr>
            <a:r>
              <a:rPr lang="en-US" sz="1600" dirty="0">
                <a:ea typeface="+mn-lt"/>
                <a:cs typeface="+mn-lt"/>
              </a:rPr>
              <a:t>→ </a:t>
            </a:r>
            <a:r>
              <a:rPr lang="en-US" sz="1600" i="1" dirty="0">
                <a:ea typeface="+mn-lt"/>
                <a:cs typeface="+mn-lt"/>
              </a:rPr>
              <a:t>Mean gives more weight to anomalies compared to median for risk calculation.</a:t>
            </a:r>
            <a:endParaRPr lang="en-US" i="1" dirty="0"/>
          </a:p>
          <a:p>
            <a:r>
              <a:rPr lang="en-US" sz="1600" b="1" dirty="0">
                <a:ea typeface="+mn-lt"/>
                <a:cs typeface="+mn-lt"/>
              </a:rPr>
              <a:t>Threshold</a:t>
            </a:r>
            <a:r>
              <a:rPr lang="en-US" sz="1600" dirty="0">
                <a:ea typeface="+mn-lt"/>
                <a:cs typeface="+mn-lt"/>
              </a:rPr>
              <a:t>: 12h Rolling median + Rolling median absolute value (MAD).</a:t>
            </a:r>
            <a:endParaRPr lang="en-US" dirty="0"/>
          </a:p>
          <a:p>
            <a:pPr marL="457200" lvl="1" indent="0">
              <a:buNone/>
            </a:pPr>
            <a:r>
              <a:rPr lang="en-US" sz="1600" dirty="0">
                <a:ea typeface="+mn-lt"/>
                <a:cs typeface="+mn-lt"/>
              </a:rPr>
              <a:t>→ </a:t>
            </a:r>
            <a:r>
              <a:rPr lang="en-US" sz="1600" i="1" dirty="0">
                <a:ea typeface="+mn-lt"/>
                <a:cs typeface="+mn-lt"/>
              </a:rPr>
              <a:t>Median and MAD is chosen for a more stable threshold.</a:t>
            </a:r>
          </a:p>
          <a:p>
            <a:r>
              <a:rPr lang="en-US" sz="1600" b="1" dirty="0">
                <a:ea typeface="+mn-lt"/>
                <a:cs typeface="+mn-lt"/>
              </a:rPr>
              <a:t>Condition</a:t>
            </a:r>
            <a:r>
              <a:rPr lang="en-US" sz="1600" dirty="0">
                <a:ea typeface="+mn-lt"/>
                <a:cs typeface="+mn-lt"/>
              </a:rPr>
              <a:t>: If </a:t>
            </a:r>
            <a:r>
              <a:rPr lang="en-US" sz="1600" i="1" dirty="0">
                <a:ea typeface="+mn-lt"/>
                <a:cs typeface="+mn-lt"/>
              </a:rPr>
              <a:t>Risk</a:t>
            </a:r>
            <a:r>
              <a:rPr lang="en-US" sz="1600" dirty="0">
                <a:ea typeface="+mn-lt"/>
                <a:cs typeface="+mn-lt"/>
              </a:rPr>
              <a:t> &gt; </a:t>
            </a:r>
            <a:r>
              <a:rPr lang="en-US" sz="1600" i="1" dirty="0">
                <a:ea typeface="+mn-lt"/>
                <a:cs typeface="+mn-lt"/>
              </a:rPr>
              <a:t>Threshold</a:t>
            </a:r>
            <a:r>
              <a:rPr lang="en-US" sz="1600" dirty="0">
                <a:ea typeface="+mn-lt"/>
                <a:cs typeface="+mn-lt"/>
              </a:rPr>
              <a:t> for 5 min continuously → </a:t>
            </a:r>
            <a:r>
              <a:rPr lang="en-US" sz="1600" b="1" dirty="0">
                <a:ea typeface="+mn-lt"/>
                <a:cs typeface="+mn-lt"/>
              </a:rPr>
              <a:t>Warning</a:t>
            </a:r>
            <a:r>
              <a:rPr lang="en-US" sz="1600" dirty="0">
                <a:ea typeface="+mn-lt"/>
                <a:cs typeface="+mn-lt"/>
              </a:rPr>
              <a:t>.</a:t>
            </a:r>
            <a:endParaRPr lang="en-US"/>
          </a:p>
          <a:p>
            <a:r>
              <a:rPr lang="en-US" sz="1600" b="1" dirty="0">
                <a:ea typeface="+mn-lt"/>
                <a:cs typeface="+mn-lt"/>
              </a:rPr>
              <a:t>Visualization</a:t>
            </a:r>
            <a:r>
              <a:rPr lang="en-US" sz="1600" dirty="0">
                <a:ea typeface="+mn-lt"/>
                <a:cs typeface="+mn-lt"/>
              </a:rPr>
              <a:t>: Vertical dash lines show the time warnings occur.</a:t>
            </a:r>
            <a:endParaRPr lang="en-US" dirty="0"/>
          </a:p>
          <a:p>
            <a:pPr marL="182880" indent="-182880">
              <a:lnSpc>
                <a:spcPct val="100000"/>
              </a:lnSpc>
              <a:spcAft>
                <a:spcPts val="800"/>
              </a:spcAft>
            </a:pPr>
            <a:endParaRPr lang="en-US" sz="1600">
              <a:ea typeface="+mn-lt"/>
              <a:cs typeface="+mn-lt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DAB6687-3D23-EB5F-EA10-4A6715103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828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17D89-D9AA-9832-04BE-328EB5600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A505B1-C6BE-46B8-7779-702919C46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529" y="761999"/>
            <a:ext cx="9138314" cy="609600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54BF747-D9C1-DCD6-98BA-F9A435425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2737"/>
            <a:ext cx="11049000" cy="862889"/>
          </a:xfrm>
        </p:spPr>
        <p:txBody>
          <a:bodyPr>
            <a:normAutofit/>
          </a:bodyPr>
          <a:lstStyle/>
          <a:p>
            <a:r>
              <a:rPr lang="en-US" sz="3600">
                <a:ea typeface="+mj-lt"/>
                <a:cs typeface="+mj-lt"/>
              </a:rPr>
              <a:t>Preliminary Results – </a:t>
            </a:r>
            <a:r>
              <a:rPr lang="en-US" sz="3600">
                <a:latin typeface="Aptos Display"/>
                <a:ea typeface="+mj-lt"/>
                <a:cs typeface="+mj-lt"/>
              </a:rPr>
              <a:t>Anomaly Forecasting</a:t>
            </a:r>
            <a:endParaRPr lang="en-US" sz="360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332CDB-9C56-3A1B-A98B-B1F2F3AEA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35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67BA6E-E256-4E6E-13D9-885F51BA7EDB}"/>
              </a:ext>
            </a:extLst>
          </p:cNvPr>
          <p:cNvSpPr/>
          <p:nvPr/>
        </p:nvSpPr>
        <p:spPr>
          <a:xfrm rot="5400000">
            <a:off x="2630280" y="1513103"/>
            <a:ext cx="4705450" cy="466913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72A946-3468-ADCA-33B0-E081366FF036}"/>
              </a:ext>
            </a:extLst>
          </p:cNvPr>
          <p:cNvSpPr/>
          <p:nvPr/>
        </p:nvSpPr>
        <p:spPr>
          <a:xfrm rot="5400000">
            <a:off x="6186436" y="2596801"/>
            <a:ext cx="4717684" cy="25078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B60D939-63E2-EB7B-FFFF-4ED0AE6FE1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05416" y="2224383"/>
            <a:ext cx="3170830" cy="31708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763273-7C23-C8D8-4521-A43D317D4E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9060" y="1497415"/>
            <a:ext cx="2021433" cy="109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816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34ABF-4116-3484-14EA-0DFE0CCDE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-2737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>
                <a:ea typeface="+mj-lt"/>
                <a:cs typeface="+mj-lt"/>
              </a:rPr>
              <a:t>Operational Deployment for Model Validation:</a:t>
            </a:r>
            <a:endParaRPr lang="en-US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398B6-7E76-86B1-6053-C37B2672A1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5786" y="1413970"/>
            <a:ext cx="8080704" cy="464913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82880" indent="-182880">
              <a:lnSpc>
                <a:spcPct val="110000"/>
              </a:lnSpc>
              <a:spcAft>
                <a:spcPts val="1000"/>
              </a:spcAft>
              <a:buFont typeface="Arial"/>
              <a:buChar char="•"/>
            </a:pPr>
            <a:r>
              <a:rPr lang="en-US" sz="2400" b="1" dirty="0">
                <a:ea typeface="+mn-lt"/>
                <a:cs typeface="+mn-lt"/>
              </a:rPr>
              <a:t>UCAP Deployment</a:t>
            </a:r>
            <a:r>
              <a:rPr lang="en-US" sz="2400" dirty="0">
                <a:ea typeface="+mn-lt"/>
                <a:cs typeface="+mn-lt"/>
              </a:rPr>
              <a:t>:</a:t>
            </a:r>
            <a:r>
              <a:rPr lang="en-US" sz="2000" dirty="0">
                <a:ea typeface="+mn-lt"/>
                <a:cs typeface="+mn-lt"/>
              </a:rPr>
              <a:t> Launch before machine restart.</a:t>
            </a:r>
            <a:endParaRPr lang="en-US" sz="2000" dirty="0"/>
          </a:p>
          <a:p>
            <a:pPr marL="182880" indent="-182880">
              <a:lnSpc>
                <a:spcPct val="110000"/>
              </a:lnSpc>
              <a:spcAft>
                <a:spcPts val="1000"/>
              </a:spcAft>
              <a:buFont typeface="Arial"/>
            </a:pPr>
            <a:r>
              <a:rPr lang="en-US" sz="2400" b="1" dirty="0">
                <a:ea typeface="+mn-lt"/>
                <a:cs typeface="+mn-lt"/>
              </a:rPr>
              <a:t>Detection</a:t>
            </a:r>
            <a:r>
              <a:rPr lang="en-US" sz="2400" dirty="0">
                <a:ea typeface="+mn-lt"/>
                <a:cs typeface="+mn-lt"/>
              </a:rPr>
              <a:t>:</a:t>
            </a:r>
            <a:r>
              <a:rPr lang="en-US" sz="2000" dirty="0">
                <a:ea typeface="+mn-lt"/>
                <a:cs typeface="+mn-lt"/>
              </a:rPr>
              <a:t> Flag anomalies and send warnings.</a:t>
            </a:r>
          </a:p>
          <a:p>
            <a:pPr marL="182880" indent="-182880">
              <a:lnSpc>
                <a:spcPct val="110000"/>
              </a:lnSpc>
              <a:spcAft>
                <a:spcPts val="300"/>
              </a:spcAft>
              <a:buFont typeface="Arial"/>
            </a:pPr>
            <a:r>
              <a:rPr lang="en-US" sz="2400" b="1" dirty="0">
                <a:ea typeface="+mn-lt"/>
                <a:cs typeface="+mn-lt"/>
              </a:rPr>
              <a:t>Forecasting</a:t>
            </a:r>
            <a:r>
              <a:rPr lang="en-US" sz="2400" dirty="0">
                <a:ea typeface="+mn-lt"/>
                <a:cs typeface="+mn-lt"/>
              </a:rPr>
              <a:t>: </a:t>
            </a:r>
            <a:r>
              <a:rPr lang="en-US" sz="2000" dirty="0">
                <a:ea typeface="+mn-lt"/>
                <a:cs typeface="+mn-lt"/>
              </a:rPr>
              <a:t>Two warning levels:</a:t>
            </a:r>
          </a:p>
          <a:p>
            <a:pPr marL="457200" lvl="1" indent="-274320">
              <a:lnSpc>
                <a:spcPct val="110000"/>
              </a:lnSpc>
              <a:spcBef>
                <a:spcPts val="300"/>
              </a:spcBef>
              <a:spcAft>
                <a:spcPts val="500"/>
              </a:spcAft>
            </a:pPr>
            <a:r>
              <a:rPr lang="en-US" sz="2000" b="1" dirty="0">
                <a:ea typeface="+mn-lt"/>
                <a:cs typeface="+mn-lt"/>
              </a:rPr>
              <a:t>Rising Risk</a:t>
            </a:r>
            <a:r>
              <a:rPr lang="en-US" sz="2000" dirty="0">
                <a:ea typeface="+mn-lt"/>
                <a:cs typeface="+mn-lt"/>
              </a:rPr>
              <a:t>: Signals moderate issues for monitoring.</a:t>
            </a:r>
            <a:endParaRPr lang="en-US" sz="2000" dirty="0"/>
          </a:p>
          <a:p>
            <a:pPr marL="457200" lvl="1" indent="-274320">
              <a:lnSpc>
                <a:spcPct val="110000"/>
              </a:lnSpc>
              <a:spcAft>
                <a:spcPts val="1000"/>
              </a:spcAft>
            </a:pPr>
            <a:r>
              <a:rPr lang="en-US" sz="2000" b="1" dirty="0">
                <a:ea typeface="+mn-lt"/>
                <a:cs typeface="+mn-lt"/>
              </a:rPr>
              <a:t>Critical Risk</a:t>
            </a:r>
            <a:r>
              <a:rPr lang="en-US" sz="2000" dirty="0">
                <a:ea typeface="+mn-lt"/>
                <a:cs typeface="+mn-lt"/>
              </a:rPr>
              <a:t>: Alerts for significant risks, advising a machine stop.</a:t>
            </a:r>
          </a:p>
          <a:p>
            <a:pPr marL="182880" indent="-182880">
              <a:lnSpc>
                <a:spcPct val="110000"/>
              </a:lnSpc>
              <a:spcAft>
                <a:spcPts val="1000"/>
              </a:spcAft>
              <a:buFont typeface="Arial"/>
            </a:pPr>
            <a:r>
              <a:rPr lang="en-US" sz="2400" b="1" dirty="0">
                <a:ea typeface="+mn-lt"/>
                <a:cs typeface="+mn-lt"/>
              </a:rPr>
              <a:t>Feedback</a:t>
            </a:r>
            <a:r>
              <a:rPr lang="en-US" sz="2400" dirty="0">
                <a:ea typeface="+mn-lt"/>
                <a:cs typeface="+mn-lt"/>
              </a:rPr>
              <a:t>:</a:t>
            </a:r>
            <a:r>
              <a:rPr lang="en-US" sz="2000" dirty="0">
                <a:ea typeface="+mn-lt"/>
                <a:cs typeface="+mn-lt"/>
              </a:rPr>
              <a:t> System stops generate reports with reasons, anomalies, and system trends, logged in the logbook.</a:t>
            </a:r>
          </a:p>
          <a:p>
            <a:pPr marL="182880" indent="-182880">
              <a:lnSpc>
                <a:spcPct val="110000"/>
              </a:lnSpc>
              <a:spcAft>
                <a:spcPts val="1000"/>
              </a:spcAft>
              <a:buFont typeface="Arial"/>
            </a:pPr>
            <a:r>
              <a:rPr lang="en-US" sz="2400" b="1" dirty="0">
                <a:ea typeface="+mn-lt"/>
                <a:cs typeface="+mn-lt"/>
              </a:rPr>
              <a:t>Improvement</a:t>
            </a:r>
            <a:r>
              <a:rPr lang="en-US" sz="2400" dirty="0">
                <a:ea typeface="+mn-lt"/>
                <a:cs typeface="+mn-lt"/>
              </a:rPr>
              <a:t>:</a:t>
            </a:r>
            <a:r>
              <a:rPr lang="en-US" sz="2000" dirty="0">
                <a:ea typeface="+mn-lt"/>
                <a:cs typeface="+mn-lt"/>
              </a:rPr>
              <a:t> Refine detection using expert insights.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F902C5-EA5F-A0CF-183C-90443DFAC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5718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7DF4B-911A-667C-7B30-16337EF1FD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278" y="1223964"/>
            <a:ext cx="10515600" cy="523048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>
                <a:solidFill>
                  <a:srgbClr val="000000"/>
                </a:solidFill>
                <a:ea typeface="+mn-lt"/>
                <a:cs typeface="+mn-lt"/>
              </a:rPr>
              <a:t>Why Continual Learning in This Context</a:t>
            </a:r>
            <a:r>
              <a:rPr lang="en-US" sz="2000">
                <a:solidFill>
                  <a:srgbClr val="000000"/>
                </a:solidFill>
                <a:ea typeface="+mn-lt"/>
                <a:cs typeface="+mn-lt"/>
              </a:rPr>
              <a:t>:</a:t>
            </a:r>
            <a:endParaRPr lang="en-US" sz="2000">
              <a:ea typeface="+mn-lt"/>
              <a:cs typeface="+mn-lt"/>
            </a:endParaRPr>
          </a:p>
          <a:p>
            <a:r>
              <a:rPr lang="en-US" sz="1600" b="1">
                <a:ea typeface="+mn-lt"/>
                <a:cs typeface="+mn-lt"/>
              </a:rPr>
              <a:t>Operational Shifts</a:t>
            </a:r>
            <a:r>
              <a:rPr lang="en-US" sz="1600">
                <a:ea typeface="+mn-lt"/>
                <a:cs typeface="+mn-lt"/>
              </a:rPr>
              <a:t>: Upgrades, different beam types, new hardware components, varying high-voltage settings across years.</a:t>
            </a:r>
            <a:endParaRPr lang="en-US" sz="1600"/>
          </a:p>
          <a:p>
            <a:r>
              <a:rPr lang="en-US" sz="1600">
                <a:ea typeface="+mn-lt"/>
                <a:cs typeface="+mn-lt"/>
              </a:rPr>
              <a:t>Traditional static models may </a:t>
            </a:r>
            <a:r>
              <a:rPr lang="en-US" sz="1600" i="1">
                <a:ea typeface="+mn-lt"/>
                <a:cs typeface="+mn-lt"/>
              </a:rPr>
              <a:t>forget</a:t>
            </a:r>
            <a:r>
              <a:rPr lang="en-US" sz="1600">
                <a:ea typeface="+mn-lt"/>
                <a:cs typeface="+mn-lt"/>
              </a:rPr>
              <a:t> old knowledge or misinterpret new normal conditions as anomalies.</a:t>
            </a:r>
          </a:p>
          <a:p>
            <a:pPr marL="0" indent="0">
              <a:buNone/>
            </a:pPr>
            <a:r>
              <a:rPr lang="en-US" sz="2000" b="1"/>
              <a:t>Key Requirements</a:t>
            </a:r>
            <a:r>
              <a:rPr lang="en-US" sz="2000"/>
              <a:t>:</a:t>
            </a:r>
          </a:p>
          <a:p>
            <a:pPr>
              <a:buFont typeface="Arial"/>
              <a:buChar char="•"/>
            </a:pPr>
            <a:r>
              <a:rPr lang="en-US" sz="1600" b="1"/>
              <a:t>Adaptation</a:t>
            </a:r>
            <a:r>
              <a:rPr lang="en-US" sz="1600"/>
              <a:t>: Ongoing training with new waveforms while preserving knowledge of previously seen modes.</a:t>
            </a:r>
          </a:p>
          <a:p>
            <a:pPr>
              <a:buFont typeface="Arial"/>
              <a:buChar char="•"/>
            </a:pPr>
            <a:r>
              <a:rPr lang="en-US" sz="1600" b="1"/>
              <a:t>Stability vs. Plasticity</a:t>
            </a:r>
            <a:r>
              <a:rPr lang="en-US" sz="1600"/>
              <a:t>: Avoid </a:t>
            </a:r>
            <a:r>
              <a:rPr lang="en-US" sz="1600" i="1"/>
              <a:t>catastrophic forgetting</a:t>
            </a:r>
            <a:r>
              <a:rPr lang="en-US" sz="1600"/>
              <a:t> while still learning new patterns and normal states.</a:t>
            </a:r>
          </a:p>
          <a:p>
            <a:pPr>
              <a:buFont typeface="Arial"/>
              <a:buChar char="•"/>
            </a:pPr>
            <a:r>
              <a:rPr lang="en-US" sz="1600" b="1"/>
              <a:t>Drift Detection</a:t>
            </a:r>
            <a:r>
              <a:rPr lang="en-US" sz="1600"/>
              <a:t>: Distinguish </a:t>
            </a:r>
            <a:r>
              <a:rPr lang="en-US" sz="1600" i="1"/>
              <a:t>natural drift</a:t>
            </a:r>
            <a:r>
              <a:rPr lang="en-US" sz="1600"/>
              <a:t> in data (e.g., new standard operation) from true anomalies.</a:t>
            </a:r>
          </a:p>
          <a:p>
            <a:pPr marL="0" indent="0">
              <a:buNone/>
            </a:pPr>
            <a:r>
              <a:rPr lang="en-US" sz="2000" b="1"/>
              <a:t>Implementation Approaches</a:t>
            </a:r>
            <a:r>
              <a:rPr lang="en-US" sz="2000"/>
              <a:t>:</a:t>
            </a:r>
          </a:p>
          <a:p>
            <a:pPr>
              <a:buFont typeface="Arial"/>
              <a:buChar char="•"/>
            </a:pPr>
            <a:r>
              <a:rPr lang="en-US" sz="1600" b="1"/>
              <a:t>Rehearsal-based</a:t>
            </a:r>
            <a:r>
              <a:rPr lang="en-US" sz="1600"/>
              <a:t>: Keep a small representative buffer of past pulses to retrain or regularize the model.</a:t>
            </a:r>
          </a:p>
          <a:p>
            <a:pPr>
              <a:buFont typeface="Arial"/>
              <a:buChar char="•"/>
            </a:pPr>
            <a:r>
              <a:rPr lang="en-US" sz="1600" b="1"/>
              <a:t>Regularization-based</a:t>
            </a:r>
            <a:r>
              <a:rPr lang="en-US" sz="1600"/>
              <a:t>: Techniques like EWC (Elastic Weight Consolidation) or MAS to preserve crucial model parameters </a:t>
            </a:r>
            <a:r>
              <a:rPr lang="en-US" sz="1200"/>
              <a:t>[10, 11]</a:t>
            </a:r>
            <a:r>
              <a:rPr lang="en-US" sz="1600"/>
              <a:t>.</a:t>
            </a:r>
          </a:p>
          <a:p>
            <a:pPr>
              <a:buFont typeface="Arial"/>
              <a:buChar char="•"/>
            </a:pPr>
            <a:r>
              <a:rPr lang="en-US" sz="1600" b="1"/>
              <a:t>Dynamic Architectures</a:t>
            </a:r>
            <a:r>
              <a:rPr lang="en-US" sz="1600"/>
              <a:t>: Expandable network components to handle truly novel operational regimes </a:t>
            </a:r>
            <a:r>
              <a:rPr lang="en-US" sz="1200"/>
              <a:t>[12, 13]</a:t>
            </a:r>
            <a:r>
              <a:rPr lang="en-US" sz="1600"/>
              <a:t>.</a:t>
            </a:r>
          </a:p>
          <a:p>
            <a:pPr>
              <a:buFont typeface="Arial"/>
              <a:buChar char="•"/>
            </a:pPr>
            <a:r>
              <a:rPr lang="en-US" sz="1600" b="1"/>
              <a:t>Generative replay: </a:t>
            </a:r>
            <a:r>
              <a:rPr lang="en-US" sz="1600"/>
              <a:t>Generate past data with the model and combine them with new data for training </a:t>
            </a:r>
            <a:r>
              <a:rPr lang="en-US" sz="1200"/>
              <a:t>[10]</a:t>
            </a:r>
            <a:r>
              <a:rPr lang="en-US" sz="1600"/>
              <a:t>.</a:t>
            </a:r>
          </a:p>
          <a:p>
            <a:pPr>
              <a:buFont typeface="Arial"/>
              <a:buChar char="•"/>
            </a:pPr>
            <a:r>
              <a:rPr lang="en-US" sz="1600" b="1"/>
              <a:t>And More to Explore</a:t>
            </a:r>
            <a:r>
              <a:rPr lang="en-US" sz="1600"/>
              <a:t>: ...</a:t>
            </a:r>
          </a:p>
          <a:p>
            <a:pPr>
              <a:buFont typeface="Arial"/>
              <a:buChar char="•"/>
            </a:pPr>
            <a:endParaRPr lang="en-US" sz="1600"/>
          </a:p>
          <a:p>
            <a:pPr marL="0" indent="0">
              <a:buFont typeface="Arial"/>
              <a:buNone/>
            </a:pPr>
            <a:endParaRPr lang="en-US" sz="160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90FFE51-E357-6A0A-221B-16CE16D42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2737"/>
            <a:ext cx="11049000" cy="1230751"/>
          </a:xfrm>
        </p:spPr>
        <p:txBody>
          <a:bodyPr>
            <a:normAutofit/>
          </a:bodyPr>
          <a:lstStyle/>
          <a:p>
            <a:r>
              <a:rPr lang="en-US" sz="4000">
                <a:ea typeface="+mj-lt"/>
                <a:cs typeface="+mj-lt"/>
              </a:rPr>
              <a:t>Continual Learning</a:t>
            </a:r>
            <a:endParaRPr lang="en-US">
              <a:ea typeface="+mj-lt"/>
              <a:cs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00B45E-8104-1CB8-39F9-A597D85E0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8368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7DF4B-911A-667C-7B30-16337EF1FD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35390"/>
            <a:ext cx="4839623" cy="301441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000"/>
              </a:spcAft>
              <a:buNone/>
            </a:pPr>
            <a:r>
              <a:rPr lang="en-US" sz="2400" b="1"/>
              <a:t>Conclusions</a:t>
            </a:r>
            <a:r>
              <a:rPr lang="en-US" sz="2400"/>
              <a:t>:</a:t>
            </a:r>
            <a:endParaRPr lang="en-US"/>
          </a:p>
          <a:p>
            <a:pPr>
              <a:spcAft>
                <a:spcPts val="1000"/>
              </a:spcAft>
              <a:buFont typeface="Arial"/>
            </a:pPr>
            <a:r>
              <a:rPr lang="en-US" sz="2000">
                <a:ea typeface="+mn-lt"/>
                <a:cs typeface="+mn-lt"/>
              </a:rPr>
              <a:t>CVAE models show potential for anomaly detection.</a:t>
            </a:r>
          </a:p>
          <a:p>
            <a:pPr>
              <a:spcAft>
                <a:spcPts val="1000"/>
              </a:spcAft>
              <a:buFont typeface="Arial"/>
            </a:pPr>
            <a:r>
              <a:rPr lang="en-US" sz="2000">
                <a:ea typeface="+mn-lt"/>
                <a:cs typeface="+mn-lt"/>
              </a:rPr>
              <a:t>Forecasting is promising but needs further validation.</a:t>
            </a:r>
          </a:p>
          <a:p>
            <a:pPr>
              <a:spcAft>
                <a:spcPts val="1000"/>
              </a:spcAft>
              <a:buFont typeface="Arial"/>
            </a:pPr>
            <a:r>
              <a:rPr lang="en-US" sz="2000">
                <a:ea typeface="+mn-lt"/>
                <a:cs typeface="+mn-lt"/>
              </a:rPr>
              <a:t>Challenges: Data imbalance and limited operational diversity.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3C70DB9-E5E9-0B94-8B8E-21A88AA69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058"/>
            <a:ext cx="11049000" cy="1344613"/>
          </a:xfrm>
        </p:spPr>
        <p:txBody>
          <a:bodyPr>
            <a:normAutofit/>
          </a:bodyPr>
          <a:lstStyle/>
          <a:p>
            <a:r>
              <a:rPr lang="en-US" sz="4000">
                <a:ea typeface="+mj-lt"/>
                <a:cs typeface="+mj-lt"/>
              </a:rPr>
              <a:t>Conclusions &amp; Outlook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AFF78AD-8C8A-5C38-F376-6AA0E1EB382A}"/>
              </a:ext>
            </a:extLst>
          </p:cNvPr>
          <p:cNvSpPr txBox="1">
            <a:spLocks/>
          </p:cNvSpPr>
          <p:nvPr/>
        </p:nvSpPr>
        <p:spPr>
          <a:xfrm>
            <a:off x="6093372" y="1937368"/>
            <a:ext cx="5108028" cy="412944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  <a:buNone/>
            </a:pPr>
            <a:r>
              <a:rPr lang="en-US" sz="2400" b="1" dirty="0"/>
              <a:t>Outlook</a:t>
            </a:r>
            <a:r>
              <a:rPr lang="en-US" sz="2400" dirty="0"/>
              <a:t>:</a:t>
            </a:r>
            <a:endParaRPr lang="en-US" dirty="0"/>
          </a:p>
          <a:p>
            <a:pPr>
              <a:spcAft>
                <a:spcPts val="1000"/>
              </a:spcAft>
              <a:buFont typeface="Arial"/>
              <a:buChar char="•"/>
            </a:pPr>
            <a:r>
              <a:rPr lang="en-US" sz="2000" b="1" dirty="0">
                <a:ea typeface="+mn-lt"/>
                <a:cs typeface="+mn-lt"/>
              </a:rPr>
              <a:t>Testing</a:t>
            </a:r>
            <a:r>
              <a:rPr lang="en-US" sz="2000" dirty="0">
                <a:ea typeface="+mn-lt"/>
                <a:cs typeface="+mn-lt"/>
              </a:rPr>
              <a:t>: UCAP deployment this year with A/B testing of thresholds and forecasting methods.</a:t>
            </a:r>
          </a:p>
          <a:p>
            <a:pPr>
              <a:spcAft>
                <a:spcPts val="1000"/>
              </a:spcAft>
              <a:buFont typeface="Arial"/>
              <a:buChar char="•"/>
            </a:pPr>
            <a:r>
              <a:rPr lang="en-US" sz="2000" b="1" dirty="0">
                <a:ea typeface="+mn-lt"/>
                <a:cs typeface="+mn-lt"/>
              </a:rPr>
              <a:t>Improvement</a:t>
            </a:r>
            <a:r>
              <a:rPr lang="en-US" sz="2000" dirty="0">
                <a:ea typeface="+mn-lt"/>
                <a:cs typeface="+mn-lt"/>
              </a:rPr>
              <a:t>: Refine models based on feedback and validated thresholds.</a:t>
            </a:r>
          </a:p>
          <a:p>
            <a:pPr>
              <a:spcAft>
                <a:spcPts val="1000"/>
              </a:spcAft>
              <a:buFont typeface="Arial"/>
              <a:buChar char="•"/>
            </a:pPr>
            <a:r>
              <a:rPr lang="en-US" sz="2000" b="1" dirty="0">
                <a:ea typeface="+mn-lt"/>
                <a:cs typeface="+mn-lt"/>
              </a:rPr>
              <a:t>Future</a:t>
            </a:r>
            <a:r>
              <a:rPr lang="en-US" sz="2000" dirty="0">
                <a:ea typeface="+mn-lt"/>
                <a:cs typeface="+mn-lt"/>
              </a:rPr>
              <a:t>: Scale to other systems and enhance adaptability with continual learning.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84D745-0792-D38A-918A-F297CD4E4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480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4C3BD-15A4-7508-41EB-4A7BDFD15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737"/>
            <a:ext cx="10515600" cy="1325563"/>
          </a:xfrm>
        </p:spPr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F72BE-2534-8504-2040-630592DF7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778" y="1317625"/>
            <a:ext cx="10870710" cy="503489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>
                <a:ea typeface="+mn-lt"/>
                <a:cs typeface="+mn-lt"/>
              </a:rPr>
              <a:t>EPA core team, </a:t>
            </a:r>
            <a:r>
              <a:rPr lang="en-US" sz="1600" i="1"/>
              <a:t>Efficient Particle Accelerators What is on the Horizon, </a:t>
            </a:r>
            <a:r>
              <a:rPr lang="en-US" sz="1600">
                <a:ea typeface="+mn-lt"/>
                <a:cs typeface="+mn-lt"/>
              </a:rPr>
              <a:t>Joint Accelerator Performance Workshop 2023 , Montreux, 7 December 2023</a:t>
            </a:r>
            <a:endParaRPr lang="en-US"/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>
                <a:ea typeface="+mn-lt"/>
                <a:cs typeface="+mn-lt"/>
              </a:rPr>
              <a:t>F. </a:t>
            </a:r>
            <a:r>
              <a:rPr lang="en-US" sz="1600" err="1">
                <a:ea typeface="+mn-lt"/>
                <a:cs typeface="+mn-lt"/>
              </a:rPr>
              <a:t>Velotti</a:t>
            </a:r>
            <a:r>
              <a:rPr lang="en-US" sz="1600">
                <a:ea typeface="+mn-lt"/>
                <a:cs typeface="+mn-lt"/>
              </a:rPr>
              <a:t>, K. Papastergiou, Alex and V. Kain, </a:t>
            </a:r>
            <a:r>
              <a:rPr lang="en-US" sz="1600" i="1">
                <a:ea typeface="+mn-lt"/>
                <a:cs typeface="+mn-lt"/>
              </a:rPr>
              <a:t>WP8 Automate </a:t>
            </a:r>
            <a:r>
              <a:rPr lang="en-US" sz="1600" i="1" err="1">
                <a:ea typeface="+mn-lt"/>
                <a:cs typeface="+mn-lt"/>
              </a:rPr>
              <a:t>equipments</a:t>
            </a:r>
            <a:r>
              <a:rPr lang="en-US" sz="1600">
                <a:ea typeface="+mn-lt"/>
                <a:cs typeface="+mn-lt"/>
              </a:rPr>
              <a:t> (</a:t>
            </a:r>
            <a:r>
              <a:rPr lang="en-US" sz="1600">
                <a:ea typeface="+mn-lt"/>
                <a:cs typeface="+mn-lt"/>
                <a:hlinkClick r:id="rId2"/>
              </a:rPr>
              <a:t>https://docs.google.com/presentation/d/130UolLf9o8UhCt4jOGE1xjmaZxSLKH2Tx90BCM7fwwc/edit#slide=id.p</a:t>
            </a:r>
            <a:r>
              <a:rPr lang="en-US" sz="1600">
                <a:ea typeface="+mn-lt"/>
                <a:cs typeface="+mn-lt"/>
              </a:rPr>
              <a:t>)</a:t>
            </a:r>
            <a:endParaRPr lang="en-US" sz="1600"/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/>
              <a:t>S. Gilardoni and D. </a:t>
            </a:r>
            <a:r>
              <a:rPr lang="en-US" sz="1600" err="1"/>
              <a:t>Manglunki</a:t>
            </a:r>
            <a:r>
              <a:rPr lang="en-US" sz="1600"/>
              <a:t>, </a:t>
            </a:r>
            <a:r>
              <a:rPr lang="en-US" sz="1600" i="1"/>
              <a:t>Fifty years of the CERN Proton Synchrotron - Volume I</a:t>
            </a:r>
            <a:r>
              <a:rPr lang="en-US" sz="1600"/>
              <a:t>, CERN-2011-004.</a:t>
            </a:r>
            <a:endParaRPr lang="en-US"/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>
                <a:ea typeface="+mn-lt"/>
                <a:cs typeface="+mn-lt"/>
              </a:rPr>
              <a:t>M.J. Barnes</a:t>
            </a:r>
            <a:r>
              <a:rPr lang="en-US" sz="1600" i="1">
                <a:ea typeface="+mn-lt"/>
                <a:cs typeface="+mn-lt"/>
              </a:rPr>
              <a:t>, CAS: Beam Injection,</a:t>
            </a:r>
            <a:r>
              <a:rPr lang="en-US" sz="1600">
                <a:ea typeface="+mn-lt"/>
                <a:cs typeface="+mn-lt"/>
              </a:rPr>
              <a:t> </a:t>
            </a:r>
            <a:r>
              <a:rPr lang="en-US" sz="1600" i="1">
                <a:ea typeface="+mn-lt"/>
                <a:cs typeface="+mn-lt"/>
              </a:rPr>
              <a:t>Extraction &amp; Transfer 2 Kicker Systems - Part 1 - Introduction and Hardware, </a:t>
            </a:r>
            <a:r>
              <a:rPr lang="en-US" sz="1600">
                <a:ea typeface="+mn-lt"/>
                <a:cs typeface="+mn-lt"/>
              </a:rPr>
              <a:t> CERN TE/ABT</a:t>
            </a:r>
            <a:endParaRPr lang="en-US">
              <a:ea typeface="+mn-lt"/>
              <a:cs typeface="+mn-lt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>
                <a:ea typeface="+mn-lt"/>
                <a:cs typeface="+mn-lt"/>
              </a:rPr>
              <a:t>Luis Miguel </a:t>
            </a:r>
            <a:r>
              <a:rPr lang="en-US" sz="1600" err="1">
                <a:ea typeface="+mn-lt"/>
                <a:cs typeface="+mn-lt"/>
              </a:rPr>
              <a:t>Coralejo</a:t>
            </a:r>
            <a:r>
              <a:rPr lang="en-US" sz="1600">
                <a:ea typeface="+mn-lt"/>
                <a:cs typeface="+mn-lt"/>
              </a:rPr>
              <a:t> Feliciano, Matthew Fraser, Thomas Kramer, Christophe </a:t>
            </a:r>
            <a:r>
              <a:rPr lang="en-US" sz="1600" err="1">
                <a:ea typeface="+mn-lt"/>
                <a:cs typeface="+mn-lt"/>
              </a:rPr>
              <a:t>Boucly</a:t>
            </a:r>
            <a:r>
              <a:rPr lang="en-US" sz="1600">
                <a:ea typeface="+mn-lt"/>
                <a:cs typeface="+mn-lt"/>
              </a:rPr>
              <a:t>, </a:t>
            </a:r>
            <a:r>
              <a:rPr lang="en-US" sz="1600" i="1">
                <a:ea typeface="+mn-lt"/>
                <a:cs typeface="+mn-lt"/>
              </a:rPr>
              <a:t>Functional Specification for PS Extraction Kickers PE.KFA71 and PE.KFA79, </a:t>
            </a:r>
            <a:r>
              <a:rPr lang="en-US" sz="1600">
                <a:ea typeface="+mn-lt"/>
                <a:cs typeface="+mn-lt"/>
              </a:rPr>
              <a:t>CERN SY-ABT</a:t>
            </a:r>
            <a:endParaRPr lang="en-US" sz="1400">
              <a:ea typeface="+mn-lt"/>
              <a:cs typeface="+mn-lt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>
                <a:ea typeface="+mn-lt"/>
                <a:cs typeface="+mn-lt"/>
              </a:rPr>
              <a:t>Bercea et al., </a:t>
            </a:r>
            <a:r>
              <a:rPr lang="en-US" sz="1600" i="1">
                <a:ea typeface="+mn-lt"/>
                <a:cs typeface="+mn-lt"/>
              </a:rPr>
              <a:t>What Do We Learn? Debunking the Myth of Unsupervised Outlier Detection</a:t>
            </a:r>
            <a:r>
              <a:rPr lang="en-US" sz="1600">
                <a:ea typeface="+mn-lt"/>
                <a:cs typeface="+mn-lt"/>
              </a:rPr>
              <a:t>  (2023). </a:t>
            </a:r>
            <a:endParaRPr lang="en-US">
              <a:ea typeface="+mn-lt"/>
              <a:cs typeface="+mn-lt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>
                <a:ea typeface="+mn-lt"/>
                <a:cs typeface="+mn-lt"/>
              </a:rPr>
              <a:t>Ran et al., </a:t>
            </a:r>
            <a:r>
              <a:rPr lang="en-US" sz="1600" i="1">
                <a:ea typeface="+mn-lt"/>
                <a:cs typeface="+mn-lt"/>
              </a:rPr>
              <a:t>Detecting Out-of-Distribution Samples via Variational Auto-Encoder with Reliable Uncertainty Estimation</a:t>
            </a:r>
            <a:r>
              <a:rPr lang="en-US" sz="1600">
                <a:ea typeface="+mn-lt"/>
                <a:cs typeface="+mn-lt"/>
              </a:rPr>
              <a:t>, (2021) </a:t>
            </a:r>
            <a:endParaRPr lang="en-US">
              <a:ea typeface="+mn-lt"/>
              <a:cs typeface="+mn-lt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>
                <a:ea typeface="+mn-lt"/>
                <a:cs typeface="+mn-lt"/>
              </a:rPr>
              <a:t>Bhosale et al., </a:t>
            </a:r>
            <a:r>
              <a:rPr lang="en-US" sz="1600" i="1">
                <a:ea typeface="+mn-lt"/>
                <a:cs typeface="+mn-lt"/>
              </a:rPr>
              <a:t>Anomaly Detection using Diffusion-Based Methods, </a:t>
            </a:r>
            <a:r>
              <a:rPr lang="en-US" sz="1600">
                <a:ea typeface="+mn-lt"/>
                <a:cs typeface="+mn-lt"/>
              </a:rPr>
              <a:t>(2024)</a:t>
            </a:r>
            <a:endParaRPr lang="en-US">
              <a:ea typeface="+mn-lt"/>
              <a:cs typeface="+mn-lt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>
                <a:ea typeface="+mn-lt"/>
                <a:cs typeface="+mn-lt"/>
              </a:rPr>
              <a:t>Takuya Akiba, Shotaro Sano, Toshihiko Yanase, Takeru Ohta, and Masanori Koyama. </a:t>
            </a:r>
            <a:r>
              <a:rPr lang="en-US" sz="1600" i="1" err="1">
                <a:ea typeface="+mn-lt"/>
                <a:cs typeface="+mn-lt"/>
              </a:rPr>
              <a:t>Optuna</a:t>
            </a:r>
            <a:r>
              <a:rPr lang="en-US" sz="1600" i="1">
                <a:ea typeface="+mn-lt"/>
                <a:cs typeface="+mn-lt"/>
              </a:rPr>
              <a:t>: A Next-generation Hyperparameter Optimization Framework. In KDD </a:t>
            </a:r>
            <a:r>
              <a:rPr lang="en-US" sz="1600">
                <a:ea typeface="+mn-lt"/>
                <a:cs typeface="+mn-lt"/>
              </a:rPr>
              <a:t>(2019).</a:t>
            </a:r>
            <a:endParaRPr lang="en-US"/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>
                <a:ea typeface="+mn-lt"/>
                <a:cs typeface="+mn-lt"/>
              </a:rPr>
              <a:t>Faber et al., </a:t>
            </a:r>
            <a:r>
              <a:rPr lang="en-US" sz="1600" i="1">
                <a:ea typeface="+mn-lt"/>
                <a:cs typeface="+mn-lt"/>
              </a:rPr>
              <a:t>Lifelong Learning for Anomaly Detection: New Challenges, Perspectives, and Insights</a:t>
            </a:r>
            <a:r>
              <a:rPr lang="en-US" sz="1600">
                <a:ea typeface="+mn-lt"/>
                <a:cs typeface="+mn-lt"/>
              </a:rPr>
              <a:t> (2023).</a:t>
            </a:r>
            <a:endParaRPr lang="en-US" sz="1600"/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>
                <a:ea typeface="+mn-lt"/>
                <a:cs typeface="+mn-lt"/>
              </a:rPr>
              <a:t>Dohare et al., </a:t>
            </a:r>
            <a:r>
              <a:rPr lang="en-US" sz="1600" i="1">
                <a:ea typeface="+mn-lt"/>
                <a:cs typeface="+mn-lt"/>
              </a:rPr>
              <a:t>Loss of Plasticity in Deep Continual Learning</a:t>
            </a:r>
            <a:r>
              <a:rPr lang="en-US" sz="1600">
                <a:ea typeface="+mn-lt"/>
                <a:cs typeface="+mn-lt"/>
              </a:rPr>
              <a:t> (2024).</a:t>
            </a:r>
            <a:endParaRPr lang="en-US" sz="1600"/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>
                <a:ea typeface="+mn-lt"/>
                <a:cs typeface="+mn-lt"/>
              </a:rPr>
              <a:t>Ross et al., </a:t>
            </a:r>
            <a:r>
              <a:rPr lang="en-US" sz="1600" i="1">
                <a:ea typeface="+mn-lt"/>
                <a:cs typeface="+mn-lt"/>
              </a:rPr>
              <a:t>Incremental Learning for Robust Visual Tracking</a:t>
            </a:r>
            <a:r>
              <a:rPr lang="en-US" sz="1600">
                <a:ea typeface="+mn-lt"/>
                <a:cs typeface="+mn-lt"/>
              </a:rPr>
              <a:t> (2008).</a:t>
            </a:r>
            <a:endParaRPr lang="en-US" sz="1600"/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 err="1">
                <a:ea typeface="+mn-lt"/>
                <a:cs typeface="+mn-lt"/>
              </a:rPr>
              <a:t>Shenggang</a:t>
            </a:r>
            <a:r>
              <a:rPr lang="en-US" sz="1600">
                <a:ea typeface="+mn-lt"/>
                <a:cs typeface="+mn-lt"/>
              </a:rPr>
              <a:t> Li, </a:t>
            </a:r>
            <a:r>
              <a:rPr lang="en-US" sz="1600" i="1">
                <a:ea typeface="+mn-lt"/>
                <a:cs typeface="+mn-lt"/>
              </a:rPr>
              <a:t>Dynamic Time Series Model Updating</a:t>
            </a:r>
            <a:r>
              <a:rPr lang="en-US" sz="1600">
                <a:ea typeface="+mn-lt"/>
                <a:cs typeface="+mn-lt"/>
              </a:rPr>
              <a:t> (2024).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-US" sz="1600">
                <a:ea typeface="+mn-lt"/>
                <a:cs typeface="+mn-lt"/>
              </a:rPr>
              <a:t>Adrian Alan Pol and Victor Berger and Gianluca Cerminara and Cécile Germain and Maurizio Pierini,</a:t>
            </a:r>
            <a:r>
              <a:rPr lang="en-US" sz="1600">
                <a:solidFill>
                  <a:srgbClr val="000000"/>
                </a:solidFill>
                <a:latin typeface="Aptos" panose="020B0004020202020204"/>
                <a:ea typeface="+mn-lt"/>
                <a:cs typeface="+mn-lt"/>
              </a:rPr>
              <a:t> </a:t>
            </a:r>
            <a:r>
              <a:rPr lang="en-US" sz="1600" i="1">
                <a:solidFill>
                  <a:srgbClr val="000000"/>
                </a:solidFill>
                <a:latin typeface="Aptos" panose="020B0004020202020204"/>
                <a:ea typeface="+mn-lt"/>
                <a:cs typeface="+mn-lt"/>
              </a:rPr>
              <a:t>Anomaly</a:t>
            </a:r>
            <a:r>
              <a:rPr lang="en-US" sz="1600" i="1">
                <a:ea typeface="+mn-lt"/>
                <a:cs typeface="+mn-lt"/>
              </a:rPr>
              <a:t> Detection With Conditional Variational Autoencoders </a:t>
            </a:r>
            <a:r>
              <a:rPr lang="en-US" sz="1600">
                <a:ea typeface="+mn-lt"/>
                <a:cs typeface="+mn-lt"/>
              </a:rPr>
              <a:t>(2020).</a:t>
            </a:r>
            <a:endParaRPr lang="en-US" i="1">
              <a:ea typeface="+mn-lt"/>
              <a:cs typeface="+mn-lt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endParaRPr lang="en-US" sz="1600" i="1">
              <a:ea typeface="+mn-lt"/>
              <a:cs typeface="+mn-lt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buAutoNum type="arabicPeriod"/>
            </a:pPr>
            <a:endParaRPr lang="en-US" sz="1600">
              <a:ea typeface="+mn-lt"/>
              <a:cs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ACF5FF-B3F3-DD9C-E942-D56237A1D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313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31FFD-77D8-1006-35FC-D5B2EC06B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585"/>
            <a:ext cx="10673937" cy="1325563"/>
          </a:xfrm>
        </p:spPr>
        <p:txBody>
          <a:bodyPr>
            <a:normAutofit/>
          </a:bodyPr>
          <a:lstStyle/>
          <a:p>
            <a:r>
              <a:rPr lang="en-US" sz="4000">
                <a:ea typeface="+mj-lt"/>
                <a:cs typeface="+mj-lt"/>
              </a:rPr>
              <a:t>System Overview – The KFA71/79 Extraction Kicker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AB319-6EAC-F8EC-A722-4C7FE83BA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792" y="1654903"/>
            <a:ext cx="4977684" cy="43018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en-US" sz="1800" b="1">
                <a:ea typeface="+mn-lt"/>
                <a:cs typeface="+mn-lt"/>
              </a:rPr>
              <a:t>Purpose</a:t>
            </a:r>
            <a:r>
              <a:rPr lang="en-US" sz="1800">
                <a:ea typeface="+mn-lt"/>
                <a:cs typeface="+mn-lt"/>
              </a:rPr>
              <a:t>: Fast-pulsed magnet system to extract particle beams from the Proton Synchrotron (PS).</a:t>
            </a:r>
            <a:endParaRPr lang="en-US" sz="1800"/>
          </a:p>
          <a:p>
            <a:pPr marL="0" indent="0">
              <a:spcAft>
                <a:spcPts val="1000"/>
              </a:spcAft>
              <a:buNone/>
            </a:pPr>
            <a:r>
              <a:rPr lang="en-US" sz="1800" b="1">
                <a:ea typeface="+mn-lt"/>
                <a:cs typeface="+mn-lt"/>
              </a:rPr>
              <a:t>Components</a:t>
            </a:r>
            <a:r>
              <a:rPr lang="en-US" sz="1800">
                <a:ea typeface="+mn-lt"/>
                <a:cs typeface="+mn-lt"/>
              </a:rPr>
              <a:t>: 12 generator modules operating simultaneously in vacuum tanks.</a:t>
            </a:r>
            <a:endParaRPr lang="en-US" sz="1800"/>
          </a:p>
          <a:p>
            <a:pPr lvl="1">
              <a:spcAft>
                <a:spcPts val="1000"/>
              </a:spcAft>
            </a:pPr>
            <a:r>
              <a:rPr lang="en-US" sz="1600" b="1">
                <a:ea typeface="+mn-lt"/>
                <a:cs typeface="+mn-lt"/>
              </a:rPr>
              <a:t>9 modules</a:t>
            </a:r>
            <a:r>
              <a:rPr lang="en-US" sz="1600">
                <a:ea typeface="+mn-lt"/>
                <a:cs typeface="+mn-lt"/>
              </a:rPr>
              <a:t>: Section 71 (KFA71).</a:t>
            </a:r>
            <a:endParaRPr lang="en-US" sz="1600"/>
          </a:p>
          <a:p>
            <a:pPr lvl="1">
              <a:spcAft>
                <a:spcPts val="1000"/>
              </a:spcAft>
            </a:pPr>
            <a:r>
              <a:rPr lang="en-US" sz="1600" b="1">
                <a:ea typeface="+mn-lt"/>
                <a:cs typeface="+mn-lt"/>
              </a:rPr>
              <a:t>3 modules</a:t>
            </a:r>
            <a:r>
              <a:rPr lang="en-US" sz="1600">
                <a:ea typeface="+mn-lt"/>
                <a:cs typeface="+mn-lt"/>
              </a:rPr>
              <a:t>: Section 79 (KFA79).</a:t>
            </a:r>
            <a:endParaRPr lang="en-US" sz="1600"/>
          </a:p>
          <a:p>
            <a:pPr marL="0" indent="0">
              <a:spcAft>
                <a:spcPts val="1000"/>
              </a:spcAft>
              <a:buNone/>
            </a:pPr>
            <a:r>
              <a:rPr lang="en-US" sz="1800" b="1">
                <a:ea typeface="+mn-lt"/>
                <a:cs typeface="+mn-lt"/>
              </a:rPr>
              <a:t>Output</a:t>
            </a:r>
            <a:r>
              <a:rPr lang="en-US" sz="1800">
                <a:ea typeface="+mn-lt"/>
                <a:cs typeface="+mn-lt"/>
              </a:rPr>
              <a:t>: High-voltage pulses (~80 kV peak, ~4 </a:t>
            </a:r>
            <a:r>
              <a:rPr lang="en-US" sz="1800" err="1">
                <a:ea typeface="+mn-lt"/>
                <a:cs typeface="+mn-lt"/>
              </a:rPr>
              <a:t>μs</a:t>
            </a:r>
            <a:r>
              <a:rPr lang="en-US" sz="1800">
                <a:ea typeface="+mn-lt"/>
                <a:cs typeface="+mn-lt"/>
              </a:rPr>
              <a:t> total duration).</a:t>
            </a:r>
            <a:endParaRPr lang="en-US" sz="1800"/>
          </a:p>
          <a:p>
            <a:pPr marL="0" indent="0">
              <a:spcAft>
                <a:spcPts val="1000"/>
              </a:spcAft>
              <a:buNone/>
            </a:pPr>
            <a:r>
              <a:rPr lang="en-US" sz="1800" b="1">
                <a:ea typeface="+mn-lt"/>
                <a:cs typeface="+mn-lt"/>
              </a:rPr>
              <a:t>Focus</a:t>
            </a:r>
            <a:r>
              <a:rPr lang="en-US" sz="1800">
                <a:ea typeface="+mn-lt"/>
                <a:cs typeface="+mn-lt"/>
              </a:rPr>
              <a:t>: Main region of interest is ~1 </a:t>
            </a:r>
            <a:r>
              <a:rPr lang="en-US" sz="1800" err="1">
                <a:ea typeface="+mn-lt"/>
                <a:cs typeface="+mn-lt"/>
              </a:rPr>
              <a:t>μs</a:t>
            </a:r>
            <a:r>
              <a:rPr lang="en-US" sz="1800">
                <a:ea typeface="+mn-lt"/>
                <a:cs typeface="+mn-lt"/>
              </a:rPr>
              <a:t> within the pulse.</a:t>
            </a:r>
            <a:endParaRPr lang="en-US" sz="18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C39F2E-71BE-9AA8-CDE5-B765C21A8AC1}"/>
              </a:ext>
            </a:extLst>
          </p:cNvPr>
          <p:cNvSpPr txBox="1"/>
          <p:nvPr/>
        </p:nvSpPr>
        <p:spPr>
          <a:xfrm>
            <a:off x="6181859" y="5860363"/>
            <a:ext cx="497708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i="1">
                <a:ea typeface="+mn-lt"/>
                <a:cs typeface="+mn-lt"/>
              </a:rPr>
              <a:t>Picture: Modules of KFA71</a:t>
            </a:r>
            <a:endParaRPr lang="en-US" i="1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F3CAFD-BFD7-52CF-4BD5-0AAB87FE1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9312" y="1559895"/>
            <a:ext cx="5705459" cy="42972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C8B93-BE60-DF18-F82C-95CEE2426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17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31FFD-77D8-1006-35FC-D5B2EC06B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585"/>
            <a:ext cx="10782794" cy="1325563"/>
          </a:xfrm>
        </p:spPr>
        <p:txBody>
          <a:bodyPr>
            <a:normAutofit/>
          </a:bodyPr>
          <a:lstStyle/>
          <a:p>
            <a:r>
              <a:rPr lang="en-US" sz="4000">
                <a:ea typeface="+mj-lt"/>
                <a:cs typeface="+mj-lt"/>
              </a:rPr>
              <a:t>System Overview – The KFA71/79 Extraction Kicker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583E34-0B89-3E37-ED03-D4DC2A5C420D}"/>
              </a:ext>
            </a:extLst>
          </p:cNvPr>
          <p:cNvSpPr txBox="1"/>
          <p:nvPr/>
        </p:nvSpPr>
        <p:spPr>
          <a:xfrm>
            <a:off x="195228" y="4476292"/>
            <a:ext cx="4281931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i="1"/>
              <a:t>Schema</a:t>
            </a:r>
            <a:r>
              <a:rPr lang="en-US" sz="1400"/>
              <a:t>: </a:t>
            </a:r>
            <a:r>
              <a:rPr lang="en-US" sz="1400" i="1"/>
              <a:t>Simplified schematic of a kicker module </a:t>
            </a:r>
            <a:r>
              <a:rPr lang="en-US" sz="1400"/>
              <a:t>[4]</a:t>
            </a:r>
          </a:p>
          <a:p>
            <a:endParaRPr lang="en-US" sz="1400" b="1"/>
          </a:p>
          <a:p>
            <a:r>
              <a:rPr lang="en-US" sz="1400" b="1"/>
              <a:t>PFL</a:t>
            </a:r>
            <a:r>
              <a:rPr lang="en-US" sz="1400"/>
              <a:t>: </a:t>
            </a:r>
            <a:r>
              <a:rPr lang="en-US" sz="1400">
                <a:ea typeface="+mn-lt"/>
                <a:cs typeface="+mn-lt"/>
              </a:rPr>
              <a:t>Pulse Forming Line</a:t>
            </a:r>
            <a:endParaRPr lang="en-US" sz="1400"/>
          </a:p>
          <a:p>
            <a:r>
              <a:rPr lang="en-US" sz="1400" b="1"/>
              <a:t>RCPS</a:t>
            </a:r>
            <a:r>
              <a:rPr lang="en-US" sz="1400"/>
              <a:t>: </a:t>
            </a:r>
            <a:r>
              <a:rPr lang="en-US" sz="1400">
                <a:ea typeface="+mn-lt"/>
                <a:cs typeface="+mn-lt"/>
              </a:rPr>
              <a:t>Resonant Charging Power Supply</a:t>
            </a:r>
            <a:endParaRPr lang="en-US" sz="1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E332B3-37BA-9C39-7BD7-1F3E0F09E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" y="1983576"/>
            <a:ext cx="6281759" cy="2486814"/>
          </a:xfrm>
          <a:prstGeom prst="rect">
            <a:avLst/>
          </a:prstGeom>
        </p:spPr>
      </p:pic>
      <p:graphicFrame>
        <p:nvGraphicFramePr>
          <p:cNvPr id="285" name="Diagram 284">
            <a:extLst>
              <a:ext uri="{FF2B5EF4-FFF2-40B4-BE49-F238E27FC236}">
                <a16:creationId xmlns:a16="http://schemas.microsoft.com/office/drawing/2014/main" id="{ED60D94D-A919-E021-320B-4E3A2A97FE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0255630"/>
              </p:ext>
            </p:extLst>
          </p:nvPr>
        </p:nvGraphicFramePr>
        <p:xfrm>
          <a:off x="6289184" y="1673351"/>
          <a:ext cx="5902818" cy="4365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A966D6C5-BD4E-F799-A97A-E3FE37EE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58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graphicEl>
                                              <a:dgm id="{837D1B8E-E36B-45AD-B3F4-2288484135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5">
                                            <p:graphicEl>
                                              <a:dgm id="{837D1B8E-E36B-45AD-B3F4-2288484135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graphicEl>
                                              <a:dgm id="{C9016BC4-CF11-4462-BC15-A2C0D767FE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5">
                                            <p:graphicEl>
                                              <a:dgm id="{C9016BC4-CF11-4462-BC15-A2C0D767FE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graphicEl>
                                              <a:dgm id="{A1E8D267-983F-445D-B62D-72508AA65C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5">
                                            <p:graphicEl>
                                              <a:dgm id="{A1E8D267-983F-445D-B62D-72508AA65C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graphicEl>
                                              <a:dgm id="{DA8B49A1-0983-4EE5-8F0C-3317CD40A0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5">
                                            <p:graphicEl>
                                              <a:dgm id="{DA8B49A1-0983-4EE5-8F0C-3317CD40A0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graphicEl>
                                              <a:dgm id="{6FFBEF11-1E3B-4AC2-9217-819C916EBB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5">
                                            <p:graphicEl>
                                              <a:dgm id="{6FFBEF11-1E3B-4AC2-9217-819C916EBB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graphicEl>
                                              <a:dgm id="{67526F1C-4338-4BEC-BB70-2A0312463F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5">
                                            <p:graphicEl>
                                              <a:dgm id="{67526F1C-4338-4BEC-BB70-2A0312463F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85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EEC4A-EAFE-B3CE-FBAD-AB32BD17D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84A69-66D2-473E-4E5E-FCBC9F89C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585"/>
            <a:ext cx="10782794" cy="1325563"/>
          </a:xfrm>
        </p:spPr>
        <p:txBody>
          <a:bodyPr>
            <a:normAutofit/>
          </a:bodyPr>
          <a:lstStyle/>
          <a:p>
            <a:r>
              <a:rPr lang="en-US" sz="4000">
                <a:ea typeface="+mj-lt"/>
                <a:cs typeface="+mj-lt"/>
              </a:rPr>
              <a:t>System Overview – The KFA71/79 Extraction Kicker</a:t>
            </a:r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7557326-D5AB-9A76-3539-377683A36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9457" y="1086613"/>
            <a:ext cx="7052659" cy="527373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DEFB02D-1A05-AB87-B031-66B411F93AC5}"/>
              </a:ext>
            </a:extLst>
          </p:cNvPr>
          <p:cNvSpPr txBox="1"/>
          <p:nvPr/>
        </p:nvSpPr>
        <p:spPr>
          <a:xfrm>
            <a:off x="4570827" y="6465596"/>
            <a:ext cx="333173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>
                <a:ea typeface="+mn-lt"/>
                <a:cs typeface="+mn-lt"/>
              </a:rPr>
              <a:t>Picture: CPS </a:t>
            </a:r>
            <a:r>
              <a:rPr lang="en-US" sz="1400" b="1" i="1">
                <a:ea typeface="+mn-lt"/>
                <a:cs typeface="+mn-lt"/>
              </a:rPr>
              <a:t>PFL </a:t>
            </a:r>
            <a:r>
              <a:rPr lang="en-US" sz="1400" i="1">
                <a:ea typeface="+mn-lt"/>
                <a:cs typeface="+mn-lt"/>
              </a:rPr>
              <a:t>DRUM Winding 2005</a:t>
            </a:r>
            <a:endParaRPr lang="en-US" sz="1400" i="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A56025-5AB5-085D-BBE3-D7F8F9DC1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87544-D701-C7D8-FBFD-5541B1CE9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703" y="1945324"/>
            <a:ext cx="3798848" cy="4240930"/>
          </a:xfrm>
          <a:ln>
            <a:solidFill>
              <a:schemeClr val="bg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spcAft>
                <a:spcPts val="500"/>
              </a:spcAft>
              <a:buNone/>
            </a:pPr>
            <a:r>
              <a:rPr lang="en-US" sz="2000" b="1">
                <a:ea typeface="+mn-lt"/>
                <a:cs typeface="+mn-lt"/>
              </a:rPr>
              <a:t>Historical and Future Outlook</a:t>
            </a:r>
            <a:endParaRPr lang="en-US" sz="2000" b="1"/>
          </a:p>
          <a:p>
            <a:pPr marL="182880" indent="-182880">
              <a:spcAft>
                <a:spcPts val="500"/>
              </a:spcAft>
            </a:pPr>
            <a:r>
              <a:rPr lang="en-US" sz="1600">
                <a:ea typeface="+mn-lt"/>
                <a:cs typeface="+mn-lt"/>
              </a:rPr>
              <a:t>System installed in the 1970s.</a:t>
            </a:r>
            <a:endParaRPr lang="en-US" sz="1600"/>
          </a:p>
          <a:p>
            <a:pPr marL="182880" indent="-182880">
              <a:spcAft>
                <a:spcPts val="500"/>
              </a:spcAft>
            </a:pPr>
            <a:r>
              <a:rPr lang="en-US" sz="1600"/>
              <a:t>Undergoing a major </a:t>
            </a:r>
            <a:r>
              <a:rPr lang="en-US" sz="1600">
                <a:hlinkClick r:id="rId3"/>
              </a:rPr>
              <a:t>consolidation project during LS3</a:t>
            </a:r>
            <a:r>
              <a:rPr lang="en-US" sz="1200"/>
              <a:t> [5] </a:t>
            </a:r>
            <a:r>
              <a:rPr lang="en-US" sz="1600"/>
              <a:t>to improve:</a:t>
            </a:r>
          </a:p>
          <a:p>
            <a:pPr marL="365760" lvl="1" indent="-182880">
              <a:spcAft>
                <a:spcPts val="500"/>
              </a:spcAft>
            </a:pPr>
            <a:r>
              <a:rPr lang="en-US" sz="1600">
                <a:ea typeface="+mn-lt"/>
                <a:cs typeface="+mn-lt"/>
              </a:rPr>
              <a:t>Reliability and availability.</a:t>
            </a:r>
            <a:endParaRPr lang="en-US" sz="1600"/>
          </a:p>
          <a:p>
            <a:pPr marL="365760" lvl="1" indent="-182880">
              <a:spcAft>
                <a:spcPts val="500"/>
              </a:spcAft>
            </a:pPr>
            <a:r>
              <a:rPr lang="en-US" sz="1600">
                <a:ea typeface="+mn-lt"/>
                <a:cs typeface="+mn-lt"/>
              </a:rPr>
              <a:t>Safety (e.g. replacing mineral oil with ester oil, managing SF6 gas issues).</a:t>
            </a:r>
            <a:endParaRPr lang="en-US" sz="1600"/>
          </a:p>
          <a:p>
            <a:pPr marL="365760" lvl="1" indent="-182880">
              <a:spcAft>
                <a:spcPts val="500"/>
              </a:spcAft>
            </a:pPr>
            <a:r>
              <a:rPr lang="en-US" sz="1600">
                <a:ea typeface="+mn-lt"/>
                <a:cs typeface="+mn-lt"/>
              </a:rPr>
              <a:t>Diagnostics and remote monitoring.</a:t>
            </a:r>
            <a:endParaRPr lang="en-US" sz="1600"/>
          </a:p>
          <a:p>
            <a:pPr marL="365760" lvl="1" indent="-182880">
              <a:spcAft>
                <a:spcPts val="500"/>
              </a:spcAft>
            </a:pPr>
            <a:r>
              <a:rPr lang="en-US" sz="1600">
                <a:ea typeface="+mn-lt"/>
                <a:cs typeface="+mn-lt"/>
              </a:rPr>
              <a:t>Obsolescence and environmental impact.</a:t>
            </a:r>
            <a:endParaRPr lang="en-US" sz="160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41B3F67-F59F-4262-1318-0B3FD82C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585"/>
            <a:ext cx="10772898" cy="1325563"/>
          </a:xfrm>
        </p:spPr>
        <p:txBody>
          <a:bodyPr>
            <a:normAutofit/>
          </a:bodyPr>
          <a:lstStyle/>
          <a:p>
            <a:r>
              <a:rPr lang="en-US" sz="4000">
                <a:ea typeface="+mj-lt"/>
                <a:cs typeface="+mj-lt"/>
              </a:rPr>
              <a:t>System Overview – The KFA71/79 Extraction Kicker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E6BA239-01DC-63BF-44D5-13B87AB5C490}"/>
              </a:ext>
            </a:extLst>
          </p:cNvPr>
          <p:cNvSpPr txBox="1">
            <a:spLocks/>
          </p:cNvSpPr>
          <p:nvPr/>
        </p:nvSpPr>
        <p:spPr>
          <a:xfrm>
            <a:off x="4207184" y="1945324"/>
            <a:ext cx="3777384" cy="345746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b="1">
                <a:ea typeface="+mn-lt"/>
                <a:cs typeface="+mn-lt"/>
              </a:rPr>
              <a:t>Why Focus on KFA71/79</a:t>
            </a:r>
            <a:endParaRPr lang="en-US" sz="2000" b="1"/>
          </a:p>
          <a:p>
            <a:pPr>
              <a:spcAft>
                <a:spcPts val="500"/>
              </a:spcAft>
            </a:pPr>
            <a:r>
              <a:rPr lang="en-US" sz="1600">
                <a:ea typeface="+mn-lt"/>
                <a:cs typeface="+mn-lt"/>
              </a:rPr>
              <a:t>Complex sub-components: HV switches (thyratrons), cables, transmission lines, ferrite magnets.</a:t>
            </a:r>
          </a:p>
          <a:p>
            <a:pPr>
              <a:spcAft>
                <a:spcPts val="500"/>
              </a:spcAft>
            </a:pPr>
            <a:r>
              <a:rPr lang="en-US" sz="1600">
                <a:ea typeface="+mn-lt"/>
                <a:cs typeface="+mn-lt"/>
              </a:rPr>
              <a:t>High risk of beam losses during module failure.</a:t>
            </a:r>
          </a:p>
          <a:p>
            <a:pPr>
              <a:spcAft>
                <a:spcPts val="500"/>
              </a:spcAft>
            </a:pPr>
            <a:r>
              <a:rPr lang="en-US" sz="1600">
                <a:ea typeface="+mn-lt"/>
                <a:cs typeface="+mn-lt"/>
              </a:rPr>
              <a:t>Rich waveform datasets enable machine learning studies.</a:t>
            </a:r>
          </a:p>
          <a:p>
            <a:pPr>
              <a:spcAft>
                <a:spcPts val="500"/>
              </a:spcAft>
            </a:pPr>
            <a:r>
              <a:rPr lang="en-US" sz="1600">
                <a:ea typeface="+mn-lt"/>
                <a:cs typeface="+mn-lt"/>
              </a:rPr>
              <a:t>Aging system = higher anomaly rates.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CA88AFA-0B07-46E2-F010-EBAC03711A03}"/>
              </a:ext>
            </a:extLst>
          </p:cNvPr>
          <p:cNvSpPr txBox="1">
            <a:spLocks/>
          </p:cNvSpPr>
          <p:nvPr/>
        </p:nvSpPr>
        <p:spPr>
          <a:xfrm>
            <a:off x="8071582" y="1945323"/>
            <a:ext cx="3820314" cy="365064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>
                <a:ea typeface="+mn-lt"/>
                <a:cs typeface="+mn-lt"/>
              </a:rPr>
              <a:t>Current Monitoring Limitations</a:t>
            </a:r>
            <a:endParaRPr lang="en-US" sz="2000"/>
          </a:p>
          <a:p>
            <a:pPr>
              <a:spcAft>
                <a:spcPts val="500"/>
              </a:spcAft>
              <a:buFont typeface="Arial"/>
            </a:pPr>
            <a:r>
              <a:rPr lang="en-US" sz="1600">
                <a:ea typeface="+mn-lt"/>
                <a:cs typeface="+mn-lt"/>
              </a:rPr>
              <a:t>Threshold-based alarms on selected signals.</a:t>
            </a:r>
          </a:p>
          <a:p>
            <a:pPr>
              <a:spcAft>
                <a:spcPts val="500"/>
              </a:spcAft>
              <a:buFont typeface="Arial"/>
            </a:pPr>
            <a:r>
              <a:rPr lang="en-US" sz="1600">
                <a:ea typeface="+mn-lt"/>
                <a:cs typeface="+mn-lt"/>
              </a:rPr>
              <a:t>Detection occurs </a:t>
            </a:r>
            <a:r>
              <a:rPr lang="en-US" sz="1600" b="1">
                <a:ea typeface="+mn-lt"/>
                <a:cs typeface="+mn-lt"/>
              </a:rPr>
              <a:t>after anomalies happen</a:t>
            </a:r>
            <a:r>
              <a:rPr lang="en-US" sz="1600">
                <a:ea typeface="+mn-lt"/>
                <a:cs typeface="+mn-lt"/>
              </a:rPr>
              <a:t>.</a:t>
            </a:r>
          </a:p>
          <a:p>
            <a:pPr>
              <a:spcAft>
                <a:spcPts val="500"/>
              </a:spcAft>
              <a:buFont typeface="Arial"/>
            </a:pPr>
            <a:r>
              <a:rPr lang="en-US" sz="1600">
                <a:ea typeface="+mn-lt"/>
                <a:cs typeface="+mn-lt"/>
              </a:rPr>
              <a:t>Reactive maintenance, not proactive or predictive.</a:t>
            </a:r>
          </a:p>
          <a:p>
            <a:pPr>
              <a:spcAft>
                <a:spcPts val="500"/>
              </a:spcAft>
              <a:buFont typeface="Arial"/>
            </a:pPr>
            <a:r>
              <a:rPr lang="en-US" sz="1600">
                <a:ea typeface="+mn-lt"/>
                <a:cs typeface="+mn-lt"/>
              </a:rPr>
              <a:t>Gaps in addressing long-term reliability.</a:t>
            </a:r>
            <a:endParaRPr lang="en-US" sz="1600"/>
          </a:p>
          <a:p>
            <a:pPr algn="just">
              <a:buFont typeface="Arial"/>
              <a:buChar char="•"/>
            </a:pPr>
            <a:endParaRPr lang="en-US" sz="1800">
              <a:ea typeface="+mn-lt"/>
              <a:cs typeface="+mn-lt"/>
            </a:endParaRPr>
          </a:p>
          <a:p>
            <a:pPr marL="0" indent="0" algn="just">
              <a:buNone/>
            </a:pPr>
            <a:endParaRPr lang="en-US" sz="1800" b="1">
              <a:ea typeface="+mn-lt"/>
              <a:cs typeface="+mn-lt"/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790F3AA5-5532-D4AD-7182-D3B3286754C9}"/>
              </a:ext>
            </a:extLst>
          </p:cNvPr>
          <p:cNvCxnSpPr/>
          <p:nvPr/>
        </p:nvCxnSpPr>
        <p:spPr>
          <a:xfrm>
            <a:off x="4177967" y="1477956"/>
            <a:ext cx="11848" cy="4398204"/>
          </a:xfrm>
          <a:prstGeom prst="straightConnector1">
            <a:avLst/>
          </a:prstGeom>
          <a:ln>
            <a:solidFill>
              <a:srgbClr val="4472C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73666C8-3768-B728-2CBB-4B38D5F064BA}"/>
              </a:ext>
            </a:extLst>
          </p:cNvPr>
          <p:cNvCxnSpPr>
            <a:cxnSpLocks/>
          </p:cNvCxnSpPr>
          <p:nvPr/>
        </p:nvCxnSpPr>
        <p:spPr>
          <a:xfrm>
            <a:off x="8007759" y="1477956"/>
            <a:ext cx="11848" cy="4389632"/>
          </a:xfrm>
          <a:prstGeom prst="straightConnector1">
            <a:avLst/>
          </a:prstGeom>
          <a:ln>
            <a:solidFill>
              <a:srgbClr val="4472C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4E240E7-E6C3-520B-373C-4D9D5BEFC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3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89BAD3-21AF-BD78-AA6F-992DE4BCD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632" y="1315095"/>
            <a:ext cx="5963215" cy="444321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7DF4B-911A-667C-7B30-16337EF1FD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24" y="1311635"/>
            <a:ext cx="5537200" cy="474096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en-US" sz="2400" b="1" u="sng">
                <a:solidFill>
                  <a:srgbClr val="000000"/>
                </a:solidFill>
                <a:ea typeface="+mn-lt"/>
                <a:cs typeface="+mn-lt"/>
              </a:rPr>
              <a:t>Waveform Characteristics:</a:t>
            </a:r>
            <a:endParaRPr lang="en-US" sz="2400" b="1" u="sng"/>
          </a:p>
          <a:p>
            <a:pPr>
              <a:spcAft>
                <a:spcPts val="1000"/>
              </a:spcAft>
            </a:pPr>
            <a:r>
              <a:rPr lang="en-US" sz="1800" b="1" i="1">
                <a:solidFill>
                  <a:srgbClr val="000000"/>
                </a:solidFill>
                <a:ea typeface="+mn-lt"/>
                <a:cs typeface="+mn-lt"/>
              </a:rPr>
              <a:t>Sampling Rate</a:t>
            </a:r>
            <a:r>
              <a:rPr lang="en-US" sz="1800">
                <a:solidFill>
                  <a:srgbClr val="000000"/>
                </a:solidFill>
                <a:ea typeface="+mn-lt"/>
                <a:cs typeface="+mn-lt"/>
              </a:rPr>
              <a:t>: 1 sample every 4 ns for 10 µs            → 2500 data points</a:t>
            </a:r>
            <a:endParaRPr lang="en-US" sz="1800" i="1">
              <a:solidFill>
                <a:srgbClr val="000000"/>
              </a:solidFill>
              <a:ea typeface="+mn-lt"/>
              <a:cs typeface="+mn-lt"/>
            </a:endParaRPr>
          </a:p>
          <a:p>
            <a:pPr>
              <a:spcAft>
                <a:spcPts val="1000"/>
              </a:spcAft>
            </a:pPr>
            <a:r>
              <a:rPr lang="en-US" sz="1800" b="1" i="1">
                <a:solidFill>
                  <a:srgbClr val="000000"/>
                </a:solidFill>
                <a:ea typeface="+mn-lt"/>
                <a:cs typeface="+mn-lt"/>
              </a:rPr>
              <a:t>Signal Content</a:t>
            </a:r>
            <a:r>
              <a:rPr lang="en-US" sz="1800">
                <a:solidFill>
                  <a:srgbClr val="000000"/>
                </a:solidFill>
                <a:ea typeface="+mn-lt"/>
                <a:cs typeface="+mn-lt"/>
              </a:rPr>
              <a:t>: Short rise and fall times, short plateau region.</a:t>
            </a:r>
            <a:endParaRPr lang="en-US" sz="1800">
              <a:ea typeface="+mn-lt"/>
              <a:cs typeface="+mn-lt"/>
            </a:endParaRPr>
          </a:p>
          <a:p>
            <a:pPr>
              <a:spcAft>
                <a:spcPts val="1000"/>
              </a:spcAft>
            </a:pPr>
            <a:r>
              <a:rPr lang="en-US" sz="1800" b="1" i="1">
                <a:ea typeface="+mn-lt"/>
                <a:cs typeface="+mn-lt"/>
              </a:rPr>
              <a:t>12 generators</a:t>
            </a:r>
            <a:r>
              <a:rPr lang="en-US" sz="1800">
                <a:ea typeface="+mn-lt"/>
                <a:cs typeface="+mn-lt"/>
              </a:rPr>
              <a:t> → 12 waveforms per cycle</a:t>
            </a:r>
          </a:p>
          <a:p>
            <a:pPr>
              <a:spcAft>
                <a:spcPts val="1000"/>
              </a:spcAft>
            </a:pPr>
            <a:r>
              <a:rPr lang="en-US" sz="1800" b="1" i="1">
                <a:ea typeface="+mn-lt"/>
                <a:cs typeface="+mn-lt"/>
              </a:rPr>
              <a:t>Pulse Settings</a:t>
            </a:r>
            <a:r>
              <a:rPr lang="en-US" sz="1800">
                <a:ea typeface="+mn-lt"/>
                <a:cs typeface="+mn-lt"/>
              </a:rPr>
              <a:t>: Includes desired pulse </a:t>
            </a:r>
            <a:r>
              <a:rPr lang="en-US" sz="1800" b="1">
                <a:ea typeface="+mn-lt"/>
                <a:cs typeface="+mn-lt"/>
              </a:rPr>
              <a:t>strength</a:t>
            </a:r>
            <a:r>
              <a:rPr lang="en-US" sz="1800">
                <a:ea typeface="+mn-lt"/>
                <a:cs typeface="+mn-lt"/>
              </a:rPr>
              <a:t>, pulse </a:t>
            </a:r>
            <a:r>
              <a:rPr lang="en-US" sz="1800" b="1">
                <a:ea typeface="+mn-lt"/>
                <a:cs typeface="+mn-lt"/>
              </a:rPr>
              <a:t>length</a:t>
            </a:r>
            <a:r>
              <a:rPr lang="en-US" sz="1800">
                <a:ea typeface="+mn-lt"/>
                <a:cs typeface="+mn-lt"/>
              </a:rPr>
              <a:t>, enabled generators, etc.</a:t>
            </a:r>
          </a:p>
          <a:p>
            <a:pPr marL="0" indent="0">
              <a:buNone/>
            </a:pPr>
            <a:r>
              <a:rPr lang="en-US" sz="2000" b="1">
                <a:solidFill>
                  <a:schemeClr val="tx2">
                    <a:lumMod val="76000"/>
                    <a:lumOff val="24000"/>
                  </a:schemeClr>
                </a:solidFill>
                <a:ea typeface="+mn-lt"/>
                <a:cs typeface="+mn-lt"/>
              </a:rPr>
              <a:t>Waveforms have been stored in NXCALS since the end of September 2024 </a:t>
            </a:r>
          </a:p>
          <a:p>
            <a:pPr marL="0" indent="0">
              <a:buNone/>
            </a:pPr>
            <a:r>
              <a:rPr lang="en-US" sz="2000" b="1">
                <a:solidFill>
                  <a:schemeClr val="tx2">
                    <a:lumMod val="76000"/>
                    <a:lumOff val="24000"/>
                  </a:schemeClr>
                </a:solidFill>
                <a:ea typeface="+mn-lt"/>
                <a:cs typeface="+mn-lt"/>
              </a:rPr>
              <a:t>→</a:t>
            </a:r>
            <a:r>
              <a:rPr lang="en-US" sz="2000">
                <a:solidFill>
                  <a:schemeClr val="tx2">
                    <a:lumMod val="76000"/>
                    <a:lumOff val="24000"/>
                  </a:schemeClr>
                </a:solidFill>
                <a:ea typeface="+mn-lt"/>
                <a:cs typeface="+mn-lt"/>
              </a:rPr>
              <a:t> Current analysis and training focus on October 2024 data.</a:t>
            </a:r>
            <a:endParaRPr lang="en-US" sz="2000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96C5234-7CD5-C5B0-3E16-71BA1EFFF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210" y="-3585"/>
            <a:ext cx="11049000" cy="1039813"/>
          </a:xfrm>
        </p:spPr>
        <p:txBody>
          <a:bodyPr>
            <a:normAutofit/>
          </a:bodyPr>
          <a:lstStyle/>
          <a:p>
            <a:r>
              <a:rPr lang="en-US" sz="4000">
                <a:ea typeface="+mj-lt"/>
                <a:cs typeface="+mj-lt"/>
              </a:rPr>
              <a:t>Data Description</a:t>
            </a:r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7ECD110-BFC2-7F3C-0CA5-E4E1D18683C3}"/>
              </a:ext>
            </a:extLst>
          </p:cNvPr>
          <p:cNvCxnSpPr/>
          <p:nvPr/>
        </p:nvCxnSpPr>
        <p:spPr>
          <a:xfrm flipH="1" flipV="1">
            <a:off x="8661135" y="2163807"/>
            <a:ext cx="1" cy="2892564"/>
          </a:xfrm>
          <a:prstGeom prst="straightConnector1">
            <a:avLst/>
          </a:prstGeom>
          <a:ln>
            <a:solidFill>
              <a:srgbClr val="FF030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1EA086F-AA66-3B58-68EB-1742BF991E00}"/>
              </a:ext>
            </a:extLst>
          </p:cNvPr>
          <p:cNvSpPr txBox="1"/>
          <p:nvPr/>
        </p:nvSpPr>
        <p:spPr>
          <a:xfrm rot="20640000">
            <a:off x="7857317" y="3420485"/>
            <a:ext cx="84082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solidFill>
                  <a:srgbClr val="FF0000"/>
                </a:solidFill>
              </a:rPr>
              <a:t>Strength</a:t>
            </a:r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C2E6997-EDBD-7C85-426F-14E82BDE36E7}"/>
              </a:ext>
            </a:extLst>
          </p:cNvPr>
          <p:cNvCxnSpPr/>
          <p:nvPr/>
        </p:nvCxnSpPr>
        <p:spPr>
          <a:xfrm>
            <a:off x="8872360" y="2161725"/>
            <a:ext cx="822508" cy="8758"/>
          </a:xfrm>
          <a:prstGeom prst="straightConnector1">
            <a:avLst/>
          </a:prstGeom>
          <a:ln>
            <a:solidFill>
              <a:srgbClr val="FF0303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B356B9A-0EFC-AD2F-EF3F-68EEAF55D1F7}"/>
              </a:ext>
            </a:extLst>
          </p:cNvPr>
          <p:cNvSpPr txBox="1"/>
          <p:nvPr/>
        </p:nvSpPr>
        <p:spPr>
          <a:xfrm>
            <a:off x="8872219" y="2145842"/>
            <a:ext cx="84082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solidFill>
                  <a:srgbClr val="FF0000"/>
                </a:solidFill>
              </a:rPr>
              <a:t>Length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F58755-EE1F-F1E4-EA74-8D12E1C00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0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7DF4B-911A-667C-7B30-16337EF1FD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319" y="1586860"/>
            <a:ext cx="6096891" cy="185228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just">
              <a:spcAft>
                <a:spcPts val="1000"/>
              </a:spcAft>
              <a:buNone/>
            </a:pPr>
            <a:r>
              <a:rPr lang="en-US" sz="2400" b="1">
                <a:solidFill>
                  <a:srgbClr val="000000"/>
                </a:solidFill>
                <a:ea typeface="+mn-lt"/>
                <a:cs typeface="+mn-lt"/>
              </a:rPr>
              <a:t>General Idea:</a:t>
            </a:r>
            <a:endParaRPr lang="en-US" sz="2400" b="1"/>
          </a:p>
          <a:p>
            <a:pPr algn="just">
              <a:spcAft>
                <a:spcPts val="1000"/>
              </a:spcAft>
              <a:buAutoNum type="arabicPeriod"/>
            </a:pPr>
            <a:r>
              <a:rPr lang="en-US" sz="1800">
                <a:solidFill>
                  <a:srgbClr val="000000"/>
                </a:solidFill>
                <a:ea typeface="+mn-lt"/>
                <a:cs typeface="+mn-lt"/>
              </a:rPr>
              <a:t>Train a model on nominal waveforms.</a:t>
            </a:r>
            <a:endParaRPr lang="en-US" sz="1800">
              <a:ea typeface="+mn-lt"/>
              <a:cs typeface="+mn-lt"/>
            </a:endParaRPr>
          </a:p>
          <a:p>
            <a:pPr algn="just">
              <a:spcAft>
                <a:spcPts val="1000"/>
              </a:spcAft>
              <a:buAutoNum type="arabicPeriod"/>
            </a:pPr>
            <a:r>
              <a:rPr lang="en-US" sz="1800">
                <a:solidFill>
                  <a:srgbClr val="000000"/>
                </a:solidFill>
                <a:ea typeface="+mn-lt"/>
                <a:cs typeface="+mn-lt"/>
              </a:rPr>
              <a:t>Detect deviations using performance metrics.</a:t>
            </a:r>
          </a:p>
          <a:p>
            <a:pPr algn="just">
              <a:spcAft>
                <a:spcPts val="1000"/>
              </a:spcAft>
              <a:buAutoNum type="arabicPeriod"/>
            </a:pPr>
            <a:r>
              <a:rPr lang="en-US" sz="1800">
                <a:solidFill>
                  <a:srgbClr val="000000"/>
                </a:solidFill>
                <a:ea typeface="+mn-lt"/>
                <a:cs typeface="+mn-lt"/>
              </a:rPr>
              <a:t>Monitor trends to identify drifts or early anomalies.</a:t>
            </a:r>
            <a:endParaRPr lang="en-US" sz="1800">
              <a:ea typeface="+mn-lt"/>
              <a:cs typeface="+mn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3C70DB9-E5E9-0B94-8B8E-21A88AA69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210" y="-3585"/>
            <a:ext cx="11013966" cy="1363768"/>
          </a:xfrm>
        </p:spPr>
        <p:txBody>
          <a:bodyPr>
            <a:normAutofit/>
          </a:bodyPr>
          <a:lstStyle/>
          <a:p>
            <a:r>
              <a:rPr lang="en-US" sz="4000">
                <a:ea typeface="+mj-lt"/>
                <a:cs typeface="+mj-lt"/>
              </a:rPr>
              <a:t>Proposed Approach: Anomaly Detection &amp; Prediction</a:t>
            </a:r>
            <a:endParaRPr lang="en-US">
              <a:ea typeface="+mj-lt"/>
              <a:cs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D476B7-70AC-0473-65D5-BEC26EDDB49A}"/>
              </a:ext>
            </a:extLst>
          </p:cNvPr>
          <p:cNvSpPr txBox="1"/>
          <p:nvPr/>
        </p:nvSpPr>
        <p:spPr>
          <a:xfrm>
            <a:off x="8196319" y="1585022"/>
            <a:ext cx="3572040" cy="302134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/>
              <a:t>Goals:</a:t>
            </a:r>
            <a:r>
              <a:rPr lang="en-US" sz="2400"/>
              <a:t> </a:t>
            </a:r>
            <a:endParaRPr lang="en-US"/>
          </a:p>
          <a:p>
            <a:pPr marL="182880" indent="-182880">
              <a:spcBef>
                <a:spcPts val="1000"/>
              </a:spcBef>
              <a:spcAft>
                <a:spcPts val="1000"/>
              </a:spcAft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Real-time anomaly detection.</a:t>
            </a:r>
          </a:p>
          <a:p>
            <a:pPr marL="182880" indent="-182880">
              <a:spcBef>
                <a:spcPts val="1000"/>
              </a:spcBef>
              <a:spcAft>
                <a:spcPts val="1000"/>
              </a:spcAft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Minimized reliance on labeled failures.</a:t>
            </a:r>
          </a:p>
          <a:p>
            <a:pPr marL="182880" indent="-182880">
              <a:spcBef>
                <a:spcPts val="1000"/>
              </a:spcBef>
              <a:spcAft>
                <a:spcPts val="1000"/>
              </a:spcAft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Adaptation to variations via </a:t>
            </a:r>
            <a:r>
              <a:rPr lang="en-US" b="1">
                <a:ea typeface="+mn-lt"/>
                <a:cs typeface="+mn-lt"/>
              </a:rPr>
              <a:t>Continual Learning</a:t>
            </a:r>
            <a:r>
              <a:rPr lang="en-US">
                <a:ea typeface="+mn-lt"/>
                <a:cs typeface="+mn-lt"/>
              </a:rPr>
              <a:t>.</a:t>
            </a:r>
            <a:endParaRPr lang="en-US"/>
          </a:p>
          <a:p>
            <a:pPr marL="182880" indent="-182880">
              <a:spcBef>
                <a:spcPts val="1000"/>
              </a:spcBef>
              <a:spcAft>
                <a:spcPts val="1000"/>
              </a:spcAft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Automated recovery support.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60721F0-25FB-3219-0B2E-6ACFF92DAE23}"/>
              </a:ext>
            </a:extLst>
          </p:cNvPr>
          <p:cNvCxnSpPr>
            <a:cxnSpLocks/>
          </p:cNvCxnSpPr>
          <p:nvPr/>
        </p:nvCxnSpPr>
        <p:spPr>
          <a:xfrm>
            <a:off x="7756104" y="1370118"/>
            <a:ext cx="11848" cy="4941656"/>
          </a:xfrm>
          <a:prstGeom prst="straightConnector1">
            <a:avLst/>
          </a:prstGeom>
          <a:ln>
            <a:solidFill>
              <a:srgbClr val="4472C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46FC7C8-F92E-F275-177F-B39B7A9AA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062" y="4291212"/>
            <a:ext cx="1721343" cy="10123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C6E204-4102-DCA2-A134-2A5B2E4F5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1533" y="4292219"/>
            <a:ext cx="2008032" cy="8708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FFE43B-974B-60DE-7ECC-C7B87453F2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8237" y="4292219"/>
            <a:ext cx="2008032" cy="870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9AB420-3FDA-C005-21F7-122FC0C226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6470" y="5034296"/>
            <a:ext cx="1721343" cy="11467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E1C865-E270-3F79-55E7-DBF803A7F1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4941" y="4325626"/>
            <a:ext cx="2008032" cy="8683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7DFA01-696A-6890-6CE9-A1E25174F5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93174" y="5034296"/>
            <a:ext cx="1721343" cy="114675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FD0F5-0C8D-0F47-F17F-D30F53B9A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1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0504F54-39A5-4565-8D79-8E8F1E55E7E7}">
  <we:reference id="wa104381909" version="3.15.0" store="en-US" storeType="omex"/>
  <we:alternateReferences>
    <we:reference id="wa104381909" version="3.15.0" store="en-US" storeType="omex"/>
  </we:alternateReferences>
  <we:properties>
    <we:property name="EQUATION_HISTORY" value="&quot;[{\&quot;mathml\&quot;:\&quot;&lt;math style=\\\&quot;font-family:stix;font-size:16px;\\\&quot; xmlns=\\\&quot;http://www.w3.org/1998/Math/MathML\\\&quot;&gt;&lt;mstyle mathsize=\\\&quot;16px\\\&quot;&gt;&lt;mi&gt;R&lt;/mi&gt;&lt;mi&gt;i&lt;/mi&gt;&lt;mi&gt;s&lt;/mi&gt;&lt;mi&gt;k&lt;/mi&gt;&lt;mo&gt;&amp;#xA0;&lt;/mo&gt;&lt;mo&gt;=&lt;/mo&gt;&lt;mfrac&gt;&lt;mrow&gt;&lt;mo&gt;&amp;#xA0;&lt;/mo&gt;&lt;mfenced&gt;&lt;mrow&gt;&lt;mi&gt;D&lt;/mi&gt;&lt;mi&gt;i&lt;/mi&gt;&lt;mi&gt;s&lt;/mi&gt;&lt;mi&gt;tan&lt;/mi&gt;&lt;mi&gt;c&lt;/mi&gt;&lt;mi&gt;e&lt;/mi&gt;&lt;mo&gt;&amp;#xA0;&lt;/mo&gt;&lt;mo&gt;-&lt;/mo&gt;&lt;mo&gt;&amp;#xA0;&lt;/mo&gt;&lt;mi&gt;R&lt;/mi&gt;&lt;mi&gt;o&lt;/mi&gt;&lt;mi&gt;l&lt;/mi&gt;&lt;mi&gt;l&lt;/mi&gt;&lt;mi&gt;i&lt;/mi&gt;&lt;mi&gt;n&lt;/mi&gt;&lt;mi&gt;g&lt;/mi&gt;&lt;mo&gt;&amp;#xA0;&lt;/mo&gt;&lt;mi&gt;M&lt;/mi&gt;&lt;mi&gt;e&lt;/mi&gt;&lt;mi&gt;d&lt;/mi&gt;&lt;mi&gt;i&lt;/mi&gt;&lt;mi&gt;a&lt;/mi&gt;&lt;mi&gt;n&lt;/mi&gt;&lt;/mrow&gt;&lt;/mfenced&gt;&lt;mo&gt;&amp;#xA0;&lt;/mo&gt;&lt;/mrow&gt;&lt;mrow&gt;&lt;mi&gt;R&lt;/mi&gt;&lt;mi&gt;o&lt;/mi&gt;&lt;mi&gt;l&lt;/mi&gt;&lt;mi&gt;l&lt;/mi&gt;&lt;mi&gt;i&lt;/mi&gt;&lt;mi&gt;n&lt;/mi&gt;&lt;mi&gt;g&lt;/mi&gt;&lt;mo&gt;&amp;#xA0;&lt;/mo&gt;&lt;mi&gt;M&lt;/mi&gt;&lt;mi&gt;e&lt;/mi&gt;&lt;mi&gt;d&lt;/mi&gt;&lt;mi&gt;i&lt;/mi&gt;&lt;mi&gt;a&lt;/mi&gt;&lt;mi&gt;n&lt;/mi&gt;&lt;/mrow&gt;&lt;/mfrac&gt;&lt;/mstyle&gt;&lt;/math&gt;\&quot;,\&quot;base64Image\&quot;:\&quot;iVBORw0KGgoAAAANSUhEUgAABekAAADiCAYAAADap0xiAAAACXBIWXMAAA7EAAAOxAGVKw4bAAAABGJhU0UAAACBWpshKAAAZ4pJREFUeNrt3QGkFc/7+PHHlSSJJFeSyJXkI5EkSSJJklySJEkkSZJIkiSRJEkiSZLrkiRJIkmSRJIkiSRJEsmVK1d8/+f5nz2/tr27M7O7M3v2nPN+Mb6/36d7ZnZn98zZfXb2GREAAAAAALrbxEZZ1yhHGmVeB7cBACFMaJQVjbK7Ua43yl66BAAAdLJFjXKGbgAAAGibydIMlu9rlKFGedcofxrlf1EZ7JA2AMCnvkaZGY1dm6P71puN8jExfmk5S3f1jIONspFuAAB0i0nRRU7roobZUwAAAGGtlmYwXAMM1xrlfqOMyL+BpmTRQNTUmrUBAKHozPjn0bj1xzJ2xct6uq4nDMSO+a1GmUGXAAA62WJpzp7SH7ZRqfdT6NU5LszKlN9RX/xslGfRD/7FRtkizbcN6mZGtH0j0bbfFh60AADGm1LB7+evRvnRKPcaZbhRDklz1uMEun+cIn38vIZtcG2CMkZKjjtba7QvT0rsx05OhVT6ts/H6L7MNUivfzeRsatnrIuNI98aZS1dAgDoRAdiFzt64bO85tu7QJo5BjVo/kLyzabwWUajwMPWEheAvkxrlPcp26gXKos5xQEAMZOi39APbfgNHWuUu42yTZopC9AMLGjZ0Ci7omNjOy6na9gG1yYo40qj3GmUzwXHlhM12Y9DJcbGx42yilPByexGOW7p06eMXT1nYaN8qeG4AACA1ZToJq31I6Yz3pZ24H7oTb6+wv1K2hOsbwXsdbbF/Db1wRnDtr0jEAIAyKAz29c0yo02/HZ+leZEAX6jxltp6bt1HdAG1yYoSoOkOxrlTY7x5FoNtlvvA37nHAc1ML9BeMuoKNP93ynGrp40S/5mCNByN4p7AABQ6x+v1/JvgH5Rh+/TpJwX8zqDUPMbDqRcbE2K/rvmMdwjzRnz3x3rvR71b5W+CfkYAQDlHM3xG6qzsM9JM9Abf5tMFyLVtHT7xT3lg16PkEZgvKxgn864ndABbXBtgrL0HLzvOI7cbvO26r3ES8kXoN/PIS7trqF/i6Y7YezqfJquKB6ofynkqQcA1NR/8u9rYPrq3tIu2bf9jhfFGsyfVqB+fQXVZbah5uLdW9E+T3bYnnOc9gAACw0yfRW3tAzLHOvUFHUPHerUa5E1HIL/02/oq4cd0AbXJvBlg7hPvmmnY5IvQH+VQ+vFc/H7oJGxq3toUP5j7LhpCqOZdAsAoE6WSHPWfHwmXDfdFG92vDAum+9Rgw5PHdrR3JqhX69zuZi8xKkPAHBwN9BvyglxSx23nENgvZ452gFtcG2Cqq/tf7dxGxdKvvU99G9nc2hL0wfLY+L3QSNjV3fR71n8zQh9mMeMegBALSQD9Fp2dtk+bhe3HLi+nBa3WfuhLwZGLNuwvUvPaU1LtI+vNgB488Dhd21jwbrPO/5GT+cw/P/UeVl9tKJD2ujVaxP4dUHcg98T27B9EyVfuk0t9zisXiyWMA8aGbu6LwYyGjt+b6XYG/UAAHijuV6TOdUvdOF+XpHqXy/d49Cm5sQLGag/Ywl4TOrS8/qyNGdHAAD8+CX2VDdFc5X3RTfHtt/MCxyGzLRDo+Jv0cLQbfTqtQn8eiXuwe8lbdi+U5J/0ezdHFYvDhj6eCVjF2J2Jo7jI2EBYABAm2hw+HPih+mV+Ft0rE5cFqkbDNCuy2J7zwNe1E2V9MWq9M2JpV16Xrcutr7zFQcAL+Y6/JaVzVW+Q9xy3vfy6+jzDH1zq4Pa6MVrE/jVL/mC3xsq3r6lKWPXL4ftnMWh9SIrPZumPioTgGXs6k5DQtoiAECb6QXKk5QLl3lduK/60MGWD1L/PVSO+NsOF+WXA+6/vm67P7q51lz4OrOnWxfHGZC/r6ISpAcAP7Y6/I4d8vBbPSbMNDXZZeiX/R3URq9dm8C/HSnX8aZxY1uF26a5yz8k2j8jbmkw4ee+L+u35A5jF1Low5cvQuoiAEAbXQhwg11XGx0ujB8HbF9n/X132IZ1nJalL5rjrz4TpAcAP4YcfsMWeWjnkUM7wz18HG4a+mVhB7UBlDUs/85St02IOVfhtiXX2NCZ1y6L3J7jsHqx1tDHB+keZNiQOFf0zZd5dAsAoArrUy5a3nbx/rosSHc08DYccNgGnXVDDjx/x5kgPQD48dXy++VrDZBrDr+Vr3v4OGSly/jRYW0AZfQlzlNNtXXZMm4MVbRtq2V8mpsF8u9DhayylkPrxVmp19oE6ByPZXxKWgAAgpqWcbPdzbO430n7F5SaGAUxbNuxj1O0kLRUDATpAaC8+Q6/Xdc8tXXRoa2fPXoclkj4twuqaAMoa6WMfxN4j2XcuFPBdmnazE+S/pay7UFnmYW38a83woNGFLNMePsCAFCxtJkm3fyUeJbDDX9VwdwTDtvykVO0UFBhVAjSA0AI+x1+uzZ7aosgfbZDhj7Z2UFtAGWdTJybixtlk2Xc+FrBdl3JuL9a6DCu3eWwejFTeNCIcpJr9ulbO7PpFgBACIsD31zX0U6pbgagzYDDtvC6az5zJPsNBYL0AFDePbEvvD7NU1tXHX4je/X18/uGPpnbQW0AZb1MudZbI/aZ6iGtS7T3W/7ms3ZJebmfw+rFDkMfb6V74CBt/Qge8AAAgngm6TNLujkP+k2HC+MtFW6PS+odLgTc6GyZD9L+NyQAoFtp+oUxy2/WM4/t3XL4jRziOAR5A6+KNoCy+jOumac6jB2TA21TWirRQ7F/v++wbQs4tF6Ycv/PonvgQOMiIynnz2K6BgDgU9YMk3Nd/iP7S+wzAKdXuE1XHC7UR4UFZG1mR0GDOqQxAoButdbhN+uEx/ZGHNrb1YPHYbWEfxuwijaAspIzpeMTbf5Yxo7VgbbphmQ/uHR50PmJwxr8N+QNXYMc0haxf0y3AAB8eppx0bKqi/d5hcPN/rOKt2mruKW8WcYpawwkuCzCW0WQXmdlDTbKhUa5Lc2ZVKPRDdlY9H/rwwSdHXqsUZZW1Ec6W0hncb2S5gM6m1XRPryQ5oOt1rbrTc116e6FpQFkO+sw1q701NZyh7Y0CNffg8fhpIRfD6CKNoCykjOlZ8T+7adl/NgYYHuSufDjaW5ExqfBSStXOaxeLDX08Tm6BzkMcn8OAAgpKxd9t8/YPibVzgB0sUbcgvS7OW3HmSRuiwrmKb8LbosGk3Tm1FiBNjXlUYgF+KZH580jcV/sT2ekfnDc7rfRfgPoHW+luje/XMb3Gz16HJ4Y+mR6B7UBlJF8Q/ZV4t9t62fs8Lw9+oDge6KNA4m/Oecwrg1yaIPf962ne5CDTsJKezPnHl0DAPAhayG2mz18U9uuJ+JTxC0gei1Au+uim4c5nuvWPKAaHNbgyRdpBr41eD0SXcwcaZT5hs/qZ446tHNF/AboiwTp5xpuAvVmUWedX4629baYg/j62mTZGaEzo75/KNmveacF6RdE25u3v7SNLTX5fut397A0Z9W9lr9vAGjR2XR3pfk2wew2bd+E6Dt3SppvUsTfstD/fR+dL2sEqKeZUt0aKnPF7aHnwor2XYOBmurnZPT9/ZgYY0aiawwd6zdI2AkPkw3j++sOaqPqaxOdzayznC9Jc7Hhszk+Oyu6LnkUHXe9VtBgrK6HsKgN30WdbLM/+r69im3TWPR/v42uwfZLd+c2X5k4N08n/n3YMn5c8rw9d8T+dq7tQeef6FqY65TxY9KmaIx9HI25Y9F5/zG61p7veN83Fu1rp4xdtrFpVzQWvUkcr9dRvyzN+O4ciPrzVjSO6Gd8LqbbTWOuSPpafloGuDwEAJS9yMm68T3Yxfs9Rey5KX+1Ybv6xC0YeqdE/Xoxszm6ebkl42f5zPa4L0fEnvc/HsTWNxfWRxeL62MX1C6v0m+XZkqWeDHNAv+d8vfJkuf1160Z+6oLgv1n+P4dM5yLXyT/QlYapDosbg+h0oL0O6O+KfNwY3WbvtcafDifck7bboDPSPNNjCro2wbXcvaxpiPrxRQeqLcdUl1++IcObV2sYJ+XREGMX5JvTPweBRhCjDMbDe2e75A2Ql+baNBkMAoK3Y+CT8n9cEnbNjWqw/bAaEcF52J/dP3wUfL/Rr8Uv8G3ukimZEoGj21v4wx73JbtKdecyeCdy4POJ23oxzpfpyyPjpPLQ1vd/rUO930Pajx2udKHwY9yHC/dzmmxz2cd6yWMuZmyxpPTXB4CAMrYZvjB6+Y805ukuhmAeblcXH2x1KGzqnRG8xH5Oyvik9gfTLz3tA/6iu+zjPo1+D4hdtGsN/+2V5BXFNyOW1JNTvoDGW1ccPz8asMF6OscgZ0i6X7iQfqz4ucNhK9S7cyvRRnnkAb29khz1tDE2A3VipSbmeeJGxbf1kRtJPtJv6MLou1qzc79IulpkCYJUB/DDmOBj+CEy7j0Lvo9CWVxypihv6dD0W/YtNj4slLSF5XTogFV32/oXZDwObZ9tVHFtcmMaJt09u+djOBQWjDP9raDHrfP4v7wN9SM9alRECjtmkFnZe+NAmSt/ZkVXaP8SPn759JdOZRfyr+zo5PH1PZg8YGn7dA+T+a/P5Dydy4POo9W2H91vk7RsSNt8omulaRvjM6Pbd+GaMz4X3Te62/DoKGPD9Zk7CpivaS/jaHXv9tTxoK9sXHseXRtvKjkfVK3j7lZthj6rZvTBQMAAjMFMbs5IOSSGmVbm7bN5WLENsv/mhQLrvqYiTgpumhOe7Aww/C5DYYLu4kBzm9fQfrNhqBRHgcN23rGsY4N8vf13r7ohuuLuAXpk2mv9PXhrfLvTP5Z0c2QS5764xV8VzQP8mVJz0s93/LZKQFv0OMGonrTFinLCipm3Uwe4icLNaHjy4jYA+dluQTodaHwUOkEZkh6SkBNlzXX8tms2edj4neByjeGoMXEmrUR+tpkbcH6bekdd4g9GJcslwOcjxui8z1t7Yf9ls8ulnzr5NzqsDGpX+xvnG607PNPT9uS/M1/mvF3Lg86q3iIUufrlOkZY7AGpk1vbeqD01agfrflvm9RDcauvGZFv0NpbzT859CnrZSWR6P7gKKT1bp9zLWNqVnbQqpKAEDhm+ysC/aRLt93W+BSy8w2bZuPXOlToqDFKmnOstiScTEXYtbdmYy69zl8dqPnczF0kH6KZKdWuVTg+/jVEAgpGoTaKvYg/SX5d6bnSof9tr39EHomyeqU/vomf19ttsmaOeRz8bD9Mv4V4pEo0GIyMWPbXvCzhZpY5vB7cq5E/Treuby6/1nC5X/VB7Bps4/356jjsGFMX+VhG/vFnH5CatZG6GsTTfemObJvRL9RrmmJdhY4hrbyyfP5eNrwW+uakiLP23adFqTf4XDNuVLss3HL2i3jJ9VkPdCzPeisIu1mna9TVkv6Q6mz4vZwsHW8b0j2jOzvNRm78tC3wX+mtHU4Rx0D0fmu/TskxSerdfOY63LflvUg4QqXiQCAohc/WT903bw6+Xxxy4/eDhPE/bW+Ih5b6iw762624YLFNZCSvFh8WGJ7QgfpD4jf2TOmG+iiM9MnWs6l+GuyesPhmqZGb1hsuXBDpcw6ntKWzvTM82DtWMY23/awfdMybt404Oc6Ky5t20b52UJNHHP4nSrywEt/Q7JSeaS9+TIj0O9w2hs6RWbA9xmCQ1+kfIqtzYb+OeGpP6poI+S1iQbVvlrOpaxc2ocSx1+Dg4uj46rn3n1DnWMez8nrkh3EzZMzer10b5A+OSs97W26yQ77XWZMmSvjg5R7M/52qbQ37Wbdr1NOSP7gbppPkv6wtVWu13jsSnMuo8+L/N7ei90PpW3/rB4ec11l/b5/4zIRAFDEUcMP3bUu3u99DhfG7Vr0Zbr4mUnvehOTTG8S8pxyNcfjuRg6SG+aTX6zQH2mYMjdEts54nBOXShQ705Lnec9fz80ldKNlHY+FLixfiFh3iKaK+npgPQ767q2wsQa3YAAaWwLU+u5OsGxLs0jq7NPH4jb6+0/or8PQQMHz8TvjMgzUj6VWZbrEv51+yraCH1tYkon99zh900nbqRNNJgX4DotyfTwfkvOuqZKdwbpk+m3TDNqbQ8A13gcF03n7hGHYxBqcd86X6fodd5t8bcQ+S1LH2+p+djVMlnSH6roMVtdsM5zhm3/0MNjbh53pFwaJQAAnC9cunll8tsOF8ar27Rtrrn9ir4Ca5rx4WNxqgdSPkivHnrartBBelPw+6fn418mV+pzCZM/foLlhvehx+/GlMR5EQ/Yzc1Z10wJMxNHX/v9llHv5hz1ZL2S/0WA9tPvoksw/Us0BuuDVg00Xoj+V18D14dtGtByWWAuHng7LOEWiNVZ/FlvBx0sUa9p9vJoyf35ahjHfKUbq6KN0Ncm2w31H0v5+3Xy79tVpjWaTA+TytomfoPofYb6dnfwmLQisS9XDX9rW4hyU8FtOCjuaW6USzqvEGk363ydorP7n2bUe7Jgnba8/9NrPnapqYZ+KZNOZ4+Ey+/eqWNuXqa1CvYJAAA5/ZT6LZoamikPf/ymuV2rsm92DFa8DbDvPhanMgWt8wQidhW8aUgKHaS3BZjyMuVLLZMr1fTwpGwg3fQ2ga+1LSYZboSKzHozLR5XdPbQQsl+pTpvbu6s17xv8LOFGhiUYvliixQNEOuaGaEfnM+R7LVqbpas2/aGXNHZsqYZhfc99UsVbVRxbXLBUP/ilH3+6XjsTenkyqaN7Df8ppRZp6Yb01yeTOzLoOFv71i+j0UCa5paJ5nXfa/h7yeL/UFniLSbdb5O0UB01ltMZdIQ3gjYx1WMXVMM/XI84Lg42INjbhGnDdvDNTsAIHfQ638Bf5zrarXU+xXfExLuNWRTANjX4lSmm448+RIXxD63osT2hA7SPxO/AeoVluM+oeB2mha3uluyDy5bttnHA687nm4qWwbEb45lDZZkzUx7k/O4mXJY7+CnCzVwRcIF5b9FN7Z7o4BSFWZK2LzxfZZ9LpoTeZehzkOe+qaKNqq4NslKb/Y18XcaEHsf+220/X4tkXBpI01BrjKzXEM/VG+H+PHV61DT2jpDlu/j5QLf7+T59cjymY0OY+FZz31U5+sU00SMD+K+VlKe60cfb42HHrv0mDyUcA9JTb/l0zx+JztlzC3C9MbAJwEAIAdbsHptl+73GYcL43a+8nvTMZBR5AbtuIRfnMo0szxvfvLWrKQyiy6FDtLvkHyvc9rYgvSTCm5nyCD9Xss2Ty5Z/znDjdukEvWmza56XqDOabEbjLSyxFN/fi+5v4AvXyzfeX14qXl+NcCr6W2uRt+3Zw6/bVU/iJpsCCZo2eCpnRAzZk3XC0sruCbx1Uboa5NpOa6lWukQX4rb23+mtx/3lthmDUqOBej7KVKvRRd96E/sx9OS9wF5Z78mF9HW4KztLYfLDmPhGo99VPfrlKw0pPrAZXHJfX8esI9Dj11ZqVR+SPbCqz7ukV724Jhb1CbL93iiAADgyJZWZVWX7vcrhwvj2TUOfpR5Pd4UiNjlaftNuRm/57xY0dkjZWd2hQ7Sq7QgctHZHLYgfdHcxSGD9Nss21xmBtQW8fNmRppJ0Q2WnmcPohttnzeXRR6mzYjOS3Jboq7mO/w+ZeVv11mBvyyffVTx/twIODbGhVhjJqsvRz1udxVthL42MV3vxvM5t/Iz62zjWY51nw50HW2anfmxRL2mCTp/OnRMSl4n2FKA2K5ZnuZoe6GMf4PUJVD4QewLb/tMu1nn6xTTG8QnPOz7SMA+Djl27ZfwKWlfS5i3ODpxzC1qveW7vJzLRgCAq51S30B1KP0OwYX3bdy+meKeEuC/nHVPq+h4HxN/uT53SrnF+lQVQXq1NLoxPCrlZhd2Y5C+6KJccww3V49rMqaY3iL4JfkXfbufUdcTfrJQE/scfp9MMx9dZpDOrcH3VwM4A57amSj2gFxeplf+b3ra7iraqOLaZMjQ760UH/rwabRAoCfrt7Xs2kamxS6vlKh3l4RPLVS1ZF/Z8oBvsJxzrpND9Nx5I/kfMg44jIF3euQ6ZZ1h295J8RSPLmPv3RqPXXofkZU+9Kmn86LP0MaGHhxzi1pjOQ82CgAAji5K2BQVdbTF4cL4fBu3z3XR2O+e6/b5YMJ286FvClSZsqOqIL0vBOn/Mi12u7QGx2pAzOmd8s4AO2X4zvQLUA+2RRdt4+pSh9+44zX4/p7z2NYsy/7+LlDnIQmfsq+KNqq4Nvkq5kCoBnZaM0rzpKnrk/GLhfpa28iUmmRLiXpNwf9OfBisxyD+MN/lDY8lDmOQS7Av+Zut2+GymO8uh/b39MB1imlGvq9Z0WsN9e+v6dil99+mNy0WeTo3lkv2GzUTe3DM9d2PrCUFAMjtqvReDrVhhwvjdTXfvqKpVEx1X/S8H/cs23+swj7tlCC93kidlOyFuHotSG96oPa0JsfskZhnxs7IUddhyV5ga0A632pxf0uozuW79LYJYs6T7ZqH962ljs81+P76fDC21rK/Pz3/zi6o4LfcVxuhr00Wij0dRSvwmDfVkinYW/YhhimwuqJgncmAdrKc6sAxaUWB8cf2ZovL2zxpx36n4za7rD01vweuU25K+FRje8TfG8lVjV3nxd96CSYHAl1jd+qYW5TtjYoLhJwAAK6GpPeC9N/F/sr5hDZtm+3mqexriN+kulfxFjn087yK+rXOQXo91zTv7GNxDxL2QpBevwufJHwuzjIGLft8KUddWQvj6mv0c6Q7EKTvDmsd+shlvZTDDvWsDrgftoXeznlub6ulvScFxsishyXfPF6ThG6jimuTA4b6Z8aCPkUWYjwo4YKsIRaQt6V5WdSBY1Jy4U7XPOC/LX2x1vBZ7f93ib9/kON7NWpp+6OnvqnzdYrtXAz9EPBbTccu2/3TfI/fnay0Rad6dMwtaorlmF0RAABKXrh0a5B+sUNQ4G4bt2+9uAeJ8ubcM808+BPoWF8T+8JcVTwQqWOQXh9QnI0uUOMzKS9YLm57JUhvyp86Iu3JOZm8yX7nIdihKTCyZrkNlTjWdUSQvjucdegjl/zGMyU7F278OxDq+2tbtNF3Tvzz4vftuNUV9FsVbVRxbZIViHoZnQuttzoGC9T9MKPuTx622xTILco0q/pxh45JyYU7XfOA237DNxs+ey7lusR10ctVDmPoFU/jXF2vUyZYxuBhj+fHN/H3RnIVY5dpIdqbHvtFU+pkPYRd36NjblG2IP01AQDAUa8F6V1m7u1v4/YNiVuQ6ESBuo+04cZMX6H9UYMLlzoF6delXGA+k+Zs+tYDC3LSm2/e6jAjxTYr9rXDzbM+jPkp6Wk+Nkj3IUjfHV5b+udNjrpsadE0gDA1wD7Y8kHfD9DmXUubO3PWd1LKvclQlzZCX5uY0jMdl7+zsK8VrDvrQdNVD9v+UvwG6W0TVTpxFn2/FM8Dbltb43DG51aW/P4ed/id8fEGSZ2vU2yTURZ6Oj9Ms9I313Dssr3htcTjdyfruv2PlJtA1cljblGTpD0TDgAAXajXgvQPpbockHnNEHue3zJ5ck2zp44G3K9N0v4HI+0O0uuNjubETM5o0qDNspS/7/UgvS2Yu7EGY8lLyzYeyPicHjt9S+CjpL8hcFSqXVS5SgTpO99Mh/7JkyZm0KG+PQH2w5YPfzBAm7b0FnlTOzwx1DXL0zZX0Uboa5N1hvq3RwEfXfByWoG6NwY+hy5LuUVNk0xp9c506JiUXLvmfI7P2t72vJrxG55MxZf3od5zS7t/PF0H1PU6Re8tTWliHnk8P44Z+nh6Dccu02/T84ruiZ/08Jhb5pxmJj0AwIvr0jtBetPTd985IH1eSPrIkzvZsu/LAu/bZYcbkqUB229XkL4vutH5nHIBbJqx1utB+iGpPjVTHosczuf+xHmwNrrhT8uBq+fHIemu1DZpCNJ3vh0O/bM+5xhpWyfmhed9WGlpL0Q6LduY8cHjb/oHT9vc7jZ8XZtk5dHWhS6fRf/3uoJ1nzf8BkwNfK7mnVFr+o1+LO1PIVfUcInxx3bdfcvhelZnmed5YDXVYQx9XMGY087rlH2Wbdvk8fx4Heh3JcTYZUt5utNjv8yRcItHd/KYWxTpbgAA3lyRMMHAOtoo1eSALMI2q6RVfolbrt+kQUudoemMG9uMnk8Bz7d2BOn1NeD3KcGf7Q6f7eUgfV90TprWMWi3c2Jf10Jv2rdGAYS0/RmLzsu1HRwcQe+xvX1XZOF12/dJy38VXveEuJm2pXbIGxQxXc9cruCayVcbVVybvMmov/Vmw40SdWfl+37m8dzJepvhYI46NCD3U7JzRE/r0PGoL7quKjr+2NLBvEr8fdoM4R05t3mzw3jn4w2SOl+nmPLk//DY1gLxmzY09Nj12PLb6vMty9Pi50F7N465RdiC9JcFAABHRy0/KvO6aF8vSDU5IEPcwNvyY5YJSgxXtI/6cME2Y/JCoLarDNJPjy5A0/I0DzjW0ctBetuCanXIR//Zso2/JftB1JVonJkgQOcZsZz7DwrUaZvxqeWsp+3X4M9PqT7VzSPP11oXKtj+KtoIfW1iS8+kY3XRtD2zJFwAME6vG9LW9vng+DsyQ7LXeNF0F9M6eDxaUXL8sc1cjgdbtZ++Svm1K646jHc+3iyt63XKcqkumGla5HxlzcauAUu/3PDYL1MkezJM2Xz03TDmFjFN/D6IBwD0MNssklVdtK/vxf7qZzvSaOgPuy143ZrRU3R2yRdDvbsq3NdtDvu5MEC7VQXpF8j4XKVFZqr1cpD+iKWe7W0eR+aL2wO1n1Gf6my2TeIvfzPQLksdzvtDBet+JfYUQz5mVy5zuA7w/cr8dDGnRSiS2uKNoT5fQdcq2gh9bWJLz3QyUN2rAnz30t62tD201oViPxqCRp3+FtfxkuOPy+95K2A5LOXS3LR8tbT3o8uvUy5atmmtp3Y0HU3WQ+VRD+e+77HLlnppi8djYJqgV3ZGereMub6vLbZxCQkAcLXO8qOyrkv2c47DxeqjNm3bGYdt05kHCwrWb7tYn13x/r6wbM+dAG1WEaRfKumz3fTGOu9Cv70cpB+u+Zi007J9OrOu2xbcBlyCCFoWF6x7v0PdPmZv77W08TpAv9naXJ2zvn5DXS89bXMVbVRxbTJsua6aHqBuHwHANLMyfsM1qLY+9ruj/6uBTl1z6k/G8VvUJWPSi5LjzwRxS7W1SfxMGHAJnvt4g6TO1ymm4PaYx+/O/oB9HGLsMqUE9fnwWMc809tkZd9a66YxN481Us839QEAHahfqn/tux1sF6xlZgCWsUTcZrvsDnSh+r4N+7zMYX8HPLcZOkg/W7LfhthRoL5eDtI/r/jcyOua1HumPxDKEwk3A3SG2Bd2v+thH2wPAUPkozc9mC4ya3GzhE8LVEUbVVybmNIznQtU963A30O9PrjneO2YnIiyvovGo35P13Kjln7bkXJ9dyfAOd8qW7v4OsUW3L7vqR19+PJJwr2l43vsst2L+1yL6aylrQ2MuYXYUmct5xISAJDHb+n+17NuSrgZgEVNEXsKHi1XS7Zz31D3xTYdj/uWfT7iub3QQfpnGXV/LHET3qtBelvO63bncr9Xs3EEqOr3yhZELzs78bbYU9H0l2zD9qBht+d+s+XbX1KgzusSbsG/KtsIfW1imwRRZs0lU+qnPYG/i5oS8FHit1vzVX+Kruf1e6KBZ52ZOyTNgGQ3plvbkuj36wXreSn2VFvJh5FFx6E7Dtf8M7v4OsWWCsVX3m7bw5DZNRu7Nlm297ynflng8DteZsZ+t465Po4hb9gCAHJ5IN290Im+AvfL4SK8arYZfa2ZT2WCkvrZMQnz+t2iEjfrtiD0Pc99HTJIvzPAhXUvB+l/W+pptx9S74cIQAiDEn4G6DoJ/8abbdFY3zONTcHuog/gs9JF/PE4/oRuI+S1SYtpfZOyeZdNqZ/mB/oOao7ti4ljsaaHx6TkNXTRnN23JN8bCdsCnfOttae6+TrFNsPfx9vbtnW+3tdw7Dpv6ZdNnvrflm70DWNuYdsN2/eZS0gAQF6mnOjXumD/bAFPLUMVb9NRh23S2T1lcxCulXAL5Q5HdRTNA/jBsG0jnvs7ZJD+naHuzYHO2W4O0tu+F+1W94cIQAhXHL6bZWfr6m+JbVHFt4G/vz4XLp8r2bMWv0mx3LzzJPy6OlW0EfLapOWRhHtjIqvuT4G+f3NTrjWO9fB41Cfj37ormuv6qrgH6G8HOudb5XSXX6fYZvgv8dCGbZ2vizUcu2wPinykSjksfx9SZL2xejXQuNiJY67P8+4Gl5AAgLw2SNgcsO123OHCeEuF27PHYXteSbnFdVpMuQcfl6y79QZG0ddmT4p58SifQgXpba92Fl3klJn09Q2C/xGC9Og9XyTsDLyW0w6/j8tK1G+re5LHPjPNGi06Y3+XoU5b0HZGjdoIeW0i0XHMGqv/lLy+mmyo+2qA754G6L9JmLQonWql+FvM+JC4BejLpLmxnfOt4uvNiLpep9hm+Jd9OLfYoY/LvqUTYuz6GLhfFkb3VXpemGZ8by7RRjeNuUWY3po7wCUkACCviYYfv59dsH9PpZockC4OOGyLbu80T+2ZFuE8WrLu1kyMoq/+mhbZ+e25301B+jLn+F4JE6RfJb0bpP8u1QXRirC9rt4nQHexLfbnczHRBQ5tXSpRv22RSF9MuejPlKjXtL7OSstn7zkGkapoI+S1idoo4dLpmXIPD1qutYtcn78VHggnJQOlZWagbxa3IH3ZyTyvLfWPerx+qOt1SshJGBrIfRdd02elNbPNdNdr6xltGLtC/i7F1z/Th6ymiWIDjLmFme6vlggAAAWYXlHr5MVOpop9Rsm7irblgsNNwJ3oQtOHiZZ9X2a5ATI9+e+T8ot1TTVs2zfPfX9Dwszat70mXXTGzkbp3SD9XQn/2m/cwpz9+c2yfXM8b5/egGznJwptZHsY6TuX+3OxB7OKXpd8kPBBev19zFqM8kHJurPSFPwWc+BtX44gUug2Ql6btFwy1L+z5DHImjGp+2SaYKGTBY7kbOughFsDopN98jj+uKyFcbvk9vY7tDHssX/qep0ScoZ/63rcNBnqqWXc1gVh3xrGuVBj11jAfmk9dH2U+P/zpBnV/da30mf3wJhb1E+pJn0rAICbcK+vX7aDywyZ0K/KaZ7eJw7bcdJzu6aZ6r8Mn9vk0C/xnLVlAupZ23fLc19ct/R90VeYbYv/nihYr+216KKzMjohSG97mLXN43mxNLqAfp7jM7cq3L7W2hUfhRn6aJ87lnPe54KlapfD7+WOkgGLkEH6rDVnNI1dmXVmTOnV7hg+p28naID9jcM4UkUbIa9NWt5LmLQLpmCM6XfkcMHf2ZdinmBwsAd/G5aXuL5IM1vCprlROx3GtF0e+6iu1ym2mfRFf0daDwj1LR7TQ5dTDvcJO9swdoXqlxPR5zVd3Yzo+PzKaOOmoZ7b0b3erB4Yc4uYaDh21wUAgIJmSPbsgL0dvF8uC0KFnKWqfTficAOwIUDbpsVpsxbK/U+asxQ/W4IJyQvVFQW3MWv7Dnnui1OWYzDoUMcEw0V9VnldYFsHDBfRZdPoPJRwQXrbbFvXmVu2twh8zTZbGn33/uQ8f22LPj/0sG1TYzfZP6MAGNAOml7KNsvvjec2pzi0+axkMMf3W0rxcSXtWkrf2Csb6DPNqs6aoalv5r2NtmlhTdoIeW3S+g3Nqv+Jh+Obd9HPVtDwc4Fgle170KpX+3Ruj4xJl8VvesQ+Cb9m1X2H4zivouv/dl6n2NIZFnlTcjC2DXqduV/yv/HVWiPrVpvGrp+Wfimy9lfrt2409nnTQ9isN6CuRN+xZT0y5hZhWkdsgwAAEOAicrhD96fP4YLQ92v6Lfr2wWuHtvXV99mB9t80YzBtcaD+6ILGJe/sNseLU1vwp4qbFRH7GxU3HOrQ78Ed+Xem0BmHY5xnxpLeZH9yqPNwwX4wLdpVNkh/2bLNKx3rmSDm/JxjUm42auuCunVTlHdG7kKH47OqxLZp/e9jN1crBGifHQ7n+80A7V53aLfIArK2WbPrSmyzTnb4KmEC9Oq2YbvXGn638vxmVNFGyGsTZXoT42DJY3A057XkvOi35k/B8/WjuOVLj08MOFvyN6jONOCWnHXs4yFh1mQaH291znE4br7XYarrdYrtray8Od23xD67KTEeuT6EbT2Y1O/atDaNXbZ+2ZOzX+IPKuJpN/flHL9aDy+29NCYW0TW/v8Q3oIFAJSUNYP1W4fuzybHm5odntrTH2Kdlf/Soc0v4md2jskbcU/vMl3+PlQ47lB3Mh2LXgzlXXAoa3HUOwH64j+HY5I1g2dq7AI6+cBq0KFevYFxSRmldbUeKr2SYjP0V1vOT1MuzZcBA0h5H4adl3CpobbFbvKPFazjqcP3e2aB8UNvRsZynjdASC6/ZyEe5K92aPdxwbpvBRhbNPjzImOsnuGpT0xv5aXl6G+lOnhUszZCXpsoUyBtfsljYEoZlwwA6nFvBdl3F2xvj+QL0seLPjDSmaZzumg8OiFh3uR5mnHv4+O7e8nhWH0P0Fd1vE455rBNrm8zHZf0NDam/U4GTA/J37zhC9o4dh0XP2/l9iWun3flGBuT2996eHG0x8bcIoYytu88l5AAgLL0xz1rFu+CDtyXN443Mvqa9rSC7ehNqz7cuCL2tDati35dxGZSBX1gmo0cpxdmraCw66J2aTNV7nu42RoLeK59tRwbnXmxN3YuTI9ukL9I9muTk8XtdXQt16LAU1/sHF0UtREP7ryKLjRHLfWdjc4/nXk+GNVhmg2/xFLfmBSf8aHbYMupmSeF0UzL90kfNqzMuY2TEjfLJ0qcSyvE7UGc60y1NdE4FJ99wwx6tNs2x7HtaaD2Pzu0XeRh94BhvPoq+Rel1UDB45S67pW4tkjzR9xz6Z+I/W7NqFkbIa9N+gz1v/dwDEZybHsrQHe5ZJvnpXigvvV7qdeoszp8PMr63ur+lX27Li3IuMnDNq9xPEaj4n/GbR2vU+Y7bNNtS1/oPcIzyX5IbEoXuT/6G32jKh5YXdvmsctlItEphzri9xJpqWo/OG5/66HBlR4dc33dX84XAAA8yMpHerCD9kEDhi6vyicvVPVV7ZUpN+h6AaLBWJ1prbOBdWaC5rp/brmhTc6C2FPg5j/UDf3aaL80wPFN/r6S7xpQyMptfsTx89pOWiqifQH745QUv8nVC9CsxVrPlbyBTga7Wg8C7hX4vClIf9nh80UXLtvv+B3Iw5ZmY0TcZ+fra8gfU27Uqgic3I++Z/EAiY4D+hruIRmfFuuN5H8rBfBtldgfFJbNJWxzwqFdHQeWFqh7V4lgSDIwkDaD/liA/jA9CG3NGlwU+33+IfkfelfRRshrE1Ng8lzg66rW+ka6D58l38MFEw1AP/NwffFL/L05WjX9nr2XcG/zJK+PbnjY5k05x9D9Afqtjtcpdxy2R9/g2hi7Z5oa/f/Jz96W8etFjeX8Xmyuydjlcs2v1/hrYv0yKeqXG/LvhJush9emvtGJPxuiMSvPW83dOObmMV/CpBAFAOD/aDA6LXj6rAO2fXp04/1W/AVNy5RP0UXP4jb1xw/J95Aizywr08yGk2KeBTNJ0tc/OB24P2aKfUHWrAC9aZbNNHHLI28rl+Xfhzh5X3PXfUt7kKDH4ohjHXpct+bs1+1in0Ufz12dJzfzSceby0H59y0HHcfWRUG+eHD+u7jPmLLpk2IPUkzlfLTtQLtowPVCwQCgBqZ9ricykGPc2iv5Z6Kact26TEzYGgvGxINXSwIdm9c5jseIFMvHW0UbIa9NTGkjVns4Bl8k30P3sgsRb4i1qcdGF+99VPJ35mIHjUcagNUHC1/FLbA7KMVmpMcXvv8mxRebnBqNC08KHhudALTUY//V8Tpltri9eVz0PHadPDUWnS91GbvmeOgX/Z6Y3m5wreeeuE8q67YxN6+syY2LuJwEAPh0OOMHp66zO/WmpQ6BeQ0AahBSZ4MvrEG/XHPc7jc5LyT7UoIzv1Lq1Fl3c2Of649utt7J+AWz9lTUJ9s9X/C2zMt5IRkvnzNuFCblqPNbIlgyOzoPr6cEkVz3eyi6+Ey7YdQ0GJo65mOBuvXGSAPrGoB3mX2rD95GPXw/h8TP4o3J78J58fMGBRf0aJeB6Lfri/j5LdRAg87C8zEzNE+wS3+HbkWBLldbDIGXZ1HAbUbs+74g+r16lRKQ2SdhF4lzfRvsS4nxpIo2Ql2bqOcSNp3IRXGfmVwmWDRN/k3HcTax/f3RNdbDgt/RCzUfk/R3/4HknxXdusZ4GvWfa2rJ+BpWeQO3i6Nx54PH+4nf0fhzI/q+lEmRWcfrlFVSPCD9Q8xpzl6Jv2v7Kseusv0yJPa0Yy4Pu/StlAk9OOYWlXa+3eayEgDg28SMm/WTNd3eWxI2+P47KnrhpEHJe9GF8+XoRmKd+M0768s8h4u9iwUualqv9mnwNz5jcHJ04fwgR9/ekupz9u0Ut5nfVyRfnt0ZYl48Ke1Ni4Ninq2igfefDn2YDD5v9nj+X0u54fNVt+sr6nOj71veG/ax6MYl9EMzTZP1ssC23RByz6P9VkiY385bHrZtR8G289Dx84wUe9PqSXQdMKGC4zRd7A9SrpW8HqmijVDXJlMlXDqU+LlievCts3iPl2xDf0/i6zHYUtTMjK4l3ki4NB9Vu+ZpDHI9h9aWOE82SvhJQD7WsarbdYqOA48l30PY0w5jz6Dl+3mpxPgVauxK3mM9zdEv+qDO9e2LU5Z73QM9OuYWtThje0hZCQAIYqukL6w5ha7pKPOim50f0QWYzmx4HgUkigbH10d1rTP8zYKojefRhXXrQYfO4rgZ3VDOaWO/zIku9l9FffI7Or81h+CRktum+64PtB5FF/OtfdeLzNvRRXKeGx6dFa+z3j7FjqHeaGmux4U9dj5PiQILOlP2QXTMfsf6Rc9zfYh2Ofq7qscrvWA/ER3nH4lt06DLreh7Ec+1CqAeJkTfzQvRb8GP2O9DfHy5Go0vM9uwjdqmPkD+Hm2X/r4+iX5z5ndQGyGuTao8Bpdivz/aP0+j/il7XRNPnTAm7uuutCwX98kCRRZJRuer23WKTvbRN0UeJ66Zf0bX0TreDubclvXReDIaFX0r4bin+46qxi79Ll9M3KeMRvcCrbe2i+yPpqV7H6vvVTR21Xlh6ZBjbhlp69+dYIgBAISUlvfyEN0CAAAAeJNcvHRDibo0WHhb7IH6HXQ7AOSmD2uS6x/ow49JdA0AICR9XSuZC1pnDkyjawAAAIDSLkmY2Zg6o9iUKuImXQ8AuaWl2l1KtwAAqrA35UfoHN0CAAAAlLI7cY2tax/5XONA01i8k+wFgAEA7takjKVH6BYAQJXupvwYLaFbAAAAgEJ0od7kQpQHA7SjOZ2/SvrCoAAAN7rW1afEOHqHbgHao69RVklzkY6TdAd6zLSUHyTyrgEAAADFHJTxgfNQC8IPCkF6AChjKDGGvpZm4B5AYPpFWyfN1w919W5d9Tq+MMR7ugg9aIE0V1WP/zBdpVsAAACA3O7J+MB5X8D2PiTaGuEQAICTnTI+XdhMugXwS2cqbG6U49IMxj+S8a8cppVLdB161GppzrqJfx920S0AAABALmn3nSFdTLT1iEMAAFbL5d8YiC7IPY9uqZ8pYg/mlim/G+VXo/yQ5lP24UY5JM0Z3hPasL8zoh/2kWjbbnfBiXmt4LEZ5PRHD9uY+D7oWyYr6RYAAADA2R+pdib9gURb5zgEAGA0IM2gPAH6DqC5mG9J87WxtB/YkEWf4uhCjtsC/5C3aD7q9ynboQH7xR18DDV9x+qorG2U7Y3y2NL3eqyncvqjx21MjHv6MPE/ugUAAABwMpZyrzk7YHvDibaYZAMA2TSdzefYmPmxUebQLZ1BZ7avaZQbUm2wXouu1K5PxUMG688Y2n8n1TwoqNJdw/4+53QH/j8d837Jv0+V59ItAAAAgNVXqe6Nbc0C8DtxDw8ASKcB+vg6HhoHnEG3dKaj4h5g15mo+pqZPsWeGKtjsjRnd+9vlCeOdenKwqFeu/hmaXt9lx3D3YZ9Pc0pDvwffZPmi/y7gAqBegAAAMAsbYLfUKC2jifa2Ur3A0AqfaPpY2JcnkS3dC6dVZ72VDwtZc0yxzo1LctDhzo1/cwaz/sz2aHdbstnd9mwr2s5xYF/9Etz4an4jPoFdAsAAACQaXNGjMD3hBeNOcTTVN6j6wEglcYxWpMQddzcR5d0B1O6lFa5VKDeEw71jkpz9WFfJgfalzq7JdkPViZwegOpjsVuADRHPXkuAQAAgHQ6ue9tyj3nI49tLJR/34rX9A3T6XoAGGeVNOMYOlbqmpyL6JLu8UDsge2NBes+L2556n3++I5Y2tveZccvK73PA05twEjT37ySvw+1WFgFAAAAyL52Hk2577wp5dMrbEvcx+sDgZl0OQCMow80WxMONVPIFLqku/wSe6qbojOys564J8sFj/tjWjj2q3RXfqbphn09wqkNOI1RhxrlFF0BAAAAGGm62p8p9556z18k1eoKGb+unea/n0ZXA0CmYfGblQQ1MVfsAfSHJdvYIW45732tPjy1UV6mtKGvgiztsuM3aOjTZZzeAAAAAADPMYRHGfegmqLmbHSfOq9RJsY+NyH6bxujv/mQ+Oy7RtlA9wIAetVWsQfQD5VsQ3+Mxxza2e1xv/RiYL8087XfkeYs2W58Xe6CZOf6BwAAAAAgBJ3FOeR4r2+arKf36+vpTgBArxty+OH0sQDBI4d2hjkcub3K6MubdA0AAAAAIDBNH6mpbg5F9/T6Jr6+xa5pdX9HRSeRaZqcp9HfHJNmYH4C3QcAQJPmaDcFzr95auea2IP0rzkcufRLNW8lAAAAAAAAAAACmC/2wPk1T21ddGjrJ4ckl82GvlxA9wAAAAAAAABAvWnOdlvgfLOntgjS+3ddwr79AAAAAAAAAAAI6J6Yg+Z/GmWap7auij1I/5xDkktWqqIhugYAAAAAAAAA6k0XaLGtwv7MY3u3xB6kJ7jszpSqaCvdAwAAAAAAAAD1pquv24LmJzy2N+LQ3i4Oi7M9hn6cRfcAAAAAAAAAQL2dFXvQfKWntpY7tKWpdfo5LM5uZvTje7oGAAAAAAAAAOrvrZiD5qON0uepLZdFY29wSJz1RccnrR8v0T0AAAAAAAAAUG8zxR40H/bU1lyx577XsjDAfk5plHWNcqBR5niue2qj7Jbmw4UvjfI72k9N66ML8h6RZt74rM/qZ44WbNv0ZsIgpzcAAAAAAAAA1NsOqS4//EOHti6WbENnli9qlM2Nclqai9R+T7Qx29P+aFsagP/lsF9aXkkzt/96aaYP0v99Ev3b5oLbcESyUwZNNXxuX9Q3RctqvjoAAAAAAAAAUJ7OkrcFl30EtV3y3r+T5ox3F4sbZYs0g9RXpBk4/iTN4LSpDV952mc0yrOM+jX4PiH6O92fjdKcUW/arhUFtyPrwcdzy+daQfo7Mv4hhql8ij63kq8OAAAAAAAAAJSjM8E1JYstcF6WS4D+m+RLQ3NN3APLPmfqq0mN8iKlbk1bM8PwuQ2SnT9+YoHt0AcBWQ8lTuesa4+hzzR1z4VG+Y+vDAAAAAAAAAD4s0zsQe1zJerXoPsjhzY+N8pAzrqnRPWvkubMdZ1Vf9ehrY0e+u1MRt37HD67MeVzIwW3Y71hP9fmrGtCRj06034uXxUAAAAAAAAA8O+Y2IPa6wvUq+lxdCa3yyKxD8Q8+zyvx4a2dNb5xJL1z5bs2euuDxqGEp97WHBbst5Q0H6fkLOufYk6fjbKtg4/v11SOXVa2ciwBQAAAAAAAHSP1qKlpjQnrsHeBY2yW5pBd1teeC0/or/3zRSYfeyh/qOG+l3NSXzuWsFteSXZDz7y0IcL8bRHmspndhec3wTpAQAAAAAAANSWpotxCaZrnnVdKFQDyZrP/UL0v7pY6w1pBvpHJd/Co4fFfYHYvEwz6Y96qP+BlA/Sq4clt2u6YTuO5KhH32L4EPusHteJXXKOE6QHAAAAAAAAUFuDUl1g8WujXGqU1YH3SRfCNaXYWeahDdNCu3kePOyKfW5zge3Y7GE/NdAfn42/p8vOcYL0AAAAAAAAAGpLZ0yHCiR+k+Ys+72NsrDCfVpp2KZfntowvX2QJ3//gtjnVhTYjqsZ2zDq+HmdQf9a/qYeWt2F5zhBegAAAAAAAAC1pWlsTMHAZ42yRZozvjW9jQaFb0T/3RZI3NGmfTpu2KZhT22YUvucz1nX7+hzRdLLfM7YhpsOn53bKB+jv9dUNwNdeo4TpM/vfxQKhUKhUCgUCoVCoVAoFAold3rz3OY7bMDBjM/qQrK/LJ991Kag7AvDNu3y1IYp5/33nAF3zUs/UmAb5hm2wbYY73Jpvumgf6vrCczgeRUI0lMoFAqFQqFQKBQKhUKhUCjVBun3OWzAYsPnLzt8fm7FwcVplu2Z7amdY5Z29uWoa6fhYYjJLkP7Cwyf0zz2rdn7t6R7FogFQXoKhUKhUCgUCoVCoVAoFAqlo4L0dyyNf7d8fqnDDhyvOLhoWkj1vcd2Biz7rWmEJgXe15uSvRZAllOxvztLLBoE6SkUCoVCoVAoFAqFQqFQKJT2BOk1Xc2YpXGX/O1vLXV8rji4aMo/ftFzW/cs+34s8L5mpRu6nvK3UxMPZfYJQJCeQqFQKBQKhUKhUCgUCoVCaVuQfq1D41sd6jnsUM/qCoOL3wzb4XuxzUWW/daHIPMC7afpLYYtib/V1Dfvo3/TBW83EIMGQXoKhUKhUCgUCoVCoVAoFAqlvUH6sw6Nz3SoR//mj6WeoYoCi0sM26DbGCL3+jXLvj+V5lsLvh0xtDkr9ncasI/PuN9B/BkAAAAAAAAA2u+1mIPLb3LUZUv7ojPKp1awT6bA9eNAbc5olB+W/b8WoN37Ys67rw8GLohbKhwAAAAAAAAAQIV09rttFv25HPUNOtS3p4L9emRo/2jAdjc57P9+j+2Z1hO41CizG+WFZD8w6ecrAAAAAAAAAADtoylPbEHl9Tnq62uU75b6XgTep8liTruzLHD7ly37r9u21FNbpvUENEhvm9l/lK8AAAAAAAAAALTPsNjT0+TNo35O7IH//wLuk2k2/68K+nRSo7y07P+nRpnioa3TDn1temjyWZoPVgAAAAAAAAAAbTAi5gDvgwJ1LhJ74PhswH26Ymh3uKJ+1TRCtjcKLnho54WljVfSTHnz2PA3g3wNAAAAAAAAAKB6mnLFFkw/VLDuV2Kf3R1qBvcXQ7u7KuzfbQ79u7BE/VMtdevCsJOiv90p1S+kCwAAAAAAAAAwOCb2IPLignXvd6g7xAzu+ZY2Z1fcx7aZ7ndK1G1apPZ44m8nSjPVT9bfL+iRc37Y4bzstLKRoQwAAAAAAADoTE/EHPz7UaLuGWJevFXL3QD7ZHo48L4NfbxM7EHWgYJ1m9L6TEv5+4uGv7/YI+c8QXoAAAAAAAAAtaCLltqC6GXzt9+21K/t93ver/tSv0D0fUs/HClY74eM+l5m/P1CwzaMSjN9TrcjSA8AAAAAAACgFjTVjC34t7VkG+skXM77NBMaZUzCBDN1Mdz1BT+7wtIH9wrUOSDFFuV9ZvjcwR447wnSAwAAAAAAAKgFU6qUVplVsg1dGParpY23HvdprZhn7U8sUfdwVEfRxW4/GLZtpEB9poVgTQ8TTIvZfpJwi/nWBUF6AAAAAAAAALXwRcyBvzee2jkt9iDjMk9tnTW08bhk3Q+k3EK6Jw3bNlagvmFDXRMMn+uzHPvtXX7eE6QHAAAAAAAA0HbzxR74O+uprQUObV3y1NZzQxtHS9Y9EtWzreDn1xu27XeJ7UmWRw6fPSbhH84AAAAAAAAAADLsFXvgfL3H9p5b2tJFSyeWbEM/b1oI1zRbXx9IHDD8e1+snusFt2+qYdu+5axriZR7GDFDzLn7NznUMbNR3kfbAgAAAAAAAADI4Y6Yg+Ya7J7gsb1dYn8osKNkG6aZ6r8Mn9sU/c1Vw9/Mk+IB9bis7buVs56DhrpWONZxTsqtEzCUsz0AAAAAAAAAQMMkMc+iDpHyZIpDm89KtnHUUPdQxmf+k+Ys/s/SnOmeJfkAoGhgOmv7DuWs555kv5HguvDrHDG/ebDb8Nnl0d/c4+sEAAAAAAAAAPnojHXbrPabAdq9LmEXkL1pqHdzyt/3SzM4r/++0lL3NnEL+ptMMmzfvBz16BsOWQ888s7Iv2TYpu/STIuTpGmFdKa9BvgH+DoBAAAAAAAAQD4vxR4sHw7Q7mqHdh+XqP+Nod7+xN9Ob5TX0b8dd6j7rIxPB5Q3QL0qY9vueOzH/Tnr0tn0pjcc0mbKX4n+7QxfJQAAAAAAAADIJzkjPKs8DdT+Z4e2txSse9RQZ5wG7F9F//2BY93DKXXez7l9J1Lq0AD5gpz1nDTs58IC/Xbacjz0rQFNV6QPNi5H/+1j9N8AAAAAAAAAAI50JrcpkJ0sywNswwmHdkcaZWmBuk351ddKM1e7PgD4Fv23d40yzbHuhxn1HnH8vLbzPeXz+wrs53PJTk9TRNa2mcoqvk4AAAAAAAAA4EZnal+QfEFYLb8a5Zjky5duM+DYtgbq94r7IqjqR459+9Ios3LUPWKo66RlOzUX/f2Uz50u0H86ez3rYUSZFEVbc/Tdab5SAAAAAAAAAGCmwXBdSFWD0f/zUDRIrbnT93vYtieS70GBLoZ61aHea451au76PAH6vpRt+pVS5+5GmRv7nKbV0UV63yX+9nej7CnYd4OG/dpR8rgMOfTdHb5aAAAAAAAAAGC3QvwE55Pllodt21GwbRud8T9iqeOi5M+lPj/6rKbJWRL775OlmT7nQc7+m1+i7y4b6p5d8rhkzfhvleuNMoGvFgAAAAAAAAAgiwbqdUa9pr7RGeuag19zuJ+R4sHx9VFd6wx/syBqQ9v6Ff29lq/SfKPhYKPM6ZA+PCDN2f+6/a03KNZyagEAAAAAAAAAAAAAAAAAAAAAAAAAAAAAAAAAAAAAAAAAAAAAAAAAAAAAAAAAAAAAAAAAAAAAAAAAAAAAAAAAAAAAAAAAAAAAAAAAAAAAAAAAAAAAAAAAAAAAAAAAAAAAAAAAAAAAAAAAAAAAAAAAAAAAAAAAAAAAAAAAAAAAAAAAAAAAAAAAAAAAAAAAAAAAgAAmNsq6RjnSKPM6uA0ACGFCo6xolN2Ncr1R9tIlAAAAAAAAKGqyNIPl+xplqFHeNcqfRvlfVAY7pA0A8KmvUWZGY9fmRjnTKDcb5WNi/NJylu4CAAAAAACAzWppBsMPNsq1RrnfKCPyb6ApWTQQNbVmbQBAKDoz/nk0bv2xjF3xsp6uAwAAAAAAdTRF3AMcRcrvRvnVKD8a5V6jDDfKIWnOepxA949TpI+f17CNNDMa5aI0A2t6XtwWUugg3UjJcWdrjfblSYn92MmpkErf9tGZ8j/FPUivfzeRsQsAAAAAANTRpEa51SgfJN+MRB9lrFHuNso2aaYsQPPhhZYNjbIrOja243K6hm0kTWuU9yn1atBrMYcdCVca5U6jfC44tpyoyX4cKjE2Pm6UVZwKTmY3ynFLnz5l7AIAAAAAAJ1AZ7avaZQbUm2wXsvXRjkgBOvTrLT03boOaOOMoe53HHcYaJB0R6O8yTGeXKvBds+X5qzrPOOgBuY3CG8ZFfXK0LenGLsAAAAAAECnOSrugSWdhX1OmoHeeDoBXYhU85/vF/eUD6+FNAJpsoJ9OuN2Qge08U3IFY1y9By87ziO3G7ztmrg9qXkC9Dv5xCXdtfQv2sZuwAAAAAAQKfRIJPObndJy7DMsc4FjfLQoU5NI7CGQ/B/+g199bAD2pjscMzPcZjhYIO4Bbw/tHk7j0m+AP1VDq0Xz8Xvg0bGLgAAAAAA0HamWYmtcqlAvScc6h1tlOUcgv9vs6GfjnZAG5MDnUfgu2BasLpdFkq+9T30b2dzaEvTB8tj4vdBI2MXAAAAAABouwdiD1BsLFj3eXHLUz+dwyDXDX20okPaGLEc6+0cZji4IO7B74lt2D5tM0/ufC33OKxeLJYwDxoZuwAAAAAAQFv9Enuqm6K5ynXW41uxB7AucBgy0w6Nir9FC0O3YVp8UduexGGGg1fiHvxe0obtOyX5F83ezWH14oChj1cydgEAAAAAgE40V+zBpbK5yneIW877GT18HOYZ+uZWB7UxVdIX0vzRKEv5usFBv+QLfm+oePuWpoxdvxy2cxaH1ous9Gya+qjMg0bGLgAAAAAA0DZbxR5cOlSyDZ2FPybMNDXZZeiX/R3UhpoY1aeB/zvSnHU8k68aHCUf6tnyvm+rcNs0d/mHRPtnHMa2NxxWL0y/JXcYuwAAAAAAQKcaEnuAaZGHdh45tDPcw8fhpqFfFnZQG0BZw/LvLPXblnHjXIXbllxjQ2deuyxye47D6sVaQx8fpHsAAAAAAECnyspR3irfPLVzTeyBrNc9fByy0mX86LA2gDL6Euepptq6bBk3hirattUyPs3NAvn3oUJWWcuh9eKs1GttAgAAAAAAgNLmiz24dM1TWxcd2vrZo8dhiYR/u6CKNoCyVsr4VFt7LOPGnQq2a0qjfJL0NGC2B51lFt7Gv94IDxoBAAAAAECX0dy7tsD5Zk9tEaTPdsjQJzs7qA2grJOJc3Nxo2yyjBtfK9iuK4k2n0f/faHDuHaXw+rFTOFBIwAAAAAA6EL3xBxc0gUbp3lq66rYg1nPe/Q43Df0ydwOagMo62XsvPwe/bc1Yp+pHtK6RHu/G2Ve9G8HHMa1/RxWL3YY+ngr3QMAAAAAADqRpl/Q4JYpuPTMY3u3xB7MGuI4/FM+dlAbQFn9kj47eqrD2DE50DbpQ8pkOptDsX+/77BtCzi0Xphy/8+iewAAAAAAQCfShQxtwaUTHtsbcWhvVw8eh9USfj2AKtoAykrOlN4S+7c/lrFjdaBtuiHZDy5dHnR+4rAG/w15Q9cAAAAAAIBOdVbsQfOVntpa7tCWBuH6e/A4nJTw6wFU0QZQVnKm9IzYv/20jB8bA2xPMhd+PM2NWucwrl3lsHqx1NDH5+geAAAAAADQqd6KObg02ih9ntpyWTT2Ro8ehyeGPpneQW0AZehY8yt2Xr5K/Ltt/YwdnrdHHxB8T7RxIPE35xzGtUEOrRfHDH28nu4BAAAAAACdaKbYg0vDntrSRUnHHNpbWNG+azBQU/3o7HLNk6852X9F26hFUypoUPtKo2wQfw8q0mge7aw0Hq87qI00U6Q501gDm3M8162zmXWW8yVpLjZ8NsdnNXf10UZ5FB13nR2twVhdD2FRG76Li6W5sKh+317Ftmks+r/1YdqN6G+6Obf5ysS5eTrx78OW8eOS5+25I/b1OWwPOvV7N7VN/Tkh+v6disY5zas/Gp1X+r/vG+W6NBflrdrk6PurY+zjaMwdi857HY8vN8r8xGeyHjSORfvaKWOXbWzaFY1FbxLH63XUL0szvjsHov68FY0j+hmfi+l205gLAAAAAEBtJHM/h8wP/9ChrYsV7PMSaQYxfjlsT7x8jwIMkwJs00ZDu+c7pA19iKGBFk2bo4HVWzJ+BvLsEvUPSHM2sgaFdJHO0ZT9WOdQz9SoDtsDox0VnIua1klnBn/MeS5qeSl+g291kUzJlAwe297GGfa4LdtlfJqbgcTfuDzofNKGftTUYteibXY9p55KNanGlkfHyeWhrW7/2uhzGjTPetD4oMZjlyt9GPwox/HS7ZwW+3zWsV7CmAsAAAAAQL3ZZqX6Ck645L1/J80gTCg6UzkZANGAj87i0wB2K9ihARudkXgtYzs1oLrM87ZdkPA5tn21of2oC3kekb8zNj+JfUHP9znamBFtk87+1ZnMo+IWzLO97aDH7bO4BcB0f0LNWNeglQYD04JWOit7rzQDZK390RmoOkP2R8rfPw9wPrbTS/l3dnTymNoeLD7wtB3a58n89wdS/s7lQefRCvtvTXROxNv/Gn1fF0T92XqL6EvGODwp4BicNhP+RaPsluas+db2bYjGjP9F573+Ngwa+vhgTcauItZL+tsY+mB7e8pYsDc2jumxnijNhwxZD5cZcwEAAAAAqDG9uR4Re+C8LJcA/TcJl05Agw9XU9q8K80UPCZZs8/HxO8ClW8kO2gxsWZtXJP8s77zvCWxtmD9Ny317hB7MC5ZLgc4HzdE53va2g/7LZ9dLG6zj+MzbTtJf2L77+T4TrbKT0/b8kDGzzJP4/Kgs4qHKAMp29xaTDXr4WdW0PuQ522bnjEGa2B6teFz+uC0FajXIP4VQx8vqsHYldes6Hco7Y2G/xz69JX8fQi0U4q/WdLtYy4AAAAAALW2zOGG+VyJ+jXo7vLqvs6yGwi0j5q+IG328f4cdRyW7OD2Kg/b2C/m9BNSszamRMdW911ngOrM1LsOx9n1oYauSaA5sjX/ui4S6pqWaGeBY2grnzyfj6cle7ara0qKi9K9QfrkrPR9KX+zUuyzccvanahTz8GsB3q2B52/Kug3Hc+SqU50uzZYPjcxY5tfeNw2DcKnPZQ6K24PB1vH+4Zkz8j+XpOxKw/N6/4zpa3DOeoYiM537d+hjG3f1uNjLgAAAAAAtXfM4YZ5fYF6NT1OViqPtNQUMwLsmy4geFn8zIDXNw6ygkOaLmJayW3dbOifE576o4o2Hos5cFrmjQANqn21nEtZubQPJY6/BgcXR8dVz737hjrHPJ6T1yU7iJsnZ/R66d4gfXJW+vyUv5nssN9lxpS5Mj5IuTfjb5dKdQtvp9GxJy3IrA8mXWfvp23zqKftOyH5g7tpPkn6w9ZWuV7jsSvNuYw+L/J7e0/+PqhI2/5ZPTzmAgAAAADQEZ5YbsD1ZnmCY12aR1Znn2rQ3eX19h/R34eggYNn4ndG5BnDvpwpub3XDXWv8dQnVbRhSvvx2EP9Bw31P8/4TDwFhKaGSHtjY56Ycy77YJr9viVnXVOlO4P0yfRbphm1tgeAazyOi6Zz94jDMQi1uK8+TPiQcc6ucKxjooQJlGpO+9vibyHyW5Y+3lLzsatFHzDdzThmqwvWec6w7R96eMwFAAAAAKAj6Gv/LsF0nSmuARLN5auBxgvR/2puYH01XgNaLgvMxQNvhyXcArE6i/+jFF9YMItp9vJoyf3Jmq2YtmhmndswzUb1sXDmdkP9x1L+fl3s3zVgaFoM0/Qwqaxt4jeI3meob3cHj0krEvty1fC3toUoNxXchmRQ0pTmRrmk85oZoK80Pcm3jPY256hnpWHcL0pn9z/NqPdkwTptef+n13zsUlMN/VImnc4eCZffvVPHXAAAAAAAOsagFMsXW6RogPiSFJ8p6EpzDX+RYgvc2UyXMLNlTTMK73vqlyra0MCxaXazj4UzLxjqX5yyzz8dj/1EQ733Sm6zvtWRlabjjxRfLDnU9rbTycS+DBr+9o7l+7ivQPuaWieZ132v4e8ni/1B56sA/bTQcE7lXUMkKx3NjYLbpoHorLeYbpfY5xsB+7iKsWuKoV+OBxwXB3twzAUAAAAAoKNckXBBeZ3hqUEVDXAtrGh/dLZqyLzxfZZ9LpoTeZehzkOe+qaKNkyLefpaOPOFZD8EitOA2Pvo3+6K/U2BJYZtv1Zym01BrjKzXLPqHOngMSl+fDX4PdXwt0OW7+PlAt/v5Pn1yPKZjQ5j4VnPfTRHsmfQvxH39GStfc4aM3cU2DadNZ01I/2D5XjamB7KnK752KXH5KGEe0hq+i2f5vE72SljLgAAAAAAHeWLmINLOutP8/xqgFfT22jqiRuSPRuwbICnjMmGYIKWDZ7aCTFj9qahzqWetruKNo5L2IUzp4l7QLaVC/uluKUhMi2qu7fENmtQcixA30+R7lt0sT+xH08tf3/G8n3MOxM8uYi2BmdtbzlcdhgL13jsI/0OvDe0tSRnfXsz6tEFSCcV2L6sHPT6wGVxyX1/HrCPQ49d1yQ7rUu/h/qz8vW/7MExFwAAAACAjjJf7MGlrPztOivwl+WzjyreH1MqhLse2zHtc9EZl1l9Oepxu6tow/SQZJeH+k1BnXg+51Z+Zp1tPMux7tOGuleV2GZTPuePJepdbaj3T4eOSVskXwqQbZbv49McbS+U8WlrXAKFH8S+8Hafxz66Lf7eHJghzWC8r1RBJwzbdsLDvo8E7OOQY9d+Q93bPJ0XryXMWxydOOYCAAAAANBR9ok9SG+a+egyg3RuRfuyV8xBsgFP7UwUe0AuL9Mr/zc9bXcVbUyz9M1sD20MGfq9leJDHz61FjHOE+i5K9kPMcoEAE2LXV4pUa8pfdGvDh2Tkn1lywO+wXLOuab90XPnjeR/yDjgMAbeqWic02Oed3Ha+xl1PSmwbesM2/ZO8qXgyTv23q3x2KVvymStWfDU03nRZ2hjQw+OuQAAAAAAdBTboovfHYIPtgDV8Qr2YyAWIPCxiKLJLMv+/i5Q5yFDfbs9bXcVbZhmXL731MZXMQdCNbDTmlF6LEe9fTJ+sdBWuVVym02pSbaUqNcU/H/SgeORHoP4TGmXNzyWOIxBLsG+UzI+uO+ymO8uh/b3VDTO5Z2pfkqy1+7Im37FNCPf16zotYb699d07NIUbKY3LRZ5OjeWS/YbNRN7cMwFAAAAAKBj6Aw4U55s1zy8by11fK5gXx6JeWZ7v8e21lr292eBOu8Z6lvgaburaMMUNL7oof6FYk9H0Qo85k21ZAr2ln2IYQqsrihYZzKgnSynOnBMWlFg/LG92eLyNk/asd/puM03HdqfX9E4NyNHXYcleyHQIm8dmfrBV6qxPYY2/qvp2HVe/K2XYHJAwszU79QxFwAAAACAjmELNmvZ6lDPYYd6Vgfcj02Wts95bm+rpb28M5g12Jr1sOSbp22uog2J6nLJXVzUAUP9muajFfQpshDjQQkXZDWdL5MK1mlL87KoA8ek5MKdrnnAf1v6Yq3hs9r/7xJ//yDH92rU0vZHT30zaGnnUo66zmXUoel+5gQ4F0M/BPxW07FrkVTz8EZlpS061aNjLgAAAAAAHeOs2IPrLvmN9W/+WOoZCrQPGiSzLdroOyf+eUt713LWt7qCfquiDdOsSB8pF1RWIOpldC603uoYLFD3w4y6P3nYblMgtyjTrOrHHTomJRfudM0D/s7yndxs+GwyYK1vJ7guernKYQy94mmcs+2jy0OZWYbzRseBKQW2bYJlDB72eH588zTmVjV2mRaivemxXzSlTtZD2PU9OuYCAAAAANAxXos56PMmR133xL6Y6tQA+2DLB30/QJt3LW3uzFnfSSn3JkNd2jgiYYPGpvRMx+XvLOxrBevOetB01cO2vxS/QfrF0n2z6PuleB5w29oahzM+t7Lk9/e42IP0Pt4gsb2989ryeQ2m6ozon5KejqzMwqIHLNu20NP5YZqVvrmGY5ftDa8lHr872yT7AcOEHh1zAQAAAADoCDPFHlzKkyZmUKpbPDHOlg9/MECbtvQWeVM7PDHUNcvTNlfRhmlm91EP9a8z1L9dmgEfXfByWoG6NwY+hy5LuUVNkx4b6jvToWPSlsR+nM/x2WuW72Ra0E9njX+Scg/1nlva1XNykoe+eWlp50DG53Qf90oz5U7yMyPR97LM9ukMc1OamEcez49jhj6eXsOxy/Tb9NzzdydrRvqTHh5zAQAAAADoCDvEHlTP85q8Bhq/W+p74XkfVlraG5FiAVATW47hDznr0zQFfzzVVdc2tCzz0EZWHm1d6PJZ9H+vK1h3Vgoj3aepgc/VvDNqt4l51m9fh45JwyXGn2OW7+WtlM8kH5zoLPM8D6ymOoyhjysYc/Qc7U+MxZqDXx9MpOXq15nzh6RYapukfZZt2+Tx/Hgd6HclxNi1Xvy+bWUyR8ItHt3JYy4AAAAAAB1hWOzpafK+Jn9O7EGr/zzuwxXxmxvehS21Q96giGk24WVP21xFG6Y3KX55auNNRv2tNxtulKg7K9/3M4/nTtbbDAdz1KEBuZ+SnSN6WoeORxpYHikx/tjSwbxK/H3aDOEdObd5s8N45+MNEtu4qum3ZkV9MBx939LGc31QsVb8PsQx5cn/4bGtBYZ2TtRw7Hps+W2d5PEYnBY/D9q7ccwFAAAAAKD2RsQc+HlQoE7bjE8tZz1tvwZ/fkr1qW4eWdqcl7O+CxVsfxVtmB6Y+Fg40paeSWcMF03bM0vCBQDjBqQZuEx7m8ElID1Dshfo1HQX0zp4PFpRcvyxzVyOB1u1n75K+bUrrjqMd0s99M1nh3M/a/FN/V5ulHJ5ybMst2zXZY9tmRY5X1mzsWvA0i83PPbLFEl/KOMjH303jLkAAAAAANTaUrEHlw4VrPuVpV5NieNjduUysaeA8P3K/HQxp0UoktrijaE+X0HXKtr4Ymhjl4f6bemZTgaqe1WA715aDu8rls/pQrEfJfvtjb4OH5OOlxx/5juMaa2AZfItorxpblq+Wtr74aFfXPartQ86o15n3W8Sf+tMmFy0bNNaT+1oOpqsh8qjHs5932OXLfXSFo/H4KihnbIz0rtlzAUAAAAAoLZsQQQtiwvWvd+hbh+zt/da2ngdoN9sba7OWV+/oa6Xnra5ijZsgcTZHtowpWfSGZ3TA9TtIwCYRgOodyU9qKYzwidGf6f/q4HO65L+cEiP36IuGZNelBx/Johbqq1Nkr4Apu9z3tcbJDstbdyPnS9VMwW3xzx+d/YH7OMQY5dpkV+fD491zDO9TVb2rbVuGnMBAAAAAKilJxJuBqim5Pgj9hzKZdly6ofIR/9C/M5aNOW09pUWqIo2TEG0957aMKVnOheo7luBv4ea4uWeuM2UjhdNubS+i8aj5IOk7wXrGbX02w4Zv7j1nQDnfKts9dA31yxtbG/TMbMFt+97akcfvnyScG/p+B67+i398tTjMThraWsDYy4AAAAAAPWlOWxtQfSysxNviz0VTX/JNmwPGnZ77jdbvv0lBeq8LuEW/KuyjfuGNi56qH+J+F0HIM6U+mlP4O/iQvl3jQN9eKX5qjUo+Tv6nmjgWWfmDkkzIDmrC8ekLYl+v16wnpdiT7WVfBhZdBy6I/Yg/UwPfWN7iLO4TcfMlgrllKd2bA9DZtds7Npk2d7znvplgcPveJkZ+9065gIAAAAAUBuDEn4G6DoJl/O+xbZorO+ZxqZg99WCdWaliyi74F+VbWgdY4a+2eihjSMSLu+yKfXT/EDfQc2xfTFxLNb08JiUfCumaM7uW5LvjYRtgc55La889c0PccuzXzXbDH8fKc10vYzvEu4tnRBj13lLv2zy1P8vLO28YcwFAAAAAKDerog9eFV2tq7mlLUtqvi2ZBu/LfUv9NhncyV71qIuAlokN+88Macz8aGKNtaK+Y0JH/myH0m4Nyay6v4U6Pun59K7RFvHeng80rEimfqiaK7rq+IeoL8d6JxvldOe+sc2zrWLbYb/Eg9tnLG0cbGGY5ftQdFyD/1yWP4+pMhKG3M10LjYiWMuAAAAAAC19EXCzsBrOS32QNayEvXb6p7ksc9Ms0aLztjfZajTFrSdUaM2THmRH3voez2OWQ9I9L+XWbxwsqHuqwG+exqg/yZh0qJ0qpXibzHjQ+IWoC+T5sZ2zreKrzcjbClN2sU2w7/sw7nFDn1c9i2dEGPXx8D9og+fx6LzYruhnc2MuQAAAAAA1JdtsT+fi4kucGjrUon6bYtE+mLKRX+mRL03DfWutHxWZ7E+rkkbzw1tHPXQ/xsN9d8rWbcpf7QpXUeRQJt+5q3UK9BaB8lAaZkZ6JvFLUi/peQ2v7bUr2NTn6f+saXV6WvTcQs5w18Dufq2yU/JTmtmm+mua6/MaMPYFfJ3Sffpvfx9yLrH0M4AYy4AAAAAAPW1V+wBLJ+53J+LPZhV9Ob7g4QP0msALGsxygcl685KU/BbzIG3feIeRArdhh4700xf05sSGpw94LAPlwz17yx5DLLWGdB9mmb4nKa0OJKzrYMSbg2ITvbJ4/jjshbG7ZLb2+/QxrDH/vlmaWuO5+OhgdLtDn8XcoZ/K23RAUP9Ty3jti4I+9YwzoUau8YC9kvroeujxP+fLCOWMfu4mBfc7ZYxFwAAAACA2rpjCSD4XLBU7RJ7QGtHwbpvSvgg/VHJXhRyaol6lxi2+47hc/p2ggbYNSVRXw3aWG9o45fhc63ZlC7pDd5LmLQLKmuW7nPDZ1r5oO/mbOuloa80sHdQ2jcrul2Wp/RFmWM6W8KmuVE7Hca0XR77yJbjfJvHtlrj3UeHc9E2k77o70jrAaG+xWN66HLKUEcrELyzDWNXqH45EX1e09XNiI7Pr4w2bhrq0YdU+uBnVg+MuQAAAAAA1JLmmbXN8nvjuc0pDm0+K1j3Pku9U0pu+1JJn2mpaRjKBvpMs6qzZmhqCoi30TYtrEkbRw1tDGV85j9pvkHxWewPOgYM9T/xcHzzLvrZChrqtucNVtm+B616tU/n9siYdFnGv+FRRp+ETXOj7jscx3ke++iopa2HHtrQ72HrYYAGURc4fOa7+F8gdTC2DfqGwH7J/8bXyejfb7Vp7Ppp6ZfFJX7rRmOfNz2EzXoD6kr0HVvWI2MuAAAAAAC1tEPswaWbAdq9LmEWkLXNml1XYpt1puJXCROgV7cN27024zPD0b8frlEbprcZ0hYu1L77LG458ZXpTYyDJY+BKUiXFgDUwKsG4P4UPF8/ilu+9FbRvOeaVmNVl45HGnBLzjr28ZAwK8XTLQ91z3E4br8999NChzZXlay/NXNag8ArHD9neysrb073LbHPbkqMR64PYVsPJvW7Nq1NY5etX/bk7Jf4g4r4Qrn7co5frYcXW3pozAUAAAAAoJZeSrW5lFtWO7T7uGDdplQQJwvWqcGfF5IeNJ3hqU9GDNudlqO/lergUc3aeGNoI/kwY7r8XXDzuGP9pkDa/JLH4K64BwD1uLeC7LsLtrdH8gXp40UfGOlM0zldNB6dkDBv8jxNqfebp+/uJYdj9T1AXz21tKkpUGbmrFPfOtCgaesNDw3Qr8nx+WMO2+T6NtNxSU9jY9rvZDqeQ/I3H/uCNo5dx8X+8M31+JyX7BRKN3Nsf+vhxdEeG3MBAAAAAKidbeIWDHwaqP3PDm0XSUWhr+Zn5QDWwGbeRWk1UPA4pa57Yp+ZmYdpwcKkVjBT+3BGzdoYdWxDg0avJN+Cu32G+t97OAYjOba9FaC7XLLN81I8UN/KCa0pK2Z1+HiU9b3V/Ztasu60IOMmD9u8xvEYjYr/tQVWOLSrQfFVOfblrfybq39Fzm2aL26L9Jr6QoPpzyT7IfEvQ937o7/RN6qGxP6WUFVj138O/XLKoY74g+K9KX/zwXH7Ww8NrvTomAsAAAAAQG2ssgQkfOQStjnh0K7ewC8tULfp9fxTOerRwEDaDPpjAfrDtLhga9bgImnmm24F0RbUsA3TgwANlmnQRx++fJO/6YJcH3aYApPnPBwD07Zvj/5G96H1gOmBhzY1AP1MygXqWwtb7ujQ8Ui/Z+8l3Ns8yTz3Nzxs86acY+j+AP3m+oDnfvSdiz/I0YeVmi5EZ5u/lvFvLwwU3KY7Dtujb3BtlL8PTKdG/3/ysxrQTy6qOpbze7G5JmPXPYdt1Vnla2L9Minqlxvy74LSWQ+vTX2jabI2RGOWbaHwbh9zAQAAAABoOw24XpBiAUANTPtc/HDAsW0N1OuswbwzUU25bl3y6G6Vv8GYePBqSaBj8zrH8dA+WVbTNn7kaENn+uaZAW5KG7HawzH4kmPb9Q2TsgsRb4i1qcdGF+99JOWC9Rc7aDzSAKw+WPgqboHdQSk2I32v/Jvmpuhik1OjceFJwWNzVYo9dMyifXFPyj/giRcN/E8usU2zxTw7uux5/Mfx82PR+VKXsWuOh37R74np7QbXevScmdijYy4AAAAAAG2jwfCbOW+GbcFbnYXnY2ZonmCXPijQfPNXc9SvMw6zAi86e1kDbq1ULhrw0ocYmif8lYwPyOwT/ykr4k6Je3BoUY3buObYhj7wyJui5bmETSdyUdxnJpcJFuns23g6jrOJ7deZ5fpmw8OC39ELNR+T9E0XnRE7VmDf9DNPo/6b5Njeptjn8wZuF0fjzgfxFwj/HY0/N6Lvy6QSfZnMU160PC3xnU9aJcUD0j/EnObslZQPZrdj7CrbL0NiTzvm8rBL30qZ0INjLgAAAAAAbeeSu7hIueVh23YUbDsPDXieEXMu46yiDxF25QxqFKWze20PUjSINK3mbejbFrZAlAZm8gZcpkr4xY31XPkm5vzvx0u2sVL+XY/BlqJGF//UNz/eSLg0H1W75mkMcj2H1pY4TzYGGj/jZZKHPtXz6qXkf+BxQ4oFtF3GgceS7yHsaYexZ9Dy/bxUYvwKNXbFad7+pzn6RR/Uub59YXoIqw+GDvTomAsAAAAAAGpEA+0acNNZxpr7V2ds6mzA39H/6v+vaQB0pr4GOGe2YRu1TV3M73u0XRq40gcFJ6UZ3OmUNjTYdS3q01b/6ozMMx7bCHkMNND3M9Y/T6P+mVOybg22xwOk63N+XteGSFsE1dciyeh8OvNf1/u4Hfv+tb6D+nDoVvQ93FjR+aHpwfRNEQ3Yj8S2R79fj6LxdjDntqyPxpPRqOhbCcc9fD+rHLv0u6wB/1eJ36FP0Xd8X8H90bR072P1vYrGrjovLB1yzAUAAAAAAAD+T3Lx0g0l6tJg4W2xB+p30O0AAAAAAAAAgF6ns0TjwfMTnurVGcWmVBE36XoAAAAAAAAAQC/TBWDjgfOP4neNA01j8U6yFwAGAAAAAAAAAKAn6UK9yYUoDwZoR3M6f5X0hUEBAAAAAAAAAOhJ8YViW2VhoLYGhSA9AAAAAAAAAAD/556MD5z3BWzvQ6KtEQ4BAAAAAAAAAKBXJVPd/C9wexcTbT3iEAAAAAAAAAAAetUfqXYm/YFEW+c4BAAAAAAAAACAXqU54ZNB+tkB2xtOtLWSQwAAAAAAAAAA6FVfZXyQfjBQW1Ma5XesnXd0PwAAAAAAAACgl92Q8UH6oUBtHU+0s5XuBwAAAAAAAAD0ss0yPkivKXDmem5nmfyb//4eXQ8AAAAAAAAA6HW6SOxbGR+of+SxjYWN8i1W94dGmU7XAwAAAAAAAAAgsrhRRmV8oP5mo0wqWfe2RhmJ1akPBGbS5QAAAAAAAAAA/LWmUX7K+EC9BtXXFqhvRaM8SdSl+e+n0dUAAAAAAAAAAIyneeg1zc3/UoqmqDnbKIONMq9RJsY+NyH6bxujv/mQ+Oy7RtlA9wIAAAAAAAAAYLe8UYakuYDs/woW/eydRllPdwIAAAAAAAAAkJ8uKqupbg41ynCjPGyUH43yq1F+R0Vz2WuanKfR3xyTZmB+At0HAACAEP4f3Bz0Md6QG/QAAAKQdEVYdE1hdGhNTAA8bWF0aCB4bWxucz0iaHR0cDovL3d3dy53My5vcmcvMTk5OC9NYXRoL01hdGhNTCI+PG1zdHlsZSBtYXRoc2l6ZT0iMTZweCI+PG1pPlI8L21pPjxtaT5pPC9taT48bWk+czwvbWk+PG1pPms8L21pPjxtbz4mI3hBMDs8L21vPjxtbz49PC9tbz48bWZyYWM+PG1yb3c+PG1vPiYjeEEwOzwvbW8+PG1mZW5jZWQ+PG1yb3c+PG1pPkQ8L21pPjxtaT5pPC9taT48bWk+czwvbWk+PG1pPnRhbjwvbWk+PG1pPmM8L21pPjxtaT5lPC9taT48bW8+JiN4QTA7PC9tbz48bW8+LTwvbW8+PG1vPiYjeEEwOzwvbW8+PG1pPlI8L21pPjxtaT5vPC9taT48bWk+bDwvbWk+PG1pPmw8L21pPjxtaT5pPC9taT48bWk+bjwvbWk+PG1pPmc8L21pPjxtbz4mI3hBMDs8L21vPjxtaT5NPC9taT48bWk+ZTwvbWk+PG1pPmQ8L21pPjxtaT5pPC9taT48bWk+YTwvbWk+PG1pPm48L21pPjwvbXJvdz48L21mZW5jZWQ+PG1vPiYjeEEwOzwvbW8+PC9tcm93Pjxtcm93PjxtaT5SPC9taT48bWk+bzwvbWk+PG1pPmw8L21pPjxtaT5sPC9taT48bWk+aTwvbWk+PG1pPm48L21pPjxtaT5nPC9taT48bW8+JiN4QTA7PC9tbz48bWk+TTwvbWk+PG1pPmU8L21pPjxtaT5kPC9taT48bWk+aTwvbWk+PG1pPmE8L21pPjxtaT5uPC9taT48L21yb3c+PC9tZnJhYz48L21zdHlsZT48L21hdGg+qJljtgAAAABJRU5ErkJggg==\&quot;,\&quot;slideId\&quot;:361,\&quot;accessibleText\&quot;:\&quot;R i s k espace égal à numérateur de la fraction espace ouvrir la parenthèse D i s tan c e espace moins espace R o l l i n g espace M e d i a n fermer la parenthèse espace au-dessus du dénominateur R o l l i n g espace M e d i a n fin de la fraction\&quot;,\&quot;imageHeight\&quot;:40.077333333333335},{\&quot;mathml\&quot;:\&quot;&lt;math style=\\\&quot;font-family:stix;font-size:16px;\\\&quot; xmlns=\\\&quot;http://www.w3.org/1998/Math/MathML\\\&quot;&gt;&lt;mstyle mathsize=\\\&quot;16px\\\&quot;&gt;&lt;mi&gt;R&lt;/mi&gt;&lt;mi&gt;i&lt;/mi&gt;&lt;mi&gt;s&lt;/mi&gt;&lt;mi&gt;k&lt;/mi&gt;&lt;mo&gt;&amp;#xA0;&lt;/mo&gt;&lt;mo&gt;=&lt;/mo&gt;&lt;mfrac&gt;&lt;mrow&gt;&lt;mo&gt;&amp;#xA0;&lt;/mo&gt;&lt;mfenced&gt;&lt;mrow&gt;&lt;mi&gt;D&lt;/mi&gt;&lt;mi&gt;i&lt;/mi&gt;&lt;mi&gt;s&lt;/mi&gt;&lt;mi&gt;t&lt;/mi&gt;&lt;mi&gt;a&lt;/mi&gt;&lt;mi&gt;n&lt;/mi&gt;&lt;mi&gt;c&lt;/mi&gt;&lt;mi&gt;e&lt;/mi&gt;&lt;mo&gt;&amp;#xA0;&lt;/mo&gt;&lt;mo&gt;-&lt;/mo&gt;&lt;mo&gt;&amp;#xA0;&lt;/mo&gt;&lt;mi&gt;R&lt;/mi&gt;&lt;mi&gt;o&lt;/mi&gt;&lt;mi&gt;l&lt;/mi&gt;&lt;mi&gt;l&lt;/mi&gt;&lt;mi&gt;i&lt;/mi&gt;&lt;mi&gt;n&lt;/mi&gt;&lt;mi&gt;g&lt;/mi&gt;&lt;mo&gt;&amp;#xA0;&lt;/mo&gt;&lt;mi&gt;M&lt;/mi&gt;&lt;mi&gt;e&lt;/mi&gt;&lt;mi&gt;d&lt;/mi&gt;&lt;mi&gt;i&lt;/mi&gt;&lt;mi&gt;a&lt;/mi&gt;&lt;mi&gt;n&lt;/mi&gt;&lt;/mrow&gt;&lt;/mfenced&gt;&lt;/mrow&gt;&lt;mrow&gt;&lt;mi&gt;R&lt;/mi&gt;&lt;mi&gt;o&lt;/mi&gt;&lt;mi&gt;l&lt;/mi&gt;&lt;mi&gt;l&lt;/mi&gt;&lt;mi&gt;i&lt;/mi&gt;&lt;mi&gt;n&lt;/mi&gt;&lt;mi&gt;g&lt;/mi&gt;&lt;mo&gt;&amp;#xA0;&lt;/mo&gt;&lt;mi&gt;M&lt;/mi&gt;&lt;mi&gt;e&lt;/mi&gt;&lt;mi&gt;d&lt;/mi&gt;&lt;mi&gt;i&lt;/mi&gt;&lt;mi&gt;a&lt;/mi&gt;&lt;mi&gt;n&lt;/mi&gt;&lt;/mrow&gt;&lt;/mfrac&gt;&lt;/mstyle&gt;&lt;/math&gt;\&quot;,\&quot;base64Image\&quot;:\&quot;iVBORw0KGgoAAAANSUhEUgAABeEAAADkCAYAAAAfKe+LAAAACXBIWXMAAA7EAAAOxAGVKw4bAAAABGJhU0UAAACCw5JwkgAAZXpJREFUeNrt3QGkFc/7+PHHdSVJXEmSK5IkSSRJkkiSJJHrSpJIkiQfkiRXIkmSRJJcSSRJkkiS5COSJPmIJElySZIrie//PP+z59e2d3dmdndmz55z3i/G1/fTPTO7s3vm7D47+4wIAAAAAABomdEoA13UDgAAAAB0rdV0AQAAQK1NbpQNjXKwUW40ysdG+V+jnOnQdgCgKlOicW1fo1xtlDeN8oRu6SlLpPlAGQCAtpgZ3VzpjdUuugMAAKDtdMb52kYZapTTjXKrUT5H12tpZXPN2wGA0PoaZXajrI/GtMONMtoo9xvle8aYdpJu6xka9/jSKF+FuAcAoA2Goh8hvQB51yhz6BIAAIC2edsoPyU7CJ5Wfktz5nod2wGAKpzJOZ61ynq6rmf0N8qV2LG/K8yKBwBUYGqjXIv9AD2r+Q/QpIIXVXnLr+iGVGdKfGiUO9KcPfFPo2xslGk17BudwXauUb5F2/6wUZZyigMAHOQNwhb5TdXfp5fSnGF9oVGGG2UuXZ/pelRuNspzaQa+bX39tMbtcO0CHx6UHI9u1WhfBiV7VrZLGeJ0SLU9ur+9GZ0vPxx/p/oZx3rOwdg5oDPjScsLAAhmoTRnP7V+ePQiZWrNt1kvjq5GF1VPAwcNbOVVo5yQZj65dpsSbU/aBSWzOgAANtei3xGXAKzvom/gnWqU+RwGo+mNctnSlyc6qB2uXVCEphW5Fd3DFBmvXtVoX54UHDP1/kfTqqzgdHC2Phpbsvr0IeNYz9qaODf20yUAAN90Nnd85oVeyHXia8Wa70+fWN+V9gXjWxf0urDPpDb1w4hh275GN9QAALj8ri6XZk7wdgTk9c2zhRwGo3FD/63roHa4dkFZet2taxM8zjHGjNdk2w8WGB+vR/c9fRz6Qu4Y+vYY41hPW5f4zTtHlwAAfDkgE5/8d0Nez+uSbwaJLr6zUiYGznW2vb4R0Fqc7Kw0X892qVcXMNvbhn3/YNmug5z2AICcNki+ANEjac4om574TV0Q/XedXe2SFuB3FNhAuqy3AHUmX18HtcO1C3w6nWOsmtTmbV0g+d7m/RmNxyjnlqGP1zCO9by18veM+JtSPEURAAD/X/Jp/Qupfwoa38ECvblfVaD+WdLMCf/RoQ3NeVvVTL5+h+25wakPACjANf/yccf69NX9o+IWgOqENHlVW2Lpr05ph2sX+DYg7kHtxW3czr7o/ivPA07SY/jxUPw+WGQc6z4bZeLbeQTiAQCFJFeK12DyzC7av9mOF7JnPVw8HxLza9qtWSs7KthvlwvAW5z+AIACLjj8xnwqUO+i6HO2uh9yA/yXA4a+OtRB7XDtAt/mi3tQe2Mbt3NE8gXgPwrpZ3zJevh7j3EMMXsSx/AmXQIAKHvBp6+DL+6yfVwn1c5+0VdJ3zm0d7qCfbe9CnmCrwAAoADbAp3/i/6m6O/o95r8jnaK24Z+WtFh7XDtAp+GxT2wvb1N27hM8ueBJzWXH6a3ew4zjiHhovidxAcA6CF7a3Tx2e6L78+e25whzdQztnbPB973Y4a29YHLIF8DAEABdxx+4zaXqH+PuAWiWKy1ORv2l4RfbLKqdrh2gU9XxD2wfaoN26frb/0n+YPwyzi0Xpje7inzYJFxrDvpWw7JtFF76BYAgE3a7PDRLt1Xl1fmrwRoVwPx7x3aPhxw3/XC/mnGzfImvgYAgIJsqdd+S7nF3TXga5tJ2M3XLnmsMvTPzQ5sh2sX+PRZ3APbV9uwfWcT2zDmsJ1fOKze3JXsB4tl0v0wjnUvTXH1M3G9s5JuAQBk0SfvX2Vi3tZpXbq/rxwuZrcEanuRuC0ytybg/usFpL71cCu60NSL/Xk9ds6vifZ/Ll9/AChtscPv2iMP7ZxwaEdnZvd6bnjTjMs9HdgO1y4INVb9towndyrevrUp49kZ4eFjVfol++0eHznbGce612GZ+Fb9dLoFAJB2MfAi5UKjW5/Iz3S4kNUL8qkV/khnLV43jdMzCH3o1MotvJzuAIDS9jn8rvlYpHOjuM1eXd/jx+ORVJOup6p2AF/+SZynN8T/YtJFDUhzcdV4+0cb5bq0b/JQr1lv6OMDdA8MNKbyRlhsFwBgMZJykfGwi/fXJR/84wp+pN8KC8y1g85weSZ/8i8CAMq77fCbttRDO7Ok3osp1uV3Lmt275cObAfwKf7gSGc8bxH7mzVVGU20/Ty6Z/gh9slDTNzxw/TWwSK6BxabU86bbXQLAKBlccYN1OIu3meX2SSHKtiO3eL2Sv0cTlOvrsb69zrdAQClmRbn9B2UnST1XUyxLjYY+uVaB7YD+DI1cd+jqWZWO4wnkyvYtuTDAE1dqXmmVzls3xMOrTevhQeLKOdVyrlDWhoAwP+Xlobmfpfv8zepZraejc4gc1lo6QynqTenEn27my4BgNLWSnX5il2D8Md6+HiYZnJu68B2AF+GZOK6BVOkves0qRkp9wQHo38bcdi+oxxaL2YJOfdR3q6U8+c83QIA2J5xkbGui/d5mcOFbJUzHc47bM+PKOiAco6n9O0g3QIApbksGjjkqa2p4haE7+Ug8HNDv8zuwHYAX64kztP50X+3Lc66OfB23Um09zT2b88cxjvWN/Jjp6GPh+keOOqXiSmkdIxZQNcAQG//OHyQ9i4+1A5HpLrZei7WOwYTuPAr51xKn76jWwDAi1dSXb7iDY6/m2t79FiYHlK868B2AJ8+Z5ynHy3jyc6A27RDJk6+mRv92zSHse4rh9UbU8pS0okgj8sp59BtugUAetfejAuMs12+348cLma3VLg9pkXN4oXc5cXozcudjD69SPcAQGkuC6X6zFd8QNzWU+nr0eNhWmTyUge2A/iyNHGeXoj92x3LmBLqmlHfyPyeaGtf7N+HuEeo1PeMPn5J1yCnTRnn0hK6BgB603vpvZljmvPRFvD2OVvP1XOHC+wxTtncdHHht9K+V4sBoBfslGrzFbs8TO/lRUEvSjWTDKpqB/DlqOE68Jq0J9CdHM8eJv79ipB6qyrLhYW+4Y9OtEtbsP4mXQMAvWej9ObMsS0OF7KP27Bd18Xt1fo5nLrOFz26IJ/pgYv+21S6CgAq+Q3zla94vuPv5aoePh7/GfploAPbAXx5krjnia+3dMoypjwMsD3Jt3p0FnZyLYXPDuMdaVL8OGbo43V0Dwq4n3E+zaNrAIAfhP9F/72bXZZqZ+u5clmcNcTMbb350Ny6+trrogD7tUaai/U9aJRvjfIzuunRm4x70szPn7VAzWRp5uq8lHN/NM3Se4e+fFrxMdabqt3SnGn1ulHGo77Q/30V7eeKlM+tjG7S9N9vNcoLaeYKPe5pu/Shmy5WrPlIr0TbtivH5+dENy1Pou3SYzwW7We7X7fU/jwszQDhq2j7fsXOQZ19pum3VrdxG/uj7+DJ6Ph+Tpwb+ibHVW7+UGN9MnHxsZD5iq/WcHzXdBLbojH0XjQG6vf3dzQmfot+B/W3fq2EnexgSg30ogPbqfLapRt/DxdG10W6Dc8T12J6jn6Ifnt0u7t9Yc9p8vfkjGRQfbtlXPnmeXsWRMci3kbyfFvsMN69aGOf1vkaRt9+3hrd+z2Orvt+RX3+PrquTt6DPJHqJqmFvgfjfqQe9yMjGefUGS4fAaB3zJDsGcInunzfPzlczC5rw3btErcg/P4SFzaLo4vR+IVyvG6fgchhMaeBScuzqBdxm6Lt0Dc1Wq/nuiyEtT0KcPzK0aapvPfYF5vELXVCfMGe+AzCb+LvgUzrAnc4uil5mtFncx3qmh4FlGzpnXZW/F3SgMO56MI7zzHXG4/1FW6n3syMptyA2wKLM/kJQ82skuryFbssyPorGgdC04DewSgQkfc3Rq9FDsnfs3B9MeWPPtNh7YS8dunm30O9zj+S8zosfv2j5/XkLhyrkufsocS/bxR7uso+j+d2cuy4l/J3Bx2OWTvu3ep8DbMy+s1xuSf4Gbv2m2r4Dt+t6TjG/Uh970daNkv25IR+LiEBoDfskd7Mkb1A6pt3fbu4XRDZZoUvjS5ojsifmQofHC5Mxj3dWEyJ2kxr43S0fX2xi93N0U2Hads2WNo8JX4C7/Fyy0Nf6M3cG0l/nVlnecyL9YXOStGZMB+jv3ke3QDPMwSZ+h3P+eHoXHjqeEPy2qFencn5xbEvf1cUEFuScS5pf+sswOWxgFdfFDhMuxkJnfNTZ4M9S7T5OfrOLoy2rS+6KUx7aPhflwZH0LlGHMaBYU+/4V8l3MNqV9OjQMp4ol39rT0eBYBaY82k6Lcg63funfh/8G/Ka72xpu1Uce3SC7+Hel2lAdm0wOib6Dojee1xMON7pcH4IemuFJXJtFnJ2bEus859BZGPpQTk0uq+77BNVb7NV+drGB1H0mayP4/ufRfEtk8D0m9jfa/fHVPK0gM1Gce4H6n//UjaNUPWNm3lEhIAeoMp6NnNOcf3O/xAj7Zp21yD8Fct9YxKsaCzj1mKehH2OOOixzbDeFNKQKNVZls++1n8B+HPl+gH3d67kj4DyPa6qV6ovYz+fiS6YE3bvgcO23Gx4L7bZlQdLFDnpYDfnelR/ck2b0h2qqN4wKKqxbfmRcct2dZZyV6bIOuG8BA/Y6iRZxI+X/FyxxvtCwH3sy/67iVnA36Pri9sQZS9hgDMJo/b+dkQgOivaTuhr1164fcwK+ip55ctgLhU8r9J2Ini390vKf8+yWG/fbwxt0wmBmaHM66rbccldAC3E65h9PclbfFaDTyvNXxOZ3m3AvEapDelLF1Yg3GM+5F634+Y/Kj42AMAasR0Qfezy/f9jsOP81Cbtm2Hpws1vRDWBymai31jdNF016He3R724XhG3WcdP78p42a+qJkSdqZ7mq2S/rrm4Zw3OrrfXw0X9C43MPrapc5UvNko/+a4wV5hqPN0wQvpD4H6e21KIOhLjpvkJYZtXupxOw/IxJmJ3x0Cb1kBgef8lKEmBiRsvuJW4Ntl/AqZX3VxLCCR/C4O5qjnpGTPJvSxkKzpjT+fi877bif0tUu3/x6ekOy3O13ftLgg3R2EXy5uk25s6VXK3iforOLkgsY3c1wXtyOIV+drmKyZ0GfELd3XavkzceNjxvZ+rsk4xv1Ife9HbO4ZYi+kpAGALmfKp/q2i/fbZTbJb/k7912VDkjY2RKPLfUOltz+QUP/5lkMJzkL5U2JbTLlqw2RruCspM9QKvL6/73YTY6vdQv6xf42yJjj/ul+nYoCU0ofeDwQc45m39JSYOirq7Ny1HHMsM3XPGzjQMYN2FfLzUVc1sw3oA6GHH63iiza1hfduL9xqP+HhM31elDS0wnog/28aRUmS/aMfp3FPK3ktu429NMxj31SVTuhrl266ffwquF7kedaYaN0dxA++XufFUx/Zdnvg56vFXU8yHpT6Jy0J4DbKdcwWZN/duWs54OYU52N1nQc436kHvcjLkxvSWwQAEBXM+VuvdXF+73e4UL2SRu3z/VVvaJB+OsS9uHLUUP9eV6THUwEO8qck1cN27TI47GbknGTorMb1nq8gI7fWJdhmpVzxeHmVWexpKWtmi/mha980SDWDUnPrTwjZ13PC94AuJgbbVNaX7jOeJ1Us5sIIM9vS958xRrw0XVCLolb7vfWYnlzA+3bZMP+3ZXiKSDOGPbnZMltvmmoe43HvqmqndDXLp3+e3he/K3DME26OwgfT5tlmnRzS8Kls1idUt8Ww9//53AcZgfqrzpfw+jYfFv8PZSwHfOhmo9j3I+0Z/zN44i05y0+AEANmC40Rrt4v886XMgerXkgw3RRYmOaheEjh+49jzdqdz1tW9ZrpT4X39Wb1qfif5HjvRLu1eMbkm9h5p3y95oEpsBTVr3fPPW3vur7UNJnZeUNxM2yfNfK3CTqjJwvHm7mVkv2jFmgDlzytOsMuvvR+KEPnM9HRYNZ+sbJHXEPurcCaBqAWRFwv6YbxvZ/pdzCgqYZx+NRIKWoH4bAg8+80VW1E/rapZN/D4fF76SaPkN9ezp8nJqe8h3OYsvrXXRyiF4vfhD3N+5mO4yFrwP1V52vYQYMY/OJgnXa7sEGaj6OcT9S/fjrc7z+l0tJAOhuphvdbn4S6/JK+/I2bt8jx+DDuYI3Vr9yXujk9V38vWa5K/bZ7QW3Z76Ez585NbpwSmtjpGTdptltZV89ztpmPUeS+TNXyZ83E2yL1ZoWNLvvob8nG25k1hWob7Plu1Z0dtJiwzh7NmddWa9a3+CnDDWwVIrlZC1SdBzSB3D7pPm6eUj6Rk1WSoovHtqfYdnXbQXrXWao847H/qmqnSquXTr193CG4XdGt3FOwXqztvleh49VyQCYKUXWYQmzxkUyuK95xqc7Xgv/z9M1Radfw0wzfGdvl9jnGwGOd5XjGPcj1Y6/RWy0XN/0CQCgK02yXMzt6NL9dplNMtbmbfwpboGIIkHp1WKe7TvJw/b/9nhezZHyefJMNy8+cgf3S/qMbF8XeJcN2z+v5IV61rG6m/jbQfkzE8rlDQxTYMbHWzZ3PN+EzhP/eV/nSPbssdeSb/ElvSD/GPAcBso6IuGC7vrbpA+nNT3LJqlu4TKd8fhSwqZa6bPs+9WC9f4j4fJYt6Od0Ncunfx7aHq7s0y6FNPbLJ0sOdPZ9BaNbZ2LIik40h76265vbzqMk+s891Odr2FMEzE0bU6Z9TTuSLgUYaHHMe5Hqh9/i1glxRehBQB0sBWWH4CtXbrfLrNJrrdx+2aJe2CiSFDatA7AQ0/7MC5+c+23XnWfUXB7TK+W+lgAKet1ZZ095GOWZlbaqPcl6zXdXO5J3Dy1Zqg88FB32YX6zhpuvMqkhbgi/hZl1eDdW0Mf5F28ap9kPzCcLED72d7g0t+F4Sjgciq6mb8eBTx+Wz77qA3702fZJ59vC5r2/WXBOk1p4ZZ63Paq2gl97dKpv4cavDLNrF1eot66LWbo63sdf1vTFkTf4HAtnmfWql7HJgPbVxy2+YfYH1T6nD1b92uYrBzwvz2MO88M+7225uMY9yPVjr9F2dbcGBIAQFeypV/Y1KX77TKbZLiN27dF3IPwRWZ6mBafPORpHx5btntVzvp0FkSZxXOyXqV952FfD4jfNxXSZKVCKDuDwzSjJb64V2vhwP9ynHOnDHVvKbHNpjyKGz309cHofHsSjRVFx8Hb4m9m4ozoRjWtrv38lKEGpog9kH69wI29r1l2RZgWSNcZnVM9tuV7pq0p5YHPWcxVtVPFtUsn/h6qHYa6ywTG1oo5XUKnWiX5Jt0MOoxNC0tcG3x0OI9WOWzDHc/9VOdrmOOGbTvuYd+zUmr6WOMi5DjG/Uj1429R/Zbv80kBAHSlHeJ/lnXducwm0ZuLgTZu4xlxC8AXubkasNTpa9baMbHP7OvLea4WXWBpifhf2LZluSHw9NTjOZvVRtmZEp/EnvNyQyygMj9H3fcM36+irwnPMdwcPa7ROLPPElCblbO+++LvrRIgBJeHx6Z8sesdPn+iwv0ZlureFLSlBiwy63iNVPOmX1XtVHHt0mm/hy2mN/0ul6h3t/h9MFQXJxL7ssvhGsw2NrlOAEi773JJaTXisA0+F8ut8zWM6c0EDcyWTVVmGo/v1Hgc436kPeNvGaZz4ZoAALrSUcsPwNou3GeX2STtXpX8mbgF4YsEkE2v5PnMgz/PYfuPVtSf+yXMDAid+fnOUPcST9u/0tDG9BL1LjDU21q4Kf7adJ63Q/RC/af4Dxw/kHoupJw8903pmPLO0jqZUY/esMwUoB4uOYz5g5Yx46Pl85+kmsXKBsW8uPjTAO2Z9rvIW2CmoN1uj9teVTuhr1068fewxZQypMxbnabgfic/AH4h2bNss3yX8m/Ppo0r5x232eW+YL6n/qnzNYxpRr2vNTpMD4QP1HQc436kfeNvGab13+4IAKArXZTeC8K7zCYZaeP2zRT3VDSbPd9U+c6Df0/sbxxUETg1pTko88bDOUO9Nzxu/0HJXhSrDNNrq61cn3el2KvHpvUmiuZfHK4wKFaGKYf0L8m3rsHhjHo+S/WpOUJYlWO8q3s5L73tk6V/3jrUccKhn9dXsC/3Ldvg+3fLlnP6W4E6TSnhFnjc9qraCX3t0mm/h3GmgOmqgnUm86Z3S6qEmQWvo2wpFl0C08lrA32b1SWl1YDDuPjOYx/V+RrGlE70rqf93yt+0g5VOY5xP9K+8bcM05v5rwUA0JWuiN+83Z3AZTZJO1ck3+0Y8NGbriKvXH6R6vLgL3HYj09SfLFV1xvJrJkGLwPum8/gQ1ZA6EKgej9H/74jdiGYd9GsY56/X3ocP0j4XJdl2VJyXMxR11nDhfmcLhmPCcJ3hwUO/eMyXrm8QRV6dphtrZwHAdrcbmkz72w9vTbIShnw0eN2V9VOFdcunfR7mGQ6d4ou2r3JUu+SDh2rdib246zj525Y+sOWDzstyLjSse0hT+Nrp1/D2M7JhZ764HrAMS3EOMb9SHvH3zJMDzq/EqYCgO40Kr0VhHeZTdLuH72HjgGfSwXqXmapc3obzrFWLu/+QP1pCvKdLVGvaWGlmx63X18xzVr0rkwqnX5DvXpuzYq+C/o3iwrUnzVrrGgeWVN+Ur2I7avB+KLb8J+HwIW+Gp81E01zRE6V7kEQvjscEH9vbj0R+xtUM9r4HV4doF3bW4l5F7zb7LGuOrQT+tql034Pk0wz4Yt6ZLlm61TJYLrrmzW2dFu3DZ/VIGhyMsjpHNt8TcK8GdtJ1zD6HTWlW/H5Jm9WoPxKTccx7kfaO/6W8d1ybwMA6EK9FoR3mU1yvY3bNyjuAZ8ii/ccEfNCqSHMiC6ebPszGqh90z5vLFjnVsu+LPO4/aYZkmVS6Wyw9Evrtc9DBS/Uf3v+fpluvi7XZHzZZjkvXjncAOurvt8kfQbWpi78DSII3x1cUo9Ncqxrp0NfHwy0H7YZ6aF+Jx9Z2t2Vs76zhrqGPG53Ve2EvnbptN/DpBfiNwi/NMD1Zx3ob2w8/cMvcX+Av8fSJ+8NbSaDpBrozjOb97PYF272MZGlztcwBy3bttjTOWKaVb6lhuMY9yPtH3/LIAgPAD3Ilo5mTZft73WHm/vhNm7fMcdgT9FZSKYb/VMB92ur434dCND2Q0NQqOhNyxvDPjyraPtflaz3rOFmrnWhXXSB4i0eg0lqrYSfARY6EGIKHOqssH3RTXzaRfhRKZ5SoO4Iwnc+0yy2VnmUoz4N1o9b6nsTaF/eWNrdG6DNPof+y5tm4aWhrlket72qdkJfu3TS72Ea0yztIm+JmfKfn+3gsWqNFE9tZUvT8tPxul6vPfM8xHBJ6+grRVZdr2H0N+GLp9+Xovdhetym1XAc436k/eNvGQThAaAH9drCrF8cLmant2nb+h23L08eyTjTbAAt6wLv3yWH/fK9UKspOFT0QcZG8Ttj0WSOhAv4/We4mRmLbijnBTjWgwXquyZ+ZtiGtMTh3J4Z+3sNjOhr8Fckfc0CnTV2SLor9UwagvCdb4ND3xzyOIaEyuW6UuyzTacF6L/V4nfBRVPaPZ8LvVXVThXXLp30e5j3HMo7E9Y02/VfCZc6sAqnpfhDtXUOY9KklOuC5Ll7Iuc2/+PQ7j9dfg2z37JtWz2eI6/Ez7ocVYxj3I/UY/wtg5zwANCDDll+wNd30b66zCZ51sbt2+sY6LlXsP4tluBC6JzaOgvmhcP+fRB/gcf1hnZGCtb52NKPPmcsn5Iws79nG+ptvap9pET9Walj/itQV/L18WR5WpPx5azlvL4b9bu+7n09Y5/0/LkVnbd9AnQG27lfJBC40qHOS573wxb4D7Ug7Iil3ZM56zOl3bvgcburaif0tUsn/R6aZK2lkCdAq4G2b5L99smMDh+rXkvxBSunSr4Hg5NkYnBR28/7EMNlnSgfC5LW+RrGlKf+q8e2Fga4Zwg5jnE/Up/xtyhTEP49l5cA0J1s+f82dtG+uswmOd6mbdOLrw8O26cXVUVnA1xuQ3AhSV9Pd5nt72tG6Qnxm2ppnmW7b3jsq6mSHXwu+1rsLrHPvCw6222+od5zBepbY9nWuuSD/yj2V9WzHjpdjm5iOnmGIXqXbSG/r4HqHfccZLCtXbIzUP+9tLQ73+Nvvc/UXXVox8e1Syf9HtquT76W2P4Zkh2weiadH4BPBvuKBLh+i3tqvLMp1215F5Xsd2jzc5dfw9geyPp8GHtGwr155Xsc436kXuNvUabUe3e5vASA7rTJ8uO3pYv21WU2yYo2bZvLA4KyswE+SbV5brOsdtxXH4ss/Wu4mSgy68SWs9/negJHJdxCdDcs+1FmQb194veh3hHLtu6owdiywPGc/hZdVOvN+dYoKAB0stkO533Rxc8OOdS929N+LHdoK8T3db6lzYcF6nxnCJb4TG9VVTuhr1066ffQ5TxOm+hge1itOcrfS3aQc1IXjFW7pfwDfNsCqdsN17lHC7S32WFcutLl1zAXpJo3tjVdTNas5B81HMe4H6nf+FuE6SHbDQEAdKWFlh+/bV2yny6zSX60adtmifl1NB9pN2wX2Asq3ucRh/0tO8PNlH+xaN2mdDo+Fm1qmS7Zr4SXfdXflt6l7IKHtyX7LY4is1lsiylvqMH4YpvJc79LghhA0m6HsbzodcRMh99tX+mo9lnaCfVa+HFLu3nf2BoUcz5vX6pqJ/S1S6f9HrrQwOjdjOOyMfZbpP+rAcyrGd+zt9JdKSmTx6LI2xp3xf4Wpz6ASr7Z+lKKTfw47zC++njrpM7XMKbgtc9UmgfE/4PkkOMY9yP1HH/z7n+VKfcAADXRZ7nJPdgl++kym+R6m7btlsO2jUm5BWQOSL1yzvWJ/RV8LfMCHfMii1jNrCgYpM5IuDdUbAth7ix5XLMWwn1QsM5nAc8RX0al/rP1gRBuOozjs0rUf8eh/vke9sP2sO9aoN9BUxq6IsHsHeIvt3wd2gl97dJpv4d59+2euM1wjhddmHKPdNe6JMljUXRBd9s4cT3lekDbLZqz/a3YF0v1kZKrrtcwtuD1fU/t9FvG4p01G8e4H6n/+OtismX/93GJCQDdy5R39WKX7ONFCTdbr4xdDtulF9lrSrZzX+qXU9tlodwy6XfOGepdWqC+rZZt9ZVfcKHYZ39OL1G/6S2EsZI33mvF74MPZXtLpA6zWWyBjqUCdB8dK8bFHtArw5YyT8spD/vyxNLGgQD9NxRg3DAFCX3Oaq6qndDXLp32e5iHpvR7FGtTz3F9mPQi+t7qdYam5tNc4DoZ5Gh0XdaN1if6/1HBemwBybRUQIcKtjXPYex73OXXMDvF76LVWQ5I2FRkvscx7kfqP/66mGvp201cZgJA97om9Zsd7ts7h4vZ6RVv02KHAIaWXSXb0SDlLwkzi0EvzNeV+Pwly77fK1H3q4w6vxes75xlW7d6Oi+eW9p5W7L+ZwGDWacNdRe9uf9p6Y86sC3oyIKr6Ea2RZO1nC3Zht6E2xbz/izlZ+1+k/ApH/KM9UUDzFl95fv1+yraCXnt0qm/hy40FV8yj/b2Hh+rkoukFg2Mb5d8bxWUSc3kkurrcJdfw9hm6PsYAwakGfDNauN1Dccx7kfqO/7msV6qX4cGAFATplyo97tg/2wLn/lYWCYvfZXwk8N2+Xhab/qRL5s3UGdP/Szx+TlinmVRNGA+Xfw/WLKlDVrp4Vgdjl3YZs0AHy1R/zTLPiwquf1ZOSrHStRp+47UQSc8KAB8O+Hw/fSxZsNpCZ8X2fYd9n3Tbvpd/iTFJgWY1vjx+fp9Ve2EvHbp1N9DG51ZmXy79TRD1YS0LkVndruktmwVnWRTJl2eS6ovXzPU63oNY5uhv6yC35dzNRzHuB+p5/ibl+mNhh8CAOhqprQg37tg/2wLrvl6nd3VDDGnAPKRiiXO9Prsk5J1t94wmFOiDlPO318F6zS95r+7YJ3vLcer7KJVi6P91YtyU77dMmmTTP1SNm2EKUdlmQv1Tghw/xaC8Og9Lyznva9Z0bYF5LXcLdmGrf7JnvvutaGttQGudY5aPqtB/4GatRPy2qVTfw9NNACf9oZCr8+mTOYVLxOEWybuQfj9JdpxSfXlM5hY12sY2wz9stfdSyX8A94Q4xj3I/Ubf4swve1yk0tMAOh+XwL+mLfbbYeLrI0VbYveDLkE4Pd7bNP0ut+xknW3XrEs80rosGH7is6yv2Koc4Hhc6YFBG03RGVMlT8ztfSY7JUwixBeKRE8KXMch0vUO1ZxcKzM9yCrdNMCd4DtJtdXYDzuX7GvnTKzRP0hx/ekPYZ2RkrUa5o5u8LhOumD43haVTshr1069fcwi16nv+H3J9UR8bfI8iRxC8CXzdXukurLZzCxrtcwISdhTInux75Jdjoy/V3pt1y7L2jDOMb9SL3G36JMKVkPCACg65ny7q3q4P3qc7i4tF1k+aI3p7bctnphNeT5xux3wRtmzZl50nKh1qrnQoltnCXmRa6KyFoD4KPhM3oxqW9+7Ch4k1JGK6jxyBLksL2eqOkhTK/nfpZiDydcmBbqM6VW0HPHlP/4roR/7TZO3wwayPkZ2/d6judt3GI4T4EqDDsEiXzeRIbOj2xbN8aX2ZL9av/tktc644brClMQrbVA/JkatRPy2qWTfw+z/GNob2ePj1Uvxe86S7bA8A8Pv/kuqb583ivU9Rom5Az9VhD4oBR/mKLpcsYke7JaqHGM+5F6jb9FmdIKLRIAQNfbJGFeN2u3tQ4Xsk8q2I5/HC4mP4qf/IZxG6VYvrnWLBzTmgDxPIfvSm5n1jbeKlDXoOSfOaQPFHRGjM7+mFzwxqvog5zj8icP8IwoiPFD8r+eqDMq9NXduRn/vljCLTxl2uYXhs/tlD+Ll2UFb85b+t3ngnPLowCZHos8eTpvVbiNR6M63wszHNE+1x1+W5d7bG+KQ+ChzO+QLf+yL48y6n8a7WNRKwr+jurD5/FoPJlSo3ZCXrt08u9hFltqqJHoOqfXpKWyKvvg3vY26y4P2207nno/MeCxn+p6DRPqunu//AmybzDUf8JyzW172BxqHON+pF7jb1EfA1zLAAA6SJ9kz8660sH75bKgW8in3gvF/hq9lnvRBY9vRw1tZr2SqzNexqILKFN6lmQ+vzIL12Vt46ECdZlmaA4ZAjB6U2N6CPJN/C+Q1boRGI993pRzNOsVzZPR9q8xtGWa7XO85Hm22lB31qzHVVFQTc81U85a20Jo1z19V5bLn/yj2z1+z7Q89LB902I3yt+isQWo2/VCPEjk+0b2isNv6eqSQZms4iPgNZJR9zMP9R+R/G8k6CzN1izhVTVrJ+S1Syf/Hmb55fDd0MDUOenst1t93AOUTbFpSnF538M2z3M4li8qvFdo5zWMLR1hkQcqW2LbMCcat/KmKj0Wu3drxzjG/Ui9xt8iTKmtTgkAoGdkzTh91cH7ZHvFXMu+AO3qj/gFsc9+10DGnoD7b5rdlxaQHoj1mS3P++FEfUVT0gyI31dgTamVZhkupm25eO9YjuXenNsZv/Df7BgM2mi4mLW9cn7fUG/ZNzBMNxqbUv5e31Zovf68zlJ3v5jzX/6SfLPWsy7Av0nxnMyLHcaZNSW2T+t/G7tB6qUgCupns8P5Phag3VUO7RYNFg1K2HVjsvrsX/ET4Df9Pq21/FaeqGE7Ia9dOvn3MMt7cctVHg/I6wPs3dK9C7dOkYkPC8c91Jt1jfnNU1+ekmrzwdf5GsZ23Z03d3h8ks7W6L+Z3uqabLjm1lnM09s0jnE/Uq/xt4j1hu1cIgCAnpG1SvxvD0GudnC5Yddy3mObevGgr+G5zEq6VsHNz2tD+8lF7KbJn1n7lwrciPwquD9ZwYkbBff5bUZ971P+tjWb32URrRHL8XR9WKWzQ8/FPrc7x0V78pi1Fvg7bWmz33BOfvJwnt0zbPO0lJuM1nl5xLH+c5a+P1Fi23XWe+vV3jJrGzy1bKP286ycdfZFNxS/Yjev6wRor8cOv29vArXt8mB9RcG6bxjqPF1im9dI+oNEDUT4ShFiejNhkiFQkffV+6raCXnt0um/h2n2Sr4gfNrDIK1jSheNU2lvbfzwUG9WkM9HypZZkp1KI9R9S52vYY45bJPrGBq/hj/puN/JMasVZP4pbrPNQ41j3I/Ua/wt4nDGNj7nEhMAek/WxciWLtqXZNFX/uaVaGd5dEH02rG9e1LsVcEiTDOI42bELv6eiVs+wbSZGEVyuN/IuFGaW6Cu6Yb9vZP42w3RheCnlIvJNIscju1Jhzqei/ktjHeOx6x1M+CSjsU0c/Vi4ABQ8vj8K/nTyMyytKEPCvOmoZgc7fv/cgRvTFwe+n0S99lkeqP6JjFOMQMe7bbV8XduPFD7Rx3a1gBEkZQTcw2/mWNSLGC+KmPsuih+0/X8Fvd89q0AzhfH3752tBPy2qXTfw+znJNygfjW25ndkD9+0HAcyqZyS0t5eNvTdj9wPE6jAfqsjtcwCxy26bZlLE2mBU1+10wPPQ7Ezqf4xKPNbR7HuB+p3/ibV9bbDLsEANBzNld4wRfSxQI3HvoKqAZmk6+G68Xd5OiCRf9dZ7voLJR7lguseNFZEzrLdnHF/WC6YV4f7ZvOBm8tDvMxx83yR8mXFzZNVu6+bZ7PXy2fowtdDc4cjvpGL77zPBC553Cs70Y3H60g0ORou+IPG35FN3JpTG9RaD7DTVEbrQc6LkGHc5bzIOR5tiN2Q9Z6Zf5JgSDZTofvsGvKiCH5+/X9EU/fN9cgyP3o+MffHNH+0Bm8h6IgYnKhqnkCtNcqseeCj5edAbZh0LHtojfVOzwGCHbIxAX0vhnG/jJMC/XtiQVdHsTGy6U1bifktUs3/B6mic+kLVs+S/kUTO0yQ8yTYh5JepoRV8mFPMck/0OmpOliTzGSnKgyP0Df1fEaxqVfXkTX2ZNi34XNKZ+9nXLN/Cvnd2NXTcYx7kfqNf7mkfU2wEepblFYAEDNvMkIcNX9h2F6dHH0ytNNSNnyK7oA3NGGH/iWrzlvulwvkvssFzouQc1Vkr7oUpkc/Udy7G+R1B5zcgahsvrZNBvItZ77OW4k/5Psh0M+vtefcmx3mUUITzj2yxb5O1fnlOjG+bj8HXz/Kuk5Iovqc7wxylPOSXelCEDnWRidh78LnL/6wHqZ5+2579i2BtsWFKj/sCXwYBszZ0v6G17632YFOkZ5rnv0N2xNzdsJde3STb+HcZti7Y5F5/Coh+uVkQ4apzSwtVOyJ4gk02XtLHhtnlw4dWuJbV4aXdd8LXBs9DMa8B7s8muYQQ/nsSndoOvvmv7dthqNY9yP1Gf8LTJep23PQS43AaB3DWX8OGyu6fYelPQHB+0IumuuXM2Ht1HcZgSENuq47W8l3yKoM2Ti7L7kK516s64z4+JpZVqzU9ICFPrK+oaS++sahNcL49UF21hT4sL3WtR3Jp8d6rmZ4+ZxrqUeHy447v9DDxe8mrNy3MP39WaggFgyx2bRoum0WJwJ7TIv+o58Ej+/j+PR9/+Sh20bytn2y2js3ZGjDf2dGsuo73X02xb/zZwefWZUJs5w05l2KwIfr5M5gi7LO6CdUNcu3fZ7OBCd2/E6ZyR+j3TB3POO1xa+11ypgn4XH0j+Gc2twKrOotY3Z1zfVO2TcmsXnY+O07j4u//Qa9K70X6c68JrmDLX3Xq9b3r76KXjeLa6RuMY9yP1GH99/r69l/ZN2AMA1MQLSc9lXke3JHxwXZ/Q/4huyh9EbeqPqAZ9ddbtQqnnmwLzHS7QNCiSN/9n63XcD/L3TMMpUYDkgeS7eTju6WLIZWaIztgoO3NogbivOdC62HMNSJiCHHoe/pNzW3dL+HQR+vrsF8uN7gmP35G54r4AcnI79Ca1ijUZVmeMo7axRm/qyf2OdlslYX5Pv3vYtj4pNnM07wOAgei3aaxAW9+i9qpa/0UfAtgemLgEXerSTqhrl276PdTfmPis79OOn7kkbot/dsIknKyAVpGSZxLI9+gYTy+wvWMS9p7l3y69htEx4bHkS9lzyuHeYovlu3qpxP1JqHGM+5H63I8U+Q1Nu3cZFgBAz1uR8eO1gK7pOPOjm5Sv0UWTzr7RxXjOlDieQ1Fdpgu5hdFN4bPoYvhnVDQ4oUH6C9GNne83Bham7O+r6EJ3pee2Vkb78TJqp9WePpzQWR37pdjslmPSnBnTqu9ldDMxWOPzTGeVX4yOb+uh1b9REGtOoDanRufileic+hY7z8ajc+BedOyHpD2LzS2N+uB27JxsbZ8GUG5F35N4PlMA9aE36+ui76l+Xz/FxvvWb5r+puoDPk0D0q6HaDOjsW4sNgY/jQIpCzqwnRDXLt3ye/iPlEvjp781u8RtFnArV3E/Q0FPqts1zLJoDNCA/PfEOPwouh7cknNbNkb3KuNR0e/qiKfvalXjGPcj7b0fcZX2xvYjhhkAQMuVlB+Kq3QLAAAAULlLkr4gblH6gMkl1/8Ouh4ACtOJQMlZ+vqQYC5dAwBomS7pr3QtpGsAAACAylyUiQsf+6JvcZgWqbxO9wNAYcdSxtW9dAsAICltBe8ndAsAAABQiT0yMUXMFM9t6Kz4rAVDP3EIAKAQne3+MzGm3qZbADeTpbnKPNBL0lYa57VUAAAAICx9MzW5wOPhQG1tk+xFNwEA+SUXFX4nxRf8BbqaLuihMwL0NRHNg/1G/rymt4TuQY99F54lfjx0gZnZdA0AAAAQTHIhVi1LA7b3XAjCA4APB2ViDGUB3YJepysob2iU7dKc8aurfH+S7Jx4P+gy9Oj35LOQlgYAAACoyr2U+9G+gO0dTWnvO4cBAHJZKX+vtaHpvlbTLehlp8S8AA0L0wB/WyITX4c9S7cAAAAAQXxPuR8NaXtKe484DADgTDMGfJG/3ybaSLcU91PyB25dy6+o/m+N8lKas7J1dvawNBP6t4PmKzoXbZNu20MJ+wpcVbRPL0VF083ci/rfdox28xVAD1sjExdt2k63AAAAAN6lTRoLORM+LQjPpBsAcKPx09fyd4x3M91SzrVGeSXFZlGXLZrEX2dwz69oX6dE+5r2sGB9Fx5bXfjmqeUYkMMJvU4XJ44H4nUsXEe3AAAAAF6lTRKbE7C93SntreIwAIDVZGmm7I2noFlPt/ijT6CXN8ppaU9A/k6jLAy8jyOG9nVRgeldeFw3Gfb5I6c98P+tjMaA+FoJXKADAAAA/nxOuSfdGrC90URbrzgEAGClAfgHsbFT09GsoFvC2SD5AuiPoh/PeBC7X5qzrPW/X5ZmUMtWjwb/RwLu1wdL+we78FgOGfZ3lFMd+D/zGuW9/L1o00q6BQAAAPDiRso96a1AbU2ViTnoN3EIAMA6dj6Uvx9eDtIt4T0QtwD8ccf6NBWMrk7ukoP+QXTgfep3aPdGFx7Hw4b9HeI0B/6iOc/uyt+B+DV0CwAAAFBa2gQxnYgXIkXquUQ71+h+ADCa0Sj/JsbNyXRLNS6IPWj9qUC9i6LP2erWJy/9HvfHJQh/qwuP43XD/s7kNAdSHZQ/abl+CQ+sAAAAgLI0Be6blPvS5+I30JPMBa9Bpal0PwBkmivNdTtb6Xl30iXVuiz2oPXlgnXrk+7vDvWf9rxPtnQ0J7rwOL7J2NfXnOKAkT4wfBn7zgzTJQAAAEApS6W5wF/y/vS+NN9KLUMn3p1K1PvYQ70A0M3mSzPvu46ZuhjrXLqkenfEHiTfXKL+PeKW7sbnYq3HDO3ok55uy3M0xbC/5znFASeHpJkrnjdHAAAAgPLWNco3SX/Tfpc0Z8znocF3nbX5Tv5Oc3OyQF0A0Gt0nNQ3kvbRFe2T9nQ6mbttcsmDbJuZ7nvxUN3epylt6L524yItmyTMAxSgF3+UAAAAAPihMy0fZdyraoD+qjTfRF0pzcll8evxKdF/3y7N9KvJt+x1QuFCuhgAnBHzaKPFYg+OP/LQzgmHdjQfc7/nE2uvNPO/6wKMZxtlXpcex9MS5gEKAAAAAABlaTBdF//7KW5vymcVfXP1jIRZ5BUAgGD2OfzIHfLQzkbHH9T1HJJCnmf051O6BgAAAABQE33Rfb/GGXR2+4NG+SrNtLE/Y0Vnyb+S5qS6i9KcLU/gHQDQsW6LPTC+1EM7s8QtCL+dQ5LbNEN/Hqd7AAAAAAAAAKA99Am0poAxBcW/eGprkrgF4U9xWHIbMvTnOroHAAAAAAAAANpjrVS3WKprEP4YhyW3y5KdY58FFwAAAAAAAACgTXQxE1tQfMhTW1PFLQi/jcOS27uMvrxH1wAAAAAAAABA++giJ6aA+G9p5hv3YYO4BeHXclhymSdhF9QFAAAAAAAAABTgslDqE4/tHXBoj/Qp+e0y9OcyugcAAAAAAAAA2mOn2IPiRz2298ihvWscltyuZ/TlD7oGAAAAAAAAANonK3gbL8s9tTVf3FLRrOKw5PY9oy+v0zUAAAAAAAAA0B6a8kVnSpsC4l89tndV7AH4p4H2dZI089Hva5RFAepfI80Fbh80yrdG+SnNtDoaHNeFUY80yoKMz06W5qKqlwq2vczQn3sMn+uX5kK5ZQoAAAAAAAAAIIPOOLcFxX3NpHZZkFWD1gtLtqMPFhY3ytZGOdkotxrlc6Kd1R77cLhR3orbDH8tLxvleKNsirZjo/xJ0bOz4Db8Y2hvgeFzm3Nsd1r5yVcIAAAAAAAAALKNiD3QOuyhHQ0Ef3Voa3+OOpdG26YzzHUGuQbbPzTKb0sb4+Jn0dcpUZtpbZyOtq/Vjs4Y14D3Pcu2bSi4Lfcz6vto+dysaLu2RH3/zOEY6Sz/0UbZVmJ7AQAAAAAAAKAnuARdp5dsQ/PJf3Fo50LOekel2OxtHzP7NY3L45S69QHAestndQb8eMa2zS64Lb8y6hstUN/zjLr0GB6QZlofAAAAAAAAAIDFgNgD1i9K1K+zwA9JdoA4Xs4UqF9nl8+RZi52Temis+LvOrS120PfHc+o+6zj5zdJegC/iPWGfR0qUN+LlHouCvnfAQAAAAAAACAXDdDaAtbHC9SrwXfNbf7Gof4fUjwPepbHljYHS9avn896sLAkRz2XE599U3B7Thr2dVbOurbIxNnv6zr8PC/6xkSdC7n4AQAAAAAAgA6gaVlswT7XBUx1Vr3mFtfc7C6537XorPW5Fe/XWw/1HzXUnyfXvAbz4/nrbxXcnqyUQq9z1qNvFYzFPq+Lxc7sgvOcIDwAAAAAAACAtnDJ0/5dmot+XpVmSpLzUdFg+7VGuSPuQfdWypXbjbIi4H6ZZsJf8FC/aXHVvO6W3Laphm05n6OeGY3yLvbZc+Jn8do6IAgPAAAAAAAAoHJLpbqAoQbeHzbKPgk/s1oDx6Yc9Js9tPFd/KW62RX77PYC27LFw75qAL6VOkj7bkeXnesE4QEAAAAAAABU7oiECxBqIFdTmWiucl2AtL/C/Vpt2a5JHtr4bWgjbwB7TuyzGwpsyyXJfvAxxeHzs+XPDHh9M2JVF57rBOEBAAAAAAAAVE6D5KYg33ijDEtz0dRT0lxEVHOta/qZ35bPPmrjfo0YtuuhpzbGDW08KVDfj+izMwp89m3Gdjx1+OyiRvkkf3Llz+nSc50gfH7/o1AoFAqFQqFQKBQKhUKhULq8BDXFIZB+3fD5Ww47MK9NAdfnhm065KmNx5Z9zzub/G7BoOqgYRtOWD67tlG+RX+r+zPAcykQhKdQKBQKhUKhUCgUCoVCoRCE92OLwwbsNnx+vcPnT0j1BizbtNRTO8cs7byUfIua7ijYXzsN27DO8Lk9sYcwurhuvwAE4SkUCoVCoVAoFAqFQqFQKAThvbnksAGmBUY1wPzR8vlPOQPRPgwZtmfMYzvzHPrvaAX7e12yc9+n9X1/4tifJNYMgvAUCoVCoVAoFAqFQqFQKBSC8P59sjT+1qGOEw47sb7iwOF1KZZep4h7ln3XmebLA+/v14y276X87Uz5O43ObuLMIAhPoVAoFAqFQqFQKBQKhUIhCO/fAofGLzjU4zIb/E7FgcMvhm0Z9tzWEof914cdMwLtq6n9ZO77FbEHL7qo7EZizCAIT6FQKBQKhUKhUCgUCoVCIQgfxgGHxjc71vVE7LPBZ0g1llm2ZXqANkcd+lJnn4fIuX7Q0Oay2N/tl78X4b1EfBkAAAAAAAAAwnFJozLJsa6dYg9CH6xov44YtuFloDb1AcNXhz4YDdD23Yy2fkT/PrVRbmT8+2S+BgAAAAAAAADgn87I1kU7TQHjRznq02D9uKW+NxXt2yPDNpwK2O5WcXu14YDHNvsMx1Fz3y+UZl7/rG3Zy1cBAAAAAAAAAPzbIPZg8aGcdV5yqHNF4P2aIn+nXEmWdYHbd+kDnwu1rjW081Cas91N2/KKrwIAAAAAAAAA+HdW7MHiZTnrXOlQZ+g85FsMbeuM8b7A7Wt6lxcO/fBBmmliyjrh0NZn+bMYa1pZxdcBAAAAAAAAAPz6T8yB26+B6tWUNSHzkF82tH2nor6d1ShfxB4cP++hraeWNnTBXM1Xf8zwNzf5OgAAAAAAAACAP7PFHiC+XrDuQw517w64b6YZ31XmP18tbvnhF5dow5Z654L8mfk/R8zpcQb5WgAAAAAAAACAHxoEtwWHtxWse6aYA8NangbarwWWdhdU3M8jDv1cZna+KfXO8ZS/f2j4+5EeOfdHxe3hSCeVnwxpAAAAAAAAQL1o+hFbYG9WifrvONQ/P8B+HTC0974N/ayz0F869MW8gvVfMNS5KOXvhw1//0XC58uvA4LwAAAAAAAAAILSQKvmZTcF9V6VbGOT2AOHpwLs231De5fb1N9LHPriSMG6s/LvjxmOvSlX/Y4eOP8JwgMAAAAAAAAIao3Yg3pnS7ZhC/Zq+Sx+Z173N8ovQ3tbStS9tFHWlfj8JUtf3CtQ5ywpls//hOFzL3rg/CcIDwAAAAAAACAoUxC2VTZ4aOe0QzubPe7XejEvPDqtRN23pFygc46Y8+R/L1DndimWz9+2Lau6/PwnCA8AAAAAAAAgKJ3tbAro6Wzyfg/tLBR78PCux/06Y2jnScm630X1zClRxx1Ln+d13VDfbMtnTWsC3Ovy858gPAAAAAAAAIBgZkq1gfF/LW39jrbJh2eGdo6VrLuV5qZMShvToqhFgqhZ6X7eOXx2peW4LHLchn6+UgAAAAAAAADwhykQ3CoHPLa326G9wx7amSTmFCsrDJ891CgnDf8+NVbPhRLbaMrh/iVnXYsNdV10rOO5oY6bjnXo7P6zfK0AAAAAAAAAoMmUwqRVlntsb4qYF0t1nblts9FQ/w/D51qL1N43/M16j9uatY23ctazX8ovQLvFclwWWz7f6rsrfK0AAAAAAAAAQKRPmguA2tLD9Hlu94rYA/+rS7Zx1FD3tYzPaH73sUb5Ks1Z6lmGEvUtKbGdWdt4KGc9t8XPArSvDdv02HIuvZHmA5bZfLUAAAAAAAAAQGSz2IPhYwHaXeXQ7sOSbZgWGh1K+fsB+bPYqm3m+OFEfUVT0gwYtjHPgq8aAM96u+BZzm0ashyXoYzPtR56jPC1AgAAAAAAAIAmndlsC4a/CdT2O4e2V5So3zSjO7nwq84Uby0Ye8mh7tFEfUVnf2c9BLmRs57Vhn09VWC7Xhnq07cE5qS0rzPuP0gz3RAAAAAAAAAA9LytYg+CaxkP1P5Rh7Y1GDypYP3jhnrjZsifALzOGu93qPuOlM/hrm5Ier76uTnrGTHs6/oC27XWclw02L5ImjPwt8uflEab+FoBAAAAAAAAQDMdjC0XfLzsDLANg45tXy9Y/28xB6Y1gKypVT5G/03/d6Zj3R8z6j2QY/uyZq9vK7CvTzLq0hn6/QX7726O80PLVb5WAAAAAAAAAHrdwkY5J+YAdVY53yjLPG/Pfce2HzXKgpx1f82xb58bZZ5jvX2W/nPJia4PQcZSPruvQB9OMmzPgxLHRh+SuD6oeSv5Fn8FAAAAAAAAgK6hwWVdpPST5A+8Z6Wn0UVTL3nYtqGcbb9slGuNssOh7lFxDyDnWQR1RuLz36SZQiaZRmeP/J1WRoPUmgM+LQXNl0bZULAPTYvrHip5fLY59N8XyZ8+BwAAAAAAAAC6hs66/l+A8t3Dtums8q8F2nZ5ADBf7DO5tZ6pObd5g/zJix6fna8LkupDhQc5+/B4owyU6MNzEmZh25bDYn6AMZ+vGAAAAAAAAAD0Jg0Q64x4DfT/lOYs/ueNckbyp7dpGYrqWm74G037c1qaC73+iP5ei86a1yD9BWnOYO/vkH5cI823H8Zjfaiz7CdzigEAAAAAAAAAAAAAAAAAAAAAAAAAAAAAAAAAAAAAAAAAAAAAAAAAAAAAAAAAAAAAAAAAAAAAAAAAAAAAAAAAAAAAAAAAAAAAAAAAAAAAAAAAAAAAAAAAAAAAAAAAAAAAAAAAAAAAAAAAAAAAAAAAAAAAAAAAAAAAAAAAAAAAAAAAAAAAAAAAAAAAAAAAAAAASprRKANd1A4AAAAAAAAAAG0xuVE2NMrBRrnRKB8b5X+NcqZD2wGAqkyJxrV9jXK1Ud40yhO6BQAAAAAAoDfpjPO1jTLUKKcb5VajfJZmIDytbK55OwAQWl+jzG6U9dGYdrhRRhvlfqN8zxjTTtJtAAAAAAAAveVto/yU7CB4WvktzZnrdWwHAKpwJud41irr6ToAAAAAABBS3iBsnvIrqv9bo7yU5gzrC40y3Chz6fpM16Nys1GeSzPwbevrpzVuJ43Ovj8XnRt6jjxslKUcehg8KDke3arRvgxK9qxslzLE6ZBqe6Nci8Y0PV9+OP5O9TOOAQAAAACAkDRg8UrcArC+y7tGOdUo8zkMRtMb5bKlL090UDtTonMuLRjGjFRk0bQiGkh/W3C8elWjfXlScMzUQK+mVVnB6eBsfTS2ZPXpQ8YxAAAAAABQFc2ju1yaOcHbEZC/0ygLOQxG44b+W9dB7YwY6v8qzYcBgMkkaa5N8DjHGDNek20/WGB81DdWVkfjNPK7Y+jbY4xjAAAAAACgHTZIvgDRo0bZKn8HHfT1/gXRf9fZ1S5pATT4P0L3Z8pKHaQzL/s6qJ0PlvPgIIcaOZzOMVZNavO2LpB8KcB+RuMxyrll6OM1jGMAAAAAAKBdXPMvH3esT1/dPypuAShteyqH4C9LLP3VKe30Oxz/Gxxu5DAg7kHtxW3cTn2A9ULyPeDcz+H14qH4fbDIOAYAAAAAALzQBVRtQYZPBepdFH3OVrcGTfo5DP/ngKGvDnVQOy7Bq1scbuQwX9yD2hvbuJ0jki8A/1FIP+NL1sPfe4xjAAAAAACgnWwLdP4v+psiNCXDd4f6T3MY/s9tQz+t6LB2bGkcTnC4kcOwuAe2t7dpG5dJ/jzwpObyw/R2z2HGMQAAAAAA0E6mhexaZXOJ+veIWyCKxVqbs2F/SfjFJqtq55jheOvaAYMccuRwRdwD26fasH2TG+U/yR+EX8ah9cL0dk+ZB4uMYwAAAAAAoDQNutoWUZ1con4N+NpmEmoZ5VDIKkP/3OzAdvS8eSrpgf5NHG7k9FncA9tX27B9ZxPbMOawnV84rN7clewHi2XS/TCOAQAAAACAUnTxQluQ6JGHdk44tKMzs3s9N7xpxuWeDmxHafBrrzTzJmuQTAOV8/jqoeRY9dsyntypePvWpoxnZ4SHj1Xpl+y3e3zkbGccAwAAAAAAhe0Te5DIxyKdG8Vt9ur6Hj8ej6SadD1VtQP48k/iPL0h/heTLmpAmourxts/2ijXHca8LRxaL9Yb+vgA3QMAAAAAANrJtDhnqyz10M4sqfdiinWgMzmzZvd+6cB2AJ/iD450xvMWsb9ZU5XRRNvPpTlz+ofYU31N49B6YXrrYBHdAwAAAAAA2sW0OKfvoOwkqe9iinWxwdAv1zqwHcCXqfL3gyNNNbPaYTyZXMG2JR8G/GyU+WJed6FVnnBovXktPFgEAAAAAAA1lMxhHDJfsWsQ/lgPHw/TTM5tHdgO4MuQTFy3YIrDeLIm8HbNkImLrx6M/m3EYfuOcmi9mCXk3AcAAAAAADXlsmjgkKe2popbEL6Xg8DPDf0yuwPbAXy5kjhP50f/3bY46+bA23Un0d7T2L89cxjvlnNovdhp6ONhugcAAAAAALTTK6kuX/EGcQvCr+3RY2F6SPGuA9sBfPqccZ5+tIwnOwNu045EW5r/fW70b9McxrqvHFZvTAvgTqd7AAAAAABAu7gslOozX/EBh/Y0P31fjx4P0yKTlzqwHcCXpYnz9ELs3+5YxpSLgbZpsFG+J9raF/v3IYfx7jqH1pvvGX38kq4BAAAAAADtZHp9P0S+4kcO7fXyoqAXDf2ypQPbAXw5KtkpZq5JewLdyfHsYeLfrwipt6qyXFjoGwAAAAAA1JTp9X3f+Yrni1sqmlU9fDz+M/TLQAe2A/jyRP5+W2ZS7N9OWcaUhwG2J/lWj87CTq6l8NlhvCNNih/HDH28ju4BAAAAAADtoilfNH9xVfmKr4o9IPW04j7QdBI6E1VnrN5rlLFGGZdmHvyfjfKtUR40ynlp5qkPmSbHlBroRQe2k0YDp7ougKbsWOT5XF4mzfzceixfN8quHJ+fI80g3pPoO/EzOhd0hvWSNn0/FzbK3mgbnkfnom7Xr+gc/dAot6Lt7vaFPafJ34uvJoPq2y3jyjfP27MgOhbxNpLn22KH8e5FG/u0P/ounozOo8/RedU6v95GY3Y7AthTGmVro1xulMfSfMDxK+rz99JMmbUg8ZknUl16s1DjmI0+5NkdjQmvE8frVdQvK1I+t1KaD40uRcf6RTTOHWf8BQAAAAAgPJ1xXlW+YpcFWTWYsLCC/daA3kFpBiL+l7N8apRD8vcsXF9M+aPPdFg7GpTRIKQG0uJBvnhbq0vUrQGfYWkG6Z5G505yX+Y61KWzkPUBy29p38KecTMa5Yg0A6B5z8330Xk9uQvHquQ5eyjx7xvFvrh0n8dzOzl23Ev5u4MOx+xEG/pSA7KjMvEhgu3h6MyKtu16xvc5WXT710efm2r4Dt+t6TiWxyZxS+XWKrfl7zeavmX83WbGXwAAAAAAwhtxuJkf9tCOzlj86tDW/sD7qzf8GkgZT7SrM4p1RqAGgFrBdf1fDezdy9jWd1EgwidTXuuNNW1naXSOaOC4NctS+9MWVNFj0Jfj/BmO6s8K+CTLa4d69c2GL+IW1NL9CfmASIOIGpBNC4y+keaM23mxPtMZsQczvlcajB+S7lrcOJk2Kzk71mXWua8gcjLtydeMuu87bNPqCvtQZ7Q/S7T/OfruLozOFy0a2P6Usq2awirUAx4dR9JmsusbIHuiMaC1fRqQfhvre/3umBaaPlCTcayIjdH3Py290o6UMUHHiY+xvpsc/U3WQ+9+xl8AAAAAAMJ7JuHzFS93vNG+EHA/NUihM2eTswE1xcF+sQdR9kp2AGaTx+38bAhA9Ne0nVHJP2M7zxsWFwvWb5thfLBAnZcCnZ9ZQU89v2wBRA0e/sq5H50o/t39kvLvkxz2e72H7VgmEwOzaQ8q+x2OS+gAbosGYR+ktH9WmgHsNFlB7UOet01/X9IWr9XA81rD53SWdysQr0H6y4Z+XliDcSwvDajflfQ3EhY59OnL6O9HovMzbdsfMP4CAAAAABDegITNV9wKfLsECM8E3M/FsYBEcoblYI56Tkr2bEIfC8kuMPTPY4/94bsdDeJpPt810py1qQGfuw7HfLdj/ZqGQGfu32yUf8U94LzCUOdpKRZY+hDg/DyR0ZbmQ3Z90+KCdHcQfnli+0cz/s6WXmWo5HborOLkgsY3M/52k7QvgBt3IKVfvov94WHWQ43nHrctayb0GXFL97U6+vsb8mf2d7J8rsk4loemvklLH3M4Rx364EUfFn2V7AcMhxh/AQAAAAAIb8jhprfIom190Y37G4f6f0jYXK8HJT2dwB3Jn1ZB/z5rRr/OYp5Wclt3G/rpmMc+qaqdx5ZjP1iwXp1hvN9S95jh82fl75nIp6T5oEZpSpEHYl6zwKerhu9FnlRHG6W7g/DJ9C9ZwfRXlv0+WHI7zibq0/Eg602hc9KeAG6LPmRNCyJrUHaFYx1Zs/d9OJ5R/66c9XwQc6qz0ZqOY67nWKvPi6Qja6VS+56x7ct6fPwFAAAAAKAS18VfvmIN+OgCb/q6uEvu99ZieXMD7dtkw/5pu0VTQJwx7M/Jktt801D3Go99U1U7pvPrrYf6TbNUr2R8Jh7M1Vmdc1L+Zr6YF4L05bz4W4dhmnR3ED6eNuu3/L3gZNwtCZfOYnVKfVsMf/+fw3GYHai/dFx9l3H+ur61kzUTvmwgVMfm2+LvoYTtmA/VfBxrmZIxpukxW1uwzrNifgDey+MvAAAAAACVccnTrjPodHFBnbGruWHPR0WDWfqKus4odw26twJoGoBZEXC/dGbq04z29ca/zMKCphnHOqtvSom6fxgCDz7zRlfVjmkGqY/8/zcM9W9O+fudsX+/atnXrHq/eeqbYUMbtwrU12eob0+Hj1PTU77DWWx5vW8V3AZ9yPEhUdc1w9/PFj8LVxax2DC25wlIr5bst36KGjCMzScK1ml7mDxQ83GsdX49zTGWudor4VIhdfL4CwAAAABAZZZKsZysRYoG3h82yj5pvm4e0gzJTknxxUP7Myz7uq1gvcsMdd7x2D9VtaMBFlPu4M0e2vhXsmfqJvNJr5I/aYnOW+o1LfB539M5+tXwXZlTsN6sbb7X4WNV8oGFKUXWYQmzxkUyuK95xk0LVu9yGBfPBuirxYZzK297WelibhTctmmG7+ztEvt8Q8KsaVLVODbV0C8jJes2vW1TNhVSp46/AAAAAABU6oiEC7rrTfgjaaZn0cX/+ivaJ53x+FLCplrps+z71YL1/iPh8li3o53VlvNjUsn6NXD1W7LTDcVpzubWzOArDnWbHlSMeugbU4qIMulSTG+zdLLkTGfTWzS2dS6KpODYnFLPBstnbjqMk+s899McyZ4B/zrnOKzjXNZCp0XW8NC3j7JmlGvanDLradyRcCnCQo9jekweSriA82XD9s/r0fEXAAAAAIBKPRJzgEhTq+gMVA24nIpu5jUYdsdw890qj9qwP32WfTrjsS3Tvr8sWOc9Q51LPW57Ve2MGNp56KF+U7B1T+K8aM3YfOCh7rIL12rwyjSzdnmJertxMUM9fvFFJW1B9A1iD37nSbmkby0kA9tXHLb5h9gfVPpM/aQPIN8a2su7AOc+yV5ws0g6r6wc8L89jDvPDPu9tubjWFb6JH2bwcdbY1n58t/36PgLAAAAAEClNG+5LZB+vcCNva9ZdkVcNGyLzuic6rEt3zNtTSkPfM5irqod9dzQR4c81G+a4Rlf7LK1kK4ukuk62/aUoe4tJbd7h6HuMoGxtWJOB9WpVkm+PNaDDmPTwhzt304ZS6bl3ObQqZ/StrPM2xX64GEso679BbbtuGHbjnvY9+8Sbo2LkOPYAUPd2z2dF1mp2crOKO/U8RcAAAAAgEptEXuQyJQvdr3D509UuD/Dlm3Z6rGtSWKf4ZrXGgm3eF472hmw9JGPGfefxJ4DujUrWoN083PUnfW2gAazp5XcbtMikpdL1Ltb/D4YqosTiX3ZZfn7PoexaaNj22kPTFxSWo04bIPPxXL3WY79rJz13c+o60mBbTO9maCB2bKpykzj8Z0aj2PLJftB+FNP50WfoY2hknV36vgLAAAAAEClLok9SDRoubn/aPn8J/GbbiHLoGTPhPQZ0Ii3Z9rvnwXqNAXtdnvc9qraMaUTGPNQ/wJD/a2FDONpRIZz1N0XHUNfQcgkU8qQ4RL1moL7Tzp4rHoh2bNss3y3fEeHC44r5x23+ZnD+DrfU//oG0fj4m+m+UnDeJ43PYppRr2vNTpMD4QP1HQc0zfR3hnqXuLp3FhpaGN6j46/AAAAAABU6pOYA0RvHeo4IfZA0/oK9uW+ZRuWe27PlnP6W4E6HxvqW+Bx26tqxxQQ9jHj3pTGoZX7+q4US8WxQsLmIzYFTFcVrDOZN9334pTtMlMmLi5a9jx3DUwn15fQVEEuKa0GHMbFdx77yLQOhr6VMyNHXYcz6vksxdKLmRanvetp//eKn7RDVY5j5wz13vB4bhyU7EV6e3X8BQAAAACgMqZZbK1ywaGeeVJ93uOkzZb2HwRoc7ulzbyz9TQdQ1bKgI8et7uqdtQXCTPbuyXrwcvn6N9baUQ02JR3Ecljhm1f4WHbTefO5IJ1brLUu6RDx6qdif046/i5G5b+sOXDTgsyrnRse8jT+OrCllbsYo66zkp2wHZOgHNyoac+uB5wTAsxji2x9IvPh6H3A51/nTz+AgAAAABQmQNiDxJtdqzriaUeDfrOCLQfOvv3P0v7qwO0e1HKBfiSNnusqw7tLLP0z/SS9evDhKzFZXXWpea//hr9zaIC9WfNovaVV900E74o02zoxx08ViWD6a5v1tjSbd02fFaDoMl0GKdzbPM1j+Nr2fHP5eHLbMP5o/syteB31JRuxef6E1mB8is1HcdMC73e9NgvUwzjZJnFTTt9/AUAAAAAoDL3xB44n+RY106xB5wOBtoP24z0l4HafWRpd1fO+s4a6hryuN1VtXMk8DExpQPSBTdbaRAOFah7imS/LeArcPhC/Abhl0r4RXDbQYPMP+Tv1Cqua0zssfTJe0ObySCpBrrzzOb9LPaFm/s99M82SzuvHPpXx+Zvkj6LfFOJbTto2bbFns4R06zyLTUcx7Za+mVZRb+PAz08/gIAAAAAUAnTLLZWeZSjPg3Wj1vqexNoX95Y2t0boM0+h/7Lm2bhpaGuWR63vap2TA8pTnmoP+thgh6XVuDp34J1m9J77PLUP6ZZ2kUWMjblPz/bwWPVGime2sqWpiVr8eRkKgwNCOZ5iGFLNeIzRdYLKfbwU2e275Pmg4jkZ3RdgaNSPC1S6zfhi6ffF5us1CV63KbVcBwz/WY98/z9eSjFHs50+/gLAAAAAEAlbIuKFpnBdsmhTt+5XFeKfbbptAD9t1r8LrhoWsTxtcftrqod00xGLes8tJGVgkODZmPSDLDOK1i36VwerOAcyjsT1jTbVQNh/R08Vp2W4g/V1jmMScm3fZaknLsncm7zPw7t/uOhb2zBft2PmbG/14c7msrnikxMtdOa+a7j/lQP27bfsm1bPZ4jr8TPuhxVjGMbxe8bVCZzDO2c7/HxFwAAAACASpwVe5AobyBwpUOdlzzvhy3wH2pB2BFLuydz1mdaxPGCx+2uqh3TTMY86USyzDbU30pdcqRE/Vl5rP/zfB5lraWQJ0CrgbZvkv32yYwOH6teS/EFK6dKvgeDk2RicFHbz/sQ46FDuz4WJLWN43ej74qmrLkuf6f1iX8fb0kzON/n8biZ8tR/9djWQkM7IzUcxx5b6pzs8RickjDrEXTL+AsAAAAAQHC2hfy+Bqp33HOQ4aulvZ2B+u+lpd35Oeu7LGEXb6xTOz4ejOwS+5sIRWd/zzfUe87zeTQv4xx23f4Zkh2weiadH4BPBvveF6jjt7gvjpoMautn8y4q2e/Q5mdP/fNR7Ol20v77h+g7ulnCvCVheyDr82HsGQn35pXvcWyepV9ueOwXfQD1Q8Kk6emW8RcAAAAAgKBmi32WZtHFzw451L3b034sd2hrdoD+m29p82GBOrMCqRosmepx26tq55OEzdF/w3IMyiwwu0/MCw76pudxWu7sy5bPaY7y95Id5JzUBWPV7px9ksa2QOr26O/S0gMdLdDeZodx6YqHvlng0I4WfUtCZ8TrA4atgcbEpAuWbVrvqR1NF/Ndsmdk120cO2bpl2GPx+CohFsYu5vGXwAAAAAAgtkt9sDNtoJ1a/5h2yzQp572Y5+lnfeB+u+4pd01OesbFHM+b1+qascWHFxQsn5NAfFDwi0AfFuyU0WEyq2ugdG7GcdFA0+tgLr+rwYwr2Z8z96KvwBnHSSPRZG3Ne5azkfNja0PoD7IxEBlkXQj5x3GVx9vndhmI9+X9j2IMQWvfaSjajkg/h8khxzHTIvo+lhEtmW6ZKeoKpt6rBvHXwAAAAAAgrgp9iDRrBL133Gof76H/bhuaeNagL7TAMQH8RvM3iH+csvXoR1TYMzHg5FVEi4FkR7fXxn1Pqjgu6n7dk/cZjjHiy5MuUf85vRut+Sx0CDlpADjhP77qEwM+BXN2f5W7Iul+kjJNWppZ0ebjpsteH3fUzv9lrF4Z83GsZlSzcNpdcbS1hbGXwAAAAAAwtKb3HGxB/TK2CT2oOEpD/vyxNLGgQD9N2Rpc2mBOk1BQp+zmqtq576hncse6jctijsm5QLRaw11/1PB93NxozyKtannuD5MehF9bzWAq3m+NRe4LqapKSeWdOlYtT7R/48K1mMLSKalAjpUsK15DmPfY0/9cy/AWOTDTvG7aHWWAxI2FZnvcWyrZXt95TtfKPa30aYz/gIAAAAAENYasQeJzpZsQ2/Cv4h9YcKys3a/SfiUD0nPxX+AOauvfL9+X0U7/ZI9k7HsDMyWZxLu4c5pQ90hg92a2zqZR3t7j49VyUVSiwbGt0u+twrKpGZySfV12FP/2BalblfqDtsMfR9jwIA0A75Zbbyu4Th2ztIvWyv4jWqlrGL8BQAAAAAgsBNiDxJt8NDOaQmfF/mnpX7fN+3rDW1pDuQiswsXGur0+fp9Ve2Y+shHzuNplmO+qGT9WTmbxwJ+J+c2yn+J9k4zVE1I61J0ZrfLQqmtom8bzCuxzS6pvnzNULeNf+1im6G/rILfl3M1HMduWbZ5pYd+OSx/Au1ZC9aOMv4CAAAAABDeC8tNtK9Z0QvFHoy6W7INW/2TPffda0NbawvWaVpc9qjlsxr0H6hZO6bUH088HANTOqCyaZRMOZtHA30fNQCf9obC7B4fp5J5xcsE4ZaJexB+f4l2XFJ9+Qwm2lKOtItthn7ZxWKXSvgHvCHGsfeB+2Vx9Put54Vp/Y9tJdrotvEXAAAAAIAgbAvD+QiMx/0r9gUKZ5ao3xbw8mmPoZ2REvWaZs6usHz2tjQXJpxco3ZMqQqOeTgOV6T4wwSbYUPdwwG+jxp0e5PRXl+Pj1VHxN8iy5PELQBfNle7S6ovn8HEX5a22nUOhZyhr2mb9K2Rb5Kdjkx/V0wPkqdK8yFP1eNYyN8r3ae3se3bK2EWRe+m8RcAAAAAgGCGxR4k8rmYaej8yO+kmiC8zkrOerX/dol6TTNnx8UcRNsV/d2ZGrWjwU7T7FxTsF/zfbss2PjZUP+CksfZtHCtKdWQ5nIvsh7AP4b2dvb4WPUy0R+7StZnCwz/aJQ5JdtwSfU15LGPbOtuzPF8TDQP+g6Hvws5Q78VBD4oxR+maLqcMcmeeR5qHPsVsF9aD1kfJf5/2nluO4eX9cj4CwAAAABAMNfFHiRa7rG9KQ6Bh3ceAg+hg/CPMup/Gu1jUSsM237L8DmdyajB8/eO7VfVzkYxBzmztGYQ37fUv1jCLcTYF21jWt0vDJ/bKX8W88w789iWGkrfsJjag+NUWiqrsvmy/7P09S4P2207nhrYHfDYT7Yc4z4X9j0a1fne4Ty3PfAomu5sv/wJsm8w1H/CUMclsT9sDjWOheqX4/JnXZIZlrHspqVvNJXQ3B4ZfwEAAAAACEJvUL+LPUjk+0b2itgD/6sL1r3fUq+PgNdIRt3PPNR/RPK/kaCzNFuzhFfVrJ2jhnay0onobF2dlarBn1mW+k2zX4+XPBarDXVnvQWg/fIr2v4iOdx/OXw3NDB1Lscx6AZpi26WzZd929DH9z1s8zyHY/nCcz8dtbT30EMbuhBnK9iv6V8WOnxmTPwvQLoltg1zonErq/6NGXUci/79XpvGsW/if8He1m/geOzzpjUQslLGnIx+/9f00PgLAAAAAEAQm8UeJBoL0O4qh3aLBosGLfVuDNRnOuvOR4D/juRf6HVU7LM929WO6c2EtDQc2oetlEJbHOq/b6h/WcljYQq8bco491rpQNYVbPO9uC8Y2grI69ssmuapW4NO+sZF8mHhuId6RzP69Junvjwl1eaDV4sd2lxTsv63sWOwysN4UyR3eDyN2tbov5ne6kpbu6IVQP4o5tQmIccxW7/szdkv8QcR8YVo9+f8TWz1zc4eG38BAAAAAAjisdgDNm8Ctf3Ooe0VBeu+YajzdIlt1uBVWh51DUT4ShFiejMhbeZvK1CR99X7qtp5bWgnuQDvNPmzcO8lh7o1VUPWzPFPHo7FPcO2T0v87UBsX4+UaHOv5AvCpz0M0jqmdNE4lfbWxg8P9WYF+XykbJkl2ak04uV8gP56amnzk9jfMEnqi/qr9X3TcTBPoPOYwza5jqHxN5FOOu53csxqBZk1HczSNo5jI5Z+eZXj+JyLfW534t9v5tj+PY6/ld04/gIAAAAA4N1WcQvqjQdq/6hD2xqAKJJyYq5kLzqqM/uLBMx1xmda4Pqi+E3XY1r8L6kVwNHZfzNr2s64Yzuat7gVuNK0Pi65kE1vclz0cCy+O2779Ni2X/fQ7jkpF4j/X7Tt3ZA/ftBwHBaWrDttUerbnrb7geNxGg3QZy5vGmmQ1HVGvAbb38Q++1Xyp0Ja4LBNty1j6cLY9yztu2Z66HEgdj7F34DY3OZxbJFDv5x0qON57O/3pfzNO8ftP5hjHOvW8RcAAAAAAG9WiT0XfLzsDLANg45tF72p3uExQKB1JRfQ05QVwwH6xbRQ357obzTo0gry6XFcWuN2TMH+9dIMumk6h4/yJzWEa6D/nKXuskzbviP6Gw1QtlLIPJHyecpVfCZt2fJZyqdgahcNaJpmIOviyJNL1J9cyHNM8j9kStKA4B3Jl05ofoC+c32Qcz8ax+Lpd/Qc1reQDknzQWhysc15BbfJpV80R/7m2PdoWvT/k5/VgH0ywP0r53djV03GsXsO23o3Gmta/TI56pf4W1+/DL9Jpr7R/OqbojZa+fH7e3j8BQAAAACgtIXRjfNvyR/M07QJyzxvz33HtjXYtqBA/YctgQfbDPbZkp7aRv/brEDH6JXkm+28pubtfJV8AeM8Ab7/Mur5KX7eTviUY9t9LMqrNsXaHYvO4VHJ99AsrYx00DilAUB98PdR3NJl6d8WCb4lF07dWmKb9QHViZzne3xmuQa8Bz32oZ7/98TPg5xW0d+OMmmOBj2cx1ouZNTv+rumf7etRuPYHA/9om2a3k5wrUd/kyf38PgLAAAAAEBhGgy4mfOG1paeRhdNveRh24Zytv2yUa7Jn1lwLnS24FhGfTqrc08UBGmZHn1GA5/J2YM6025F4ON1UtyDLss7oJ1Rx3beJo6DzVxDXTc9HYsLjtuu34eyAaCB6NyO1zkj9u8a1NIFc89Hx6TId/dEzccq/S4+kPwzmluBVZ1FrW/OLHZsr0/+frCW1/noOI2Lv0C3BmPvRvtxrmR/JvOEFy2aa32Jp2O8RooHnDUQbnr76KXjeLa6RuOYj365lhgr0riMGTpuTurR8RcAAAAAgNJc8gMXDRaVpUGiIjNH8z4A0Bv045IdjDeVb1F7Sys6XvoQwPbAxCXoUpd25os9uKT9mzd3+W4Jnz5J00l8EXPg94SUn/WpQcH4rO/Tjp/RfvuR83zeXOOxatTT2LQhR5vfo2M8vcD2jgUaW+OL7Pqg58qLnG3rg5Abkj/3u+uY8Fjypew5JfZA6xbLd/WSFA/WhhrH4vRtr6c5+kWDz64PSE0PXXXm+j89PP4CAAAAAADP9GZdc8hqkPOWNIPQOov1Z1Q04K4L3OksVE0DsqpN26nBBw3ojEXbpUEoDc5oIGVBB7ajASwNsH6N2hmP+vmM53ZC0LRDF6Nzo9VHGhzVhzpzPNSvwa94YGlfzs/rzFXNbe0yC7iVq7qfoaAnLY3O29ux72Lr+/gxGhN1bIznZA9pWTQGaED+e2Ic1hRkV6QZWM+zLbr+wbNon8aj7+qIp+9qVePYSmnOAn8Z+33S//0gzVnm+wvuzzFpztRv1af168ONwRqfs6HHXwAAAAAAAHQ5fQCStiBuUfqAySXX/w66HgAAAAAAAADQzXR2Z3LhY1/0LQ7TIpXX6X4AAAAAAAAAQLfSGe/JFDFTPLehs+KzFgz9xCEAAAAAAAAAAHQjXQA0ucDj4UBtbZPsRTcBAAAAAAAAAOg6yYVYtSwN2N5zIQgPAAAAAAAAAOgR92RiULwvYHtHU9r7zmEAAAAAAAAAAHSjZCqa/wVub3tKe484DAAAAAAAAACAbvRbqp0JnxaEP8thAAAAAAAAAAB0I83HngyKzwnY3u6U9lZxGAAAAAAAAAAA3eizTAyKbw3Y3miirVccAgAAAAAAAABAt7ohE4PwtwK1NVUm5qDfxCEAAAAAAAAAAHSrIZkYhNc88QsCtHUu0c41uh8AAAAAAAAA0M10EdY3MjEQ/7xRJntsJ5kL/l9pzowHAAAAAAAAAKCrLW2UcZkYiL/fKAMl6+5vlFOJeh97qBcAAAAAAAAAgI6xrlG+ycRA/KdG2SXNGfN5aPB9Z6O8k7/T3JwsUBcAAAAAAAAAAB1vbqM8komBeC0aoL/aKMONsrJRpsjfwfQp0X/f3ijXZeICrHcaZSFdDAAAAAAAAADodRpM10VTf0p6QN61vG+UMxJmkVcAAAAAAAAAADqaznRf3yiHpDm7/UGjfG2UH9IM0LeKzpJ/1Si3GuWiNGfLE3gHAABAKf8P6lxqS7iYVc4AAAKTdEVYdE1hdGhNTAA8bWF0aCB4bWxucz0iaHR0cDovL3d3dy53My5vcmcvMTk5OC9NYXRoL01hdGhNTCI+PG1zdHlsZSBtYXRoc2l6ZT0iMTZweCI+PG1pPlI8L21pPjxtaT5pPC9taT48bWk+czwvbWk+PG1pPms8L21pPjxtbz4mI3hBMDs8L21vPjxtbz49PC9tbz48bWZyYWM+PG1yb3c+PG1vPiYjeEEwOzwvbW8+PG1mZW5jZWQ+PG1yb3c+PG1pPkQ8L21pPjxtaT5pPC9taT48bWk+czwvbWk+PG1pPnQ8L21pPjxtaT5hPC9taT48bWk+bjwvbWk+PG1pPmM8L21pPjxtaT5lPC9taT48bW8+JiN4QTA7PC9tbz48bW8+LTwvbW8+PG1vPiYjeEEwOzwvbW8+PG1pPlI8L21pPjxtaT5vPC9taT48bWk+bDwvbWk+PG1pPmw8L21pPjxtaT5pPC9taT48bWk+bjwvbWk+PG1pPmc8L21pPjxtbz4mI3hBMDs8L21vPjxtaT5NPC9taT48bWk+ZTwvbWk+PG1pPmQ8L21pPjxtaT5pPC9taT48bWk+YTwvbWk+PG1pPm48L21pPjwvbXJvdz48L21mZW5jZWQ+PC9tcm93Pjxtcm93PjxtaT5SPC9taT48bWk+bzwvbWk+PG1pPmw8L21pPjxtaT5sPC9taT48bWk+aTwvbWk+PG1pPm48L21pPjxtaT5nPC9taT48bW8+JiN4QTA7PC9tbz48bWk+TTwvbWk+PG1pPmU8L21pPjxtaT5kPC9taT48bWk+aTwvbWk+PG1pPmE8L21pPjxtaT5uPC9taT48L21yb3c+PC9tZnJhYz48L21zdHlsZT48L21hdGg+qR/K1wAAAABJRU5ErkJggg==\&quot;,\&quot;slideId\&quot;:361,\&quot;accessibleText\&quot;:\&quot;R i s k espace égal à numérateur de la fraction espace ouvrir la parenthèse D i s t a n c e espace moins espace R o l l i n g espace M e d i a n fermer la parenthèse au-dessus du dénominateur R o l l i n g espace M e d i a n fin de la fraction\&quot;,\&quot;imageHeight\&quot;:39.824},{\&quot;mathml\&quot;:\&quot;&lt;math style=\\\&quot;font-family:stix;font-size:16px;\\\&quot; xmlns=\\\&quot;http://www.w3.org/1998/Math/MathML\\\&quot;&gt;&lt;mstyle mathsize=\\\&quot;16px\\\&quot;&gt;&lt;mi&gt;E&lt;/mi&gt;&lt;mi&gt;M&lt;/mi&gt;&lt;msub&gt;&lt;mi&gt;A&lt;/mi&gt;&lt;mi&gt;t&lt;/mi&gt;&lt;/msub&gt;&lt;mo&gt;&amp;#xA0;&lt;/mo&gt;&lt;mo&gt;=&lt;/mo&gt;&lt;mo&gt;&amp;#xA0;&lt;/mo&gt;&lt;mi&gt;&amp;#x3B1;&lt;/mi&gt;&lt;mo&gt;&amp;#x22C5;&lt;/mo&gt;&lt;msub&gt;&lt;mi&gt;x&lt;/mi&gt;&lt;mi&gt;t&lt;/mi&gt;&lt;/msub&gt;&lt;mo&gt;&amp;#xA0;&lt;/mo&gt;&lt;mo&gt;+&lt;/mo&gt;&lt;mo&gt;&amp;#xA0;&lt;/mo&gt;&lt;mo&gt;(&lt;/mo&gt;&lt;mn&gt;1&lt;/mn&gt;&lt;mo&gt;&amp;#x2212;&lt;/mo&gt;&lt;mi&gt;&amp;#x3B1;&lt;/mi&gt;&lt;mo&gt;)&lt;/mo&gt;&lt;mo&gt;&amp;#xA0;&lt;/mo&gt;&lt;mo&gt;&amp;#x22C5;&lt;/mo&gt;&lt;mo&gt;&amp;#xA0;&lt;/mo&gt;&lt;mi&gt;E&lt;/mi&gt;&lt;mi&gt;M&lt;/mi&gt;&lt;msub&gt;&lt;mi&gt;A&lt;/mi&gt;&lt;mrow&gt;&lt;mi&gt;t&lt;/mi&gt;&lt;mo&gt;-&lt;/mo&gt;&lt;mn&gt;1&lt;/mn&gt;&lt;/mrow&gt;&lt;/msub&gt;&lt;mo&gt;&amp;#xA0;&lt;/mo&gt;&lt;mo&gt;&amp;#x200B;&lt;/mo&gt;&lt;/mstyle&gt;&lt;/math&gt;\&quot;,\&quot;base64Image\&quot;:\&quot;iVBORw0KGgoAAAANSUhEUgAABd8AAABpCAYAAADLPVoGAAAACXBIWXMAAA7EAAAOxAGVKw4bAAAABGJhU0UAAABAtvjTDgAAI6FJREFUeNrt3Q+EFtsfx/GvlZUkspKsxEqSXJFcSRLrSrISWUmSSJIkkVxJEteVJImflaysJVnJSiRJkkiS5Iok18qKlayVRL85nnlus7Mzc848c+bMv/eL4fe7PfvMzJkz5znzmZlzRAAAAADYtq3G+7aGw4uaWOstKykGAAAAAAAAoPxWecszb/npLTtqtm8D3vLW37eFHGpUnKrD77zlu7ec8ZYuigQAAAAAAAAop1Pe8k1a4fQbb1lWk/363Vue+vvVXgjfUQdXAnX6lbRungEAABRuYajzXaXlT8N93GdhXaMlO26LveVThv35VuC23wlsxxJOQQAAUCIqZH8S6Ks89pZFNdiv1d4yFtMvJHxHXRz0lh9+vZ72rwOBsiKLIYtxjSwGKMg8b7noLTe9ZdzvpFSlwTd9/XeTt9zylkfeMtPhusZLdtxuZSi3j94yUtB2bw9ty3ZOQQAAUBL93jIZ6v91V3yf1M2Ea/IrkCR8R9394S1fA/Vb1X+GoUEZkcWQxbhEFgOUjHoy5ry0xswrc4O/KMP+nfWWqRTr+lyi47O7g7Ka8JaTUuwr06rT+y60Xcc53QAAQAkcD/VRxqTagZ0K1M8Zhh2E76ibjaFrvQfUc1QEWQxZTB7IYoAS25WiQZnxG9Et3rJAc7Gi7vDO9xvsDd6yzW/EjnjLsLRe9f2hWd8nC/u3VFp3Hk3270dJjslS/8cnTWN/vySdzT8jtm2Y0wwAABTsupT7Kbu0F9jHJd0r8YSSqCM1v0Ew4HshDLOA6iCLIYuxiSwGKLlvho3KAcvrXeh/59uY9d22tJ5TKRrOxSU4HuMpG/sPJWnseyX6NbrnnGIAAKAg8yP6Vg+lukPN7JG5T7YRvqPJNsvstz/U5MkE8KgKshiyGBvIYoAK+Cpmd1rzei1X3ZkdiVjnWUvffy5F4/lHwcficAcXUwdKUo9GpHyTjQAAgOZSwfvDUL/ktVRzclX1tONLfx/+kdaT/Jf8/SF8R9MNhOr7KylHkAfokMWQxdhAFgNUgMnd1rGct0H9mLyRzib40LmTovHcVeBx6DP88Q0u01KOsUq3aLazj9MMAAA4pAKF+6H+iJpotbdi+7HWW+752z8qrXGuw/v5VAjfgdOhOq/Oi/kUC0qOLIYsJiuyGKAC5hs2LIcdbEv4TmOPpR+SNDNuHyvwWDyR9HdaR0pQh1QZv9Vs505ONQAA4NBYRH9kawX345q/rEr4zE4hfAeUcNB3iyJBiZHFkMXYKGOyGKACths2LKscbMtGsT/b9eaUDehQQcfhpMy9i2qyvYMlqEMnDbbzT041AADgyN+S3yv0RVxY65gEOITvaAI11MwE1yGoCLIYshjb204WA5SUybhWHxxty0KxP8HHhZQNfhFPR6yWua+bjYrZjOBFj2W4TMxezxrlVAMA1Nxlb7kasayhaJzaK82ccIzwHWiJCjS3UCwoIbIYspgsyGKACjFpWFzdgQw2+OctfeerUAOpe53oqePyV08zhSfKUuOT/mVwXJ6WoP6MGP6QvuZUAwDUXNy4rdspGmfUjY6ZiAvkNQ2uf4TvaKJbofr/SewMowHYRBZDFpMFWQxQIZMGJ6urMaIWW17nsogGUtdAfXVc/uHZv6ekNRHYS4Pjcq7gurNJzO9i/5ByTEYCAEBeCN+L1R1xEf3Tv4hucv0jfEcTrfCW78L47yg3shiymE6RxQAVst7wRHU1S3xwluYlFr7vYEQDedFgn101TBsi1r3PW5YaNqIbC6w7UTOi65a1nHIAgBojfC/W+YiyVxfSixpe/wjf0VSXI86DAYoFJUEWQxbTKbIYoGJMJmd47HB7dvjr/GLp+25HNJD7DPa5z8G+qh/Rf0LrveP/26DBNk4XXHdOyNwnSXTbvJtTDgBQY4TvxVnjhxThsj9N/SN8R2OtiGgXJsRdmAkkIYshi+kUWQxQMY8MTtIzDrdnnbTGNDth4bvU3cCZiAZywGCfXVwkh5/EUDOKL/X/zWTstyInzVji/yi3t+WmtF5N023zX5xyAIAaI3wvzuOIclfHYxH1j/AdjXZXyjdcBKCQxZDFdIIsBqgYNS7mDyn36zRZbI1pIDcY7POg421Ty67Av5uM/ba3wLK9HvohXSZzx3SLWm5z2gEAaozwvRhxF/PXqX+E72i8qFBKnSu9FA0KRBZDFtMpshigBh2Rsr1Ok0V4PLH9gR+6Iu8wqyewPkr85D8mP0g//Qa2COGx6U6luOj7yGkHAKgxwvdixI17uoX6R/iOxuuKOTf+R9GgQGQxZDGdIIsBKmhIyv06je0Lsd4UDdNwjts1HFqXurPaE/j3Pw2Oy6sCyzU48/c7mT0hygPRTxgzj1MPAFBThO/lCTA+U/8I3wHfaMx1yXKKBgUhiyGL6QRZDFBB7w0aln2W1tXv+ETvDe3Hm9C//6PZ7zGHF4gDoc+YjP32d0F15rAmTLhhsO2bOPUAADVF+O7e0wIu3qtW/wjf0XQHYs6JixQNCkIWQxaTFlkMUEGrxOx1Ghtj4a32v2vc4f4dCu3H5dC/39Hs95sctklNjDGpuTBUP4omY7/1F1Bn1B3hqcA2RB1Pk9nL93D6AQBqivDdrfX0N4zqH+E7mq4v5pyY4bxAAchiyGLSIosBKuqowYlpq9Frv1J1xOH+jYX2ZVvo34c1+/7NwTZNeMvi0GdMxn5TncSuAurMtcA2fPeWlRGf6TfY/qucfkAqK6Q1TqJqt55Ia3b7b/55qMaCfOH/2y7hVcKy6PGPx1W/czzlHzPVfo/I7Ndb01DjVKpxMJ/736XqgHr9dC9FXhqE725dTehvrKD+Eb6DPkfA55jz4hiHHY6RxZDFpEUWA1TUXYMT87KF9ai7te27h67G1OvyG6Rg4xRuIM8Y7H+3xW3aH/H92yI+9z+D7RoroL6sC23DuZjPdZd0+4GqWeh3zF+I2ZMxwTGOTxl2Cq9LKxiOW5ZyGFJREzSdl9ljMcYtDzv4fvU0y1TCdxIelAPhuzuqnfsSU95T1D/Cd9DnCLkdsx+vqQIgiyGLIYsBYNu8UIMYt+ywsK5L4n5SivAdv6hXcvYY7P86S9uzPOLicCjms+8MtutwAXUmGCZNaC7e/tVs/xSnIBBLPdl8QVpPl4XPncfSetKsO9ChVu3BR4meCCjpVdXNUt8JnlxSQ15cjDkGuiVNGHvV4PsmOBylQPjuzg4uLo3rH+E76HO0Aqu4bVhLdQBZDFkMWQwAm7YZNCrfJfurhGpsvfad1gsO9++S6J8G3OHoB095GPreDzEN5krDwMb1a9QHQ+vXDW8wJm7vZAN1cVSin2z+pGmPVHsSNbv9RMLF8F1N+7+Cw2Hko/8790xaT8uop9PVK6uDon+q6Y7hOkYNfxt+cDhKgfDdnaQn1K5S/wjfQZ8jZFfCdpynSoAshiyGLAZAng1i1PLAckPnclbl8OzZqztsXG3MLn4s4nu3xnz2kME2vXNcV9Q4aMHxEZ8a/M0Fg/3YxmkI/Ed14p7FnCtqvNUlBt+xUKKf1ngV0cFaoTk/uQA1p4aaWZDw7/cyXliZvP7aXl5wOEqB8N2d9zn34epU/wjfQZ+j9XR73Hb8Q9UAWQxZDFkMAJveGpyQJzOuI3jSf3G4b+GZ7D/EfK7LoAwuZdwW9aMyI+ZPYpncpbziuK5ckfSvZO422I/9nIa5Oyjph8GoyvK5RsdJdX7ixvFWwe38FN+1PeZ7zoY+dzGhbD8Rzli1Tjp/qudU4HMjfiAyz68zT2TuxFRbKe5SIHx3Y7nYG9apCfWP8B30OfTXf8upIiCLIYshiwFgQ6+YhVudjnunxg4cCn3XiMP9Oxxa9/WEz05ryuBmxs7dc5l7p3RBwuddjf1mKvx0yDXDv1ttsB/XORVzR/hefgckeULOTl43fRPxXdOBtmeBpu07wqnj9CLr75i/CY6XGfeq8Ba/Xf7LW1ZRzKVB+O6G7uJyGfWP8B30OSJ8JZACWQxZDFkMgLyZBHKTKRo19YTEJv8i6HpMI7rb4f7dCa17Z8Jnn2vK4W6G7YiawXtjwue3ipux39J4KrMn5uhJUS90P14POBVLca4TvhfncML+vfE7z504HfOdB/x/P5Gw3recNrm4qAk8wpbLr1dM6RxXD+G7G1c0vxNd1D/Cd9DniPBY8gn7ALIYshiyGAD/uS1uQ7IfDjv64ZnDf0jy65O6V4s+dbgdv8mvyU3ay0XN35iMzXXPYT3ZG1r30ZR//0KzL9OciqXo3BG+F2NPwr6pV0OzTOSzIeZ720+9fBDG/3Nte0KZf4voMLfH4n3uuJMPOwjf3Rinj5Gq/hG+Nxd9DvNr4XdUF5DFkMWQxQDIqkv0r/fYXh453L/wzOGPNZ+/Lvq7m2mpSYbCQwy8Ff0Yii8MyvK4o3JUP9ATgfW+7uA7bhrsTw+nZK4I38tpsyQ/jTBooZ2P+n41+dFASTqUTTMv4iIguKwLfPas/HrChbFnq4nw3Y2koSMmqH+E76DPEWNYkoNKbnqDLIYshiwGQCZbxH1IdsLh/l0OrfuM5vPHDLZ/Qcpt+CuiE7de8zc9hmW5xlE5hodI2NLBd5iULUFEvgjfy0dNmDmZsF+3LK3nZcR3z0j8q9Y/HLYvTZXUqd/nfyb4BOEeiqyyCN/z1y3leTqtKvWP8L156HNEu6Y5RzZTdUAWQxZDFgMgi/MGJ+ETw+9STwUs80/aYwkdrNUO9+9daN2/az4/aFAe/SnWvyni7y8Y/J3JdnxyVIZrZPYTmp12zLcb7NNRTkk0zH1Jfv2v19J6xiRdx/wahyZ3/0so/xvSeiKn/Rs2RnFVGuF7/nSTid2h/hG+gz5HDF0oNUjVAVkMWQxZDIAsTF6nOZPh+8MNl8tx81aG1j1l8DfbDMpjp+H61cXMe5k7gZHJq4ujBttxw1E5PpLZT6102jE3uYM8zCmJBjmgOR/+tLiuGykugtUF+JKCy0a1M1f9jq16xVS92TDkLX01Ov5JHXv11ODlwG/XUk6XSiN8z98OTbt2i/pH+E6fgz5HjP05Xgs3RRP6bWQxZDFkMQA6stiwU7Q+43o+Br7rssP9Oxraj1FLjdIhw/UPydxXnNYa/u2kwXbsclCGeyx3zHVj2j3ltESD2t/Pkvw0xXyL67sm5hfCpwsuG/VEy5eEi/S6TAK7XJLHmG3/78OcLpVH+J6/3Zp27Sb1j/CdPgd9DsPrnfBynSpEv40shiyGLAZAp0xep5m0sJ5x6ew1oazuhvZlr8HfdEnyJHg//YZcJ+q1HtO71uukHLOUq/HUghN7fJDWmKq26kLU8o3TEg1xQdyOx/inYQffxnmehXq1ckb0T8mtrkk9+KzZ1xecKrmr81wY4w06jvuEp7niVCV8/1az869MQ5XQ50i2S3hzhn4bWQxZDFkMWQyQE1ev07RP8hm/QXVBvU70PbQvpq80ftWUie6urbqL/Sn0N69S7PtJg+Py2EEZhicnGbDwnSZPwqzg1ETNLdGEDOrpofmW13nE8EK46Ek9Hxtu52hN6sItzX6u43TJHeF7PeiG1Gjyk6uE780O3+lz6O0U5oyg30YWQxZDFkMWA+TE5HWanRbWc6+AH92BiAbX1H1NmTxKGaaoH540M2E/lHzHfjOhnk4I3nW+b+l79zqqc0CZndWcA5dyWOcVg3PvecHlsiBFqFGXJzOSJnm7z6niBOF7M47jUIPrOOF7s8N3+hx6uvB9XEC/jSyGLIYsBkAHNhiceKqhsvEqYPuHZa/D/Qt3+v5O8be6u9BfE/42aszRUynWPU/0r1qZzBSe1YMCL1ZOcXqixtRTFxOac2BtDus1ebpmfcFlsyVlW9Fdg/qQtM+vOF2cIHxvxnEkfCd8b2L4Tp/DDOE7/TayGLIYshiyGCAXJmPxPbCwnm75NS7WYof79y60L2nGNxsS/RhfUa8tLZPWLN5ZnurYaXBcPhfcAc174bVE1NkOTf1/ndN6P1TgvGviE1RdMve13OBFVxenTO4I35txHBl2hvC9ieE7fQ471z6E7/TbyGLIYshiAHTkkcGJd9zCetqTXTxxuG+rQvuRdnyzAwZlsyzi7+5FdDJWpdz2qwU3iGrMx48FN/g87Yk6u6mp/+dyWOdK0T9ZU5bx/R5J8zqGSeOlbuCUyR3hez3sFyZcjUP43tzwnT6HnbCL8J1+G1kMWQxZDIDU1F1qk9dpbMxKPs9v9Lc63L/jof0Ys9wBU8u20N8ctvSD+c5g3XlOThQeFzKPV1F1s2z/EJ72RH19EfevMZ7QrPNCicpH/e5Ma7Z32r+4r4tLCft6jFOmFuJCxe0UjTV7NO3GTepf6cN30Ocoiu7ab4yqRL+NLIYshiwGQFq7DBqV9xXev/AkHYdT/r3J+HXBp1n6ZO6s3J3MgL1SzO5G9uRUbn2hC7S8LlSHDfZxLacpami9pt7P5LTepCerP3nLopKVk7pAmJL4cR7/qFm9uJxwfG5x2tQC4Xv+BjTt6y3qH+E7fQ76HB1eG49Qnei3kcWQxZDFAEjrusEJd62i+6bu7obHz037upHJ+HUnA59/InPv7vd1sO2HDNb7MseyC94FzfOV0CMG+7mL0xQ1pBve4m4O61SvZSY9XXOkpGWltltN1jTht0eT/m9XX83qxFZNnZjitKkFwvf8bdKcS3eof4Tv9Dnoc8QYFOaMoN9GFkMWQxZDFgNYNmFwwu2s6L6FX1Pq9K6x7lWwdifsVMS/He1wnbcNjsv5nMotPCHTxRyP0YDBfl7gNEUN6Z40yOO8SxrS5C2HpFBq4qtP4ua1YxSL8D1/3Zrz6B71j/CdPgd9jhi6OSNOU51AFkMWQxYDII3VBiebutM2r6L79z+xc9f4X9GP/bcm4oKm01nJ1bhaMwbHZktOF6zvZfbrgT05HqNeg/1kqIV81Hliwc8VKH/dGHu2J2dbJnOfPkkaLxFu3Q7V37jjtJ+iqjzC92LLuT3cBeVC+N4k9DnMHZXyT54LshiyGLIYshigQo4bnGwPSrCdv3fY0Xkvdu4a39WU0Wt/Cf63L35j1omtBscl7UzhpsITe5xxcHy/a/b1A6dqLgjfizWl2Yd+y+u7qlkfinNAZg+HkfSq602Kq/II3914KMkT/lH/CN+bhD6HuWviPnADWQxZDFkMWQxQY/ck3RhaRVCv4n/0t2V9ir8L30lWjUp3h9swIunDv4MZ9vmCwfeP5lDWvTL7Lq96Mmy+g2P8UphluwiE78XSPVFh8ymHPtG/soliqAmd2hNDffR/89bSAa41wnc3dOPodlH/CN8bhD6HOd0QPd1UJ5DFkMWQxQAwFTUBRhlnN74jv+5opnEitB8PM2zDxZSNfdaxRF8YrONQDmV9S7LNRt6pUYP93cgpax3he7F07a/NV0zHDMoM7qmO7LNAx/b3wL99SThWyyi6SiN8d2Ovps1bRv0jfG8Q+hx2tv8jVQlkMWQxZDEA0thhcJJNFbyNpwPbcizl3z4K7cupDNuxL0Vjr8psaYZ1LTZcT6/lsg6/XvVO3N3hPG+wv4yvaB/he7FcPRW22bDM5nNKOHcuUP4nQv+WNNHTboqu0gjf3VilafO2U/8I3xuEPoe5x+L2aVeQxZDFkMWQxQA1dlmKeZ3G1HaZ/ZrSohR/uyiik7k+w7aYzALdXvZk3O9Bg3W8sVzWqmF/G1rHLofH2mSfr3LKWkf4XqxpBxfCXX57YVJmSU/WrPQvRldz2ljze6DsxyP+PWnCt+sUX6URvrvzKeE82kv9I3xvEPoc5r4mbPcRqhLIYshiyGIApPGP5DtWVhbrQx2ftBPM7Q/tx9eM27POsLEfs7DvJq/9XLZc3qdD3//c8fHe6KhsgTLRXaDacCpFZ3VHwve0X/fcymGzQoVbH+TXeI5LUv7umHb6+4QxGsuI8N2dGwnn0RXqH+E7fQ76HCHdmu1eQ1UCWQxZDFkMAFO9hg1YER0M9STEZGg7Nqf8jvHQ39/OuSP209/mJRb2f9JgXX9YLO8VMncSpv6SdXTL8NodYNttyfeV7JUGIYvJhE4L/E7zJIfMmuBkblsSPpf0pKLuCST1e6SCfTWJEgF8uRC+u7OTC0nj+kf4Tp+DPsfst9LCywTVCGQxZDFkMQDSOGRwgk0XsF2bpDVcRHA73qf8DtXohl9zOu/gYsXGq0EbDI7Ld8tByv3Q978qqE5+Ndj3Hk5d1MgZTX3P8sSXaiOex3zvXWlNmmQaRLWfxrjCIbMi+Grn2QxhyU7N37YnyOIV+fIhfHdnXkJ5f25omej6WoTv9Dma3OdIGn6BfhDIYshiyGIApHJHyvdqySmJngzodMrvOSn5TBCR9LrmiKUyuCT5z94dtD/i+48VVCdfGuz7Lk5d1IjuFb99Gb77XMx3PpXWU2X3Iv5NdWq7Q9+jOllT/r9v4JBlpp4M/OKX5yODzx+Tzl55Pe5/5iFFXkqE724NJ5xHSxpWFiZPtxG+0+docp8jaRzuzVQjkMWQxZDFAFqrKIJfHe/vBifXkKPtURNovI7ZBvUDkGa2anUX8mNOF7RxP5KfxM5dQHVcTF5zsjXZxfJABze4rCioXo6L+/HVgKJ9TKjvwx1+5/aY71NPpS32PxP3RHW4wzcixT6FUSUqsJqX8O+q7Nvje04a/rYlPYHzIeZv+v1/VyF/L4ellAjf3ernQvI/m6WcwxyAPkdZ+hz3Uv7mAmQxZDFkMUDLDr89+UpRtBwQszHGbua4DSqkUK/Cv9Vsw3jK7z0s6Sf1MTWc43crZw2PyyEL61I/jE8jvrvIk+Stwb7T8UXdJE1ONiXpX2tcK9GvDT6W2WOEDyWsU71yOl9mP/21n0MVa5u0xoFtv4p6y1t+C31GBRDPJP1Yker4zyTUkfDFzG+Bjvwgh6a0CN/dex9T5tcaVg7nDfpae6ku9Dka2ufokvhQ9DTVB2QxZDFkMUAk9XDH85LU5dJQJ/prw4ZFXfCvt7julX5jdVfM7vamvRBVrw5/jvmevyxsf9RYiTcslc3GFGUybGF9N6RcE2lEjQ3nYoIToGjqdeyJhPqe5gJUvd41GdNOhZ/I3ifmk6K94zDFWi7x4bh6em7QP4YfAv/9XMp1jEny5G9r/N/2QfkVvA9xaEqN8N29k7Rvif3k4PKM6kKfo6F9jrg3Q75L84aoAlkMWQxZDFkMdNZJayjVMt1IKo3LKTo/7VeNbvkX9arxnx/zvfP8Dt0a/4RUE8Ed8AMAFRxMp1xv2hnl1VOFzzU/Xpsylt2e0Hf+K7Of6uiUeuX5S4pyUWX5W4b1DWm+v4jxmUZSdsoXcyqjRpKGRPjXsL6vj7gIVu3ewYQfStNzboBDFOtoyt+1ux2s43DKdTxP+K1GORC+u7cgoa+1ugH7r17Jf5KiHblIlaHP0cA+R9yTr9eoNiCLIYshiyGLwX9W+9e1cfWkseF7l98IP+qg0S1yuWC4b+ppig+GP16XpPOxLMNjGm7LcEwW+9v9pMOymfY7iGkuGLeI2UQa6od2vySPXWzDPL9j8LSD/X8j3HVFvSSFuPcleQK8wzL36WvV3q/UrPOjFPvKax2YDOEQfJq0k4kMVWhm+jSOOqZLOSylR/hejLhg7UxN97fb76teTBksBPtaJ6Q190QX1Yc+RwP6HK8k+qn3FVQZkMWQxZDFkMVA+vzfal0daVT43uU3buOSPF5smZc+TafxQYpAIqrBVHdq0ozft1KyPQGhGtwxw85n2n15KK274sMRDbXax08dfO93PyxS33vEUr1UJ6qadOm1mL/apHsd7z4BIWpij0SPndp+ykA9wdJ+wqPH75iFX11VE3ruNlzfKc359VI6C4ubpF/Mn0bP8pSIyZNSqrO+nENSCYTvxVDnYNTkZm9rtI/qN+BzTn3/af+7J6hK9Dlq2OdYI0wwCLIYshiyGLIYROmV1mTD3/36rtq3pDcmGhW+d1e0kQ8+QZFk1NJ6HqT8EW1PNNFJ5/Cgo7ILG7fwnaOW6qXL/QaqaLnfgUnTIfrh/wimfVVb/U68SGiDezgcRu5ojs+IhUBhkSRPhKQ658s4FJVB+F6cuABwU03272tBfU3Q56h6n+NixHZ9oS8EshiyGLIY+gUNp4ZZUg9eqHnLekP/9pcQvgMAKkxNfKMmRVLBrXoNWj1V8c1fvvidVTVZz2DGC0P1t9f8H8gZv7N9gOJP7bi0AvAZ/xhN+R3lLRbXoY6VesrgX38d6pipSV33UPyVQ/heHPVE2vuIsh+jaECfo7F9joUSfePqCFUDANBwPRI/DNJGIXwH4NhGigAAaBsNEL4Xa7s0d+JVAHOdkeg3ygAAXG8g3gIhfAfgUHvSxQUUBQDQNmoQvhcv6pX5uxQL0Djqib7whMTqyf8+igYAuN5AorghtgjfAVjXnnDxPUUBALSNBtQwCwcjFibMdUcFblEToPVTNECjDEW0A3spFgDgegNahO8AnFgjrbGdf/qddwAAbSOqYWvExYK6eJtP0QCN0B/RBvCbBQBcb8AM4TuA3K2U2U/N7aJIAIC2EZUSNdbzZYoFqL3F0prAPHjuP5H4SeUAAFxvYDbCdwC5Whtq7H94yyKKBQBtI20jKuduxEXDHxQL0KjzXr310kOxAADXGzBG+A4gNwN+YxJsXJ5SLABoG2kbUUkLveVFqO5OCmPwA3V1NnS+T3hLL8UCAFxvIBXCdwDWqdmzr8Y0LucpHgC0jbSNqKwl3vJPqP6+klYwD6A+9sjc4H0FxQIAXG8gNcJ3AFYblMMyd1zI4LKVYgJA20jbiEpbKnMD+HsUC1Abajip74Hz+4PwhgsAcL2BLMeH8B1AJtu85WGok55mGaYIAdA20jaiUtQT8K9CdfYmxQJU3iaZPVTBC/98BwBwvYHOEL4DyGSetCbu+JlhOU4xAqBtpG1E5ahJux6E6u0QxQJU1maZHbyryVYZUgoAuN5ANoTvAHIR9brTLooFAG0jbSNqJzy26HWKBKgcNdTMTOA8PkeRAADXG7CC8B2AdX0xDUsPRQOAtpG2EbW0R2Y/MTvmX2gAKL+98mvIgklv6adIAIDrDVhD+A7Auv0RjcobigUAbSNtI2pthbc8DdTvx96ymGIBSu2MzJ44eSlFAgBcb8AqwncA1o1GNCrXKBYAtI20jWiEY/LrKfitFAdQWipon/aWKW85SHEAANcbyAXhOwDrPgljjAEAbSOabJm0hrIAUG7qd4in3QGA6w3kh/AdgFWrIhoUNQP3IooGAG0jbSMAAAAArjcahPAdgFUHIxqUlxQLANpG2kYAAAAAXG80DOE7AKuixhi7TLEAoG2kbQQAAADA9UbDEL4DsGoyokEZoFgA0DbSNgIAAACo/PXGVYkOk8uwlHECccJ3ANaslugxxropGgC0jbSNAAAAACp/vUH4ng7hOwBrDkU0Js8oFgC0jbSNAAAAAGpxvUH4ng7hOwBrbkU0Jn9TLABoG2kbAQAAANTieoPwPR3CdwDWTEU0JjsoFgC0jbSNAAAAAGpxvUH4ng7hOwArfpPoMcbmUTQAaBtpGwEAAABwvdFAhO8ArDga0ZA8oVgA0DbSNgIAAADgeqOhCN8BWHE7oiE5T7EAoG2kbQQAAADA9UZDEb4DsOJrREOyjWIBQNtI2wgAAACA642GInwHkNm6iEbku7d0UTQAaBtpGwEAAABwvdFQhO8AMjsW0Yg8pFgA0DbSNgIAAADgeqPBCN8BZBY1xthZigUAbSNtIwAAAACuNxqM8B1AZjMRjcjWiM+t95b9FBcA2kbaRgAAAABcbzQA4TuATNaL2Rhji73lg7ccpMgA0DbSNgIAAADgeqMB5gvhO4AMosYYuxfxuXFvuU9xAaBtpG0EAAAAwPVGQ6wQwncAGUSNMXY69Jlz3jLpLUspLgC0jbSNAAAAALjeaIhdEh2+/5C5byoAwBxfIhqQHYF/3+v/t36KCgBtI20jAAAAAK43GuSWRIfvcWP0A8B/+mIajyPSunt30v//JygqALSNtI0AAAAAuN5okAMSH7yr5a23LKGYAMQZ0DQiarlAMQGgbaRtBAAAAMD1Ro2pmyJbpPUGwnFveWpwnNQy7S3XvWXQW7Z5y2ZpTZQLALI2ofH4Jq27rgBA20jbCAAAAIDrjTobE7Ow3WQZojgBtO32lpd+Az/jLW+85W9vWU7RAKBtpG0EAAAAwPUGmuv/CtvtRTAjfosAAAILdEVYdE1hdGhNTAA8bWF0aCB4bWxucz0iaHR0cDovL3d3dy53My5vcmcvMTk5OC9NYXRoL01hdGhNTCI+PG1zdHlsZSBtYXRoc2l6ZT0iMTZweCI+PG1pPkU8L21pPjxtaT5NPC9taT48bXN1Yj48bWk+QTwvbWk+PG1pPnQ8L21pPjwvbXN1Yj48bW8+JiN4QTA7PC9tbz48bW8+PTwvbW8+PG1vPiYjeEEwOzwvbW8+PG1pPiYjeDNCMTs8L21pPjxtbz4mI3gyMkM1OzwvbW8+PG1zdWI+PG1pPng8L21pPjxtaT50PC9taT48L21zdWI+PG1vPiYjeEEwOzwvbW8+PG1vPis8L21vPjxtbz4mI3hBMDs8L21vPjxtbz4oPC9tbz48bW4+MTwvbW4+PG1vPiYjeDIyMTI7PC9tbz48bWk+JiN4M0IxOzwvbWk+PG1vPik8L21vPjxtbz4mI3hBMDs8L21vPjxtbz4mI3gyMkM1OzwvbW8+PG1vPiYjeEEwOzwvbW8+PG1pPkU8L21pPjxtaT5NPC9taT48bXN1Yj48bWk+QTwvbWk+PG1yb3c+PG1pPnQ8L21pPjxtbz4tPC9tbz48bW4+MTwvbW4+PC9tcm93PjwvbXN1Yj48bW8+JiN4QTA7PC9tbz48bW8+JiN4MjAwQjs8L21vPjwvbXN0eWxlPjwvbWF0aD5ytb9kAAAAAElFTkSuQmCC\&quot;,\&quot;slideId\&quot;:361,\&quot;accessibleText\&quot;:\&quot;E M A indice t espace égal à espace alpha fois x indice t espace plus espace parenthèse gauche 1 moins alpha parenthèse droite espace fois espace E M A indice t moins 1 fin d'indice espace ​\&quot;,\&quot;imageHeight\&quot;:17.78},{\&quot;mathml\&quot;:\&quot;&lt;math style=\\\&quot;font-family:stix;font-size:16px;\\\&quot; xmlns=\\\&quot;http://www.w3.org/1998/Math/MathML\\\&quot;&gt;&lt;mstyle mathsize=\\\&quot;16px\\\&quot;&gt;&lt;mi&gt;T&lt;/mi&gt;&lt;mi&gt;h&lt;/mi&gt;&lt;mi&gt;r&lt;/mi&gt;&lt;mi&gt;e&lt;/mi&gt;&lt;mi&gt;s&lt;/mi&gt;&lt;mi&gt;h&lt;/mi&gt;&lt;mi&gt;o&lt;/mi&gt;&lt;mi&gt;l&lt;/mi&gt;&lt;msub&gt;&lt;mi&gt;d&lt;/mi&gt;&lt;mi&gt;t&lt;/mi&gt;&lt;/msub&gt;&lt;mo&gt;&amp;#xA0;&lt;/mo&gt;&lt;mo&gt;=&lt;/mo&gt;&lt;mo&gt;&amp;#x2009;&lt;/mo&gt;&lt;mfenced&gt;&lt;mrow&gt;&lt;mi&gt;L&lt;/mi&gt;&lt;mi&gt;o&lt;/mi&gt;&lt;mi&gt;c&lt;/mi&gt;&lt;mi&gt;a&lt;/mi&gt;&lt;mi&gt;l&lt;/mi&gt;&lt;mo&gt;&amp;#xA0;&lt;/mo&gt;&lt;mi&gt;M&lt;/mi&gt;&lt;mi&gt;e&lt;/mi&gt;&lt;mi&gt;d&lt;/mi&gt;&lt;mi&gt;i&lt;/mi&gt;&lt;mi&gt;a&lt;/mi&gt;&lt;mi&gt;n&lt;/mi&gt;&lt;mo&gt;&amp;#xA0;&lt;/mo&gt;&lt;mo&gt;+&lt;/mo&gt;&lt;mo&gt;&amp;#xA0;&lt;/mo&gt;&lt;mn&gt;3&lt;/mn&gt;&lt;mo&gt;&amp;#xA0;&lt;/mo&gt;&lt;mo&gt;&amp;#xB7;&lt;/mo&gt;&lt;mo&gt;&amp;#xA0;&lt;/mo&gt;&lt;mi&gt;L&lt;/mi&gt;&lt;mi&gt;o&lt;/mi&gt;&lt;mi&gt;c&lt;/mi&gt;&lt;mi&gt;a&lt;/mi&gt;&lt;mi&gt;l&lt;/mi&gt;&lt;mo&gt;&amp;#xA0;&lt;/mo&gt;&lt;mi&gt;S&lt;/mi&gt;&lt;mi&gt;t&lt;/mi&gt;&lt;mi&gt;d&lt;/mi&gt;&lt;/mrow&gt;&lt;/mfenced&gt;&lt;mo&gt;&amp;#xA0;&lt;/mo&gt;&lt;mo&gt;&amp;#xB7;&lt;/mo&gt;&lt;mo&gt;&amp;#xA0;&lt;/mo&gt;&lt;mi&gt;e&lt;/mi&gt;&lt;mi&gt;x&lt;/mi&gt;&lt;mi&gt;p&lt;/mi&gt;&lt;mfenced&gt;&lt;mrow&gt;&lt;mo&gt;-&lt;/mo&gt;&lt;mi&gt;&amp;#x3B1;&lt;/mi&gt;&lt;mo&gt;&amp;#xA0;&lt;/mo&gt;&lt;mo&gt;&amp;#xB7;&lt;/mo&gt;&lt;mi&gt;L&lt;/mi&gt;&lt;mi&gt;o&lt;/mi&gt;&lt;mi&gt;c&lt;/mi&gt;&lt;mi&gt;a&lt;/mi&gt;&lt;mi&gt;l&lt;/mi&gt;&lt;mo&gt;&amp;#xA0;&lt;/mo&gt;&lt;mi&gt;S&lt;/mi&gt;&lt;mi&gt;t&lt;/mi&gt;&lt;mi&gt;d&lt;/mi&gt;&lt;/mrow&gt;&lt;/mfenced&gt;&lt;/mstyle&gt;&lt;/math&gt;\&quot;,\&quot;base64Image\&quot;:\&quot;iVBORw0KGgoAAAANSUhEUgAABdoAAAA4CAYAAADqxkoQAAAACXBIWXMAAA7EAAAOxAGVKw4bAAAABGJhU0UAAAAjYkPj7AAAJRhJREFUeNrtnQ+EVdsXx5cxkozIyEgSyUiSSJLkiSQjeSJjJE9iJEkSSZKRIUmSDEkyMoYnI0kiyUgSSZ4kQ5JkjBjJGBnx+91l1nH3XXefc/b5f8693w/He9W5588+e6/v2mvvvTZR+ekggDJtZlnt2F87zqHMAGhL8rYBADYUAACge9AjAAAAABoPja8MS2rHX7VjoHbcrh0va8dC7diKomnrMu2rHUdqx43aMVE7vteO/8nxIYPy2lI7/q4dp2rHaO14Vzv+1I4VqE6lort2XJNvBlqbPG0AgA0F1WVb7eivHcdrx8nacbh2bEexAOge9ChEjzbXjovooAP0gwAA0HhofBYsNz5y1sdluefj2vHL55x51KFYtFKZ3qkd92vHe8u7jKR4n/tSNrYy+4gqVSoO1I4ZqRtpc7B2zIqRdrFjfN632tGFz1J5G6DhAN10SF2YTPF+PbXjR0hdGy7xd0piQ1fWjie0OBD8RP4MgCuna8fXgLbzTc4B0D3oXnTW1Y4rteON2PgF6WO8kL5crzr/gdjxKunRqtrxVsp7PaofaON+EIDGQ+Oh8dD4DDhE+QXa96h7b7BUtn/RDhPRamX6TL3L3xncY7kYFvM+t1GVSsMN+SZDGd+ns3YcFbHxC9wMyHmgtWyArS4cI/vg5a8U7/PYp67Nyv2rUtfi2NBb6vwHqOrAgR7pGLj6nc/QcYTuQfci1YdrjsEZ7mvwrLxP8ufrFdQjXrb/VHS9D9UOtHk/CEDjATQeGp8id9WDPqfF5bf8MGtqx1Lj3H7LRxhT1+Pp+Rtrx3kJFnjnLZB96v4ldb3jaHuJaaUyfU6No63LMrrPiCqzg6hGhdNlCFGes3onyB74XI1P0tI2wMYo2Wd9pLEM7UiAc7O/gt8pqg3VTtJvVHUQAq96mDLqzCtanCE0LP996tN5mEDRQfege6F0SBsy73uzduwwNG+J6NOkpb4cqqgeceDhiZx3DFUPoB8EoPEAGg+NTwOv0/KZwvN4j1sKfSDg/F6qB9ufOF5zA9peYlqlTLlhmCOwr3MsM+QWLpYV8r35W9zN+d7/WuzcJXySlrcBNp6QPRCe1DFdRY0D0ebxqUV0J8yGaqf/C6o7cOyY8H83+pyzzqeDsAvFB92D7gVyVXXAd4ecf0fVl94K6xFPKnsp5/6DKgjavB8EoPEAGg+NT6Gz7y0b6XE4f8bSSLtDfjMk5/ntpjuNjnbqtEqZ9qm6diXDe30z7vMfqlChLDECJa8o/+VstrQE6/BZWt4GhDlC5rEv4bW9AP6c5drXKvqtotrQnVTPtcez2fejuoMAjpL70lV2qD+qdoVABXQPuufPWmpcDXLZ0VfzNnMr215QcXz6HqOfuw/VELRxPwhA4wE0HhqfkMNys50O5262NNB3Dr/bL+fusPzbJnW9e2h7iWmlMr1O6Qa3/OhV97mJalQoY/IdftJi+qo86aTm1ANT+CQtbwNsHJB7Tlu0rz/BdY/JNdh5eWq59t4Kfqe4NrRHyhlLV/OBl33ekuNEhZ6bl7Tyxqd3Y7Qz73iKzw/dg+75MkzxVsJei9G+uPPOq1K2ldCn9wIgsxKYAKDd+kEAGg+g8dD4FOBp964bZZ6xBASGHV/IbxTkJCEvdtq0Upmam7r65fhPg0EqZkMKEBwcOVnA/f+22DkMvLS+DbBxk+qbT+k6cSbmNbnD5G2w2kfNm63m/Y6woe2FuQHt4wo9Nw8QfKBos/q0I/4Rnx+6B93z5bX6/lHrzq0Iv7kj75XVLN2kevSIiklVB0AZ+kEAGg+g8dD4FOCZehsdz31saaS7HX7Hs9Ue+PybmaOVR9qQFzs5rVKm3aquPcvwXuOqzJaiGhUCjyx6gccpKibgeJtaY2PKViBPG2DD22V9Oy2mNjGf5U7Ma3qbWo3JdXVde1zRbwUbWg2qGmg/TdFnxiwjbIgK3YPuuTIfsxO+nqJtknauAj79Rko+qA5AVftBABoPoPHQ+BRwXY5ky1U77ygAa306SB3qo79D20tMK5Vpv6pvFzK8l7kp4SSqUWE8oOJncUxR8wxj5EZsfRvg51jMyZ8/q2d5EOOax6meiqZb3kc7vqcr+q1gQ6tBVQPtcQMWrdC2oHvQvTzQWuS6pHopuW+SZq4OO1tyPfI2TftF4XuRAdBK/SAAjQfQeGh8juyxfKCks4N2qetdRdtLTCuV6T31Ljsyuo/OaX8R1agQzD0gilqJsd5i557h07S8DbDhLUsblz8/Us8SdbnZOqrPUvKWuL2w1LeNFfxOsKHVoZ0C7QeNd+XNj5bj80P3oHu+6Nlulxx/x7lYf4ec00X1nNPesaXkenTcuMZ1VEvQJv0gAI0H0HhofM5csTTS4wmveZGqvwFc2WilMv1OjasnsuI4FRfMA3VMA/28oGcYtNi5s/g0oXAA64w4br9EkDn/nLnMjNOMcboV3vV+tGQ2wIaXguuY/HlU1YtfEa/njZyPyZ9tGxPNVPT7J7GhHXL+ipLVvValnQLt5sxALJGG7kH3gpmk5lXLvY6/DVrdzOXxRV37RwV8+jXGNfjbrkSVB23QDwLQeACNh8bnzFuKv+TAj+cUvhEA/91JuT8XAi+5PxfhHqtpcfYg/4ZnJv4nBkffgw3OZ6l0tyO+B8/2vyvXnpd34ZmKW2MYwkm5Bh+vaHGEhZ+flzRslIrcUXCZ2uB3vSwd959yXb7/Vymb7RGvpzcxe5Dg2fhaV8Q4emU7ZgR2zM74HHSlENi4mUHHoRIEZrxjU073TrsN2eAVLyO0mFLKs1XsPPBs7cMxrse25IK0m//5HJ4zN2P83a2cbUCc9/JSpXnp1S5b3s01d+YpqgfSveVpto2J0ggCp6VHadpQLqdl4pDye18UPf4o7Z6fcUmJ6h7bI54NfY0WB0hOB2j2G3n+WSmjstMugXZz/4PDBKB70L0wzljeY4riD4JeoMbl3UFHlBXSefr0ZkDkHExFJiTxWdif4skQ/0pfdiGkzXht97vcS++1w37ITvFTTstzTYg9GlPnHhA/ZkbuOy91crh2rKpwP6iKdIjPdt+I5Xg6wjGdDT5Btn7jOACNh8ZD46HxRbDcUmCfE15Tz+Z74lPQ//l8sKC8ZdtEpOd9frtJCdsryzlHHd5hf8DzeSNFLmkA2FGYdKyovwoqUz84cOINwnyoHUckoELy7uYGulEGMAZTeLYeap6Fah5P5bxfxt+Nw18phKS7R6flqGmbkccM46zakMlfVN/hnMVuL9UDm/uocQZNl+M1V1PjAOx3EfFVhm5covpmoma5HszJBiTp+HkOiMcRiw1Z53Ct9Ua9Mt/7puV6/QmeOS09ysKGbpF6POmjyy8iPlfadY+f74Q4ct8oPJ2Pvn+cpZhF0Q6B9rVSJ9hPxQo16B50z40uCVZqm/YqQvl4bHLs03jH3ZL69GaH/iPMRaok8Vl2i434Q80rA/027euixslo3rHb8AMmpO+8YDnviNGPfhdSn2fF/lStH1RFThjBMv4uu0TX2CZ7KTr+yHkm9yrmu0HjofHQ+BbV+H7Ly95KeM0+Cl7Cwo3nZ0Bhfwi49gppzEupMUenJ37meR98rn8npKKOqWvy83tLDo5RtBEcM08vB3a8jWPZWPyjGsXTgsrUVgb3qTG3kd/s+XcxjOkDSpa3mMvihzIif0uZ8oCEtyPygLrPIHyWQphQ32F1Ac+wm7KZYVxUGyKp6yOGndrr41SY73zD4bpbqXEUfyJApG9S40aif8gtV3JSG5CEa3LPEdUp1PVjn8O1Xvk4A58s1+uOWY/S1KOsbegScWbM35yP8FxZ1D2elcEz039T+KSCjer++vheclvb6oH2fcb3eWUEUQB0D7oXzkEfu/Zc+lRxGVbXi7rCqiif/gpVfw+VspGGzzIgdcILql1V32ncYk+e+dTt3T72QQfbe+RcDvLwDPqdct1O6avPWeINUWa2l6EfVCV4QP2tCuTZtOSJcY43a12vHviW0L5B46Hx0HhofGzuWT5I0pHW6wEfhI3CvFTgQ9IYN1Lzbsmu2EY++JovpcPP7/Ka3EaYVqsACRv5NRbj4bqk4bC6r20JjbmJ3v0SlCm/r7l7ddhuyXqgJmxzhA7lsETN83RK3e9UQL3WsxLWVEA071C0UcQ0jqyDR/NKrIpgmNKdYVxkG2KWUX32DrenbT7n6dH1nyHX3UKNS8XCHDadIsVlE9GkNiAp7y06tzFG/ThLzSljSDpf+lrvYjxn2nqUlw396KB7RdS9DvER/JzzdfItp+TafP6eBL5JEbRqoJ39nUc++vVIgiQAugfdC+cm+c8m64x5zZcUf3+TIn163ak/DZORiKx8lmXUGBjXdeyGaPdWCSadkUBOUPDtt3rOHWID/OIf5yxt5mrF+kFVYRs1BkTHQnwDczIjc0l9p1ZOLweNh8ZD40uu8d8tHcnOhNc0RyHNWeab5QM9pOZRpLgb0ZniO2hUss9G8KPXaGDvyT6CxcERc1k5n2fLa7SEGpPrB6GXsfnhbXI6XHCZcjmZM+xdloKsIPfVAiTOTNDMhCB0/qmDERrXVEVEs9UC7RsiimFW6FQQfyh+3rKi21CHCKaLE6kDi0HCv4rcV9h46Jnglx1+k8QGJKXH+P5LfOy6y0zsDUZHTduho5ZrRc3vnYUe5WFDdV2ejfC+edQ9/f57jOdmn4FXoC1PyTcpglYKtPM34eXgbxw0jDvlmI0K3YPuufHUpx09jHGtZdQ4e7RKPr3+jg9gMmKTlc/ioQda18vfH5Dg1uaIAUPzWiPSD9oV8Jt1lvbyvmL9oCrgTXgwyzgsJmXa7+2qHr5r8fKCxkPjofEl1vgNZF9ekITlPhVtpQiZraHpJSCuHcQt6nf8Pn0i3lp0V1I9t5fNGHxQnTa/ZV3/UOPShyB03iy/ZRve+/cXWKYrlTh9IvdlJlEaxkWy58ULQ4+Mhm1qMGBxpKpAqwXa9ajw24ICNvqdX2dwn7zakBlMexRyrh5JPhbg4LxWdaI7Rrt0SeUQ1wakgRcEn7T8m04tEuRIesG/fx0cQD72RqyvWehRHjZ0IIajmWfdM5dvzxn+wHMpP91euysWiGmlQPtmqXPcDsek4zAfoGO8+VYXAegedC+MLvLfhyJq6lDt47ku9S6DT79LXXMaZiO2rcnCZzHRM8oPie2ZkWtGod8SpDvh4KfY8sxXpR9UBbiM31PjxM/eiH7dQ4q3ohIaD42HxkPjU+ck+e+0G5dDlorGFf1FQKdbp1i5FOP5WWyXiTE4H/GZtWE+ENBgzWXxYeKuAzcDAedyJ3FfgWX6Qp2/K0L5mb/7HfE+LstCNqoOtksAQY+iYeOZYtCze4sI/tj2obicwX3yaEPm6CyPMK93uPY++Q5Bu9APxWwvV5VT3BGjnPJM6eQFwS9a/k1v3OWXP/Q82VPGeMxavmdHhGfMQo/ysqF6kMFlyW5eda+DGlfAedrJ2vjF51vuT9k/yppWz9HO35AHrfzy8V7J8Vn2SIeT29UolS8HLHQPuhcWPPni046iBC71MvUNFfLpl1vevYPKSZntTVZ9aP3+Olj0gOLN0NQpc1/HsFdRUsmVoR9UBXTKl2HH3/lNUBtv8XYKjYfGQ+NLrvETlgfYkvCad6l5w4/LImSdjp1z1928TXEfk07Wh4jPq0dQngScO2Kc9yxGo/sv4Fxzs5i8y/Q0xZ+1tzSC49FJjctPPjt2rM0AGC+5c8nHOqqM9hL4MIWgDfREAc9gm2H8V8r3yKMNcfv5apx3L6Vn71XtcjKmA+YipHFsQJpBOm8/jB0OemhbcrqB6sFa2wqkrWTPIV2kHuVlQ83ydd3wK8+6pzvqA2IH2Bn0W3auZ6iUPT1JqwfaTY6ouuOl9snDiV5LzbPry7ZqDroH3XOpx7bNn+fJbSYpKW35WjGffqnl3deV0NaV2d5k2YcOakM8C32O4m0q+lU9c59jvf0fxUslV4Z+UNlZSY35refIbfNJZojsgyBrW7ydQuOh8dD4Emt8h8UgzKRwXXOjBP7/nXLdoEL+qT5+h+Pzm7PTeJYhj5btjvCsPAN+WpWB38jYNeOcl44CcMzygU+XrEy71bmuo1Ue28k995xefuJiTM/HLD9z+dkL+DCFcacEDua0RWDSDMbk1Ya0w7MtpefXs5FcdxPvUo6Fy2zfODYgLXZS8AZco+rZ5iya8z6kHp+12PyTBetRXjZUL9H7ULK6d005ceyA8gq4QUdn+2vBtjOPo2rBeZuPtSeH+9r2YfhdsrKB7kH3XNCbxJm6EkaP+s2ow2/K5NMvKch+tIq9yboPrXlN0VIR2FhP8VJn2tJ0uAbuiuwHPc7Zh4iLDpZfj/DbU5bnGGqDdgqNh8ZD40us8bssNx9NeM01luvxqM7+gN9so3hLffTstDhLyHRleObzTk+V8XcdZdHL5Dyju7lEZTqUsKM94FCGHjfIfVMEz7ExZ0h+cxQRnVf3PIGiKDrQvpmyX06YVxv6TOmPlm+JIbx+QS6XXIhRbUCaXAr5/hcpeImZ9/tZ8h/ktG1A4+qYZqFHedpQ3Q5ulKzuaSduNMQeLVHO9t2CbScC7Xb0Zqn/5HBPW4B/oURlAt2D7kVhNzWvDnGZHalTF/RX0KfX77yvhDaurPYm6z605lYKAbmjEf0Ujz7LN7hdgX5QFQLtbANcB2xcypev1dXi7RQaD42Hxpdc421LbfoTXlML2GcKD95foOg5XRlzdJwDH3MUbaStgxo3d/A2V/Hgka8Rqs+afxjR8Htss1RuFoHVJShTLgO9pGRvxPcbUb+/GnCuzoEctjO2ztd2JqaR3EqgKG5TsYH2MxY7N5ji9fNqQ39RtN3bXbkbYAPDMGcXuW4KFdUGpMmrkO8/QP5B8k2GHffba6OTGldZeU5GkXqUpw3VG+/sL1Hd67E4/H459j30DJW89/lAoN2NQUq20VMceFak3oPnfonKBLoH3UujzoTNytO5rldWzKe3pQMp44z2MtqbvPrQJocStFsPnW5jh+PvbKsVXX2CIvtBVQi071bX+BjTt89C68raTqHx0HhofMk1/qW68Z8UKoYWsJ8UvruvuTSbBdl1FPI9xc8bRdQ8I54bE49AcS41b3TtvVSa9QnL5bTlQ3OjXFpwme6j5p3Xo/KJ3HZm1oGO9w6NY1q9h+tSQ1N0ZwkUiZ4l/Cjn+9tmGKe5QUlebegKpTsoSmJ/FpRtcV12uCOG/Y1qA9JkOdUD5X7ff7+lrvRRY765oFVTfTGcmCz1KE8bqr8t36uzRHXPtqR3IOQ3d9T7VGGfj3bK0e6xgfIPtHvt/bPUjVGKlwoBugfdy7J+RkUHC8JmF5p5dcNShZXRp7ctK99ZUjtXNnuTZx/aYxPFm1FuYqZQiJIu9xE152fvrEg/qOxoOx8lr3k3ue+F10rtFBoPjYfGl1jjdf4hPt6kcN0fFG3q/zL1HE8c79NjKbjtEZ9Vb07Cedom5O8PkVvi/ijcszzzSMFlqpe6jEV8p15yn72pl5+ELdfTTpxrWqAtCd8JpMsRct8oKW1sM4w/pXDdlVQfHc+rDT2heLNwKEKbjJI6TA/Uno5xvxs51oV+B6eil+yrvIYoPGUMc93ye9flg1noUZ42VLfzZyWre3rA+rXDbz5HeJ+y0I6Bdu1IH29zzYXuQff4W/2K8bt/yD2/sM51fbOCPv0yi2Yvg9teyj40UXPO5ahBVZ1uwzUdXJfFpl6rSD+oCuhBjCizj0+Q22Q/aDw0HhoPjc9N4w9abnw54TW1gM1R+Ox0/RxHHe81QMlHMCczaNxB8AjblKXcNxVYpk9jlr/HZXLfmOY+RUsroI2865KoCYo2a7FsFJEu4HuG76Nn+c7kWJYHLO+ahgAOG0GsvNqQ3pAmjdm1evDPdSZBP8Ub6IxqA9LEe9eREOdVvxfPZvAGLsPSmumZAlFWiWWhR3na0PEIWlBE3fsVsTOmOwlnqRog0J6vXSkj0D3oXh/5b/odhN7wMSi/sF7qHZZGo4w+/doIQQdQbB96UHwqve9ZlBnDpyhe6pdTlnqyOmJ7LKofVAX0hELXfex4Bu0XalxlAI2HxkPjofGFa7wtmPdXwmtqIboZ8TmiBCV0p/5MjOedI/9N77LiL0u53y2wTKMGH3RQylwiwrM9gwYBptVzhRnT5zGMna18u6latFqgXY8mzudYljct75pUANeIoT6WcxvSsxfSQG8i6LLHxUrpJMzG+KZRbUCaTDs6CnM+bSRsqa9tldXrCM+XhR7lZUM7LM+/tUR1bztFz/95XP1mY0X0ox0D7aupeil+oHvQvSw5IveKoyP/cwxcjbeAT79XXfsdgTL2oddLe+MULCfVfQ9EuM5EjLbI76UnyQ1VqB9UBXRec1cbORjBXkHjofHQeGh8bho/ZTH6SUXyYYwCNpdmv4pwr5/q48dZovYng8Z92qFB62UyPwosU23glkZ4V+3snAg4V+dQnbScM6DqoHbiwnLh8bPrfGB55oBOi1YLtBM1z0DJKxCi68MCuedU9MOb4dydcxvKwhmJ01HiFBp3lWPsEtCLYwPSYpuhFWHf562lfYSljGFsMyGirBL7k8P3zcqG7qLouRzzrHt6c55zDr8xtfdLhfSjHQPt5gZ59wlA96B7nh+5K+Lv9MZhQSkuZiP238ro0+sNr+/BfBTqs/jVSQ6OvJA/6zQD1yNcZ9743UvH3+lg7oeYfZii+kGtWpeWSt81aHYuf/OL0HhoPDQeGp+nxq+zBATGUxBCs3J+dfhNb0hQYlACJH5Bk6BK7cJ8AtHz27H2OYXnFusjt2UbeZRpXAPHI5PTEb7ByZDn+ttwouIK7yg1L2XUDtgqqs7MxFZCLyfalcM9V1vs3MuE1xy01Pe82tCvmPaqM0Xndkg6PNqGXVLncQ64FSnYgLS4FMFRmLDUG5clk+OUbJVYFnqUlw09H+JPcPntLrDuvVK/We3QNs12rVedHaDy5gFtx0D7A6oPpLW7vkP3oHvMQ4oWhPTrX/kNSm4Oea87ohVl9+n19+knUKTPYoM3S+SZpj0+AR2bX8fPslb9nZ4QcNXh3hx0NNOazCWob0X0g6pal6L49fow7c5Bcs8TDY2HxkPjofGpMGhppEk3j9IC5pIrSuf+MZe97JNKbxtBu0DuI2VBTMYo/OVSuccDDEbY5io6n+ivAsv0a0xDepcac82FzfZ8oO6zR4kGz8JfEyK8XSFGkr/JWMD7s3HkmQg7COSNXhp0JId7HrPYudEE1zM3MzpdQBvS+fJcg7gPyX8zF93GgnJdskZ8l/Y6HNDOjvncL44NSAtvxNxl4yud2++p4z1mKNkqsSz0KC8bqr/tYeXUTVmc07zq3nLl/Lmk89Ep28wNbbdKfSprSrIqB9o7KPqsrM0RAyetDnQPukdUn+k5F9FWXaXG1cKrHDuv5sAj98muFahHURileOlLQTY+i1/fYU9Au/pj0Y3b1DyTWccOXFLOTFB66TmK6AdVBZ3qIyzYyrOIfystsZXre+W/QeOh8dB4aHzu4shHX8Jr6pHFvQ6/0TMAvQDw9pCK+YKizU7z44y6zlTIB9gjhuexT2fQC6BPOwRYXFYT5FGm4xEahYeZIuEnhefiZfxGLPl+nKrBljf5NYVvqtApgYX3cq1PPu+/TOr9ZQJF8TUlp8CVpxY792+M66yW35nXWVdAGxpS97niaA9eBQSvJslt45IL4jBt8vmd986HpIOTlg1IA3PA8pTD+WfVt3HRl32WuvakYD3K04ZOq994z71W/m1ngXVPp/RxSRvz2ud9WD85jcyWEtvZqgbaedWDN4PqJbmlyVth1NfnlM8+O2UHugfd00vDXWd0rlcd5aCZcmZwYcFoe3slaNZZEZ/+DbXfCqC0SNtnWab+vEr8h2HLuUGbmvJA/0fLPXT+4LDg1FnyH3CvSj+oKkSZ7d+h2u2wCqZ5tmNYyrvV/AJoPDQeGl9ijf+b7EttDiS8rhn8dp3J99XSmd0rHdltPr/hgjdnp71J8Mx8rc/qGb5Ih89rXNxg9svHCduMdBO5pRpYQ26jd3mUqR5hD0t7s9NopDOORpSoeTkJlwGPSPMM+0uOTtysODod0hCPiDPFjdQbMV2w3Ge1GORn8GUKxZxN8jnje20g/3z0l6Ue+82Y4LrFo6cDIua6Tr0vqA2tVe3ol3KKTLqlvnP7WBlwzVOWNnZI2liH2I5XYlfMvSf0qPV2+b4PUrYBafCOoq0KMh3FY4468p+lnj2N+Jxp61GeNnTB0oHldvE9oAzzqnt6hYLLpkj6fXpEP7+n4CtlTVUD7bOWNsTt1W8m0jqxxXzeGEXLH9qqQPege0TNS8Nd2kiv6j98CDn/p+qfLBFt+Uz+MxjL5tPr/uR+mJBCfJalUt+8jer6xT5MkX+6v63UvPH8UmnHvy32pVPVpbBNDo+qeronpTLLsx9UJfT3DLKNty1B2RM+utdqqwag8dB4aHxJNZ5HMYaoeWdnM79T3Bw4nepFHjn+bt7yHN9CGudBdf6FhOXSa3EUbMd/FL6cxRzEmCH/mZDm0pTbJSjTB8rQ+o0QHqD6yB0PAqyKUM7vfcr1fMBvOqReBn0XfvYVAQES0wnrIlAk/J3MvIpZ5NLtEId4irLbOHaooDakbYe3ia25yQo7J+dE3N6FOCJeeU2GvO8YNc9SsunIfQoeDIxjA5LQQ81L+vi5j1NwegpvdvpTh7LbG/Be3jLMKHlL09SjPG2o3zOfLEHdM2fbTzl+h4+We8xTdqsu0qSqgfbXPnWANeOOBF/65L+jUk8/VeSbZA10D7pncsjnnlw/Bo2+SYcEXq6od/sY8o2W+Fz/MzXnxS6zT39IaSoopg99wOc3Pyg45cKsz+/OBvh1pi/Y4VNHL1Njfuk00z7k0Q+qKmYKiWmyr464Yvhj/xh/v8ZiK8ZbqGyg8dB4aHxJNX7EJ/jqd/yWijwU4R4HInSuTY6KMf0jHaYhCs+dc0fda1MKZbRUhHlSyuqP/PeNdFpdNyzxct8vyDWm5R2XGUJgCvhwScqU399cPvRK3rnDaKRjRiOOM0K8TSr5ghjjcfJftaAb+wUxZAtyfJXnsX2XN5Y6/ZAQZC8LZjqktPPpHqTmkeUsjk0FtSE/G2g7blPzMtygNnZRhHdBNOCj2L7NPr85Ke34jzg9RzK0AXF4G1IXFsh/Z/M18nxBKWNeBDgH+vgjHUZXTU1Lj/K0odyB/iDPOidtYUsJ6t4WCt5kx4/tUl5/5F7saG+oiI2taqB9rbTbsPY0IzZwDwHoHnTPxkXpEHs2a2uEvuCIo7/MevZTymJK/tzlWO5l8ekfEWazp0FSn2UL2Qe2w353xccGuJ7Luu7NquyRPrw3yM7958MV7AdVvR49IfsEUK4jT432b5vxfFhs0g+JtbRKyhhoPDQeGg+NB1J5vWUi3ujjfTH6v6UBvJPOfm8Jn5+X/dyTBjUvz/xLxI6XcO+uwDfwctHPi9N3KIN7bENVT+RIeUuXflLrDYDk1YZ2im35btiW93KPDahmoOQ2FGRHlTdDJfGNuM7xpIFjcnAHuo/CN9UC0D2w2BfZ7+N/cTDxgXwf7zu9kE70ujbSo3VUD149QpUpnLNGX5nr42aH33RJXebfcMqaoD149Iqp/Zb+OQ/0cmqbXRm/a6v3g5LCbXzCsFFzoiWXYeeh8QAaD40HoHXhIPsMiiERfRS8VA0AAEA8bohzzcdDFAcAADThbfTH/jwG8FobDmSbM4I/oR8EAADQeABAeeDRsWlqrbxvRTFC9VRVvSgOAAAAAACQMWaQczeKo+XRe7vdRT8IAACg8QCAcsBLW2ak0R5GcSSGN1R5JeX5loI3pwQAAAAAACAJPYYvfwzF0RaY6dT4KEs6PPSDAAAAGg9A28JLDjnvvrnscBWKJRW6qb7x0F0UBwAAAAAAyMif9zZcPoviaBs+UmOgvRv9IAAAgMYDAIqDU8QskP/OzR9RRIlZSYsbBHN5XkJxAAAAAACAFOFN4p6JrzmI4mgbulW/7QP6QQAAAI0HAJSDXYRNa7Jkee14LOV7HsUBAAAAAABSoEs64LO1Yx+Ko63op8ZA+230gwAAABoPACgHlwwn7S8UR2aco8UUPddRFAAAAAAAIAE8W5iXknMu7DUojrbjPpUzPzv6QQAAAI0HoO2ZFAdtvnZ0oDgyZWPtGKkdS1AUAAAAAAAgJjw55gyKoS3hTfF+U2OgfQ/6QQAAAI0HABQP53zyNkKdQHEAAAAAAAAAQOngNCwHqJ733Dwe1o7dtJhqoBNFBQAAAABQDH8bDtoJFAcAAAAAAAAAlI67tDgxKuzYjqICAAAAACiGW1QPtG9AcQAAAAAAAAAAAAAAAAAA0fhEi0H2bygKAAAAAAAAAAAAAAAAACAaq6g+m30UxQEAAAAAAAAAAAAAAAAAROMI1QPt/SgOAAAAAAAAAAAAAAAAACAa41QPtHejOAAAAAAAAAAAAAAAAACAaMzQYpD9nfF3PLO9F0UDAAAAAAAAAAAAAAAAAASzieqz2a/K322tHfdQNAAAAAAAAAAAAAAAAABAOMeoHmj/p3Zsqx1vasdyFA0AAAAAAAAAAAAAAAAAEM4dqgfa+fhROzaiWAAAAAAAAAAAAAAAAAAANzhNzPfa8bt2PKod61EkAAAAAAAAAAAAAAC0D/8H7TXvu88GH6QAAANYdEVYdE1hdGhNTAA8bWF0aCB4bWxucz0iaHR0cDovL3d3dy53My5vcmcvMTk5OC9NYXRoL01hdGhNTCI+PG1zdHlsZSBtYXRoc2l6ZT0iMTZweCI+PG1pPlQ8L21pPjxtaT5oPC9taT48bWk+cjwvbWk+PG1pPmU8L21pPjxtaT5zPC9taT48bWk+aDwvbWk+PG1pPm88L21pPjxtaT5sPC9taT48bXN1Yj48bWk+ZDwvbWk+PG1pPnQ8L21pPjwvbXN1Yj48bW8+JiN4QTA7PC9tbz48bW8+PTwvbW8+PG1vPiYjeDIwMDk7PC9tbz48bWZlbmNlZD48bXJvdz48bWk+TDwvbWk+PG1pPm88L21pPjxtaT5jPC9taT48bWk+YTwvbWk+PG1pPmw8L21pPjxtbz4mI3hBMDs8L21vPjxtaT5NPC9taT48bWk+ZTwvbWk+PG1pPmQ8L21pPjxtaT5pPC9taT48bWk+YTwvbWk+PG1pPm48L21pPjxtbz4mI3hBMDs8L21vPjxtbz4rPC9tbz48bW8+JiN4QTA7PC9tbz48bW4+MzwvbW4+PG1vPiYjeEEwOzwvbW8+PG1vPiYjeEI3OzwvbW8+PG1vPiYjeEEwOzwvbW8+PG1pPkw8L21pPjxtaT5vPC9taT48bWk+YzwvbWk+PG1pPmE8L21pPjxtaT5sPC9taT48bW8+JiN4QTA7PC9tbz48bWk+UzwvbWk+PG1pPnQ8L21pPjxtaT5kPC9taT48L21yb3c+PC9tZmVuY2VkPjxtbz4mI3hBMDs8L21vPjxtbz4mI3hCNzs8L21vPjxtbz4mI3hBMDs8L21vPjxtaT5lPC9taT48bWk+eDwvbWk+PG1pPnA8L21pPjxtZmVuY2VkPjxtcm93Pjxtbz4tPC9tbz48bWk+JiN4M0IxOzwvbWk+PG1vPiYjeEEwOzwvbW8+PG1vPiYjeEI3OzwvbW8+PG1pPkw8L21pPjxtaT5vPC9taT48bWk+YzwvbWk+PG1pPmE8L21pPjxtaT5sPC9taT48bW8+JiN4QTA7PC9tbz48bWk+UzwvbWk+PG1pPnQ8L21pPjxtaT5kPC9taT48L21yb3c+PC9tZmVuY2VkPjwvbXN0eWxlPjwvbWF0aD4tUg7xAAAAAElFTkSuQmCC\&quot;,\&quot;slideId\&quot;:361,\&quot;accessibleText\&quot;:\&quot;T h r e s h o l d indice t espace égal à espace fin ouvrir la parenthèse L o c a l espace M e d i a n espace plus espace 3 espace fois espace L o c a l espace S t d fermer la parenthèse espace fois espace e x p ouvrir la parenthèse moins alpha espace fois L o c a l espace S t d fermer la parenthèse\&quot;,\&quot;imageHeight\&quot;:17.770666666666667},{\&quot;mathml\&quot;:\&quot;&lt;math style=\\\&quot;font-family:stix;font-size:16px;\\\&quot; xmlns=\\\&quot;http://www.w3.org/1998/Math/MathML\\\&quot;&gt;&lt;mstyle mathsize=\\\&quot;16px\\\&quot;&gt;&lt;mi&gt;R&lt;/mi&gt;&lt;mi&gt;i&lt;/mi&gt;&lt;mi&gt;s&lt;/mi&gt;&lt;msub&gt;&lt;mi&gt;k&lt;/mi&gt;&lt;mi&gt;t&lt;/mi&gt;&lt;/msub&gt;&lt;mo&gt;&amp;#xA0;&lt;/mo&gt;&lt;mo&gt;=&lt;/mo&gt;&lt;mo&gt;&amp;#x2009;&lt;/mo&gt;&lt;mfrac&gt;&lt;mfenced&gt;&lt;mrow&gt;&lt;mi&gt;D&lt;/mi&gt;&lt;mi&gt;i&lt;/mi&gt;&lt;mi&gt;s&lt;/mi&gt;&lt;mi&gt;t&lt;/mi&gt;&lt;mi&gt;a&lt;/mi&gt;&lt;mi&gt;n&lt;/mi&gt;&lt;mi&gt;c&lt;/mi&gt;&lt;msub&gt;&lt;mi&gt;e&lt;/mi&gt;&lt;mi&gt;t&lt;/mi&gt;&lt;/msub&gt;&lt;mo&gt;&amp;#xA0;&lt;/mo&gt;&lt;mo&gt;-&lt;/mo&gt;&lt;mo&gt;&amp;#xA0;&lt;/mo&gt;&lt;mi&gt;R&lt;/mi&gt;&lt;mi&gt;o&lt;/mi&gt;&lt;mi&gt;l&lt;/mi&gt;&lt;mi&gt;l&lt;/mi&gt;&lt;mi&gt;i&lt;/mi&gt;&lt;mi&gt;n&lt;/mi&gt;&lt;mi&gt;g&lt;/mi&gt;&lt;mo&gt;&amp;#xA0;&lt;/mo&gt;&lt;mi&gt;M&lt;/mi&gt;&lt;mi&gt;e&lt;/mi&gt;&lt;mi&gt;d&lt;/mi&gt;&lt;mi&gt;i&lt;/mi&gt;&lt;mi&gt;a&lt;/mi&gt;&lt;msub&gt;&lt;mi&gt;n&lt;/mi&gt;&lt;mi&gt;t&lt;/mi&gt;&lt;/msub&gt;&lt;/mrow&gt;&lt;/mfenced&gt;&lt;mrow&gt;&lt;mi&gt;R&lt;/mi&gt;&lt;mi&gt;o&lt;/mi&gt;&lt;mi&gt;l&lt;/mi&gt;&lt;mi&gt;l&lt;/mi&gt;&lt;mi&gt;i&lt;/mi&gt;&lt;mi&gt;n&lt;/mi&gt;&lt;mi&gt;g&lt;/mi&gt;&lt;mo&gt;&amp;#xA0;&lt;/mo&gt;&lt;mi&gt;M&lt;/mi&gt;&lt;mi&gt;e&lt;/mi&gt;&lt;mi&gt;d&lt;/mi&gt;&lt;mi&gt;i&lt;/mi&gt;&lt;mi&gt;a&lt;/mi&gt;&lt;msub&gt;&lt;mi&gt;n&lt;/mi&gt;&lt;mi&gt;t&lt;/mi&gt;&lt;/msub&gt;&lt;/mrow&gt;&lt;/mfrac&gt;&lt;/mstyle&gt;&lt;/math&gt;\&quot;,\&quot;base64Image\&quot;:\&quot;iVBORw0KGgoAAAANSUhEUgAABdkAAAEeCAYAAAB2cxyMAAAACXBIWXMAAA7EAAAOxAGVKw4bAAAABGJhU0UAAACu8UoccQAAaW1JREFUeNrs3Q+kFdv7+PHHcRxJIkmSRJIkiSRJEkmSHIckyXVFkiSJXElyRZIkiSRJckiSJJEkSSJJkiuSJEkkSY7E57ef3579bTdn1p+ZWWvvmb3fL5bv93M7e83M2rPXrHlmzbNEAACxHW6U/2WUfTQNAAAAAACoMI1dZMU0DtM0AIBOOWq4GO2maQAAAAAAQA3skuzYxjGaBgAQ2xHDRWgvTQMAAAAAAGqEGe0AgI7ba7j4HKFpAAAAAABADTGZEADQMSOGi84lmgYAAAAAANTYZcmOeQzTNACAUJY2yo+Mi82DRhmkeQAAAAAAQI1pbOOhjI97aCxkCc0DAChrWqO8z7jQfGiU6TQPAAAAAADoARrj+Cjj4x/vpBkbAQCgsLsZF5hfjbKCpgEAAAAAAD1kpWSnjblH0wAAijpguLgcomkAAAAAAEAP0phHVizkIE0DAMhrkTRnrKcvKo9pGgAAAAAA0MM09pH1Vv8imgYA4GugUV5mXFDGGmUuzQMAAAAAAHrYPGnGQNJxkRfSjJkAAODEq1EAAAAAAKCf/SOk0AUAFDRHsp/WvhKe1gIAAAAAgP6gMRCNhWS95T+H5gEA2NyU7Ce1q2kaAAAAAADQRzQWkhUjuUnTAABMVhouHrdpGgAAAAAA0IeYjAgAyOW54cIxn6YBAAAAAAB9SGMiWbGS5zQNACBtk+GicZGmAQAAAAAAfeySZMdMRmgaAEC7FxkXi1+NMo+mAQAAAAAAfUxjI1lB9hc0DQCgZYPhYjFK0wAAAAAAAPz/GElW7GQDTQMAUA8NF4olNA0AAAAAAMD/j5FkxU4e0jQAAC4SAAAAAAAAbkxSBABkumi4QGyiaQAAAGpjQaNsaZTzjfKoUa7UrH4A8DUgzYBmq0+6QZOggzZLdgzlIk0DAP1raqP8zLg4fEgGLgAAAKiW6Y2yvlG2Jzf09xtlLGM8d7qi9QOAD70fnZ/0R9sa5aQ082G/apRfqf7oEc2FDp+bHzOuixpbmUrzAEB/2iPZT2CP0TQAAACVcb1R3kh2sNtUNlaofgDwdaJRfuToi7h/RTccNZyLe2kaAOhPzw0Xhnk9cjP6v4jlZ3Ij+lWasyn0FUWd7bWjUVZKdd4E0Nco7ycDVX1D4SCnPQCgoEuRrqm/2q6pTxvlWqMcb5SRRplCs//fuOZ6Mt5459mmQxWqnzEKXLaX7EfmVOAYzhfc9zG+/j/8Lc0Z69ofPRa/h3/r6IfQYfMN5+JzmgYAuCi0yrMeOT6dpX+1Ue5K/pkQoYLwN5MbhkldaoMlhmO/yukPAChgpzQX+8oz2zlEAF63uauL19OqjuMeW9rtUcXrZ4yCtFXSfMD2RLLTWcYKsoayvmAfp4HdUb5+K528dNhx3zVIP4QueGY4J+fTNADQX44YLgj7e/R4lyYDpv9JdwLu57pwsX1q2ae/+AkAAEpYmIwlOhlw15nuh6RYMKUX2YJ6/1a8fsYosNGg6mppBt19+4fNXdxffePmY4591cDucSEQl8cES3veox9Cl+yLeA0GANTIK6nuq5YxXc4xAL6e3GCmZ84NJv9NB/+6ov3ZRnnhWaemlJnegeOc7diPZ/wEAAABrM5xXdWc37uSsUYrrdpA8r81NYymWvjqUY+OYRbS9DJsaaO1Fa6fMQryOOTZvxzq4j7mmcjzif6rkIHA3z39EGLec/9H0wBA/+j1VDE2vq9yFlk8Z640Z6V8c9T9RZrB+W4e5y9+BgCAQG57XFf1YbRPupeJ0kwL8MtRn15r1/R5u58U8xt0AxWunzEK8pgq/hNZumGT5HsjhwWDi5lpadNV9EPoItMbEQtoGgDoD/sNF4IjfXDsa8RvhkmZxbymJgN913bOS7wFUtcxcAQAdIjPYn8jOetcIc2H0q5A+6I+bnfTAva3K14/YxTk7Qt830DttBke/RQLIoYxIuZFY4vcT9EPIZR+S8MLAEi5b7gQLOuDY9/gMQA+F2hb28S9cJPeqE6IcJyDjm3f52cAAAjkkriDFUUeXq8Sv9QxA33Y5rbZvQcqXj9jFOSxW/wC2C+6sG+3JN8sdoJuxZ02tOlN+iF02TLOIQDoX4OS/Qr29z45/j0eA+DhgNtbJ36B9hhOWYIdy/kpAAACeeC4zpW50fSZJb+vD9t8s6U9ltWgfsYo8HVD/BcT7aSdkn/xZhY6Lc60/lWZBxf0Qwjlu+E8YqF2AOhxpkWsRvvk+F0LE/2McDHc5jHoPhXhWPU40rMLP0ozB2Evm8DPHAA6ZkDcD5PLzHye63ENfduH7W56e+BHTerv1zEK8p8nP8U/iD3Uof3SxZrb12DSlCUvxb3wM4qZYWnXpfRDqHCMgTUYAKDHnTBcAHb1yfF/lu7MKr8g3VsIaVZS9zrp7afpGujR2ZS/pD9TBwBAN/ikdFlYchvPPbaxuM/a/aOhHa7VpP5+G6OgmPTilK78551ao+Fharv/SPZM1vZylq+zMNOEpVAP/eiHUNYuwzl6kqYBgN72uMuD0m5a4nGTvjfStqeIO8CvN7STOEULay06w0whAOh832tbTLwsV853LVv7qM3nW9phZw3qB3y15+HWgKpr0sqGDuzT/tQ29d5qpXQ2HWW/GZXOPPQDilpsOEcf0TQA0LtM+dh/9Mnx/yPdzZW412P7/3KaFtK+oO15mgMAOuaJ47p2McA2DntcP/tptphtIcgFNagf8PW67dy7LubZoq2yLfL+6H3CmPyZJkZTWrkeNsZIR9lPvgoP/VB9P4S87ADQV1YbBii3+uT470t3c7oOWQaJ7QvQTuZUzUUXYGvPi8lMIQDojMniDn6PBNjOdo/t9FMqhusS762BTtQP+Jgn4wOqmxz9wPGI+6OpCNOLb7begHU9bLzL11nYUku7zqV5UCG3DOfpGpoGAHqTaSb10T44dg1w/6rADfppj0DBPk5Vb5rmqD0Nj37HpNwBgM7Y7LieaZ8c4sGxz0z2Q33S5hroGzO0wZUa1A/42pM6/zRv9lpHP3Ap4v6kZ6s/SP77ZI97jP18nYUdFBaSRT0cM5yre2gaAOhNpnx2/TDzd1iqkStxtcd+vOBU9bJcxi+ARd47AOj+uCIdhCrLJyf7pj5pc9tCs1trUD/g607bufc6+W+ut2duRtqX9GxqffN0dvJvroeNpFkqx/QmMukhUTUjwgNqAOgr/xk6/ll9cOznpRq5EgeSbXUzN3yvDGKy8t6R0x4AOueTdGZ2+UOP6+acPmlzW+7nmTWoH/AxmBovn277N9us8fcR9mVCxj3U7rZ/v+jomz7ydZY6D0zfN+khUTUzDefqa5oGAHrPgGGQMtYnx/9GqpMr8Z5HsICFfMzn8QlLu62iiQCgI5Z4XMuWBdjOFHGnYuinN8BMDxze1KR+wEf6DdQNbf/2xdIXxLivOeW4Z/go8Rd/5jwYn4psIs2DChoznK8DNA0A9JZlhkHK/T449nkegYC9Hdwfn9feea1sPM2//tzSZj8YwABAx/zjuI59DrSdfRW7hnfTJDE/cDhfg/oBX+fE/LbpbUd/MCHgfqTTJ32VP9/oWCSdWfy5X52RuKnIgNBMk+mW0zQA0FtM+QIv9cGx75Zq5Urc67E/zwNuT28GdCbIjsDHobOK9GHAO2k+tdeboG/JzY8uUmRKeTM/uYlf57kd/fsLHm12vYPf4VRp5qbV438pzQB/6/h1htMuaS62206P91Dym7shzVeav0q5NEX6UGFJ8vs+mbSB1jk3R9vqwsePkmP4lRyD5jTd0oXfqqau+itpowfJsYyl2lZTGczrwr4NJb+jVjt/avve9f++Sc6H9Vxu0CfuO/rky4F+d+/EnYphQgeOdyDpx48mfcBbaeZl/tnWR+nNtc56XR1pH0YkbiAvdv2xxyi9ck3UMYauMaAPNm5Jc+Z263ozlvxv/e/HI55r3db+u7+d+jfXWhCh3mqclNH/bE/9jeshYKjFn3tlzLI8+Y3dSX5brXP6bXK+p+/HXhva9XCF+yHuI7p3H1EFpsl0mxk2AkBv+dfQ4e/rg2O/6RgAv+3w/mwVd8C4yOuuQ8mNhdZ/LhmktectvxVwgPzK4xhaDwv03NuQ7Ntw24B5imPweVTcaX58S6iBjS58dU3cqQu0aP7OOW3fTdZnfHP0DSQ3HiNJu4wmn82q0+eV/lnJcVThwYW2jaZHepzzOz3vOIdCWZO0w88c+/ZUyF2M3jbBox8McYN9wuP3FvtGXq95FyX7FXDXNSD0TbVtfZkpFa8/5BilF6+JA0nb3PMcY7SXd8l4fqhH+pf5Yn9T5bSjPULl6k7nWr+T8Td3pDOLP9d5zDKUfIevPe9/WoH/uZa/W16Bfoj7iGpNgKoK02S6owwdAaC3jEp/Lhoz6DHQ7PQr0Js9B722m6W1jXJMmk/L9SHCZ+nM6/SbMgZkL5L9GWwbCG5slKtS7CHCgJgX6S1a1pQ8bh3o35DsXP5b2m5OBpIB9Gjbje+U5IYha79OedzgPct5s3TSUafOFP+eo769EX+b+2X8wok66D+cfGcT2tp1SXLzk/7bGZH2b1NybqcDGQfk91saA8l+Zs201Yd3kwXoTcPinr1ZNijr80D6csRjXCHN2Xnpa9f55Pgnt/UD+rdnLUGGSYH2yRSkelax+mONUXr1mqj78D5jWzpj/Xhyfg20jbF0HJk12eFV0vZ1l54dviCjvWzf0V8B9mFjxncxvcA9xqEOtVlVxyzbGuVDxnm6N/leB5Kyvm3/vyT7skPM6SG72Q9xH1GN+4i6jY9GGToCQG8xvda9rMePe53Hxb/TDxo2eQ5K5ljquC35ZzqVTYmTldf/jWNQroP5b5I9a8ZkjoQNsJfNz7lfxs9g1Bn6ix2fO5787YnkJitrvzY46hhNBuWP5c+ZNrZie3X8XIG2ex7hN7BWxr+l8FLcry1PMAR/QubiXyjjZ9Xr93/Qsp21hrY7wqUHPeq8o994XLL+XR59032JkyZmtiEYciEjyJa22tBX62KiZQPtc0oERTpdf6wxSq9dE2eJeaHZK2J/UKX/9jbHfp+pUf/SntP4Y44gVqucLbn9aTJ+AsDWjL/bKJ1Z/LmOYxYNGt+V8Q8qtls+Mym5P9C/1TccTTOlR7vcD3Ef0f37iCozrYPHOgIA0GO+Sf7Z0r3gpOPC/7MLbeA7k32lR106i0bzU+8R+yyFjwH2+2VGvds9Prdawj3Nvy+dmx0wTbIXrzklfkFd/ZtWvsQbhnMvbx5FPSc+WL7nr5bz5HqqvVYm+zjFsH/t+xnKBMMA/Yhnm5oGrtsD7d/BjBuy9x43QgNiftUX6EWuVF5FgzX6ZspVj+ujvtUyMcJx6Rou6Rl6On7amKMO0yzbqyX3bbulPTYEOPYY9cceo9T5mqhjoy+GbRzMcb72WpA9nYrqYsbfrHAca9kxYTq4e8Pwd660NZ8jt1VVxyxrZPyscZ2lPsvjswuSv78m5tnSOyrWD3Ef0bn7iDoYMrTDN4aOANA7TIOpH31w7K7c4Xe7sE+u11zzBNltNwX/c9yk5GGa9TLd8/PpG5HjBW/WTTNStgX+jnSQnzVDbFfOemwzPu4V3Lc9ki91wkDb4PeTZKfOmS1h1wfIoufK04yBd57F9I5KnNkhUw03QnrD6ZuOhhsL9Iv5HtevvPlyNQByQtwz7fQacCDCMWmQ4FbG9j55BKyyvDTs/8YS+zhqaZPBAG0Qu/5YY5Q6XhPXiTnYdzzn76bXguzpxXezxggTIo7tt2X0Aaaxriu1Yaz0EFUes2Q9+NG0W3lS0TwX+wz0WRXsh7iPiH8fUSemscyAAAB6gmnhmBc9ftwzPG469ndhv4543hDlvbG3zf4bKbnPFw315vku2gfMRRaD22A5vpALNmlw6EuAgbH6W8Ln6bQ9pMlKfXRFfucvn5nzhivUzB4NBHyQ8qmaTA/NyjwwnGO4EdL/Ns2zjinSvw8y0X/2iDsQPs9xM6nXBA04a77cZ57XxLsS51X+OZKdi1xnYi4sWOd+CT9T1PRGYqhX0GPXH2uMUrdr4iJLACZvmqUBy37urGn/ciHVl5iCs7aFiL+UuG/44nluzvTos7ZE6q+qOmY5ZNivqQH7ijcV7Ye4j+jcGwJ18NzQFvMZQgJAbzDlJb/R48e9XbqTe8/lkmdAIe+r8K8sAY+yixmZZuvkcVPKLUR6MtKAOz0wzgo0HCtY3zYJn6fTNKslK/XRkbY2st18DVn283rJNtUB5Scp/jp8i23G3ljgffsi9jUR0kaEPJToHzc9r2G/kt+SPmB7lvzWvkq+HLnaH2v+9yWRjmWRoQ/Q/nRFiXpt6SyK1LvUUt/hAO0Qu/6YY5Q6XROHxD77uciY1FTX7Zr2Lx/F7wHPW0ffU0Q6h/jVkvcYUwO3TZXHLFkTiL4nY7e8RiVevv2Y90rcR8S5j6gjU/qcdQwhAaA3mBbavNzjxz3qGPy+7dJ+3fYMTuQxWeItQKdMM4byDJ7bb0iKLFb31LAP5wN9Lwsle+bJrRJ17pDws4VeiDlHcdbvXm9YXTP9l0cKsOissA+B2tQWtHpYoL45hptVLWtz1mV6/fgUlx/0mEGx57QNUTTViqYY07eXYr5arX3+Z4kzC9iWzqJIurSDUmyRuqrUH3OMUqdr4iEJn1rE9oCqbhaL/0xd18O+vAHu9GLLnxx1XJO4iz/Xacyy11Df1oL12dp2uKL9EPcR8R/U1sllQ1tsYhgJAL3B9KrZ2R4+Zr0x/+4YAF/o0r659kvLh5x1jljq+jfAPptmHuZZfKiVtqjIrGPbwDjE653TJDsY7LrJcjlj2OdrBeubLn6vhs9LbrC1rX1mgNoW411ecF8nGgbyX8Q/l3/6N/0xUBBIv2/TLLgTOeuaZ/l9LBGgt6wT9wPi75JvtrqWZ0lfPqVDxzHD0p+EmnUXMl/0PTG/xRPiQUTs+mONUep0TRwU80KnReudJL212GD6YY9tpq7rrdA8gWcdn6ZT+GwseY/xb8B2qfKYZX3gca66Zbm+DFWwH+I+Ik6fWWemtwX+YhgJAL3hlIRZnb1OVnrc1A93Yb98cjgWuck/Y6lrVYD9Ns2euZ+zHh2sPS2w/U0S7/VOvVl6FOkcGZWwsyS3WL7n1mJXOoOyteje1pJ9xJcSx35Fwi9SuyYVpPgi+WeF6Pf90LBvryX/WxamN1NuculBH40nsmbjDiY39GuTAIbtc99LBk/y0AeApnypnyVcigfTsX7NWY9t0e8Q/Uzs+mOOUep0TbTta9G0d6skfMqUbrqfo62POvqUPGODx5LvTV+fe4xQgcUqj1nmSvaDo6KTKVreSZz1IWL1Q9xHxOkz62yXoT1OMowEgN5gWrRySw8fs2tx0Z8dvKFvNyJ+QfYjOes1vfr3Q8LMQrO9urko541MkTRFF8Q8+7GsE+L32mQRjyXsWgCmwfaTtr9pzZ7Ik0bnjoR9fX2zx36WCQitTcpggc8fs5zLedcKMOVk1SDabC496EH/Oa5d2y2/W9fMz7+7PCYq+xAwHXQJNcPYtuj3vgD7Grv+mGOUulwT1RVLO58rWKdtAcPvNetbdFb+rxxtvc3Rn+zx3O4/Mv5NUtcbNa57jJBtX9Uxi/5uTQ8rd5U8ZtNDv0MV7Ye4j4jTZ9bZVqnWW/QAgMBMK6lv7OFjfuIYAN/r0n6dFb8ge57XXKdK+ByfvgPzoq++5/VawuW2bbfKEgSZU7LuAcnOXfypRJ2mNwr+SQVLdAbKhBz7ORYw6KXnoynP8eou9wu2vO63C5w7ptzU67nsoAf5vIk1q8T1734HjmGTZftPAm4nZBoP29sDIVJSxa4/5hilDtfElpeWdthcsE5b4P5hzfqX9MN51wzaDY7+xCdAqDm00wFdn4UJXfcYocbeVR6zmB40vCh5zLZF7pdXsB/iPiJen1lnw8JDBwDoaTf6LBA0xSMQsL9L+/afx77lnVFhCxqESgk0Scbnq+zUAxtbYGdDiXp18PhGwuS4zLLEUPeVgvUtsrSDzmiZlgyexyTfgrTLCgbMTE5LZxYBy0tn0r6yHOvCHHXpq+LfpP/eEAptl+TL2121sq3Pvq/tjvZ4XaKvaZW5kccGn6QzeWNXOa7xeZhmX4Za2DJ2/bHGKHW5JrbYxlArCtb50VLnsZr1L+mFAqc5/n6Boy9x5aweyDj3fWaZTu7QtaHKYxZte9Ns83WR+ovvFeyHuI+I22fWmWmtghsM/QGgN5jy763u0ePd7DEAXtCF/ZrnGbjJm07lQocGN7bZbh+kfG50E9MrwT+lWLqQlsOWAEiInLy7A9987RN7LtfWGyu7c9Z7sGDAzHSOm268Nne5XzhgOX/v5KhnxBAs+SbMYM+LIHu9XHO0x2mPOl466jgacf+PB+oDyo5D3uaox7ZIXYgZcbHrjzlGqcM1sZ3tvJ9QoL4VjjoX16x/aX8A9tzj74ccx+96sJ9Ow/LOcxzrc48xo8fHLA8k3ttApyP1RzH6Ie4j4vaZdbZG4qUQAgBUgGmW0rwePd5Rx+D3XZf267CETxUjYk6lEnpwo4PQnxLu4UDZ7/NeyWMxvdp4ItB+3wg8mDc9LNOHH8Ml2uSeod6zBeo6L+aFjwa62CdMkuzFufIseDVBzA+a9MZyriAvguz1MSD2mbi+bzTtc9TxIdL+a7/7Szozi13ZcjbnWdjcFtAL8aZa7PpjjlHqcE1sZ/v9FHHJUt+jmvUvS6XYLHxbm9rexMiaees78eiiow97HqA9qjxm2Shx32p9JvnW++hWP8R9RPw+s87mSpx0SgCAijDlR57Uo8f7yTEA7taiI689gjZvc9Zpm4UWY3DjWuzpUAe/zzLbMs1o+SVhZv/rDPusBxLvAtfXuqnRwJQuXDWzQL2mwNNwzrqmWfax2wNt2wOuNx6fH0l+m1kPD/YJiiLIXh+rxb2Y+KBnP/HLUde6CPt/RjobkLwuYWbr2yYNzA+wn7HrjzVGqcM1Me2ZhAuyz5DOPjTq9DV6TYA21ZL1cH+ijE/xcSbHvn50bPN4hPao0pjFNHHrdeT+YmbF+iHuI+L3mXVmWpflM0N/AOgNpjx8Qz14rEs8AiPduOiv8gza7MlZ7+YOH+dEw8A9z2JVecyPcBM52zIgDPV6/BZD/ZcK1rdOzDO1ziX//84C9Q5bbhIm5qxrv4R7OyMkvcm2PXg7YPic9o/bDTeU35NA2RQuL6UQZK+PoxJuMfGbjrpC5yzVm90xy/b+itBeXyXMWiKmvut9oP2MXX+sMUodrolp5yVfMNjmtKWuczXsXx5JsXWJrkv+NR7SD9zeiv+ko0US/m3UOo1Z1lv2K8SEA9O6Hy8r1g9xH9GZPrPOhiTuWicAgC77bujoB3vwWA+Ie7ZdNx4uuIIKWj4W2LeLXTjONY7j0GBGqFygpnyEeReHbXdCyr2CW+b7LroopimXcGtRrKIzMU036kXqe2Y5F7uZKsa22JXeBExv+9vB5IbhomS/hq4zyPRhwmRBCATZ6+Opoy0O5Khro6Mu/V1OC7jvOy3b+h5hLLRQys/4V7aA3qUA+xm7/phjlDpcE9Nsky0W5ajHtuikpiqZULO+ZYoUT6fkSt2y3mP8ujLH9lzprsqMTeswZrln2a8QOcjvijmdSZX6Ie4jOtNn1hlBdgDocaYZXL3ovoSbbReK74Knfxeo27Sq/f3Ix3RK3HnvQwzqTQvtXS9Y35CYHzq9DdQ2tty/RV8hdQW4ii7ka1qE8EjOemyv4t7pcp9gm+mmM2b17Ze90lyMKOtVWn34pa8Tr+BSgj413eP6tSRHfQPiTrkQMg3TA4kfTG5nC8TlWfRsr6WeLQH2M3b9MccoVb8mmjw01L/L8/MaVH1mGXfNqGH/kp5lnGc2rWtiTfuC6xrM/yDlcmffcWzveoD2qOqYZY5lv24Gus6Yxs7rKtQPcR/R2T6zzkwT0QAAPaBfguy2vHCtsr8L+3XVI0DxpOAgLMSswiJ0kPnCcUwXS27DttDe7oJ1bpMweXJtjgQefE+ROGsM2AJneWfi2F7FPdHlPsG2WG9Wf/EjuXn9R5qLsQH9boujDyqSY/S4o86XgfZ9snQ+fZwtqJ8nnZrtDbgQwdTY9ccao9Thmmii6UuyFrT0XQzvsphno86oaf+SXhdgdqCxR3rtnvRCsZpDPM+sf9d4omi6jbqMWQ5J3Le6DkqctyFD90PcR3S2z6wzguwA0MNMA7ZeMyzuYPaCDu/Tco99Giu4X1slzKzCohZ7HFuZmTTLInyPtqBCiJuTITEvNFx0xuRmxw3X7IL1mgJnRV53ti0quLmLfcJ6x/mpN9k6a+xksp8LBEDaqON3VCQH7XyP68eyAPs+4ug/Q6dVswV0PufY3oBl7PYqwH7Grj/mGKUO10TX2CYr5/Yxy2cmWX6HOru5zuuDfJXii2euc/Qhlyz9QN51fTZ69FmzS7ZFlccstkVmpwboj95J+bd/OtEPcR/R+T6zrgiyA0CfdfK9GGQ/7xicfujw/ugA47nHoHxPwfqvSPdXLj/nOLbHJeo+GPj4bDOEvgRqD9vin0Vfv7flHL1SYl9NN+xFXne+ZdnHNV3sEw5L+Jk7QL/5KnEWu37kqDfEAo621GYxcsYetGwvz+vztrVPzgbYz9j1xxyj1OGa6DLTcN3UFHnL5HeASoNfmhrkvaEd/65535KeiHK6QDu60rdMk/FByyIzjk+LOwDeq2MW24zlFwHqtwXC91aoH+I+ont9Zq/EX37RLADQu518LwbZ30ic1+FiDJbbb6iK+iBxV7b3HXh/dxxj0ZkddwIPCG0znq4GaItJYp59omVOwXo/SpxZM5+kXG7Ydu8t+9jNGXbXLPs1wqUBcFrqcR0rmqZih7gXESw709yW3/h8hPZ6K+YFVvPM9jwqcVPcxK4/5hilDtdEX7ro5m3xW7enVT4l48tJPdC/pNNibMj5+QFxp51KzzzWNzWKLHb8n2NbpwO0R1XHLLbFWC8GqP+VxHsDOWQ/xH1E9/vMusdfCLIDQI/oh3QxPouLDndwf5aJOz/8sxI3SXMl/KzColy5dU8VqNM2W6To8dlmGO4J0A62oMXHgnXaUiqUmT20yFLv/AL1/bDU181XRm1vkszk0gA4uR4WPy9R90Rx5zguO1PX9vB9S+C2sqWsO5SzrieWG/QQi4rHrj/WGKUu10RfGjS7IX8uIKnBOk2dMZZ8H/qARvP8a1q29dJbaRjaF2P8KcWC39/E/wGFtmeRFCEzPereEKA9qjpmsb0R9FfJum05zj9UrB/iPqL7fWadkC4GAHpYPyx8uttjYD2xQ/syQ+yzBlqL10wvsY2/JfysQr3xGC2wXzPF/kDhWYF9WRvhRsOWV3h9gIH8T8vN3miE83pfif3dF/iGxhYo6ybbWxbkiwTcHkr4h6jtLjrqf1iyftsDwLWB2+qZ5XqfZ4FF22KtTwLsZ+z6Y41R6nRN9LGt7Rql5+nKPutb0ilI7has54H4B9n/LbiN7Y56iz4gqMuY5XqkflTvy2xvQl6sWD/EfUR3+8y6IcgOAD2sH4LsNyLfqPvS18FfiDs3/KyS2zHlGCwzq7A1m6TIbBxbTu4fBeozzeZ4EyEA8j8p98Cj/SbvgoR9ddJ2XpeZ1WT6voouqmR7yNJNVQ3+A3UwSdxvZK0ruY2V4g6MzStR/y+JE+xN2xiwjWypGY4H2NfY9ccao9TpmuiSfgNwfx/2L9sDtcFV8Quw67lXNFB9zVH3rUBtUtUxi+2NoDKLnh5ztOtIxfoh7iO612fWEUF2AOhhppkRgz1yfIPifuX8SAf2QxdXeiruGeyzAmzrXYQb5BNS7LV2ZZst8rNAfY8l/EJ4sWYI/dM2MDa9Ulvk9eQBy3ld9qGRqd7NFWvbsqoa/AfqYJO4Z2+G+H271lM5GqkPCDUGGrQcQ5G87xekWMBeZ4XqbMfZXa4/1hilTtdEm6yFDSf3Yf+SDv4Vzb19XvzSxCwscd651h7aG6hNqjpm+RFhv5bI73RIsdb0Cd0PcR/RnT6zjoYM7fONpgGA3mB69WyoR45vnccAe3XkfdC8mq5FkTQAPy3AtqZKsdc2tznqbb0GeaPAPi2w7NP3nHVNtNxojFgGM3qjNbfAgLDMTcKq5POvpTnrM+vhgG3WwgQxzwJabdnfMrPebOsXmPZFj+2ymNcQsJ37s7rYN9huiCYE3pa2HXne0UsuSGdmbx4S99tfRQMY3yR+0OqImBddLNLPmAL2rpQUre9raZfrjzVGqdM10WShYXwzoc/6lgmpMdn3EnXt9LgHOFSifp+3bULloK7qmCX0+HlSMm6+Lea3rW2pJqck/76+w/0Q9xGd7zPr3Mdltc9XhpYA0BtMK5X3yoXupHRmtp2JLnb2xbEP+qppqJzwIwWOc0/yNxst9d6V3+ld8rbXgNgfLoQ4PtuCbBeS72B6BwfHOpvvUzL4XZQEJ7Junu9Y2kxvMEyvrf5r2d85Jc/XvDc0rVeldzr+PatsDHTeDyXtlWdW6xOJu0hZi84wep8Ucr2jV7jWFgmV4mKWxFtU8JHEDbIvNfT7nwv207bgxT2P6+apLtcfc4xSp2uiiWkNggt91rekF7u8HmFMXGZdIN/zrmwaw7qMWWzj5yJjnqvJ2Nn2ttRJy1jwQfL5uR3uh7iP6HyfWVeTDG30maElAPQG06BtYY8c3yvHAPh+pO1OFfeibTpY2hd4u6Z85aYZ6KuS/bjjqLd9xl+RPLumNjiTs57Tki9Y38rr6XpF0fa6a97cvPpGwuvks38n/229oe5jhjo0V+QXy0DXlDLnRcnz51DOG5oDHr+jg5a2PRbgnB9MbiTypn66LPEW1GrZKb9nYm3lcoMesUTcge81Abd317Gt2wXrtaWSKJsuRmdTZqUj0GvNioJ17pD8s3FnJteSt+KePBG7/phjlDpdE01sEzKeSfk1DuriXslxYru1ljbVa/OCkvvqeks15AOSqo5ZbG8Ezc65/Vb/sF/sC8oOGz7fWoR1Zxf6Ie4jOt9n1tUCCTPxDABQUbelOylUOmGeRyDgcuBt6syBveKeva4D86URjvm6YXvbM/5WZ3l8Fvcs7/RM9Ks592nQ0g6rctZlymuflUNRX+P9mQw0XWwLFuXJIThdfi9u235jeDDHjcLJZDBv+g3aFhw8WvL8Gc2xn2uSf/vkOH+Win0dgjImtvVhec/LzWJ/AFZmQUV9yNY+g3+vAL3DtSBd6JRzmyXOAqjDlvqWRRhbaRBmbYk6bW8FZaVGGGoLpKysQP2xxih1uyaa/PQ4zzU9kr4xsEF6Z+0k17h9W4n6Jlna8kDJfV3m8X1t6VA/2M0xi22G/V856mkFZx8l//uSpd6s9Jqth6Y3utQPcR/R+T6zrkwP/24JAKAn3MhxQ1U3rtc4iwTmTDRVic68eO/Yns4QOSzxct6/Fr9X/2a07asrZcf8jMF8ntkpCw379CrnsQ1ZBoXpV2XnJIPid+K3aJjtrYO7nvunMxPeGgZKpgF9uh2PWAb6LbbXn5eXPH9MN0tTMs6JL8n34fOgxPZGSdEZ3tPb9ldfD55Q4HyyzcB6IcUW1tqU3DC06tnFZQY9ZCh1fndiIb5BcT+4vliwXtOxlHnLLCtf/VcpP3nB1u4TLMGOwxWpP9YYpY7XxCx3PX5X6dQWOut7r+SfKVtVWb+dsoHqrHHj4wD7esvjOwp5L1XVMYtt/PzIs44z8jvY2lqr516O68tZ+Z27fHKX+iHuIzrfZ9aV6a2E6wIA6AlXJN8iknUx1eOmvHWTUjQ1zpRk8H9V3DOQfiUDsNgLPY55DEjntA3ifHKobsiobzTHPu0JdPOxQfxeSZ2ZDIq1LZZ41u3K2+kKBO+W34tS3csISLzz+F5OiN8sEtOCg18CnD8/PPZTZ/V8yHkz9pelbYvMYFnddlP42POmKovrQdyrHP2Dzth/kOpbtgjQW1wLkZpuqMs65bHNIsGBA2J+26yIs5KdlznE4oe/PINO+vDgcs7gTifqjzVGqeM1MYueI98kX6C9fYx5XeK8IdkpprfeTpSsN732lCtft48tnt9L6HupKo5ZNjr2yfabWCC/34ZJz7y2/RZ2tP1m7rT93ud0sR/iPqLzfWZdmc6VKwIA6AkXJOzs0iqYLPlmBH1LBiTrMgY1mipFU1Loq9DDySBIX2F8maNufW1vdoeO3ZYfV49lu/x++OB7c7zNUKfPK7wDkp2z8lyBYzviMeBe3zZwy3MOD7R9zpY/fon8XhRpdnI+tB/fHcme8Wd6CHM0uUG5n/zvSx77+ibi4MwUZNmUHLe+8vpJiuVJfei4MfS56Z2V6rO0vcss0jzR0p7p2SU6KG6fLTiU3KTulfG5Ld/VPNgBFAmmtJeDgbe9WPxSaeSd0av9mikN2Z4c9UyS7JmG+hA+1AMH28P8VloGfdDQSlug16apFao/1hilrtfELEvEL22MrdyU+BM6QmufMZwuGngskzs9PeO8bPo2DUSPeX4XofNMV3HMMiDmAHB7Pu55bfuxNhnvtv++tuToj7LutZZ1uR/iPqI7fWYdbRUWuQaAnmZa/GVfDY9lRjJ4dA1yYpefyU2OBqE7nTPTdxaU3iT7zv49aanHFWjPWljudsF2uZrjOzgUcNDjW862DZx9B/R5XxOca/n8pgDnz9eA+5o23fHb1JtWnS20Sn6nU9L2nJ/cfF1PDd5PBPrNLJLiswdN6zxMEaB3aIDrYoHfgt5ALw64H889tvlR3K/1Z40dTEEin4e1azOCFh8kXx5eHy9ztL0GLGdWrP4YY5Q6XxPTdDJHK7WazqB9VOI6pO1chzdSWwHNTx7H848US4vTniP6QcH9HErOp/sFvgsNaK+zjA97YcxSdvycdS/xy/OzGgxf3uV+iPuI7vSZdbVP4uTDBwBUhCmNw7kaHYPONvtPuhdU/5UMxDSgoLPdu7kY1XWP/dV8edMK3qBoIPR7qr47yXEPtd2MbDDcIJ4ucaMx6vl9lFnM6myB7/+zx8DUNej0nT2yw3IOTg5w/lzxON5rJc7xmTkDOVlFg1lrAv9ulibBuTL7pX1Av+WVRO/SmXT6YPO9lL9G6jVDH67uL7lPe3Ns80NyzfCdtTpdxs/ubBV9dX+k7bqp1zCdlbkz4zqnwRt962pShO/kuOexa27mGRWsP8YYpe7XREn282xqnNQaT81OAjIPCv72dlS0f9ma9Ak/ChzT66TNfWcun2rrh/K8VTo36UNein/A1zUB51my75elXMqaKo5ZioyfP1r24bnnuTCvAv0Q9xGd7TPr7rwUf0McAFADvZAXzDf4WqSMJTcBX5OB9s1kezqLVmfXLq/YQGGF43jab9583c+4+Osxa2DdNy2Pvo6/suSxrfMIqoRYZOof8XtNVW/YjonfDKDTlkFtnocC1wz1PAh0/iwU82vQuq8hUkDo+XdIxudJdRV9kLZLws0GS9O0B2dy3kzreXJDCK6j90yKcD29VXKfpkj+VBp5t6kBiHcFjk2vcbslTnC9ZZrY3wb6lYxNJlS0/hhjlLpfE1e2nW+unNj6IEgfGj3LeW6urmD/ciZAf+L7pkgr5eHuAt9NzAk600u2YRXHLAfEL5WO7scpx/h5xNEXHS/RF8W4V+I+onP3EXVnilsM0zQA0BtMgcubNE2tv1OdXfcjKS+SwWzRhdc0GGp7s0Fn1GgeudZio1p0Np8G4PXVtyUBj02D6PeS42ptR28YdpYcEKdpPlOdjfi4bVuttryc3Ajn2d6k5GboW1KX3lTrbJe5FTx/dHbYw9T5o4GV0OsKtB7U6IwOfZDzte380RuP1my1Q9LZ/OY6235Psu0Pbfv0IznHdQbUSfnz7Q0AvUUDk8eT68untuvAWNJX6RtcmkJnqxRLm1LUjOR6+7mtr9T++t9AfXTs+mOMUep6TTwsf74BkWciwsJkDOETyHsr/T1rtNdVbcwyMxm33W8b8/5Ixr1Xk/G67wxxfSv2Sdtv72FS98wa9EPcR8S/j6irm4a+ei1NAwC9YaqY820CAAAACEMD3u2zSTVgVvRNP30oooE212zmv2l2AKgE09ty02kaAOgNA4bB+RhNAwA9RV+R5nVUAOie2xI+b7q+MfhW7DmQAQDdHxNnvYH0i68DAHqLafGcyTQNAPQEfaVYX9s9TVMAQFccS42zHwesW99MNS0W+YWmB4Cuj4lN69185isBgN5yy9Dhr6FpAKD2dFD/KunXN9IcANBxmus5/ebotsDb0DzQ3yV7oUkAQHfHxKyFBwB94pKhw99M0wBArU2Q5iKNrUALC+ABQOedzBhnz4iwnVNCCkgAqOKYeLNkx1wu8dUAQG/ZY+jwj9E0AFBbOlvnXluffp8mAYCueJYxzo5hOGM7H2l+AIyJuz4mPirZMZe9fD0A0FuGDR3+KE0DALWkMySfpvr0QzQLAHTFD+lMkH29sPApAFRxTDwq2TGXYb4iAOgtswwd/n80DQDUjuaY/JTRpy+naQCgK7LG2UMRtrMhYzu7aH4AjIm7PiZ+ZbgWzOZrAoDeM5bR4esCTQM0DQDUwuJGuW4YwH+neQCga7Jmsq+MsJ3tMn7R02k0PwDGxF0dE2tM5ZewZgYA9I37hovQMpoGACpLF236t1HeGvpwW3lD8wFA18bZMdIV3E5t4wRND4AxcdfHxMsM22W9JADoUecMHf82mgYAKmtLgRsJ8vQCQGcdzOiD30nYN0aXp+p/3yiTaXoAjIm7Pib+y7Dds3xtANBfF6WLNA0A1ErWwkozaBYA6JqpjfI1o2/+N1D92se/a6tX09MsodkBMCauxJj4smTHWjbxFQFAb5pr6Phf0DQAUCvfUv34K5oEALrONKFlR8l6F8qf6RG+SJx87wDAmLiYF4b+fy5fEQD0rqwZNrpAxwSaBgBqYbHwKioAVNUeyQ60XG2U2Tnr0tmYx+XPxfSeN8o8mhkAKjMmnmjo97/wFQFAb7tquABspGkAoBb2ZfThwzQLAFTGGjEvzHe3UXY3yvpGmSR/5mzX/702+fdb8mdw/VPS/w/QvABQqTHxsKG/H+UrAoDetttwAThO0wBALdyU8W8jTaRZAKBSNBi+s1GeSvGF+rR/fyDNdDNDNCkAVHJMfNLQh+/kKwKA3jbfcAF4RtMAQOVp0OZnqv9+RLMAQKXNlGa+9gvSDAp9aJTvjTKWFF3EVFM6akD+WqMclebMyMk0HQBUfkz8TLJjLPP5mgCg930wXASm0jQAUGmrMvruozQLAAAAGBN33FTJjq285ysCgP5w3nAh2ErTAEClHcnou9fSLAAAAGBM3HFbJTu2cp6vCAD6w0ZhYQ4AqKMHqX5bX5NlETwAAAAwJu68UcmOrQzzFQFAfxiUZu7H9IVgLPk3AEA1++5fqX77Ns0CAAAAxsRd2Y90XngtGmthEgwA9JErwhNXAKiT4Yw++wDNAgAAAMbEldgPLVf4igCgv2wwXBCu0jQAUEmnMvrspTQLAAAAGBN3nGni4ka+IgDoL/r60ueMC4K+7jSJ5gGAynme6q+/0yQAAABgTNxxEyU7VcwXIVUMAPSlrCfAWnbQNABQKVOFxaoBAADAmLgKY+Idkh1LOc1XBAD9aZHhwvCYpgGAStksPBAFAAAAY+IqjImfSHYsZSFfEQD0r0eGi8NimgYAKuNiRj89n2YBAAAAY+KOWiLZMZSHfD0A0N+2Gi4Q52gaAKiMN6k++j1NAgAAAMbEHXdesmMoW/l6AKC/6aIc7yR7AdTpNA8AdN2cjD76Es0CAAAAxsQdpTGSrAVPNabCgqcAANkr2U9ij9I0ANB1f2f0z5sz/u5Wo6yiuQAAAMCYOIp/JTt2so+vBwCghhrlU8aF4nujTKZ5AKCrRjP656mpvznSKA9oKgAAADAmjmJKo3zL2IePjTKBrwcA0PKPZD+RPUTTAEBXpR+Cvkj9+6ZG+doos2gqAAAAMCaO4ohkx0z289UAANrpbPYPkj2bfSrNAwBdkZV78kLbv69olB+NMkJTAQAAgDFxFNOkGRtJ74MuvDrE1wMASNsu2U9mT9E0ANAVWzL65OvJv+lsHX1l9TjNBAAAAMbE0ZyS7FjJdr4a9Dpd0Xdx8iPUJ1tPGuU5zQJ4eZZx4fjVKAtoGgDouJOGAX2rXKGJAAAAwJg4Go2F/MrYJnFG9BQNps9rlOFG2dsolxrlaaP8zDj5r9FcgJfFhovWQ5oGADpuh+Vm4iTNAwAAAMbEUd03bHcpXwvqbrBRbjXKZ8l+kmQqO2k6wNtZw+9oG00DAB13TJoLPY0l45/LjbKEZgEAAABj4qi2SnZs5Bxfh90l8Q/Y5im/khNAV7jVWdY6o1rzBGky/ikdPkY9+fQJjC4GoAscHqzh96RB9tGkXEuO56fH90CqC8DfJGku4JH+HX1plOk0DwAAAAAA6GG62KnGQNJxEY2nTqJ57HSms6ZDGJM4wXZTAF63uasDX5AG2H9k7MPVHvjuJjfKDUs7f+L0BnJbY/g93aBpAAAAAABADzPFGdfQNPksbJQj0tmAu850PyTNmdoxPLVs+68e+M7mW47vMqc0UIhpcZEdNA0AAAAAAOhBphzwrIlUwmrxD5K/keaM9DnSXJBTkv+r/1tTw5yXZiDdVc8raQb5Q5rt2OazHviuVlqObwunMlCI9mFPMn5T+gByEc0DAAAAAAB6iMY6sjKBaGxkkOYp57a4A+MvxC/dy8RGOSzuBTu/SdjXD9aLO21N3W22HN9MTmOgsFnSTLmU/l29ls6vKwEAAAAAABCDxjg01pGVhnoWzVPeeXEH2Udy1rlCspPnpwPtoWaKrpPeD7IfNRzbf5zCQGn6pkjWAsN3aRoAAAAAANAD7sj4uIfGQlbRNGFcEneAeqhAvavEL3XMQIBjGJTsAFmr3O+B78m0IMFZTmEgiL/4jQEAAAAAgB50TrJjHltpmnAeiD0QXiZA7TNLfl+g4zgl5ocEy3vge/phOL5hTmEgmIOG39k/NA0AAAAAAKihQ0KsIzqdRW6bAa7lQIn654o7yP420LHobPb0rPyP0szXXneLxfwAYTKnMRDUMcPvbRdNAwAAAAAAamSnZMc4jtM0YfmkdFlYchvPPbaxOOAxaaL+jdLM094rq+LuNrTbY05hIIrjht/cTpoGAAAAAADUAAH2Djoi9uD3pwDbcOV8J/+Pmykf+zGaBojmcKOMZZR9NA0AAAAAAKgwjV1kxTQO0zRxPBF78PtigG0cFneQ/SRfhZEtpc86mgcAAAAAAAAAukNzebuC3yMBtrPdYztn+TqMTCl9NPA+QPMAAAAAAAAAQHdsFnvgO9Simj4z2Q/xdRiZUvrcpWkAAAAAAAAAoHtGxR74fhBoOz452TfxdRg9NLTZAZoGAAAAAAAAALpHFzXtxOzyh+IOss/h68g0JM03CrLabDnNAwAAAAAAAADdsUTcge9lAbYzRcxB4lZ5wddhNGxosx80DQAAAAAAAAB0zz9iD3x/DrSdfeIO5u/l6zA6bWizqzQNAAAAAAAAAHTPfbEHvi8H2IamOnnn2M7HRpkQ+NhmSnMG+I7A9W5olCvJMY01ys9G+dYotxvlYKPMN3xO/7vO5l9XYJsvDe220/KZwaTti5RBfhoAAAAAAAAAYKdBbVcKly0BtnNC3LPYy2xHg8KrGmVro5xrlLvSTKPSqvtWoPbS3OevPI5Fy/NG+VeaAXndNw32v07+bUrO7U63bGe+5XO3PPc1q1zi5wEAAAAAAAAAdqY8362iAfgpJbexVdwB3Tyz5dc2yjFpBoFvSjOdTSfS0GyS8Q8kXiT705r1rcH+jdJM4WLal7EC295sqOuT43NLG2V9o4xI80HHDyHIDgAAAAAAAADBnBd7oPVxyfp3iTuYq+lq8qSJ0ZQsvyTfrOwFJY9jWUadbxplsuUza6SZQib9uacFtn9FwgTCdzva6V6jbE+Od4ifBwAAAAAAAADYaaDYFnQ9UrDeGWKfzd2exmViwW3o7PF5jbJHmjnRbbney8rKh77d43OrMz43WmD7HyVMip0jYg6uL+TnAAAAAAAAAAD+NJe3Kwi+PGedGvT2SUuiM9EPBDyWa5ZtXSxZ91pDvdM9P3869bnjAb+nGTnqmS3jZ9Z/aZRt/BScfFIS1aHc4qsEAAAAAAAAwtEZ4K5AuAbNByx1aJBXc5BrjvRn4hfo00VJFwQ+Ftus+ZGSdV801OtrhvyZ3mZzzu2bUry8ylHHJGkuxNr++UeNMoufgReC7AAAAAAAAADG0UVDfQJzGiDWGc8fpBlI18U2v0q+vOg6g1rzvy+JdCyvLPs+uWTd/0m5IHu6rdfk/Kxplv5Zz89rvvsHqc+eFPvDE/yJIDsAAAAAAACAP2g+c1se8xBF85hrqpQNEjegO1niLdyqxgx1z8tRx/a2z+VZ5FXbzZR6Z9jj8zqD/V7bZ7SurZz+uRFkBwAAAAAAAPCHdeKevf5d8s1W16Iz3TU9y5QOHsuIZX/+DVC/qQ125KhjbvKZsZzbXmn5flwLxk6VZkqY9gVgl3LqF0KQHQAAAAAAAMAfTok9GDfa9rc6610X+dQFQP91fE4D80MdPpYzlv1ZFaD+T4a67+esRwPsT3N+5pAUm6Gvi5y2p7nRhx8zOO0LI8jeef+jUCgUCoVCoVAoFAqFQqFQSpao/nNsfLvhc4NJIN322b87HIx7YdgPTY0SIk3NNcuxLspRjwbGL+fc9j3Ddo9ZPrMi9WDgtjTTxgB1wkWAQqFQKBQKhUKhUCgUCoVS2SD7TI+Nz7J8/qzjs/elc6aK32z8MrZbtnE34rHpAw1Tqpq1hs9skz9zyJ8nVguC7BQKhUKhUCgUCoVCoVAoFILsYW13bPi14/PLPHZ+bocCcZss+7Aj0DZ0FvgPy3Y2Rjq29Ybt6YK16Rn6+r/TaXP+IU4LguwUCoVCoVAoFAqFQqFQKBSC7OFdc2z4tEcdLx11HO1QIO6CFJuNn5cth/2HRpkc4dhOGrZ3J/V3mi//QSoIv5kYLQiyUygUCoVCoVAoFAqFQqFQCLKHpzOefzg27DMze5+jjg8dCsS9lmKz8fOalQSvTcd7OcKxPTds60Db36yUP/Ovf22U1cRnAQAAAAAAACAODcDaguMaSB70qGeamPOFt8q6yMcy3bLtsxG2d8RxvIcCbmuKZTtLk7/Zl/Ed7OEUBwAAAAAAAIB4NI2LLVB8L0ddNx113Yh8LJst2x6OsL2JjfLWccxbIx/bd2mmprlh+PeHnOIAAAAAAAAAEM9TsQeJD+Soa6OjLp1lPS3isVwU82z8oUjbXOM45rFGWRzx2J41yhvHPiziNAcAAAAAAACA8GzpVVplSY76NL/7R0d9+yIejynYfD9yO55yHPM7Kb8Q6jvHNjQP+3+GfzvHqQ4AAAAAAAAA4W0Re+D2c4E6jzvqfBnpWGZJmNn4Regs+ReO475Yov65jrqfJ8e/Xcwz+SdzugMAAAAAAABAWKNiD96OFqhzvrhnxy+LcCxbJcxs/KIWexz3ioJ1b7fUeaVRJiR/pznifxj+bj+nOwAAAAAAAACE9VXiLNr5yFFvjPQlVyTcbPyizjmO+3HBeq8a6ruT8bfnDX/7htM9qM/ifqhSh3KLrxIAAAAAAAAoZqm4A3AzCta9w1GvzrYOvRDpBwk3G78ozXH/3XHsSwvU+81Q156Mv11i2fYGTvtgCLIDAAAAAAAAfe6wuPN8F6VpS3466v874LHYcpZv7XC7unLSn8pZn+1hyELDZ56J/8x3FEOQHQAAAAAAAOhzDyVsMDjtoqP+hwGP5W8JPxtfZ4TrLPjpOT83s1F+WfbnWc76Dkj+NDi2Nwnmc+oHQZAdAAAAAAAA6GOTxB4I1rKu5DZWijvANy/Q8ZjysZeZjb9NiqdYuSX2VDl53JH8aXA0FY8pCHyW0z8IguwAAAAAAABAH9sk9sCbpnoZCLCdN47tHA10PO8M9R8vUeeJpI5DBT77t6NtfQ2KOe2OK93OUcv2p/ETKI0gOwAAAAAAANDHLkhnAm+HHNvRxUrLBvOnWupfa/ncNke9o0kdNwrs0wLLPn3PUc86Sz2zHJ/VNDmmtxWO8BMAAAAAAAAAgOI+ij34vT/QdmaJeybthpLbGJH8s/H3JH+z0VLvXfmd3iXvg4ABy/E+zVHPMUMdbz0/f87w+a+NMtnj83sbZRE/FwAAAAAAAAD4TRf0dAW+1wTc3l3Htm6XrN+UFsU0A32VNGd433HU+03K5ac3He+ZHHU8MdRx0fPz8y378a/HZ7WdLvGTAQAAAAAAAIDfTLOj28tQwO1tlrgLoF431Lk942/nSjOX9pdGmW6pMz0T/WrOfRq0HOsqzzomWerYlGNfRsWctmaG5XP3k7+ZyU8GAAAAAAAAAJo0eP5J3EHvkDTg/MWxvYsl6n9tqHNO6u80oPxe3GliVHoGuM7onp1jnxYa9ulVjjpGLO01NcC+aLli+My25N8P8JMBAAAAAAAAgN9cC5G2ypTA2z3lsc3lBeseE/eDAg24v03++ymPOjdk1DeaY5/2GPZpfY46zhvqeFGgja5b2n1L6m/1YYI+FHnOzwUAAAAAAAAAftPZ2//zLAcDb3uxxzY/iD19iYktr7ymfdG0Ma2Z9Hc969xmqHObx2d1m/9lfPZczuMyzdA/VaCNWvnVs+rThV1Hkr9bnXwP+uBiAT8ZAAAAAAAAAGgGSzUdy/9yFl2gc3HA/Xjusc2P4k7lkvbN83ieNcpkzzpPWupxBdqzZqDr4q6DOY5ppmX7Gwu2/4kc3/0OfjYAAAAAAAAA+tkEaS7W2cpBXqbo4pcaJN5fcp/25timzqYeTT7jct2jvieNMi3HvrYvFjqWtEF7fXcaZVh+LxCr/1dTzDzK2PZpac5uz+Nvw3H8kuKL0uo58cqjrU7w8wEAAAAAAADQ7yZJ+eB6utwquU+a5/1nhG2ucNShQe68gen7Mn7Wus5E18D6Xc99f9ooKwu21aihzoclvwPNt/7Bss+H+OkAAAAAAAAAQP9ZJ81Z5D+SoouDau7y+QXr+yz2HOpLG+WCNN8UGEuKpq3RAPzRRllS4bbSGf1nk2PU/dYUPZcaZRGnEQAAAAAAAAAAAAAAAAAAAACg72jqn2GaAQAAAAAAAACAfOZKM9XPaZoCAAAAAAAAAAB/ulDvK2kuvrqR5gAAAAAAAAAAwM+ERrkjzQD7z0YZpEkAAAAAAAAAAHDTGez3pBlg13KfJgEAAAAAAAAAwG1GozyV3wF2LYdoFgAAAAAAAAAA7DTv+if5M8CuZTlNAwAAAAAAAABAtsWNcl3GB9e1fKd5AAAAAAAAAAD4ky5k+m+jvJXs4LqtvKH5AAAAAAAAAAD9bIvkD663yjWaDwAAAAAAAACAP43K+ID6DJoFAAAAAAAAAAC3b/JngP0VTQIAAAAAAAAAgJsufpqexX6WZgEAAAAAAAAAwG2fjA+yD9MsAACgohZIc42Z843yqFGu1Kx+APA10ChL2vqkGzQJAABANd2UPwPsvxplIs0CAAC6bHqjrG+U7Y1ysVHuN8qYjJ8ccLqi9QOADw2kz0/6o22NclKaa2a9Su7N2vujRzQXAABANQd0Pxm4AQCAirjeKG8kO9htKhsrVD8A+DrRKD9y9EVajtFsAAAA1bMqY+B2lGYBAPS5S5Iv6OFbdEaiBne/NsrTRrnWKMcbZaRRptDs/9/1pGhKhHeebTpUofqzaKoHnSWvwbQPjXKQr7mvbS/Zj8ypwDGcL7jvY3z9f/hbmjPWtT96LH4P/9bRDwEAAFTPkYyB21qaBQDQ53Y2ykPJN9s5RABet7mrUSbxFfwfTaHw2NJujypevwa2smaqXuWr7Vs6yUUfsD2R8W+U+pR1Xd7/9QX7OA3sjvL1W+lbxoctbajnyyD9EAAAQPU8yBi4DdAsAAD8n4XSfCjdyYC7znQ/JMWCKb3IFtT7t+L1P7XU/Rdfbd/TcfdqaQbdffuHzV3cX33j5mOOfdXArr6tM5+v2tsES3veox8CAACoHr1xTy+kc5tmAQAg02rxDyxpzm+dka5pHVoPrweS/62pYTTVwlePenTRu4U0vQxb2mhtheuf7fh+n/HVos0hz/7lUBf38WqOfvAT/VchA4G/e/ohAACALtywHqBZAAAwui3uwNIL8Uv3MlGaaQF+Oer71ihr+rzdT4o5dcJAhet3pdX4xU8KbaaKX/D6Ypf2b5PkeyOHBYOLmWlp01X0QwAAANVzKmOQtZRmAQDAyGexv5Gcda5olC/iDrQv6uN2f25ol9sVr3+dENxCvr7AJ3h9vQv7NsOjn2ovz/k6CxsR86KxRR760Q8BAAB0+Ib1O00CAIDVJXEHK4YK1LtK/FLH9OO6KbbZvQcqXr+m5rMtbHmfnxTa7Ba/APaLLuzbLck3i30/X2dhpw1tepN+CAAAoB43rKM0CwAAVg/EHlgqE6zwmSW/rw/bfLOlPZbVoP5TYn4gs5yfFNrcEP/FRDtpp+RfvJmFTot7IeEfXNAPAQAAdPCGdQfNAgCAkc4it80GLDvzea64A1dv+7DdTW8P/KhJ/YMZ2/gozTzJQPt58lP8g9hDHdovXaz5m/yZsuSluBd+RjEzLO26tOT5RT8EAAAQwUVhxgkAAHn4pHRZWHIbzz22sbjP2v2joR2u1aT+llnSXAhS8yMP8nNCSnpxSlf+806t0fAwtd1/pJli0rZvZ/k6C9smcR/60Q8BAAAE9iY1cHtPkwAAYHVE7IGlTwG24cr5rmVrH7X5fEs77KxB/YCv9jzcGlC94OgHNnRgn/antvm4UVZ69FHDfJ2FjUpnHvoBAAAggDkZA7dLNAsAAFZPxB5YuhhgG4fFHcA62UdtblsIckEN6gd8vW479643yi5HP7At8v7oA6gx+TNNjKa0cj1s1JQ3zJAu7qvw0A8AAKA2/s4YuG3O+Ltb0nw1HgCAfjdZ3MHvkQDb2e6xnX5KxXBd4r010In6AR/zZHxAdZOjHzgecX90/Yn04pt7k39zPWy8y9dZ2FJLu86leQAAAKon6zXEqam/0VkqD2gqAAD+v6wFw9vLL2kG4svymcl+qE/aXAN9Y4Y2uFKD+gFfe1Lnn+bNXuvoB2K+hZqerd66J5ic9HW2/drP11nYQWEhWQAAgFr5lBq4vUj9u86c+ZoM8AEAgDlPbjoIVZZPTvZNfdLmtoVmt9agfsDXnbZz73Xy31xvz9yMtC/p2dS6yOns5N9cDxtJs1TOfUObnqdpAAAAqicrH/uFtn9fIc3FlkZoKgAA/s8n6czs8ofiDmLN6ZM2t+V+nlmD+gEfmr/8Z9u5d7rt32yzxt9H2JcJjfJfaju72/79oqNv+sjXWeo8MH3fLCQLAABQQVsyBm7Xk3/TmXHfJG6ORwAA6maJuAPfywJsZ4q4UzG86KN2Nz1weFOT+gEfw6nzb0Pbv32x9AVjEfbllNjzq3+U+Is/cx6MT0U2keYBAAConpOOwTE5SAEA+NM/jmvn50Db2SfuYP7ePmnzSWJ+4HC+BvUDvs61nXs6o32w7d9uO/qDCQH3I50+SVNHtr/RsUg6s/hzvzojcVORAQAAILAdloHxSZoHAIBx7os9sHQ5wDaGGuWduFMxTOjA8eqCoOsa5ag033Z7K828zD+Tom+93ZPmrNfVkfZhROIG8mLXn0UDlsPJWCzEd6RvWGxOxm/6PWlQdK7n5+cn3+8jaaYJ/JV8r5rne0sHf1tTpfkmpT7YuCXNmds/kvNsLPnf+t+PRzzXuq39d3879W+utSBWBdqHSRn9z/bU37geAoZa/LlI3znc9jv41HYO6f/VN1N0EtH6Du/X8uQ3dif5bbXO6bfJ+Z7OXf/a0K6HK9wP+f7Gtybfwcu270bbRN+U2JV8h+30+qMp2HSNkhvSTI2k/dsgfSYAAKiaY8kAVAd6n5PgwBKaBQCAcSaIO4VLiBvsE+KeJRr7Rl6DQheT8cH/chTN4bw58L6ct2xvSsXr14CRBj81sKSzlDWQ9KOt/ls56tLAkAbjNPCvAR4Nur42nJM+aW50UftrHt/p9Yjn2UDSNvc8flvpooHgfTI+KFdX88X+psppR3uEytWdzrV+J+Nv7khnFn/2tSY5T3/mOH+eStz1FoaS7/C1x75oP9sK/M+1/N3yCvRDRSxN+hqf37heQ+a07XfWZ173cZ8JAAAAAEDtDYt79mbZoOxWjxv4yxGPURc9fyTjA0Dnk+NvzU4dSP72rCXIMCnQPpmCVM8qVv9aaU5e0BmXOqPxs4RJ+XMx2Zc8AUTXG4l/SfONBN/6YqQm0n14n7EtnbF+PDm/BpK/1WCbPrx5lfH3r5K2r7v07PAFGe1l+47+CrAPGzO+i+mpvxn0OBcPdajN9M2HFzL+4csBaT60aPVVayT77aC3EmfG/bZG+ZBxnu5NvteBpKxv2/8vyb6Y3jT+0eV+qAh9YHAjY3sa5NcHxTPbviMNxI+2fYdTkvbJ2t9TfdpnAgAAAADQE847bqofl6x/l8eNu6ariZEmZrZkB0MuyPggW5qm7viR8VldTLRsoH2OxE1tF7J+Te+Rdzb2Ao96R5Pv5rGhnbOKLZ3KuZz7qOV5wHNtlpgXmtU0ErYHVfpvb3Ps95ka9S/35M90UGmuh3xnS25/mjTfbm2vc2vG322Uziz+bLMw+T2kHwYelN8PZtLWGvb1SMD90qDxXRn/oGK75TPaRz5N/nanmGdKj3a5H8prv4x/E0r7kcWOzx1P/lbf6Dpk2N8NfdZnAgAAAADQU944bqqLBmtmNMpVj5t2faV/YoTj2i3jZ+hpftmNOeowzbK9WnLftlvaY0OAY49Rv870ndcoe8Q+k/JjwfpXyvhZsulFKk37dV3+DNppXRqU1OD1DUudPwOdaxrI+mLYxsEc52uvBdnTqaguZvzNCsexjpbch3Rw94bh71xpaz5HbquDMj6IrG9EuIK3A2JOTxLCGhk/a1xnqc/y+OyC5O+viXm29I6K9UMm+rDmnmTPPh/w+PyA/M67fsPQFw32UZ8JAAAAAEBPmS/ugF7efLkaANHZeq6ZdhpQOhDhmDRIcCtjezqbdXGB+l4a9n9jiX0ctbTJYIA2iF2/LX/vxRL17pF86YQ0KHSj7ftdk/E3s8WeM7osXcDQFOw7nvN302tB9vTiu1kL7k5wHOvdEtvfltEHmN5g+U/iBvtNdNHMrOCt7s8MzzpiBUOzHvxo2q08qWiei30G+qwK9kNp+rAg602TXTnrsc0cv9dHfSYAAAAAAD3HdoPeCsrOE/tMPQ0EacBZ8+U+E78goQbOYrzKr2lSsnKR60zMhQXr3C/hZ4p+k7gLK8au3/aGwkiJem35ubMWwLwivxcMtC32GGu26yIxP0zKm2ZpwLKfO2vav1xI9SWm4KxtIeIvBbc9Q8a/XWA6N2dKdxZl1v4qK3ir/22aZx1TpFyuc5NDhv2aGrCveFPRfqjdcsl+S2VXgbr+lvD5/uvWZwIAAAAA0JNuil9Q/FcSaNBX0zWQrjPgvkq+HLka+NX870siHcsiGZ97uTWjc0WJem3pLIrUu9RS3+EA7RC7fvXKcp6UWXDRNNNTv8Oh1N8ekd+BOltAcsjSHtdL7KvWa5v9XOQhkqmu2zXtXz6K3wOet46+p4h0DnFbiqftHv3X1MBtM9/QX2k/OydHPSMSPnf2kYz6NN3LvAJ1jUq8fPux+qGW5ZL9wPJYwfq2Sfh8/3XqMwEAAAAA6EmDYs9pG6JoqhXNdax5wAciHovOUv8scWYB29JZHC9Q30EptkhdVeqfLPEWyX0h5rz97TbJ71mVMx11Lpc4Dx0OSfjUIrYHVHWzWPxn6roe9uUNcKcXW/7kqOOaxF38OW2OZAfYtazNWZdp308V3Le9hvq2FqzP1rbDFe2HWteULx59UR47JPxbB3XqMwEAAAAA6EnrxD17/bvkm62uRWe66+zKKR06jhny54zZGLPuQuaLvifmXLchHkTErn/E0h7/lqh3uvilS9HZtN+S4/F5K2KzhFtvoEUfUH0JXO8k6a3FBtMPe2wzdS85+pQ8gee5Mj6Fj239hAExL8oZ4rxO0xnEppn7J3LWNc/SPxd5Y2i9oa5rJY73luX6MlTBfqj1HWUtKOp6WONyJnD71qnPBAAAAACgZ50S/4X+BpMbeg12/ev4nAashjp0DBOlmRYhaz90ZnuoFA+mY/2asx5tR1NQ7GaA/YxdvzpjaY9VJerdYqm3tQCkvlXQWoh2a8nz/EukfS2aZ3qVhE+Z0k33c7T1UUefsinHdh+Le/HHdisl/OLPJhrQf2jYxuvk/M7jdsDf+lzJfnD0RcyLxfp4J3HWh4jVD+l39EjCz7wXMafO2dkHfSYAAAAAAD3Llk9ay3bD5zSQ65r5+XeHjuGiZR+2BdqGbUHKvDOMN1jq2hdgX2PXr0zpCX5IuZnypgDUk7a/aeUfPp+j3jsSNqWLumJp53MF67QtYPi9Zn2Lzsr/laOttzn6kz2e2/0n9Tmdjex6o+aIuB8ahnLMsp01Oesy5ZHXB3+zC/RxpoeVu0oes+mh36GK9kMnxC/9ShGPJdz6DXXrMwEAAAAA6EkzxT17c5bl82cdn73fgWPYZNn+k4DbCZnGw/b2QIgFYWPXP1XC5yFvMeWo/if599YDBJ2V6TvjV4NtYxL+QdBLSztsLlinLXD/sGb9SzrdhGsG7QZHf+ITINQc2umA7jqPzz0R/zd6yrAtoJx3YdtVYl5PY32BfTM9aHhR8pjnSZy3A2L1Q6ss/fyckm0xYPjOPvVJnwkAAAAAQE8yzYJsT11gs0zcQfq5Efd/iiXAEDpvrC2NR94F60yzL0MtbBm7ftuDjR0l6l1kqVdneU5Lvm8N/szLUa/tPJ1VYn9/WOpdUbDOj5Y6j9Wsf7mc2v9pjr9f4OhLXDmrBzLO/Qse+znZox8L8UaMvv3zyrKNhTnqWpn8nrPq2VJg37TtTbPN10XqL75XsB/SIPQbCZMrP8sSQ91X+qTPBAAAAACgJ10Te2DptEcdLx11HI24/8ct270TeFu2ReDe5qjHtkhdiNmysetXFyROAGaf2PObX03+9+6c9R6UYg+RXGzn/YQC9a1w1Lm4Zv1L+wOw5x5/P+Q4/seOz6fTsGge8Mklf9vp3NZlHAjUX+lin1kPeDTovr7gvj2QeG8DnY7UH8Xohw6L+UFqiLU9dkvYhzh16zMBAAAAAOg5A2KfiatlY4mb/PZ8yDFoEOWXdGYWu7LlbL6eox5bQG9HgP2MXb96LXECMKYFHDX9zXDy/98rUO89Q71nS+6v7fdTxCVLfY9q1r8slWKz8G1tansTI2vm7WrPbV509GHPA7SHppv6IuUW6Zwg5lRQGgwv+tbQxpLXAJdnkm+9j271Q3pNMaVIORHod3FDwj4UqFufCQAAAABAz1kt9sCS5o0d9KhHX0f/5ahrXYT9PyOdDUhelzCz9Uct9cwPsJ+x67fNlC8TgBkUc35pDfTpwxpdzHFmgXpN5+dwybZ4JuGC7DOksw+NYkvPCF4ToE21ZC1mOVHGp/g4k2NfPzq2eTxCe2TNOrbR2etvMz6rgfuyixmb0ku9jtxfzKxYP2SaGa+/yxApUkx93Ls+6jMBAAAAAOg5R8UeWMoz++2mo64bgfddZ4WOWbb3V4T2+mrZ3oYc9ZhyyL8PtJ+x67fNlC8TgFkn5tnL55L/f2eBeofFHDibWLItzku+YLDNaUtd52rYvzySP1Nt+LbHdcm/xkP6gdvbpI/wsUjcqWLWlmyLAbGvHXHA8DlNn6OzvbOC4N+TPnxKyX1bb9mvfQHOA9O6Hy8r1g/NFnNgOVSarS2G+i/1UZ8JAAAAAEDPeSr2wNKBHHVtdNSlN+fTAu77Tsu2NPg0GLitFkr5Gf/KFtC7FGA/Y9evLlraYahEvab8+q2FIou+nWAKXod428G2GO6iHPXYFp3UVCUTata3TJHi6ZRcqVvSOcfXZPzNyhzbc6W7yvOAwGSTo2+c3va32pcMJ+2QlTpHZ73vF79c8z7uWfYrRA7yu2JOZ1KlfuiElEvl48P0MHpLH/WZAAAAAAD0FNur9q2yJEd9GoRypVzYF3D/H0j8YHI7WyDuVo569lrq2RJgP2PXr94Y6r9fsl7XQ58FBes1Lcx7JFB7PDTUv8vz8xpUNaVI0TQSM2rYv6RnGeeZTXvAcR5sbvtbDeZ/kHK5s+84tnc9QHvYZuffSPravUlfkpX+Q/tWTYGyIvD3NMeyXzcDXWdMD4/WVagf0qD8dym/qLWNbQ2RWX3WZwIAAAAA0DO2OG7OPxeo87ijzpeB9n2yYzsxcsbagvpbc9RjS6sTIpgau/5ZEubNh7Qpju/0QsF6bQ+TQs1O1fQlWQtavvD8/GUxz0adUdP+Jb0uwOwcn93sOBcOtf1teqFYzSGeZ9a/Lad1kQcERbaRFXjVGewacP9HmgvIxnLIsl/bAtR/UMyzzQcq1A9tkzDrbdiYFs5+24d9JgAAAAAAPWPUcYNeJAftfHHPjl8WYN9HxB6wGgrcVraAzucc29OgkinY9irAfsauX22VMG8+pG12fKezC9ZrepgUIgVIOz2vs3JuH7N8ZpLld6izm6fUuH9pX78g7+KZ6xx9yCVLP5B3cdiNHn3W7JJtsd5Rv7aPznQ/mfwOFnTwe7ItMjs1QH/0Tsq//dOJfsj2cDLEQ46h5FoR8s2ruveZAAAAAAD0BNsinnlnZ7d75Kg3xAKOpyz1x8gZe9CyvTyvz6+x1HM2wH7Grl9dkXBvPrSz5eG+UqJeUxD7eoTzZKY0g4fpbV2TZhC+FaDS4JemBnlvaMe/a963LE8d0+kC7ehK3zJNxgcti8w4Pi3uAHhZhyX8bOMQbDOWXwSo3xYI31uhfsj2psGXQG29X8Kn8eqFPhMAAAAAgFpbKu7Zm0XTVOwQ9yKCZWea2/Ibn4/QXm/FvMBqntmeRyVuipvY9asPEu7Nh3a2fP5lZpJ+knL50ovQRTdve/zG2ovupwZjJ/VA/5JOi7Eh5+cHxJ12Kj3zWN/UKLLY8X+ObZ0O0B7XLPWPdPF7si3GejFA/a8kfK7wGP2Q7c2JqwHaQX/Tny3bmEOfCQAAAABAPdlmVmp5XqLuieLOcVx2pu4bib+4Z8uw+OWG9vFEzK/2Tw6wr7Hrnyvh33xQtjRDZWbULrLUOz/i70uDZjfkzwUkNVinqTPGku9DH9Bonv8z0kwn0ktpGNoXY9S+oEjw+5v4P6DQ9iySImSmR90bArTHc0v9M7v4PdneCPqrZN22HOcfKtYP2d5U2hOgnW0PPz/SZwIAAAAAUF8PxR5YOlWy/ouO+h+WrP+Hpe61gdvKlLNYZ7fnWWDRtljrkwD7Gbt+9bfEWVR1t6XefSXq3Sdxgnw2Glz8Lr/f2ljZZ31LOgXJ3YL1PBD/IPu/Bbex3VFv0QcEad8t2+jmw5XrkfpRfdD6XuLNkg/dD9nWJ1lfcl/nJueR6aFR0TeAeqnPBAAAAACglvTV9V9iDy6tK7mNleIOjM0rUb9t/2cEbKuNAdvIlprheIB9jV2/MuVBfl6y3hsSZ6bvLQm70KDL8dR29vdh/7I9UBtcFb8Au557RQPV1xx13wrUJrY3e7rJ9kZQmUVPjznadaRi/ZBt8dfpJfe19bDogoRNwdIrfSYAAAAAALVlC8a2Zm+GmF35xrGdoyXqtgXZBwO106DlGIrkfb8gxQL2OitUZzvO7nL96p2ED+IPiDkIWfaNB1O9myP8rrIWNpzch/1LOvhXNPf2efFLE7OwxHn33VH/3kBtYuuvuulHhP1aIr/TIZnqnlJyv0P3Q7HeNPhHfgfYTal5lhQ8d3uhzwQAAAAAoNZswdiQszcPObbzQYoHMGz5mkM5IuZFFycUqM8UsHelpGh9X0u7XP9UKZZaYpuj3tWWesvMBJ8n+Wfp6lselyX/4qMa6M0KpE7os75lgvwZpPteoq6d4g6yHypRv8/bNqFyUNuCuKHPET23fWcyh55hr7+b19Jc9HfMUO8zy+enJP++vsP9UIw3DVYln3+dtMvjjLrHHL+lqT3cZwIAAAAAUHsfxR5YCpXiYpbEW1TwkcQNsmvAOSto+lmai1rmZQte3LN8bkT8cuTHrr/9b/O8+bAn+ZuNlnr/tez7nBLfoWnBWluQr5U+ZGfObZnWILjQZ31LerHL6yXqGnH0Hc9K7uu/jvrfBGyXJxJ3YdUWnRX9Pik+DzBtweUiD0A1xY8Gjm1vS500fHZImqlV9PNzO9wPhQ6y61tBn5Jj0YVEBw3XkzuGz+tx6IOK5z3cZwIAAAAAUGtLxB34XhNwe3cd27pdsF5bKomy6WJ0NmVWOgJNrbCiYJ07JP9sXJ2N+kWaC6xO6nL96qih/huGv9eZnBpYuuOo97Gh3hclv0fTmxSmIN+B5N/vF9jWF7EHg9f1Sf9yL3XsZ0rUtdbSphq8XFByX/9z9E0hH5BclniLgLbslN+zx7d6fsb2RtDsnNtv9Q/6kNa2oOyw4fOtRVh3dqEfsqXNybvGxzRpzl7Xz/6d/Lf1hrqPGeq4kvQpc3q4zwQAAAAAoNZcC9JpGQq4vc0SZwHUYUt9y0ru823JDrCvLVGnbYHFrNQI+h20AikrK1C/um6of3vG3+pMVJ31r4Ei28KBtkV4j5b8HkfFP8i3Jvm3T1JsocOfHue5pkfSNwZ05vJgD/YtWW9TbCtR3yRLWx4oua/LPL6vLR3qB39JuUWgp6Z+/3nyyNtm2P+Vo55WcPZR8r8vWeqdlvH51kPTG13qh2wLn+bJRa7beCHjHzAdzNEXnUzOidU93mcCAAAAAFBbQ8kNsSu4FJIGE784tnexYL2mY9lXYn+z8tV/FXPAw5et3bNyMreCHYcrUr96LX7pCXTm53txp4lRtpQgy0u2uSmAmF50cX5yjmrgalXBbd31+F2lU1vorO+9kn+mbFVl/XbKBqqzgomPA+zrLY/vaH3gvtc2a/yFFFsMdFPqt78r5+cvWvbpkWcdZ+R3sHVW8t/u5bi+nJXfucsnd6kfsrXDXc920Dcr3kr2uiamBwPptwVa64Bs74M+EwAAAACA2nItRGq6oS7rlMc2iwQHDhjq+q/gfp6V7LzMIRY//CV+QSd9eNBKLXG3QvWrMY/6NdDVCjT55Hk3LcL7JUCb//DYX53p+kGKBSjb6TnyTfIF2ttnMmsQbmmN+5alhmM7UbLezzI+TczcknVu8fxeRgK3kSsH/CtpLqDr294P5M+HNkUeaGx07JPtN6FB5cdt53D7g0jbb2FH22/mTtvvfU4X+yFX/n9X+p3d8ntxW33AkH6w+c5jn0+I32z0XukzAQAAAACoJVcwpb0cDLztxeKXSiPvjF5dHO6pob49OerR1++zZhrqIn6hHjjY0om00jLog4ZW2gJ9UDC1QvWL2HP463ehsy9bby34BvDfGOq8EqDNTQ8eNiX7q2kgWrOAzwTY3hLxSxtjKzfl92zgumifMZwuGngskzs9PeN8b8l91UD0mOd3ETrP9ETL+Z5eLHYk1R/qTPilyfGn83G/k+IPaAbEHABuz8c9r20/NG3WpdTva0uO/ihdNCC/rMv90ID8DhybypnkN95aXFVnoe+WP3P760ODCTn656PJtfl+8r8v9VmfCQAAAABAbWiA66LkD/bpDfTigPvx3GObH8X9Wn+aBqJMQSKfxf80YJQOWnyQfHl4fbzM0fYasJxZsfqV70xtDeT7pH2Ya6ljU4A2/+q5v9cDbEvz2r9K6tMZtI+keKBd23mkBn1LK6D5yeN4/pFiaXHac0Q/KLifQ8n5dL/Ad6EB7XXyO7Ba1iIp/sZDVtG3Uso+CNxach+y8u7/8vysBsOXd7kfCtUOZy3nSah+qJf6TAAAAAAAKk9n0uks7PdSPoijM1F1IdD9Jfdpb45tapB7VPxnreqia48Ndemr+xqwbC22p0EQnZW5U8YHQjV4ozlxJ0X4To57HrvmZp5RwfrVdY/6n0j2woZZdog5fcrkAG1+xWN/dcHIMouQ6n62pxk6Lb8XDtaZrro+wIOCv70dFe1ftiZ9wo8Cx/Q6aXPfmcun2vqh2Tn2cW7Sh7wU/4CvK4f+s2TfL0u5lDU66/xjyf3RfQmZC/tsgX34aNmH557nwrwK9ENl20FTGrkC3K7g9ZU+6jMBAAAAAKiNSRJupmSr3Cq5Tzrb8mfkbWoA4l2BY9OUM7slTnC9RQM+tnQEGiTRnLwTKlq/WuFox/YAs49rhnoeBGpzzW89ZmmPsmmRVradb66c2PogSB8aPct5bq6uYP9yJkB/4vumyLbk73cX+G7+F7FML9mGU5N2zPMAQM+xGxJvockD4pdKR/fjlNhn0I84+qLjJfqi0P1Q2j+e1yp98HNM/N4kOG1piwN91GcCAAAAAIAa0cCkBnE0IKWpLHTG7VhSdEah5s3VFDo6I3dmB/dLZ5DronWfk33RIM1DaS6IOLsG9StNnfEoaVMtOjNeA27zK3ouLEvaoH1/TwRoj8P/r737CbGqjuIAfoiQiHAztBCJICJatAiGFhLiJlyIxBCEzKKFBENEtHDTIlqICCEhEtFOIiIGIlyEuIkQiXAjIS3cSQwiMQQiMsQQLfod35vm/pu5jr4X3nmfD5yFvPHe4TvjTzj3d88v6m9AHNzB381GVu6YfZBGXo6esWt098r1J8+PyObp7co6lb+r+SZS7trOmegL8WiN4518P3lA9uXx7/XG95IPk/LtqHwD6EF3iB+N0Y7yjX97P4+vvX8A61Cei5BvNV2t/P+xcZ98k2Fxhz+PfID7RSXTlfEa8OJj+Ds5rTUTAAAAAO7Lhnd1N2k2zA4+5LXyoUg22vp2Mx8XOwAAAAAAu0HOIp/03PT5GO1Y324GMgCbcmzQghgAAAAAhiXnL1eb31cneO2c0b3VYZF3RA/wnxyzk6NsPhcFAAAAwHDkrOfmWJd3JnyPnAO9Ft0HTQIwmm9/Y7w2vikOAAAAgOHIwyebze99U7jPuY77rIsfIJ6K0cHlGw8fHQoNAAAAMCC/Rrv5PQ0LHff5Q/zAjMsd7D9V1sXLIgEAAAAYlpz/+3802Y+Eg08BqvKtoWuNdfETsQAAAAAMS9eBpHumcJ+jHfd5X/zAjMq566sd6+IB0QAAAAAMS9dO9oNTuM+70T709FnxAzPm1VIXovsB55p4AAAAAIYn5/82Gz3TGFdwqXGPz0QPzIg8yPRUqd+ju7m+Xd0UHwAAAMDj7eNoN3VWSj0xwXscaFz/Vqm9ogdmxGLsvLnu7AoAAACAgZgrdTfajZ1TE7p+Huy3UrlujqeZFzsw45Y71t19YgEAAAAYpq12WS494nVfifp4hDsxnXnvAENzr7He3hAJAAAAwLB9GN2N9u9KPb/Da+VuzDOl/qlc53qpl8QMcP/w0+Za+6VYAAAAAIbvjdj6YL4fS31Q6kipZ6I+sz3/fHj8+cWoN9dXS52Iyc54BxiyEx1r7IJYAAAAAHaHbIa/V+paPPxBfdlkvxKjcTN7RApQ80PHmvm0WAAAAAB2n/0xmtd+PkZNodul1kqtjysPMc1DU7Mh/32p0zHajblXdACd8kHm31Fvsv8iFgAAAAAA6Hco2m//nBYLAAAAAAD0OxntJvthsQAAAAAAQL88r6LaYM/RMQ6GBgAAAACAHk/G6JDTapP9klgAAAAAAKBfHgzdHBXzkVgAAAAAAKDfuWg32V8TCwAAAAAA9Lse9Qb7mkgAAAAAAKDfXLR3sS+LBQAAAAAA+h2LdpN9SSwAAAAAANDvq2g32V8WCwAAAAAA9LsZ9Qb7LZEAAAAAAEC/F6K9i/1rsQAAAAAAQL/j0W6yH+v4uoulDokLAAAAAAA2LUe7yT7X+JqTpa6ICgAAAAAA6laj3mD/rfH526XulnpOVAAAAAAAsKlrHvv5yuevl/qr1FuiAgAAAACAusVoN9kvjD/LHez3Sp0REwAAAAAAtJ2NdpO9Wt+KCAAAAAAAui3F1g32s+IBAAAAAIDtfRqjw0/XS/1Z6ptS82IBiPgXBGdHp+5ZKS4AAALkdEVYdE1hdGhNTAA8bWF0aCB4bWxucz0iaHR0cDovL3d3dy53My5vcmcvMTk5OC9NYXRoL01hdGhNTCI+PG1zdHlsZSBtYXRoc2l6ZT0iMTZweCI+PG1pPlI8L21pPjxtaT5pPC9taT48bWk+czwvbWk+PG1zdWI+PG1pPms8L21pPjxtaT50PC9taT48L21zdWI+PG1vPiYjeEEwOzwvbW8+PG1vPj08L21vPjxtbz4mI3gyMDA5OzwvbW8+PG1mcmFjPjxtZmVuY2VkPjxtcm93PjxtaT5EPC9taT48bWk+aTwvbWk+PG1pPnM8L21pPjxtaT50PC9taT48bWk+YTwvbWk+PG1pPm48L21pPjxtaT5jPC9taT48bXN1Yj48bWk+ZTwvbWk+PG1pPnQ8L21pPjwvbXN1Yj48bW8+JiN4QTA7PC9tbz48bW8+LTwvbW8+PG1vPiYjeEEwOzwvbW8+PG1pPlI8L21pPjxtaT5vPC9taT48bWk+bDwvbWk+PG1pPmw8L21pPjxtaT5pPC9taT48bWk+bjwvbWk+PG1pPmc8L21pPjxtbz4mI3hBMDs8L21vPjxtaT5NPC9taT48bWk+ZTwvbWk+PG1pPmQ8L21pPjxtaT5pPC9taT48bWk+YTwvbWk+PG1zdWI+PG1pPm48L21pPjxtaT50PC9taT48L21zdWI+PC9tcm93PjwvbWZlbmNlZD48bXJvdz48bWk+UjwvbWk+PG1pPm88L21pPjxtaT5sPC9taT48bWk+bDwvbWk+PG1pPmk8L21pPjxtaT5uPC9taT48bWk+ZzwvbWk+PG1vPiYjeEEwOzwvbW8+PG1pPk08L21pPjxtaT5lPC9taT48bWk+ZDwvbWk+PG1pPmk8L21pPjxtaT5hPC9taT48bXN1Yj48bWk+bjwvbWk+PG1pPnQ8L21pPjwvbXN1Yj48L21yb3c+PC9tZnJhYz48L21zdHlsZT48L21hdGg+i9dWlgAAAABJRU5ErkJggg==\&quot;,\&quot;slideId\&quot;:361,\&quot;accessibleText\&quot;:\&quot;R i s k indice t espace égal à espace fin numérateur de la fraction ouvrir la parenthèse D i s t a n c e indice t espace moins espace R o l l i n g espace M e d i a n indice t fermer la parenthèse au-dessus du dénominateur R o l l i n g espace M e d i a n indice t fin de la fraction\&quot;,\&quot;imageHeight\&quot;:52.81466666666667},{\&quot;mathml\&quot;:\&quot;&lt;math style=\\\&quot;font-family:stix;font-size:16px;\\\&quot; xmlns=\\\&quot;http://www.w3.org/1998/Math/MathML\\\&quot;&gt;&lt;mstyle mathsize=\\\&quot;16px\\\&quot;&gt;&lt;mi&gt;T&lt;/mi&gt;&lt;mi&gt;h&lt;/mi&gt;&lt;mi&gt;r&lt;/mi&gt;&lt;mi&gt;e&lt;/mi&gt;&lt;mi&gt;s&lt;/mi&gt;&lt;mi&gt;h&lt;/mi&gt;&lt;mi&gt;o&lt;/mi&gt;&lt;mi&gt;l&lt;/mi&gt;&lt;msub&gt;&lt;mi&gt;d&lt;/mi&gt;&lt;mi&gt;t&lt;/mi&gt;&lt;/msub&gt;&lt;mo&gt;&amp;#xA0;&lt;/mo&gt;&lt;mo&gt;=&lt;/mo&gt;&lt;mo&gt;&amp;#xA0;&lt;/mo&gt;&lt;mfenced&gt;&lt;mrow&gt;&lt;mi&gt;L&lt;/mi&gt;&lt;mi&gt;o&lt;/mi&gt;&lt;mi&gt;c&lt;/mi&gt;&lt;mi&gt;a&lt;/mi&gt;&lt;mi&gt;l&lt;/mi&gt;&lt;mo&gt;&amp;#xA0;&lt;/mo&gt;&lt;mi&gt;M&lt;/mi&gt;&lt;mi&gt;e&lt;/mi&gt;&lt;mi&gt;d&lt;/mi&gt;&lt;mi&gt;i&lt;/mi&gt;&lt;mi&gt;a&lt;/mi&gt;&lt;msub&gt;&lt;mi&gt;n&lt;/mi&gt;&lt;mi&gt;t&lt;/mi&gt;&lt;/msub&gt;&lt;mo&gt;&amp;#xA0;&lt;/mo&gt;&lt;mo&gt;+&lt;/mo&gt;&lt;mo&gt;&amp;#x2009;&lt;/mo&gt;&lt;mn&gt;3&lt;/mn&gt;&lt;mo&gt;&amp;#xB7;&lt;/mo&gt;&lt;mi&gt;L&lt;/mi&gt;&lt;mi&gt;o&lt;/mi&gt;&lt;mi&gt;c&lt;/mi&gt;&lt;mi&gt;a&lt;/mi&gt;&lt;mi&gt;l&lt;/mi&gt;&lt;mo&gt;&amp;#xA0;&lt;/mo&gt;&lt;mi&gt;S&lt;/mi&gt;&lt;mi&gt;t&lt;/mi&gt;&lt;msub&gt;&lt;mi&gt;d&lt;/mi&gt;&lt;mi&gt;t&lt;/mi&gt;&lt;/msub&gt;&lt;/mrow&gt;&lt;/mfenced&gt;&lt;mo&gt;&amp;#xA0;&lt;/mo&gt;&lt;mo&gt;&amp;#xB7;&lt;/mo&gt;&lt;mo&gt;&amp;#xA0;&lt;/mo&gt;&lt;mi&gt;e&lt;/mi&gt;&lt;mi&gt;x&lt;/mi&gt;&lt;mi&gt;p&lt;/mi&gt;&lt;mfenced&gt;&lt;mrow&gt;&lt;mo&gt;-&lt;/mo&gt;&lt;mi&gt;&amp;#x3B1;&lt;/mi&gt;&lt;mo&gt;&amp;#xB7;&lt;/mo&gt;&lt;mi&gt;L&lt;/mi&gt;&lt;mi&gt;o&lt;/mi&gt;&lt;mi&gt;c&lt;/mi&gt;&lt;mi&gt;a&lt;/mi&gt;&lt;mi&gt;l&lt;/mi&gt;&lt;mo&gt;&amp;#xA0;&lt;/mo&gt;&lt;mi&gt;S&lt;/mi&gt;&lt;mi&gt;t&lt;/mi&gt;&lt;msub&gt;&lt;mi&gt;d&lt;/mi&gt;&lt;mi&gt;t&lt;/mi&gt;&lt;/msub&gt;&lt;/mrow&gt;&lt;/mfenced&gt;&lt;/mstyle&gt;&lt;/math&gt;\&quot;,\&quot;base64Image\&quot;:\&quot;iVBORw0KGgoAAAANSUhEUgAABdwAAABLCAYAAABqbkU4AAAACXBIWXMAAA7EAAAOxAGVKw4bAAAABGJhU0UAAAAva/WvxwAAKDZJREFUeNrtnQ2kVlkXx5crSRIjSZJIkiSRJMmIZCRJJElGIhlJRoyR5EokGWMkkiTJZSQZI5GRJImRJElkZCQZkiS54n2f7e7j7mfdfc7Z5zzn+/n9OGaq53yts/f6r/21tggAQDs51jv+5xzHMAkAAAAA5OSIii1HMQnQDgIAQOMBAIaFQ8pZnsYkAAAAADAgB1WMeQaTAO0gAAA0HgCg62xRTvJ3TAIAAAAABfGTMHsYaAcBAKDxAABDwpLe8dFxjs96xwzMAgAAAAAFclk1yHdhEqAdBACAxgMAdI2R3vHEcYpfesdSzAIAAAAABTOtdzxy4s7PvWMlZgHaQQAAaDwAQJcYlf5RyKOYBAAAAABKYqH0zyh+KcwoBtpBAABoPABAR1jWO746zvAJJgEAAACAkjkg/R2dv2ASoB0EAIDGAwB0gTvKEa7HJAAAAABQAfdVHLoKkwDtIAAANB4AoM1sVA7wD0wCAAAAABWxXMWif2MSoB0EAIDGAwC0mYfKAbKZBQAAAABUyRUVj+7AJEA7CAAAjQcAaCPrleO7g0kAAAAAoGKWSH8e7WeYBGgHAQCg8QAAbWRMBZpbMQkAAAAA1MA1FZduwyRAOwgAAI1vKyN8d2zqYaYNOn7CZp1lvvSPMv6DSaBmPwD4UQAANGx4tWW1aozfx/xAOwgA0Hg0vg1M7x3f9o7dveOCfcFx++IwvDbd0jv29o5fe8eN3vFGylvqYexldiXe3jsOy0Qup8c24PmG4lQpR5XDG8UkQ02VfgDwozBcrOkdu3rHwd5xqHfs6R1rMQugYWiLh8cqPl3GpwHaQQBoPBqPxocwW92gzOOkveefveNjzG8+U/Zy0SWbXuwdV3vHE8+7nC/wPletbXw2e06Rqpw6GzRmk4z30j+zJOkwv/u3d8zis7XeD2hMp9vblLJwr8D7zesd/6WUtVMN/k6D+NG5veOWTAwK37J/BiiTI73jdUJ9+9f+pm2gYWhYEot7x+ne8cj663HbZrhr22ZL1e+vW5/cVm0pmkPq/mco3tCxdhCg8YDGo/ElafxOqa7DfZO69zJPIf2d+jsQXbPpHfUu20u4x2zrkNz7XKAoVS4UTRjwmNY79lmhiuuM2W1/B93yA76ysF/8A5kfC7zPnzFl7b29f1vKWh4/ek79/jpFHUpinm2IhMard1raUEXD0DBdHs4GdtKYtoOZpffC/vmXFmtL0cxVNvyXIg0dbQcBGg9oPBpfMJfUC/4lE738ZpnEwt4xw/ntLs/Hu6auZ3LuLO8dP9sOg+h34+LPx3NCXe8gdXZgumTTv6R/tHZmSfc5r2y2g2JUKYeV/U/X/Dw3xN8BuoBP1Wk/4OOK+GeOFJFfbm9CYNTGjbKy+lEdYH2hqENJgfRLp5w9kImZSafsf2/HNFZutPid0TA0bMSWbfe+v/WOdY5+Tbdac89TXna2WFvKQOvVOoo1dLgdBGg8oPFofEFEjZBXkp7ne8zzsXYn/H6pTHa63wq8JsunBqcrNjWjdu4I7sMKbUbe4Wq5qey/uebn+d3j607wmTrvB3zcEn+H+KBB7XzpH5R2jxcd0Z40P6obDGwQBmU2hMx/l8f8ZnFMg2RDS98ZDUPDzqiG+MaU319U5WVpi7WlDI6oZzhF0YYOt4MAjQc0Ho0vgPkyOW1+XsDv33kq95yUc0bt7+J2631LY7twumLTLVLdaP+/zn2eUoQqZUQJVdxqmCrxpR5YzKfqvB9IC6Lc47sBrx115H/yXPtsS79VVj+6Xibz95nZ7Vsp7lAw+yR86axZ0flc1cVLLX1vNGy4NWyR9K/aOBlwjpkJF2361rS9n5oQoy9T3/ExRRs63A4CNB7QeDS+APbYC64P+O1KT8UOeZCtEj8tf4W63mXq7MB0yaa/SLEdXHEsVff5jWJUKetkalqrOpkmU9MLvOQzdd4P+Nhm7/nWo3+7BrjufnsNE/jc9ly7jTOb8vrRedbOLINtPmb56Tl7/NCSTgyzQeqlHHUzOm638DuhYWjYKcm30vVsjnI/3cZta4YgRnc3ODd1jA0JoYvtIEDjAY1H4wvSeDN9P3RDzR89nQIhU+3NqE/cKIreEZa82YPTJZu6m7+WOdp/QOrZ6AIm+EGaNbt3u8fXMQjTfT/g4zd731FPmfgx5zXN3ijRRqxbZOqmrG2d2YQf7T7uJrd/tuB5zQDBM8m2eZgO/Nu4cR0ahoY9VN8/a9k5l+Gci/a9ytqkr0naotM4bKN4QwfbQYDGAxqPxhek8WbW3vLA3/7pqdwbA84zD3o95t/c/K1mFIG82YPTFZvOUWXtTon3GlM2m0ExqpRr0qxBogvSjQ0su0CVfsBHtJP7WplIeeI+y8Wc14x2sr9mr6vL2p8t/Vb40e7Ttg53k48x64ycmdL+jVPRMDTsc87G+BLJtpnaT0MWo5PHHYahHQRoPKDxaHxBGr8w8He+PLbmQ4eM4CyKafCMqMJCLrzB6ZJNd6nydqzEe7kbF96jGFXOE2nWJr8vZeqM42l8ps77gbig5JP98yv1LNdzXPOgTKaomWPfRwfNR1r6rfCj3adtHe55WNSB+oiGoWFaVxYFnjdDwjdTc1d+HR0SbdG5em9QxKGD7SBA4wGNR+Mr1vhNng876ANsUNc7Q50dmC7Z9LJ6l3Ul3UfnvD9OMaoUM0j0VQUNdbLE4+vu8Jk67wd8REvcxuyf/1DPknUXerOZUZQ+Jloud9dT3pa38DvhR4eDYehw3+G847veMbtlz4+GoWEGPfvtROB5Jlfrl5TfmJymekbuqiHRlunqeT5QxKFj7SBA4wGNR+Nr0PjTnsp9cMBrHpf2bxLXNLpk0zfSv5qiLA5KfR16MNEJ6dr/Wc3Pc8Dj647ymVIxnVI/2qDvoxVzM2PHXbJmUpCZNCyPeseVhvkBH1F6rv32z1dUufiY8Xr3ZTKVjMG36dG7ln7/QfzoiP39Nw0rezCVYehwvy7tXqKNhqFhhnsydVXy0sBzk1YvG3v8o67935DF6B/UM02n+kCH2kGAxqPxaDwaX4PG/y35ly7E8ZekbzBg/u6Qvb+pGGYZ/k8Z7rFAJmYSmnPMLMWn1lHpexhH9coW1gsZ38PM/r9kr/3ZvouZtbg6hwO9Z69hjgcyseuxeX6TemC5rQAjNdvUh3nXk7YB/sFe19z/tbXN2ozX05uWXR/g2cy1TlunGtn2mtO54zauP6FHlbNVmrU897rH162o6N5F1yMfZhXMeZlINxX5KxN4mNnbe3Jcz/iTY7bu/C/miALBd87fnavYD+R5ryiNWpR67aTn3UI3xjkskx3qc+zf+TY9KqIzuChNKtKPGjvNtMGsee/jVpPNhpRf7TNOb1DZmysTM53NxmVmoORIgm4/ss//3tqoy3S9w93dU2FPS98BDUPDxHYs6Pd4KfkHNo9J/7LvpCNLHNfGGF3vabaJUL7WuMXEVGZixO+2TTueUteiOv/G3kvvx2NikfU2Vjlin+uG9WPX1G+32Vjmnb3vZ1uWTd7f+S1tB7WRERuzXXX6cyLtMf06vhQ9Jrbf5Rxt2QAZjUfj0fgOavxsj6FfDXhNPbPvVswHehrzoQ8lXHuNFenPMeeuUI3qB57f7AsUyKcJhdHcPyQ1gAkU7gUW8I812TQO03kSDcaYEfm9tlNF7Lu7BTbLQMaBAp5tnkydkeoet+3vPjp/N0bMUjl7pZiNKIsK2LTfqGLGcVn1yOVbmcwRaYRys0x2cH7nXN8M2s0KvOYC6R+MfWMDgPmOdpyQyU1Hs24IVYQfGKTxFwUvcWXVHIsDrrXEKVfue//mud6uAZ65KE0qw4+usuX4Xow23834XEWXPfN8P9gg8F9JT/Oj759nWWcb6XKH+yJbjkx829aVbmgYGhYxy3Y+av/0IIN9IlYEtlGi41LHY/QrBer2sDNI3LLR+pavMnW1YNymgLOkf3JadGx0YoEbtg097vndXqc9/TilHry3fqtN7aA28oNMzjI232SD1ULjx6N0H1/t71wutzB2Q+PReDS+oxq/y2OkcwNeUyekP+qpdB8SPlLScqtvrBOYIf25OCPxc3/3LOb6F1MK+DV1TfP8c+2/75dsI0BuDl/TuRNtMGuczPeqMt2uyaY+G1x1zv1F4mfTP87hhK/LYDmNjS3+U85nu7WpGZiIdlzere5zgLilcs7WKFa+gKKMGcd11SOx5f2846s2xwQk7jv/GnDd1dI/E+BGgsD/Jv0bjn6VsLzIg/qBIsrledUw1OXju4BrPYgJJF54rjcnZzkqUpPK9qPm/OfqnJ8zPFcZZc/M7DAz1b9I+gSD5er++njTYX/d1Q7375xv+sDpfGkbaBga5rIjxkf9ZdtIeTmlrpd19VTbY/TjA+gXFBe37LZlKeqUO6O+y5jHD92JqRMbY/yK7nSfZ39rOonMjPr19rrTbJv9k6ffIW2me5PaQW3CDJL/rToBffpzy/lNNIt9rvQP0vw7oE9E49F4NB6NH4jLng+5fcBr/pLwIY0z+WwL/k5biZfL1N2YQ/GNnJhr3reNfvMuDwPFboHqJDGOfqHH6YQujdij7utbiuNutHe1ATY17+vujp22G7MesEnbdGFEBSxZ80YdVvc7nFCu9eyEhS0Q24uSbRSyiKPMDqSrkj4jpSpOSbEzjuusR4aZMjmTx9SpNTG/0yP0aRuErJL+ZWdpwZ5OnRKy2eigfmBQnni0bnmO8nFUpqaSEdsA09d6nOM5i9akqvzo8wDtq6Psjdg4IS6wX2y/5Ut7bfP7TQPEJ22jax3uJk76I0b3/rCdK20CDUPDfB0JcbPLpuW85n3Jv5dJF2J03Xa7JNCEuGWm9HeQ67L5q9Xv1bYz6kfbEZTUefdFPec66zvi+kF+8tS1My1qB7WFNdLfmXotRefdiY2GE8rmbUkhh8aj8Wh8RzX+jacxOW3Aa7ojku6s85X2w96UqaNQeTerc8X3gFM4XzkdIEudivlE/CNgpoPEXWpufufLk+Tubpu2C7Be1hZHNNJyqmabGju9zVgAv5FsS+XWSfIMhSR0Pquk5UB6VO1lS8S2ax3uN9S96tykTqeI+Cr5c6HVXY9GrNiGBJO6gzEpaJgv4atuIvTM8JMB5wziBwZlnvP9p8f49pBR72VOY037on2ea2XN/12GJlXhR3VZfp/hfasoe/r9NznPbeIGsyptdkHxSdvoQoe7+Y5mafmjAO0zDfrlLXo3NAwN83E7pnzfzHGtmdI/M3QYY/Rt6tl+F6g7bonQA6hLnG/2ybaJs3Q4utc6b9tDGxLOWeypZ09a1A5qA9HEB9e+af1Srs9fq8rg4xa9OxqPxqPxHdT4ZeJfpjAIs2MK6FwrZL4KqpeShDb0VqnzzPtsseKtRXeuTOb98jmRZ6oRtiDmnt9L/xKKJHQerrjlH9H776rRpnOVQL2Q8OUqWSqUXsaxN/AeemQ1bSPY3Z5Aqg10rcP9lqQv66yqE0a/98MS7lNVPXI7xv5I+a0ejd6fEBw9VOViTo66GfKN8/qBIog6w+95/k2nHEkKQh8lCPWYp7xtzlhey9CkKvzo7hxBapVlz238fnJigr+s/XR9nSP1bZpUNV3ocF9py6mpu9dsQ+Vzgv6ZzcBmteC90DA0LI5ZEr/nRNYUoXomYOgS8C7F6Jtl6moYqC9ucdEzzHdan/XOXjMLuzydfD8ExCq+PPRtaAe1AWPfJ9I/CXRpxrjupuRbYYnGo/FoPBpfCockfiffvOz0FFBTQe4mNLz11P4TOZ7fiO1M60Sy5uLRznlbQkV3l8qnibvuvNmd8FvT6PuuRpveVb/fkMF+7nlfMt4nZHnJctVgDukI0KNw2wXq4IU0YzmRb6+KkyXcp4p65I7Um1HqJQHXNr7FdDQn7XQ/mrPOnFHB8UgOO1VZLqLO8OOef9Obe8XlFv1Z/KlkIt57vudIhmcsQ5Oq8qN6sCFkKW9VZW9E+lfFRfpp9PGfmG+5teAYqcl0NYf7iA2w4/L7ns553U1W40y9uiLl5ohFw9CwtE6Uf2LKd5aOSL18fdkQxuhL1LM9bdCzVelzslJWW1q/v+5sui75ZnrqlLoPc/i5kDRzL6R96U3rQqeCORV4XtxktbEW1Tc0Ho1H4zuq8Tc8H23VgNe8pK63wDoMI2TTAhvo3wbeyxX3a7bR9Czj8+oRmFsJvz3v/O5Ojsqa9EHdzWSqtukRyT+Db0aGwGOa9C9jeRXYUHY7wUxer5C8q1eUs59OHFMLeiPfuhoHvhnH3xZ8jyrqkalDr53fXS7o2ZequnkvZ/AWIsJ5/ECRHW/RnhnrAjTRtxR1mUx22vpWJa0Wf77oOjWpKj/q2tfVq6aUPd1Y3239gAkk45ai61kubUpBkpWudri77FXlLUoTNJLxOotk6sz5MmfwoGFoWEiZ9G34/FnCZomK0onXQxqjz5R8adGq+L5V+pymtKWT6p6Zlf4pIM7w8Vo985bA8v4/yZZmrintoKYzV/pzZpv/nx147qj4B0IWtai+ofFoPBrfQY0f8TiSdwVc192Awfz/envdeYFi9Dmw4aNnqpkZh2a0bWNGg79VNogbWXN3Gb8fKAL7PZXiSMNsOscTDCzL8GxrJXyjC72MJcQJ/5zTfu6StLvEMbWhfcxITc/x1iNORT5LVfVIB0trCnp+PTMpdMfyWSooCZn9m8cPFMV6Sd6k64p6tk8e3Yl8S9zs96Mev3+oZk2qyo9uUPd51rCyd1YFgCZ4NaviDgQG6q+lPdSRnqwtnfS+2GxTxmv49mn4UuIzo2FoWAh6MzlXI9KYp865EnBOF2N0vZ9LU/btqNrnNKUtrXko2VIb+NAzHENTa/rSfqR1/NXdDvqz4jggL7rT/JcM5x72PMdoy+obGo/Go/Ed1PgNno91ZcBrLvRcz4wKJW0QskbyLf/RM9XyLCnThehOzDvdVgIQOkqjl81Fznplg2w6OmCDeXeADSN+lfDNFqLAxp0t+W+g+Oicuz8L1MWXggKxQVgpxS8zrKsevZLiR9xX5RDtuI6rkFyJWf1AkZxI+f7HPWVlxHP+e4kf8PRtbhMa1JahSVX6UV0Pfm1Y2dMBoNHTGylBmRuoX5L2QId7MnpT1az5f32d9uMlPSsahoZlYaNMXcURMltSpzTYNcQxetM6tav2OU1qS2vOFdChty9jrBKxxfMNLjS8HdSGDnfjN0IHbULiHXOtWS2qb2g8Go/Gd1Tjfctvdg14TS1gryS9E/+YZM/3anBHyU3nxyfJNlI3Iv2bRkSbr0SYkbPzMjmL/mZG5x+xxlMpjBAsaIBNjQ300pTNGd/vvDr/TMJvdX7ktJ23dS63H3M619UCdfFV6u9w/9Hj6w4UeP2q6tG3km2H+FAuJfjBNNyZRp8Dz8nqB4rkQcr33y3xneUrnPIctx/HNOlfeRUFKHVqUpV+VG/qs7VBZW+ep7EQl4M/Qs9yadNeIHS4J3NABtt4aomnI+UqGoaGNQRfmUmbpadzWs8d4hi9iR3uVfqcprWlXXYOUN8jdPqOdYHn+VYwpsUFdbeD2tDhvlFd43nO2L5IfUTj0Xg0Ho0fmPvqZl8LKFBawD5I+u7B7nJtI8ihI5JPJH8eKoOeIW8qoRnBMpsJRKNzT2xhWzKgXY54KoWpzDNqtul3MnWH9qzozWA2BnZ2PAkQh7fqPUKXHrrC+16gKQ6trg5334zjIjc/qaoenZZiB0jF+qBx5V9ClzCuy+GDs/qBIpntNHzivv9WT1nZIv057JJWUm3JEQCVqUlV+lH9bc29pjWo7PmWB+9OOeeiep+u7wUyDDncI5bJYB3uUX1/ZcvGFcmXHgENQ8NCy1pWdKdB2mxDN+9uWjqwrsfoun3cFKryOU1sS0eskGwzzH24KRmypNP9Q6amIpjWgnZQ09HakCVX+hwpbwNENB6NR+PR+NzofEbmeFTAdf+TbEsIZqrnuBV4n3kex7Q247PqXXpN/rYb9u93StiGAFm47Hnm8zXbVC+ZuZbxnZZK+ExOvYwlbfmeDuJC0wWtGvCdoDyHVkeg6Ztx/KKA686VyRH2qurRLck3I0cy1MssacX0oO2RHPf7tcKysCsgIFkq/pVfo5KeSsbwi+f80KWIZWhSlX50r4SnF6uj7OnB64cB57zK8D5dYJg63HUOx4MNfU40DA0z3ypPjtHvJXwWl85p/duQx+hN7XBvGlW3pUWm5nLO2sGq03eEpoqb5fHFZ1vQDmoDeiAjywzmHyRs4l9TQePReDS+oxq/wyMAJwe8phawT5I+W10/x77Ae+2WwUcz75XgFJIwI3QvPXZfUaNNb+e0f8RJCd+45qpkSzWgxSF0adUNyTaDsWnUkQbgTYnvU/dSym2e9y1CPE85HVJV1SO92U0Rs231QGDobIRdkm/QM6sfKJLoXc+nBL76va475Tgt5dlTyb9yrAxNqtKPjmXQgzrK3seMjTLdwDgq3WeYO9y3NvQ50TA0bIvEb/SdhN7gMSn/sF4CnpYmo+sxehNTyjSRqtvSB2xcpfdHyzLz+LDkSxV32FMuQtLDNiG1ZtPRkwtD97ozs3D/keZtcIzGo/FoPBrv7dT7dsBraiH6LeNzZOmY0A37H3M87yepftfwbz12v1SjTbN2QOiOKXepiZn5mTQY8FY9V5oT/iuHk/TZd460i651uNe9WdBvnvcdVDwX2vfaX3E9Gi/BlnrjwJB9MMxI/DvpX5Ibmhcvqx8okreBQcanmHryR8p5vpVXDzM8XxmaVJUfHfE8/+oGlb21kj0/6EF1zvIhaPQOU4f7AmlHuiA0DA3ba++VRxP+F9gZNUaMXn1jvANU2ZZeYuup2dz+kLrvtgzXuZGjDpv30pPmRlvSDmoD2kahfvVABh/XVNB4NB6N76jGa9H4XIBI3szxYdzl2g8y3OuDKjR5lqyVMeJ8JMAR6OU2/9VoU+0YZ2R4Vx3s/JDwW50r9Z7nN7tVGdRBXFqOPPPsOr/YE2kfXetw/yzVD2y56DIxHlCW0ohmPM+puB6VEcjkaSyZ1BqXVIAc0jmXxw8UxRpHL9K+z9+eOpKWSsbgm02RZeXY1wq+b1l+dINkzw9ZZdnTG//8FHCOq7//DEmjd5g63N2N9642+DnRMDQsigs3ZDxvRD1vUorJ9xnbY12O0fVKt08CVcYtcWX5sUzsUWbQaQt+yXAdt11yP/A83bH7LENHXN3toK6Woxm2/Zo0w9fY+njD3x2NR+PR+A5q/GJPp8BYAULoFurXAecsTemYOGA7SeI6TpIqQx4BzDKCtSnm7/+S9LxjWyRs+UcVNs3rGM3I5tsM3+BQynNtd4KovOJ7RaYubdQB2HwZjlmKTeLDACI/KAs8vu7+gNc84CnzVdWjjzl91rQCg9xR2+jRfuyE+p3JK/dNAX6gKE5kCDJueMpNyPLLMRls5VgZmlSVH/05JaYw9ttYY9l7oM5ZEFA33XqtV6Jtk/blCQ1hmDrcr8vkIFxT4wI0DA0z3JRsnYpx7aW4gcaVKe910fr9YYnRZ8rUAXeoLm7xYTZjNDNW58V0CPliO/Msi9Tf6ckBZwLubTot/1OdM1nKaZ3toLaWoyxxvT5cX7VDwnNPo/FoPBqPxhfGAU/lHnSzKC1gIbmndC4hd/nMd7ay+ETpmISPtCWhC0VITqjZtlKMJTiatM1XdN7QjzXa9HVOB3xJ+nd3T5v5eV3dZ5MSGzMrf2GK+M5Kca7mm1xLeH/jVM2MhHUCVaLL2NwK773f4+uuDHA9d1PIIzXUI52DL7Qz96bEbxSj61lSHkyjE29snT2VUNf2x9wvjx8oimjUPWRzLJ0v8HbgPd7JYCvHytCkqvyo/rZ7VED40hPYVlX2ZqvAMSTNj07n5m58u9qWp7alKwuhjR3uI5J9NtjKjB0udYGGoWEik7M4P2X0O2ekfzXw/Jjf6U4GdzDRtLHO1qgtTegEe0koX2ncovnWU990ffzq0YELMnV2s+5DCElFc0MGS/dRZzuoLei0IWkdtWYm8helP9H/73V+90TFb2g8Go/Go/GVaPw9T+XeMuA19Sjj5oBz9GzAqCN4bUqBvivZZqrF8aPH2En5zjdZh/VnTOMu6kh/G9DJErK6oAqbjmWoTBFu2oQPkp6n1xA34mnuZ9I3+HIqP5T0zRqm2Q6CJ/ZaL2Lef6Yt9ycFquaW1Ld7/G2Pr/s9p2P+XV1ncQ31aFTd53SgT3iQ0CF1T8I2RTlmg60VMedF77zTNnKK8gNF4A5eHg74/VH1bUI05jtPWbtVsyZV6UffqnOi515k/219jWVPp/oJSSfzMOZ9jIaa9DKrOuqv29bhblZORDO37ktY2r1vnDL+lzR7eT8ahobpJeOhszWXqAZz0sw5t5Nh3KkTm21H2LQhi9E3q+fs+mqfQSg6bpmp/jzfxhCnPL9N2vzUDPo/99xD5yVO69w6KvGD721oB7UFvUHjhhSf6HbQm7JxRfrTWMyyf/8ajUfj0Xg0vmqN3y7+5TfbBryu2wkeOqvvtadBu9k2ZtfEnGM+mDtT7dEAz2yu9Uo9wz+2ARdVSlPRttoPkbZp6QoJSz+wUMJG/6qwqd7cIC0dznqncr8LdL4iU5elGBuY0Wkz4/5EYBD33gY6I7YC77XBlKnc0YjruOc+C6wjv0M8Uwt6H4ItFd13mcTnrD9py3LcDApTvswI7G4bCOhy9aSmerRI1aWPKqBymWPLvKkjSbNpDnvq2U5bz0as/3hgfYu7P4Ue+V5rg53rBfuBIngs2VYKuUHm/kAteeopZ7czPmfRmlSlHx33NGJNvXiTYMOqyp5esRCy4ZJ+n3lWQ98UEC81mbZ1uL/31DtTx+NmQC22/tv87po0e2k/GoaGiUxdMh5Sdpeq9sCzlN9/UO2N6VYnXkn8jMYux+hb1XNeJ5QvPW6ZYcvp/2x92mX9ykuJTwW4WqZuUj/D1v8vHr80TZXBtE0U96nyvSmnjepqB7UJ/S2T/OkFT4fuDzFauReNR+PReDS+Ko03oyCjMnUXaDdfVN6cOtNUAf0j8LzPnuf4N6VS71C/PzagXZZ6AgXf8VTSl8W4gxnvJH5WpLvE5UIDbHpdOei4EcZtMjnyZwYD5mew85MYu/6ccM6ILZdJ38U8+zcJnSRuEDZLoA708qKyl/aN2KD4pWTfPDb0GK2pHmn/EW14627gYgKbn6wwPpb0pavmvHsp73tNps5Y8mnJVUkeGMzjBwZhnkxdHmie+6Akp6CIZqvfDrDd5oT3ipZ0ZslpWqQmVelH4575UAPKnjv7PnTZ4HPPPT5LeaswmkLbOtwfxpQbsyz3ou202WL/e8WW7RcN/45oGBrmsjPmnqZ8HHDaGiO2A+a0erfnKd9oesz1X8nU/NfDEqPvVs93mVC+9LhlW8w5/0lyCof3MecdTYjt3HhwJKZsn5T+vNWDpJGouh3UhfbiW/GvlDjtxGPfO3+/0ONfxhr6nmg8Go/Gd0zjz8d0wsYdX2wFGM1wj20ZGtgu+6xD/WobQKOSvAxNZHIX3+hYUYDRZ1hhvmdt9dX+95FtfIbuGBzlxh+313hr33GmIwaugJ9qiE3N+7vLkB7Ydx5xKvc1p/LnGS1eYwOtcevExyR+FYN2EsesAxy3x2v7PL7v8shTpm8Kne11ckF9j+9LvNcOmTo6XcaxoqZ6FOcHfccFmbo0N6meHbeiPW514Ln1fytjzjlk6/JXGzDtLdEP5OHvlLIwLvG7py+0z5eUSuZuQmChj6+20Riqq0VpUpV+1DSin9ln/WTrwqoGlL1VkryBTxxrrb2+2nuZIH3ZEPjrtnW4L7J1Pa0OvrN+c1PD3wcNQ8M0x23DOPI/qzO07c4Hxr9Gmz5YW7y0f54VaPcuxuhH1DOeIpQvPW5ZJf5B7rTzTsf4jtDfGm2PZmfOs235aMDdtKP3tKwd1PYy5KbfcSeDmvJx2/EZvlnTe6wf+8/2tzQxlQwaj8aj8Wg8DIAp9NFyk2j08qp1/F9sxXlsG/xLG/j8ZvnQZVsRP9tn/mgFzyzRbkPOuShX/Wcb9O0s4R5rKOqZ2Kec2rmOv29V9Wi99S9vHP/yxN5jGcUOGu5HoZla0sZNU8XGVDut3uy3h2l8b5H0Tb4ADWt622JrTOeJ6Ry8br9P9J3u2sb0YmL03FyS+E3AoTyOOm1mU45XBpwzy9YBc45JZZO0T49eEbXV0043A7gm5c2GAt9r2NpBg2L8wg3Hr32y+nMSbUDj0Xg0Ho0H6H4HyTvMkAm9b8QYJgEAtKSRWvKrDerNcZPPBABD6FdvCDm3u4bpmHdnFr+gHQQAgMaj8QDNwYwkviVQysxa5dTuYRIAQEvQEgCABvpVnY98PuZtPXoPuEu0gwAA0Hg0HqAZmGDpnbDsJA96s46PmAQA0BK0BACgYX7VpAR1Z0J/wbyd4Jxqi1SZKo92EAAAGg8AHswSxBOqYjIKlp33KticgUkAAC0BAIAG+VW9eedDzNwJnqvvOod2EAAAGo+ZAerDLFkZl/idoZ9jomDIlQUAaAlaAgDQZL+6W13nMqZuPXPUN31GOwgAAI1H4wGawQanUo5ijlycVs7tMCYBALQEAAAa5FcvqHh1LyZuPbvUN71AOwgAAI1H4wGawQmnUn6LOXKhNyu6hkkAAC0BAIAG+dVHKl5diYlbz1WpL3877SAAADQeABK4ZyvkZ5nYaAGyo5dz/otJAAAtAQCAhvhVs7mlmyuWzS3bzzyZ2BTPbYNsoh0EAIDGY16A+pnhVMwbmGMgXqpgcwEmAQC0BAAAGuBXt6s4dQwTt5bZvWNb73gsU3P/3uwdG2ViQ75ptIMAANB4AKgHt2L+gDkG4qJycnswCQCgJQAA0AC/qnO7fo+JW8slmeigSTvW0g4CAEDjAaAezjmVchnmKMxpMqoIAGgJAAA0xa++dq5nZtXNw8RAOwgAAI0HgHJ4IeTaKwqzbHPccXTkMQYAtAQAAOr2q2ukvzP0HuYF2kEAAGg8AJTDfKdSXsEchfC7cnZbMQkAoCUAAFCjX/1VxacHMDHQDgIAQOMBoBz2OpVyF+YoBL2c8iomAQC0BAAAavKrZpbxf871zCzkWZgYaAcBAKDxAFAOY07FnIM5CgGHBwBoCQAANMWvug17c5zHvEA7CAAAjQeA8nhnK+Vj5+/MCNtSTDMQZ5TTO4RJAAAtAQCAGvzqYxWXsrE10A4CAEDjAaAkVjiV8oz9u9W94zKmGZiFMrEzdGTfl5gEANASAACo2K9uVA3xPzAv0A4CAEDjAaA89jsV83uZ2Nn4Ue+YjWkK4apyfjswCQCgJQAAUKFffaji0ZWYF2gHAQCg8QBQHhdV5TT59pZjlsIwy4Hc2R1PMQkAoCUAAFCRX92mrnMN0wLtIAAANB4AysUsW3nTO77IxNKTJZikcC4oJ7gHkwAAWgIAACX71em945UTg37qHQswLdAOAgBA4wEA2s7c3vHBcYTGsc7ELAAAAABQIqPS39l5FJMA7SAAADQeAKArHFTO8CwmAQAAAICSMLPn3HQe9zEJ0A4CAEDjAQC6xl8q2FyHSQAAAACgYGb1jpdOzPm+dyzELEA7CAAAjQcA6Brzesc7xzG+7h3fYBYAAAAAKJCb0t+5uQmTAO0gAAA0HgCgq2yQ/qU/tzEJAAAAABTEWdUQP4BJgHYQAAAaDwDQdfYpJ3kOkwAAAADAgBxVMeZxTAK0gwAA0HgAgGHhx97xxTlOYBIAAAAAILYEyioAANTpN/8PJb04DDH2Bw8AAANwdEVYdE1hdGhNTAA8bWF0aCB4bWxucz0iaHR0cDovL3d3dy53My5vcmcvMTk5OC9NYXRoL01hdGhNTCI+PG1zdHlsZSBtYXRoc2l6ZT0iMTZweCI+PG1pPlQ8L21pPjxtaT5oPC9taT48bWk+cjwvbWk+PG1pPmU8L21pPjxtaT5zPC9taT48bWk+aDwvbWk+PG1pPm88L21pPjxtaT5sPC9taT48bXN1Yj48bWk+ZDwvbWk+PG1pPnQ8L21pPjwvbXN1Yj48bW8+JiN4QTA7PC9tbz48bW8+PTwvbW8+PG1vPiYjeEEwOzwvbW8+PG1mZW5jZWQ+PG1yb3c+PG1pPkw8L21pPjxtaT5vPC9taT48bWk+YzwvbWk+PG1pPmE8L21pPjxtaT5sPC9taT48bW8+JiN4QTA7PC9tbz48bWk+TTwvbWk+PG1pPmU8L21pPjxtaT5kPC9taT48bWk+aTwvbWk+PG1pPmE8L21pPjxtc3ViPjxtaT5uPC9taT48bWk+dDwvbWk+PC9tc3ViPjxtbz4mI3hBMDs8L21vPjxtbz4rPC9tbz48bW8+JiN4MjAwOTs8L21vPjxtbj4zPC9tbj48bW8+JiN4Qjc7PC9tbz48bWk+TDwvbWk+PG1pPm88L21pPjxtaT5jPC9taT48bWk+YTwvbWk+PG1pPmw8L21pPjxtbz4mI3hBMDs8L21vPjxtaT5TPC9taT48bWk+dDwvbWk+PG1zdWI+PG1pPmQ8L21pPjxtaT50PC9taT48L21zdWI+PC9tcm93PjwvbWZlbmNlZD48bW8+JiN4QTA7PC9tbz48bW8+JiN4Qjc7PC9tbz48bW8+JiN4QTA7PC9tbz48bWk+ZTwvbWk+PG1pPng8L21pPjxtaT5wPC9taT48bWZlbmNlZD48bXJvdz48bW8+LTwvbW8+PG1pPiYjeDNCMTs8L21pPjxtbz4mI3hCNzs8L21vPjxtaT5MPC9taT48bWk+bzwvbWk+PG1pPmM8L21pPjxtaT5hPC9taT48bWk+bDwvbWk+PG1vPiYjeEEwOzwvbW8+PG1pPlM8L21pPjxtaT50PC9taT48bXN1Yj48bWk+ZDwvbWk+PG1pPnQ8L21pPjwvbXN1Yj48L21yb3c+PC9tZmVuY2VkPjwvbXN0eWxlPjwvbWF0aD7eg8ijAAAAAElFTkSuQmCC\&quot;,\&quot;slideId\&quot;:361,\&quot;accessibleText\&quot;:\&quot;T h r e s h o l d indice t espace égal à espace ouvrir la parenthèse L o c a l espace M e d i a n indice t espace plus espace fin 3 fois L o c a l espace S t d indice t fermer la parenthèse espace fois espace e x p ouvrir la parenthèse moins alpha fois L o c a l espace S t d indice t fermer la parenthèse\&quot;,\&quot;imageHeight\&quot;:23.950000000000003},{\&quot;mathml\&quot;:\&quot;&lt;math style=\\\&quot;font-family:stix;font-size:16px;\\\&quot; xmlns=\\\&quot;http://www.w3.org/1998/Math/MathML\\\&quot;&gt;&lt;mstyle mathsize=\\\&quot;16px\\\&quot;&gt;&lt;mi&gt;T&lt;/mi&gt;&lt;mi&gt;h&lt;/mi&gt;&lt;mi&gt;r&lt;/mi&gt;&lt;mi&gt;e&lt;/mi&gt;&lt;mi&gt;s&lt;/mi&gt;&lt;mi&gt;h&lt;/mi&gt;&lt;mi&gt;o&lt;/mi&gt;&lt;mi&gt;l&lt;/mi&gt;&lt;msub&gt;&lt;mi&gt;d&lt;/mi&gt;&lt;mi&gt;t&lt;/mi&gt;&lt;/msub&gt;&lt;mo&gt;&amp;#xA0;&lt;/mo&gt;&lt;mo&gt;=&lt;/mo&gt;&lt;mo&gt;&amp;#x2009;&lt;/mo&gt;&lt;mfenced&gt;&lt;mrow&gt;&lt;mi&gt;R&lt;/mi&gt;&lt;mi&gt;o&lt;/mi&gt;&lt;mi&gt;l&lt;/mi&gt;&lt;mi&gt;l&lt;/mi&gt;&lt;mi&gt;i&lt;/mi&gt;&lt;mi&gt;n&lt;/mi&gt;&lt;mi&gt;g&lt;/mi&gt;&lt;mo&gt;&amp;#xA0;&lt;/mo&gt;&lt;mi&gt;M&lt;/mi&gt;&lt;mi&gt;e&lt;/mi&gt;&lt;mi&gt;d&lt;/mi&gt;&lt;mi&gt;i&lt;/mi&gt;&lt;mi&gt;a&lt;/mi&gt;&lt;msub&gt;&lt;mi&gt;n&lt;/mi&gt;&lt;mi&gt;t&lt;/mi&gt;&lt;/msub&gt;&lt;mo&gt;&amp;#xA0;&lt;/mo&gt;&lt;mo&gt;+&lt;/mo&gt;&lt;mo&gt;&amp;#xA0;&lt;/mo&gt;&lt;mi&gt;&amp;#x3BA;&lt;/mi&gt;&lt;mo&gt;&amp;#xB7;&lt;/mo&gt;&lt;mi&gt;R&lt;/mi&gt;&lt;mi&gt;o&lt;/mi&gt;&lt;mi&gt;l&lt;/mi&gt;&lt;mi&gt;l&lt;/mi&gt;&lt;mi&gt;i&lt;/mi&gt;&lt;mi&gt;n&lt;/mi&gt;&lt;mi&gt;g&lt;/mi&gt;&lt;mo&gt;&amp;#xA0;&lt;/mo&gt;&lt;mi&gt;S&lt;/mi&gt;&lt;mi&gt;t&lt;/mi&gt;&lt;msub&gt;&lt;mi&gt;d&lt;/mi&gt;&lt;mi&gt;t&lt;/mi&gt;&lt;/msub&gt;&lt;/mrow&gt;&lt;/mfenced&gt;&lt;mo&gt;&amp;#xA0;&lt;/mo&gt;&lt;mo&gt;&amp;#xB7;&lt;/mo&gt;&lt;mo&gt;&amp;#xA0;&lt;/mo&gt;&lt;mi&gt;e&lt;/mi&gt;&lt;mi&gt;x&lt;/mi&gt;&lt;mi&gt;p&lt;/mi&gt;&lt;mfenced&gt;&lt;mrow&gt;&lt;mo&gt;-&lt;/mo&gt;&lt;mi&gt;&amp;#x3B1;&lt;/mi&gt;&lt;mo&gt;&amp;#xB7;&lt;/mo&gt;&lt;mi&gt;R&lt;/mi&gt;&lt;mi&gt;o&lt;/mi&gt;&lt;mi&gt;l&lt;/mi&gt;&lt;mi&gt;l&lt;/mi&gt;&lt;mi&gt;i&lt;/mi&gt;&lt;mi&gt;n&lt;/mi&gt;&lt;mi&gt;g&lt;/mi&gt;&lt;mo&gt;&amp;#xA0;&lt;/mo&gt;&lt;mi&gt;S&lt;/mi&gt;&lt;mi&gt;t&lt;/mi&gt;&lt;msub&gt;&lt;mi&gt;d&lt;/mi&gt;&lt;mi&gt;t&lt;/mi&gt;&lt;/msub&gt;&lt;/mrow&gt;&lt;/mfenced&gt;&lt;/mstyle&gt;&lt;/math&gt;\&quot;,\&quot;base64Image\&quot;:\&quot;iVBORw0KGgoAAAANSUhEUgAABbwAAAA6CAYAAAB7958sAAAACXBIWXMAAA7EAAAOxAGVKw4bAAAABGJhU0UAAAAnZS4n9QAAJOpJREFUeNrtnQ+EVdsXx5cxxsiIkZGREUmSJJIkSSRJMiIjyZMheZIk8iRjJPIkTxJJkmRIRpJERpIkkpGMEUmSJJKRkTH0u+s3+5h1193nnL3PPX/nfj8cv19vzt99117fvdfee20iAADIjou14485jqA4AAAAAABAxhwR7c+LKA6APg4AAECvAQAgLa4J53UAxQEAAAAAAHLioGiHXkVxAPRxAAAAeg0AAM0yLJzWSRQHAAAAAADImZOiPTqM4gDo4wAAAPQaAACSslc4qzsoDgAAAAAAUBB3RLt0L4oDoI8DAADQawAA8KW3dvwwTupj7ehCkQAAAAAAgILoMm3SP6aN2osiAejjAAAA9BoAAHy4T/OjcjtRHAAAAAAAoGB2ivbpfRQHQB8HAACg1wAA4MpW4ZweoTgAAAAAAEBJeCjaqdtQHAB9HAAAgF4XQRt+Y5RdRnSjCDLjlXBMa1EcAMCPAgAAACXRl7WinfoKRQ3QxwEAAOh11iyqHbtqx1+142bteFk7ZglLhVqh7Dg4v7l2HKgdN4wx70rhvh21Y3vt6K8dx0zZPK0dv2vHPphNJmwTTukxiiPzepBV3QEAfhQAAN0CC1VfMMsboI8DoNfQa9DCej0kbpzFMW0q0era8aB2vLWcM0OYqRxF1cuOjfc7zQXn9funMVJ0RjxD3puftxjmkwkPRDnvyPA5V2rHaO346uhv2Bn/rB0vjIMeqB2dFa4HzdSdDbVjkuY2gBiEydbxzNhKmB39l1KD4V3EM6ZKZJvN+FHYGQDQLehW/gGNQ7VjpHZ8Mn2tGfO/b40Nrhbn84SZN7XjeMX0JQ22i+c9hOmAEvVxAPQaeg29hl7noNcvxY3Ha8fp2rG7diwzHfaAEYoOtPL/X0NzAfRpcd6I5Zmb1b0eoC44U9WyY1s6qBzqeAYO5YO4/xuYSyb0it/xY07P7FS/rbT/leL3X187zisfxA2TUxWuB0nrzhtVVqthug1sMo01bVd3Urj3hZDGMgfb15W8YebjR2FnAEC3oFv5was6P4sO6KXasVH0ybjs99DczNRJY29fqBzBu6La6Z9EeS2FCYGS9XEA9Bp6Db2GXmek1900H7yOG5n5Su6B1i3ivMGI5wbH36gP3r9ZVctOzqq8lMH9X1O6szRBIydEGZ/P8bl60I0dYVfIuZwHSo9MjlS8Hvheo0frD8J0rRwJaeA2w2ayB7t5FkQVVp34+FHYGQDQLehWPhwQZfPLaE0UV5TttVdMX9LivHjmCZgRKGEfB0CvodfQa+h1Bnod/BAHYs5bY+m4H4u55pE5r9fyt72EEaGkVLnsNqh335Py/Xkkakbcfy/MJROeijLelONznyn7eRpz/mGL3xqsaD1Ics24umYDTNfKbYudfGvifrwUzTZLhI+rFSgPXz8KOwMAugXdyh7uT02JsvnH4RqePRbMLhsvwTcU1U7fSPWrrAAoWx8HQK+h19Br6HUGes0jUaMO5x2zVOi4QOv1iB/rkrgPlgv5UeWyO0PZjlxtV/dfBHNJnS6aH9H9nuNz26lxJPmMwzU6T/ObitaDJNesM0IxYRplwI4tb99sE/cLRug/We67pwLl4etHYWcAQLegW9mj02T1efYbblZQX9LkO8XP2gTo4xTRxwHQa+g19Bp6nYFec9Secw65zBAeVT/aJ4drOOAdthRIjgjdQJ3wosplJ0fNn2XsXF7CVDJhHxWzdGs3NQYPXWZevKT0AplF1oOs606rsp7mN8bQ9pVE2HeYazn/2lVq3PeivQJlAj9aXaQd70ZxFA50C7qVVfv/T4J2218e17CdZpHrukh9kekK+mFOoER9HAC9hl5Dr6HXGej1itox7HAeB8b16JXLqMOt2rHN8t+XqHuh0eFOlctuEdWPnA5n8Ay5eQLyrmXDZVHGR3J87iVqzIXswiNLA6Zq9SCPutOqBDMajlp0znezEN5fIViKtosaN3N5VJEygR+tLgh4lwvoFnQrTaaVTbQ5XrfNnL/R8fw15lkrF5i+yP06sMcPKFMfB0CvodfQa+h1gXq91VKR9zVxvwGqHwXrRJ1oibLbp2xoe8r3X5rx/cEcMr/Zxhyfq0dKXWde6HQVXytYD/bBtjMjmNGwihrzbvsOKN4y1123+KOqbJQFP1ptEPAuF9At+JI00cvtXfOl8kbJM44d7h6jhVmkTCxaXzaRe25egD7ORhQH9Bp6DaDXraHXQ9S4VGNxE/e7SVgy0Ypld53ql/a3pXx/uRPudAb3B3P8Fn4grzK2BQ9ddoJebrnuegXrQdZ1p1UJcjV+MP9+oGzFZ3ZPP82n+2J9HLDY3poKlAn8aLVBwLs8QLegW2kzpezijuN1PDnmkqPNTlB2+UOL1pc2EYT4DXMCJenjAOg19Bp6Db0uWK/1jrUvmrzfZ3Gvs6gPLVN2cvbkwwzuL3P9jMJUMkEK+0SOz7UFD3sdrrtouW5tBetBM3WHd3zGrtnRdnXV/PtWwkYrj7B/o/oR8BEq14yPrP0o7KwcIOBdPv8C3YJupcU9i20MpHTvLTS390QaK3nL3E5/J95hBUwqczbT3HL0cRO04DywYauTeVLAmDivp0X6OAB6Db2GXkOvC9Rr246155q43yqK3wyAdzH9t3a8p7lRpikTeOhxqHCcN/WoCVy8prnZ6RIeDblGcyMVkzS3u6wLPBOQk8fz6Mwnc/2McRBD5LYR2U5jPF+MmPM9OO8TjyAuMY2CxwWVXdQ3j6hv5o1O73p2plerdz+V4H3Y0Dl5/hvxLuPiPeRI2lH42Uzop2I2c9HBw7cO12y3CM2lCtYD12uWGP83YHwAi1OwzO5qxLfx+x8yfoKv+U6NuyHzv88Y4ZkxZXC/dixL2PF5aupr4Adf0dwA3pKc7TlYMROkLjlHyZYz3rOU8zfy3/ciK+1J048msbMoWJNPm07uL9HR3SJ+o9fmvbaXwIbLThUD3jyLgzeP5dkkN4w/OBRx/kpz3i9jF2dK+l3QLehW2uyx2Me08JdJWEqNuWuTruStQjtdBiH2olmfSTuEffpJmgsaz5Jberet1Dgj8oy65zrTXjth+vm8Ko/zLO9Xvueyebeg3j8z+lLWPk6V4FjEsCnTX6aM+Te4Tfag5zbj34NjUUm/C3oNvYZet7Be91t+rG1N3E8mIP9p+ftJatw4LDgehNzzOM3lrrGJ6g5VCXQQIm62+hJTqafNtcdobmMyMs4puM+VmPvcofkNEI4Kw1xF9bvijuRcdmHOadgI2U/jIPpERbtC9ZuwdTnc87h6H5+8aEtofubluHG0HaaBdcz87npkdjXaJJkgbf5ajs/V9TZu84JD1LhZxL0EDZAy1APXazabevLEUv91Lmr2i5+NuOlzn1gaq19C/Morx7LcaoKWwbKks6IRs8Y0LAP/uC1Hu/pq/EeHsBv5fS45w4JrPgob2EDN73uRlvak7Ud97CwKnuF1ztjgd6NfwQ7jm0x57qDw5XR523BVqFLAe9A0tG2/YZiGnw05f2sJvw+6Bd3KgqeWb5oi+ySYKDaY4MJsSDmFBR6r3k6/Kt7hLzTrM2uH8ED2WhFQk/3TMXXuSlOPouxuxPRlf0UEey7E2PPlkvZxqkCfimUcN+24dtN+C8rttLimR/nrFyX+Pug19Bp63cJ6fZkaRyaayeEiI/UjqvPLIzkfTGCAn6FnNM+E3DN4n3ZzD1sOok3UOHIcGF0YA0KAx8g+S1qWi4sj2R3i8D5S/Oz5LMqOQhzUH+M4wkbWRiIaLjZkbtxfHvayQ4jQlRDb4/8+Ke7/kcBC6iist9Tb3SGNsSNC8KS9+a4oKFM9SHLNK9UZ6IjwnTdVeR21+MBjxr9uSeBXhhxEflOIaGc5wyYISsug9h4PfWB6hUZsUx29Zkbf09KerP2oq51peJbWe3Pd85DvG6T6FF73CrThKlHFGd5cjz5RdPqfnpCOQ5bLOaFb0K2y6VZgM98sz/2RoBMdsEh1pA942l2V2ukIahbTDrktzv8t7KTDBKPuGztcbwKrd8g+G7NbBRqfmXs8NAGhQ+bffP/t1Lih4K6S9XGqYgtBDIU1ZqXlnGFRdnssftRn0z7oNfQaeg29zlWv36kf6G4T92qj+pHZYDOATlOJeZlDV4iYhs1q1vxNjSNIgbENmaCDzFP0yEH0HpN92fhiJd5hSMcYxjGKzu2TR9n9I85/HROg0Q4pqrK1U/0In6tzGRTX3Ig47wClkzqgiIBE1kfaAQ8pvP05lddJy3exo+dZoeOmMWtb2cAzB8+QfzqfMtWDpHVH+oqnnuUb5KzjBiuPuK+O8CufYu59ltw2gGlT543lYFdnqHE2yhqLnUUN8AazHPRMkDF1n+ce75Wm9mTtR33sLGCn6Di9oPDlrTsjGsh52nDVqGoO75fivW+rv62g+UkBY6a9dEM0+N9TcxupQ7egW1XRLfkb2mbOJZk5xuxT93Fd9l3Fdrr81jsE8miHBIEtW57j/0wbySc9m/QV7C/vGfuzBd0Oe8QxiujjlJ0Toky+U3ge3W6hya+Nf/ycUvwIeg29hl5DrzPTa9uOtc3kcNkUYvAPLR0cRs9SdlkqIkeR/jHix87qX3EOjzA+MgVn25BgVNyDA/5dDhX4UcQ7SSNfHnJOL0Wni8m67C6Ic7/R/NJycnQc9yPO3ZXAhgaVGEQ1hHQagrLN9IoKSFQt4C1HgXfmVF6P1Td9MPb2hBpXbcwaR7004bPKVg+SXKPr/umY86W/CwKzG00jZI06t0fd+2LEfdepc8c9ynE6B7sKNmOWM046LHUozAaOimBbp2o86iVnrhsMp609WfpRXztjdohOw+eYToK2/eUF2HAVqWoOb1lnZP7utcYX/7AEIJYaO2kv4TdBt6BbWdMf0u77YSmDOK47fvNCaKdL+3xAIOt2SECfJXC32dirT57e5eo+d2ICMt3kPgGsiD5OmdGDBbsc29V/1LWscStL/J3Qa+g19LqF9dq2Y+3yJu53hho3A7hA0bm54za50Mgp+JvN/V96vKMc1Z6JMEJ2UN/FuVEJ6OXSqyhR/knhS0KyLDt9ruuotuvS///ILw/QDvUbrIo5/zw1n7i/qIBE1QLeL8S91+dQVnrkWQdD+izffDDhs8pWD5JeoxuoG2IaAHLWwinT2Pga0tjfq+7dF3HvW+rcvyPOXUb5ppnoovnZG1H+OqyBzzNcfgmdiWvUuIzgp609WftRHzsj8z2y47Ddo/3xoSAbriJVDHjvCPlNVpsO4Req1r4c0C3oVl4MhrT9vpDfrMP34tp/Pets1drpa2nh7uHQLFn0gSXyGg5UT5i678NBatxcsN3D382UqI9TZtYpHbvucM0tpSuu+bCh19Br6DX0ujC9vkONI17NMKacH3fGJil89PixZyXspfqRm/Xmh3UdVdQjGmH5tLupPndRXHJ4ndx/MOS87QWU3WZ13kPHsmrzcByTqlJHoRtRww7vcpeqsSHGQkBuKpPHTtu7LcKwLKJu2DbDcKFs9aCZa6Tf/hZzrt5hfIX59jDfJ5eOvY+5t86bGLVxih5cfZ+xXQXPu2X52xv1LrY0U88pfObBFWocvc9be/Lwoz521qls+bbD/c+J868WZMNVpIoBb9m4/ig6mexDPlO6gxI8qeCG6YB9pGxm8UG3oFt58k9IJ/o5ue25tJL8ZnFWvZ3eRfUpGookD3/kSlZ9YMk9Sp7uLWBE3cOlzOT5v0vUxykz71RMpdfhmssWP8STQ5aUuH5Ar6HX0OsW12ttSFebuJde5n3IdGTWRJwvR9xcgu1yxGnUOKghx/dbqoSOHbRtRINHRSaE0/nb4d5HLIY9UIKya6f6USJ+hussqhXktjREj6jdirnvfRUo6vK002ECWSJH7DtyeN4lB4HSjfRZ8lseWcZ6kPQa5pPHNTLQxMuijsaIm9w0Lm63e53Wo82jE3Q+Y7sKNk+y5cIbVe9yUv092JCSG4mdluvfk9+GKFloTx5+1MfOLqrGukv9lIO2/QXZcBmo8oogV14rW+o2tp52sFvbS+Czl6b8DOgWdCtvzofUaZd0WoPKP8d1uqveTpepy6YKfpc8/FHRfWCJzuWbZBa13ABuwvP3jgvq5dXH6chJ068nfD89g/eS43VHEvog6DX0GnoNvS5Er1dbfohmNnDYrX4gDipE7Wjbn8DZjqggw+eQgIQNPSqpZ+7xUgMejQqWZTzxcFYd1Dh4wMf+gsvuBCXfkFQ/46VDxYzbbEFvzOBSydaqa7YSyBK5LCkP3lL8oFs71W+eEeTvd6Vs9aCZa3TjJW5gTc7SuWH81IqIBptsXOzx6JRE2Usv1Q/QsSAvydiugnezPUcvkbuhdPG3KQfbEr6V5L/0MW3tycOP+tjZamU3LrtsdwibiFtOl6UNl4GFHvBeavFzY55tpGbLcy90C7pVAd2K45rFtn87BGZkICBu1uFCaaf7bLaYt3/fW8B7ZNkHlujZnus8r1+bIECk98C6V4I+TtkD3pPqPqscr9MrHL96xGGg19Br6DX0One9PkaNo1nNjHbKETQenYpLsn6D/HKgtilnxCO4rnnBeqgxf9MKUxk4WDFq/s7vzTm4Nyb4/qMWw/5JbiOEWZQdl9cndd4Wj+85p6697FAx/8R87zNlb72e7zFNIGtmKL+At23T3LBBt+vqvAnHZ5SxHjRzzYCqQ90R5y6mxlkvrgNpMxSfM1H/Jp2O52UddNtI87ur29DLzUaFrQQN47CZAbbZLb05a08eftTHzm6T/4wuOZvmdYE2XAYWesBb7wYvv/dNBs+7SI3Lg5eneH/oFnSrSB5b7G/Yo+90sgT6UvkOdIn8UVn6wGEBLd9cyDo24ZKyVGvM6RL0ccoc8N6o7vGmCf9ztOT1A3oNvYZet7he62Xdz5q837hnZZczoj863H8rJc/No4PR/ANPmoLl7+ac2XtT6By/sBj2vYLKTu/K+9HzW16q67c5VMzJiPvpmZFjjiIiR/dGCOTldPIIeOtG6myEmG2x1K3NDs8oWz1o5hot6nGb9ep8Zm9jzpczN1zy1y1T9dM2ALlXCdlADnY1RNFB64GQxv6w+fe7CC3Qjce4wcm0tScvP+pqZz2qc+u6m7hspF0s0IarSNVyeMuVebwqb4rc9jxJCi/nvGU6U+zv057lD92CbhUJByl/kNuMQEbPfl3bIu10WT+LJGt/VKY+MLOa6oPKtzyvH03QntA5v1eVpI9TVnS6hQuO1+l0qhMVqB/Qa+g19LqF9brNCF5aOZiWkN8mFRvIfwq+dtDHPN5PByk4IJJFDrVe4+i0w9xQQNldVedd8fgOvWNx2ODCNnVe1FJ2PavyRIJG2hECeTmdPBqDupEaN+imcye77DlQtnrQzDWM3GTmXMy5N9Uz9sWcL5c4nnJ8HxbcYBNIFtFgwxmeEXCa5oOhfM66nGw42HAybJNgvYENNwg3mnedjfDXNt2M2z07be3Jy4+62tmRBFquNWxPwTZcNaoW8J5SPvsUNS6JXlyh8oduQbfS5AHFr3DVnCa3nK9E9RuExW0+tpDa6Qhs5t8H5jbSONWnDXnvef20Z3uiXWnMC9hFLI882mCSwYTXQa+h19Br6HUhflnPlv6T4AeUDHga/JA6f43DM+SmRzwS2OXxfjq/dleGP5oejYpzMlmV3WvP+0rOOFaI8x7PuE/xI5gS3j37C/kvxSlbQKJqS9Rnc2wMfvcMlmm7nKL4GSllqwfNXKOXjsXNPJD155OD33IdVbZx3NjOpBHzWeMHubG5K8e6t9g8e5rCN/pYbqlHkw42aNPNHTlrTx5+1MfOdEd6p8M3PKH60fz2kthwVahSwFvPmNpr6uU7is4nW2agW9CtNGF78N3YbxU1pgEIQ24Q5rOpfNXb6S5l0yrk1Qfm4NhnS1ClO2FswiW1it58Ma7e5tnHKStTCepsG9UHK19Dr6HX0Gvoddn1WgdNfzZ5PznC84PidxSVyzdcRn91DqY7nu+nc5c1CxtIX8TfNylR/VRA2emZiGscv61DVYhxRycft/GYFp24fPEuuypXISBRtYB3Xhu6rLd8S5yz7rNcE7cBR9nqQTPX7KP6WclR6E2Jhzw6Dd88f8tj5htOl6DuBQOIozENd1tdGo/xv8PUOEof56/T1p48/KiPnX30fJ99VJ/C60VJbLhKVCngPUz2fI165tEsuW+aVSTQLehWmnQ4BumiOohBUMaGzqccZ3cLqZ1elhzeZSDtdoiNIC80D3L2JgwADqn+sAsT4pqnJerjVMke2hyu0bO7R6HX0GvoNfS67Hr9VH10szlcPlP9Dq1RdFP00g+eIaaXWukcTL7GNp3AuQf0hjj+8zHX/UtuIxZZld1Mwm8+pRzkBsd3sW160ZmwwbVDNWJsy4qWUHmpcsBb5vvKcsM3vax92tFGx9R1cTnAylYPkl6jfYr22ZstjQP5jNUx33uHwkeVo3ZMP5DQr2ZFsHwxbiOdKUvALW62wasEDf60tScPP+pjZ7893qfPvM9xcf4ldc7KAmy4alQp4C3rzMOI34uPRxUoe+gWdCtNghmtvsuK9aBtWO7OfnWe9PerqHHizkJpp3c4BBdaibTbIRqeOfiB6mfPysHw/xx9xVPPuMRRFZxz2eAyrz5OmfEdAOEVAXpm6AN1zgrKdvU89Bp6Db2GXnuhRxDCksC7oqfq98ecPxBxPlcmTni/OCSIERSGr8G/Ib9l6IGBclDbNgONE/o/jrl+OcXn68my7H6R/4h+nwoE/e3xLjqX7VkT2AirmGENDc6/9Jwa8271q7J92cKNlSyRmyssyvA5YzGNpzD+osZAZZ9j47YM9SDpNWTKyOazd1oaZHKpk8vGMnIn6QH1rg8jrpP57i5Q+GYweSBzOcal6NIbDMftYaEbj66706etPXn4UR87c23oLzH6tJ3qN8TZpzqv+wqw4apRlYC3rjPajy6z+OeyD0xAt6BbaRKUqa9/WuOoX3KDMDl7sMfow+IC9CUPusQ7fUezPvV2iOYaNe4/dZvCV3L1UePmdjo2ccTT3x0sWR+nzHwmvwDtRUv794s6h3152dLIQa+h19DrFtbrQxbHtbOJ+8lNq2YcCus22XN78cgQjxDblrX+pOQ7PgcVWy9djxqJXG/OeUb2JSCj5lvjxDJu2XaWZffYU9D470/JfTM2XXHk5hUcbHqlzh+n+OD+FvEdb9X5we+w1PxtHYEskDawKaNnLKHGQberjte2WxoXw44CW4Z6kPQa7Qd7ha96T/WrYtqUEJ53KFd572CUlwfRJil61Ff/FlPm+w6Q28ygNDns8TvfI7dlhAF/W3TTpXGftvbk4Udd7Yws97etvlpmzhs0/5azfnvEb/dPQTZcNaoS8NYdruWWc/SmO2y3HSX9HugWdCttZCDJJ6WP1JVfFL4BofTPQZ78TqMvmwrSlzyQGyM/R7M+1XaI9kX7aS6IvCwi1jArntdm+sR6uf5ecs/f3UH16T2HPMoijz5O2Rlx0OYAmVf9nWp/SH8+UbJvhF5Dr6HXLazXndS4WZDraK9L4OCJw/mT1Bi05VlfH41j1Wwiv1nQNvgZetOOCVNZOoWA7hRO4kZExyvIi3Qs4ply9vbpAspOB2jihP0G1Y+gxaHLMyjHXlO2q2I6tp9Fg4YD9rzk7TfND77okSuukGvMvXcSyIr7lDx1kCtDFh901eP66xbx63UMVBZdD5Jeo+tEl2nAfDM+QLKD/DYd0ffuMXXsI8XnojtG0Sl3WKj35WC3Hco/djva0IzDNy42DYY/5L8RU9rak4cfdbUzW0f6k3gf/vYTpjMstVKmQeFBg3PUmM4rTxuuGlUJeMsO1/uIjp+uW5dK+j3QLehW2oyqZ7rQS/WzVMP6IYvUNx03ZcSzHgcL1Jc82EPVyjWcNWm1Q56aIOID0+c8aOxhX0wfOAjqdZr729JXyfyyszFBQ9lPOetZFnn0ccrOfvXb/BVyXo+wm0lTv68qre42gbcT0GvoNfQael20XrcZ43wZYiz3KNkoCd9Xjry4JJOftjz/a0RlkU7LZRZ0GOtMZzwuJ/IE1Y+E2Qg67N9ofoZamKh+IPtM8KzLro3qR3/CjKhdON8pik+SH6BHTntMRfsYUn6dEfYXlOW2kKCI/NatKQbIQCO3yL7kKA3Y1k6G/P5fHAWT2WK5nm2rrwL1IOk1tgYM1xHbAOAF8l8epPPz/XSoazwr5Lbp/DywiKk8eEZPVrtBL6XG3arvU/SslaAB9U/MvXdQ4yh6cNyO8P9ZaU8eftTVzgI/Gvc+eyIavWGrtvKy4SrqRVUC3nJDnf8izjtosZt/SvQd0C3oVla8t/TFopZr87vISUvnY7TL9k0nC9aXPPzuADW3Kngh0mw7ZFPI+SMedT+wIdsMx3HV17cFvHkWaDCb9ocJ3Japj1Ml5IaGtvzOPeI34Ql53RF6/YWKTWcIvYZeQ6+h1/8flZtxELnAsFkQ1zveWwugiyM5bAp41rzbeYqeKfec/PMvhcGjVafNPafNO/D/8tIOzp2z3fEHDcpq1lSA7cbhBQMLz0TDoa/AsluqKgM7jVWiohww78j3u+npKN6F2M/+mMo5bJ45Y85noT1r+Y7DprLyebzUYojS2xDjBPktgWslzmYUdBh29ENcH88kEJ5gVsg4NQ6Kla0eJLkmaGj+MudyQHetQ0P2tuN37DcNsN9GxFfG+MBhS4ONy51H2e+G/NZfHAPEvp2X2RjBXx8isK8i7ns5pHFgO7ixdzEH7cnLj7ramX6fSfFd/J2nQp510bwPtzWOFWTDVdaLKgS8N5Jf2ry7lnr1i4qfnQndgm5loVtBkMSmXTxJhtMd9orzNpn2fjBJ5pNDubeZYORvczwxQZyi9SUPvytnvqGtn047ZKnFXuNSo/xr8ZPbLOfZ9ki5JuxtpfGvwUzJm5Q8lUFWfZyq0Uv1KQ5uGT/XZtrHn015n7BcN0vppcWFXkOvodfQa+h1CeHA9BjNj2RsNR3QaWNoP0xFPkTF7iYr2Wsq0mdRmb6ZziQHJfoS3HODqTB8r5/Gga+uwO+3i9wHGFqRhTwzpiz1oKp1J+h4TBh/FyXG3OA4R41B46uoYqBClFEvqjLD25dTwrfcNR2vHpggdGuB6tZK0zFdLTque0xHlfsQH0W/YtoEWbhN1l+ivkVZ/S5m8WYDB3a+G3u8Q/F7Y3Aw5ZGxYQ6QbXLodwQbVt4yfoav5aAXz+zmIOVy9HFSg4OHx01MY0qU9T3zG4TNXuUUCxzMm1xgbRDoNfQaeg29BqDy8CDEjHFGbSgOK3LlwVMUB1CC/43il1lJ1oprgiVsAEAvknNfdKR24WcCALoFv1sHNiasFjepfvZtlnqLPg4A0GsAvQZgwdGrGlR3USShyGU7v1EcQCA32V3scd1hqs/NCAD0AgAA3QJZ+N1gxl/c5oegHMjc4vfRxwEAeg29hl4DANx5StE5frEcqxGZm2stigMoUfrjeZ3cjOMdihFALwAA0C2Qgd9dI657jaItPavUb30KfRwAoNfQa+g1AMCfM6JS9aI4IrkiymoQxQEsDZFuj+t2EzakANALAAB0C2Trd+VMP+wZUn4GqT5YshF9HACg19Br6DUAwJ/HNL+jLoimXzigERQHMIwJuziaoHPBm3p0oRgB9AIAAN0CGfjdEfF796NIS4/8vabRxwEAeg29hl4DAPzhnEAzpkLdQHHE0i7K6xchpxKYY62xB7aLHzS3FCmO46IR0ociBNALAAB0C2Tgd/keUzSfx7UDxVp6gt+Lj3vo4wAAvYZeQ68BAP7I3E77UBxOPBBltgPFAQwbasdbmt/w51Lt2C6EigVsBc0tE31lROwi+W0+AgD0AgAA3YLf9WEn5bf5IWiebVSfzmQYfRwAoNfQa+g1AMCfYVGplqA4nBgQZYZZjkDDjY/LNLd5xU/TKOGDR+bHa8ed2vEXGiAAegEAgG6BHPzuTXGP/SjSUsM5X99SfcB7lPKbbY0+DgDQawC9BmDB8Iywc68v3Oj8RvNLTSAoAADoBQAAgLL53S6aX2L9nZCmoszwb8wBrCnLwb8dz9rcjD4OAABArwEA8XCutlnCDrBJGKL50bfTKA4AAPQCAABAyfzuadFeHUKRAvRxAAAAeg1AK7CbsANsUrppfkOBr7WjE0UCAIBeAAAAKInf5bZpMFuX26yYrQvQxwEAAOg1AC3BeVOpZlGpEoFROAAA9AIAAEAZ/S5m6gL0cQAAAHoNQEvy3FSqNyiKRHBepQma3y15BYoEAAC9AAAAULDfXWHapn9MWxW5QAH6OAAAAL0GoCXooPk8Q5fEfz+FovFioyjHZygOAAD0AgAAQMF+N+h88z02oDgB+jgAAAC9BqBV2EPzyyb2mP/2L2W/+/dC5IQoy2EUBwAAegEAAKAgv3tOXHscRQnQxwEAAOg1AK3EsKhcy02D5iKKJTHXRHkeRHEAAKAXAAAAcva7B8R111GMAH0cAACAXgPQatwRFYyPsdrRjmJpits0vxylH8UBAIBeAAAAyMnv9ovzb6MIAfo4AAAAvQagFdlZO77VjimayzXUiSJJBS7L3+Y4jOIAAEAvAAAAZOx3D4v25yUUH0AfBwAAWk+v/wdd0t4n7jTgkwAAA7J0RVh0TWF0aE1MADxtYXRoIHhtbG5zPSJodHRwOi8vd3d3LnczLm9yZy8xOTk4L01hdGgvTWF0aE1MIj48bXN0eWxlIG1hdGhzaXplPSIxNnB4Ij48bWk+VDwvbWk+PG1pPmg8L21pPjxtaT5yPC9taT48bWk+ZTwvbWk+PG1pPnM8L21pPjxtaT5oPC9taT48bWk+bzwvbWk+PG1pPmw8L21pPjxtc3ViPjxtaT5kPC9taT48bWk+dDwvbWk+PC9tc3ViPjxtbz4mI3hBMDs8L21vPjxtbz49PC9tbz48bW8+JiN4MjAwOTs8L21vPjxtZmVuY2VkPjxtcm93PjxtaT5SPC9taT48bWk+bzwvbWk+PG1pPmw8L21pPjxtaT5sPC9taT48bWk+aTwvbWk+PG1pPm48L21pPjxtaT5nPC9taT48bW8+JiN4QTA7PC9tbz48bWk+TTwvbWk+PG1pPmU8L21pPjxtaT5kPC9taT48bWk+aTwvbWk+PG1pPmE8L21pPjxtc3ViPjxtaT5uPC9taT48bWk+dDwvbWk+PC9tc3ViPjxtbz4mI3hBMDs8L21vPjxtbz4rPC9tbz48bW8+JiN4QTA7PC9tbz48bWk+JiN4M0JBOzwvbWk+PG1vPiYjeEI3OzwvbW8+PG1pPlI8L21pPjxtaT5vPC9taT48bWk+bDwvbWk+PG1pPmw8L21pPjxtaT5pPC9taT48bWk+bjwvbWk+PG1pPmc8L21pPjxtbz4mI3hBMDs8L21vPjxtaT5TPC9taT48bWk+dDwvbWk+PG1zdWI+PG1pPmQ8L21pPjxtaT50PC9taT48L21zdWI+PC9tcm93PjwvbWZlbmNlZD48bW8+JiN4QTA7PC9tbz48bW8+JiN4Qjc7PC9tbz48bW8+JiN4QTA7PC9tbz48bWk+ZTwvbWk+PG1pPng8L21pPjxtaT5wPC9taT48bWZlbmNlZD48bXJvdz48bW8+LTwvbW8+PG1pPiYjeDNCMTs8L21pPjxtbz4mI3hCNzs8L21vPjxtaT5SPC9taT48bWk+bzwvbWk+PG1pPmw8L21pPjxtaT5sPC9taT48bWk+aTwvbWk+PG1pPm48L21pPjxtaT5nPC9taT48bW8+JiN4QTA7PC9tbz48bWk+UzwvbWk+PG1pPnQ8L21pPjxtc3ViPjxtaT5kPC9taT48bWk+dDwvbWk+PC9tc3ViPjwvbXJvdz48L21mZW5jZWQ+PC9tc3R5bGU+PC9tYXRoPl0l5AcAAAAASUVORK5CYII=\&quot;,\&quot;slideId\&quot;:361,\&quot;accessibleText\&quot;:\&quot;T h r e s h o l d indice t espace égal à espace fin ouvrir la parenthèse R o l l i n g espace M e d i a n indice t espace plus espace kappa fois R o l l i n g espace S t d indice t fermer la parenthèse espace fois espace e x p ouvrir la parenthèse moins alpha fois R o l l i n g espace S t d indice t fermer la parenthèse\&quot;,\&quot;imageHeight\&quot;:19.797333333333334},{\&quot;mathml\&quot;:\&quot;&lt;math style=\\\&quot;font-family:stix;font-size:16px;\\\&quot; xmlns=\\\&quot;http://www.w3.org/1998/Math/MathML\\\&quot;&gt;&lt;mstyle mathsize=\\\&quot;16px\\\&quot;&gt;&lt;mi&gt;T&lt;/mi&gt;&lt;mi&gt;i&lt;/mi&gt;&lt;mi&gt;m&lt;/mi&gt;&lt;mi&gt;e&lt;/mi&gt;&lt;mo&gt;-&lt;/mo&gt;&lt;mi&gt;T&lt;/mi&gt;&lt;mi&gt;o&lt;/mi&gt;&lt;mo&gt;-&lt;/mo&gt;&lt;mi&gt;T&lt;/mi&gt;&lt;mi&gt;h&lt;/mi&gt;&lt;mi&gt;r&lt;/mi&gt;&lt;mi&gt;e&lt;/mi&gt;&lt;mi&gt;s&lt;/mi&gt;&lt;mi&gt;h&lt;/mi&gt;&lt;mi&gt;o&lt;/mi&gt;&lt;mi&gt;l&lt;/mi&gt;&lt;msub&gt;&lt;mi&gt;d&lt;/mi&gt;&lt;mi&gt;t&lt;/mi&gt;&lt;/msub&gt;&lt;mo&gt;&amp;#xA0;&lt;/mo&gt;&lt;mo&gt;=&lt;/mo&gt;&lt;mo&gt;&amp;#x2009;&lt;/mo&gt;&lt;mfrac&gt;&lt;mfenced&gt;&lt;mrow&gt;&lt;mi&gt;T&lt;/mi&gt;&lt;mi&gt;h&lt;/mi&gt;&lt;mi&gt;r&lt;/mi&gt;&lt;mi&gt;e&lt;/mi&gt;&lt;mi&gt;s&lt;/mi&gt;&lt;mi&gt;h&lt;/mi&gt;&lt;mi&gt;o&lt;/mi&gt;&lt;mi&gt;l&lt;/mi&gt;&lt;msub&gt;&lt;mi&gt;d&lt;/mi&gt;&lt;mi&gt;t&lt;/mi&gt;&lt;/msub&gt;&lt;mo&gt;&amp;#xA0;&lt;/mo&gt;&lt;mo&gt;-&lt;/mo&gt;&lt;mo&gt;&amp;#xA0;&lt;/mo&gt;&lt;mi&gt;C&lt;/mi&gt;&lt;mi&gt;u&lt;/mi&gt;&lt;mi&gt;m&lt;/mi&gt;&lt;mi&gt;u&lt;/mi&gt;&lt;mi&gt;l&lt;/mi&gt;&lt;mi&gt;a&lt;/mi&gt;&lt;mi&gt;t&lt;/mi&gt;&lt;mi&gt;i&lt;/mi&gt;&lt;mi&gt;v&lt;/mi&gt;&lt;mi&gt;e&lt;/mi&gt;&lt;mo&gt;&amp;#xA0;&lt;/mo&gt;&lt;mi&gt;R&lt;/mi&gt;&lt;mi&gt;i&lt;/mi&gt;&lt;mi&gt;s&lt;/mi&gt;&lt;msub&gt;&lt;mi&gt;k&lt;/mi&gt;&lt;mi&gt;t&lt;/mi&gt;&lt;/msub&gt;&lt;/mrow&gt;&lt;/mfenced&gt;&lt;mrow&gt;&lt;mi&gt;S&lt;/mi&gt;&lt;mi&gt;l&lt;/mi&gt;&lt;mi&gt;o&lt;/mi&gt;&lt;mi&gt;p&lt;/mi&gt;&lt;msub&gt;&lt;mi&gt;e&lt;/mi&gt;&lt;mi&gt;t&lt;/mi&gt;&lt;/msub&gt;&lt;/mrow&gt;&lt;/mfrac&gt;&lt;/mstyle&gt;&lt;/math&gt;\&quot;,\&quot;base64Image\&quot;:\&quot;iVBORw0KGgoAAAANSUhEUgAABcUAAAC1CAYAAACeTZdzAAAACXBIWXMAAA7EAAAOxAGVKw4bAAAABGJhU0UAAAB0l0wnuwAARitJREFUeNrt3Q/kFNv/+PGXtyRJJEmSSJIkkSRJIkmSt0iS5Iok15VEkiSJJElyuZIkeZMkSS65kiSRJMkVSZIkcuUtb4nPb17fPft7z/u1Z2bPmZ3dnd19Pjg+n9t7z/w5M3tm5zVnXkcEAAAAKN+xpPwvVY7SJAAAAEDfOGJ+7x+jSQAAADDIDpofyCdpEgAAAKDvnDC/+w/RJAAAABhEO8wP4ys0CQAAANC3rprf/9tpEgAAAAyS5Un5kfpB/CQpk2gWAAAAoG/p7/3HqXsAvR9YQbMAAABgEMxIyofUj+EvSZlNswAAAAB9b7b7/V+/F/jg7g8AAACAvnZTJr42uYUmAQAAAAbGZnM/cJMmAQAAQD/bbn4AX6VJAAAAgIFDfnEAAAAMhGlJ+ZT64fstKTNpFgAAAGDg6H3A19S9weekTKdZAAAA0G/OysTRIAdoEgAAAGBg7Tf3B+doEgAAAPSTBUn5lfrB+4YmAQAAAAbem9Q9wi933wAAAAD0BXIGAgAAALC2mfuEazQJAAAA+sF8mThK/F+aBAAAAIDzr0wcLT6fJgEAAECvuyQTR3/spUkAAAAAOPvM/cIFmgQAAAC9bGpSRlM/cL8lZTLNAgAAAMCZlJSvqXuGH0mZRrMAAACgVx0QZpQHqnjjCQD0SQCq5Jy5bzhAkwAAAKBXPTc/bpfQJP/frKQMJ+V0Um67/wbHoWz6ZsY6qaUt0glvX0ktV2enRl/Nc+17PCm36AOAgdftPgkYlN82W5Jyssd+2ywx9w3POZQAAADoRYvND9uXA9oOOgJOg4KHknItKX8n5btpm1FOF45DiXT/7nv2r15etWm9+9y69QZcJ8wa86x7LqciMHC61ScB/W7I/bY5mPM9+9Fj+/TCbP9iDjMAAAB6zQnzo/ZIl7ZjZ8ZNeLvLN7f+KUm5nJQrSXmY8dkRTpe2G6TjoDfI29x37oNnPy+2ab0b3LKvZaz3HachpBbE2eiuEfr2wFupPZD66coP13/ed9/ZHUmZbpaxNClfhDcP6JOqb39SPrvzWicOJFVMvL0t/Bb76fqXN66/0XNwWR8d20numnsjKQ+k9taFbYNbPXa8j5rtP85XAAAAAL2mKiM9RqQ7QfGsAOthz2f3cbp03KAchw2e/RzuwHrneNZ7jdNuoK2U2kOp7wX6Uw30PHb9qr6JoEEoDXYN0az0SRW2yrOvzK0STwO/mnLngOe3ZdGiy9nSh8d22LNd+3vseC/2HCsAAACgZ9iAWDdHiH4x26KjenT0oY4g19GKM6WW47RuScYN1AXPsqe5G5Bbns//lrE9Wz2fnc8p03GDchzsfmpwcUoH1jvF0747OO0G0hqpBbR9IzhHXF+sQZD6KEsNdC+S2kOq55Id1HpC09InVdwpyX6LDMVoP/FMskeFH3G/Qet9yULXl2QF028UPP+qemxXe7arF9OPvDP7MIdTHwAAAL1it/kx+1eXtmNZaht0dOIBaT6y8GDGjdPmJvV2mc/Py/jcESGlRBUMynE4I90JJK70fIeYTHaw6APHG+IPHOnr8aETK+6R2shwu5yrNDF9UsUd9Zy3XzgFWvZbxu+0k03qHc6o90Di3zqp6rHd3ifn219mP3Zz2gMAAKBX2EDIti5txyEZD8KE5pC8K/7RRyG5IuupWt5FLP8yp0tXDMpxsCN0T3dovb+b9b7mlBso+hbOF/EHsmcUXF7o2zigT6oKHaFrczyf5BRo2QnxB7dXBNQ9nVH3WJ8cW/vQ6XqPHuNt0jiiHwAAAOgJdiKtbo0QvS9ho7zrdKTQT8/N0r3IH/F/5Sx/TAYjl2qVDcpxmOS5ad/YoXXfkWq8LYLOO+7pQ/VNne0tLtcGe9bS1PRJPUB/fzxNyr/ChIFl8aWs+xpYV1OljGb0UZP64NjaicR39ugxnmn24yOnPQAAAPghG3fzrQHumxF1fBOAaTkYWT8rwLpWGnOpTueU6bhBOQ5bpPGNh05MTOh7uLSN024gXBF/SoHlJSxb062Mpr6zTLJJn9RJC4TJgqvCN1nvSET9mxm/9bb2eLv4Hjr1ci7uqgywAQAAAIINt3CjUqZN7uZgQUSdMxk3Sksi15mVK9e+8stEcd0xKMfBns8POrTeddL40GEGp13fuyr+/OFLS1xHPc8s6XjokzpJJ+N+KbVRweiuFRm/02JGRJ/KWMYfPd429qHTvz2+P/bhBW9WAgAAoPJOmh+xh7u0HRr4vBJZ57nnJulDRH39wZ4XYH1kln2K06UrBuU42Ny9Rzq0Xps+g0BS/zvr6Tv1Yci6ktdTf+hKfln6pE66yTW7Mo6JP6A9M2IZ+zKWcbbH2+a82Z8/e3x/DvGbGQAAAL3mtvkRu7lHtntGxk1STGBdX1PNShPge611HadLxw3KcfDt5+oOrfsfbmQHys6MvrMdD0SnSn+M6KTv7Wyf1IrLqe1dz2HsuoeevuZ55DIuZPRZu3q8bV5Jf42s3mr25xanPwAAAKrunfRmPsMdGTdJZd1U2LQyP4ScuN0wKMdhi2c/O6Geyz+9bgJJ/Wue+PP7PmvjOnVCvc00PX1Sm+mEjCNcsyt3TH55+pvYB693M37vLe3htpkt/TdXit2nD3wFAAAAUGVD5oZlrIe23ZcP95e7CSuDHZl0m9OlKwblONjcvZ0aYbVJePgzSHyjNrWs6MC1BvRJ7bJIGtOp3eUQdt1wRn8T87aXvhX407OMVz3eNnZgR7+kLRszv8np+wEAAFBZC3v4JuOz5ybpUYnLt6+1Hsj57PyknJPaqPufbttic6/qCBsdTam5MzUFzP2k/Cf+IL/eUP7tbj50XfsL7uPcpByUWrDjk1uelhdSS6UwqcAydeSW5sV8K7UAqxbN237e3SDPcvuqOV8PVfA4ZNGgoebe1qD8R7dfP93/vnLHrJW0LjZ37/4StnnInVPX3PEYc9t7Q8Yn0jwtPPwZFNvFH6CqwjGf7/qH465v+CDhb/1sSMreVFkV+N1YKbVUMlfc9+9yzuf3uc/od2g0KRelNpljSL+h7fvd9RfaV+yueNu0s09a4vqcJ6k+9IvUJmSd6z7zu9QC2u/cZzbkLE/zUp+SiYG4evk9Yrv0WOobMr9J7YG7Pjx61uTaudVdX3R0+nt3TQ6hKYXuuH372OSa1s1reRkue45L7IPX0xn91o42HdtO/ba5bvbnjOczG901vFmZVaHrzEuzX4u49AIAAKCqtkhvBsQWZ9wkHS1p+bM9y17s+dwkd0P+K2N7mt3samDlacYNvS+lwSQXPPB9dnnE/uln7+dsd71oUCRm5P25JsuLTXXTqeOQR2+k37jlfJNaYGpR6mZbc5qmH9DoDXdsCiJf7t4lLZ7DGsD6kNP299zn2hH4QjX9m3EurOxSHz7iAii+/k+/D1MDlqPBtf9M3W2ezy2T8aCYjij2jTz11VskjUGevCBW3ZQm/eGuCrVNJ/qkpe6ao8vRoK3mmJ+b6ue1rb64//9WmgdQV7i+ttk1zF7P0m18w/WD3zM+f8FzDj3LuV7/lLBg7y5P3aL9bruu5WV559mWkYj66zP2526T70/sse30bxuRxoEdmzyf0d97N8U/CKRedB83VOg6Y+cp2sKlFwAAAFVlb86u9Mh2/9Hm4I59rfWT5zOz3Q1y3o3Ryybr0Zug+kigi576Z02A437Oun4L2C8dHWxHbj1wN1STXLE3fycD28y+an8qFfSYJrXA9DfzmbUVOQ4+i8xy9QZ7ZsZn55ubb93OeRHrsg+nvrQYfLJBPD1vdFTjZFfqx2q5J5iymG6xL+0o8btRhhmu/9Nz35cv+GnB705WXt5DLlij3+OsQLOtp33zfzn9Stb3VPu9V036pNcVapt29klDMvGB5Yi7Hvjovtq0aFkP6u9JXJDSBmN1ZK0GLvVNgfMZn8/Lg6/1b3rqrA1oE98bGx8KfH/adS0vy6KMdt0bWF/baTTj/J/W5Ni0cmw78dvGDuxo9kBlhue7fLGi1+sr0l+ToQIAAKCPnTA/Xo/0yHbf8dzkfC1x+fbG/Jr5+wIZH4V7QcZHDq/13OjE+CHZI2yuyXhw9o3EjTxUq6X2qnZ6BN5Oz+cmmeV+DNjuZYHn0QqZGISdXNHjsMsci8sBdU5K8YkL7U33jYLnrQYb0gE/HV2WNWmmBlDsQ5b3dIl96x/xB4cOV2DbZkj+A8E81wt872ZJ40jxJ+Yz62U8vYX2kxqw2hTQr2hf+MX1c6fcupZ59m+som1TZp+k+/5Iwkfn+h7chL7lYwPEI5Hb+sBzbJulHJnsjnW63r6Adem59LyFa1Q7r+Vl+j2jz5nbpN6KjN949fNwageObbt/29i2edDk8+nc7Pogc4lU1yFpbVJVAAAAoGNs0HFnD2zzkPhffR8pcR2fJDt35Tz3dw04+vKz2tyZMdKjon6lbtzqI+P3uP9eIBODtlpvdpMbqnSwVEc1r8lp39ibdTsyKO+m9VxqG6p4HOyDotDJ2lZ4zsnQ14ZtCpPdBc5ZOyJOH5zkpXHZ69neK3SJfWmOZI+ercJIw8UFvzuTPdeC0ICxHS1+ynyXtX/SBwkzcvoV++aKvnmhI0Y/SGM6K7t//1W4bcrok/Scex95fd7s2dfQ4N9baW10qk01dS+w3iXJf3CbRR8YpN/oeRdYr93X8jL5Atuj7lzSc1hHtW90/3+P+z36NqOfeiHF03AUPbbt/G1jU4zkDUjR33tf3ecuSffyw4fq1TdQAQAAMIDs679be2CbN2TcNJUV0Pe98ltPmzHD3bS9Fn/AcarnRi7UNPHnP62nuLCvPuux0hzBOsIx71Vd3+i7jTmfXynxo8vsTWee+uSuzyp4HE6Zem8l/zXtvABEaCDIl7t3XuQ5awMz76X5xFu+82IbXWJf2pfRZ36syPbZdBLpB4J5dnv2aVNAPd9cBfVJcvV7ow/a7nm2wfZJt1J/08DVF9ev2e/edM/6blW0bcrok2aZa4L20yH5rIelWMqWeZ59jZnXYaYUf4NiWwvX/PR2hwQOO3EtL4ueQz8lPsWNTe2kbyysaGE7Wjm27fpto78V7FuBq3POkU+uLXdLb9hq9u0ml2AAAABU1d2CN83ddDrjBmpmScvfl3OTqyMH30h2wNHe1F+PWK+tq/s52a3vacF98T1AaJYi50/z+YsB6/kZeINXp8HmkYodhwOetoq9Gbf1PwXUsbl730Wu06Zt0VFqIaN/90hjsG0aXWJfuinZqQiqwM6n8Ciw3t9SLC2C7R/Skzk+dMWX/mCn+Cd2nuG+t48yvkNbPW2/r6Jt02qfpA8kn5t+ZVlg3d0Fr5/2rZfXkeefL9i8NLDuHE8/OhRYN/0gdWNFruVl2ZjR51x3/dFdd033feacxKdIacexbddvm7US9iZbPRWTljU9dL2xaabuCgAAAFBRNtdiL/zwfi7+V2vLckv8r5yfczcnefkw7au2+yPWa9Nf6I2FpvLQV6UXFtgPHWFkJ3960qTOMpk4QlBfdZ4fsC47GdbtJp/XYNyFCh2H1dI4MvJCgTYvkjfY5u6NedXYd8Mf+saEHRX/mO6wb32S6uYTVw8lPgftHM939kHBc78exNIHTBrUmpFR7y/xjy7X3Pz6oC5rNLTvQe6cirZNq33SDVP3fETdPwv2ZSPSWvDXXi9iJxW1qXhWBdarB0ffVuhaXhbfBJe+dvVNSHuvxO1o9di247eNTdHme2ukPsnv2w4ftzKs4LcFAAAAesVX8+O16iNFfa+hlz2Rj70J2uTKmDQfOfxZio80Tt8c6uikBW6dJwrux1OJy8+qo67fFQxK+HKH5qXi0ZQAqytyHKZ69ltvRmPfPJgqxYLiNndvaAoTfVDyXYq/pjwi/TkZ1g5p7ZX9VsuOirXHUM62bqvI9tnRmBsD6h3z7M/RwHXaCWZ11PYa1+csyqmXzgFdH12u/fOTJtdOG9h+UeG2aaVPst+90ch+1D6knxtYz/aDsbmnbR7ra5H1nxTsAy5I2EPbTl7Ly+ILdvva9aDncxrMn13SdrR6bNvx2+aR5D+0r88ho9/DGT14Dba/078IAAAAUFH2ZnJyxbc3K+C1rqTlr5LGV87rOWab3bja0TExkzvaHLc66lAnnXpf8Jj8HnhDml7/S/P5vRHr+82zPh3ZtrAHjoNvFOfJAtu8VuIn0/Pl7g29CbaBq++RgYTXbfoOVbWPGNSg+Pycbd1Yge1b4/muN0s/oX//4Nmf1QHr8wWaNd2QBhH35NSzD71uu++8Bt1mRq7vZEXbppU+ST9jH7KfjjgPbA7q94H1VkrxNDFqTgnf4ZEC+z3V9dlvmxzTTl/LyzAnom+cIf7c40fbtB2xx7bs3zZTPN+vxam/XZfx0eNV/z2et49FJhUGAAAAOs5O9jNU8e296rlB+VHidh81y77vbnjvB9Q9IXGv2ebdeF1xN05FRndNk8ZXrfNGlq2XiSOrNRgRGyDNCsSETPjYzeOgN81jnqBKkfz0uyT+NXCbu/dlCzfqRyK2dXobv0PdRlB8og0527qyAttng34PCn7XQh9C2kCzBsM1JVOziS9tHvKjrs9r9tbKuhbavdNt00qfdN7Tj8Y8pNssxUb02mvFwxL6i9j+/6zET7BcH82/tWLX8jL8JnHzvtzwfPZNm64Fsce27N82WZPJ6puB9QfVt6S3DbXQ/wAAAAAdZQOCVefLjTtS4vLt5GT6mquOcgl5jfuZqXswYr12pJm+Xv+84D4c9bSRL6fjEpmYt1tHrWlAuegEV7syboS1XSZV9Dic9WzvlYL7f9mzrDNN6tjcvSF5zCd5vgc6QnNKC8GCkT7q0wiKT5QXFJ9ege2zk4AeD6jz2nPtCk0dZFOLaGoKDTw2C5bZCS/1bZ5zBfrjzxVum6J9kua8tqN9YydxvVLwe/RPgTZKuyatz09iJwht9jB0pjvn7kaeO526lrdqROLmfVmf0T+1OsdNGce27N82l6Rx4tGt7vdNO+bI6ZbYNHIAAABA13+4Vj0ovjjjxmRfScufJP7XeEOC27M99ZZGrNumsdGRNVsK7odvVNNu9zfNl3tIJuYofe3+rYx88g8yjtH5Ch4HHc301fP5tQX33ZdDtdkoPZsCJeSYH/CsJzbv/K02fYdQPSslOyg+qwLb9yXyO7Pbfdc+SrFJjf/xtMOBAt9v7TtCHirYnMSXK9w2RfskXwqqDRHr1DQRdg6JkFHmvmvF6sjzz+bePlPgHN4qcTmUdULRkIe83byWFzXk+T0T0q6+fb3c4raUcWzL/G2j/pXGNzGq+hZPWfcWBMUBAADQEz9cqx4U/z3j5mFeScvfJP5XeEPSSuyR4hMLrZLyXh1el9FGN1I3nRpE0JHXGkhdVvIx0mPxTVob9dWp47BR/LlCi5jrWdbHJnVs7t5fEjbqzBd8nxuxrTOlMZA0j66wb02W7KD4+i5v2zxpDJ7kfc+nuu+VLz3D4oD1+YKo/wZ+Z4qmK7IpyoYr2jZF+yTdJjux8dfI88A+6HsbWM+mXBlt8fyLDebX2ZQ8eekiVrvP7Kn4tbyoNVJs/oLj4k/7M6WkvqXosS3zt01WrnXdd/t23DXpbb10bwEAAIAB1ks/XO94tvd1icv3pdLYHVh3pIUbmhNSbOSizxnPsjSIqq/s7nI35O3OHb0x48bvVcWOw3kpLxXPQc+yjjWpYwM6jwLWs8yznkeR23pY4oOC6G3fM76Tw13eLpvq5m5A36BBwZ2m3qfA9W31tMHeAtupwbqQ0bjLpfgkkJ1um6J9ki/1Rcz1b0gaR8+G1j/fYv+9U8qZW2Gqpw2GMj6nAf+QnNFVuJYX4fs9EzJB7LyMPuq3gttR1rEt87eNTbOjbwtsyfi+1ycX594CAAAAaKNfPfLDdUj8KTUulLiO59I40ncocNvsaMBtEeu1r6vriMCio6PuS7mjo4rKGtW/uULHwddWRR9GvPLc7DZLrWCDHicD1nPMs81HI7ZTRw3bfOQX6Qb73q2M7+PRLm/Xn2Z7Dud8dqX7XmlajetSLIj6lzS+GRLSt1wv+J3ZL3GB7W62TdE+yZc6ZXfEOvdJ8bz8NvVEbBooO8Hj7YLn8ZBnH3z5vDUdiI7yntFD1/JYjz3bHXre+1KUPCm4HWUd2zJ/2+Q9tPelczsuvYv0KQAAAOgJvTLRZtZETJtKWv508b/SGsI3kd2MwLo62tA+mLjSwn74RoRO7tIxuynxI7E7eRy+l3Q++V4XDwk22uBBSCqL2wVvxut8r6hvEfS7fRn95702rU/7tZCcuHZS3Kw6+pBQRxPXc2PbkcU7A7frvRR7qGrTg4TmrbZBsJigbafbpmifdNdzXoW2j/bPXzy/QxYE1PXNHzE/8jy1udcPtHDO2weyq8zfNV3KT8+/98K1POZ31C/Pdv8RWD9rkuRFBbalzGNbxm8bkcY5AuzDH/uAKXRAQBURFAcAAEBPsDdyVf0B7huN9rPE7d3mWf6CwLr2Fe5XLa63ldFgvtH0ZVuYlFMBn9M8vDYH57cKHYcxKf4wI82ObnsdcF7a3L1Z5/K0Jjf6WSMSfTRgNCrF0zmgd83I6Bv0HJzVhnU9keYBHfsdyMvDrCNs66k8fKkq5gRs11JPveUB9WzKoo8RbfG5wHZ2o21a6ZN8kxWH9im67Q/NMkLn47AB1HeR56kvXcfiFs57e61L59Be5Y5hzEORTlzLy5YV1F4SWD9r8uvTHTq27fxt40t9NtNzjbYPFXZL77FvTvzgEgwAAICqsqORqjoS6ZkUfyU39OY8vewXEXXfmrpXzd/nSvZEiFek+ASd3bqR1jzEoSN/bH7RnxU6Dr62in3IYidDG5OwCc9s7l7fiF0dwf3U/NtYC8dXg092pOxDusCBcUH8AatTJa5Dv1/6UEgDW0sivztZeZZ1pLM+zKk/HLN5wX0Pv/Z6vsv2LYnQXPo2B39o6pT5pt5zz2c0YD2vAm3TSp9U9Joz7Lbd5mm+mdGWlk0Tc9nzmbxR2TaA+97zmZgguZ0ocUtq2/W6/lcFr+Vlu+rZ5k+RyzhfwjKKHtt2/rY5ZD7/MuNztwI/V2VTpDGdHAAAAFBJdlTOtApuoy+lhpb9Ja7DBlSPBdZb6Nmu9OvqGnx4ItkpQD4F3NjHeOfZnmWRy1jm2iOr3p6I5dr2+VGh4/Bfi0EHfYD0RuIn7VM2d6/NF6ypAXSU6YqSAiXnXGDAPoSx56WO8NTgzhK6xr7jG91Yf5CzqITlayD3i7umrAj4vM3N60uxoKO7v5u+3ubVtylQNHXRY8+y7IPV0IcBD6VYuiI70d8J83cNHD13fUG326bsPqnZw8Ulbtt1FOyuJvu6NeP6aUfh2/kjtL0v5WyDzdl+xXNN0XN5XuDxvuvZHn1IpG8WPKjotbxsn6W1SVfr50arqfKKHtt2/ra5Zz5/PuNzqyL2/URJfXe7f7N/EQAAAKCibOqHNRXcxp0ZN0nrS1q+71XbpYF1fbl606PT9MbnRUaQYLGn7sYW98U3UitmMlLNuznmbiqzXJbmE7+lpbflaYWOwy1pbaS4vfGOGXH7SPLzz/4jjUE09V+BQEl9hOzapNxp8h3Syclu0y32raz0Bjr535yCy9Tgbj291WcJD8DZifBsKhPdno+e89Hm6U7nxN/o+q+Fps7sgn2LnfMhJt2QndQznRZL+xkNkj3LWF4n26bVPulbZNtqP68Pg+uByus510Dtn3xB1UXSmAYoPbHxdqkFg/NSS9mR3cOpv2kKoHcR1zjf9eSQ+169kOaTLnfrWl6mFRl9y54Cy/K9GXg/on7RY9uu3za+ieLzgvw2t7/vjY9l7rs3s4LXGXsuPObSCwAAgKq6K+2ZuLJMjzJutsoa1f6bWe7niLq+CZeGUjfmo5I9kuegqTcqredIz5qQdLhJvcUu6BEy0Wd9ssfXAdszWcInzez0cdgrxXIMi4yPKKuXs5HHKS+Xv7b/vcDAiy9NTN0UGR8ZXp/480vOev90wYIZdIt97URGH/HFfVdCDbnv7PtUfzAvov5LyX7jYZ5brgY2bUDxhfhTful3Vx8a/e5Zl31oFpp/2j5EiBnx+zRjOye5PlQDw7Mr0Dbt6JOyckCvcvv9WMYfBmRts07WeUf8Dw3stSKdmma16++bTWiZlTpumjt2sYE8+0DilztORXP2d+JaXqas9ExFJnLOmhg49A2mose2Xb9t7CTgzR6urfPs+++m79XvzaGKXmM2SftSHQIAAAClssHErRXbvqybo5gAZuzNbMzrvr7XhTXQoa9O6yitXTl175t6N0ran4cZ7aU3yGtTwY4p7niPyPhoyJMBy08HbLY1+Ww6qKRBmZkVOg56U2pfUQ/Z/y0ycdTXHwWOkZ1Ma5HbXg0wPZHsBz67M46t5jmuj/TVV/YPyHiwMj1S8KcnyKCBNQ2sf5PWJppD7ziW06/qqMQjUgvkTDaBmEXuO6WjoL+Yviv2IaXNj7/afSf3uXNRl++bZPeH53uuo4s1HUJW4NY+/D1X8NpwpIX90/bR0Z3P3LYurUjbtNonZb3JdUTGg/bar1xw69Drx4ycbR52/dc/Oeu0I+mfuvNTz00NiB4s0AfPcv3hS9e+sW9OXJPGPNhzK34tL8si8c93EZNSLG2q+NPyhD6oKHps2/Xbxk4UH/JwzQ4G0e/JJnesr0u1c43buQ1ucskFAABAVdkcw7sqsE1DLghwNSdw8z93o75SWh9dbfOqb4uo+zNn+/ICL5M8dYdLar850pirvFn5IuEPRMZMvfkZn9Mb0fTEjpsreBxWyMRRZaOSPxrtj9QN9zt3nhbxPGNb70h+cLE+Qiz0uF5qEiyol2/uu4TBsV4aJ16NLdrPbC+4/rEm/dHyyO+6jpyeEdjXhnxvh6RxxOnqEvqkkBQznWqbMvokieiTNKg5M6BPut9knX/nrCN0dPT3jPra9msLnM/XzDEqI9dzu6/lrdLv1m5pfAPJ9hHDBX6nXclYnj7cmdumY9uu3zY2HUxIepalOW06KtXMJV63q+B3EgAAAOg4+yr9kS5uy0oXMPgVeROon9eROjrp4ZTIdS73LCsmfcSDjG1qlk5jszS+TjulxLbUm8anAW2nN4HnIvZ5WqqdRlM3j/tSQQwNeujosA/u75r7dn1Fj4PSUYzpEWIaIP4jtX49LttT7an7dVDCcwv7aDD+lTvu313gKXQCPw2UvA0IjOz01PUFr3Q7FtIVDiQdCX4o9V0NLfr5wzJxJHmsrFGw+l1cEFnvnWQHyoal2KRvNoWBjtSMCez5gsyPJWwEcqfaplN9kvbnpzLa74hb3y+3/gMB6xuRsIeAscvQ3xFF5/W4ljq/lpb4HW3XtbxVlyT/YbTvHPgY8TtnTZNl6fm2usRj267fNtM8v2lXBLbBcc9+aJtX7Y1O65AUn28FAAAA6ChGdLRGgwH3XcBEb6TuuWBKVWxxN4hf3E2zbud79297JT7lwXoTZJnkAif6Ou/X1Do+uHXskdZH8nfqOKx35/8Lt4wxVzRIrukXNMC+tiLHVYORGph/4vZ5zN3033I38VmBh9Xu+GkdDdAd6MDxGaKb6Al6buhDUs2r+zF1Xmn57P5dgxtlTca80J2D9T5D02X8FlBPg8LPXL1P7ns5rYLtuSbVjg8l7i2sXmwb7XM0Lc9Lt80/XF96RrJH3BY1z7VJfT3a38cGs/Wa8ci1lV4f/5S4nPjWcbe8eW1q37Kv5f3+uyz22Fb1t80htw/1fqRdb3SVuS9VfAMVAAAAyLzRSv94vU2TACiJ5hE+TDMAADAQ1+nb0vpkqwAAAEBHLJTGVAoA0Kr6RGSraAoAAAbiOv1SGiftBQAAACpJX5lM5zsco0kAtGhYxnOzAgCAwbhOpycs/SWkUAMAAEDFvZeJozpm0yQACjqc6ktGaA4AAAbiOj1LGidlBgAAACrN5v/bTJMAiLRCapObpfuSfTQLAAADcZ3eapZ9iyYHAABA1Z00P2KZGA9AqJ1J+Wz6EF+5SlMBANC31+lDZnmnaHoAAABU3bD5EUvKAwCt3hA/pDkAABiY6/RNcz8xTHMDAACg6maaH7EfaRIABdxL9SPHaQ4AAAbmOv3B3E/MorkBAADQC/ghC6AVQ0n5mepDVtEkAAAMxHWaATYAAADoWTfMj9ltNAmACBtS/ccozQEAwMBcp7eb+4jrNDcAAAB6xS7zY/YyTQIgwhlhXgIAAAbxOn3Z3EfsorkBAADQK+aYH7PvaBIAEZ6n+o+9NAcAAANznX5r7iPm0twAAADoJS/MD9rFNAmAANNN3zGPJgEAYCCu04vNsl/S3AAAAOg1J8yP2iM0CYAAO1L9xluaAwCAgblOHzP3D8dpbgAAAPQaO9LjBU0CIMCVVL9xieYAAGBgrtO8aQoAAIC+8Mz8sF1KkwBo4kOqzximOQAAGIjr9BJz3/CcpgYAAECvOmB+3J6jSQDkWJTqL34lZTJNAgDAQFynz5n7hgM0NwAAAHrV1KSMpn7cfhOCXACy7Uv1Fw/N35hwEwCA/rxOT0rK19SyfyRlGs0NAACAXnZBJo762EeTAMhwS/yTa+1Pyl6aBwCAvrxO7zf3C+dpagAAAPS6+VJ7vbL+I/dfmgRAhvSbJavcv21Mym2aBgCAvr1O/ysT07LMp6kBAADQD67KxNEf22kSAMZS00/MTsoWqU20NYPmAQCgL6/TO8xyr9DUAACgUybRBGizBTJxtPgbmgSAsc3cFGv5kJS5NA0AAH17nX4jE0eJL6CpAWDwzErKcFJOS+31o1k0CcehDXSSw3VSy/mmo3dfuR8fnZrIZJ5rX81BpznplnDKDYyzwozyALLpKLNH7pqkk21dEkaIAwDQz9fpA+b+4CzNDAD9TUflalDwUFKuJeXvpHw3F4NRmonjUCLdv/ue/auXV21a7z63bn24oHnixjzrZgTg4NAHL59Sx/5bUmbSLAAAAMDA0fuAr6l7A71PmN5LO7Az4+a63eVbzjbpjKWfk/IjKReEV8LRu+cy+vd4T0nKZanlynqY8dkRDlPbDdJx0OC/vu52RGqvuNn9vNim9W5wy76Wsd53nIYDZ7s5B67RJAAAAMDAuWbuC7b12g6MSHcCS1lBilWez57jPEMPnssYrON92PPZfRymjhuU47DBs5/DHVjvHM96CYgOphvmPNhKkwAAAAADY6v0QWzsi9kJHaGto+50FOZGqQ2Fn5z6/BLxB4oueJY9zd2k3/J8/reM7TkljMRFf5zLGKzjvdXz2fkcpq5fmPv1ONj91JxwUzqw3ime9t3BaTeQNPfg+9R5oH3yHJoFAAAA6HuzZWJM5oP04Bwiy1I7oDlKNTn6UJM6B8UfWNrcpN4u8/l5GZ876ln2F8439OC5jME63keElBJVMCjH4YzZzycdWu9Kz3eIyWQH13KppbqrnwtPhZR3AAAAQD+b5H731+8B9H5gWS/uyCEZH4kdugN3PTfEPwNvgurpDvKCFIulNuItvfyTnHPowXMZg3W87fIvc5i6YlCOw2Ozn6c7tN7fzXpfc8oNPJtf/CpNAgAAAPStns8jXndfwkZK1ulIzJ/SGFi6F1h/m/v8X00+p9ujTx3+Tcpxzjf08LmMwTjeuvwx6Xx+ZwzmcdAHOfbh8cYOrfuOWS99IJR9E4fBDAAAAED/OWl+9x/s5ZtqDRLdjKjjm9grphHq9QkWgXMZ/XS810pjfufpHKqOG5TjsEUa33gY6sB6fQ+XtnHawdH0d2OpcowmAQAAAPi9X0WbXMBgQUQdm8O0XpZErnMa5xI4l9FHx/uEdCe/MwbzONjz+UGH1rtOGh86zOC0AwAAAAD0Eg0eXIms81wag0ofIurrKEuCReBcRr8d70dm2ac4TF0xKMfB5hM/0qH1HjfrfcopBwAAAADodzPEP9IyJjg1JynLaUpwLqOPjrcvv/M6mr3jBuU4+PZzdYfW/Y/w8AcAAAAAMGB2iD+wRE5lcC5jkI/3sFnuD+lMfmcM5nHY4tnPTqjn8k+vez2nHQAAAACg312VxqCSjlabQtOAcxkDfLwvmGXfpsm7YlCOg80nfqtD690kPPwBAAAAAAygz9IYWHpU4vInS23U2W9SC2I9TMqzwLp6Y74yKTullhJB861ezvn8PvcZnS11NCkX3fqbWSG1QMt3qY2Ye5WU3SW2wdykHJRakOOTjM/o+iIph6U2Ug/VP5fzzp/j7hz6KLWg0k/3v6/cuUvajd473q/Msg/kfHZ+Us4l5Z079rptsfmgZydls+vH9Jy5n5T/xB/k1/Ppb9eP6Lr2V6hvWpqUP5Py1n0HtGje9vNSG/U9y+3rzaQcquBx6Nb33OYT31/CNg+5c+qaOx5jbntvyPhEmqeFhz8AAAAAgAGzWPzpB462uEy94b4ntSCzb/kXMuouk/Hg+XNpfKVbyzZPvUVJeZmxrjM526rBpnMZ9bTsarF9NVexBrZ+5axDy2NhNHMVz+Vm9Fx949bzTWoBs0Xub5Pd+ZMO3OoDoTkcqp443rM9y17s+ZwGjU/lfMcPNFmPPrjTSQ3HMuo/86zvr4zPLq9A33SuyfJiU9106jh0+3vuyye+pMVzWIPqH3La/p77XDuC8QAAAAAAVNofGTfLK1tYpo4C1ECHju4+n7H8zRl1ddTgbXez7gsSadBguqmzUWqjKbNu/L9krEtHSL6S/IDN64JtoCPwLptlPUjKBqkFP7TY4NFJTsfKnctZNCD2TCYGl2ZmfFZHrqYfDulo3Hkcrsofb5uv/JPnM7PNeeArL5usZ5Prw7RPvOipfzb1WR31ez9nXb91uW+y6T9OuX5WTZNaYPqb+czaihyHbn/PtwRet0IslcaHxHrebJVaEH9y6lgtl8Zg/GK6FwAAAABAv7vjCR58LXkdD8zydfR3yCv5s6RxpPgT8xlNy6Kvguur7BqE16DRJs/6rGUu6KDBgFNuXcs8bTFWYH9Xu+1J52fd6fncJLOuj5yOlT+X1S53TOvruBxQ56Tkj/5F9Y63zVd+zfx9gYyPwtU3X+ojh9cG9D95fpj6W1J/uybjwdk3Ev9mSzv7Jtt/ZqUsWSETg7CTK3ocOv09tw8UbhQ8b/fKxAfKnyV70ky9NtuHLO97vF/YLHFvKrSrMLkzAAAAAFTYkPjTk4yUvB77+va9iLp2tPip1N80uKIj8/6R8dyodXkjC3Vk3De3Xctz6mn5L3Jfh8026/atyWn/VoI26Py5fMIs/25gvRWebdvCYav08f5klr0j9bd57u8acFzlqWsnLYwxKhPfjKk/QKyPjN/j/nuBTAzaar3ZXeybrpg6U3M+ey61DVU8Dt34ntsUJkXmtLBvZumDk7w0Lns923ulx/sGguIAAAAAgKY2ZNzM7SxxHTM9yz8cWNeXS7Y+idksFwjRALsddb7I1LmV+psGknSE+DO3jLTpnvXditjXHZ76G3M+v1IYKd5L5/Ips2ydtG5aYN0haX/AnuNd3vFe5Fl2PW3GDHfsNbWSL+A41dR7EbHeadKYz1vVU1zYNCaaDuNfqb1Bs7bLfZN9+JlnoYSNpO7GcejG99yXTzw2xdIlaRzxPavANWtbj/cNBMUBAAAAAE2dzriZm1niOnw33UsD6w5L40i/Ife3h674Xr3fKf6J9zSI8i4pjzKCHFs927ovcFt9QbojTer8aT5/kVOysufyAc+yV0Quw9b/xGGr7PHeJ9kBVX0zRUfgzgrst65HrNfWPe36OF3f04L70qm+yY7cX93k8xpsHqnYcejW99zmE38XuU6btkVH4IfkBd8jjXN2TOvxvmFQg+L/o1AoFAqFQqFQKJQ+LqV77lnJi5LXYV+pj5k8zI7YG0kFAN5KY8qUur/EP7r8vgukTIkItM0J2E4d0Wcnj3vSpM4ymTgyUFMfzCfWWclzebU0juK8UELQYozDVtm+65b4J7s85/qwuRF93v6I9dr0Fzo/wgl3riwssB+d7JtGzXpuN/n8jYDvUSePQze/5zafeEwKE9+D59A3Juw19jFdS8/iRzKFQqFQKBQKhUIhKB5oesZKTpW8nreSP0laHjsBmI4aXOOCL4ty6r2UxtHlJ1wwKG8U3MOCQbannnZckvN5Hdn4rmAQIyYw0smyo4vBgHaey1M9x0rzzM8ssJwyg+Ic7/b2XaOe4PQmd8yajRz+LMVHGr+SiXm8F7h1nii4H53sm3wTn27N+fx2aT6avFPHodvfc5tPPDSFiT4o+W7q3ozY3pE2X/9BUJxCoVAoFAqFQqFQKhcUzwqqrStxHXNaCKb5JtJb7AIXeyKCEjpaca0Lzs+MXN/JgO383bOPeYH/2SZor2VvG4/nIARJ23ku+94eOFlgOWul9UlcOd6d6btWSeMkk/U5DJqNNrYTLcZM7mjnUNC3Wq5KLTf05AL70em+6TfP+r5JsRHunT4O3fye+/KJzwhcnw2mf5f8yVat1228/oOgOIVCoVAoFAqFQqFUMih+1bOCdM7udgWvQkferZHGHKv6ynyziS9tHlnNJ/5Bmo8qXOfZ1pVN6kyTxtQEeSMx18vE0YvvSwxCDHKQtF3nsj7UGfME5orkrd7l2cZ7HO9K9l1HzbL1jZUR97/NnJC4FCJ5QeUrLlha5C2SbvRNQ9I42WbohI/dPA7d/p7bfOIvW3gIcSRiW6e3+foPAAAAAEAlffLcUI+UvI5rUjzn7zFTV9MAaJCnWaDiojSOtjwXsD4bgPlcoE5WTlYNRKVz4+poPg3aTC2xrQc5SNquc/msZ7lXCi7rsmdZZzjeley7/jbL1ol5dbTv3IC6z0zdgxHrHfH0l88L7kO3+qZdGeeLtsukih6Hbn/PbT7xkDzmkzzfg6+SPV9GSB8yIgAAAAAA9LnF4g9c7Ct5Pe+keBDwH8/2HQio98oTKJgeUM/mw70cUMc3KnK3+5vmPD8kE3P6vnb/No1TsPLn8pA7d+xy1xZc3itpb6oijnc5NNj407P8kOD2bE+9pRHrtrmhdeTuloL70c2+6UHGMTpfweNQhe+5TYEScswPeNYTm3f+Vpuv/wAAAAAAVI4v16yWeSWuY55n+RsC6/oCIv8G1JspxV8n/2HqDTf5/LqMNrwh4wEp3Qcd3ajBimWcdj11Lm8Uf37kIuZ6lvWRQ1fJvmuTZ9lvJCytxB5T70vEeldlrLeIbvdN88SfukXLmoodh25/z20+8V8SNqLeF3yfG7GtMz3X2Hl0LwAAAACAfnfHc0P9uuR17JTi+Uq3erYvZMK3HZ51hox8XC6N+WSbBSbOeLZRAxWXpJZCYLWQn7WXz+XzUl6KjoOeZR3j0FWy7/Kl0tgdWNemP7kWsd4TUuzNmKr2Tb5gc307qnQcuv093yyNKWKaWeZZz6PIbT0s8Q+de8VmqcYkMMMCAAAAAKgUDYb4Xku/UPJ6bkjxCef+ksaReyFBnOum3sXA9e039e4G1LkvxUfCo/rnsu/4Fg1S2lGdmhd5Ooevkn3Xc2kc6TsUuG32bZNtEeu1KTR04scpJZ673eibskb1b67Qcej299w+wDgZsJ5jnm0+GrGdk6UxH/nFPuonCIoDAAAAALzWZ9zAbSp5PR9bCDS8l2JBr8+m3urAenZkYUhu1e+eNpzM6dU35/L3kpa7RloLYKFzfdd0z7KPB9bd4Kk7I7Cuvs3yS8qZ6LFqfdNNiR+J3cnj0O3vuX0Ysj6gzm0p9qCh7rin/pY+6icIigMAAAAAvE57bt509GWZr9P78okvDqy71FN3eUA9+0p5TM5mG0yfE1DHN2IV/XMuj0nxIGeanXTwtZBWp6p91zbP8hcE1rVpOF61uN5WRnZ3om9amJRTAZ/T3NU2v/i3Ch2Hbn7PbT7xrHPZpgD76NnmqYHbOT8poxKfLqyXEBQHAAAAAHg989y83S15HTa393vPZ7KC5HYUW2iuU5sjNfR18Pmm3nPPZzRIbichIyje3+ey7/jGBl/thIcagGPC1er2XZfNsl9E1H1r6l41f58r2RMhXpHiE3SGnrtlG3bncwibL/1nhY5DN7/nNnh7z/MZHcH91PzbWAvH96E0von1kK4FAAAAANDvfK+la9lf8nr+lPxUADrK8Ks0BpqVDXydClznQyn2OrmdEPSE+bvm9dVA+Rnz7+887Rgb8NTPvxUCpVU8l/+T1gKLmq7ijcRPFovu9V02oBo6GepCz3btTP1dg6xPJDsFiM3vfLnF/ehE37QnYrm2fX5U6Dh083tu84kfNn+fLbW3mFaYfy/60OOc1ALi9iGMPS911PjfSVlCtwMAAAAA6Bc7xR9YWl/yev6W7NeI9dX0d54AQD0IYLdtacD6bE7emNfB7aSe6bQFGkTR0XvPPMu7Kq1N+Kc51nXE35+clpU8l29JayNI7YOhUxyySh/veQX7HrXPU3dV6u+a0uNFxvmz2FN3Y4v70om+qT6a+3DgMtPb8rRCx6Gb3/NHOduq/pHGh7TKF8hv9nCi/gbW2qTcafId0kmyb9PlAAAAAAD6ySPxB5amlbweO3lZfZI3XY8GRB5n1LNBjXeB67PpWh5EbOvTjG2d5AIDOopztqde1qR/zfKIahDsH2l9Mj3O5faey3ulWG57tcfUO8vhqvzx/s0s93NEXd9kkvXA6nap5XBelFH3oKk3Kq3nSO9E31Sf7PF1wPZMlvBJMzt9HLr5Pf8h2cF4bf97GfV8gfyrGZ+dIuMjw+sTf37JWe+f7ro7gy4HAAAAANAvfKPoYoMAoX6Z5c+S2qvYL90NedZElndNvXOB6xsx9Y5EbKvNz6pBNh11p6PDNcVL3ijFhxntqUGItalggwYmtrrtrLfNSU7JSp/L+lDEpqEIOWaaAzid3uAPDldPHG/bh1yLqPvZs136IG2b61925dS9b+rdKGl/2t03vUwtc1uTz6YfWuoo55kVOg7d/J7b6+Qit70a9H4i2Q98dmcc24upa6vmTdcR//X84elR/zb9il6bNT2RBtZ1EtTFdDkAAAAAgF6ngY/V4n+dPl30BnyltD5Cse57xno0MLE2o84kz8366sB9/F6gXlaAID1Csdkr6RqA+NSkbW3RhwJbOTV74lxeYc4tHWmal2dXA2P1QNe7yPMQ3T3eX81yt5XQhzR7sOfr84ZLar92901jpt78jM/pA9H0xI6bK3gcuvU9f56xrZreZFqT78aLiON6ydT/lfG5b+67BAAAAABAz9Ib2885N79ZRT+vI/l04rApLax/xLNsXW5ertxhaQzQhFgnjZO4xQTIfIEJTe8yJ7C+jsh7GtC2GkTSwAyvpffWuayjJtOjYjVw9EfqOOqyt6fOgQ9SS4kxiUPXM8d7uWdZMd/TBxnb1Cydxmbz+Z8tnqud6pumpdppNNVf75PxYK6OBt/rvg/694/SPP97t45Dt77nGox/5Y67BuXvSPgE0Xp9eivNH3Ls9NT1BdR1OxbS/QAAAAAA0Bq9YdccwGPuxlxf3Z5X0W1dI7WAjQbTNeXAroLL0dfpR9z+jrnlvXf/psGhaZwWPU0Depp6QgNKo+4Ya9Hgmab90cDbWpppYPu7++47r+eG5oJeV6HtK7tv0u+CjpCe6/5bA8MazL0utZHe9XV8cOvQ3NtDPXIceul7rrnaNTD/xO2zbqc+GNL0K/qAIusBy2p3/LSOPgA+0IHjM0Q3AQAAAAAAAAAYBBeScphmAACgLXg7FQAAAACACqlPsrqKpgAAoGX6lpi+Badv+um8O5r+TNPN8UYyAAAAAAAVMCzjeecBAEAx16SWHi49KbidFwQAAAAAAHTZ4dTN+gjNAQDoYzp6Wye21uC1TtqtD4N1Eu36XB86z5aO6ta3p+x8H/U3qvIm2taHzNuSckTGJzBPl4scAgAAAAAAumeFu/lP36zvo1kAAH1Ic3kfk1rg+3+BRYPl/0jtgfHD1L9PCVznBs8yhzkUAAAAAAB0no6Q+xwQDLhKUwEA+sAcqY0KT1/jdGT4n0nZkpTpqc/qSPL1STkntVHk9tr4LmK9W01dTVM2hcMBAAAAAEB3HUrdrD+kOQAAfWZWUt7LxOD0Y6kFyptZKI0pUG5ErPuMqfuEwwEAAAAAQPfdS92sH6c5AAB95rZMDEy/Tcq0iPrLTf2DEXUfm7qnORwAAAAAAHTXkNTypdZv1lfRJACAPrJKGtOf/FZgOXdS9TcF1tEc5r/MujdySAAAAAAA6K70BGCjNAcAoM/8JY1B8ekFlrNDxnOCTw6ss0UaJ+0c4pAAAAAAANBd6VynIzQHAKDP2Mk1/1dwOQtc3TcFr7FaHnA4AAAAAADovuepm/W9NAcAoM+MSWNQvMhoba2jo8SvR9Sx+cSPcDgAAAAAAOiu6eZmfR5NAgDoMzandyvzZ/xIyoHAz/ryia/mcAAAAAAA0F07Ujfqb2kOAEAf+i6NQfFbLSxrfeBnbT7xHxwKAAAAAAC670rqZv0SzQEA6EP3pTEormVPgWVNjviszSd+i0MBAAAAAED3fUjdrA/THACAPnRQ/EHxdl/7bD7x/SUsc0VSjifldlI+Sm30+U/3v6+k9rB7XcTyJrvPazvoQ4K/pDbp9j9J+S8px8zndbLRU27fRlPrfuK2a3qJ7TfXHTt9mPBJarnhtbxIymGppacBAAAAACDKotSN+i+JG/0GAECvmCq1oGpWYHxnG9bpyye+pIXl/ZaUN24536QWgF7k/qbX711J+Zxa18OkzGmyTK2jwfW/pRbc9rXNSvdZDXb/Kf787Omi7bysxbZbLrXR/c3WpYH5KZzeAAAAAIAY+8zNcxoTbgIA+slWyQ+wHix5fTaf+JeCy9HA97PUcu4lZWbGZ+fLxPzpnyKu57Nk4ttj6W3W0eE678g7qY12n+3+XYPuZ8QfGJ9aYF9nJOWyWdaDpGyQ2kMGLefM309yagMAAAAAYtxK3VQeT/273vDupXkAAH3mrOQHxs+XuC4bLL5RYBk6kvtHahmXA+qcNOt9FrG+O6bu1aQslFpwXNOqZL1RdkNaf8iwWmrpYNKTkvpG8E8y6/nIaQ0AAAAAiDGauqlc5f5to9RepQYAoB/dlPzAuP59qIT12HziuyPrnzD17wbWW+HZpy2BdT+bepqyRUeHH29Sb6Nnnfcj9lXzmY+l6upo9zUZnx0y6/nJKQ0AAAAACLXU3FTOdjfNz6X2+jIAAP1IRxrfl/zA+F1pbRJHXz7xmLRkp0xdTV0yLbDukGd/RgLqzZXGYLO205WAupM96/weuL07PHU35nx+pTBSHAAAAABQ0DbPTegHd1MMAEA/06D1HckPjN9pYfk2n/i7iLoHPNuyInL9vhzfzfiC0xqMn1JwnSEjuDd46h1pUudP8/mLnM4AAAAAgFA6GvyR1EayfU3KJWGEOABgsOgI6rzA+JWCyz1TcDmrpXGE+YUC67f7MRZQ56qn3rY2rlNHzn8zdZ40qbPMtI+mgZvPaQwAAAAAAAAA4XQCybzA+OECy7T5xEOCy1OlNqI8Xe+/pMyMXPdUKRYU/yDFR7dP8qzzvyZ1nnrqLMn5/CxP++zk9AUAAAAAAACAeDaHty0rI5blyyce8ibWac96TxbYl7USH6Be6KlzPGKdczz1/8n5/O+ez1/L+bzOe/LSfH4vpy0AAAAAAAAAFHdIsoPiryKWY/OJvwyoo0HlMWnMyT2zwH7s8mz/vSZ19nrqLIxY52YJTz2jE4Z+k/BR4uuT8jn1ufdJWcfpCgAAAAAAAACtywuMbwlchs0nHpIT/KyUl8/8smdZZ5rUsbnVX0Su87BnnTsyPnvU89nHns9pkPxW6jPfk3JCaulhAAAAAAAAAAAl8QWVtYwE1rf5xJsF04ekNuG1Xd/agtv/yrOsZiOr7cjt45HrvGPqa/qYrFHuHzzbt9v9bZHUHkyk842/dv82jVMTAAAAAAAAABppgHVrC/WniD9w+ymgrs0n/sv9W56NnnV9K7jtcz3L+tikzjJPnWUR69T9+ylh6VrWif+Bw41Um+uyHkltVPgyTmcAAAAAAAAAyHc7KQdbXIZvIsixgHo2t/ajgDrnpfiodOugZ1nHmtT5w3z+c+Q6t3vWuTHjs2fEn6/9ktRyoa+W2sh5AAAAAAAAAEAgHXF8tsVl+EZc/wyoZ4O+JwPq3Pes60DB7bapU/5LyvQmdW6bOlcj1/lQwvOR+/Z1A6csAAAAAAAAABSjo4w1Zcm1EpZlg7ffA+rYfOLrA+p896xrU4HtXeNZztGA9hozdbZFrHO5Z53rI/d1MqctAAAAAAAAABRTz4/9pMXlDElj8PZ+kzo2n/hP8acCsRNGjnnWNaPANj8wy3gtzVORrG1x3XadzdK+/PSsDwAAAAAAAABQkI5yrk9wObuF5SyW+FHXNp+4b7LJLUl5av7NFyiOzattJ7DUQHvIJJXHpTG/d6it0jih58wmdQiKAwAAAAAAAECJ0kHeEy0s55hMDNxqkH1ekzo2n/hh83cN0usklivMv/8nrQWKNf3IG1N/b2Ddf6RYPvGZbl/SQfiVAfXeefZ1WeT+6uffFqgHAAAAAAAAAH1H03fUg62jSZlfYBmaPuSrTAzcng+o98jUWWX+rgFoX6D+lrQ2UvxPU/dUYD1N92JHbu8MrHvX1NsaWO+qZ18vROyrTkA65vYZAAAAAAAAAAaepiZJB1xfSFyO7CnSmCdbRyVPC6j7Q7ID21fEn05F7ZXGQPHywO3dY+qdjdjXTZ71rgmolx4Rr0H1mIk513vWqWW4ST1NZ1Mf1X6F0xwAAAAAAAAAanyTVmqe7MUBdZck5bk05smeF7juX6buIqmlTNGR4DrxZ1ZgXUds27QiJwPWp/nJ0yO9/4hsqzOetprSpM6p1Gc1fcqaAsfoofgD4xrs1ok/6w8TdFt0BPpIqm1PcooDAAAAAAAAQI3muf5fRtGgqgZdNZA82X1eg68Lk7IjKXekMaitwduYyTqfZ6xbl91spLnmGf8uE1O/LMn5/B+p7dWA+uoC7fXMs62rctr2ltmnWQWP05ykfMo5Vr7yRcJTtAAAAAAAAADAQNgstQDqQamNvtag94akXJaJAedmRSet3F1g/RrY1lHpP9367rhtCqWj2V+mtuOb1ILf9fQvOnJ6u4yniPmQ2tdYGqT/5dl3DbDXR2tr0SD5aRmfDPSx1FKgtGquNKa68RUd+X9O4lLgAAAAAAAAAMBA0IBxVr5pDfBulNqkjjoCXIPWGnDVPOA6Cvm21FKDrKrAfqx3+6H50EfddmrRILlOcKl5w9e2uA7NA24D0Dtc+7x27aLr1GC45kI/LmEpaGLpyP0Rdwzqx+O9+zfNtT6tC+0/xFcJAAAAAAAAAPrLJZkYEP9Kk/wffShwmGYAAAAAAAAAgP7yr0wMio/QJP83Uj4vrzoAAAAAAAAAoAfp5KE2dcreAW+TYanlWB/l9AAAAAAAAACA/lIfEZ0uCwe4PQ4LI+YBAAAAAAAAoG9dl4kB8fcD2g4rkvLItMU+Tg8AAAAAAAAA6C+fZGIg+PqA7f/OpHyWxtHytlzlVAEAAAAAAACA3qZpUmzwd9cAt8ehVDs85PQAAAAAAAAAgP5yQMgnnnYv1Q7HOT0AAAAAAAAAoL+8ksag+KAaSsrPVDus4vQAAAAAAAAAgP4wMynXxJ87+w+pBYgHzYZUG4xyigAAAAAAAABAf/gvKb8kf1JJ/fu3pJwZoHY5k9r/EU4TAAAAAAAAAEA/ey7jQfG9NAcAAAAAAAAAoF9Nl4kj5efRJAAAAAAAAACAfrVDxgPib2kOAAAAAAAAAEA/uyLjQfFLNAcAAAAAAAAAoJ99kPGg+DDNAQAAAAAAAADoV4tkPCD+KymTaRIAAAAAAAAAQL/aJ+NB8Yfmb0y4CQAAAAAAAADoK7dkPCh+PPXv+5Oyl+YBAAAAAAAAAPSTURkPiq9y/7YxKbdpGgAAAAAAAABAP1kq4wFxLbOTsiUpz5Myg+YBAAAAAAAAAPSTbTIxKK7lQ1Lm0jQAAAAAAAAAgH6jo8EfJeVXUr4m5ZIwQhwAuur/AVmq++6nY7s+AAADG3RFWHRNYXRoTUwAPG1hdGggeG1sbnM9Imh0dHA6Ly93d3cudzMub3JnLzE5OTgvTWF0aC9NYXRoTUwiPjxtc3R5bGUgbWF0aHNpemU9IjE2cHgiPjxtaT5UPC9taT48bWk+aTwvbWk+PG1pPm08L21pPjxtaT5lPC9taT48bW8+LTwvbW8+PG1pPlQ8L21pPjxtaT5vPC9taT48bW8+LTwvbW8+PG1pPlQ8L21pPjxtaT5oPC9taT48bWk+cjwvbWk+PG1pPmU8L21pPjxtaT5zPC9taT48bWk+aDwvbWk+PG1pPm88L21pPjxtaT5sPC9taT48bXN1Yj48bWk+ZDwvbWk+PG1pPnQ8L21pPjwvbXN1Yj48bW8+JiN4QTA7PC9tbz48bW8+PTwvbW8+PG1vPiYjeDIwMDk7PC9tbz48bWZyYWM+PG1mZW5jZWQ+PG1yb3c+PG1pPlQ8L21pPjxtaT5oPC9taT48bWk+cjwvbWk+PG1pPmU8L21pPjxtaT5zPC9taT48bWk+aDwvbWk+PG1pPm88L21pPjxtaT5sPC9taT48bXN1Yj48bWk+ZDwvbWk+PG1pPnQ8L21pPjwvbXN1Yj48bW8+JiN4QTA7PC9tbz48bW8+LTwvbW8+PG1vPiYjeEEwOzwvbW8+PG1pPkM8L21pPjxtaT51PC9taT48bWk+bTwvbWk+PG1pPnU8L21pPjxtaT5sPC9taT48bWk+YTwvbWk+PG1pPnQ8L21pPjxtaT5pPC9taT48bWk+djwvbWk+PG1pPmU8L21pPjxtbz4mI3hBMDs8L21vPjxtaT5SPC9taT48bWk+aTwvbWk+PG1pPnM8L21pPjxtc3ViPjxtaT5rPC9taT48bWk+dDwvbWk+PC9tc3ViPjwvbXJvdz48L21mZW5jZWQ+PG1yb3c+PG1pPlM8L21pPjxtaT5sPC9taT48bWk+bzwvbWk+PG1pPnA8L21pPjxtc3ViPjxtaT5lPC9taT48bWk+dDwvbWk+PC9tc3ViPjwvbXJvdz48L21mcmFjPjwvbXN0eWxlPjwvbWF0aD4uQS6PAAAAAElFTkSuQmCC\&quot;,\&quot;slideId\&quot;:361,\&quot;accessibleText\&quot;:\&quot;T i m e moins T o moins T h r e s h o l d indice t espace égal à espace fin numérateur de la fraction ouvrir la parenthèse T h r e s h o l d indice t espace moins espace C u m u l a t i v e espace R i s k indice t fermer la parenthèse au-dessus du dénominateur S l o p e indice t fin de la fraction\&quot;,\&quot;imageHeight\&quot;:49.955999999999996}]&quot;"/>
  </we:properties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39</Slides>
  <Notes>16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Thème Office</vt:lpstr>
      <vt:lpstr>Anomaly Detection and Forecasting for the KFA71/79 Extraction Kicker</vt:lpstr>
      <vt:lpstr>Content</vt:lpstr>
      <vt:lpstr>Context</vt:lpstr>
      <vt:lpstr>System Overview – The KFA71/79 Extraction Kicker</vt:lpstr>
      <vt:lpstr>System Overview – The KFA71/79 Extraction Kicker</vt:lpstr>
      <vt:lpstr>System Overview – The KFA71/79 Extraction Kicker</vt:lpstr>
      <vt:lpstr>System Overview – The KFA71/79 Extraction Kicker</vt:lpstr>
      <vt:lpstr>Data Description</vt:lpstr>
      <vt:lpstr>Proposed Approach: Anomaly Detection &amp; Prediction</vt:lpstr>
      <vt:lpstr>Data Description</vt:lpstr>
      <vt:lpstr>Settings Distribution – Strength and Length</vt:lpstr>
      <vt:lpstr>Labeling Process: Challenges and Key Steps</vt:lpstr>
      <vt:lpstr>Data Approach</vt:lpstr>
      <vt:lpstr>Data Approach</vt:lpstr>
      <vt:lpstr>Preprocessing - Creating Training and Validation Dataset</vt:lpstr>
      <vt:lpstr>ML Models – Variational Autoencoders (VAE)</vt:lpstr>
      <vt:lpstr>ML Models – Conditional Variational Autoencoders (CVAE)</vt:lpstr>
      <vt:lpstr>PowerPoint Presentation</vt:lpstr>
      <vt:lpstr>PowerPoint Presentation</vt:lpstr>
      <vt:lpstr>PowerPoint Presentation</vt:lpstr>
      <vt:lpstr>PowerPoint Presentation</vt:lpstr>
      <vt:lpstr>ML Models – CVAE 2: Architecture</vt:lpstr>
      <vt:lpstr>Results – Validation Normal</vt:lpstr>
      <vt:lpstr>Results – Validation New Settings </vt:lpstr>
      <vt:lpstr>Results – Validation Anomalies</vt:lpstr>
      <vt:lpstr>Results – Reconstruction errors</vt:lpstr>
      <vt:lpstr>Results – Reconstruction errors</vt:lpstr>
      <vt:lpstr>Results – Reconstruction errors</vt:lpstr>
      <vt:lpstr>Results – Reconstruction errors</vt:lpstr>
      <vt:lpstr>Results – Reconstruction errors</vt:lpstr>
      <vt:lpstr>Results – Reconstruction errors</vt:lpstr>
      <vt:lpstr>Results – Reconstruction errors</vt:lpstr>
      <vt:lpstr>Preliminary Results – Anomaly Forecasting</vt:lpstr>
      <vt:lpstr>Preliminary Results – Anomaly Forecasting</vt:lpstr>
      <vt:lpstr>Preliminary Results – Anomaly Forecasting</vt:lpstr>
      <vt:lpstr>Operational Deployment for Model Validation:</vt:lpstr>
      <vt:lpstr>Continual Learning</vt:lpstr>
      <vt:lpstr>Conclusions &amp; Outlook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148</cp:revision>
  <dcterms:created xsi:type="dcterms:W3CDTF">2025-01-16T10:05:55Z</dcterms:created>
  <dcterms:modified xsi:type="dcterms:W3CDTF">2025-02-07T14:30:07Z</dcterms:modified>
</cp:coreProperties>
</file>