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14" autoAdjust="0"/>
    <p:restoredTop sz="94660"/>
  </p:normalViewPr>
  <p:slideViewPr>
    <p:cSldViewPr snapToGrid="0">
      <p:cViewPr varScale="1">
        <p:scale>
          <a:sx n="150" d="100"/>
          <a:sy n="150" d="100"/>
        </p:scale>
        <p:origin x="624" y="1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7ED415-8350-84BE-5428-D35273C2753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EFEC563-D8F4-B083-B8AE-0277C55EDF2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B95D86F-F60F-35BC-98CD-F9179E6B79E4}"/>
              </a:ext>
            </a:extLst>
          </p:cNvPr>
          <p:cNvSpPr>
            <a:spLocks noGrp="1"/>
          </p:cNvSpPr>
          <p:nvPr>
            <p:ph type="dt" sz="half" idx="10"/>
          </p:nvPr>
        </p:nvSpPr>
        <p:spPr/>
        <p:txBody>
          <a:bodyPr/>
          <a:lstStyle/>
          <a:p>
            <a:fld id="{534E3EAB-ACA3-4F1D-9F85-2AB3D4B169E3}" type="datetimeFigureOut">
              <a:rPr lang="en-GB" smtClean="0"/>
              <a:t>12/02/2025</a:t>
            </a:fld>
            <a:endParaRPr lang="en-GB"/>
          </a:p>
        </p:txBody>
      </p:sp>
      <p:sp>
        <p:nvSpPr>
          <p:cNvPr id="5" name="Footer Placeholder 4">
            <a:extLst>
              <a:ext uri="{FF2B5EF4-FFF2-40B4-BE49-F238E27FC236}">
                <a16:creationId xmlns:a16="http://schemas.microsoft.com/office/drawing/2014/main" id="{43497990-3E77-AD3D-753B-0F9972E344C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F14EAF9-15E7-CA1F-FBBD-B4A0F4CB6580}"/>
              </a:ext>
            </a:extLst>
          </p:cNvPr>
          <p:cNvSpPr>
            <a:spLocks noGrp="1"/>
          </p:cNvSpPr>
          <p:nvPr>
            <p:ph type="sldNum" sz="quarter" idx="12"/>
          </p:nvPr>
        </p:nvSpPr>
        <p:spPr/>
        <p:txBody>
          <a:bodyPr/>
          <a:lstStyle/>
          <a:p>
            <a:fld id="{5E48BCBB-1500-40E6-9C23-B1023A6CB51E}" type="slidenum">
              <a:rPr lang="en-GB" smtClean="0"/>
              <a:t>‹#›</a:t>
            </a:fld>
            <a:endParaRPr lang="en-GB"/>
          </a:p>
        </p:txBody>
      </p:sp>
    </p:spTree>
    <p:extLst>
      <p:ext uri="{BB962C8B-B14F-4D97-AF65-F5344CB8AC3E}">
        <p14:creationId xmlns:p14="http://schemas.microsoft.com/office/powerpoint/2010/main" val="18470498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E4A43C-AEFA-1DC6-DEB7-6613EBCBA6CF}"/>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B38489A-3842-8BA2-8A76-7FA518FB1CC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C7EAF92-7C31-5B44-E3B4-A63C744AC57F}"/>
              </a:ext>
            </a:extLst>
          </p:cNvPr>
          <p:cNvSpPr>
            <a:spLocks noGrp="1"/>
          </p:cNvSpPr>
          <p:nvPr>
            <p:ph type="dt" sz="half" idx="10"/>
          </p:nvPr>
        </p:nvSpPr>
        <p:spPr/>
        <p:txBody>
          <a:bodyPr/>
          <a:lstStyle/>
          <a:p>
            <a:fld id="{534E3EAB-ACA3-4F1D-9F85-2AB3D4B169E3}" type="datetimeFigureOut">
              <a:rPr lang="en-GB" smtClean="0"/>
              <a:t>12/02/2025</a:t>
            </a:fld>
            <a:endParaRPr lang="en-GB"/>
          </a:p>
        </p:txBody>
      </p:sp>
      <p:sp>
        <p:nvSpPr>
          <p:cNvPr id="5" name="Footer Placeholder 4">
            <a:extLst>
              <a:ext uri="{FF2B5EF4-FFF2-40B4-BE49-F238E27FC236}">
                <a16:creationId xmlns:a16="http://schemas.microsoft.com/office/drawing/2014/main" id="{95080373-D67A-EE95-2E52-A3C9927E5B6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10B715C-0724-9522-B070-1F9E8DB81F1C}"/>
              </a:ext>
            </a:extLst>
          </p:cNvPr>
          <p:cNvSpPr>
            <a:spLocks noGrp="1"/>
          </p:cNvSpPr>
          <p:nvPr>
            <p:ph type="sldNum" sz="quarter" idx="12"/>
          </p:nvPr>
        </p:nvSpPr>
        <p:spPr/>
        <p:txBody>
          <a:bodyPr/>
          <a:lstStyle/>
          <a:p>
            <a:fld id="{5E48BCBB-1500-40E6-9C23-B1023A6CB51E}" type="slidenum">
              <a:rPr lang="en-GB" smtClean="0"/>
              <a:t>‹#›</a:t>
            </a:fld>
            <a:endParaRPr lang="en-GB"/>
          </a:p>
        </p:txBody>
      </p:sp>
    </p:spTree>
    <p:extLst>
      <p:ext uri="{BB962C8B-B14F-4D97-AF65-F5344CB8AC3E}">
        <p14:creationId xmlns:p14="http://schemas.microsoft.com/office/powerpoint/2010/main" val="42828361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D8791CA-7A59-1331-A7D9-611EFD3F3D4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3EEED06-6C51-E353-66E5-381EA189730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F70986A-F953-CE73-0978-EC0A2D147A2F}"/>
              </a:ext>
            </a:extLst>
          </p:cNvPr>
          <p:cNvSpPr>
            <a:spLocks noGrp="1"/>
          </p:cNvSpPr>
          <p:nvPr>
            <p:ph type="dt" sz="half" idx="10"/>
          </p:nvPr>
        </p:nvSpPr>
        <p:spPr/>
        <p:txBody>
          <a:bodyPr/>
          <a:lstStyle/>
          <a:p>
            <a:fld id="{534E3EAB-ACA3-4F1D-9F85-2AB3D4B169E3}" type="datetimeFigureOut">
              <a:rPr lang="en-GB" smtClean="0"/>
              <a:t>12/02/2025</a:t>
            </a:fld>
            <a:endParaRPr lang="en-GB"/>
          </a:p>
        </p:txBody>
      </p:sp>
      <p:sp>
        <p:nvSpPr>
          <p:cNvPr id="5" name="Footer Placeholder 4">
            <a:extLst>
              <a:ext uri="{FF2B5EF4-FFF2-40B4-BE49-F238E27FC236}">
                <a16:creationId xmlns:a16="http://schemas.microsoft.com/office/drawing/2014/main" id="{C5FF7781-15E3-CAC3-CDE4-BF5FE214635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FBB522D-4A6B-83F2-0B02-9160CDE3EA24}"/>
              </a:ext>
            </a:extLst>
          </p:cNvPr>
          <p:cNvSpPr>
            <a:spLocks noGrp="1"/>
          </p:cNvSpPr>
          <p:nvPr>
            <p:ph type="sldNum" sz="quarter" idx="12"/>
          </p:nvPr>
        </p:nvSpPr>
        <p:spPr/>
        <p:txBody>
          <a:bodyPr/>
          <a:lstStyle/>
          <a:p>
            <a:fld id="{5E48BCBB-1500-40E6-9C23-B1023A6CB51E}" type="slidenum">
              <a:rPr lang="en-GB" smtClean="0"/>
              <a:t>‹#›</a:t>
            </a:fld>
            <a:endParaRPr lang="en-GB"/>
          </a:p>
        </p:txBody>
      </p:sp>
    </p:spTree>
    <p:extLst>
      <p:ext uri="{BB962C8B-B14F-4D97-AF65-F5344CB8AC3E}">
        <p14:creationId xmlns:p14="http://schemas.microsoft.com/office/powerpoint/2010/main" val="32494204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D48A8-5BEC-CCDF-8AF7-70F573DF608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D7B7D8E-0B70-875A-F249-D5AA15DB84E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B02B6DC-4FB4-71B2-702A-BE18FB555AB0}"/>
              </a:ext>
            </a:extLst>
          </p:cNvPr>
          <p:cNvSpPr>
            <a:spLocks noGrp="1"/>
          </p:cNvSpPr>
          <p:nvPr>
            <p:ph type="dt" sz="half" idx="10"/>
          </p:nvPr>
        </p:nvSpPr>
        <p:spPr/>
        <p:txBody>
          <a:bodyPr/>
          <a:lstStyle/>
          <a:p>
            <a:fld id="{534E3EAB-ACA3-4F1D-9F85-2AB3D4B169E3}" type="datetimeFigureOut">
              <a:rPr lang="en-GB" smtClean="0"/>
              <a:t>12/02/2025</a:t>
            </a:fld>
            <a:endParaRPr lang="en-GB"/>
          </a:p>
        </p:txBody>
      </p:sp>
      <p:sp>
        <p:nvSpPr>
          <p:cNvPr id="5" name="Footer Placeholder 4">
            <a:extLst>
              <a:ext uri="{FF2B5EF4-FFF2-40B4-BE49-F238E27FC236}">
                <a16:creationId xmlns:a16="http://schemas.microsoft.com/office/drawing/2014/main" id="{98FB6417-7905-2C75-12F2-9431FC7E3B9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DD60A39-93C8-5202-717A-EA95A2AC905F}"/>
              </a:ext>
            </a:extLst>
          </p:cNvPr>
          <p:cNvSpPr>
            <a:spLocks noGrp="1"/>
          </p:cNvSpPr>
          <p:nvPr>
            <p:ph type="sldNum" sz="quarter" idx="12"/>
          </p:nvPr>
        </p:nvSpPr>
        <p:spPr/>
        <p:txBody>
          <a:bodyPr/>
          <a:lstStyle/>
          <a:p>
            <a:fld id="{5E48BCBB-1500-40E6-9C23-B1023A6CB51E}" type="slidenum">
              <a:rPr lang="en-GB" smtClean="0"/>
              <a:t>‹#›</a:t>
            </a:fld>
            <a:endParaRPr lang="en-GB"/>
          </a:p>
        </p:txBody>
      </p:sp>
    </p:spTree>
    <p:extLst>
      <p:ext uri="{BB962C8B-B14F-4D97-AF65-F5344CB8AC3E}">
        <p14:creationId xmlns:p14="http://schemas.microsoft.com/office/powerpoint/2010/main" val="2965447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AC82F-217A-B535-E384-233E86E926F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6792D51-25AA-369B-128E-ECE4F8E9F0E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CACCEF7-6641-3C2F-7D93-27FF6052301F}"/>
              </a:ext>
            </a:extLst>
          </p:cNvPr>
          <p:cNvSpPr>
            <a:spLocks noGrp="1"/>
          </p:cNvSpPr>
          <p:nvPr>
            <p:ph type="dt" sz="half" idx="10"/>
          </p:nvPr>
        </p:nvSpPr>
        <p:spPr/>
        <p:txBody>
          <a:bodyPr/>
          <a:lstStyle/>
          <a:p>
            <a:fld id="{534E3EAB-ACA3-4F1D-9F85-2AB3D4B169E3}" type="datetimeFigureOut">
              <a:rPr lang="en-GB" smtClean="0"/>
              <a:t>12/02/2025</a:t>
            </a:fld>
            <a:endParaRPr lang="en-GB"/>
          </a:p>
        </p:txBody>
      </p:sp>
      <p:sp>
        <p:nvSpPr>
          <p:cNvPr id="5" name="Footer Placeholder 4">
            <a:extLst>
              <a:ext uri="{FF2B5EF4-FFF2-40B4-BE49-F238E27FC236}">
                <a16:creationId xmlns:a16="http://schemas.microsoft.com/office/drawing/2014/main" id="{F5B3C79E-1767-B6D2-783A-C9D77BBA85F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564F23E-3CE5-8764-9A43-368BC2AC3B35}"/>
              </a:ext>
            </a:extLst>
          </p:cNvPr>
          <p:cNvSpPr>
            <a:spLocks noGrp="1"/>
          </p:cNvSpPr>
          <p:nvPr>
            <p:ph type="sldNum" sz="quarter" idx="12"/>
          </p:nvPr>
        </p:nvSpPr>
        <p:spPr/>
        <p:txBody>
          <a:bodyPr/>
          <a:lstStyle/>
          <a:p>
            <a:fld id="{5E48BCBB-1500-40E6-9C23-B1023A6CB51E}" type="slidenum">
              <a:rPr lang="en-GB" smtClean="0"/>
              <a:t>‹#›</a:t>
            </a:fld>
            <a:endParaRPr lang="en-GB"/>
          </a:p>
        </p:txBody>
      </p:sp>
    </p:spTree>
    <p:extLst>
      <p:ext uri="{BB962C8B-B14F-4D97-AF65-F5344CB8AC3E}">
        <p14:creationId xmlns:p14="http://schemas.microsoft.com/office/powerpoint/2010/main" val="11247987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1E518-AD99-0ED0-CEFF-78C4BB96658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C645513-F84B-FFFA-CABA-4567D27F4D0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700C70F-06BD-80FD-72A9-9347C8033B4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76D9177-A029-68D8-A988-984D8FCFF28A}"/>
              </a:ext>
            </a:extLst>
          </p:cNvPr>
          <p:cNvSpPr>
            <a:spLocks noGrp="1"/>
          </p:cNvSpPr>
          <p:nvPr>
            <p:ph type="dt" sz="half" idx="10"/>
          </p:nvPr>
        </p:nvSpPr>
        <p:spPr/>
        <p:txBody>
          <a:bodyPr/>
          <a:lstStyle/>
          <a:p>
            <a:fld id="{534E3EAB-ACA3-4F1D-9F85-2AB3D4B169E3}" type="datetimeFigureOut">
              <a:rPr lang="en-GB" smtClean="0"/>
              <a:t>12/02/2025</a:t>
            </a:fld>
            <a:endParaRPr lang="en-GB"/>
          </a:p>
        </p:txBody>
      </p:sp>
      <p:sp>
        <p:nvSpPr>
          <p:cNvPr id="6" name="Footer Placeholder 5">
            <a:extLst>
              <a:ext uri="{FF2B5EF4-FFF2-40B4-BE49-F238E27FC236}">
                <a16:creationId xmlns:a16="http://schemas.microsoft.com/office/drawing/2014/main" id="{1521D249-84A6-538C-24BC-3F97B9D48FD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932B7B0-57BA-E1B3-B56F-9EB7AE3E3668}"/>
              </a:ext>
            </a:extLst>
          </p:cNvPr>
          <p:cNvSpPr>
            <a:spLocks noGrp="1"/>
          </p:cNvSpPr>
          <p:nvPr>
            <p:ph type="sldNum" sz="quarter" idx="12"/>
          </p:nvPr>
        </p:nvSpPr>
        <p:spPr/>
        <p:txBody>
          <a:bodyPr/>
          <a:lstStyle/>
          <a:p>
            <a:fld id="{5E48BCBB-1500-40E6-9C23-B1023A6CB51E}" type="slidenum">
              <a:rPr lang="en-GB" smtClean="0"/>
              <a:t>‹#›</a:t>
            </a:fld>
            <a:endParaRPr lang="en-GB"/>
          </a:p>
        </p:txBody>
      </p:sp>
    </p:spTree>
    <p:extLst>
      <p:ext uri="{BB962C8B-B14F-4D97-AF65-F5344CB8AC3E}">
        <p14:creationId xmlns:p14="http://schemas.microsoft.com/office/powerpoint/2010/main" val="18255344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45B1E-526A-43FD-E482-9F2871D23FC9}"/>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BF88BFA-1670-6B3C-0464-D9957164BB0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0E2E33A-B57F-1EE9-672D-990115077B1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1654021-44B1-67C1-3E21-3DEAA334B2F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D44878B-82DD-670E-C4CB-65CF7B6F28A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F653D92-357B-501E-926A-E5A6D1EE342F}"/>
              </a:ext>
            </a:extLst>
          </p:cNvPr>
          <p:cNvSpPr>
            <a:spLocks noGrp="1"/>
          </p:cNvSpPr>
          <p:nvPr>
            <p:ph type="dt" sz="half" idx="10"/>
          </p:nvPr>
        </p:nvSpPr>
        <p:spPr/>
        <p:txBody>
          <a:bodyPr/>
          <a:lstStyle/>
          <a:p>
            <a:fld id="{534E3EAB-ACA3-4F1D-9F85-2AB3D4B169E3}" type="datetimeFigureOut">
              <a:rPr lang="en-GB" smtClean="0"/>
              <a:t>12/02/2025</a:t>
            </a:fld>
            <a:endParaRPr lang="en-GB"/>
          </a:p>
        </p:txBody>
      </p:sp>
      <p:sp>
        <p:nvSpPr>
          <p:cNvPr id="8" name="Footer Placeholder 7">
            <a:extLst>
              <a:ext uri="{FF2B5EF4-FFF2-40B4-BE49-F238E27FC236}">
                <a16:creationId xmlns:a16="http://schemas.microsoft.com/office/drawing/2014/main" id="{5FCA819C-D4D5-41B9-1548-CCCB4672996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21ACB85-D187-B378-16BC-A2036F3493FC}"/>
              </a:ext>
            </a:extLst>
          </p:cNvPr>
          <p:cNvSpPr>
            <a:spLocks noGrp="1"/>
          </p:cNvSpPr>
          <p:nvPr>
            <p:ph type="sldNum" sz="quarter" idx="12"/>
          </p:nvPr>
        </p:nvSpPr>
        <p:spPr/>
        <p:txBody>
          <a:bodyPr/>
          <a:lstStyle/>
          <a:p>
            <a:fld id="{5E48BCBB-1500-40E6-9C23-B1023A6CB51E}" type="slidenum">
              <a:rPr lang="en-GB" smtClean="0"/>
              <a:t>‹#›</a:t>
            </a:fld>
            <a:endParaRPr lang="en-GB"/>
          </a:p>
        </p:txBody>
      </p:sp>
    </p:spTree>
    <p:extLst>
      <p:ext uri="{BB962C8B-B14F-4D97-AF65-F5344CB8AC3E}">
        <p14:creationId xmlns:p14="http://schemas.microsoft.com/office/powerpoint/2010/main" val="40459181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1A7E43-E1C1-8F40-CA48-AF5239EA14B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ECD7273-5B73-A6CC-33A0-C82BC5D0749C}"/>
              </a:ext>
            </a:extLst>
          </p:cNvPr>
          <p:cNvSpPr>
            <a:spLocks noGrp="1"/>
          </p:cNvSpPr>
          <p:nvPr>
            <p:ph type="dt" sz="half" idx="10"/>
          </p:nvPr>
        </p:nvSpPr>
        <p:spPr/>
        <p:txBody>
          <a:bodyPr/>
          <a:lstStyle/>
          <a:p>
            <a:fld id="{534E3EAB-ACA3-4F1D-9F85-2AB3D4B169E3}" type="datetimeFigureOut">
              <a:rPr lang="en-GB" smtClean="0"/>
              <a:t>12/02/2025</a:t>
            </a:fld>
            <a:endParaRPr lang="en-GB"/>
          </a:p>
        </p:txBody>
      </p:sp>
      <p:sp>
        <p:nvSpPr>
          <p:cNvPr id="4" name="Footer Placeholder 3">
            <a:extLst>
              <a:ext uri="{FF2B5EF4-FFF2-40B4-BE49-F238E27FC236}">
                <a16:creationId xmlns:a16="http://schemas.microsoft.com/office/drawing/2014/main" id="{FD5253D1-52A2-8486-A5DD-ACBFD5C4F8F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1845566-6799-FB70-70A2-1659F53150B5}"/>
              </a:ext>
            </a:extLst>
          </p:cNvPr>
          <p:cNvSpPr>
            <a:spLocks noGrp="1"/>
          </p:cNvSpPr>
          <p:nvPr>
            <p:ph type="sldNum" sz="quarter" idx="12"/>
          </p:nvPr>
        </p:nvSpPr>
        <p:spPr/>
        <p:txBody>
          <a:bodyPr/>
          <a:lstStyle/>
          <a:p>
            <a:fld id="{5E48BCBB-1500-40E6-9C23-B1023A6CB51E}" type="slidenum">
              <a:rPr lang="en-GB" smtClean="0"/>
              <a:t>‹#›</a:t>
            </a:fld>
            <a:endParaRPr lang="en-GB"/>
          </a:p>
        </p:txBody>
      </p:sp>
    </p:spTree>
    <p:extLst>
      <p:ext uri="{BB962C8B-B14F-4D97-AF65-F5344CB8AC3E}">
        <p14:creationId xmlns:p14="http://schemas.microsoft.com/office/powerpoint/2010/main" val="24134470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92B0B19-2B70-3A95-FD13-AFF54140C59B}"/>
              </a:ext>
            </a:extLst>
          </p:cNvPr>
          <p:cNvSpPr>
            <a:spLocks noGrp="1"/>
          </p:cNvSpPr>
          <p:nvPr>
            <p:ph type="dt" sz="half" idx="10"/>
          </p:nvPr>
        </p:nvSpPr>
        <p:spPr/>
        <p:txBody>
          <a:bodyPr/>
          <a:lstStyle/>
          <a:p>
            <a:fld id="{534E3EAB-ACA3-4F1D-9F85-2AB3D4B169E3}" type="datetimeFigureOut">
              <a:rPr lang="en-GB" smtClean="0"/>
              <a:t>12/02/2025</a:t>
            </a:fld>
            <a:endParaRPr lang="en-GB"/>
          </a:p>
        </p:txBody>
      </p:sp>
      <p:sp>
        <p:nvSpPr>
          <p:cNvPr id="3" name="Footer Placeholder 2">
            <a:extLst>
              <a:ext uri="{FF2B5EF4-FFF2-40B4-BE49-F238E27FC236}">
                <a16:creationId xmlns:a16="http://schemas.microsoft.com/office/drawing/2014/main" id="{E763FA06-812A-31A6-51CD-061B071CE1C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D8F9D923-9EA1-C59E-FE41-C35AA35C83B1}"/>
              </a:ext>
            </a:extLst>
          </p:cNvPr>
          <p:cNvSpPr>
            <a:spLocks noGrp="1"/>
          </p:cNvSpPr>
          <p:nvPr>
            <p:ph type="sldNum" sz="quarter" idx="12"/>
          </p:nvPr>
        </p:nvSpPr>
        <p:spPr/>
        <p:txBody>
          <a:bodyPr/>
          <a:lstStyle/>
          <a:p>
            <a:fld id="{5E48BCBB-1500-40E6-9C23-B1023A6CB51E}" type="slidenum">
              <a:rPr lang="en-GB" smtClean="0"/>
              <a:t>‹#›</a:t>
            </a:fld>
            <a:endParaRPr lang="en-GB"/>
          </a:p>
        </p:txBody>
      </p:sp>
    </p:spTree>
    <p:extLst>
      <p:ext uri="{BB962C8B-B14F-4D97-AF65-F5344CB8AC3E}">
        <p14:creationId xmlns:p14="http://schemas.microsoft.com/office/powerpoint/2010/main" val="14692812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02B1EF-50EF-212A-63B1-17031FDA439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6AE0AC3-1ED6-314E-3637-EF732FAFA15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DF83EEC-42FA-71C7-1307-19CE84543F4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3BACAC1-3F2B-409F-E44D-D19AC496C79D}"/>
              </a:ext>
            </a:extLst>
          </p:cNvPr>
          <p:cNvSpPr>
            <a:spLocks noGrp="1"/>
          </p:cNvSpPr>
          <p:nvPr>
            <p:ph type="dt" sz="half" idx="10"/>
          </p:nvPr>
        </p:nvSpPr>
        <p:spPr/>
        <p:txBody>
          <a:bodyPr/>
          <a:lstStyle/>
          <a:p>
            <a:fld id="{534E3EAB-ACA3-4F1D-9F85-2AB3D4B169E3}" type="datetimeFigureOut">
              <a:rPr lang="en-GB" smtClean="0"/>
              <a:t>12/02/2025</a:t>
            </a:fld>
            <a:endParaRPr lang="en-GB"/>
          </a:p>
        </p:txBody>
      </p:sp>
      <p:sp>
        <p:nvSpPr>
          <p:cNvPr id="6" name="Footer Placeholder 5">
            <a:extLst>
              <a:ext uri="{FF2B5EF4-FFF2-40B4-BE49-F238E27FC236}">
                <a16:creationId xmlns:a16="http://schemas.microsoft.com/office/drawing/2014/main" id="{55FCA8BA-6D69-D1E7-DFD2-84E9BFAD34A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63A8973-7B04-1F52-7F42-87C144894524}"/>
              </a:ext>
            </a:extLst>
          </p:cNvPr>
          <p:cNvSpPr>
            <a:spLocks noGrp="1"/>
          </p:cNvSpPr>
          <p:nvPr>
            <p:ph type="sldNum" sz="quarter" idx="12"/>
          </p:nvPr>
        </p:nvSpPr>
        <p:spPr/>
        <p:txBody>
          <a:bodyPr/>
          <a:lstStyle/>
          <a:p>
            <a:fld id="{5E48BCBB-1500-40E6-9C23-B1023A6CB51E}" type="slidenum">
              <a:rPr lang="en-GB" smtClean="0"/>
              <a:t>‹#›</a:t>
            </a:fld>
            <a:endParaRPr lang="en-GB"/>
          </a:p>
        </p:txBody>
      </p:sp>
    </p:spTree>
    <p:extLst>
      <p:ext uri="{BB962C8B-B14F-4D97-AF65-F5344CB8AC3E}">
        <p14:creationId xmlns:p14="http://schemas.microsoft.com/office/powerpoint/2010/main" val="29553178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C3686-5A8A-DC29-C61A-211DBF9778C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0A64EFB9-7D14-C469-BDD1-BCCFB9F97DF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857CD30-E0D6-2C59-343A-270475BBC01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0B53E55-7EDE-8318-FACD-E15456A95278}"/>
              </a:ext>
            </a:extLst>
          </p:cNvPr>
          <p:cNvSpPr>
            <a:spLocks noGrp="1"/>
          </p:cNvSpPr>
          <p:nvPr>
            <p:ph type="dt" sz="half" idx="10"/>
          </p:nvPr>
        </p:nvSpPr>
        <p:spPr/>
        <p:txBody>
          <a:bodyPr/>
          <a:lstStyle/>
          <a:p>
            <a:fld id="{534E3EAB-ACA3-4F1D-9F85-2AB3D4B169E3}" type="datetimeFigureOut">
              <a:rPr lang="en-GB" smtClean="0"/>
              <a:t>12/02/2025</a:t>
            </a:fld>
            <a:endParaRPr lang="en-GB"/>
          </a:p>
        </p:txBody>
      </p:sp>
      <p:sp>
        <p:nvSpPr>
          <p:cNvPr id="6" name="Footer Placeholder 5">
            <a:extLst>
              <a:ext uri="{FF2B5EF4-FFF2-40B4-BE49-F238E27FC236}">
                <a16:creationId xmlns:a16="http://schemas.microsoft.com/office/drawing/2014/main" id="{E59FDE54-385A-8FF2-EEB7-3DC9303C878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1534269-960C-8159-20A8-DFFAE56A4BB1}"/>
              </a:ext>
            </a:extLst>
          </p:cNvPr>
          <p:cNvSpPr>
            <a:spLocks noGrp="1"/>
          </p:cNvSpPr>
          <p:nvPr>
            <p:ph type="sldNum" sz="quarter" idx="12"/>
          </p:nvPr>
        </p:nvSpPr>
        <p:spPr/>
        <p:txBody>
          <a:bodyPr/>
          <a:lstStyle/>
          <a:p>
            <a:fld id="{5E48BCBB-1500-40E6-9C23-B1023A6CB51E}" type="slidenum">
              <a:rPr lang="en-GB" smtClean="0"/>
              <a:t>‹#›</a:t>
            </a:fld>
            <a:endParaRPr lang="en-GB"/>
          </a:p>
        </p:txBody>
      </p:sp>
    </p:spTree>
    <p:extLst>
      <p:ext uri="{BB962C8B-B14F-4D97-AF65-F5344CB8AC3E}">
        <p14:creationId xmlns:p14="http://schemas.microsoft.com/office/powerpoint/2010/main" val="36522262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6BA9C57-2619-08CC-EE77-CEEEA5FA428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619F534-C43F-0A96-3FB6-DAA749B7B01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C182167-D046-EEE4-F044-926CB8BCD21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34E3EAB-ACA3-4F1D-9F85-2AB3D4B169E3}" type="datetimeFigureOut">
              <a:rPr lang="en-GB" smtClean="0"/>
              <a:t>12/02/2025</a:t>
            </a:fld>
            <a:endParaRPr lang="en-GB"/>
          </a:p>
        </p:txBody>
      </p:sp>
      <p:sp>
        <p:nvSpPr>
          <p:cNvPr id="5" name="Footer Placeholder 4">
            <a:extLst>
              <a:ext uri="{FF2B5EF4-FFF2-40B4-BE49-F238E27FC236}">
                <a16:creationId xmlns:a16="http://schemas.microsoft.com/office/drawing/2014/main" id="{08BA39F4-AA3B-5A0F-4D9E-9A510786B81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9631243B-DAD3-FFAB-1F58-1C0E5F3E32D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E48BCBB-1500-40E6-9C23-B1023A6CB51E}" type="slidenum">
              <a:rPr lang="en-GB" smtClean="0"/>
              <a:t>‹#›</a:t>
            </a:fld>
            <a:endParaRPr lang="en-GB"/>
          </a:p>
        </p:txBody>
      </p:sp>
    </p:spTree>
    <p:extLst>
      <p:ext uri="{BB962C8B-B14F-4D97-AF65-F5344CB8AC3E}">
        <p14:creationId xmlns:p14="http://schemas.microsoft.com/office/powerpoint/2010/main" val="32018587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D4B721-0B6B-5355-8C76-4E8D0D7F1076}"/>
              </a:ext>
            </a:extLst>
          </p:cNvPr>
          <p:cNvSpPr>
            <a:spLocks noGrp="1"/>
          </p:cNvSpPr>
          <p:nvPr>
            <p:ph type="ctrTitle"/>
          </p:nvPr>
        </p:nvSpPr>
        <p:spPr/>
        <p:txBody>
          <a:bodyPr/>
          <a:lstStyle/>
          <a:p>
            <a:r>
              <a:rPr lang="en-US" dirty="0"/>
              <a:t>Networking for low density (nano) materials at CERN</a:t>
            </a:r>
            <a:endParaRPr lang="en-GB" dirty="0"/>
          </a:p>
        </p:txBody>
      </p:sp>
      <p:sp>
        <p:nvSpPr>
          <p:cNvPr id="3" name="Subtitle 2">
            <a:extLst>
              <a:ext uri="{FF2B5EF4-FFF2-40B4-BE49-F238E27FC236}">
                <a16:creationId xmlns:a16="http://schemas.microsoft.com/office/drawing/2014/main" id="{F77B45D1-2C0C-DCA4-8AF0-51DD9C3942BA}"/>
              </a:ext>
            </a:extLst>
          </p:cNvPr>
          <p:cNvSpPr>
            <a:spLocks noGrp="1"/>
          </p:cNvSpPr>
          <p:nvPr>
            <p:ph type="subTitle" idx="1"/>
          </p:nvPr>
        </p:nvSpPr>
        <p:spPr/>
        <p:txBody>
          <a:bodyPr/>
          <a:lstStyle/>
          <a:p>
            <a:r>
              <a:rPr lang="en-US" dirty="0"/>
              <a:t>Introduction</a:t>
            </a:r>
          </a:p>
          <a:p>
            <a:endParaRPr lang="en-US" dirty="0"/>
          </a:p>
          <a:p>
            <a:r>
              <a:rPr lang="en-US" dirty="0"/>
              <a:t>Ray Veness / SY-BI</a:t>
            </a:r>
            <a:endParaRPr lang="en-GB" dirty="0"/>
          </a:p>
        </p:txBody>
      </p:sp>
    </p:spTree>
    <p:extLst>
      <p:ext uri="{BB962C8B-B14F-4D97-AF65-F5344CB8AC3E}">
        <p14:creationId xmlns:p14="http://schemas.microsoft.com/office/powerpoint/2010/main" val="987652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84D15A-C6EA-93AE-85E0-13586E0C0288}"/>
              </a:ext>
            </a:extLst>
          </p:cNvPr>
          <p:cNvSpPr>
            <a:spLocks noGrp="1"/>
          </p:cNvSpPr>
          <p:nvPr>
            <p:ph type="title"/>
          </p:nvPr>
        </p:nvSpPr>
        <p:spPr/>
        <p:txBody>
          <a:bodyPr/>
          <a:lstStyle/>
          <a:p>
            <a:r>
              <a:rPr lang="en-US" dirty="0"/>
              <a:t>What do we mean by ‘low density materials’</a:t>
            </a:r>
            <a:endParaRPr lang="en-GB" dirty="0"/>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AB983EA7-27E3-A2EA-26AC-01C4AB8C351B}"/>
                  </a:ext>
                </a:extLst>
              </p:cNvPr>
              <p:cNvSpPr>
                <a:spLocks noGrp="1"/>
              </p:cNvSpPr>
              <p:nvPr>
                <p:ph idx="1"/>
              </p:nvPr>
            </p:nvSpPr>
            <p:spPr>
              <a:xfrm>
                <a:off x="838200" y="1825625"/>
                <a:ext cx="10858500" cy="4351338"/>
              </a:xfrm>
            </p:spPr>
            <p:txBody>
              <a:bodyPr/>
              <a:lstStyle/>
              <a:p>
                <a:r>
                  <a:rPr lang="en-US" dirty="0"/>
                  <a:t>From my perspective: low/minimized </a:t>
                </a:r>
                <a:r>
                  <a:rPr lang="en-US" u="sng" dirty="0"/>
                  <a:t>interaction (rate) </a:t>
                </a:r>
                <a:r>
                  <a:rPr lang="en-US" dirty="0"/>
                  <a:t>between a </a:t>
                </a:r>
                <a:r>
                  <a:rPr lang="en-US" u="sng" dirty="0"/>
                  <a:t>material</a:t>
                </a:r>
                <a:r>
                  <a:rPr lang="en-US" dirty="0"/>
                  <a:t> and a (high energy) </a:t>
                </a:r>
                <a:r>
                  <a:rPr lang="en-US" u="sng" dirty="0"/>
                  <a:t>particle</a:t>
                </a:r>
              </a:p>
              <a:p>
                <a:pPr lvl="1"/>
                <a:r>
                  <a:rPr lang="en-US" dirty="0"/>
                  <a:t>Radiation length: mean length at which the energy of a charged particle is reduced by a factor of 1/e</a:t>
                </a:r>
              </a:p>
              <a:p>
                <a:pPr lvl="1"/>
                <a:r>
                  <a:rPr lang="en-GB" dirty="0"/>
                  <a:t>Radiation length </a:t>
                </a:r>
                <a14:m>
                  <m:oMath xmlns:m="http://schemas.openxmlformats.org/officeDocument/2006/math">
                    <m:r>
                      <a:rPr lang="en-US" b="0" i="1" smtClean="0">
                        <a:latin typeface="Cambria Math" panose="02040503050406030204" pitchFamily="18" charset="0"/>
                      </a:rPr>
                      <m:t>𝑋</m:t>
                    </m:r>
                    <m:r>
                      <a:rPr lang="en-US" b="0" i="1" baseline="-25000" smtClean="0">
                        <a:latin typeface="Cambria Math" panose="02040503050406030204" pitchFamily="18" charset="0"/>
                      </a:rPr>
                      <m:t>0 </m:t>
                    </m:r>
                    <m:r>
                      <m:rPr>
                        <m:nor/>
                      </m:rPr>
                      <a:rPr lang="en-GB" dirty="0" smtClean="0"/>
                      <m:t>≈</m:t>
                    </m:r>
                  </m:oMath>
                </a14:m>
                <a:r>
                  <a:rPr lang="en-GB" dirty="0"/>
                  <a:t> 716 A/[</a:t>
                </a:r>
                <a:r>
                  <a:rPr lang="el-GR" dirty="0"/>
                  <a:t>ρ</a:t>
                </a:r>
                <a:r>
                  <a:rPr lang="en-GB" dirty="0"/>
                  <a:t>Z(Z+1)ln(287/√Z)]</a:t>
                </a:r>
              </a:p>
              <a:p>
                <a:pPr lvl="1"/>
                <a:r>
                  <a:rPr lang="en-GB" dirty="0"/>
                  <a:t>So X</a:t>
                </a:r>
                <a:r>
                  <a:rPr lang="en-GB" baseline="-25000" dirty="0"/>
                  <a:t>0</a:t>
                </a:r>
                <a:r>
                  <a:rPr lang="en-GB" dirty="0"/>
                  <a:t>  ~ inversely proportional to </a:t>
                </a:r>
                <a:r>
                  <a:rPr lang="en-GB" u="sng" dirty="0"/>
                  <a:t>mass density (</a:t>
                </a:r>
                <a:r>
                  <a:rPr lang="el-GR" dirty="0"/>
                  <a:t>ρ</a:t>
                </a:r>
                <a:r>
                  <a:rPr lang="en-US" dirty="0"/>
                  <a:t>)</a:t>
                </a:r>
                <a:r>
                  <a:rPr lang="en-GB" u="sng" dirty="0"/>
                  <a:t> </a:t>
                </a:r>
                <a:r>
                  <a:rPr lang="en-GB" dirty="0"/>
                  <a:t>x </a:t>
                </a:r>
                <a:r>
                  <a:rPr lang="en-GB" u="sng" dirty="0"/>
                  <a:t>atomic number (Z)</a:t>
                </a:r>
              </a:p>
              <a:p>
                <a:pPr lvl="1"/>
                <a:r>
                  <a:rPr lang="en-GB" dirty="0"/>
                  <a:t>For some (solid, </a:t>
                </a:r>
                <a:r>
                  <a:rPr lang="en-GB" i="1" u="sng" dirty="0"/>
                  <a:t>isotropic</a:t>
                </a:r>
                <a:r>
                  <a:rPr lang="en-GB" dirty="0"/>
                  <a:t>) materials: Be=35.3 cm, C=18.8 cm, Fe=1.8 cm</a:t>
                </a:r>
              </a:p>
              <a:p>
                <a:r>
                  <a:rPr lang="en-GB" dirty="0"/>
                  <a:t>Are there any other broader/different definitions?</a:t>
                </a:r>
              </a:p>
              <a:p>
                <a:pPr lvl="1"/>
                <a:endParaRPr lang="en-GB" dirty="0"/>
              </a:p>
            </p:txBody>
          </p:sp>
        </mc:Choice>
        <mc:Fallback>
          <p:sp>
            <p:nvSpPr>
              <p:cNvPr id="3" name="Content Placeholder 2">
                <a:extLst>
                  <a:ext uri="{FF2B5EF4-FFF2-40B4-BE49-F238E27FC236}">
                    <a16:creationId xmlns:a16="http://schemas.microsoft.com/office/drawing/2014/main" id="{AB983EA7-27E3-A2EA-26AC-01C4AB8C351B}"/>
                  </a:ext>
                </a:extLst>
              </p:cNvPr>
              <p:cNvSpPr>
                <a:spLocks noGrp="1" noRot="1" noChangeAspect="1" noMove="1" noResize="1" noEditPoints="1" noAdjustHandles="1" noChangeArrowheads="1" noChangeShapeType="1" noTextEdit="1"/>
              </p:cNvSpPr>
              <p:nvPr>
                <p:ph idx="1"/>
              </p:nvPr>
            </p:nvSpPr>
            <p:spPr>
              <a:xfrm>
                <a:off x="838200" y="1825625"/>
                <a:ext cx="10858500" cy="4351338"/>
              </a:xfrm>
              <a:blipFill>
                <a:blip r:embed="rId2"/>
                <a:stretch>
                  <a:fillRect l="-1011" t="-2381"/>
                </a:stretch>
              </a:blipFill>
            </p:spPr>
            <p:txBody>
              <a:bodyPr/>
              <a:lstStyle/>
              <a:p>
                <a:r>
                  <a:rPr lang="en-GB">
                    <a:noFill/>
                  </a:rPr>
                  <a:t> </a:t>
                </a:r>
              </a:p>
            </p:txBody>
          </p:sp>
        </mc:Fallback>
      </mc:AlternateContent>
    </p:spTree>
    <p:extLst>
      <p:ext uri="{BB962C8B-B14F-4D97-AF65-F5344CB8AC3E}">
        <p14:creationId xmlns:p14="http://schemas.microsoft.com/office/powerpoint/2010/main" val="16873617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C7696A-47CE-B3F0-8FF2-C5C2B2C86FC0}"/>
              </a:ext>
            </a:extLst>
          </p:cNvPr>
          <p:cNvSpPr>
            <a:spLocks noGrp="1"/>
          </p:cNvSpPr>
          <p:nvPr>
            <p:ph type="title"/>
          </p:nvPr>
        </p:nvSpPr>
        <p:spPr/>
        <p:txBody>
          <a:bodyPr/>
          <a:lstStyle/>
          <a:p>
            <a:r>
              <a:rPr lang="en-US" dirty="0"/>
              <a:t>Why is this interesting?</a:t>
            </a:r>
            <a:endParaRPr lang="en-GB" dirty="0"/>
          </a:p>
        </p:txBody>
      </p:sp>
      <p:sp>
        <p:nvSpPr>
          <p:cNvPr id="3" name="Content Placeholder 2">
            <a:extLst>
              <a:ext uri="{FF2B5EF4-FFF2-40B4-BE49-F238E27FC236}">
                <a16:creationId xmlns:a16="http://schemas.microsoft.com/office/drawing/2014/main" id="{1F528F01-D813-3F1D-BB1F-6A9192B9AB25}"/>
              </a:ext>
            </a:extLst>
          </p:cNvPr>
          <p:cNvSpPr>
            <a:spLocks noGrp="1"/>
          </p:cNvSpPr>
          <p:nvPr>
            <p:ph idx="1"/>
          </p:nvPr>
        </p:nvSpPr>
        <p:spPr>
          <a:xfrm>
            <a:off x="-1" y="1600996"/>
            <a:ext cx="8233837" cy="4575967"/>
          </a:xfrm>
        </p:spPr>
        <p:txBody>
          <a:bodyPr>
            <a:normAutofit fontScale="85000" lnSpcReduction="10000"/>
          </a:bodyPr>
          <a:lstStyle/>
          <a:p>
            <a:r>
              <a:rPr lang="en-US" dirty="0"/>
              <a:t>Many areas at CERN where ‘low density’ in the beam/particle interacting sense is important to control or minimize</a:t>
            </a:r>
          </a:p>
          <a:p>
            <a:pPr lvl="1"/>
            <a:r>
              <a:rPr lang="en-US" dirty="0"/>
              <a:t>Beam interacting components (windows, collimators, targets, dumps, beam instrumentation…)</a:t>
            </a:r>
          </a:p>
          <a:p>
            <a:pPr lvl="1"/>
            <a:r>
              <a:rPr lang="en-GB" dirty="0"/>
              <a:t>Secondary particle interacting materials (experimental beampipes, </a:t>
            </a:r>
            <a:r>
              <a:rPr lang="en-GB"/>
              <a:t>detector structures, </a:t>
            </a:r>
            <a:r>
              <a:rPr lang="en-GB" dirty="0"/>
              <a:t>shielding, moderators…)</a:t>
            </a:r>
          </a:p>
          <a:p>
            <a:r>
              <a:rPr lang="en-GB" dirty="0"/>
              <a:t>There is a bit of a </a:t>
            </a:r>
            <a:r>
              <a:rPr lang="en-GB" i="1" dirty="0"/>
              <a:t>‘paradigm shift’ </a:t>
            </a:r>
            <a:r>
              <a:rPr lang="en-GB" dirty="0"/>
              <a:t>in progress in this field</a:t>
            </a:r>
          </a:p>
          <a:p>
            <a:pPr lvl="1"/>
            <a:r>
              <a:rPr lang="en-GB" dirty="0"/>
              <a:t>Materials being produced with structures at the atomic level which can give intrinsically lower densities as well as other properties, such as tensile strength, with the potential to exceed existing materials by orders of magnitude</a:t>
            </a:r>
          </a:p>
          <a:p>
            <a:pPr lvl="2"/>
            <a:r>
              <a:rPr lang="en-GB" dirty="0"/>
              <a:t>Key examples are Carbon Nano-Tubes (CNTs) and graphene, but other structures and elements (boron…) are used</a:t>
            </a:r>
          </a:p>
          <a:p>
            <a:pPr lvl="2"/>
            <a:r>
              <a:rPr lang="en-GB" dirty="0"/>
              <a:t>These are being produced and available in ‘engineering’ dimensions (</a:t>
            </a:r>
            <a:r>
              <a:rPr lang="en-GB" dirty="0" err="1"/>
              <a:t>ie</a:t>
            </a:r>
            <a:r>
              <a:rPr lang="en-GB" dirty="0"/>
              <a:t>, mm, cm lengths)</a:t>
            </a:r>
          </a:p>
        </p:txBody>
      </p:sp>
      <p:pic>
        <p:nvPicPr>
          <p:cNvPr id="4" name="Picture 17">
            <a:extLst>
              <a:ext uri="{FF2B5EF4-FFF2-40B4-BE49-F238E27FC236}">
                <a16:creationId xmlns:a16="http://schemas.microsoft.com/office/drawing/2014/main" id="{7F1E1CE4-FA95-DB75-EECB-A9E6EDB1129C}"/>
              </a:ext>
            </a:extLst>
          </p:cNvPr>
          <p:cNvPicPr>
            <a:picLocks noChangeAspect="1"/>
          </p:cNvPicPr>
          <p:nvPr/>
        </p:nvPicPr>
        <p:blipFill>
          <a:blip r:embed="rId2"/>
          <a:stretch>
            <a:fillRect/>
          </a:stretch>
        </p:blipFill>
        <p:spPr>
          <a:xfrm>
            <a:off x="8233837" y="1600996"/>
            <a:ext cx="3904123" cy="1908681"/>
          </a:xfrm>
          <a:prstGeom prst="rect">
            <a:avLst/>
          </a:prstGeom>
        </p:spPr>
      </p:pic>
    </p:spTree>
    <p:extLst>
      <p:ext uri="{BB962C8B-B14F-4D97-AF65-F5344CB8AC3E}">
        <p14:creationId xmlns:p14="http://schemas.microsoft.com/office/powerpoint/2010/main" val="24908294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9563F3-486C-B5DD-CB1A-05B4EDCDC6EC}"/>
              </a:ext>
            </a:extLst>
          </p:cNvPr>
          <p:cNvSpPr>
            <a:spLocks noGrp="1"/>
          </p:cNvSpPr>
          <p:nvPr>
            <p:ph type="title"/>
          </p:nvPr>
        </p:nvSpPr>
        <p:spPr/>
        <p:txBody>
          <a:bodyPr/>
          <a:lstStyle/>
          <a:p>
            <a:r>
              <a:rPr lang="en-US" dirty="0"/>
              <a:t>Why should we work together?</a:t>
            </a:r>
            <a:endParaRPr lang="en-GB" dirty="0"/>
          </a:p>
        </p:txBody>
      </p:sp>
      <p:sp>
        <p:nvSpPr>
          <p:cNvPr id="3" name="Content Placeholder 2">
            <a:extLst>
              <a:ext uri="{FF2B5EF4-FFF2-40B4-BE49-F238E27FC236}">
                <a16:creationId xmlns:a16="http://schemas.microsoft.com/office/drawing/2014/main" id="{5DA5166E-3202-A3FA-3BE0-CA06C6D60E29}"/>
              </a:ext>
            </a:extLst>
          </p:cNvPr>
          <p:cNvSpPr>
            <a:spLocks noGrp="1"/>
          </p:cNvSpPr>
          <p:nvPr>
            <p:ph idx="1"/>
          </p:nvPr>
        </p:nvSpPr>
        <p:spPr/>
        <p:txBody>
          <a:bodyPr/>
          <a:lstStyle/>
          <a:p>
            <a:r>
              <a:rPr lang="en-US" dirty="0"/>
              <a:t>Finding materials</a:t>
            </a:r>
          </a:p>
          <a:p>
            <a:pPr lvl="1"/>
            <a:r>
              <a:rPr lang="en-US" dirty="0"/>
              <a:t>Interesting publications, encouraging research in areas of common interest, finding and evaluating suppliers (commercial and research)</a:t>
            </a:r>
          </a:p>
          <a:p>
            <a:r>
              <a:rPr lang="en-US" dirty="0"/>
              <a:t>Using materials at CERN</a:t>
            </a:r>
          </a:p>
          <a:p>
            <a:pPr lvl="1"/>
            <a:r>
              <a:rPr lang="en-US" dirty="0"/>
              <a:t>Safety rules and procedures, handling equipment, best practice, expert analysis and materials expertise</a:t>
            </a:r>
          </a:p>
          <a:p>
            <a:r>
              <a:rPr lang="en-US" dirty="0"/>
              <a:t>Funding</a:t>
            </a:r>
          </a:p>
          <a:p>
            <a:pPr lvl="1"/>
            <a:r>
              <a:rPr lang="en-US" dirty="0"/>
              <a:t>CERN MTP, KT, Projects, EU funding,… sharing knowledge</a:t>
            </a:r>
          </a:p>
          <a:p>
            <a:pPr lvl="1"/>
            <a:r>
              <a:rPr lang="en-US" dirty="0"/>
              <a:t>Advantages of larger ‘grouped’ proposals around a theme</a:t>
            </a:r>
          </a:p>
          <a:p>
            <a:pPr lvl="1"/>
            <a:r>
              <a:rPr lang="en-US" dirty="0"/>
              <a:t>CERN-wide infrastructure requests</a:t>
            </a:r>
            <a:endParaRPr lang="en-GB" dirty="0"/>
          </a:p>
        </p:txBody>
      </p:sp>
    </p:spTree>
    <p:extLst>
      <p:ext uri="{BB962C8B-B14F-4D97-AF65-F5344CB8AC3E}">
        <p14:creationId xmlns:p14="http://schemas.microsoft.com/office/powerpoint/2010/main" val="1904745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7BA84-73A6-E5ED-789E-FA769C98E82C}"/>
              </a:ext>
            </a:extLst>
          </p:cNvPr>
          <p:cNvSpPr>
            <a:spLocks noGrp="1"/>
          </p:cNvSpPr>
          <p:nvPr>
            <p:ph type="title"/>
          </p:nvPr>
        </p:nvSpPr>
        <p:spPr/>
        <p:txBody>
          <a:bodyPr/>
          <a:lstStyle/>
          <a:p>
            <a:r>
              <a:rPr lang="en-US" dirty="0"/>
              <a:t>What are the aims of today’s meeting?</a:t>
            </a:r>
            <a:endParaRPr lang="en-GB" dirty="0"/>
          </a:p>
        </p:txBody>
      </p:sp>
      <p:sp>
        <p:nvSpPr>
          <p:cNvPr id="3" name="Content Placeholder 2">
            <a:extLst>
              <a:ext uri="{FF2B5EF4-FFF2-40B4-BE49-F238E27FC236}">
                <a16:creationId xmlns:a16="http://schemas.microsoft.com/office/drawing/2014/main" id="{E0D22A70-573D-27DD-8FFE-63E64F3F6546}"/>
              </a:ext>
            </a:extLst>
          </p:cNvPr>
          <p:cNvSpPr>
            <a:spLocks noGrp="1"/>
          </p:cNvSpPr>
          <p:nvPr>
            <p:ph idx="1"/>
          </p:nvPr>
        </p:nvSpPr>
        <p:spPr/>
        <p:txBody>
          <a:bodyPr/>
          <a:lstStyle/>
          <a:p>
            <a:r>
              <a:rPr lang="en-US" dirty="0"/>
              <a:t>Define a ‘scope’ for this definition of low-density materials</a:t>
            </a:r>
          </a:p>
          <a:p>
            <a:r>
              <a:rPr lang="en-US" dirty="0"/>
              <a:t>Understand what is happening at CERN and who is interested in working together</a:t>
            </a:r>
          </a:p>
          <a:p>
            <a:pPr lvl="1"/>
            <a:r>
              <a:rPr lang="en-US" dirty="0"/>
              <a:t>Just CERN, or external interested parties?</a:t>
            </a:r>
          </a:p>
          <a:p>
            <a:r>
              <a:rPr lang="en-GB" dirty="0"/>
              <a:t>Make some decisions about how we work together and how we will communicate</a:t>
            </a:r>
          </a:p>
          <a:p>
            <a:pPr lvl="1"/>
            <a:r>
              <a:rPr lang="en-GB" dirty="0"/>
              <a:t>Mailing list? Regular meetings? Discussion forum? Knowledge base? Periodic Workshops,</a:t>
            </a:r>
          </a:p>
          <a:p>
            <a:pPr lvl="1"/>
            <a:r>
              <a:rPr lang="en-GB" dirty="0"/>
              <a:t>Collaborate on funding requests inside/outside CERN? </a:t>
            </a:r>
          </a:p>
        </p:txBody>
      </p:sp>
    </p:spTree>
    <p:extLst>
      <p:ext uri="{BB962C8B-B14F-4D97-AF65-F5344CB8AC3E}">
        <p14:creationId xmlns:p14="http://schemas.microsoft.com/office/powerpoint/2010/main" val="4107164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1544</TotalTime>
  <Words>439</Words>
  <Application>Microsoft Office PowerPoint</Application>
  <PresentationFormat>Widescreen</PresentationFormat>
  <Paragraphs>35</Paragraphs>
  <Slides>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Aptos</vt:lpstr>
      <vt:lpstr>Aptos Display</vt:lpstr>
      <vt:lpstr>Arial</vt:lpstr>
      <vt:lpstr>Cambria Math</vt:lpstr>
      <vt:lpstr>Office Theme</vt:lpstr>
      <vt:lpstr>Networking for low density (nano) materials at CERN</vt:lpstr>
      <vt:lpstr>What do we mean by ‘low density materials’</vt:lpstr>
      <vt:lpstr>Why is this interesting?</vt:lpstr>
      <vt:lpstr>Why should we work together?</vt:lpstr>
      <vt:lpstr>What are the aims of today’s meeting?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Raymond Veness</dc:creator>
  <cp:lastModifiedBy>Raymond Veness</cp:lastModifiedBy>
  <cp:revision>15</cp:revision>
  <dcterms:created xsi:type="dcterms:W3CDTF">2025-02-12T09:46:36Z</dcterms:created>
  <dcterms:modified xsi:type="dcterms:W3CDTF">2025-02-13T11:30:57Z</dcterms:modified>
</cp:coreProperties>
</file>