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903" r:id="rId2"/>
    <p:sldId id="736" r:id="rId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5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49" autoAdjust="0"/>
    <p:restoredTop sz="97505"/>
  </p:normalViewPr>
  <p:slideViewPr>
    <p:cSldViewPr>
      <p:cViewPr varScale="1">
        <p:scale>
          <a:sx n="74" d="100"/>
          <a:sy n="74" d="100"/>
        </p:scale>
        <p:origin x="196" y="3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800"/>
            <a:ext cx="0" cy="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5F38DB-CAFA-D341-B4D5-64BB60628ED1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8807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2/13/2025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2/13/2025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2/13/2025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2/13/2025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2/13/2025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2/13/2025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2/13/2025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2/13/2025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2/13/2025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2/13/2025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2/13/2025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2/13/2025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2/13/2025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2/13/2025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2/13/2025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085888-E5CB-2602-50BF-BE8B9E5A3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</a:t>
            </a:fld>
            <a:endParaRPr lang="en-US"/>
          </a:p>
        </p:txBody>
      </p:sp>
      <p:sp>
        <p:nvSpPr>
          <p:cNvPr id="5" name="TextBox 41">
            <a:extLst>
              <a:ext uri="{FF2B5EF4-FFF2-40B4-BE49-F238E27FC236}">
                <a16:creationId xmlns:a16="http://schemas.microsoft.com/office/drawing/2014/main" id="{9F4D43F8-A6BB-86AC-FD1C-F40FFB31A2FA}"/>
              </a:ext>
            </a:extLst>
          </p:cNvPr>
          <p:cNvSpPr txBox="1"/>
          <p:nvPr/>
        </p:nvSpPr>
        <p:spPr bwMode="auto">
          <a:xfrm>
            <a:off x="3468943" y="6268505"/>
            <a:ext cx="91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/>
              <a:t>Q2 </a:t>
            </a:r>
            <a:r>
              <a:rPr lang="en-CH" i="1" dirty="0"/>
              <a:t>25</a:t>
            </a:r>
          </a:p>
        </p:txBody>
      </p:sp>
      <p:sp>
        <p:nvSpPr>
          <p:cNvPr id="6" name="TextBox 56">
            <a:extLst>
              <a:ext uri="{FF2B5EF4-FFF2-40B4-BE49-F238E27FC236}">
                <a16:creationId xmlns:a16="http://schemas.microsoft.com/office/drawing/2014/main" id="{938254ED-AA53-920F-0452-6FCD9202176B}"/>
              </a:ext>
            </a:extLst>
          </p:cNvPr>
          <p:cNvSpPr txBox="1"/>
          <p:nvPr/>
        </p:nvSpPr>
        <p:spPr bwMode="auto">
          <a:xfrm>
            <a:off x="7100919" y="6196269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i="1" dirty="0"/>
              <a:t>Q1 2026</a:t>
            </a:r>
          </a:p>
        </p:txBody>
      </p:sp>
      <p:sp>
        <p:nvSpPr>
          <p:cNvPr id="7" name="TextBox 61">
            <a:extLst>
              <a:ext uri="{FF2B5EF4-FFF2-40B4-BE49-F238E27FC236}">
                <a16:creationId xmlns:a16="http://schemas.microsoft.com/office/drawing/2014/main" id="{80755AC3-DD98-17B1-CD98-D2F4F5D25360}"/>
              </a:ext>
            </a:extLst>
          </p:cNvPr>
          <p:cNvSpPr txBox="1"/>
          <p:nvPr/>
        </p:nvSpPr>
        <p:spPr bwMode="auto">
          <a:xfrm>
            <a:off x="8743785" y="6238276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LS3</a:t>
            </a:r>
          </a:p>
        </p:txBody>
      </p:sp>
      <p:sp>
        <p:nvSpPr>
          <p:cNvPr id="8" name="TextBox 69">
            <a:extLst>
              <a:ext uri="{FF2B5EF4-FFF2-40B4-BE49-F238E27FC236}">
                <a16:creationId xmlns:a16="http://schemas.microsoft.com/office/drawing/2014/main" id="{B851A91A-AA2D-E015-AB6D-30DFE6B76A98}"/>
              </a:ext>
            </a:extLst>
          </p:cNvPr>
          <p:cNvSpPr txBox="1"/>
          <p:nvPr/>
        </p:nvSpPr>
        <p:spPr bwMode="auto">
          <a:xfrm>
            <a:off x="3697138" y="6341439"/>
            <a:ext cx="3846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B26 Chemical Lab Extension 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9FF34153-8E0F-8F8C-3620-51E88416AD8E}"/>
              </a:ext>
            </a:extLst>
          </p:cNvPr>
          <p:cNvSpPr txBox="1">
            <a:spLocks/>
          </p:cNvSpPr>
          <p:nvPr/>
        </p:nvSpPr>
        <p:spPr bwMode="auto">
          <a:xfrm>
            <a:off x="11158808" y="635260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</a:t>
            </a:fld>
            <a:endParaRPr lang="en-US" dirty="0"/>
          </a:p>
        </p:txBody>
      </p:sp>
      <p:sp>
        <p:nvSpPr>
          <p:cNvPr id="10" name="Title 44">
            <a:extLst>
              <a:ext uri="{FF2B5EF4-FFF2-40B4-BE49-F238E27FC236}">
                <a16:creationId xmlns:a16="http://schemas.microsoft.com/office/drawing/2014/main" id="{46396D8A-CCD5-D28E-95DC-3378945455BB}"/>
              </a:ext>
            </a:extLst>
          </p:cNvPr>
          <p:cNvSpPr>
            <a:spLocks noGrp="1"/>
          </p:cNvSpPr>
          <p:nvPr/>
        </p:nvSpPr>
        <p:spPr bwMode="auto">
          <a:xfrm>
            <a:off x="285600" y="140269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B26 Chemical Lab </a:t>
            </a:r>
            <a:r>
              <a:rPr lang="en-GB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Extension </a:t>
            </a:r>
            <a:br>
              <a:rPr lang="en-CH" sz="2800" dirty="0">
                <a:effectLst/>
              </a:rPr>
            </a:br>
            <a:endParaRPr lang="en-CH" sz="2800" dirty="0"/>
          </a:p>
        </p:txBody>
      </p:sp>
      <p:sp>
        <p:nvSpPr>
          <p:cNvPr id="11" name="TextBox 32">
            <a:extLst>
              <a:ext uri="{FF2B5EF4-FFF2-40B4-BE49-F238E27FC236}">
                <a16:creationId xmlns:a16="http://schemas.microsoft.com/office/drawing/2014/main" id="{88CB723B-ED27-BA09-E12D-F13639F1A7FD}"/>
              </a:ext>
            </a:extLst>
          </p:cNvPr>
          <p:cNvSpPr txBox="1"/>
          <p:nvPr/>
        </p:nvSpPr>
        <p:spPr bwMode="auto">
          <a:xfrm>
            <a:off x="645301" y="1590739"/>
            <a:ext cx="4038855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>
              <a:buFont typeface="Wingdings" pitchFamily="2" charset="2"/>
              <a:buChar char="v"/>
            </a:pPr>
            <a:r>
              <a:rPr lang="en-GB" sz="1600" dirty="0"/>
              <a:t>Chemical &amp; Thermal processes</a:t>
            </a:r>
          </a:p>
        </p:txBody>
      </p:sp>
      <p:sp>
        <p:nvSpPr>
          <p:cNvPr id="12" name="TextBox 36">
            <a:extLst>
              <a:ext uri="{FF2B5EF4-FFF2-40B4-BE49-F238E27FC236}">
                <a16:creationId xmlns:a16="http://schemas.microsoft.com/office/drawing/2014/main" id="{7A55C691-C031-2A5E-C3D0-151FBBF6D259}"/>
              </a:ext>
            </a:extLst>
          </p:cNvPr>
          <p:cNvSpPr txBox="1"/>
          <p:nvPr/>
        </p:nvSpPr>
        <p:spPr bwMode="auto">
          <a:xfrm>
            <a:off x="213592" y="859158"/>
            <a:ext cx="27174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kern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Non-actinide </a:t>
            </a:r>
            <a:r>
              <a:rPr lang="en-GB" sz="20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2000" kern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anolab</a:t>
            </a:r>
            <a:r>
              <a:rPr lang="en-GB" sz="1800" kern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CH" dirty="0"/>
          </a:p>
        </p:txBody>
      </p:sp>
      <p:pic>
        <p:nvPicPr>
          <p:cNvPr id="13" name="Picture 12" descr="A collage of a room with a puzzle&#10;&#10;Description automatically generated">
            <a:extLst>
              <a:ext uri="{FF2B5EF4-FFF2-40B4-BE49-F238E27FC236}">
                <a16:creationId xmlns:a16="http://schemas.microsoft.com/office/drawing/2014/main" id="{7A6AE737-1A64-DF43-FDD9-0FB1F3B882A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119"/>
          <a:stretch/>
        </p:blipFill>
        <p:spPr bwMode="auto">
          <a:xfrm>
            <a:off x="213592" y="1924900"/>
            <a:ext cx="11764815" cy="4204788"/>
          </a:xfrm>
          <a:prstGeom prst="rect">
            <a:avLst/>
          </a:prstGeom>
        </p:spPr>
      </p:pic>
      <p:sp>
        <p:nvSpPr>
          <p:cNvPr id="14" name="TextBox 5">
            <a:extLst>
              <a:ext uri="{FF2B5EF4-FFF2-40B4-BE49-F238E27FC236}">
                <a16:creationId xmlns:a16="http://schemas.microsoft.com/office/drawing/2014/main" id="{986CA52F-C741-7EC3-E98D-BAEB1D95E1FD}"/>
              </a:ext>
            </a:extLst>
          </p:cNvPr>
          <p:cNvSpPr txBox="1"/>
          <p:nvPr/>
        </p:nvSpPr>
        <p:spPr bwMode="auto">
          <a:xfrm>
            <a:off x="645301" y="1304722"/>
            <a:ext cx="3587293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itchFamily="2" charset="2"/>
              <a:buChar char="v"/>
            </a:pPr>
            <a:r>
              <a:rPr lang="en-GB" sz="1600" b="0" i="0" u="none" strike="noStrike" dirty="0">
                <a:effectLst/>
              </a:rPr>
              <a:t>Engineered Nano </a:t>
            </a:r>
            <a:r>
              <a:rPr lang="en-GB" sz="1600" dirty="0"/>
              <a:t>M</a:t>
            </a:r>
            <a:r>
              <a:rPr lang="en-GB" sz="1600" b="0" i="0" u="none" strike="noStrike" dirty="0">
                <a:effectLst/>
              </a:rPr>
              <a:t>aterial </a:t>
            </a:r>
            <a:endParaRPr lang="en-CH" sz="1600" dirty="0"/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B9DAC81D-3B13-2A2B-2009-6F5E0D7E18E1}"/>
              </a:ext>
            </a:extLst>
          </p:cNvPr>
          <p:cNvSpPr txBox="1"/>
          <p:nvPr/>
        </p:nvSpPr>
        <p:spPr bwMode="auto">
          <a:xfrm>
            <a:off x="645301" y="1898833"/>
            <a:ext cx="4392828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>
              <a:buFont typeface="Wingdings" pitchFamily="2" charset="2"/>
              <a:buChar char="v"/>
            </a:pPr>
            <a:r>
              <a:rPr lang="en-GB" sz="1600" dirty="0"/>
              <a:t>Commissioning and operation - Q1 2026</a:t>
            </a:r>
          </a:p>
        </p:txBody>
      </p:sp>
    </p:spTree>
    <p:extLst>
      <p:ext uri="{BB962C8B-B14F-4D97-AF65-F5344CB8AC3E}">
        <p14:creationId xmlns:p14="http://schemas.microsoft.com/office/powerpoint/2010/main" val="3750423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6495AE-A6C2-B7E3-F0A8-0F9E30F96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84DEA85A-82DE-64C9-CCAF-4ECF1B4E2561}"/>
              </a:ext>
            </a:extLst>
          </p:cNvPr>
          <p:cNvSpPr txBox="1">
            <a:spLocks/>
          </p:cNvSpPr>
          <p:nvPr/>
        </p:nvSpPr>
        <p:spPr bwMode="auto">
          <a:xfrm>
            <a:off x="392400" y="162000"/>
            <a:ext cx="1160465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Placeholder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 - Chemical lab extension – non-actinide nanomaterials </a:t>
            </a:r>
            <a:endParaRPr kumimoji="0" lang="en-CH" sz="2800" b="1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589247BA-9D60-C622-92C5-C8EEDCBAB357}"/>
              </a:ext>
            </a:extLst>
          </p:cNvPr>
          <p:cNvSpPr txBox="1">
            <a:spLocks/>
          </p:cNvSpPr>
          <p:nvPr/>
        </p:nvSpPr>
        <p:spPr bwMode="auto">
          <a:xfrm>
            <a:off x="7288326" y="980728"/>
            <a:ext cx="4416141" cy="36414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Extension and upgrade of the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Times New Roman" panose="02020603050405020304" pitchFamily="18" charset="0"/>
              </a:rPr>
              <a:t>c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</a:rPr>
              <a:t>urrent chemical and thermal laboratories:</a:t>
            </a: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</a:rPr>
              <a:t>Chemical storage, thermal activities, process area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</a:rPr>
              <a:t>only one facility, relocated from office area to dedicated Nano-2 and Nano-3 lab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Foreseen construction of: </a:t>
            </a: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NANO-3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Production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laboratory for non-actinide nanomaterials target production </a:t>
            </a: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NANO-2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Characterization &amp; Development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laboratory for target materials development</a:t>
            </a:r>
          </a:p>
          <a:p>
            <a:pPr marL="180975" marR="0" lvl="0" indent="-180975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Chemical and Thermal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laboratory for bulk materials handling and thermal treatments </a:t>
            </a:r>
          </a:p>
        </p:txBody>
      </p:sp>
      <p:pic>
        <p:nvPicPr>
          <p:cNvPr id="2" name="Content Placeholder 12" descr="A diagram of a factory&#10;&#10;Description automatically generated">
            <a:extLst>
              <a:ext uri="{FF2B5EF4-FFF2-40B4-BE49-F238E27FC236}">
                <a16:creationId xmlns:a16="http://schemas.microsoft.com/office/drawing/2014/main" id="{2F9DF6D0-41C4-6ED6-F13C-4E0BCFF7FEE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9896" t="47060" r="9749" b="1377"/>
          <a:stretch/>
        </p:blipFill>
        <p:spPr bwMode="auto">
          <a:xfrm>
            <a:off x="7768204" y="4415368"/>
            <a:ext cx="3456384" cy="1728193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37E7B6-73F7-FDE0-8602-73EEE163241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381" t="5900" b="2401"/>
          <a:stretch/>
        </p:blipFill>
        <p:spPr>
          <a:xfrm>
            <a:off x="392400" y="897793"/>
            <a:ext cx="6681933" cy="524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565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3739</TotalTime>
  <Words>108</Words>
  <Application>Microsoft Office PowerPoint</Application>
  <DocSecurity>0</DocSecurity>
  <PresentationFormat>Widescreen</PresentationFormat>
  <Paragraphs>20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Joachim Vollaire</cp:lastModifiedBy>
  <cp:revision>31</cp:revision>
  <dcterms:created xsi:type="dcterms:W3CDTF">2021-11-08T12:53:02Z</dcterms:created>
  <dcterms:modified xsi:type="dcterms:W3CDTF">2025-02-13T13:02:10Z</dcterms:modified>
  <cp:category/>
  <dc:identifier/>
  <cp:contentStatus/>
  <dc:language/>
  <cp:version/>
</cp:coreProperties>
</file>