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9" r:id="rId7"/>
    <p:sldId id="260" r:id="rId8"/>
    <p:sldId id="278" r:id="rId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2" autoAdjust="0"/>
    <p:restoredTop sz="97505"/>
  </p:normalViewPr>
  <p:slideViewPr>
    <p:cSldViewPr>
      <p:cViewPr varScale="1">
        <p:scale>
          <a:sx n="114" d="100"/>
          <a:sy n="114" d="100"/>
        </p:scale>
        <p:origin x="504" y="1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956E1-7808-794D-81A7-395E17802165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317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956E1-7808-794D-81A7-395E17802165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35829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956E1-7808-794D-81A7-395E17802165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3577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956E1-7808-794D-81A7-395E17802165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9761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B06AB93-C3BD-0835-B39C-6EE2492B7AE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411662" y="65604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/>
              <a:t>T. Stora</a:t>
            </a:r>
            <a:endParaRPr lang="en-CH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49BA8C9-AAEF-1CAC-B22D-4320947B4DD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411662" y="65604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/>
              <a:t>T. Stora</a:t>
            </a:r>
            <a:endParaRPr lang="en-CH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231A2-FBBF-B28D-B762-002195221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0B3C1-8905-4D58-549D-339CC242C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99A31-B05B-9211-0F4A-D1351B2EE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E819-B772-C346-AD1D-206B07B277F4}" type="datetimeFigureOut">
              <a:rPr lang="en-CH" smtClean="0"/>
              <a:t>13.02.2025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FAC8B-A57E-375B-BEA3-0CD8566B3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H" dirty="0"/>
              <a:t>T. Stora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00506-9F82-C221-4CBD-EE403D15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D3E5-6285-8948-8A02-26CCBD057E03}" type="slidenum">
              <a:rPr lang="en-CH" smtClean="0"/>
              <a:t>‹#›</a:t>
            </a:fld>
            <a:endParaRPr lang="en-CH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9C8BE44-4F8B-A890-0427-FE2A6A5516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10920536" y="6421571"/>
            <a:ext cx="1152128" cy="33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7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T. Stora | EU &amp; </a:t>
            </a:r>
            <a:r>
              <a:rPr lang="en-US" dirty="0" err="1"/>
              <a:t>Nanomat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D07A398-B14D-F1A2-76EA-1417ECDF16D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411662" y="65604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/>
              <a:t>T. Stora</a:t>
            </a:r>
            <a:endParaRPr lang="en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2/13/25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2/13/25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0A901-FDC4-D034-5EF4-5A59D593B1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H" sz="3600" dirty="0"/>
              <a:t>Some (past and future ?) EU supported activities related to nano</a:t>
            </a:r>
            <a:br>
              <a:rPr lang="en-CH" sz="3600" dirty="0"/>
            </a:br>
            <a:r>
              <a:rPr lang="en-CH" sz="3600" dirty="0"/>
              <a:t>for high power targets for secondary beams*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011C50-3491-7C30-2040-C293B0D0E8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17032"/>
            <a:ext cx="9144000" cy="16557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</a:t>
            </a:r>
            <a:r>
              <a:rPr lang="en-CH" dirty="0"/>
              <a:t>igh power in the GW/cm3 inst. </a:t>
            </a:r>
            <a:r>
              <a:rPr lang="en-GB" dirty="0"/>
              <a:t>P</a:t>
            </a:r>
            <a:r>
              <a:rPr lang="en-CH" dirty="0"/>
              <a:t>ower (PSB@ISOLDE) or in the 100kW’s cw range (EURISOL, Medical accelarators)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r>
              <a:rPr lang="en-CH" dirty="0"/>
              <a:t>T. Stora , involving or supporting different colleagues along the EU programmes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314F9BD-8BC1-9D0D-C617-8DE03EB891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>
            <a:off x="10920536" y="6421571"/>
            <a:ext cx="1152128" cy="33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30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51C05-EB08-39E8-1A1C-035364D36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42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CH" dirty="0"/>
              <a:t>Nb-porous Al2O3 ‘Nano’-composite:</a:t>
            </a:r>
            <a:br>
              <a:rPr lang="en-CH" dirty="0"/>
            </a:br>
            <a:r>
              <a:rPr lang="en-CH" dirty="0"/>
              <a:t>Brazed, Nb as “radiator”, porous/nano Al2O3 for fast release radioisotopes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58A90-4A8A-46D3-58D3-DE93261AE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FP7 – EURISOL DS </a:t>
            </a:r>
            <a:r>
              <a:rPr lang="en-CH" b="0" dirty="0"/>
              <a:t>(Design Study for large insfrastructure of EU Nuclear Physics ) 2009-2013 – total 8 MiEuros 20+ institutes</a:t>
            </a:r>
          </a:p>
          <a:p>
            <a:r>
              <a:rPr lang="en-CH" dirty="0"/>
              <a:t>WP3 : 100kW direct target</a:t>
            </a:r>
          </a:p>
          <a:p>
            <a:pPr marL="0" indent="0">
              <a:buNone/>
            </a:pPr>
            <a:r>
              <a:rPr lang="en-CH" dirty="0"/>
              <a:t> ~ 500 kEuros, 6 FTE @ CERN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508CD-48D6-CF9A-DF9D-515293222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9492" y="2700435"/>
            <a:ext cx="4252298" cy="25237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883525-1B7A-73D5-B1B6-2DD339932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758" y="4469552"/>
            <a:ext cx="1333500" cy="1384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9D077B-5B7B-1592-0AFF-6EB556D48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2794" y="3773147"/>
            <a:ext cx="3253972" cy="25812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F3E50D-4CAD-4346-32E6-22C7C03D00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0243" y="3773147"/>
            <a:ext cx="2627093" cy="2523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20A12A-4B0B-1AFE-0BA3-A4D53EC689EA}"/>
              </a:ext>
            </a:extLst>
          </p:cNvPr>
          <p:cNvSpPr txBox="1"/>
          <p:nvPr/>
        </p:nvSpPr>
        <p:spPr bwMode="auto">
          <a:xfrm>
            <a:off x="5447928" y="647429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T. Stora</a:t>
            </a:r>
          </a:p>
        </p:txBody>
      </p:sp>
    </p:spTree>
    <p:extLst>
      <p:ext uri="{BB962C8B-B14F-4D97-AF65-F5344CB8AC3E}">
        <p14:creationId xmlns:p14="http://schemas.microsoft.com/office/powerpoint/2010/main" val="387113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16814-80C4-12C7-0DA5-B04830784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 Porous UCx nanocomposite : MWCNT+nano UO2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02EBB-D1EF-359D-71D5-E90D988D1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WP8 Actilab 2010-2014 </a:t>
            </a:r>
            <a:r>
              <a:rPr lang="en-CH" b="0" dirty="0"/>
              <a:t>in ENSAR (INFRA for nuclear physics) – </a:t>
            </a:r>
            <a:r>
              <a:rPr lang="en-CH" dirty="0"/>
              <a:t>350kCHF + FTEs – 5 institutes </a:t>
            </a:r>
            <a:r>
              <a:rPr lang="en-CH" b="0" dirty="0"/>
              <a:t>(EURONS-ENSAR-ENSAR2- now EUROLABS)</a:t>
            </a:r>
          </a:p>
          <a:p>
            <a:r>
              <a:rPr lang="en-GB" b="0" dirty="0"/>
              <a:t>Synthesis Nanostructures, Characterization, PIE, Online tests</a:t>
            </a:r>
            <a:endParaRPr lang="en-CH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5292A1-5C8A-18BA-5024-85F43F686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605283"/>
            <a:ext cx="5806044" cy="27066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4A32A8-5DFE-C90B-0892-664A3731B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176" y="3661841"/>
            <a:ext cx="3632860" cy="2593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0C7AE6-C2B0-390B-F105-9E4AAFDF3C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7620" y="3750920"/>
            <a:ext cx="1728873" cy="11892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A02AEA-FFE8-D63A-D17C-49E4501ED0E8}"/>
              </a:ext>
            </a:extLst>
          </p:cNvPr>
          <p:cNvSpPr txBox="1"/>
          <p:nvPr/>
        </p:nvSpPr>
        <p:spPr>
          <a:xfrm>
            <a:off x="10358932" y="5029214"/>
            <a:ext cx="1627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MWCNT</a:t>
            </a:r>
          </a:p>
          <a:p>
            <a:r>
              <a:rPr lang="en-CH" dirty="0"/>
              <a:t>Gottberg, </a:t>
            </a:r>
          </a:p>
          <a:p>
            <a:r>
              <a:rPr lang="en-CH" dirty="0"/>
              <a:t>Ballof, Ramos,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B177FA-52FD-69DB-66BA-85FC87627B8B}"/>
              </a:ext>
            </a:extLst>
          </p:cNvPr>
          <p:cNvSpPr txBox="1"/>
          <p:nvPr/>
        </p:nvSpPr>
        <p:spPr bwMode="auto">
          <a:xfrm>
            <a:off x="5447928" y="647429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T. Stora</a:t>
            </a:r>
          </a:p>
        </p:txBody>
      </p:sp>
    </p:spTree>
    <p:extLst>
      <p:ext uri="{BB962C8B-B14F-4D97-AF65-F5344CB8AC3E}">
        <p14:creationId xmlns:p14="http://schemas.microsoft.com/office/powerpoint/2010/main" val="3259573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23CE-E20B-0985-8F25-A82A5A914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Horizon Europe as “food for thoughts”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E7761-6267-B627-5BC5-C94132DC9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260" y="1253331"/>
            <a:ext cx="10515600" cy="4351338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1" dirty="0"/>
              <a:t>HORIZON-INFRA-2025-01-SERV-03</a:t>
            </a:r>
            <a:r>
              <a:rPr lang="en-GB" dirty="0"/>
              <a:t> (sept 2025)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b="0" dirty="0"/>
              <a:t>Physical sciences and engineering: </a:t>
            </a:r>
            <a:r>
              <a:rPr lang="en-GB" dirty="0"/>
              <a:t>nanoscience (5-10 </a:t>
            </a:r>
            <a:r>
              <a:rPr lang="en-GB" dirty="0" err="1"/>
              <a:t>MiEuro</a:t>
            </a:r>
            <a:r>
              <a:rPr lang="en-GB" dirty="0"/>
              <a:t>),</a:t>
            </a:r>
            <a:br>
              <a:rPr lang="en-CH" dirty="0"/>
            </a:br>
            <a:r>
              <a:rPr lang="en-CH" b="0" dirty="0"/>
              <a:t>need to liaise with major EU infrastructures ( eg CEA-Leti Grenoble)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1" dirty="0"/>
              <a:t>HORIZON-INFRA-2025-01-TECH-02</a:t>
            </a:r>
            <a:r>
              <a:rPr lang="en-GB" dirty="0"/>
              <a:t>: technology roadmaps (sept 2025)</a:t>
            </a:r>
            <a:br>
              <a:rPr lang="en-GB" dirty="0"/>
            </a:br>
            <a:r>
              <a:rPr lang="en-GB" b="0" dirty="0"/>
              <a:t>Coordinated by CERN </a:t>
            </a:r>
            <a:r>
              <a:rPr lang="en-GB" dirty="0"/>
              <a:t>(follow-up of ARIES) (10-15 </a:t>
            </a:r>
            <a:r>
              <a:rPr lang="en-GB" dirty="0" err="1"/>
              <a:t>MiEuro</a:t>
            </a:r>
            <a:r>
              <a:rPr lang="en-GB" dirty="0"/>
              <a:t>)</a:t>
            </a:r>
            <a:br>
              <a:rPr lang="en-GB" dirty="0"/>
            </a:br>
            <a:r>
              <a:rPr lang="en-GB" b="0" dirty="0"/>
              <a:t>EU &amp; CERN strategy ?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1" dirty="0"/>
              <a:t>Marie-Curie ITN </a:t>
            </a:r>
            <a:r>
              <a:rPr lang="en-GB" b="0" dirty="0"/>
              <a:t>: typically 15 young researchers / 3yrs 4 </a:t>
            </a:r>
            <a:r>
              <a:rPr lang="en-GB" b="0" dirty="0" err="1"/>
              <a:t>MiEuros</a:t>
            </a:r>
            <a:r>
              <a:rPr lang="en-GB" b="0" dirty="0"/>
              <a:t> (Nov 2025) (Graphene on Tantalum with K. </a:t>
            </a:r>
            <a:r>
              <a:rPr lang="en-GB" b="0" dirty="0" err="1"/>
              <a:t>Novozelov</a:t>
            </a:r>
            <a:r>
              <a:rPr lang="en-GB" b="0" dirty="0"/>
              <a:t>)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GB" b="1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0" dirty="0"/>
              <a:t>Functional materials </a:t>
            </a:r>
            <a:r>
              <a:rPr lang="en-GB" dirty="0"/>
              <a:t>Upcoming </a:t>
            </a:r>
            <a:r>
              <a:rPr lang="en-GB" b="1" dirty="0"/>
              <a:t>Call ?</a:t>
            </a:r>
            <a:br>
              <a:rPr lang="en-GB" dirty="0"/>
            </a:br>
            <a:r>
              <a:rPr lang="en-GB" b="0" dirty="0"/>
              <a:t>“Dear Thierry</a:t>
            </a:r>
            <a:br>
              <a:rPr lang="en-GB" b="0" dirty="0"/>
            </a:br>
            <a:r>
              <a:rPr lang="en-GB" b="0" dirty="0"/>
              <a:t>…. (Graphene) Flagship more or less finished now,</a:t>
            </a:r>
            <a:br>
              <a:rPr lang="en-GB" dirty="0"/>
            </a:br>
            <a:r>
              <a:rPr lang="en-GB" b="0" dirty="0"/>
              <a:t>but there is a </a:t>
            </a:r>
            <a:r>
              <a:rPr lang="en-GB" b="1" dirty="0"/>
              <a:t>huge program on functional materials </a:t>
            </a:r>
            <a:r>
              <a:rPr lang="en-GB" b="0" dirty="0"/>
              <a:t>starting now in EU.</a:t>
            </a:r>
            <a:br>
              <a:rPr lang="en-GB" b="0" dirty="0"/>
            </a:br>
            <a:r>
              <a:rPr lang="en-GB" b="0" dirty="0"/>
              <a:t>I think you should definitely try to apply</a:t>
            </a:r>
            <a:br>
              <a:rPr lang="en-GB" dirty="0"/>
            </a:br>
            <a:r>
              <a:rPr lang="en-GB" b="0" dirty="0"/>
              <a:t>Kostya”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GB" b="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0" dirty="0" err="1"/>
              <a:t>HiRadMat</a:t>
            </a:r>
            <a:r>
              <a:rPr lang="en-GB" b="0" dirty="0"/>
              <a:t> (or </a:t>
            </a:r>
            <a:r>
              <a:rPr lang="en-GB" b="0" dirty="0" err="1"/>
              <a:t>FermiLab</a:t>
            </a:r>
            <a:r>
              <a:rPr lang="en-GB" b="0" dirty="0"/>
              <a:t>, IPAC24 talk last year) keen in joining in the collaboration</a:t>
            </a:r>
          </a:p>
          <a:p>
            <a:endParaRPr lang="en-CH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C4937D-C0F9-C3AD-DEB6-AD898C7C96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"/>
          <a:stretch/>
        </p:blipFill>
        <p:spPr>
          <a:xfrm>
            <a:off x="9480376" y="3861048"/>
            <a:ext cx="2456999" cy="1944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93F253-99F2-04CB-B9D0-A295DE99CA5C}"/>
              </a:ext>
            </a:extLst>
          </p:cNvPr>
          <p:cNvSpPr txBox="1"/>
          <p:nvPr/>
        </p:nvSpPr>
        <p:spPr bwMode="auto">
          <a:xfrm>
            <a:off x="5447928" y="647429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T. Stora</a:t>
            </a:r>
          </a:p>
        </p:txBody>
      </p:sp>
    </p:spTree>
    <p:extLst>
      <p:ext uri="{BB962C8B-B14F-4D97-AF65-F5344CB8AC3E}">
        <p14:creationId xmlns:p14="http://schemas.microsoft.com/office/powerpoint/2010/main" val="309675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10232</TotalTime>
  <Words>336</Words>
  <Application>Microsoft Macintosh PowerPoint</Application>
  <DocSecurity>0</DocSecurity>
  <PresentationFormat>Widescreen</PresentationFormat>
  <Paragraphs>30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Some (past and future ?) EU supported activities related to nano for high power targets for secondary beams*</vt:lpstr>
      <vt:lpstr>Nb-porous Al2O3 ‘Nano’-composite: Brazed, Nb as “radiator”, porous/nano Al2O3 for fast release radioisotopes</vt:lpstr>
      <vt:lpstr> Porous UCx nanocomposite : MWCNT+nano UO2</vt:lpstr>
      <vt:lpstr>Horizon Europe as “food for thoughts” :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Thierry Stora</cp:lastModifiedBy>
  <cp:revision>477</cp:revision>
  <dcterms:created xsi:type="dcterms:W3CDTF">2021-11-08T12:53:02Z</dcterms:created>
  <dcterms:modified xsi:type="dcterms:W3CDTF">2025-02-13T09:10:41Z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