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7" r:id="rId2"/>
    <p:sldId id="258" r:id="rId3"/>
    <p:sldId id="293" r:id="rId4"/>
    <p:sldId id="301" r:id="rId5"/>
    <p:sldId id="290" r:id="rId6"/>
    <p:sldId id="296" r:id="rId7"/>
    <p:sldId id="275" r:id="rId8"/>
    <p:sldId id="295" r:id="rId9"/>
    <p:sldId id="276" r:id="rId10"/>
    <p:sldId id="297" r:id="rId11"/>
    <p:sldId id="300" r:id="rId12"/>
    <p:sldId id="291" r:id="rId13"/>
    <p:sldId id="298" r:id="rId14"/>
    <p:sldId id="256" r:id="rId15"/>
    <p:sldId id="299" r:id="rId16"/>
    <p:sldId id="263" r:id="rId17"/>
    <p:sldId id="292" r:id="rId1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06" autoAdjust="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660" y="1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ndico.cern.ch/event/1471305/contributions/6260711/attachments/3013697/5314373/A_Baskys_HFM_2025Feb12.pdf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60815/contributions/3156773/" TargetMode="External"/><Relationship Id="rId2" Type="http://schemas.openxmlformats.org/officeDocument/2006/relationships/hyperlink" Target="https://doi.org/10.3390/instruments5010008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indico.cern.ch/event/760815/contributions/3156774/" TargetMode="External"/><Relationship Id="rId5" Type="http://schemas.openxmlformats.org/officeDocument/2006/relationships/hyperlink" Target="https://indico.cern.ch/event/1449701/contributions/6112671/" TargetMode="External"/><Relationship Id="rId4" Type="http://schemas.openxmlformats.org/officeDocument/2006/relationships/hyperlink" Target="https://indico.cern.ch/event/704235/contributions/2932038/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hyperlink" Target="https://edms.cern.ch/document/357352/1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866619/1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60815/contributions/3156774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384105/1/ELFA.pdf" TargetMode="External"/><Relationship Id="rId2" Type="http://schemas.openxmlformats.org/officeDocument/2006/relationships/hyperlink" Target="https://edms.cern.ch/ui/file/356495/1/mta-in-97-012.pdf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emf"/><Relationship Id="rId4" Type="http://schemas.openxmlformats.org/officeDocument/2006/relationships/hyperlink" Target="https://indico.cern.ch/event/760815/contributions/3156773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760815/contributions/3156773/" TargetMode="External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indico.cern.ch/event/760815/contributions/315677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6CCAF4-12C2-8BEC-9830-A14744CAE2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1857423"/>
            <a:ext cx="8226854" cy="705332"/>
          </a:xfrm>
        </p:spPr>
        <p:txBody>
          <a:bodyPr>
            <a:noAutofit/>
          </a:bodyPr>
          <a:lstStyle/>
          <a:p>
            <a:r>
              <a:rPr lang="nl-NL" sz="2400"/>
              <a:t>Loss measurements in superconducting magnets at CERN</a:t>
            </a:r>
            <a:br>
              <a:rPr lang="nl-NL" sz="2400"/>
            </a:br>
            <a:endParaRPr lang="en-GB" sz="24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5D3409-6478-7DE7-3DED-55BC88400DFC}"/>
              </a:ext>
            </a:extLst>
          </p:cNvPr>
          <p:cNvSpPr txBox="1"/>
          <p:nvPr/>
        </p:nvSpPr>
        <p:spPr>
          <a:xfrm>
            <a:off x="508819" y="3258472"/>
            <a:ext cx="15316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/>
              <a:t>Gerard Willering</a:t>
            </a:r>
          </a:p>
          <a:p>
            <a:r>
              <a:rPr lang="nl-NL" sz="1200"/>
              <a:t>19 February 2025</a:t>
            </a:r>
          </a:p>
          <a:p>
            <a:r>
              <a:rPr lang="nl-NL" sz="1200"/>
              <a:t>HFM QuaT meeting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9A7B14-F33B-E08F-03C6-632D7EEE8D36}"/>
              </a:ext>
            </a:extLst>
          </p:cNvPr>
          <p:cNvSpPr txBox="1"/>
          <p:nvPr/>
        </p:nvSpPr>
        <p:spPr>
          <a:xfrm>
            <a:off x="458573" y="2219614"/>
            <a:ext cx="52389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Incomplete collection of data to start a discussion and direction of future research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2455635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9DE84B-00B8-CF0B-14A2-3EC7D248544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0BF3B1-AABA-9B3C-5604-9C65CA5DC2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E76D0E-D251-C546-AFDA-6EF771EB8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02801F-691D-6113-A661-03E584CCEF0A}"/>
              </a:ext>
            </a:extLst>
          </p:cNvPr>
          <p:cNvSpPr txBox="1"/>
          <p:nvPr/>
        </p:nvSpPr>
        <p:spPr>
          <a:xfrm>
            <a:off x="136277" y="82350"/>
            <a:ext cx="722654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Loss measurements in HTS coils</a:t>
            </a:r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FF88CAF-3FEA-CE67-C337-2A5708C0A1BD}"/>
              </a:ext>
            </a:extLst>
          </p:cNvPr>
          <p:cNvSpPr txBox="1"/>
          <p:nvPr/>
        </p:nvSpPr>
        <p:spPr>
          <a:xfrm>
            <a:off x="231129" y="570822"/>
            <a:ext cx="6884046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200"/>
              <a:t>At CERN some loss measurements were done on Feather coils, maybe some data could be extracted for Eucard coils. This will take some time.</a:t>
            </a:r>
          </a:p>
          <a:p>
            <a:pPr marL="171450" indent="-171450">
              <a:buFontTx/>
              <a:buChar char="-"/>
            </a:pPr>
            <a:endParaRPr lang="en-US" sz="1200"/>
          </a:p>
          <a:p>
            <a:r>
              <a:rPr lang="en-US" sz="1200"/>
              <a:t>Literature shows more calculations than measurements, to be investigated in more detail. </a:t>
            </a:r>
          </a:p>
          <a:p>
            <a:endParaRPr lang="en-US" sz="1200"/>
          </a:p>
          <a:p>
            <a:endParaRPr lang="en-US" sz="1200"/>
          </a:p>
          <a:p>
            <a:endParaRPr lang="en-US" sz="1200"/>
          </a:p>
          <a:p>
            <a:endParaRPr lang="en-US" sz="1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2260EB6-9A4E-CF3D-422A-55EDBD7642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129" y="1445419"/>
            <a:ext cx="2239234" cy="22526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C69F6C-BE37-705A-7DD1-25FE2A588571}"/>
              </a:ext>
            </a:extLst>
          </p:cNvPr>
          <p:cNvSpPr txBox="1"/>
          <p:nvPr/>
        </p:nvSpPr>
        <p:spPr>
          <a:xfrm>
            <a:off x="169855" y="3699503"/>
            <a:ext cx="2468570" cy="112338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NL" sz="600"/>
              <a:t>A. Gavrilin et al., </a:t>
            </a:r>
            <a:r>
              <a:rPr lang="nl-NL" sz="600" i="1"/>
              <a:t>Observations from the analysis of magnetic field and AC loss distributions in the NHMFL 32 T all-superconducting magnet HTS insert, IEEE. Trans. Appl. Supercon., Vol 23, No 3, June 2013</a:t>
            </a:r>
          </a:p>
          <a:p>
            <a:endParaRPr lang="en-GB" sz="600" i="1"/>
          </a:p>
          <a:p>
            <a:r>
              <a:rPr lang="en-GB" sz="600"/>
              <a:t>E. Berrospe-Juarez et al., </a:t>
            </a:r>
            <a:r>
              <a:rPr lang="en-GB" sz="600" i="1"/>
              <a:t>Screening currents and hysteresis losses in REBCO insert of the 32 T all-superconducting magnet using T-A homogeneous model, IEEE Trans. Appl. Supercond., Vol 30, No. 4, June 2020</a:t>
            </a:r>
          </a:p>
          <a:p>
            <a:endParaRPr lang="en-GB" sz="600" i="1"/>
          </a:p>
          <a:p>
            <a:r>
              <a:rPr lang="en-GB" sz="700"/>
              <a:t>I could not find reports on measurements, to be verified.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417451A-1B4C-D7DE-DCCA-5330D1624EC8}"/>
              </a:ext>
            </a:extLst>
          </p:cNvPr>
          <p:cNvGrpSpPr/>
          <p:nvPr/>
        </p:nvGrpSpPr>
        <p:grpSpPr>
          <a:xfrm>
            <a:off x="3097392" y="1551382"/>
            <a:ext cx="2564690" cy="1319212"/>
            <a:chOff x="2969335" y="2814638"/>
            <a:chExt cx="2564690" cy="1319212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2AA7796-1995-C734-DE30-B3FA17EAEB8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1714" y="3214763"/>
              <a:ext cx="2156518" cy="799945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18DF590-BC16-D390-7E35-C7CE8A4EC015}"/>
                </a:ext>
              </a:extLst>
            </p:cNvPr>
            <p:cNvSpPr/>
            <p:nvPr/>
          </p:nvSpPr>
          <p:spPr>
            <a:xfrm>
              <a:off x="3095625" y="3698080"/>
              <a:ext cx="2300288" cy="316627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AEB9C5A9-02FC-CD96-D3EA-1ACB588DB1E2}"/>
                </a:ext>
              </a:extLst>
            </p:cNvPr>
            <p:cNvSpPr txBox="1"/>
            <p:nvPr/>
          </p:nvSpPr>
          <p:spPr>
            <a:xfrm>
              <a:off x="3034132" y="2893037"/>
              <a:ext cx="236178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nl-NL" sz="600"/>
                <a:t>J.Lu et al., </a:t>
              </a:r>
              <a:r>
                <a:rPr lang="nl-NL" sz="600" i="1"/>
                <a:t>AC losses of REBCO pancake coils measured by a calorimetric method, IEEE Trans. Appl. Supercond. Vol 25, No 3, June 2015</a:t>
              </a:r>
              <a:endParaRPr lang="en-GB" sz="60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1D6F5A8-3C33-DC14-67EE-C43A429A99EE}"/>
                </a:ext>
              </a:extLst>
            </p:cNvPr>
            <p:cNvSpPr/>
            <p:nvPr/>
          </p:nvSpPr>
          <p:spPr>
            <a:xfrm>
              <a:off x="2969335" y="2814638"/>
              <a:ext cx="2564690" cy="131921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C1E7E59-5E7B-9D23-E37A-1FB406B6C980}"/>
              </a:ext>
            </a:extLst>
          </p:cNvPr>
          <p:cNvSpPr txBox="1"/>
          <p:nvPr/>
        </p:nvSpPr>
        <p:spPr>
          <a:xfrm>
            <a:off x="6411594" y="3625490"/>
            <a:ext cx="2619375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50"/>
              <a:t>Thesis by Jeroen van Nugteren, 2016</a:t>
            </a:r>
          </a:p>
          <a:p>
            <a:r>
              <a:rPr lang="en-GB" sz="1050"/>
              <a:t>It is worth to read chapter 4. </a:t>
            </a:r>
            <a:r>
              <a:rPr lang="en-GB" sz="900"/>
              <a:t>https://cds.cern.ch/record/2228249/files/CERN-THESIS-2016-142.pdf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5825211-1D50-0410-715A-F4C363D873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93959" y="1143440"/>
            <a:ext cx="1904176" cy="2457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1103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9198A4-13B7-7115-D579-4A05F71F188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623AEE-DE4A-EBE1-4620-824CFFD401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701D51-4C1E-EC7A-10BC-A38CA351C6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448801-A963-9ADD-D0B4-7EA0B434443E}"/>
              </a:ext>
            </a:extLst>
          </p:cNvPr>
          <p:cNvSpPr txBox="1"/>
          <p:nvPr/>
        </p:nvSpPr>
        <p:spPr>
          <a:xfrm>
            <a:off x="81419" y="101097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nl-NL" b="1"/>
              <a:t>Recent test of HTS in SM18</a:t>
            </a:r>
            <a:endParaRPr lang="nl-NL" sz="180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36C9A2-364E-3A02-7FC9-6B1D2EB943E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78581"/>
            <a:ext cx="2252437" cy="215604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8B4CA24-7524-89D4-BBA9-5794BE1811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3819" y="484192"/>
            <a:ext cx="1343168" cy="2675214"/>
          </a:xfrm>
          <a:prstGeom prst="rect">
            <a:avLst/>
          </a:prstGeom>
        </p:spPr>
      </p:pic>
      <p:pic>
        <p:nvPicPr>
          <p:cNvPr id="22" name="Picture 21" descr="A graph with green and blue lines&#10;&#10;Description automatically generated">
            <a:extLst>
              <a:ext uri="{FF2B5EF4-FFF2-40B4-BE49-F238E27FC236}">
                <a16:creationId xmlns:a16="http://schemas.microsoft.com/office/drawing/2014/main" id="{BF991BAC-832A-A347-C881-7D85178980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86" y="2810864"/>
            <a:ext cx="2895600" cy="223024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EB00C0F4-53E4-2BB2-F3EE-DD74733DB0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6987" y="131558"/>
            <a:ext cx="4945594" cy="370300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429D46FD-EFB9-AB46-46A6-FD0D47E17DBD}"/>
              </a:ext>
            </a:extLst>
          </p:cNvPr>
          <p:cNvSpPr txBox="1"/>
          <p:nvPr/>
        </p:nvSpPr>
        <p:spPr>
          <a:xfrm>
            <a:off x="4116987" y="3888208"/>
            <a:ext cx="484131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>
                <a:hlinkClick r:id="rId6"/>
              </a:rPr>
              <a:t>https://indico.cern.ch/event/1471305/contributions/6260711/attachments/3013697/5314373/A_Baskys_HFM_2025Feb12.pdf</a:t>
            </a:r>
            <a:r>
              <a:rPr lang="en-GB" sz="800"/>
              <a:t>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2236BBD-E33E-0812-A33A-44655C926CA0}"/>
              </a:ext>
            </a:extLst>
          </p:cNvPr>
          <p:cNvSpPr txBox="1"/>
          <p:nvPr/>
        </p:nvSpPr>
        <p:spPr>
          <a:xfrm>
            <a:off x="331148" y="4652728"/>
            <a:ext cx="73449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00"/>
              <a:t>F. Mangiarotti</a:t>
            </a:r>
            <a:endParaRPr lang="en-GB" sz="700"/>
          </a:p>
        </p:txBody>
      </p:sp>
    </p:spTree>
    <p:extLst>
      <p:ext uri="{BB962C8B-B14F-4D97-AF65-F5344CB8AC3E}">
        <p14:creationId xmlns:p14="http://schemas.microsoft.com/office/powerpoint/2010/main" val="29222601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B6876B-6F0A-5633-9483-167FC0342B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538244-C84A-8919-D0FF-B87EF35EB9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284826-849B-5442-BBB2-491BD3B57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BB7231-2717-BEF7-EB66-0E21C17B746B}"/>
              </a:ext>
            </a:extLst>
          </p:cNvPr>
          <p:cNvSpPr txBox="1"/>
          <p:nvPr/>
        </p:nvSpPr>
        <p:spPr>
          <a:xfrm>
            <a:off x="136277" y="233411"/>
            <a:ext cx="7226548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/>
              <a:t>Conclusion</a:t>
            </a:r>
            <a:r>
              <a:rPr lang="nl-NL" sz="1400"/>
              <a:t> </a:t>
            </a:r>
          </a:p>
          <a:p>
            <a:endParaRPr lang="nl-NL" sz="1400"/>
          </a:p>
          <a:p>
            <a:pPr marL="285750" indent="-285750">
              <a:buFontTx/>
              <a:buChar char="-"/>
            </a:pPr>
            <a:r>
              <a:rPr lang="nl-NL" sz="1400"/>
              <a:t>Measurement method well established</a:t>
            </a:r>
          </a:p>
          <a:p>
            <a:pPr marL="285750" indent="-285750">
              <a:buFontTx/>
              <a:buChar char="-"/>
            </a:pPr>
            <a:r>
              <a:rPr lang="nl-NL" sz="1400"/>
              <a:t>Nb</a:t>
            </a:r>
            <a:r>
              <a:rPr lang="nl-NL" sz="1400" baseline="-25000"/>
              <a:t>3</a:t>
            </a:r>
            <a:r>
              <a:rPr lang="nl-NL" sz="1400"/>
              <a:t>Sn magnet loss well established and predictable. It is mostly ramp rate independent. </a:t>
            </a:r>
          </a:p>
          <a:p>
            <a:pPr marL="285750" indent="-285750">
              <a:buFontTx/>
              <a:buChar char="-"/>
            </a:pPr>
            <a:endParaRPr lang="nl-NL" sz="1400"/>
          </a:p>
          <a:p>
            <a:pPr marL="285750" indent="-285750">
              <a:buFontTx/>
              <a:buChar char="-"/>
            </a:pPr>
            <a:r>
              <a:rPr lang="nl-NL" sz="1400"/>
              <a:t>For HTS the data set seems much smaller.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/>
              <a:t>What is the impact of cable type (roebel, tape stack, CORC)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/>
              <a:t>How does loss depend on ramp rate?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/>
              <a:t>How important is inter-tape contact resistance?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400"/>
          </a:p>
          <a:p>
            <a:pPr marL="285750" indent="-285750">
              <a:buFontTx/>
              <a:buChar char="-"/>
            </a:pPr>
            <a:endParaRPr lang="nl-NL" sz="1400"/>
          </a:p>
          <a:p>
            <a:pPr marL="285750" indent="-285750">
              <a:buFontTx/>
              <a:buChar char="-"/>
            </a:pPr>
            <a:endParaRPr lang="nl-NL" sz="1400"/>
          </a:p>
          <a:p>
            <a:pPr marL="285750" indent="-285750">
              <a:buFontTx/>
              <a:buChar char="-"/>
            </a:pPr>
            <a:endParaRPr lang="nl-NL" sz="1400"/>
          </a:p>
          <a:p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</p:txBody>
      </p:sp>
    </p:spTree>
    <p:extLst>
      <p:ext uri="{BB962C8B-B14F-4D97-AF65-F5344CB8AC3E}">
        <p14:creationId xmlns:p14="http://schemas.microsoft.com/office/powerpoint/2010/main" val="17805054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D99189-3765-4DE4-58DF-751FD6CBDD2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221976-5D10-DD7B-B2A9-F178A285B2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A870B2-0C59-1E62-92F0-B3A55BF56E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3AF1B3-F8D5-1EEE-9972-0D7B717D78F9}"/>
              </a:ext>
            </a:extLst>
          </p:cNvPr>
          <p:cNvSpPr txBox="1"/>
          <p:nvPr/>
        </p:nvSpPr>
        <p:spPr>
          <a:xfrm>
            <a:off x="0" y="438412"/>
            <a:ext cx="9081369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Interesting publications: </a:t>
            </a:r>
          </a:p>
          <a:p>
            <a:r>
              <a:rPr lang="en-GB" sz="1050" b="0" i="0">
                <a:solidFill>
                  <a:srgbClr val="222222"/>
                </a:solidFill>
                <a:effectLst/>
                <a:latin typeface="Helvetica Neue"/>
              </a:rPr>
              <a:t>Rossi, L.; Senatore, C. HTS Accelerator Magnet and Conductor Development in Europe. </a:t>
            </a:r>
            <a:r>
              <a:rPr lang="en-GB" sz="1050" b="0" i="1">
                <a:solidFill>
                  <a:srgbClr val="222222"/>
                </a:solidFill>
                <a:effectLst/>
                <a:latin typeface="Helvetica Neue"/>
              </a:rPr>
              <a:t>Instruments</a:t>
            </a:r>
            <a:r>
              <a:rPr lang="en-GB" sz="1050" b="0" i="0">
                <a:solidFill>
                  <a:srgbClr val="222222"/>
                </a:solidFill>
                <a:effectLst/>
                <a:latin typeface="Helvetica Neue"/>
              </a:rPr>
              <a:t> </a:t>
            </a:r>
            <a:r>
              <a:rPr lang="en-GB" sz="1050" b="1" i="0">
                <a:solidFill>
                  <a:srgbClr val="222222"/>
                </a:solidFill>
                <a:effectLst/>
                <a:latin typeface="Helvetica Neue"/>
              </a:rPr>
              <a:t>2021</a:t>
            </a:r>
            <a:r>
              <a:rPr lang="en-GB" sz="1050" b="0" i="0">
                <a:solidFill>
                  <a:srgbClr val="222222"/>
                </a:solidFill>
                <a:effectLst/>
                <a:latin typeface="Helvetica Neue"/>
              </a:rPr>
              <a:t>, </a:t>
            </a:r>
            <a:r>
              <a:rPr lang="en-GB" sz="1050" b="0" i="1">
                <a:solidFill>
                  <a:srgbClr val="222222"/>
                </a:solidFill>
                <a:effectLst/>
                <a:latin typeface="Helvetica Neue"/>
              </a:rPr>
              <a:t>5</a:t>
            </a:r>
            <a:r>
              <a:rPr lang="en-GB" sz="1050" b="0" i="0">
                <a:solidFill>
                  <a:srgbClr val="222222"/>
                </a:solidFill>
                <a:effectLst/>
                <a:latin typeface="Helvetica Neue"/>
              </a:rPr>
              <a:t>, 8. </a:t>
            </a:r>
            <a:r>
              <a:rPr lang="en-GB" sz="1050" b="0" i="0">
                <a:solidFill>
                  <a:srgbClr val="222222"/>
                </a:solidFill>
                <a:effectLst/>
                <a:latin typeface="Helvetica Neue"/>
                <a:hlinkClick r:id="rId2"/>
              </a:rPr>
              <a:t>https://doi.org/10.3390/instruments5010008</a:t>
            </a:r>
            <a:r>
              <a:rPr lang="en-GB" sz="1050" b="0" i="0">
                <a:solidFill>
                  <a:srgbClr val="222222"/>
                </a:solidFill>
                <a:effectLst/>
                <a:latin typeface="Helvetica Neue"/>
              </a:rPr>
              <a:t> </a:t>
            </a:r>
          </a:p>
          <a:p>
            <a:endParaRPr lang="en-GB" sz="1050" i="1"/>
          </a:p>
          <a:p>
            <a:endParaRPr lang="en-GB" sz="1050" i="1"/>
          </a:p>
          <a:p>
            <a:r>
              <a:rPr lang="en-GB" sz="1050" i="1"/>
              <a:t>Presentations of interest:</a:t>
            </a:r>
          </a:p>
          <a:p>
            <a:r>
              <a:rPr lang="en-GB" sz="1050"/>
              <a:t>G. Willering – AC-loss measurements 11T horizontal magnet – calorimetric and electric. </a:t>
            </a:r>
            <a:r>
              <a:rPr lang="en-GB" sz="1050">
                <a:hlinkClick r:id="rId3"/>
              </a:rPr>
              <a:t>https://indico.cern.ch/event/760815/contributions/3156773/</a:t>
            </a:r>
            <a:endParaRPr lang="en-GB" sz="1050"/>
          </a:p>
          <a:p>
            <a:r>
              <a:rPr lang="en-GB" sz="1000"/>
              <a:t>H. Bajas – AC losses quantification in Nb</a:t>
            </a:r>
            <a:r>
              <a:rPr lang="en-GB" sz="1000" baseline="-25000"/>
              <a:t>3</a:t>
            </a:r>
            <a:r>
              <a:rPr lang="en-GB" sz="1000"/>
              <a:t>Sn magnets. </a:t>
            </a:r>
            <a:r>
              <a:rPr lang="en-GB" sz="1000">
                <a:hlinkClick r:id="rId4"/>
              </a:rPr>
              <a:t>https://indico.cern.ch/event/704235/contributions/2932038/</a:t>
            </a:r>
            <a:endParaRPr lang="en-GB" sz="1000"/>
          </a:p>
          <a:p>
            <a:r>
              <a:rPr lang="en-GB" sz="1000"/>
              <a:t>S. Izquierdo Bermudez - Hysteresis losses in Eurocircle: model and measurements </a:t>
            </a:r>
            <a:r>
              <a:rPr lang="en-GB" sz="1000">
                <a:hlinkClick r:id="rId5"/>
              </a:rPr>
              <a:t>https://indico.cern.ch/event/1449701/contributions/6112671/</a:t>
            </a:r>
            <a:r>
              <a:rPr lang="en-GB" sz="1000"/>
              <a:t> </a:t>
            </a:r>
          </a:p>
          <a:p>
            <a:r>
              <a:rPr lang="en-GB" sz="1000"/>
              <a:t>S. Izquierdo Bermudez – Margin on the 11T dipole </a:t>
            </a:r>
            <a:r>
              <a:rPr lang="en-GB" sz="1050" i="1">
                <a:hlinkClick r:id="rId6"/>
              </a:rPr>
              <a:t>https://indico.cern.ch/event/760815/contributions/3156774/</a:t>
            </a:r>
            <a:r>
              <a:rPr lang="en-GB" sz="1050" i="1"/>
              <a:t> </a:t>
            </a:r>
          </a:p>
          <a:p>
            <a:endParaRPr lang="en-GB" sz="1050" i="1"/>
          </a:p>
        </p:txBody>
      </p:sp>
    </p:spTree>
    <p:extLst>
      <p:ext uri="{BB962C8B-B14F-4D97-AF65-F5344CB8AC3E}">
        <p14:creationId xmlns:p14="http://schemas.microsoft.com/office/powerpoint/2010/main" val="15920376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70054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B6876B-6F0A-5633-9483-167FC0342B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538244-C84A-8919-D0FF-B87EF35EB9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284826-849B-5442-BBB2-491BD3B57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73A476B-3204-3884-6F18-699CFCA1E8AC}"/>
              </a:ext>
            </a:extLst>
          </p:cNvPr>
          <p:cNvSpPr txBox="1"/>
          <p:nvPr/>
        </p:nvSpPr>
        <p:spPr>
          <a:xfrm>
            <a:off x="136277" y="82350"/>
            <a:ext cx="7226548" cy="13311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Collection of loss measurements. </a:t>
            </a:r>
          </a:p>
          <a:p>
            <a:pPr marL="171450" indent="-171450">
              <a:buFontTx/>
              <a:buChar char="-"/>
            </a:pPr>
            <a:r>
              <a:rPr lang="nl-NL" sz="1050"/>
              <a:t>The measurement is rather standard and done for most magnet types.</a:t>
            </a:r>
          </a:p>
          <a:p>
            <a:pPr marL="171450" indent="-171450">
              <a:buFontTx/>
              <a:buChar char="-"/>
            </a:pPr>
            <a:r>
              <a:rPr lang="nl-NL" sz="1050"/>
              <a:t>There may be much more data available that has not been reported on, since there was no real focus on it in the last decade.</a:t>
            </a:r>
          </a:p>
          <a:p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2C313E8-5B70-955C-F7DD-B35DBF99C7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692" y="1187131"/>
            <a:ext cx="3000108" cy="231853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7FACEAE-BF61-04BB-4745-145EA4BD8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77" y="1465796"/>
            <a:ext cx="2392069" cy="166199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595ACF6-752E-6DDC-66E4-95B36B018A5D}"/>
              </a:ext>
            </a:extLst>
          </p:cNvPr>
          <p:cNvSpPr txBox="1"/>
          <p:nvPr/>
        </p:nvSpPr>
        <p:spPr>
          <a:xfrm>
            <a:off x="247025" y="3151828"/>
            <a:ext cx="22092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800"/>
              <a:t>FRESCA2 magnet from 0.1 to 10.6 kA (13T)</a:t>
            </a:r>
            <a:endParaRPr lang="en-GB" sz="8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0A7D41-54D6-1DFB-743D-2BD6FA83876F}"/>
              </a:ext>
            </a:extLst>
          </p:cNvPr>
          <p:cNvSpPr txBox="1"/>
          <p:nvPr/>
        </p:nvSpPr>
        <p:spPr>
          <a:xfrm>
            <a:off x="6075726" y="3496086"/>
            <a:ext cx="23147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/>
              <a:t>MBB-A001 pre-series dipole from 1 to 4 kA:   </a:t>
            </a:r>
            <a:r>
              <a:rPr lang="en-GB" sz="800">
                <a:hlinkClick r:id="rId4"/>
              </a:rPr>
              <a:t>https://edms.cern.ch/document/357352/1</a:t>
            </a:r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F52F05D-0F29-4E9B-CDC2-AC609784CCC0}"/>
              </a:ext>
            </a:extLst>
          </p:cNvPr>
          <p:cNvSpPr txBox="1"/>
          <p:nvPr/>
        </p:nvSpPr>
        <p:spPr>
          <a:xfrm>
            <a:off x="2769310" y="3445324"/>
            <a:ext cx="20764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/>
              <a:t>MQXFBP2: EDMS 2469619</a:t>
            </a:r>
          </a:p>
          <a:p>
            <a:r>
              <a:rPr lang="en-GB" sz="800"/>
              <a:t>Note: values per 7 meter long coil.</a:t>
            </a:r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543F1A-CD47-965B-463B-6B11BD18351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1103" r="21879" b="18055"/>
          <a:stretch/>
        </p:blipFill>
        <p:spPr>
          <a:xfrm>
            <a:off x="2844312" y="1406600"/>
            <a:ext cx="2058598" cy="164705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407BE76-2901-DB87-8B8B-091AF18D7BC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99" t="81653" r="-111" b="-707"/>
          <a:stretch/>
        </p:blipFill>
        <p:spPr>
          <a:xfrm>
            <a:off x="2844313" y="3053652"/>
            <a:ext cx="2438488" cy="258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525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82042B-7966-18E8-106E-D4B8CFF2F6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24A2BE-1FD9-B6BE-4115-9BAECF23E8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21E358-E83B-7DA6-9C9A-D45E3CE217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BC2A6C-2079-6DD5-D645-A98A38DCE7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6160" y="324424"/>
            <a:ext cx="2175722" cy="256623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2A4FDAF-1666-B45B-837B-96181D41226E}"/>
              </a:ext>
            </a:extLst>
          </p:cNvPr>
          <p:cNvSpPr txBox="1"/>
          <p:nvPr/>
        </p:nvSpPr>
        <p:spPr>
          <a:xfrm>
            <a:off x="166187" y="2924176"/>
            <a:ext cx="29437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/>
              <a:t>AC loss measurements used to calculate Rc in LHC main quadrupoles</a:t>
            </a:r>
            <a:endParaRPr lang="en-GB" sz="1100">
              <a:hlinkClick r:id="rId3"/>
            </a:endParaRPr>
          </a:p>
          <a:p>
            <a:r>
              <a:rPr lang="en-GB" sz="1100">
                <a:hlinkClick r:id="rId3"/>
              </a:rPr>
              <a:t>https://edms.cern.ch/document/866619/1</a:t>
            </a:r>
            <a:endParaRPr lang="en-GB" sz="1100"/>
          </a:p>
          <a:p>
            <a:endParaRPr lang="en-GB" sz="110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BECF672-B6DB-02E4-CFF0-60C9E1BDCEFD}"/>
              </a:ext>
            </a:extLst>
          </p:cNvPr>
          <p:cNvSpPr txBox="1"/>
          <p:nvPr/>
        </p:nvSpPr>
        <p:spPr>
          <a:xfrm>
            <a:off x="136277" y="82350"/>
            <a:ext cx="7226548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/>
              <a:t>Collection of loss measurements. </a:t>
            </a:r>
          </a:p>
          <a:p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  <a:p>
            <a:pPr marL="171450" indent="-171450">
              <a:buFontTx/>
              <a:buChar char="-"/>
            </a:pPr>
            <a:endParaRPr lang="en-GB" sz="700"/>
          </a:p>
        </p:txBody>
      </p:sp>
    </p:spTree>
    <p:extLst>
      <p:ext uri="{BB962C8B-B14F-4D97-AF65-F5344CB8AC3E}">
        <p14:creationId xmlns:p14="http://schemas.microsoft.com/office/powerpoint/2010/main" val="2703348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63A354B-80A1-0230-F702-3D90CFD335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85779B0-63E6-77E2-A30A-F20A866F46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B87D02-8FB2-F4CC-9C28-53FE8C7676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3174D85-399E-9897-6831-C1513DEEE96F}"/>
              </a:ext>
            </a:extLst>
          </p:cNvPr>
          <p:cNvSpPr txBox="1"/>
          <p:nvPr/>
        </p:nvSpPr>
        <p:spPr>
          <a:xfrm>
            <a:off x="0" y="50290"/>
            <a:ext cx="569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Loss measurement methods for magnets, introduction</a:t>
            </a:r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BC9A2FB-8269-A221-4744-B00C32ED56CE}"/>
              </a:ext>
            </a:extLst>
          </p:cNvPr>
          <p:cNvSpPr txBox="1"/>
          <p:nvPr/>
        </p:nvSpPr>
        <p:spPr>
          <a:xfrm>
            <a:off x="237502" y="501041"/>
            <a:ext cx="687102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/>
              <a:t>Two methods to measure losses: </a:t>
            </a:r>
          </a:p>
          <a:p>
            <a:pPr marL="171450" indent="-171450">
              <a:buFontTx/>
              <a:buChar char="-"/>
            </a:pPr>
            <a:r>
              <a:rPr lang="nl-NL" sz="1100"/>
              <a:t>Calorimetric</a:t>
            </a:r>
          </a:p>
          <a:p>
            <a:pPr marL="628650" lvl="1" indent="-171450">
              <a:buFontTx/>
              <a:buChar char="-"/>
            </a:pPr>
            <a:r>
              <a:rPr lang="nl-NL" sz="1100"/>
              <a:t>Requires well controlled and measured temperatures and helium liquid/gas flows. Often the cryostats are not designed to have accurate enough measurements. </a:t>
            </a:r>
          </a:p>
          <a:p>
            <a:pPr marL="171450" indent="-171450">
              <a:buFontTx/>
              <a:buChar char="-"/>
            </a:pPr>
            <a:r>
              <a:rPr lang="nl-NL" sz="1100"/>
              <a:t>Electrical</a:t>
            </a:r>
          </a:p>
          <a:p>
            <a:pPr marL="628650" lvl="1" indent="-171450">
              <a:buFontTx/>
              <a:buChar char="-"/>
            </a:pPr>
            <a:r>
              <a:rPr lang="nl-NL" sz="1100"/>
              <a:t>Rather accurate. Methods exist to distinguish different type of losses, notably the hysteresis loss and coupling loss.</a:t>
            </a:r>
          </a:p>
          <a:p>
            <a:pPr marL="628650" lvl="1" indent="-171450">
              <a:buFontTx/>
              <a:buChar char="-"/>
            </a:pPr>
            <a:r>
              <a:rPr lang="nl-NL" sz="1100"/>
              <a:t>Method in use at CERN at least since 1994: “A. Verweij et al., </a:t>
            </a:r>
            <a:r>
              <a:rPr lang="nl-NL" sz="1100" i="1"/>
              <a:t>Analysis of the AC Loss Measurements on the One-Metre Dipole Model Magnets, IEEE Transactions on Magnetics, Vol 30, No 4, July 1994.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9D83381-826F-BCA2-3FE3-B84A9570A9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3454" y="2269652"/>
            <a:ext cx="3157016" cy="209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508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C71EB6-167D-5C8E-B3B0-BBC35E7F4E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3E7E2E-55F9-7517-B83A-B734524B64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F21277-BCA4-0FD7-7B98-FB452E162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A graph showing a number of lines&#10;&#10;Description automatically generated with medium confidence">
            <a:extLst>
              <a:ext uri="{FF2B5EF4-FFF2-40B4-BE49-F238E27FC236}">
                <a16:creationId xmlns:a16="http://schemas.microsoft.com/office/drawing/2014/main" id="{80651123-C1F1-A693-B759-FB0E535981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37" y="1263613"/>
            <a:ext cx="5329055" cy="2087352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EFE76F6-EF84-44A4-6220-D0FD357B2AFA}"/>
              </a:ext>
            </a:extLst>
          </p:cNvPr>
          <p:cNvSpPr txBox="1"/>
          <p:nvPr/>
        </p:nvSpPr>
        <p:spPr>
          <a:xfrm>
            <a:off x="0" y="50290"/>
            <a:ext cx="421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Loss measurement methods - electrical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000E49-6FC1-49FA-285F-E828F15FA9F4}"/>
              </a:ext>
            </a:extLst>
          </p:cNvPr>
          <p:cNvSpPr txBox="1"/>
          <p:nvPr/>
        </p:nvSpPr>
        <p:spPr>
          <a:xfrm>
            <a:off x="585425" y="1265029"/>
            <a:ext cx="7729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Pre-cycle</a:t>
            </a:r>
            <a:endParaRPr lang="en-GB" sz="11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90F855-8DC6-1A27-9B88-598185376675}"/>
              </a:ext>
            </a:extLst>
          </p:cNvPr>
          <p:cNvSpPr txBox="1"/>
          <p:nvPr/>
        </p:nvSpPr>
        <p:spPr>
          <a:xfrm>
            <a:off x="1358394" y="1795250"/>
            <a:ext cx="10118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4 ramp rates </a:t>
            </a:r>
          </a:p>
          <a:p>
            <a:r>
              <a:rPr lang="nl-NL" sz="1100"/>
              <a:t>0.2 -8 kA</a:t>
            </a:r>
            <a:endParaRPr lang="en-GB" sz="110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59BEAF-532B-646B-8915-6382B3341D83}"/>
              </a:ext>
            </a:extLst>
          </p:cNvPr>
          <p:cNvSpPr txBox="1"/>
          <p:nvPr/>
        </p:nvSpPr>
        <p:spPr>
          <a:xfrm>
            <a:off x="2535304" y="1095752"/>
            <a:ext cx="10118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4 ramp rates </a:t>
            </a:r>
          </a:p>
          <a:p>
            <a:r>
              <a:rPr lang="nl-NL" sz="1100"/>
              <a:t>0.2 – 16.2 kA</a:t>
            </a:r>
            <a:endParaRPr lang="en-GB" sz="11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10FD0C-C857-83EB-C49B-97385D7C9924}"/>
              </a:ext>
            </a:extLst>
          </p:cNvPr>
          <p:cNvSpPr txBox="1"/>
          <p:nvPr/>
        </p:nvSpPr>
        <p:spPr>
          <a:xfrm>
            <a:off x="3972625" y="1095752"/>
            <a:ext cx="101181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100"/>
              <a:t>4 ramp rates </a:t>
            </a:r>
          </a:p>
          <a:p>
            <a:r>
              <a:rPr lang="nl-NL" sz="1100"/>
              <a:t>0.8 – 16.2 kA</a:t>
            </a:r>
            <a:endParaRPr lang="en-GB" sz="11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6C2BB50-B99E-5371-9800-5BE840EA0B93}"/>
              </a:ext>
            </a:extLst>
          </p:cNvPr>
          <p:cNvSpPr txBox="1"/>
          <p:nvPr/>
        </p:nvSpPr>
        <p:spPr>
          <a:xfrm>
            <a:off x="5848001" y="3632515"/>
            <a:ext cx="207649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/>
              <a:t>MQXFBP2 test results: EDMS 2469619</a:t>
            </a:r>
          </a:p>
          <a:p>
            <a:r>
              <a:rPr lang="en-GB" sz="800"/>
              <a:t>Note: values per 7 meter long coil.</a:t>
            </a:r>
            <a:endParaRPr lang="en-GB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5D5A25F-D060-D816-BB26-0B2C3C36BCB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103" r="21879" b="18055"/>
          <a:stretch/>
        </p:blipFill>
        <p:spPr>
          <a:xfrm>
            <a:off x="5762017" y="807922"/>
            <a:ext cx="3174146" cy="2539584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64A8B85-D7CE-4504-1B8F-04C9DB2CA3C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99" t="81653" r="-111" b="-707"/>
          <a:stretch/>
        </p:blipFill>
        <p:spPr>
          <a:xfrm>
            <a:off x="5890096" y="3350965"/>
            <a:ext cx="2438488" cy="258129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E0CF97D-CBE7-CDC8-0A16-DEEE134464AC}"/>
              </a:ext>
            </a:extLst>
          </p:cNvPr>
          <p:cNvSpPr txBox="1"/>
          <p:nvPr/>
        </p:nvSpPr>
        <p:spPr>
          <a:xfrm>
            <a:off x="140584" y="764184"/>
            <a:ext cx="40382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/>
              <a:t>AC-loss cycle from Q2 MQXF test plan, EDMS 2873724 </a:t>
            </a:r>
            <a:endParaRPr lang="en-GB" sz="120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C408CB6-14C0-E7DF-53E1-FEAFB5047DC5}"/>
              </a:ext>
            </a:extLst>
          </p:cNvPr>
          <p:cNvCxnSpPr>
            <a:cxnSpLocks/>
          </p:cNvCxnSpPr>
          <p:nvPr/>
        </p:nvCxnSpPr>
        <p:spPr>
          <a:xfrm>
            <a:off x="2278349" y="2771685"/>
            <a:ext cx="0" cy="84282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0C86493-5018-E2AF-C22F-4A6A645DF602}"/>
              </a:ext>
            </a:extLst>
          </p:cNvPr>
          <p:cNvCxnSpPr>
            <a:cxnSpLocks/>
          </p:cNvCxnSpPr>
          <p:nvPr/>
        </p:nvCxnSpPr>
        <p:spPr>
          <a:xfrm>
            <a:off x="2928642" y="2771685"/>
            <a:ext cx="0" cy="84282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57E5B25-757C-8F56-1C61-3A85375B5F22}"/>
                  </a:ext>
                </a:extLst>
              </p:cNvPr>
              <p:cNvSpPr txBox="1"/>
              <p:nvPr/>
            </p:nvSpPr>
            <p:spPr>
              <a:xfrm>
                <a:off x="2257752" y="3377013"/>
                <a:ext cx="670889" cy="5363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GB" sz="11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nl-NL" sz="11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𝑉𝐼</m:t>
                          </m:r>
                        </m:e>
                      </m:nary>
                      <m:r>
                        <a:rPr lang="nl-NL" sz="11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𝑑𝑡</m:t>
                      </m:r>
                    </m:oMath>
                  </m:oMathPara>
                </a14:m>
                <a:endParaRPr lang="en-GB" sz="110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57E5B25-757C-8F56-1C61-3A85375B5F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57752" y="3377013"/>
                <a:ext cx="670889" cy="536365"/>
              </a:xfrm>
              <a:prstGeom prst="rect">
                <a:avLst/>
              </a:prstGeom>
              <a:blipFill>
                <a:blip r:embed="rId4"/>
                <a:stretch>
                  <a:fillRect l="-71818" t="-120455" r="-61818" b="-17045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72FD32D8-C602-E3DE-9C59-5FE27680484E}"/>
              </a:ext>
            </a:extLst>
          </p:cNvPr>
          <p:cNvCxnSpPr/>
          <p:nvPr/>
        </p:nvCxnSpPr>
        <p:spPr>
          <a:xfrm flipV="1">
            <a:off x="3041211" y="2082534"/>
            <a:ext cx="4068129" cy="156266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828A6B4D-C9EF-230D-35D0-B365D2D6587F}"/>
              </a:ext>
            </a:extLst>
          </p:cNvPr>
          <p:cNvSpPr txBox="1"/>
          <p:nvPr/>
        </p:nvSpPr>
        <p:spPr>
          <a:xfrm>
            <a:off x="140583" y="3807551"/>
            <a:ext cx="881670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/>
              <a:t>Simple and clean method. </a:t>
            </a:r>
          </a:p>
          <a:p>
            <a:r>
              <a:rPr lang="nl-NL" sz="1100"/>
              <a:t>Requires: Full cycle required to remove stored magnetic energy from the integral.</a:t>
            </a:r>
          </a:p>
          <a:p>
            <a:r>
              <a:rPr lang="nl-NL" sz="1100"/>
              <a:t>Requires: Good offset compensation, no drift in voltage measurements, no splice resistance. 1 µV gives about 25 J for a 20 A/s cycle.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4082457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853B44-2932-BB92-B3A9-7B40F34C4C9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CB2B20-56CD-9CFF-CC8A-33E8FC79B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CD05E8-905E-05FC-1782-9714921637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220722-B511-CC30-1177-0DAB3825B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36" y="97873"/>
            <a:ext cx="5618017" cy="402589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C22C0AD-A736-48C4-F402-1891CAECF2CE}"/>
              </a:ext>
            </a:extLst>
          </p:cNvPr>
          <p:cNvSpPr txBox="1"/>
          <p:nvPr/>
        </p:nvSpPr>
        <p:spPr>
          <a:xfrm>
            <a:off x="6356959" y="482251"/>
            <a:ext cx="25491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/>
              <a:t>It is good to realize that the loss depends on current and moment in the cycle. </a:t>
            </a:r>
          </a:p>
          <a:p>
            <a:endParaRPr lang="nl-NL"/>
          </a:p>
          <a:p>
            <a:r>
              <a:rPr lang="nl-NL"/>
              <a:t>Typically low field (higher J</a:t>
            </a:r>
            <a:r>
              <a:rPr lang="nl-NL" baseline="-25000"/>
              <a:t>c </a:t>
            </a:r>
            <a:r>
              <a:rPr lang="nl-NL"/>
              <a:t>) gives higher loss.</a:t>
            </a:r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CB8E72-B250-EAA6-39C0-B01B3BB0FBB3}"/>
              </a:ext>
            </a:extLst>
          </p:cNvPr>
          <p:cNvSpPr txBox="1"/>
          <p:nvPr/>
        </p:nvSpPr>
        <p:spPr>
          <a:xfrm>
            <a:off x="355570" y="4055731"/>
            <a:ext cx="4572000" cy="353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/>
              <a:t>S. Izquierdo Bermudez – Margin on the 11T dipole </a:t>
            </a:r>
            <a:r>
              <a:rPr lang="en-GB" sz="900" i="1">
                <a:hlinkClick r:id="rId3"/>
              </a:rPr>
              <a:t>https://indico.cern.ch/event/760815/contributions/3156774/</a:t>
            </a:r>
            <a:r>
              <a:rPr lang="en-GB" sz="900" i="1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8F1C1C-E9F3-E7B2-FE5C-776DEEC5EBE6}"/>
              </a:ext>
            </a:extLst>
          </p:cNvPr>
          <p:cNvSpPr txBox="1"/>
          <p:nvPr/>
        </p:nvSpPr>
        <p:spPr>
          <a:xfrm>
            <a:off x="2505205" y="297585"/>
            <a:ext cx="1142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In the11T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1123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B6876B-6F0A-5633-9483-167FC0342B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538244-C84A-8919-D0FF-B87EF35EB9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284826-849B-5442-BBB2-491BD3B5754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1319E0D-B866-C0B7-892A-0DB5A5E7278F}"/>
              </a:ext>
            </a:extLst>
          </p:cNvPr>
          <p:cNvSpPr txBox="1"/>
          <p:nvPr/>
        </p:nvSpPr>
        <p:spPr>
          <a:xfrm>
            <a:off x="3634039" y="4374973"/>
            <a:ext cx="438491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900">
                <a:hlinkClick r:id="rId2"/>
              </a:rPr>
              <a:t>https://edms.cern.ch/ui/file/356495/1/mta-in-97-012.pdf</a:t>
            </a:r>
            <a:endParaRPr lang="en-GB" sz="900"/>
          </a:p>
          <a:p>
            <a:r>
              <a:rPr lang="en-GB" sz="900">
                <a:hlinkClick r:id="rId3"/>
              </a:rPr>
              <a:t>https://edms.cern.ch/ui/file/384105/1/ELFA.pdf</a:t>
            </a:r>
            <a:r>
              <a:rPr lang="en-GB" sz="90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7BD70B1-85E3-E1DD-E013-66D8F301BF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543" y="613295"/>
            <a:ext cx="3066748" cy="421305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1DD4C23-D8FF-6B18-5E92-26FC893BB75D}"/>
              </a:ext>
            </a:extLst>
          </p:cNvPr>
          <p:cNvSpPr txBox="1"/>
          <p:nvPr/>
        </p:nvSpPr>
        <p:spPr>
          <a:xfrm>
            <a:off x="3651254" y="613277"/>
            <a:ext cx="50355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nl-NL" sz="1200"/>
              <a:t>10 meter long dipole magnet MBL1J2 – 1997</a:t>
            </a:r>
          </a:p>
          <a:p>
            <a:pPr marL="171450" indent="-171450">
              <a:buFontTx/>
              <a:buChar char="-"/>
            </a:pPr>
            <a:r>
              <a:rPr lang="nl-NL" sz="1200"/>
              <a:t>Losses were defined as function of ramp rate</a:t>
            </a:r>
          </a:p>
          <a:p>
            <a:pPr marL="171450" indent="-171450">
              <a:buFontTx/>
              <a:buChar char="-"/>
            </a:pPr>
            <a:r>
              <a:rPr lang="nl-NL" sz="1200"/>
              <a:t>Measurements done between 60 A and 3 kA</a:t>
            </a:r>
          </a:p>
          <a:p>
            <a:pPr marL="171450" indent="-171450">
              <a:buFontTx/>
              <a:buChar char="-"/>
            </a:pPr>
            <a:r>
              <a:rPr lang="nl-NL" sz="1200"/>
              <a:t>Hysteresis loss small compared to coupling loss</a:t>
            </a:r>
          </a:p>
          <a:p>
            <a:pPr marL="171450" indent="-171450">
              <a:buFontTx/>
              <a:buChar char="-"/>
            </a:pPr>
            <a:r>
              <a:rPr lang="nl-NL" sz="1200"/>
              <a:t>For LHC main dipole magnets, it seems that it was mainly used for calculating interstrand resistances, with less emphasis on energy deposited in the helium bath. </a:t>
            </a:r>
          </a:p>
          <a:p>
            <a:endParaRPr lang="en-GB" sz="120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EE7F8E7-3FE8-B7A3-D792-B38BB22EEE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1254" y="2146736"/>
            <a:ext cx="3579853" cy="175661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FF1D8383-1FDA-40C9-16EE-FCDBCE99FCF6}"/>
              </a:ext>
            </a:extLst>
          </p:cNvPr>
          <p:cNvSpPr txBox="1"/>
          <p:nvPr/>
        </p:nvSpPr>
        <p:spPr>
          <a:xfrm>
            <a:off x="0" y="50290"/>
            <a:ext cx="41472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Some historic measurements at CERN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766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77E19B-8BB0-BB7E-1176-A3DA7257DA3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7C13B-1230-25A5-59D9-520FC6EFF9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D83FB4-6F10-4C51-2DB7-1A02D7FE61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018CBA-A6C8-E031-B3CC-1D73407E5326}"/>
              </a:ext>
            </a:extLst>
          </p:cNvPr>
          <p:cNvSpPr txBox="1"/>
          <p:nvPr/>
        </p:nvSpPr>
        <p:spPr>
          <a:xfrm>
            <a:off x="1581150" y="1836227"/>
            <a:ext cx="63702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MBH 11T full length prototype AC loss measurements - 2018</a:t>
            </a:r>
          </a:p>
          <a:p>
            <a:endParaRPr lang="nl-NL"/>
          </a:p>
          <a:p>
            <a:r>
              <a:rPr lang="nl-NL"/>
              <a:t>Calorimetric and electrical loss measurements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082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655" y="124342"/>
            <a:ext cx="8226854" cy="282580"/>
          </a:xfrm>
        </p:spPr>
        <p:txBody>
          <a:bodyPr>
            <a:normAutofit fontScale="90000"/>
          </a:bodyPr>
          <a:lstStyle/>
          <a:p>
            <a:r>
              <a:rPr lang="en-US" sz="1800"/>
              <a:t>MBH 11T full length prototype - AC losses campaign - 2018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467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Discussion on  losses and quench temperatures 11T - 26-09-2018 - G. Willering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C7E12-22AD-4C4E-A1E2-4B3ADEE36751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853" y="1000082"/>
            <a:ext cx="2398924" cy="18097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318" y="2856038"/>
            <a:ext cx="23577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Very </a:t>
            </a:r>
            <a:r>
              <a:rPr lang="en-US" sz="800"/>
              <a:t>little variation in the loss per cycle </a:t>
            </a:r>
            <a:r>
              <a:rPr lang="en-US" sz="800" dirty="0"/>
              <a:t>between the 4 coils </a:t>
            </a:r>
            <a:r>
              <a:rPr lang="en-US" sz="800"/>
              <a:t>of MBH-prototype. </a:t>
            </a:r>
          </a:p>
          <a:p>
            <a:endParaRPr lang="en-US" sz="800"/>
          </a:p>
          <a:p>
            <a:r>
              <a:rPr lang="en-US" sz="800"/>
              <a:t>Ramp rate dependent loss contribution (coupling loss) is very small. </a:t>
            </a:r>
            <a:endParaRPr lang="en-US" sz="800" dirty="0"/>
          </a:p>
        </p:txBody>
      </p:sp>
      <p:sp>
        <p:nvSpPr>
          <p:cNvPr id="10" name="TextBox 9"/>
          <p:cNvSpPr txBox="1"/>
          <p:nvPr/>
        </p:nvSpPr>
        <p:spPr>
          <a:xfrm>
            <a:off x="2745277" y="3031890"/>
            <a:ext cx="33004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Summary plot of SP102, SP104, SP105, DP101, SP106, SP107, MBH-proto </a:t>
            </a:r>
            <a:r>
              <a:rPr lang="en-US" sz="900"/>
              <a:t>and calculations</a:t>
            </a:r>
          </a:p>
          <a:p>
            <a:endParaRPr lang="en-US" sz="900" dirty="0"/>
          </a:p>
          <a:p>
            <a:r>
              <a:rPr lang="en-US" sz="900" dirty="0"/>
              <a:t>Good correlation between all models and prototype all values within ± 10 %</a:t>
            </a:r>
          </a:p>
          <a:p>
            <a:endParaRPr lang="en-US" sz="900" dirty="0"/>
          </a:p>
          <a:p>
            <a:r>
              <a:rPr lang="en-US" sz="900" dirty="0"/>
              <a:t>Calculations higher than measurements.</a:t>
            </a:r>
          </a:p>
          <a:p>
            <a:endParaRPr lang="en-US" sz="900" dirty="0"/>
          </a:p>
          <a:p>
            <a:r>
              <a:rPr lang="en-US" sz="900" dirty="0"/>
              <a:t>1-3 kA cycles results for MBH prototype seem an anomaly. To be verified.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6897" y="1004552"/>
            <a:ext cx="3300413" cy="1871494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A3A8DAC4-067F-7CD3-69C2-F611E03D4CDF}"/>
              </a:ext>
            </a:extLst>
          </p:cNvPr>
          <p:cNvCxnSpPr/>
          <p:nvPr/>
        </p:nvCxnSpPr>
        <p:spPr>
          <a:xfrm>
            <a:off x="2028032" y="887886"/>
            <a:ext cx="115252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4CFDE67-FD6E-8896-9101-104877BC9ACB}"/>
              </a:ext>
            </a:extLst>
          </p:cNvPr>
          <p:cNvSpPr txBox="1"/>
          <p:nvPr/>
        </p:nvSpPr>
        <p:spPr>
          <a:xfrm>
            <a:off x="1942307" y="513384"/>
            <a:ext cx="1434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/>
              <a:t>Normalize and compare to short models.</a:t>
            </a:r>
            <a:endParaRPr lang="en-GB" sz="9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B7C32F-0CAC-0AF5-ECA4-76F31D1A4BDD}"/>
              </a:ext>
            </a:extLst>
          </p:cNvPr>
          <p:cNvSpPr txBox="1"/>
          <p:nvPr/>
        </p:nvSpPr>
        <p:spPr>
          <a:xfrm>
            <a:off x="8055" y="4037646"/>
            <a:ext cx="2560738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i="1">
                <a:solidFill>
                  <a:schemeClr val="tx1">
                    <a:lumMod val="60000"/>
                    <a:lumOff val="40000"/>
                  </a:schemeClr>
                </a:solidFill>
              </a:rPr>
              <a:t>G. Willering – AC-loss measurements 11T horizontal magnet – calorimetric and electric. </a:t>
            </a:r>
            <a:r>
              <a:rPr lang="en-GB" sz="700" i="1">
                <a:solidFill>
                  <a:schemeClr val="tx1">
                    <a:lumMod val="60000"/>
                    <a:lumOff val="4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https://indico.cern.ch/event/760815/contributions/3156773/</a:t>
            </a:r>
            <a:endParaRPr lang="en-GB" sz="700" i="1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D44DA88-5EFA-8D76-453A-82A31D2D69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91263" y="1019898"/>
            <a:ext cx="2729884" cy="186086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F51F0DC-1801-D654-8122-95387085C842}"/>
              </a:ext>
            </a:extLst>
          </p:cNvPr>
          <p:cNvCxnSpPr/>
          <p:nvPr/>
        </p:nvCxnSpPr>
        <p:spPr>
          <a:xfrm>
            <a:off x="5600792" y="882511"/>
            <a:ext cx="115252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D8F8790-D275-EE91-7B9B-A89318083B4D}"/>
              </a:ext>
            </a:extLst>
          </p:cNvPr>
          <p:cNvSpPr txBox="1"/>
          <p:nvPr/>
        </p:nvSpPr>
        <p:spPr>
          <a:xfrm>
            <a:off x="5515067" y="513384"/>
            <a:ext cx="169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/>
              <a:t>Translate to average power loss per cycle at 10 A/s</a:t>
            </a:r>
            <a:endParaRPr lang="en-GB" sz="90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4CAAFAE-FBE9-2EAB-4BC4-4BFF3A182105}"/>
              </a:ext>
            </a:extLst>
          </p:cNvPr>
          <p:cNvSpPr txBox="1"/>
          <p:nvPr/>
        </p:nvSpPr>
        <p:spPr>
          <a:xfrm>
            <a:off x="6117310" y="3017458"/>
            <a:ext cx="29643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Average power dissipation per double aperture varies between 2 and 4 W/m, depending on the cycle.</a:t>
            </a:r>
          </a:p>
          <a:p>
            <a:endParaRPr lang="en-US" sz="800" dirty="0"/>
          </a:p>
          <a:p>
            <a:r>
              <a:rPr lang="en-US" sz="800" dirty="0"/>
              <a:t>The 3 W/m (as has been confirmed before) during ramping will be used throughout the rest of the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271415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8" grpId="0"/>
      <p:bldP spid="1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C01EF2-CF63-6B05-6085-881F5CF59FA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2/19/2025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89FB63-4F37-0A29-DEF6-086531799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8CDB0C-08C4-323E-8587-23AE84B405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D86B24D-AC70-9FB6-EA05-EB83C34F4D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18" t="6123" r="36911" b="25930"/>
          <a:stretch/>
        </p:blipFill>
        <p:spPr>
          <a:xfrm>
            <a:off x="205619" y="1172540"/>
            <a:ext cx="2757587" cy="23115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4B30D8B-13D5-646F-BBB6-08AB484F33F5}"/>
              </a:ext>
            </a:extLst>
          </p:cNvPr>
          <p:cNvSpPr txBox="1"/>
          <p:nvPr/>
        </p:nvSpPr>
        <p:spPr>
          <a:xfrm>
            <a:off x="3140649" y="1169732"/>
            <a:ext cx="5611525" cy="19928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/>
              <a:t>Measurement method:</a:t>
            </a:r>
          </a:p>
          <a:p>
            <a:pPr marL="171450" indent="-171450">
              <a:buFontTx/>
              <a:buChar char="-"/>
            </a:pPr>
            <a:r>
              <a:rPr lang="en-US" sz="1100"/>
              <a:t>Current </a:t>
            </a:r>
            <a:r>
              <a:rPr lang="en-US" sz="1100" dirty="0"/>
              <a:t>cycles done </a:t>
            </a:r>
            <a:r>
              <a:rPr lang="en-US" sz="1100"/>
              <a:t>in MBH-prototype with different ramp rates between 1 and 6 kA</a:t>
            </a:r>
          </a:p>
          <a:p>
            <a:pPr marL="171450" indent="-171450">
              <a:buFontTx/>
              <a:buChar char="-"/>
            </a:pPr>
            <a:r>
              <a:rPr lang="en-US" sz="1100"/>
              <a:t>Fixing </a:t>
            </a:r>
            <a:r>
              <a:rPr lang="en-US" sz="1100" dirty="0"/>
              <a:t>the pumping valve (45 % </a:t>
            </a:r>
            <a:r>
              <a:rPr lang="en-US" sz="1100"/>
              <a:t>open)</a:t>
            </a:r>
          </a:p>
          <a:p>
            <a:pPr marL="171450" indent="-171450">
              <a:buFontTx/>
              <a:buChar char="-"/>
            </a:pPr>
            <a:r>
              <a:rPr lang="en-US" sz="1100"/>
              <a:t>Monitoring </a:t>
            </a:r>
            <a:r>
              <a:rPr lang="en-US" sz="1100" dirty="0"/>
              <a:t>the temperature rise in TT821 </a:t>
            </a:r>
            <a:r>
              <a:rPr lang="en-US" sz="900" dirty="0"/>
              <a:t>(between shell and yoke in the middle of the magnet) </a:t>
            </a:r>
          </a:p>
          <a:p>
            <a:endParaRPr lang="en-US" sz="1050" dirty="0"/>
          </a:p>
          <a:p>
            <a:r>
              <a:rPr lang="en-US" sz="1050" b="1"/>
              <a:t>Results are </a:t>
            </a:r>
            <a:r>
              <a:rPr lang="en-US" sz="1050" b="1" dirty="0"/>
              <a:t>summarized by : </a:t>
            </a:r>
          </a:p>
          <a:p>
            <a:pPr marL="257175" indent="-257175">
              <a:buAutoNum type="arabicPeriod"/>
            </a:pPr>
            <a:r>
              <a:rPr lang="en-US" sz="1050" dirty="0"/>
              <a:t>Calculating the average power dissipation over the cycles (Electrically measured)</a:t>
            </a:r>
          </a:p>
          <a:p>
            <a:pPr marL="257175" indent="-257175">
              <a:buAutoNum type="arabicPeriod"/>
            </a:pPr>
            <a:r>
              <a:rPr lang="en-US" sz="1050" dirty="0"/>
              <a:t>Time to reach 2.17 K</a:t>
            </a:r>
          </a:p>
          <a:p>
            <a:pPr marL="257175" indent="-257175">
              <a:buAutoNum type="arabicPeriod"/>
            </a:pPr>
            <a:r>
              <a:rPr lang="en-US" sz="1050" dirty="0"/>
              <a:t>Slope from 1.95 K to 2.15 K</a:t>
            </a:r>
          </a:p>
          <a:p>
            <a:endParaRPr lang="en-US" sz="1350" dirty="0"/>
          </a:p>
          <a:p>
            <a:r>
              <a:rPr lang="en-US" sz="1100" dirty="0"/>
              <a:t>With the </a:t>
            </a:r>
            <a:r>
              <a:rPr lang="en-US" sz="1100" dirty="0" err="1"/>
              <a:t>cryo</a:t>
            </a:r>
            <a:r>
              <a:rPr lang="en-US" sz="1100" dirty="0"/>
              <a:t> heater reference power losses are done at 0, 4 and 8 W.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5264F234-7765-C628-D86A-DAA5BAB1A8D2}"/>
              </a:ext>
            </a:extLst>
          </p:cNvPr>
          <p:cNvCxnSpPr/>
          <p:nvPr/>
        </p:nvCxnSpPr>
        <p:spPr>
          <a:xfrm flipV="1">
            <a:off x="972947" y="2664037"/>
            <a:ext cx="1400375" cy="383665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9947B51-134F-5BCE-8F3C-AFAB26B5B2F3}"/>
              </a:ext>
            </a:extLst>
          </p:cNvPr>
          <p:cNvCxnSpPr/>
          <p:nvPr/>
        </p:nvCxnSpPr>
        <p:spPr>
          <a:xfrm flipV="1">
            <a:off x="891419" y="2619687"/>
            <a:ext cx="1707306" cy="5263"/>
          </a:xfrm>
          <a:prstGeom prst="straightConnector1">
            <a:avLst/>
          </a:prstGeom>
          <a:ln>
            <a:solidFill>
              <a:schemeClr val="tx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354209D9-B5C2-3FD5-DEB8-F81497819531}"/>
              </a:ext>
            </a:extLst>
          </p:cNvPr>
          <p:cNvSpPr txBox="1"/>
          <p:nvPr/>
        </p:nvSpPr>
        <p:spPr>
          <a:xfrm>
            <a:off x="25300" y="4213435"/>
            <a:ext cx="609201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/>
              <a:t>G. Willering – AC-loss measurements 11T horizontal magnet – calorimetric and electric. </a:t>
            </a:r>
            <a:r>
              <a:rPr lang="en-GB" sz="700">
                <a:hlinkClick r:id="rId3"/>
              </a:rPr>
              <a:t>https://indico.cern.ch/event/760815/contributions/3156773/</a:t>
            </a:r>
            <a:endParaRPr lang="en-GB" sz="70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D0DB693-7DE5-E7C7-BF3F-3CBB25D91036}"/>
              </a:ext>
            </a:extLst>
          </p:cNvPr>
          <p:cNvSpPr txBox="1"/>
          <p:nvPr/>
        </p:nvSpPr>
        <p:spPr>
          <a:xfrm>
            <a:off x="131656" y="496369"/>
            <a:ext cx="65453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/>
              <a:t>This was the only (recent) measurement campaign using calorimetric loss measurements at CERN and comparing them to the electrical loss measurements.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F67AC14-8CE6-3212-18D2-16BB06E2BC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655" y="124342"/>
            <a:ext cx="8226854" cy="282580"/>
          </a:xfrm>
        </p:spPr>
        <p:txBody>
          <a:bodyPr>
            <a:normAutofit fontScale="90000"/>
          </a:bodyPr>
          <a:lstStyle/>
          <a:p>
            <a:r>
              <a:rPr lang="en-US" sz="1800"/>
              <a:t>MBH 11T full length prototype - AC losses campaign - 2018</a:t>
            </a:r>
            <a:endParaRPr lang="en-US" sz="18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5459237-3668-1E82-31E3-721DE969D461}"/>
              </a:ext>
            </a:extLst>
          </p:cNvPr>
          <p:cNvCxnSpPr>
            <a:cxnSpLocks/>
          </p:cNvCxnSpPr>
          <p:nvPr/>
        </p:nvCxnSpPr>
        <p:spPr>
          <a:xfrm>
            <a:off x="877130" y="1169732"/>
            <a:ext cx="751644" cy="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F886C9A-B156-DFDC-9E37-CBB46DCFE096}"/>
              </a:ext>
            </a:extLst>
          </p:cNvPr>
          <p:cNvCxnSpPr/>
          <p:nvPr/>
        </p:nvCxnSpPr>
        <p:spPr>
          <a:xfrm>
            <a:off x="877130" y="1262063"/>
            <a:ext cx="0" cy="671512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0762742-710E-85D6-A783-32CC176D9660}"/>
              </a:ext>
            </a:extLst>
          </p:cNvPr>
          <p:cNvCxnSpPr/>
          <p:nvPr/>
        </p:nvCxnSpPr>
        <p:spPr>
          <a:xfrm>
            <a:off x="1577218" y="1262063"/>
            <a:ext cx="0" cy="671512"/>
          </a:xfrm>
          <a:prstGeom prst="line">
            <a:avLst/>
          </a:prstGeom>
          <a:ln>
            <a:solidFill>
              <a:schemeClr val="tx2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C597F9D-5519-60B7-8246-B730B55761D9}"/>
              </a:ext>
            </a:extLst>
          </p:cNvPr>
          <p:cNvSpPr txBox="1"/>
          <p:nvPr/>
        </p:nvSpPr>
        <p:spPr>
          <a:xfrm>
            <a:off x="641678" y="922165"/>
            <a:ext cx="13067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00"/>
              <a:t>~18 kJ, 360 s, ~ 50 W</a:t>
            </a:r>
            <a:endParaRPr lang="en-GB" sz="900"/>
          </a:p>
        </p:txBody>
      </p:sp>
    </p:spTree>
    <p:extLst>
      <p:ext uri="{BB962C8B-B14F-4D97-AF65-F5344CB8AC3E}">
        <p14:creationId xmlns:p14="http://schemas.microsoft.com/office/powerpoint/2010/main" val="3881801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637" y="93246"/>
            <a:ext cx="8226854" cy="302042"/>
          </a:xfrm>
        </p:spPr>
        <p:txBody>
          <a:bodyPr>
            <a:normAutofit fontScale="90000"/>
          </a:bodyPr>
          <a:lstStyle/>
          <a:p>
            <a:r>
              <a:rPr lang="en-US" sz="1600" dirty="0"/>
              <a:t>Calorimetric loss measurements MBH-proto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467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Discussion on  losses and quench temperatures 11T - 26-09-2018 - G. Willering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914400" rtl="0" eaLnBrk="1" latinLnBrk="0" hangingPunct="1"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C7E12-22AD-4C4E-A1E2-4B3ADEE36751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316854" y="2712183"/>
            <a:ext cx="688404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1200"/>
              <a:t>Electrical </a:t>
            </a:r>
            <a:r>
              <a:rPr lang="en-US" sz="1200" dirty="0"/>
              <a:t>AC loss measurements are consistent with </a:t>
            </a:r>
            <a:r>
              <a:rPr lang="en-US" sz="1200" err="1"/>
              <a:t>cryoheater</a:t>
            </a:r>
            <a:r>
              <a:rPr lang="en-US" sz="1200"/>
              <a:t> calibration measurements</a:t>
            </a:r>
          </a:p>
          <a:p>
            <a:pPr marL="171450" indent="-171450">
              <a:buFontTx/>
              <a:buChar char="-"/>
            </a:pPr>
            <a:r>
              <a:rPr lang="en-US" sz="1200"/>
              <a:t>Calorimetric loss measurement could work for the horizontal benches at 1.9 K, but only when calibrated with electrical measurements. </a:t>
            </a:r>
          </a:p>
          <a:p>
            <a:pPr marL="171450" indent="-171450">
              <a:buFontTx/>
              <a:buChar char="-"/>
            </a:pPr>
            <a:endParaRPr lang="en-US" sz="1200" dirty="0"/>
          </a:p>
          <a:p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E7B2328-EDB1-276C-DC0A-67F3DDE670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854" y="876946"/>
            <a:ext cx="1997721" cy="169480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7A70D68-B2A0-E786-07F9-3D2EAC9011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642" y="876947"/>
            <a:ext cx="2450647" cy="169480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7302097-352A-BAFF-C4BD-CDEC679D6C17}"/>
              </a:ext>
            </a:extLst>
          </p:cNvPr>
          <p:cNvSpPr txBox="1"/>
          <p:nvPr/>
        </p:nvSpPr>
        <p:spPr>
          <a:xfrm>
            <a:off x="25300" y="4213435"/>
            <a:ext cx="6092010" cy="2000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/>
              <a:t>G. Willering – AC-loss measurements 11T horizontal magnet – calorimetric and electric. </a:t>
            </a:r>
            <a:r>
              <a:rPr lang="en-GB" sz="700">
                <a:hlinkClick r:id="rId4"/>
              </a:rPr>
              <a:t>https://indico.cern.ch/event/760815/contributions/3156773/</a:t>
            </a:r>
            <a:endParaRPr lang="en-GB" sz="700"/>
          </a:p>
        </p:txBody>
      </p:sp>
    </p:spTree>
    <p:extLst>
      <p:ext uri="{BB962C8B-B14F-4D97-AF65-F5344CB8AC3E}">
        <p14:creationId xmlns:p14="http://schemas.microsoft.com/office/powerpoint/2010/main" val="1039008956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17928</TotalTime>
  <Words>1465</Words>
  <Application>Microsoft Office PowerPoint</Application>
  <PresentationFormat>On-screen Show (16:9)</PresentationFormat>
  <Paragraphs>177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Cambria Math</vt:lpstr>
      <vt:lpstr>Helvetica Neue</vt:lpstr>
      <vt:lpstr>CERNCorporate16-9</vt:lpstr>
      <vt:lpstr>Loss measurements in superconducting magnets at CERN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MBH 11T full length prototype - AC losses campaign - 2018</vt:lpstr>
      <vt:lpstr>MBH 11T full length prototype - AC losses campaign - 2018</vt:lpstr>
      <vt:lpstr>Calorimetric loss measurements MBH-proto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Gerard Willering</dc:creator>
  <cp:lastModifiedBy>Gerard Willering</cp:lastModifiedBy>
  <cp:revision>15</cp:revision>
  <dcterms:created xsi:type="dcterms:W3CDTF">2024-09-02T14:01:06Z</dcterms:created>
  <dcterms:modified xsi:type="dcterms:W3CDTF">2025-02-19T14:48:58Z</dcterms:modified>
</cp:coreProperties>
</file>