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9" r:id="rId2"/>
    <p:sldId id="566" r:id="rId3"/>
    <p:sldId id="644" r:id="rId4"/>
    <p:sldId id="508" r:id="rId5"/>
    <p:sldId id="354" r:id="rId6"/>
    <p:sldId id="355" r:id="rId7"/>
    <p:sldId id="643" r:id="rId8"/>
    <p:sldId id="737" r:id="rId9"/>
    <p:sldId id="724" r:id="rId10"/>
    <p:sldId id="268" r:id="rId11"/>
    <p:sldId id="281" r:id="rId12"/>
    <p:sldId id="739" r:id="rId13"/>
    <p:sldId id="736" r:id="rId14"/>
    <p:sldId id="740" r:id="rId15"/>
    <p:sldId id="28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AFCC288-0870-232F-8BED-03F6B6C10695}" name="Julie Biringer" initials="JB" userId="S::julie.biringer@cern.ch::a105f31e-ccca-4a18-b0ac-e0be0db98ed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7386" autoAdjust="0"/>
  </p:normalViewPr>
  <p:slideViewPr>
    <p:cSldViewPr snapToGrid="0" snapToObjects="1">
      <p:cViewPr varScale="1">
        <p:scale>
          <a:sx n="72" d="100"/>
          <a:sy n="72" d="100"/>
        </p:scale>
        <p:origin x="207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6/5/2025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325716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AFAC84-B53D-4C74-88DB-C6F7F1D6CFFE}" type="slidenum">
              <a:rPr lang="en-GB" smtClean="0"/>
              <a:t>10</a:t>
            </a:fld>
            <a:endParaRPr lang="en-GB"/>
          </a:p>
        </p:txBody>
      </p:sp>
    </p:spTree>
    <p:extLst>
      <p:ext uri="{BB962C8B-B14F-4D97-AF65-F5344CB8AC3E}">
        <p14:creationId xmlns:p14="http://schemas.microsoft.com/office/powerpoint/2010/main" val="3360853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11</a:t>
            </a:fld>
            <a:endParaRPr lang="en-GB"/>
          </a:p>
        </p:txBody>
      </p:sp>
    </p:spTree>
    <p:extLst>
      <p:ext uri="{BB962C8B-B14F-4D97-AF65-F5344CB8AC3E}">
        <p14:creationId xmlns:p14="http://schemas.microsoft.com/office/powerpoint/2010/main" val="975665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047324"/>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271195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2066" indent="-302066">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BD0B1B-2E9E-4C6A-BDF3-47C5C228E33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9154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924435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9417C9-94FB-7D58-58C0-55CED63731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45C12A-A498-544F-1C70-644F4C98DF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B11383-0F16-48BB-57EE-18CF93E0B4F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74DB123-B2FB-B12E-FC00-DCE6423427B8}"/>
              </a:ext>
            </a:extLst>
          </p:cNvPr>
          <p:cNvSpPr>
            <a:spLocks noGrp="1"/>
          </p:cNvSpPr>
          <p:nvPr>
            <p:ph type="sldNum" sz="quarter" idx="10"/>
          </p:nvPr>
        </p:nvSpPr>
        <p:spPr/>
        <p:txBody>
          <a:bodyPr/>
          <a:lstStyle/>
          <a:p>
            <a:fld id="{5CF92A6F-68B0-4EDD-8003-8ADF01E74595}" type="slidenum">
              <a:rPr lang="en-GB" smtClean="0"/>
              <a:t>3</a:t>
            </a:fld>
            <a:endParaRPr lang="en-GB"/>
          </a:p>
        </p:txBody>
      </p:sp>
    </p:spTree>
    <p:extLst>
      <p:ext uri="{BB962C8B-B14F-4D97-AF65-F5344CB8AC3E}">
        <p14:creationId xmlns:p14="http://schemas.microsoft.com/office/powerpoint/2010/main" val="2229206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A2451-A685-972C-9BF2-58B3AC3F7F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C3350C-165F-2541-6072-2244046F8C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5F2A9B-1AD7-43F6-ACCC-1D70764ED3B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8916F03-AFEA-7378-A29F-7653A16B03BA}"/>
              </a:ext>
            </a:extLst>
          </p:cNvPr>
          <p:cNvSpPr>
            <a:spLocks noGrp="1"/>
          </p:cNvSpPr>
          <p:nvPr>
            <p:ph type="sldNum" sz="quarter" idx="10"/>
          </p:nvPr>
        </p:nvSpPr>
        <p:spPr/>
        <p:txBody>
          <a:bodyPr/>
          <a:lstStyle/>
          <a:p>
            <a:fld id="{5CF92A6F-68B0-4EDD-8003-8ADF01E74595}" type="slidenum">
              <a:rPr lang="en-GB" smtClean="0"/>
              <a:t>4</a:t>
            </a:fld>
            <a:endParaRPr lang="en-GB"/>
          </a:p>
        </p:txBody>
      </p:sp>
    </p:spTree>
    <p:extLst>
      <p:ext uri="{BB962C8B-B14F-4D97-AF65-F5344CB8AC3E}">
        <p14:creationId xmlns:p14="http://schemas.microsoft.com/office/powerpoint/2010/main" val="2029420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5</a:t>
            </a:fld>
            <a:endParaRPr lang="en-GB"/>
          </a:p>
        </p:txBody>
      </p:sp>
    </p:spTree>
    <p:extLst>
      <p:ext uri="{BB962C8B-B14F-4D97-AF65-F5344CB8AC3E}">
        <p14:creationId xmlns:p14="http://schemas.microsoft.com/office/powerpoint/2010/main" val="1635501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6</a:t>
            </a:fld>
            <a:endParaRPr lang="en-GB"/>
          </a:p>
        </p:txBody>
      </p:sp>
    </p:spTree>
    <p:extLst>
      <p:ext uri="{BB962C8B-B14F-4D97-AF65-F5344CB8AC3E}">
        <p14:creationId xmlns:p14="http://schemas.microsoft.com/office/powerpoint/2010/main" val="2117300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817742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1629366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AFAC84-B53D-4C74-88DB-C6F7F1D6CFFE}" type="slidenum">
              <a:rPr lang="en-GB" smtClean="0"/>
              <a:t>9</a:t>
            </a:fld>
            <a:endParaRPr lang="en-GB"/>
          </a:p>
        </p:txBody>
      </p:sp>
    </p:spTree>
    <p:extLst>
      <p:ext uri="{BB962C8B-B14F-4D97-AF65-F5344CB8AC3E}">
        <p14:creationId xmlns:p14="http://schemas.microsoft.com/office/powerpoint/2010/main" val="38051178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90" y="373593"/>
            <a:ext cx="5616575"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9"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7" y="0"/>
            <a:ext cx="6024563"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a:lvl1p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 Delille | CERN HSE Head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9"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a:lvl1pPr>
          </a:lstStyle>
          <a:p>
            <a:r>
              <a:rPr lang="en-GB"/>
              <a:t>B. Delille | CERN HSE Head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5"/>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5"/>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9"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a:lvl1pPr>
          </a:lstStyle>
          <a:p>
            <a:r>
              <a:rPr lang="en-GB"/>
              <a:t>B. Delille | CERN HSE Head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5"/>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2" y="396970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7"/>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9" y="1592264"/>
            <a:ext cx="5616575" cy="668337"/>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90" y="2420940"/>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lvl1pPr>
              <a:defRPr/>
            </a:lvl1pPr>
          </a:lstStyle>
          <a:p>
            <a:r>
              <a:rPr lang="en-GB"/>
              <a:t>B. Delille | CERN HSE Head</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2" y="2420940"/>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9"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40"/>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7"/>
            <a:ext cx="3713187" cy="3779837"/>
          </a:xfrm>
          <a:pattFill prst="lgCheck">
            <a:fgClr>
              <a:schemeClr val="accent4"/>
            </a:fgClr>
            <a:bgClr>
              <a:schemeClr val="bg1"/>
            </a:bgClr>
          </a:pattFill>
        </p:spPr>
        <p:txBody>
          <a:bodyPr anchor="ctr"/>
          <a:lstStyle>
            <a:lvl1pPr marL="0" marR="0" indent="0" algn="ctr" defTabSz="914377"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8" y="1601228"/>
            <a:ext cx="3708401" cy="668337"/>
          </a:xfrm>
        </p:spPr>
        <p:txBody>
          <a:bodyPr anchor="t" anchorCtr="0"/>
          <a:lstStyle>
            <a:lvl1pPr marL="0" indent="0">
              <a:spcBef>
                <a:spcPts val="400"/>
              </a:spcBef>
              <a:spcAft>
                <a:spcPts val="0"/>
              </a:spcAft>
              <a:buNone/>
              <a:defRPr sz="21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4"/>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lvl1pPr>
              <a:defRPr/>
            </a:lvl1pPr>
          </a:lstStyle>
          <a:p>
            <a:r>
              <a:rPr lang="en-GB"/>
              <a:t>B. Delille | CERN HSE Head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7" y="1601378"/>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8" y="2732444"/>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B. Delille | CERN HSE Head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2" y="1601378"/>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8"/>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90"/>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90"/>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lvl1pPr>
              <a:defRPr/>
            </a:lvl1pPr>
          </a:lstStyle>
          <a:p>
            <a:r>
              <a:rPr lang="en-GB"/>
              <a:t>B. Delille | CERN HSE Head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9" y="4294190"/>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90"/>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90"/>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lvl1pPr>
              <a:defRPr/>
            </a:lvl1pPr>
          </a:lstStyle>
          <a:p>
            <a:r>
              <a:rPr lang="en-GB"/>
              <a:t>B. Delille | CERN HSE Head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9" y="4294190"/>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9" y="1709740"/>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5"/>
            <a:ext cx="11376027" cy="1500187"/>
          </a:xfrm>
        </p:spPr>
        <p:txBody>
          <a:bodyPr/>
          <a:lstStyle>
            <a:lvl1pPr marL="0" indent="0">
              <a:buNone/>
              <a:defRPr sz="2400">
                <a:solidFill>
                  <a:schemeClr val="accent2"/>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lvl1pPr>
              <a:defRPr/>
            </a:lvl1p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B. Delille | CERN HSE Head</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9" y="6196406"/>
            <a:ext cx="11376025" cy="369332"/>
          </a:xfrm>
          <a:prstGeom prst="rect">
            <a:avLst/>
          </a:prstGeom>
          <a:noFill/>
        </p:spPr>
        <p:txBody>
          <a:bodyPr wrap="square" rtlCol="0">
            <a:spAutoFit/>
          </a:bodyPr>
          <a:lstStyle/>
          <a:p>
            <a:pPr algn="ctr"/>
            <a:r>
              <a:rPr kumimoji="0" lang="fr-CH" sz="1800" dirty="0" err="1"/>
              <a:t>home.cern</a:t>
            </a:r>
            <a:endParaRPr lang="en-US" sz="18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a:xfrm>
            <a:off x="1137351" y="6262302"/>
            <a:ext cx="872071"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 Delille | CERN HSE Head</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032051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a:xfrm>
            <a:off x="1137351" y="6262302"/>
            <a:ext cx="872071"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a:t>B. Delille | CERN HSE Head</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063366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tandard-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6400" y="406400"/>
            <a:ext cx="10336551" cy="493010"/>
          </a:xfrm>
          <a:prstGeom prst="rect">
            <a:avLst/>
          </a:prstGeom>
        </p:spPr>
        <p:txBody>
          <a:bodyPr/>
          <a:lstStyle>
            <a:lvl1pPr>
              <a:defRPr sz="3334" b="1">
                <a:latin typeface="Open Sans" panose="020B0606030504020204" pitchFamily="34" charset="0"/>
                <a:ea typeface="Open Sans" panose="020B0606030504020204" pitchFamily="34" charset="0"/>
                <a:cs typeface="Open Sans" panose="020B0606030504020204" pitchFamily="34" charset="0"/>
              </a:defRPr>
            </a:lvl1pPr>
          </a:lstStyle>
          <a:p>
            <a:r>
              <a:rPr lang="en-US" dirty="0"/>
              <a:t>Title,50 </a:t>
            </a:r>
            <a:r>
              <a:rPr lang="en-US" dirty="0" err="1"/>
              <a:t>pt</a:t>
            </a:r>
            <a:r>
              <a:rPr lang="en-US" dirty="0"/>
              <a:t>, Bold, Open Sans</a:t>
            </a:r>
            <a:endParaRPr lang="en-GB" dirty="0"/>
          </a:p>
        </p:txBody>
      </p:sp>
      <p:sp>
        <p:nvSpPr>
          <p:cNvPr id="4" name="Text Placeholder 3"/>
          <p:cNvSpPr>
            <a:spLocks noGrp="1"/>
          </p:cNvSpPr>
          <p:nvPr>
            <p:ph type="body" sz="quarter" idx="10" hasCustomPrompt="1"/>
          </p:nvPr>
        </p:nvSpPr>
        <p:spPr>
          <a:xfrm>
            <a:off x="406400" y="899410"/>
            <a:ext cx="3668061" cy="429718"/>
          </a:xfrm>
          <a:prstGeom prst="rect">
            <a:avLst/>
          </a:prstGeom>
        </p:spPr>
        <p:txBody>
          <a:bodyPr/>
          <a:lstStyle>
            <a:lvl1pPr marL="0" indent="0">
              <a:buNone/>
              <a:defRPr sz="1867" baseline="0">
                <a:latin typeface="Open Sans" panose="020B0606030504020204" pitchFamily="34" charset="0"/>
                <a:ea typeface="Open Sans" panose="020B0606030504020204" pitchFamily="34" charset="0"/>
                <a:cs typeface="Open Sans" panose="020B0606030504020204" pitchFamily="34" charset="0"/>
              </a:defRPr>
            </a:lvl1pPr>
          </a:lstStyle>
          <a:p>
            <a:pPr lvl="0"/>
            <a:r>
              <a:rPr lang="fr-CH" dirty="0" err="1"/>
              <a:t>Sub-title</a:t>
            </a:r>
            <a:r>
              <a:rPr lang="fr-CH" dirty="0"/>
              <a:t>, 28 pt</a:t>
            </a:r>
            <a:endParaRPr lang="en-GB"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72800" y="406400"/>
            <a:ext cx="812800" cy="812800"/>
          </a:xfrm>
          <a:prstGeom prst="rect">
            <a:avLst/>
          </a:prstGeom>
        </p:spPr>
      </p:pic>
    </p:spTree>
    <p:extLst>
      <p:ext uri="{BB962C8B-B14F-4D97-AF65-F5344CB8AC3E}">
        <p14:creationId xmlns:p14="http://schemas.microsoft.com/office/powerpoint/2010/main" val="2102564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1"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9" y="3429002"/>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4"/>
            <a:ext cx="11376027" cy="803787"/>
          </a:xfrm>
        </p:spPr>
        <p:txBody>
          <a:bodyPr>
            <a:noAutofit/>
          </a:bodyPr>
          <a:lstStyle>
            <a:lvl1pPr marL="0" indent="0" algn="l">
              <a:buNone/>
              <a:defRPr sz="2000" b="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3992" indent="-323992">
              <a:buFont typeface="Arial" charset="0"/>
              <a:buChar char="•"/>
              <a:tabLst/>
              <a:defRPr sz="1800">
                <a:solidFill>
                  <a:schemeClr val="tx2"/>
                </a:solidFill>
              </a:defRPr>
            </a:lvl2pPr>
            <a:lvl3pPr marL="647984" indent="-323992">
              <a:buSzPct val="100000"/>
              <a:buFont typeface="Arial" panose="020B0604020202020204" pitchFamily="34" charset="0"/>
              <a:buChar char="•"/>
              <a:tabLst/>
              <a:defRPr>
                <a:solidFill>
                  <a:schemeClr val="tx2"/>
                </a:solidFill>
              </a:defRPr>
            </a:lvl3pPr>
            <a:lvl4pPr marL="971976" indent="-323992">
              <a:buSzPct val="100000"/>
              <a:buFont typeface="Arial" charset="0"/>
              <a:buChar char="•"/>
              <a:tabLst/>
              <a:defRPr>
                <a:solidFill>
                  <a:schemeClr val="tx2"/>
                </a:solidFill>
              </a:defRPr>
            </a:lvl4pPr>
            <a:lvl5pPr marL="2057349" indent="-228594">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891" indent="-342891">
              <a:buFont typeface="Arial" panose="020B0604020202020204" pitchFamily="34" charset="0"/>
              <a:buChar char="•"/>
              <a:defRPr>
                <a:solidFill>
                  <a:schemeClr val="tx2">
                    <a:lumMod val="50000"/>
                  </a:schemeClr>
                </a:solidFill>
              </a:defRPr>
            </a:lvl1pPr>
            <a:lvl2pPr marL="628635" indent="-261932">
              <a:buFont typeface="Arial" panose="020B0604020202020204" pitchFamily="34" charset="0"/>
              <a:buChar char="•"/>
              <a:tabLst/>
              <a:defRPr sz="1800">
                <a:solidFill>
                  <a:schemeClr val="tx2">
                    <a:lumMod val="50000"/>
                  </a:schemeClr>
                </a:solidFill>
              </a:defRPr>
            </a:lvl2pPr>
            <a:lvl3pPr marL="888978" indent="-260344">
              <a:buSzPct val="100000"/>
              <a:buFont typeface="Arial" panose="020B0604020202020204" pitchFamily="34" charset="0"/>
              <a:buChar char="•"/>
              <a:tabLst/>
              <a:defRPr sz="1800">
                <a:solidFill>
                  <a:schemeClr val="tx2">
                    <a:lumMod val="50000"/>
                  </a:schemeClr>
                </a:solidFill>
              </a:defRPr>
            </a:lvl3pPr>
            <a:lvl4pPr marL="1209644" indent="-269868">
              <a:buSzPct val="100000"/>
              <a:buFont typeface="Arial" panose="020B0604020202020204" pitchFamily="34" charset="0"/>
              <a:buChar char="•"/>
              <a:tabLst/>
              <a:defRPr sz="1600">
                <a:solidFill>
                  <a:schemeClr val="tx2">
                    <a:lumMod val="50000"/>
                  </a:schemeClr>
                </a:solidFill>
              </a:defRPr>
            </a:lvl4pPr>
            <a:lvl5pPr marL="2057349" indent="-228594">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 Delille | CERN HSE Head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9"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3992" indent="-323992">
              <a:buFont typeface="Arial" charset="0"/>
              <a:buChar char="•"/>
              <a:tabLst/>
              <a:defRPr sz="2100">
                <a:solidFill>
                  <a:schemeClr val="bg1"/>
                </a:solidFill>
              </a:defRPr>
            </a:lvl2pPr>
            <a:lvl3pPr marL="647984" indent="-323992">
              <a:buSzPct val="100000"/>
              <a:buFont typeface="Arial" panose="020B0604020202020204" pitchFamily="34" charset="0"/>
              <a:buChar char="•"/>
              <a:tabLst/>
              <a:defRPr sz="1800">
                <a:solidFill>
                  <a:schemeClr val="bg1"/>
                </a:solidFill>
              </a:defRPr>
            </a:lvl3pPr>
            <a:lvl4pPr marL="971976" indent="-323992">
              <a:buSzPct val="100000"/>
              <a:buFont typeface="Arial" charset="0"/>
              <a:buChar char="•"/>
              <a:tabLst/>
              <a:defRPr>
                <a:solidFill>
                  <a:schemeClr val="bg1"/>
                </a:solidFill>
              </a:defRPr>
            </a:lvl4pPr>
            <a:lvl5pPr marL="2057349" indent="-228594">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2574101" y="6356352"/>
            <a:ext cx="1542289" cy="359626"/>
          </a:xfrm>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9"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6"/>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9" y="365127"/>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9" y="1592264"/>
            <a:ext cx="5616575" cy="668337"/>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9" y="2427287"/>
            <a:ext cx="5616575" cy="3762376"/>
          </a:xfrm>
        </p:spPr>
        <p:txBody>
          <a:bodyPr/>
          <a:lstStyle>
            <a:lvl1pPr marL="323992" indent="-323992">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3992" indent="-323992">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lvl1pPr>
              <a:defRPr/>
            </a:lvl1pPr>
          </a:lstStyle>
          <a:p>
            <a:r>
              <a:rPr lang="en-GB"/>
              <a:t>B. Delille | CERN HSE Head</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9"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101" y="6350853"/>
            <a:ext cx="1542289"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2"/>
            <a:ext cx="681255"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56352"/>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B. Delille | CERN HSE Head</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 id="2147483677" r:id="rId24"/>
  </p:sldLayoutIdLst>
  <p:hf hdr="0"/>
  <p:txStyles>
    <p:titleStyle>
      <a:lvl1pPr algn="l" defTabSz="914377"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377"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43" indent="-323992" algn="l" defTabSz="914377"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7984" indent="-323992" algn="l" defTabSz="914377"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1976" indent="-323992" algn="l" defTabSz="914377"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349" indent="-228594" algn="l" defTabSz="914377"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4.xml"/><Relationship Id="rId1" Type="http://schemas.openxmlformats.org/officeDocument/2006/relationships/tags" Target="../tags/tag1.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hyperlink" Target="https://edms.cern.ch/ui/file/3161491/7/CERN_2030_Environmental_Objectives_OverviewApril2025_v3.pdf" TargetMode="External"/><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2.xml"/><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TSO meet-up</a:t>
            </a:r>
            <a:br>
              <a:rPr lang="en-US" dirty="0"/>
            </a:br>
            <a:br>
              <a:rPr lang="en-US" dirty="0"/>
            </a:br>
            <a:r>
              <a:rPr lang="en-US" sz="4000" i="1" dirty="0"/>
              <a:t>Safety at CERN: our shared commitment</a:t>
            </a:r>
            <a:endParaRPr lang="en-US" i="1"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Benoît DELILLE – HSE Unit Head</a:t>
            </a:r>
          </a:p>
          <a:p>
            <a:pPr algn="l"/>
            <a:r>
              <a:rPr lang="en-US" sz="1800" dirty="0"/>
              <a:t>5 June 2025</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F8017-2C04-C64F-9824-CC472660831E}"/>
              </a:ext>
            </a:extLst>
          </p:cNvPr>
          <p:cNvSpPr>
            <a:spLocks noGrp="1"/>
          </p:cNvSpPr>
          <p:nvPr>
            <p:ph type="title"/>
          </p:nvPr>
        </p:nvSpPr>
        <p:spPr>
          <a:xfrm>
            <a:off x="263353" y="188641"/>
            <a:ext cx="11928648" cy="864095"/>
          </a:xfrm>
        </p:spPr>
        <p:txBody>
          <a:bodyPr>
            <a:normAutofit/>
          </a:bodyPr>
          <a:lstStyle/>
          <a:p>
            <a:r>
              <a:rPr lang="en-US" b="0" i="1" dirty="0">
                <a:solidFill>
                  <a:schemeClr val="accent1"/>
                </a:solidFill>
              </a:rPr>
              <a:t>Clarification and Implementation will be brought by the</a:t>
            </a:r>
          </a:p>
        </p:txBody>
      </p:sp>
      <p:sp>
        <p:nvSpPr>
          <p:cNvPr id="9" name="Content Placeholder 8">
            <a:extLst>
              <a:ext uri="{FF2B5EF4-FFF2-40B4-BE49-F238E27FC236}">
                <a16:creationId xmlns:a16="http://schemas.microsoft.com/office/drawing/2014/main" id="{BDDFE6F3-0AAF-6E4E-8488-09ABBA0B14F9}"/>
              </a:ext>
            </a:extLst>
          </p:cNvPr>
          <p:cNvSpPr>
            <a:spLocks noGrp="1"/>
          </p:cNvSpPr>
          <p:nvPr>
            <p:ph idx="1"/>
          </p:nvPr>
        </p:nvSpPr>
        <p:spPr>
          <a:xfrm>
            <a:off x="54708" y="2604728"/>
            <a:ext cx="10114942" cy="3620268"/>
          </a:xfrm>
        </p:spPr>
        <p:txBody>
          <a:bodyPr>
            <a:normAutofit fontScale="92500" lnSpcReduction="10000"/>
          </a:bodyPr>
          <a:lstStyle/>
          <a:p>
            <a:pPr marL="0" indent="0">
              <a:buNone/>
            </a:pPr>
            <a:r>
              <a:rPr lang="en-US" sz="2400" dirty="0"/>
              <a:t>Six work packages:</a:t>
            </a:r>
          </a:p>
          <a:p>
            <a:r>
              <a:rPr lang="en-GB" sz="2400" b="1" dirty="0"/>
              <a:t>WP1 — Stakeholders Cartography</a:t>
            </a:r>
          </a:p>
          <a:p>
            <a:r>
              <a:rPr lang="en-GB" sz="2400" b="1" dirty="0"/>
              <a:t>WP2 — Safety Risks and Emergency Identification</a:t>
            </a:r>
            <a:endParaRPr lang="en-GB" sz="2400" dirty="0"/>
          </a:p>
          <a:p>
            <a:r>
              <a:rPr lang="en-GB" sz="2400" b="1" dirty="0"/>
              <a:t>WP3 — Medical and Personal Assistance Response</a:t>
            </a:r>
            <a:endParaRPr lang="en-GB" sz="2400" dirty="0"/>
          </a:p>
          <a:p>
            <a:r>
              <a:rPr lang="en-GB" sz="2400" b="1" dirty="0"/>
              <a:t>WP4 —</a:t>
            </a:r>
            <a:r>
              <a:rPr lang="en-GB" sz="2400" dirty="0"/>
              <a:t> </a:t>
            </a:r>
            <a:r>
              <a:rPr lang="en-GB" sz="2400" b="1" dirty="0"/>
              <a:t>Environment and Asset Emergency Response</a:t>
            </a:r>
            <a:endParaRPr lang="en-GB" sz="2400" dirty="0"/>
          </a:p>
          <a:p>
            <a:r>
              <a:rPr lang="en-GB" sz="2400" b="1" dirty="0"/>
              <a:t>WP5 — Safety Inspections and Safety Reviews Response</a:t>
            </a:r>
            <a:endParaRPr lang="en-GB" sz="2400" dirty="0"/>
          </a:p>
          <a:p>
            <a:r>
              <a:rPr lang="en-GB" sz="2400" b="1" dirty="0">
                <a:solidFill>
                  <a:schemeClr val="accent1"/>
                </a:solidFill>
              </a:rPr>
              <a:t>WP6 — Framework Design and Implementation</a:t>
            </a:r>
            <a:endParaRPr lang="en-GB" sz="2400" dirty="0">
              <a:solidFill>
                <a:schemeClr val="accent1"/>
              </a:solidFill>
            </a:endParaRPr>
          </a:p>
        </p:txBody>
      </p:sp>
      <p:pic>
        <p:nvPicPr>
          <p:cNvPr id="6" name="Picture 5" descr="A picture containing text, bottle&#10;&#10;Description automatically generated">
            <a:extLst>
              <a:ext uri="{FF2B5EF4-FFF2-40B4-BE49-F238E27FC236}">
                <a16:creationId xmlns:a16="http://schemas.microsoft.com/office/drawing/2014/main" id="{286DFBFA-21EC-E14C-9C33-E062EEF32A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9976" y="1124744"/>
            <a:ext cx="5861945" cy="1440000"/>
          </a:xfrm>
          <a:prstGeom prst="rect">
            <a:avLst/>
          </a:prstGeom>
        </p:spPr>
      </p:pic>
      <p:sp>
        <p:nvSpPr>
          <p:cNvPr id="7" name="Slide Number Placeholder 6">
            <a:extLst>
              <a:ext uri="{FF2B5EF4-FFF2-40B4-BE49-F238E27FC236}">
                <a16:creationId xmlns:a16="http://schemas.microsoft.com/office/drawing/2014/main" id="{D860C917-44D5-4545-A5B8-25BFB6BB87FB}"/>
              </a:ext>
            </a:extLst>
          </p:cNvPr>
          <p:cNvSpPr>
            <a:spLocks noGrp="1"/>
          </p:cNvSpPr>
          <p:nvPr>
            <p:ph type="sldNum" sz="quarter" idx="12"/>
          </p:nvPr>
        </p:nvSpPr>
        <p:spPr/>
        <p:txBody>
          <a:bodyPr/>
          <a:lstStyle/>
          <a:p>
            <a:fld id="{BCD55979-00CC-4874-A80E-0959E76EB92F}" type="slidenum">
              <a:rPr lang="en-GB" smtClean="0"/>
              <a:t>10</a:t>
            </a:fld>
            <a:endParaRPr lang="en-GB"/>
          </a:p>
        </p:txBody>
      </p:sp>
      <p:sp>
        <p:nvSpPr>
          <p:cNvPr id="4" name="TextBox 3">
            <a:extLst>
              <a:ext uri="{FF2B5EF4-FFF2-40B4-BE49-F238E27FC236}">
                <a16:creationId xmlns:a16="http://schemas.microsoft.com/office/drawing/2014/main" id="{CC1FE656-A9E0-008E-7DAD-372AD86C2366}"/>
              </a:ext>
            </a:extLst>
          </p:cNvPr>
          <p:cNvSpPr txBox="1"/>
          <p:nvPr/>
        </p:nvSpPr>
        <p:spPr>
          <a:xfrm>
            <a:off x="335360" y="1508923"/>
            <a:ext cx="5189140" cy="646331"/>
          </a:xfrm>
          <a:prstGeom prst="rect">
            <a:avLst/>
          </a:prstGeom>
          <a:solidFill>
            <a:schemeClr val="accent5">
              <a:lumMod val="20000"/>
              <a:lumOff val="80000"/>
            </a:schemeClr>
          </a:solidFill>
        </p:spPr>
        <p:txBody>
          <a:bodyPr wrap="square" rtlCol="0">
            <a:spAutoFit/>
          </a:bodyPr>
          <a:lstStyle/>
          <a:p>
            <a:r>
              <a:rPr lang="fr-CH" dirty="0"/>
              <a:t>Product </a:t>
            </a:r>
            <a:r>
              <a:rPr lang="fr-CH" dirty="0" err="1"/>
              <a:t>Owner</a:t>
            </a:r>
            <a:r>
              <a:rPr lang="fr-CH" dirty="0"/>
              <a:t>: B. Delille &amp; HSEMB</a:t>
            </a:r>
          </a:p>
          <a:p>
            <a:r>
              <a:rPr lang="fr-CH" dirty="0"/>
              <a:t>Programme Coordination &amp; </a:t>
            </a:r>
            <a:r>
              <a:rPr lang="fr-CH" dirty="0" err="1"/>
              <a:t>Integration</a:t>
            </a:r>
            <a:r>
              <a:rPr lang="fr-CH" dirty="0"/>
              <a:t>: P. Bonnal</a:t>
            </a:r>
          </a:p>
        </p:txBody>
      </p:sp>
      <p:sp>
        <p:nvSpPr>
          <p:cNvPr id="10" name="TextBox 9">
            <a:extLst>
              <a:ext uri="{FF2B5EF4-FFF2-40B4-BE49-F238E27FC236}">
                <a16:creationId xmlns:a16="http://schemas.microsoft.com/office/drawing/2014/main" id="{A880F10F-5F2D-299B-EAFA-709D90742E86}"/>
              </a:ext>
            </a:extLst>
          </p:cNvPr>
          <p:cNvSpPr txBox="1"/>
          <p:nvPr/>
        </p:nvSpPr>
        <p:spPr>
          <a:xfrm>
            <a:off x="8760298" y="3098679"/>
            <a:ext cx="3376994" cy="892552"/>
          </a:xfrm>
          <a:prstGeom prst="rect">
            <a:avLst/>
          </a:prstGeom>
          <a:solidFill>
            <a:schemeClr val="accent5">
              <a:lumMod val="20000"/>
              <a:lumOff val="80000"/>
            </a:schemeClr>
          </a:solidFill>
        </p:spPr>
        <p:txBody>
          <a:bodyPr wrap="square" rtlCol="0">
            <a:spAutoFit/>
          </a:bodyPr>
          <a:lstStyle/>
          <a:p>
            <a:pPr marL="285750" indent="-285750">
              <a:buFont typeface="Arial" panose="020B0604020202020204" pitchFamily="34" charset="0"/>
              <a:buChar char="•"/>
            </a:pPr>
            <a:endParaRPr lang="fr-CH" sz="800" dirty="0"/>
          </a:p>
          <a:p>
            <a:pPr marL="285750" indent="-285750">
              <a:buFont typeface="Arial" panose="020B0604020202020204" pitchFamily="34" charset="0"/>
              <a:buChar char="•"/>
            </a:pPr>
            <a:endParaRPr lang="fr-CH" sz="800" dirty="0"/>
          </a:p>
          <a:p>
            <a:pPr marL="285750" indent="-285750">
              <a:buFont typeface="Arial" panose="020B0604020202020204" pitchFamily="34" charset="0"/>
              <a:buChar char="•"/>
            </a:pPr>
            <a:r>
              <a:rPr lang="fr-CH" sz="2000" dirty="0"/>
              <a:t>P. Bonnal</a:t>
            </a:r>
          </a:p>
          <a:p>
            <a:pPr marL="285750" indent="-285750">
              <a:buFont typeface="Arial" panose="020B0604020202020204" pitchFamily="34" charset="0"/>
              <a:buChar char="•"/>
            </a:pPr>
            <a:endParaRPr lang="fr-CH" sz="800" dirty="0"/>
          </a:p>
          <a:p>
            <a:pPr marL="285750" indent="-285750">
              <a:buFont typeface="Arial" panose="020B0604020202020204" pitchFamily="34" charset="0"/>
              <a:buChar char="•"/>
            </a:pPr>
            <a:endParaRPr lang="fr-CH" sz="800" dirty="0"/>
          </a:p>
        </p:txBody>
      </p:sp>
      <p:sp>
        <p:nvSpPr>
          <p:cNvPr id="12" name="TextBox 11">
            <a:extLst>
              <a:ext uri="{FF2B5EF4-FFF2-40B4-BE49-F238E27FC236}">
                <a16:creationId xmlns:a16="http://schemas.microsoft.com/office/drawing/2014/main" id="{13DCBCB7-F20A-98E6-93CF-C155522696DC}"/>
              </a:ext>
            </a:extLst>
          </p:cNvPr>
          <p:cNvSpPr txBox="1"/>
          <p:nvPr/>
        </p:nvSpPr>
        <p:spPr>
          <a:xfrm>
            <a:off x="8760298" y="4154845"/>
            <a:ext cx="3376994" cy="400110"/>
          </a:xfrm>
          <a:prstGeom prst="rect">
            <a:avLst/>
          </a:prstGeom>
          <a:solidFill>
            <a:schemeClr val="accent5">
              <a:lumMod val="20000"/>
              <a:lumOff val="80000"/>
            </a:schemeClr>
          </a:solidFill>
        </p:spPr>
        <p:txBody>
          <a:bodyPr wrap="square" rtlCol="0">
            <a:spAutoFit/>
          </a:bodyPr>
          <a:lstStyle/>
          <a:p>
            <a:pPr marL="285750" indent="-285750">
              <a:buFont typeface="Arial" panose="020B0604020202020204" pitchFamily="34" charset="0"/>
              <a:buChar char="•"/>
            </a:pPr>
            <a:r>
              <a:rPr lang="fr-CH" sz="2000" dirty="0"/>
              <a:t>R. Otzenberger</a:t>
            </a:r>
          </a:p>
        </p:txBody>
      </p:sp>
      <p:sp>
        <p:nvSpPr>
          <p:cNvPr id="13" name="TextBox 12">
            <a:extLst>
              <a:ext uri="{FF2B5EF4-FFF2-40B4-BE49-F238E27FC236}">
                <a16:creationId xmlns:a16="http://schemas.microsoft.com/office/drawing/2014/main" id="{C813317F-9EC7-D736-587B-CA22148E1A7E}"/>
              </a:ext>
            </a:extLst>
          </p:cNvPr>
          <p:cNvSpPr txBox="1"/>
          <p:nvPr/>
        </p:nvSpPr>
        <p:spPr>
          <a:xfrm>
            <a:off x="8760299" y="4691913"/>
            <a:ext cx="3376994" cy="400110"/>
          </a:xfrm>
          <a:prstGeom prst="rect">
            <a:avLst/>
          </a:prstGeom>
          <a:solidFill>
            <a:schemeClr val="accent5">
              <a:lumMod val="20000"/>
              <a:lumOff val="80000"/>
            </a:schemeClr>
          </a:solidFill>
        </p:spPr>
        <p:txBody>
          <a:bodyPr wrap="square" rtlCol="0">
            <a:spAutoFit/>
          </a:bodyPr>
          <a:lstStyle/>
          <a:p>
            <a:pPr marL="285750" indent="-285750">
              <a:buFont typeface="Arial" panose="020B0604020202020204" pitchFamily="34" charset="0"/>
              <a:buChar char="•"/>
            </a:pPr>
            <a:r>
              <a:rPr lang="fr-CH" sz="2000" dirty="0"/>
              <a:t>S. Schadegg &amp; J. Audrain</a:t>
            </a:r>
          </a:p>
        </p:txBody>
      </p:sp>
      <p:pic>
        <p:nvPicPr>
          <p:cNvPr id="5" name="Picture 4" descr="A black and white logo&#10;&#10;AI-generated content may be incorrect.">
            <a:extLst>
              <a:ext uri="{FF2B5EF4-FFF2-40B4-BE49-F238E27FC236}">
                <a16:creationId xmlns:a16="http://schemas.microsoft.com/office/drawing/2014/main" id="{BD9D281C-0A00-FBFE-6296-7A63884294F7}"/>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21078709">
            <a:off x="4835932" y="2912607"/>
            <a:ext cx="1577587" cy="613506"/>
          </a:xfrm>
          <a:prstGeom prst="rect">
            <a:avLst/>
          </a:prstGeom>
        </p:spPr>
      </p:pic>
      <p:pic>
        <p:nvPicPr>
          <p:cNvPr id="11" name="Picture 10" descr="A black and white logo&#10;&#10;AI-generated content may be incorrect.">
            <a:extLst>
              <a:ext uri="{FF2B5EF4-FFF2-40B4-BE49-F238E27FC236}">
                <a16:creationId xmlns:a16="http://schemas.microsoft.com/office/drawing/2014/main" id="{B71AB8BF-7E03-A6E8-7480-4CEBD558FFC9}"/>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21078709">
            <a:off x="6835286" y="3466526"/>
            <a:ext cx="1577587" cy="613506"/>
          </a:xfrm>
          <a:prstGeom prst="rect">
            <a:avLst/>
          </a:prstGeom>
        </p:spPr>
      </p:pic>
      <p:pic>
        <p:nvPicPr>
          <p:cNvPr id="15" name="Picture 14" descr="A black and white logo&#10;&#10;AI-generated content may be incorrect.">
            <a:extLst>
              <a:ext uri="{FF2B5EF4-FFF2-40B4-BE49-F238E27FC236}">
                <a16:creationId xmlns:a16="http://schemas.microsoft.com/office/drawing/2014/main" id="{0740689C-1B2E-8E58-5354-7477290843EF}"/>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21078709">
            <a:off x="7196075" y="4585215"/>
            <a:ext cx="1577587" cy="613506"/>
          </a:xfrm>
          <a:prstGeom prst="rect">
            <a:avLst/>
          </a:prstGeom>
        </p:spPr>
      </p:pic>
      <p:sp>
        <p:nvSpPr>
          <p:cNvPr id="16" name="TextBox 15">
            <a:extLst>
              <a:ext uri="{FF2B5EF4-FFF2-40B4-BE49-F238E27FC236}">
                <a16:creationId xmlns:a16="http://schemas.microsoft.com/office/drawing/2014/main" id="{2932BBA9-535C-C0C8-3ED2-9E531D3B5EF3}"/>
              </a:ext>
            </a:extLst>
          </p:cNvPr>
          <p:cNvSpPr txBox="1"/>
          <p:nvPr/>
        </p:nvSpPr>
        <p:spPr>
          <a:xfrm>
            <a:off x="8755720" y="5255175"/>
            <a:ext cx="3376994" cy="892552"/>
          </a:xfrm>
          <a:prstGeom prst="rect">
            <a:avLst/>
          </a:prstGeom>
          <a:solidFill>
            <a:schemeClr val="accent5">
              <a:lumMod val="20000"/>
              <a:lumOff val="80000"/>
            </a:schemeClr>
          </a:solidFill>
        </p:spPr>
        <p:txBody>
          <a:bodyPr wrap="square" rtlCol="0">
            <a:spAutoFit/>
          </a:bodyPr>
          <a:lstStyle/>
          <a:p>
            <a:pPr marL="285750" indent="-285750">
              <a:buFont typeface="Arial" panose="020B0604020202020204" pitchFamily="34" charset="0"/>
              <a:buChar char="•"/>
            </a:pPr>
            <a:endParaRPr lang="fr-CH" sz="800" dirty="0"/>
          </a:p>
          <a:p>
            <a:pPr marL="285750" indent="-285750">
              <a:buFont typeface="Arial" panose="020B0604020202020204" pitchFamily="34" charset="0"/>
              <a:buChar char="•"/>
            </a:pPr>
            <a:endParaRPr lang="fr-CH" sz="800" dirty="0"/>
          </a:p>
          <a:p>
            <a:pPr marL="285750" indent="-285750">
              <a:buFont typeface="Arial" panose="020B0604020202020204" pitchFamily="34" charset="0"/>
              <a:buChar char="•"/>
            </a:pPr>
            <a:r>
              <a:rPr lang="fr-CH" sz="2000" dirty="0"/>
              <a:t>P. Bonnal &amp; al.</a:t>
            </a:r>
          </a:p>
          <a:p>
            <a:pPr marL="285750" indent="-285750">
              <a:buFont typeface="Arial" panose="020B0604020202020204" pitchFamily="34" charset="0"/>
              <a:buChar char="•"/>
            </a:pPr>
            <a:endParaRPr lang="fr-CH" sz="800" dirty="0"/>
          </a:p>
          <a:p>
            <a:pPr marL="285750" indent="-285750">
              <a:buFont typeface="Arial" panose="020B0604020202020204" pitchFamily="34" charset="0"/>
              <a:buChar char="•"/>
            </a:pPr>
            <a:endParaRPr lang="fr-CH" sz="800" dirty="0"/>
          </a:p>
        </p:txBody>
      </p:sp>
      <p:sp>
        <p:nvSpPr>
          <p:cNvPr id="3" name="Date Placeholder 2">
            <a:extLst>
              <a:ext uri="{FF2B5EF4-FFF2-40B4-BE49-F238E27FC236}">
                <a16:creationId xmlns:a16="http://schemas.microsoft.com/office/drawing/2014/main" id="{EE9E07A8-B19A-6111-7965-14A85B0E6A49}"/>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AA0238DD-B109-8F58-5A67-F1587E20669B}"/>
              </a:ext>
            </a:extLst>
          </p:cNvPr>
          <p:cNvSpPr>
            <a:spLocks noGrp="1"/>
          </p:cNvSpPr>
          <p:nvPr>
            <p:ph type="ftr" sz="quarter" idx="11"/>
          </p:nvPr>
        </p:nvSpPr>
        <p:spPr/>
        <p:txBody>
          <a:bodyPr/>
          <a:lstStyle/>
          <a:p>
            <a:r>
              <a:rPr lang="en-GB"/>
              <a:t>B. Delille | CERN HSE Head</a:t>
            </a:r>
          </a:p>
        </p:txBody>
      </p:sp>
    </p:spTree>
    <p:extLst>
      <p:ext uri="{BB962C8B-B14F-4D97-AF65-F5344CB8AC3E}">
        <p14:creationId xmlns:p14="http://schemas.microsoft.com/office/powerpoint/2010/main" val="1827851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ACC87-9033-CB4C-AD2D-33602841EE64}"/>
              </a:ext>
            </a:extLst>
          </p:cNvPr>
          <p:cNvSpPr>
            <a:spLocks noGrp="1"/>
          </p:cNvSpPr>
          <p:nvPr>
            <p:ph type="title"/>
          </p:nvPr>
        </p:nvSpPr>
        <p:spPr>
          <a:xfrm>
            <a:off x="479377" y="188641"/>
            <a:ext cx="11712623" cy="864095"/>
          </a:xfrm>
        </p:spPr>
        <p:txBody>
          <a:bodyPr>
            <a:normAutofit fontScale="90000"/>
          </a:bodyPr>
          <a:lstStyle/>
          <a:p>
            <a:r>
              <a:rPr lang="en-GB" dirty="0"/>
              <a:t>WP5 — Safety Inspections and Safety Reviews Response</a:t>
            </a:r>
          </a:p>
        </p:txBody>
      </p:sp>
      <p:sp>
        <p:nvSpPr>
          <p:cNvPr id="3" name="Content Placeholder 2">
            <a:extLst>
              <a:ext uri="{FF2B5EF4-FFF2-40B4-BE49-F238E27FC236}">
                <a16:creationId xmlns:a16="http://schemas.microsoft.com/office/drawing/2014/main" id="{ACA70002-2D6C-F647-B519-C36A647EA78A}"/>
              </a:ext>
            </a:extLst>
          </p:cNvPr>
          <p:cNvSpPr>
            <a:spLocks noGrp="1"/>
          </p:cNvSpPr>
          <p:nvPr>
            <p:ph idx="1"/>
          </p:nvPr>
        </p:nvSpPr>
        <p:spPr>
          <a:xfrm>
            <a:off x="575048" y="793589"/>
            <a:ext cx="11521280" cy="4998974"/>
          </a:xfrm>
        </p:spPr>
        <p:txBody>
          <a:bodyPr>
            <a:normAutofit/>
          </a:bodyPr>
          <a:lstStyle/>
          <a:p>
            <a:r>
              <a:rPr lang="en-US" sz="2400" dirty="0"/>
              <a:t>Revisiting the response over three subjects</a:t>
            </a:r>
          </a:p>
          <a:p>
            <a:pPr marL="860425" indent="-457200">
              <a:buFont typeface="+mj-lt"/>
              <a:buAutoNum type="arabicPeriod"/>
            </a:pPr>
            <a:r>
              <a:rPr lang="en-US" sz="2400" b="1" dirty="0"/>
              <a:t>General Safety Inspections</a:t>
            </a:r>
          </a:p>
          <a:p>
            <a:pPr marL="1317625" lvl="1" indent="-457200"/>
            <a:r>
              <a:rPr lang="en-US" sz="2000" dirty="0"/>
              <a:t>Redefinition of the scope and periodicity</a:t>
            </a:r>
          </a:p>
          <a:p>
            <a:pPr marL="860425" indent="-457200">
              <a:buFont typeface="+mj-lt"/>
              <a:buAutoNum type="arabicPeriod"/>
            </a:pPr>
            <a:r>
              <a:rPr lang="en-US" sz="2400" b="1" dirty="0"/>
              <a:t>Safety Reviews</a:t>
            </a:r>
          </a:p>
          <a:p>
            <a:pPr marL="1317625" lvl="1" indent="-457200"/>
            <a:r>
              <a:rPr lang="en-US" sz="2000" dirty="0"/>
              <a:t>Development of a general activity safety review methodology</a:t>
            </a:r>
          </a:p>
          <a:p>
            <a:pPr marL="1317625" lvl="1" indent="-457200"/>
            <a:r>
              <a:rPr lang="en-US" sz="2000" dirty="0"/>
              <a:t>Development of processes and tools for implementing reviews</a:t>
            </a:r>
          </a:p>
          <a:p>
            <a:pPr marL="860425" indent="-457200">
              <a:buFont typeface="+mj-lt"/>
              <a:buAutoNum type="arabicPeriod"/>
            </a:pPr>
            <a:r>
              <a:rPr lang="en-US" sz="2400" b="1" dirty="0"/>
              <a:t>Revaluation of TSO role</a:t>
            </a:r>
          </a:p>
          <a:p>
            <a:pPr marL="1317625" lvl="1" indent="-457200"/>
            <a:r>
              <a:rPr lang="en-US" sz="2000" dirty="0"/>
              <a:t>Analysis of the means and tools needed to monitor tasks and corrective actions</a:t>
            </a:r>
          </a:p>
          <a:p>
            <a:pPr marL="1317625" lvl="1" indent="-457200"/>
            <a:r>
              <a:rPr lang="en-US" sz="2000" dirty="0"/>
              <a:t>Enable the TSO to perform their Safety oversight role for the building(s) assigned to them</a:t>
            </a:r>
          </a:p>
          <a:p>
            <a:pPr marL="0" indent="0">
              <a:buNone/>
            </a:pPr>
            <a:endParaRPr lang="en-US" sz="2400" dirty="0">
              <a:solidFill>
                <a:schemeClr val="accent1"/>
              </a:solidFill>
            </a:endParaRPr>
          </a:p>
          <a:p>
            <a:pPr marL="0" indent="0">
              <a:buNone/>
            </a:pPr>
            <a:endParaRPr lang="en-US" sz="2400" i="1" dirty="0">
              <a:solidFill>
                <a:schemeClr val="accent1"/>
              </a:solidFill>
            </a:endParaRPr>
          </a:p>
        </p:txBody>
      </p:sp>
      <p:sp>
        <p:nvSpPr>
          <p:cNvPr id="7" name="Slide Number Placeholder 6">
            <a:extLst>
              <a:ext uri="{FF2B5EF4-FFF2-40B4-BE49-F238E27FC236}">
                <a16:creationId xmlns:a16="http://schemas.microsoft.com/office/drawing/2014/main" id="{F672A26F-5FBE-4A55-8390-27A7FDE9970E}"/>
              </a:ext>
            </a:extLst>
          </p:cNvPr>
          <p:cNvSpPr>
            <a:spLocks noGrp="1"/>
          </p:cNvSpPr>
          <p:nvPr>
            <p:ph type="sldNum" sz="quarter" idx="12"/>
          </p:nvPr>
        </p:nvSpPr>
        <p:spPr/>
        <p:txBody>
          <a:bodyPr/>
          <a:lstStyle/>
          <a:p>
            <a:fld id="{BCD55979-00CC-4874-A80E-0959E76EB92F}" type="slidenum">
              <a:rPr lang="en-GB" smtClean="0"/>
              <a:t>11</a:t>
            </a:fld>
            <a:endParaRPr lang="en-GB"/>
          </a:p>
        </p:txBody>
      </p:sp>
      <p:sp>
        <p:nvSpPr>
          <p:cNvPr id="5" name="TextBox 4">
            <a:extLst>
              <a:ext uri="{FF2B5EF4-FFF2-40B4-BE49-F238E27FC236}">
                <a16:creationId xmlns:a16="http://schemas.microsoft.com/office/drawing/2014/main" id="{A6ED4005-C1A5-B2C2-6598-457E519715EA}"/>
              </a:ext>
            </a:extLst>
          </p:cNvPr>
          <p:cNvSpPr txBox="1"/>
          <p:nvPr/>
        </p:nvSpPr>
        <p:spPr>
          <a:xfrm>
            <a:off x="1454158" y="5197911"/>
            <a:ext cx="4757352" cy="400110"/>
          </a:xfrm>
          <a:prstGeom prst="rect">
            <a:avLst/>
          </a:prstGeom>
          <a:solidFill>
            <a:schemeClr val="accent5">
              <a:lumMod val="20000"/>
              <a:lumOff val="80000"/>
            </a:schemeClr>
          </a:solidFill>
        </p:spPr>
        <p:txBody>
          <a:bodyPr wrap="square" rtlCol="0">
            <a:spAutoFit/>
          </a:bodyPr>
          <a:lstStyle>
            <a:defPPr>
              <a:defRPr lang="en-US"/>
            </a:defPPr>
            <a:lvl1pPr indent="0" algn="ctr">
              <a:buFont typeface="Arial" panose="020B0604020202020204" pitchFamily="34" charset="0"/>
              <a:buNone/>
              <a:defRPr sz="2000"/>
            </a:lvl1pPr>
          </a:lstStyle>
          <a:p>
            <a:r>
              <a:rPr lang="en-US" dirty="0"/>
              <a:t>Safety Officers empowerment</a:t>
            </a:r>
            <a:endParaRPr lang="en-GB" dirty="0"/>
          </a:p>
        </p:txBody>
      </p:sp>
      <p:pic>
        <p:nvPicPr>
          <p:cNvPr id="6" name="Picture 5" descr="A black and white logo&#10;&#10;AI-generated content may be incorrect.">
            <a:extLst>
              <a:ext uri="{FF2B5EF4-FFF2-40B4-BE49-F238E27FC236}">
                <a16:creationId xmlns:a16="http://schemas.microsoft.com/office/drawing/2014/main" id="{B155F85C-B810-DF94-483F-55DDA0F98C83}"/>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21078709">
            <a:off x="9115642" y="2563937"/>
            <a:ext cx="1577587" cy="613506"/>
          </a:xfrm>
          <a:prstGeom prst="rect">
            <a:avLst/>
          </a:prstGeom>
        </p:spPr>
      </p:pic>
      <p:sp>
        <p:nvSpPr>
          <p:cNvPr id="4" name="Date Placeholder 3">
            <a:extLst>
              <a:ext uri="{FF2B5EF4-FFF2-40B4-BE49-F238E27FC236}">
                <a16:creationId xmlns:a16="http://schemas.microsoft.com/office/drawing/2014/main" id="{9159977D-BFF3-A626-78AA-BC543BACDA80}"/>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22BADDEB-F7F2-45C0-DA42-FE580B98DBAD}"/>
              </a:ext>
            </a:extLst>
          </p:cNvPr>
          <p:cNvSpPr>
            <a:spLocks noGrp="1"/>
          </p:cNvSpPr>
          <p:nvPr>
            <p:ph type="ftr" sz="quarter" idx="11"/>
          </p:nvPr>
        </p:nvSpPr>
        <p:spPr/>
        <p:txBody>
          <a:bodyPr/>
          <a:lstStyle/>
          <a:p>
            <a:r>
              <a:rPr lang="en-GB"/>
              <a:t>B. Delille | CERN HSE Head</a:t>
            </a:r>
          </a:p>
        </p:txBody>
      </p:sp>
    </p:spTree>
    <p:extLst>
      <p:ext uri="{BB962C8B-B14F-4D97-AF65-F5344CB8AC3E}">
        <p14:creationId xmlns:p14="http://schemas.microsoft.com/office/powerpoint/2010/main" val="345605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3FF45-6832-5CBA-C819-0187F0EE5F6A}"/>
              </a:ext>
            </a:extLst>
          </p:cNvPr>
          <p:cNvSpPr>
            <a:spLocks noGrp="1"/>
          </p:cNvSpPr>
          <p:nvPr>
            <p:ph type="title"/>
          </p:nvPr>
        </p:nvSpPr>
        <p:spPr>
          <a:xfrm>
            <a:off x="407989" y="373593"/>
            <a:ext cx="11376025" cy="590234"/>
          </a:xfrm>
        </p:spPr>
        <p:txBody>
          <a:bodyPr/>
          <a:lstStyle/>
          <a:p>
            <a:r>
              <a:rPr lang="fr-CH" dirty="0"/>
              <a:t>Is </a:t>
            </a:r>
            <a:r>
              <a:rPr lang="fr-CH" dirty="0" err="1"/>
              <a:t>this</a:t>
            </a:r>
            <a:r>
              <a:rPr lang="fr-CH" dirty="0"/>
              <a:t> </a:t>
            </a:r>
            <a:r>
              <a:rPr lang="fr-CH" dirty="0" err="1"/>
              <a:t>enough</a:t>
            </a:r>
            <a:r>
              <a:rPr lang="fr-CH" dirty="0"/>
              <a:t>?</a:t>
            </a:r>
            <a:endParaRPr lang="en-US" dirty="0"/>
          </a:p>
        </p:txBody>
      </p:sp>
      <p:sp>
        <p:nvSpPr>
          <p:cNvPr id="3" name="Content Placeholder 2">
            <a:extLst>
              <a:ext uri="{FF2B5EF4-FFF2-40B4-BE49-F238E27FC236}">
                <a16:creationId xmlns:a16="http://schemas.microsoft.com/office/drawing/2014/main" id="{5BCD85C5-6535-6E9E-4007-90B9959CACC7}"/>
              </a:ext>
            </a:extLst>
          </p:cNvPr>
          <p:cNvSpPr>
            <a:spLocks noGrp="1"/>
          </p:cNvSpPr>
          <p:nvPr>
            <p:ph idx="1"/>
          </p:nvPr>
        </p:nvSpPr>
        <p:spPr>
          <a:xfrm>
            <a:off x="407988" y="1034451"/>
            <a:ext cx="9391105" cy="3898794"/>
          </a:xfrm>
          <a:prstGeom prst="roundRect">
            <a:avLst/>
          </a:prstGeom>
          <a:solidFill>
            <a:schemeClr val="accent6">
              <a:lumMod val="75000"/>
            </a:schemeClr>
          </a:solidFill>
        </p:spPr>
        <p:txBody>
          <a:bodyPr/>
          <a:lstStyle/>
          <a:p>
            <a:pPr algn="ctr"/>
            <a:r>
              <a:rPr lang="en-US" dirty="0">
                <a:solidFill>
                  <a:schemeClr val="bg1"/>
                </a:solidFill>
              </a:rPr>
              <a:t>Commitment from the top</a:t>
            </a:r>
          </a:p>
          <a:p>
            <a:pPr algn="ctr"/>
            <a:r>
              <a:rPr lang="en-US" dirty="0">
                <a:solidFill>
                  <a:schemeClr val="bg1"/>
                </a:solidFill>
              </a:rPr>
              <a:t>Diversity of Safety challenges</a:t>
            </a:r>
          </a:p>
          <a:p>
            <a:pPr algn="ctr"/>
            <a:r>
              <a:rPr lang="en-GB" dirty="0">
                <a:solidFill>
                  <a:schemeClr val="bg1"/>
                </a:solidFill>
              </a:rPr>
              <a:t>Clear line of Safety Responsibilities</a:t>
            </a:r>
            <a:endParaRPr lang="en-US" dirty="0">
              <a:solidFill>
                <a:schemeClr val="bg1"/>
              </a:solidFill>
            </a:endParaRPr>
          </a:p>
          <a:p>
            <a:pPr algn="ctr"/>
            <a:r>
              <a:rPr lang="en-GB" dirty="0">
                <a:solidFill>
                  <a:schemeClr val="bg1"/>
                </a:solidFill>
              </a:rPr>
              <a:t>Individual Responsibility through Exemplary Conduct</a:t>
            </a:r>
          </a:p>
          <a:p>
            <a:pPr algn="ctr"/>
            <a:r>
              <a:rPr lang="en-US" dirty="0">
                <a:solidFill>
                  <a:schemeClr val="bg1"/>
                </a:solidFill>
              </a:rPr>
              <a:t>Safety Officers empowerment</a:t>
            </a:r>
            <a:endParaRPr lang="en-GB" dirty="0">
              <a:solidFill>
                <a:schemeClr val="bg1"/>
              </a:solidFill>
            </a:endParaRPr>
          </a:p>
          <a:p>
            <a:pPr algn="ctr"/>
            <a:r>
              <a:rPr lang="en-GB" dirty="0">
                <a:solidFill>
                  <a:schemeClr val="bg1"/>
                </a:solidFill>
              </a:rPr>
              <a:t>Continuous improvement</a:t>
            </a:r>
            <a:endParaRPr lang="en-US" dirty="0">
              <a:solidFill>
                <a:schemeClr val="bg1"/>
              </a:solidFill>
            </a:endParaRPr>
          </a:p>
          <a:p>
            <a:pPr algn="ctr"/>
            <a:r>
              <a:rPr lang="en-US" dirty="0">
                <a:solidFill>
                  <a:schemeClr val="bg1"/>
                </a:solidFill>
              </a:rPr>
              <a:t>And many more…</a:t>
            </a:r>
          </a:p>
        </p:txBody>
      </p:sp>
      <p:sp>
        <p:nvSpPr>
          <p:cNvPr id="4" name="Date Placeholder 3">
            <a:extLst>
              <a:ext uri="{FF2B5EF4-FFF2-40B4-BE49-F238E27FC236}">
                <a16:creationId xmlns:a16="http://schemas.microsoft.com/office/drawing/2014/main" id="{ED3C86A4-86EF-2B83-5296-FF600A9DDBBF}"/>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21D79B32-424F-C2EA-1A86-7156ADCDF120}"/>
              </a:ext>
            </a:extLst>
          </p:cNvPr>
          <p:cNvSpPr>
            <a:spLocks noGrp="1"/>
          </p:cNvSpPr>
          <p:nvPr>
            <p:ph type="ftr" sz="quarter" idx="11"/>
          </p:nvPr>
        </p:nvSpPr>
        <p:spPr/>
        <p:txBody>
          <a:bodyPr/>
          <a:lstStyle/>
          <a:p>
            <a:r>
              <a:rPr lang="en-GB"/>
              <a:t>B. Delille | CERN HSE Head</a:t>
            </a:r>
          </a:p>
        </p:txBody>
      </p:sp>
      <p:sp>
        <p:nvSpPr>
          <p:cNvPr id="6" name="Slide Number Placeholder 5">
            <a:extLst>
              <a:ext uri="{FF2B5EF4-FFF2-40B4-BE49-F238E27FC236}">
                <a16:creationId xmlns:a16="http://schemas.microsoft.com/office/drawing/2014/main" id="{2271EDEB-F397-81DE-930F-6ED43377F6AD}"/>
              </a:ext>
            </a:extLst>
          </p:cNvPr>
          <p:cNvSpPr>
            <a:spLocks noGrp="1"/>
          </p:cNvSpPr>
          <p:nvPr>
            <p:ph type="sldNum" sz="quarter" idx="12"/>
          </p:nvPr>
        </p:nvSpPr>
        <p:spPr/>
        <p:txBody>
          <a:bodyPr/>
          <a:lstStyle/>
          <a:p>
            <a:fld id="{BCD55979-00CC-4874-A80E-0959E76EB92F}" type="slidenum">
              <a:rPr lang="en-GB" smtClean="0"/>
              <a:t>12</a:t>
            </a:fld>
            <a:endParaRPr lang="en-GB"/>
          </a:p>
        </p:txBody>
      </p:sp>
      <p:sp>
        <p:nvSpPr>
          <p:cNvPr id="8" name="TextBox 7">
            <a:extLst>
              <a:ext uri="{FF2B5EF4-FFF2-40B4-BE49-F238E27FC236}">
                <a16:creationId xmlns:a16="http://schemas.microsoft.com/office/drawing/2014/main" id="{CF465AAF-5375-491D-EE03-869FEF896C9E}"/>
              </a:ext>
            </a:extLst>
          </p:cNvPr>
          <p:cNvSpPr txBox="1"/>
          <p:nvPr/>
        </p:nvSpPr>
        <p:spPr>
          <a:xfrm>
            <a:off x="3371000" y="5049856"/>
            <a:ext cx="8541200" cy="1169551"/>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fr-CH" sz="2400" dirty="0">
                <a:solidFill>
                  <a:schemeClr val="accent1"/>
                </a:solidFill>
                <a:latin typeface="+mj-lt"/>
              </a:rPr>
              <a:t>A </a:t>
            </a:r>
            <a:r>
              <a:rPr lang="fr-CH" sz="2400" dirty="0" err="1">
                <a:solidFill>
                  <a:schemeClr val="accent1"/>
                </a:solidFill>
                <a:latin typeface="+mj-lt"/>
              </a:rPr>
              <a:t>Safety</a:t>
            </a:r>
            <a:r>
              <a:rPr lang="fr-CH" sz="2400" dirty="0">
                <a:solidFill>
                  <a:schemeClr val="accent1"/>
                </a:solidFill>
                <a:latin typeface="+mj-lt"/>
              </a:rPr>
              <a:t> system </a:t>
            </a:r>
            <a:r>
              <a:rPr lang="fr-CH" sz="2400" dirty="0" err="1">
                <a:solidFill>
                  <a:schemeClr val="accent1"/>
                </a:solidFill>
                <a:latin typeface="+mj-lt"/>
              </a:rPr>
              <a:t>doesn’t</a:t>
            </a:r>
            <a:r>
              <a:rPr lang="fr-CH" sz="2400" dirty="0">
                <a:solidFill>
                  <a:schemeClr val="accent1"/>
                </a:solidFill>
                <a:latin typeface="+mj-lt"/>
              </a:rPr>
              <a:t> </a:t>
            </a:r>
            <a:r>
              <a:rPr lang="fr-CH" sz="2400" dirty="0" err="1">
                <a:solidFill>
                  <a:schemeClr val="accent1"/>
                </a:solidFill>
                <a:latin typeface="+mj-lt"/>
              </a:rPr>
              <a:t>work</a:t>
            </a:r>
            <a:r>
              <a:rPr lang="fr-CH" sz="2400" dirty="0">
                <a:solidFill>
                  <a:schemeClr val="accent1"/>
                </a:solidFill>
                <a:latin typeface="+mj-lt"/>
              </a:rPr>
              <a:t> </a:t>
            </a:r>
            <a:r>
              <a:rPr lang="fr-CH" sz="2400" dirty="0" err="1">
                <a:solidFill>
                  <a:schemeClr val="accent1"/>
                </a:solidFill>
                <a:latin typeface="+mj-lt"/>
              </a:rPr>
              <a:t>without</a:t>
            </a:r>
            <a:r>
              <a:rPr lang="fr-CH" sz="2400" dirty="0">
                <a:solidFill>
                  <a:schemeClr val="accent1"/>
                </a:solidFill>
                <a:latin typeface="+mj-lt"/>
              </a:rPr>
              <a:t> </a:t>
            </a:r>
            <a:r>
              <a:rPr lang="fr-CH" sz="2400" dirty="0" err="1">
                <a:solidFill>
                  <a:schemeClr val="accent1"/>
                </a:solidFill>
                <a:latin typeface="+mj-lt"/>
              </a:rPr>
              <a:t>Safety</a:t>
            </a:r>
            <a:r>
              <a:rPr lang="fr-CH" sz="2400" dirty="0">
                <a:solidFill>
                  <a:schemeClr val="accent1"/>
                </a:solidFill>
                <a:latin typeface="+mj-lt"/>
              </a:rPr>
              <a:t> culture, i.e.</a:t>
            </a:r>
          </a:p>
          <a:p>
            <a:pPr algn="ctr"/>
            <a:endParaRPr lang="fr-CH" sz="2400" dirty="0">
              <a:solidFill>
                <a:schemeClr val="accent1"/>
              </a:solidFill>
              <a:latin typeface="+mj-lt"/>
            </a:endParaRPr>
          </a:p>
          <a:p>
            <a:pPr algn="ctr"/>
            <a:r>
              <a:rPr lang="en-GB" sz="2800" b="1" dirty="0">
                <a:solidFill>
                  <a:schemeClr val="accent1"/>
                </a:solidFill>
                <a:latin typeface="+mj-lt"/>
                <a:ea typeface="Open Sans"/>
                <a:cs typeface="Open Sans"/>
              </a:rPr>
              <a:t>The way we do things … when no one is watching</a:t>
            </a:r>
            <a:r>
              <a:rPr lang="fr-CH" sz="2800" b="1" dirty="0">
                <a:solidFill>
                  <a:schemeClr val="accent1"/>
                </a:solidFill>
                <a:latin typeface="+mj-lt"/>
              </a:rPr>
              <a:t> </a:t>
            </a:r>
            <a:endParaRPr lang="en-US" sz="2800" b="1" dirty="0">
              <a:solidFill>
                <a:schemeClr val="accent1"/>
              </a:solidFill>
              <a:latin typeface="+mj-lt"/>
            </a:endParaRPr>
          </a:p>
        </p:txBody>
      </p:sp>
      <p:pic>
        <p:nvPicPr>
          <p:cNvPr id="7" name="Picture 6" descr="A cartoon of a person holding a microphone&#10;&#10;Description automatically generated">
            <a:extLst>
              <a:ext uri="{FF2B5EF4-FFF2-40B4-BE49-F238E27FC236}">
                <a16:creationId xmlns:a16="http://schemas.microsoft.com/office/drawing/2014/main" id="{CC135A81-48B1-C350-45A4-5DECACCD79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31484" y="373593"/>
            <a:ext cx="871945" cy="2361596"/>
          </a:xfrm>
          <a:prstGeom prst="rect">
            <a:avLst/>
          </a:prstGeom>
        </p:spPr>
      </p:pic>
    </p:spTree>
    <p:extLst>
      <p:ext uri="{BB962C8B-B14F-4D97-AF65-F5344CB8AC3E}">
        <p14:creationId xmlns:p14="http://schemas.microsoft.com/office/powerpoint/2010/main" val="2230958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13D5808-7769-99C4-8227-404D737F19FE}"/>
              </a:ext>
            </a:extLst>
          </p:cNvPr>
          <p:cNvSpPr txBox="1"/>
          <p:nvPr/>
        </p:nvSpPr>
        <p:spPr>
          <a:xfrm>
            <a:off x="10105666" y="6035418"/>
            <a:ext cx="2086335" cy="246221"/>
          </a:xfrm>
          <a:prstGeom prst="rect">
            <a:avLst/>
          </a:prstGeom>
          <a:noFill/>
        </p:spPr>
        <p:txBody>
          <a:bodyPr wrap="square" rtlCol="0">
            <a:spAutoFit/>
          </a:bodyPr>
          <a:lstStyle/>
          <a:p>
            <a:pPr algn="r" defTabSz="304815"/>
            <a:r>
              <a:rPr lang="fr-CH" sz="1000" i="1" dirty="0">
                <a:solidFill>
                  <a:srgbClr val="FFFFFF"/>
                </a:solidFill>
                <a:latin typeface="Open Sans"/>
              </a:rPr>
              <a:t>Source: James Reason</a:t>
            </a:r>
            <a:endParaRPr lang="en-GB" sz="1000" i="1" dirty="0">
              <a:solidFill>
                <a:srgbClr val="FFFFFF"/>
              </a:solidFill>
              <a:latin typeface="Open Sans"/>
            </a:endParaRPr>
          </a:p>
        </p:txBody>
      </p:sp>
      <p:sp>
        <p:nvSpPr>
          <p:cNvPr id="6" name="Title 1">
            <a:extLst>
              <a:ext uri="{FF2B5EF4-FFF2-40B4-BE49-F238E27FC236}">
                <a16:creationId xmlns:a16="http://schemas.microsoft.com/office/drawing/2014/main" id="{8811B511-1E8F-9E42-A47E-7DB6308C7517}"/>
              </a:ext>
            </a:extLst>
          </p:cNvPr>
          <p:cNvSpPr>
            <a:spLocks noGrp="1"/>
          </p:cNvSpPr>
          <p:nvPr>
            <p:ph type="title"/>
          </p:nvPr>
        </p:nvSpPr>
        <p:spPr>
          <a:xfrm>
            <a:off x="406400" y="406400"/>
            <a:ext cx="10336551" cy="493010"/>
          </a:xfrm>
        </p:spPr>
        <p:txBody>
          <a:bodyPr lIns="0" tIns="0" rIns="0" bIns="0" anchor="t"/>
          <a:lstStyle/>
          <a:p>
            <a:r>
              <a:rPr lang="fr-CH" dirty="0" err="1">
                <a:latin typeface="Open Sans"/>
                <a:ea typeface="Open Sans"/>
                <a:cs typeface="Open Sans"/>
              </a:rPr>
              <a:t>Safety</a:t>
            </a:r>
            <a:r>
              <a:rPr lang="fr-CH" dirty="0">
                <a:latin typeface="Open Sans"/>
                <a:ea typeface="Open Sans"/>
                <a:cs typeface="Open Sans"/>
              </a:rPr>
              <a:t> Culture</a:t>
            </a:r>
            <a:endParaRPr lang="fr-CH" b="0" dirty="0">
              <a:solidFill>
                <a:srgbClr val="000000"/>
              </a:solidFill>
              <a:latin typeface="Open Sans"/>
              <a:ea typeface="Open Sans"/>
              <a:cs typeface="Open Sans"/>
            </a:endParaRPr>
          </a:p>
          <a:p>
            <a:endParaRPr lang="fr-CH" dirty="0"/>
          </a:p>
        </p:txBody>
      </p:sp>
      <p:pic>
        <p:nvPicPr>
          <p:cNvPr id="4" name="Picture 3">
            <a:extLst>
              <a:ext uri="{FF2B5EF4-FFF2-40B4-BE49-F238E27FC236}">
                <a16:creationId xmlns:a16="http://schemas.microsoft.com/office/drawing/2014/main" id="{89E38459-3C26-9400-C3A8-9433F7F94D60}"/>
              </a:ext>
            </a:extLst>
          </p:cNvPr>
          <p:cNvPicPr>
            <a:picLocks noChangeAspect="1"/>
          </p:cNvPicPr>
          <p:nvPr/>
        </p:nvPicPr>
        <p:blipFill>
          <a:blip r:embed="rId4"/>
          <a:srcRect t="6673" b="13210"/>
          <a:stretch/>
        </p:blipFill>
        <p:spPr>
          <a:xfrm>
            <a:off x="380336" y="1125471"/>
            <a:ext cx="10079981" cy="3322948"/>
          </a:xfrm>
          <a:prstGeom prst="rect">
            <a:avLst/>
          </a:prstGeom>
          <a:solidFill>
            <a:schemeClr val="accent2">
              <a:lumMod val="20000"/>
              <a:lumOff val="80000"/>
            </a:schemeClr>
          </a:solidFill>
        </p:spPr>
      </p:pic>
      <p:sp>
        <p:nvSpPr>
          <p:cNvPr id="2" name="TextBox 1">
            <a:extLst>
              <a:ext uri="{FF2B5EF4-FFF2-40B4-BE49-F238E27FC236}">
                <a16:creationId xmlns:a16="http://schemas.microsoft.com/office/drawing/2014/main" id="{450EBD33-8893-78F5-F3E9-BAB3995B0CAB}"/>
              </a:ext>
            </a:extLst>
          </p:cNvPr>
          <p:cNvSpPr txBox="1"/>
          <p:nvPr/>
        </p:nvSpPr>
        <p:spPr>
          <a:xfrm>
            <a:off x="2527638" y="4565297"/>
            <a:ext cx="7136723" cy="1477328"/>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fr-CH" sz="2400" dirty="0" err="1">
                <a:solidFill>
                  <a:schemeClr val="accent1"/>
                </a:solidFill>
              </a:rPr>
              <a:t>Let’s</a:t>
            </a:r>
            <a:r>
              <a:rPr lang="fr-CH" sz="2400" dirty="0">
                <a:solidFill>
                  <a:schemeClr val="accent1"/>
                </a:solidFill>
              </a:rPr>
              <a:t> </a:t>
            </a:r>
            <a:r>
              <a:rPr lang="fr-CH" sz="2400" dirty="0" err="1">
                <a:solidFill>
                  <a:schemeClr val="accent1"/>
                </a:solidFill>
              </a:rPr>
              <a:t>enjoy</a:t>
            </a:r>
            <a:r>
              <a:rPr lang="fr-CH" sz="2400" dirty="0">
                <a:solidFill>
                  <a:schemeClr val="accent1"/>
                </a:solidFill>
              </a:rPr>
              <a:t> the TSO </a:t>
            </a:r>
            <a:r>
              <a:rPr lang="fr-CH" sz="2400" dirty="0" err="1">
                <a:solidFill>
                  <a:schemeClr val="accent1"/>
                </a:solidFill>
              </a:rPr>
              <a:t>Meet</a:t>
            </a:r>
            <a:r>
              <a:rPr lang="fr-CH" sz="2400" dirty="0">
                <a:solidFill>
                  <a:schemeClr val="accent1"/>
                </a:solidFill>
              </a:rPr>
              <a:t>-up, the CERN </a:t>
            </a:r>
            <a:r>
              <a:rPr lang="fr-CH" sz="2400" dirty="0" err="1">
                <a:solidFill>
                  <a:schemeClr val="accent1"/>
                </a:solidFill>
              </a:rPr>
              <a:t>Safety</a:t>
            </a:r>
            <a:r>
              <a:rPr lang="fr-CH" sz="2400" dirty="0">
                <a:solidFill>
                  <a:schemeClr val="accent1"/>
                </a:solidFill>
              </a:rPr>
              <a:t> </a:t>
            </a:r>
            <a:r>
              <a:rPr lang="fr-CH" sz="2400" dirty="0" err="1">
                <a:solidFill>
                  <a:schemeClr val="accent1"/>
                </a:solidFill>
              </a:rPr>
              <a:t>day</a:t>
            </a:r>
            <a:endParaRPr lang="fr-CH" sz="2400" dirty="0">
              <a:solidFill>
                <a:schemeClr val="accent1"/>
              </a:solidFill>
            </a:endParaRPr>
          </a:p>
          <a:p>
            <a:pPr algn="ctr"/>
            <a:endParaRPr lang="fr-CH" sz="2400" dirty="0">
              <a:solidFill>
                <a:schemeClr val="accent1"/>
              </a:solidFill>
            </a:endParaRPr>
          </a:p>
          <a:p>
            <a:pPr algn="ctr"/>
            <a:r>
              <a:rPr lang="fr-CH" sz="2400" dirty="0">
                <a:solidFill>
                  <a:schemeClr val="accent1"/>
                </a:solidFill>
              </a:rPr>
              <a:t>And exchange about the 5 building blocks of the </a:t>
            </a:r>
            <a:r>
              <a:rPr lang="fr-CH" sz="2400" dirty="0" err="1">
                <a:solidFill>
                  <a:schemeClr val="accent1"/>
                </a:solidFill>
              </a:rPr>
              <a:t>Safety</a:t>
            </a:r>
            <a:r>
              <a:rPr lang="fr-CH" sz="2400" dirty="0">
                <a:solidFill>
                  <a:schemeClr val="accent1"/>
                </a:solidFill>
              </a:rPr>
              <a:t> Culture </a:t>
            </a:r>
          </a:p>
        </p:txBody>
      </p:sp>
      <p:sp>
        <p:nvSpPr>
          <p:cNvPr id="12" name="Rectangle 11">
            <a:extLst>
              <a:ext uri="{FF2B5EF4-FFF2-40B4-BE49-F238E27FC236}">
                <a16:creationId xmlns:a16="http://schemas.microsoft.com/office/drawing/2014/main" id="{4A67F746-59EF-4518-3EA2-EE370BC9AC12}"/>
              </a:ext>
            </a:extLst>
          </p:cNvPr>
          <p:cNvSpPr/>
          <p:nvPr/>
        </p:nvSpPr>
        <p:spPr>
          <a:xfrm>
            <a:off x="1004713" y="1246426"/>
            <a:ext cx="5564555" cy="276999"/>
          </a:xfrm>
          <a:prstGeom prst="rect">
            <a:avLst/>
          </a:prstGeom>
          <a:effectLst/>
        </p:spPr>
        <p:txBody>
          <a:bodyPr wrap="square" lIns="60960" tIns="30480" rIns="60960" bIns="30480" anchor="t">
            <a:spAutoFit/>
          </a:bodyPr>
          <a:lstStyle/>
          <a:p>
            <a:pPr defTabSz="304815"/>
            <a:r>
              <a:rPr lang="en-GB" sz="1400" dirty="0">
                <a:solidFill>
                  <a:srgbClr val="4F5D75"/>
                </a:solidFill>
                <a:latin typeface="Open Sans"/>
                <a:ea typeface="Open Sans"/>
                <a:cs typeface="Open Sans"/>
              </a:rPr>
              <a:t>James Reason - Safety Culture model</a:t>
            </a:r>
          </a:p>
        </p:txBody>
      </p:sp>
      <p:pic>
        <p:nvPicPr>
          <p:cNvPr id="3" name="Picture 2" descr="A cartoon of a person wearing a safety vest&#10;&#10;Description automatically generated">
            <a:extLst>
              <a:ext uri="{FF2B5EF4-FFF2-40B4-BE49-F238E27FC236}">
                <a16:creationId xmlns:a16="http://schemas.microsoft.com/office/drawing/2014/main" id="{400F0100-7396-BF27-57EF-5EC4D23490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42951" y="1384925"/>
            <a:ext cx="1243104" cy="2839936"/>
          </a:xfrm>
          <a:prstGeom prst="rect">
            <a:avLst/>
          </a:prstGeom>
        </p:spPr>
      </p:pic>
    </p:spTree>
    <p:custDataLst>
      <p:tags r:id="rId1"/>
    </p:custDataLst>
    <p:extLst>
      <p:ext uri="{BB962C8B-B14F-4D97-AF65-F5344CB8AC3E}">
        <p14:creationId xmlns:p14="http://schemas.microsoft.com/office/powerpoint/2010/main" val="61180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hand holding a tree&#10;&#10;AI-generated content may be incorrect.">
            <a:extLst>
              <a:ext uri="{FF2B5EF4-FFF2-40B4-BE49-F238E27FC236}">
                <a16:creationId xmlns:a16="http://schemas.microsoft.com/office/drawing/2014/main" id="{F973E154-82EE-D773-8AA1-694E64333D09}"/>
              </a:ext>
            </a:extLst>
          </p:cNvPr>
          <p:cNvPicPr>
            <a:picLocks noGrp="1" noChangeAspect="1"/>
          </p:cNvPicPr>
          <p:nvPr>
            <p:ph idx="1"/>
          </p:nvPr>
        </p:nvPicPr>
        <p:blipFill>
          <a:blip r:embed="rId2"/>
          <a:srcRect/>
          <a:stretch>
            <a:fillRect/>
          </a:stretch>
        </p:blipFill>
        <p:spPr>
          <a:xfrm>
            <a:off x="20" y="10"/>
            <a:ext cx="12191980" cy="6857990"/>
          </a:xfrm>
          <a:noFill/>
        </p:spPr>
      </p:pic>
      <p:sp>
        <p:nvSpPr>
          <p:cNvPr id="4" name="Date Placeholder 3" hidden="1">
            <a:extLst>
              <a:ext uri="{FF2B5EF4-FFF2-40B4-BE49-F238E27FC236}">
                <a16:creationId xmlns:a16="http://schemas.microsoft.com/office/drawing/2014/main" id="{80887735-FE01-4E00-3A01-51DD260DE4A6}"/>
              </a:ext>
            </a:extLst>
          </p:cNvPr>
          <p:cNvSpPr>
            <a:spLocks noGrp="1"/>
          </p:cNvSpPr>
          <p:nvPr>
            <p:ph type="dt" sz="half" idx="10"/>
          </p:nvPr>
        </p:nvSpPr>
        <p:spPr/>
        <p:txBody>
          <a:bodyPr/>
          <a:lstStyle/>
          <a:p>
            <a:pPr>
              <a:spcAft>
                <a:spcPts val="600"/>
              </a:spcAft>
            </a:pPr>
            <a:endParaRPr lang="en-US"/>
          </a:p>
        </p:txBody>
      </p:sp>
      <p:sp>
        <p:nvSpPr>
          <p:cNvPr id="6" name="Slide Number Placeholder 5" hidden="1">
            <a:extLst>
              <a:ext uri="{FF2B5EF4-FFF2-40B4-BE49-F238E27FC236}">
                <a16:creationId xmlns:a16="http://schemas.microsoft.com/office/drawing/2014/main" id="{E3967AD4-9A4D-D969-3059-2D22FE4B2671}"/>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14</a:t>
            </a:fld>
            <a:endParaRPr lang="en-US"/>
          </a:p>
        </p:txBody>
      </p:sp>
      <p:sp>
        <p:nvSpPr>
          <p:cNvPr id="9" name="TextBox 8">
            <a:extLst>
              <a:ext uri="{FF2B5EF4-FFF2-40B4-BE49-F238E27FC236}">
                <a16:creationId xmlns:a16="http://schemas.microsoft.com/office/drawing/2014/main" id="{FB0182CD-B7C1-C7B9-CB8B-B0CF09287552}"/>
              </a:ext>
            </a:extLst>
          </p:cNvPr>
          <p:cNvSpPr txBox="1"/>
          <p:nvPr/>
        </p:nvSpPr>
        <p:spPr>
          <a:xfrm>
            <a:off x="203200" y="5489079"/>
            <a:ext cx="5362222" cy="861774"/>
          </a:xfrm>
          <a:prstGeom prst="rect">
            <a:avLst/>
          </a:prstGeom>
          <a:noFill/>
        </p:spPr>
        <p:txBody>
          <a:bodyPr wrap="square" lIns="0" tIns="0" rIns="0" bIns="0" rtlCol="0">
            <a:spAutoFit/>
          </a:bodyPr>
          <a:lstStyle/>
          <a:p>
            <a:pPr algn="ctr"/>
            <a:r>
              <a:rPr lang="fr-CH" sz="2800" dirty="0">
                <a:solidFill>
                  <a:schemeClr val="bg1"/>
                </a:solidFill>
                <a:latin typeface="+mj-lt"/>
              </a:rPr>
              <a:t>World </a:t>
            </a:r>
            <a:r>
              <a:rPr lang="fr-CH" sz="2800" dirty="0" err="1">
                <a:solidFill>
                  <a:schemeClr val="bg1"/>
                </a:solidFill>
                <a:latin typeface="+mj-lt"/>
              </a:rPr>
              <a:t>Environment</a:t>
            </a:r>
            <a:r>
              <a:rPr lang="fr-CH" sz="2800" dirty="0">
                <a:solidFill>
                  <a:schemeClr val="bg1"/>
                </a:solidFill>
                <a:latin typeface="+mj-lt"/>
              </a:rPr>
              <a:t> Day – 5 June</a:t>
            </a:r>
          </a:p>
          <a:p>
            <a:pPr algn="ctr"/>
            <a:r>
              <a:rPr lang="en-US" sz="2800" dirty="0">
                <a:solidFill>
                  <a:schemeClr val="bg1"/>
                </a:solidFill>
                <a:effectLst/>
                <a:latin typeface="+mj-lt"/>
                <a:ea typeface="Aptos" panose="020B0004020202020204" pitchFamily="34" charset="0"/>
                <a:cs typeface="Aptos" panose="020B0004020202020204" pitchFamily="34" charset="0"/>
                <a:hlinkClick r:id="rId3"/>
              </a:rPr>
              <a:t>Goals for 2030</a:t>
            </a:r>
            <a:endParaRPr lang="en-US" sz="2800" dirty="0">
              <a:solidFill>
                <a:schemeClr val="bg1"/>
              </a:solidFill>
              <a:latin typeface="+mj-lt"/>
            </a:endParaRPr>
          </a:p>
        </p:txBody>
      </p:sp>
      <p:sp>
        <p:nvSpPr>
          <p:cNvPr id="10" name="Footer Placeholder 9">
            <a:extLst>
              <a:ext uri="{FF2B5EF4-FFF2-40B4-BE49-F238E27FC236}">
                <a16:creationId xmlns:a16="http://schemas.microsoft.com/office/drawing/2014/main" id="{24817A80-31E9-870F-5CC9-8FD54ED32219}"/>
              </a:ext>
            </a:extLst>
          </p:cNvPr>
          <p:cNvSpPr>
            <a:spLocks noGrp="1"/>
          </p:cNvSpPr>
          <p:nvPr>
            <p:ph type="ftr" sz="quarter" idx="11"/>
          </p:nvPr>
        </p:nvSpPr>
        <p:spPr/>
        <p:txBody>
          <a:bodyPr/>
          <a:lstStyle/>
          <a:p>
            <a:r>
              <a:rPr lang="en-GB"/>
              <a:t>B. Delille | CERN HSE Head</a:t>
            </a:r>
            <a:endParaRPr lang="en-US" dirty="0"/>
          </a:p>
        </p:txBody>
      </p:sp>
    </p:spTree>
    <p:extLst>
      <p:ext uri="{BB962C8B-B14F-4D97-AF65-F5344CB8AC3E}">
        <p14:creationId xmlns:p14="http://schemas.microsoft.com/office/powerpoint/2010/main" val="3247101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187E2D8-FA52-6C28-0F15-27E9C24B0FCF}"/>
              </a:ext>
            </a:extLst>
          </p:cNvPr>
          <p:cNvSpPr>
            <a:spLocks noGrp="1"/>
          </p:cNvSpPr>
          <p:nvPr>
            <p:ph type="dt" sz="half" idx="4294967295"/>
          </p:nvPr>
        </p:nvSpPr>
        <p:spPr>
          <a:xfrm>
            <a:off x="1137351" y="6262302"/>
            <a:ext cx="872071"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D91F998-02C8-5E7F-AA2B-D0B844CC79F1}"/>
              </a:ext>
            </a:extLst>
          </p:cNvPr>
          <p:cNvSpPr>
            <a:spLocks noGrp="1"/>
          </p:cNvSpPr>
          <p:nvPr>
            <p:ph type="sldNum" sz="quarter" idx="12"/>
          </p:nvPr>
        </p:nvSpPr>
        <p:spPr/>
        <p:txBody>
          <a:bodyPr/>
          <a:lstStyle/>
          <a:p>
            <a:fld id="{BCD55979-00CC-4874-A80E-0959E76EB92F}" type="slidenum">
              <a:rPr lang="en-GB" smtClean="0"/>
              <a:t>2</a:t>
            </a:fld>
            <a:endParaRPr lang="en-GB"/>
          </a:p>
        </p:txBody>
      </p:sp>
      <p:pic>
        <p:nvPicPr>
          <p:cNvPr id="10" name="Picture 9">
            <a:extLst>
              <a:ext uri="{FF2B5EF4-FFF2-40B4-BE49-F238E27FC236}">
                <a16:creationId xmlns:a16="http://schemas.microsoft.com/office/drawing/2014/main" id="{387F9F1E-6203-567C-814A-268FC18BB547}"/>
              </a:ext>
            </a:extLst>
          </p:cNvPr>
          <p:cNvPicPr>
            <a:picLocks noChangeAspect="1"/>
          </p:cNvPicPr>
          <p:nvPr/>
        </p:nvPicPr>
        <p:blipFill rotWithShape="1">
          <a:blip r:embed="rId3"/>
          <a:srcRect t="2456"/>
          <a:stretch/>
        </p:blipFill>
        <p:spPr>
          <a:xfrm>
            <a:off x="1798387" y="120039"/>
            <a:ext cx="8595220" cy="3031916"/>
          </a:xfrm>
          <a:prstGeom prst="rect">
            <a:avLst/>
          </a:prstGeom>
        </p:spPr>
      </p:pic>
      <p:pic>
        <p:nvPicPr>
          <p:cNvPr id="12" name="Picture 11">
            <a:extLst>
              <a:ext uri="{FF2B5EF4-FFF2-40B4-BE49-F238E27FC236}">
                <a16:creationId xmlns:a16="http://schemas.microsoft.com/office/drawing/2014/main" id="{D171BB5A-9089-3593-633E-E1147BAD9ECF}"/>
              </a:ext>
            </a:extLst>
          </p:cNvPr>
          <p:cNvPicPr>
            <a:picLocks noChangeAspect="1"/>
          </p:cNvPicPr>
          <p:nvPr/>
        </p:nvPicPr>
        <p:blipFill>
          <a:blip r:embed="rId4"/>
          <a:stretch>
            <a:fillRect/>
          </a:stretch>
        </p:blipFill>
        <p:spPr>
          <a:xfrm>
            <a:off x="1585907" y="3248604"/>
            <a:ext cx="9245577" cy="2386386"/>
          </a:xfrm>
          <a:prstGeom prst="rect">
            <a:avLst/>
          </a:prstGeom>
        </p:spPr>
      </p:pic>
      <p:sp>
        <p:nvSpPr>
          <p:cNvPr id="13" name="Footer Placeholder 12">
            <a:extLst>
              <a:ext uri="{FF2B5EF4-FFF2-40B4-BE49-F238E27FC236}">
                <a16:creationId xmlns:a16="http://schemas.microsoft.com/office/drawing/2014/main" id="{0D31F033-7A0C-400F-10D6-C2666F787E4D}"/>
              </a:ext>
            </a:extLst>
          </p:cNvPr>
          <p:cNvSpPr>
            <a:spLocks noGrp="1"/>
          </p:cNvSpPr>
          <p:nvPr>
            <p:ph type="ftr" sz="quarter" idx="11"/>
          </p:nvPr>
        </p:nvSpPr>
        <p:spPr/>
        <p:txBody>
          <a:bodyPr/>
          <a:lstStyle/>
          <a:p>
            <a:r>
              <a:rPr lang="en-GB"/>
              <a:t>B. Delille | CERN HSE Head</a:t>
            </a:r>
          </a:p>
        </p:txBody>
      </p:sp>
      <p:sp>
        <p:nvSpPr>
          <p:cNvPr id="2" name="TextBox 1">
            <a:extLst>
              <a:ext uri="{FF2B5EF4-FFF2-40B4-BE49-F238E27FC236}">
                <a16:creationId xmlns:a16="http://schemas.microsoft.com/office/drawing/2014/main" id="{CA47AF02-021B-A294-2DDF-B24EEF0DFD5C}"/>
              </a:ext>
            </a:extLst>
          </p:cNvPr>
          <p:cNvSpPr txBox="1"/>
          <p:nvPr/>
        </p:nvSpPr>
        <p:spPr>
          <a:xfrm>
            <a:off x="4217771" y="5762943"/>
            <a:ext cx="3756453" cy="400110"/>
          </a:xfrm>
          <a:prstGeom prst="rect">
            <a:avLst/>
          </a:prstGeom>
          <a:solidFill>
            <a:schemeClr val="accent5">
              <a:lumMod val="20000"/>
              <a:lumOff val="80000"/>
            </a:schemeClr>
          </a:solidFill>
        </p:spPr>
        <p:txBody>
          <a:bodyPr wrap="square" rtlCol="0">
            <a:spAutoFit/>
          </a:bodyPr>
          <a:lstStyle>
            <a:defPPr>
              <a:defRPr lang="en-US"/>
            </a:defPPr>
            <a:lvl1pPr marL="285750" indent="-285750">
              <a:buFont typeface="Arial" panose="020B0604020202020204" pitchFamily="34" charset="0"/>
              <a:buChar char="•"/>
              <a:defRPr sz="2000"/>
            </a:lvl1pPr>
          </a:lstStyle>
          <a:p>
            <a:pPr marL="0" indent="0" algn="ctr">
              <a:buNone/>
            </a:pPr>
            <a:r>
              <a:rPr lang="fr-CH" dirty="0" err="1"/>
              <a:t>Commitment</a:t>
            </a:r>
            <a:r>
              <a:rPr lang="fr-CH" dirty="0"/>
              <a:t> </a:t>
            </a:r>
            <a:r>
              <a:rPr lang="fr-CH" dirty="0" err="1"/>
              <a:t>from</a:t>
            </a:r>
            <a:r>
              <a:rPr lang="fr-CH" dirty="0"/>
              <a:t> the top</a:t>
            </a:r>
            <a:endParaRPr lang="en-US" dirty="0"/>
          </a:p>
        </p:txBody>
      </p:sp>
    </p:spTree>
    <p:extLst>
      <p:ext uri="{BB962C8B-B14F-4D97-AF65-F5344CB8AC3E}">
        <p14:creationId xmlns:p14="http://schemas.microsoft.com/office/powerpoint/2010/main" val="23537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945EA-CBDA-99CC-6695-7BA83E434956}"/>
            </a:ext>
          </a:extLst>
        </p:cNvPr>
        <p:cNvGrpSpPr/>
        <p:nvPr/>
      </p:nvGrpSpPr>
      <p:grpSpPr>
        <a:xfrm>
          <a:off x="0" y="0"/>
          <a:ext cx="0" cy="0"/>
          <a:chOff x="0" y="0"/>
          <a:chExt cx="0" cy="0"/>
        </a:xfrm>
      </p:grpSpPr>
      <p:sp>
        <p:nvSpPr>
          <p:cNvPr id="36867" name="Rectangle 4">
            <a:extLst>
              <a:ext uri="{FF2B5EF4-FFF2-40B4-BE49-F238E27FC236}">
                <a16:creationId xmlns:a16="http://schemas.microsoft.com/office/drawing/2014/main" id="{36CC7B38-7F15-C7E9-672B-4C727BDBDC63}"/>
              </a:ext>
            </a:extLst>
          </p:cNvPr>
          <p:cNvSpPr>
            <a:spLocks noGrp="1" noChangeArrowheads="1"/>
          </p:cNvSpPr>
          <p:nvPr>
            <p:ph type="title"/>
          </p:nvPr>
        </p:nvSpPr>
        <p:spPr>
          <a:xfrm>
            <a:off x="605960" y="318580"/>
            <a:ext cx="6731818" cy="508844"/>
          </a:xfrm>
        </p:spPr>
        <p:txBody>
          <a:bodyPr>
            <a:noAutofit/>
          </a:bodyPr>
          <a:lstStyle/>
          <a:p>
            <a:pPr algn="ctr"/>
            <a:r>
              <a:rPr lang="en-GB" sz="2800" dirty="0">
                <a:latin typeface="Arial" charset="0"/>
                <a:ea typeface="ＭＳ Ｐゴシック" charset="0"/>
                <a:cs typeface="ＭＳ Ｐゴシック" charset="0"/>
              </a:rPr>
              <a:t>CERN’s mission is ambitious, and so are its Safety challenges</a:t>
            </a:r>
            <a:endParaRPr lang="en-US" sz="2800" dirty="0">
              <a:latin typeface="Arial" charset="0"/>
              <a:ea typeface="ＭＳ Ｐゴシック" charset="0"/>
              <a:cs typeface="ＭＳ Ｐゴシック" charset="0"/>
            </a:endParaRPr>
          </a:p>
        </p:txBody>
      </p:sp>
      <p:sp>
        <p:nvSpPr>
          <p:cNvPr id="36868" name="Rectangle 5">
            <a:extLst>
              <a:ext uri="{FF2B5EF4-FFF2-40B4-BE49-F238E27FC236}">
                <a16:creationId xmlns:a16="http://schemas.microsoft.com/office/drawing/2014/main" id="{0A88E1DA-C5D9-B1F6-9DCD-9B4EC805274A}"/>
              </a:ext>
            </a:extLst>
          </p:cNvPr>
          <p:cNvSpPr>
            <a:spLocks noGrp="1" noChangeArrowheads="1"/>
          </p:cNvSpPr>
          <p:nvPr>
            <p:ph type="body" idx="1"/>
          </p:nvPr>
        </p:nvSpPr>
        <p:spPr>
          <a:xfrm>
            <a:off x="403199" y="1396180"/>
            <a:ext cx="7514181" cy="4719485"/>
          </a:xfrm>
        </p:spPr>
        <p:txBody>
          <a:bodyPr>
            <a:normAutofit/>
          </a:bodyPr>
          <a:lstStyle/>
          <a:p>
            <a:pPr>
              <a:lnSpc>
                <a:spcPct val="90000"/>
              </a:lnSpc>
            </a:pPr>
            <a:r>
              <a:rPr lang="en-US" sz="2000" dirty="0"/>
              <a:t>IO Status: </a:t>
            </a:r>
            <a:r>
              <a:rPr lang="en-US" sz="2000" b="0" dirty="0"/>
              <a:t>own legislator and controlling authority</a:t>
            </a:r>
            <a:r>
              <a:rPr lang="en-US" sz="2000" dirty="0"/>
              <a:t> </a:t>
            </a:r>
          </a:p>
          <a:p>
            <a:pPr>
              <a:lnSpc>
                <a:spcPct val="90000"/>
              </a:lnSpc>
            </a:pPr>
            <a:r>
              <a:rPr lang="en-US" sz="2000" dirty="0"/>
              <a:t>Cutting-edge technologies: </a:t>
            </a:r>
            <a:r>
              <a:rPr lang="en-US" sz="2000" b="0" dirty="0"/>
              <a:t>in some cases, no relevant regulations/standards exist</a:t>
            </a:r>
          </a:p>
          <a:p>
            <a:pPr>
              <a:lnSpc>
                <a:spcPct val="90000"/>
              </a:lnSpc>
            </a:pPr>
            <a:r>
              <a:rPr lang="en-US" sz="2000" dirty="0"/>
              <a:t>Major “industrial” site: </a:t>
            </a:r>
            <a:r>
              <a:rPr lang="en-US" sz="2000" b="0" dirty="0"/>
              <a:t>a great variety of risks</a:t>
            </a:r>
            <a:r>
              <a:rPr lang="en-US" sz="2000" dirty="0"/>
              <a:t> </a:t>
            </a:r>
          </a:p>
          <a:p>
            <a:pPr>
              <a:lnSpc>
                <a:spcPct val="90000"/>
              </a:lnSpc>
            </a:pPr>
            <a:r>
              <a:rPr lang="en-US" sz="2000" dirty="0"/>
              <a:t>Dynamic installations according to research needs: </a:t>
            </a:r>
            <a:r>
              <a:rPr lang="en-US" sz="2000" b="0" dirty="0"/>
              <a:t>fulfilling safety standards and freedom of research</a:t>
            </a:r>
          </a:p>
          <a:p>
            <a:r>
              <a:rPr lang="en-US" sz="2000" dirty="0"/>
              <a:t>Bilateral regulation: </a:t>
            </a:r>
            <a:r>
              <a:rPr lang="en-US" sz="2000" b="0" dirty="0"/>
              <a:t>t</a:t>
            </a:r>
            <a:r>
              <a:rPr lang="en-US" sz="2000" b="0" dirty="0">
                <a:sym typeface="Symbol"/>
              </a:rPr>
              <a:t>wo different regulatory frameworks on a site that forms a technical and geographical unity (no border marking)</a:t>
            </a:r>
          </a:p>
          <a:p>
            <a:r>
              <a:rPr lang="en-US" sz="2000" dirty="0"/>
              <a:t>A large variety of populations on site:</a:t>
            </a:r>
            <a:br>
              <a:rPr lang="en-US" sz="2000" dirty="0"/>
            </a:br>
            <a:r>
              <a:rPr lang="en-US" sz="2000" b="0" dirty="0"/>
              <a:t>CERN staff, scientific users, trainees and students, retirees, family members including small children, visitors including VIPs</a:t>
            </a:r>
            <a:r>
              <a:rPr lang="mr-IN" sz="2000" b="0" dirty="0"/>
              <a:t>…</a:t>
            </a:r>
            <a:r>
              <a:rPr lang="en-US" sz="2000" b="0" dirty="0"/>
              <a:t> </a:t>
            </a:r>
          </a:p>
          <a:p>
            <a:pPr>
              <a:lnSpc>
                <a:spcPct val="90000"/>
              </a:lnSpc>
            </a:pPr>
            <a:endParaRPr lang="en-US" sz="2400" dirty="0"/>
          </a:p>
          <a:p>
            <a:pPr>
              <a:lnSpc>
                <a:spcPct val="90000"/>
              </a:lnSpc>
            </a:pPr>
            <a:endParaRPr lang="en-US" sz="2400" dirty="0"/>
          </a:p>
          <a:p>
            <a:pPr>
              <a:lnSpc>
                <a:spcPct val="90000"/>
              </a:lnSpc>
            </a:pPr>
            <a:endParaRPr lang="en-US" sz="2400" dirty="0"/>
          </a:p>
          <a:p>
            <a:pPr>
              <a:lnSpc>
                <a:spcPct val="90000"/>
              </a:lnSpc>
            </a:pPr>
            <a:endParaRPr lang="en-US" sz="2400" dirty="0"/>
          </a:p>
        </p:txBody>
      </p:sp>
      <p:sp>
        <p:nvSpPr>
          <p:cNvPr id="2" name="Date Placeholder 1">
            <a:extLst>
              <a:ext uri="{FF2B5EF4-FFF2-40B4-BE49-F238E27FC236}">
                <a16:creationId xmlns:a16="http://schemas.microsoft.com/office/drawing/2014/main" id="{1950CD43-4040-8E2B-00B2-B219CD7F5806}"/>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D84ECB9F-B199-4212-C1C8-B7AD27F27B94}"/>
              </a:ext>
            </a:extLst>
          </p:cNvPr>
          <p:cNvSpPr>
            <a:spLocks noGrp="1"/>
          </p:cNvSpPr>
          <p:nvPr>
            <p:ph type="ftr" sz="quarter" idx="11"/>
          </p:nvPr>
        </p:nvSpPr>
        <p:spPr/>
        <p:txBody>
          <a:bodyPr/>
          <a:lstStyle/>
          <a:p>
            <a:r>
              <a:rPr lang="en-GB"/>
              <a:t>B. Delille | CERN HSE Head</a:t>
            </a:r>
          </a:p>
        </p:txBody>
      </p:sp>
      <p:sp>
        <p:nvSpPr>
          <p:cNvPr id="4" name="Slide Number Placeholder 3">
            <a:extLst>
              <a:ext uri="{FF2B5EF4-FFF2-40B4-BE49-F238E27FC236}">
                <a16:creationId xmlns:a16="http://schemas.microsoft.com/office/drawing/2014/main" id="{9139447E-1CCB-D076-6D99-9745DE5BE59A}"/>
              </a:ext>
            </a:extLst>
          </p:cNvPr>
          <p:cNvSpPr>
            <a:spLocks noGrp="1"/>
          </p:cNvSpPr>
          <p:nvPr>
            <p:ph type="sldNum" sz="quarter" idx="12"/>
          </p:nvPr>
        </p:nvSpPr>
        <p:spPr/>
        <p:txBody>
          <a:bodyPr/>
          <a:lstStyle/>
          <a:p>
            <a:fld id="{BCD55979-00CC-4874-A80E-0959E76EB92F}" type="slidenum">
              <a:rPr lang="en-GB" smtClean="0"/>
              <a:t>3</a:t>
            </a:fld>
            <a:endParaRPr lang="en-GB"/>
          </a:p>
        </p:txBody>
      </p:sp>
      <p:pic>
        <p:nvPicPr>
          <p:cNvPr id="5" name="Picture 4">
            <a:extLst>
              <a:ext uri="{FF2B5EF4-FFF2-40B4-BE49-F238E27FC236}">
                <a16:creationId xmlns:a16="http://schemas.microsoft.com/office/drawing/2014/main" id="{E5E1A83D-DD86-97BD-DDD1-27AE2180CFFA}"/>
              </a:ext>
            </a:extLst>
          </p:cNvPr>
          <p:cNvPicPr>
            <a:picLocks noChangeAspect="1"/>
          </p:cNvPicPr>
          <p:nvPr/>
        </p:nvPicPr>
        <p:blipFill>
          <a:blip r:embed="rId3"/>
          <a:srcRect t="11877" b="22263"/>
          <a:stretch/>
        </p:blipFill>
        <p:spPr>
          <a:xfrm>
            <a:off x="8060266" y="232120"/>
            <a:ext cx="4131734" cy="1815504"/>
          </a:xfrm>
          <a:prstGeom prst="rect">
            <a:avLst/>
          </a:prstGeom>
        </p:spPr>
      </p:pic>
      <p:pic>
        <p:nvPicPr>
          <p:cNvPr id="8" name="Picture 7">
            <a:extLst>
              <a:ext uri="{FF2B5EF4-FFF2-40B4-BE49-F238E27FC236}">
                <a16:creationId xmlns:a16="http://schemas.microsoft.com/office/drawing/2014/main" id="{484C18D0-6750-3FED-2DA9-F24E6B79F392}"/>
              </a:ext>
            </a:extLst>
          </p:cNvPr>
          <p:cNvPicPr>
            <a:picLocks noChangeAspect="1"/>
          </p:cNvPicPr>
          <p:nvPr/>
        </p:nvPicPr>
        <p:blipFill>
          <a:blip r:embed="rId4"/>
          <a:srcRect t="19751" r="9341" b="11944"/>
          <a:stretch/>
        </p:blipFill>
        <p:spPr>
          <a:xfrm>
            <a:off x="8060267" y="2115358"/>
            <a:ext cx="4131733" cy="2076937"/>
          </a:xfrm>
          <a:prstGeom prst="rect">
            <a:avLst/>
          </a:prstGeom>
        </p:spPr>
      </p:pic>
      <p:pic>
        <p:nvPicPr>
          <p:cNvPr id="10" name="Picture 9" descr="High view of a factory&#10;&#10;AI-generated content may be incorrect.">
            <a:extLst>
              <a:ext uri="{FF2B5EF4-FFF2-40B4-BE49-F238E27FC236}">
                <a16:creationId xmlns:a16="http://schemas.microsoft.com/office/drawing/2014/main" id="{DBD59F8B-1205-D7AB-9701-C4092849DE7E}"/>
              </a:ext>
            </a:extLst>
          </p:cNvPr>
          <p:cNvPicPr>
            <a:picLocks noChangeAspect="1"/>
          </p:cNvPicPr>
          <p:nvPr/>
        </p:nvPicPr>
        <p:blipFill>
          <a:blip r:embed="rId5"/>
          <a:srcRect t="16790" b="18249"/>
          <a:stretch/>
        </p:blipFill>
        <p:spPr>
          <a:xfrm>
            <a:off x="8060266" y="4244623"/>
            <a:ext cx="4131733" cy="1916081"/>
          </a:xfrm>
          <a:prstGeom prst="rect">
            <a:avLst/>
          </a:prstGeom>
        </p:spPr>
      </p:pic>
    </p:spTree>
    <p:extLst>
      <p:ext uri="{BB962C8B-B14F-4D97-AF65-F5344CB8AC3E}">
        <p14:creationId xmlns:p14="http://schemas.microsoft.com/office/powerpoint/2010/main" val="384662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B7CDE-DBCB-CE2F-A8C8-1B76FD45B8FD}"/>
            </a:ext>
          </a:extLst>
        </p:cNvPr>
        <p:cNvGrpSpPr/>
        <p:nvPr/>
      </p:nvGrpSpPr>
      <p:grpSpPr>
        <a:xfrm>
          <a:off x="0" y="0"/>
          <a:ext cx="0" cy="0"/>
          <a:chOff x="0" y="0"/>
          <a:chExt cx="0" cy="0"/>
        </a:xfrm>
      </p:grpSpPr>
      <p:sp>
        <p:nvSpPr>
          <p:cNvPr id="36867" name="Rectangle 4">
            <a:extLst>
              <a:ext uri="{FF2B5EF4-FFF2-40B4-BE49-F238E27FC236}">
                <a16:creationId xmlns:a16="http://schemas.microsoft.com/office/drawing/2014/main" id="{46D62145-66DC-2D0F-0ADE-06FD01349DD6}"/>
              </a:ext>
            </a:extLst>
          </p:cNvPr>
          <p:cNvSpPr>
            <a:spLocks noGrp="1" noChangeArrowheads="1"/>
          </p:cNvSpPr>
          <p:nvPr>
            <p:ph type="title"/>
          </p:nvPr>
        </p:nvSpPr>
        <p:spPr>
          <a:xfrm>
            <a:off x="2235480" y="180140"/>
            <a:ext cx="9004852" cy="684000"/>
          </a:xfrm>
        </p:spPr>
        <p:txBody>
          <a:bodyPr>
            <a:noAutofit/>
          </a:bodyPr>
          <a:lstStyle/>
          <a:p>
            <a:r>
              <a:rPr lang="en-US" sz="3200" dirty="0">
                <a:latin typeface="Arial" charset="0"/>
                <a:ea typeface="ＭＳ Ｐゴシック" charset="0"/>
                <a:cs typeface="ＭＳ Ｐゴシック" charset="0"/>
              </a:rPr>
              <a:t>Shared and … specific challenges </a:t>
            </a:r>
          </a:p>
        </p:txBody>
      </p:sp>
      <p:sp>
        <p:nvSpPr>
          <p:cNvPr id="36868" name="Rectangle 5">
            <a:extLst>
              <a:ext uri="{FF2B5EF4-FFF2-40B4-BE49-F238E27FC236}">
                <a16:creationId xmlns:a16="http://schemas.microsoft.com/office/drawing/2014/main" id="{5C065934-23D2-0B09-03F1-C73858316677}"/>
              </a:ext>
            </a:extLst>
          </p:cNvPr>
          <p:cNvSpPr>
            <a:spLocks noGrp="1" noChangeArrowheads="1"/>
          </p:cNvSpPr>
          <p:nvPr>
            <p:ph type="body" idx="1"/>
          </p:nvPr>
        </p:nvSpPr>
        <p:spPr>
          <a:xfrm>
            <a:off x="281609" y="1235528"/>
            <a:ext cx="7358055" cy="4929298"/>
          </a:xfrm>
        </p:spPr>
        <p:txBody>
          <a:bodyPr>
            <a:normAutofit/>
          </a:bodyPr>
          <a:lstStyle/>
          <a:p>
            <a:r>
              <a:rPr lang="en-US" sz="2000" dirty="0"/>
              <a:t>Safety management of Experiments </a:t>
            </a:r>
          </a:p>
          <a:p>
            <a:pPr lvl="1">
              <a:lnSpc>
                <a:spcPct val="120000"/>
              </a:lnSpc>
              <a:buClr>
                <a:srgbClr val="00B0F0"/>
              </a:buClr>
              <a:buSzPct val="100000"/>
            </a:pPr>
            <a:r>
              <a:rPr lang="en-US" dirty="0"/>
              <a:t>CERN Experiments are (independent) collaborations with financial and </a:t>
            </a:r>
            <a:r>
              <a:rPr lang="en-US" dirty="0" err="1"/>
              <a:t>organisational</a:t>
            </a:r>
            <a:r>
              <a:rPr lang="en-US" dirty="0"/>
              <a:t> autonomy linked to CERN by </a:t>
            </a:r>
            <a:r>
              <a:rPr lang="en-US" dirty="0" err="1"/>
              <a:t>MoUs</a:t>
            </a:r>
            <a:r>
              <a:rPr lang="en-US" dirty="0"/>
              <a:t> </a:t>
            </a:r>
          </a:p>
          <a:p>
            <a:pPr lvl="1">
              <a:lnSpc>
                <a:spcPct val="120000"/>
              </a:lnSpc>
              <a:buClr>
                <a:srgbClr val="00B0F0"/>
              </a:buClr>
              <a:buSzPct val="100000"/>
            </a:pPr>
            <a:r>
              <a:rPr lang="en-US" dirty="0"/>
              <a:t>There are many Experiments of varying size, running time and complexity </a:t>
            </a:r>
          </a:p>
          <a:p>
            <a:pPr lvl="1">
              <a:lnSpc>
                <a:spcPct val="120000"/>
              </a:lnSpc>
              <a:buClr>
                <a:srgbClr val="00B0F0"/>
              </a:buClr>
              <a:buSzPct val="100000"/>
            </a:pPr>
            <a:r>
              <a:rPr lang="en-US" dirty="0"/>
              <a:t>The Large (LHC) Experiments are complex and very costly installations and have hundreds of collaborators</a:t>
            </a:r>
          </a:p>
          <a:p>
            <a:pPr>
              <a:lnSpc>
                <a:spcPct val="90000"/>
              </a:lnSpc>
            </a:pPr>
            <a:r>
              <a:rPr lang="en-US" sz="2000" dirty="0"/>
              <a:t>Need to: </a:t>
            </a:r>
          </a:p>
          <a:p>
            <a:pPr lvl="1">
              <a:lnSpc>
                <a:spcPct val="120000"/>
              </a:lnSpc>
              <a:buClr>
                <a:srgbClr val="00B0F0"/>
              </a:buClr>
              <a:buSzPct val="100000"/>
            </a:pPr>
            <a:r>
              <a:rPr lang="en-US" dirty="0"/>
              <a:t>Ensure safety of collaborators (“users”)</a:t>
            </a:r>
          </a:p>
          <a:p>
            <a:pPr lvl="1">
              <a:lnSpc>
                <a:spcPct val="120000"/>
              </a:lnSpc>
              <a:buClr>
                <a:srgbClr val="00B0F0"/>
              </a:buClr>
              <a:buSzPct val="100000"/>
            </a:pPr>
            <a:r>
              <a:rPr lang="en-US" dirty="0"/>
              <a:t>Ensure that in kind contributions and equipment and materials brought on site are “safe” </a:t>
            </a:r>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p:txBody>
      </p:sp>
      <p:sp>
        <p:nvSpPr>
          <p:cNvPr id="2" name="Date Placeholder 1">
            <a:extLst>
              <a:ext uri="{FF2B5EF4-FFF2-40B4-BE49-F238E27FC236}">
                <a16:creationId xmlns:a16="http://schemas.microsoft.com/office/drawing/2014/main" id="{9CB39E62-BC3A-8D4F-9D1C-169196187820}"/>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74DF30A6-0E44-6E75-4BED-11D1291E6F4F}"/>
              </a:ext>
            </a:extLst>
          </p:cNvPr>
          <p:cNvSpPr>
            <a:spLocks noGrp="1"/>
          </p:cNvSpPr>
          <p:nvPr>
            <p:ph type="ftr" sz="quarter" idx="11"/>
          </p:nvPr>
        </p:nvSpPr>
        <p:spPr/>
        <p:txBody>
          <a:bodyPr/>
          <a:lstStyle/>
          <a:p>
            <a:r>
              <a:rPr lang="en-GB"/>
              <a:t>B. Delille | CERN HSE Head</a:t>
            </a:r>
          </a:p>
        </p:txBody>
      </p:sp>
      <p:sp>
        <p:nvSpPr>
          <p:cNvPr id="4" name="Slide Number Placeholder 3">
            <a:extLst>
              <a:ext uri="{FF2B5EF4-FFF2-40B4-BE49-F238E27FC236}">
                <a16:creationId xmlns:a16="http://schemas.microsoft.com/office/drawing/2014/main" id="{1EB8895C-035E-D1C1-724A-A4BDC0DE8D94}"/>
              </a:ext>
            </a:extLst>
          </p:cNvPr>
          <p:cNvSpPr>
            <a:spLocks noGrp="1"/>
          </p:cNvSpPr>
          <p:nvPr>
            <p:ph type="sldNum" sz="quarter" idx="12"/>
          </p:nvPr>
        </p:nvSpPr>
        <p:spPr/>
        <p:txBody>
          <a:bodyPr/>
          <a:lstStyle/>
          <a:p>
            <a:fld id="{BCD55979-00CC-4874-A80E-0959E76EB92F}" type="slidenum">
              <a:rPr lang="en-GB" smtClean="0"/>
              <a:t>4</a:t>
            </a:fld>
            <a:endParaRPr lang="en-GB"/>
          </a:p>
        </p:txBody>
      </p:sp>
      <p:sp>
        <p:nvSpPr>
          <p:cNvPr id="5" name="TextBox 4">
            <a:extLst>
              <a:ext uri="{FF2B5EF4-FFF2-40B4-BE49-F238E27FC236}">
                <a16:creationId xmlns:a16="http://schemas.microsoft.com/office/drawing/2014/main" id="{060C5429-CFCC-2FA0-7A67-0BC6A2894E31}"/>
              </a:ext>
            </a:extLst>
          </p:cNvPr>
          <p:cNvSpPr txBox="1"/>
          <p:nvPr/>
        </p:nvSpPr>
        <p:spPr>
          <a:xfrm>
            <a:off x="4217771" y="5762943"/>
            <a:ext cx="3756453" cy="400110"/>
          </a:xfrm>
          <a:prstGeom prst="rect">
            <a:avLst/>
          </a:prstGeom>
          <a:solidFill>
            <a:schemeClr val="accent5">
              <a:lumMod val="20000"/>
              <a:lumOff val="80000"/>
            </a:schemeClr>
          </a:solidFill>
        </p:spPr>
        <p:txBody>
          <a:bodyPr wrap="square" rtlCol="0">
            <a:spAutoFit/>
          </a:bodyPr>
          <a:lstStyle>
            <a:defPPr>
              <a:defRPr lang="en-US"/>
            </a:defPPr>
            <a:lvl1pPr marL="285750" indent="-285750">
              <a:buFont typeface="Arial" panose="020B0604020202020204" pitchFamily="34" charset="0"/>
              <a:buChar char="•"/>
              <a:defRPr sz="2000"/>
            </a:lvl1pPr>
          </a:lstStyle>
          <a:p>
            <a:pPr marL="0" indent="0" algn="ctr">
              <a:buNone/>
            </a:pPr>
            <a:r>
              <a:rPr lang="fr-CH" dirty="0"/>
              <a:t>Diversity of </a:t>
            </a:r>
            <a:r>
              <a:rPr lang="fr-CH" dirty="0" err="1"/>
              <a:t>Safety</a:t>
            </a:r>
            <a:r>
              <a:rPr lang="fr-CH" dirty="0"/>
              <a:t> challenges</a:t>
            </a:r>
            <a:endParaRPr lang="en-US" dirty="0"/>
          </a:p>
        </p:txBody>
      </p:sp>
      <p:pic>
        <p:nvPicPr>
          <p:cNvPr id="6" name="Picture 5">
            <a:extLst>
              <a:ext uri="{FF2B5EF4-FFF2-40B4-BE49-F238E27FC236}">
                <a16:creationId xmlns:a16="http://schemas.microsoft.com/office/drawing/2014/main" id="{1EE12349-AC95-86EB-5EE9-98F54D290E88}"/>
              </a:ext>
            </a:extLst>
          </p:cNvPr>
          <p:cNvPicPr>
            <a:picLocks noChangeAspect="1"/>
          </p:cNvPicPr>
          <p:nvPr/>
        </p:nvPicPr>
        <p:blipFill>
          <a:blip r:embed="rId3"/>
          <a:stretch>
            <a:fillRect/>
          </a:stretch>
        </p:blipFill>
        <p:spPr>
          <a:xfrm>
            <a:off x="8023300" y="1122170"/>
            <a:ext cx="3951111" cy="2634074"/>
          </a:xfrm>
          <a:prstGeom prst="rect">
            <a:avLst/>
          </a:prstGeom>
        </p:spPr>
      </p:pic>
      <p:pic>
        <p:nvPicPr>
          <p:cNvPr id="7" name="Picture 6">
            <a:extLst>
              <a:ext uri="{FF2B5EF4-FFF2-40B4-BE49-F238E27FC236}">
                <a16:creationId xmlns:a16="http://schemas.microsoft.com/office/drawing/2014/main" id="{E2D81214-1041-16C5-E212-44D52F392441}"/>
              </a:ext>
            </a:extLst>
          </p:cNvPr>
          <p:cNvPicPr>
            <a:picLocks noChangeAspect="1"/>
          </p:cNvPicPr>
          <p:nvPr/>
        </p:nvPicPr>
        <p:blipFill>
          <a:blip r:embed="rId4"/>
          <a:stretch>
            <a:fillRect/>
          </a:stretch>
        </p:blipFill>
        <p:spPr>
          <a:xfrm>
            <a:off x="8082843" y="3823978"/>
            <a:ext cx="3839456" cy="2357284"/>
          </a:xfrm>
          <a:prstGeom prst="rect">
            <a:avLst/>
          </a:prstGeom>
        </p:spPr>
      </p:pic>
    </p:spTree>
    <p:extLst>
      <p:ext uri="{BB962C8B-B14F-4D97-AF65-F5344CB8AC3E}">
        <p14:creationId xmlns:p14="http://schemas.microsoft.com/office/powerpoint/2010/main" val="205273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06F90D5-9A08-4B3C-87A9-66A4D90B3832}"/>
              </a:ext>
            </a:extLst>
          </p:cNvPr>
          <p:cNvSpPr>
            <a:spLocks noGrp="1"/>
          </p:cNvSpPr>
          <p:nvPr>
            <p:ph type="title"/>
          </p:nvPr>
        </p:nvSpPr>
        <p:spPr>
          <a:xfrm>
            <a:off x="838200" y="131543"/>
            <a:ext cx="10515600" cy="1198201"/>
          </a:xfrm>
        </p:spPr>
        <p:txBody>
          <a:bodyPr>
            <a:normAutofit fontScale="90000"/>
          </a:bodyPr>
          <a:lstStyle/>
          <a:p>
            <a:r>
              <a:rPr lang="en-US" dirty="0"/>
              <a:t>CERN Safety Policy – In short:</a:t>
            </a:r>
            <a:br>
              <a:rPr lang="en-US" dirty="0"/>
            </a:br>
            <a:r>
              <a:rPr lang="en-GB" sz="3100" dirty="0"/>
              <a:t>CERN commits to protect people, the environment and its assets; the freedom to innovate, safely.</a:t>
            </a:r>
            <a:endParaRPr lang="en-US" dirty="0"/>
          </a:p>
        </p:txBody>
      </p:sp>
      <p:sp>
        <p:nvSpPr>
          <p:cNvPr id="3" name="Content Placeholder 2">
            <a:extLst>
              <a:ext uri="{FF2B5EF4-FFF2-40B4-BE49-F238E27FC236}">
                <a16:creationId xmlns:a16="http://schemas.microsoft.com/office/drawing/2014/main" id="{BDF74071-AD70-414B-BE44-FD5B89EB70D2}"/>
              </a:ext>
            </a:extLst>
          </p:cNvPr>
          <p:cNvSpPr>
            <a:spLocks noGrp="1"/>
          </p:cNvSpPr>
          <p:nvPr>
            <p:ph sz="half" idx="2"/>
          </p:nvPr>
        </p:nvSpPr>
        <p:spPr>
          <a:xfrm>
            <a:off x="3968685" y="1655161"/>
            <a:ext cx="8078771" cy="4630252"/>
          </a:xfrm>
        </p:spPr>
        <p:txBody>
          <a:bodyPr>
            <a:normAutofit fontScale="85000" lnSpcReduction="10000"/>
          </a:bodyPr>
          <a:lstStyle/>
          <a:p>
            <a:pPr marL="0" indent="0">
              <a:buNone/>
            </a:pPr>
            <a:r>
              <a:rPr lang="en-GB" sz="1400" b="0" i="1" dirty="0">
                <a:solidFill>
                  <a:srgbClr val="800000"/>
                </a:solidFill>
                <a:effectLst/>
                <a:latin typeface="sourcesans-bold"/>
              </a:rPr>
              <a:t>Extract from CERN Safety Policy</a:t>
            </a:r>
          </a:p>
          <a:p>
            <a:r>
              <a:rPr lang="en-GB" sz="2400" b="0" i="1" dirty="0">
                <a:solidFill>
                  <a:srgbClr val="800000"/>
                </a:solidFill>
                <a:effectLst/>
                <a:latin typeface="sourcesans-bold"/>
              </a:rPr>
              <a:t>Safety is a priority of CERN’s general policy, and includes occupational health and safety, including radiation protection, the protection of the environment and the safe operation of CERN’s Installations, including radiation safety.</a:t>
            </a:r>
          </a:p>
          <a:p>
            <a:pPr algn="l"/>
            <a:r>
              <a:rPr lang="en-GB" sz="2000" b="0" i="0" dirty="0">
                <a:solidFill>
                  <a:srgbClr val="2F4858"/>
                </a:solidFill>
                <a:effectLst/>
                <a:latin typeface="+mj-lt"/>
              </a:rPr>
              <a:t>The objectives of the Organization’s Safety Policy are:</a:t>
            </a:r>
          </a:p>
          <a:p>
            <a:pPr lvl="1"/>
            <a:r>
              <a:rPr lang="en-GB" sz="1800" b="0" i="0" dirty="0">
                <a:solidFill>
                  <a:srgbClr val="2F4858"/>
                </a:solidFill>
                <a:effectLst/>
                <a:latin typeface="+mj-lt"/>
              </a:rPr>
              <a:t>to ensure the best possible protection in health and safety matters of all persons, independently of their status, participating in the Organization’s activities or present on its site, as well as of the population living in the vicinity of its installations;</a:t>
            </a:r>
          </a:p>
          <a:p>
            <a:pPr lvl="1"/>
            <a:r>
              <a:rPr lang="en-GB" sz="1800" b="0" i="0" dirty="0">
                <a:solidFill>
                  <a:srgbClr val="2F4858"/>
                </a:solidFill>
                <a:effectLst/>
                <a:latin typeface="+mj-lt"/>
              </a:rPr>
              <a:t>to limit the impact of the Organization’s activities on the environment, and</a:t>
            </a:r>
          </a:p>
          <a:p>
            <a:pPr lvl="1"/>
            <a:r>
              <a:rPr lang="en-GB" sz="1800" b="0" i="0" dirty="0">
                <a:solidFill>
                  <a:srgbClr val="2F4858"/>
                </a:solidFill>
                <a:effectLst/>
                <a:latin typeface="+mj-lt"/>
              </a:rPr>
              <a:t>to guarantee the use of best practice in matters of Safety.</a:t>
            </a:r>
          </a:p>
          <a:p>
            <a:r>
              <a:rPr lang="en-GB" sz="2000" b="0" i="0" dirty="0">
                <a:solidFill>
                  <a:srgbClr val="2F4858"/>
                </a:solidFill>
                <a:effectLst/>
                <a:latin typeface="+mj-lt"/>
              </a:rPr>
              <a:t>The Organization makes the necessary means available to achieve its objectives in matters of Safety. </a:t>
            </a:r>
          </a:p>
          <a:p>
            <a:r>
              <a:rPr lang="en-GB" sz="2000" dirty="0">
                <a:solidFill>
                  <a:srgbClr val="2F4858"/>
                </a:solidFill>
                <a:latin typeface="+mj-lt"/>
              </a:rPr>
              <a:t>CERN collaborates with its Host States in a transparent and constructive manner in matters of Safety, in particular in matters of radiation protection, radiation safety and environmental protection.</a:t>
            </a:r>
            <a:endParaRPr lang="fr-CH" sz="2000" dirty="0">
              <a:solidFill>
                <a:srgbClr val="2F4858"/>
              </a:solidFill>
              <a:latin typeface="+mj-lt"/>
            </a:endParaRPr>
          </a:p>
        </p:txBody>
      </p:sp>
      <p:sp>
        <p:nvSpPr>
          <p:cNvPr id="5" name="Footer Placeholder 4">
            <a:extLst>
              <a:ext uri="{FF2B5EF4-FFF2-40B4-BE49-F238E27FC236}">
                <a16:creationId xmlns:a16="http://schemas.microsoft.com/office/drawing/2014/main" id="{003AD469-C5C7-4882-A6CF-BB8B2298860C}"/>
              </a:ext>
            </a:extLst>
          </p:cNvPr>
          <p:cNvSpPr>
            <a:spLocks noGrp="1"/>
          </p:cNvSpPr>
          <p:nvPr>
            <p:ph type="ftr" sz="quarter" idx="11"/>
          </p:nvPr>
        </p:nvSpPr>
        <p:spPr>
          <a:xfrm>
            <a:off x="1682685" y="6398324"/>
            <a:ext cx="4572000" cy="365125"/>
          </a:xfrm>
        </p:spPr>
        <p:txBody>
          <a:bodyPr anchor="ctr">
            <a:normAutofit/>
          </a:bodyPr>
          <a:lstStyle/>
          <a:p>
            <a:pPr>
              <a:spcAft>
                <a:spcPts val="600"/>
              </a:spcAft>
            </a:pPr>
            <a:r>
              <a:rPr lang="en-GB" dirty="0"/>
              <a:t>B. Delille | CERN HSE Head</a:t>
            </a:r>
          </a:p>
        </p:txBody>
      </p:sp>
      <p:sp>
        <p:nvSpPr>
          <p:cNvPr id="6" name="Slide Number Placeholder 5">
            <a:extLst>
              <a:ext uri="{FF2B5EF4-FFF2-40B4-BE49-F238E27FC236}">
                <a16:creationId xmlns:a16="http://schemas.microsoft.com/office/drawing/2014/main" id="{EFE7FB03-149C-40AC-9E8F-BEAEC17DEBBC}"/>
              </a:ext>
            </a:extLst>
          </p:cNvPr>
          <p:cNvSpPr>
            <a:spLocks noGrp="1"/>
          </p:cNvSpPr>
          <p:nvPr>
            <p:ph type="sldNum" sz="quarter" idx="12"/>
          </p:nvPr>
        </p:nvSpPr>
        <p:spPr>
          <a:xfrm>
            <a:off x="11424361" y="6278898"/>
            <a:ext cx="482600" cy="331932"/>
          </a:xfrm>
        </p:spPr>
        <p:txBody>
          <a:bodyPr anchor="ctr">
            <a:normAutofit/>
          </a:bodyPr>
          <a:lstStyle/>
          <a:p>
            <a:pPr>
              <a:spcAft>
                <a:spcPts val="600"/>
              </a:spcAft>
            </a:pPr>
            <a:fld id="{BCD55979-00CC-4874-A80E-0959E76EB92F}" type="slidenum">
              <a:rPr lang="en-GB" smtClean="0"/>
              <a:pPr>
                <a:spcAft>
                  <a:spcPts val="600"/>
                </a:spcAft>
              </a:pPr>
              <a:t>5</a:t>
            </a:fld>
            <a:endParaRPr lang="en-GB"/>
          </a:p>
        </p:txBody>
      </p:sp>
      <p:pic>
        <p:nvPicPr>
          <p:cNvPr id="10" name="Picture 9">
            <a:extLst>
              <a:ext uri="{FF2B5EF4-FFF2-40B4-BE49-F238E27FC236}">
                <a16:creationId xmlns:a16="http://schemas.microsoft.com/office/drawing/2014/main" id="{C991F86C-6A14-423C-9AB4-C6AD79BBF0D2}"/>
              </a:ext>
            </a:extLst>
          </p:cNvPr>
          <p:cNvPicPr>
            <a:picLocks noChangeAspect="1"/>
          </p:cNvPicPr>
          <p:nvPr/>
        </p:nvPicPr>
        <p:blipFill>
          <a:blip r:embed="rId3"/>
          <a:stretch>
            <a:fillRect/>
          </a:stretch>
        </p:blipFill>
        <p:spPr>
          <a:xfrm>
            <a:off x="600951" y="1693420"/>
            <a:ext cx="2831456" cy="4545103"/>
          </a:xfrm>
          <a:prstGeom prst="rect">
            <a:avLst/>
          </a:prstGeom>
        </p:spPr>
      </p:pic>
      <p:cxnSp>
        <p:nvCxnSpPr>
          <p:cNvPr id="9" name="Straight Connector 8">
            <a:extLst>
              <a:ext uri="{FF2B5EF4-FFF2-40B4-BE49-F238E27FC236}">
                <a16:creationId xmlns:a16="http://schemas.microsoft.com/office/drawing/2014/main" id="{EF3535F4-6FD7-45C7-A3D0-CBC0E8CB9B35}"/>
              </a:ext>
            </a:extLst>
          </p:cNvPr>
          <p:cNvCxnSpPr>
            <a:cxnSpLocks/>
          </p:cNvCxnSpPr>
          <p:nvPr/>
        </p:nvCxnSpPr>
        <p:spPr>
          <a:xfrm>
            <a:off x="3968685" y="2308424"/>
            <a:ext cx="1799896"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4A40BFE-E138-42D8-98D0-F09660A671F5}"/>
              </a:ext>
            </a:extLst>
          </p:cNvPr>
          <p:cNvCxnSpPr>
            <a:cxnSpLocks/>
          </p:cNvCxnSpPr>
          <p:nvPr/>
        </p:nvCxnSpPr>
        <p:spPr>
          <a:xfrm>
            <a:off x="6222767" y="5129596"/>
            <a:ext cx="3229303"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85AE703D-F1BF-1C2C-3613-11F13E4656C5}"/>
              </a:ext>
            </a:extLst>
          </p:cNvPr>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2259850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06F90D5-9A08-4B3C-87A9-66A4D90B3832}"/>
              </a:ext>
            </a:extLst>
          </p:cNvPr>
          <p:cNvSpPr>
            <a:spLocks noGrp="1"/>
          </p:cNvSpPr>
          <p:nvPr>
            <p:ph type="title"/>
          </p:nvPr>
        </p:nvSpPr>
        <p:spPr>
          <a:xfrm>
            <a:off x="838200" y="156532"/>
            <a:ext cx="10515600" cy="605953"/>
          </a:xfrm>
        </p:spPr>
        <p:txBody>
          <a:bodyPr>
            <a:normAutofit/>
          </a:bodyPr>
          <a:lstStyle/>
          <a:p>
            <a:r>
              <a:rPr lang="en-US" dirty="0"/>
              <a:t>CERN Safety Policy &amp; responsibilities</a:t>
            </a:r>
          </a:p>
        </p:txBody>
      </p:sp>
      <p:sp>
        <p:nvSpPr>
          <p:cNvPr id="3" name="Content Placeholder 2">
            <a:extLst>
              <a:ext uri="{FF2B5EF4-FFF2-40B4-BE49-F238E27FC236}">
                <a16:creationId xmlns:a16="http://schemas.microsoft.com/office/drawing/2014/main" id="{BDF74071-AD70-414B-BE44-FD5B89EB70D2}"/>
              </a:ext>
            </a:extLst>
          </p:cNvPr>
          <p:cNvSpPr>
            <a:spLocks noGrp="1"/>
          </p:cNvSpPr>
          <p:nvPr>
            <p:ph sz="half" idx="2"/>
          </p:nvPr>
        </p:nvSpPr>
        <p:spPr>
          <a:xfrm>
            <a:off x="3968685" y="1065228"/>
            <a:ext cx="8078771" cy="4935049"/>
          </a:xfrm>
        </p:spPr>
        <p:txBody>
          <a:bodyPr vert="horz" lIns="0" tIns="0" rIns="0" bIns="0" rtlCol="0" anchor="t">
            <a:normAutofit fontScale="77500" lnSpcReduction="20000"/>
          </a:bodyPr>
          <a:lstStyle/>
          <a:p>
            <a:pPr marL="0" indent="0">
              <a:buNone/>
            </a:pPr>
            <a:r>
              <a:rPr lang="en-GB" sz="1400" b="0" i="1" dirty="0">
                <a:solidFill>
                  <a:srgbClr val="800000"/>
                </a:solidFill>
                <a:effectLst/>
                <a:latin typeface="sourcesans-bold"/>
              </a:rPr>
              <a:t>Extract from CERN Safety Policy</a:t>
            </a:r>
          </a:p>
          <a:p>
            <a:pPr algn="l">
              <a:lnSpc>
                <a:spcPct val="110000"/>
              </a:lnSpc>
            </a:pPr>
            <a:r>
              <a:rPr lang="en-GB" sz="2400" b="0" i="0" dirty="0">
                <a:solidFill>
                  <a:srgbClr val="2F4858"/>
                </a:solidFill>
                <a:effectLst/>
                <a:latin typeface="+mj-lt"/>
              </a:rPr>
              <a:t>As the executive of the Organization, ultimately responsible for Safety at CERN, the Director-General:</a:t>
            </a:r>
          </a:p>
          <a:p>
            <a:pPr lvl="1">
              <a:lnSpc>
                <a:spcPct val="110000"/>
              </a:lnSpc>
            </a:pPr>
            <a:r>
              <a:rPr lang="en-GB" sz="1900" b="1" i="0" dirty="0">
                <a:solidFill>
                  <a:srgbClr val="2F4858"/>
                </a:solidFill>
                <a:effectLst/>
                <a:latin typeface="+mj-lt"/>
              </a:rPr>
              <a:t>assigns to the organic units </a:t>
            </a:r>
            <a:r>
              <a:rPr lang="en-GB" sz="1900" b="0" i="0" dirty="0">
                <a:solidFill>
                  <a:srgbClr val="2F4858"/>
                </a:solidFill>
                <a:effectLst/>
                <a:latin typeface="+mj-lt"/>
              </a:rPr>
              <a:t>concerned the responsibility for the implementation of the CERN Safety Policy at all levels of the Organization;</a:t>
            </a:r>
          </a:p>
          <a:p>
            <a:pPr lvl="1">
              <a:lnSpc>
                <a:spcPct val="110000"/>
              </a:lnSpc>
            </a:pPr>
            <a:r>
              <a:rPr lang="en-GB" sz="1900" b="1" i="0" dirty="0">
                <a:solidFill>
                  <a:srgbClr val="2F4858"/>
                </a:solidFill>
                <a:effectLst/>
                <a:latin typeface="+mj-lt"/>
              </a:rPr>
              <a:t>assigns to the Health and Safety and Environmental Protection Unit</a:t>
            </a:r>
            <a:r>
              <a:rPr lang="en-GB" sz="1900" b="0" i="0" dirty="0">
                <a:solidFill>
                  <a:srgbClr val="2F4858"/>
                </a:solidFill>
                <a:effectLst/>
                <a:latin typeface="+mj-lt"/>
              </a:rPr>
              <a:t>, which reports directly to </a:t>
            </a:r>
            <a:r>
              <a:rPr lang="en-GB" sz="1900" dirty="0">
                <a:solidFill>
                  <a:srgbClr val="2F4858"/>
                </a:solidFill>
                <a:latin typeface="+mj-lt"/>
              </a:rPr>
              <a:t>him</a:t>
            </a:r>
            <a:r>
              <a:rPr lang="en-GB" sz="1900" b="0" i="0" dirty="0">
                <a:solidFill>
                  <a:srgbClr val="2F4858"/>
                </a:solidFill>
                <a:effectLst/>
                <a:latin typeface="+mj-lt"/>
              </a:rPr>
              <a:t>, the role of providing assistance for the implementation of Safety Policy and a monitoring role related to the implementation of continuous improvement of Safety, Safety Policy compliance with the Safety Rules and the handling of emergency situations;</a:t>
            </a:r>
          </a:p>
          <a:p>
            <a:pPr lvl="1">
              <a:lnSpc>
                <a:spcPct val="110000"/>
              </a:lnSpc>
            </a:pPr>
            <a:r>
              <a:rPr lang="en-GB" sz="1900" b="0" i="0" dirty="0">
                <a:solidFill>
                  <a:srgbClr val="2F4858"/>
                </a:solidFill>
                <a:effectLst/>
                <a:latin typeface="+mj-lt"/>
              </a:rPr>
              <a:t>assigns specific tasks to specialised units, as necessary;</a:t>
            </a:r>
          </a:p>
          <a:p>
            <a:pPr marL="323215" lvl="1" indent="-323850">
              <a:lnSpc>
                <a:spcPct val="110000"/>
              </a:lnSpc>
            </a:pPr>
            <a:r>
              <a:rPr lang="en-GB" sz="1900" b="0" i="0" dirty="0">
                <a:solidFill>
                  <a:srgbClr val="2F4858"/>
                </a:solidFill>
                <a:effectLst/>
                <a:latin typeface="+mj-lt"/>
              </a:rPr>
              <a:t>decides on the setting-up of a </a:t>
            </a:r>
            <a:r>
              <a:rPr lang="en-GB" sz="1900" dirty="0">
                <a:solidFill>
                  <a:srgbClr val="2F4858"/>
                </a:solidFill>
                <a:latin typeface="+mj-lt"/>
              </a:rPr>
              <a:t>Safety</a:t>
            </a:r>
            <a:r>
              <a:rPr lang="en-GB" sz="1900" b="0" i="0" dirty="0">
                <a:solidFill>
                  <a:srgbClr val="2F4858"/>
                </a:solidFill>
                <a:effectLst/>
                <a:latin typeface="+mj-lt"/>
              </a:rPr>
              <a:t> management system to ensure follow-up and updating of the prevention objectives, the program for the handling of emergency situations and any other action in Safety matters as well as on the establishment of the related documentation.</a:t>
            </a:r>
            <a:endParaRPr lang="en-GB" sz="1900" b="0" i="0" dirty="0">
              <a:solidFill>
                <a:srgbClr val="2F4858"/>
              </a:solidFill>
              <a:effectLst/>
              <a:latin typeface="+mj-lt"/>
              <a:cs typeface="Arial"/>
            </a:endParaRPr>
          </a:p>
          <a:p>
            <a:pPr algn="l">
              <a:lnSpc>
                <a:spcPct val="110000"/>
              </a:lnSpc>
            </a:pPr>
            <a:r>
              <a:rPr lang="en-GB" sz="2400" i="0" dirty="0">
                <a:solidFill>
                  <a:srgbClr val="2F4858"/>
                </a:solidFill>
                <a:effectLst/>
                <a:latin typeface="+mj-lt"/>
              </a:rPr>
              <a:t>Individual responsibility</a:t>
            </a:r>
          </a:p>
          <a:p>
            <a:pPr lvl="1">
              <a:lnSpc>
                <a:spcPct val="110000"/>
              </a:lnSpc>
            </a:pPr>
            <a:r>
              <a:rPr lang="en-GB" sz="1900" b="0" i="0" dirty="0">
                <a:solidFill>
                  <a:srgbClr val="2F4858"/>
                </a:solidFill>
                <a:effectLst/>
                <a:latin typeface="+mj-lt"/>
              </a:rPr>
              <a:t>Each person participating in the activities of the Organization or present on its site shall actively contribute to the implementation of the CERN Safety Policy through exemplary conduct and, in particular, compliance with the CERN Safety Rules, </a:t>
            </a:r>
            <a:endParaRPr lang="fr-CH" sz="1900" dirty="0">
              <a:solidFill>
                <a:srgbClr val="2F4858"/>
              </a:solidFill>
              <a:latin typeface="+mj-lt"/>
            </a:endParaRPr>
          </a:p>
        </p:txBody>
      </p:sp>
      <p:sp>
        <p:nvSpPr>
          <p:cNvPr id="6" name="Slide Number Placeholder 5">
            <a:extLst>
              <a:ext uri="{FF2B5EF4-FFF2-40B4-BE49-F238E27FC236}">
                <a16:creationId xmlns:a16="http://schemas.microsoft.com/office/drawing/2014/main" id="{EFE7FB03-149C-40AC-9E8F-BEAEC17DEBBC}"/>
              </a:ext>
            </a:extLst>
          </p:cNvPr>
          <p:cNvSpPr>
            <a:spLocks noGrp="1"/>
          </p:cNvSpPr>
          <p:nvPr>
            <p:ph type="sldNum" sz="quarter" idx="12"/>
          </p:nvPr>
        </p:nvSpPr>
        <p:spPr>
          <a:xfrm>
            <a:off x="11424361" y="6278898"/>
            <a:ext cx="482600" cy="331932"/>
          </a:xfrm>
        </p:spPr>
        <p:txBody>
          <a:bodyPr anchor="ctr">
            <a:normAutofit/>
          </a:bodyPr>
          <a:lstStyle/>
          <a:p>
            <a:pPr>
              <a:spcAft>
                <a:spcPts val="600"/>
              </a:spcAft>
            </a:pPr>
            <a:fld id="{BCD55979-00CC-4874-A80E-0959E76EB92F}" type="slidenum">
              <a:rPr lang="en-GB" smtClean="0"/>
              <a:pPr>
                <a:spcAft>
                  <a:spcPts val="600"/>
                </a:spcAft>
              </a:pPr>
              <a:t>6</a:t>
            </a:fld>
            <a:endParaRPr lang="en-GB"/>
          </a:p>
        </p:txBody>
      </p:sp>
      <p:pic>
        <p:nvPicPr>
          <p:cNvPr id="10" name="Picture 9">
            <a:extLst>
              <a:ext uri="{FF2B5EF4-FFF2-40B4-BE49-F238E27FC236}">
                <a16:creationId xmlns:a16="http://schemas.microsoft.com/office/drawing/2014/main" id="{C991F86C-6A14-423C-9AB4-C6AD79BBF0D2}"/>
              </a:ext>
            </a:extLst>
          </p:cNvPr>
          <p:cNvPicPr>
            <a:picLocks noChangeAspect="1"/>
          </p:cNvPicPr>
          <p:nvPr/>
        </p:nvPicPr>
        <p:blipFill>
          <a:blip r:embed="rId3"/>
          <a:stretch>
            <a:fillRect/>
          </a:stretch>
        </p:blipFill>
        <p:spPr>
          <a:xfrm>
            <a:off x="600951" y="971078"/>
            <a:ext cx="3133034" cy="5029200"/>
          </a:xfrm>
          <a:prstGeom prst="rect">
            <a:avLst/>
          </a:prstGeom>
        </p:spPr>
      </p:pic>
      <p:cxnSp>
        <p:nvCxnSpPr>
          <p:cNvPr id="7" name="Straight Connector 6">
            <a:extLst>
              <a:ext uri="{FF2B5EF4-FFF2-40B4-BE49-F238E27FC236}">
                <a16:creationId xmlns:a16="http://schemas.microsoft.com/office/drawing/2014/main" id="{6028FCC2-7624-4363-898A-6385A199DB41}"/>
              </a:ext>
            </a:extLst>
          </p:cNvPr>
          <p:cNvCxnSpPr>
            <a:cxnSpLocks/>
          </p:cNvCxnSpPr>
          <p:nvPr/>
        </p:nvCxnSpPr>
        <p:spPr>
          <a:xfrm>
            <a:off x="4295087" y="2283712"/>
            <a:ext cx="2582791"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E26963E-618D-4E86-9A83-8D1FF145766F}"/>
              </a:ext>
            </a:extLst>
          </p:cNvPr>
          <p:cNvCxnSpPr>
            <a:cxnSpLocks/>
          </p:cNvCxnSpPr>
          <p:nvPr/>
        </p:nvCxnSpPr>
        <p:spPr>
          <a:xfrm>
            <a:off x="4295087" y="2826182"/>
            <a:ext cx="5722883"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12AC6C4B-FA90-4231-89D6-20CF18DAE302}"/>
              </a:ext>
            </a:extLst>
          </p:cNvPr>
          <p:cNvSpPr>
            <a:spLocks noGrp="1"/>
          </p:cNvSpPr>
          <p:nvPr>
            <p:ph type="ftr" sz="quarter" idx="11"/>
          </p:nvPr>
        </p:nvSpPr>
        <p:spPr>
          <a:xfrm>
            <a:off x="1447985" y="6373335"/>
            <a:ext cx="4572000" cy="365125"/>
          </a:xfrm>
        </p:spPr>
        <p:txBody>
          <a:bodyPr anchor="ctr">
            <a:normAutofit/>
          </a:bodyPr>
          <a:lstStyle/>
          <a:p>
            <a:pPr>
              <a:spcAft>
                <a:spcPts val="600"/>
              </a:spcAft>
            </a:pPr>
            <a:r>
              <a:rPr lang="en-GB" dirty="0"/>
              <a:t>B. Delille | CERN HSE Head</a:t>
            </a:r>
          </a:p>
        </p:txBody>
      </p:sp>
      <p:sp>
        <p:nvSpPr>
          <p:cNvPr id="2" name="Date Placeholder 1">
            <a:extLst>
              <a:ext uri="{FF2B5EF4-FFF2-40B4-BE49-F238E27FC236}">
                <a16:creationId xmlns:a16="http://schemas.microsoft.com/office/drawing/2014/main" id="{567312B4-EF5B-9F5C-07D7-A0C4BE3A81FC}"/>
              </a:ext>
            </a:extLst>
          </p:cNvPr>
          <p:cNvSpPr>
            <a:spLocks noGrp="1"/>
          </p:cNvSpPr>
          <p:nvPr>
            <p:ph type="dt" sz="half" idx="10"/>
          </p:nvPr>
        </p:nvSpPr>
        <p:spPr/>
        <p:txBody>
          <a:bodyPr/>
          <a:lstStyle/>
          <a:p>
            <a:endParaRPr lang="en-GB"/>
          </a:p>
        </p:txBody>
      </p:sp>
      <p:sp>
        <p:nvSpPr>
          <p:cNvPr id="4" name="TextBox 3">
            <a:extLst>
              <a:ext uri="{FF2B5EF4-FFF2-40B4-BE49-F238E27FC236}">
                <a16:creationId xmlns:a16="http://schemas.microsoft.com/office/drawing/2014/main" id="{0DB2FEAB-F993-C1DA-A662-F2716B77E249}"/>
              </a:ext>
            </a:extLst>
          </p:cNvPr>
          <p:cNvSpPr txBox="1"/>
          <p:nvPr/>
        </p:nvSpPr>
        <p:spPr>
          <a:xfrm>
            <a:off x="3826565" y="4611757"/>
            <a:ext cx="7961244" cy="1311965"/>
          </a:xfrm>
          <a:prstGeom prst="rect">
            <a:avLst/>
          </a:prstGeom>
          <a:noFill/>
          <a:ln w="28575">
            <a:solidFill>
              <a:schemeClr val="accent3"/>
            </a:solidFill>
          </a:ln>
        </p:spPr>
        <p:txBody>
          <a:bodyPr wrap="square" lIns="0" tIns="0" rIns="0" bIns="0" rtlCol="0">
            <a:spAutoFit/>
          </a:bodyPr>
          <a:lstStyle/>
          <a:p>
            <a:pPr algn="l"/>
            <a:endParaRPr lang="en-US" dirty="0"/>
          </a:p>
        </p:txBody>
      </p:sp>
      <p:sp>
        <p:nvSpPr>
          <p:cNvPr id="9" name="TextBox 8">
            <a:extLst>
              <a:ext uri="{FF2B5EF4-FFF2-40B4-BE49-F238E27FC236}">
                <a16:creationId xmlns:a16="http://schemas.microsoft.com/office/drawing/2014/main" id="{0360EC31-D19D-E226-3555-BFB154FA03E3}"/>
              </a:ext>
            </a:extLst>
          </p:cNvPr>
          <p:cNvSpPr txBox="1"/>
          <p:nvPr/>
        </p:nvSpPr>
        <p:spPr>
          <a:xfrm>
            <a:off x="8675078" y="6000278"/>
            <a:ext cx="2915972" cy="276999"/>
          </a:xfrm>
          <a:prstGeom prst="rect">
            <a:avLst/>
          </a:prstGeom>
          <a:noFill/>
        </p:spPr>
        <p:txBody>
          <a:bodyPr wrap="square" lIns="0" tIns="0" rIns="0" bIns="0" rtlCol="0">
            <a:spAutoFit/>
          </a:bodyPr>
          <a:lstStyle/>
          <a:p>
            <a:pPr algn="l"/>
            <a:r>
              <a:rPr lang="fr-CH" dirty="0">
                <a:solidFill>
                  <a:schemeClr val="accent3"/>
                </a:solidFill>
              </a:rPr>
              <a:t>… </a:t>
            </a:r>
            <a:r>
              <a:rPr lang="fr-CH" dirty="0" err="1">
                <a:solidFill>
                  <a:schemeClr val="accent3"/>
                </a:solidFill>
              </a:rPr>
              <a:t>always</a:t>
            </a:r>
            <a:r>
              <a:rPr lang="fr-CH" dirty="0">
                <a:solidFill>
                  <a:schemeClr val="accent3"/>
                </a:solidFill>
              </a:rPr>
              <a:t> a good </a:t>
            </a:r>
            <a:r>
              <a:rPr lang="fr-CH" dirty="0" err="1">
                <a:solidFill>
                  <a:schemeClr val="accent3"/>
                </a:solidFill>
              </a:rPr>
              <a:t>reminder</a:t>
            </a:r>
            <a:endParaRPr lang="en-US" dirty="0">
              <a:solidFill>
                <a:schemeClr val="accent3"/>
              </a:solidFill>
            </a:endParaRPr>
          </a:p>
        </p:txBody>
      </p:sp>
      <p:sp>
        <p:nvSpPr>
          <p:cNvPr id="15" name="TextBox 14">
            <a:extLst>
              <a:ext uri="{FF2B5EF4-FFF2-40B4-BE49-F238E27FC236}">
                <a16:creationId xmlns:a16="http://schemas.microsoft.com/office/drawing/2014/main" id="{E1617FD4-60A6-0192-8079-DDBCB3057EB4}"/>
              </a:ext>
            </a:extLst>
          </p:cNvPr>
          <p:cNvSpPr txBox="1"/>
          <p:nvPr/>
        </p:nvSpPr>
        <p:spPr>
          <a:xfrm>
            <a:off x="5165124" y="6355843"/>
            <a:ext cx="6500537" cy="400110"/>
          </a:xfrm>
          <a:prstGeom prst="rect">
            <a:avLst/>
          </a:prstGeom>
          <a:solidFill>
            <a:schemeClr val="accent5">
              <a:lumMod val="20000"/>
              <a:lumOff val="80000"/>
            </a:schemeClr>
          </a:solidFill>
        </p:spPr>
        <p:txBody>
          <a:bodyPr wrap="square" rtlCol="0">
            <a:spAutoFit/>
          </a:bodyPr>
          <a:lstStyle>
            <a:defPPr>
              <a:defRPr lang="en-US"/>
            </a:defPPr>
            <a:lvl1pPr indent="0" algn="ctr">
              <a:buFont typeface="Arial" panose="020B0604020202020204" pitchFamily="34" charset="0"/>
              <a:buNone/>
              <a:defRPr sz="2000"/>
            </a:lvl1pPr>
          </a:lstStyle>
          <a:p>
            <a:r>
              <a:rPr lang="en-GB" dirty="0"/>
              <a:t>Individual Responsibility through Exemplary Conduct</a:t>
            </a:r>
            <a:endParaRPr lang="en-US" dirty="0"/>
          </a:p>
        </p:txBody>
      </p:sp>
    </p:spTree>
    <p:extLst>
      <p:ext uri="{BB962C8B-B14F-4D97-AF65-F5344CB8AC3E}">
        <p14:creationId xmlns:p14="http://schemas.microsoft.com/office/powerpoint/2010/main" val="54367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1857C5-AB66-49C1-1506-839665A0A2C8}"/>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7F6A1EEA-032B-A621-2DB4-D89FBC2C5BB7}"/>
              </a:ext>
            </a:extLst>
          </p:cNvPr>
          <p:cNvSpPr>
            <a:spLocks noGrp="1"/>
          </p:cNvSpPr>
          <p:nvPr>
            <p:ph type="ftr" sz="quarter" idx="11"/>
          </p:nvPr>
        </p:nvSpPr>
        <p:spPr/>
        <p:txBody>
          <a:bodyPr/>
          <a:lstStyle/>
          <a:p>
            <a:r>
              <a:rPr lang="en-GB"/>
              <a:t>B. Delille | CERN HSE Head</a:t>
            </a:r>
          </a:p>
        </p:txBody>
      </p:sp>
      <p:sp>
        <p:nvSpPr>
          <p:cNvPr id="4" name="Slide Number Placeholder 3">
            <a:extLst>
              <a:ext uri="{FF2B5EF4-FFF2-40B4-BE49-F238E27FC236}">
                <a16:creationId xmlns:a16="http://schemas.microsoft.com/office/drawing/2014/main" id="{00C9F9B0-5927-3CB3-1E96-52CFDE1EC49F}"/>
              </a:ext>
            </a:extLst>
          </p:cNvPr>
          <p:cNvSpPr>
            <a:spLocks noGrp="1"/>
          </p:cNvSpPr>
          <p:nvPr>
            <p:ph type="sldNum" sz="quarter" idx="12"/>
          </p:nvPr>
        </p:nvSpPr>
        <p:spPr/>
        <p:txBody>
          <a:bodyPr/>
          <a:lstStyle/>
          <a:p>
            <a:fld id="{BCD55979-00CC-4874-A80E-0959E76EB92F}" type="slidenum">
              <a:rPr lang="en-GB" smtClean="0"/>
              <a:t>7</a:t>
            </a:fld>
            <a:endParaRPr lang="en-GB"/>
          </a:p>
        </p:txBody>
      </p:sp>
      <p:pic>
        <p:nvPicPr>
          <p:cNvPr id="7" name="Picture 6" descr="A close-up of a few squares&#10;&#10;AI-generated content may be incorrect.">
            <a:extLst>
              <a:ext uri="{FF2B5EF4-FFF2-40B4-BE49-F238E27FC236}">
                <a16:creationId xmlns:a16="http://schemas.microsoft.com/office/drawing/2014/main" id="{36FC2EED-A277-961A-9765-DEBA60B0ABF5}"/>
              </a:ext>
            </a:extLst>
          </p:cNvPr>
          <p:cNvPicPr>
            <a:picLocks noChangeAspect="1"/>
          </p:cNvPicPr>
          <p:nvPr/>
        </p:nvPicPr>
        <p:blipFill>
          <a:blip r:embed="rId3"/>
          <a:srcRect l="1" r="50493"/>
          <a:stretch/>
        </p:blipFill>
        <p:spPr>
          <a:xfrm>
            <a:off x="1858618" y="970145"/>
            <a:ext cx="7971183" cy="3644681"/>
          </a:xfrm>
          <a:prstGeom prst="rect">
            <a:avLst/>
          </a:prstGeom>
        </p:spPr>
      </p:pic>
      <p:sp>
        <p:nvSpPr>
          <p:cNvPr id="8" name="Title 1">
            <a:extLst>
              <a:ext uri="{FF2B5EF4-FFF2-40B4-BE49-F238E27FC236}">
                <a16:creationId xmlns:a16="http://schemas.microsoft.com/office/drawing/2014/main" id="{88441EFB-9F8C-AE4C-5AC5-78C52811D0DD}"/>
              </a:ext>
            </a:extLst>
          </p:cNvPr>
          <p:cNvSpPr txBox="1">
            <a:spLocks/>
          </p:cNvSpPr>
          <p:nvPr/>
        </p:nvSpPr>
        <p:spPr>
          <a:xfrm>
            <a:off x="838200" y="365125"/>
            <a:ext cx="10515600" cy="605953"/>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dirty="0"/>
              <a:t>Safety Responsibilities @ CERN</a:t>
            </a:r>
          </a:p>
        </p:txBody>
      </p:sp>
      <p:sp>
        <p:nvSpPr>
          <p:cNvPr id="37" name="TextBox 36">
            <a:extLst>
              <a:ext uri="{FF2B5EF4-FFF2-40B4-BE49-F238E27FC236}">
                <a16:creationId xmlns:a16="http://schemas.microsoft.com/office/drawing/2014/main" id="{9098DC18-D4F2-77DB-98D9-F147AB79113E}"/>
              </a:ext>
            </a:extLst>
          </p:cNvPr>
          <p:cNvSpPr txBox="1"/>
          <p:nvPr/>
        </p:nvSpPr>
        <p:spPr>
          <a:xfrm>
            <a:off x="6894538" y="4672115"/>
            <a:ext cx="5234420" cy="1569660"/>
          </a:xfrm>
          <a:prstGeom prst="rect">
            <a:avLst/>
          </a:prstGeom>
          <a:solidFill>
            <a:schemeClr val="bg2"/>
          </a:solidFill>
        </p:spPr>
        <p:txBody>
          <a:bodyPr wrap="square" lIns="91440" tIns="45720" rIns="91440" bIns="45720" anchor="t">
            <a:spAutoFit/>
          </a:bodyPr>
          <a:lstStyle/>
          <a:p>
            <a:r>
              <a:rPr lang="en-GB" sz="1600" dirty="0"/>
              <a:t>Except in RP, operational responsibility follows the hierarchical line:</a:t>
            </a:r>
          </a:p>
          <a:p>
            <a:pPr marL="285750" indent="-285750">
              <a:buFont typeface="Wingdings" panose="05000000000000000000" pitchFamily="2" charset="2"/>
              <a:buChar char="q"/>
            </a:pPr>
            <a:r>
              <a:rPr lang="en-GB" sz="1600" dirty="0"/>
              <a:t>Departments are responsible for the Safety of their activities</a:t>
            </a:r>
          </a:p>
          <a:p>
            <a:pPr marL="285750" indent="-285750">
              <a:buFont typeface="Wingdings" panose="05000000000000000000" pitchFamily="2" charset="2"/>
              <a:buChar char="q"/>
            </a:pPr>
            <a:r>
              <a:rPr lang="en-GB" sz="1600" dirty="0"/>
              <a:t>HSE has an advisory role but also an authority in terms of Safety</a:t>
            </a:r>
            <a:endParaRPr lang="en-GB" sz="1600" dirty="0">
              <a:cs typeface="Arial"/>
            </a:endParaRPr>
          </a:p>
        </p:txBody>
      </p:sp>
      <p:sp>
        <p:nvSpPr>
          <p:cNvPr id="6" name="TextBox 5">
            <a:extLst>
              <a:ext uri="{FF2B5EF4-FFF2-40B4-BE49-F238E27FC236}">
                <a16:creationId xmlns:a16="http://schemas.microsoft.com/office/drawing/2014/main" id="{B989B807-A2E6-D8BE-7B8F-AA8185089992}"/>
              </a:ext>
            </a:extLst>
          </p:cNvPr>
          <p:cNvSpPr txBox="1"/>
          <p:nvPr/>
        </p:nvSpPr>
        <p:spPr>
          <a:xfrm>
            <a:off x="1888436" y="4672115"/>
            <a:ext cx="3955773" cy="408623"/>
          </a:xfrm>
          <a:prstGeom prst="roundRect">
            <a:avLst/>
          </a:prstGeom>
          <a:solidFill>
            <a:srgbClr val="CCCCFF"/>
          </a:solidFill>
        </p:spPr>
        <p:txBody>
          <a:bodyPr wrap="square">
            <a:spAutoFit/>
          </a:bodyPr>
          <a:lstStyle/>
          <a:p>
            <a:r>
              <a:rPr lang="fr-CH" i="1" dirty="0" err="1">
                <a:latin typeface="Calibri" panose="020F0502020204030204" pitchFamily="34" charset="0"/>
              </a:rPr>
              <a:t>E</a:t>
            </a:r>
            <a:r>
              <a:rPr lang="fr-CH" sz="1800" i="1" dirty="0" err="1">
                <a:effectLst/>
                <a:latin typeface="Calibri" panose="020F0502020204030204" pitchFamily="34" charset="0"/>
              </a:rPr>
              <a:t>nablers</a:t>
            </a:r>
            <a:r>
              <a:rPr lang="fr-CH" sz="1800" i="1" dirty="0">
                <a:effectLst/>
                <a:latin typeface="Calibri" panose="020F0502020204030204" pitchFamily="34" charset="0"/>
              </a:rPr>
              <a:t> of a </a:t>
            </a:r>
            <a:r>
              <a:rPr lang="fr-CH" sz="1800" i="1" dirty="0" err="1">
                <a:effectLst/>
                <a:latin typeface="Calibri" panose="020F0502020204030204" pitchFamily="34" charset="0"/>
              </a:rPr>
              <a:t>safe</a:t>
            </a:r>
            <a:r>
              <a:rPr lang="fr-CH" sz="1800" i="1" dirty="0">
                <a:effectLst/>
                <a:latin typeface="Calibri" panose="020F0502020204030204" pitchFamily="34" charset="0"/>
              </a:rPr>
              <a:t> </a:t>
            </a:r>
            <a:r>
              <a:rPr lang="fr-CH" sz="1800" i="1" dirty="0" err="1">
                <a:effectLst/>
                <a:latin typeface="Calibri" panose="020F0502020204030204" pitchFamily="34" charset="0"/>
              </a:rPr>
              <a:t>working</a:t>
            </a:r>
            <a:r>
              <a:rPr lang="fr-CH" sz="1800" i="1" dirty="0">
                <a:effectLst/>
                <a:latin typeface="Calibri" panose="020F0502020204030204" pitchFamily="34" charset="0"/>
              </a:rPr>
              <a:t> </a:t>
            </a:r>
            <a:r>
              <a:rPr lang="fr-CH" sz="1800" i="1" dirty="0" err="1">
                <a:effectLst/>
                <a:latin typeface="Calibri" panose="020F0502020204030204" pitchFamily="34" charset="0"/>
              </a:rPr>
              <a:t>environment</a:t>
            </a:r>
            <a:endParaRPr lang="en-US" dirty="0"/>
          </a:p>
        </p:txBody>
      </p:sp>
      <p:sp>
        <p:nvSpPr>
          <p:cNvPr id="5" name="TextBox 4">
            <a:extLst>
              <a:ext uri="{FF2B5EF4-FFF2-40B4-BE49-F238E27FC236}">
                <a16:creationId xmlns:a16="http://schemas.microsoft.com/office/drawing/2014/main" id="{8FC308B2-C28F-D440-048D-E458712A0899}"/>
              </a:ext>
            </a:extLst>
          </p:cNvPr>
          <p:cNvSpPr txBox="1"/>
          <p:nvPr/>
        </p:nvSpPr>
        <p:spPr>
          <a:xfrm>
            <a:off x="222421" y="5195315"/>
            <a:ext cx="6500537" cy="400110"/>
          </a:xfrm>
          <a:prstGeom prst="rect">
            <a:avLst/>
          </a:prstGeom>
          <a:solidFill>
            <a:schemeClr val="accent5">
              <a:lumMod val="20000"/>
              <a:lumOff val="80000"/>
            </a:schemeClr>
          </a:solidFill>
        </p:spPr>
        <p:txBody>
          <a:bodyPr wrap="square" rtlCol="0">
            <a:spAutoFit/>
          </a:bodyPr>
          <a:lstStyle>
            <a:defPPr>
              <a:defRPr lang="en-US"/>
            </a:defPPr>
            <a:lvl1pPr indent="0" algn="ctr">
              <a:buFont typeface="Arial" panose="020B0604020202020204" pitchFamily="34" charset="0"/>
              <a:buNone/>
              <a:defRPr sz="2000"/>
            </a:lvl1pPr>
          </a:lstStyle>
          <a:p>
            <a:r>
              <a:rPr lang="en-GB" dirty="0"/>
              <a:t>Clear line of Safety Responsibilities</a:t>
            </a:r>
            <a:endParaRPr lang="en-US" dirty="0"/>
          </a:p>
        </p:txBody>
      </p:sp>
      <p:sp>
        <p:nvSpPr>
          <p:cNvPr id="9" name="TextBox 8">
            <a:extLst>
              <a:ext uri="{FF2B5EF4-FFF2-40B4-BE49-F238E27FC236}">
                <a16:creationId xmlns:a16="http://schemas.microsoft.com/office/drawing/2014/main" id="{CF79BC13-4487-4B27-44E4-5E2D7C8F004A}"/>
              </a:ext>
            </a:extLst>
          </p:cNvPr>
          <p:cNvSpPr txBox="1"/>
          <p:nvPr/>
        </p:nvSpPr>
        <p:spPr>
          <a:xfrm>
            <a:off x="222421" y="5707690"/>
            <a:ext cx="6500537" cy="400110"/>
          </a:xfrm>
          <a:prstGeom prst="rect">
            <a:avLst/>
          </a:prstGeom>
          <a:solidFill>
            <a:schemeClr val="accent5">
              <a:lumMod val="20000"/>
              <a:lumOff val="80000"/>
            </a:schemeClr>
          </a:solidFill>
        </p:spPr>
        <p:txBody>
          <a:bodyPr wrap="square" rtlCol="0">
            <a:spAutoFit/>
          </a:bodyPr>
          <a:lstStyle>
            <a:defPPr>
              <a:defRPr lang="en-US"/>
            </a:defPPr>
            <a:lvl1pPr indent="0" algn="ctr">
              <a:buFont typeface="Arial" panose="020B0604020202020204" pitchFamily="34" charset="0"/>
              <a:buNone/>
              <a:defRPr sz="2000"/>
            </a:lvl1pPr>
          </a:lstStyle>
          <a:p>
            <a:r>
              <a:rPr lang="en-GB" dirty="0"/>
              <a:t>Continuous improvement in Safety</a:t>
            </a:r>
            <a:endParaRPr lang="en-US" dirty="0"/>
          </a:p>
        </p:txBody>
      </p:sp>
    </p:spTree>
    <p:extLst>
      <p:ext uri="{BB962C8B-B14F-4D97-AF65-F5344CB8AC3E}">
        <p14:creationId xmlns:p14="http://schemas.microsoft.com/office/powerpoint/2010/main" val="2030492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94755-F737-46EA-B2C6-CA3B3F27273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30898B4-2475-E0F2-86FB-8EF19D0E7E1D}"/>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6688904B-BB25-849B-480F-57670E112296}"/>
              </a:ext>
            </a:extLst>
          </p:cNvPr>
          <p:cNvSpPr>
            <a:spLocks noGrp="1"/>
          </p:cNvSpPr>
          <p:nvPr>
            <p:ph type="ftr" sz="quarter" idx="11"/>
          </p:nvPr>
        </p:nvSpPr>
        <p:spPr>
          <a:xfrm>
            <a:off x="4259263" y="6363555"/>
            <a:ext cx="6572221" cy="365125"/>
          </a:xfrm>
        </p:spPr>
        <p:txBody>
          <a:bodyPr/>
          <a:lstStyle/>
          <a:p>
            <a:r>
              <a:rPr lang="en-GB" dirty="0"/>
              <a:t>B. Delille | CERN HSE Head</a:t>
            </a:r>
          </a:p>
        </p:txBody>
      </p:sp>
      <p:sp>
        <p:nvSpPr>
          <p:cNvPr id="4" name="Slide Number Placeholder 3">
            <a:extLst>
              <a:ext uri="{FF2B5EF4-FFF2-40B4-BE49-F238E27FC236}">
                <a16:creationId xmlns:a16="http://schemas.microsoft.com/office/drawing/2014/main" id="{7842ECFA-D36C-4AE1-D4DF-46AA7BB26256}"/>
              </a:ext>
            </a:extLst>
          </p:cNvPr>
          <p:cNvSpPr>
            <a:spLocks noGrp="1"/>
          </p:cNvSpPr>
          <p:nvPr>
            <p:ph type="sldNum" sz="quarter" idx="12"/>
          </p:nvPr>
        </p:nvSpPr>
        <p:spPr/>
        <p:txBody>
          <a:bodyPr/>
          <a:lstStyle/>
          <a:p>
            <a:fld id="{BCD55979-00CC-4874-A80E-0959E76EB92F}" type="slidenum">
              <a:rPr lang="en-GB" smtClean="0"/>
              <a:t>8</a:t>
            </a:fld>
            <a:endParaRPr lang="en-GB"/>
          </a:p>
        </p:txBody>
      </p:sp>
      <p:pic>
        <p:nvPicPr>
          <p:cNvPr id="7" name="Picture 6" descr="A close-up of a few squares&#10;&#10;AI-generated content may be incorrect.">
            <a:extLst>
              <a:ext uri="{FF2B5EF4-FFF2-40B4-BE49-F238E27FC236}">
                <a16:creationId xmlns:a16="http://schemas.microsoft.com/office/drawing/2014/main" id="{4A5BC9D3-A6FC-5A0A-D81A-DC3A2EC93491}"/>
              </a:ext>
            </a:extLst>
          </p:cNvPr>
          <p:cNvPicPr>
            <a:picLocks noChangeAspect="1"/>
          </p:cNvPicPr>
          <p:nvPr/>
        </p:nvPicPr>
        <p:blipFill>
          <a:blip r:embed="rId3"/>
          <a:srcRect l="50534"/>
          <a:stretch/>
        </p:blipFill>
        <p:spPr>
          <a:xfrm>
            <a:off x="2146853" y="997229"/>
            <a:ext cx="7823752" cy="3580187"/>
          </a:xfrm>
          <a:prstGeom prst="rect">
            <a:avLst/>
          </a:prstGeom>
        </p:spPr>
      </p:pic>
      <p:sp>
        <p:nvSpPr>
          <p:cNvPr id="8" name="Title 1">
            <a:extLst>
              <a:ext uri="{FF2B5EF4-FFF2-40B4-BE49-F238E27FC236}">
                <a16:creationId xmlns:a16="http://schemas.microsoft.com/office/drawing/2014/main" id="{E118A6FB-7512-59E9-4336-B38940DB9EA3}"/>
              </a:ext>
            </a:extLst>
          </p:cNvPr>
          <p:cNvSpPr txBox="1">
            <a:spLocks/>
          </p:cNvSpPr>
          <p:nvPr/>
        </p:nvSpPr>
        <p:spPr>
          <a:xfrm>
            <a:off x="838200" y="365125"/>
            <a:ext cx="10515600" cy="605953"/>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dirty="0"/>
              <a:t>Safety Responsibilities @ CERN</a:t>
            </a:r>
          </a:p>
        </p:txBody>
      </p:sp>
      <p:sp>
        <p:nvSpPr>
          <p:cNvPr id="37" name="TextBox 36">
            <a:extLst>
              <a:ext uri="{FF2B5EF4-FFF2-40B4-BE49-F238E27FC236}">
                <a16:creationId xmlns:a16="http://schemas.microsoft.com/office/drawing/2014/main" id="{43EEDA12-4C26-161F-9F8E-1D13C3778E08}"/>
              </a:ext>
            </a:extLst>
          </p:cNvPr>
          <p:cNvSpPr txBox="1"/>
          <p:nvPr/>
        </p:nvSpPr>
        <p:spPr>
          <a:xfrm>
            <a:off x="6913200" y="4672115"/>
            <a:ext cx="5234420" cy="1569660"/>
          </a:xfrm>
          <a:prstGeom prst="rect">
            <a:avLst/>
          </a:prstGeom>
          <a:solidFill>
            <a:schemeClr val="bg2"/>
          </a:solidFill>
        </p:spPr>
        <p:txBody>
          <a:bodyPr wrap="square" lIns="91440" tIns="45720" rIns="91440" bIns="45720" anchor="t">
            <a:spAutoFit/>
          </a:bodyPr>
          <a:lstStyle/>
          <a:p>
            <a:r>
              <a:rPr lang="en-GB" sz="1600" dirty="0"/>
              <a:t>Except in RP, operational responsibility follows the hierarchical line:</a:t>
            </a:r>
          </a:p>
          <a:p>
            <a:pPr marL="285750" indent="-285750">
              <a:buFont typeface="Wingdings" panose="05000000000000000000" pitchFamily="2" charset="2"/>
              <a:buChar char="q"/>
            </a:pPr>
            <a:r>
              <a:rPr lang="en-GB" sz="1600" dirty="0"/>
              <a:t>Departments are responsible for the Safety of their activities</a:t>
            </a:r>
          </a:p>
          <a:p>
            <a:pPr marL="285750" indent="-285750">
              <a:buFont typeface="Wingdings" panose="05000000000000000000" pitchFamily="2" charset="2"/>
              <a:buChar char="q"/>
            </a:pPr>
            <a:r>
              <a:rPr lang="en-GB" sz="1600" dirty="0"/>
              <a:t>HSE has an advisory role but also an authority in terms of Safety</a:t>
            </a:r>
            <a:endParaRPr lang="en-GB" sz="1600" dirty="0">
              <a:cs typeface="Arial"/>
            </a:endParaRPr>
          </a:p>
        </p:txBody>
      </p:sp>
      <p:sp>
        <p:nvSpPr>
          <p:cNvPr id="5" name="TextBox 4">
            <a:extLst>
              <a:ext uri="{FF2B5EF4-FFF2-40B4-BE49-F238E27FC236}">
                <a16:creationId xmlns:a16="http://schemas.microsoft.com/office/drawing/2014/main" id="{44DE54D7-94FC-AAF4-D16F-CA86153DA1F1}"/>
              </a:ext>
            </a:extLst>
          </p:cNvPr>
          <p:cNvSpPr txBox="1"/>
          <p:nvPr/>
        </p:nvSpPr>
        <p:spPr>
          <a:xfrm>
            <a:off x="2102956" y="4296670"/>
            <a:ext cx="3955773" cy="408623"/>
          </a:xfrm>
          <a:prstGeom prst="roundRect">
            <a:avLst/>
          </a:prstGeom>
          <a:solidFill>
            <a:srgbClr val="CCCCFF"/>
          </a:solidFill>
        </p:spPr>
        <p:txBody>
          <a:bodyPr wrap="square">
            <a:spAutoFit/>
          </a:bodyPr>
          <a:lstStyle/>
          <a:p>
            <a:r>
              <a:rPr lang="fr-CH" i="1" dirty="0" err="1">
                <a:latin typeface="Calibri" panose="020F0502020204030204" pitchFamily="34" charset="0"/>
              </a:rPr>
              <a:t>E</a:t>
            </a:r>
            <a:r>
              <a:rPr lang="fr-CH" sz="1800" i="1" dirty="0" err="1">
                <a:effectLst/>
                <a:latin typeface="Calibri" panose="020F0502020204030204" pitchFamily="34" charset="0"/>
              </a:rPr>
              <a:t>nablers</a:t>
            </a:r>
            <a:r>
              <a:rPr lang="fr-CH" sz="1800" i="1" dirty="0">
                <a:effectLst/>
                <a:latin typeface="Calibri" panose="020F0502020204030204" pitchFamily="34" charset="0"/>
              </a:rPr>
              <a:t> of a </a:t>
            </a:r>
            <a:r>
              <a:rPr lang="fr-CH" sz="1800" i="1" dirty="0" err="1">
                <a:effectLst/>
                <a:latin typeface="Calibri" panose="020F0502020204030204" pitchFamily="34" charset="0"/>
              </a:rPr>
              <a:t>safe</a:t>
            </a:r>
            <a:r>
              <a:rPr lang="fr-CH" sz="1800" i="1" dirty="0">
                <a:effectLst/>
                <a:latin typeface="Calibri" panose="020F0502020204030204" pitchFamily="34" charset="0"/>
              </a:rPr>
              <a:t> </a:t>
            </a:r>
            <a:r>
              <a:rPr lang="fr-CH" sz="1800" i="1" dirty="0" err="1">
                <a:effectLst/>
                <a:latin typeface="Calibri" panose="020F0502020204030204" pitchFamily="34" charset="0"/>
              </a:rPr>
              <a:t>working</a:t>
            </a:r>
            <a:r>
              <a:rPr lang="fr-CH" sz="1800" i="1" dirty="0">
                <a:effectLst/>
                <a:latin typeface="Calibri" panose="020F0502020204030204" pitchFamily="34" charset="0"/>
              </a:rPr>
              <a:t> </a:t>
            </a:r>
            <a:r>
              <a:rPr lang="fr-CH" sz="1800" i="1" dirty="0" err="1">
                <a:effectLst/>
                <a:latin typeface="Calibri" panose="020F0502020204030204" pitchFamily="34" charset="0"/>
              </a:rPr>
              <a:t>environment</a:t>
            </a:r>
            <a:endParaRPr lang="en-US" dirty="0"/>
          </a:p>
        </p:txBody>
      </p:sp>
      <p:sp>
        <p:nvSpPr>
          <p:cNvPr id="6" name="TextBox 5">
            <a:extLst>
              <a:ext uri="{FF2B5EF4-FFF2-40B4-BE49-F238E27FC236}">
                <a16:creationId xmlns:a16="http://schemas.microsoft.com/office/drawing/2014/main" id="{C652E3E3-2838-5DE7-B785-5F0D747612F5}"/>
              </a:ext>
            </a:extLst>
          </p:cNvPr>
          <p:cNvSpPr txBox="1"/>
          <p:nvPr/>
        </p:nvSpPr>
        <p:spPr>
          <a:xfrm>
            <a:off x="222421" y="5195315"/>
            <a:ext cx="6500537" cy="400110"/>
          </a:xfrm>
          <a:prstGeom prst="rect">
            <a:avLst/>
          </a:prstGeom>
          <a:solidFill>
            <a:schemeClr val="accent5">
              <a:lumMod val="20000"/>
              <a:lumOff val="80000"/>
            </a:schemeClr>
          </a:solidFill>
        </p:spPr>
        <p:txBody>
          <a:bodyPr wrap="square" rtlCol="0">
            <a:spAutoFit/>
          </a:bodyPr>
          <a:lstStyle>
            <a:defPPr>
              <a:defRPr lang="en-US"/>
            </a:defPPr>
            <a:lvl1pPr indent="0" algn="ctr">
              <a:buFont typeface="Arial" panose="020B0604020202020204" pitchFamily="34" charset="0"/>
              <a:buNone/>
              <a:defRPr sz="2000"/>
            </a:lvl1pPr>
          </a:lstStyle>
          <a:p>
            <a:r>
              <a:rPr lang="en-GB" dirty="0"/>
              <a:t>Clear line of Safety Responsibilities</a:t>
            </a:r>
            <a:endParaRPr lang="en-US" dirty="0"/>
          </a:p>
        </p:txBody>
      </p:sp>
      <p:sp>
        <p:nvSpPr>
          <p:cNvPr id="9" name="TextBox 8">
            <a:extLst>
              <a:ext uri="{FF2B5EF4-FFF2-40B4-BE49-F238E27FC236}">
                <a16:creationId xmlns:a16="http://schemas.microsoft.com/office/drawing/2014/main" id="{634BAFE8-A406-1860-642C-E0F64910EE24}"/>
              </a:ext>
            </a:extLst>
          </p:cNvPr>
          <p:cNvSpPr txBox="1"/>
          <p:nvPr/>
        </p:nvSpPr>
        <p:spPr>
          <a:xfrm>
            <a:off x="222421" y="5707690"/>
            <a:ext cx="6500537" cy="400110"/>
          </a:xfrm>
          <a:prstGeom prst="rect">
            <a:avLst/>
          </a:prstGeom>
          <a:solidFill>
            <a:schemeClr val="accent5">
              <a:lumMod val="20000"/>
              <a:lumOff val="80000"/>
            </a:schemeClr>
          </a:solidFill>
        </p:spPr>
        <p:txBody>
          <a:bodyPr wrap="square" rtlCol="0">
            <a:spAutoFit/>
          </a:bodyPr>
          <a:lstStyle>
            <a:defPPr>
              <a:defRPr lang="en-US"/>
            </a:defPPr>
            <a:lvl1pPr indent="0" algn="ctr">
              <a:buFont typeface="Arial" panose="020B0604020202020204" pitchFamily="34" charset="0"/>
              <a:buNone/>
              <a:defRPr sz="2000"/>
            </a:lvl1pPr>
          </a:lstStyle>
          <a:p>
            <a:r>
              <a:rPr lang="en-GB" dirty="0"/>
              <a:t>Continuous improvement in Safety</a:t>
            </a:r>
            <a:endParaRPr lang="en-US" dirty="0"/>
          </a:p>
        </p:txBody>
      </p:sp>
    </p:spTree>
    <p:extLst>
      <p:ext uri="{BB962C8B-B14F-4D97-AF65-F5344CB8AC3E}">
        <p14:creationId xmlns:p14="http://schemas.microsoft.com/office/powerpoint/2010/main" val="1054305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E8B3F-1F89-4A60-BBA8-DBE70C504B37}"/>
              </a:ext>
            </a:extLst>
          </p:cNvPr>
          <p:cNvSpPr>
            <a:spLocks noGrp="1"/>
          </p:cNvSpPr>
          <p:nvPr>
            <p:ph type="title"/>
          </p:nvPr>
        </p:nvSpPr>
        <p:spPr>
          <a:xfrm>
            <a:off x="479377" y="188642"/>
            <a:ext cx="11305255" cy="658440"/>
          </a:xfrm>
        </p:spPr>
        <p:txBody>
          <a:bodyPr>
            <a:normAutofit fontScale="90000"/>
          </a:bodyPr>
          <a:lstStyle/>
          <a:p>
            <a:r>
              <a:rPr lang="en-GB" dirty="0"/>
              <a:t>Summer 2020 – Feedback process – Some examples</a:t>
            </a:r>
          </a:p>
        </p:txBody>
      </p:sp>
      <p:sp>
        <p:nvSpPr>
          <p:cNvPr id="6" name="Slide Number Placeholder 5">
            <a:extLst>
              <a:ext uri="{FF2B5EF4-FFF2-40B4-BE49-F238E27FC236}">
                <a16:creationId xmlns:a16="http://schemas.microsoft.com/office/drawing/2014/main" id="{FC4AECC8-BFAA-4C61-9EC9-AB0F7C0FDF98}"/>
              </a:ext>
            </a:extLst>
          </p:cNvPr>
          <p:cNvSpPr>
            <a:spLocks noGrp="1"/>
          </p:cNvSpPr>
          <p:nvPr>
            <p:ph type="sldNum" sz="quarter" idx="12"/>
          </p:nvPr>
        </p:nvSpPr>
        <p:spPr/>
        <p:txBody>
          <a:bodyPr/>
          <a:lstStyle/>
          <a:p>
            <a:fld id="{BCD55979-00CC-4874-A80E-0959E76EB92F}" type="slidenum">
              <a:rPr lang="en-GB" smtClean="0"/>
              <a:t>9</a:t>
            </a:fld>
            <a:endParaRPr lang="en-GB"/>
          </a:p>
        </p:txBody>
      </p:sp>
      <p:pic>
        <p:nvPicPr>
          <p:cNvPr id="7" name="Picture 6">
            <a:extLst>
              <a:ext uri="{FF2B5EF4-FFF2-40B4-BE49-F238E27FC236}">
                <a16:creationId xmlns:a16="http://schemas.microsoft.com/office/drawing/2014/main" id="{8A80C9FC-85F7-4F25-B5BD-F868FB7BFB57}"/>
              </a:ext>
            </a:extLst>
          </p:cNvPr>
          <p:cNvPicPr>
            <a:picLocks noChangeAspect="1"/>
          </p:cNvPicPr>
          <p:nvPr/>
        </p:nvPicPr>
        <p:blipFill>
          <a:blip r:embed="rId3"/>
          <a:stretch>
            <a:fillRect/>
          </a:stretch>
        </p:blipFill>
        <p:spPr>
          <a:xfrm>
            <a:off x="4370855" y="1613046"/>
            <a:ext cx="3499407" cy="2670279"/>
          </a:xfrm>
          <a:prstGeom prst="rect">
            <a:avLst/>
          </a:prstGeom>
        </p:spPr>
      </p:pic>
      <p:sp>
        <p:nvSpPr>
          <p:cNvPr id="11" name="TextBox 10">
            <a:extLst>
              <a:ext uri="{FF2B5EF4-FFF2-40B4-BE49-F238E27FC236}">
                <a16:creationId xmlns:a16="http://schemas.microsoft.com/office/drawing/2014/main" id="{1E4BEFF5-54F6-40AE-81B5-8CAEFF331DA9}"/>
              </a:ext>
            </a:extLst>
          </p:cNvPr>
          <p:cNvSpPr txBox="1"/>
          <p:nvPr/>
        </p:nvSpPr>
        <p:spPr>
          <a:xfrm>
            <a:off x="127881" y="704535"/>
            <a:ext cx="12008245" cy="584775"/>
          </a:xfrm>
          <a:prstGeom prst="rect">
            <a:avLst/>
          </a:prstGeom>
          <a:solidFill>
            <a:schemeClr val="accent5">
              <a:lumMod val="20000"/>
              <a:lumOff val="80000"/>
            </a:schemeClr>
          </a:solidFill>
        </p:spPr>
        <p:txBody>
          <a:bodyPr wrap="square" rtlCol="0">
            <a:spAutoFit/>
          </a:bodyPr>
          <a:lstStyle/>
          <a:p>
            <a:pPr algn="ctr"/>
            <a:r>
              <a:rPr lang="en-GB" sz="1600" dirty="0"/>
              <a:t>HSE made huge progress - great job to turn HSE into a guide, while keeping authority</a:t>
            </a:r>
          </a:p>
          <a:p>
            <a:pPr algn="ctr"/>
            <a:r>
              <a:rPr lang="en-GB" sz="1600" dirty="0"/>
              <a:t>Safety rules edition, much more collaborative than in the past, everyone understands the key role of HSE in this regard</a:t>
            </a:r>
          </a:p>
        </p:txBody>
      </p:sp>
      <p:sp>
        <p:nvSpPr>
          <p:cNvPr id="12" name="TextBox 11">
            <a:extLst>
              <a:ext uri="{FF2B5EF4-FFF2-40B4-BE49-F238E27FC236}">
                <a16:creationId xmlns:a16="http://schemas.microsoft.com/office/drawing/2014/main" id="{0EEADE21-5EE8-435D-B46C-480718A20D8B}"/>
              </a:ext>
            </a:extLst>
          </p:cNvPr>
          <p:cNvSpPr txBox="1"/>
          <p:nvPr/>
        </p:nvSpPr>
        <p:spPr>
          <a:xfrm>
            <a:off x="137110" y="1361714"/>
            <a:ext cx="12008245" cy="307777"/>
          </a:xfrm>
          <a:prstGeom prst="rect">
            <a:avLst/>
          </a:prstGeom>
          <a:solidFill>
            <a:schemeClr val="bg2"/>
          </a:solidFill>
        </p:spPr>
        <p:txBody>
          <a:bodyPr wrap="square" rtlCol="0">
            <a:spAutoFit/>
          </a:bodyPr>
          <a:lstStyle/>
          <a:p>
            <a:pPr algn="ctr"/>
            <a:r>
              <a:rPr lang="en-GB" sz="1400" dirty="0"/>
              <a:t>Departments need rules translators, not only staying on the prescriptive side, but also open to a pragmatic approach when reviewing activities/projects</a:t>
            </a:r>
          </a:p>
        </p:txBody>
      </p:sp>
      <p:sp>
        <p:nvSpPr>
          <p:cNvPr id="13" name="TextBox 12">
            <a:extLst>
              <a:ext uri="{FF2B5EF4-FFF2-40B4-BE49-F238E27FC236}">
                <a16:creationId xmlns:a16="http://schemas.microsoft.com/office/drawing/2014/main" id="{9CB68CCD-F5D9-464B-93DC-2EA2C2436500}"/>
              </a:ext>
            </a:extLst>
          </p:cNvPr>
          <p:cNvSpPr txBox="1"/>
          <p:nvPr/>
        </p:nvSpPr>
        <p:spPr>
          <a:xfrm>
            <a:off x="137110" y="2131786"/>
            <a:ext cx="4373559" cy="1692771"/>
          </a:xfrm>
          <a:prstGeom prst="rect">
            <a:avLst/>
          </a:prstGeom>
          <a:solidFill>
            <a:schemeClr val="accent6">
              <a:lumMod val="20000"/>
              <a:lumOff val="80000"/>
            </a:schemeClr>
          </a:solidFill>
        </p:spPr>
        <p:txBody>
          <a:bodyPr wrap="square" rtlCol="0">
            <a:spAutoFit/>
          </a:bodyPr>
          <a:lstStyle/>
          <a:p>
            <a:pPr algn="ctr">
              <a:spcAft>
                <a:spcPts val="800"/>
              </a:spcAft>
            </a:pPr>
            <a:r>
              <a:rPr lang="en-GB" sz="1400" dirty="0"/>
              <a:t>Need to clarify minimum operational activities</a:t>
            </a:r>
          </a:p>
          <a:p>
            <a:pPr algn="ctr">
              <a:spcAft>
                <a:spcPts val="800"/>
              </a:spcAft>
            </a:pPr>
            <a:r>
              <a:rPr lang="en-GB" sz="1400" dirty="0"/>
              <a:t>This will be a good starting point for the training plan</a:t>
            </a:r>
          </a:p>
          <a:p>
            <a:pPr algn="ctr">
              <a:spcAft>
                <a:spcPts val="800"/>
              </a:spcAft>
            </a:pPr>
            <a:r>
              <a:rPr lang="en-GB" sz="1400" dirty="0"/>
              <a:t>Operational procedures would profit from benchmarking with the outside</a:t>
            </a:r>
          </a:p>
          <a:p>
            <a:pPr algn="ctr">
              <a:spcAft>
                <a:spcPts val="800"/>
              </a:spcAft>
            </a:pPr>
            <a:r>
              <a:rPr lang="en-GB" sz="1400" dirty="0"/>
              <a:t>Level of operations not so high, CERN sites/activities globally very safe, but can become very complex</a:t>
            </a:r>
            <a:endParaRPr lang="en-GB" sz="1400" dirty="0">
              <a:sym typeface="Wingdings" panose="05000000000000000000" pitchFamily="2" charset="2"/>
            </a:endParaRPr>
          </a:p>
        </p:txBody>
      </p:sp>
      <p:sp>
        <p:nvSpPr>
          <p:cNvPr id="14" name="TextBox 13">
            <a:extLst>
              <a:ext uri="{FF2B5EF4-FFF2-40B4-BE49-F238E27FC236}">
                <a16:creationId xmlns:a16="http://schemas.microsoft.com/office/drawing/2014/main" id="{EAAB12F9-49A3-4FB5-B721-AF2447CF3CA1}"/>
              </a:ext>
            </a:extLst>
          </p:cNvPr>
          <p:cNvSpPr txBox="1"/>
          <p:nvPr/>
        </p:nvSpPr>
        <p:spPr>
          <a:xfrm>
            <a:off x="7752184" y="1891861"/>
            <a:ext cx="4375397" cy="738664"/>
          </a:xfrm>
          <a:prstGeom prst="rect">
            <a:avLst/>
          </a:prstGeom>
          <a:solidFill>
            <a:schemeClr val="accent3">
              <a:lumMod val="40000"/>
              <a:lumOff val="60000"/>
            </a:schemeClr>
          </a:solidFill>
        </p:spPr>
        <p:txBody>
          <a:bodyPr wrap="square" rtlCol="0">
            <a:spAutoFit/>
          </a:bodyPr>
          <a:lstStyle/>
          <a:p>
            <a:pPr algn="ctr"/>
            <a:r>
              <a:rPr lang="en-GB" sz="1400" dirty="0"/>
              <a:t>Clear operational documents are needed: SLAs, risks, training level, intervention of external stakeholders</a:t>
            </a:r>
          </a:p>
        </p:txBody>
      </p:sp>
      <p:sp>
        <p:nvSpPr>
          <p:cNvPr id="15" name="TextBox 14">
            <a:extLst>
              <a:ext uri="{FF2B5EF4-FFF2-40B4-BE49-F238E27FC236}">
                <a16:creationId xmlns:a16="http://schemas.microsoft.com/office/drawing/2014/main" id="{4D4D9586-4116-4001-B56F-131AAE84C6E8}"/>
              </a:ext>
            </a:extLst>
          </p:cNvPr>
          <p:cNvSpPr txBox="1"/>
          <p:nvPr/>
        </p:nvSpPr>
        <p:spPr>
          <a:xfrm>
            <a:off x="7745930" y="2740731"/>
            <a:ext cx="4375397" cy="1169551"/>
          </a:xfrm>
          <a:prstGeom prst="rect">
            <a:avLst/>
          </a:prstGeom>
          <a:solidFill>
            <a:schemeClr val="accent5">
              <a:lumMod val="75000"/>
            </a:schemeClr>
          </a:solidFill>
        </p:spPr>
        <p:txBody>
          <a:bodyPr wrap="square" rtlCol="0">
            <a:spAutoFit/>
          </a:bodyPr>
          <a:lstStyle/>
          <a:p>
            <a:pPr algn="ctr"/>
            <a:r>
              <a:rPr lang="en-GB" sz="1400" dirty="0">
                <a:solidFill>
                  <a:schemeClr val="bg1"/>
                </a:solidFill>
              </a:rPr>
              <a:t>Change of strategy towards risk-based occupational health is the way forward. </a:t>
            </a:r>
          </a:p>
          <a:p>
            <a:pPr algn="ctr"/>
            <a:r>
              <a:rPr lang="en-GB" sz="1400" dirty="0">
                <a:solidFill>
                  <a:schemeClr val="bg1"/>
                </a:solidFill>
              </a:rPr>
              <a:t>Guiding </a:t>
            </a:r>
            <a:r>
              <a:rPr lang="en-GB" sz="1400" dirty="0" err="1">
                <a:solidFill>
                  <a:schemeClr val="bg1"/>
                </a:solidFill>
              </a:rPr>
              <a:t>MoP</a:t>
            </a:r>
            <a:r>
              <a:rPr lang="en-GB" sz="1400" dirty="0">
                <a:solidFill>
                  <a:schemeClr val="bg1"/>
                </a:solidFill>
              </a:rPr>
              <a:t> to finding the right doctor is a must.</a:t>
            </a:r>
          </a:p>
          <a:p>
            <a:pPr algn="ctr"/>
            <a:r>
              <a:rPr lang="en-GB" sz="1400" dirty="0">
                <a:solidFill>
                  <a:schemeClr val="bg1"/>
                </a:solidFill>
              </a:rPr>
              <a:t>The definition of occupational health follow-up for MPAs should be communicated better</a:t>
            </a:r>
          </a:p>
        </p:txBody>
      </p:sp>
      <p:sp>
        <p:nvSpPr>
          <p:cNvPr id="16" name="TextBox 15">
            <a:extLst>
              <a:ext uri="{FF2B5EF4-FFF2-40B4-BE49-F238E27FC236}">
                <a16:creationId xmlns:a16="http://schemas.microsoft.com/office/drawing/2014/main" id="{0A8ECF96-178E-4A26-8D63-52BDB8561F92}"/>
              </a:ext>
            </a:extLst>
          </p:cNvPr>
          <p:cNvSpPr txBox="1"/>
          <p:nvPr/>
        </p:nvSpPr>
        <p:spPr>
          <a:xfrm>
            <a:off x="2361720" y="4405106"/>
            <a:ext cx="7517676" cy="369332"/>
          </a:xfrm>
          <a:prstGeom prst="rect">
            <a:avLst/>
          </a:prstGeom>
          <a:solidFill>
            <a:schemeClr val="accent1">
              <a:lumMod val="40000"/>
              <a:lumOff val="60000"/>
            </a:schemeClr>
          </a:solidFill>
        </p:spPr>
        <p:txBody>
          <a:bodyPr wrap="square" rtlCol="0">
            <a:spAutoFit/>
          </a:bodyPr>
          <a:lstStyle/>
          <a:p>
            <a:pPr algn="ctr"/>
            <a:r>
              <a:rPr lang="en-GB" dirty="0"/>
              <a:t>Lots of good activities within different HSE groups </a:t>
            </a:r>
          </a:p>
        </p:txBody>
      </p:sp>
      <p:sp>
        <p:nvSpPr>
          <p:cNvPr id="3" name="TextBox 2">
            <a:extLst>
              <a:ext uri="{FF2B5EF4-FFF2-40B4-BE49-F238E27FC236}">
                <a16:creationId xmlns:a16="http://schemas.microsoft.com/office/drawing/2014/main" id="{68884713-0287-08BB-5277-7A80D99B03D3}"/>
              </a:ext>
            </a:extLst>
          </p:cNvPr>
          <p:cNvSpPr txBox="1"/>
          <p:nvPr/>
        </p:nvSpPr>
        <p:spPr>
          <a:xfrm>
            <a:off x="1137351" y="5014852"/>
            <a:ext cx="5141756" cy="923330"/>
          </a:xfrm>
          <a:prstGeom prst="rect">
            <a:avLst/>
          </a:prstGeom>
          <a:solidFill>
            <a:schemeClr val="accent5">
              <a:lumMod val="75000"/>
            </a:schemeClr>
          </a:solidFill>
        </p:spPr>
        <p:txBody>
          <a:bodyPr wrap="square" lIns="91440" tIns="45720" rIns="91440" bIns="45720" rtlCol="0" anchor="t">
            <a:spAutoFit/>
          </a:bodyPr>
          <a:lstStyle>
            <a:defPPr>
              <a:defRPr lang="en-US"/>
            </a:defPPr>
            <a:lvl1pPr algn="ctr">
              <a:defRPr sz="1400">
                <a:solidFill>
                  <a:schemeClr val="bg1"/>
                </a:solidFill>
              </a:defRPr>
            </a:lvl1pPr>
          </a:lstStyle>
          <a:p>
            <a:pPr marL="57150" lvl="1"/>
            <a:r>
              <a:rPr lang="en-GB" dirty="0">
                <a:solidFill>
                  <a:schemeClr val="bg1"/>
                </a:solidFill>
              </a:rPr>
              <a:t>Eyes and ears of the DH in the field</a:t>
            </a:r>
          </a:p>
          <a:p>
            <a:pPr marL="57150" lvl="1"/>
            <a:r>
              <a:rPr lang="en-GB" dirty="0">
                <a:solidFill>
                  <a:schemeClr val="bg1"/>
                </a:solidFill>
              </a:rPr>
              <a:t>Helping translate policy into daily practice</a:t>
            </a:r>
          </a:p>
          <a:p>
            <a:pPr marL="57150" lvl="1"/>
            <a:r>
              <a:rPr lang="en-GB" dirty="0">
                <a:solidFill>
                  <a:schemeClr val="bg1"/>
                </a:solidFill>
              </a:rPr>
              <a:t>Being the Safety conscience of the department</a:t>
            </a:r>
            <a:endParaRPr lang="en-GB" dirty="0">
              <a:solidFill>
                <a:schemeClr val="bg1"/>
              </a:solidFill>
              <a:cs typeface="Arial"/>
            </a:endParaRPr>
          </a:p>
        </p:txBody>
      </p:sp>
      <p:sp>
        <p:nvSpPr>
          <p:cNvPr id="8" name="TextBox 7">
            <a:extLst>
              <a:ext uri="{FF2B5EF4-FFF2-40B4-BE49-F238E27FC236}">
                <a16:creationId xmlns:a16="http://schemas.microsoft.com/office/drawing/2014/main" id="{9D715D19-43A1-C8F4-A9AA-00F5BBC52176}"/>
              </a:ext>
            </a:extLst>
          </p:cNvPr>
          <p:cNvSpPr txBox="1"/>
          <p:nvPr/>
        </p:nvSpPr>
        <p:spPr>
          <a:xfrm>
            <a:off x="6788887" y="5014852"/>
            <a:ext cx="4842932" cy="923330"/>
          </a:xfrm>
          <a:prstGeom prst="rect">
            <a:avLst/>
          </a:prstGeom>
          <a:solidFill>
            <a:schemeClr val="accent1"/>
          </a:solidFill>
        </p:spPr>
        <p:txBody>
          <a:bodyPr wrap="square" rtlCol="0">
            <a:spAutoFit/>
          </a:bodyPr>
          <a:lstStyle>
            <a:defPPr>
              <a:defRPr lang="en-US"/>
            </a:defPPr>
            <a:lvl1pPr algn="ctr">
              <a:defRPr sz="1400">
                <a:solidFill>
                  <a:schemeClr val="bg1"/>
                </a:solidFill>
              </a:defRPr>
            </a:lvl1pPr>
            <a:lvl2pPr marL="57150" lvl="1">
              <a:defRPr>
                <a:solidFill>
                  <a:schemeClr val="bg1"/>
                </a:solidFill>
              </a:defRPr>
            </a:lvl2pPr>
          </a:lstStyle>
          <a:p>
            <a:r>
              <a:rPr lang="fr-CH" sz="1800" dirty="0" err="1"/>
              <a:t>Clarifying</a:t>
            </a:r>
            <a:r>
              <a:rPr lang="fr-CH" sz="1800" dirty="0"/>
              <a:t> the mission</a:t>
            </a:r>
          </a:p>
          <a:p>
            <a:r>
              <a:rPr lang="fr-CH" sz="1800" dirty="0" err="1"/>
              <a:t>Empowering</a:t>
            </a:r>
            <a:endParaRPr lang="fr-CH" sz="1800" dirty="0"/>
          </a:p>
          <a:p>
            <a:r>
              <a:rPr lang="fr-CH" sz="1800" dirty="0" err="1"/>
              <a:t>From</a:t>
            </a:r>
            <a:r>
              <a:rPr lang="fr-CH" sz="1800" dirty="0"/>
              <a:t> compliance to </a:t>
            </a:r>
            <a:r>
              <a:rPr lang="fr-CH" sz="1800" dirty="0" err="1"/>
              <a:t>supporting</a:t>
            </a:r>
            <a:r>
              <a:rPr lang="fr-CH" sz="1800" dirty="0"/>
              <a:t> </a:t>
            </a:r>
            <a:r>
              <a:rPr lang="fr-CH" sz="1800" dirty="0" err="1"/>
              <a:t>Safety</a:t>
            </a:r>
            <a:r>
              <a:rPr lang="fr-CH" sz="1800" dirty="0"/>
              <a:t> culture</a:t>
            </a:r>
            <a:endParaRPr lang="en-GB" sz="1800" dirty="0"/>
          </a:p>
        </p:txBody>
      </p:sp>
      <p:pic>
        <p:nvPicPr>
          <p:cNvPr id="9" name="Picture 8" descr="A picture containing text, bottle&#10;&#10;Description automatically generated">
            <a:extLst>
              <a:ext uri="{FF2B5EF4-FFF2-40B4-BE49-F238E27FC236}">
                <a16:creationId xmlns:a16="http://schemas.microsoft.com/office/drawing/2014/main" id="{72277D11-5D43-00F0-CC65-DE5BC7F54F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15886" y="6210011"/>
            <a:ext cx="2675742" cy="657302"/>
          </a:xfrm>
          <a:prstGeom prst="rect">
            <a:avLst/>
          </a:prstGeom>
          <a:solidFill>
            <a:schemeClr val="bg1"/>
          </a:solidFill>
        </p:spPr>
      </p:pic>
      <p:sp>
        <p:nvSpPr>
          <p:cNvPr id="4" name="Date Placeholder 3">
            <a:extLst>
              <a:ext uri="{FF2B5EF4-FFF2-40B4-BE49-F238E27FC236}">
                <a16:creationId xmlns:a16="http://schemas.microsoft.com/office/drawing/2014/main" id="{447B62E2-C965-F5B6-00CC-635173668DDC}"/>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C6069F9-E46C-461F-D49A-58474CB171D0}"/>
              </a:ext>
            </a:extLst>
          </p:cNvPr>
          <p:cNvSpPr>
            <a:spLocks noGrp="1"/>
          </p:cNvSpPr>
          <p:nvPr>
            <p:ph type="ftr" sz="quarter" idx="11"/>
          </p:nvPr>
        </p:nvSpPr>
        <p:spPr/>
        <p:txBody>
          <a:bodyPr/>
          <a:lstStyle/>
          <a:p>
            <a:r>
              <a:rPr lang="en-GB"/>
              <a:t>B. Delille | CERN HSE Head</a:t>
            </a:r>
          </a:p>
        </p:txBody>
      </p:sp>
    </p:spTree>
    <p:extLst>
      <p:ext uri="{BB962C8B-B14F-4D97-AF65-F5344CB8AC3E}">
        <p14:creationId xmlns:p14="http://schemas.microsoft.com/office/powerpoint/2010/main" val="104049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946</TotalTime>
  <Words>1312</Words>
  <Application>Microsoft Office PowerPoint</Application>
  <PresentationFormat>Widescreen</PresentationFormat>
  <Paragraphs>162</Paragraphs>
  <Slides>15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Open Sans</vt:lpstr>
      <vt:lpstr>sourcesans-bold</vt:lpstr>
      <vt:lpstr>Symbol</vt:lpstr>
      <vt:lpstr>Wingdings</vt:lpstr>
      <vt:lpstr>Office Theme</vt:lpstr>
      <vt:lpstr>TSO meet-up  Safety at CERN: our shared commitment</vt:lpstr>
      <vt:lpstr>PowerPoint Presentation</vt:lpstr>
      <vt:lpstr>CERN’s mission is ambitious, and so are its Safety challenges</vt:lpstr>
      <vt:lpstr>Shared and … specific challenges </vt:lpstr>
      <vt:lpstr>CERN Safety Policy – In short: CERN commits to protect people, the environment and its assets; the freedom to innovate, safely.</vt:lpstr>
      <vt:lpstr>CERN Safety Policy &amp; responsibilities</vt:lpstr>
      <vt:lpstr>PowerPoint Presentation</vt:lpstr>
      <vt:lpstr>PowerPoint Presentation</vt:lpstr>
      <vt:lpstr>Summer 2020 – Feedback process – Some examples</vt:lpstr>
      <vt:lpstr>Clarification and Implementation will be brought by the</vt:lpstr>
      <vt:lpstr>WP5 — Safety Inspections and Safety Reviews Response</vt:lpstr>
      <vt:lpstr>Is this enough?</vt:lpstr>
      <vt:lpstr>Safety Culture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Anna Cook</dc:creator>
  <cp:lastModifiedBy>Anna Cook</cp:lastModifiedBy>
  <cp:revision>52</cp:revision>
  <dcterms:created xsi:type="dcterms:W3CDTF">2023-03-09T16:25:59Z</dcterms:created>
  <dcterms:modified xsi:type="dcterms:W3CDTF">2025-06-05T05:29:07Z</dcterms:modified>
</cp:coreProperties>
</file>