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835" r:id="rId3"/>
    <p:sldId id="837" r:id="rId4"/>
    <p:sldId id="809" r:id="rId5"/>
    <p:sldId id="810" r:id="rId6"/>
    <p:sldId id="798" r:id="rId7"/>
    <p:sldId id="836" r:id="rId8"/>
    <p:sldId id="281" r:id="rId9"/>
    <p:sldId id="763" r:id="rId10"/>
    <p:sldId id="833" r:id="rId11"/>
    <p:sldId id="819" r:id="rId12"/>
    <p:sldId id="830" r:id="rId13"/>
    <p:sldId id="831" r:id="rId14"/>
    <p:sldId id="823" r:id="rId15"/>
    <p:sldId id="799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69" autoAdjust="0"/>
    <p:restoredTop sz="71701"/>
  </p:normalViewPr>
  <p:slideViewPr>
    <p:cSldViewPr snapToGrid="0" snapToObjects="1">
      <p:cViewPr varScale="1">
        <p:scale>
          <a:sx n="56" d="100"/>
          <a:sy n="56" d="100"/>
        </p:scale>
        <p:origin x="1195" y="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5" d="100"/>
          <a:sy n="85" d="100"/>
        </p:scale>
        <p:origin x="4568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Talk about the TSO role in t</a:t>
            </a:r>
            <a:r>
              <a:rPr lang="en-GB" dirty="0"/>
              <a:t>he</a:t>
            </a:r>
            <a:r>
              <a:rPr lang="en-CH" dirty="0"/>
              <a:t> past and the future.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66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This WG turn ideas in to concrete actions.</a:t>
            </a:r>
          </a:p>
          <a:p>
            <a:r>
              <a:rPr lang="en-CH" dirty="0"/>
              <a:t>Especially Anna and Rob doing a great job behind the scene.</a:t>
            </a:r>
          </a:p>
          <a:p>
            <a:r>
              <a:rPr lang="en-CH" dirty="0"/>
              <a:t>Examples: TSO Info Hub, TSO meet-up, films, posters, announcements…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992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MERIT: Mention the TSO role, achievements, objectives, estimated time.</a:t>
            </a:r>
          </a:p>
          <a:p>
            <a:r>
              <a:rPr lang="en-CH" dirty="0"/>
              <a:t>TSO meet-up. Hopefully useful for you and hopefully creating a buzz in the Organization.</a:t>
            </a:r>
          </a:p>
          <a:p>
            <a:endParaRPr lang="en-CH" dirty="0"/>
          </a:p>
          <a:p>
            <a:r>
              <a:rPr lang="en-CH" dirty="0"/>
              <a:t>Matrix: Who does what? Maintenance, repairs, inspections etc. Collaboration with SCE. Shou</a:t>
            </a:r>
            <a:r>
              <a:rPr lang="en-GB" dirty="0" err="1"/>
              <a:t>ld</a:t>
            </a:r>
            <a:r>
              <a:rPr lang="en-CH" dirty="0"/>
              <a:t> allow the TSO to be efficient by doing the right thing. </a:t>
            </a:r>
            <a:r>
              <a:rPr lang="en-GB" dirty="0"/>
              <a:t>N</a:t>
            </a:r>
            <a:r>
              <a:rPr lang="en-CH" dirty="0"/>
              <a:t>ot too much and not too little.</a:t>
            </a:r>
          </a:p>
          <a:p>
            <a:r>
              <a:rPr lang="en-CH" dirty="0"/>
              <a:t>Responibility:  TSO shou</a:t>
            </a:r>
            <a:r>
              <a:rPr lang="en-GB" dirty="0" err="1"/>
              <a:t>ld</a:t>
            </a:r>
            <a:r>
              <a:rPr lang="en-GB" dirty="0"/>
              <a:t> not need to run after budget codes</a:t>
            </a:r>
            <a:r>
              <a:rPr lang="en-CH" dirty="0"/>
              <a:t>. Responsibility at the right level….</a:t>
            </a:r>
          </a:p>
          <a:p>
            <a:endParaRPr lang="en-CH" dirty="0"/>
          </a:p>
          <a:p>
            <a:r>
              <a:rPr lang="en-CH" dirty="0"/>
              <a:t>TSO guideline – useful reminder. </a:t>
            </a:r>
          </a:p>
          <a:p>
            <a:r>
              <a:rPr lang="en-CH" dirty="0"/>
              <a:t>Practical advice (evacuation exercise, how to communicate, coordination of works, waste,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Sometimes difficult to distiguish between the TSO role and doing the activity in the bdg. 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86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I hope you are using the evolving TSO webpage! </a:t>
            </a:r>
          </a:p>
          <a:p>
            <a:pPr marL="171450" indent="-171450">
              <a:buFontTx/>
              <a:buChar char="-"/>
            </a:pPr>
            <a:r>
              <a:rPr lang="en-CH" dirty="0"/>
              <a:t>Open the Wepage</a:t>
            </a:r>
          </a:p>
          <a:p>
            <a:pPr marL="171450" indent="-171450">
              <a:buFontTx/>
              <a:buChar char="-"/>
            </a:pPr>
            <a:endParaRPr lang="en-CH" dirty="0"/>
          </a:p>
          <a:p>
            <a:pPr marL="171450" indent="-171450">
              <a:buFontTx/>
              <a:buChar char="-"/>
            </a:pPr>
            <a:r>
              <a:rPr lang="en-CH" dirty="0"/>
              <a:t>Updated checklist</a:t>
            </a:r>
          </a:p>
          <a:p>
            <a:pPr marL="171450" indent="-171450">
              <a:buFontTx/>
              <a:buChar char="-"/>
            </a:pPr>
            <a:r>
              <a:rPr lang="en-CH" dirty="0"/>
              <a:t>Re-assurance for the TSO to do the right thing. Not too much and not too little.</a:t>
            </a:r>
          </a:p>
          <a:p>
            <a:pPr marL="171450" indent="-171450">
              <a:buFontTx/>
              <a:buChar char="-"/>
            </a:pPr>
            <a:r>
              <a:rPr lang="en-CH" dirty="0"/>
              <a:t>Pilot cases ongoing in some Departments.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198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Responsibilities in blgs – matrix.</a:t>
            </a:r>
          </a:p>
          <a:p>
            <a:r>
              <a:rPr lang="en-CH" dirty="0"/>
              <a:t>TSO guidline – practical advice.</a:t>
            </a:r>
          </a:p>
          <a:p>
            <a:r>
              <a:rPr lang="en-CH" dirty="0"/>
              <a:t>Updated check lists – TSO’s doing the right thing</a:t>
            </a:r>
          </a:p>
          <a:p>
            <a:endParaRPr lang="en-CH" dirty="0"/>
          </a:p>
          <a:p>
            <a:r>
              <a:rPr lang="en-CH" dirty="0"/>
              <a:t>Continues improvements…</a:t>
            </a:r>
          </a:p>
          <a:p>
            <a:r>
              <a:rPr lang="en-GB" dirty="0"/>
              <a:t>N</a:t>
            </a:r>
            <a:r>
              <a:rPr lang="en-CH" dirty="0"/>
              <a:t>ew user friendly tool for updaded checklists? Other….</a:t>
            </a:r>
          </a:p>
          <a:p>
            <a:endParaRPr lang="en-CH" dirty="0"/>
          </a:p>
          <a:p>
            <a:r>
              <a:rPr lang="en-CH" dirty="0"/>
              <a:t>Annual TSO Meet-up? Different format? More interaction betweenTSO’s/DTSO’s?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482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Lot’s of updtates in the TSO course since 2021.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445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itchFamily="2" charset="2"/>
              <a:buChar char="Ø"/>
            </a:pPr>
            <a:r>
              <a:rPr lang="en-CH" dirty="0"/>
              <a:t>Photo from 1970 - Safety culture has evolved!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CH" dirty="0"/>
              <a:t>Installation of Gargamelle in the PS 1970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i="1" dirty="0"/>
              <a:t>TSO’s did not exist but Safety Monitors in the Divisions.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i="1" dirty="0"/>
              <a:t>TSO role introduced 1977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i="1" dirty="0"/>
              <a:t>I </a:t>
            </a:r>
            <a:r>
              <a:rPr lang="fr-CH" i="1" dirty="0" err="1"/>
              <a:t>am</a:t>
            </a:r>
            <a:r>
              <a:rPr lang="fr-CH" i="1" dirty="0"/>
              <a:t> sure, </a:t>
            </a:r>
            <a:r>
              <a:rPr lang="fr-CH" i="1" dirty="0" err="1"/>
              <a:t>you</a:t>
            </a:r>
            <a:r>
              <a:rPr lang="fr-CH" i="1" dirty="0"/>
              <a:t> as </a:t>
            </a:r>
            <a:r>
              <a:rPr lang="fr-CH" i="1" dirty="0" err="1"/>
              <a:t>TSO’s</a:t>
            </a:r>
            <a:r>
              <a:rPr lang="fr-CH" i="1" dirty="0"/>
              <a:t>, </a:t>
            </a:r>
            <a:r>
              <a:rPr lang="fr-CH" i="1" dirty="0" err="1"/>
              <a:t>would</a:t>
            </a:r>
            <a:r>
              <a:rPr lang="fr-CH" i="1" dirty="0"/>
              <a:t> </a:t>
            </a:r>
            <a:r>
              <a:rPr lang="fr-CH" i="1" dirty="0" err="1"/>
              <a:t>react</a:t>
            </a:r>
            <a:r>
              <a:rPr lang="en-CH" i="1" dirty="0"/>
              <a:t> if a similar situation wou</a:t>
            </a:r>
            <a:r>
              <a:rPr lang="en-GB" i="1" dirty="0" err="1"/>
              <a:t>ld</a:t>
            </a:r>
            <a:r>
              <a:rPr lang="en-CH" i="1" dirty="0"/>
              <a:t> occur today. TSO’s not responsible for the activities but can intervene and talk to the responsble for the activity or DSO/LEXGLIMOS….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i="1" dirty="0"/>
              <a:t>Reminder: Everyone can stop Imminent &amp; serious situations”- doesn’t have to be the TSO.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i="0" dirty="0">
                <a:solidFill>
                  <a:srgbClr val="0070C0"/>
                </a:solidFill>
                <a:sym typeface="Wingdings" pitchFamily="2" charset="2"/>
              </a:rPr>
              <a:t>Historical documents describe the same type of questions as we have today </a:t>
            </a:r>
          </a:p>
          <a:p>
            <a:r>
              <a:rPr lang="en-GB" sz="1200" i="0" dirty="0">
                <a:solidFill>
                  <a:srgbClr val="0070C0"/>
                </a:solidFill>
                <a:sym typeface="Wingdings" pitchFamily="2" charset="2"/>
              </a:rPr>
              <a:t>about safety and responsibility. 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200" dirty="0">
                <a:solidFill>
                  <a:srgbClr val="0070C0"/>
                </a:solidFill>
                <a:sym typeface="Wingdings" pitchFamily="2" charset="2"/>
              </a:rPr>
              <a:t>TSO mandate (A9 safety code 2003-2016):</a:t>
            </a:r>
          </a:p>
          <a:p>
            <a:r>
              <a:rPr lang="en-GB" sz="1200" i="1" dirty="0">
                <a:solidFill>
                  <a:srgbClr val="0070C0"/>
                </a:solidFill>
                <a:sym typeface="Wingdings" pitchFamily="2" charset="2"/>
              </a:rPr>
              <a:t>“A decision by the TSO may be overruled only by the concerned DH, jointly with</a:t>
            </a:r>
          </a:p>
          <a:p>
            <a:r>
              <a:rPr lang="en-GB" sz="1200" i="1" dirty="0">
                <a:solidFill>
                  <a:srgbClr val="0070C0"/>
                </a:solidFill>
                <a:sym typeface="Wingdings" pitchFamily="2" charset="2"/>
              </a:rPr>
              <a:t>the HSE Leader (TIS Leader)”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1200" dirty="0">
                <a:solidFill>
                  <a:srgbClr val="0070C0"/>
                </a:solidFill>
                <a:sym typeface="Wingdings" pitchFamily="2" charset="2"/>
              </a:rPr>
              <a:t>HSE’s general safety inspections were addressed directly to the DH’s at one </a:t>
            </a:r>
          </a:p>
          <a:p>
            <a:r>
              <a:rPr lang="en-GB" sz="1200" dirty="0">
                <a:solidFill>
                  <a:srgbClr val="0070C0"/>
                </a:solidFill>
                <a:sym typeface="Wingdings" pitchFamily="2" charset="2"/>
              </a:rPr>
              <a:t>point in time.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sz="1200" dirty="0">
                <a:solidFill>
                  <a:srgbClr val="0070C0"/>
                </a:solidFill>
                <a:sym typeface="Wingdings" pitchFamily="2" charset="2"/>
              </a:rPr>
              <a:t>Oh – did you look at the left side of the photo? Zoom! Smoking while working!</a:t>
            </a:r>
          </a:p>
          <a:p>
            <a:endParaRPr lang="en-GB" sz="1200" i="0" dirty="0">
              <a:solidFill>
                <a:srgbClr val="0070C0"/>
              </a:solidFill>
              <a:sym typeface="Wingdings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210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289 TSO’s</a:t>
            </a:r>
          </a:p>
          <a:p>
            <a:r>
              <a:rPr lang="en-CH" dirty="0"/>
              <a:t>195 DTSO’s</a:t>
            </a:r>
          </a:p>
          <a:p>
            <a:r>
              <a:rPr lang="en-CH" dirty="0"/>
              <a:t>Many TSO’s are also DTSO’s.</a:t>
            </a:r>
          </a:p>
          <a:p>
            <a:endParaRPr lang="en-CH" dirty="0"/>
          </a:p>
          <a:p>
            <a:r>
              <a:rPr lang="en-CH" dirty="0"/>
              <a:t>1160 “buildings/ouvrage” have a TSO</a:t>
            </a:r>
          </a:p>
          <a:p>
            <a:r>
              <a:rPr lang="en-CH" dirty="0"/>
              <a:t>960 “buildings/ouvrage” have a DTSO</a:t>
            </a:r>
          </a:p>
          <a:p>
            <a:r>
              <a:rPr lang="en-CH" dirty="0"/>
              <a:t>Logicallly 200 bdgs do not have a DTSO.</a:t>
            </a:r>
          </a:p>
          <a:p>
            <a:endParaRPr lang="en-CH" dirty="0"/>
          </a:p>
          <a:p>
            <a:r>
              <a:rPr lang="en-CH" dirty="0"/>
              <a:t>Data from Roles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776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And you will discover several good examples this morning.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63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- The TSO’s consider they do not have enough time for the TSO role.</a:t>
            </a:r>
          </a:p>
          <a:p>
            <a:pPr marL="171450" indent="-171450">
              <a:buFontTx/>
              <a:buChar char="-"/>
            </a:pPr>
            <a:r>
              <a:rPr lang="en-CH" dirty="0"/>
              <a:t>Limited recognition and visibility.</a:t>
            </a:r>
          </a:p>
          <a:p>
            <a:pPr marL="171450" indent="-171450">
              <a:buFontTx/>
              <a:buChar char="-"/>
            </a:pPr>
            <a:r>
              <a:rPr lang="en-CH" dirty="0"/>
              <a:t>Resources and support lacking – need to insist a lot to get things done. Have no money. Who is paying?</a:t>
            </a:r>
          </a:p>
          <a:p>
            <a:r>
              <a:rPr lang="en-CH" dirty="0"/>
              <a:t>- Occupants of the building consider the TSO as the concierge – asked about non safety related issues as well. </a:t>
            </a:r>
          </a:p>
          <a:p>
            <a:r>
              <a:rPr lang="en-CH" dirty="0"/>
              <a:t>- TSO Training too long/too short (barrack vs big complex buildings). TSO course 3</a:t>
            </a:r>
            <a:r>
              <a:rPr lang="en-CH" dirty="0">
                <a:sym typeface="Wingdings" pitchFamily="2" charset="2"/>
              </a:rPr>
              <a:t>2 days and updated again earyl 2025. </a:t>
            </a:r>
            <a:r>
              <a:rPr lang="en-CH" dirty="0"/>
              <a:t>Right training? Enough training? </a:t>
            </a:r>
            <a:r>
              <a:rPr lang="en-GB" dirty="0"/>
              <a:t>D</a:t>
            </a:r>
            <a:r>
              <a:rPr lang="en-CH" dirty="0"/>
              <a:t>omains covered?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94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492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3790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General Safety Inspections: Can they be done in a better way? </a:t>
            </a:r>
          </a:p>
          <a:p>
            <a:endParaRPr lang="en-GB" dirty="0"/>
          </a:p>
          <a:p>
            <a:r>
              <a:rPr lang="en-GB" dirty="0"/>
              <a:t>Safety review: In-depth review of an activity, a service etc</a:t>
            </a:r>
          </a:p>
          <a:p>
            <a:endParaRPr lang="en-GB" dirty="0"/>
          </a:p>
          <a:p>
            <a:r>
              <a:rPr lang="en-GB" dirty="0"/>
              <a:t>Revaluation of the TSO role: Subject of this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665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WG members all on voluntary basis. </a:t>
            </a:r>
          </a:p>
          <a:p>
            <a:r>
              <a:rPr lang="en-CH" dirty="0"/>
              <a:t>Good representation of t</a:t>
            </a:r>
            <a:r>
              <a:rPr lang="en-GB" dirty="0"/>
              <a:t>he</a:t>
            </a:r>
            <a:r>
              <a:rPr lang="en-CH" dirty="0"/>
              <a:t> Organization.</a:t>
            </a:r>
          </a:p>
          <a:p>
            <a:r>
              <a:rPr lang="en-CH" dirty="0"/>
              <a:t>Very interesting to share good and bad experiences in good spirit.</a:t>
            </a:r>
          </a:p>
          <a:p>
            <a:r>
              <a:rPr lang="en-CH" dirty="0"/>
              <a:t>Often common experiences and sometimes specific. Enriching!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72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04/06/2025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65585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Kick-Off Meeting 2022-05-11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2737395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211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4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7" r:id="rId23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ntent/tso-info-centr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www.cern.ch/tso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GB" dirty="0"/>
              <a:t>The evolution of the TSO/DTSO role:</a:t>
            </a:r>
            <a:br>
              <a:rPr lang="en-GB" dirty="0"/>
            </a:br>
            <a:r>
              <a:rPr lang="en-GB" sz="4400" dirty="0"/>
              <a:t>a historical perspective and a look ahead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Gunnar Lindell on behalf of the HOR WP5.3</a:t>
            </a:r>
          </a:p>
          <a:p>
            <a:pPr algn="l"/>
            <a:r>
              <a:rPr lang="en-US" sz="1800" dirty="0"/>
              <a:t>5 June 2025									EDMS 3304806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68761" cy="1325563"/>
          </a:xfrm>
        </p:spPr>
        <p:txBody>
          <a:bodyPr>
            <a:normAutofit/>
          </a:bodyPr>
          <a:lstStyle/>
          <a:p>
            <a:r>
              <a:rPr lang="en-CH" sz="4800" b="1" dirty="0"/>
              <a:t>WG – Revaluation of the TSO role</a:t>
            </a:r>
            <a:br>
              <a:rPr lang="en-CH" sz="4800" b="1" dirty="0"/>
            </a:br>
            <a:r>
              <a:rPr lang="en-CH" sz="4800" b="1" dirty="0"/>
              <a:t>Sub-WG - Communication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A1655F0C-8578-454B-9E6B-676601DA5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6400" y="29575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A3E84B-C798-564B-9B2F-6F6E668D301C}"/>
              </a:ext>
            </a:extLst>
          </p:cNvPr>
          <p:cNvSpPr txBox="1"/>
          <p:nvPr/>
        </p:nvSpPr>
        <p:spPr>
          <a:xfrm>
            <a:off x="796850" y="2162033"/>
            <a:ext cx="1147461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/>
              <a:t>Presentation of the members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Anna Cook			Communications coordinator	HSE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Rob Fowler			Communications officer 		HSE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Christophe Boucly		TSO				SY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Gunnar Lindell		TSO &amp; DSO 			DG/HSE/IR</a:t>
            </a:r>
          </a:p>
          <a:p>
            <a:pPr marL="342900" indent="-342900">
              <a:buFont typeface="Wingdings" pitchFamily="2" charset="2"/>
              <a:buChar char="Ø"/>
            </a:pPr>
            <a:endParaRPr lang="en-CH" sz="2000" dirty="0"/>
          </a:p>
          <a:p>
            <a:pPr marL="342900" indent="-342900">
              <a:buFont typeface="Wingdings" pitchFamily="2" charset="2"/>
              <a:buChar char="Ø"/>
            </a:pPr>
            <a:endParaRPr lang="en-CH" sz="2000" dirty="0"/>
          </a:p>
          <a:p>
            <a:pPr marL="342900" indent="-342900">
              <a:buFont typeface="Wingdings" pitchFamily="2" charset="2"/>
              <a:buChar char="Ø"/>
            </a:pPr>
            <a:endParaRPr lang="en-CH" sz="20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Laure Tranchand * 		TSO &amp; DLEXGLIMOS		ATLAS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Zakaria Oichikh*		TSO &amp; DLEXGLIMOS		CMS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Anastasiia Ovdiienko</a:t>
            </a:r>
            <a:r>
              <a:rPr lang="en-CH" sz="2000" baseline="30000" dirty="0"/>
              <a:t>*</a:t>
            </a:r>
            <a:r>
              <a:rPr lang="en-CH" sz="2000" dirty="0"/>
              <a:t>	HOR Project support		HSE       </a:t>
            </a:r>
            <a:r>
              <a:rPr lang="en-CH" sz="2400" dirty="0"/>
              <a:t>	 </a:t>
            </a:r>
            <a:endParaRPr lang="en-CH" sz="1600" dirty="0"/>
          </a:p>
          <a:p>
            <a:r>
              <a:rPr lang="en-CH" sz="1600" dirty="0"/>
              <a:t>										    * previous members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5894F5A-F22B-CBC9-7F95-970C03BF3F19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DEA170-B3C5-916C-4D30-5A9738AC9A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68646A2-0F08-C858-EF53-EBFCC0173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589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70700D9-C717-B5B2-0F70-C22BB422AA61}"/>
              </a:ext>
            </a:extLst>
          </p:cNvPr>
          <p:cNvSpPr/>
          <p:nvPr/>
        </p:nvSpPr>
        <p:spPr>
          <a:xfrm>
            <a:off x="3777457" y="3394180"/>
            <a:ext cx="2230151" cy="44105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9F8923-EE9C-6715-286D-3CB9A34F9DC4}"/>
              </a:ext>
            </a:extLst>
          </p:cNvPr>
          <p:cNvSpPr txBox="1"/>
          <p:nvPr/>
        </p:nvSpPr>
        <p:spPr>
          <a:xfrm>
            <a:off x="831191" y="2634911"/>
            <a:ext cx="67225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CH" sz="2400" dirty="0"/>
              <a:t>T</a:t>
            </a:r>
            <a:r>
              <a:rPr lang="en-GB" sz="2400" dirty="0"/>
              <a:t>h</a:t>
            </a:r>
            <a:r>
              <a:rPr lang="en-CH" sz="2400" dirty="0"/>
              <a:t>e TSO role needs recognition and visibility: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2400" dirty="0"/>
              <a:t>MERIT, estimated time allocated..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2400" dirty="0">
                <a:sym typeface="Wingdings" pitchFamily="2" charset="2"/>
              </a:rPr>
              <a:t>TSO meet-up - today 5 June!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6C2CBC6-267B-A0E7-C36D-6316A75BB842}"/>
              </a:ext>
            </a:extLst>
          </p:cNvPr>
          <p:cNvSpPr/>
          <p:nvPr/>
        </p:nvSpPr>
        <p:spPr>
          <a:xfrm>
            <a:off x="10239188" y="5312991"/>
            <a:ext cx="1277471" cy="47775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9539EA-AD59-24E6-1C63-6657F3F8A19F}"/>
              </a:ext>
            </a:extLst>
          </p:cNvPr>
          <p:cNvSpPr/>
          <p:nvPr/>
        </p:nvSpPr>
        <p:spPr>
          <a:xfrm>
            <a:off x="5820743" y="4513602"/>
            <a:ext cx="1277471" cy="41768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DAB9622-C03B-A0C1-F5FA-5026D42392EA}"/>
              </a:ext>
            </a:extLst>
          </p:cNvPr>
          <p:cNvSpPr txBox="1">
            <a:spLocks/>
          </p:cNvSpPr>
          <p:nvPr/>
        </p:nvSpPr>
        <p:spPr>
          <a:xfrm>
            <a:off x="420824" y="455921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dirty="0">
                <a:sym typeface="Wingdings" pitchFamily="2" charset="2"/>
              </a:rPr>
              <a:t>Revaluation of the TSO role: Proposals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9EC81A-709E-024F-8107-122C0958F613}"/>
              </a:ext>
            </a:extLst>
          </p:cNvPr>
          <p:cNvSpPr txBox="1"/>
          <p:nvPr/>
        </p:nvSpPr>
        <p:spPr>
          <a:xfrm>
            <a:off x="863160" y="1570035"/>
            <a:ext cx="107083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</a:rPr>
              <a:t>Enable the TSO to perform their safety oversight role for the building(s) </a:t>
            </a:r>
          </a:p>
          <a:p>
            <a:r>
              <a:rPr lang="en-US" sz="2400" b="1" dirty="0">
                <a:highlight>
                  <a:srgbClr val="FFFF00"/>
                </a:highlight>
              </a:rPr>
              <a:t>assigned to them.  </a:t>
            </a:r>
            <a:endParaRPr lang="en-GB" sz="2400" dirty="0">
              <a:highlight>
                <a:srgbClr val="00FFFF"/>
              </a:highlight>
              <a:sym typeface="Wingdings" pitchFamily="2" charset="2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6EE865-5929-A6CC-1240-CA8B273816F6}"/>
              </a:ext>
            </a:extLst>
          </p:cNvPr>
          <p:cNvSpPr txBox="1"/>
          <p:nvPr/>
        </p:nvSpPr>
        <p:spPr>
          <a:xfrm>
            <a:off x="863160" y="4110527"/>
            <a:ext cx="80297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dirty="0">
                <a:sym typeface="Wingdings" pitchFamily="2" charset="2"/>
              </a:rPr>
              <a:t>Define the responsibilities in buildings.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itchFamily="2" charset="2"/>
              </a:rPr>
              <a:t>Matrix by HOR WP5.1 &amp; 5.3 – ongoing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2400" dirty="0"/>
              <a:t>Responsibility at the right level, clarify budget policy</a:t>
            </a:r>
            <a:endParaRPr lang="en-GB" sz="2400" dirty="0">
              <a:sym typeface="Wingdings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9A1A7B-5B2E-1852-C946-510C485C4F50}"/>
              </a:ext>
            </a:extLst>
          </p:cNvPr>
          <p:cNvSpPr txBox="1"/>
          <p:nvPr/>
        </p:nvSpPr>
        <p:spPr>
          <a:xfrm>
            <a:off x="831191" y="5312991"/>
            <a:ext cx="10811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dirty="0">
                <a:sym typeface="Wingdings" pitchFamily="2" charset="2"/>
              </a:rPr>
              <a:t>TSO Guideline (clarifications on how to apply the TSO mandate) – ongoing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C34CAFE-0333-40F8-9E33-9341EB7EB2D2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E4B5B9D-BF30-4F63-3558-E3998A90E8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58004C7-299F-5526-5366-31A32482A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77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  <p:bldP spid="8" grpId="0" animBg="1"/>
      <p:bldP spid="4" grpId="0" animBg="1"/>
      <p:bldP spid="5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D3B6679-4177-532D-96B9-E4E8F09FC200}"/>
              </a:ext>
            </a:extLst>
          </p:cNvPr>
          <p:cNvSpPr/>
          <p:nvPr/>
        </p:nvSpPr>
        <p:spPr>
          <a:xfrm>
            <a:off x="6933414" y="2665186"/>
            <a:ext cx="1390315" cy="47775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8469C8-2523-D9BC-42E5-5135E90C8838}"/>
              </a:ext>
            </a:extLst>
          </p:cNvPr>
          <p:cNvSpPr/>
          <p:nvPr/>
        </p:nvSpPr>
        <p:spPr>
          <a:xfrm>
            <a:off x="5615602" y="4134584"/>
            <a:ext cx="1277471" cy="47775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DAB9622-C03B-A0C1-F5FA-5026D42392EA}"/>
              </a:ext>
            </a:extLst>
          </p:cNvPr>
          <p:cNvSpPr txBox="1">
            <a:spLocks/>
          </p:cNvSpPr>
          <p:nvPr/>
        </p:nvSpPr>
        <p:spPr>
          <a:xfrm>
            <a:off x="420824" y="455921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dirty="0">
                <a:sym typeface="Wingdings" pitchFamily="2" charset="2"/>
              </a:rPr>
              <a:t>Revaluation of the TSO role: Proposals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9EC81A-709E-024F-8107-122C0958F613}"/>
              </a:ext>
            </a:extLst>
          </p:cNvPr>
          <p:cNvSpPr txBox="1"/>
          <p:nvPr/>
        </p:nvSpPr>
        <p:spPr>
          <a:xfrm>
            <a:off x="863160" y="1578502"/>
            <a:ext cx="1086303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</a:rPr>
              <a:t>Analysis of the means and tools needed to monitor tasks and </a:t>
            </a:r>
          </a:p>
          <a:p>
            <a:r>
              <a:rPr lang="en-US" sz="2400" b="1" dirty="0">
                <a:highlight>
                  <a:srgbClr val="FFFF00"/>
                </a:highlight>
              </a:rPr>
              <a:t>corrective action.</a:t>
            </a:r>
          </a:p>
          <a:p>
            <a:pPr marL="342900" indent="-342900">
              <a:buFont typeface="Wingdings" pitchFamily="2" charset="2"/>
              <a:buChar char="Ø"/>
            </a:pPr>
            <a:endParaRPr lang="en-GB" sz="2400" dirty="0"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CH" sz="2400" dirty="0">
                <a:hlinkClick r:id="rId3"/>
              </a:rPr>
              <a:t>TSO Info Hub</a:t>
            </a:r>
            <a:r>
              <a:rPr lang="en-CH" sz="2400" dirty="0"/>
              <a:t>. (</a:t>
            </a:r>
            <a:r>
              <a:rPr lang="en-CH" sz="2400" dirty="0">
                <a:hlinkClick r:id="rId4"/>
              </a:rPr>
              <a:t>https://www.cern.ch/tso</a:t>
            </a:r>
            <a:r>
              <a:rPr lang="en-CH" sz="2400" dirty="0"/>
              <a:t>)</a:t>
            </a:r>
            <a:r>
              <a:rPr lang="fr-CH" sz="2400" dirty="0"/>
              <a:t> - </a:t>
            </a:r>
            <a:r>
              <a:rPr lang="en-CH" sz="2400" dirty="0"/>
              <a:t> available</a:t>
            </a:r>
          </a:p>
          <a:p>
            <a:pPr lvl="1"/>
            <a:r>
              <a:rPr lang="en-CH" sz="2400" dirty="0"/>
              <a:t>Topics: TSO mandate, Key safety documents.Support, Tools &amp; Resources, </a:t>
            </a:r>
          </a:p>
          <a:p>
            <a:pPr lvl="1"/>
            <a:r>
              <a:rPr lang="en-CH" sz="2400" dirty="0"/>
              <a:t>Training, In an Emergency…..</a:t>
            </a:r>
          </a:p>
          <a:p>
            <a:pPr lvl="1"/>
            <a:endParaRPr lang="en-GB" sz="2400" dirty="0"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>
                <a:sym typeface="Wingdings" pitchFamily="2" charset="2"/>
              </a:rPr>
              <a:t>Update of the TSO check lists – ongoing</a:t>
            </a:r>
          </a:p>
          <a:p>
            <a:pPr marL="342900" indent="-342900">
              <a:buFont typeface="Wingdings" pitchFamily="2" charset="2"/>
              <a:buChar char="Ø"/>
            </a:pPr>
            <a:endParaRPr lang="en-GB" sz="2400" dirty="0">
              <a:highlight>
                <a:srgbClr val="00FFFF"/>
              </a:highlight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GB" sz="2400" dirty="0">
              <a:highlight>
                <a:srgbClr val="00FFFF"/>
              </a:highlight>
              <a:sym typeface="Wingdings" pitchFamily="2" charset="2"/>
            </a:endParaRPr>
          </a:p>
          <a:p>
            <a:endParaRPr lang="en-GB" sz="2400" dirty="0">
              <a:sym typeface="Wingdings" pitchFamily="2" charset="2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8989AAD-19FB-C58F-73BB-63D24D57BF87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F78DE30-2D3B-D1C3-E0DC-985FD292F4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FE6F987-B4F1-57AA-841F-5B176CCB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42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C8C30A0B-7BBC-50D6-E27F-448C26137C03}"/>
              </a:ext>
            </a:extLst>
          </p:cNvPr>
          <p:cNvSpPr/>
          <p:nvPr/>
        </p:nvSpPr>
        <p:spPr>
          <a:xfrm>
            <a:off x="5327375" y="4257187"/>
            <a:ext cx="1344118" cy="83596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00FF00"/>
              </a:highlight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9AB406D-9507-0A7E-2D7B-08803D7CF395}"/>
              </a:ext>
            </a:extLst>
          </p:cNvPr>
          <p:cNvSpPr txBox="1"/>
          <p:nvPr/>
        </p:nvSpPr>
        <p:spPr>
          <a:xfrm>
            <a:off x="5307016" y="4262156"/>
            <a:ext cx="1419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chemeClr val="accent6"/>
                </a:solidFill>
              </a:rPr>
              <a:t>   </a:t>
            </a:r>
            <a:r>
              <a:rPr lang="en-CH" sz="2400" b="1" dirty="0">
                <a:solidFill>
                  <a:srgbClr val="002060"/>
                </a:solidFill>
              </a:rPr>
              <a:t>TSO </a:t>
            </a:r>
          </a:p>
          <a:p>
            <a:r>
              <a:rPr lang="en-CH" sz="2400" b="1" dirty="0">
                <a:solidFill>
                  <a:srgbClr val="002060"/>
                </a:solidFill>
              </a:rPr>
              <a:t>Meet-up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E55979C-52CF-23C5-F4F5-BD373CC8894F}"/>
              </a:ext>
            </a:extLst>
          </p:cNvPr>
          <p:cNvSpPr/>
          <p:nvPr/>
        </p:nvSpPr>
        <p:spPr>
          <a:xfrm>
            <a:off x="8254971" y="2935617"/>
            <a:ext cx="1344118" cy="835966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highlight>
                <a:srgbClr val="00FFFF"/>
              </a:highlight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289A14-76B9-8451-F19A-7A3F28422951}"/>
              </a:ext>
            </a:extLst>
          </p:cNvPr>
          <p:cNvSpPr txBox="1"/>
          <p:nvPr/>
        </p:nvSpPr>
        <p:spPr>
          <a:xfrm>
            <a:off x="8261142" y="2944448"/>
            <a:ext cx="1419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2060"/>
                </a:solidFill>
              </a:rPr>
              <a:t>   TSO </a:t>
            </a:r>
          </a:p>
          <a:p>
            <a:r>
              <a:rPr lang="en-CH" sz="2400" b="1" dirty="0">
                <a:solidFill>
                  <a:srgbClr val="002060"/>
                </a:solidFill>
              </a:rPr>
              <a:t>Meet-up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19F5748A-E97E-DB9D-8755-E70A0263F117}"/>
              </a:ext>
            </a:extLst>
          </p:cNvPr>
          <p:cNvSpPr/>
          <p:nvPr/>
        </p:nvSpPr>
        <p:spPr>
          <a:xfrm>
            <a:off x="8254972" y="1534357"/>
            <a:ext cx="2566226" cy="94703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CEFFE0D-F105-02ED-4B86-DBD603A1F4FC}"/>
              </a:ext>
            </a:extLst>
          </p:cNvPr>
          <p:cNvSpPr/>
          <p:nvPr/>
        </p:nvSpPr>
        <p:spPr>
          <a:xfrm>
            <a:off x="1637014" y="2833964"/>
            <a:ext cx="2223949" cy="47082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7D0B40C-68F9-A84E-83AD-685EBAB07D3F}"/>
              </a:ext>
            </a:extLst>
          </p:cNvPr>
          <p:cNvSpPr txBox="1"/>
          <p:nvPr/>
        </p:nvSpPr>
        <p:spPr>
          <a:xfrm>
            <a:off x="1714221" y="2855860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solidFill>
                  <a:schemeClr val="accent6"/>
                </a:solidFill>
              </a:rPr>
              <a:t>TSO Info Hub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FE6AF04-70A7-FF2B-118A-DD68C0C380AA}"/>
              </a:ext>
            </a:extLst>
          </p:cNvPr>
          <p:cNvSpPr/>
          <p:nvPr/>
        </p:nvSpPr>
        <p:spPr>
          <a:xfrm>
            <a:off x="4356158" y="2966308"/>
            <a:ext cx="3485565" cy="43741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CAECE158-E05C-5073-6185-D761D761B751}"/>
              </a:ext>
            </a:extLst>
          </p:cNvPr>
          <p:cNvSpPr/>
          <p:nvPr/>
        </p:nvSpPr>
        <p:spPr>
          <a:xfrm>
            <a:off x="4324290" y="2213784"/>
            <a:ext cx="3536812" cy="43741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8D0A667-9CBD-CD40-FF8C-BFB1DC8E48DC}"/>
              </a:ext>
            </a:extLst>
          </p:cNvPr>
          <p:cNvSpPr/>
          <p:nvPr/>
        </p:nvSpPr>
        <p:spPr>
          <a:xfrm>
            <a:off x="4324290" y="1455048"/>
            <a:ext cx="3536812" cy="43741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Chevron 2">
            <a:extLst>
              <a:ext uri="{FF2B5EF4-FFF2-40B4-BE49-F238E27FC236}">
                <a16:creationId xmlns:a16="http://schemas.microsoft.com/office/drawing/2014/main" id="{B67ABE8C-E461-FA64-5AFC-88EB59955CA5}"/>
              </a:ext>
            </a:extLst>
          </p:cNvPr>
          <p:cNvSpPr/>
          <p:nvPr/>
        </p:nvSpPr>
        <p:spPr>
          <a:xfrm>
            <a:off x="4195387" y="5331151"/>
            <a:ext cx="3485566" cy="523220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" name="Chevron 4">
            <a:extLst>
              <a:ext uri="{FF2B5EF4-FFF2-40B4-BE49-F238E27FC236}">
                <a16:creationId xmlns:a16="http://schemas.microsoft.com/office/drawing/2014/main" id="{11595C57-90AC-5069-3FDC-F8FE80C6E961}"/>
              </a:ext>
            </a:extLst>
          </p:cNvPr>
          <p:cNvSpPr/>
          <p:nvPr/>
        </p:nvSpPr>
        <p:spPr>
          <a:xfrm>
            <a:off x="7556882" y="5345517"/>
            <a:ext cx="3485566" cy="523220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9A7F8F-FA5F-2444-BCFB-855428756275}"/>
              </a:ext>
            </a:extLst>
          </p:cNvPr>
          <p:cNvSpPr txBox="1"/>
          <p:nvPr/>
        </p:nvSpPr>
        <p:spPr>
          <a:xfrm>
            <a:off x="1452283" y="2532309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sym typeface="Wingdings" pitchFamily="2" charset="2"/>
            </a:endParaRPr>
          </a:p>
          <a:p>
            <a:endParaRPr lang="en-CH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D3E8EDD-05A6-254F-BEEF-6CDF1F7946B3}"/>
              </a:ext>
            </a:extLst>
          </p:cNvPr>
          <p:cNvSpPr txBox="1">
            <a:spLocks/>
          </p:cNvSpPr>
          <p:nvPr/>
        </p:nvSpPr>
        <p:spPr>
          <a:xfrm>
            <a:off x="838200" y="75530"/>
            <a:ext cx="112286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		       Tentative Timeline</a:t>
            </a:r>
            <a:endParaRPr lang="fr-FR" b="1" dirty="0"/>
          </a:p>
        </p:txBody>
      </p:sp>
      <p:sp>
        <p:nvSpPr>
          <p:cNvPr id="13" name="Chevron 12">
            <a:extLst>
              <a:ext uri="{FF2B5EF4-FFF2-40B4-BE49-F238E27FC236}">
                <a16:creationId xmlns:a16="http://schemas.microsoft.com/office/drawing/2014/main" id="{A1014947-9E13-3D46-8678-78B2DAE6689D}"/>
              </a:ext>
            </a:extLst>
          </p:cNvPr>
          <p:cNvSpPr/>
          <p:nvPr/>
        </p:nvSpPr>
        <p:spPr>
          <a:xfrm>
            <a:off x="850905" y="5329896"/>
            <a:ext cx="3485566" cy="523220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E9E92C-DFE6-1645-A715-5FC2076E041A}"/>
              </a:ext>
            </a:extLst>
          </p:cNvPr>
          <p:cNvSpPr txBox="1"/>
          <p:nvPr/>
        </p:nvSpPr>
        <p:spPr>
          <a:xfrm>
            <a:off x="2248558" y="5312243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chemeClr val="bg1"/>
                </a:solidFill>
              </a:rPr>
              <a:t>2024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645BE2-ED2C-1F43-A0BA-38035D4A5002}"/>
              </a:ext>
            </a:extLst>
          </p:cNvPr>
          <p:cNvSpPr txBox="1"/>
          <p:nvPr/>
        </p:nvSpPr>
        <p:spPr>
          <a:xfrm>
            <a:off x="8904477" y="5305039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chemeClr val="bg1"/>
                </a:solidFill>
              </a:rPr>
              <a:t>2026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6D0564-57B5-7F4A-B8D6-A0FDCCBF5898}"/>
              </a:ext>
            </a:extLst>
          </p:cNvPr>
          <p:cNvSpPr/>
          <p:nvPr/>
        </p:nvSpPr>
        <p:spPr>
          <a:xfrm flipH="1">
            <a:off x="10148778" y="5761645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745ACC6-D7C8-074F-A623-8938E4E9CEF2}"/>
              </a:ext>
            </a:extLst>
          </p:cNvPr>
          <p:cNvSpPr/>
          <p:nvPr/>
        </p:nvSpPr>
        <p:spPr>
          <a:xfrm flipH="1">
            <a:off x="8048804" y="5780033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AF7DE8-62D1-4843-A2A6-67A3CE562479}"/>
              </a:ext>
            </a:extLst>
          </p:cNvPr>
          <p:cNvSpPr txBox="1"/>
          <p:nvPr/>
        </p:nvSpPr>
        <p:spPr>
          <a:xfrm>
            <a:off x="2103573" y="3924224"/>
            <a:ext cx="1175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>
                <a:solidFill>
                  <a:srgbClr val="00B050"/>
                </a:solidFill>
              </a:rPr>
              <a:t> Released</a:t>
            </a:r>
          </a:p>
          <a:p>
            <a:r>
              <a:rPr lang="en-CH" sz="1600" b="1" dirty="0">
                <a:solidFill>
                  <a:srgbClr val="00B050"/>
                </a:solidFill>
              </a:rPr>
              <a:t>June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47F29C-AD8E-173F-9679-C73D28A962B1}"/>
              </a:ext>
            </a:extLst>
          </p:cNvPr>
          <p:cNvSpPr txBox="1"/>
          <p:nvPr/>
        </p:nvSpPr>
        <p:spPr>
          <a:xfrm>
            <a:off x="5287749" y="3543220"/>
            <a:ext cx="1484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  </a:t>
            </a:r>
            <a:r>
              <a:rPr lang="en-CH" sz="1600" b="1" dirty="0">
                <a:solidFill>
                  <a:srgbClr val="FFC000"/>
                </a:solidFill>
              </a:rPr>
              <a:t>Planned for</a:t>
            </a:r>
          </a:p>
          <a:p>
            <a:r>
              <a:rPr lang="en-CH" sz="1600" b="1" dirty="0">
                <a:solidFill>
                  <a:srgbClr val="FFC000"/>
                </a:solidFill>
              </a:rPr>
              <a:t>2nd half 2025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4F90A9D-02A5-5E94-037F-12E6FE0509CA}"/>
              </a:ext>
            </a:extLst>
          </p:cNvPr>
          <p:cNvCxnSpPr>
            <a:cxnSpLocks/>
          </p:cNvCxnSpPr>
          <p:nvPr/>
        </p:nvCxnSpPr>
        <p:spPr>
          <a:xfrm>
            <a:off x="6997073" y="4879583"/>
            <a:ext cx="0" cy="46207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620FF1E-01DC-7F45-1E78-6625D23AE152}"/>
              </a:ext>
            </a:extLst>
          </p:cNvPr>
          <p:cNvSpPr txBox="1"/>
          <p:nvPr/>
        </p:nvSpPr>
        <p:spPr>
          <a:xfrm>
            <a:off x="5445086" y="5305039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chemeClr val="bg1"/>
                </a:solidFill>
              </a:rPr>
              <a:t>2025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5E602EE-725F-86AE-3B6D-0A96D5904DFF}"/>
              </a:ext>
            </a:extLst>
          </p:cNvPr>
          <p:cNvSpPr/>
          <p:nvPr/>
        </p:nvSpPr>
        <p:spPr>
          <a:xfrm flipH="1">
            <a:off x="9196278" y="5799745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6953A2-5076-DCB7-7522-683825FBB000}"/>
              </a:ext>
            </a:extLst>
          </p:cNvPr>
          <p:cNvSpPr/>
          <p:nvPr/>
        </p:nvSpPr>
        <p:spPr>
          <a:xfrm flipH="1">
            <a:off x="6935678" y="5736245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147F133-B898-74AF-D0F9-908E50FAA509}"/>
              </a:ext>
            </a:extLst>
          </p:cNvPr>
          <p:cNvSpPr/>
          <p:nvPr/>
        </p:nvSpPr>
        <p:spPr>
          <a:xfrm flipH="1">
            <a:off x="4835704" y="5754633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C03814C-9DC8-2773-9179-7EC74E546196}"/>
              </a:ext>
            </a:extLst>
          </p:cNvPr>
          <p:cNvSpPr/>
          <p:nvPr/>
        </p:nvSpPr>
        <p:spPr>
          <a:xfrm flipH="1">
            <a:off x="5983178" y="5774345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6A0CE3A-B21C-BB46-4807-7D596BE0145E}"/>
              </a:ext>
            </a:extLst>
          </p:cNvPr>
          <p:cNvSpPr/>
          <p:nvPr/>
        </p:nvSpPr>
        <p:spPr>
          <a:xfrm flipH="1">
            <a:off x="3557478" y="5736245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344C7D-361A-30A0-5C68-8DC77428BE3B}"/>
              </a:ext>
            </a:extLst>
          </p:cNvPr>
          <p:cNvSpPr/>
          <p:nvPr/>
        </p:nvSpPr>
        <p:spPr>
          <a:xfrm flipH="1">
            <a:off x="1457504" y="5754633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7A7FBFC-6B06-4CE3-0589-430F3B3D6088}"/>
              </a:ext>
            </a:extLst>
          </p:cNvPr>
          <p:cNvSpPr/>
          <p:nvPr/>
        </p:nvSpPr>
        <p:spPr>
          <a:xfrm flipH="1">
            <a:off x="2604978" y="5774345"/>
            <a:ext cx="69580" cy="123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05F66F-FCF6-8D75-138F-AC74F5ECF62C}"/>
              </a:ext>
            </a:extLst>
          </p:cNvPr>
          <p:cNvSpPr txBox="1"/>
          <p:nvPr/>
        </p:nvSpPr>
        <p:spPr>
          <a:xfrm>
            <a:off x="8083594" y="4202532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Annual event?</a:t>
            </a:r>
            <a:endParaRPr lang="en-CH" sz="1600" b="1" dirty="0">
              <a:solidFill>
                <a:srgbClr val="FFC00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C98E94-1B5A-3839-643B-27A508ABF259}"/>
              </a:ext>
            </a:extLst>
          </p:cNvPr>
          <p:cNvCxnSpPr>
            <a:cxnSpLocks/>
          </p:cNvCxnSpPr>
          <p:nvPr/>
        </p:nvCxnSpPr>
        <p:spPr>
          <a:xfrm flipH="1">
            <a:off x="9185077" y="4504995"/>
            <a:ext cx="692148" cy="83666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8D2D5B3-4805-7F4B-BCA2-5A8BB82CE926}"/>
              </a:ext>
            </a:extLst>
          </p:cNvPr>
          <p:cNvCxnSpPr>
            <a:cxnSpLocks/>
          </p:cNvCxnSpPr>
          <p:nvPr/>
        </p:nvCxnSpPr>
        <p:spPr>
          <a:xfrm>
            <a:off x="8933780" y="3823344"/>
            <a:ext cx="0" cy="4256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7CEDE86-C9DF-AE9C-408F-DC3CD3D03115}"/>
              </a:ext>
            </a:extLst>
          </p:cNvPr>
          <p:cNvCxnSpPr>
            <a:cxnSpLocks/>
          </p:cNvCxnSpPr>
          <p:nvPr/>
        </p:nvCxnSpPr>
        <p:spPr>
          <a:xfrm>
            <a:off x="2626591" y="3556005"/>
            <a:ext cx="0" cy="4256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EC51689-2E11-E9EE-4D33-E79196B25F1F}"/>
              </a:ext>
            </a:extLst>
          </p:cNvPr>
          <p:cNvCxnSpPr>
            <a:cxnSpLocks/>
          </p:cNvCxnSpPr>
          <p:nvPr/>
        </p:nvCxnSpPr>
        <p:spPr>
          <a:xfrm flipH="1">
            <a:off x="2647574" y="4504995"/>
            <a:ext cx="11061" cy="85876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BB70E57-9FCC-104B-92DC-0A7446D65D46}"/>
              </a:ext>
            </a:extLst>
          </p:cNvPr>
          <p:cNvSpPr txBox="1"/>
          <p:nvPr/>
        </p:nvSpPr>
        <p:spPr>
          <a:xfrm>
            <a:off x="4428752" y="1455048"/>
            <a:ext cx="343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chemeClr val="accent6"/>
                </a:solidFill>
              </a:rPr>
              <a:t>Responsibilities bldgs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370DE30-2C09-35DE-63C4-78E2058BA5EB}"/>
              </a:ext>
            </a:extLst>
          </p:cNvPr>
          <p:cNvCxnSpPr>
            <a:cxnSpLocks/>
          </p:cNvCxnSpPr>
          <p:nvPr/>
        </p:nvCxnSpPr>
        <p:spPr>
          <a:xfrm flipV="1">
            <a:off x="6995174" y="3823344"/>
            <a:ext cx="1899" cy="10760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BC9BAC1-06B3-D6FA-67DF-88800DCDF4CC}"/>
              </a:ext>
            </a:extLst>
          </p:cNvPr>
          <p:cNvSpPr txBox="1"/>
          <p:nvPr/>
        </p:nvSpPr>
        <p:spPr>
          <a:xfrm>
            <a:off x="4534171" y="2924134"/>
            <a:ext cx="343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chemeClr val="accent6"/>
                </a:solidFill>
              </a:rPr>
              <a:t>  Updated check lists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34AAC33-C5F3-549C-D12C-77EDA1E27E5C}"/>
              </a:ext>
            </a:extLst>
          </p:cNvPr>
          <p:cNvSpPr txBox="1"/>
          <p:nvPr/>
        </p:nvSpPr>
        <p:spPr>
          <a:xfrm>
            <a:off x="4937727" y="2177466"/>
            <a:ext cx="343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chemeClr val="accent6"/>
                </a:solidFill>
              </a:rPr>
              <a:t>TSO Guideline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1C82746-7FF6-7C95-C940-FD27A63AED80}"/>
              </a:ext>
            </a:extLst>
          </p:cNvPr>
          <p:cNvCxnSpPr>
            <a:cxnSpLocks/>
          </p:cNvCxnSpPr>
          <p:nvPr/>
        </p:nvCxnSpPr>
        <p:spPr>
          <a:xfrm flipH="1">
            <a:off x="6820438" y="3835607"/>
            <a:ext cx="17663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B5E0821-F660-FAD9-D9BF-45DC93223FCC}"/>
              </a:ext>
            </a:extLst>
          </p:cNvPr>
          <p:cNvCxnSpPr>
            <a:cxnSpLocks/>
          </p:cNvCxnSpPr>
          <p:nvPr/>
        </p:nvCxnSpPr>
        <p:spPr>
          <a:xfrm>
            <a:off x="6001262" y="5123368"/>
            <a:ext cx="0" cy="20778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F898A9FA-E9B7-17AD-FAEB-71F92F265C77}"/>
              </a:ext>
            </a:extLst>
          </p:cNvPr>
          <p:cNvSpPr txBox="1"/>
          <p:nvPr/>
        </p:nvSpPr>
        <p:spPr>
          <a:xfrm>
            <a:off x="8375431" y="1546563"/>
            <a:ext cx="2411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2060"/>
                </a:solidFill>
              </a:rPr>
              <a:t>  Continu</a:t>
            </a:r>
            <a:r>
              <a:rPr lang="fr-CH" sz="2400" b="1" dirty="0">
                <a:solidFill>
                  <a:srgbClr val="002060"/>
                </a:solidFill>
              </a:rPr>
              <a:t>ou</a:t>
            </a:r>
            <a:r>
              <a:rPr lang="en-CH" sz="2400" b="1" dirty="0">
                <a:solidFill>
                  <a:srgbClr val="002060"/>
                </a:solidFill>
              </a:rPr>
              <a:t>s</a:t>
            </a:r>
          </a:p>
          <a:p>
            <a:r>
              <a:rPr lang="en-GB" sz="2400" b="1" dirty="0">
                <a:solidFill>
                  <a:srgbClr val="002060"/>
                </a:solidFill>
              </a:rPr>
              <a:t>i</a:t>
            </a:r>
            <a:r>
              <a:rPr lang="en-CH" sz="2400" b="1" dirty="0">
                <a:solidFill>
                  <a:srgbClr val="002060"/>
                </a:solidFill>
              </a:rPr>
              <a:t>mprovements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911F126-7994-7AC4-63BE-6C66E257DA64}"/>
              </a:ext>
            </a:extLst>
          </p:cNvPr>
          <p:cNvCxnSpPr>
            <a:cxnSpLocks/>
          </p:cNvCxnSpPr>
          <p:nvPr/>
        </p:nvCxnSpPr>
        <p:spPr>
          <a:xfrm>
            <a:off x="8928331" y="4952588"/>
            <a:ext cx="0" cy="40273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CDF3A4A-2BAB-F274-F8CC-6B6479E9EB4A}"/>
              </a:ext>
            </a:extLst>
          </p:cNvPr>
          <p:cNvCxnSpPr>
            <a:cxnSpLocks/>
          </p:cNvCxnSpPr>
          <p:nvPr/>
        </p:nvCxnSpPr>
        <p:spPr>
          <a:xfrm flipH="1">
            <a:off x="9869844" y="2572046"/>
            <a:ext cx="35334" cy="19329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C902FB0-DC34-8151-E991-3A8765231513}"/>
              </a:ext>
            </a:extLst>
          </p:cNvPr>
          <p:cNvCxnSpPr>
            <a:cxnSpLocks/>
          </p:cNvCxnSpPr>
          <p:nvPr/>
        </p:nvCxnSpPr>
        <p:spPr>
          <a:xfrm>
            <a:off x="8933780" y="4518582"/>
            <a:ext cx="0" cy="43400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A6913B9-DF9A-4541-4D95-0D73C714C9F3}"/>
              </a:ext>
            </a:extLst>
          </p:cNvPr>
          <p:cNvCxnSpPr>
            <a:cxnSpLocks/>
          </p:cNvCxnSpPr>
          <p:nvPr/>
        </p:nvCxnSpPr>
        <p:spPr>
          <a:xfrm>
            <a:off x="9876602" y="4456198"/>
            <a:ext cx="0" cy="933533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0722899-7B19-CF08-B779-D42FE4CEC406}"/>
              </a:ext>
            </a:extLst>
          </p:cNvPr>
          <p:cNvCxnSpPr>
            <a:cxnSpLocks/>
          </p:cNvCxnSpPr>
          <p:nvPr/>
        </p:nvCxnSpPr>
        <p:spPr>
          <a:xfrm>
            <a:off x="9887511" y="4541086"/>
            <a:ext cx="643181" cy="81423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53F8E7BB-C675-5238-9323-F0E11774B956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8E2F-4661-E887-67CF-D738F063E0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736C5A0-F541-50DC-1A9D-15BCE9DF5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9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7" grpId="0"/>
      <p:bldP spid="26" grpId="0" animBg="1"/>
      <p:bldP spid="26" grpId="1" animBg="1"/>
      <p:bldP spid="31" grpId="0"/>
      <p:bldP spid="76" grpId="0" animBg="1"/>
      <p:bldP spid="76" grpId="1" animBg="1"/>
      <p:bldP spid="23" grpId="0" animBg="1"/>
      <p:bldP spid="53" grpId="0"/>
      <p:bldP spid="20" grpId="0" animBg="1"/>
      <p:bldP spid="19" grpId="0" animBg="1"/>
      <p:bldP spid="12" grpId="0" animBg="1"/>
      <p:bldP spid="8" grpId="0"/>
      <p:bldP spid="9" grpId="0"/>
      <p:bldP spid="32" grpId="0"/>
      <p:bldP spid="71" grpId="0"/>
      <p:bldP spid="44" grpId="0"/>
      <p:bldP spid="45" grpId="0"/>
      <p:bldP spid="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DAB9622-C03B-A0C1-F5FA-5026D42392EA}"/>
              </a:ext>
            </a:extLst>
          </p:cNvPr>
          <p:cNvSpPr txBox="1">
            <a:spLocks/>
          </p:cNvSpPr>
          <p:nvPr/>
        </p:nvSpPr>
        <p:spPr>
          <a:xfrm>
            <a:off x="420824" y="455921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dirty="0">
                <a:sym typeface="Wingdings" pitchFamily="2" charset="2"/>
              </a:rPr>
              <a:t>Summary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9EC81A-709E-024F-8107-122C0958F613}"/>
              </a:ext>
            </a:extLst>
          </p:cNvPr>
          <p:cNvSpPr txBox="1"/>
          <p:nvPr/>
        </p:nvSpPr>
        <p:spPr>
          <a:xfrm>
            <a:off x="863160" y="1578502"/>
            <a:ext cx="9476505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endParaRPr lang="en-CH" sz="2400" dirty="0"/>
          </a:p>
          <a:p>
            <a:pPr marL="342900" indent="-342900">
              <a:buFont typeface="Wingdings" pitchFamily="2" charset="2"/>
              <a:buChar char="Ø"/>
            </a:pPr>
            <a:endParaRPr lang="en-CH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Our aim and actions are to support the TSO’s &amp; DTSO’s</a:t>
            </a:r>
            <a:r>
              <a:rPr lang="en-CH" sz="2400" dirty="0"/>
              <a:t>.</a:t>
            </a:r>
          </a:p>
          <a:p>
            <a:endParaRPr lang="en-CH" sz="2000" i="1" dirty="0"/>
          </a:p>
          <a:p>
            <a:pPr marL="342900" indent="-342900">
              <a:buFont typeface="Wingdings" pitchFamily="2" charset="2"/>
              <a:buChar char="Ø"/>
            </a:pPr>
            <a:endParaRPr lang="en-CH" sz="2000" i="1" dirty="0"/>
          </a:p>
          <a:p>
            <a:pPr marL="342900" indent="-342900">
              <a:buFont typeface="Wingdings" pitchFamily="2" charset="2"/>
              <a:buChar char="Ø"/>
            </a:pPr>
            <a:r>
              <a:rPr lang="en-CH" sz="2400" dirty="0"/>
              <a:t>We look forward to your ideas and sugge</a:t>
            </a:r>
            <a:r>
              <a:rPr lang="fr-CH" sz="2400" dirty="0"/>
              <a:t>s</a:t>
            </a:r>
            <a:r>
              <a:rPr lang="en-CH" sz="2400" dirty="0"/>
              <a:t>tions for improve</a:t>
            </a:r>
            <a:r>
              <a:rPr lang="fr-CH" sz="2400" dirty="0"/>
              <a:t>men</a:t>
            </a:r>
            <a:r>
              <a:rPr lang="en-CH" sz="2400" dirty="0"/>
              <a:t>ts!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348492-FDAA-3901-83AC-9D5C567AED04}"/>
              </a:ext>
            </a:extLst>
          </p:cNvPr>
          <p:cNvSpPr txBox="1"/>
          <p:nvPr/>
        </p:nvSpPr>
        <p:spPr>
          <a:xfrm>
            <a:off x="1936871" y="5726511"/>
            <a:ext cx="88946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highlight>
                  <a:srgbClr val="FFFF00"/>
                </a:highlight>
              </a:rPr>
              <a:t>Sign up for the TSO course</a:t>
            </a:r>
            <a:r>
              <a:rPr lang="fr-CH" sz="2400" b="1" dirty="0">
                <a:highlight>
                  <a:srgbClr val="FFFF00"/>
                </a:highlight>
              </a:rPr>
              <a:t> </a:t>
            </a:r>
            <a:r>
              <a:rPr lang="en-CH" sz="2400" b="1" dirty="0">
                <a:highlight>
                  <a:srgbClr val="FFFF00"/>
                </a:highlight>
              </a:rPr>
              <a:t>if you did it before 2021! </a:t>
            </a:r>
          </a:p>
          <a:p>
            <a:endParaRPr lang="en-CH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CB55811-E8DD-C01D-20FA-220B54D818E1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E120DC5-7C13-D70C-2D4F-9961A79BF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F0701EF-AE9A-46E1-8145-3A2D26719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CEC222-7C95-D14A-6825-ADBA848D9C12}"/>
              </a:ext>
            </a:extLst>
          </p:cNvPr>
          <p:cNvSpPr txBox="1"/>
          <p:nvPr/>
        </p:nvSpPr>
        <p:spPr>
          <a:xfrm>
            <a:off x="3214540" y="4006744"/>
            <a:ext cx="51360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dirty="0"/>
              <a:t>Please contact us on: tso-proposals@cern.ch  </a:t>
            </a:r>
          </a:p>
        </p:txBody>
      </p:sp>
    </p:spTree>
    <p:extLst>
      <p:ext uri="{BB962C8B-B14F-4D97-AF65-F5344CB8AC3E}">
        <p14:creationId xmlns:p14="http://schemas.microsoft.com/office/powerpoint/2010/main" val="1889601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7670" y="2751931"/>
            <a:ext cx="11068761" cy="1325563"/>
          </a:xfrm>
        </p:spPr>
        <p:txBody>
          <a:bodyPr>
            <a:normAutofit/>
          </a:bodyPr>
          <a:lstStyle/>
          <a:p>
            <a:r>
              <a:rPr lang="en-CH" sz="4800" b="1" dirty="0"/>
              <a:t>Thank you for your attention!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15</a:t>
            </a:fld>
            <a:endParaRPr lang="en-GB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A1655F0C-8578-454B-9E6B-676601DA5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6400" y="29575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736C7-D68D-F994-0907-4186738C40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B9B90-A79B-1DDF-BEC5-D2247403B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377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BE1A483-23FF-EDAF-8C3C-A9FEB31872D5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CC8380-FCC8-EBA9-02F6-8149ABFF4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800" y="0"/>
            <a:ext cx="7315079" cy="605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FD3E8EDD-05A6-254F-BEEF-6CDF1F7946B3}"/>
              </a:ext>
            </a:extLst>
          </p:cNvPr>
          <p:cNvSpPr txBox="1">
            <a:spLocks/>
          </p:cNvSpPr>
          <p:nvPr/>
        </p:nvSpPr>
        <p:spPr>
          <a:xfrm>
            <a:off x="838200" y="6032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>
                <a:solidFill>
                  <a:srgbClr val="FFFF00"/>
                </a:solidFill>
                <a:highlight>
                  <a:srgbClr val="FF0000"/>
                </a:highlight>
              </a:rPr>
              <a:t>Historical </a:t>
            </a:r>
            <a:r>
              <a:rPr lang="en-GB">
                <a:solidFill>
                  <a:srgbClr val="FFFF00"/>
                </a:solidFill>
                <a:highlight>
                  <a:srgbClr val="FF0000"/>
                </a:highlight>
              </a:rPr>
              <a:t>perspective of </a:t>
            </a:r>
            <a:r>
              <a:rPr lang="en-GB" dirty="0">
                <a:solidFill>
                  <a:srgbClr val="FFFF00"/>
                </a:solidFill>
                <a:highlight>
                  <a:srgbClr val="FF0000"/>
                </a:highlight>
              </a:rPr>
              <a:t>the TSO role</a:t>
            </a:r>
            <a:endParaRPr lang="fr-FR" dirty="0">
              <a:solidFill>
                <a:srgbClr val="FFFF00"/>
              </a:solidFill>
              <a:highlight>
                <a:srgbClr val="FF0000"/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88478E-8EC9-41FA-3429-9989F02F2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0" t="46058" r="81207" b="41166"/>
          <a:stretch/>
        </p:blipFill>
        <p:spPr bwMode="auto">
          <a:xfrm>
            <a:off x="2708344" y="2573010"/>
            <a:ext cx="1313322" cy="1335582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49BC090-63DF-1746-3BCB-98B2A9F5E3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CEC2C93-283E-FE22-8C35-6FF6AA281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77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D3E8EDD-05A6-254F-BEEF-6CDF1F7946B3}"/>
              </a:ext>
            </a:extLst>
          </p:cNvPr>
          <p:cNvSpPr txBox="1">
            <a:spLocks/>
          </p:cNvSpPr>
          <p:nvPr/>
        </p:nvSpPr>
        <p:spPr>
          <a:xfrm>
            <a:off x="838200" y="6032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TSO role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B62F42-2833-25AF-A532-C700FC6B3B13}"/>
              </a:ext>
            </a:extLst>
          </p:cNvPr>
          <p:cNvSpPr txBox="1"/>
          <p:nvPr/>
        </p:nvSpPr>
        <p:spPr>
          <a:xfrm>
            <a:off x="533018" y="1735983"/>
            <a:ext cx="5963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sym typeface="Wingdings" pitchFamily="2" charset="2"/>
              </a:rPr>
              <a:t>Do you know how many TSO’s we are?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365D52C-53FC-FE34-7277-14481A9CDFC6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EB1778-F282-886C-A991-442168266B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648CF75-2816-0FFA-0BDD-EBAD6AE4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894B1F-A81D-ED1A-3F94-1D03B8E50C07}"/>
              </a:ext>
            </a:extLst>
          </p:cNvPr>
          <p:cNvSpPr txBox="1"/>
          <p:nvPr/>
        </p:nvSpPr>
        <p:spPr>
          <a:xfrm>
            <a:off x="493855" y="4257272"/>
            <a:ext cx="7560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sym typeface="Wingdings" pitchFamily="2" charset="2"/>
              </a:rPr>
              <a:t>Do you know how many “buildings” have a TSO?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8018A0-B315-74EB-043B-AD625BFF84A3}"/>
              </a:ext>
            </a:extLst>
          </p:cNvPr>
          <p:cNvSpPr txBox="1"/>
          <p:nvPr/>
        </p:nvSpPr>
        <p:spPr>
          <a:xfrm>
            <a:off x="533018" y="5347264"/>
            <a:ext cx="7885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sym typeface="Wingdings" pitchFamily="2" charset="2"/>
              </a:rPr>
              <a:t>Do you know how many “buildings” have a DTSO?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A6EDC2-58EE-AB4B-3196-61486A509C66}"/>
              </a:ext>
            </a:extLst>
          </p:cNvPr>
          <p:cNvSpPr txBox="1"/>
          <p:nvPr/>
        </p:nvSpPr>
        <p:spPr>
          <a:xfrm>
            <a:off x="533018" y="2614984"/>
            <a:ext cx="6186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sym typeface="Wingdings" pitchFamily="2" charset="2"/>
              </a:rPr>
              <a:t>Do you know how many DTSO’s we are?</a:t>
            </a:r>
            <a:endParaRPr lang="en-GB" sz="2400" b="1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9086D5-EE3F-FC79-C4BE-46F8F53D9A21}"/>
              </a:ext>
            </a:extLst>
          </p:cNvPr>
          <p:cNvSpPr/>
          <p:nvPr/>
        </p:nvSpPr>
        <p:spPr>
          <a:xfrm>
            <a:off x="9654907" y="4006727"/>
            <a:ext cx="970584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1160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9651954-C229-2AD6-76E8-A70387A5198C}"/>
              </a:ext>
            </a:extLst>
          </p:cNvPr>
          <p:cNvSpPr/>
          <p:nvPr/>
        </p:nvSpPr>
        <p:spPr>
          <a:xfrm>
            <a:off x="9669196" y="5125138"/>
            <a:ext cx="970583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960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C4C8EE2-275D-1290-2EE1-1AB1F6DB43AE}"/>
              </a:ext>
            </a:extLst>
          </p:cNvPr>
          <p:cNvSpPr/>
          <p:nvPr/>
        </p:nvSpPr>
        <p:spPr>
          <a:xfrm>
            <a:off x="7300417" y="242764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195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98F4537-2776-6557-70A2-1DC43876BC9C}"/>
              </a:ext>
            </a:extLst>
          </p:cNvPr>
          <p:cNvSpPr/>
          <p:nvPr/>
        </p:nvSpPr>
        <p:spPr>
          <a:xfrm>
            <a:off x="7300417" y="1528795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289</a:t>
            </a:r>
          </a:p>
        </p:txBody>
      </p:sp>
    </p:spTree>
    <p:extLst>
      <p:ext uri="{BB962C8B-B14F-4D97-AF65-F5344CB8AC3E}">
        <p14:creationId xmlns:p14="http://schemas.microsoft.com/office/powerpoint/2010/main" val="2430256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 animBg="1"/>
      <p:bldP spid="16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D3E8EDD-05A6-254F-BEEF-6CDF1F7946B3}"/>
              </a:ext>
            </a:extLst>
          </p:cNvPr>
          <p:cNvSpPr txBox="1">
            <a:spLocks/>
          </p:cNvSpPr>
          <p:nvPr/>
        </p:nvSpPr>
        <p:spPr>
          <a:xfrm>
            <a:off x="838200" y="6032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TSO role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B62F42-2833-25AF-A532-C700FC6B3B13}"/>
              </a:ext>
            </a:extLst>
          </p:cNvPr>
          <p:cNvSpPr txBox="1"/>
          <p:nvPr/>
        </p:nvSpPr>
        <p:spPr>
          <a:xfrm>
            <a:off x="382447" y="1633813"/>
            <a:ext cx="108029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sym typeface="Wingdings" pitchFamily="2" charset="2"/>
              </a:rPr>
              <a:t>Valuable for CERN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400" dirty="0">
                <a:solidFill>
                  <a:srgbClr val="002060"/>
                </a:solidFill>
                <a:highlight>
                  <a:srgbClr val="00FF00"/>
                </a:highlight>
                <a:sym typeface="Wingdings" pitchFamily="2" charset="2"/>
              </a:rPr>
              <a:t>Local knowledge with eyes in the field &amp; strong engagement are very  </a:t>
            </a:r>
          </a:p>
          <a:p>
            <a:pPr lvl="1"/>
            <a:r>
              <a:rPr lang="en-GB" sz="2400" dirty="0">
                <a:solidFill>
                  <a:srgbClr val="002060"/>
                </a:solidFill>
                <a:highlight>
                  <a:srgbClr val="00FF00"/>
                </a:highlight>
                <a:sym typeface="Wingdings" pitchFamily="2" charset="2"/>
              </a:rPr>
              <a:t>important contributions to Safety at CERN.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365D52C-53FC-FE34-7277-14481A9CDFC6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E8F95-2F74-2497-1E77-1E057E5BA461}"/>
              </a:ext>
            </a:extLst>
          </p:cNvPr>
          <p:cNvSpPr txBox="1"/>
          <p:nvPr/>
        </p:nvSpPr>
        <p:spPr>
          <a:xfrm>
            <a:off x="382447" y="3206766"/>
            <a:ext cx="116413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sym typeface="Wingdings" pitchFamily="2" charset="2"/>
              </a:rPr>
              <a:t>Valuable for the person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GB" sz="2400" dirty="0">
                <a:solidFill>
                  <a:srgbClr val="002060"/>
                </a:solidFill>
                <a:highlight>
                  <a:srgbClr val="00FF00"/>
                </a:highlight>
                <a:sym typeface="Wingdings" pitchFamily="2" charset="2"/>
              </a:rPr>
              <a:t>There is also a mutual benefit for the TSO’s as it gives a broader </a:t>
            </a:r>
          </a:p>
          <a:p>
            <a:pPr lvl="1"/>
            <a:r>
              <a:rPr lang="en-GB" sz="2400" dirty="0">
                <a:solidFill>
                  <a:srgbClr val="002060"/>
                </a:solidFill>
                <a:highlight>
                  <a:srgbClr val="00FF00"/>
                </a:highlight>
                <a:sym typeface="Wingdings" pitchFamily="2" charset="2"/>
              </a:rPr>
              <a:t>understanding of CERN and a network of people from CERN’s different services</a:t>
            </a:r>
            <a:endParaRPr lang="en-GB" sz="2400" dirty="0">
              <a:solidFill>
                <a:srgbClr val="00B050"/>
              </a:solidFill>
              <a:highlight>
                <a:srgbClr val="FF00FF"/>
              </a:highlight>
              <a:sym typeface="Wingdings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BEE4BB-E679-FC76-CEE2-F678B96CBB8A}"/>
              </a:ext>
            </a:extLst>
          </p:cNvPr>
          <p:cNvSpPr txBox="1"/>
          <p:nvPr/>
        </p:nvSpPr>
        <p:spPr>
          <a:xfrm>
            <a:off x="382447" y="4808688"/>
            <a:ext cx="84830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  <a:sym typeface="Wingdings" pitchFamily="2" charset="2"/>
              </a:rPr>
              <a:t>Sharing experience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>
                <a:solidFill>
                  <a:srgbClr val="002060"/>
                </a:solidFill>
                <a:highlight>
                  <a:srgbClr val="00FF00"/>
                </a:highlight>
                <a:sym typeface="Wingdings" pitchFamily="2" charset="2"/>
              </a:rPr>
              <a:t>Plenty of good examples and initiatives to improve Safety.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EB1778-F282-886C-A991-442168266B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648CF75-2816-0FFA-0BDD-EBAD6AE4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41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20EAD5F-135D-8A16-01CB-ED961A42010A}"/>
              </a:ext>
            </a:extLst>
          </p:cNvPr>
          <p:cNvSpPr/>
          <p:nvPr/>
        </p:nvSpPr>
        <p:spPr>
          <a:xfrm rot="19314137">
            <a:off x="1784871" y="3579457"/>
            <a:ext cx="6317739" cy="7429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bg1"/>
                </a:solidFill>
                <a:highlight>
                  <a:srgbClr val="FF0000"/>
                </a:highlight>
                <a:sym typeface="Wingdings" pitchFamily="2" charset="2"/>
              </a:rPr>
              <a:t>Little recognition              and visibility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9A7F8F-FA5F-2444-BCFB-855428756275}"/>
              </a:ext>
            </a:extLst>
          </p:cNvPr>
          <p:cNvSpPr txBox="1"/>
          <p:nvPr/>
        </p:nvSpPr>
        <p:spPr>
          <a:xfrm>
            <a:off x="855405" y="1386277"/>
            <a:ext cx="3642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sym typeface="Wingdings" pitchFamily="2" charset="2"/>
              </a:rPr>
              <a:t>Sometimes perceived as:</a:t>
            </a:r>
          </a:p>
          <a:p>
            <a:endParaRPr lang="en-GB" sz="2400" dirty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D3E8EDD-05A6-254F-BEEF-6CDF1F7946B3}"/>
              </a:ext>
            </a:extLst>
          </p:cNvPr>
          <p:cNvSpPr txBox="1">
            <a:spLocks/>
          </p:cNvSpPr>
          <p:nvPr/>
        </p:nvSpPr>
        <p:spPr>
          <a:xfrm>
            <a:off x="838200" y="60325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/>
              <a:t>The TSO role</a:t>
            </a:r>
            <a:endParaRPr lang="fr-FR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E7D1D95-FF93-3BFD-0206-06A199A00C7D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FD8E107-D3E8-5759-39A8-8016530B48DF}"/>
              </a:ext>
            </a:extLst>
          </p:cNvPr>
          <p:cNvSpPr/>
          <p:nvPr/>
        </p:nvSpPr>
        <p:spPr>
          <a:xfrm rot="1846320">
            <a:off x="3157805" y="3729028"/>
            <a:ext cx="5362533" cy="7429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bg1"/>
                </a:solidFill>
                <a:highlight>
                  <a:srgbClr val="FF0000"/>
                </a:highlight>
                <a:sym typeface="Wingdings" pitchFamily="2" charset="2"/>
              </a:rPr>
              <a:t>Resources and support lacking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A01884A-9F72-F354-9BF8-7A391EED0B70}"/>
              </a:ext>
            </a:extLst>
          </p:cNvPr>
          <p:cNvSpPr/>
          <p:nvPr/>
        </p:nvSpPr>
        <p:spPr>
          <a:xfrm rot="19305385">
            <a:off x="503256" y="2806013"/>
            <a:ext cx="3137898" cy="6242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1"/>
                </a:solidFill>
                <a:highlight>
                  <a:srgbClr val="FF0000"/>
                </a:highlight>
                <a:sym typeface="Wingdings" pitchFamily="2" charset="2"/>
              </a:rPr>
              <a:t>Not enough time </a:t>
            </a:r>
            <a:endParaRPr lang="en-CH" sz="2800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1946CB9-EA99-A060-8CF7-77C143CC22AB}"/>
              </a:ext>
            </a:extLst>
          </p:cNvPr>
          <p:cNvSpPr/>
          <p:nvPr/>
        </p:nvSpPr>
        <p:spPr>
          <a:xfrm rot="20425039">
            <a:off x="9096558" y="4441074"/>
            <a:ext cx="1901722" cy="7129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rgbClr val="002060"/>
                </a:solidFill>
                <a:highlight>
                  <a:srgbClr val="FF0000"/>
                </a:highlight>
                <a:sym typeface="Wingdings" pitchFamily="2" charset="2"/>
              </a:rPr>
              <a:t> </a:t>
            </a:r>
            <a:r>
              <a:rPr lang="en-GB" sz="2800" dirty="0">
                <a:solidFill>
                  <a:schemeClr val="bg1"/>
                </a:solidFill>
                <a:highlight>
                  <a:srgbClr val="FF0000"/>
                </a:highlight>
                <a:sym typeface="Wingdings" pitchFamily="2" charset="2"/>
              </a:rPr>
              <a:t>Training?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11F4B29-1BF6-8D8D-6363-B78DCB5B9DCF}"/>
              </a:ext>
            </a:extLst>
          </p:cNvPr>
          <p:cNvSpPr/>
          <p:nvPr/>
        </p:nvSpPr>
        <p:spPr>
          <a:xfrm rot="1335566">
            <a:off x="8611202" y="2139710"/>
            <a:ext cx="2225716" cy="70371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rgbClr val="002060"/>
                </a:solidFill>
                <a:highlight>
                  <a:srgbClr val="FF0000"/>
                </a:highlight>
                <a:sym typeface="Wingdings" pitchFamily="2" charset="2"/>
              </a:rPr>
              <a:t> </a:t>
            </a:r>
            <a:r>
              <a:rPr lang="en-GB" sz="2800" dirty="0">
                <a:solidFill>
                  <a:schemeClr val="bg1"/>
                </a:solidFill>
                <a:highlight>
                  <a:srgbClr val="FF0000"/>
                </a:highlight>
                <a:sym typeface="Wingdings" pitchFamily="2" charset="2"/>
              </a:rPr>
              <a:t>Concierge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87D6022-ABD8-AAA4-A362-1D966979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AA93386-DEF5-C606-B232-301A49544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667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D9491-2A34-D34B-B85C-B163807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D3E8EDD-05A6-254F-BEEF-6CDF1F7946B3}"/>
              </a:ext>
            </a:extLst>
          </p:cNvPr>
          <p:cNvSpPr txBox="1">
            <a:spLocks/>
          </p:cNvSpPr>
          <p:nvPr/>
        </p:nvSpPr>
        <p:spPr>
          <a:xfrm>
            <a:off x="420824" y="455921"/>
            <a:ext cx="11353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dirty="0">
                <a:sym typeface="Wingdings" pitchFamily="2" charset="2"/>
              </a:rPr>
              <a:t>Can the TSO role be improved?</a:t>
            </a:r>
            <a:endParaRPr lang="fr-FR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3D758D5-DEA1-CC49-8B75-883ED3975970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pic>
        <p:nvPicPr>
          <p:cNvPr id="13" name="Picture 12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269D49BF-48CA-BA6D-AEE8-648A33D3B9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904" y="2127402"/>
            <a:ext cx="5861945" cy="1440000"/>
          </a:xfrm>
          <a:prstGeom prst="rect">
            <a:avLst/>
          </a:prstGeom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7D6B603-9F72-CA22-6206-63B756C61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EBB7A5-0BC7-29D9-DF34-88FAFD201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9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1FF1FF50-4058-4340-90C9-9D9496D58F9A}"/>
              </a:ext>
            </a:extLst>
          </p:cNvPr>
          <p:cNvSpPr/>
          <p:nvPr/>
        </p:nvSpPr>
        <p:spPr>
          <a:xfrm>
            <a:off x="373546" y="5250168"/>
            <a:ext cx="11754036" cy="467189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DE3904-F454-E557-E926-71BED3ADFDE4}"/>
              </a:ext>
            </a:extLst>
          </p:cNvPr>
          <p:cNvSpPr txBox="1"/>
          <p:nvPr/>
        </p:nvSpPr>
        <p:spPr>
          <a:xfrm>
            <a:off x="8760296" y="5288870"/>
            <a:ext cx="3312368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P. Bonnal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9F8017-2C04-C64F-9824-CC4726608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3" y="188641"/>
            <a:ext cx="11928648" cy="864095"/>
          </a:xfrm>
        </p:spPr>
        <p:txBody>
          <a:bodyPr>
            <a:normAutofit/>
          </a:bodyPr>
          <a:lstStyle/>
          <a:p>
            <a:r>
              <a:rPr lang="en-US" b="0" i="1" dirty="0">
                <a:solidFill>
                  <a:schemeClr val="accent1"/>
                </a:solidFill>
              </a:rPr>
              <a:t>Clarification and Implementation will be brought by the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DDFE6F3-0AAF-6E4E-8488-09ABBA0B1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546" y="2611441"/>
            <a:ext cx="10114942" cy="36202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Six work packages:</a:t>
            </a:r>
          </a:p>
          <a:p>
            <a:r>
              <a:rPr lang="en-GB" sz="2400" b="1" dirty="0"/>
              <a:t>WP1 — Stakeholders Cartography</a:t>
            </a:r>
          </a:p>
          <a:p>
            <a:r>
              <a:rPr lang="en-GB" sz="2400" b="1" dirty="0"/>
              <a:t>WP2 — Safety Risks &amp; Emergency Identification</a:t>
            </a:r>
            <a:endParaRPr lang="en-GB" sz="2400" dirty="0"/>
          </a:p>
          <a:p>
            <a:r>
              <a:rPr lang="en-GB" sz="2400" b="1" dirty="0"/>
              <a:t>WP3 — Medical &amp; Personal Assistance Response</a:t>
            </a:r>
            <a:endParaRPr lang="en-GB" sz="2400" dirty="0"/>
          </a:p>
          <a:p>
            <a:r>
              <a:rPr lang="en-GB" sz="2400" b="1" dirty="0"/>
              <a:t>WP4 —</a:t>
            </a:r>
            <a:r>
              <a:rPr lang="en-GB" sz="2400" dirty="0"/>
              <a:t> </a:t>
            </a:r>
            <a:r>
              <a:rPr lang="en-GB" sz="2400" b="1" dirty="0"/>
              <a:t>Environment &amp; Asset Emergency Response</a:t>
            </a:r>
            <a:endParaRPr lang="en-GB" sz="2400" dirty="0"/>
          </a:p>
          <a:p>
            <a:r>
              <a:rPr lang="en-GB" sz="2400" b="1" dirty="0"/>
              <a:t>WP5 — Safety Inspections &amp; Safety Reviews Response</a:t>
            </a:r>
            <a:endParaRPr lang="en-GB" sz="2400" dirty="0"/>
          </a:p>
          <a:p>
            <a:r>
              <a:rPr lang="en-GB" sz="2400" b="1" dirty="0">
                <a:solidFill>
                  <a:schemeClr val="accent1"/>
                </a:solidFill>
              </a:rPr>
              <a:t>WP6 — Framework Design &amp; Implementation</a:t>
            </a:r>
            <a:endParaRPr lang="en-GB" sz="2400" dirty="0">
              <a:solidFill>
                <a:schemeClr val="accent1"/>
              </a:solidFill>
            </a:endParaRPr>
          </a:p>
        </p:txBody>
      </p:sp>
      <p:pic>
        <p:nvPicPr>
          <p:cNvPr id="6" name="Picture 5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286DFBFA-21EC-E14C-9C33-E062EEF32A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1124744"/>
            <a:ext cx="5861945" cy="14400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0C917-44D5-4545-A5B8-25BFB6BB8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1FE656-A9E0-008E-7DAD-372AD86C2366}"/>
              </a:ext>
            </a:extLst>
          </p:cNvPr>
          <p:cNvSpPr txBox="1"/>
          <p:nvPr/>
        </p:nvSpPr>
        <p:spPr>
          <a:xfrm>
            <a:off x="335360" y="1508923"/>
            <a:ext cx="5167486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Product </a:t>
            </a:r>
            <a:r>
              <a:rPr lang="fr-CH" dirty="0" err="1"/>
              <a:t>Owner</a:t>
            </a:r>
            <a:r>
              <a:rPr lang="fr-CH" dirty="0"/>
              <a:t>: </a:t>
            </a:r>
            <a:r>
              <a:rPr lang="fr-CH" b="1" dirty="0"/>
              <a:t>B. Delille </a:t>
            </a:r>
            <a:r>
              <a:rPr lang="fr-CH" dirty="0"/>
              <a:t>&amp; HSEMB</a:t>
            </a:r>
          </a:p>
          <a:p>
            <a:r>
              <a:rPr lang="fr-CH" dirty="0"/>
              <a:t>Program Coordination &amp; </a:t>
            </a:r>
            <a:r>
              <a:rPr lang="fr-CH" dirty="0" err="1"/>
              <a:t>Integration</a:t>
            </a:r>
            <a:r>
              <a:rPr lang="fr-CH" dirty="0"/>
              <a:t>: </a:t>
            </a:r>
            <a:r>
              <a:rPr lang="fr-CH" b="1" dirty="0"/>
              <a:t>P. Bonnal</a:t>
            </a:r>
            <a:br>
              <a:rPr lang="fr-CH" dirty="0"/>
            </a:br>
            <a:r>
              <a:rPr lang="fr-CH" dirty="0"/>
              <a:t>Project Support: </a:t>
            </a:r>
            <a:r>
              <a:rPr lang="fr-CH" b="1" dirty="0" err="1"/>
              <a:t>Anastasiia</a:t>
            </a:r>
            <a:r>
              <a:rPr lang="fr-CH" b="1" dirty="0"/>
              <a:t> </a:t>
            </a:r>
            <a:r>
              <a:rPr lang="fr-CH" b="1" dirty="0" err="1"/>
              <a:t>Ovdiienko</a:t>
            </a:r>
            <a:endParaRPr lang="fr-CH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80F10F-5F2D-299B-EAFA-709D90742E86}"/>
              </a:ext>
            </a:extLst>
          </p:cNvPr>
          <p:cNvSpPr txBox="1"/>
          <p:nvPr/>
        </p:nvSpPr>
        <p:spPr>
          <a:xfrm>
            <a:off x="8760298" y="3486159"/>
            <a:ext cx="3312366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P. Bonnal</a:t>
            </a:r>
            <a:endParaRPr lang="fr-CH" sz="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DCBCB7-F20A-98E6-93CF-C155522696DC}"/>
              </a:ext>
            </a:extLst>
          </p:cNvPr>
          <p:cNvSpPr txBox="1"/>
          <p:nvPr/>
        </p:nvSpPr>
        <p:spPr>
          <a:xfrm>
            <a:off x="8755724" y="4198750"/>
            <a:ext cx="3312367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R. Otzenberger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13317F-9EC7-D736-587B-CA22148E1A7E}"/>
              </a:ext>
            </a:extLst>
          </p:cNvPr>
          <p:cNvSpPr txBox="1"/>
          <p:nvPr/>
        </p:nvSpPr>
        <p:spPr>
          <a:xfrm>
            <a:off x="8760296" y="4725415"/>
            <a:ext cx="3312368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S. Schadegg &amp; P. Bonnal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95C611F-E8C7-B652-59BA-B7F372F46A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91042-148D-BB64-41D7-2D5FE038C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753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ACC87-9033-CB4C-AD2D-33602841E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7" y="188641"/>
            <a:ext cx="11712623" cy="864095"/>
          </a:xfrm>
        </p:spPr>
        <p:txBody>
          <a:bodyPr>
            <a:normAutofit fontScale="90000"/>
          </a:bodyPr>
          <a:lstStyle/>
          <a:p>
            <a:r>
              <a:rPr lang="en-GB" dirty="0"/>
              <a:t>WP5 — Safety Inspections and Safety Reviews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70002-2D6C-F647-B519-C36A647EA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7" y="1094322"/>
            <a:ext cx="11521280" cy="499897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Growing role of </a:t>
            </a:r>
            <a:r>
              <a:rPr lang="en-US" sz="2400" b="1" dirty="0"/>
              <a:t>highly skilled safety officers </a:t>
            </a:r>
            <a:r>
              <a:rPr lang="en-US" sz="2400" dirty="0"/>
              <a:t>within their department or experiment, part of the implemented safety provisions are designed and endorsed at department or experiment level</a:t>
            </a:r>
          </a:p>
          <a:p>
            <a:r>
              <a:rPr lang="en-US" sz="2400" dirty="0"/>
              <a:t>Revisiting the response over three subjects:</a:t>
            </a:r>
          </a:p>
          <a:p>
            <a:pPr marL="860425" indent="-457200">
              <a:buFont typeface="+mj-lt"/>
              <a:buAutoNum type="arabicPeriod"/>
            </a:pPr>
            <a:r>
              <a:rPr lang="en-US" sz="2400" b="1" dirty="0"/>
              <a:t>General Safety Inspections</a:t>
            </a:r>
          </a:p>
          <a:p>
            <a:pPr marL="1317625" lvl="1" indent="-457200"/>
            <a:r>
              <a:rPr lang="en-US" sz="2000" dirty="0"/>
              <a:t>Redefinition of the scope and periodicity</a:t>
            </a:r>
          </a:p>
          <a:p>
            <a:pPr marL="860425" indent="-457200">
              <a:buFont typeface="+mj-lt"/>
              <a:buAutoNum type="arabicPeriod"/>
            </a:pPr>
            <a:r>
              <a:rPr lang="en-US" sz="2400" b="1" dirty="0"/>
              <a:t>Safety Reviews</a:t>
            </a:r>
          </a:p>
          <a:p>
            <a:pPr marL="1317625" lvl="1" indent="-457200"/>
            <a:r>
              <a:rPr lang="en-US" sz="2000" dirty="0"/>
              <a:t>Development of a general activity safety review methodology</a:t>
            </a:r>
          </a:p>
          <a:p>
            <a:pPr marL="1317625" lvl="1" indent="-457200"/>
            <a:r>
              <a:rPr lang="en-US" sz="2000" dirty="0"/>
              <a:t>Development of processes and tools for implementing reviews</a:t>
            </a:r>
          </a:p>
          <a:p>
            <a:pPr marL="860425" indent="-457200">
              <a:buFont typeface="+mj-lt"/>
              <a:buAutoNum type="arabicPeriod"/>
            </a:pPr>
            <a:r>
              <a:rPr lang="en-US" sz="2400" b="1" dirty="0"/>
              <a:t>Revaluation of TSO role</a:t>
            </a:r>
          </a:p>
          <a:p>
            <a:pPr marL="1317625" lvl="1" indent="-457200"/>
            <a:r>
              <a:rPr lang="en-US" sz="2000" dirty="0">
                <a:highlight>
                  <a:srgbClr val="FFFF00"/>
                </a:highlight>
              </a:rPr>
              <a:t>Analysis of the means and tools needed to monitor tasks and corrective actions</a:t>
            </a:r>
          </a:p>
          <a:p>
            <a:pPr marL="1317625" lvl="1" indent="-457200"/>
            <a:r>
              <a:rPr lang="en-US" sz="2000" dirty="0">
                <a:highlight>
                  <a:srgbClr val="FFFF00"/>
                </a:highlight>
              </a:rPr>
              <a:t>Enable the TSO to perform their safety oversight role for the building(s) assigned to them</a:t>
            </a:r>
          </a:p>
          <a:p>
            <a:pPr marL="0" indent="0">
              <a:buNone/>
            </a:pP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72A26F-5FBE-4A55-8390-27A7FDE9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5969DE-80C5-9440-9C0F-F9D31E489554}"/>
              </a:ext>
            </a:extLst>
          </p:cNvPr>
          <p:cNvSpPr/>
          <p:nvPr/>
        </p:nvSpPr>
        <p:spPr>
          <a:xfrm>
            <a:off x="704424" y="4749421"/>
            <a:ext cx="10783152" cy="11666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D01B9-DB5B-46A1-9C35-08EB35E9F1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D2C2D-E89B-E319-A88B-A81CC750E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5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39A11-04D1-0947-877F-3F7B63609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68761" cy="1325563"/>
          </a:xfrm>
        </p:spPr>
        <p:txBody>
          <a:bodyPr>
            <a:normAutofit/>
          </a:bodyPr>
          <a:lstStyle/>
          <a:p>
            <a:r>
              <a:rPr lang="en-CH" sz="4800" b="1" dirty="0"/>
              <a:t>WG – Revaluation of the TSO role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B2C81-8527-E640-80D4-2AD8E67FC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A1655F0C-8578-454B-9E6B-676601DA5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6400" y="29575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A3E84B-C798-564B-9B2F-6F6E668D301C}"/>
              </a:ext>
            </a:extLst>
          </p:cNvPr>
          <p:cNvSpPr txBox="1"/>
          <p:nvPr/>
        </p:nvSpPr>
        <p:spPr>
          <a:xfrm>
            <a:off x="796850" y="1558350"/>
            <a:ext cx="1141370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/>
              <a:t>Presentation of the WG members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Alexis Vidal 			TSO &amp; DDSO 			TE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Evelyne Dho 		TSO &amp; ADSO 			EP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Julien Fernandez		DSO				EN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Manuel Guijarro 		TSO 				IT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Christophe Boucly		TSO				SY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Laure Tranchand		TSO &amp; DLEXGLIMOS		ATLAS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Marc Vadon			DSO 				SCE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Gunnar Lindell		TSO, DSO &amp; Chair WG		DG/HSE/IR</a:t>
            </a:r>
          </a:p>
          <a:p>
            <a:pPr marL="342900" indent="-342900">
              <a:buFont typeface="Wingdings" pitchFamily="2" charset="2"/>
              <a:buChar char="Ø"/>
            </a:pPr>
            <a:endParaRPr lang="en-CH" sz="20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Stephane Rey*		TSO &amp; DDSO			SY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Zakaria Oichikh*		TSO &amp; DLEXGLIMOS		CMS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CH" sz="2000" dirty="0"/>
              <a:t>Anastasiia Ovdiienko</a:t>
            </a:r>
            <a:r>
              <a:rPr lang="en-CH" sz="2000" baseline="30000" dirty="0"/>
              <a:t>*</a:t>
            </a:r>
            <a:r>
              <a:rPr lang="en-CH" sz="2000" dirty="0"/>
              <a:t>	HOR Project support		HSE       </a:t>
            </a:r>
            <a:r>
              <a:rPr lang="en-CH" sz="2400" dirty="0"/>
              <a:t>	 </a:t>
            </a:r>
            <a:endParaRPr lang="en-CH" sz="1600" dirty="0"/>
          </a:p>
          <a:p>
            <a:r>
              <a:rPr lang="en-CH" sz="1600" dirty="0"/>
              <a:t>										    * previous members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5894F5A-F22B-CBC9-7F95-970C03BF3F19}"/>
              </a:ext>
            </a:extLst>
          </p:cNvPr>
          <p:cNvSpPr/>
          <p:nvPr/>
        </p:nvSpPr>
        <p:spPr>
          <a:xfrm>
            <a:off x="11098479" y="161230"/>
            <a:ext cx="925360" cy="876039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bg1"/>
                </a:solidFill>
              </a:rPr>
              <a:t>TSO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91E335-E0EE-6FE6-6B8B-628DDEB01A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0853"/>
            <a:ext cx="1542289" cy="365125"/>
          </a:xfrm>
        </p:spPr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7D3F9AB-E34F-E548-01E9-8B65639DF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56352"/>
            <a:ext cx="6572221" cy="365125"/>
          </a:xfrm>
        </p:spPr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548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11176</TotalTime>
  <Words>1680</Words>
  <Application>Microsoft Office PowerPoint</Application>
  <PresentationFormat>Widescreen</PresentationFormat>
  <Paragraphs>268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TSO meet-up The evolution of the TSO/DTSO role: a historical perspective and a look ahead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Clarification and Implementation will be brought by the</vt:lpstr>
      <vt:lpstr>WP5 — Safety Inspections and Safety Reviews Response</vt:lpstr>
      <vt:lpstr>WG – Revaluation of the TSO role</vt:lpstr>
      <vt:lpstr>WG – Revaluation of the TSO role Sub-WG - Communication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Anna Cook</cp:lastModifiedBy>
  <cp:revision>42</cp:revision>
  <dcterms:created xsi:type="dcterms:W3CDTF">2023-03-09T16:25:59Z</dcterms:created>
  <dcterms:modified xsi:type="dcterms:W3CDTF">2025-06-04T08:58:23Z</dcterms:modified>
</cp:coreProperties>
</file>