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293" r:id="rId3"/>
    <p:sldId id="303" r:id="rId4"/>
    <p:sldId id="298" r:id="rId5"/>
    <p:sldId id="297" r:id="rId6"/>
    <p:sldId id="294" r:id="rId7"/>
    <p:sldId id="305" r:id="rId8"/>
    <p:sldId id="299" r:id="rId9"/>
    <p:sldId id="300" r:id="rId10"/>
    <p:sldId id="301" r:id="rId11"/>
    <p:sldId id="302" r:id="rId12"/>
    <p:sldId id="306" r:id="rId13"/>
    <p:sldId id="308" r:id="rId14"/>
    <p:sldId id="307" r:id="rId15"/>
    <p:sldId id="304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FE5BF69-55CD-11B2-1A03-5F78B0073172}" name="Anna Cook" initials="AC" userId="S::anna.cook@cern.ch::17ec4521-e439-4dbe-baec-d0a65454855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FFFFC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3" autoAdjust="0"/>
    <p:restoredTop sz="82768" autoAdjust="0"/>
  </p:normalViewPr>
  <p:slideViewPr>
    <p:cSldViewPr snapToGrid="0" snapToObjects="1">
      <p:cViewPr varScale="1">
        <p:scale>
          <a:sx n="79" d="100"/>
          <a:sy n="79" d="100"/>
        </p:scale>
        <p:origin x="256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2" d="100"/>
          <a:sy n="72" d="100"/>
        </p:scale>
        <p:origin x="4428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Exemples</a:t>
            </a:r>
            <a:r>
              <a:rPr lang="en-GB" dirty="0"/>
              <a:t> </a:t>
            </a:r>
            <a:r>
              <a:rPr lang="en-GB" dirty="0" err="1"/>
              <a:t>présentés</a:t>
            </a:r>
            <a:r>
              <a:rPr lang="en-GB" dirty="0"/>
              <a:t> </a:t>
            </a:r>
            <a:r>
              <a:rPr lang="en-GB" dirty="0" err="1"/>
              <a:t>donnent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idée que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rôle</a:t>
            </a:r>
            <a:r>
              <a:rPr lang="en-GB" dirty="0"/>
              <a:t> de TSO ne se </a:t>
            </a:r>
            <a:r>
              <a:rPr lang="en-GB" dirty="0" err="1"/>
              <a:t>résume</a:t>
            </a:r>
            <a:r>
              <a:rPr lang="en-GB" dirty="0"/>
              <a:t> pas à </a:t>
            </a:r>
            <a:r>
              <a:rPr lang="en-GB" dirty="0" err="1"/>
              <a:t>l’apposition</a:t>
            </a:r>
            <a:r>
              <a:rPr lang="en-GB" dirty="0"/>
              <a:t> </a:t>
            </a:r>
            <a:r>
              <a:rPr lang="en-GB" dirty="0" err="1"/>
              <a:t>d’une</a:t>
            </a:r>
            <a:r>
              <a:rPr lang="en-GB" dirty="0"/>
              <a:t> etiquette – </a:t>
            </a:r>
            <a:r>
              <a:rPr lang="en-GB" dirty="0" err="1"/>
              <a:t>complétée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r>
              <a:rPr lang="en-GB" dirty="0"/>
              <a:t> – sur les </a:t>
            </a:r>
            <a:r>
              <a:rPr lang="en-GB" dirty="0" err="1"/>
              <a:t>portes</a:t>
            </a:r>
            <a:r>
              <a:rPr lang="en-GB" dirty="0"/>
              <a:t> </a:t>
            </a:r>
            <a:r>
              <a:rPr lang="en-GB" dirty="0" err="1"/>
              <a:t>d’accès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Mais que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avez</a:t>
            </a:r>
            <a:r>
              <a:rPr lang="en-GB" dirty="0"/>
              <a:t> un </a:t>
            </a:r>
            <a:r>
              <a:rPr lang="en-GB" dirty="0" err="1"/>
              <a:t>rôle</a:t>
            </a:r>
            <a:r>
              <a:rPr lang="en-GB" dirty="0"/>
              <a:t> clef pour le CERN du fait de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connaissance</a:t>
            </a:r>
            <a:r>
              <a:rPr lang="en-GB" dirty="0"/>
              <a:t> des </a:t>
            </a:r>
            <a:r>
              <a:rPr lang="en-GB" dirty="0" err="1"/>
              <a:t>bâtiments</a:t>
            </a:r>
            <a:r>
              <a:rPr lang="en-GB" dirty="0"/>
              <a:t> sous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responsabilité</a:t>
            </a:r>
            <a:r>
              <a:rPr lang="en-GB" dirty="0"/>
              <a:t> </a:t>
            </a:r>
            <a:r>
              <a:rPr lang="en-GB" dirty="0" err="1"/>
              <a:t>territoriale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Et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avez</a:t>
            </a:r>
            <a:r>
              <a:rPr lang="en-GB" dirty="0"/>
              <a:t> </a:t>
            </a:r>
            <a:r>
              <a:rPr lang="en-GB" dirty="0" err="1"/>
              <a:t>pu</a:t>
            </a:r>
            <a:r>
              <a:rPr lang="en-GB" dirty="0"/>
              <a:t> le </a:t>
            </a:r>
            <a:r>
              <a:rPr lang="en-GB" dirty="0" err="1"/>
              <a:t>constater</a:t>
            </a:r>
            <a:r>
              <a:rPr lang="en-GB" dirty="0"/>
              <a:t>, </a:t>
            </a:r>
            <a:r>
              <a:rPr lang="en-GB" dirty="0" err="1"/>
              <a:t>c’est</a:t>
            </a:r>
            <a:r>
              <a:rPr lang="en-GB" dirty="0"/>
              <a:t> un travail sur le long </a:t>
            </a:r>
            <a:r>
              <a:rPr lang="en-GB" dirty="0" err="1"/>
              <a:t>terme</a:t>
            </a:r>
            <a:r>
              <a:rPr lang="en-GB" dirty="0"/>
              <a:t> – le bulletin de </a:t>
            </a:r>
            <a:r>
              <a:rPr lang="en-GB" dirty="0" err="1"/>
              <a:t>sécurité</a:t>
            </a:r>
            <a:r>
              <a:rPr lang="en-GB" dirty="0"/>
              <a:t> sur les </a:t>
            </a:r>
            <a:r>
              <a:rPr lang="en-GB" dirty="0" err="1"/>
              <a:t>baies</a:t>
            </a:r>
            <a:r>
              <a:rPr lang="en-GB" dirty="0"/>
              <a:t> </a:t>
            </a:r>
            <a:r>
              <a:rPr lang="en-GB" dirty="0" err="1"/>
              <a:t>vitrées</a:t>
            </a:r>
            <a:r>
              <a:rPr lang="en-GB" dirty="0"/>
              <a:t> date par </a:t>
            </a:r>
            <a:r>
              <a:rPr lang="en-GB" dirty="0" err="1"/>
              <a:t>exemple</a:t>
            </a:r>
            <a:r>
              <a:rPr lang="en-GB" dirty="0"/>
              <a:t> de 2002 – </a:t>
            </a:r>
            <a:r>
              <a:rPr lang="en-GB" dirty="0" err="1"/>
              <a:t>mais</a:t>
            </a:r>
            <a:r>
              <a:rPr lang="en-GB" dirty="0"/>
              <a:t> qui entre dans un processus </a:t>
            </a:r>
            <a:r>
              <a:rPr lang="en-GB" dirty="0" err="1"/>
              <a:t>d’amelioration</a:t>
            </a:r>
            <a:r>
              <a:rPr lang="en-GB" dirty="0"/>
              <a:t> continue pour le CERN, </a:t>
            </a:r>
            <a:r>
              <a:rPr lang="en-GB" dirty="0" err="1"/>
              <a:t>années</a:t>
            </a:r>
            <a:r>
              <a:rPr lang="en-GB" dirty="0"/>
              <a:t> après </a:t>
            </a:r>
            <a:r>
              <a:rPr lang="en-GB" dirty="0" err="1"/>
              <a:t>années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05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23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tiff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6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10" Type="http://schemas.openxmlformats.org/officeDocument/2006/relationships/image" Target="../media/image57.png"/><Relationship Id="rId4" Type="http://schemas.openxmlformats.org/officeDocument/2006/relationships/image" Target="../media/image51.jpeg"/><Relationship Id="rId9" Type="http://schemas.openxmlformats.org/officeDocument/2006/relationships/image" Target="../media/image5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83792/LAST_RELEASED/SR-SIM_EN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dirty="0"/>
              <a:t>Safety incident management: </a:t>
            </a:r>
            <a:br>
              <a:rPr lang="en-US" dirty="0"/>
            </a:br>
            <a:r>
              <a:rPr lang="en-US" dirty="0"/>
              <a:t>your participation is key!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Carine Pividori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9ABF8-6E36-D6DE-EF1B-824509B8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EFA8B-ADFA-86B8-FA56-0F6A4243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8CCBA-4A05-318B-B986-6AE4119B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 descr="A ceiling with a hole in the ceiling&#10;&#10;AI-generated content may be incorrect.">
            <a:extLst>
              <a:ext uri="{FF2B5EF4-FFF2-40B4-BE49-F238E27FC236}">
                <a16:creationId xmlns:a16="http://schemas.microsoft.com/office/drawing/2014/main" id="{B99FA6F1-E20F-13C6-3179-3EC0F7C146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913" r="18334"/>
          <a:stretch/>
        </p:blipFill>
        <p:spPr>
          <a:xfrm>
            <a:off x="518160" y="1635998"/>
            <a:ext cx="2179320" cy="2880000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F4C596EF-3123-41D3-F580-BDB818947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dirty="0"/>
              <a:t>Example of other safety incidents in buildings over the years (material damage only)</a:t>
            </a:r>
            <a:endParaRPr lang="en-GB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22AAAD8-B92E-8785-F868-C266E2EA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603" y="1638437"/>
            <a:ext cx="2158171" cy="287756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6A1B9C-D6FE-4416-2C0B-E6FB00453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1015" y="1987766"/>
            <a:ext cx="2883658" cy="217646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8B1566B-D8BF-9BB0-4B48-3D221839873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0414" b="14586"/>
          <a:stretch/>
        </p:blipFill>
        <p:spPr>
          <a:xfrm>
            <a:off x="5510877" y="1635998"/>
            <a:ext cx="2160000" cy="28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6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5CF9F-BC98-1C54-F0A0-C708B89BE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the safety when entering buildings – campaign on carpets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65939-0378-6E48-338D-4266D9A6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84830-8570-6F99-A339-B95E8367C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FB0FA-3C44-B7AF-1901-5A43D9BE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46FAB20-BC61-24C4-2E96-523D6CE8281D}"/>
              </a:ext>
            </a:extLst>
          </p:cNvPr>
          <p:cNvGrpSpPr/>
          <p:nvPr/>
        </p:nvGrpSpPr>
        <p:grpSpPr>
          <a:xfrm>
            <a:off x="226267" y="1685048"/>
            <a:ext cx="2845466" cy="3807992"/>
            <a:chOff x="226267" y="1685048"/>
            <a:chExt cx="2845466" cy="380799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5413E85-4481-75C4-F3F0-287BBACC1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6" t="7994" b="17546"/>
            <a:stretch/>
          </p:blipFill>
          <p:spPr>
            <a:xfrm>
              <a:off x="226267" y="1685048"/>
              <a:ext cx="2160000" cy="289559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DA9D34-9042-07FD-D20A-2FA87BD33717}"/>
                </a:ext>
              </a:extLst>
            </p:cNvPr>
            <p:cNvSpPr txBox="1"/>
            <p:nvPr/>
          </p:nvSpPr>
          <p:spPr>
            <a:xfrm>
              <a:off x="227925" y="4708210"/>
              <a:ext cx="284380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noProof="0" dirty="0"/>
                <a:t>Carpet too thick that needed to be placed away from the door to allow its opening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1A9D1BE-3F23-86C1-26E3-0B048433A3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958" y="1685122"/>
            <a:ext cx="2171699" cy="2895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81CBE0-33AD-6FF5-C134-77F24F83EF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0"/>
          <a:stretch/>
        </p:blipFill>
        <p:spPr>
          <a:xfrm>
            <a:off x="9288227" y="4132833"/>
            <a:ext cx="2637104" cy="16578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9943B8-FA35-2C1E-D37F-4D727D1AE1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476" y="2196225"/>
            <a:ext cx="1848448" cy="138633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56A9CC2-0354-6B00-292C-223B0798897F}"/>
              </a:ext>
            </a:extLst>
          </p:cNvPr>
          <p:cNvGrpSpPr/>
          <p:nvPr/>
        </p:nvGrpSpPr>
        <p:grpSpPr>
          <a:xfrm>
            <a:off x="5312438" y="1008521"/>
            <a:ext cx="4086243" cy="2381733"/>
            <a:chOff x="5312438" y="1008521"/>
            <a:chExt cx="4086243" cy="238173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00BF065-8E20-E39C-A201-685FD0294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2438" y="1008521"/>
              <a:ext cx="1338534" cy="238173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0BFF0B-535F-841A-406D-EBA6B1D0B93F}"/>
                </a:ext>
              </a:extLst>
            </p:cNvPr>
            <p:cNvSpPr txBox="1"/>
            <p:nvPr/>
          </p:nvSpPr>
          <p:spPr>
            <a:xfrm>
              <a:off x="6761577" y="1086032"/>
              <a:ext cx="26371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Multiple carpets, undersized compared to the door opening capacity</a:t>
              </a:r>
              <a:endParaRPr lang="fr-CH" sz="15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568B659-0613-1A31-335C-08724C8199D4}"/>
              </a:ext>
            </a:extLst>
          </p:cNvPr>
          <p:cNvGrpSpPr/>
          <p:nvPr/>
        </p:nvGrpSpPr>
        <p:grpSpPr>
          <a:xfrm>
            <a:off x="9288227" y="2165026"/>
            <a:ext cx="2637104" cy="1818722"/>
            <a:chOff x="9288227" y="2165026"/>
            <a:chExt cx="2637104" cy="18187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BC89652-DDE1-E1E9-A4E3-65EB9C581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8227" y="2501695"/>
              <a:ext cx="2637104" cy="14820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D52999-1057-7A54-89FC-CD2A10A1C3BA}"/>
                </a:ext>
              </a:extLst>
            </p:cNvPr>
            <p:cNvSpPr txBox="1"/>
            <p:nvPr/>
          </p:nvSpPr>
          <p:spPr>
            <a:xfrm>
              <a:off x="9288227" y="2165026"/>
              <a:ext cx="263710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500" dirty="0"/>
                <a:t>Old </a:t>
              </a:r>
              <a:r>
                <a:rPr lang="fr-CH" sz="1500" dirty="0" err="1"/>
                <a:t>carpet</a:t>
              </a:r>
              <a:endParaRPr lang="fr-CH" sz="1500" dirty="0"/>
            </a:p>
          </p:txBody>
        </p:sp>
      </p:grpSp>
      <p:pic>
        <p:nvPicPr>
          <p:cNvPr id="19" name="Picture 18" descr="A yellow triangle sign with a person falling&#10;&#10;AI-generated content may be incorrect.">
            <a:extLst>
              <a:ext uri="{FF2B5EF4-FFF2-40B4-BE49-F238E27FC236}">
                <a16:creationId xmlns:a16="http://schemas.microsoft.com/office/drawing/2014/main" id="{325D2FB1-DD9C-5B4D-DCA8-CAC3ABD560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74026" y="349258"/>
            <a:ext cx="900000" cy="79528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0B28BDA-A897-DC70-ABEC-721E826FFA9D}"/>
              </a:ext>
            </a:extLst>
          </p:cNvPr>
          <p:cNvGrpSpPr/>
          <p:nvPr/>
        </p:nvGrpSpPr>
        <p:grpSpPr>
          <a:xfrm>
            <a:off x="5130258" y="3796052"/>
            <a:ext cx="3091048" cy="2519492"/>
            <a:chOff x="5130258" y="3796052"/>
            <a:chExt cx="3091048" cy="251949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B0682ED-6987-89CE-6DB8-FD97093FE4D1}"/>
                </a:ext>
              </a:extLst>
            </p:cNvPr>
            <p:cNvGrpSpPr/>
            <p:nvPr/>
          </p:nvGrpSpPr>
          <p:grpSpPr>
            <a:xfrm>
              <a:off x="5130258" y="3796052"/>
              <a:ext cx="3091048" cy="2519492"/>
              <a:chOff x="5130258" y="3796052"/>
              <a:chExt cx="3091048" cy="251949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CE446A68-09CD-7AEA-DD59-A89C8584E4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61577" y="3798220"/>
                <a:ext cx="1459729" cy="1946149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C46DD8C-AA5B-5294-C224-99E169A18C03}"/>
                  </a:ext>
                </a:extLst>
              </p:cNvPr>
              <p:cNvGrpSpPr/>
              <p:nvPr/>
            </p:nvGrpSpPr>
            <p:grpSpPr>
              <a:xfrm>
                <a:off x="5130258" y="3796052"/>
                <a:ext cx="3091048" cy="2519492"/>
                <a:chOff x="5130258" y="3796052"/>
                <a:chExt cx="3091048" cy="2519492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B916159E-16E7-7F9F-9828-C8E6640B4C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130258" y="3796052"/>
                  <a:ext cx="1459728" cy="1946617"/>
                </a:xfrm>
                <a:prstGeom prst="rect">
                  <a:avLst/>
                </a:prstGeom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401F20C-315C-2FD7-8FA4-0393F83457E4}"/>
                    </a:ext>
                  </a:extLst>
                </p:cNvPr>
                <p:cNvSpPr txBox="1"/>
                <p:nvPr/>
              </p:nvSpPr>
              <p:spPr>
                <a:xfrm>
                  <a:off x="5130258" y="5761546"/>
                  <a:ext cx="3091048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500" noProof="0"/>
                    <a:t>Carpet available, in good state but not put back in place </a:t>
                  </a:r>
                </a:p>
              </p:txBody>
            </p:sp>
          </p:grp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25576E6-7AA1-124A-49DF-7963C6C8B0F0}"/>
                </a:ext>
              </a:extLst>
            </p:cNvPr>
            <p:cNvSpPr/>
            <p:nvPr/>
          </p:nvSpPr>
          <p:spPr>
            <a:xfrm rot="20750589">
              <a:off x="5936975" y="4179215"/>
              <a:ext cx="397565" cy="273515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AF3B541-DB5C-8AED-07A2-6D3E2786975B}"/>
              </a:ext>
            </a:extLst>
          </p:cNvPr>
          <p:cNvGrpSpPr/>
          <p:nvPr/>
        </p:nvGrpSpPr>
        <p:grpSpPr>
          <a:xfrm>
            <a:off x="9398681" y="5332476"/>
            <a:ext cx="360000" cy="360000"/>
            <a:chOff x="3288019" y="5224461"/>
            <a:chExt cx="360000" cy="3600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7BD1A88-44A4-0425-5268-7DCE87772CA8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D20266A-1745-BDBD-8F7B-75DD791F9898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CEBCD95-4ACC-5D14-929F-B4025564ABB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85C0C06D-2CE5-88D2-7911-4B83ECA2B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59B2821-C895-F362-31AB-0EA3BEBC20F4}"/>
              </a:ext>
            </a:extLst>
          </p:cNvPr>
          <p:cNvGrpSpPr/>
          <p:nvPr/>
        </p:nvGrpSpPr>
        <p:grpSpPr>
          <a:xfrm>
            <a:off x="8214767" y="2251918"/>
            <a:ext cx="360000" cy="360000"/>
            <a:chOff x="3288019" y="5224461"/>
            <a:chExt cx="360000" cy="3600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4DB23F5-E96A-0C7F-A9AF-F1B9E729DFDF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6ED14F7-EBD0-529A-35FD-69CE3299070D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76602915-415D-5AF4-C683-E10FA96DFDE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1E041E9-51F7-7D10-A8D5-7350BE40E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BBA1A8B-9A8B-EF73-B479-5FF8EA12B3EB}"/>
              </a:ext>
            </a:extLst>
          </p:cNvPr>
          <p:cNvGrpSpPr/>
          <p:nvPr/>
        </p:nvGrpSpPr>
        <p:grpSpPr>
          <a:xfrm>
            <a:off x="4140052" y="4132833"/>
            <a:ext cx="360000" cy="360000"/>
            <a:chOff x="3288019" y="5224461"/>
            <a:chExt cx="360000" cy="36000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E123757-1C25-DBE3-708E-0282C32F6073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B318607-46E0-EE40-2C85-BB62B9BD4ECB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DCCF78F-3EB4-52D6-C5CA-1AE9C66834A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289F607F-B294-36F7-115A-02CA7419D2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1324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5D0C1-48A1-B6D2-C120-25BDCE745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FCECC-B2C2-DB95-E491-5D072DF53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the safety when entering buildings – campaign on outside stairs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754CB-6AC0-3B0B-81FA-CC9BB322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E2CEF5-F5F5-05B5-4D27-7273EAB4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E6000C-624A-AFEB-B0AE-35130D4A6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7B7763-FF03-CA37-D96B-1A0228A609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67"/>
          <a:stretch/>
        </p:blipFill>
        <p:spPr>
          <a:xfrm>
            <a:off x="231912" y="1658158"/>
            <a:ext cx="2160000" cy="288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07BC7A-E770-E1B9-DA09-72345F6619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492" y="1590330"/>
            <a:ext cx="3387970" cy="4517293"/>
          </a:xfrm>
          <a:prstGeom prst="rect">
            <a:avLst/>
          </a:prstGeom>
        </p:spPr>
      </p:pic>
      <p:pic>
        <p:nvPicPr>
          <p:cNvPr id="9" name="Picture 8" descr="IMG_0751.jpg">
            <a:extLst>
              <a:ext uri="{FF2B5EF4-FFF2-40B4-BE49-F238E27FC236}">
                <a16:creationId xmlns:a16="http://schemas.microsoft.com/office/drawing/2014/main" id="{9ACC95DF-7280-2B82-2441-692FE065518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19402"/>
          <a:stretch/>
        </p:blipFill>
        <p:spPr>
          <a:xfrm>
            <a:off x="5281736" y="1658158"/>
            <a:ext cx="2160000" cy="28800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D91D2920-C4AB-734B-573B-29179B05B5CF}"/>
              </a:ext>
            </a:extLst>
          </p:cNvPr>
          <p:cNvGrpSpPr/>
          <p:nvPr/>
        </p:nvGrpSpPr>
        <p:grpSpPr>
          <a:xfrm>
            <a:off x="2716802" y="1658158"/>
            <a:ext cx="2160000" cy="2876558"/>
            <a:chOff x="6550023" y="2441567"/>
            <a:chExt cx="2160000" cy="2876558"/>
          </a:xfrm>
        </p:grpSpPr>
        <p:pic>
          <p:nvPicPr>
            <p:cNvPr id="30" name="Picture 29" descr="IMG_0753.jpg">
              <a:extLst>
                <a:ext uri="{FF2B5EF4-FFF2-40B4-BE49-F238E27FC236}">
                  <a16:creationId xmlns:a16="http://schemas.microsoft.com/office/drawing/2014/main" id="{AAC54DE5-349C-B93B-5C4B-6477B1E65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rcRect t="12937" r="25509" b="12659"/>
            <a:stretch/>
          </p:blipFill>
          <p:spPr>
            <a:xfrm flipH="1">
              <a:off x="6550023" y="2441567"/>
              <a:ext cx="2160000" cy="2876558"/>
            </a:xfrm>
            <a:prstGeom prst="rect">
              <a:avLst/>
            </a:prstGeom>
          </p:spPr>
        </p:pic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C8C44F2-794B-C778-E7E2-809129BA31DE}"/>
                </a:ext>
              </a:extLst>
            </p:cNvPr>
            <p:cNvSpPr/>
            <p:nvPr/>
          </p:nvSpPr>
          <p:spPr>
            <a:xfrm>
              <a:off x="7196517" y="2541508"/>
              <a:ext cx="152400" cy="152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8" name="Picture 37" descr="A yellow triangle sign with a person falling&#10;&#10;AI-generated content may be incorrect.">
            <a:extLst>
              <a:ext uri="{FF2B5EF4-FFF2-40B4-BE49-F238E27FC236}">
                <a16:creationId xmlns:a16="http://schemas.microsoft.com/office/drawing/2014/main" id="{DEE497FA-806D-1F91-D781-12AC9AAE6B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4026" y="349258"/>
            <a:ext cx="900000" cy="795280"/>
          </a:xfrm>
          <a:prstGeom prst="rect">
            <a:avLst/>
          </a:prstGeom>
        </p:spPr>
      </p:pic>
      <p:pic>
        <p:nvPicPr>
          <p:cNvPr id="40" name="Picture 39" descr="A yellow triangle sign with a person falling&#10;&#10;AI-generated content may be incorrect.">
            <a:extLst>
              <a:ext uri="{FF2B5EF4-FFF2-40B4-BE49-F238E27FC236}">
                <a16:creationId xmlns:a16="http://schemas.microsoft.com/office/drawing/2014/main" id="{7BDCAE4B-A3D5-BBEF-8A04-4158C8DC78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9292" y="342647"/>
            <a:ext cx="900000" cy="801891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ED1BA1-CAEB-F490-C06A-0CE9963E8C36}"/>
              </a:ext>
            </a:extLst>
          </p:cNvPr>
          <p:cNvSpPr/>
          <p:nvPr/>
        </p:nvSpPr>
        <p:spPr>
          <a:xfrm rot="21279779">
            <a:off x="344557" y="2743200"/>
            <a:ext cx="1649895" cy="39093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5EBC65C-BECA-B173-3977-DCB8ACE06726}"/>
              </a:ext>
            </a:extLst>
          </p:cNvPr>
          <p:cNvSpPr/>
          <p:nvPr/>
        </p:nvSpPr>
        <p:spPr>
          <a:xfrm>
            <a:off x="5185192" y="3451986"/>
            <a:ext cx="2353087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FB29E8-E0B1-A15E-6BE1-CB340CF6EFE6}"/>
              </a:ext>
            </a:extLst>
          </p:cNvPr>
          <p:cNvGrpSpPr/>
          <p:nvPr/>
        </p:nvGrpSpPr>
        <p:grpSpPr>
          <a:xfrm>
            <a:off x="11199292" y="5621767"/>
            <a:ext cx="360000" cy="360000"/>
            <a:chOff x="3288019" y="5224461"/>
            <a:chExt cx="360000" cy="360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A133B94-2476-3CBD-5800-6957EFADF681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93CC785-9918-C3CA-B967-E3DA69C9A512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09D9BB8-DDC6-D8B5-3FA0-7FFFC724258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657D09F-E912-AB8D-470A-7A0FBB0C8E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2156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9979E-7AA6-6E09-3DF1-F6155FACA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AB9D4-0450-D61A-8DD5-A0CE804AB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699557" cy="1065742"/>
          </a:xfrm>
        </p:spPr>
        <p:txBody>
          <a:bodyPr/>
          <a:lstStyle/>
          <a:p>
            <a:r>
              <a:rPr lang="en-US" dirty="0"/>
              <a:t>Improve the safety inside buildings – campaign on false-floors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AF879-FB53-36C1-7FF0-4D61F3D93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7D74F7-A481-1533-0453-5F8C04F10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09F92-68F3-176A-CC9D-0894D887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yellow triangle sign with a person falling&#10;&#10;AI-generated content may be incorrect.">
            <a:extLst>
              <a:ext uri="{FF2B5EF4-FFF2-40B4-BE49-F238E27FC236}">
                <a16:creationId xmlns:a16="http://schemas.microsoft.com/office/drawing/2014/main" id="{ADFE5A5E-94A1-1A08-3332-2CA0BA1C9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292" y="342647"/>
            <a:ext cx="900000" cy="801891"/>
          </a:xfrm>
          <a:prstGeom prst="rect">
            <a:avLst/>
          </a:prstGeom>
        </p:spPr>
      </p:pic>
      <p:pic>
        <p:nvPicPr>
          <p:cNvPr id="8" name="Picture 7" descr="A poster of a false floors&#10;&#10;AI-generated content may be incorrect.">
            <a:extLst>
              <a:ext uri="{FF2B5EF4-FFF2-40B4-BE49-F238E27FC236}">
                <a16:creationId xmlns:a16="http://schemas.microsoft.com/office/drawing/2014/main" id="{51B889B7-F675-367E-90ED-4E5F74ACB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26" y="1517373"/>
            <a:ext cx="2412322" cy="34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E4299A-A7B5-01A2-7C94-FD7538198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014" y="1314330"/>
            <a:ext cx="2427237" cy="342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C8780F-4712-EA6E-7518-4756167DB82E}"/>
              </a:ext>
            </a:extLst>
          </p:cNvPr>
          <p:cNvSpPr txBox="1"/>
          <p:nvPr/>
        </p:nvSpPr>
        <p:spPr>
          <a:xfrm>
            <a:off x="9751765" y="2453404"/>
            <a:ext cx="193675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dirty="0"/>
              <a:t>Sliding tiles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dirty="0"/>
              <a:t>Tripping hazard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dirty="0"/>
              <a:t>Panel wear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dirty="0"/>
              <a:t>Water leakage</a:t>
            </a:r>
          </a:p>
          <a:p>
            <a:pPr algn="l"/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1FAC535-6637-6614-4C99-CDAC3BC2D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6378" y="1129644"/>
            <a:ext cx="3267821" cy="24603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18CD7B-4671-EE3C-DB0D-88F84C017AEB}"/>
              </a:ext>
            </a:extLst>
          </p:cNvPr>
          <p:cNvSpPr txBox="1"/>
          <p:nvPr/>
        </p:nvSpPr>
        <p:spPr>
          <a:xfrm>
            <a:off x="9342215" y="1972953"/>
            <a:ext cx="27238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1032 false floors inspected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074A12-A5B1-1BDC-9658-3DC8062093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1289" y="4041770"/>
            <a:ext cx="4858787" cy="19078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94AABFA-4264-B3F5-F204-E194F44C65C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633"/>
          <a:stretch/>
        </p:blipFill>
        <p:spPr>
          <a:xfrm>
            <a:off x="3380485" y="2555654"/>
            <a:ext cx="2586285" cy="36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B52754-EA5D-9192-0A9F-74FFE3C4FBED}"/>
              </a:ext>
            </a:extLst>
          </p:cNvPr>
          <p:cNvSpPr txBox="1"/>
          <p:nvPr/>
        </p:nvSpPr>
        <p:spPr>
          <a:xfrm>
            <a:off x="10011756" y="6042991"/>
            <a:ext cx="217367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00" i="1"/>
            </a:lvl1pPr>
          </a:lstStyle>
          <a:p>
            <a:r>
              <a:rPr lang="en-GB" dirty="0"/>
              <a:t>Courtesy of Z. Nader, M. Andreini and R. Morton </a:t>
            </a:r>
          </a:p>
        </p:txBody>
      </p:sp>
    </p:spTree>
    <p:extLst>
      <p:ext uri="{BB962C8B-B14F-4D97-AF65-F5344CB8AC3E}">
        <p14:creationId xmlns:p14="http://schemas.microsoft.com/office/powerpoint/2010/main" val="3501410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69241-3C7D-F161-C666-B58EFABB6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BB9AD-E4C8-E4E6-47D0-70958B51C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the safety when entering buildings – campaign on identification of glass walls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6515C-69CB-A3C0-A04A-4824891DD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E2DA33-1F02-8855-9784-9C16B872D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3B5A0-9BFA-A146-1137-0BA4B95F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257E7A-CB6D-A6AF-D6D1-F139EB9B94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946" y="486603"/>
            <a:ext cx="900000" cy="839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50D902-C09F-8D6D-30B5-C42D605BCC1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2" t="19061" r="19270" b="15264"/>
          <a:stretch/>
        </p:blipFill>
        <p:spPr bwMode="auto">
          <a:xfrm>
            <a:off x="220777" y="1439335"/>
            <a:ext cx="2247782" cy="2347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BFBA55-722E-B19E-501B-47FF3209437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09" y="1460214"/>
            <a:ext cx="2806468" cy="2347085"/>
          </a:xfrm>
          <a:prstGeom prst="rect">
            <a:avLst/>
          </a:prstGeom>
        </p:spPr>
      </p:pic>
      <p:pic>
        <p:nvPicPr>
          <p:cNvPr id="12" name="Picture 11" descr="A glass door with a sign on it&#10;&#10;AI-generated content may be incorrect.">
            <a:extLst>
              <a:ext uri="{FF2B5EF4-FFF2-40B4-BE49-F238E27FC236}">
                <a16:creationId xmlns:a16="http://schemas.microsoft.com/office/drawing/2014/main" id="{AE1A36F0-7A29-06E8-2358-00E7A1FFB2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473" r="28422"/>
          <a:stretch/>
        </p:blipFill>
        <p:spPr>
          <a:xfrm rot="5400000">
            <a:off x="6026534" y="4000325"/>
            <a:ext cx="2337366" cy="2122774"/>
          </a:xfrm>
          <a:prstGeom prst="rect">
            <a:avLst/>
          </a:prstGeom>
          <a:ln>
            <a:noFill/>
          </a:ln>
        </p:spPr>
      </p:pic>
      <p:pic>
        <p:nvPicPr>
          <p:cNvPr id="24" name="Picture 23" descr="A ping pong table in a building&#10;&#10;AI-generated content may be incorrect.">
            <a:extLst>
              <a:ext uri="{FF2B5EF4-FFF2-40B4-BE49-F238E27FC236}">
                <a16:creationId xmlns:a16="http://schemas.microsoft.com/office/drawing/2014/main" id="{088676C2-4529-ED67-8CD7-9779449E772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0719" t="6760" r="806" b="3705"/>
          <a:stretch/>
        </p:blipFill>
        <p:spPr>
          <a:xfrm>
            <a:off x="3858536" y="3896177"/>
            <a:ext cx="2119625" cy="2334218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A person pushing a wheelchair&#10;&#10;AI-generated content may be incorrect.">
            <a:extLst>
              <a:ext uri="{FF2B5EF4-FFF2-40B4-BE49-F238E27FC236}">
                <a16:creationId xmlns:a16="http://schemas.microsoft.com/office/drawing/2014/main" id="{2112CC79-689D-FA7A-9342-FE8AB42911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072669"/>
            <a:ext cx="1974951" cy="1295467"/>
          </a:xfrm>
          <a:prstGeom prst="rect">
            <a:avLst/>
          </a:prstGeom>
        </p:spPr>
      </p:pic>
      <p:pic>
        <p:nvPicPr>
          <p:cNvPr id="19" name="Picture 18" descr="A close-up of a document&#10;&#10;AI-generated content may be incorrect.">
            <a:extLst>
              <a:ext uri="{FF2B5EF4-FFF2-40B4-BE49-F238E27FC236}">
                <a16:creationId xmlns:a16="http://schemas.microsoft.com/office/drawing/2014/main" id="{7DB67038-FAAB-350C-FADD-AAB7514DC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12273" y="1516572"/>
            <a:ext cx="2604216" cy="37031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5B10EBE-BC33-401D-9628-306558139577}"/>
              </a:ext>
            </a:extLst>
          </p:cNvPr>
          <p:cNvGrpSpPr/>
          <p:nvPr/>
        </p:nvGrpSpPr>
        <p:grpSpPr>
          <a:xfrm>
            <a:off x="143068" y="3889515"/>
            <a:ext cx="3559799" cy="2337364"/>
            <a:chOff x="3486687" y="3727045"/>
            <a:chExt cx="3559799" cy="2337364"/>
          </a:xfrm>
        </p:grpSpPr>
        <p:pic>
          <p:nvPicPr>
            <p:cNvPr id="21" name="Picture 20" descr="A bicycle parked outside of a building&#10;&#10;AI-generated content may be incorrect.">
              <a:extLst>
                <a:ext uri="{FF2B5EF4-FFF2-40B4-BE49-F238E27FC236}">
                  <a16:creationId xmlns:a16="http://schemas.microsoft.com/office/drawing/2014/main" id="{161E8E14-FDE4-1A80-1B94-640A35903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6799" r="21131"/>
            <a:stretch/>
          </p:blipFill>
          <p:spPr>
            <a:xfrm>
              <a:off x="3486687" y="3727045"/>
              <a:ext cx="3559799" cy="2337364"/>
            </a:xfrm>
            <a:prstGeom prst="rect">
              <a:avLst/>
            </a:prstGeom>
            <a:ln>
              <a:noFill/>
            </a:ln>
          </p:spPr>
        </p:pic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C453BAE-0A7D-A148-1CB4-4455AEDE287F}"/>
                </a:ext>
              </a:extLst>
            </p:cNvPr>
            <p:cNvSpPr/>
            <p:nvPr/>
          </p:nvSpPr>
          <p:spPr>
            <a:xfrm>
              <a:off x="5005831" y="4480211"/>
              <a:ext cx="401108" cy="216754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1484401-55CA-889C-FEFA-CE43F3227C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21491" y="3507230"/>
            <a:ext cx="2560816" cy="248011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FCA9B51-6E29-7452-6419-82F79DCF9368}"/>
              </a:ext>
            </a:extLst>
          </p:cNvPr>
          <p:cNvGrpSpPr/>
          <p:nvPr/>
        </p:nvGrpSpPr>
        <p:grpSpPr>
          <a:xfrm>
            <a:off x="3269963" y="5821830"/>
            <a:ext cx="360000" cy="360000"/>
            <a:chOff x="3288019" y="5224461"/>
            <a:chExt cx="360000" cy="360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3645D8D-4318-AA1A-799B-3589E9EDFEA3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AB164CF-095B-877D-5EFE-44793F16DDD4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735A799-71B6-297F-FF3C-94638ABC469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67FA2CF-59A2-0697-C72A-2EA5E9FE87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E7B71B-8EDA-F430-4C6A-143B91248C73}"/>
              </a:ext>
            </a:extLst>
          </p:cNvPr>
          <p:cNvGrpSpPr/>
          <p:nvPr/>
        </p:nvGrpSpPr>
        <p:grpSpPr>
          <a:xfrm>
            <a:off x="5513635" y="5807342"/>
            <a:ext cx="360000" cy="360000"/>
            <a:chOff x="3288019" y="5224461"/>
            <a:chExt cx="360000" cy="360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B3F9559-4020-2CD9-D777-F01E4C5118D7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F6E20AA-21DC-4CA3-8C34-C6B294C71D5A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73177CD-87B0-683D-476B-72DD815ECBC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DB74DD4-FB16-BA08-04CD-0044E3FBC0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E2171E-6D13-8943-E0AE-E27414B3F46B}"/>
              </a:ext>
            </a:extLst>
          </p:cNvPr>
          <p:cNvGrpSpPr/>
          <p:nvPr/>
        </p:nvGrpSpPr>
        <p:grpSpPr>
          <a:xfrm>
            <a:off x="7799185" y="5821830"/>
            <a:ext cx="360000" cy="360000"/>
            <a:chOff x="3288019" y="5224461"/>
            <a:chExt cx="360000" cy="36000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B9B52E2-B4D0-9611-B7C5-1D47F66138BE}"/>
                </a:ext>
              </a:extLst>
            </p:cNvPr>
            <p:cNvSpPr/>
            <p:nvPr/>
          </p:nvSpPr>
          <p:spPr>
            <a:xfrm>
              <a:off x="3288019" y="522446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F7C60DC-6919-5CB6-F1A5-095FF91436DA}"/>
                </a:ext>
              </a:extLst>
            </p:cNvPr>
            <p:cNvGrpSpPr/>
            <p:nvPr/>
          </p:nvGrpSpPr>
          <p:grpSpPr>
            <a:xfrm>
              <a:off x="3364198" y="5321307"/>
              <a:ext cx="221129" cy="191169"/>
              <a:chOff x="3523607" y="5472241"/>
              <a:chExt cx="310004" cy="270428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CDED5758-CA57-2EEE-41CC-075854CFFF0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607934" y="5505972"/>
                <a:ext cx="259407" cy="19194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952C3C6-09FF-BBEF-7E04-86FA1B5CD1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23607" y="5631544"/>
                <a:ext cx="142547" cy="11112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4383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88DFB-4901-B1E9-DDDA-6C6220FDA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22DCC9-C0CE-83D7-B9AF-EC6E5B929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701CE-E410-D62B-F596-DC70407A4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E6DFA-304B-7DB4-1295-053F7034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9D02A4-AC7F-7574-119D-D50729F122EC}"/>
              </a:ext>
            </a:extLst>
          </p:cNvPr>
          <p:cNvSpPr txBox="1"/>
          <p:nvPr/>
        </p:nvSpPr>
        <p:spPr>
          <a:xfrm>
            <a:off x="639501" y="5278906"/>
            <a:ext cx="109194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Thank you for your commitment to Safety at CERN.</a:t>
            </a:r>
          </a:p>
          <a:p>
            <a:pPr algn="ctr"/>
            <a:r>
              <a:rPr lang="en-GB" sz="2800" dirty="0"/>
              <a:t>Please share your good practices together!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D90DA9E-2F30-7271-BB7A-C6BA15021000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11D317-F906-46CF-4CA7-0C52D9A3DEA7}"/>
              </a:ext>
            </a:extLst>
          </p:cNvPr>
          <p:cNvGrpSpPr/>
          <p:nvPr/>
        </p:nvGrpSpPr>
        <p:grpSpPr>
          <a:xfrm>
            <a:off x="8395337" y="133531"/>
            <a:ext cx="2390159" cy="2600342"/>
            <a:chOff x="8395337" y="133531"/>
            <a:chExt cx="2390159" cy="2600342"/>
          </a:xfrm>
        </p:grpSpPr>
        <p:pic>
          <p:nvPicPr>
            <p:cNvPr id="14" name="Picture 13" descr="A diagram of a diagram&#10;&#10;AI-generated content may be incorrect.">
              <a:extLst>
                <a:ext uri="{FF2B5EF4-FFF2-40B4-BE49-F238E27FC236}">
                  <a16:creationId xmlns:a16="http://schemas.microsoft.com/office/drawing/2014/main" id="{8548B722-3806-A7E8-51C7-0EFF4C250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5337" y="133531"/>
              <a:ext cx="2390159" cy="241531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12B1A0-5FB0-0408-1D42-35EE0D59A6F0}"/>
                </a:ext>
              </a:extLst>
            </p:cNvPr>
            <p:cNvSpPr txBox="1"/>
            <p:nvPr/>
          </p:nvSpPr>
          <p:spPr>
            <a:xfrm>
              <a:off x="9014497" y="2533818"/>
              <a:ext cx="114329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700" i="1"/>
              </a:lvl1pPr>
            </a:lstStyle>
            <a:p>
              <a:r>
                <a:rPr lang="en-GB" dirty="0"/>
                <a:t>Courtesy of HSE-TS-ST</a:t>
              </a:r>
            </a:p>
          </p:txBody>
        </p:sp>
      </p:grpSp>
      <p:pic>
        <p:nvPicPr>
          <p:cNvPr id="18" name="Picture 17" descr="A blue sign with white text&#10;&#10;AI-generated content may be incorrect.">
            <a:extLst>
              <a:ext uri="{FF2B5EF4-FFF2-40B4-BE49-F238E27FC236}">
                <a16:creationId xmlns:a16="http://schemas.microsoft.com/office/drawing/2014/main" id="{A21A640A-24B6-A04E-D31E-6BAE075AF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9" y="1814004"/>
            <a:ext cx="2520425" cy="110253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CBB1552-49EF-A11D-847F-C81466936CE5}"/>
              </a:ext>
            </a:extLst>
          </p:cNvPr>
          <p:cNvGrpSpPr/>
          <p:nvPr/>
        </p:nvGrpSpPr>
        <p:grpSpPr>
          <a:xfrm>
            <a:off x="639501" y="1887650"/>
            <a:ext cx="2146300" cy="994402"/>
            <a:chOff x="639501" y="2776649"/>
            <a:chExt cx="2146300" cy="9944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1D47EF-DCB4-EBC0-6CF5-A2C9D5C11308}"/>
                </a:ext>
              </a:extLst>
            </p:cNvPr>
            <p:cNvSpPr txBox="1"/>
            <p:nvPr/>
          </p:nvSpPr>
          <p:spPr>
            <a:xfrm>
              <a:off x="639501" y="3329250"/>
              <a:ext cx="685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XXX</a:t>
              </a:r>
              <a:endParaRPr lang="en-GB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4B9F9D-250D-06C7-CFFE-83D9E85E1937}"/>
                </a:ext>
              </a:extLst>
            </p:cNvPr>
            <p:cNvSpPr txBox="1"/>
            <p:nvPr/>
          </p:nvSpPr>
          <p:spPr>
            <a:xfrm>
              <a:off x="1957286" y="3329250"/>
              <a:ext cx="685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XXX</a:t>
              </a:r>
              <a:endParaRPr lang="en-GB" sz="1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52B585F-9550-ABC9-7EBD-FB7B6CDF92BF}"/>
                </a:ext>
              </a:extLst>
            </p:cNvPr>
            <p:cNvSpPr txBox="1"/>
            <p:nvPr/>
          </p:nvSpPr>
          <p:spPr>
            <a:xfrm>
              <a:off x="1554280" y="3555607"/>
              <a:ext cx="685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XXX</a:t>
              </a:r>
              <a:endParaRPr lang="en-GB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6B0130-B83C-DCC7-63EC-B63C4BC50017}"/>
                </a:ext>
              </a:extLst>
            </p:cNvPr>
            <p:cNvSpPr txBox="1"/>
            <p:nvPr/>
          </p:nvSpPr>
          <p:spPr>
            <a:xfrm>
              <a:off x="2100001" y="2776649"/>
              <a:ext cx="685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XXX</a:t>
              </a:r>
              <a:endParaRPr lang="en-GB" sz="1400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5F75C25-C66B-212E-7201-21CF03640277}"/>
              </a:ext>
            </a:extLst>
          </p:cNvPr>
          <p:cNvSpPr txBox="1"/>
          <p:nvPr/>
        </p:nvSpPr>
        <p:spPr>
          <a:xfrm>
            <a:off x="3026999" y="2889920"/>
            <a:ext cx="70654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dirty="0"/>
              <a:t>You know your premises better than anyone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5F0BB4-D7FC-96CA-4FD2-F6B79EE49E74}"/>
              </a:ext>
            </a:extLst>
          </p:cNvPr>
          <p:cNvSpPr txBox="1"/>
          <p:nvPr/>
        </p:nvSpPr>
        <p:spPr>
          <a:xfrm>
            <a:off x="3026999" y="3426321"/>
            <a:ext cx="70654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dirty="0"/>
              <a:t>You play a key role in identifying hazardous situations in your premises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CFF8D4-14AE-991B-C595-C9BCBC00FB9E}"/>
              </a:ext>
            </a:extLst>
          </p:cNvPr>
          <p:cNvSpPr txBox="1"/>
          <p:nvPr/>
        </p:nvSpPr>
        <p:spPr>
          <a:xfrm>
            <a:off x="3026999" y="4141021"/>
            <a:ext cx="70654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000" dirty="0"/>
              <a:t>You participate actively in improving the level of safety on CERN premises, years after years – long-term investment</a:t>
            </a:r>
          </a:p>
        </p:txBody>
      </p:sp>
    </p:spTree>
    <p:extLst>
      <p:ext uri="{BB962C8B-B14F-4D97-AF65-F5344CB8AC3E}">
        <p14:creationId xmlns:p14="http://schemas.microsoft.com/office/powerpoint/2010/main" val="41959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0"/>
      <p:bldP spid="27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E1A647-4B35-13D7-1C97-27C24472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Congratulations!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0CFAEA4-C050-7849-0B9A-092C3BE65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852" y="651081"/>
            <a:ext cx="481109" cy="5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833FBD39-C70C-91C9-9D5C-0BCD213F7851}"/>
              </a:ext>
            </a:extLst>
          </p:cNvPr>
          <p:cNvGrpSpPr/>
          <p:nvPr/>
        </p:nvGrpSpPr>
        <p:grpSpPr>
          <a:xfrm>
            <a:off x="5919320" y="136523"/>
            <a:ext cx="5188226" cy="2741621"/>
            <a:chOff x="5919320" y="136523"/>
            <a:chExt cx="5188226" cy="2741621"/>
          </a:xfrm>
        </p:grpSpPr>
        <p:pic>
          <p:nvPicPr>
            <p:cNvPr id="10" name="Picture 9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2F0D0E0A-DDE5-795D-BB42-4F6BF71F6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9320" y="136523"/>
              <a:ext cx="5188226" cy="2741621"/>
            </a:xfrm>
            <a:prstGeom prst="rect">
              <a:avLst/>
            </a:prstGeom>
          </p:spPr>
        </p:pic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0893EDB8-6B01-F6D1-4212-1312548E49E0}"/>
                </a:ext>
              </a:extLst>
            </p:cNvPr>
            <p:cNvSpPr/>
            <p:nvPr/>
          </p:nvSpPr>
          <p:spPr>
            <a:xfrm>
              <a:off x="6203508" y="762893"/>
              <a:ext cx="1741170" cy="125004"/>
            </a:xfrm>
            <a:prstGeom prst="roundRect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0" name="Picture 4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557F52-2115-D0A5-09C8-6F71F78A5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74" y="2944405"/>
            <a:ext cx="11784011" cy="30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4DD63-47EF-B6B6-A49A-4BA33639F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4997B6-04D5-08C1-A076-C4047CBC9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0FF88-0494-D6E4-12A3-44DA986B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1B75A-BDF6-B79F-AB59-6228C0700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573F3B-461D-884F-374F-63647F6635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17" t="15738" r="39374" b="5038"/>
          <a:stretch/>
        </p:blipFill>
        <p:spPr>
          <a:xfrm>
            <a:off x="283773" y="1237098"/>
            <a:ext cx="3132527" cy="438176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906616-7E26-BECD-188C-0595F8B74869}"/>
              </a:ext>
            </a:extLst>
          </p:cNvPr>
          <p:cNvSpPr txBox="1"/>
          <p:nvPr/>
        </p:nvSpPr>
        <p:spPr>
          <a:xfrm>
            <a:off x="4057650" y="1840239"/>
            <a:ext cx="7850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Safety Incident: an unintended event or situation that has non-negligible, negative consequences or potential consequences from the point of view of Safety.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2CD23A-1981-325F-DA05-0F5310B438A2}"/>
              </a:ext>
            </a:extLst>
          </p:cNvPr>
          <p:cNvSpPr txBox="1"/>
          <p:nvPr/>
        </p:nvSpPr>
        <p:spPr>
          <a:xfrm>
            <a:off x="4057650" y="990406"/>
            <a:ext cx="7850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Safety Regulation </a:t>
            </a:r>
            <a:r>
              <a:rPr lang="en-GB" b="1" dirty="0">
                <a:hlinkClick r:id="rId3"/>
              </a:rPr>
              <a:t>SR-SIM</a:t>
            </a:r>
            <a:r>
              <a:rPr lang="en-GB" b="1" dirty="0"/>
              <a:t> “Responsibilities in matters of safety incident management at CERN”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16E345F-E16D-CDA1-5E06-6A82F4B9B543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Safety Incident Management Procedure at CERN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CBBEB3-757C-7312-BF52-844D33B19411}"/>
              </a:ext>
            </a:extLst>
          </p:cNvPr>
          <p:cNvSpPr txBox="1"/>
          <p:nvPr/>
        </p:nvSpPr>
        <p:spPr>
          <a:xfrm>
            <a:off x="9399195" y="5687996"/>
            <a:ext cx="70646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i="1" dirty="0"/>
              <a:t>Courtesy of J. Fernandez DSO EN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B642657-268F-7D20-2A85-7567D2583C78}"/>
              </a:ext>
            </a:extLst>
          </p:cNvPr>
          <p:cNvSpPr/>
          <p:nvPr/>
        </p:nvSpPr>
        <p:spPr>
          <a:xfrm>
            <a:off x="5462998" y="2630744"/>
            <a:ext cx="5082039" cy="337881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147F6A-4BCB-C0A1-521B-5ED6DFC11F6C}"/>
              </a:ext>
            </a:extLst>
          </p:cNvPr>
          <p:cNvSpPr txBox="1"/>
          <p:nvPr/>
        </p:nvSpPr>
        <p:spPr>
          <a:xfrm>
            <a:off x="7306175" y="2926819"/>
            <a:ext cx="143786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</a:rPr>
              <a:t>Safety Incident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38" name="Ellipse 14">
            <a:extLst>
              <a:ext uri="{FF2B5EF4-FFF2-40B4-BE49-F238E27FC236}">
                <a16:creationId xmlns:a16="http://schemas.microsoft.com/office/drawing/2014/main" id="{44B69731-D1A4-61F1-5C5A-8EBF3F4A112A}"/>
              </a:ext>
            </a:extLst>
          </p:cNvPr>
          <p:cNvSpPr/>
          <p:nvPr/>
        </p:nvSpPr>
        <p:spPr>
          <a:xfrm>
            <a:off x="6177575" y="3280648"/>
            <a:ext cx="1118195" cy="6500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Unsafe situation</a:t>
            </a:r>
          </a:p>
        </p:txBody>
      </p:sp>
      <p:sp>
        <p:nvSpPr>
          <p:cNvPr id="39" name="Ellipse 17">
            <a:extLst>
              <a:ext uri="{FF2B5EF4-FFF2-40B4-BE49-F238E27FC236}">
                <a16:creationId xmlns:a16="http://schemas.microsoft.com/office/drawing/2014/main" id="{11E92D4E-F9C1-B44E-9B23-26BBB315DA56}"/>
              </a:ext>
            </a:extLst>
          </p:cNvPr>
          <p:cNvSpPr/>
          <p:nvPr/>
        </p:nvSpPr>
        <p:spPr>
          <a:xfrm>
            <a:off x="5711902" y="4250159"/>
            <a:ext cx="968613" cy="47700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Near miss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0E1B13A-9F83-EC5A-3754-C20D31ABD1C5}"/>
              </a:ext>
            </a:extLst>
          </p:cNvPr>
          <p:cNvGrpSpPr/>
          <p:nvPr/>
        </p:nvGrpSpPr>
        <p:grpSpPr>
          <a:xfrm>
            <a:off x="6761122" y="4121021"/>
            <a:ext cx="2436325" cy="1576441"/>
            <a:chOff x="9085214" y="3583812"/>
            <a:chExt cx="2436325" cy="1576441"/>
          </a:xfrm>
        </p:grpSpPr>
        <p:sp>
          <p:nvSpPr>
            <p:cNvPr id="41" name="Ellipse 23">
              <a:extLst>
                <a:ext uri="{FF2B5EF4-FFF2-40B4-BE49-F238E27FC236}">
                  <a16:creationId xmlns:a16="http://schemas.microsoft.com/office/drawing/2014/main" id="{749EDE3C-4B0B-201A-1C42-9A3ACEAF10F4}"/>
                </a:ext>
              </a:extLst>
            </p:cNvPr>
            <p:cNvSpPr/>
            <p:nvPr/>
          </p:nvSpPr>
          <p:spPr>
            <a:xfrm>
              <a:off x="9085214" y="3583812"/>
              <a:ext cx="2436325" cy="157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t" anchorCtr="0"/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Accident</a:t>
              </a:r>
            </a:p>
          </p:txBody>
        </p:sp>
        <p:sp>
          <p:nvSpPr>
            <p:cNvPr id="42" name="Ellipse 24">
              <a:extLst>
                <a:ext uri="{FF2B5EF4-FFF2-40B4-BE49-F238E27FC236}">
                  <a16:creationId xmlns:a16="http://schemas.microsoft.com/office/drawing/2014/main" id="{D42B2E8C-7C8A-BFDB-24D4-2FAD4F58F691}"/>
                </a:ext>
              </a:extLst>
            </p:cNvPr>
            <p:cNvSpPr/>
            <p:nvPr/>
          </p:nvSpPr>
          <p:spPr>
            <a:xfrm>
              <a:off x="9203796" y="4028480"/>
              <a:ext cx="839967" cy="42589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Injuries</a:t>
              </a:r>
            </a:p>
          </p:txBody>
        </p:sp>
        <p:sp>
          <p:nvSpPr>
            <p:cNvPr id="43" name="Ellipse 25">
              <a:extLst>
                <a:ext uri="{FF2B5EF4-FFF2-40B4-BE49-F238E27FC236}">
                  <a16:creationId xmlns:a16="http://schemas.microsoft.com/office/drawing/2014/main" id="{C0B44265-4320-D9DA-7B02-380A9178A29C}"/>
                </a:ext>
              </a:extLst>
            </p:cNvPr>
            <p:cNvSpPr/>
            <p:nvPr/>
          </p:nvSpPr>
          <p:spPr>
            <a:xfrm>
              <a:off x="9665801" y="4478244"/>
              <a:ext cx="1366795" cy="59649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Environmental impact</a:t>
              </a:r>
            </a:p>
          </p:txBody>
        </p:sp>
        <p:sp>
          <p:nvSpPr>
            <p:cNvPr id="44" name="Ellipse 26">
              <a:extLst>
                <a:ext uri="{FF2B5EF4-FFF2-40B4-BE49-F238E27FC236}">
                  <a16:creationId xmlns:a16="http://schemas.microsoft.com/office/drawing/2014/main" id="{E541ACA8-1E59-C91B-A603-59008F68B98F}"/>
                </a:ext>
              </a:extLst>
            </p:cNvPr>
            <p:cNvSpPr/>
            <p:nvPr/>
          </p:nvSpPr>
          <p:spPr>
            <a:xfrm>
              <a:off x="10508481" y="4046489"/>
              <a:ext cx="828432" cy="38987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Material damage</a:t>
              </a:r>
            </a:p>
          </p:txBody>
        </p:sp>
      </p:grpSp>
      <p:sp>
        <p:nvSpPr>
          <p:cNvPr id="46" name="Ellipse 12">
            <a:extLst>
              <a:ext uri="{FF2B5EF4-FFF2-40B4-BE49-F238E27FC236}">
                <a16:creationId xmlns:a16="http://schemas.microsoft.com/office/drawing/2014/main" id="{F848A26B-D315-12A6-B325-4A1AE0FF63A9}"/>
              </a:ext>
            </a:extLst>
          </p:cNvPr>
          <p:cNvSpPr/>
          <p:nvPr/>
        </p:nvSpPr>
        <p:spPr>
          <a:xfrm>
            <a:off x="8455352" y="3385423"/>
            <a:ext cx="1297075" cy="6500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Radiological events</a:t>
            </a:r>
          </a:p>
        </p:txBody>
      </p:sp>
      <p:sp>
        <p:nvSpPr>
          <p:cNvPr id="47" name="Ellipse 21">
            <a:extLst>
              <a:ext uri="{FF2B5EF4-FFF2-40B4-BE49-F238E27FC236}">
                <a16:creationId xmlns:a16="http://schemas.microsoft.com/office/drawing/2014/main" id="{0A1516EB-AC3A-CE4A-47BA-4C44F304E12E}"/>
              </a:ext>
            </a:extLst>
          </p:cNvPr>
          <p:cNvSpPr/>
          <p:nvPr/>
        </p:nvSpPr>
        <p:spPr>
          <a:xfrm>
            <a:off x="9278054" y="4314227"/>
            <a:ext cx="1086793" cy="585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Deviation</a:t>
            </a:r>
          </a:p>
        </p:txBody>
      </p:sp>
    </p:spTree>
    <p:extLst>
      <p:ext uri="{BB962C8B-B14F-4D97-AF65-F5344CB8AC3E}">
        <p14:creationId xmlns:p14="http://schemas.microsoft.com/office/powerpoint/2010/main" val="114600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34" grpId="0"/>
      <p:bldP spid="35" grpId="0" animBg="1"/>
      <p:bldP spid="38" grpId="0" animBg="1"/>
      <p:bldP spid="39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F858F-F5C3-7542-9F7E-E50E542C9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A81C40-F9ED-B824-6692-728D562DC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203DD4-5630-86BC-ACEC-3A3CD97BC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9F1C9-1F8B-9ED3-52FC-54B173C83F93}"/>
              </a:ext>
            </a:extLst>
          </p:cNvPr>
          <p:cNvSpPr txBox="1"/>
          <p:nvPr/>
        </p:nvSpPr>
        <p:spPr>
          <a:xfrm>
            <a:off x="5104482" y="1233462"/>
            <a:ext cx="7022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Any safety Incident shall: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9B33D3-AB48-4B07-37D5-18FA96F0E593}"/>
              </a:ext>
            </a:extLst>
          </p:cNvPr>
          <p:cNvSpPr txBox="1"/>
          <p:nvPr/>
        </p:nvSpPr>
        <p:spPr>
          <a:xfrm>
            <a:off x="5418766" y="1656856"/>
            <a:ext cx="58124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promptly be notified to the appropriate CERN services if immediate action is required, in particular the CFRS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+41 22 76 74444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5B51FA-AC7D-2C99-0B1F-CD75A9419563}"/>
              </a:ext>
            </a:extLst>
          </p:cNvPr>
          <p:cNvSpPr txBox="1"/>
          <p:nvPr/>
        </p:nvSpPr>
        <p:spPr>
          <a:xfrm>
            <a:off x="5418766" y="2738952"/>
            <a:ext cx="3813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be reported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69C1864C-CF1E-2362-2E67-1B22A4837CD1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Safety Incident Management Procedure at CERN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79DC75-F61B-C400-6ECE-96D863F16F74}"/>
              </a:ext>
            </a:extLst>
          </p:cNvPr>
          <p:cNvGrpSpPr/>
          <p:nvPr/>
        </p:nvGrpSpPr>
        <p:grpSpPr>
          <a:xfrm>
            <a:off x="7259739" y="2923618"/>
            <a:ext cx="4529062" cy="1200329"/>
            <a:chOff x="6993400" y="4938354"/>
            <a:chExt cx="4529062" cy="120032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A9583BE-A86A-6C14-3F77-AADC236937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734" t="46230" r="3853" b="38947"/>
            <a:stretch/>
          </p:blipFill>
          <p:spPr>
            <a:xfrm>
              <a:off x="6993400" y="4938354"/>
              <a:ext cx="4529062" cy="120032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776E194-BBB3-C6B6-319E-1663981B91ED}"/>
                </a:ext>
              </a:extLst>
            </p:cNvPr>
            <p:cNvSpPr/>
            <p:nvPr/>
          </p:nvSpPr>
          <p:spPr>
            <a:xfrm>
              <a:off x="7063279" y="5802315"/>
              <a:ext cx="1312095" cy="246997"/>
            </a:xfrm>
            <a:prstGeom prst="roundRect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3962335-2F64-6E84-01A9-FE51555ED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13" y="1133773"/>
            <a:ext cx="4889776" cy="505911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278469-0514-584E-AE03-A489C285A449}"/>
              </a:ext>
            </a:extLst>
          </p:cNvPr>
          <p:cNvSpPr txBox="1"/>
          <p:nvPr/>
        </p:nvSpPr>
        <p:spPr>
          <a:xfrm>
            <a:off x="5104482" y="4719778"/>
            <a:ext cx="70875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This allows the relevant safety office to start the incident analysis that will lead to define measures to avoid reoccurrence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/>
              <a:t>and improve the level of safety at CERN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5593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0C322-7DEA-8D68-7104-24EDA8975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D597DC-2EBF-9BA6-C4B4-70EE1449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spreadsheet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E5B56-BEF1-B40A-4F37-90E8EE77C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EAC0F-5DCF-11C5-F95E-69BA85BE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7220B-5537-5D65-150B-50C0AE80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93015" y="857585"/>
            <a:ext cx="681255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0C490C0-32EE-A01F-DFDE-C11CF63450FA}"/>
              </a:ext>
            </a:extLst>
          </p:cNvPr>
          <p:cNvGrpSpPr/>
          <p:nvPr/>
        </p:nvGrpSpPr>
        <p:grpSpPr>
          <a:xfrm>
            <a:off x="3717439" y="1537252"/>
            <a:ext cx="1542289" cy="4219259"/>
            <a:chOff x="4466758" y="865866"/>
            <a:chExt cx="1953920" cy="5090713"/>
          </a:xfrm>
        </p:grpSpPr>
        <p:pic>
          <p:nvPicPr>
            <p:cNvPr id="15" name="Picture 14" descr="A grid of white squares&#10;&#10;AI-generated content may be incorrect.">
              <a:extLst>
                <a:ext uri="{FF2B5EF4-FFF2-40B4-BE49-F238E27FC236}">
                  <a16:creationId xmlns:a16="http://schemas.microsoft.com/office/drawing/2014/main" id="{E6DED8EB-DE85-AC64-7B98-BA922C2E6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6758" y="901421"/>
              <a:ext cx="1953920" cy="5055158"/>
            </a:xfrm>
            <a:prstGeom prst="rect">
              <a:avLst/>
            </a:prstGeom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2C35362B-33FB-78A8-4E03-91ABC3994A90}"/>
                </a:ext>
              </a:extLst>
            </p:cNvPr>
            <p:cNvSpPr/>
            <p:nvPr/>
          </p:nvSpPr>
          <p:spPr>
            <a:xfrm>
              <a:off x="4466758" y="865866"/>
              <a:ext cx="1953920" cy="855296"/>
            </a:xfrm>
            <a:prstGeom prst="roundRect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35AC4D6-0E74-DEA9-7DD7-CB519AF1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35" y="995691"/>
            <a:ext cx="3378374" cy="5010407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E829D46-99D2-370C-82AC-9C36777DFB8B}"/>
              </a:ext>
            </a:extLst>
          </p:cNvPr>
          <p:cNvSpPr/>
          <p:nvPr/>
        </p:nvSpPr>
        <p:spPr>
          <a:xfrm>
            <a:off x="876369" y="1003791"/>
            <a:ext cx="395563" cy="681014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8B7E84-4529-BBC2-DB97-DA32BB485BC7}"/>
              </a:ext>
            </a:extLst>
          </p:cNvPr>
          <p:cNvSpPr/>
          <p:nvPr/>
        </p:nvSpPr>
        <p:spPr>
          <a:xfrm>
            <a:off x="2667716" y="995544"/>
            <a:ext cx="938893" cy="681014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9FEE70-8324-5BA1-C717-7027009C018E}"/>
              </a:ext>
            </a:extLst>
          </p:cNvPr>
          <p:cNvGrpSpPr/>
          <p:nvPr/>
        </p:nvGrpSpPr>
        <p:grpSpPr>
          <a:xfrm>
            <a:off x="10621676" y="995544"/>
            <a:ext cx="1432695" cy="4442341"/>
            <a:chOff x="7690056" y="859430"/>
            <a:chExt cx="1697797" cy="5072077"/>
          </a:xfrm>
        </p:grpSpPr>
        <p:pic>
          <p:nvPicPr>
            <p:cNvPr id="21" name="Picture 20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9C07B619-53EA-DFB8-AF9F-9B1312A93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90057" y="859430"/>
              <a:ext cx="1697796" cy="5072077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B921C39-F298-8092-3E2B-8D2DB3EA0B9B}"/>
                </a:ext>
              </a:extLst>
            </p:cNvPr>
            <p:cNvSpPr/>
            <p:nvPr/>
          </p:nvSpPr>
          <p:spPr>
            <a:xfrm>
              <a:off x="7690056" y="881568"/>
              <a:ext cx="1697795" cy="715319"/>
            </a:xfrm>
            <a:prstGeom prst="roundRect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5CCB672-B50B-E452-C5E3-B7825EE4A9AF}"/>
              </a:ext>
            </a:extLst>
          </p:cNvPr>
          <p:cNvGrpSpPr/>
          <p:nvPr/>
        </p:nvGrpSpPr>
        <p:grpSpPr>
          <a:xfrm>
            <a:off x="5423466" y="470348"/>
            <a:ext cx="4927853" cy="5581937"/>
            <a:chOff x="6415631" y="561070"/>
            <a:chExt cx="4927853" cy="5581937"/>
          </a:xfrm>
        </p:grpSpPr>
        <p:pic>
          <p:nvPicPr>
            <p:cNvPr id="30" name="Picture 29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690A9D20-B72E-1DF7-3770-2A4AD23D4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15631" y="561070"/>
              <a:ext cx="4927853" cy="5581937"/>
            </a:xfrm>
            <a:prstGeom prst="rect">
              <a:avLst/>
            </a:prstGeom>
          </p:spPr>
        </p:pic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4E938E8E-8B60-803D-4B2F-0F3D246D2B1D}"/>
                </a:ext>
              </a:extLst>
            </p:cNvPr>
            <p:cNvSpPr/>
            <p:nvPr/>
          </p:nvSpPr>
          <p:spPr>
            <a:xfrm>
              <a:off x="9172935" y="4316685"/>
              <a:ext cx="1116297" cy="189054"/>
            </a:xfrm>
            <a:prstGeom prst="roundRect">
              <a:avLst/>
            </a:prstGeom>
            <a:noFill/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9239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D8619-3E66-50BD-1916-31B5AB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280B-6100-B854-9A4B-E6EA7A10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EC6F-EC97-EA5B-CA0D-2B0D50B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B8B3FE58-9D39-4446-3721-3D8584D38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Safety incidents statistics over the last 6 years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72C4023-72D8-BA64-ED31-C76E70B98EEB}"/>
              </a:ext>
            </a:extLst>
          </p:cNvPr>
          <p:cNvGrpSpPr/>
          <p:nvPr/>
        </p:nvGrpSpPr>
        <p:grpSpPr>
          <a:xfrm rot="547445">
            <a:off x="10396531" y="966735"/>
            <a:ext cx="1422029" cy="1142933"/>
            <a:chOff x="10352571" y="820358"/>
            <a:chExt cx="1247392" cy="1142933"/>
          </a:xfrm>
        </p:grpSpPr>
        <p:grpSp>
          <p:nvGrpSpPr>
            <p:cNvPr id="16" name="Groupe 26">
              <a:extLst>
                <a:ext uri="{FF2B5EF4-FFF2-40B4-BE49-F238E27FC236}">
                  <a16:creationId xmlns:a16="http://schemas.microsoft.com/office/drawing/2014/main" id="{33C060AE-0028-0005-3BEF-51142E8B5EE8}"/>
                </a:ext>
              </a:extLst>
            </p:cNvPr>
            <p:cNvGrpSpPr/>
            <p:nvPr/>
          </p:nvGrpSpPr>
          <p:grpSpPr>
            <a:xfrm rot="21058394">
              <a:off x="10352571" y="820358"/>
              <a:ext cx="1247392" cy="1142933"/>
              <a:chOff x="9420356" y="3200285"/>
              <a:chExt cx="1247392" cy="1219560"/>
            </a:xfrm>
          </p:grpSpPr>
          <p:pic>
            <p:nvPicPr>
              <p:cNvPr id="18" name="Image 21">
                <a:extLst>
                  <a:ext uri="{FF2B5EF4-FFF2-40B4-BE49-F238E27FC236}">
                    <a16:creationId xmlns:a16="http://schemas.microsoft.com/office/drawing/2014/main" id="{BFEBE558-0C67-B232-C4AD-83CD00B37C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420356" y="3200285"/>
                <a:ext cx="1247392" cy="121956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0" cap="sq">
                <a:noFill/>
                <a:miter lim="800000"/>
              </a:ln>
              <a:effectLst>
                <a:outerShdw blurRad="65000" dist="50800" dir="12900000" kx="195000" ky="145000" algn="tl" rotWithShape="0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360000"/>
                </a:camera>
                <a:lightRig rig="twoPt" dir="t">
                  <a:rot lat="0" lon="0" rev="7200000"/>
                </a:lightRig>
              </a:scene3d>
              <a:sp3d contourW="12700">
                <a:bevelT w="25400" h="19050"/>
                <a:contourClr>
                  <a:srgbClr val="969696"/>
                </a:contourClr>
              </a:sp3d>
            </p:spPr>
          </p:pic>
          <p:sp>
            <p:nvSpPr>
              <p:cNvPr id="19" name="Ellipse 23">
                <a:extLst>
                  <a:ext uri="{FF2B5EF4-FFF2-40B4-BE49-F238E27FC236}">
                    <a16:creationId xmlns:a16="http://schemas.microsoft.com/office/drawing/2014/main" id="{CCEE6559-7E7A-35FB-67F7-3144C63EF743}"/>
                  </a:ext>
                </a:extLst>
              </p:cNvPr>
              <p:cNvSpPr/>
              <p:nvPr/>
            </p:nvSpPr>
            <p:spPr>
              <a:xfrm>
                <a:off x="9885254" y="3242190"/>
                <a:ext cx="230812" cy="2434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perspectiveLeft"/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7" name="ZoneTexte 22">
              <a:extLst>
                <a:ext uri="{FF2B5EF4-FFF2-40B4-BE49-F238E27FC236}">
                  <a16:creationId xmlns:a16="http://schemas.microsoft.com/office/drawing/2014/main" id="{3176D109-B7E4-CF51-5545-C0DFF0C50262}"/>
                </a:ext>
              </a:extLst>
            </p:cNvPr>
            <p:cNvSpPr txBox="1"/>
            <p:nvPr/>
          </p:nvSpPr>
          <p:spPr>
            <a:xfrm rot="20699911">
              <a:off x="10443714" y="1158531"/>
              <a:ext cx="114465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latin typeface="Bradley Hand ITC" panose="020F0502020204030204" pitchFamily="34" charset="0"/>
                  <a:cs typeface="Bradley Hand ITC" panose="020F0502020204030204" pitchFamily="34" charset="0"/>
                </a:rPr>
                <a:t>3247 safety incidents recorded</a:t>
              </a:r>
              <a:endParaRPr lang="fr-FR" sz="1500" b="1" dirty="0">
                <a:latin typeface="Bradley Hand ITC" panose="020F0502020204030204" pitchFamily="34" charset="0"/>
                <a:cs typeface="Bradley Hand ITC" panose="020F050202020403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E0D8F4C-FC9E-FF62-8E2A-F06EE1CF8189}"/>
              </a:ext>
            </a:extLst>
          </p:cNvPr>
          <p:cNvGrpSpPr/>
          <p:nvPr/>
        </p:nvGrpSpPr>
        <p:grpSpPr>
          <a:xfrm>
            <a:off x="2255228" y="1234327"/>
            <a:ext cx="7681543" cy="4860138"/>
            <a:chOff x="2255228" y="1234327"/>
            <a:chExt cx="7681543" cy="486013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B056CF0-0EF4-CB04-1758-AF53CA090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5228" y="1234327"/>
              <a:ext cx="7681543" cy="486013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1F273AC-C539-FFC5-4920-054E290379C9}"/>
                </a:ext>
              </a:extLst>
            </p:cNvPr>
            <p:cNvSpPr txBox="1"/>
            <p:nvPr/>
          </p:nvSpPr>
          <p:spPr>
            <a:xfrm>
              <a:off x="7306760" y="5874368"/>
              <a:ext cx="263001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i="1" dirty="0"/>
                <a:t>* CAT1 Civil-engineering worksites excluded</a:t>
              </a:r>
              <a:endParaRPr lang="en-GB" sz="10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471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DF78B-B369-A127-EC7A-0308DCD85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189B1-9FFA-A29C-6E91-7300B269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A851B-A42F-D230-34E3-87CAF69AB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2AA18-C406-210E-9C88-05FC67B0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6806D4D3-34D0-9072-647E-E4F73B80D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Accident at work statistics over the last 6 years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04DBD3-DA59-9DC8-9A87-61E47388A568}"/>
              </a:ext>
            </a:extLst>
          </p:cNvPr>
          <p:cNvGrpSpPr/>
          <p:nvPr/>
        </p:nvGrpSpPr>
        <p:grpSpPr>
          <a:xfrm rot="547445">
            <a:off x="10396532" y="985039"/>
            <a:ext cx="1422029" cy="1142933"/>
            <a:chOff x="10352571" y="820358"/>
            <a:chExt cx="1247392" cy="1142933"/>
          </a:xfrm>
        </p:grpSpPr>
        <p:grpSp>
          <p:nvGrpSpPr>
            <p:cNvPr id="3" name="Groupe 26">
              <a:extLst>
                <a:ext uri="{FF2B5EF4-FFF2-40B4-BE49-F238E27FC236}">
                  <a16:creationId xmlns:a16="http://schemas.microsoft.com/office/drawing/2014/main" id="{1162F218-E22A-5138-2268-44A9B40245AE}"/>
                </a:ext>
              </a:extLst>
            </p:cNvPr>
            <p:cNvGrpSpPr/>
            <p:nvPr/>
          </p:nvGrpSpPr>
          <p:grpSpPr>
            <a:xfrm rot="21058394">
              <a:off x="10352571" y="820358"/>
              <a:ext cx="1247392" cy="1142933"/>
              <a:chOff x="9420356" y="3200285"/>
              <a:chExt cx="1247392" cy="1219560"/>
            </a:xfrm>
          </p:grpSpPr>
          <p:pic>
            <p:nvPicPr>
              <p:cNvPr id="10" name="Image 21">
                <a:extLst>
                  <a:ext uri="{FF2B5EF4-FFF2-40B4-BE49-F238E27FC236}">
                    <a16:creationId xmlns:a16="http://schemas.microsoft.com/office/drawing/2014/main" id="{E667DDCA-F939-98B8-53D9-62C2AB692C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420356" y="3200285"/>
                <a:ext cx="1247392" cy="121956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0" cap="sq">
                <a:noFill/>
                <a:miter lim="800000"/>
              </a:ln>
              <a:effectLst>
                <a:outerShdw blurRad="65000" dist="50800" dir="12900000" kx="195000" ky="145000" algn="tl" rotWithShape="0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360000"/>
                </a:camera>
                <a:lightRig rig="twoPt" dir="t">
                  <a:rot lat="0" lon="0" rev="7200000"/>
                </a:lightRig>
              </a:scene3d>
              <a:sp3d contourW="12700">
                <a:bevelT w="25400" h="19050"/>
                <a:contourClr>
                  <a:srgbClr val="969696"/>
                </a:contourClr>
              </a:sp3d>
            </p:spPr>
          </p:pic>
          <p:sp>
            <p:nvSpPr>
              <p:cNvPr id="11" name="Ellipse 23">
                <a:extLst>
                  <a:ext uri="{FF2B5EF4-FFF2-40B4-BE49-F238E27FC236}">
                    <a16:creationId xmlns:a16="http://schemas.microsoft.com/office/drawing/2014/main" id="{3F0096BE-320E-C2FC-3EF1-1A0389774103}"/>
                  </a:ext>
                </a:extLst>
              </p:cNvPr>
              <p:cNvSpPr/>
              <p:nvPr/>
            </p:nvSpPr>
            <p:spPr>
              <a:xfrm>
                <a:off x="9885254" y="3242190"/>
                <a:ext cx="230812" cy="2434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perspectiveLeft"/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ZoneTexte 22">
              <a:extLst>
                <a:ext uri="{FF2B5EF4-FFF2-40B4-BE49-F238E27FC236}">
                  <a16:creationId xmlns:a16="http://schemas.microsoft.com/office/drawing/2014/main" id="{A8215C73-B61E-4FDD-2F50-9627B64BB874}"/>
                </a:ext>
              </a:extLst>
            </p:cNvPr>
            <p:cNvSpPr txBox="1"/>
            <p:nvPr/>
          </p:nvSpPr>
          <p:spPr>
            <a:xfrm rot="20699911">
              <a:off x="10443714" y="1158531"/>
              <a:ext cx="114465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latin typeface="Bradley Hand ITC" panose="020F0502020204030204" pitchFamily="34" charset="0"/>
                  <a:cs typeface="Bradley Hand ITC" panose="020F0502020204030204" pitchFamily="34" charset="0"/>
                </a:rPr>
                <a:t>1282 Accidents at work recorded</a:t>
              </a:r>
              <a:endParaRPr lang="fr-FR" sz="1500" b="1" dirty="0">
                <a:latin typeface="Bradley Hand ITC" panose="020F0502020204030204" pitchFamily="34" charset="0"/>
                <a:cs typeface="Bradley Hand ITC" panose="020F0502020204030204" pitchFamily="34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5368683E-08E7-DB86-2400-19F6FE6B8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9" y="1252631"/>
            <a:ext cx="5636699" cy="34971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3BD45B0-31E5-0781-4C75-0EDC35E8B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314" y="2360912"/>
            <a:ext cx="5636697" cy="376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1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EA8A7-1208-ED0A-4B1D-E7FAE4CDD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accidents at work over the years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5938FC-A7A7-0B3C-2C29-91339ED4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0D50D-8F7B-5FB8-8910-A65D74222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D680A4-F658-55D3-AF0E-C6002CD8D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0268CB-D585-C67C-E76A-D07E299158B5}"/>
              </a:ext>
            </a:extLst>
          </p:cNvPr>
          <p:cNvGrpSpPr/>
          <p:nvPr/>
        </p:nvGrpSpPr>
        <p:grpSpPr>
          <a:xfrm>
            <a:off x="500098" y="1938783"/>
            <a:ext cx="2160000" cy="3895449"/>
            <a:chOff x="500098" y="2102905"/>
            <a:chExt cx="2160000" cy="38954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789765-6728-FDA5-B899-14B35DA77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098" y="2102905"/>
              <a:ext cx="2160000" cy="2880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C3406A-7767-87FA-D61B-7110CB0CE490}"/>
                </a:ext>
              </a:extLst>
            </p:cNvPr>
            <p:cNvSpPr txBox="1"/>
            <p:nvPr/>
          </p:nvSpPr>
          <p:spPr>
            <a:xfrm>
              <a:off x="500098" y="4982691"/>
              <a:ext cx="21599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500" dirty="0"/>
                <a:t>Multiple facial </a:t>
              </a:r>
              <a:r>
                <a:rPr lang="fr-CH" sz="1500" dirty="0" err="1"/>
                <a:t>wounds</a:t>
              </a:r>
              <a:r>
                <a:rPr lang="fr-CH" sz="1500" dirty="0"/>
                <a:t> – 16 </a:t>
              </a:r>
              <a:r>
                <a:rPr lang="fr-CH" sz="1500" dirty="0" err="1"/>
                <a:t>days</a:t>
              </a:r>
              <a:r>
                <a:rPr lang="fr-CH" sz="1500" dirty="0"/>
                <a:t> of absence + reconstructive facial </a:t>
              </a:r>
              <a:r>
                <a:rPr lang="fr-CH" sz="1500" dirty="0" err="1"/>
                <a:t>surgery</a:t>
              </a:r>
              <a:endParaRPr lang="en-GB" sz="15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F75F92-128E-D3A3-EB0C-6C425B59FDFD}"/>
              </a:ext>
            </a:extLst>
          </p:cNvPr>
          <p:cNvGrpSpPr/>
          <p:nvPr/>
        </p:nvGrpSpPr>
        <p:grpSpPr>
          <a:xfrm>
            <a:off x="3502836" y="1922017"/>
            <a:ext cx="2160000" cy="3680128"/>
            <a:chOff x="3502836" y="1863402"/>
            <a:chExt cx="2160000" cy="368012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FBCF8D7-DB2A-B19E-EB8C-910579BB8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836" y="1863402"/>
              <a:ext cx="2160000" cy="2880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4BDEFE-112F-E8B4-2F52-E28A28065998}"/>
                </a:ext>
              </a:extLst>
            </p:cNvPr>
            <p:cNvSpPr txBox="1"/>
            <p:nvPr/>
          </p:nvSpPr>
          <p:spPr>
            <a:xfrm>
              <a:off x="3502836" y="4758700"/>
              <a:ext cx="216000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500" dirty="0" err="1"/>
                <a:t>Haemorrhagic</a:t>
              </a:r>
              <a:r>
                <a:rPr lang="fr-CH" sz="1500" dirty="0"/>
                <a:t> </a:t>
              </a:r>
              <a:r>
                <a:rPr lang="fr-CH" sz="1500" dirty="0" err="1"/>
                <a:t>wound</a:t>
              </a:r>
              <a:r>
                <a:rPr lang="fr-CH" sz="1500" dirty="0"/>
                <a:t> on </a:t>
              </a:r>
              <a:r>
                <a:rPr lang="fr-CH" sz="1500" dirty="0" err="1"/>
                <a:t>wrist</a:t>
              </a:r>
              <a:r>
                <a:rPr lang="fr-CH" sz="1500" dirty="0"/>
                <a:t> – 12 </a:t>
              </a:r>
              <a:r>
                <a:rPr lang="fr-CH" sz="1500" dirty="0" err="1"/>
                <a:t>days</a:t>
              </a:r>
              <a:r>
                <a:rPr lang="fr-CH" sz="1500" dirty="0"/>
                <a:t> absence</a:t>
              </a:r>
              <a:endParaRPr lang="en-GB" sz="15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92601C-3D8C-7956-E979-712ACB31CB7F}"/>
              </a:ext>
            </a:extLst>
          </p:cNvPr>
          <p:cNvGrpSpPr/>
          <p:nvPr/>
        </p:nvGrpSpPr>
        <p:grpSpPr>
          <a:xfrm>
            <a:off x="6706048" y="1967964"/>
            <a:ext cx="2160000" cy="3883022"/>
            <a:chOff x="6706048" y="1967964"/>
            <a:chExt cx="2160000" cy="3883022"/>
          </a:xfrm>
        </p:grpSpPr>
        <p:pic>
          <p:nvPicPr>
            <p:cNvPr id="10" name="Picture 9" descr="A yellow door with signs and a green light&#10;&#10;Description automatically generated">
              <a:extLst>
                <a:ext uri="{FF2B5EF4-FFF2-40B4-BE49-F238E27FC236}">
                  <a16:creationId xmlns:a16="http://schemas.microsoft.com/office/drawing/2014/main" id="{E3465BDE-3839-8062-D776-332E983A4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87" t="11086" r="8531" b="35334"/>
            <a:stretch/>
          </p:blipFill>
          <p:spPr>
            <a:xfrm>
              <a:off x="6706048" y="1967964"/>
              <a:ext cx="2160000" cy="286385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F56F0C-3974-2110-DAEE-0C9B5F46EC51}"/>
                </a:ext>
              </a:extLst>
            </p:cNvPr>
            <p:cNvSpPr txBox="1"/>
            <p:nvPr/>
          </p:nvSpPr>
          <p:spPr>
            <a:xfrm>
              <a:off x="6706049" y="4835323"/>
              <a:ext cx="215999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Knee pain after falling on a protruding door threshold - </a:t>
              </a:r>
              <a:r>
                <a:rPr lang="fr-CH" sz="1500" dirty="0"/>
                <a:t>127 </a:t>
              </a:r>
              <a:r>
                <a:rPr lang="fr-CH" sz="1500" dirty="0" err="1"/>
                <a:t>days</a:t>
              </a:r>
              <a:r>
                <a:rPr lang="fr-CH" sz="1500" dirty="0"/>
                <a:t> absence</a:t>
              </a:r>
              <a:endParaRPr lang="en-GB" sz="15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A053E8-0A02-CC62-8EDB-97FBBBB15A6C}"/>
              </a:ext>
            </a:extLst>
          </p:cNvPr>
          <p:cNvGrpSpPr/>
          <p:nvPr/>
        </p:nvGrpSpPr>
        <p:grpSpPr>
          <a:xfrm>
            <a:off x="9448873" y="1967965"/>
            <a:ext cx="2160003" cy="3903584"/>
            <a:chOff x="9448873" y="1967965"/>
            <a:chExt cx="2160003" cy="390358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047E81-BA00-48A1-93EE-7EF7EFFD332B}"/>
                </a:ext>
              </a:extLst>
            </p:cNvPr>
            <p:cNvSpPr txBox="1"/>
            <p:nvPr/>
          </p:nvSpPr>
          <p:spPr>
            <a:xfrm>
              <a:off x="9448873" y="4855886"/>
              <a:ext cx="2160003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Cut on the lip after falling by hitting a pipe across the passage – no days of absence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35C975C-2384-065E-05C1-447CE78AC57A}"/>
                </a:ext>
              </a:extLst>
            </p:cNvPr>
            <p:cNvGrpSpPr/>
            <p:nvPr/>
          </p:nvGrpSpPr>
          <p:grpSpPr>
            <a:xfrm>
              <a:off x="9448874" y="1967965"/>
              <a:ext cx="2160001" cy="2880000"/>
              <a:chOff x="9448874" y="1543898"/>
              <a:chExt cx="2160001" cy="28800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2AFB779-0026-2405-3E7C-39E34BB2F6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9088875" y="1903897"/>
                <a:ext cx="2880000" cy="2160001"/>
              </a:xfrm>
              <a:prstGeom prst="rect">
                <a:avLst/>
              </a:prstGeom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C257658-6D3E-08E6-FB2D-BCCD503E9B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831484" y="3073400"/>
                <a:ext cx="496916" cy="80772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4D31C49-163E-7428-84DB-BAEC11EE97CA}"/>
              </a:ext>
            </a:extLst>
          </p:cNvPr>
          <p:cNvSpPr txBox="1"/>
          <p:nvPr/>
        </p:nvSpPr>
        <p:spPr>
          <a:xfrm>
            <a:off x="6447692" y="1088901"/>
            <a:ext cx="55141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i="1" dirty="0"/>
              <a:t>… where one of the causes comes from the design or maintenance of the building</a:t>
            </a:r>
          </a:p>
        </p:txBody>
      </p:sp>
    </p:spTree>
    <p:extLst>
      <p:ext uri="{BB962C8B-B14F-4D97-AF65-F5344CB8AC3E}">
        <p14:creationId xmlns:p14="http://schemas.microsoft.com/office/powerpoint/2010/main" val="207005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08AA5-A29A-ABAD-2BC8-0660AE4B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8F5258-7CE5-4DC8-D4B3-7EFA29D40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CC7C9-B85B-0F89-48D3-FE45F23F1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1FB221-27B3-52C6-2449-0C3E844CD7A0}"/>
              </a:ext>
            </a:extLst>
          </p:cNvPr>
          <p:cNvGrpSpPr/>
          <p:nvPr/>
        </p:nvGrpSpPr>
        <p:grpSpPr>
          <a:xfrm>
            <a:off x="6729122" y="1920856"/>
            <a:ext cx="2160000" cy="3664830"/>
            <a:chOff x="6729122" y="1920856"/>
            <a:chExt cx="2160000" cy="366483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331DD40-6F19-7D4D-E5DF-F6E7420AB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369122" y="2280856"/>
              <a:ext cx="2880000" cy="21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F7CF408-B8D7-1C6A-AB49-B5A91D9B95E6}"/>
                </a:ext>
              </a:extLst>
            </p:cNvPr>
            <p:cNvSpPr txBox="1"/>
            <p:nvPr/>
          </p:nvSpPr>
          <p:spPr>
            <a:xfrm>
              <a:off x="6729122" y="4800856"/>
              <a:ext cx="2160000" cy="7848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Back pain after falling down the stairs – 19 days of absence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AA27DC-AB93-7A08-C9AA-C5FD453ECF05}"/>
              </a:ext>
            </a:extLst>
          </p:cNvPr>
          <p:cNvGrpSpPr/>
          <p:nvPr/>
        </p:nvGrpSpPr>
        <p:grpSpPr>
          <a:xfrm>
            <a:off x="3549675" y="1728723"/>
            <a:ext cx="2160000" cy="3912048"/>
            <a:chOff x="3549675" y="1728723"/>
            <a:chExt cx="2160000" cy="391204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B14224-3EFB-B714-B3D7-76407B969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75" y="1728723"/>
              <a:ext cx="2160000" cy="288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A7DF79-C631-A86F-7C40-815828C4474A}"/>
                </a:ext>
              </a:extLst>
            </p:cNvPr>
            <p:cNvSpPr txBox="1"/>
            <p:nvPr/>
          </p:nvSpPr>
          <p:spPr>
            <a:xfrm>
              <a:off x="3549675" y="4625108"/>
              <a:ext cx="216000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Fracture of tibia after falling into an opened false floor – 180 days of absence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8A893BA-D1E0-EDE8-0479-085C714CC26A}"/>
              </a:ext>
            </a:extLst>
          </p:cNvPr>
          <p:cNvGrpSpPr/>
          <p:nvPr/>
        </p:nvGrpSpPr>
        <p:grpSpPr>
          <a:xfrm>
            <a:off x="536984" y="1708866"/>
            <a:ext cx="2160000" cy="4339085"/>
            <a:chOff x="536984" y="1708866"/>
            <a:chExt cx="2160000" cy="433908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AC0B01B-F560-4137-0138-889F9C3B93C0}"/>
                </a:ext>
              </a:extLst>
            </p:cNvPr>
            <p:cNvSpPr txBox="1"/>
            <p:nvPr/>
          </p:nvSpPr>
          <p:spPr>
            <a:xfrm>
              <a:off x="536984" y="4570623"/>
              <a:ext cx="2160000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Multiple contusions after falling into a false floor, a plate having slipped away on its way – 47 days of absence</a:t>
              </a:r>
            </a:p>
          </p:txBody>
        </p:sp>
        <p:pic>
          <p:nvPicPr>
            <p:cNvPr id="15" name="IMG_4022.jpeg" descr="IMG_4022.jpeg">
              <a:extLst>
                <a:ext uri="{FF2B5EF4-FFF2-40B4-BE49-F238E27FC236}">
                  <a16:creationId xmlns:a16="http://schemas.microsoft.com/office/drawing/2014/main" id="{9C7D614F-AB73-6A1B-83BF-67004FCBC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0875" r="22386"/>
            <a:stretch/>
          </p:blipFill>
          <p:spPr>
            <a:xfrm>
              <a:off x="536984" y="1708866"/>
              <a:ext cx="2160000" cy="2855208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98C88E3A-A7C6-BC42-0C72-29D4CD89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dirty="0"/>
              <a:t>Example of accidents at work over the years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21EB89-5D9B-DD1C-C4B9-CAE1076C14A9}"/>
              </a:ext>
            </a:extLst>
          </p:cNvPr>
          <p:cNvGrpSpPr/>
          <p:nvPr/>
        </p:nvGrpSpPr>
        <p:grpSpPr>
          <a:xfrm>
            <a:off x="9398592" y="1920857"/>
            <a:ext cx="2160000" cy="3902012"/>
            <a:chOff x="9398592" y="1920857"/>
            <a:chExt cx="2160000" cy="3902012"/>
          </a:xfrm>
        </p:grpSpPr>
        <p:pic>
          <p:nvPicPr>
            <p:cNvPr id="6" name="Picture 5" descr="A row of stone slabs&#10;&#10;AI-generated content may be incorrect.">
              <a:extLst>
                <a:ext uri="{FF2B5EF4-FFF2-40B4-BE49-F238E27FC236}">
                  <a16:creationId xmlns:a16="http://schemas.microsoft.com/office/drawing/2014/main" id="{04CB54F9-DF73-C53A-0F70-129842631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124" r="29780"/>
            <a:stretch/>
          </p:blipFill>
          <p:spPr>
            <a:xfrm rot="5400000">
              <a:off x="9038592" y="2280857"/>
              <a:ext cx="2880000" cy="215999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8FFC09-B583-F398-7C30-7AF3173C5EF4}"/>
                </a:ext>
              </a:extLst>
            </p:cNvPr>
            <p:cNvSpPr txBox="1"/>
            <p:nvPr/>
          </p:nvSpPr>
          <p:spPr>
            <a:xfrm>
              <a:off x="9398592" y="4807206"/>
              <a:ext cx="216000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/>
                <a:t>Contusions to elbows and hands while falling slipping on a step edge – no days of absence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333A48A-E0B1-7F81-125D-F17630D61777}"/>
              </a:ext>
            </a:extLst>
          </p:cNvPr>
          <p:cNvSpPr txBox="1"/>
          <p:nvPr/>
        </p:nvSpPr>
        <p:spPr>
          <a:xfrm>
            <a:off x="6447692" y="1088901"/>
            <a:ext cx="55141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i="1" dirty="0"/>
              <a:t>… where one of the causes comes from the design or maintenance of the building</a:t>
            </a:r>
          </a:p>
        </p:txBody>
      </p:sp>
    </p:spTree>
    <p:extLst>
      <p:ext uri="{BB962C8B-B14F-4D97-AF65-F5344CB8AC3E}">
        <p14:creationId xmlns:p14="http://schemas.microsoft.com/office/powerpoint/2010/main" val="50693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1707</TotalTime>
  <Words>712</Words>
  <Application>Microsoft Office PowerPoint</Application>
  <PresentationFormat>Widescreen</PresentationFormat>
  <Paragraphs>117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Bradley Hand ITC</vt:lpstr>
      <vt:lpstr>Calibri</vt:lpstr>
      <vt:lpstr>Wingdings</vt:lpstr>
      <vt:lpstr>Office Theme</vt:lpstr>
      <vt:lpstr>TSO meet-up Safety incident management:  your participation is key!</vt:lpstr>
      <vt:lpstr>Congratulations!</vt:lpstr>
      <vt:lpstr>PowerPoint Presentation</vt:lpstr>
      <vt:lpstr>PowerPoint Presentation</vt:lpstr>
      <vt:lpstr>Excel spreadsheet</vt:lpstr>
      <vt:lpstr>Safety incidents statistics over the last 6 years</vt:lpstr>
      <vt:lpstr>Accident at work statistics over the last 6 years</vt:lpstr>
      <vt:lpstr>Example of accidents at work over the years</vt:lpstr>
      <vt:lpstr>Example of accidents at work over the years</vt:lpstr>
      <vt:lpstr>Example of other safety incidents in buildings over the years (material damage only)</vt:lpstr>
      <vt:lpstr>Improve the safety when entering buildings – campaign on carpets</vt:lpstr>
      <vt:lpstr>Improve the safety when entering buildings – campaign on outside stairs</vt:lpstr>
      <vt:lpstr>Improve the safety inside buildings – campaign on false-floors</vt:lpstr>
      <vt:lpstr>Improve the safety when entering buildings – campaign on identification of glass walls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Carine Pividori</cp:lastModifiedBy>
  <cp:revision>153</cp:revision>
  <dcterms:created xsi:type="dcterms:W3CDTF">2023-03-09T16:25:59Z</dcterms:created>
  <dcterms:modified xsi:type="dcterms:W3CDTF">2025-05-23T06:06:32Z</dcterms:modified>
</cp:coreProperties>
</file>