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298" r:id="rId3"/>
    <p:sldId id="293" r:id="rId4"/>
    <p:sldId id="1499" r:id="rId5"/>
    <p:sldId id="306" r:id="rId6"/>
    <p:sldId id="294" r:id="rId7"/>
    <p:sldId id="308" r:id="rId8"/>
    <p:sldId id="1886" r:id="rId9"/>
    <p:sldId id="4489" r:id="rId10"/>
    <p:sldId id="1746" r:id="rId11"/>
    <p:sldId id="4491" r:id="rId12"/>
    <p:sldId id="4604" r:id="rId13"/>
    <p:sldId id="301" r:id="rId14"/>
    <p:sldId id="305" r:id="rId15"/>
    <p:sldId id="304" r:id="rId16"/>
    <p:sldId id="272" r:id="rId17"/>
    <p:sldId id="302" r:id="rId18"/>
    <p:sldId id="28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9FB6"/>
    <a:srgbClr val="BED5E9"/>
    <a:srgbClr val="D8DBE4"/>
    <a:srgbClr val="DDEFE9"/>
    <a:srgbClr val="E5F3EE"/>
    <a:srgbClr val="1DFF83"/>
    <a:srgbClr val="AEC6D9"/>
    <a:srgbClr val="EDABA6"/>
    <a:srgbClr val="D5E6CE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86"/>
  </p:normalViewPr>
  <p:slideViewPr>
    <p:cSldViewPr snapToGrid="0" snapToObjects="1">
      <p:cViewPr varScale="1">
        <p:scale>
          <a:sx n="149" d="100"/>
          <a:sy n="149" d="100"/>
        </p:scale>
        <p:origin x="2100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Users\mar\cernbox\SCE%202021\DH%20only\%20Council%20weeks,%20SPC,%20FC\SCE%20TALKS%20TO%20FC\2024\2024-08-28%20-%20SITE-CONS%20-%20Categories%20incl%20safety%20and%20environment%20portion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1"/>
          <c:order val="0"/>
          <c:tx>
            <c:strRef>
              <c:f>'Safety &amp; Environment May2024'!$T$229</c:f>
              <c:strCache>
                <c:ptCount val="1"/>
                <c:pt idx="0">
                  <c:v>CAMPAIGN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'Safety &amp; Environment May2024'!$S$230:$S$242</c:f>
              <c:numCache>
                <c:formatCode>General</c:formatCode>
                <c:ptCount val="1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  <c:pt idx="10">
                  <c:v>2031</c:v>
                </c:pt>
                <c:pt idx="11">
                  <c:v>2032</c:v>
                </c:pt>
                <c:pt idx="12">
                  <c:v>2033</c:v>
                </c:pt>
              </c:numCache>
            </c:numRef>
          </c:cat>
          <c:val>
            <c:numRef>
              <c:f>'Safety &amp; Environment May2024'!$T$230:$T$242</c:f>
              <c:numCache>
                <c:formatCode>General</c:formatCode>
                <c:ptCount val="13"/>
                <c:pt idx="0">
                  <c:v>3493</c:v>
                </c:pt>
                <c:pt idx="1">
                  <c:v>5074</c:v>
                </c:pt>
                <c:pt idx="2">
                  <c:v>7223</c:v>
                </c:pt>
                <c:pt idx="3">
                  <c:v>4475</c:v>
                </c:pt>
                <c:pt idx="4">
                  <c:v>5888</c:v>
                </c:pt>
                <c:pt idx="5">
                  <c:v>2730</c:v>
                </c:pt>
                <c:pt idx="6">
                  <c:v>2907</c:v>
                </c:pt>
                <c:pt idx="7">
                  <c:v>3705</c:v>
                </c:pt>
                <c:pt idx="8">
                  <c:v>4260</c:v>
                </c:pt>
                <c:pt idx="9">
                  <c:v>4215</c:v>
                </c:pt>
                <c:pt idx="10">
                  <c:v>4160</c:v>
                </c:pt>
                <c:pt idx="11">
                  <c:v>4160</c:v>
                </c:pt>
                <c:pt idx="12">
                  <c:v>4160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30-4BBB-A49A-F84F1D46C08C}"/>
            </c:ext>
          </c:extLst>
        </c:ser>
        <c:ser>
          <c:idx val="8"/>
          <c:order val="1"/>
          <c:tx>
            <c:strRef>
              <c:f>'Safety &amp; Environment May2024'!$AA$229</c:f>
              <c:strCache>
                <c:ptCount val="1"/>
                <c:pt idx="0">
                  <c:v>PREVENTIVE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 w="28575" cap="rnd">
              <a:noFill/>
              <a:round/>
            </a:ln>
            <a:effectLst/>
          </c:spPr>
          <c:invertIfNegative val="0"/>
          <c:val>
            <c:numRef>
              <c:f>'Safety &amp; Environment May2024'!$AA$230:$AA$242</c:f>
              <c:numCache>
                <c:formatCode>General</c:formatCode>
                <c:ptCount val="13"/>
                <c:pt idx="0">
                  <c:v>822</c:v>
                </c:pt>
                <c:pt idx="1">
                  <c:v>458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230-4BBB-A49A-F84F1D46C08C}"/>
            </c:ext>
          </c:extLst>
        </c:ser>
        <c:ser>
          <c:idx val="5"/>
          <c:order val="2"/>
          <c:tx>
            <c:strRef>
              <c:f>'Safety &amp; Environment May2024'!$X$229</c:f>
              <c:strCache>
                <c:ptCount val="1"/>
                <c:pt idx="0">
                  <c:v>OPERATION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'Safety &amp; Environment May2024'!$S$230:$S$242</c:f>
              <c:numCache>
                <c:formatCode>General</c:formatCode>
                <c:ptCount val="1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  <c:pt idx="10">
                  <c:v>2031</c:v>
                </c:pt>
                <c:pt idx="11">
                  <c:v>2032</c:v>
                </c:pt>
                <c:pt idx="12">
                  <c:v>2033</c:v>
                </c:pt>
              </c:numCache>
            </c:numRef>
          </c:cat>
          <c:val>
            <c:numRef>
              <c:f>'Safety &amp; Environment May2024'!$X$230:$X$242</c:f>
              <c:numCache>
                <c:formatCode>General</c:formatCode>
                <c:ptCount val="13"/>
                <c:pt idx="0">
                  <c:v>1009</c:v>
                </c:pt>
                <c:pt idx="1">
                  <c:v>917</c:v>
                </c:pt>
                <c:pt idx="2">
                  <c:v>1076</c:v>
                </c:pt>
                <c:pt idx="3">
                  <c:v>315</c:v>
                </c:pt>
                <c:pt idx="4">
                  <c:v>700</c:v>
                </c:pt>
                <c:pt idx="5">
                  <c:v>700</c:v>
                </c:pt>
                <c:pt idx="6">
                  <c:v>700</c:v>
                </c:pt>
                <c:pt idx="7">
                  <c:v>700</c:v>
                </c:pt>
                <c:pt idx="8">
                  <c:v>750</c:v>
                </c:pt>
                <c:pt idx="9">
                  <c:v>750</c:v>
                </c:pt>
                <c:pt idx="10">
                  <c:v>750</c:v>
                </c:pt>
                <c:pt idx="11">
                  <c:v>750</c:v>
                </c:pt>
                <c:pt idx="12">
                  <c:v>750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230-4BBB-A49A-F84F1D46C08C}"/>
            </c:ext>
          </c:extLst>
        </c:ser>
        <c:ser>
          <c:idx val="3"/>
          <c:order val="3"/>
          <c:tx>
            <c:strRef>
              <c:f>'Safety &amp; Environment May2024'!$V$229</c:f>
              <c:strCache>
                <c:ptCount val="1"/>
                <c:pt idx="0">
                  <c:v>DEMOLITION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'Safety &amp; Environment May2024'!$S$230:$S$242</c:f>
              <c:numCache>
                <c:formatCode>General</c:formatCode>
                <c:ptCount val="1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  <c:pt idx="10">
                  <c:v>2031</c:v>
                </c:pt>
                <c:pt idx="11">
                  <c:v>2032</c:v>
                </c:pt>
                <c:pt idx="12">
                  <c:v>2033</c:v>
                </c:pt>
              </c:numCache>
            </c:numRef>
          </c:cat>
          <c:val>
            <c:numRef>
              <c:f>'Safety &amp; Environment May2024'!$V$230:$V$242</c:f>
              <c:numCache>
                <c:formatCode>General</c:formatCode>
                <c:ptCount val="13"/>
                <c:pt idx="0">
                  <c:v>418</c:v>
                </c:pt>
                <c:pt idx="1">
                  <c:v>46</c:v>
                </c:pt>
                <c:pt idx="2">
                  <c:v>3</c:v>
                </c:pt>
                <c:pt idx="3">
                  <c:v>21</c:v>
                </c:pt>
                <c:pt idx="4">
                  <c:v>100</c:v>
                </c:pt>
                <c:pt idx="5">
                  <c:v>145</c:v>
                </c:pt>
                <c:pt idx="6">
                  <c:v>200</c:v>
                </c:pt>
                <c:pt idx="7">
                  <c:v>250</c:v>
                </c:pt>
                <c:pt idx="8">
                  <c:v>500</c:v>
                </c:pt>
                <c:pt idx="9">
                  <c:v>350</c:v>
                </c:pt>
                <c:pt idx="10">
                  <c:v>400</c:v>
                </c:pt>
                <c:pt idx="11">
                  <c:v>400</c:v>
                </c:pt>
                <c:pt idx="12">
                  <c:v>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230-4BBB-A49A-F84F1D46C08C}"/>
            </c:ext>
          </c:extLst>
        </c:ser>
        <c:ser>
          <c:idx val="2"/>
          <c:order val="4"/>
          <c:tx>
            <c:strRef>
              <c:f>'Safety &amp; Environment May2024'!$U$229</c:f>
              <c:strCache>
                <c:ptCount val="1"/>
                <c:pt idx="0">
                  <c:v>CORRECTIVE</c:v>
                </c:pt>
              </c:strCache>
            </c:strRef>
          </c:tx>
          <c:spPr>
            <a:solidFill>
              <a:schemeClr val="accent6">
                <a:lumMod val="75000"/>
                <a:alpha val="88919"/>
              </a:schemeClr>
            </a:solidFill>
            <a:ln>
              <a:noFill/>
            </a:ln>
            <a:effectLst/>
          </c:spPr>
          <c:invertIfNegative val="0"/>
          <c:cat>
            <c:numRef>
              <c:f>'Safety &amp; Environment May2024'!$S$230:$S$242</c:f>
              <c:numCache>
                <c:formatCode>General</c:formatCode>
                <c:ptCount val="1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  <c:pt idx="10">
                  <c:v>2031</c:v>
                </c:pt>
                <c:pt idx="11">
                  <c:v>2032</c:v>
                </c:pt>
                <c:pt idx="12">
                  <c:v>2033</c:v>
                </c:pt>
              </c:numCache>
            </c:numRef>
          </c:cat>
          <c:val>
            <c:numRef>
              <c:f>'Safety &amp; Environment May2024'!$U$230:$U$242</c:f>
              <c:numCache>
                <c:formatCode>General</c:formatCode>
                <c:ptCount val="13"/>
                <c:pt idx="0">
                  <c:v>11490</c:v>
                </c:pt>
                <c:pt idx="1">
                  <c:v>6366</c:v>
                </c:pt>
                <c:pt idx="2">
                  <c:v>1517</c:v>
                </c:pt>
                <c:pt idx="3">
                  <c:v>4720</c:v>
                </c:pt>
                <c:pt idx="4">
                  <c:v>1825</c:v>
                </c:pt>
                <c:pt idx="5">
                  <c:v>20</c:v>
                </c:pt>
                <c:pt idx="7">
                  <c:v>675</c:v>
                </c:pt>
                <c:pt idx="8">
                  <c:v>6040</c:v>
                </c:pt>
                <c:pt idx="9">
                  <c:v>5134</c:v>
                </c:pt>
                <c:pt idx="10">
                  <c:v>6689</c:v>
                </c:pt>
                <c:pt idx="11">
                  <c:v>6689</c:v>
                </c:pt>
                <c:pt idx="12">
                  <c:v>6619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30-4BBB-A49A-F84F1D46C08C}"/>
            </c:ext>
          </c:extLst>
        </c:ser>
        <c:ser>
          <c:idx val="7"/>
          <c:order val="5"/>
          <c:tx>
            <c:strRef>
              <c:f>'Safety &amp; Environment May2024'!$Z$229</c:f>
              <c:strCache>
                <c:ptCount val="1"/>
                <c:pt idx="0">
                  <c:v>UPGRADE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 w="28575" cap="rnd">
              <a:noFill/>
              <a:round/>
            </a:ln>
            <a:effectLst/>
          </c:spPr>
          <c:invertIfNegative val="0"/>
          <c:val>
            <c:numRef>
              <c:f>'Safety &amp; Environment May2024'!$Z$230:$Z$242</c:f>
              <c:numCache>
                <c:formatCode>General</c:formatCode>
                <c:ptCount val="13"/>
                <c:pt idx="0">
                  <c:v>914</c:v>
                </c:pt>
                <c:pt idx="1">
                  <c:v>1427</c:v>
                </c:pt>
                <c:pt idx="2">
                  <c:v>1842</c:v>
                </c:pt>
                <c:pt idx="3">
                  <c:v>1748</c:v>
                </c:pt>
                <c:pt idx="4">
                  <c:v>1410</c:v>
                </c:pt>
                <c:pt idx="5">
                  <c:v>980</c:v>
                </c:pt>
                <c:pt idx="6">
                  <c:v>980</c:v>
                </c:pt>
                <c:pt idx="7">
                  <c:v>887</c:v>
                </c:pt>
                <c:pt idx="8">
                  <c:v>380</c:v>
                </c:pt>
                <c:pt idx="9">
                  <c:v>380</c:v>
                </c:pt>
                <c:pt idx="10">
                  <c:v>380</c:v>
                </c:pt>
                <c:pt idx="11">
                  <c:v>380</c:v>
                </c:pt>
                <c:pt idx="12">
                  <c:v>380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230-4BBB-A49A-F84F1D46C08C}"/>
            </c:ext>
          </c:extLst>
        </c:ser>
        <c:ser>
          <c:idx val="6"/>
          <c:order val="6"/>
          <c:tx>
            <c:strRef>
              <c:f>'Safety &amp; Environment May2024'!$Y$229</c:f>
              <c:strCache>
                <c:ptCount val="1"/>
                <c:pt idx="0">
                  <c:v>RESERVE</c:v>
                </c:pt>
              </c:strCache>
            </c:strRef>
          </c:tx>
          <c:spPr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'Safety &amp; Environment May2024'!$S$230:$S$242</c:f>
              <c:numCache>
                <c:formatCode>General</c:formatCode>
                <c:ptCount val="1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  <c:pt idx="10">
                  <c:v>2031</c:v>
                </c:pt>
                <c:pt idx="11">
                  <c:v>2032</c:v>
                </c:pt>
                <c:pt idx="12">
                  <c:v>2033</c:v>
                </c:pt>
              </c:numCache>
            </c:numRef>
          </c:cat>
          <c:val>
            <c:numRef>
              <c:f>'Safety &amp; Environment May2024'!$Y$230:$Y$242</c:f>
              <c:numCache>
                <c:formatCode>General</c:formatCode>
                <c:ptCount val="13"/>
                <c:pt idx="0">
                  <c:v>171</c:v>
                </c:pt>
                <c:pt idx="1">
                  <c:v>250</c:v>
                </c:pt>
                <c:pt idx="2">
                  <c:v>241</c:v>
                </c:pt>
                <c:pt idx="3">
                  <c:v>249</c:v>
                </c:pt>
                <c:pt idx="4">
                  <c:v>467</c:v>
                </c:pt>
                <c:pt idx="5">
                  <c:v>1705</c:v>
                </c:pt>
                <c:pt idx="6">
                  <c:v>1780</c:v>
                </c:pt>
                <c:pt idx="7">
                  <c:v>916</c:v>
                </c:pt>
                <c:pt idx="8">
                  <c:v>731</c:v>
                </c:pt>
                <c:pt idx="9">
                  <c:v>2201</c:v>
                </c:pt>
                <c:pt idx="10">
                  <c:v>651</c:v>
                </c:pt>
                <c:pt idx="11">
                  <c:v>651</c:v>
                </c:pt>
                <c:pt idx="12">
                  <c:v>721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230-4BBB-A49A-F84F1D46C08C}"/>
            </c:ext>
          </c:extLst>
        </c:ser>
        <c:ser>
          <c:idx val="4"/>
          <c:order val="7"/>
          <c:tx>
            <c:strRef>
              <c:f>'Safety &amp; Environment May2024'!$W$229</c:f>
              <c:strCache>
                <c:ptCount val="1"/>
                <c:pt idx="0">
                  <c:v>M2P</c:v>
                </c:pt>
              </c:strCache>
            </c:strRef>
          </c:tx>
          <c:spPr>
            <a:solidFill>
              <a:schemeClr val="bg1">
                <a:lumMod val="50000"/>
                <a:alpha val="54118"/>
              </a:schemeClr>
            </a:solidFill>
            <a:ln>
              <a:noFill/>
            </a:ln>
            <a:effectLst/>
          </c:spPr>
          <c:invertIfNegative val="0"/>
          <c:cat>
            <c:numRef>
              <c:f>'Safety &amp; Environment May2024'!$S$230:$S$242</c:f>
              <c:numCache>
                <c:formatCode>General</c:formatCode>
                <c:ptCount val="1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  <c:pt idx="10">
                  <c:v>2031</c:v>
                </c:pt>
                <c:pt idx="11">
                  <c:v>2032</c:v>
                </c:pt>
                <c:pt idx="12">
                  <c:v>2033</c:v>
                </c:pt>
              </c:numCache>
            </c:numRef>
          </c:cat>
          <c:val>
            <c:numRef>
              <c:f>'Safety &amp; Environment May2024'!$W$230:$W$242</c:f>
              <c:numCache>
                <c:formatCode>General</c:formatCode>
                <c:ptCount val="13"/>
                <c:pt idx="0">
                  <c:v>881</c:v>
                </c:pt>
                <c:pt idx="1">
                  <c:v>490</c:v>
                </c:pt>
                <c:pt idx="2">
                  <c:v>789</c:v>
                </c:pt>
                <c:pt idx="3">
                  <c:v>881</c:v>
                </c:pt>
                <c:pt idx="4">
                  <c:v>943</c:v>
                </c:pt>
                <c:pt idx="5">
                  <c:v>965</c:v>
                </c:pt>
                <c:pt idx="6">
                  <c:v>898</c:v>
                </c:pt>
                <c:pt idx="7">
                  <c:v>898</c:v>
                </c:pt>
                <c:pt idx="8">
                  <c:v>898</c:v>
                </c:pt>
                <c:pt idx="9">
                  <c:v>898</c:v>
                </c:pt>
                <c:pt idx="10">
                  <c:v>898</c:v>
                </c:pt>
                <c:pt idx="11">
                  <c:v>898</c:v>
                </c:pt>
                <c:pt idx="12">
                  <c:v>898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230-4BBB-A49A-F84F1D46C0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37209695"/>
        <c:axId val="1386943424"/>
      </c:barChart>
      <c:lineChart>
        <c:grouping val="standard"/>
        <c:varyColors val="0"/>
        <c:ser>
          <c:idx val="9"/>
          <c:order val="8"/>
          <c:tx>
            <c:strRef>
              <c:f>'Safety &amp; Environment May2024'!$AB$229</c:f>
              <c:strCache>
                <c:ptCount val="1"/>
                <c:pt idx="0">
                  <c:v>Safety</c:v>
                </c:pt>
              </c:strCache>
            </c:strRef>
          </c:tx>
          <c:spPr>
            <a:ln w="3810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val>
            <c:numRef>
              <c:f>'Safety &amp; Environment May2024'!$AB$230:$AB$242</c:f>
              <c:numCache>
                <c:formatCode>0.0000</c:formatCode>
                <c:ptCount val="13"/>
                <c:pt idx="0">
                  <c:v>0.24495773749401947</c:v>
                </c:pt>
                <c:pt idx="1">
                  <c:v>0.30505302607447571</c:v>
                </c:pt>
                <c:pt idx="2">
                  <c:v>0.26736547703458602</c:v>
                </c:pt>
                <c:pt idx="3">
                  <c:v>0.23480817253121455</c:v>
                </c:pt>
                <c:pt idx="4">
                  <c:v>0.2898740991577668</c:v>
                </c:pt>
                <c:pt idx="5">
                  <c:v>0.30554553789731048</c:v>
                </c:pt>
                <c:pt idx="6">
                  <c:v>0.27582251371971622</c:v>
                </c:pt>
                <c:pt idx="7">
                  <c:v>0.30886454183266937</c:v>
                </c:pt>
                <c:pt idx="8">
                  <c:v>0.30650442477876105</c:v>
                </c:pt>
                <c:pt idx="9">
                  <c:v>0.29363558044367866</c:v>
                </c:pt>
                <c:pt idx="10">
                  <c:v>0.2895433986646565</c:v>
                </c:pt>
                <c:pt idx="11">
                  <c:v>0.2895433986646565</c:v>
                </c:pt>
                <c:pt idx="12">
                  <c:v>0.2896941632565152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C230-4BBB-A49A-F84F1D46C08C}"/>
            </c:ext>
          </c:extLst>
        </c:ser>
        <c:ser>
          <c:idx val="10"/>
          <c:order val="9"/>
          <c:tx>
            <c:strRef>
              <c:f>'Safety &amp; Environment May2024'!$AC$229</c:f>
              <c:strCache>
                <c:ptCount val="1"/>
                <c:pt idx="0">
                  <c:v>Environment + Energetic performance</c:v>
                </c:pt>
              </c:strCache>
            </c:strRef>
          </c:tx>
          <c:spPr>
            <a:ln w="38100" cap="rnd">
              <a:solidFill>
                <a:srgbClr val="FF9933"/>
              </a:solidFill>
              <a:round/>
            </a:ln>
            <a:effectLst/>
          </c:spPr>
          <c:marker>
            <c:symbol val="none"/>
          </c:marker>
          <c:val>
            <c:numRef>
              <c:f>'Safety &amp; Environment May2024'!$AC$230:$AC$242</c:f>
              <c:numCache>
                <c:formatCode>0.0000</c:formatCode>
                <c:ptCount val="13"/>
                <c:pt idx="0">
                  <c:v>0.1406995906650364</c:v>
                </c:pt>
                <c:pt idx="1">
                  <c:v>0.14129654732477473</c:v>
                </c:pt>
                <c:pt idx="2">
                  <c:v>0.20933506657212639</c:v>
                </c:pt>
                <c:pt idx="3">
                  <c:v>0.25338857359061667</c:v>
                </c:pt>
                <c:pt idx="4">
                  <c:v>0.2803473126682296</c:v>
                </c:pt>
                <c:pt idx="5">
                  <c:v>0.36287133251833742</c:v>
                </c:pt>
                <c:pt idx="6">
                  <c:v>0.3312996921429528</c:v>
                </c:pt>
                <c:pt idx="7">
                  <c:v>0.19396787848605576</c:v>
                </c:pt>
                <c:pt idx="8">
                  <c:v>0.31022492625368731</c:v>
                </c:pt>
                <c:pt idx="9">
                  <c:v>0.29528322205470603</c:v>
                </c:pt>
                <c:pt idx="10">
                  <c:v>0.32732069782468232</c:v>
                </c:pt>
                <c:pt idx="11">
                  <c:v>0.32732069782468232</c:v>
                </c:pt>
                <c:pt idx="12">
                  <c:v>0.32586330677004816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C230-4BBB-A49A-F84F1D46C0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1248304"/>
        <c:axId val="1384532000"/>
      </c:lineChart>
      <c:catAx>
        <c:axId val="16372096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386943424"/>
        <c:crosses val="autoZero"/>
        <c:auto val="1"/>
        <c:lblAlgn val="ctr"/>
        <c:lblOffset val="100"/>
        <c:noMultiLvlLbl val="0"/>
      </c:catAx>
      <c:valAx>
        <c:axId val="1386943424"/>
        <c:scaling>
          <c:orientation val="minMax"/>
          <c:max val="2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/>
                  <a:t>kCHF</a:t>
                </a:r>
              </a:p>
            </c:rich>
          </c:tx>
          <c:layout>
            <c:manualLayout>
              <c:xMode val="edge"/>
              <c:yMode val="edge"/>
              <c:x val="1.1143270876243967E-2"/>
              <c:y val="8.3680939528704174E-2"/>
            </c:manualLayout>
          </c:layout>
          <c:overlay val="0"/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637209695"/>
        <c:crosses val="autoZero"/>
        <c:crossBetween val="between"/>
      </c:valAx>
      <c:valAx>
        <c:axId val="1384532000"/>
        <c:scaling>
          <c:orientation val="minMax"/>
          <c:max val="1"/>
        </c:scaling>
        <c:delete val="0"/>
        <c:axPos val="r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61248304"/>
        <c:crosses val="max"/>
        <c:crossBetween val="between"/>
      </c:valAx>
      <c:catAx>
        <c:axId val="561248304"/>
        <c:scaling>
          <c:orientation val="minMax"/>
        </c:scaling>
        <c:delete val="1"/>
        <c:axPos val="b"/>
        <c:majorTickMark val="out"/>
        <c:minorTickMark val="none"/>
        <c:tickLblPos val="nextTo"/>
        <c:crossAx val="1384532000"/>
        <c:crosses val="autoZero"/>
        <c:auto val="1"/>
        <c:lblAlgn val="ctr"/>
        <c:lblOffset val="100"/>
        <c:noMultiLvlLbl val="0"/>
      </c:catAx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showDLblsOverMax val="0"/>
    <c:extLst/>
  </c:chart>
  <c:spPr>
    <a:ln>
      <a:noFill/>
    </a:ln>
  </c:spPr>
  <c:txPr>
    <a:bodyPr/>
    <a:lstStyle/>
    <a:p>
      <a:pPr>
        <a:defRPr/>
      </a:pPr>
      <a:endParaRPr lang="en-CH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703405919594076"/>
          <c:y val="0.14562408995883414"/>
          <c:w val="0.44106439323020519"/>
          <c:h val="0.6294681585416149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/>
            </a:solidFill>
          </c:spPr>
          <c:dPt>
            <c:idx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ADE-448E-A924-1A183C8E340C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ADE-448E-A924-1A183C8E340C}"/>
              </c:ext>
            </c:extLst>
          </c:dPt>
          <c:dLbls>
            <c:dLbl>
              <c:idx val="0"/>
              <c:layout>
                <c:manualLayout>
                  <c:x val="-0.22835250933018045"/>
                  <c:y val="-4.008991437088320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4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B6B588C-1C25-4361-8FDD-FED82213EAB8}" type="PERCENTAGE">
                      <a:rPr lang="en-US" sz="2000" b="1">
                        <a:solidFill>
                          <a:schemeClr val="bg1"/>
                        </a:solidFill>
                      </a:rPr>
                      <a:pPr>
                        <a:defRPr sz="2400"/>
                      </a:pPr>
                      <a:t>[PERCENTAGE]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602176913698159"/>
                      <c:h val="0.1745271543624121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6ADE-448E-A924-1A183C8E340C}"/>
                </c:ext>
              </c:extLst>
            </c:dLbl>
            <c:dLbl>
              <c:idx val="1"/>
              <c:layout>
                <c:manualLayout>
                  <c:x val="0.23275083037464631"/>
                  <c:y val="1.2428800660617264E-2"/>
                </c:manualLayout>
              </c:layout>
              <c:tx>
                <c:rich>
                  <a:bodyPr/>
                  <a:lstStyle/>
                  <a:p>
                    <a:fld id="{FB5B4DA7-6F63-4DE6-BAF2-FFB4D791BE25}" type="PERCENTAGE">
                      <a:rPr lang="en-US" sz="2000" b="1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600226083251604"/>
                      <c:h val="0.1549374697108394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6ADE-448E-A924-1A183C8E340C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7830382409455"/>
                      <c:h val="0.1397099219047998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6ADE-448E-A924-1A183C8E340C}"/>
                </c:ext>
              </c:extLst>
            </c:dLbl>
            <c:dLbl>
              <c:idx val="3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177010903047133"/>
                      <c:h val="0.1068534273867858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6ADE-448E-A924-1A183C8E340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Tickets Users</c:v>
                </c:pt>
                <c:pt idx="1">
                  <c:v>Maintenance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7232</c:v>
                </c:pt>
                <c:pt idx="1">
                  <c:v>6383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ADE-448E-A924-1A183C8E340C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SCE-SAM Satisfaction users</a:t>
            </a:r>
          </a:p>
        </c:rich>
      </c:tx>
      <c:layout>
        <c:manualLayout>
          <c:xMode val="edge"/>
          <c:yMode val="edge"/>
          <c:x val="0.22698130315468829"/>
          <c:y val="0.196012533998335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6981914370078743E-2"/>
          <c:y val="0.11023836674222645"/>
          <c:w val="0.94583058562992128"/>
          <c:h val="0.767486542354420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Feuil1!$A$2:$A$5</c:f>
              <c:strCache>
                <c:ptCount val="4"/>
                <c:pt idx="0">
                  <c:v>Very Satisfied</c:v>
                </c:pt>
                <c:pt idx="1">
                  <c:v>Satisfied</c:v>
                </c:pt>
                <c:pt idx="2">
                  <c:v>Dissatisfied</c:v>
                </c:pt>
                <c:pt idx="3">
                  <c:v>Very Dissatisfied</c:v>
                </c:pt>
              </c:strCache>
            </c:strRef>
          </c:cat>
          <c:val>
            <c:numRef>
              <c:f>Feuil1!$B$2:$B$5</c:f>
              <c:numCache>
                <c:formatCode>0.00%</c:formatCode>
                <c:ptCount val="4"/>
                <c:pt idx="0">
                  <c:v>0.95530000000000004</c:v>
                </c:pt>
                <c:pt idx="1">
                  <c:v>1.9099999999999999E-2</c:v>
                </c:pt>
                <c:pt idx="2">
                  <c:v>7.1999999999999998E-3</c:v>
                </c:pt>
                <c:pt idx="3">
                  <c:v>1.84E-2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B6-4F9C-A8A5-2036014BCDA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343696335"/>
        <c:axId val="1343704975"/>
      </c:barChart>
      <c:catAx>
        <c:axId val="134369633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3704975"/>
        <c:crosses val="autoZero"/>
        <c:auto val="1"/>
        <c:lblAlgn val="ctr"/>
        <c:lblOffset val="100"/>
        <c:noMultiLvlLbl val="0"/>
      </c:catAx>
      <c:valAx>
        <c:axId val="1343704975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13436963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svg"/><Relationship Id="rId13" Type="http://schemas.openxmlformats.org/officeDocument/2006/relationships/image" Target="../media/image54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svg"/><Relationship Id="rId2" Type="http://schemas.openxmlformats.org/officeDocument/2006/relationships/image" Target="../media/image43.svg"/><Relationship Id="rId1" Type="http://schemas.openxmlformats.org/officeDocument/2006/relationships/image" Target="../media/image42.png"/><Relationship Id="rId6" Type="http://schemas.openxmlformats.org/officeDocument/2006/relationships/image" Target="../media/image47.sv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svg"/><Relationship Id="rId4" Type="http://schemas.openxmlformats.org/officeDocument/2006/relationships/image" Target="../media/image45.svg"/><Relationship Id="rId9" Type="http://schemas.openxmlformats.org/officeDocument/2006/relationships/image" Target="../media/image50.png"/><Relationship Id="rId14" Type="http://schemas.openxmlformats.org/officeDocument/2006/relationships/image" Target="../media/image55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svg"/><Relationship Id="rId13" Type="http://schemas.openxmlformats.org/officeDocument/2006/relationships/image" Target="../media/image54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svg"/><Relationship Id="rId2" Type="http://schemas.openxmlformats.org/officeDocument/2006/relationships/image" Target="../media/image43.svg"/><Relationship Id="rId1" Type="http://schemas.openxmlformats.org/officeDocument/2006/relationships/image" Target="../media/image42.png"/><Relationship Id="rId6" Type="http://schemas.openxmlformats.org/officeDocument/2006/relationships/image" Target="../media/image47.sv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svg"/><Relationship Id="rId4" Type="http://schemas.openxmlformats.org/officeDocument/2006/relationships/image" Target="../media/image45.svg"/><Relationship Id="rId9" Type="http://schemas.openxmlformats.org/officeDocument/2006/relationships/image" Target="../media/image50.png"/><Relationship Id="rId14" Type="http://schemas.openxmlformats.org/officeDocument/2006/relationships/image" Target="../media/image5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D77861-E95E-477A-B7C3-845C3964DFA1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E5597DF-5E25-4D36-8812-C9C263ED688C}">
      <dgm:prSet phldrT="[Text]" custT="1"/>
      <dgm:spPr/>
      <dgm:t>
        <a:bodyPr/>
        <a:lstStyle/>
        <a:p>
          <a:pPr algn="ctr"/>
          <a:r>
            <a:rPr lang="en-US" sz="1400" dirty="0"/>
            <a:t>Construction</a:t>
          </a:r>
        </a:p>
        <a:p>
          <a:pPr algn="ctr"/>
          <a:r>
            <a:rPr lang="en-US" sz="1100" dirty="0"/>
            <a:t>No maintenance</a:t>
          </a:r>
          <a:endParaRPr lang="en-GB" sz="1400" dirty="0"/>
        </a:p>
      </dgm:t>
    </dgm:pt>
    <dgm:pt modelId="{DD6BA0AC-E643-4662-A382-7AA2BDCAF477}" type="parTrans" cxnId="{156F5054-9B58-47C4-9B58-4F67FFDEB0A5}">
      <dgm:prSet/>
      <dgm:spPr/>
      <dgm:t>
        <a:bodyPr/>
        <a:lstStyle/>
        <a:p>
          <a:endParaRPr lang="en-GB"/>
        </a:p>
      </dgm:t>
    </dgm:pt>
    <dgm:pt modelId="{6F5D1A7A-D89B-443B-8CD4-65BCA505F772}" type="sibTrans" cxnId="{156F5054-9B58-47C4-9B58-4F67FFDEB0A5}">
      <dgm:prSet/>
      <dgm:spPr/>
      <dgm:t>
        <a:bodyPr/>
        <a:lstStyle/>
        <a:p>
          <a:endParaRPr lang="en-GB"/>
        </a:p>
      </dgm:t>
    </dgm:pt>
    <dgm:pt modelId="{B8BDCD23-CA2C-48D1-BB25-FA1204E3E71A}">
      <dgm:prSet phldrT="[Text]" custT="1"/>
      <dgm:spPr/>
      <dgm:t>
        <a:bodyPr/>
        <a:lstStyle/>
        <a:p>
          <a:pPr algn="ctr">
            <a:spcBef>
              <a:spcPts val="1200"/>
            </a:spcBef>
          </a:pPr>
          <a:r>
            <a:rPr lang="en-US" sz="1200" dirty="0"/>
            <a:t>Operation</a:t>
          </a:r>
          <a:endParaRPr lang="en-GB" sz="1200" dirty="0"/>
        </a:p>
      </dgm:t>
    </dgm:pt>
    <dgm:pt modelId="{F7DF6ECC-7420-4180-AE6C-1A887A6EEECD}" type="parTrans" cxnId="{91634C62-246B-4893-A651-5839D71BC21F}">
      <dgm:prSet/>
      <dgm:spPr/>
      <dgm:t>
        <a:bodyPr/>
        <a:lstStyle/>
        <a:p>
          <a:endParaRPr lang="en-GB"/>
        </a:p>
      </dgm:t>
    </dgm:pt>
    <dgm:pt modelId="{0C0EBCE5-D2E4-48E4-817E-64789D197390}" type="sibTrans" cxnId="{91634C62-246B-4893-A651-5839D71BC21F}">
      <dgm:prSet/>
      <dgm:spPr/>
      <dgm:t>
        <a:bodyPr/>
        <a:lstStyle/>
        <a:p>
          <a:endParaRPr lang="en-GB"/>
        </a:p>
      </dgm:t>
    </dgm:pt>
    <dgm:pt modelId="{3E9CF641-1CBA-4C13-B3D7-F857C10272DE}">
      <dgm:prSet phldrT="[Text]" custT="1"/>
      <dgm:spPr/>
      <dgm:t>
        <a:bodyPr/>
        <a:lstStyle/>
        <a:p>
          <a:r>
            <a:rPr lang="en-US" sz="1200" dirty="0"/>
            <a:t>Retrofits / Projects / Processes / </a:t>
          </a:r>
          <a:r>
            <a:rPr lang="en-US" sz="1200" dirty="0">
              <a:solidFill>
                <a:srgbClr val="00B0F0"/>
              </a:solidFill>
            </a:rPr>
            <a:t>Upgrade</a:t>
          </a:r>
          <a:endParaRPr lang="en-GB" sz="1200" dirty="0">
            <a:solidFill>
              <a:srgbClr val="00B0F0"/>
            </a:solidFill>
          </a:endParaRPr>
        </a:p>
      </dgm:t>
    </dgm:pt>
    <dgm:pt modelId="{E875BF9F-9740-484C-B65E-C64C2E4539B9}" type="parTrans" cxnId="{AB81A916-3A8C-4192-A645-CE39F541698F}">
      <dgm:prSet/>
      <dgm:spPr/>
      <dgm:t>
        <a:bodyPr/>
        <a:lstStyle/>
        <a:p>
          <a:endParaRPr lang="en-GB"/>
        </a:p>
      </dgm:t>
    </dgm:pt>
    <dgm:pt modelId="{29886285-A4A1-462C-9A26-2CA600D27FF5}" type="sibTrans" cxnId="{AB81A916-3A8C-4192-A645-CE39F541698F}">
      <dgm:prSet/>
      <dgm:spPr/>
      <dgm:t>
        <a:bodyPr/>
        <a:lstStyle/>
        <a:p>
          <a:endParaRPr lang="en-GB"/>
        </a:p>
      </dgm:t>
    </dgm:pt>
    <dgm:pt modelId="{3BF81BBD-7127-45AE-B1B6-0FC3C842B47F}">
      <dgm:prSet phldrT="[Text]" custT="1"/>
      <dgm:spPr/>
      <dgm:t>
        <a:bodyPr/>
        <a:lstStyle/>
        <a:p>
          <a:r>
            <a:rPr lang="en-US" sz="1100" dirty="0">
              <a:solidFill>
                <a:srgbClr val="00B0F0"/>
              </a:solidFill>
            </a:rPr>
            <a:t>Demolition / Renovation</a:t>
          </a:r>
          <a:endParaRPr lang="en-GB" sz="1100" dirty="0">
            <a:solidFill>
              <a:srgbClr val="00B0F0"/>
            </a:solidFill>
          </a:endParaRPr>
        </a:p>
      </dgm:t>
    </dgm:pt>
    <dgm:pt modelId="{BFE74AD2-C8FD-4120-BFBD-46DFC0A3A3A9}" type="parTrans" cxnId="{2A8AC7A1-3842-45B1-9980-4B5A26F26F86}">
      <dgm:prSet/>
      <dgm:spPr/>
      <dgm:t>
        <a:bodyPr/>
        <a:lstStyle/>
        <a:p>
          <a:endParaRPr lang="en-GB"/>
        </a:p>
      </dgm:t>
    </dgm:pt>
    <dgm:pt modelId="{2FE5B2CE-9F1E-4A71-8D7F-325266FBFD46}" type="sibTrans" cxnId="{2A8AC7A1-3842-45B1-9980-4B5A26F26F86}">
      <dgm:prSet/>
      <dgm:spPr/>
      <dgm:t>
        <a:bodyPr/>
        <a:lstStyle/>
        <a:p>
          <a:endParaRPr lang="en-GB"/>
        </a:p>
      </dgm:t>
    </dgm:pt>
    <dgm:pt modelId="{1FB1068C-A063-4AE9-AF31-946745DF45F6}">
      <dgm:prSet phldrT="[Text]" custT="1"/>
      <dgm:spPr/>
      <dgm:t>
        <a:bodyPr/>
        <a:lstStyle/>
        <a:p>
          <a:pPr algn="ctr">
            <a:spcBef>
              <a:spcPct val="0"/>
            </a:spcBef>
          </a:pPr>
          <a:r>
            <a:rPr lang="en-US" sz="1050" dirty="0">
              <a:solidFill>
                <a:schemeClr val="accent4">
                  <a:lumMod val="60000"/>
                  <a:lumOff val="40000"/>
                </a:schemeClr>
              </a:solidFill>
            </a:rPr>
            <a:t>Regular maintenance</a:t>
          </a:r>
          <a:endParaRPr lang="en-GB" sz="1050" dirty="0">
            <a:solidFill>
              <a:schemeClr val="accent4">
                <a:lumMod val="60000"/>
                <a:lumOff val="40000"/>
              </a:schemeClr>
            </a:solidFill>
          </a:endParaRPr>
        </a:p>
      </dgm:t>
    </dgm:pt>
    <dgm:pt modelId="{917E15F4-7782-45B4-BB42-0823D2A82114}" type="parTrans" cxnId="{10071D09-D4DB-4348-B88F-DF7E5ECF0FF4}">
      <dgm:prSet/>
      <dgm:spPr/>
      <dgm:t>
        <a:bodyPr/>
        <a:lstStyle/>
        <a:p>
          <a:endParaRPr lang="en-GB"/>
        </a:p>
      </dgm:t>
    </dgm:pt>
    <dgm:pt modelId="{34C34294-D298-4EDE-A3B9-8758719FBB31}" type="sibTrans" cxnId="{10071D09-D4DB-4348-B88F-DF7E5ECF0FF4}">
      <dgm:prSet/>
      <dgm:spPr/>
      <dgm:t>
        <a:bodyPr/>
        <a:lstStyle/>
        <a:p>
          <a:endParaRPr lang="en-GB"/>
        </a:p>
      </dgm:t>
    </dgm:pt>
    <dgm:pt modelId="{386B9F78-394A-48A6-9C42-2D9A227BDB0C}">
      <dgm:prSet phldrT="[Text]" custT="1"/>
      <dgm:spPr/>
      <dgm:t>
        <a:bodyPr/>
        <a:lstStyle/>
        <a:p>
          <a:pPr algn="ctr">
            <a:spcBef>
              <a:spcPct val="0"/>
            </a:spcBef>
          </a:pPr>
          <a:r>
            <a:rPr lang="en-US" sz="1050" dirty="0">
              <a:solidFill>
                <a:srgbClr val="00B0F0"/>
              </a:solidFill>
            </a:rPr>
            <a:t>Cyclical maintenance</a:t>
          </a:r>
          <a:endParaRPr lang="en-GB" sz="1050" dirty="0">
            <a:solidFill>
              <a:srgbClr val="00B0F0"/>
            </a:solidFill>
          </a:endParaRPr>
        </a:p>
      </dgm:t>
    </dgm:pt>
    <dgm:pt modelId="{93508388-FA96-43B6-B578-6A8E1737CA7E}" type="parTrans" cxnId="{577F6397-9B39-4820-B23E-752126A08D7C}">
      <dgm:prSet/>
      <dgm:spPr/>
      <dgm:t>
        <a:bodyPr/>
        <a:lstStyle/>
        <a:p>
          <a:endParaRPr lang="en-GB"/>
        </a:p>
      </dgm:t>
    </dgm:pt>
    <dgm:pt modelId="{457400A4-2DD0-4352-A48C-2FF0A12CE889}" type="sibTrans" cxnId="{577F6397-9B39-4820-B23E-752126A08D7C}">
      <dgm:prSet/>
      <dgm:spPr/>
      <dgm:t>
        <a:bodyPr/>
        <a:lstStyle/>
        <a:p>
          <a:endParaRPr lang="en-GB"/>
        </a:p>
      </dgm:t>
    </dgm:pt>
    <dgm:pt modelId="{D35138EE-92B7-4382-9531-BA44AC694409}" type="pres">
      <dgm:prSet presAssocID="{1AD77861-E95E-477A-B7C3-845C3964DFA1}" presName="Name0" presStyleCnt="0">
        <dgm:presLayoutVars>
          <dgm:dir/>
          <dgm:resizeHandles val="exact"/>
        </dgm:presLayoutVars>
      </dgm:prSet>
      <dgm:spPr/>
    </dgm:pt>
    <dgm:pt modelId="{9CF13EC6-E1CA-41B0-B111-9A9F678675DD}" type="pres">
      <dgm:prSet presAssocID="{1AD77861-E95E-477A-B7C3-845C3964DFA1}" presName="cycle" presStyleCnt="0"/>
      <dgm:spPr/>
    </dgm:pt>
    <dgm:pt modelId="{F2C4A68E-E26F-4FF5-8E92-5CBAF96BA5DB}" type="pres">
      <dgm:prSet presAssocID="{DE5597DF-5E25-4D36-8812-C9C263ED688C}" presName="nodeFirstNode" presStyleLbl="node1" presStyleIdx="0" presStyleCnt="4">
        <dgm:presLayoutVars>
          <dgm:bulletEnabled val="1"/>
        </dgm:presLayoutVars>
      </dgm:prSet>
      <dgm:spPr/>
    </dgm:pt>
    <dgm:pt modelId="{51C8C301-6217-4F52-9B6B-A4C10918BE11}" type="pres">
      <dgm:prSet presAssocID="{6F5D1A7A-D89B-443B-8CD4-65BCA505F772}" presName="sibTransFirstNode" presStyleLbl="bgShp" presStyleIdx="0" presStyleCnt="1"/>
      <dgm:spPr/>
    </dgm:pt>
    <dgm:pt modelId="{F5D570EC-6C11-4EE0-B027-D463F930A8F9}" type="pres">
      <dgm:prSet presAssocID="{B8BDCD23-CA2C-48D1-BB25-FA1204E3E71A}" presName="nodeFollowingNodes" presStyleLbl="node1" presStyleIdx="1" presStyleCnt="4">
        <dgm:presLayoutVars>
          <dgm:bulletEnabled val="1"/>
        </dgm:presLayoutVars>
      </dgm:prSet>
      <dgm:spPr/>
    </dgm:pt>
    <dgm:pt modelId="{869D7045-3C3E-4924-8F88-D7A8EF59AC95}" type="pres">
      <dgm:prSet presAssocID="{3E9CF641-1CBA-4C13-B3D7-F857C10272DE}" presName="nodeFollowingNodes" presStyleLbl="node1" presStyleIdx="2" presStyleCnt="4">
        <dgm:presLayoutVars>
          <dgm:bulletEnabled val="1"/>
        </dgm:presLayoutVars>
      </dgm:prSet>
      <dgm:spPr/>
    </dgm:pt>
    <dgm:pt modelId="{A9FB9917-16E7-4013-B307-C7F6DF6CAB05}" type="pres">
      <dgm:prSet presAssocID="{3BF81BBD-7127-45AE-B1B6-0FC3C842B47F}" presName="nodeFollowingNodes" presStyleLbl="node1" presStyleIdx="3" presStyleCnt="4">
        <dgm:presLayoutVars>
          <dgm:bulletEnabled val="1"/>
        </dgm:presLayoutVars>
      </dgm:prSet>
      <dgm:spPr/>
    </dgm:pt>
  </dgm:ptLst>
  <dgm:cxnLst>
    <dgm:cxn modelId="{10071D09-D4DB-4348-B88F-DF7E5ECF0FF4}" srcId="{B8BDCD23-CA2C-48D1-BB25-FA1204E3E71A}" destId="{1FB1068C-A063-4AE9-AF31-946745DF45F6}" srcOrd="0" destOrd="0" parTransId="{917E15F4-7782-45B4-BB42-0823D2A82114}" sibTransId="{34C34294-D298-4EDE-A3B9-8758719FBB31}"/>
    <dgm:cxn modelId="{67B4D914-F8AC-4473-B43E-6C7A4CE16542}" type="presOf" srcId="{3E9CF641-1CBA-4C13-B3D7-F857C10272DE}" destId="{869D7045-3C3E-4924-8F88-D7A8EF59AC95}" srcOrd="0" destOrd="0" presId="urn:microsoft.com/office/officeart/2005/8/layout/cycle3"/>
    <dgm:cxn modelId="{AB81A916-3A8C-4192-A645-CE39F541698F}" srcId="{1AD77861-E95E-477A-B7C3-845C3964DFA1}" destId="{3E9CF641-1CBA-4C13-B3D7-F857C10272DE}" srcOrd="2" destOrd="0" parTransId="{E875BF9F-9740-484C-B65E-C64C2E4539B9}" sibTransId="{29886285-A4A1-462C-9A26-2CA600D27FF5}"/>
    <dgm:cxn modelId="{07901225-4816-49D9-BB6D-C8629A55B49B}" type="presOf" srcId="{386B9F78-394A-48A6-9C42-2D9A227BDB0C}" destId="{F5D570EC-6C11-4EE0-B027-D463F930A8F9}" srcOrd="0" destOrd="2" presId="urn:microsoft.com/office/officeart/2005/8/layout/cycle3"/>
    <dgm:cxn modelId="{619D6F3A-C96F-4591-BBBB-25F2038A0DCD}" type="presOf" srcId="{B8BDCD23-CA2C-48D1-BB25-FA1204E3E71A}" destId="{F5D570EC-6C11-4EE0-B027-D463F930A8F9}" srcOrd="0" destOrd="0" presId="urn:microsoft.com/office/officeart/2005/8/layout/cycle3"/>
    <dgm:cxn modelId="{1B995C62-8E1C-42FD-AFB2-9CD4C4B21773}" type="presOf" srcId="{DE5597DF-5E25-4D36-8812-C9C263ED688C}" destId="{F2C4A68E-E26F-4FF5-8E92-5CBAF96BA5DB}" srcOrd="0" destOrd="0" presId="urn:microsoft.com/office/officeart/2005/8/layout/cycle3"/>
    <dgm:cxn modelId="{91634C62-246B-4893-A651-5839D71BC21F}" srcId="{1AD77861-E95E-477A-B7C3-845C3964DFA1}" destId="{B8BDCD23-CA2C-48D1-BB25-FA1204E3E71A}" srcOrd="1" destOrd="0" parTransId="{F7DF6ECC-7420-4180-AE6C-1A887A6EEECD}" sibTransId="{0C0EBCE5-D2E4-48E4-817E-64789D197390}"/>
    <dgm:cxn modelId="{4AA7B469-E318-4D6F-8AD5-1C100F003C36}" type="presOf" srcId="{3BF81BBD-7127-45AE-B1B6-0FC3C842B47F}" destId="{A9FB9917-16E7-4013-B307-C7F6DF6CAB05}" srcOrd="0" destOrd="0" presId="urn:microsoft.com/office/officeart/2005/8/layout/cycle3"/>
    <dgm:cxn modelId="{156F5054-9B58-47C4-9B58-4F67FFDEB0A5}" srcId="{1AD77861-E95E-477A-B7C3-845C3964DFA1}" destId="{DE5597DF-5E25-4D36-8812-C9C263ED688C}" srcOrd="0" destOrd="0" parTransId="{DD6BA0AC-E643-4662-A382-7AA2BDCAF477}" sibTransId="{6F5D1A7A-D89B-443B-8CD4-65BCA505F772}"/>
    <dgm:cxn modelId="{7BF8E18F-91DA-4244-A872-079601A7C499}" type="presOf" srcId="{1FB1068C-A063-4AE9-AF31-946745DF45F6}" destId="{F5D570EC-6C11-4EE0-B027-D463F930A8F9}" srcOrd="0" destOrd="1" presId="urn:microsoft.com/office/officeart/2005/8/layout/cycle3"/>
    <dgm:cxn modelId="{577F6397-9B39-4820-B23E-752126A08D7C}" srcId="{B8BDCD23-CA2C-48D1-BB25-FA1204E3E71A}" destId="{386B9F78-394A-48A6-9C42-2D9A227BDB0C}" srcOrd="1" destOrd="0" parTransId="{93508388-FA96-43B6-B578-6A8E1737CA7E}" sibTransId="{457400A4-2DD0-4352-A48C-2FF0A12CE889}"/>
    <dgm:cxn modelId="{2A8AC7A1-3842-45B1-9980-4B5A26F26F86}" srcId="{1AD77861-E95E-477A-B7C3-845C3964DFA1}" destId="{3BF81BBD-7127-45AE-B1B6-0FC3C842B47F}" srcOrd="3" destOrd="0" parTransId="{BFE74AD2-C8FD-4120-BFBD-46DFC0A3A3A9}" sibTransId="{2FE5B2CE-9F1E-4A71-8D7F-325266FBFD46}"/>
    <dgm:cxn modelId="{C45FE4B4-C2ED-467A-BE23-9D14CF0ABB8A}" type="presOf" srcId="{1AD77861-E95E-477A-B7C3-845C3964DFA1}" destId="{D35138EE-92B7-4382-9531-BA44AC694409}" srcOrd="0" destOrd="0" presId="urn:microsoft.com/office/officeart/2005/8/layout/cycle3"/>
    <dgm:cxn modelId="{8D262EED-299A-4B96-8E3B-261262B59C5B}" type="presOf" srcId="{6F5D1A7A-D89B-443B-8CD4-65BCA505F772}" destId="{51C8C301-6217-4F52-9B6B-A4C10918BE11}" srcOrd="0" destOrd="0" presId="urn:microsoft.com/office/officeart/2005/8/layout/cycle3"/>
    <dgm:cxn modelId="{67CD3265-BC4F-43EE-928F-6FD8D214E603}" type="presParOf" srcId="{D35138EE-92B7-4382-9531-BA44AC694409}" destId="{9CF13EC6-E1CA-41B0-B111-9A9F678675DD}" srcOrd="0" destOrd="0" presId="urn:microsoft.com/office/officeart/2005/8/layout/cycle3"/>
    <dgm:cxn modelId="{50F9E15F-9C6F-4FB1-AACF-EC9E0EC4F951}" type="presParOf" srcId="{9CF13EC6-E1CA-41B0-B111-9A9F678675DD}" destId="{F2C4A68E-E26F-4FF5-8E92-5CBAF96BA5DB}" srcOrd="0" destOrd="0" presId="urn:microsoft.com/office/officeart/2005/8/layout/cycle3"/>
    <dgm:cxn modelId="{0CCEE854-6A6F-4145-980D-63FA2A2FD7FD}" type="presParOf" srcId="{9CF13EC6-E1CA-41B0-B111-9A9F678675DD}" destId="{51C8C301-6217-4F52-9B6B-A4C10918BE11}" srcOrd="1" destOrd="0" presId="urn:microsoft.com/office/officeart/2005/8/layout/cycle3"/>
    <dgm:cxn modelId="{62876451-4AA7-49AF-93DF-6D59935F321B}" type="presParOf" srcId="{9CF13EC6-E1CA-41B0-B111-9A9F678675DD}" destId="{F5D570EC-6C11-4EE0-B027-D463F930A8F9}" srcOrd="2" destOrd="0" presId="urn:microsoft.com/office/officeart/2005/8/layout/cycle3"/>
    <dgm:cxn modelId="{54F1ACA3-9F2B-4E62-A59E-3F8F7F725C20}" type="presParOf" srcId="{9CF13EC6-E1CA-41B0-B111-9A9F678675DD}" destId="{869D7045-3C3E-4924-8F88-D7A8EF59AC95}" srcOrd="3" destOrd="0" presId="urn:microsoft.com/office/officeart/2005/8/layout/cycle3"/>
    <dgm:cxn modelId="{CD275149-A295-4135-A421-1E3A5AB09C04}" type="presParOf" srcId="{9CF13EC6-E1CA-41B0-B111-9A9F678675DD}" destId="{A9FB9917-16E7-4013-B307-C7F6DF6CAB05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1E4D3E-F131-4B04-A3AE-246CDFAF4C69}" type="doc">
      <dgm:prSet loTypeId="urn:microsoft.com/office/officeart/2005/8/layout/cycle3" loCatId="cycle" qsTypeId="urn:microsoft.com/office/officeart/2005/8/quickstyle/simple5" qsCatId="simple" csTypeId="urn:microsoft.com/office/officeart/2005/8/colors/accent5_2" csCatId="accent5" phldr="1"/>
      <dgm:spPr/>
      <dgm:t>
        <a:bodyPr/>
        <a:lstStyle/>
        <a:p>
          <a:endParaRPr lang="en-GB"/>
        </a:p>
      </dgm:t>
    </dgm:pt>
    <dgm:pt modelId="{47D63144-497F-41C6-8EE5-C012098009BC}">
      <dgm:prSet phldrT="[Text]" custT="1"/>
      <dgm:spPr/>
      <dgm:t>
        <a:bodyPr/>
        <a:lstStyle/>
        <a:p>
          <a:r>
            <a:rPr lang="en-US" sz="1200" dirty="0"/>
            <a:t>Plan proposal</a:t>
          </a:r>
          <a:endParaRPr lang="en-GB" sz="1200" dirty="0"/>
        </a:p>
      </dgm:t>
    </dgm:pt>
    <dgm:pt modelId="{8DE446F3-0539-4C51-9D13-49B09A0E767B}" type="parTrans" cxnId="{DDACC206-38B8-4CC5-929F-AB1AABC80818}">
      <dgm:prSet/>
      <dgm:spPr/>
      <dgm:t>
        <a:bodyPr/>
        <a:lstStyle/>
        <a:p>
          <a:endParaRPr lang="en-GB"/>
        </a:p>
      </dgm:t>
    </dgm:pt>
    <dgm:pt modelId="{997EB12F-3DD2-43C9-A6F8-9EB66374CCB0}" type="sibTrans" cxnId="{DDACC206-38B8-4CC5-929F-AB1AABC80818}">
      <dgm:prSet/>
      <dgm:spPr/>
      <dgm:t>
        <a:bodyPr/>
        <a:lstStyle/>
        <a:p>
          <a:endParaRPr lang="en-GB"/>
        </a:p>
      </dgm:t>
    </dgm:pt>
    <dgm:pt modelId="{B4F5701E-FB62-4539-9733-0A5AA8439684}">
      <dgm:prSet phldrT="[Text]" custT="1"/>
      <dgm:spPr/>
      <dgm:t>
        <a:bodyPr/>
        <a:lstStyle/>
        <a:p>
          <a:r>
            <a:rPr lang="en-US" sz="1200" dirty="0"/>
            <a:t>Steering committee</a:t>
          </a:r>
          <a:endParaRPr lang="en-GB" sz="1200" dirty="0"/>
        </a:p>
      </dgm:t>
    </dgm:pt>
    <dgm:pt modelId="{9D4F8CEA-0F4C-4745-9DF7-98B957E6B1C2}" type="parTrans" cxnId="{B031A08B-DA7F-461E-9B39-128D00B65F2F}">
      <dgm:prSet/>
      <dgm:spPr/>
      <dgm:t>
        <a:bodyPr/>
        <a:lstStyle/>
        <a:p>
          <a:endParaRPr lang="en-GB"/>
        </a:p>
      </dgm:t>
    </dgm:pt>
    <dgm:pt modelId="{6C74B4FB-3F6A-4BF9-9C8A-E18402A49B1C}" type="sibTrans" cxnId="{B031A08B-DA7F-461E-9B39-128D00B65F2F}">
      <dgm:prSet/>
      <dgm:spPr/>
      <dgm:t>
        <a:bodyPr/>
        <a:lstStyle/>
        <a:p>
          <a:endParaRPr lang="en-GB"/>
        </a:p>
      </dgm:t>
    </dgm:pt>
    <dgm:pt modelId="{35D8D6CC-A30C-45B8-BC89-F64EA73B1340}">
      <dgm:prSet phldrT="[Text]" custT="1"/>
      <dgm:spPr/>
      <dgm:t>
        <a:bodyPr/>
        <a:lstStyle/>
        <a:p>
          <a:r>
            <a:rPr lang="en-US" sz="1200" dirty="0"/>
            <a:t>Plan update</a:t>
          </a:r>
          <a:endParaRPr lang="en-GB" sz="1200" dirty="0"/>
        </a:p>
      </dgm:t>
    </dgm:pt>
    <dgm:pt modelId="{77B368CB-512E-475F-B410-EA7E07A27566}" type="parTrans" cxnId="{736A7F0B-489C-4658-950F-7D7F67635E89}">
      <dgm:prSet/>
      <dgm:spPr/>
      <dgm:t>
        <a:bodyPr/>
        <a:lstStyle/>
        <a:p>
          <a:endParaRPr lang="en-GB"/>
        </a:p>
      </dgm:t>
    </dgm:pt>
    <dgm:pt modelId="{5B2A5BF9-5CA5-41FA-A84B-DA27B2051886}" type="sibTrans" cxnId="{736A7F0B-489C-4658-950F-7D7F67635E89}">
      <dgm:prSet/>
      <dgm:spPr/>
      <dgm:t>
        <a:bodyPr/>
        <a:lstStyle/>
        <a:p>
          <a:endParaRPr lang="en-GB"/>
        </a:p>
      </dgm:t>
    </dgm:pt>
    <dgm:pt modelId="{1A2DA256-C885-43C3-BED8-17533077690F}">
      <dgm:prSet phldrT="[Text]" custT="1"/>
      <dgm:spPr/>
      <dgm:t>
        <a:bodyPr/>
        <a:lstStyle/>
        <a:p>
          <a:r>
            <a:rPr lang="en-US" sz="1200" dirty="0"/>
            <a:t>Production follow-up</a:t>
          </a:r>
          <a:endParaRPr lang="en-GB" sz="1200" dirty="0"/>
        </a:p>
      </dgm:t>
    </dgm:pt>
    <dgm:pt modelId="{05DCBA6F-E813-4897-9B6A-4C833C8D8027}" type="parTrans" cxnId="{22B784EA-0AE1-40A6-A70D-930A01FA3105}">
      <dgm:prSet/>
      <dgm:spPr/>
      <dgm:t>
        <a:bodyPr/>
        <a:lstStyle/>
        <a:p>
          <a:endParaRPr lang="en-GB"/>
        </a:p>
      </dgm:t>
    </dgm:pt>
    <dgm:pt modelId="{1613F4A5-981E-463C-9D39-3D4E17262F86}" type="sibTrans" cxnId="{22B784EA-0AE1-40A6-A70D-930A01FA3105}">
      <dgm:prSet/>
      <dgm:spPr/>
      <dgm:t>
        <a:bodyPr/>
        <a:lstStyle/>
        <a:p>
          <a:endParaRPr lang="en-GB"/>
        </a:p>
      </dgm:t>
    </dgm:pt>
    <dgm:pt modelId="{CDE1EC69-09A0-421A-BEDE-910AB272A7AE}">
      <dgm:prSet phldrT="[Text]" custT="1"/>
      <dgm:spPr/>
      <dgm:t>
        <a:bodyPr/>
        <a:lstStyle/>
        <a:p>
          <a:r>
            <a:rPr lang="en-US" sz="1200" dirty="0"/>
            <a:t>Prioritization</a:t>
          </a:r>
          <a:endParaRPr lang="en-GB" sz="1200" dirty="0"/>
        </a:p>
      </dgm:t>
    </dgm:pt>
    <dgm:pt modelId="{BF2EC0F5-9746-4098-8564-1A52D68CB429}" type="parTrans" cxnId="{D64FFDBB-A3AA-4684-9067-D79A7D65DB48}">
      <dgm:prSet/>
      <dgm:spPr/>
      <dgm:t>
        <a:bodyPr/>
        <a:lstStyle/>
        <a:p>
          <a:endParaRPr lang="en-GB"/>
        </a:p>
      </dgm:t>
    </dgm:pt>
    <dgm:pt modelId="{1034D5BE-3E42-4B1A-B4A5-6285AF07C2C2}" type="sibTrans" cxnId="{D64FFDBB-A3AA-4684-9067-D79A7D65DB48}">
      <dgm:prSet/>
      <dgm:spPr/>
      <dgm:t>
        <a:bodyPr/>
        <a:lstStyle/>
        <a:p>
          <a:endParaRPr lang="en-GB"/>
        </a:p>
      </dgm:t>
    </dgm:pt>
    <dgm:pt modelId="{ECEBA62E-16AD-44E3-8D43-C111ECB84D6B}">
      <dgm:prSet phldrT="[Text]" custT="1"/>
      <dgm:spPr/>
      <dgm:t>
        <a:bodyPr/>
        <a:lstStyle/>
        <a:p>
          <a:r>
            <a:rPr lang="en-US" sz="1200" dirty="0"/>
            <a:t>(Workshops)</a:t>
          </a:r>
          <a:endParaRPr lang="en-GB" sz="1200" dirty="0"/>
        </a:p>
      </dgm:t>
    </dgm:pt>
    <dgm:pt modelId="{DEB1FF5E-5463-4541-86D5-6BB5F52698D2}" type="parTrans" cxnId="{1925C37D-3B2F-4E5B-A6A6-067266781F4C}">
      <dgm:prSet/>
      <dgm:spPr/>
      <dgm:t>
        <a:bodyPr/>
        <a:lstStyle/>
        <a:p>
          <a:endParaRPr lang="en-GB"/>
        </a:p>
      </dgm:t>
    </dgm:pt>
    <dgm:pt modelId="{7591CF00-974D-445D-A026-75751524B4CC}" type="sibTrans" cxnId="{1925C37D-3B2F-4E5B-A6A6-067266781F4C}">
      <dgm:prSet/>
      <dgm:spPr/>
      <dgm:t>
        <a:bodyPr/>
        <a:lstStyle/>
        <a:p>
          <a:endParaRPr lang="en-GB"/>
        </a:p>
      </dgm:t>
    </dgm:pt>
    <dgm:pt modelId="{AA059855-E0C0-42DC-B434-5F8CB1D4B9EC}" type="pres">
      <dgm:prSet presAssocID="{AB1E4D3E-F131-4B04-A3AE-246CDFAF4C69}" presName="Name0" presStyleCnt="0">
        <dgm:presLayoutVars>
          <dgm:dir/>
          <dgm:resizeHandles val="exact"/>
        </dgm:presLayoutVars>
      </dgm:prSet>
      <dgm:spPr/>
    </dgm:pt>
    <dgm:pt modelId="{30DF215B-A5F4-4FCB-B3EF-7F61D7A0CEF4}" type="pres">
      <dgm:prSet presAssocID="{AB1E4D3E-F131-4B04-A3AE-246CDFAF4C69}" presName="cycle" presStyleCnt="0"/>
      <dgm:spPr/>
    </dgm:pt>
    <dgm:pt modelId="{BB5458DE-D604-4A24-B905-67D353D62D03}" type="pres">
      <dgm:prSet presAssocID="{47D63144-497F-41C6-8EE5-C012098009BC}" presName="nodeFirstNode" presStyleLbl="node1" presStyleIdx="0" presStyleCnt="6" custScaleX="116582" custScaleY="108196">
        <dgm:presLayoutVars>
          <dgm:bulletEnabled val="1"/>
        </dgm:presLayoutVars>
      </dgm:prSet>
      <dgm:spPr/>
    </dgm:pt>
    <dgm:pt modelId="{B18D0A69-E9C8-4629-B0DF-67A11F4DAF6D}" type="pres">
      <dgm:prSet presAssocID="{997EB12F-3DD2-43C9-A6F8-9EB66374CCB0}" presName="sibTransFirstNode" presStyleLbl="bgShp" presStyleIdx="0" presStyleCnt="1"/>
      <dgm:spPr/>
    </dgm:pt>
    <dgm:pt modelId="{66DEA44D-C437-4E60-A24A-E64B63CAA27D}" type="pres">
      <dgm:prSet presAssocID="{B4F5701E-FB62-4539-9733-0A5AA8439684}" presName="nodeFollowingNodes" presStyleLbl="node1" presStyleIdx="1" presStyleCnt="6" custScaleX="125052" custScaleY="114908" custRadScaleRad="113566" custRadScaleInc="19106">
        <dgm:presLayoutVars>
          <dgm:bulletEnabled val="1"/>
        </dgm:presLayoutVars>
      </dgm:prSet>
      <dgm:spPr/>
    </dgm:pt>
    <dgm:pt modelId="{40703E74-B42D-497B-9E54-DFA145830575}" type="pres">
      <dgm:prSet presAssocID="{ECEBA62E-16AD-44E3-8D43-C111ECB84D6B}" presName="nodeFollowingNodes" presStyleLbl="node1" presStyleIdx="2" presStyleCnt="6" custScaleX="160743" custRadScaleRad="112965" custRadScaleInc="-17033">
        <dgm:presLayoutVars>
          <dgm:bulletEnabled val="1"/>
        </dgm:presLayoutVars>
      </dgm:prSet>
      <dgm:spPr/>
    </dgm:pt>
    <dgm:pt modelId="{49BBC955-4EC2-4E73-8D3D-D328FE496A6B}" type="pres">
      <dgm:prSet presAssocID="{35D8D6CC-A30C-45B8-BC89-F64EA73B1340}" presName="nodeFollowingNodes" presStyleLbl="node1" presStyleIdx="3" presStyleCnt="6" custScaleX="97200" custScaleY="111373" custRadScaleRad="103944" custRadScaleInc="-11637">
        <dgm:presLayoutVars>
          <dgm:bulletEnabled val="1"/>
        </dgm:presLayoutVars>
      </dgm:prSet>
      <dgm:spPr/>
    </dgm:pt>
    <dgm:pt modelId="{EE6CC55D-7124-4500-856C-280D97AB5859}" type="pres">
      <dgm:prSet presAssocID="{1A2DA256-C885-43C3-BED8-17533077690F}" presName="nodeFollowingNodes" presStyleLbl="node1" presStyleIdx="4" presStyleCnt="6" custScaleX="151270" custScaleY="105426" custRadScaleRad="114397" custRadScaleInc="11763">
        <dgm:presLayoutVars>
          <dgm:bulletEnabled val="1"/>
        </dgm:presLayoutVars>
      </dgm:prSet>
      <dgm:spPr/>
    </dgm:pt>
    <dgm:pt modelId="{39FB16CA-790D-4000-9347-0C38024BE2E5}" type="pres">
      <dgm:prSet presAssocID="{CDE1EC69-09A0-421A-BEDE-910AB272A7AE}" presName="nodeFollowingNodes" presStyleLbl="node1" presStyleIdx="5" presStyleCnt="6" custScaleX="135781" custScaleY="107950" custRadScaleRad="105718" custRadScaleInc="-15196">
        <dgm:presLayoutVars>
          <dgm:bulletEnabled val="1"/>
        </dgm:presLayoutVars>
      </dgm:prSet>
      <dgm:spPr/>
    </dgm:pt>
  </dgm:ptLst>
  <dgm:cxnLst>
    <dgm:cxn modelId="{DDACC206-38B8-4CC5-929F-AB1AABC80818}" srcId="{AB1E4D3E-F131-4B04-A3AE-246CDFAF4C69}" destId="{47D63144-497F-41C6-8EE5-C012098009BC}" srcOrd="0" destOrd="0" parTransId="{8DE446F3-0539-4C51-9D13-49B09A0E767B}" sibTransId="{997EB12F-3DD2-43C9-A6F8-9EB66374CCB0}"/>
    <dgm:cxn modelId="{736A7F0B-489C-4658-950F-7D7F67635E89}" srcId="{AB1E4D3E-F131-4B04-A3AE-246CDFAF4C69}" destId="{35D8D6CC-A30C-45B8-BC89-F64EA73B1340}" srcOrd="3" destOrd="0" parTransId="{77B368CB-512E-475F-B410-EA7E07A27566}" sibTransId="{5B2A5BF9-5CA5-41FA-A84B-DA27B2051886}"/>
    <dgm:cxn modelId="{23CB7228-9591-4C1B-B06D-73890D1DFC27}" type="presOf" srcId="{35D8D6CC-A30C-45B8-BC89-F64EA73B1340}" destId="{49BBC955-4EC2-4E73-8D3D-D328FE496A6B}" srcOrd="0" destOrd="0" presId="urn:microsoft.com/office/officeart/2005/8/layout/cycle3"/>
    <dgm:cxn modelId="{E897796F-8DD7-46DB-BC0C-96CE02D192F1}" type="presOf" srcId="{47D63144-497F-41C6-8EE5-C012098009BC}" destId="{BB5458DE-D604-4A24-B905-67D353D62D03}" srcOrd="0" destOrd="0" presId="urn:microsoft.com/office/officeart/2005/8/layout/cycle3"/>
    <dgm:cxn modelId="{6B8AB476-AEF3-4C44-8523-7531C34190A8}" type="presOf" srcId="{997EB12F-3DD2-43C9-A6F8-9EB66374CCB0}" destId="{B18D0A69-E9C8-4629-B0DF-67A11F4DAF6D}" srcOrd="0" destOrd="0" presId="urn:microsoft.com/office/officeart/2005/8/layout/cycle3"/>
    <dgm:cxn modelId="{F3D79179-920F-4F5C-84A4-C6A04B36CDB2}" type="presOf" srcId="{CDE1EC69-09A0-421A-BEDE-910AB272A7AE}" destId="{39FB16CA-790D-4000-9347-0C38024BE2E5}" srcOrd="0" destOrd="0" presId="urn:microsoft.com/office/officeart/2005/8/layout/cycle3"/>
    <dgm:cxn modelId="{1925C37D-3B2F-4E5B-A6A6-067266781F4C}" srcId="{AB1E4D3E-F131-4B04-A3AE-246CDFAF4C69}" destId="{ECEBA62E-16AD-44E3-8D43-C111ECB84D6B}" srcOrd="2" destOrd="0" parTransId="{DEB1FF5E-5463-4541-86D5-6BB5F52698D2}" sibTransId="{7591CF00-974D-445D-A026-75751524B4CC}"/>
    <dgm:cxn modelId="{B031A08B-DA7F-461E-9B39-128D00B65F2F}" srcId="{AB1E4D3E-F131-4B04-A3AE-246CDFAF4C69}" destId="{B4F5701E-FB62-4539-9733-0A5AA8439684}" srcOrd="1" destOrd="0" parTransId="{9D4F8CEA-0F4C-4745-9DF7-98B957E6B1C2}" sibTransId="{6C74B4FB-3F6A-4BF9-9C8A-E18402A49B1C}"/>
    <dgm:cxn modelId="{912F46A4-F1D5-433A-9E81-9DFC0A663244}" type="presOf" srcId="{B4F5701E-FB62-4539-9733-0A5AA8439684}" destId="{66DEA44D-C437-4E60-A24A-E64B63CAA27D}" srcOrd="0" destOrd="0" presId="urn:microsoft.com/office/officeart/2005/8/layout/cycle3"/>
    <dgm:cxn modelId="{D64FFDBB-A3AA-4684-9067-D79A7D65DB48}" srcId="{AB1E4D3E-F131-4B04-A3AE-246CDFAF4C69}" destId="{CDE1EC69-09A0-421A-BEDE-910AB272A7AE}" srcOrd="5" destOrd="0" parTransId="{BF2EC0F5-9746-4098-8564-1A52D68CB429}" sibTransId="{1034D5BE-3E42-4B1A-B4A5-6285AF07C2C2}"/>
    <dgm:cxn modelId="{009CB7C9-464D-46DD-8050-5D6149138126}" type="presOf" srcId="{AB1E4D3E-F131-4B04-A3AE-246CDFAF4C69}" destId="{AA059855-E0C0-42DC-B434-5F8CB1D4B9EC}" srcOrd="0" destOrd="0" presId="urn:microsoft.com/office/officeart/2005/8/layout/cycle3"/>
    <dgm:cxn modelId="{B6EAC5D7-4429-4AD9-9EFA-D22DCC0C6144}" type="presOf" srcId="{ECEBA62E-16AD-44E3-8D43-C111ECB84D6B}" destId="{40703E74-B42D-497B-9E54-DFA145830575}" srcOrd="0" destOrd="0" presId="urn:microsoft.com/office/officeart/2005/8/layout/cycle3"/>
    <dgm:cxn modelId="{CFBEF5E6-BD8F-4AC7-A163-13AD618594A4}" type="presOf" srcId="{1A2DA256-C885-43C3-BED8-17533077690F}" destId="{EE6CC55D-7124-4500-856C-280D97AB5859}" srcOrd="0" destOrd="0" presId="urn:microsoft.com/office/officeart/2005/8/layout/cycle3"/>
    <dgm:cxn modelId="{22B784EA-0AE1-40A6-A70D-930A01FA3105}" srcId="{AB1E4D3E-F131-4B04-A3AE-246CDFAF4C69}" destId="{1A2DA256-C885-43C3-BED8-17533077690F}" srcOrd="4" destOrd="0" parTransId="{05DCBA6F-E813-4897-9B6A-4C833C8D8027}" sibTransId="{1613F4A5-981E-463C-9D39-3D4E17262F86}"/>
    <dgm:cxn modelId="{3512BB52-3243-4735-8C04-584885B9E3ED}" type="presParOf" srcId="{AA059855-E0C0-42DC-B434-5F8CB1D4B9EC}" destId="{30DF215B-A5F4-4FCB-B3EF-7F61D7A0CEF4}" srcOrd="0" destOrd="0" presId="urn:microsoft.com/office/officeart/2005/8/layout/cycle3"/>
    <dgm:cxn modelId="{D70AD115-DE76-4762-A3A2-9B0C0C28EFDB}" type="presParOf" srcId="{30DF215B-A5F4-4FCB-B3EF-7F61D7A0CEF4}" destId="{BB5458DE-D604-4A24-B905-67D353D62D03}" srcOrd="0" destOrd="0" presId="urn:microsoft.com/office/officeart/2005/8/layout/cycle3"/>
    <dgm:cxn modelId="{F2CAC1E8-6D91-477B-A62C-BBEA34A25252}" type="presParOf" srcId="{30DF215B-A5F4-4FCB-B3EF-7F61D7A0CEF4}" destId="{B18D0A69-E9C8-4629-B0DF-67A11F4DAF6D}" srcOrd="1" destOrd="0" presId="urn:microsoft.com/office/officeart/2005/8/layout/cycle3"/>
    <dgm:cxn modelId="{270DAE63-A923-4885-B9BB-7EF39958CFC1}" type="presParOf" srcId="{30DF215B-A5F4-4FCB-B3EF-7F61D7A0CEF4}" destId="{66DEA44D-C437-4E60-A24A-E64B63CAA27D}" srcOrd="2" destOrd="0" presId="urn:microsoft.com/office/officeart/2005/8/layout/cycle3"/>
    <dgm:cxn modelId="{B9368D87-7BA3-4BC7-A1E7-566E64B2EB99}" type="presParOf" srcId="{30DF215B-A5F4-4FCB-B3EF-7F61D7A0CEF4}" destId="{40703E74-B42D-497B-9E54-DFA145830575}" srcOrd="3" destOrd="0" presId="urn:microsoft.com/office/officeart/2005/8/layout/cycle3"/>
    <dgm:cxn modelId="{1999AB91-2A2E-4059-8F95-98919C914278}" type="presParOf" srcId="{30DF215B-A5F4-4FCB-B3EF-7F61D7A0CEF4}" destId="{49BBC955-4EC2-4E73-8D3D-D328FE496A6B}" srcOrd="4" destOrd="0" presId="urn:microsoft.com/office/officeart/2005/8/layout/cycle3"/>
    <dgm:cxn modelId="{AEC979F0-DA32-4AB8-8883-B08EF9F8905B}" type="presParOf" srcId="{30DF215B-A5F4-4FCB-B3EF-7F61D7A0CEF4}" destId="{EE6CC55D-7124-4500-856C-280D97AB5859}" srcOrd="5" destOrd="0" presId="urn:microsoft.com/office/officeart/2005/8/layout/cycle3"/>
    <dgm:cxn modelId="{ECF9C981-53EC-4FE4-878B-CC2D1BD26CD8}" type="presParOf" srcId="{30DF215B-A5F4-4FCB-B3EF-7F61D7A0CEF4}" destId="{39FB16CA-790D-4000-9347-0C38024BE2E5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0984AD2-51D8-EF4F-AA2F-1FF32728EF37}" type="doc">
      <dgm:prSet loTypeId="urn:microsoft.com/office/officeart/2008/layout/PictureLineup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9968F79-CCE0-EB4B-8248-06EE928DE54A}">
      <dgm:prSet phldrT="[Text]" custT="1"/>
      <dgm:spPr/>
      <dgm:t>
        <a:bodyPr/>
        <a:lstStyle/>
        <a:p>
          <a:pPr marL="0" algn="ctr"/>
          <a:r>
            <a:rPr lang="en-GB" sz="1800" b="1" dirty="0"/>
            <a:t>Mobility</a:t>
          </a:r>
        </a:p>
      </dgm:t>
    </dgm:pt>
    <dgm:pt modelId="{309EF897-3635-C449-BD0A-623736C7C042}" type="parTrans" cxnId="{8AB0E65B-764F-6C4B-B3D9-F597D499BC1A}">
      <dgm:prSet/>
      <dgm:spPr/>
      <dgm:t>
        <a:bodyPr/>
        <a:lstStyle/>
        <a:p>
          <a:endParaRPr lang="en-GB"/>
        </a:p>
      </dgm:t>
    </dgm:pt>
    <dgm:pt modelId="{AF0C3A4D-C747-2D48-B791-91ED515968E3}" type="sibTrans" cxnId="{8AB0E65B-764F-6C4B-B3D9-F597D499BC1A}">
      <dgm:prSet/>
      <dgm:spPr/>
      <dgm:t>
        <a:bodyPr/>
        <a:lstStyle/>
        <a:p>
          <a:endParaRPr lang="en-GB"/>
        </a:p>
      </dgm:t>
    </dgm:pt>
    <dgm:pt modelId="{D1E27B13-399B-C144-9EA7-2320CF5E5D8C}">
      <dgm:prSet phldrT="[Text]" custT="1"/>
      <dgm:spPr/>
      <dgm:t>
        <a:bodyPr/>
        <a:lstStyle/>
        <a:p>
          <a:pPr algn="ctr"/>
          <a:r>
            <a:rPr lang="en-GB" sz="1600" b="1"/>
            <a:t>Waste/Recovery</a:t>
          </a:r>
          <a:endParaRPr lang="en-GB" sz="1600" b="1" dirty="0"/>
        </a:p>
      </dgm:t>
    </dgm:pt>
    <dgm:pt modelId="{803B604A-255D-D84D-B880-A03805F9FEF2}" type="parTrans" cxnId="{4A060DCD-ED7A-8746-86FF-7DCB87713402}">
      <dgm:prSet/>
      <dgm:spPr/>
      <dgm:t>
        <a:bodyPr/>
        <a:lstStyle/>
        <a:p>
          <a:endParaRPr lang="en-GB"/>
        </a:p>
      </dgm:t>
    </dgm:pt>
    <dgm:pt modelId="{A4994E9C-CE79-3846-998F-251171033CEA}" type="sibTrans" cxnId="{4A060DCD-ED7A-8746-86FF-7DCB87713402}">
      <dgm:prSet/>
      <dgm:spPr/>
      <dgm:t>
        <a:bodyPr/>
        <a:lstStyle/>
        <a:p>
          <a:endParaRPr lang="en-GB"/>
        </a:p>
      </dgm:t>
    </dgm:pt>
    <dgm:pt modelId="{485ED215-C395-B04D-873A-A4B2C2EF7206}">
      <dgm:prSet phldrT="[Text]" custT="1"/>
      <dgm:spPr/>
      <dgm:t>
        <a:bodyPr/>
        <a:lstStyle/>
        <a:p>
          <a:pPr algn="ctr"/>
          <a:r>
            <a:rPr lang="en-GB" sz="1800" b="1"/>
            <a:t>Landscape</a:t>
          </a:r>
          <a:endParaRPr lang="en-GB" sz="1800" b="1" dirty="0"/>
        </a:p>
      </dgm:t>
    </dgm:pt>
    <dgm:pt modelId="{371D14E0-0D94-A047-AFD0-C8CB2A82F382}" type="parTrans" cxnId="{C3DA830D-B7BF-A34D-863D-0BBAD1099F96}">
      <dgm:prSet/>
      <dgm:spPr/>
      <dgm:t>
        <a:bodyPr/>
        <a:lstStyle/>
        <a:p>
          <a:endParaRPr lang="en-GB"/>
        </a:p>
      </dgm:t>
    </dgm:pt>
    <dgm:pt modelId="{C686F29F-FEA8-BB47-925A-93ED59BFE331}" type="sibTrans" cxnId="{C3DA830D-B7BF-A34D-863D-0BBAD1099F96}">
      <dgm:prSet/>
      <dgm:spPr/>
      <dgm:t>
        <a:bodyPr/>
        <a:lstStyle/>
        <a:p>
          <a:endParaRPr lang="en-GB"/>
        </a:p>
      </dgm:t>
    </dgm:pt>
    <dgm:pt modelId="{CF08799E-8DEC-1F46-80FA-D0C05AB2F231}">
      <dgm:prSet custT="1"/>
      <dgm:spPr/>
      <dgm:t>
        <a:bodyPr/>
        <a:lstStyle/>
        <a:p>
          <a:pPr algn="ctr"/>
          <a:r>
            <a:rPr lang="en-GB" sz="1600" b="1" dirty="0"/>
            <a:t>Campus Energy</a:t>
          </a:r>
        </a:p>
      </dgm:t>
    </dgm:pt>
    <dgm:pt modelId="{8FA13FBF-8511-AF44-A37B-5CCCBFB35903}" type="parTrans" cxnId="{B0518346-558B-8F4A-8928-AFD2AE827E74}">
      <dgm:prSet/>
      <dgm:spPr/>
      <dgm:t>
        <a:bodyPr/>
        <a:lstStyle/>
        <a:p>
          <a:endParaRPr lang="en-GB"/>
        </a:p>
      </dgm:t>
    </dgm:pt>
    <dgm:pt modelId="{B5C40EE1-985A-2749-B0B9-4FB11A3F0D58}" type="sibTrans" cxnId="{B0518346-558B-8F4A-8928-AFD2AE827E74}">
      <dgm:prSet/>
      <dgm:spPr/>
      <dgm:t>
        <a:bodyPr/>
        <a:lstStyle/>
        <a:p>
          <a:endParaRPr lang="en-GB"/>
        </a:p>
      </dgm:t>
    </dgm:pt>
    <dgm:pt modelId="{4778BE2C-6AA5-7141-87EA-0574F6AAA8E9}">
      <dgm:prSet custT="1"/>
      <dgm:spPr/>
      <dgm:t>
        <a:bodyPr/>
        <a:lstStyle/>
        <a:p>
          <a:pPr algn="ctr"/>
          <a:r>
            <a:rPr lang="en-GB" sz="1800" b="1"/>
            <a:t>Buildings</a:t>
          </a:r>
          <a:endParaRPr lang="en-GB" sz="1800" b="1" dirty="0"/>
        </a:p>
      </dgm:t>
    </dgm:pt>
    <dgm:pt modelId="{F05167C7-0817-1447-97AA-FFD910CA9D99}" type="parTrans" cxnId="{216C8A98-A044-554C-971F-A067FDD185A7}">
      <dgm:prSet/>
      <dgm:spPr/>
      <dgm:t>
        <a:bodyPr/>
        <a:lstStyle/>
        <a:p>
          <a:endParaRPr lang="en-GB"/>
        </a:p>
      </dgm:t>
    </dgm:pt>
    <dgm:pt modelId="{2226FF79-A88C-0748-9E9B-E8F3F88C7461}" type="sibTrans" cxnId="{216C8A98-A044-554C-971F-A067FDD185A7}">
      <dgm:prSet/>
      <dgm:spPr/>
      <dgm:t>
        <a:bodyPr/>
        <a:lstStyle/>
        <a:p>
          <a:endParaRPr lang="en-GB"/>
        </a:p>
      </dgm:t>
    </dgm:pt>
    <dgm:pt modelId="{7A0B59D0-6F48-224E-B445-ECBB9EDC18EA}">
      <dgm:prSet custT="1"/>
      <dgm:spPr/>
      <dgm:t>
        <a:bodyPr/>
        <a:lstStyle/>
        <a:p>
          <a:pPr algn="ctr"/>
          <a:r>
            <a:rPr lang="en-GB" sz="1800" b="1"/>
            <a:t>Water</a:t>
          </a:r>
          <a:endParaRPr lang="en-GB" sz="1800" b="1" dirty="0"/>
        </a:p>
      </dgm:t>
    </dgm:pt>
    <dgm:pt modelId="{5EBBB114-E818-674D-98DA-897C21097838}" type="parTrans" cxnId="{4E11B20D-2330-9946-9BA8-EFFB72865F38}">
      <dgm:prSet/>
      <dgm:spPr/>
      <dgm:t>
        <a:bodyPr/>
        <a:lstStyle/>
        <a:p>
          <a:endParaRPr lang="en-GB"/>
        </a:p>
      </dgm:t>
    </dgm:pt>
    <dgm:pt modelId="{F7256FD4-D926-1F45-99F8-4FF5E8466FD4}" type="sibTrans" cxnId="{4E11B20D-2330-9946-9BA8-EFFB72865F38}">
      <dgm:prSet/>
      <dgm:spPr/>
      <dgm:t>
        <a:bodyPr/>
        <a:lstStyle/>
        <a:p>
          <a:endParaRPr lang="en-GB"/>
        </a:p>
      </dgm:t>
    </dgm:pt>
    <dgm:pt modelId="{D6DBA3EC-E0B1-9442-BD77-AD8526F59618}">
      <dgm:prSet custT="1"/>
      <dgm:spPr/>
      <dgm:t>
        <a:bodyPr/>
        <a:lstStyle/>
        <a:p>
          <a:pPr algn="ctr"/>
          <a:r>
            <a:rPr lang="en-GB" sz="1800" b="1"/>
            <a:t>Catering</a:t>
          </a:r>
          <a:endParaRPr lang="en-GB" sz="1800" b="1" dirty="0"/>
        </a:p>
      </dgm:t>
    </dgm:pt>
    <dgm:pt modelId="{ADAD3A24-A1E2-4B45-AFD8-0564F0E99E29}" type="parTrans" cxnId="{37B97040-7E0D-9B4D-BCA9-81CE5B70866E}">
      <dgm:prSet/>
      <dgm:spPr/>
      <dgm:t>
        <a:bodyPr/>
        <a:lstStyle/>
        <a:p>
          <a:endParaRPr lang="en-GB"/>
        </a:p>
      </dgm:t>
    </dgm:pt>
    <dgm:pt modelId="{AC9B2D3F-2C95-484F-936A-9A426D14F76A}" type="sibTrans" cxnId="{37B97040-7E0D-9B4D-BCA9-81CE5B70866E}">
      <dgm:prSet/>
      <dgm:spPr/>
      <dgm:t>
        <a:bodyPr/>
        <a:lstStyle/>
        <a:p>
          <a:endParaRPr lang="en-GB"/>
        </a:p>
      </dgm:t>
    </dgm:pt>
    <dgm:pt modelId="{7AE95322-5C9D-174C-ABB4-C7C2261E5957}" type="pres">
      <dgm:prSet presAssocID="{80984AD2-51D8-EF4F-AA2F-1FF32728EF37}" presName="Name0" presStyleCnt="0">
        <dgm:presLayoutVars>
          <dgm:chMax/>
          <dgm:chPref/>
          <dgm:dir/>
          <dgm:animLvl val="lvl"/>
          <dgm:resizeHandles val="exact"/>
        </dgm:presLayoutVars>
      </dgm:prSet>
      <dgm:spPr/>
    </dgm:pt>
    <dgm:pt modelId="{DFE7FED7-51BE-BC40-BAE2-02022D5C05D5}" type="pres">
      <dgm:prSet presAssocID="{89968F79-CCE0-EB4B-8248-06EE928DE54A}" presName="composite" presStyleCnt="0"/>
      <dgm:spPr/>
    </dgm:pt>
    <dgm:pt modelId="{77197997-8791-F947-AE04-57B8C32C0DF5}" type="pres">
      <dgm:prSet presAssocID="{89968F79-CCE0-EB4B-8248-06EE928DE54A}" presName="Image" presStyleLbl="alignNode1" presStyleIdx="0" presStyleCnt="7" custScaleX="44946" custScaleY="43927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2000" r="-2000"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 outline"/>
        </a:ext>
      </dgm:extLst>
    </dgm:pt>
    <dgm:pt modelId="{DB8BBEC2-4270-814F-A7C8-EE1B3A0F5700}" type="pres">
      <dgm:prSet presAssocID="{89968F79-CCE0-EB4B-8248-06EE928DE54A}" presName="Accent" presStyleLbl="parChTrans1D1" presStyleIdx="0" presStyleCnt="7"/>
      <dgm:spPr/>
    </dgm:pt>
    <dgm:pt modelId="{F9959C50-32C6-4C4F-A3CA-C91EE66EFA1E}" type="pres">
      <dgm:prSet presAssocID="{89968F79-CCE0-EB4B-8248-06EE928DE54A}" presName="Parent" presStyleLbl="revTx" presStyleIdx="0" presStyleCnt="7" custLinFactNeighborY="-11220">
        <dgm:presLayoutVars>
          <dgm:chMax val="0"/>
          <dgm:chPref val="0"/>
          <dgm:bulletEnabled val="1"/>
        </dgm:presLayoutVars>
      </dgm:prSet>
      <dgm:spPr/>
    </dgm:pt>
    <dgm:pt modelId="{FB32DAA7-72F0-AD4E-BDF5-EA379611C6CF}" type="pres">
      <dgm:prSet presAssocID="{AF0C3A4D-C747-2D48-B791-91ED515968E3}" presName="sibTrans" presStyleCnt="0"/>
      <dgm:spPr/>
    </dgm:pt>
    <dgm:pt modelId="{AF194397-CA55-9945-B371-ACC5BA8E2E0B}" type="pres">
      <dgm:prSet presAssocID="{D1E27B13-399B-C144-9EA7-2320CF5E5D8C}" presName="composite" presStyleCnt="0"/>
      <dgm:spPr/>
    </dgm:pt>
    <dgm:pt modelId="{D155C130-1EFA-2B4A-8E47-379299D012B0}" type="pres">
      <dgm:prSet presAssocID="{D1E27B13-399B-C144-9EA7-2320CF5E5D8C}" presName="Image" presStyleLbl="alignNode1" presStyleIdx="1" presStyleCnt="7" custScaleX="44143" custScaleY="43927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cycle outline"/>
        </a:ext>
      </dgm:extLst>
    </dgm:pt>
    <dgm:pt modelId="{F158B580-9AEA-9849-8F4A-74A3306886B6}" type="pres">
      <dgm:prSet presAssocID="{D1E27B13-399B-C144-9EA7-2320CF5E5D8C}" presName="Accent" presStyleLbl="parChTrans1D1" presStyleIdx="1" presStyleCnt="7" custFlipHor="1" custScaleX="2000000" custScaleY="125097" custLinFactNeighborY="3130"/>
      <dgm:spPr/>
    </dgm:pt>
    <dgm:pt modelId="{F6385B6F-6FDF-5F4F-8DF0-7209B58496DE}" type="pres">
      <dgm:prSet presAssocID="{D1E27B13-399B-C144-9EA7-2320CF5E5D8C}" presName="Parent" presStyleLbl="revTx" presStyleIdx="1" presStyleCnt="7" custLinFactNeighborX="94" custLinFactNeighborY="-8994">
        <dgm:presLayoutVars>
          <dgm:chMax val="0"/>
          <dgm:chPref val="0"/>
          <dgm:bulletEnabled val="1"/>
        </dgm:presLayoutVars>
      </dgm:prSet>
      <dgm:spPr/>
    </dgm:pt>
    <dgm:pt modelId="{3379AA47-0182-6146-A07C-28FB84F04740}" type="pres">
      <dgm:prSet presAssocID="{A4994E9C-CE79-3846-998F-251171033CEA}" presName="sibTrans" presStyleCnt="0"/>
      <dgm:spPr/>
    </dgm:pt>
    <dgm:pt modelId="{155C947E-5267-D047-B8C2-903ABD4AC610}" type="pres">
      <dgm:prSet presAssocID="{485ED215-C395-B04D-873A-A4B2C2EF7206}" presName="composite" presStyleCnt="0"/>
      <dgm:spPr/>
    </dgm:pt>
    <dgm:pt modelId="{A96181D4-8F52-3549-BFA4-45B84570B029}" type="pres">
      <dgm:prSet presAssocID="{485ED215-C395-B04D-873A-A4B2C2EF7206}" presName="Image" presStyleLbl="alignNode1" presStyleIdx="2" presStyleCnt="7" custScaleX="44505" custScaleY="43927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ainforest outline"/>
        </a:ext>
      </dgm:extLst>
    </dgm:pt>
    <dgm:pt modelId="{D8105F83-CBB6-C64F-980A-D7B4295EC1F8}" type="pres">
      <dgm:prSet presAssocID="{485ED215-C395-B04D-873A-A4B2C2EF7206}" presName="Accent" presStyleLbl="parChTrans1D1" presStyleIdx="2" presStyleCnt="7" custFlipHor="1" custScaleX="2000000" custScaleY="125097" custLinFactNeighborY="3130"/>
      <dgm:spPr/>
    </dgm:pt>
    <dgm:pt modelId="{24F9CC94-5A83-A34A-8813-44FF7E783F65}" type="pres">
      <dgm:prSet presAssocID="{485ED215-C395-B04D-873A-A4B2C2EF7206}" presName="Parent" presStyleLbl="revTx" presStyleIdx="2" presStyleCnt="7" custLinFactNeighborY="-10472">
        <dgm:presLayoutVars>
          <dgm:chMax val="0"/>
          <dgm:chPref val="0"/>
          <dgm:bulletEnabled val="1"/>
        </dgm:presLayoutVars>
      </dgm:prSet>
      <dgm:spPr/>
    </dgm:pt>
    <dgm:pt modelId="{7498ACA5-5312-AC43-8990-A3F524315AFD}" type="pres">
      <dgm:prSet presAssocID="{C686F29F-FEA8-BB47-925A-93ED59BFE331}" presName="sibTrans" presStyleCnt="0"/>
      <dgm:spPr/>
    </dgm:pt>
    <dgm:pt modelId="{0583C5DE-CFF0-9844-B01F-D07DAF998FAD}" type="pres">
      <dgm:prSet presAssocID="{CF08799E-8DEC-1F46-80FA-D0C05AB2F231}" presName="composite" presStyleCnt="0"/>
      <dgm:spPr/>
    </dgm:pt>
    <dgm:pt modelId="{480CB7EC-D683-0540-8861-E7AC9116424E}" type="pres">
      <dgm:prSet presAssocID="{CF08799E-8DEC-1F46-80FA-D0C05AB2F231}" presName="Image" presStyleLbl="alignNode1" presStyleIdx="3" presStyleCnt="7" custScaleX="44868" custScaleY="43927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 outline"/>
        </a:ext>
      </dgm:extLst>
    </dgm:pt>
    <dgm:pt modelId="{350892C1-8EBC-A44C-8250-F1318B989C0E}" type="pres">
      <dgm:prSet presAssocID="{CF08799E-8DEC-1F46-80FA-D0C05AB2F231}" presName="Accent" presStyleLbl="parChTrans1D1" presStyleIdx="3" presStyleCnt="7" custFlipHor="1" custScaleX="2000000" custScaleY="125097" custLinFactNeighborY="3130"/>
      <dgm:spPr/>
    </dgm:pt>
    <dgm:pt modelId="{EC306096-7287-CA49-8D3A-1BF8C31F55A1}" type="pres">
      <dgm:prSet presAssocID="{CF08799E-8DEC-1F46-80FA-D0C05AB2F231}" presName="Parent" presStyleLbl="revTx" presStyleIdx="3" presStyleCnt="7" custLinFactNeighborY="-10472">
        <dgm:presLayoutVars>
          <dgm:chMax val="0"/>
          <dgm:chPref val="0"/>
          <dgm:bulletEnabled val="1"/>
        </dgm:presLayoutVars>
      </dgm:prSet>
      <dgm:spPr/>
    </dgm:pt>
    <dgm:pt modelId="{EBA9FA99-74D6-9747-9EC4-9D30B604BDC5}" type="pres">
      <dgm:prSet presAssocID="{B5C40EE1-985A-2749-B0B9-4FB11A3F0D58}" presName="sibTrans" presStyleCnt="0"/>
      <dgm:spPr/>
    </dgm:pt>
    <dgm:pt modelId="{5A153AD3-48FA-1045-BABA-677FB43C9A56}" type="pres">
      <dgm:prSet presAssocID="{4778BE2C-6AA5-7141-87EA-0574F6AAA8E9}" presName="composite" presStyleCnt="0"/>
      <dgm:spPr/>
    </dgm:pt>
    <dgm:pt modelId="{2288AD35-F314-2F41-81E7-649DCECFF7FF}" type="pres">
      <dgm:prSet presAssocID="{4778BE2C-6AA5-7141-87EA-0574F6AAA8E9}" presName="Image" presStyleLbl="alignNode1" presStyleIdx="4" presStyleCnt="7" custScaleX="45231" custScaleY="51927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ome outline"/>
        </a:ext>
      </dgm:extLst>
    </dgm:pt>
    <dgm:pt modelId="{C55E4A98-DDC1-BD46-82F5-7FE83867CCD4}" type="pres">
      <dgm:prSet presAssocID="{4778BE2C-6AA5-7141-87EA-0574F6AAA8E9}" presName="Accent" presStyleLbl="parChTrans1D1" presStyleIdx="4" presStyleCnt="7" custFlipHor="1" custScaleX="2000000" custScaleY="125097" custLinFactNeighborY="3130"/>
      <dgm:spPr/>
    </dgm:pt>
    <dgm:pt modelId="{D29511D6-0254-E14D-9142-63A83952E77C}" type="pres">
      <dgm:prSet presAssocID="{4778BE2C-6AA5-7141-87EA-0574F6AAA8E9}" presName="Parent" presStyleLbl="revTx" presStyleIdx="4" presStyleCnt="7" custLinFactNeighborX="772" custLinFactNeighborY="-10016">
        <dgm:presLayoutVars>
          <dgm:chMax val="0"/>
          <dgm:chPref val="0"/>
          <dgm:bulletEnabled val="1"/>
        </dgm:presLayoutVars>
      </dgm:prSet>
      <dgm:spPr/>
    </dgm:pt>
    <dgm:pt modelId="{00C83F0E-1718-2041-82B7-4C46A4C7B8E3}" type="pres">
      <dgm:prSet presAssocID="{2226FF79-A88C-0748-9E9B-E8F3F88C7461}" presName="sibTrans" presStyleCnt="0"/>
      <dgm:spPr/>
    </dgm:pt>
    <dgm:pt modelId="{46BCFCE6-3131-2743-A31D-E29E82EDE83D}" type="pres">
      <dgm:prSet presAssocID="{7A0B59D0-6F48-224E-B445-ECBB9EDC18EA}" presName="composite" presStyleCnt="0"/>
      <dgm:spPr/>
    </dgm:pt>
    <dgm:pt modelId="{B1D70E0E-A796-0B47-B105-94AC1069EC77}" type="pres">
      <dgm:prSet presAssocID="{7A0B59D0-6F48-224E-B445-ECBB9EDC18EA}" presName="Image" presStyleLbl="alignNode1" presStyleIdx="5" presStyleCnt="7" custScaleX="44428" custScaleY="43927"/>
      <dgm:spPr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ter outline"/>
        </a:ext>
      </dgm:extLst>
    </dgm:pt>
    <dgm:pt modelId="{EE83211F-3872-5845-B790-DAC8CFC91B16}" type="pres">
      <dgm:prSet presAssocID="{7A0B59D0-6F48-224E-B445-ECBB9EDC18EA}" presName="Accent" presStyleLbl="parChTrans1D1" presStyleIdx="5" presStyleCnt="7" custFlipHor="1" custScaleX="2000000" custScaleY="125097" custLinFactNeighborY="3130"/>
      <dgm:spPr/>
    </dgm:pt>
    <dgm:pt modelId="{D388069F-F2B1-054C-82C8-518D3142917E}" type="pres">
      <dgm:prSet presAssocID="{7A0B59D0-6F48-224E-B445-ECBB9EDC18EA}" presName="Parent" presStyleLbl="revTx" presStyleIdx="5" presStyleCnt="7" custLinFactNeighborY="-10472">
        <dgm:presLayoutVars>
          <dgm:chMax val="0"/>
          <dgm:chPref val="0"/>
          <dgm:bulletEnabled val="1"/>
        </dgm:presLayoutVars>
      </dgm:prSet>
      <dgm:spPr/>
    </dgm:pt>
    <dgm:pt modelId="{08A8BDD5-3449-9644-AE0D-1ADB46951AE2}" type="pres">
      <dgm:prSet presAssocID="{F7256FD4-D926-1F45-99F8-4FF5E8466FD4}" presName="sibTrans" presStyleCnt="0"/>
      <dgm:spPr/>
    </dgm:pt>
    <dgm:pt modelId="{7C2CA694-FE95-3942-AD0E-8C6511864BFE}" type="pres">
      <dgm:prSet presAssocID="{D6DBA3EC-E0B1-9442-BD77-AD8526F59618}" presName="composite" presStyleCnt="0"/>
      <dgm:spPr/>
    </dgm:pt>
    <dgm:pt modelId="{DC4AC491-B155-8E4F-960C-D95AC6F4866C}" type="pres">
      <dgm:prSet presAssocID="{D6DBA3EC-E0B1-9442-BD77-AD8526F59618}" presName="Image" presStyleLbl="alignNode1" presStyleIdx="6" presStyleCnt="7" custScaleX="44790" custScaleY="45092"/>
      <dgm:spPr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ork and knife outline"/>
        </a:ext>
      </dgm:extLst>
    </dgm:pt>
    <dgm:pt modelId="{59B3B1C0-6B8F-754E-9D0D-6EA8B9710960}" type="pres">
      <dgm:prSet presAssocID="{D6DBA3EC-E0B1-9442-BD77-AD8526F59618}" presName="Accent" presStyleLbl="parChTrans1D1" presStyleIdx="6" presStyleCnt="7" custFlipHor="1" custScaleX="2000000" custScaleY="125097" custLinFactNeighborY="3130"/>
      <dgm:spPr/>
    </dgm:pt>
    <dgm:pt modelId="{9594316D-9CDB-6F4E-B4AC-60C6D81E9314}" type="pres">
      <dgm:prSet presAssocID="{D6DBA3EC-E0B1-9442-BD77-AD8526F59618}" presName="Parent" presStyleLbl="revTx" presStyleIdx="6" presStyleCnt="7" custLinFactNeighborY="-10472">
        <dgm:presLayoutVars>
          <dgm:chMax val="0"/>
          <dgm:chPref val="0"/>
          <dgm:bulletEnabled val="1"/>
        </dgm:presLayoutVars>
      </dgm:prSet>
      <dgm:spPr/>
    </dgm:pt>
  </dgm:ptLst>
  <dgm:cxnLst>
    <dgm:cxn modelId="{ACE8E10C-E27E-364F-A479-EAE49E0C51A0}" type="presOf" srcId="{4778BE2C-6AA5-7141-87EA-0574F6AAA8E9}" destId="{D29511D6-0254-E14D-9142-63A83952E77C}" srcOrd="0" destOrd="0" presId="urn:microsoft.com/office/officeart/2008/layout/PictureLineup"/>
    <dgm:cxn modelId="{C3DA830D-B7BF-A34D-863D-0BBAD1099F96}" srcId="{80984AD2-51D8-EF4F-AA2F-1FF32728EF37}" destId="{485ED215-C395-B04D-873A-A4B2C2EF7206}" srcOrd="2" destOrd="0" parTransId="{371D14E0-0D94-A047-AFD0-C8CB2A82F382}" sibTransId="{C686F29F-FEA8-BB47-925A-93ED59BFE331}"/>
    <dgm:cxn modelId="{4E11B20D-2330-9946-9BA8-EFFB72865F38}" srcId="{80984AD2-51D8-EF4F-AA2F-1FF32728EF37}" destId="{7A0B59D0-6F48-224E-B445-ECBB9EDC18EA}" srcOrd="5" destOrd="0" parTransId="{5EBBB114-E818-674D-98DA-897C21097838}" sibTransId="{F7256FD4-D926-1F45-99F8-4FF5E8466FD4}"/>
    <dgm:cxn modelId="{42755010-829B-854E-950C-BEDB49C857B3}" type="presOf" srcId="{7A0B59D0-6F48-224E-B445-ECBB9EDC18EA}" destId="{D388069F-F2B1-054C-82C8-518D3142917E}" srcOrd="0" destOrd="0" presId="urn:microsoft.com/office/officeart/2008/layout/PictureLineup"/>
    <dgm:cxn modelId="{79A25E1F-A3EC-A049-9E5C-C55C1171A190}" type="presOf" srcId="{80984AD2-51D8-EF4F-AA2F-1FF32728EF37}" destId="{7AE95322-5C9D-174C-ABB4-C7C2261E5957}" srcOrd="0" destOrd="0" presId="urn:microsoft.com/office/officeart/2008/layout/PictureLineup"/>
    <dgm:cxn modelId="{93768E3C-E3D3-E740-89AA-D15BE45F21A0}" type="presOf" srcId="{D1E27B13-399B-C144-9EA7-2320CF5E5D8C}" destId="{F6385B6F-6FDF-5F4F-8DF0-7209B58496DE}" srcOrd="0" destOrd="0" presId="urn:microsoft.com/office/officeart/2008/layout/PictureLineup"/>
    <dgm:cxn modelId="{37B97040-7E0D-9B4D-BCA9-81CE5B70866E}" srcId="{80984AD2-51D8-EF4F-AA2F-1FF32728EF37}" destId="{D6DBA3EC-E0B1-9442-BD77-AD8526F59618}" srcOrd="6" destOrd="0" parTransId="{ADAD3A24-A1E2-4B45-AFD8-0564F0E99E29}" sibTransId="{AC9B2D3F-2C95-484F-936A-9A426D14F76A}"/>
    <dgm:cxn modelId="{8AB0E65B-764F-6C4B-B3D9-F597D499BC1A}" srcId="{80984AD2-51D8-EF4F-AA2F-1FF32728EF37}" destId="{89968F79-CCE0-EB4B-8248-06EE928DE54A}" srcOrd="0" destOrd="0" parTransId="{309EF897-3635-C449-BD0A-623736C7C042}" sibTransId="{AF0C3A4D-C747-2D48-B791-91ED515968E3}"/>
    <dgm:cxn modelId="{B0518346-558B-8F4A-8928-AFD2AE827E74}" srcId="{80984AD2-51D8-EF4F-AA2F-1FF32728EF37}" destId="{CF08799E-8DEC-1F46-80FA-D0C05AB2F231}" srcOrd="3" destOrd="0" parTransId="{8FA13FBF-8511-AF44-A37B-5CCCBFB35903}" sibTransId="{B5C40EE1-985A-2749-B0B9-4FB11A3F0D58}"/>
    <dgm:cxn modelId="{003F2371-78C4-8741-963C-508C923B3FEB}" type="presOf" srcId="{D6DBA3EC-E0B1-9442-BD77-AD8526F59618}" destId="{9594316D-9CDB-6F4E-B4AC-60C6D81E9314}" srcOrd="0" destOrd="0" presId="urn:microsoft.com/office/officeart/2008/layout/PictureLineup"/>
    <dgm:cxn modelId="{6E2ACB79-89DE-734D-AE9E-340C8B6AB483}" type="presOf" srcId="{89968F79-CCE0-EB4B-8248-06EE928DE54A}" destId="{F9959C50-32C6-4C4F-A3CA-C91EE66EFA1E}" srcOrd="0" destOrd="0" presId="urn:microsoft.com/office/officeart/2008/layout/PictureLineup"/>
    <dgm:cxn modelId="{216C8A98-A044-554C-971F-A067FDD185A7}" srcId="{80984AD2-51D8-EF4F-AA2F-1FF32728EF37}" destId="{4778BE2C-6AA5-7141-87EA-0574F6AAA8E9}" srcOrd="4" destOrd="0" parTransId="{F05167C7-0817-1447-97AA-FFD910CA9D99}" sibTransId="{2226FF79-A88C-0748-9E9B-E8F3F88C7461}"/>
    <dgm:cxn modelId="{0FBCE5AD-C2EB-7140-B81C-20AB163F5F6B}" type="presOf" srcId="{485ED215-C395-B04D-873A-A4B2C2EF7206}" destId="{24F9CC94-5A83-A34A-8813-44FF7E783F65}" srcOrd="0" destOrd="0" presId="urn:microsoft.com/office/officeart/2008/layout/PictureLineup"/>
    <dgm:cxn modelId="{4A060DCD-ED7A-8746-86FF-7DCB87713402}" srcId="{80984AD2-51D8-EF4F-AA2F-1FF32728EF37}" destId="{D1E27B13-399B-C144-9EA7-2320CF5E5D8C}" srcOrd="1" destOrd="0" parTransId="{803B604A-255D-D84D-B880-A03805F9FEF2}" sibTransId="{A4994E9C-CE79-3846-998F-251171033CEA}"/>
    <dgm:cxn modelId="{4807FFE9-B1B4-BC4F-8E54-330F09A93674}" type="presOf" srcId="{CF08799E-8DEC-1F46-80FA-D0C05AB2F231}" destId="{EC306096-7287-CA49-8D3A-1BF8C31F55A1}" srcOrd="0" destOrd="0" presId="urn:microsoft.com/office/officeart/2008/layout/PictureLineup"/>
    <dgm:cxn modelId="{D45302F4-7625-EC43-B6CD-7FC7702CA107}" type="presParOf" srcId="{7AE95322-5C9D-174C-ABB4-C7C2261E5957}" destId="{DFE7FED7-51BE-BC40-BAE2-02022D5C05D5}" srcOrd="0" destOrd="0" presId="urn:microsoft.com/office/officeart/2008/layout/PictureLineup"/>
    <dgm:cxn modelId="{E9229712-C41F-7B47-AD6F-CE34C943BE1F}" type="presParOf" srcId="{DFE7FED7-51BE-BC40-BAE2-02022D5C05D5}" destId="{77197997-8791-F947-AE04-57B8C32C0DF5}" srcOrd="0" destOrd="0" presId="urn:microsoft.com/office/officeart/2008/layout/PictureLineup"/>
    <dgm:cxn modelId="{405D8A27-2B13-CE4B-B519-F9FCEE29D6AC}" type="presParOf" srcId="{DFE7FED7-51BE-BC40-BAE2-02022D5C05D5}" destId="{DB8BBEC2-4270-814F-A7C8-EE1B3A0F5700}" srcOrd="1" destOrd="0" presId="urn:microsoft.com/office/officeart/2008/layout/PictureLineup"/>
    <dgm:cxn modelId="{4BE9C653-8CE7-A54D-B80E-5464E9F23688}" type="presParOf" srcId="{DFE7FED7-51BE-BC40-BAE2-02022D5C05D5}" destId="{F9959C50-32C6-4C4F-A3CA-C91EE66EFA1E}" srcOrd="2" destOrd="0" presId="urn:microsoft.com/office/officeart/2008/layout/PictureLineup"/>
    <dgm:cxn modelId="{B918BCCF-10C1-724F-9AF4-3DAF551A767E}" type="presParOf" srcId="{7AE95322-5C9D-174C-ABB4-C7C2261E5957}" destId="{FB32DAA7-72F0-AD4E-BDF5-EA379611C6CF}" srcOrd="1" destOrd="0" presId="urn:microsoft.com/office/officeart/2008/layout/PictureLineup"/>
    <dgm:cxn modelId="{B016BF8E-E614-974C-8D8E-756C2D25BA9D}" type="presParOf" srcId="{7AE95322-5C9D-174C-ABB4-C7C2261E5957}" destId="{AF194397-CA55-9945-B371-ACC5BA8E2E0B}" srcOrd="2" destOrd="0" presId="urn:microsoft.com/office/officeart/2008/layout/PictureLineup"/>
    <dgm:cxn modelId="{D93B964C-8BEC-2540-9F0D-34196C956963}" type="presParOf" srcId="{AF194397-CA55-9945-B371-ACC5BA8E2E0B}" destId="{D155C130-1EFA-2B4A-8E47-379299D012B0}" srcOrd="0" destOrd="0" presId="urn:microsoft.com/office/officeart/2008/layout/PictureLineup"/>
    <dgm:cxn modelId="{175B918D-221A-B448-8A12-496298C76EF9}" type="presParOf" srcId="{AF194397-CA55-9945-B371-ACC5BA8E2E0B}" destId="{F158B580-9AEA-9849-8F4A-74A3306886B6}" srcOrd="1" destOrd="0" presId="urn:microsoft.com/office/officeart/2008/layout/PictureLineup"/>
    <dgm:cxn modelId="{D51BB2D9-7921-CC49-A3FC-03E03F4A6163}" type="presParOf" srcId="{AF194397-CA55-9945-B371-ACC5BA8E2E0B}" destId="{F6385B6F-6FDF-5F4F-8DF0-7209B58496DE}" srcOrd="2" destOrd="0" presId="urn:microsoft.com/office/officeart/2008/layout/PictureLineup"/>
    <dgm:cxn modelId="{AA2BC399-A44A-D549-B474-98F9F4388AFB}" type="presParOf" srcId="{7AE95322-5C9D-174C-ABB4-C7C2261E5957}" destId="{3379AA47-0182-6146-A07C-28FB84F04740}" srcOrd="3" destOrd="0" presId="urn:microsoft.com/office/officeart/2008/layout/PictureLineup"/>
    <dgm:cxn modelId="{88387136-1FDF-AC48-A341-8FF7B1A8475D}" type="presParOf" srcId="{7AE95322-5C9D-174C-ABB4-C7C2261E5957}" destId="{155C947E-5267-D047-B8C2-903ABD4AC610}" srcOrd="4" destOrd="0" presId="urn:microsoft.com/office/officeart/2008/layout/PictureLineup"/>
    <dgm:cxn modelId="{ABEEC6FE-6CEE-E245-BF23-AD1C8DA2FDE8}" type="presParOf" srcId="{155C947E-5267-D047-B8C2-903ABD4AC610}" destId="{A96181D4-8F52-3549-BFA4-45B84570B029}" srcOrd="0" destOrd="0" presId="urn:microsoft.com/office/officeart/2008/layout/PictureLineup"/>
    <dgm:cxn modelId="{321CD497-BEB7-1E4E-A9C3-1352531A975B}" type="presParOf" srcId="{155C947E-5267-D047-B8C2-903ABD4AC610}" destId="{D8105F83-CBB6-C64F-980A-D7B4295EC1F8}" srcOrd="1" destOrd="0" presId="urn:microsoft.com/office/officeart/2008/layout/PictureLineup"/>
    <dgm:cxn modelId="{8581D2FF-F9EC-7B49-B734-47EB0A260BFA}" type="presParOf" srcId="{155C947E-5267-D047-B8C2-903ABD4AC610}" destId="{24F9CC94-5A83-A34A-8813-44FF7E783F65}" srcOrd="2" destOrd="0" presId="urn:microsoft.com/office/officeart/2008/layout/PictureLineup"/>
    <dgm:cxn modelId="{ACC662A0-17A6-D248-8793-9279085CC7E2}" type="presParOf" srcId="{7AE95322-5C9D-174C-ABB4-C7C2261E5957}" destId="{7498ACA5-5312-AC43-8990-A3F524315AFD}" srcOrd="5" destOrd="0" presId="urn:microsoft.com/office/officeart/2008/layout/PictureLineup"/>
    <dgm:cxn modelId="{46C7B39F-7F15-F545-8535-09BBEFD3F90B}" type="presParOf" srcId="{7AE95322-5C9D-174C-ABB4-C7C2261E5957}" destId="{0583C5DE-CFF0-9844-B01F-D07DAF998FAD}" srcOrd="6" destOrd="0" presId="urn:microsoft.com/office/officeart/2008/layout/PictureLineup"/>
    <dgm:cxn modelId="{F80EF6D9-E363-A04C-A978-3CCE4C41520F}" type="presParOf" srcId="{0583C5DE-CFF0-9844-B01F-D07DAF998FAD}" destId="{480CB7EC-D683-0540-8861-E7AC9116424E}" srcOrd="0" destOrd="0" presId="urn:microsoft.com/office/officeart/2008/layout/PictureLineup"/>
    <dgm:cxn modelId="{E3331D52-CA55-3A46-9FA8-A54368354DC5}" type="presParOf" srcId="{0583C5DE-CFF0-9844-B01F-D07DAF998FAD}" destId="{350892C1-8EBC-A44C-8250-F1318B989C0E}" srcOrd="1" destOrd="0" presId="urn:microsoft.com/office/officeart/2008/layout/PictureLineup"/>
    <dgm:cxn modelId="{63E84532-25F0-8544-8BA9-B976C345D22A}" type="presParOf" srcId="{0583C5DE-CFF0-9844-B01F-D07DAF998FAD}" destId="{EC306096-7287-CA49-8D3A-1BF8C31F55A1}" srcOrd="2" destOrd="0" presId="urn:microsoft.com/office/officeart/2008/layout/PictureLineup"/>
    <dgm:cxn modelId="{136D49B9-BF4F-D746-BE14-D87FA306081E}" type="presParOf" srcId="{7AE95322-5C9D-174C-ABB4-C7C2261E5957}" destId="{EBA9FA99-74D6-9747-9EC4-9D30B604BDC5}" srcOrd="7" destOrd="0" presId="urn:microsoft.com/office/officeart/2008/layout/PictureLineup"/>
    <dgm:cxn modelId="{528E479A-B41D-2F42-A039-0ADB46220151}" type="presParOf" srcId="{7AE95322-5C9D-174C-ABB4-C7C2261E5957}" destId="{5A153AD3-48FA-1045-BABA-677FB43C9A56}" srcOrd="8" destOrd="0" presId="urn:microsoft.com/office/officeart/2008/layout/PictureLineup"/>
    <dgm:cxn modelId="{D69D35A4-F21B-2340-ADFE-70FAC6990683}" type="presParOf" srcId="{5A153AD3-48FA-1045-BABA-677FB43C9A56}" destId="{2288AD35-F314-2F41-81E7-649DCECFF7FF}" srcOrd="0" destOrd="0" presId="urn:microsoft.com/office/officeart/2008/layout/PictureLineup"/>
    <dgm:cxn modelId="{21C34018-3C88-1E4F-8BA3-1848C305EE5F}" type="presParOf" srcId="{5A153AD3-48FA-1045-BABA-677FB43C9A56}" destId="{C55E4A98-DDC1-BD46-82F5-7FE83867CCD4}" srcOrd="1" destOrd="0" presId="urn:microsoft.com/office/officeart/2008/layout/PictureLineup"/>
    <dgm:cxn modelId="{8A586D4A-5154-3F46-92EA-CBB15AAD13B5}" type="presParOf" srcId="{5A153AD3-48FA-1045-BABA-677FB43C9A56}" destId="{D29511D6-0254-E14D-9142-63A83952E77C}" srcOrd="2" destOrd="0" presId="urn:microsoft.com/office/officeart/2008/layout/PictureLineup"/>
    <dgm:cxn modelId="{5028ECA1-83CC-EE44-B02A-669D8EF24675}" type="presParOf" srcId="{7AE95322-5C9D-174C-ABB4-C7C2261E5957}" destId="{00C83F0E-1718-2041-82B7-4C46A4C7B8E3}" srcOrd="9" destOrd="0" presId="urn:microsoft.com/office/officeart/2008/layout/PictureLineup"/>
    <dgm:cxn modelId="{CE58B4B2-D984-0E4C-9F7C-2FB48B91EDC1}" type="presParOf" srcId="{7AE95322-5C9D-174C-ABB4-C7C2261E5957}" destId="{46BCFCE6-3131-2743-A31D-E29E82EDE83D}" srcOrd="10" destOrd="0" presId="urn:microsoft.com/office/officeart/2008/layout/PictureLineup"/>
    <dgm:cxn modelId="{8BE7EDAF-8FF0-234E-8D0B-DF0D0AADCB2E}" type="presParOf" srcId="{46BCFCE6-3131-2743-A31D-E29E82EDE83D}" destId="{B1D70E0E-A796-0B47-B105-94AC1069EC77}" srcOrd="0" destOrd="0" presId="urn:microsoft.com/office/officeart/2008/layout/PictureLineup"/>
    <dgm:cxn modelId="{21118EE6-8235-4343-B8BB-C2E8E8DEC60D}" type="presParOf" srcId="{46BCFCE6-3131-2743-A31D-E29E82EDE83D}" destId="{EE83211F-3872-5845-B790-DAC8CFC91B16}" srcOrd="1" destOrd="0" presId="urn:microsoft.com/office/officeart/2008/layout/PictureLineup"/>
    <dgm:cxn modelId="{0296E05A-C2AF-CA44-9004-058EE60CB053}" type="presParOf" srcId="{46BCFCE6-3131-2743-A31D-E29E82EDE83D}" destId="{D388069F-F2B1-054C-82C8-518D3142917E}" srcOrd="2" destOrd="0" presId="urn:microsoft.com/office/officeart/2008/layout/PictureLineup"/>
    <dgm:cxn modelId="{5D1D7EF9-A780-CE46-869C-385C254EA19D}" type="presParOf" srcId="{7AE95322-5C9D-174C-ABB4-C7C2261E5957}" destId="{08A8BDD5-3449-9644-AE0D-1ADB46951AE2}" srcOrd="11" destOrd="0" presId="urn:microsoft.com/office/officeart/2008/layout/PictureLineup"/>
    <dgm:cxn modelId="{F676A497-262A-FD45-9284-AC55793E89B6}" type="presParOf" srcId="{7AE95322-5C9D-174C-ABB4-C7C2261E5957}" destId="{7C2CA694-FE95-3942-AD0E-8C6511864BFE}" srcOrd="12" destOrd="0" presId="urn:microsoft.com/office/officeart/2008/layout/PictureLineup"/>
    <dgm:cxn modelId="{0747A382-365C-4841-B39A-E5BB81630487}" type="presParOf" srcId="{7C2CA694-FE95-3942-AD0E-8C6511864BFE}" destId="{DC4AC491-B155-8E4F-960C-D95AC6F4866C}" srcOrd="0" destOrd="0" presId="urn:microsoft.com/office/officeart/2008/layout/PictureLineup"/>
    <dgm:cxn modelId="{845BB2B3-C11C-CE49-AEA3-395E0DEFC97D}" type="presParOf" srcId="{7C2CA694-FE95-3942-AD0E-8C6511864BFE}" destId="{59B3B1C0-6B8F-754E-9D0D-6EA8B9710960}" srcOrd="1" destOrd="0" presId="urn:microsoft.com/office/officeart/2008/layout/PictureLineup"/>
    <dgm:cxn modelId="{533D075F-B2A2-9E40-AFE2-542D00AEA33A}" type="presParOf" srcId="{7C2CA694-FE95-3942-AD0E-8C6511864BFE}" destId="{9594316D-9CDB-6F4E-B4AC-60C6D81E9314}" srcOrd="2" destOrd="0" presId="urn:microsoft.com/office/officeart/2008/layout/PictureLineup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C8C301-6217-4F52-9B6B-A4C10918BE11}">
      <dsp:nvSpPr>
        <dsp:cNvPr id="0" name=""/>
        <dsp:cNvSpPr/>
      </dsp:nvSpPr>
      <dsp:spPr>
        <a:xfrm>
          <a:off x="445719" y="182908"/>
          <a:ext cx="2843538" cy="2843538"/>
        </a:xfrm>
        <a:prstGeom prst="circularArrow">
          <a:avLst>
            <a:gd name="adj1" fmla="val 4668"/>
            <a:gd name="adj2" fmla="val 272909"/>
            <a:gd name="adj3" fmla="val 13233185"/>
            <a:gd name="adj4" fmla="val 17763290"/>
            <a:gd name="adj5" fmla="val 484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C4A68E-E26F-4FF5-8E92-5CBAF96BA5DB}">
      <dsp:nvSpPr>
        <dsp:cNvPr id="0" name=""/>
        <dsp:cNvSpPr/>
      </dsp:nvSpPr>
      <dsp:spPr>
        <a:xfrm>
          <a:off x="1021282" y="212566"/>
          <a:ext cx="1692411" cy="8462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Construction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No maintenance</a:t>
          </a:r>
          <a:endParaRPr lang="en-GB" sz="1400" kern="1200" dirty="0"/>
        </a:p>
      </dsp:txBody>
      <dsp:txXfrm>
        <a:off x="1062590" y="253874"/>
        <a:ext cx="1609795" cy="763589"/>
      </dsp:txXfrm>
    </dsp:sp>
    <dsp:sp modelId="{F5D570EC-6C11-4EE0-B027-D463F930A8F9}">
      <dsp:nvSpPr>
        <dsp:cNvPr id="0" name=""/>
        <dsp:cNvSpPr/>
      </dsp:nvSpPr>
      <dsp:spPr>
        <a:xfrm>
          <a:off x="2042302" y="1233585"/>
          <a:ext cx="1692411" cy="8462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ts val="1200"/>
            </a:spcBef>
            <a:spcAft>
              <a:spcPct val="35000"/>
            </a:spcAft>
            <a:buNone/>
          </a:pPr>
          <a:r>
            <a:rPr lang="en-US" sz="1200" kern="1200" dirty="0"/>
            <a:t>Operation</a:t>
          </a:r>
          <a:endParaRPr lang="en-GB" sz="1200" kern="1200" dirty="0"/>
        </a:p>
        <a:p>
          <a:pPr marL="57150" lvl="1" indent="-57150" algn="ctr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50" kern="1200" dirty="0">
              <a:solidFill>
                <a:schemeClr val="accent4">
                  <a:lumMod val="60000"/>
                  <a:lumOff val="40000"/>
                </a:schemeClr>
              </a:solidFill>
            </a:rPr>
            <a:t>Regular maintenance</a:t>
          </a:r>
          <a:endParaRPr lang="en-GB" sz="1050" kern="1200" dirty="0">
            <a:solidFill>
              <a:schemeClr val="accent4">
                <a:lumMod val="60000"/>
                <a:lumOff val="40000"/>
              </a:schemeClr>
            </a:solidFill>
          </a:endParaRPr>
        </a:p>
        <a:p>
          <a:pPr marL="57150" lvl="1" indent="-57150" algn="ctr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50" kern="1200" dirty="0">
              <a:solidFill>
                <a:srgbClr val="00B0F0"/>
              </a:solidFill>
            </a:rPr>
            <a:t>Cyclical maintenance</a:t>
          </a:r>
          <a:endParaRPr lang="en-GB" sz="1050" kern="1200" dirty="0">
            <a:solidFill>
              <a:srgbClr val="00B0F0"/>
            </a:solidFill>
          </a:endParaRPr>
        </a:p>
      </dsp:txBody>
      <dsp:txXfrm>
        <a:off x="2083610" y="1274893"/>
        <a:ext cx="1609795" cy="763589"/>
      </dsp:txXfrm>
    </dsp:sp>
    <dsp:sp modelId="{869D7045-3C3E-4924-8F88-D7A8EF59AC95}">
      <dsp:nvSpPr>
        <dsp:cNvPr id="0" name=""/>
        <dsp:cNvSpPr/>
      </dsp:nvSpPr>
      <dsp:spPr>
        <a:xfrm>
          <a:off x="1021282" y="2254604"/>
          <a:ext cx="1692411" cy="8462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Retrofits / Projects / Processes / </a:t>
          </a:r>
          <a:r>
            <a:rPr lang="en-US" sz="1200" kern="1200" dirty="0">
              <a:solidFill>
                <a:srgbClr val="00B0F0"/>
              </a:solidFill>
            </a:rPr>
            <a:t>Upgrade</a:t>
          </a:r>
          <a:endParaRPr lang="en-GB" sz="1200" kern="1200" dirty="0">
            <a:solidFill>
              <a:srgbClr val="00B0F0"/>
            </a:solidFill>
          </a:endParaRPr>
        </a:p>
      </dsp:txBody>
      <dsp:txXfrm>
        <a:off x="1062590" y="2295912"/>
        <a:ext cx="1609795" cy="763589"/>
      </dsp:txXfrm>
    </dsp:sp>
    <dsp:sp modelId="{A9FB9917-16E7-4013-B307-C7F6DF6CAB05}">
      <dsp:nvSpPr>
        <dsp:cNvPr id="0" name=""/>
        <dsp:cNvSpPr/>
      </dsp:nvSpPr>
      <dsp:spPr>
        <a:xfrm>
          <a:off x="263" y="1233585"/>
          <a:ext cx="1692411" cy="8462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00B0F0"/>
              </a:solidFill>
            </a:rPr>
            <a:t>Demolition / Renovation</a:t>
          </a:r>
          <a:endParaRPr lang="en-GB" sz="1100" kern="1200" dirty="0">
            <a:solidFill>
              <a:srgbClr val="00B0F0"/>
            </a:solidFill>
          </a:endParaRPr>
        </a:p>
      </dsp:txBody>
      <dsp:txXfrm>
        <a:off x="41571" y="1274893"/>
        <a:ext cx="1609795" cy="7635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8D0A69-E9C8-4629-B0DF-67A11F4DAF6D}">
      <dsp:nvSpPr>
        <dsp:cNvPr id="0" name=""/>
        <dsp:cNvSpPr/>
      </dsp:nvSpPr>
      <dsp:spPr>
        <a:xfrm>
          <a:off x="538015" y="-37381"/>
          <a:ext cx="2235488" cy="2235488"/>
        </a:xfrm>
        <a:prstGeom prst="circularArrow">
          <a:avLst>
            <a:gd name="adj1" fmla="val 5274"/>
            <a:gd name="adj2" fmla="val 312630"/>
            <a:gd name="adj3" fmla="val 14104079"/>
            <a:gd name="adj4" fmla="val 17199986"/>
            <a:gd name="adj5" fmla="val 5477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B5458DE-D604-4A24-B905-67D353D62D03}">
      <dsp:nvSpPr>
        <dsp:cNvPr id="0" name=""/>
        <dsp:cNvSpPr/>
      </dsp:nvSpPr>
      <dsp:spPr>
        <a:xfrm>
          <a:off x="1201154" y="-18566"/>
          <a:ext cx="909211" cy="42190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Plan proposal</a:t>
          </a:r>
          <a:endParaRPr lang="en-GB" sz="1200" kern="1200" dirty="0"/>
        </a:p>
      </dsp:txBody>
      <dsp:txXfrm>
        <a:off x="1221750" y="2030"/>
        <a:ext cx="868019" cy="380712"/>
      </dsp:txXfrm>
    </dsp:sp>
    <dsp:sp modelId="{66DEA44D-C437-4E60-A24A-E64B63CAA27D}">
      <dsp:nvSpPr>
        <dsp:cNvPr id="0" name=""/>
        <dsp:cNvSpPr/>
      </dsp:nvSpPr>
      <dsp:spPr>
        <a:xfrm>
          <a:off x="2134860" y="520047"/>
          <a:ext cx="975268" cy="44807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Steering committee</a:t>
          </a:r>
          <a:endParaRPr lang="en-GB" sz="1200" kern="1200" dirty="0"/>
        </a:p>
      </dsp:txBody>
      <dsp:txXfrm>
        <a:off x="2156733" y="541920"/>
        <a:ext cx="931522" cy="404332"/>
      </dsp:txXfrm>
    </dsp:sp>
    <dsp:sp modelId="{40703E74-B42D-497B-9E54-DFA145830575}">
      <dsp:nvSpPr>
        <dsp:cNvPr id="0" name=""/>
        <dsp:cNvSpPr/>
      </dsp:nvSpPr>
      <dsp:spPr>
        <a:xfrm>
          <a:off x="1983828" y="1275449"/>
          <a:ext cx="1253618" cy="38994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(Workshops)</a:t>
          </a:r>
          <a:endParaRPr lang="en-GB" sz="1200" kern="1200" dirty="0"/>
        </a:p>
      </dsp:txBody>
      <dsp:txXfrm>
        <a:off x="2002864" y="1294485"/>
        <a:ext cx="1215546" cy="351873"/>
      </dsp:txXfrm>
    </dsp:sp>
    <dsp:sp modelId="{49BBC955-4EC2-4E73-8D3D-D328FE496A6B}">
      <dsp:nvSpPr>
        <dsp:cNvPr id="0" name=""/>
        <dsp:cNvSpPr/>
      </dsp:nvSpPr>
      <dsp:spPr>
        <a:xfrm>
          <a:off x="1375018" y="1789023"/>
          <a:ext cx="758053" cy="43429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Plan update</a:t>
          </a:r>
          <a:endParaRPr lang="en-GB" sz="1200" kern="1200" dirty="0"/>
        </a:p>
      </dsp:txBody>
      <dsp:txXfrm>
        <a:off x="1396218" y="1810223"/>
        <a:ext cx="715653" cy="391893"/>
      </dsp:txXfrm>
    </dsp:sp>
    <dsp:sp modelId="{EE6CC55D-7124-4500-856C-280D97AB5859}">
      <dsp:nvSpPr>
        <dsp:cNvPr id="0" name=""/>
        <dsp:cNvSpPr/>
      </dsp:nvSpPr>
      <dsp:spPr>
        <a:xfrm>
          <a:off x="117761" y="1314878"/>
          <a:ext cx="1179739" cy="41110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Production follow-up</a:t>
          </a:r>
          <a:endParaRPr lang="en-GB" sz="1200" kern="1200" dirty="0"/>
        </a:p>
      </dsp:txBody>
      <dsp:txXfrm>
        <a:off x="137829" y="1334946"/>
        <a:ext cx="1139603" cy="370967"/>
      </dsp:txXfrm>
    </dsp:sp>
    <dsp:sp modelId="{39FB16CA-790D-4000-9347-0C38024BE2E5}">
      <dsp:nvSpPr>
        <dsp:cNvPr id="0" name=""/>
        <dsp:cNvSpPr/>
      </dsp:nvSpPr>
      <dsp:spPr>
        <a:xfrm>
          <a:off x="238516" y="526785"/>
          <a:ext cx="1058942" cy="42094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Prioritization</a:t>
          </a:r>
          <a:endParaRPr lang="en-GB" sz="1200" kern="1200" dirty="0"/>
        </a:p>
      </dsp:txBody>
      <dsp:txXfrm>
        <a:off x="259065" y="547334"/>
        <a:ext cx="1017844" cy="37984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197997-8791-F947-AE04-57B8C32C0DF5}">
      <dsp:nvSpPr>
        <dsp:cNvPr id="0" name=""/>
        <dsp:cNvSpPr/>
      </dsp:nvSpPr>
      <dsp:spPr>
        <a:xfrm>
          <a:off x="468718" y="1349416"/>
          <a:ext cx="762752" cy="74545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2000" r="-2000"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8BBEC2-4270-814F-A7C8-EE1B3A0F5700}">
      <dsp:nvSpPr>
        <dsp:cNvPr id="0" name=""/>
        <dsp:cNvSpPr/>
      </dsp:nvSpPr>
      <dsp:spPr>
        <a:xfrm>
          <a:off x="1573" y="873625"/>
          <a:ext cx="169" cy="3394083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959C50-32C6-4C4F-A3CA-C91EE66EFA1E}">
      <dsp:nvSpPr>
        <dsp:cNvPr id="0" name=""/>
        <dsp:cNvSpPr/>
      </dsp:nvSpPr>
      <dsp:spPr>
        <a:xfrm>
          <a:off x="1573" y="2380258"/>
          <a:ext cx="1697041" cy="16970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Mobility</a:t>
          </a:r>
        </a:p>
      </dsp:txBody>
      <dsp:txXfrm>
        <a:off x="1573" y="2380258"/>
        <a:ext cx="1697041" cy="1697041"/>
      </dsp:txXfrm>
    </dsp:sp>
    <dsp:sp modelId="{D155C130-1EFA-2B4A-8E47-379299D012B0}">
      <dsp:nvSpPr>
        <dsp:cNvPr id="0" name=""/>
        <dsp:cNvSpPr/>
      </dsp:nvSpPr>
      <dsp:spPr>
        <a:xfrm>
          <a:off x="2174971" y="1349416"/>
          <a:ext cx="749125" cy="74545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58B580-9AEA-9849-8F4A-74A3306886B6}">
      <dsp:nvSpPr>
        <dsp:cNvPr id="0" name=""/>
        <dsp:cNvSpPr/>
      </dsp:nvSpPr>
      <dsp:spPr>
        <a:xfrm flipH="1">
          <a:off x="1699400" y="553953"/>
          <a:ext cx="3394" cy="4245896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385B6F-6FDF-5F4F-8DF0-7209B58496DE}">
      <dsp:nvSpPr>
        <dsp:cNvPr id="0" name=""/>
        <dsp:cNvSpPr/>
      </dsp:nvSpPr>
      <dsp:spPr>
        <a:xfrm>
          <a:off x="1702608" y="2418035"/>
          <a:ext cx="1697041" cy="16970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/>
            <a:t>Waste/Recovery</a:t>
          </a:r>
          <a:endParaRPr lang="en-GB" sz="1600" b="1" kern="1200" dirty="0"/>
        </a:p>
      </dsp:txBody>
      <dsp:txXfrm>
        <a:off x="1702608" y="2418035"/>
        <a:ext cx="1697041" cy="1697041"/>
      </dsp:txXfrm>
    </dsp:sp>
    <dsp:sp modelId="{A96181D4-8F52-3549-BFA4-45B84570B029}">
      <dsp:nvSpPr>
        <dsp:cNvPr id="0" name=""/>
        <dsp:cNvSpPr/>
      </dsp:nvSpPr>
      <dsp:spPr>
        <a:xfrm>
          <a:off x="3871339" y="1349416"/>
          <a:ext cx="755268" cy="74545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105F83-CBB6-C64F-980A-D7B4295EC1F8}">
      <dsp:nvSpPr>
        <dsp:cNvPr id="0" name=""/>
        <dsp:cNvSpPr/>
      </dsp:nvSpPr>
      <dsp:spPr>
        <a:xfrm flipH="1">
          <a:off x="3398840" y="553953"/>
          <a:ext cx="3394" cy="4245896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F9CC94-5A83-A34A-8813-44FF7E783F65}">
      <dsp:nvSpPr>
        <dsp:cNvPr id="0" name=""/>
        <dsp:cNvSpPr/>
      </dsp:nvSpPr>
      <dsp:spPr>
        <a:xfrm>
          <a:off x="3400452" y="2392952"/>
          <a:ext cx="1697041" cy="16970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/>
            <a:t>Landscape</a:t>
          </a:r>
          <a:endParaRPr lang="en-GB" sz="1800" b="1" kern="1200" dirty="0"/>
        </a:p>
      </dsp:txBody>
      <dsp:txXfrm>
        <a:off x="3400452" y="2392952"/>
        <a:ext cx="1697041" cy="1697041"/>
      </dsp:txXfrm>
    </dsp:sp>
    <dsp:sp modelId="{480CB7EC-D683-0540-8861-E7AC9116424E}">
      <dsp:nvSpPr>
        <dsp:cNvPr id="0" name=""/>
        <dsp:cNvSpPr/>
      </dsp:nvSpPr>
      <dsp:spPr>
        <a:xfrm>
          <a:off x="5567698" y="1349416"/>
          <a:ext cx="761428" cy="74545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0892C1-8EBC-A44C-8250-F1318B989C0E}">
      <dsp:nvSpPr>
        <dsp:cNvPr id="0" name=""/>
        <dsp:cNvSpPr/>
      </dsp:nvSpPr>
      <dsp:spPr>
        <a:xfrm flipH="1">
          <a:off x="5098279" y="553953"/>
          <a:ext cx="3394" cy="4245896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306096-7287-CA49-8D3A-1BF8C31F55A1}">
      <dsp:nvSpPr>
        <dsp:cNvPr id="0" name=""/>
        <dsp:cNvSpPr/>
      </dsp:nvSpPr>
      <dsp:spPr>
        <a:xfrm>
          <a:off x="5099892" y="2392952"/>
          <a:ext cx="1697041" cy="16970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Campus Energy</a:t>
          </a:r>
        </a:p>
      </dsp:txBody>
      <dsp:txXfrm>
        <a:off x="5099892" y="2392952"/>
        <a:ext cx="1697041" cy="1697041"/>
      </dsp:txXfrm>
    </dsp:sp>
    <dsp:sp modelId="{2288AD35-F314-2F41-81E7-649DCECFF7FF}">
      <dsp:nvSpPr>
        <dsp:cNvPr id="0" name=""/>
        <dsp:cNvSpPr/>
      </dsp:nvSpPr>
      <dsp:spPr>
        <a:xfrm>
          <a:off x="7264057" y="1281534"/>
          <a:ext cx="767589" cy="88122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5E4A98-DDC1-BD46-82F5-7FE83867CCD4}">
      <dsp:nvSpPr>
        <dsp:cNvPr id="0" name=""/>
        <dsp:cNvSpPr/>
      </dsp:nvSpPr>
      <dsp:spPr>
        <a:xfrm flipH="1">
          <a:off x="6797719" y="553953"/>
          <a:ext cx="3394" cy="4245896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9511D6-0254-E14D-9142-63A83952E77C}">
      <dsp:nvSpPr>
        <dsp:cNvPr id="0" name=""/>
        <dsp:cNvSpPr/>
      </dsp:nvSpPr>
      <dsp:spPr>
        <a:xfrm>
          <a:off x="6812432" y="2400691"/>
          <a:ext cx="1697041" cy="16970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/>
            <a:t>Buildings</a:t>
          </a:r>
          <a:endParaRPr lang="en-GB" sz="1800" b="1" kern="1200" dirty="0"/>
        </a:p>
      </dsp:txBody>
      <dsp:txXfrm>
        <a:off x="6812432" y="2400691"/>
        <a:ext cx="1697041" cy="1697041"/>
      </dsp:txXfrm>
    </dsp:sp>
    <dsp:sp modelId="{B1D70E0E-A796-0B47-B105-94AC1069EC77}">
      <dsp:nvSpPr>
        <dsp:cNvPr id="0" name=""/>
        <dsp:cNvSpPr/>
      </dsp:nvSpPr>
      <dsp:spPr>
        <a:xfrm>
          <a:off x="8970311" y="1349416"/>
          <a:ext cx="753961" cy="745459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83211F-3872-5845-B790-DAC8CFC91B16}">
      <dsp:nvSpPr>
        <dsp:cNvPr id="0" name=""/>
        <dsp:cNvSpPr/>
      </dsp:nvSpPr>
      <dsp:spPr>
        <a:xfrm flipH="1">
          <a:off x="8497158" y="553953"/>
          <a:ext cx="3394" cy="4245896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88069F-F2B1-054C-82C8-518D3142917E}">
      <dsp:nvSpPr>
        <dsp:cNvPr id="0" name=""/>
        <dsp:cNvSpPr/>
      </dsp:nvSpPr>
      <dsp:spPr>
        <a:xfrm>
          <a:off x="8498770" y="2392952"/>
          <a:ext cx="1697041" cy="16970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/>
            <a:t>Water</a:t>
          </a:r>
          <a:endParaRPr lang="en-GB" sz="1800" b="1" kern="1200" dirty="0"/>
        </a:p>
      </dsp:txBody>
      <dsp:txXfrm>
        <a:off x="8498770" y="2392952"/>
        <a:ext cx="1697041" cy="1697041"/>
      </dsp:txXfrm>
    </dsp:sp>
    <dsp:sp modelId="{DC4AC491-B155-8E4F-960C-D95AC6F4866C}">
      <dsp:nvSpPr>
        <dsp:cNvPr id="0" name=""/>
        <dsp:cNvSpPr/>
      </dsp:nvSpPr>
      <dsp:spPr>
        <a:xfrm>
          <a:off x="10666678" y="1339530"/>
          <a:ext cx="760105" cy="765230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B3B1C0-6B8F-754E-9D0D-6EA8B9710960}">
      <dsp:nvSpPr>
        <dsp:cNvPr id="0" name=""/>
        <dsp:cNvSpPr/>
      </dsp:nvSpPr>
      <dsp:spPr>
        <a:xfrm flipH="1">
          <a:off x="10196598" y="553953"/>
          <a:ext cx="3394" cy="4245896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94316D-9CDB-6F4E-B4AC-60C6D81E9314}">
      <dsp:nvSpPr>
        <dsp:cNvPr id="0" name=""/>
        <dsp:cNvSpPr/>
      </dsp:nvSpPr>
      <dsp:spPr>
        <a:xfrm>
          <a:off x="10198210" y="2392952"/>
          <a:ext cx="1697041" cy="16970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/>
            <a:t>Catering</a:t>
          </a:r>
          <a:endParaRPr lang="en-GB" sz="1800" b="1" kern="1200" dirty="0"/>
        </a:p>
      </dsp:txBody>
      <dsp:txXfrm>
        <a:off x="10198210" y="2392952"/>
        <a:ext cx="1697041" cy="16970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Lineup">
  <dgm:title val=""/>
  <dgm:desc val=""/>
  <dgm:catLst>
    <dgm:cat type="picture" pri="19000"/>
    <dgm:cat type="pictureconvert" pri="1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3" destOrd="0"/>
        <dgm:cxn modelId="42" srcId="30" destId="41" srcOrd="0" destOrd="0"/>
      </dgm:cxnLst>
      <dgm:bg/>
      <dgm:whole/>
    </dgm:dataModel>
  </dgm:clrData>
  <dgm:layoutNode name="Name0">
    <dgm:varLst>
      <dgm:chMax/>
      <dgm:chPref/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 val="65"/>
      <dgm:constr type="primFontSz" for="des" forName="Parent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"/>
      <dgm:constr type="w" for="ch" forName="sibTrans" refType="w" refFor="ch" refForName="composite" op="equ" fact="0.000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h" fact="0.5"/>
              <dgm:constr type="h" for="ch" forName="Image" refType="w"/>
              <dgm:constr type="l" for="ch" forName="Accent" refType="w" fact="0"/>
              <dgm:constr type="t" for="ch" forName="Accent" refType="h" fact="0"/>
              <dgm:constr type="w" for="ch" forName="Accent" refType="w" fact="0.0001"/>
              <dgm:constr type="h" for="ch" forName="Accent" refType="h"/>
              <dgm:constr type="l" for="ch" forName="Parent" refType="w" fact="0"/>
              <dgm:constr type="t" for="ch" forName="Parent" refType="h" fact="0.5"/>
              <dgm:constr type="w" for="ch" forName="Parent" refType="w"/>
            </dgm:constrLst>
          </dgm:if>
          <dgm:else name="Name6">
            <dgm:constrLst>
              <dgm:constr type="l" for="ch" forName="Image" refType="w" fact="0"/>
              <dgm:constr type="t" for="ch" forName="Image" refType="h" fact="0"/>
              <dgm:constr type="w" for="ch" forName="Image" refType="h" fact="0.5"/>
              <dgm:constr type="h" for="ch" forName="Image" refType="w"/>
              <dgm:constr type="r" for="ch" forName="Accent" refType="w"/>
              <dgm:constr type="t" for="ch" forName="Accent" refType="h" fact="0"/>
              <dgm:constr type="w" for="ch" forName="Accent" refType="w" fact="0.0001"/>
              <dgm:constr type="h" for="ch" forName="Accent" refType="h"/>
              <dgm:constr type="l" for="ch" forName="Parent" refType="w" fact="0"/>
              <dgm:constr type="t" for="ch" forName="Parent" refType="h" fact="0.5"/>
              <dgm:constr type="w" for="ch" forName="Parent" refType="w"/>
            </dgm:constrLst>
          </dgm:else>
        </dgm:choose>
        <dgm:layoutNode name="Image" styleLbl="alig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Accent" styleLbl="parChTrans1D1">
          <dgm:alg type="sp"/>
          <dgm:shape xmlns:r="http://schemas.openxmlformats.org/officeDocument/2006/relationships" type="line" r:blip="">
            <dgm:adjLst/>
          </dgm:shape>
          <dgm:presOf/>
        </dgm:layoutNode>
        <dgm:layoutNode name="Paren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04-Jun-25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04-Jun-25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>
            <a:extLst>
              <a:ext uri="{FF2B5EF4-FFF2-40B4-BE49-F238E27FC236}">
                <a16:creationId xmlns:a16="http://schemas.microsoft.com/office/drawing/2014/main" id="{0BBA9854-1916-4BD8-A1E9-BADF7BFEA3D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>
            <a:extLst>
              <a:ext uri="{FF2B5EF4-FFF2-40B4-BE49-F238E27FC236}">
                <a16:creationId xmlns:a16="http://schemas.microsoft.com/office/drawing/2014/main" id="{0E971703-721C-4F22-A914-65EFF57AB5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23556" name="Slide Number Placeholder 3">
            <a:extLst>
              <a:ext uri="{FF2B5EF4-FFF2-40B4-BE49-F238E27FC236}">
                <a16:creationId xmlns:a16="http://schemas.microsoft.com/office/drawing/2014/main" id="{F3114485-FA5A-455E-9C80-A21D68BDB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2DFB70-9A24-40E1-A376-FDB4A73AC7D4}" type="slidenum">
              <a:rPr kumimoji="0" lang="en-US" alt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/>
              </a:rPr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8347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BF2F3-6623-4EC0-9B6A-1DBD0789B98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62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BF2F3-6623-4EC0-9B6A-1DBD0789B98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521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0916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CD9D1A-137C-C5A5-1D6C-9A22E12D8F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E1BE67-1897-D77F-2006-C82C84B611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1CB9B21-C41A-DBD2-8A07-D149B4194E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A3F378-D125-2842-A835-56191EE8C5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025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49614D-0362-C64A-876D-64EFD9A3E67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440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5A1B00-3239-5B47-9638-82BECA8058F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9171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73593"/>
            <a:ext cx="5616575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7" y="0"/>
            <a:ext cx="6024563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TSO meet-up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TSO meet-up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9" y="1592265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9" y="3969705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5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2" y="396970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7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90" y="2420940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2" y="2420940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3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40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7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8" y="1601228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4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7" y="1601378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8" y="2732444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2" y="1601378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9" y="1601378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0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0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90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0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0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90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1709740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5"/>
            <a:ext cx="1137602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8 </a:t>
            </a:r>
            <a:r>
              <a:rPr lang="fr-CH" dirty="0" err="1"/>
              <a:t>November</a:t>
            </a:r>
            <a:r>
              <a:rPr lang="fr-CH" dirty="0"/>
              <a:t>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CERN and the Environment Town Hall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</a:t>
            </a:r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TSO meet-up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9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800" dirty="0" err="1"/>
              <a:t>home.cern</a:t>
            </a: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19B42-C51A-427D-FF45-7174BF448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01339-F82D-7E41-4B4E-4D8A40E1D2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6589A5-8C63-623F-D8F0-FAE649AEF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latin typeface="+mj-lt"/>
              </a:defRPr>
            </a:lvl1pPr>
          </a:lstStyle>
          <a:p>
            <a:r>
              <a:rPr lang="de-CH"/>
              <a:t>19/11/2024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354AD-DCF5-EDAD-B354-8ADB9146D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latin typeface="+mj-lt"/>
              </a:defRPr>
            </a:lvl1pPr>
          </a:lstStyle>
          <a:p>
            <a:r>
              <a:rPr lang="en-GB"/>
              <a:t>M.Capeans | CERN SCE Department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909D6-0003-8930-2188-05FA22985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latin typeface="+mj-lt"/>
              </a:defRPr>
            </a:lvl1pPr>
          </a:lstStyle>
          <a:p>
            <a:fld id="{D87DEFE0-50E6-6F47-B4C7-9469A1E8D59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935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1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9" y="3429002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4"/>
            <a:ext cx="11376027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891" indent="-342891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35" indent="-261932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8978" indent="-260344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44" indent="-269868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3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6352"/>
            <a:ext cx="1542289" cy="359626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92266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9" y="2427287"/>
            <a:ext cx="5616575" cy="3762376"/>
          </a:xfrm>
        </p:spPr>
        <p:txBody>
          <a:bodyPr/>
          <a:lstStyle>
            <a:lvl1pPr marL="323992" indent="-323992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3992" indent="-323992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101" y="6350853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4 June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2"/>
            <a:ext cx="6812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56352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43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chart" Target="../charts/chart1.xml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chart" Target="../charts/chart2.xml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chart" Target="../charts/chart3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Relationship Id="rId9" Type="http://schemas.openxmlformats.org/officeDocument/2006/relationships/image" Target="../media/image26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hyperlink" Target="mailto:cern.dechets@cern.ch" TargetMode="External"/><Relationship Id="rId7" Type="http://schemas.openxmlformats.org/officeDocument/2006/relationships/image" Target="../media/image3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hyperlink" Target="https://sce-dep.web.cern.ch/waste/what-goes-where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hyperlink" Target="https://sce-dep.web.cern.ch/stores/ppe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hyperlink" Target="https://sce-dep.web.cern.ch/cernature" TargetMode="External"/><Relationship Id="rId7" Type="http://schemas.openxmlformats.org/officeDocument/2006/relationships/image" Target="../media/image57.png"/><Relationship Id="rId2" Type="http://schemas.openxmlformats.org/officeDocument/2006/relationships/hyperlink" Target="http://maps.cern.ch/geoportal/apps/storymaps/collections/e0d7735f51894a31811a9ab09f54b68d?item=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png"/><Relationship Id="rId5" Type="http://schemas.openxmlformats.org/officeDocument/2006/relationships/hyperlink" Target="https://sce-dep.web.cern.ch/campus-app" TargetMode="External"/><Relationship Id="rId4" Type="http://schemas.openxmlformats.org/officeDocument/2006/relationships/hyperlink" Target="https://gis.cern.ch/gisportal/Environnement.htm" TargetMode="External"/><Relationship Id="rId9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5" Type="http://schemas.openxmlformats.org/officeDocument/2006/relationships/hyperlink" Target="https://cernbox.cern.ch/preview/public/ogepgybSy3r58h5/SCE2025.mp4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cds.cern.ch/record/2792532?ln=en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services_department" TargetMode="External"/><Relationship Id="rId7" Type="http://schemas.openxmlformats.org/officeDocument/2006/relationships/image" Target="../media/image13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hyperlink" Target="https://cern.service-now.com/service-portal?id=kb_article&amp;n=KB0010011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TSO meet-up</a:t>
            </a:r>
            <a:br>
              <a:rPr lang="en-US" dirty="0"/>
            </a:br>
            <a:r>
              <a:rPr lang="en-US" dirty="0"/>
              <a:t>SCE: Collaboration for a safe and sustainable campus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Pierre Cardon (SCE-SAM), Cédric Garino (SCE-SSC)</a:t>
            </a:r>
          </a:p>
          <a:p>
            <a:pPr algn="l"/>
            <a:r>
              <a:rPr lang="en-US" sz="1800" dirty="0"/>
              <a:t>5 June 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A502669C-60F4-B258-3F4B-FC175E96EF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2865118"/>
              </p:ext>
            </p:extLst>
          </p:nvPr>
        </p:nvGraphicFramePr>
        <p:xfrm>
          <a:off x="4372493" y="1684955"/>
          <a:ext cx="7819507" cy="4675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CD2D814D-C1A5-7B43-E9B9-7D6056FC966B}"/>
              </a:ext>
            </a:extLst>
          </p:cNvPr>
          <p:cNvSpPr txBox="1"/>
          <p:nvPr/>
        </p:nvSpPr>
        <p:spPr>
          <a:xfrm>
            <a:off x="359298" y="1843326"/>
            <a:ext cx="4013196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Entry into the SITE CONS programme</a:t>
            </a:r>
          </a:p>
          <a:p>
            <a:pPr>
              <a:spcBef>
                <a:spcPts val="1200"/>
              </a:spcBef>
            </a:pP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Stratus outcome (&lt;0.8) x 3S Factorization: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trategy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afety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ustainability</a:t>
            </a:r>
          </a:p>
          <a:p>
            <a:pPr>
              <a:spcBef>
                <a:spcPts val="1200"/>
              </a:spcBef>
            </a:pPr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Quarterly Steering committee – Decision gate </a:t>
            </a:r>
          </a:p>
          <a:p>
            <a:pPr>
              <a:spcBef>
                <a:spcPts val="1200"/>
              </a:spcBef>
            </a:pPr>
            <a:endParaRPr lang="en-GB" sz="16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sz="16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sz="16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sz="16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sz="16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3" name="Title 6">
            <a:extLst>
              <a:ext uri="{FF2B5EF4-FFF2-40B4-BE49-F238E27FC236}">
                <a16:creationId xmlns:a16="http://schemas.microsoft.com/office/drawing/2014/main" id="{18F00430-2564-4033-B8C8-51AA27FBC7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93440"/>
            <a:ext cx="4469450" cy="396000"/>
          </a:xfrm>
          <a:prstGeom prst="rect">
            <a:avLst/>
          </a:prstGeom>
          <a:solidFill>
            <a:schemeClr val="bg1">
              <a:lumMod val="95000"/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000" b="1">
                <a:solidFill>
                  <a:srgbClr val="7030A0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r>
              <a:rPr lang="fr-CH" b="0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en-GB" b="0" dirty="0" err="1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trategy</a:t>
            </a:r>
            <a:endParaRPr lang="en-GB" b="0" dirty="0">
              <a:solidFill>
                <a:schemeClr val="accent6">
                  <a:lumMod val="75000"/>
                </a:schemeClr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" name="Title 6">
            <a:extLst>
              <a:ext uri="{FF2B5EF4-FFF2-40B4-BE49-F238E27FC236}">
                <a16:creationId xmlns:a16="http://schemas.microsoft.com/office/drawing/2014/main" id="{BF539123-E42F-48E9-9421-A677585368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4908" y="1193440"/>
            <a:ext cx="7449024" cy="396000"/>
          </a:xfrm>
          <a:prstGeom prst="rect">
            <a:avLst/>
          </a:prstGeom>
          <a:solidFill>
            <a:schemeClr val="bg1">
              <a:lumMod val="95000"/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000" b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r>
              <a:rPr lang="en-GB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Capital investment plan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56FF79B2-48C4-DEB5-7A79-0BCF0AAEE6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15942700"/>
              </p:ext>
            </p:extLst>
          </p:nvPr>
        </p:nvGraphicFramePr>
        <p:xfrm>
          <a:off x="506506" y="4067739"/>
          <a:ext cx="3348459" cy="2204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4F18CBC-937F-0643-60A7-6F6C4937F7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/>
          <a:lstStyle/>
          <a:p>
            <a:r>
              <a:rPr lang="en-US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5 June 2025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1D1D3DC-ECAC-B8CC-28CF-B0B56A4B9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/>
          <a:lstStyle/>
          <a:p>
            <a:r>
              <a:rPr lang="fr-CH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TSO </a:t>
            </a:r>
            <a:r>
              <a:rPr lang="fr-CH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meet</a:t>
            </a:r>
            <a:r>
              <a:rPr lang="fr-CH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-up</a:t>
            </a:r>
            <a:endParaRPr lang="en-US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F2D9647F-6649-F262-2EEC-4F89C832BAD4}"/>
              </a:ext>
            </a:extLst>
          </p:cNvPr>
          <p:cNvSpPr txBox="1"/>
          <p:nvPr/>
        </p:nvSpPr>
        <p:spPr bwMode="auto">
          <a:xfrm>
            <a:off x="10283531" y="5712266"/>
            <a:ext cx="1837362" cy="253916"/>
          </a:xfrm>
          <a:prstGeom prst="rect">
            <a:avLst/>
          </a:prstGeom>
          <a:solidFill>
            <a:srgbClr val="4472C4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CONTINUOUS INTERVENTIONS</a:t>
            </a:r>
          </a:p>
        </p:txBody>
      </p:sp>
      <p:sp>
        <p:nvSpPr>
          <p:cNvPr id="11" name="TextBox 14">
            <a:extLst>
              <a:ext uri="{FF2B5EF4-FFF2-40B4-BE49-F238E27FC236}">
                <a16:creationId xmlns:a16="http://schemas.microsoft.com/office/drawing/2014/main" id="{FB2C9A34-1506-9475-FC47-C62D5982F7C9}"/>
              </a:ext>
            </a:extLst>
          </p:cNvPr>
          <p:cNvSpPr txBox="1"/>
          <p:nvPr/>
        </p:nvSpPr>
        <p:spPr bwMode="auto">
          <a:xfrm>
            <a:off x="10283531" y="5966182"/>
            <a:ext cx="1837362" cy="253916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</p:spPr>
        <p:txBody>
          <a:bodyPr wrap="square" rtlCol="0">
            <a:spAutoFit/>
          </a:bodyPr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TARGETED INVESTMENTS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DCF5764-B0EB-75AD-EC81-2F9F91773FD3}"/>
              </a:ext>
            </a:extLst>
          </p:cNvPr>
          <p:cNvSpPr/>
          <p:nvPr/>
        </p:nvSpPr>
        <p:spPr>
          <a:xfrm>
            <a:off x="3855177" y="4829137"/>
            <a:ext cx="885477" cy="36041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Including DSOC chair for safety-related projects</a:t>
            </a:r>
            <a:endParaRPr lang="en-GB" sz="6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F9B832E-CBFB-3399-B73C-8405FE691292}"/>
              </a:ext>
            </a:extLst>
          </p:cNvPr>
          <p:cNvCxnSpPr/>
          <p:nvPr/>
        </p:nvCxnSpPr>
        <p:spPr>
          <a:xfrm flipH="1" flipV="1">
            <a:off x="3596413" y="4678664"/>
            <a:ext cx="258764" cy="222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6">
            <a:extLst>
              <a:ext uri="{FF2B5EF4-FFF2-40B4-BE49-F238E27FC236}">
                <a16:creationId xmlns:a16="http://schemas.microsoft.com/office/drawing/2014/main" id="{BFF85B64-DF07-0971-428E-0E57C66B1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7839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500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pPr algn="ctr"/>
            <a:r>
              <a:rPr lang="en-GB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HOW DO WE PRIORITIZE IN CONSOLIDATION PLAN?</a:t>
            </a:r>
          </a:p>
        </p:txBody>
      </p:sp>
    </p:spTree>
    <p:extLst>
      <p:ext uri="{BB962C8B-B14F-4D97-AF65-F5344CB8AC3E}">
        <p14:creationId xmlns:p14="http://schemas.microsoft.com/office/powerpoint/2010/main" val="30015687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AA1161-1018-9E90-A604-2DC558EA91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D6A8802F-DEC1-F018-6B14-E318DB80DBDE}"/>
              </a:ext>
            </a:extLst>
          </p:cNvPr>
          <p:cNvSpPr txBox="1"/>
          <p:nvPr/>
        </p:nvSpPr>
        <p:spPr>
          <a:xfrm>
            <a:off x="342201" y="845336"/>
            <a:ext cx="5753799" cy="512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2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Asbestos remediation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All renovations include full asbestos remediation in the concerned facilities (B251, B36, B168/20/21, B108/164)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 addition, </a:t>
            </a:r>
            <a:r>
              <a:rPr lang="en-GB" sz="1200" b="1" dirty="0">
                <a:solidFill>
                  <a:srgbClr val="00B05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1.91 MCHF </a:t>
            </a:r>
            <a:r>
              <a:rPr lang="en-GB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have been invested between 2021 and 2024 for other smaller interventions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2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Septic tank removal and networks consolidation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00B05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1.71 MCHF </a:t>
            </a:r>
            <a:r>
              <a:rPr lang="en-GB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invested between 2021 and 2024 in septic tanks and networks rehabilitation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12 supressed septic tanks (9 in ISR, B73, B108, B181) + &gt; 2 km of networks (mainly foul water) rehabilitated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2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Fire safety improvements (fire doors + smoke extraction systems)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00B05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482 </a:t>
            </a:r>
            <a:r>
              <a:rPr lang="en-GB" sz="1200" b="1" dirty="0" err="1">
                <a:solidFill>
                  <a:srgbClr val="00B05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kCHF</a:t>
            </a:r>
            <a:r>
              <a:rPr lang="en-GB" sz="1200" b="1" dirty="0">
                <a:solidFill>
                  <a:srgbClr val="00B05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invested between 2021 and 2024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Improvements on buildings : 4, 5, 30, 31, 33, 36, 40, 52, 60, 112, 501, 504.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 fire safety campaign follows HSE priorities + interior renovation projects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2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Roofs securing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00B05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486 </a:t>
            </a:r>
            <a:r>
              <a:rPr lang="en-GB" sz="1200" b="1" dirty="0" err="1">
                <a:solidFill>
                  <a:srgbClr val="00B05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kCHF</a:t>
            </a:r>
            <a:r>
              <a:rPr lang="en-GB" sz="1200" b="1" dirty="0">
                <a:solidFill>
                  <a:srgbClr val="00B05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invested between 2021 and 2024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84 buildings secured following HSE priorities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2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Natural smoke extraction consolidation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 annual inspection and repairs campaign has </a:t>
            </a:r>
            <a:r>
              <a:rPr lang="en-GB" sz="1200" b="1" dirty="0">
                <a:solidFill>
                  <a:srgbClr val="00B05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increased from 35 to 71 buildings</a:t>
            </a:r>
            <a:r>
              <a:rPr lang="en-GB" sz="12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(thanks to HSE and DSOC support)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0A43EB-56E0-5771-6131-0EE6CAB8E4C2}"/>
              </a:ext>
            </a:extLst>
          </p:cNvPr>
          <p:cNvSpPr txBox="1"/>
          <p:nvPr/>
        </p:nvSpPr>
        <p:spPr>
          <a:xfrm>
            <a:off x="7225364" y="1029713"/>
            <a:ext cx="4624435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2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Lamps replacement (LED</a:t>
            </a:r>
            <a:r>
              <a:rPr lang="en-GB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00B05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45000</a:t>
            </a:r>
            <a:r>
              <a:rPr lang="en-GB" sz="1200" dirty="0">
                <a:solidFill>
                  <a:srgbClr val="00206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replacements in 2 years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2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ELECNCSOL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Non-compliances treatment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2024: 30 visits/</a:t>
            </a:r>
            <a:r>
              <a:rPr lang="en-GB" sz="1200" b="1" dirty="0">
                <a:solidFill>
                  <a:srgbClr val="00B05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660 closed observations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2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Biodiversity actions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Trees planting (100 / year)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Ecological parking in B864/865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Delayed mowing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Orchids and topsoil preservation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83BF27-7C23-4527-AE24-7A5132E536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791B8D9-9715-D653-DBEB-31C2E0CF5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5" name="Title 6">
            <a:extLst>
              <a:ext uri="{FF2B5EF4-FFF2-40B4-BE49-F238E27FC236}">
                <a16:creationId xmlns:a16="http://schemas.microsoft.com/office/drawing/2014/main" id="{F78F87E2-4A7B-BFB5-970E-DBEECCAFE3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7839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500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pPr algn="ctr"/>
            <a:r>
              <a:rPr lang="en-GB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FOCUS ON SAFETY ACTIVITIES (COLLABORATION WITH HSE)</a:t>
            </a:r>
          </a:p>
        </p:txBody>
      </p:sp>
      <p:pic>
        <p:nvPicPr>
          <p:cNvPr id="1026" name="Picture 2" descr="HSE-RP | HSE unit at CERN">
            <a:extLst>
              <a:ext uri="{FF2B5EF4-FFF2-40B4-BE49-F238E27FC236}">
                <a16:creationId xmlns:a16="http://schemas.microsoft.com/office/drawing/2014/main" id="{B2AA15E2-CB6B-7BAA-2144-5C5D029781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200" y="3918885"/>
            <a:ext cx="5753799" cy="2097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0124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73059BF3-5728-55CE-31CD-50B64F8F9B42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B2D19856-8692-8F7F-9901-2935F9B5EBA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12</a:t>
            </a:fld>
            <a:endParaRPr lang="en-US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4" name="Chart 2">
            <a:extLst>
              <a:ext uri="{FF2B5EF4-FFF2-40B4-BE49-F238E27FC236}">
                <a16:creationId xmlns:a16="http://schemas.microsoft.com/office/drawing/2014/main" id="{0097B451-86B0-8995-09E9-629295A1F0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4818615"/>
              </p:ext>
            </p:extLst>
          </p:nvPr>
        </p:nvGraphicFramePr>
        <p:xfrm>
          <a:off x="-488199" y="1468231"/>
          <a:ext cx="4822522" cy="4475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2">
            <a:extLst>
              <a:ext uri="{FF2B5EF4-FFF2-40B4-BE49-F238E27FC236}">
                <a16:creationId xmlns:a16="http://schemas.microsoft.com/office/drawing/2014/main" id="{A3E80437-9F78-66C3-D52F-74DDF25996BF}"/>
              </a:ext>
            </a:extLst>
          </p:cNvPr>
          <p:cNvSpPr txBox="1"/>
          <p:nvPr/>
        </p:nvSpPr>
        <p:spPr bwMode="auto">
          <a:xfrm>
            <a:off x="1293206" y="5177662"/>
            <a:ext cx="3609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solidFill>
                  <a:schemeClr val="tx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TENDENCY 2024: +1% (2023 +13%) </a:t>
            </a:r>
            <a:endParaRPr lang="en-GB" sz="1600" b="1" dirty="0">
              <a:solidFill>
                <a:srgbClr val="FF000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" name="TextBox 11">
            <a:extLst>
              <a:ext uri="{FF2B5EF4-FFF2-40B4-BE49-F238E27FC236}">
                <a16:creationId xmlns:a16="http://schemas.microsoft.com/office/drawing/2014/main" id="{D35B49EA-914F-BF90-095A-38661AC8D6EC}"/>
              </a:ext>
            </a:extLst>
          </p:cNvPr>
          <p:cNvSpPr txBox="1"/>
          <p:nvPr/>
        </p:nvSpPr>
        <p:spPr bwMode="auto">
          <a:xfrm>
            <a:off x="805303" y="1443332"/>
            <a:ext cx="51629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1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NUMBER OF INTERVENTIONS </a:t>
            </a:r>
            <a:r>
              <a:rPr lang="fr-CH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fr-CH" sz="2400" b="1" dirty="0">
                <a:solidFill>
                  <a:srgbClr val="00B05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14 019</a:t>
            </a:r>
            <a:br>
              <a:rPr lang="fr-CH" sz="28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fr-CH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CE/HVAC-ELEC</a:t>
            </a:r>
            <a:endParaRPr lang="en-GB" sz="20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" name="TextBox 11">
            <a:extLst>
              <a:ext uri="{FF2B5EF4-FFF2-40B4-BE49-F238E27FC236}">
                <a16:creationId xmlns:a16="http://schemas.microsoft.com/office/drawing/2014/main" id="{16DFCC3A-DB6C-F378-26A6-CD796CD6BC99}"/>
              </a:ext>
            </a:extLst>
          </p:cNvPr>
          <p:cNvSpPr txBox="1"/>
          <p:nvPr/>
        </p:nvSpPr>
        <p:spPr bwMode="auto">
          <a:xfrm>
            <a:off x="380643" y="5649872"/>
            <a:ext cx="3983813" cy="57888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 w="1905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800" b="1" i="0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≃ </a:t>
            </a:r>
            <a:r>
              <a:rPr lang="fr-FR" sz="2800" b="1" i="0" dirty="0">
                <a:solidFill>
                  <a:srgbClr val="1DFF83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7 500 </a:t>
            </a:r>
            <a:r>
              <a:rPr lang="fr-FR" sz="2800" b="1" i="0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tickets </a:t>
            </a:r>
            <a:r>
              <a:rPr lang="fr-FR" sz="2800" b="1" i="0" dirty="0" err="1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handled</a:t>
            </a:r>
            <a:r>
              <a:rPr lang="fr-FR" sz="2800" b="1" i="0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endParaRPr lang="en-GB" sz="20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7" name="Graphique 26" descr="Interface utilisateur ou expérience utilisateur contour">
            <a:extLst>
              <a:ext uri="{FF2B5EF4-FFF2-40B4-BE49-F238E27FC236}">
                <a16:creationId xmlns:a16="http://schemas.microsoft.com/office/drawing/2014/main" id="{3514AC6E-7EDD-73ED-D42C-111E4078FB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749" y="1477597"/>
            <a:ext cx="677108" cy="677108"/>
          </a:xfrm>
          <a:prstGeom prst="rect">
            <a:avLst/>
          </a:prstGeom>
        </p:spPr>
      </p:pic>
      <p:graphicFrame>
        <p:nvGraphicFramePr>
          <p:cNvPr id="6" name="Graphique 5">
            <a:extLst>
              <a:ext uri="{FF2B5EF4-FFF2-40B4-BE49-F238E27FC236}">
                <a16:creationId xmlns:a16="http://schemas.microsoft.com/office/drawing/2014/main" id="{64E961F3-3123-C76B-0B6E-86C4F30E58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1399077"/>
              </p:ext>
            </p:extLst>
          </p:nvPr>
        </p:nvGraphicFramePr>
        <p:xfrm>
          <a:off x="6009708" y="1088152"/>
          <a:ext cx="4821776" cy="2591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7" name="Picture 2" descr="Voir les détails de l’image associée. Symbole égal Symbole Mathématique De Base Signe L'icône Du Bouton ...">
            <a:extLst>
              <a:ext uri="{FF2B5EF4-FFF2-40B4-BE49-F238E27FC236}">
                <a16:creationId xmlns:a16="http://schemas.microsoft.com/office/drawing/2014/main" id="{44BE0497-4D60-2F7C-6B7D-AEC16C1D1B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108" y="5202329"/>
            <a:ext cx="340810" cy="34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Bulle narrative : rectangle à coins arrondis 7">
            <a:extLst>
              <a:ext uri="{FF2B5EF4-FFF2-40B4-BE49-F238E27FC236}">
                <a16:creationId xmlns:a16="http://schemas.microsoft.com/office/drawing/2014/main" id="{85E5D7FB-F6C9-6A3D-5D99-858432A9802B}"/>
              </a:ext>
            </a:extLst>
          </p:cNvPr>
          <p:cNvSpPr/>
          <p:nvPr/>
        </p:nvSpPr>
        <p:spPr>
          <a:xfrm>
            <a:off x="5888545" y="3964386"/>
            <a:ext cx="4310531" cy="633782"/>
          </a:xfrm>
          <a:prstGeom prst="wedgeRoundRectCallout">
            <a:avLst>
              <a:gd name="adj1" fmla="val -50169"/>
              <a:gd name="adj2" fmla="val 145396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b="0" i="0" dirty="0">
                <a:solidFill>
                  <a:srgbClr val="242424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« C'est phénoménal. J'adore le résultat.</a:t>
            </a:r>
          </a:p>
          <a:p>
            <a:r>
              <a:rPr lang="fr-FR" sz="1200" b="0" i="0" dirty="0">
                <a:solidFill>
                  <a:srgbClr val="242424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Merci beaucoup, merci beaucoup pour vos efforts !! » </a:t>
            </a:r>
            <a:endParaRPr lang="fr-FR" sz="1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Bulle narrative : rectangle à coins arrondis 8">
            <a:extLst>
              <a:ext uri="{FF2B5EF4-FFF2-40B4-BE49-F238E27FC236}">
                <a16:creationId xmlns:a16="http://schemas.microsoft.com/office/drawing/2014/main" id="{E759AF8F-6353-A0B3-D584-11A9C4B93073}"/>
              </a:ext>
            </a:extLst>
          </p:cNvPr>
          <p:cNvSpPr/>
          <p:nvPr/>
        </p:nvSpPr>
        <p:spPr bwMode="auto">
          <a:xfrm>
            <a:off x="8675240" y="4605474"/>
            <a:ext cx="3241097" cy="1246568"/>
          </a:xfrm>
          <a:prstGeom prst="wedgeRoundRectCallout">
            <a:avLst>
              <a:gd name="adj1" fmla="val 54345"/>
              <a:gd name="adj2" fmla="val 68750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b="0" i="0" dirty="0">
                <a:solidFill>
                  <a:srgbClr val="242424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 « En plus de l’excellent travail, j’ai beaucoup apprécié la communication entre toutes les personnes impliquées. Cette coordination a vraiment fait la différence ! »</a:t>
            </a:r>
          </a:p>
          <a:p>
            <a:pPr algn="r"/>
            <a:endParaRPr lang="fr-FR" sz="12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Bulle narrative : rectangle à coins arrondis 10">
            <a:extLst>
              <a:ext uri="{FF2B5EF4-FFF2-40B4-BE49-F238E27FC236}">
                <a16:creationId xmlns:a16="http://schemas.microsoft.com/office/drawing/2014/main" id="{A85B847D-90A5-C936-AE02-8E3D866FFB24}"/>
              </a:ext>
            </a:extLst>
          </p:cNvPr>
          <p:cNvSpPr/>
          <p:nvPr/>
        </p:nvSpPr>
        <p:spPr bwMode="auto">
          <a:xfrm rot="10800000" flipV="1">
            <a:off x="5968263" y="5580565"/>
            <a:ext cx="3910504" cy="642745"/>
          </a:xfrm>
          <a:prstGeom prst="wedgeRoundRectCallout">
            <a:avLst>
              <a:gd name="adj1" fmla="val 49795"/>
              <a:gd name="adj2" fmla="val 107853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0419B5B-B3B4-403C-E6A7-1AF0B30A9C93}"/>
              </a:ext>
            </a:extLst>
          </p:cNvPr>
          <p:cNvGrpSpPr/>
          <p:nvPr/>
        </p:nvGrpSpPr>
        <p:grpSpPr>
          <a:xfrm>
            <a:off x="10980975" y="1391331"/>
            <a:ext cx="923192" cy="677109"/>
            <a:chOff x="7702059" y="909875"/>
            <a:chExt cx="923192" cy="677109"/>
          </a:xfrm>
        </p:grpSpPr>
        <p:sp>
          <p:nvSpPr>
            <p:cNvPr id="13" name="Rectangle : coins arrondis 12">
              <a:extLst>
                <a:ext uri="{FF2B5EF4-FFF2-40B4-BE49-F238E27FC236}">
                  <a16:creationId xmlns:a16="http://schemas.microsoft.com/office/drawing/2014/main" id="{A25B0483-5908-7D67-4688-A1D4D368CED2}"/>
                </a:ext>
              </a:extLst>
            </p:cNvPr>
            <p:cNvSpPr/>
            <p:nvPr/>
          </p:nvSpPr>
          <p:spPr>
            <a:xfrm>
              <a:off x="7702059" y="1052777"/>
              <a:ext cx="923192" cy="406095"/>
            </a:xfrm>
            <a:prstGeom prst="roundRect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pic>
          <p:nvPicPr>
            <p:cNvPr id="5" name="Graphique 4" descr="Évaluation 3 étoiles avec un remplissage uni">
              <a:extLst>
                <a:ext uri="{FF2B5EF4-FFF2-40B4-BE49-F238E27FC236}">
                  <a16:creationId xmlns:a16="http://schemas.microsoft.com/office/drawing/2014/main" id="{504F021F-9035-3BE7-2CD6-DCDA779091A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813498" y="909875"/>
              <a:ext cx="677109" cy="677109"/>
            </a:xfrm>
            <a:prstGeom prst="rect">
              <a:avLst/>
            </a:prstGeom>
          </p:spPr>
        </p:pic>
      </p:grpSp>
      <p:sp>
        <p:nvSpPr>
          <p:cNvPr id="21" name="Bulle narrative : rectangle à coins arrondis 20">
            <a:extLst>
              <a:ext uri="{FF2B5EF4-FFF2-40B4-BE49-F238E27FC236}">
                <a16:creationId xmlns:a16="http://schemas.microsoft.com/office/drawing/2014/main" id="{E3CC8218-B354-D4B8-F2A9-2FA5A9CB2334}"/>
              </a:ext>
            </a:extLst>
          </p:cNvPr>
          <p:cNvSpPr/>
          <p:nvPr/>
        </p:nvSpPr>
        <p:spPr bwMode="auto">
          <a:xfrm rot="10800000" flipV="1">
            <a:off x="6280632" y="5040362"/>
            <a:ext cx="2185386" cy="392883"/>
          </a:xfrm>
          <a:prstGeom prst="wedgeRoundRectCallout">
            <a:avLst>
              <a:gd name="adj1" fmla="val -76015"/>
              <a:gd name="adj2" fmla="val 94758"/>
              <a:gd name="adj3" fmla="val 16667"/>
            </a:avLst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" name="Rectangle 4">
            <a:extLst>
              <a:ext uri="{FF2B5EF4-FFF2-40B4-BE49-F238E27FC236}">
                <a16:creationId xmlns:a16="http://schemas.microsoft.com/office/drawing/2014/main" id="{5AFAA00D-576F-65B7-F1C1-C05FDEAF9D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5524" y="5097068"/>
            <a:ext cx="219049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« Bravo et grand merci!!! » (EP)</a:t>
            </a:r>
          </a:p>
        </p:txBody>
      </p:sp>
      <p:sp>
        <p:nvSpPr>
          <p:cNvPr id="22" name="Rectangle 6">
            <a:extLst>
              <a:ext uri="{FF2B5EF4-FFF2-40B4-BE49-F238E27FC236}">
                <a16:creationId xmlns:a16="http://schemas.microsoft.com/office/drawing/2014/main" id="{3D3D898E-4F30-C0A7-1107-790EF41CD4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1581" y="5676241"/>
            <a:ext cx="40699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« Vous avez fait un super travail, et grâce à vos efforts, tout est revenu à la normale rapidement. » (HR)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8B3B780-A7E7-8444-77EB-79B3016C13F7}"/>
              </a:ext>
            </a:extLst>
          </p:cNvPr>
          <p:cNvSpPr txBox="1">
            <a:spLocks/>
          </p:cNvSpPr>
          <p:nvPr/>
        </p:nvSpPr>
        <p:spPr>
          <a:xfrm>
            <a:off x="2574101" y="6350853"/>
            <a:ext cx="154228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5 June 2025</a:t>
            </a:r>
            <a:endParaRPr lang="en-US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C1F91BA7-89B3-1609-7254-E385FB8F9C7D}"/>
              </a:ext>
            </a:extLst>
          </p:cNvPr>
          <p:cNvSpPr txBox="1">
            <a:spLocks/>
          </p:cNvSpPr>
          <p:nvPr/>
        </p:nvSpPr>
        <p:spPr>
          <a:xfrm>
            <a:off x="4259263" y="6356352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TSO meet-up</a:t>
            </a:r>
            <a:endParaRPr lang="en-US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6" name="Title 6">
            <a:extLst>
              <a:ext uri="{FF2B5EF4-FFF2-40B4-BE49-F238E27FC236}">
                <a16:creationId xmlns:a16="http://schemas.microsoft.com/office/drawing/2014/main" id="{93A687E2-1995-1296-80BA-3A30A2130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7839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500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pPr algn="ctr"/>
            <a:r>
              <a:rPr lang="en-GB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2024 INTERVENTIONS – TICKETS/ODMS</a:t>
            </a:r>
          </a:p>
        </p:txBody>
      </p:sp>
    </p:spTree>
    <p:extLst>
      <p:ext uri="{BB962C8B-B14F-4D97-AF65-F5344CB8AC3E}">
        <p14:creationId xmlns:p14="http://schemas.microsoft.com/office/powerpoint/2010/main" val="1797547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8FF92E-0F64-7B13-C0F3-A31010DC97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AACDF2-5A45-E236-8978-48FEF5FA2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7F9BDB-A704-F38A-9B7D-ABE6C8562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F445A3-E399-A2DD-B535-158A61B11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F43801-38EA-C06D-2AF6-673A161798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074" y="5747281"/>
            <a:ext cx="7342644" cy="910404"/>
          </a:xfrm>
        </p:spPr>
        <p:txBody>
          <a:bodyPr/>
          <a:lstStyle/>
          <a:p>
            <a:r>
              <a:rPr lang="en-US" b="0" u="sng" dirty="0">
                <a:solidFill>
                  <a:schemeClr val="tx1"/>
                </a:solidFill>
              </a:rPr>
              <a:t>Good to know</a:t>
            </a:r>
            <a:r>
              <a:rPr lang="en-US" b="0" dirty="0">
                <a:solidFill>
                  <a:schemeClr val="tx1"/>
                </a:solidFill>
              </a:rPr>
              <a:t>: Stand-by service (FR + CH): 8h30-17h30 </a:t>
            </a:r>
            <a:br>
              <a:rPr lang="en-US" b="0" dirty="0">
                <a:solidFill>
                  <a:schemeClr val="tx1"/>
                </a:solidFill>
              </a:rPr>
            </a:br>
            <a:r>
              <a:rPr lang="en-US" b="0" dirty="0">
                <a:solidFill>
                  <a:schemeClr val="tx1"/>
                </a:solidFill>
              </a:rPr>
              <a:t>(for interventions &lt;4h)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8DE25F-BEA2-C961-163B-9B4A1DA84F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90" y="3142425"/>
            <a:ext cx="3168769" cy="21023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9D53F1A-8D20-4E05-DA2B-59721E138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4497" y="2807437"/>
            <a:ext cx="3252767" cy="295413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090D897-9700-F185-6EA0-22BCAED668CD}"/>
              </a:ext>
            </a:extLst>
          </p:cNvPr>
          <p:cNvSpPr txBox="1"/>
          <p:nvPr/>
        </p:nvSpPr>
        <p:spPr>
          <a:xfrm>
            <a:off x="4051055" y="2521500"/>
            <a:ext cx="34943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dirty="0"/>
              <a:t>2’658 tickets resolved (2024)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A8D506-1F90-94F1-1625-3E6E15607EF6}"/>
              </a:ext>
            </a:extLst>
          </p:cNvPr>
          <p:cNvSpPr txBox="1"/>
          <p:nvPr/>
        </p:nvSpPr>
        <p:spPr>
          <a:xfrm>
            <a:off x="5141203" y="3570936"/>
            <a:ext cx="12407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dirty="0"/>
              <a:t>333 </a:t>
            </a:r>
            <a:br>
              <a:rPr lang="en-US" b="0" dirty="0"/>
            </a:br>
            <a:r>
              <a:rPr lang="en-US" b="0" dirty="0"/>
              <a:t>feedbacks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94DB77-4E55-0A34-554B-F56EB2A1CE0C}"/>
              </a:ext>
            </a:extLst>
          </p:cNvPr>
          <p:cNvSpPr txBox="1"/>
          <p:nvPr/>
        </p:nvSpPr>
        <p:spPr>
          <a:xfrm>
            <a:off x="68421" y="2773715"/>
            <a:ext cx="18365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/>
              <a:t>Contact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41DA20A-E462-BAF4-35FF-1858A26933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9376" y="528963"/>
            <a:ext cx="4684154" cy="5394753"/>
          </a:xfrm>
          <a:prstGeom prst="rect">
            <a:avLst/>
          </a:prstGeom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0D2DB1B-9EA4-88E2-571F-8D0AA7829F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185" y="641316"/>
            <a:ext cx="5709785" cy="1854676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743F8D2B-E9FF-217D-6EC7-A575E8BB2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7839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500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pPr algn="ctr"/>
            <a:r>
              <a:rPr lang="en-GB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CLEANING</a:t>
            </a:r>
          </a:p>
        </p:txBody>
      </p:sp>
    </p:spTree>
    <p:extLst>
      <p:ext uri="{BB962C8B-B14F-4D97-AF65-F5344CB8AC3E}">
        <p14:creationId xmlns:p14="http://schemas.microsoft.com/office/powerpoint/2010/main" val="7554670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9D853A-2DE0-F52D-2E1E-24DA67774E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AE50D49-772E-F68D-1E05-DBF983E804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6521" y="1294723"/>
            <a:ext cx="2969716" cy="280919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67084-58C7-BF91-9984-F23F805AC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DB91F0-98A5-9198-2D68-B5355B666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F4442-9B9D-2B75-E604-6A5818D99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BB6471-4D4B-EE7F-AAC8-FE2039D3E7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729" y="1137357"/>
            <a:ext cx="9871164" cy="2087907"/>
          </a:xfrm>
        </p:spPr>
        <p:txBody>
          <a:bodyPr/>
          <a:lstStyle/>
          <a:p>
            <a:pPr>
              <a:spcBef>
                <a:spcPts val="400"/>
              </a:spcBef>
            </a:pPr>
            <a:r>
              <a:rPr lang="en-US" sz="1600" b="0" u="sng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Good to know</a:t>
            </a:r>
            <a:r>
              <a:rPr lang="en-US" sz="1600" b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 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One contact: </a:t>
            </a:r>
            <a:r>
              <a:rPr lang="en-US" sz="1600" b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cern.dechets@cern.ch</a:t>
            </a:r>
            <a:endParaRPr lang="en-US" sz="1600" b="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Guideline: </a:t>
            </a:r>
            <a:r>
              <a:rPr lang="en-US" sz="1600" b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https://sce-dep.web.cern.ch/waste/what-goes-where</a:t>
            </a:r>
            <a:endParaRPr lang="en-US" sz="1600" b="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Want to equip your building with central sorting bins? Please contact us </a:t>
            </a:r>
            <a:r>
              <a:rPr lang="en-US" sz="1600" b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</a:t>
            </a:r>
            <a:endParaRPr lang="en-US" sz="1600" b="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17/25 eco-points installed so far</a:t>
            </a:r>
          </a:p>
          <a:p>
            <a:pPr marL="342900" indent="-3429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SCE handyman to fill the gaps. 829 interventions in 2024, 13t collected</a:t>
            </a:r>
          </a:p>
          <a:p>
            <a:endParaRPr lang="en-US" sz="1600" b="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11CCB4-EC10-7396-F0FD-8019945FF64D}"/>
              </a:ext>
            </a:extLst>
          </p:cNvPr>
          <p:cNvSpPr txBox="1"/>
          <p:nvPr/>
        </p:nvSpPr>
        <p:spPr>
          <a:xfrm>
            <a:off x="9295223" y="696030"/>
            <a:ext cx="269404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0" dirty="0"/>
              <a:t>2’003 tickets resolved </a:t>
            </a:r>
          </a:p>
          <a:p>
            <a:pPr algn="ctr"/>
            <a:r>
              <a:rPr lang="en-US" sz="2000" b="0" dirty="0"/>
              <a:t>(2024)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249000-5669-43CD-92EF-1BCC378F48E3}"/>
              </a:ext>
            </a:extLst>
          </p:cNvPr>
          <p:cNvSpPr txBox="1"/>
          <p:nvPr/>
        </p:nvSpPr>
        <p:spPr>
          <a:xfrm>
            <a:off x="10073893" y="2151188"/>
            <a:ext cx="12407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dirty="0"/>
              <a:t>155 </a:t>
            </a:r>
            <a:br>
              <a:rPr lang="en-US" b="0" dirty="0"/>
            </a:br>
            <a:r>
              <a:rPr lang="en-US" b="0" dirty="0"/>
              <a:t>feedbacks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B9B9FD8-6865-5CAF-F747-B2C6977ABD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70280" y="4474027"/>
            <a:ext cx="1805607" cy="172496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A05D28E-A63B-443D-222A-6F326FD599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189" y="3584492"/>
            <a:ext cx="3771616" cy="262538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1CCBC6B-E784-050A-0902-87020C2AD9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8971" y="3528482"/>
            <a:ext cx="2444622" cy="270014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9872B45-7F9D-0433-56D1-6A820F45EA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4219" y="4483333"/>
            <a:ext cx="3129967" cy="1706089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0B3CC8AF-0F47-B2CC-8F56-2C063B4ABC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7839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500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pPr algn="ctr"/>
            <a:r>
              <a:rPr lang="en-GB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WASTE, RECUPERATION AND SALES</a:t>
            </a:r>
          </a:p>
        </p:txBody>
      </p:sp>
    </p:spTree>
    <p:extLst>
      <p:ext uri="{BB962C8B-B14F-4D97-AF65-F5344CB8AC3E}">
        <p14:creationId xmlns:p14="http://schemas.microsoft.com/office/powerpoint/2010/main" val="16446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9F4A97-B4B7-0846-A316-A5A442B22C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93F6C-8F69-F8C7-0FDB-DC6339209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00E6CC-63B7-15C5-EB90-2986B84C1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309B7-367F-8E52-A6E5-B4A0BA292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449966-BF31-2AF7-416B-1652F98CD5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053" y="636287"/>
            <a:ext cx="10601108" cy="303068"/>
          </a:xfrm>
        </p:spPr>
        <p:txBody>
          <a:bodyPr/>
          <a:lstStyle/>
          <a:p>
            <a:pPr algn="ctr"/>
            <a:r>
              <a:rPr lang="fr-CH" sz="1800" b="0" dirty="0">
                <a:solidFill>
                  <a:schemeClr val="accent4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CERN </a:t>
            </a:r>
            <a:r>
              <a:rPr lang="fr-CH" sz="1800" b="0" dirty="0" err="1">
                <a:solidFill>
                  <a:schemeClr val="accent4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Catalog</a:t>
            </a:r>
            <a:r>
              <a:rPr lang="fr-CH" sz="1800" b="0" dirty="0">
                <a:solidFill>
                  <a:schemeClr val="accent4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&amp; </a:t>
            </a:r>
            <a:r>
              <a:rPr lang="fr-CH" sz="1800" b="0" dirty="0">
                <a:solidFill>
                  <a:srgbClr val="6D2466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PPE </a:t>
            </a:r>
            <a:r>
              <a:rPr lang="fr-CH" sz="1800" b="0" dirty="0" err="1">
                <a:solidFill>
                  <a:schemeClr val="accent4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controls</a:t>
            </a:r>
            <a:r>
              <a:rPr lang="fr-CH" sz="1800" b="0" dirty="0">
                <a:solidFill>
                  <a:schemeClr val="accent4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fr-CH" sz="1800" b="0" dirty="0" err="1">
                <a:solidFill>
                  <a:schemeClr val="accent4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including</a:t>
            </a:r>
            <a:r>
              <a:rPr lang="fr-CH" sz="1800" b="0" dirty="0">
                <a:solidFill>
                  <a:schemeClr val="accent4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self-</a:t>
            </a:r>
            <a:r>
              <a:rPr lang="fr-CH" sz="1800" b="0" dirty="0" err="1">
                <a:solidFill>
                  <a:schemeClr val="accent4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rescue</a:t>
            </a:r>
            <a:r>
              <a:rPr lang="fr-CH" sz="1800" b="0" dirty="0">
                <a:solidFill>
                  <a:schemeClr val="accent4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CH" sz="1800" b="0" dirty="0" err="1">
                <a:solidFill>
                  <a:schemeClr val="accent4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masks</a:t>
            </a:r>
            <a:r>
              <a:rPr lang="fr-CH" sz="1800" b="0" dirty="0">
                <a:solidFill>
                  <a:schemeClr val="accent4">
                    <a:lumMod val="75000"/>
                  </a:schemeClr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algn="ctr"/>
            <a:endParaRPr lang="en-US" sz="1800" dirty="0">
              <a:solidFill>
                <a:schemeClr val="accent4">
                  <a:lumMod val="75000"/>
                </a:schemeClr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D4FBDF-064E-7137-2FD0-5DA418C91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158" y="3877616"/>
            <a:ext cx="4790610" cy="2224632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2254F6-9774-8091-DDBC-FB2CE792B31B}"/>
              </a:ext>
            </a:extLst>
          </p:cNvPr>
          <p:cNvCxnSpPr/>
          <p:nvPr/>
        </p:nvCxnSpPr>
        <p:spPr>
          <a:xfrm>
            <a:off x="4878886" y="1439917"/>
            <a:ext cx="0" cy="457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54AFB50-FAE2-2B48-2215-33620E77CCDD}"/>
              </a:ext>
            </a:extLst>
          </p:cNvPr>
          <p:cNvSpPr txBox="1"/>
          <p:nvPr/>
        </p:nvSpPr>
        <p:spPr>
          <a:xfrm>
            <a:off x="2120349" y="1095482"/>
            <a:ext cx="9075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0" i="1" u="sng" dirty="0" err="1">
                <a:solidFill>
                  <a:schemeClr val="tx1"/>
                </a:solidFill>
              </a:rPr>
              <a:t>Now</a:t>
            </a:r>
            <a:endParaRPr lang="en-US" i="1" u="sng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90ADEB-25C0-185D-9B1C-9EB422664559}"/>
              </a:ext>
            </a:extLst>
          </p:cNvPr>
          <p:cNvSpPr txBox="1"/>
          <p:nvPr/>
        </p:nvSpPr>
        <p:spPr>
          <a:xfrm>
            <a:off x="8530756" y="1089371"/>
            <a:ext cx="9075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0" i="1" u="sng" dirty="0">
                <a:solidFill>
                  <a:schemeClr val="tx1"/>
                </a:solidFill>
              </a:rPr>
              <a:t>2026</a:t>
            </a:r>
            <a:endParaRPr lang="en-US" i="1" u="sng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FD970BF-7CE0-787D-3E36-73F81CAFFD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7363" y="1522307"/>
            <a:ext cx="5289921" cy="1982058"/>
          </a:xfrm>
          <a:prstGeom prst="rect">
            <a:avLst/>
          </a:prstGeom>
        </p:spPr>
      </p:pic>
      <p:pic>
        <p:nvPicPr>
          <p:cNvPr id="17" name="Picture 16" descr="NEW SHOWROOM – CR Safety Consumables">
            <a:extLst>
              <a:ext uri="{FF2B5EF4-FFF2-40B4-BE49-F238E27FC236}">
                <a16:creationId xmlns:a16="http://schemas.microsoft.com/office/drawing/2014/main" id="{1E0BB8B7-12C6-E899-EE3B-3B42BFD35D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9476" y="3880302"/>
            <a:ext cx="2113371" cy="219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C2987CE-167E-8146-F6A8-8859C6D937B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5271" r="10199"/>
          <a:stretch/>
        </p:blipFill>
        <p:spPr>
          <a:xfrm>
            <a:off x="339099" y="1467762"/>
            <a:ext cx="4243151" cy="205962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87E9230-5CA2-A278-473D-2E93DA7717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253" y="3833125"/>
            <a:ext cx="2550127" cy="186043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200E31A-CAD3-07E3-4502-AA3624E62380}"/>
              </a:ext>
            </a:extLst>
          </p:cNvPr>
          <p:cNvSpPr txBox="1"/>
          <p:nvPr/>
        </p:nvSpPr>
        <p:spPr>
          <a:xfrm>
            <a:off x="5049797" y="2117992"/>
            <a:ext cx="11702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dirty="0">
                <a:solidFill>
                  <a:schemeClr val="tx1"/>
                </a:solidFill>
              </a:rPr>
              <a:t>New structure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105BF21-E63B-0BF1-5F84-89740FC8DA5F}"/>
              </a:ext>
            </a:extLst>
          </p:cNvPr>
          <p:cNvSpPr txBox="1"/>
          <p:nvPr/>
        </p:nvSpPr>
        <p:spPr>
          <a:xfrm>
            <a:off x="9667092" y="3511418"/>
            <a:ext cx="25725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dirty="0" err="1"/>
              <a:t>PunchOut</a:t>
            </a:r>
            <a:r>
              <a:rPr lang="fr-CH" dirty="0"/>
              <a:t> + showroom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5243C1-3EF3-761F-608C-9F18F3421B5A}"/>
              </a:ext>
            </a:extLst>
          </p:cNvPr>
          <p:cNvSpPr txBox="1"/>
          <p:nvPr/>
        </p:nvSpPr>
        <p:spPr>
          <a:xfrm>
            <a:off x="4955086" y="3536618"/>
            <a:ext cx="19034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dirty="0"/>
              <a:t>Catalogue </a:t>
            </a:r>
            <a:r>
              <a:rPr lang="fr-CH" dirty="0" err="1"/>
              <a:t>tool</a:t>
            </a:r>
            <a:endParaRPr lang="en-US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1B240856-0396-0BF3-1538-B5F657FB4009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2461"/>
          <a:stretch/>
        </p:blipFill>
        <p:spPr>
          <a:xfrm>
            <a:off x="2774526" y="3930371"/>
            <a:ext cx="2059486" cy="1367171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A084DD4C-BA28-4376-BE24-F217A785A8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7839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500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pPr algn="ctr"/>
            <a:r>
              <a:rPr lang="en-GB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PPEs AND SAFETY EQUIPMENT AT CERN STORES</a:t>
            </a:r>
          </a:p>
        </p:txBody>
      </p:sp>
    </p:spTree>
    <p:extLst>
      <p:ext uri="{BB962C8B-B14F-4D97-AF65-F5344CB8AC3E}">
        <p14:creationId xmlns:p14="http://schemas.microsoft.com/office/powerpoint/2010/main" val="39827997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0412454-DE47-2116-BED5-0A2D4356D5F9}"/>
              </a:ext>
            </a:extLst>
          </p:cNvPr>
          <p:cNvSpPr/>
          <p:nvPr/>
        </p:nvSpPr>
        <p:spPr>
          <a:xfrm>
            <a:off x="0" y="714636"/>
            <a:ext cx="12192000" cy="5260162"/>
          </a:xfrm>
          <a:prstGeom prst="rect">
            <a:avLst/>
          </a:prstGeom>
          <a:gradFill flip="none" rotWithShape="1">
            <a:gsLst>
              <a:gs pos="100000">
                <a:srgbClr val="DDEFE9"/>
              </a:gs>
              <a:gs pos="32000">
                <a:schemeClr val="bg1"/>
              </a:gs>
              <a:gs pos="66000">
                <a:srgbClr val="E5F3EE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175596"/>
            <a:ext cx="68125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535E84C0-2401-E148-CC8F-6F400C3F06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3797265"/>
              </p:ext>
            </p:extLst>
          </p:nvPr>
        </p:nvGraphicFramePr>
        <p:xfrm>
          <a:off x="96717" y="658420"/>
          <a:ext cx="11896826" cy="5141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5A36035-A767-C1C0-1CD3-3AB0BE10F103}"/>
              </a:ext>
            </a:extLst>
          </p:cNvPr>
          <p:cNvSpPr txBox="1"/>
          <p:nvPr/>
        </p:nvSpPr>
        <p:spPr>
          <a:xfrm>
            <a:off x="96717" y="3880051"/>
            <a:ext cx="1684421" cy="1587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" marR="0" lvl="0" indent="-95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+45%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trips on shared bikes</a:t>
            </a:r>
          </a:p>
          <a:p>
            <a:pPr marL="9525" marR="0" lvl="0" indent="-95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+34%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trips on car sharing</a:t>
            </a:r>
          </a:p>
          <a:p>
            <a:pPr marL="9525" marR="0" lvl="0" indent="-95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Car-pooling partnerships</a:t>
            </a:r>
          </a:p>
          <a:p>
            <a:pPr marL="9525" marR="0" lvl="0" indent="-95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19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EV-chargers (30% plan)</a:t>
            </a:r>
          </a:p>
          <a:p>
            <a:pPr marL="9525" marR="0" lvl="0" indent="-95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+500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covered bike places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233BC7-A57F-338C-8249-D5418C67BB8A}"/>
              </a:ext>
            </a:extLst>
          </p:cNvPr>
          <p:cNvSpPr txBox="1"/>
          <p:nvPr/>
        </p:nvSpPr>
        <p:spPr>
          <a:xfrm>
            <a:off x="1811476" y="3880051"/>
            <a:ext cx="1684421" cy="1359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" marR="0" lvl="0" indent="-95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-4%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campus waste</a:t>
            </a:r>
          </a:p>
          <a:p>
            <a:pPr marL="9525" marR="0" lvl="0" indent="-95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10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Eco-points installed</a:t>
            </a:r>
          </a:p>
          <a:p>
            <a:pPr marL="9525" marR="0" lvl="0" indent="-95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</a:t>
            </a:r>
            <a:r>
              <a:rPr kumimoji="0" lang="en-GB" sz="1100" b="0" i="0" u="none" strike="noStrike" kern="1200" cap="none" spc="0" normalizeH="0" baseline="30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nd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hand online catalogue</a:t>
            </a:r>
          </a:p>
          <a:p>
            <a:pPr marL="9525" marR="0" lvl="0" indent="-95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+2000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tons recycled items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7B5204-5FF6-E4FD-E4AD-622463A751D5}"/>
              </a:ext>
            </a:extLst>
          </p:cNvPr>
          <p:cNvSpPr txBox="1"/>
          <p:nvPr/>
        </p:nvSpPr>
        <p:spPr>
          <a:xfrm>
            <a:off x="3505972" y="3880051"/>
            <a:ext cx="16844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" marR="0" lvl="0" indent="-95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Square Van Hove renewed</a:t>
            </a:r>
          </a:p>
          <a:p>
            <a:pPr marL="9525" marR="0" lvl="0" indent="-95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+215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new trees planted</a:t>
            </a:r>
          </a:p>
          <a:p>
            <a:pPr marL="9525" marR="0" lvl="0" indent="-95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Green parking in Prévessin</a:t>
            </a:r>
          </a:p>
          <a:p>
            <a:pPr marL="9525" marR="0" lvl="0" indent="-95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100%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new fences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3B110B-2FC8-B21A-C159-35272983FC0E}"/>
              </a:ext>
            </a:extLst>
          </p:cNvPr>
          <p:cNvSpPr txBox="1"/>
          <p:nvPr/>
        </p:nvSpPr>
        <p:spPr>
          <a:xfrm>
            <a:off x="5195740" y="3880051"/>
            <a:ext cx="171586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" marR="0" lvl="0" indent="-95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-8%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emissions </a:t>
            </a:r>
            <a:r>
              <a:rPr kumimoji="0" lang="en-GB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wrt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2023 due to gas heating optimizations</a:t>
            </a:r>
          </a:p>
          <a:p>
            <a:pPr marL="9525" marR="0" lvl="0" indent="-95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95%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light fixtures of tertiary buildings replaced by LED</a:t>
            </a:r>
          </a:p>
          <a:p>
            <a:pPr marL="9525" marR="0" lvl="0" indent="-95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Recovery energy projects for Meyrin and Prévessin under construction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154834-F75E-1676-F766-D72D625D86BC}"/>
              </a:ext>
            </a:extLst>
          </p:cNvPr>
          <p:cNvSpPr txBox="1"/>
          <p:nvPr/>
        </p:nvSpPr>
        <p:spPr>
          <a:xfrm>
            <a:off x="6905561" y="3880051"/>
            <a:ext cx="1684421" cy="1056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" marR="0" lvl="0" indent="-95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-8%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emissions from renovation of buildings</a:t>
            </a:r>
          </a:p>
          <a:p>
            <a:pPr marL="9525" marR="0" lvl="0" indent="-95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Sustainability in BVFM tenders for new built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4A085C-3CF6-BA25-3326-E85E3DFD0BA4}"/>
              </a:ext>
            </a:extLst>
          </p:cNvPr>
          <p:cNvSpPr txBox="1"/>
          <p:nvPr/>
        </p:nvSpPr>
        <p:spPr>
          <a:xfrm>
            <a:off x="8593777" y="3880051"/>
            <a:ext cx="168442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" marR="0" lvl="0" indent="-95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3000 m</a:t>
            </a:r>
            <a:r>
              <a:rPr kumimoji="0" lang="en-GB" sz="1400" b="0" i="0" u="none" strike="noStrike" kern="1200" cap="none" spc="0" normalizeH="0" baseline="30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3 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new retention basin in Prévessin</a:t>
            </a:r>
            <a:endParaRPr kumimoji="0" lang="en-GB" sz="1100" b="0" i="0" u="none" strike="noStrike" kern="1200" cap="none" spc="0" normalizeH="0" baseline="3000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B82261-15DE-0388-D12F-C5126275405C}"/>
              </a:ext>
            </a:extLst>
          </p:cNvPr>
          <p:cNvSpPr txBox="1"/>
          <p:nvPr/>
        </p:nvSpPr>
        <p:spPr>
          <a:xfrm>
            <a:off x="10311193" y="3880051"/>
            <a:ext cx="1684421" cy="1174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" marR="0" lvl="0" indent="-95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Increase of vegetarian offer and local supply</a:t>
            </a:r>
          </a:p>
          <a:p>
            <a:pPr marL="9525" marR="0" lvl="0" indent="-95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10 m</a:t>
            </a: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3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compost production from R3 waste, distribution to CERN community</a:t>
            </a:r>
          </a:p>
        </p:txBody>
      </p:sp>
      <p:sp>
        <p:nvSpPr>
          <p:cNvPr id="3" name="Straight Connector 2">
            <a:extLst>
              <a:ext uri="{FF2B5EF4-FFF2-40B4-BE49-F238E27FC236}">
                <a16:creationId xmlns:a16="http://schemas.microsoft.com/office/drawing/2014/main" id="{A6226288-0FC6-2B70-4FBC-945A04743076}"/>
              </a:ext>
            </a:extLst>
          </p:cNvPr>
          <p:cNvSpPr/>
          <p:nvPr/>
        </p:nvSpPr>
        <p:spPr>
          <a:xfrm flipH="1">
            <a:off x="86642" y="1221769"/>
            <a:ext cx="3394" cy="4245896"/>
          </a:xfrm>
          <a:prstGeom prst="line">
            <a:avLst/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traight Connector 3">
            <a:extLst>
              <a:ext uri="{FF2B5EF4-FFF2-40B4-BE49-F238E27FC236}">
                <a16:creationId xmlns:a16="http://schemas.microsoft.com/office/drawing/2014/main" id="{DE9AB0D1-4B2C-E519-3BFA-3A636E49CA7F}"/>
              </a:ext>
            </a:extLst>
          </p:cNvPr>
          <p:cNvSpPr/>
          <p:nvPr/>
        </p:nvSpPr>
        <p:spPr>
          <a:xfrm flipH="1">
            <a:off x="12080368" y="1221769"/>
            <a:ext cx="3394" cy="4245896"/>
          </a:xfrm>
          <a:prstGeom prst="line">
            <a:avLst/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4A84C1D9-2DFC-B155-8775-466C574466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7839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500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pPr algn="ctr"/>
            <a:r>
              <a:rPr lang="en-GB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2024 CAMPUS OPERATIONS SUSTAINABILITY HIGHLIGHTS</a:t>
            </a:r>
          </a:p>
        </p:txBody>
      </p:sp>
    </p:spTree>
    <p:extLst>
      <p:ext uri="{BB962C8B-B14F-4D97-AF65-F5344CB8AC3E}">
        <p14:creationId xmlns:p14="http://schemas.microsoft.com/office/powerpoint/2010/main" val="34349026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F5D6B8-A671-94B5-E09D-4E89C537B1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9CAA7B-E004-B2EE-46DE-C58ACB57A3A6}"/>
              </a:ext>
            </a:extLst>
          </p:cNvPr>
          <p:cNvSpPr/>
          <p:nvPr/>
        </p:nvSpPr>
        <p:spPr>
          <a:xfrm>
            <a:off x="0" y="714636"/>
            <a:ext cx="12192000" cy="5229562"/>
          </a:xfrm>
          <a:prstGeom prst="rect">
            <a:avLst/>
          </a:prstGeom>
          <a:gradFill flip="none" rotWithShape="1">
            <a:gsLst>
              <a:gs pos="96000">
                <a:schemeClr val="accent6">
                  <a:lumMod val="20000"/>
                  <a:lumOff val="80000"/>
                </a:schemeClr>
              </a:gs>
              <a:gs pos="22000">
                <a:schemeClr val="bg1"/>
              </a:gs>
              <a:gs pos="44000">
                <a:srgbClr val="E5F3E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00DC1-F3B9-2BA3-3CC5-CAF65AFC6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602069-EA32-164E-613B-BDCBEFCDD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B6698-F168-C507-2A99-8588E9D5A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EFE52E2-FE7B-BE89-33EB-52CEA00D8A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8" y="913802"/>
            <a:ext cx="6913440" cy="4808692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800" b="0" noProof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“Revaluation of the TSO role“ action plan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800" b="0" noProof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ServiceNow support to TSO (reporting, dashboard, proposition of action from security patrols)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800" b="0" noProof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New bulky waste collection round, typically once a month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Biodiversity monitoring: </a:t>
            </a:r>
            <a:r>
              <a:rPr lang="en-GB" sz="1800" b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hlinkClick r:id="rId2"/>
              </a:rPr>
              <a:t>Take a walk between science and nature</a:t>
            </a:r>
            <a:r>
              <a:rPr lang="en-GB" sz="1800" b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GB" sz="1800" b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CERNature App</a:t>
            </a:r>
            <a:r>
              <a:rPr lang="en-GB" sz="1800" b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GB" sz="1800" b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GIS Environment portal</a:t>
            </a:r>
            <a:r>
              <a:rPr lang="en-GB" sz="1800" b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new sensors embedding </a:t>
            </a:r>
            <a:r>
              <a:rPr lang="en-GB" sz="1800" b="0" dirty="0" err="1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EdgeAI</a:t>
            </a:r>
            <a:endParaRPr lang="en-GB" sz="1800" b="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1800" b="0" noProof="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And much more….</a:t>
            </a:r>
            <a:endParaRPr lang="en-GB" sz="1800" b="0" noProof="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800" b="0" noProof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hlinkClick r:id="rId5"/>
              </a:rPr>
              <a:t>CERN Campus App</a:t>
            </a:r>
            <a:r>
              <a:rPr lang="en-GB" sz="1800" b="0" noProof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as communication channel for campus</a:t>
            </a:r>
            <a:br>
              <a:rPr lang="en-GB" sz="1800" b="0" noProof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GB" sz="1800" b="0" noProof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news. Stay tuned </a:t>
            </a:r>
            <a:r>
              <a:rPr lang="en-GB" sz="1800" b="0" noProof="0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</a:t>
            </a:r>
            <a:endParaRPr lang="en-GB" sz="1800" b="0" noProof="0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endParaRPr lang="en-GB" sz="1800" noProof="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3283052-D223-9233-6185-773937BFD2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55542" y="133017"/>
            <a:ext cx="4224013" cy="2883884"/>
          </a:xfrm>
          <a:prstGeom prst="rect">
            <a:avLst/>
          </a:prstGeom>
          <a:ln>
            <a:solidFill>
              <a:schemeClr val="tx2">
                <a:lumMod val="90000"/>
                <a:lumOff val="10000"/>
              </a:schemeClr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A7FD43-0B4D-FF6E-26EA-BF870FD175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98701" y="2471690"/>
            <a:ext cx="3227523" cy="1772704"/>
          </a:xfrm>
          <a:prstGeom prst="rect">
            <a:avLst/>
          </a:prstGeom>
          <a:ln>
            <a:solidFill>
              <a:schemeClr val="tx2">
                <a:lumMod val="90000"/>
                <a:lumOff val="10000"/>
              </a:schemeClr>
            </a:solidFill>
          </a:ln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C563279-2674-239D-030A-B4D3FD7C7A06}"/>
              </a:ext>
            </a:extLst>
          </p:cNvPr>
          <p:cNvCxnSpPr>
            <a:cxnSpLocks/>
          </p:cNvCxnSpPr>
          <p:nvPr/>
        </p:nvCxnSpPr>
        <p:spPr>
          <a:xfrm>
            <a:off x="8241576" y="2033267"/>
            <a:ext cx="0" cy="4288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7D630B60-34E7-AA71-1521-F50C15B7158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2018" y="3502045"/>
            <a:ext cx="672689" cy="679624"/>
          </a:xfrm>
          <a:prstGeom prst="rect">
            <a:avLst/>
          </a:prstGeom>
        </p:spPr>
      </p:pic>
      <p:sp>
        <p:nvSpPr>
          <p:cNvPr id="8" name="Title 6">
            <a:extLst>
              <a:ext uri="{FF2B5EF4-FFF2-40B4-BE49-F238E27FC236}">
                <a16:creationId xmlns:a16="http://schemas.microsoft.com/office/drawing/2014/main" id="{3F46EC1E-E061-6A76-F2C4-55B75A948C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7839"/>
            <a:ext cx="7655542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500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pPr algn="ctr"/>
            <a:r>
              <a:rPr lang="en-GB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WHAT’S NEXT?</a:t>
            </a:r>
          </a:p>
        </p:txBody>
      </p:sp>
      <p:pic>
        <p:nvPicPr>
          <p:cNvPr id="20" name="Picture 19" descr="A finger touching a phone&#10;&#10;AI-generated content may be incorrect.">
            <a:extLst>
              <a:ext uri="{FF2B5EF4-FFF2-40B4-BE49-F238E27FC236}">
                <a16:creationId xmlns:a16="http://schemas.microsoft.com/office/drawing/2014/main" id="{E6124EEE-4A4D-7CFD-EF79-3923557D81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62905" y="4519435"/>
            <a:ext cx="5629095" cy="1808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9576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8DE61C-800A-BAC6-37FC-B9AFCFF561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AA2091-208A-730A-8A52-D9AD60569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92C9B5-AEFE-3409-61B6-E3A9772B5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9DF714-7884-6F04-4741-B200D5331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E5EC944D-A2B9-A879-1B62-BDA646E50A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1" y="162042"/>
            <a:ext cx="12181489" cy="6194310"/>
          </a:xfrm>
          <a:prstGeom prst="rect">
            <a:avLst/>
          </a:prstGeom>
        </p:spPr>
      </p:pic>
      <p:sp>
        <p:nvSpPr>
          <p:cNvPr id="2" name="Title 6">
            <a:extLst>
              <a:ext uri="{FF2B5EF4-FFF2-40B4-BE49-F238E27FC236}">
                <a16:creationId xmlns:a16="http://schemas.microsoft.com/office/drawing/2014/main" id="{B7B6C361-3035-8A7F-5A92-0EF0FDA450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7839"/>
            <a:ext cx="12192000" cy="894268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500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pPr algn="ctr"/>
            <a:r>
              <a:rPr lang="en-GB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“Where is my ticket? Which budget code? Is it my responsibility? </a:t>
            </a:r>
            <a:br>
              <a:rPr lang="en-GB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GB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Am I a concierge? Ticket follow-up?”</a:t>
            </a:r>
          </a:p>
        </p:txBody>
      </p:sp>
    </p:spTree>
    <p:extLst>
      <p:ext uri="{BB962C8B-B14F-4D97-AF65-F5344CB8AC3E}">
        <p14:creationId xmlns:p14="http://schemas.microsoft.com/office/powerpoint/2010/main" val="3423740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27ADF3BC-0328-4A99-A7A9-BBF1418EDD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7839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500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pPr algn="ctr"/>
            <a:r>
              <a:rPr lang="en-GB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SCE AT A GLANCE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703FF-4FF6-8352-3A33-880A12424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4FAA07-5CC7-23AF-E646-79204C2C9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E36E8-95F6-E816-65FA-F4DF6AA3B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28D5BE-C316-3959-B373-30338D6832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9" y="1122800"/>
            <a:ext cx="9688277" cy="46964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8699D3A-8F95-F711-AB77-2CAE644B7F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4312" y="151929"/>
            <a:ext cx="2505425" cy="592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220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ableware&#10;&#10;Description automatically generated">
            <a:extLst>
              <a:ext uri="{FF2B5EF4-FFF2-40B4-BE49-F238E27FC236}">
                <a16:creationId xmlns:a16="http://schemas.microsoft.com/office/drawing/2014/main" id="{0CE07A6D-56D7-A7E4-0BFE-DF91DD2CB64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85000"/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462"/>
          <a:stretch/>
        </p:blipFill>
        <p:spPr>
          <a:xfrm>
            <a:off x="0" y="14469"/>
            <a:ext cx="12192000" cy="6296040"/>
          </a:xfrm>
          <a:prstGeom prst="rect">
            <a:avLst/>
          </a:prstGeom>
        </p:spPr>
      </p:pic>
      <p:pic>
        <p:nvPicPr>
          <p:cNvPr id="16" name="Picture 15" descr="A picture containing text, different, several&#10;&#10;Description automatically generated">
            <a:extLst>
              <a:ext uri="{FF2B5EF4-FFF2-40B4-BE49-F238E27FC236}">
                <a16:creationId xmlns:a16="http://schemas.microsoft.com/office/drawing/2014/main" id="{4E85C5AA-D030-4925-B8C1-9C72CCB06DB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9169" y="570641"/>
            <a:ext cx="8962502" cy="580801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B8C718-B6B4-404D-B966-1A3654811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F06DD4-933C-A345-B986-8D0A37089971}" type="slidenum">
              <a:rPr kumimoji="0" lang="en-US" altLang="en-US" sz="105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 Light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05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 Light"/>
              <a:cs typeface="Arial"/>
            </a:endParaRP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D94637AE-7095-CC8B-D2F2-0B065A9E83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7839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500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pPr algn="ctr"/>
            <a:r>
              <a:rPr lang="en-GB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 EXTENSIVE OFFER DEDICATED TO CERN’S COMMUNITY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B0E4B17-C63E-1153-3EF7-50933BDD82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FF061C2-CB47-40AD-F9E5-DC607213E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93AB11-FCA7-ABA4-ECEE-9D37E539A016}"/>
              </a:ext>
            </a:extLst>
          </p:cNvPr>
          <p:cNvSpPr txBox="1"/>
          <p:nvPr/>
        </p:nvSpPr>
        <p:spPr>
          <a:xfrm>
            <a:off x="10270537" y="5759427"/>
            <a:ext cx="166712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>
                <a:hlinkClick r:id="rId5"/>
              </a:rPr>
              <a:t>SCE 2024 </a:t>
            </a:r>
            <a:r>
              <a:rPr lang="fr-CH" dirty="0" err="1">
                <a:hlinkClick r:id="rId5"/>
              </a:rPr>
              <a:t>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082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04E5C6-A815-60C5-902F-0D27C431A2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399960EC-CD8C-FFAC-FCFC-E5C6F500B2DB}"/>
              </a:ext>
            </a:extLst>
          </p:cNvPr>
          <p:cNvSpPr/>
          <p:nvPr/>
        </p:nvSpPr>
        <p:spPr>
          <a:xfrm>
            <a:off x="0" y="970962"/>
            <a:ext cx="12192000" cy="5260162"/>
          </a:xfrm>
          <a:prstGeom prst="rect">
            <a:avLst/>
          </a:prstGeom>
          <a:gradFill flip="none" rotWithShape="1">
            <a:gsLst>
              <a:gs pos="100000">
                <a:srgbClr val="AEC6D9"/>
              </a:gs>
              <a:gs pos="4196">
                <a:schemeClr val="bg1"/>
              </a:gs>
              <a:gs pos="66000">
                <a:schemeClr val="accent6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6">
            <a:extLst>
              <a:ext uri="{FF2B5EF4-FFF2-40B4-BE49-F238E27FC236}">
                <a16:creationId xmlns:a16="http://schemas.microsoft.com/office/drawing/2014/main" id="{D2B47B45-CA00-8005-F29A-8833D16915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277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500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pPr algn="ctr"/>
            <a:r>
              <a:rPr lang="en-GB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MASTERPLAN 2040</a:t>
            </a:r>
            <a:r>
              <a:rPr lang="fr-FR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FR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fr-FR" sz="2000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fr-FR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) </a:t>
            </a:r>
            <a:r>
              <a:rPr lang="fr-FR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 SCE FRAMEWORK AND ROADMAP </a:t>
            </a:r>
            <a:br>
              <a:rPr lang="fr-FR" sz="28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</a:br>
            <a:endParaRPr lang="en-GB" sz="28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AE7C44-1FB1-C407-15E7-07173D85E7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1812" y="6356352"/>
            <a:ext cx="1542289" cy="365125"/>
          </a:xfrm>
        </p:spPr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70FB65-773A-F2EA-969D-C9D43C248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3150205" cy="365125"/>
          </a:xfrm>
        </p:spPr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1D37B-B6E0-F18D-0C65-BB02F9BF3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3" name="Picture 1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E0171EE-B0A9-FA12-153E-D726C256CA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056" y="580202"/>
            <a:ext cx="11261888" cy="605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42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6F309212-D656-AD85-3A66-9D1A0BA53C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7839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500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pPr algn="ctr"/>
            <a:r>
              <a:rPr lang="en-GB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SCE SUPPORT FOR TSOs: SERVICENOW AS FIRST ENTRY POINT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5D8619-3E66-50BD-1916-31B5ABA3B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4280B-6100-B854-9A4B-E6EA7A109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CEC6F-EC97-EA5B-CA0D-2B0D50B4D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D18EAFF-FF09-83B9-E22B-071914A4F9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35" y="1793132"/>
            <a:ext cx="8283086" cy="35672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2E89092-4E0F-34A2-B731-10134B4FF57C}"/>
              </a:ext>
            </a:extLst>
          </p:cNvPr>
          <p:cNvSpPr txBox="1"/>
          <p:nvPr/>
        </p:nvSpPr>
        <p:spPr>
          <a:xfrm>
            <a:off x="144010" y="1061216"/>
            <a:ext cx="61117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24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SCE Service Catalogue</a:t>
            </a:r>
            <a:endParaRPr lang="en-US" sz="2400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C30964-C4BB-C162-4395-1079ACBD8E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2383" y="3665398"/>
            <a:ext cx="3221965" cy="16817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95AC42-42D4-DDE8-C229-74E5A94475DD}"/>
              </a:ext>
            </a:extLst>
          </p:cNvPr>
          <p:cNvSpPr txBox="1"/>
          <p:nvPr/>
        </p:nvSpPr>
        <p:spPr>
          <a:xfrm>
            <a:off x="9245049" y="3295757"/>
            <a:ext cx="21103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0" i="1" dirty="0">
                <a:solidFill>
                  <a:schemeClr val="tx1"/>
                </a:solidFill>
                <a:hlinkClick r:id="rId5"/>
              </a:rPr>
              <a:t>New mobile app!</a:t>
            </a:r>
            <a:endParaRPr lang="en-US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77E30B-E9D0-3898-1175-1D0524D645A8}"/>
              </a:ext>
            </a:extLst>
          </p:cNvPr>
          <p:cNvSpPr txBox="1"/>
          <p:nvPr/>
        </p:nvSpPr>
        <p:spPr>
          <a:xfrm>
            <a:off x="8779925" y="1731879"/>
            <a:ext cx="322196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0" dirty="0">
                <a:solidFill>
                  <a:schemeClr val="tx1"/>
                </a:solidFill>
              </a:rPr>
              <a:t>800k tickets (2024)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0" dirty="0">
                <a:solidFill>
                  <a:schemeClr val="tx1"/>
                </a:solidFill>
              </a:rPr>
              <a:t>747 </a:t>
            </a:r>
            <a:r>
              <a:rPr lang="fr-CH" b="0" dirty="0" err="1">
                <a:solidFill>
                  <a:schemeClr val="tx1"/>
                </a:solidFill>
              </a:rPr>
              <a:t>Functional</a:t>
            </a:r>
            <a:r>
              <a:rPr lang="fr-CH" b="0" dirty="0">
                <a:solidFill>
                  <a:schemeClr val="tx1"/>
                </a:solidFill>
              </a:rPr>
              <a:t> </a:t>
            </a:r>
            <a:r>
              <a:rPr lang="fr-CH" b="0" dirty="0" err="1">
                <a:solidFill>
                  <a:schemeClr val="tx1"/>
                </a:solidFill>
              </a:rPr>
              <a:t>Elements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0" dirty="0">
                <a:solidFill>
                  <a:schemeClr val="tx1"/>
                </a:solidFill>
              </a:rPr>
              <a:t>927 </a:t>
            </a:r>
            <a:r>
              <a:rPr lang="fr-CH" b="0" dirty="0" err="1">
                <a:solidFill>
                  <a:schemeClr val="tx1"/>
                </a:solidFill>
              </a:rPr>
              <a:t>forms</a:t>
            </a:r>
            <a:r>
              <a:rPr lang="fr-CH" b="0" dirty="0">
                <a:solidFill>
                  <a:schemeClr val="tx1"/>
                </a:solidFill>
              </a:rPr>
              <a:t> </a:t>
            </a:r>
            <a:endParaRPr lang="en-US" dirty="0"/>
          </a:p>
        </p:txBody>
      </p:sp>
      <p:pic>
        <p:nvPicPr>
          <p:cNvPr id="13" name="Graphic 12" descr="Medieval Trumpet outline">
            <a:extLst>
              <a:ext uri="{FF2B5EF4-FFF2-40B4-BE49-F238E27FC236}">
                <a16:creationId xmlns:a16="http://schemas.microsoft.com/office/drawing/2014/main" id="{D329160A-154C-F561-493B-023C3F2E39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9879072">
            <a:off x="8654383" y="3175325"/>
            <a:ext cx="508771" cy="50877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AB05C59-DE72-8AAB-AC4A-91C86665730C}"/>
              </a:ext>
            </a:extLst>
          </p:cNvPr>
          <p:cNvSpPr txBox="1"/>
          <p:nvPr/>
        </p:nvSpPr>
        <p:spPr>
          <a:xfrm>
            <a:off x="80782" y="5341727"/>
            <a:ext cx="61388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Courtesy of Gyorgy Balazs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64398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DC95E5-612B-984B-BEB2-4579286C4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7</a:t>
            </a:fld>
            <a:endParaRPr lang="en-US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10EBB8-571A-B974-86E7-9F44CD5A4F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37" y="3430377"/>
            <a:ext cx="5400600" cy="2341709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365CAE46-A1A2-3A6E-5FAA-0E3054F95EF1}"/>
              </a:ext>
            </a:extLst>
          </p:cNvPr>
          <p:cNvSpPr txBox="1">
            <a:spLocks/>
          </p:cNvSpPr>
          <p:nvPr/>
        </p:nvSpPr>
        <p:spPr bwMode="auto">
          <a:xfrm>
            <a:off x="429740" y="3132957"/>
            <a:ext cx="3743797" cy="29742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0" u="sng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Overall conditions of CERN buildings</a:t>
            </a:r>
            <a:r>
              <a:rPr lang="en-GB" sz="1800" b="0" dirty="0">
                <a:solidFill>
                  <a:srgbClr val="00206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	</a:t>
            </a:r>
          </a:p>
          <a:p>
            <a:r>
              <a:rPr lang="en-GB" sz="18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	</a:t>
            </a:r>
          </a:p>
          <a:p>
            <a:pPr lvl="1" indent="0">
              <a:buFont typeface="Arial"/>
              <a:buNone/>
            </a:pPr>
            <a:endParaRPr lang="en-GB" sz="1400" dirty="0">
              <a:solidFill>
                <a:srgbClr val="00000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GB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7960AC0B-B150-02B3-B553-DB099E46D030}"/>
              </a:ext>
            </a:extLst>
          </p:cNvPr>
          <p:cNvSpPr txBox="1">
            <a:spLocks/>
          </p:cNvSpPr>
          <p:nvPr/>
        </p:nvSpPr>
        <p:spPr bwMode="auto">
          <a:xfrm>
            <a:off x="6168008" y="1194412"/>
            <a:ext cx="3743797" cy="29742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0" u="sng" dirty="0">
                <a:solidFill>
                  <a:schemeClr val="tx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Example : Building 13</a:t>
            </a:r>
          </a:p>
          <a:p>
            <a:r>
              <a:rPr lang="en-GB" sz="18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	</a:t>
            </a:r>
          </a:p>
          <a:p>
            <a:pPr lvl="1" indent="0">
              <a:buFont typeface="Arial"/>
              <a:buNone/>
            </a:pPr>
            <a:endParaRPr lang="en-GB" sz="1400" dirty="0">
              <a:solidFill>
                <a:srgbClr val="00000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GB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7508A81-3B63-C953-E144-88ABFF21C3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28800"/>
            <a:ext cx="3024336" cy="451789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1CB7EAA-C4FB-4A15-AA8B-9C1BD3679E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0336" y="1772816"/>
            <a:ext cx="2900550" cy="131109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6910F5F-2B0E-A19C-C659-9164E8E5FD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5360" y="3140968"/>
            <a:ext cx="2910503" cy="146918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35D57BA-8F68-2036-5F93-EE3712C0E1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92344" y="4667209"/>
            <a:ext cx="2786559" cy="1311097"/>
          </a:xfrm>
          <a:prstGeom prst="rect">
            <a:avLst/>
          </a:prstGeom>
        </p:spPr>
      </p:pic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42F8F598-51B6-EB75-95FC-56F3E732F18D}"/>
              </a:ext>
            </a:extLst>
          </p:cNvPr>
          <p:cNvSpPr txBox="1">
            <a:spLocks/>
          </p:cNvSpPr>
          <p:nvPr/>
        </p:nvSpPr>
        <p:spPr>
          <a:xfrm>
            <a:off x="328875" y="1132543"/>
            <a:ext cx="5409960" cy="151216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u="sng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STRATUS tool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As a real state assets management tool, STRATUS is used to </a:t>
            </a:r>
            <a:r>
              <a:rPr lang="en-GB" sz="1600" dirty="0">
                <a:solidFill>
                  <a:srgbClr val="00B05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monitor the buildings’ conditions 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GB" sz="1600" dirty="0">
                <a:solidFill>
                  <a:srgbClr val="00B05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keep updated data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about the buildings’ construction elements renovation optimal due dates, as well as a very rough preliminary renovation </a:t>
            </a:r>
            <a:r>
              <a:rPr lang="en-GB" sz="1600" dirty="0">
                <a:solidFill>
                  <a:srgbClr val="00B05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cost estimate</a:t>
            </a:r>
            <a:r>
              <a:rPr lang="en-GB" sz="16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FB0AD4B-4A4C-DDF5-1FA9-04372DA8F9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5893654"/>
            <a:ext cx="1542289" cy="365125"/>
          </a:xfrm>
        </p:spPr>
        <p:txBody>
          <a:bodyPr/>
          <a:lstStyle/>
          <a:p>
            <a:r>
              <a:rPr lang="en-US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5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4341FE-E6E5-B51F-572A-D8EDA87C6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/>
          <a:lstStyle/>
          <a:p>
            <a:r>
              <a:rPr lang="fr-CH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TSO </a:t>
            </a:r>
            <a:r>
              <a:rPr lang="fr-CH" dirty="0" err="1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meet</a:t>
            </a:r>
            <a:r>
              <a:rPr lang="fr-CH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-up</a:t>
            </a:r>
            <a:endParaRPr lang="en-US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31D47C9-11DA-FDE5-0A7E-EB75B1AE94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7839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500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pPr algn="ctr"/>
            <a:r>
              <a:rPr lang="en-GB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HOW DO WE MONITOR THE BUILDINGS’ CONDITIONS?</a:t>
            </a:r>
          </a:p>
        </p:txBody>
      </p:sp>
    </p:spTree>
    <p:extLst>
      <p:ext uri="{BB962C8B-B14F-4D97-AF65-F5344CB8AC3E}">
        <p14:creationId xmlns:p14="http://schemas.microsoft.com/office/powerpoint/2010/main" val="29746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79B84B-082C-4276-2162-CE7602554B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5230" y="63370"/>
            <a:ext cx="10176769" cy="6759117"/>
          </a:xfrm>
          <a:prstGeom prst="rect">
            <a:avLst/>
          </a:prstGeom>
        </p:spPr>
      </p:pic>
      <p:pic>
        <p:nvPicPr>
          <p:cNvPr id="13" name="Picture 12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F3E6AC30-DAC6-E21C-95CD-F57D00C26E0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150735"/>
            <a:ext cx="3524436" cy="120305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D9481F0-4585-A050-0393-4B21C06233C7}"/>
              </a:ext>
            </a:extLst>
          </p:cNvPr>
          <p:cNvSpPr txBox="1"/>
          <p:nvPr/>
        </p:nvSpPr>
        <p:spPr>
          <a:xfrm>
            <a:off x="-8878" y="2197101"/>
            <a:ext cx="3533313" cy="911294"/>
          </a:xfrm>
          <a:prstGeom prst="rect">
            <a:avLst/>
          </a:prstGeom>
          <a:solidFill>
            <a:schemeClr val="tx2">
              <a:lumMod val="20000"/>
              <a:lumOff val="80000"/>
              <a:alpha val="63000"/>
            </a:schemeClr>
          </a:solidFill>
          <a:ln>
            <a:solidFill>
              <a:schemeClr val="bg1"/>
            </a:solidFill>
          </a:ln>
          <a:effectLst/>
        </p:spPr>
        <p:txBody>
          <a:bodyPr vert="horz" wrap="square" lIns="18000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CH"/>
            </a:defPPr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000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r>
              <a:rPr lang="en-GB" sz="2000" b="1" dirty="0"/>
              <a:t>Condition of Assets</a:t>
            </a:r>
          </a:p>
          <a:p>
            <a:r>
              <a:rPr lang="en-GB" sz="1800" dirty="0"/>
              <a:t>Stratus Update 2024</a:t>
            </a:r>
          </a:p>
          <a:p>
            <a:r>
              <a:rPr lang="en-GB" sz="1800" dirty="0"/>
              <a:t>451 buildings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29D674-DEF1-2F3F-1B20-1C382D4BB62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id="{4D67AAC2-2E37-C9C4-DE30-D9DDA944D0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38863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500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pPr algn="ctr"/>
            <a:r>
              <a:rPr lang="en-GB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WHAT IS THE EXISTING STATE</a:t>
            </a:r>
          </a:p>
        </p:txBody>
      </p:sp>
    </p:spTree>
    <p:extLst>
      <p:ext uri="{BB962C8B-B14F-4D97-AF65-F5344CB8AC3E}">
        <p14:creationId xmlns:p14="http://schemas.microsoft.com/office/powerpoint/2010/main" val="13851057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6">
            <a:extLst>
              <a:ext uri="{FF2B5EF4-FFF2-40B4-BE49-F238E27FC236}">
                <a16:creationId xmlns:a16="http://schemas.microsoft.com/office/drawing/2014/main" id="{4217F2E5-BECE-41B3-8ED3-28EFE98F2C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8977" y="1106868"/>
            <a:ext cx="3778688" cy="460085"/>
          </a:xfrm>
          <a:prstGeom prst="rect">
            <a:avLst/>
          </a:prstGeom>
          <a:solidFill>
            <a:schemeClr val="bg1">
              <a:lumMod val="95000"/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75600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000" b="1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pPr algn="l"/>
            <a:r>
              <a:rPr lang="fr-FR" sz="2000" b="0" dirty="0">
                <a:solidFill>
                  <a:schemeClr val="accent6">
                    <a:lumMod val="75000"/>
                  </a:schemeClr>
                </a:solidFill>
              </a:rPr>
              <a:t>Infrastructure </a:t>
            </a:r>
            <a:r>
              <a:rPr lang="fr-FR" sz="2000" b="0" dirty="0" err="1">
                <a:solidFill>
                  <a:schemeClr val="accent6">
                    <a:lumMod val="75000"/>
                  </a:schemeClr>
                </a:solidFill>
              </a:rPr>
              <a:t>lifecycle</a:t>
            </a:r>
            <a:endParaRPr lang="en-GB" sz="2000" b="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776731-D59E-49F7-83C1-0E638F334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9</a:t>
            </a:fld>
            <a:endParaRPr lang="en-US"/>
          </a:p>
        </p:txBody>
      </p:sp>
      <p:sp>
        <p:nvSpPr>
          <p:cNvPr id="20" name="Title 6">
            <a:extLst>
              <a:ext uri="{FF2B5EF4-FFF2-40B4-BE49-F238E27FC236}">
                <a16:creationId xmlns:a16="http://schemas.microsoft.com/office/drawing/2014/main" id="{D6504994-E33B-E576-2323-3825DF9237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4924" y="1106272"/>
            <a:ext cx="3766457" cy="460085"/>
          </a:xfrm>
          <a:prstGeom prst="rect">
            <a:avLst/>
          </a:prstGeom>
          <a:solidFill>
            <a:schemeClr val="bg1">
              <a:lumMod val="95000"/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75600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000" b="1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endParaRPr lang="en-GB" sz="2000" b="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2" name="Title 6">
            <a:extLst>
              <a:ext uri="{FF2B5EF4-FFF2-40B4-BE49-F238E27FC236}">
                <a16:creationId xmlns:a16="http://schemas.microsoft.com/office/drawing/2014/main" id="{DBF37624-738E-0E4C-BE9D-29FED22CED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1693" y="1106867"/>
            <a:ext cx="4240307" cy="460085"/>
          </a:xfrm>
          <a:prstGeom prst="rect">
            <a:avLst/>
          </a:prstGeom>
          <a:solidFill>
            <a:schemeClr val="bg1">
              <a:lumMod val="95000"/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75600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000" b="1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pPr algn="l"/>
            <a:r>
              <a:rPr lang="en-GB" sz="2000" b="0" dirty="0"/>
              <a:t>            </a:t>
            </a:r>
            <a:endParaRPr lang="en-GB" sz="2000" b="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2" name="Content Placeholder 11">
            <a:extLst>
              <a:ext uri="{FF2B5EF4-FFF2-40B4-BE49-F238E27FC236}">
                <a16:creationId xmlns:a16="http://schemas.microsoft.com/office/drawing/2014/main" id="{8D7E573C-0B5C-8A91-BBEB-5262752243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4580892"/>
              </p:ext>
            </p:extLst>
          </p:nvPr>
        </p:nvGraphicFramePr>
        <p:xfrm>
          <a:off x="272143" y="1874343"/>
          <a:ext cx="3734977" cy="33133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39A7B16-3F41-1742-D662-0AEA689AAE47}"/>
              </a:ext>
            </a:extLst>
          </p:cNvPr>
          <p:cNvSpPr txBox="1"/>
          <p:nvPr/>
        </p:nvSpPr>
        <p:spPr>
          <a:xfrm>
            <a:off x="4038600" y="1685533"/>
            <a:ext cx="3766457" cy="3688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50"/>
                </a:solidFill>
                <a:latin typeface="+mj-lt"/>
              </a:rPr>
              <a:t>Corrective</a:t>
            </a:r>
            <a:r>
              <a:rPr lang="en-GB" sz="1400" dirty="0">
                <a:latin typeface="+mj-lt"/>
              </a:rPr>
              <a:t> maintenance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50"/>
                </a:solidFill>
                <a:latin typeface="+mj-lt"/>
              </a:rPr>
              <a:t>Preventive</a:t>
            </a:r>
            <a:r>
              <a:rPr lang="en-GB" sz="1400" dirty="0">
                <a:latin typeface="+mj-lt"/>
              </a:rPr>
              <a:t> regular maintenance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>
                <a:latin typeface="+mj-lt"/>
              </a:rPr>
              <a:t>Roofs</a:t>
            </a:r>
          </a:p>
          <a:p>
            <a:pPr marL="742950" lvl="1" indent="-285750"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en-GB" sz="1400" dirty="0">
                <a:latin typeface="+mj-lt"/>
              </a:rPr>
              <a:t>Buried networks</a:t>
            </a:r>
          </a:p>
          <a:p>
            <a:pPr marL="742950" lvl="1" indent="-285750"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en-GB" sz="1400" dirty="0">
                <a:latin typeface="+mj-lt"/>
              </a:rPr>
              <a:t>Machine building's exterior doors</a:t>
            </a:r>
          </a:p>
          <a:p>
            <a:pPr marL="742950" lvl="1" indent="-285750"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en-GB" sz="1400" dirty="0">
                <a:latin typeface="+mj-lt"/>
              </a:rPr>
              <a:t>Smoke extraction systems</a:t>
            </a:r>
          </a:p>
          <a:p>
            <a:pPr marL="742950" lvl="1" indent="-285750"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en-GB" sz="1400" dirty="0">
                <a:latin typeface="+mj-lt"/>
              </a:rPr>
              <a:t>Green spaces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50"/>
                </a:solidFill>
                <a:latin typeface="+mj-lt"/>
              </a:rPr>
              <a:t>Safety verifications</a:t>
            </a:r>
            <a:r>
              <a:rPr lang="en-GB" sz="1400" b="1" dirty="0">
                <a:latin typeface="+mj-lt"/>
              </a:rPr>
              <a:t> </a:t>
            </a:r>
            <a:r>
              <a:rPr lang="en-GB" sz="1400" dirty="0">
                <a:latin typeface="+mj-lt"/>
              </a:rPr>
              <a:t>to technical installations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50"/>
                </a:solidFill>
                <a:latin typeface="+mj-lt"/>
              </a:rPr>
              <a:t>Emergency</a:t>
            </a:r>
            <a:r>
              <a:rPr lang="en-GB" sz="1400" dirty="0">
                <a:latin typeface="+mj-lt"/>
              </a:rPr>
              <a:t> intervention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>
                    <a:lumMod val="75000"/>
                  </a:schemeClr>
                </a:solidFill>
                <a:highlight>
                  <a:srgbClr val="EDABA6"/>
                </a:highlight>
                <a:latin typeface="+mj-lt"/>
                <a:ea typeface="+mj-ea"/>
                <a:cs typeface="+mj-cs"/>
              </a:rPr>
              <a:t>Funded by SCE Operation budget </a:t>
            </a:r>
            <a:r>
              <a:rPr lang="fr-CH" sz="1400" b="1" dirty="0">
                <a:solidFill>
                  <a:srgbClr val="002060"/>
                </a:solidFill>
                <a:highlight>
                  <a:srgbClr val="EDABA6"/>
                </a:highlight>
              </a:rPr>
              <a:t>~8.5MCHF/Y</a:t>
            </a:r>
            <a:endParaRPr lang="en-GB" sz="1400" dirty="0">
              <a:solidFill>
                <a:schemeClr val="accent4">
                  <a:lumMod val="75000"/>
                </a:schemeClr>
              </a:solidFill>
              <a:highlight>
                <a:srgbClr val="EDABA6"/>
              </a:highlight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714A27-6920-9CF4-2FDC-6B6D4D2DCF97}"/>
              </a:ext>
            </a:extLst>
          </p:cNvPr>
          <p:cNvSpPr txBox="1"/>
          <p:nvPr/>
        </p:nvSpPr>
        <p:spPr>
          <a:xfrm>
            <a:off x="8153400" y="1809358"/>
            <a:ext cx="3766457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+mj-lt"/>
              </a:rPr>
              <a:t>Planification cyclical maintenance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+mj-lt"/>
              </a:rPr>
              <a:t>Well identified set of works </a:t>
            </a:r>
            <a:r>
              <a:rPr lang="en-GB" sz="1400" b="1" dirty="0">
                <a:solidFill>
                  <a:srgbClr val="00B050"/>
                </a:solidFill>
                <a:latin typeface="+mj-lt"/>
              </a:rPr>
              <a:t>planned to 10-years time</a:t>
            </a:r>
            <a:r>
              <a:rPr lang="en-GB" sz="1400" b="1" dirty="0">
                <a:latin typeface="+mj-lt"/>
              </a:rPr>
              <a:t> </a:t>
            </a:r>
            <a:r>
              <a:rPr lang="en-GB" sz="1400" dirty="0">
                <a:latin typeface="+mj-lt"/>
              </a:rPr>
              <a:t>(including campaigns)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50"/>
                </a:solidFill>
                <a:latin typeface="+mj-lt"/>
              </a:rPr>
              <a:t>Group activities </a:t>
            </a:r>
            <a:r>
              <a:rPr lang="en-GB" sz="1400" dirty="0">
                <a:latin typeface="+mj-lt"/>
              </a:rPr>
              <a:t>in the same area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50"/>
                </a:solidFill>
                <a:latin typeface="+mj-lt"/>
              </a:rPr>
              <a:t>Aim: full renovation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50"/>
                </a:solidFill>
                <a:latin typeface="+mj-lt"/>
              </a:rPr>
              <a:t>Emergencies</a:t>
            </a:r>
            <a:r>
              <a:rPr lang="en-GB" sz="1400" dirty="0">
                <a:latin typeface="+mj-lt"/>
              </a:rPr>
              <a:t> that cannot be covered by Operation budget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+mj-lt"/>
              </a:rPr>
              <a:t>Safety works </a:t>
            </a:r>
            <a:r>
              <a:rPr lang="en-GB" sz="1400" b="1" dirty="0">
                <a:solidFill>
                  <a:srgbClr val="00B050"/>
                </a:solidFill>
                <a:latin typeface="+mj-lt"/>
              </a:rPr>
              <a:t>prioritized together with HSE and DSOC chair </a:t>
            </a:r>
            <a:r>
              <a:rPr lang="en-GB" sz="1400" dirty="0">
                <a:latin typeface="+mj-lt"/>
              </a:rPr>
              <a:t>: asbestos removal, compliance with fire standards, roof access, etc.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>
                    <a:lumMod val="75000"/>
                  </a:schemeClr>
                </a:solidFill>
                <a:highlight>
                  <a:srgbClr val="EDABA6"/>
                </a:highlight>
                <a:latin typeface="+mj-lt"/>
                <a:ea typeface="+mj-ea"/>
                <a:cs typeface="+mj-cs"/>
              </a:rPr>
              <a:t>Funded by SITE-CONS budget </a:t>
            </a:r>
            <a:r>
              <a:rPr lang="fr-CH" sz="1400" b="1" dirty="0">
                <a:solidFill>
                  <a:srgbClr val="002060"/>
                </a:solidFill>
                <a:highlight>
                  <a:srgbClr val="EDABA6"/>
                </a:highlight>
              </a:rPr>
              <a:t>~10MCHF/Y </a:t>
            </a:r>
            <a:endParaRPr lang="en-GB" sz="1400" dirty="0">
              <a:solidFill>
                <a:schemeClr val="accent6">
                  <a:lumMod val="75000"/>
                </a:schemeClr>
              </a:solidFill>
              <a:highlight>
                <a:srgbClr val="EDABA6"/>
              </a:highlight>
              <a:latin typeface="+mj-lt"/>
              <a:ea typeface="+mj-ea"/>
              <a:cs typeface="+mj-cs"/>
            </a:endParaRPr>
          </a:p>
          <a:p>
            <a:pPr algn="just"/>
            <a:endParaRPr lang="en-GB" sz="1400" dirty="0"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E329AF-F77A-41EA-7181-D2C492338DC5}"/>
              </a:ext>
            </a:extLst>
          </p:cNvPr>
          <p:cNvSpPr txBox="1"/>
          <p:nvPr/>
        </p:nvSpPr>
        <p:spPr>
          <a:xfrm>
            <a:off x="4153756" y="1106868"/>
            <a:ext cx="368278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</a:t>
            </a:r>
            <a:r>
              <a:rPr lang="en-GB" sz="2000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aintenance (OPE budget)                 </a:t>
            </a:r>
          </a:p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8EDC2A-3056-3AE0-E4D4-35C8F9E2E695}"/>
              </a:ext>
            </a:extLst>
          </p:cNvPr>
          <p:cNvSpPr txBox="1"/>
          <p:nvPr/>
        </p:nvSpPr>
        <p:spPr>
          <a:xfrm>
            <a:off x="8474722" y="1109405"/>
            <a:ext cx="411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Consolidation (CONS budget)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111009B-0ED4-6E51-8762-4031266778E4}"/>
              </a:ext>
            </a:extLst>
          </p:cNvPr>
          <p:cNvCxnSpPr>
            <a:cxnSpLocks/>
          </p:cNvCxnSpPr>
          <p:nvPr/>
        </p:nvCxnSpPr>
        <p:spPr>
          <a:xfrm flipH="1" flipV="1">
            <a:off x="1848051" y="4989095"/>
            <a:ext cx="423974" cy="57315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1810772-AE5E-9745-88FE-2751272F1CDD}"/>
              </a:ext>
            </a:extLst>
          </p:cNvPr>
          <p:cNvSpPr txBox="1"/>
          <p:nvPr/>
        </p:nvSpPr>
        <p:spPr>
          <a:xfrm>
            <a:off x="163234" y="5553973"/>
            <a:ext cx="76418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600"/>
              </a:spcBef>
              <a:spcAft>
                <a:spcPts val="600"/>
              </a:spcAft>
            </a:pPr>
            <a:r>
              <a:rPr lang="en-US" sz="1400" dirty="0">
                <a:solidFill>
                  <a:srgbClr val="00B050"/>
                </a:solidFill>
                <a:latin typeface="+mj-lt"/>
              </a:rPr>
              <a:t>Retrofits / Projects / Processes </a:t>
            </a:r>
            <a:r>
              <a:rPr lang="en-US" sz="1400" dirty="0">
                <a:latin typeface="+mj-lt"/>
              </a:rPr>
              <a:t>related works 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  <a:highlight>
                  <a:srgbClr val="EDABA6"/>
                </a:highlight>
                <a:latin typeface="+mj-lt"/>
                <a:ea typeface="+mj-ea"/>
                <a:cs typeface="+mj-cs"/>
              </a:rPr>
              <a:t>funded by client’s budget</a:t>
            </a:r>
            <a:r>
              <a:rPr lang="fr-CH" sz="1400" dirty="0">
                <a:solidFill>
                  <a:schemeClr val="accent6">
                    <a:lumMod val="75000"/>
                  </a:schemeClr>
                </a:solidFill>
                <a:highlight>
                  <a:srgbClr val="EDABA6"/>
                </a:highlight>
                <a:latin typeface="+mj-lt"/>
                <a:ea typeface="+mj-ea"/>
                <a:cs typeface="+mj-cs"/>
              </a:rPr>
              <a:t> </a:t>
            </a:r>
            <a:r>
              <a:rPr lang="fr-CH" sz="1400" b="1" dirty="0">
                <a:solidFill>
                  <a:srgbClr val="002060"/>
                </a:solidFill>
                <a:highlight>
                  <a:srgbClr val="EDABA6"/>
                </a:highlight>
              </a:rPr>
              <a:t>~8MCHF in 2024</a:t>
            </a:r>
            <a:r>
              <a:rPr lang="en-US" sz="1400" b="1" dirty="0">
                <a:solidFill>
                  <a:srgbClr val="002060"/>
                </a:solidFill>
                <a:highlight>
                  <a:srgbClr val="EDABA6"/>
                </a:highlight>
              </a:rPr>
              <a:t>   </a:t>
            </a:r>
            <a:endParaRPr lang="en-GB" sz="1400" b="1" dirty="0">
              <a:solidFill>
                <a:srgbClr val="002060"/>
              </a:solidFill>
              <a:highlight>
                <a:srgbClr val="EDABA6"/>
              </a:highlight>
            </a:endParaRP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AEA0FCF0-E3EA-94CA-E763-E39CF0B268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4B3997CF-A876-7819-3C5E-938B380E5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4" name="Title 6">
            <a:extLst>
              <a:ext uri="{FF2B5EF4-FFF2-40B4-BE49-F238E27FC236}">
                <a16:creationId xmlns:a16="http://schemas.microsoft.com/office/drawing/2014/main" id="{36681FA9-E1ED-134B-5809-5EF16C1D5A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7839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500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pPr algn="ctr"/>
            <a:r>
              <a:rPr lang="en-GB" sz="32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HOW DO WE MAINTAIN THE CAMPUS?</a:t>
            </a:r>
          </a:p>
        </p:txBody>
      </p:sp>
    </p:spTree>
    <p:extLst>
      <p:ext uri="{BB962C8B-B14F-4D97-AF65-F5344CB8AC3E}">
        <p14:creationId xmlns:p14="http://schemas.microsoft.com/office/powerpoint/2010/main" val="17912300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7" grpId="0"/>
      <p:bldP spid="9" grpId="0"/>
      <p:bldP spid="5" grpId="0"/>
      <p:bldP spid="10" grpId="0"/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9355</TotalTime>
  <Words>1193</Words>
  <Application>Microsoft Office PowerPoint</Application>
  <PresentationFormat>Widescreen</PresentationFormat>
  <Paragraphs>227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TSO meet-up SCE: Collaboration for a safe and sustainable campus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Anna Cook</dc:creator>
  <cp:lastModifiedBy>Cedric Garino</cp:lastModifiedBy>
  <cp:revision>89</cp:revision>
  <dcterms:created xsi:type="dcterms:W3CDTF">2023-03-09T16:25:59Z</dcterms:created>
  <dcterms:modified xsi:type="dcterms:W3CDTF">2025-06-04T12:31:33Z</dcterms:modified>
</cp:coreProperties>
</file>