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299" r:id="rId3"/>
    <p:sldId id="302" r:id="rId4"/>
    <p:sldId id="304" r:id="rId5"/>
    <p:sldId id="308" r:id="rId6"/>
    <p:sldId id="309" r:id="rId7"/>
    <p:sldId id="307" r:id="rId8"/>
    <p:sldId id="296" r:id="rId9"/>
    <p:sldId id="297" r:id="rId10"/>
    <p:sldId id="310" r:id="rId11"/>
    <p:sldId id="311" r:id="rId12"/>
    <p:sldId id="312" r:id="rId13"/>
    <p:sldId id="313" r:id="rId14"/>
    <p:sldId id="305" r:id="rId15"/>
    <p:sldId id="314" r:id="rId16"/>
    <p:sldId id="318" r:id="rId17"/>
    <p:sldId id="320" r:id="rId18"/>
    <p:sldId id="28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86"/>
  </p:normalViewPr>
  <p:slideViewPr>
    <p:cSldViewPr snapToGrid="0" snapToObjects="1">
      <p:cViewPr varScale="1">
        <p:scale>
          <a:sx n="119" d="100"/>
          <a:sy n="119" d="100"/>
        </p:scale>
        <p:origin x="96" y="30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73593"/>
            <a:ext cx="5616575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7" y="0"/>
            <a:ext cx="6024563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TSO meet-up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TSO meet-up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9" y="1592265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9" y="3969705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5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2" y="396970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7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90" y="2420940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2" y="2420940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3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40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7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8" y="1601228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4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7" y="1601378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8" y="2732444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2" y="1601378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9" y="1601378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0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0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90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0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0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90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1709740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5"/>
            <a:ext cx="1137602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8 </a:t>
            </a:r>
            <a:r>
              <a:rPr lang="fr-CH" dirty="0" err="1"/>
              <a:t>November</a:t>
            </a:r>
            <a:r>
              <a:rPr lang="fr-CH" dirty="0"/>
              <a:t>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CERN and the Environment Town Hall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</a:t>
            </a:r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TSO meet-up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9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800" dirty="0" err="1"/>
              <a:t>home.cern</a:t>
            </a: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1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9" y="3429002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4"/>
            <a:ext cx="11376027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891" indent="-342891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35" indent="-261932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8978" indent="-260344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44" indent="-269868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3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6352"/>
            <a:ext cx="1542289" cy="359626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92266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9" y="2427287"/>
            <a:ext cx="5616575" cy="3762376"/>
          </a:xfrm>
        </p:spPr>
        <p:txBody>
          <a:bodyPr/>
          <a:lstStyle>
            <a:lvl1pPr marL="323992" indent="-323992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3992" indent="-323992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101" y="6350853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3 June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2"/>
            <a:ext cx="6812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56352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43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eg"/><Relationship Id="rId7" Type="http://schemas.openxmlformats.org/officeDocument/2006/relationships/image" Target="../media/image11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TSO meet-up</a:t>
            </a:r>
            <a:br>
              <a:rPr lang="en-US" dirty="0"/>
            </a:br>
            <a:r>
              <a:rPr lang="en-US" dirty="0"/>
              <a:t>Sharing my TSO role experience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Jérôme PANIGONI</a:t>
            </a:r>
          </a:p>
          <a:p>
            <a:pPr algn="l"/>
            <a:r>
              <a:rPr lang="en-US" sz="1800" dirty="0"/>
              <a:t>5 June 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D64702-4FA0-9541-EE1D-749D3A32FC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F451AF-19D3-E137-C9C1-B9FDE25ED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62493B-3B80-7319-D401-F455B1415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D96D60-FFB7-C02A-8B2E-55FB97B38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C400EE7-CE43-F2F9-A85B-F7BA1633096D}"/>
              </a:ext>
            </a:extLst>
          </p:cNvPr>
          <p:cNvSpPr>
            <a:spLocks noGrp="1"/>
          </p:cNvSpPr>
          <p:nvPr/>
        </p:nvSpPr>
        <p:spPr>
          <a:xfrm>
            <a:off x="2050228" y="2613531"/>
            <a:ext cx="9057318" cy="19838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>
              <a:buFont typeface="+mj-lt"/>
              <a:buAutoNum type="arabicPeriod"/>
            </a:pPr>
            <a:r>
              <a:rPr lang="fr-CH" sz="3600" b="1" dirty="0"/>
              <a:t>Planned emergency evacuation test</a:t>
            </a:r>
            <a:endParaRPr lang="fr-FR" sz="3600" b="1" dirty="0"/>
          </a:p>
          <a:p>
            <a:pPr marL="742950" indent="-742950">
              <a:buFont typeface="+mj-lt"/>
              <a:buAutoNum type="arabicPeriod"/>
            </a:pPr>
            <a:r>
              <a:rPr lang="fr-FR" sz="3600" b="1" dirty="0"/>
              <a:t>Underground defibrillators at LHC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3600" b="1" dirty="0"/>
              <a:t>Meeting point at all LHC sites</a:t>
            </a:r>
            <a:endParaRPr lang="fr-FR" sz="3600" b="1" dirty="0"/>
          </a:p>
          <a:p>
            <a:pPr marL="742950" indent="-742950">
              <a:buFont typeface="+mj-lt"/>
              <a:buAutoNum type="arabicPeriod"/>
            </a:pPr>
            <a:endParaRPr lang="en-GB" sz="36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A666986-76C3-1CF6-704B-8D24844C70E1}"/>
              </a:ext>
            </a:extLst>
          </p:cNvPr>
          <p:cNvSpPr txBox="1">
            <a:spLocks/>
          </p:cNvSpPr>
          <p:nvPr/>
        </p:nvSpPr>
        <p:spPr>
          <a:xfrm>
            <a:off x="740069" y="854515"/>
            <a:ext cx="10708104" cy="103043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7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4800" dirty="0"/>
              <a:t>My life as TSO: Illustrated examples</a:t>
            </a:r>
            <a:endParaRPr lang="fr-FR" sz="4800" dirty="0"/>
          </a:p>
        </p:txBody>
      </p:sp>
    </p:spTree>
    <p:extLst>
      <p:ext uri="{BB962C8B-B14F-4D97-AF65-F5344CB8AC3E}">
        <p14:creationId xmlns:p14="http://schemas.microsoft.com/office/powerpoint/2010/main" val="3306226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48EC92-9B75-D113-67BD-753A8B51C3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456054-4796-09B1-D991-690D9B50B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5DEF97-DEE8-AAB4-E09B-07B957DA9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83B0F4-A9DD-EC51-6366-06E53D25E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9449BFF-48DB-F659-7B50-A04D56E2B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7822" y="640438"/>
            <a:ext cx="5423937" cy="323566"/>
          </a:xfrm>
        </p:spPr>
        <p:txBody>
          <a:bodyPr>
            <a:normAutofit fontScale="90000"/>
          </a:bodyPr>
          <a:lstStyle/>
          <a:p>
            <a:r>
              <a:rPr lang="fr-FR" sz="2400" dirty="0"/>
              <a:t>Observers' positions - Point 8 surface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6B09C83-5C2F-05E8-225C-56F7A1444B9A}"/>
              </a:ext>
            </a:extLst>
          </p:cNvPr>
          <p:cNvGrpSpPr/>
          <p:nvPr/>
        </p:nvGrpSpPr>
        <p:grpSpPr>
          <a:xfrm>
            <a:off x="5065719" y="956817"/>
            <a:ext cx="7126281" cy="5343956"/>
            <a:chOff x="4935658" y="547754"/>
            <a:chExt cx="7126281" cy="5343956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3BE7B79E-AFBA-18A3-D09F-B324DC3E4B4D}"/>
                </a:ext>
              </a:extLst>
            </p:cNvPr>
            <p:cNvGrpSpPr/>
            <p:nvPr/>
          </p:nvGrpSpPr>
          <p:grpSpPr>
            <a:xfrm>
              <a:off x="7746419" y="5522378"/>
              <a:ext cx="1628471" cy="369332"/>
              <a:chOff x="6358028" y="5615416"/>
              <a:chExt cx="1077366" cy="366437"/>
            </a:xfrm>
          </p:grpSpPr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8BD5A67C-E3E5-4776-5BAB-FB88E82155DD}"/>
                  </a:ext>
                </a:extLst>
              </p:cNvPr>
              <p:cNvSpPr txBox="1"/>
              <p:nvPr/>
            </p:nvSpPr>
            <p:spPr>
              <a:xfrm>
                <a:off x="6615654" y="5615416"/>
                <a:ext cx="819740" cy="366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Lift PM85</a:t>
                </a:r>
                <a:endParaRPr lang="fr-FR" dirty="0"/>
              </a:p>
            </p:txBody>
          </p:sp>
          <p:sp>
            <p:nvSpPr>
              <p:cNvPr id="26" name="Ellipse 25">
                <a:extLst>
                  <a:ext uri="{FF2B5EF4-FFF2-40B4-BE49-F238E27FC236}">
                    <a16:creationId xmlns:a16="http://schemas.microsoft.com/office/drawing/2014/main" id="{EECC31C8-CD91-24E8-2BA9-2D4BED52D8EB}"/>
                  </a:ext>
                </a:extLst>
              </p:cNvPr>
              <p:cNvSpPr/>
              <p:nvPr/>
            </p:nvSpPr>
            <p:spPr>
              <a:xfrm>
                <a:off x="6358028" y="5645609"/>
                <a:ext cx="199175" cy="312203"/>
              </a:xfrm>
              <a:prstGeom prst="ellipse">
                <a:avLst/>
              </a:prstGeom>
              <a:noFill/>
              <a:ln w="285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noFill/>
                </a:endParaRPr>
              </a:p>
            </p:txBody>
          </p: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E8795C72-875B-FA54-0DEF-55896A1453D4}"/>
                </a:ext>
              </a:extLst>
            </p:cNvPr>
            <p:cNvGrpSpPr/>
            <p:nvPr/>
          </p:nvGrpSpPr>
          <p:grpSpPr>
            <a:xfrm>
              <a:off x="4935658" y="547754"/>
              <a:ext cx="7126281" cy="4943948"/>
              <a:chOff x="6081750" y="428789"/>
              <a:chExt cx="7126281" cy="4943948"/>
            </a:xfrm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FD315203-B245-6504-0BA5-01AC5D81BF9A}"/>
                  </a:ext>
                </a:extLst>
              </p:cNvPr>
              <p:cNvGrpSpPr/>
              <p:nvPr/>
            </p:nvGrpSpPr>
            <p:grpSpPr>
              <a:xfrm>
                <a:off x="6081750" y="428789"/>
                <a:ext cx="7126281" cy="4943948"/>
                <a:chOff x="4075280" y="477193"/>
                <a:chExt cx="7126281" cy="4943948"/>
              </a:xfrm>
            </p:grpSpPr>
            <p:grpSp>
              <p:nvGrpSpPr>
                <p:cNvPr id="11" name="Groupe 10">
                  <a:extLst>
                    <a:ext uri="{FF2B5EF4-FFF2-40B4-BE49-F238E27FC236}">
                      <a16:creationId xmlns:a16="http://schemas.microsoft.com/office/drawing/2014/main" id="{38AB7E83-AD3F-5356-65FF-E6BD8CBCA341}"/>
                    </a:ext>
                  </a:extLst>
                </p:cNvPr>
                <p:cNvGrpSpPr/>
                <p:nvPr/>
              </p:nvGrpSpPr>
              <p:grpSpPr>
                <a:xfrm>
                  <a:off x="4075280" y="477193"/>
                  <a:ext cx="7126281" cy="4943948"/>
                  <a:chOff x="2580022" y="492648"/>
                  <a:chExt cx="7126281" cy="4943948"/>
                </a:xfrm>
              </p:grpSpPr>
              <p:pic>
                <p:nvPicPr>
                  <p:cNvPr id="13" name="Image 12">
                    <a:extLst>
                      <a:ext uri="{FF2B5EF4-FFF2-40B4-BE49-F238E27FC236}">
                        <a16:creationId xmlns:a16="http://schemas.microsoft.com/office/drawing/2014/main" id="{552D0D4C-C756-135E-EEA9-B17B5D8D860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rcRect l="17091" t="10492"/>
                  <a:stretch/>
                </p:blipFill>
                <p:spPr>
                  <a:xfrm>
                    <a:off x="2580022" y="492648"/>
                    <a:ext cx="7126281" cy="4943948"/>
                  </a:xfrm>
                  <a:prstGeom prst="rect">
                    <a:avLst/>
                  </a:prstGeom>
                </p:spPr>
              </p:pic>
              <p:cxnSp>
                <p:nvCxnSpPr>
                  <p:cNvPr id="14" name="Straight Arrow Connector 13">
                    <a:extLst>
                      <a:ext uri="{FF2B5EF4-FFF2-40B4-BE49-F238E27FC236}">
                        <a16:creationId xmlns:a16="http://schemas.microsoft.com/office/drawing/2014/main" id="{6CE06772-6CF3-0E3D-1530-B382B80AE390}"/>
                      </a:ext>
                    </a:extLst>
                  </p:cNvPr>
                  <p:cNvCxnSpPr>
                    <a:cxnSpLocks/>
                    <a:stCxn id="10" idx="3"/>
                    <a:endCxn id="16" idx="2"/>
                  </p:cNvCxnSpPr>
                  <p:nvPr/>
                </p:nvCxnSpPr>
                <p:spPr>
                  <a:xfrm flipV="1">
                    <a:off x="5454374" y="4491403"/>
                    <a:ext cx="1026988" cy="289716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Arrow Connector 13">
                    <a:extLst>
                      <a:ext uri="{FF2B5EF4-FFF2-40B4-BE49-F238E27FC236}">
                        <a16:creationId xmlns:a16="http://schemas.microsoft.com/office/drawing/2014/main" id="{74C4027A-F1CC-9906-ABE7-B1928D2333D8}"/>
                      </a:ext>
                    </a:extLst>
                  </p:cNvPr>
                  <p:cNvCxnSpPr>
                    <a:cxnSpLocks/>
                    <a:stCxn id="12" idx="1"/>
                    <a:endCxn id="17" idx="6"/>
                  </p:cNvCxnSpPr>
                  <p:nvPr/>
                </p:nvCxnSpPr>
                <p:spPr>
                  <a:xfrm flipH="1">
                    <a:off x="4867368" y="1528809"/>
                    <a:ext cx="2979676" cy="302613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" name="Oval 8">
                    <a:extLst>
                      <a:ext uri="{FF2B5EF4-FFF2-40B4-BE49-F238E27FC236}">
                        <a16:creationId xmlns:a16="http://schemas.microsoft.com/office/drawing/2014/main" id="{B582D580-C953-0E9D-29E9-BA3178C8567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481362" y="4421643"/>
                    <a:ext cx="139520" cy="139520"/>
                  </a:xfrm>
                  <a:prstGeom prst="ellipse">
                    <a:avLst/>
                  </a:prstGeom>
                </p:spPr>
                <p:style>
                  <a:lnRef idx="1">
                    <a:schemeClr val="dk1"/>
                  </a:lnRef>
                  <a:fillRef idx="3">
                    <a:schemeClr val="dk1"/>
                  </a:fillRef>
                  <a:effectRef idx="2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" name="Oval 8">
                    <a:extLst>
                      <a:ext uri="{FF2B5EF4-FFF2-40B4-BE49-F238E27FC236}">
                        <a16:creationId xmlns:a16="http://schemas.microsoft.com/office/drawing/2014/main" id="{B67B1885-E8FC-ADBE-6CB9-7290997AEA03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727848" y="1761662"/>
                    <a:ext cx="139520" cy="139520"/>
                  </a:xfrm>
                  <a:prstGeom prst="ellipse">
                    <a:avLst/>
                  </a:prstGeom>
                </p:spPr>
                <p:style>
                  <a:lnRef idx="1">
                    <a:schemeClr val="dk1"/>
                  </a:lnRef>
                  <a:fillRef idx="3">
                    <a:schemeClr val="dk1"/>
                  </a:fillRef>
                  <a:effectRef idx="2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" name="Ellipse 17">
                    <a:extLst>
                      <a:ext uri="{FF2B5EF4-FFF2-40B4-BE49-F238E27FC236}">
                        <a16:creationId xmlns:a16="http://schemas.microsoft.com/office/drawing/2014/main" id="{4F05B783-2949-BAC2-B25F-C3F1DEAEE17C}"/>
                      </a:ext>
                    </a:extLst>
                  </p:cNvPr>
                  <p:cNvSpPr/>
                  <p:nvPr/>
                </p:nvSpPr>
                <p:spPr>
                  <a:xfrm>
                    <a:off x="3537903" y="2249102"/>
                    <a:ext cx="353388" cy="355977"/>
                  </a:xfrm>
                  <a:prstGeom prst="ellipse">
                    <a:avLst/>
                  </a:prstGeom>
                  <a:noFill/>
                  <a:ln w="28575">
                    <a:solidFill>
                      <a:srgbClr val="FFFF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>
                      <a:noFill/>
                    </a:endParaRPr>
                  </a:p>
                </p:txBody>
              </p:sp>
              <p:pic>
                <p:nvPicPr>
                  <p:cNvPr id="19" name="Image 18">
                    <a:extLst>
                      <a:ext uri="{FF2B5EF4-FFF2-40B4-BE49-F238E27FC236}">
                        <a16:creationId xmlns:a16="http://schemas.microsoft.com/office/drawing/2014/main" id="{BE3977AD-4F6F-CEBB-A234-4454C76DFB1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9765455">
                    <a:off x="5293926" y="1509020"/>
                    <a:ext cx="402371" cy="170703"/>
                  </a:xfrm>
                  <a:prstGeom prst="rect">
                    <a:avLst/>
                  </a:prstGeom>
                </p:spPr>
              </p:pic>
              <p:pic>
                <p:nvPicPr>
                  <p:cNvPr id="20" name="Image 19">
                    <a:extLst>
                      <a:ext uri="{FF2B5EF4-FFF2-40B4-BE49-F238E27FC236}">
                        <a16:creationId xmlns:a16="http://schemas.microsoft.com/office/drawing/2014/main" id="{1CCF7498-7F86-0D16-3107-B14D5BE270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9765455">
                    <a:off x="6440602" y="782643"/>
                    <a:ext cx="402371" cy="170703"/>
                  </a:xfrm>
                  <a:prstGeom prst="rect">
                    <a:avLst/>
                  </a:prstGeom>
                </p:spPr>
              </p:pic>
              <p:pic>
                <p:nvPicPr>
                  <p:cNvPr id="21" name="Image 20">
                    <a:extLst>
                      <a:ext uri="{FF2B5EF4-FFF2-40B4-BE49-F238E27FC236}">
                        <a16:creationId xmlns:a16="http://schemas.microsoft.com/office/drawing/2014/main" id="{9E199ED9-BE1B-F6AA-8162-1245A6DA89E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3370929">
                    <a:off x="7128304" y="1228807"/>
                    <a:ext cx="402371" cy="170703"/>
                  </a:xfrm>
                  <a:prstGeom prst="rect">
                    <a:avLst/>
                  </a:prstGeom>
                </p:spPr>
              </p:pic>
              <p:pic>
                <p:nvPicPr>
                  <p:cNvPr id="22" name="Image 21">
                    <a:extLst>
                      <a:ext uri="{FF2B5EF4-FFF2-40B4-BE49-F238E27FC236}">
                        <a16:creationId xmlns:a16="http://schemas.microsoft.com/office/drawing/2014/main" id="{31D21DD7-AE6D-7450-9150-781021CB41A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9024419">
                    <a:off x="6728330" y="2232010"/>
                    <a:ext cx="402371" cy="170703"/>
                  </a:xfrm>
                  <a:prstGeom prst="rect">
                    <a:avLst/>
                  </a:prstGeom>
                </p:spPr>
              </p:pic>
              <p:pic>
                <p:nvPicPr>
                  <p:cNvPr id="23" name="Image 22">
                    <a:extLst>
                      <a:ext uri="{FF2B5EF4-FFF2-40B4-BE49-F238E27FC236}">
                        <a16:creationId xmlns:a16="http://schemas.microsoft.com/office/drawing/2014/main" id="{A9DFE344-870B-D17E-56A4-9A55E639882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9046664">
                    <a:off x="5470439" y="3000019"/>
                    <a:ext cx="402371" cy="170703"/>
                  </a:xfrm>
                  <a:prstGeom prst="rect">
                    <a:avLst/>
                  </a:prstGeom>
                </p:spPr>
              </p:pic>
              <p:pic>
                <p:nvPicPr>
                  <p:cNvPr id="24" name="Image 23">
                    <a:extLst>
                      <a:ext uri="{FF2B5EF4-FFF2-40B4-BE49-F238E27FC236}">
                        <a16:creationId xmlns:a16="http://schemas.microsoft.com/office/drawing/2014/main" id="{9875AE7B-6373-0E1C-158D-17CC6C3C5A0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3437074">
                    <a:off x="5650986" y="3834878"/>
                    <a:ext cx="402371" cy="170703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2" name="Rounded Rectangle 16">
                  <a:extLst>
                    <a:ext uri="{FF2B5EF4-FFF2-40B4-BE49-F238E27FC236}">
                      <a16:creationId xmlns:a16="http://schemas.microsoft.com/office/drawing/2014/main" id="{C8276140-FA20-2C02-F625-3CB23B04BE11}"/>
                    </a:ext>
                  </a:extLst>
                </p:cNvPr>
                <p:cNvSpPr/>
                <p:nvPr/>
              </p:nvSpPr>
              <p:spPr>
                <a:xfrm>
                  <a:off x="9342302" y="965599"/>
                  <a:ext cx="1730922" cy="1095509"/>
                </a:xfrm>
                <a:prstGeom prst="round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CH" dirty="0"/>
                    <a:t>N°5 :</a:t>
                  </a:r>
                  <a:br>
                    <a:rPr lang="fr-CH" dirty="0"/>
                  </a:br>
                  <a:r>
                    <a:rPr lang="fr-CH" dirty="0"/>
                    <a:t>2855/R-001</a:t>
                  </a:r>
                </a:p>
                <a:p>
                  <a:pPr algn="ctr"/>
                  <a:r>
                    <a:rPr lang="fr-CH" dirty="0"/>
                    <a:t>Exit PM85</a:t>
                  </a:r>
                </a:p>
              </p:txBody>
            </p:sp>
          </p:grpSp>
          <p:sp>
            <p:nvSpPr>
              <p:cNvPr id="10" name="Rounded Rectangle 16">
                <a:extLst>
                  <a:ext uri="{FF2B5EF4-FFF2-40B4-BE49-F238E27FC236}">
                    <a16:creationId xmlns:a16="http://schemas.microsoft.com/office/drawing/2014/main" id="{C86F47EC-FC79-2F2C-47CC-51C9D857E30C}"/>
                  </a:ext>
                </a:extLst>
              </p:cNvPr>
              <p:cNvSpPr/>
              <p:nvPr/>
            </p:nvSpPr>
            <p:spPr>
              <a:xfrm>
                <a:off x="6565729" y="4443383"/>
                <a:ext cx="2390373" cy="547753"/>
              </a:xfrm>
              <a:prstGeom prst="round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dirty="0"/>
                  <a:t>N°6 :</a:t>
                </a:r>
              </a:p>
              <a:p>
                <a:pPr algn="ctr"/>
                <a:r>
                  <a:rPr lang="fr-CH" dirty="0"/>
                  <a:t>Meeting point</a:t>
                </a:r>
              </a:p>
            </p:txBody>
          </p:sp>
        </p:grpSp>
      </p:grp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E534E46B-7588-EB4E-4B37-4C5FD57E2F09}"/>
              </a:ext>
            </a:extLst>
          </p:cNvPr>
          <p:cNvSpPr>
            <a:spLocks noGrp="1"/>
          </p:cNvSpPr>
          <p:nvPr/>
        </p:nvSpPr>
        <p:spPr>
          <a:xfrm>
            <a:off x="279948" y="1280994"/>
            <a:ext cx="4550022" cy="32465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b="1" u="sng" dirty="0" err="1"/>
              <a:t>During</a:t>
            </a:r>
            <a:r>
              <a:rPr lang="fr-CH" sz="1600" b="1" u="sng" dirty="0"/>
              <a:t> the evacuation :</a:t>
            </a:r>
          </a:p>
          <a:p>
            <a:r>
              <a:rPr lang="en-GB" sz="1600" b="1" dirty="0"/>
              <a:t>Observe</a:t>
            </a:r>
            <a:r>
              <a:rPr lang="en-GB" sz="1600" dirty="0"/>
              <a:t> the progress of the evacuation, the occupants, etc. Do not respond to calls (except in the event of incidents that could have an impact on safety)</a:t>
            </a:r>
          </a:p>
          <a:p>
            <a:r>
              <a:rPr lang="en-GB" sz="1600" dirty="0"/>
              <a:t>During the evacuation, </a:t>
            </a:r>
            <a:r>
              <a:rPr lang="en-GB" sz="1600" b="1" dirty="0"/>
              <a:t>make your way to the nearest assembly point </a:t>
            </a:r>
            <a:r>
              <a:rPr lang="en-GB" sz="1600" dirty="0"/>
              <a:t>as you go along.</a:t>
            </a:r>
          </a:p>
          <a:p>
            <a:r>
              <a:rPr lang="en-GB" sz="1600" dirty="0"/>
              <a:t>The end of the evacuation is given by the TSO or the organiser and the fire chief (if present) at the assembly point.</a:t>
            </a:r>
          </a:p>
          <a:p>
            <a:r>
              <a:rPr lang="en-GB" sz="1600" dirty="0"/>
              <a:t>Fill in the </a:t>
            </a:r>
            <a:r>
              <a:rPr lang="en-GB" sz="1600" b="1" dirty="0"/>
              <a:t>observation sheet </a:t>
            </a:r>
            <a:r>
              <a:rPr lang="en-GB" sz="1600" dirty="0"/>
              <a:t>, noting </a:t>
            </a:r>
            <a:r>
              <a:rPr lang="en-GB" sz="1600" b="1" dirty="0"/>
              <a:t>strengths</a:t>
            </a:r>
            <a:r>
              <a:rPr lang="en-GB" sz="1600" dirty="0"/>
              <a:t> and areas for improvement, and take photos.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0C74C398-3B5E-8C93-3AC2-B8232CDB852C}"/>
              </a:ext>
            </a:extLst>
          </p:cNvPr>
          <p:cNvSpPr txBox="1">
            <a:spLocks/>
          </p:cNvSpPr>
          <p:nvPr/>
        </p:nvSpPr>
        <p:spPr>
          <a:xfrm>
            <a:off x="2213811" y="1004"/>
            <a:ext cx="7549623" cy="59387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7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3200" dirty="0"/>
              <a:t>1. </a:t>
            </a:r>
            <a:r>
              <a:rPr lang="fr-CH" sz="3200" u="sng" dirty="0"/>
              <a:t>Planned emergency evacuation test</a:t>
            </a:r>
            <a:endParaRPr lang="fr-FR" sz="3200" u="sng" dirty="0"/>
          </a:p>
        </p:txBody>
      </p:sp>
    </p:spTree>
    <p:extLst>
      <p:ext uri="{BB962C8B-B14F-4D97-AF65-F5344CB8AC3E}">
        <p14:creationId xmlns:p14="http://schemas.microsoft.com/office/powerpoint/2010/main" val="1113665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B61F1-0794-50C7-A909-24C2BD7783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473840-2814-8243-A375-F2695A536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F1B3DE-3D7A-9530-8A0E-A11BD789F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F5E3A4-9420-FAE2-B00E-20E125BA5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" name="Image 1" descr="Une image contenant texte, carte, Plan, diagramme&#10;&#10;Le contenu généré par l’IA peut être incorrect.">
            <a:extLst>
              <a:ext uri="{FF2B5EF4-FFF2-40B4-BE49-F238E27FC236}">
                <a16:creationId xmlns:a16="http://schemas.microsoft.com/office/drawing/2014/main" id="{95E70157-2572-634A-991A-26C4E43A45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5189" y="556233"/>
            <a:ext cx="7361621" cy="5540320"/>
          </a:xfrm>
          <a:prstGeom prst="rect">
            <a:avLst/>
          </a:prstGeom>
        </p:spPr>
      </p:pic>
      <p:sp>
        <p:nvSpPr>
          <p:cNvPr id="6" name="Rounded Rectangle 16">
            <a:extLst>
              <a:ext uri="{FF2B5EF4-FFF2-40B4-BE49-F238E27FC236}">
                <a16:creationId xmlns:a16="http://schemas.microsoft.com/office/drawing/2014/main" id="{2A9280C7-50C0-5DCB-4E54-A87DE0E5E9C4}"/>
              </a:ext>
            </a:extLst>
          </p:cNvPr>
          <p:cNvSpPr/>
          <p:nvPr/>
        </p:nvSpPr>
        <p:spPr>
          <a:xfrm>
            <a:off x="10118479" y="864878"/>
            <a:ext cx="1730922" cy="109550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N°5 :</a:t>
            </a:r>
            <a:br>
              <a:rPr lang="fr-CH" dirty="0"/>
            </a:br>
            <a:r>
              <a:rPr lang="fr-CH" dirty="0"/>
              <a:t>2855/R-001</a:t>
            </a:r>
          </a:p>
          <a:p>
            <a:pPr algn="ctr"/>
            <a:r>
              <a:rPr lang="fr-CH" dirty="0"/>
              <a:t>Exit PM85</a:t>
            </a:r>
          </a:p>
        </p:txBody>
      </p:sp>
      <p:cxnSp>
        <p:nvCxnSpPr>
          <p:cNvPr id="7" name="Straight Arrow Connector 13">
            <a:extLst>
              <a:ext uri="{FF2B5EF4-FFF2-40B4-BE49-F238E27FC236}">
                <a16:creationId xmlns:a16="http://schemas.microsoft.com/office/drawing/2014/main" id="{71E06B70-6853-8552-2E4A-6009F5196DA0}"/>
              </a:ext>
            </a:extLst>
          </p:cNvPr>
          <p:cNvCxnSpPr>
            <a:cxnSpLocks/>
            <a:stCxn id="6" idx="1"/>
            <a:endCxn id="8" idx="6"/>
          </p:cNvCxnSpPr>
          <p:nvPr/>
        </p:nvCxnSpPr>
        <p:spPr>
          <a:xfrm flipH="1" flipV="1">
            <a:off x="8395760" y="1185435"/>
            <a:ext cx="1722719" cy="22719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8">
            <a:extLst>
              <a:ext uri="{FF2B5EF4-FFF2-40B4-BE49-F238E27FC236}">
                <a16:creationId xmlns:a16="http://schemas.microsoft.com/office/drawing/2014/main" id="{2D3F1970-DE58-891E-1299-0353A917F76F}"/>
              </a:ext>
            </a:extLst>
          </p:cNvPr>
          <p:cNvSpPr>
            <a:spLocks noChangeAspect="1"/>
          </p:cNvSpPr>
          <p:nvPr/>
        </p:nvSpPr>
        <p:spPr>
          <a:xfrm>
            <a:off x="8256240" y="1115675"/>
            <a:ext cx="139520" cy="13952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EEDA89A-F138-E088-43EC-600866702320}"/>
              </a:ext>
            </a:extLst>
          </p:cNvPr>
          <p:cNvSpPr>
            <a:spLocks noChangeAspect="1"/>
          </p:cNvSpPr>
          <p:nvPr/>
        </p:nvSpPr>
        <p:spPr>
          <a:xfrm>
            <a:off x="6124592" y="3784715"/>
            <a:ext cx="139520" cy="13952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113EB847-D8C1-E6BC-F42D-E6D8D1260FA9}"/>
              </a:ext>
            </a:extLst>
          </p:cNvPr>
          <p:cNvCxnSpPr>
            <a:cxnSpLocks/>
            <a:stCxn id="8" idx="3"/>
            <a:endCxn id="9" idx="7"/>
          </p:cNvCxnSpPr>
          <p:nvPr/>
        </p:nvCxnSpPr>
        <p:spPr>
          <a:xfrm flipH="1">
            <a:off x="6243680" y="1234763"/>
            <a:ext cx="2032992" cy="2570384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205D71A6-617D-4DDB-0C16-01A176868581}"/>
              </a:ext>
            </a:extLst>
          </p:cNvPr>
          <p:cNvSpPr txBox="1"/>
          <p:nvPr/>
        </p:nvSpPr>
        <p:spPr bwMode="auto">
          <a:xfrm>
            <a:off x="161659" y="2696000"/>
            <a:ext cx="2477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Help with positioning the observers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2" name="Rounded Rectangle 16">
            <a:extLst>
              <a:ext uri="{FF2B5EF4-FFF2-40B4-BE49-F238E27FC236}">
                <a16:creationId xmlns:a16="http://schemas.microsoft.com/office/drawing/2014/main" id="{6F5734C3-B814-EFE8-2EAF-2848A7DF852A}"/>
              </a:ext>
            </a:extLst>
          </p:cNvPr>
          <p:cNvSpPr/>
          <p:nvPr/>
        </p:nvSpPr>
        <p:spPr>
          <a:xfrm>
            <a:off x="5617273" y="5400013"/>
            <a:ext cx="1252814" cy="504056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/>
              <a:t>Emergency evacuation door</a:t>
            </a:r>
          </a:p>
        </p:txBody>
      </p:sp>
      <p:cxnSp>
        <p:nvCxnSpPr>
          <p:cNvPr id="13" name="Straight Arrow Connector 13">
            <a:extLst>
              <a:ext uri="{FF2B5EF4-FFF2-40B4-BE49-F238E27FC236}">
                <a16:creationId xmlns:a16="http://schemas.microsoft.com/office/drawing/2014/main" id="{9FD2F092-C6DD-95EC-4A87-C9A775E26F1E}"/>
              </a:ext>
            </a:extLst>
          </p:cNvPr>
          <p:cNvCxnSpPr>
            <a:cxnSpLocks/>
            <a:stCxn id="12" idx="0"/>
          </p:cNvCxnSpPr>
          <p:nvPr/>
        </p:nvCxnSpPr>
        <p:spPr>
          <a:xfrm flipH="1" flipV="1">
            <a:off x="6008727" y="4781100"/>
            <a:ext cx="234953" cy="6189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Image 13">
            <a:extLst>
              <a:ext uri="{FF2B5EF4-FFF2-40B4-BE49-F238E27FC236}">
                <a16:creationId xmlns:a16="http://schemas.microsoft.com/office/drawing/2014/main" id="{603DB4C3-C4E1-90F0-0452-901EAD477F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59621">
            <a:off x="4968223" y="2592148"/>
            <a:ext cx="402371" cy="17070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32497EDE-00EB-087E-BE21-69A7759F3D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980562">
            <a:off x="5637933" y="4233224"/>
            <a:ext cx="402371" cy="170703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4F569690-917E-AD34-4AEC-DB3D32735C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806465">
            <a:off x="7479923" y="1985690"/>
            <a:ext cx="402371" cy="170703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2AF61A26-96BE-DD7A-C87C-CB720365B8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806465">
            <a:off x="7939400" y="2526850"/>
            <a:ext cx="402371" cy="17070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B74554B8-C2B9-B2D3-22B6-02B71FA1E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745889">
            <a:off x="8306049" y="1447720"/>
            <a:ext cx="402371" cy="170703"/>
          </a:xfrm>
          <a:prstGeom prst="rect">
            <a:avLst/>
          </a:prstGeom>
        </p:spPr>
      </p:pic>
      <p:grpSp>
        <p:nvGrpSpPr>
          <p:cNvPr id="19" name="Groupe 18">
            <a:extLst>
              <a:ext uri="{FF2B5EF4-FFF2-40B4-BE49-F238E27FC236}">
                <a16:creationId xmlns:a16="http://schemas.microsoft.com/office/drawing/2014/main" id="{988218BD-8BBD-9B5A-F27B-283C5E114654}"/>
              </a:ext>
            </a:extLst>
          </p:cNvPr>
          <p:cNvGrpSpPr/>
          <p:nvPr/>
        </p:nvGrpSpPr>
        <p:grpSpPr>
          <a:xfrm>
            <a:off x="5941897" y="2748360"/>
            <a:ext cx="1448487" cy="410032"/>
            <a:chOff x="5923121" y="2723139"/>
            <a:chExt cx="1448487" cy="410032"/>
          </a:xfrm>
          <a:solidFill>
            <a:srgbClr val="61C837"/>
          </a:solidFill>
        </p:grpSpPr>
        <p:sp>
          <p:nvSpPr>
            <p:cNvPr id="20" name="Flèche : droite 19">
              <a:extLst>
                <a:ext uri="{FF2B5EF4-FFF2-40B4-BE49-F238E27FC236}">
                  <a16:creationId xmlns:a16="http://schemas.microsoft.com/office/drawing/2014/main" id="{C9A99F54-96E0-A7B2-6617-52FF0268A5C8}"/>
                </a:ext>
              </a:extLst>
            </p:cNvPr>
            <p:cNvSpPr/>
            <p:nvPr/>
          </p:nvSpPr>
          <p:spPr>
            <a:xfrm rot="21054368">
              <a:off x="5951161" y="2723139"/>
              <a:ext cx="908657" cy="150759"/>
            </a:xfrm>
            <a:prstGeom prst="rightArrow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Flèche : droite 20">
              <a:extLst>
                <a:ext uri="{FF2B5EF4-FFF2-40B4-BE49-F238E27FC236}">
                  <a16:creationId xmlns:a16="http://schemas.microsoft.com/office/drawing/2014/main" id="{55B0097D-23F4-42CD-B22B-04D2F4304D7D}"/>
                </a:ext>
              </a:extLst>
            </p:cNvPr>
            <p:cNvSpPr/>
            <p:nvPr/>
          </p:nvSpPr>
          <p:spPr>
            <a:xfrm rot="894291">
              <a:off x="5923121" y="2993651"/>
              <a:ext cx="1448487" cy="139520"/>
            </a:xfrm>
            <a:prstGeom prst="rightArrow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2" name="Flèche : droite 21">
            <a:extLst>
              <a:ext uri="{FF2B5EF4-FFF2-40B4-BE49-F238E27FC236}">
                <a16:creationId xmlns:a16="http://schemas.microsoft.com/office/drawing/2014/main" id="{C336D8BD-BA6B-2858-964E-9D1B10F4158A}"/>
              </a:ext>
            </a:extLst>
          </p:cNvPr>
          <p:cNvSpPr/>
          <p:nvPr/>
        </p:nvSpPr>
        <p:spPr>
          <a:xfrm rot="5849737">
            <a:off x="5634609" y="3137509"/>
            <a:ext cx="643028" cy="140352"/>
          </a:xfrm>
          <a:prstGeom prst="rightArrow">
            <a:avLst/>
          </a:prstGeom>
          <a:solidFill>
            <a:srgbClr val="61C83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0D34626F-3E3A-9960-AD69-289DAD366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7651" y="136523"/>
            <a:ext cx="5124528" cy="323566"/>
          </a:xfrm>
        </p:spPr>
        <p:txBody>
          <a:bodyPr>
            <a:normAutofit fontScale="90000"/>
          </a:bodyPr>
          <a:lstStyle/>
          <a:p>
            <a:r>
              <a:rPr lang="fr-FR" sz="2400" dirty="0"/>
              <a:t>Observers' positions - Point 8 surface</a:t>
            </a:r>
          </a:p>
        </p:txBody>
      </p:sp>
    </p:spTree>
    <p:extLst>
      <p:ext uri="{BB962C8B-B14F-4D97-AF65-F5344CB8AC3E}">
        <p14:creationId xmlns:p14="http://schemas.microsoft.com/office/powerpoint/2010/main" val="37559933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B75C08-9473-B835-3229-A3C7111966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D5A8B7-0573-A6E7-5360-E9FF8FAA6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D4836C-E90C-9DA2-5A8B-CE08A41BC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86DE80-8CB5-4745-34CD-125B4CC03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7942386F-ECBE-D809-8025-1FC7B88C5168}"/>
              </a:ext>
            </a:extLst>
          </p:cNvPr>
          <p:cNvGrpSpPr/>
          <p:nvPr/>
        </p:nvGrpSpPr>
        <p:grpSpPr>
          <a:xfrm>
            <a:off x="0" y="476672"/>
            <a:ext cx="12191999" cy="6401785"/>
            <a:chOff x="-37909" y="0"/>
            <a:chExt cx="12229908" cy="6878458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EBEE0B5D-B8EE-EDA3-DBE0-48DBD8C7D511}"/>
                </a:ext>
              </a:extLst>
            </p:cNvPr>
            <p:cNvGrpSpPr/>
            <p:nvPr/>
          </p:nvGrpSpPr>
          <p:grpSpPr>
            <a:xfrm>
              <a:off x="-37909" y="0"/>
              <a:ext cx="12229908" cy="6878458"/>
              <a:chOff x="1182342" y="0"/>
              <a:chExt cx="9653615" cy="6878458"/>
            </a:xfrm>
          </p:grpSpPr>
          <p:pic>
            <p:nvPicPr>
              <p:cNvPr id="16" name="Image 15" descr="Une image contenant carte, texte, diagramme&#10;&#10;Description générée automatiquement">
                <a:extLst>
                  <a:ext uri="{FF2B5EF4-FFF2-40B4-BE49-F238E27FC236}">
                    <a16:creationId xmlns:a16="http://schemas.microsoft.com/office/drawing/2014/main" id="{01ADC6F0-7A18-7283-4A49-DDDF17E9A1A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1" b="938"/>
              <a:stretch/>
            </p:blipFill>
            <p:spPr>
              <a:xfrm>
                <a:off x="1182342" y="0"/>
                <a:ext cx="9592954" cy="6873875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B7B0E60-5F31-599A-D460-E47D1B2C9806}"/>
                  </a:ext>
                </a:extLst>
              </p:cNvPr>
              <p:cNvSpPr/>
              <p:nvPr/>
            </p:nvSpPr>
            <p:spPr>
              <a:xfrm>
                <a:off x="9567872" y="5897730"/>
                <a:ext cx="1268085" cy="9807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pic>
          <p:nvPicPr>
            <p:cNvPr id="7" name="Image 6" descr="Une image contenant symbole, logo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5042F137-1E43-E4EA-BC39-2E611E1F8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438" y="2380976"/>
              <a:ext cx="1519193" cy="1512558"/>
            </a:xfrm>
            <a:prstGeom prst="rect">
              <a:avLst/>
            </a:prstGeom>
          </p:spPr>
        </p:pic>
        <p:cxnSp>
          <p:nvCxnSpPr>
            <p:cNvPr id="8" name="Connecteur droit avec flèche 7">
              <a:extLst>
                <a:ext uri="{FF2B5EF4-FFF2-40B4-BE49-F238E27FC236}">
                  <a16:creationId xmlns:a16="http://schemas.microsoft.com/office/drawing/2014/main" id="{1D9F6F2D-D2C7-1A56-C7C9-6A040FFF09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03512" y="3596074"/>
              <a:ext cx="2670926" cy="1057062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avec flèche 8">
              <a:extLst>
                <a:ext uri="{FF2B5EF4-FFF2-40B4-BE49-F238E27FC236}">
                  <a16:creationId xmlns:a16="http://schemas.microsoft.com/office/drawing/2014/main" id="{F891F827-BD0E-3349-C4A2-DF26A547DC4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03512" y="2093435"/>
              <a:ext cx="2664297" cy="630385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A99C574D-354D-4B0A-1233-21529F78819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39816" y="1198215"/>
              <a:ext cx="323241" cy="1196793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avec flèche 10">
              <a:extLst>
                <a:ext uri="{FF2B5EF4-FFF2-40B4-BE49-F238E27FC236}">
                  <a16:creationId xmlns:a16="http://schemas.microsoft.com/office/drawing/2014/main" id="{582F30B9-8057-27DC-B186-68D81E382A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71746" y="1124744"/>
              <a:ext cx="1256503" cy="1257747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11">
              <a:extLst>
                <a:ext uri="{FF2B5EF4-FFF2-40B4-BE49-F238E27FC236}">
                  <a16:creationId xmlns:a16="http://schemas.microsoft.com/office/drawing/2014/main" id="{ACF117B4-51B2-C0D4-A0FE-368D188099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33733" y="2029879"/>
              <a:ext cx="3810739" cy="782221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>
              <a:extLst>
                <a:ext uri="{FF2B5EF4-FFF2-40B4-BE49-F238E27FC236}">
                  <a16:creationId xmlns:a16="http://schemas.microsoft.com/office/drawing/2014/main" id="{8790CB74-340E-955E-5BCA-43475396F1B4}"/>
                </a:ext>
              </a:extLst>
            </p:cNvPr>
            <p:cNvCxnSpPr>
              <a:cxnSpLocks/>
            </p:cNvCxnSpPr>
            <p:nvPr/>
          </p:nvCxnSpPr>
          <p:spPr>
            <a:xfrm>
              <a:off x="6533733" y="3681703"/>
              <a:ext cx="2226563" cy="1763521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9048A655-1DFE-1B80-EF62-CAB70D4829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83265" y="3893535"/>
              <a:ext cx="114683" cy="2004196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>
              <a:extLst>
                <a:ext uri="{FF2B5EF4-FFF2-40B4-BE49-F238E27FC236}">
                  <a16:creationId xmlns:a16="http://schemas.microsoft.com/office/drawing/2014/main" id="{C1BADD8E-FAC5-08AF-D7C0-14412BE8110A}"/>
                </a:ext>
              </a:extLst>
            </p:cNvPr>
            <p:cNvCxnSpPr>
              <a:cxnSpLocks/>
            </p:cNvCxnSpPr>
            <p:nvPr/>
          </p:nvCxnSpPr>
          <p:spPr>
            <a:xfrm>
              <a:off x="6566755" y="3278968"/>
              <a:ext cx="3777717" cy="1230152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4">
            <a:extLst>
              <a:ext uri="{FF2B5EF4-FFF2-40B4-BE49-F238E27FC236}">
                <a16:creationId xmlns:a16="http://schemas.microsoft.com/office/drawing/2014/main" id="{0747226E-7818-BFB6-EBFB-B72A40E462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4" t="29136" r="39413"/>
          <a:stretch/>
        </p:blipFill>
        <p:spPr>
          <a:xfrm rot="5400000">
            <a:off x="6088567" y="2518645"/>
            <a:ext cx="1412775" cy="1763601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A7EA9250-A1B5-E1FE-F0E9-9DFE18AEA24C}"/>
              </a:ext>
            </a:extLst>
          </p:cNvPr>
          <p:cNvSpPr txBox="1">
            <a:spLocks/>
          </p:cNvSpPr>
          <p:nvPr/>
        </p:nvSpPr>
        <p:spPr>
          <a:xfrm>
            <a:off x="2492835" y="-65357"/>
            <a:ext cx="7206329" cy="59387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7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/>
              <a:t>2. </a:t>
            </a:r>
            <a:r>
              <a:rPr lang="fr-FR" sz="3200" u="sng" dirty="0"/>
              <a:t>Underground defibrillators at LHC</a:t>
            </a:r>
          </a:p>
        </p:txBody>
      </p:sp>
    </p:spTree>
    <p:extLst>
      <p:ext uri="{BB962C8B-B14F-4D97-AF65-F5344CB8AC3E}">
        <p14:creationId xmlns:p14="http://schemas.microsoft.com/office/powerpoint/2010/main" val="29233329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C17AFA-926D-6D8D-029B-4A93D93A45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7858C-0DA7-0952-AD91-AFD4F1C83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F32A12-16C1-29FC-BD4D-1AC5A972B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A4D986-152C-BC0E-D7D6-1ADEF3933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C50D6D-E09F-4B24-42DA-A44D517B7AA1}"/>
              </a:ext>
            </a:extLst>
          </p:cNvPr>
          <p:cNvSpPr/>
          <p:nvPr/>
        </p:nvSpPr>
        <p:spPr>
          <a:xfrm>
            <a:off x="5456108" y="3037239"/>
            <a:ext cx="2018188" cy="391761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52" b="1" dirty="0"/>
              <a:t>LHC Pt3.3</a:t>
            </a:r>
          </a:p>
        </p:txBody>
      </p:sp>
      <p:pic>
        <p:nvPicPr>
          <p:cNvPr id="6" name="Picture 7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4ED0571B-DF80-6A1B-5183-11D728A8D9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15" y="958231"/>
            <a:ext cx="4568293" cy="5238984"/>
          </a:xfrm>
          <a:prstGeom prst="rect">
            <a:avLst/>
          </a:prstGeom>
        </p:spPr>
      </p:pic>
      <p:sp>
        <p:nvSpPr>
          <p:cNvPr id="7" name="Oval 12">
            <a:extLst>
              <a:ext uri="{FF2B5EF4-FFF2-40B4-BE49-F238E27FC236}">
                <a16:creationId xmlns:a16="http://schemas.microsoft.com/office/drawing/2014/main" id="{A3A6D478-6EC3-6ED6-5ED2-832F534AE2A5}"/>
              </a:ext>
            </a:extLst>
          </p:cNvPr>
          <p:cNvSpPr/>
          <p:nvPr/>
        </p:nvSpPr>
        <p:spPr>
          <a:xfrm rot="20127854">
            <a:off x="1953031" y="4972294"/>
            <a:ext cx="611137" cy="526193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2FC09A19-55FE-7B16-BF4A-C5DB1999232C}"/>
              </a:ext>
            </a:extLst>
          </p:cNvPr>
          <p:cNvGrpSpPr/>
          <p:nvPr/>
        </p:nvGrpSpPr>
        <p:grpSpPr>
          <a:xfrm>
            <a:off x="7896200" y="958231"/>
            <a:ext cx="3884638" cy="5179518"/>
            <a:chOff x="7102713" y="1077076"/>
            <a:chExt cx="3884638" cy="5179518"/>
          </a:xfrm>
        </p:grpSpPr>
        <p:pic>
          <p:nvPicPr>
            <p:cNvPr id="9" name="Picture 5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6A0C382B-28B7-7D15-FDB0-D8E4267E49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455273" y="1724516"/>
              <a:ext cx="5179518" cy="3884638"/>
            </a:xfrm>
            <a:prstGeom prst="rect">
              <a:avLst/>
            </a:prstGeom>
          </p:spPr>
        </p:pic>
        <p:sp>
          <p:nvSpPr>
            <p:cNvPr id="10" name="Oval 13">
              <a:extLst>
                <a:ext uri="{FF2B5EF4-FFF2-40B4-BE49-F238E27FC236}">
                  <a16:creationId xmlns:a16="http://schemas.microsoft.com/office/drawing/2014/main" id="{645E335C-2F0A-339B-77F9-CDE430C96E7E}"/>
                </a:ext>
              </a:extLst>
            </p:cNvPr>
            <p:cNvSpPr/>
            <p:nvPr/>
          </p:nvSpPr>
          <p:spPr>
            <a:xfrm>
              <a:off x="7927262" y="1747645"/>
              <a:ext cx="884791" cy="2993222"/>
            </a:xfrm>
            <a:prstGeom prst="ellipse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911DA88-D4CD-CDAC-93D4-A99A54C792E2}"/>
              </a:ext>
            </a:extLst>
          </p:cNvPr>
          <p:cNvSpPr txBox="1">
            <a:spLocks/>
          </p:cNvSpPr>
          <p:nvPr/>
        </p:nvSpPr>
        <p:spPr>
          <a:xfrm>
            <a:off x="3407619" y="66912"/>
            <a:ext cx="6730992" cy="59387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7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/>
              <a:t>3. </a:t>
            </a:r>
            <a:r>
              <a:rPr lang="en-GB" sz="3200" u="sng" dirty="0"/>
              <a:t>Assembly point at all LHC sites</a:t>
            </a:r>
            <a:endParaRPr lang="fr-FR" sz="3200" u="sng" dirty="0"/>
          </a:p>
        </p:txBody>
      </p:sp>
    </p:spTree>
    <p:extLst>
      <p:ext uri="{BB962C8B-B14F-4D97-AF65-F5344CB8AC3E}">
        <p14:creationId xmlns:p14="http://schemas.microsoft.com/office/powerpoint/2010/main" val="23686544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C45C63-5609-AACC-64CA-C539A3D54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78C656-16B9-C336-6FE8-28BBE3DA4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617CAF-46F3-E776-FC93-109FCE046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0E5CAC-9B99-D741-19BA-91FAFFC3B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9E4ECA34-52DE-A275-FFA6-0B2A2D8BA18E}"/>
              </a:ext>
            </a:extLst>
          </p:cNvPr>
          <p:cNvGrpSpPr/>
          <p:nvPr/>
        </p:nvGrpSpPr>
        <p:grpSpPr>
          <a:xfrm>
            <a:off x="-37909" y="0"/>
            <a:ext cx="12229908" cy="6878458"/>
            <a:chOff x="1182342" y="0"/>
            <a:chExt cx="9653615" cy="6878458"/>
          </a:xfrm>
        </p:grpSpPr>
        <p:pic>
          <p:nvPicPr>
            <p:cNvPr id="6" name="Image 5" descr="Une image contenant carte, texte, diagramme&#10;&#10;Description générée automatiquement">
              <a:extLst>
                <a:ext uri="{FF2B5EF4-FFF2-40B4-BE49-F238E27FC236}">
                  <a16:creationId xmlns:a16="http://schemas.microsoft.com/office/drawing/2014/main" id="{8C6342FA-3285-0F14-7D9D-C701E0D2B6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" b="938"/>
            <a:stretch/>
          </p:blipFill>
          <p:spPr>
            <a:xfrm>
              <a:off x="1182342" y="0"/>
              <a:ext cx="9592954" cy="6873875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EAF8C87-CCC5-9033-0C15-27D91BEA7BB8}"/>
                </a:ext>
              </a:extLst>
            </p:cNvPr>
            <p:cNvSpPr/>
            <p:nvPr/>
          </p:nvSpPr>
          <p:spPr>
            <a:xfrm>
              <a:off x="9567872" y="5897730"/>
              <a:ext cx="1268085" cy="9807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8" name="Image 7" descr="Une image contenant carte, Conception urbaine, Photographie aérienne, Vue plongeante&#10;&#10;Le contenu généré par l’IA peut être incorrect.">
            <a:extLst>
              <a:ext uri="{FF2B5EF4-FFF2-40B4-BE49-F238E27FC236}">
                <a16:creationId xmlns:a16="http://schemas.microsoft.com/office/drawing/2014/main" id="{FD417F2F-E0D9-3231-669B-6923DC58C8A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434" t="14694" r="1934" b="5808"/>
          <a:stretch/>
        </p:blipFill>
        <p:spPr>
          <a:xfrm>
            <a:off x="3793982" y="5238157"/>
            <a:ext cx="1198863" cy="1483318"/>
          </a:xfrm>
          <a:prstGeom prst="flowChartConnector">
            <a:avLst/>
          </a:prstGeom>
        </p:spPr>
      </p:pic>
      <p:pic>
        <p:nvPicPr>
          <p:cNvPr id="9" name="Image 8" descr="Une image contenant aérien, carte, Photographie aérienne, Conception urbaine&#10;&#10;Le contenu généré par l’IA peut être incorrect.">
            <a:extLst>
              <a:ext uri="{FF2B5EF4-FFF2-40B4-BE49-F238E27FC236}">
                <a16:creationId xmlns:a16="http://schemas.microsoft.com/office/drawing/2014/main" id="{0D2EF878-B55C-5014-AC75-EB0F99DAD7B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6157" t="13125" r="17607" b="5114"/>
          <a:stretch/>
        </p:blipFill>
        <p:spPr>
          <a:xfrm>
            <a:off x="7640094" y="83896"/>
            <a:ext cx="1530851" cy="1738655"/>
          </a:xfrm>
          <a:prstGeom prst="flowChartConnector">
            <a:avLst/>
          </a:prstGeom>
        </p:spPr>
      </p:pic>
      <p:pic>
        <p:nvPicPr>
          <p:cNvPr id="10" name="Image 9" descr="Une image contenant Police, Graphique, vert, graphisme&#10;&#10;Le contenu généré par l’IA peut être incorrect.">
            <a:extLst>
              <a:ext uri="{FF2B5EF4-FFF2-40B4-BE49-F238E27FC236}">
                <a16:creationId xmlns:a16="http://schemas.microsoft.com/office/drawing/2014/main" id="{1ECC74DD-3FC1-8A04-EAC7-8421BF9B5F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5473" y="2589856"/>
            <a:ext cx="1754345" cy="1768874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4AA11EC4-CC3A-3868-146B-6DBA7901CDFC}"/>
              </a:ext>
            </a:extLst>
          </p:cNvPr>
          <p:cNvCxnSpPr>
            <a:cxnSpLocks/>
          </p:cNvCxnSpPr>
          <p:nvPr/>
        </p:nvCxnSpPr>
        <p:spPr>
          <a:xfrm flipV="1">
            <a:off x="6745590" y="400093"/>
            <a:ext cx="1922748" cy="219637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D99D76FD-EE5B-9660-65AC-0BCC0B4846DD}"/>
              </a:ext>
            </a:extLst>
          </p:cNvPr>
          <p:cNvCxnSpPr>
            <a:cxnSpLocks/>
          </p:cNvCxnSpPr>
          <p:nvPr/>
        </p:nvCxnSpPr>
        <p:spPr>
          <a:xfrm flipH="1">
            <a:off x="4367808" y="4365344"/>
            <a:ext cx="1030198" cy="2006079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11633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417B4D-E486-81FF-5218-F973CB3ADB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DF13EF-68AE-0DCD-3D70-D764B44E1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FA1410-DBD5-CC32-654F-EB85B0D81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2FBD43-DE30-8B9B-64F0-8C4152F79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FFB235F6-7E23-792A-DC80-D712F56EA9BE}"/>
              </a:ext>
            </a:extLst>
          </p:cNvPr>
          <p:cNvGrpSpPr/>
          <p:nvPr/>
        </p:nvGrpSpPr>
        <p:grpSpPr>
          <a:xfrm>
            <a:off x="-37909" y="0"/>
            <a:ext cx="12229908" cy="6878458"/>
            <a:chOff x="1182342" y="0"/>
            <a:chExt cx="9653615" cy="6878458"/>
          </a:xfrm>
        </p:grpSpPr>
        <p:pic>
          <p:nvPicPr>
            <p:cNvPr id="6" name="Image 5" descr="Une image contenant carte, texte, diagramme&#10;&#10;Description générée automatiquement">
              <a:extLst>
                <a:ext uri="{FF2B5EF4-FFF2-40B4-BE49-F238E27FC236}">
                  <a16:creationId xmlns:a16="http://schemas.microsoft.com/office/drawing/2014/main" id="{7C92CDAE-32D5-136C-101C-D56725A5D3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" b="938"/>
            <a:stretch/>
          </p:blipFill>
          <p:spPr>
            <a:xfrm>
              <a:off x="1182342" y="0"/>
              <a:ext cx="9592954" cy="6873875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218D98-AD98-FDD9-EE8D-AABA152BDEE7}"/>
                </a:ext>
              </a:extLst>
            </p:cNvPr>
            <p:cNvSpPr/>
            <p:nvPr/>
          </p:nvSpPr>
          <p:spPr>
            <a:xfrm>
              <a:off x="9567872" y="5897730"/>
              <a:ext cx="1268085" cy="9807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8" name="Image 7" descr="Une image contenant carte, Conception urbaine, Photographie aérienne, Vue plongeante&#10;&#10;Le contenu généré par l’IA peut être incorrect.">
            <a:extLst>
              <a:ext uri="{FF2B5EF4-FFF2-40B4-BE49-F238E27FC236}">
                <a16:creationId xmlns:a16="http://schemas.microsoft.com/office/drawing/2014/main" id="{B46F60D9-6153-8364-3129-6FDA244DF39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434" t="14694" r="1934" b="5808"/>
          <a:stretch/>
        </p:blipFill>
        <p:spPr>
          <a:xfrm>
            <a:off x="3793982" y="5238157"/>
            <a:ext cx="1198863" cy="1483318"/>
          </a:xfrm>
          <a:prstGeom prst="flowChartConnector">
            <a:avLst/>
          </a:prstGeom>
        </p:spPr>
      </p:pic>
      <p:pic>
        <p:nvPicPr>
          <p:cNvPr id="9" name="Image 8" descr="Une image contenant aérien, carte, Photographie aérienne, Conception urbaine&#10;&#10;Le contenu généré par l’IA peut être incorrect.">
            <a:extLst>
              <a:ext uri="{FF2B5EF4-FFF2-40B4-BE49-F238E27FC236}">
                <a16:creationId xmlns:a16="http://schemas.microsoft.com/office/drawing/2014/main" id="{384390E1-BA98-340C-2654-EFE47F408A2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6157" t="13125" r="17607" b="5114"/>
          <a:stretch/>
        </p:blipFill>
        <p:spPr>
          <a:xfrm>
            <a:off x="7640094" y="83896"/>
            <a:ext cx="1530851" cy="1738655"/>
          </a:xfrm>
          <a:prstGeom prst="flowChartConnector">
            <a:avLst/>
          </a:prstGeom>
        </p:spPr>
      </p:pic>
      <p:pic>
        <p:nvPicPr>
          <p:cNvPr id="10" name="Image 9" descr="Une image contenant Police, Graphique, vert, graphisme&#10;&#10;Le contenu généré par l’IA peut être incorrect.">
            <a:extLst>
              <a:ext uri="{FF2B5EF4-FFF2-40B4-BE49-F238E27FC236}">
                <a16:creationId xmlns:a16="http://schemas.microsoft.com/office/drawing/2014/main" id="{1AADFD80-500F-2150-231D-E77F849DD7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5473" y="2589856"/>
            <a:ext cx="1754345" cy="1768874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54FF7C60-9F82-D00E-E1AA-EEEBCB703B28}"/>
              </a:ext>
            </a:extLst>
          </p:cNvPr>
          <p:cNvCxnSpPr>
            <a:cxnSpLocks/>
          </p:cNvCxnSpPr>
          <p:nvPr/>
        </p:nvCxnSpPr>
        <p:spPr>
          <a:xfrm flipV="1">
            <a:off x="6745590" y="400093"/>
            <a:ext cx="1922748" cy="219637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B137BE34-1318-680D-624D-3533B9BE78B6}"/>
              </a:ext>
            </a:extLst>
          </p:cNvPr>
          <p:cNvCxnSpPr>
            <a:cxnSpLocks/>
          </p:cNvCxnSpPr>
          <p:nvPr/>
        </p:nvCxnSpPr>
        <p:spPr>
          <a:xfrm flipH="1">
            <a:off x="4367808" y="4365344"/>
            <a:ext cx="1030198" cy="2006079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 descr="Une image contenant carte, Conception urbaine, Photographie aérienne, herbe&#10;&#10;Le contenu généré par l’IA peut être incorrect.">
            <a:extLst>
              <a:ext uri="{FF2B5EF4-FFF2-40B4-BE49-F238E27FC236}">
                <a16:creationId xmlns:a16="http://schemas.microsoft.com/office/drawing/2014/main" id="{D0191FF2-1537-B728-E238-A034A717C70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1764" t="12439" r="16797" b="13818"/>
          <a:stretch/>
        </p:blipFill>
        <p:spPr>
          <a:xfrm rot="715245">
            <a:off x="8460656" y="4985360"/>
            <a:ext cx="1461399" cy="1248594"/>
          </a:xfrm>
          <a:prstGeom prst="flowChartConnector">
            <a:avLst/>
          </a:prstGeom>
        </p:spPr>
      </p:pic>
      <p:pic>
        <p:nvPicPr>
          <p:cNvPr id="14" name="Image 13" descr="Une image contenant carte, Photographie aérienne, Vue plongeante, Modèle réduit&#10;&#10;Le contenu généré par l’IA peut être incorrect.">
            <a:extLst>
              <a:ext uri="{FF2B5EF4-FFF2-40B4-BE49-F238E27FC236}">
                <a16:creationId xmlns:a16="http://schemas.microsoft.com/office/drawing/2014/main" id="{5B5E0530-B208-B769-9AD1-22749CBAAB3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9587" t="23606" r="11766" b="20732"/>
          <a:stretch/>
        </p:blipFill>
        <p:spPr>
          <a:xfrm rot="20444108">
            <a:off x="9680480" y="4040678"/>
            <a:ext cx="1296145" cy="1198363"/>
          </a:xfrm>
          <a:prstGeom prst="flowChartConnector">
            <a:avLst/>
          </a:prstGeom>
        </p:spPr>
      </p:pic>
      <p:pic>
        <p:nvPicPr>
          <p:cNvPr id="15" name="Image 14" descr="Une image contenant carte, Photographie aérienne, Modèle réduit, Conception urbaine&#10;&#10;Le contenu généré par l’IA peut être incorrect.">
            <a:extLst>
              <a:ext uri="{FF2B5EF4-FFF2-40B4-BE49-F238E27FC236}">
                <a16:creationId xmlns:a16="http://schemas.microsoft.com/office/drawing/2014/main" id="{9AB9B1DA-C78C-B134-9D84-ACD80F8EF47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3089" t="8963" r="15432"/>
          <a:stretch/>
        </p:blipFill>
        <p:spPr>
          <a:xfrm rot="20245336">
            <a:off x="9880241" y="1380411"/>
            <a:ext cx="1262669" cy="1532666"/>
          </a:xfrm>
          <a:prstGeom prst="flowChartConnector">
            <a:avLst/>
          </a:prstGeom>
        </p:spPr>
      </p:pic>
      <p:pic>
        <p:nvPicPr>
          <p:cNvPr id="16" name="Image 15" descr="Une image contenant carte, aérien, Photographie aérienne, Vue plongeante&#10;&#10;Le contenu généré par l’IA peut être incorrect.">
            <a:extLst>
              <a:ext uri="{FF2B5EF4-FFF2-40B4-BE49-F238E27FC236}">
                <a16:creationId xmlns:a16="http://schemas.microsoft.com/office/drawing/2014/main" id="{14248D38-0881-05D5-64A6-9823A4D4A8ED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7082" t="27459" r="5140" b="8502"/>
          <a:stretch/>
        </p:blipFill>
        <p:spPr>
          <a:xfrm rot="1256693">
            <a:off x="3496736" y="611875"/>
            <a:ext cx="1898702" cy="1552424"/>
          </a:xfrm>
          <a:prstGeom prst="flowChartConnector">
            <a:avLst/>
          </a:prstGeom>
        </p:spPr>
      </p:pic>
      <p:pic>
        <p:nvPicPr>
          <p:cNvPr id="17" name="Image 16" descr="Une image contenant texte, plein air, carte, aérien&#10;&#10;Le contenu généré par l’IA peut être incorrect.">
            <a:extLst>
              <a:ext uri="{FF2B5EF4-FFF2-40B4-BE49-F238E27FC236}">
                <a16:creationId xmlns:a16="http://schemas.microsoft.com/office/drawing/2014/main" id="{60B199DC-3EA7-7222-DAA5-2E7620DFF1D4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15133" t="41532" r="30564" b="5258"/>
          <a:stretch/>
        </p:blipFill>
        <p:spPr>
          <a:xfrm rot="572537">
            <a:off x="1451126" y="1804633"/>
            <a:ext cx="634811" cy="755672"/>
          </a:xfrm>
          <a:prstGeom prst="flowChartConnector">
            <a:avLst/>
          </a:prstGeom>
        </p:spPr>
      </p:pic>
      <p:pic>
        <p:nvPicPr>
          <p:cNvPr id="18" name="Image 17" descr="Une image contenant carte, aérien, Photographie aérienne, Vue plongeante&#10;&#10;Le contenu généré par l’IA peut être incorrect.">
            <a:extLst>
              <a:ext uri="{FF2B5EF4-FFF2-40B4-BE49-F238E27FC236}">
                <a16:creationId xmlns:a16="http://schemas.microsoft.com/office/drawing/2014/main" id="{B84F5FAE-8E21-84DD-312B-9019E6F9C018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23759" t="28322" r="33542" b="32862"/>
          <a:stretch/>
        </p:blipFill>
        <p:spPr>
          <a:xfrm>
            <a:off x="708222" y="2395093"/>
            <a:ext cx="1182838" cy="1078467"/>
          </a:xfrm>
          <a:prstGeom prst="flowChartConnector">
            <a:avLst/>
          </a:prstGeom>
        </p:spPr>
      </p:pic>
      <p:pic>
        <p:nvPicPr>
          <p:cNvPr id="19" name="Image 18" descr="Une image contenant aérien, Photographie aérienne, carte, Vue plongeante&#10;&#10;Le contenu généré par l’IA peut être incorrect.">
            <a:extLst>
              <a:ext uri="{FF2B5EF4-FFF2-40B4-BE49-F238E27FC236}">
                <a16:creationId xmlns:a16="http://schemas.microsoft.com/office/drawing/2014/main" id="{6D5F3DB9-2220-88F6-8F10-7FD09CC3E374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20841" t="29412" r="30910" b="15703"/>
          <a:stretch/>
        </p:blipFill>
        <p:spPr>
          <a:xfrm rot="20218358">
            <a:off x="458708" y="4467721"/>
            <a:ext cx="1650479" cy="1444807"/>
          </a:xfrm>
          <a:prstGeom prst="flowChartConnector">
            <a:avLst/>
          </a:prstGeom>
        </p:spPr>
      </p:pic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B7C8EFB0-1E02-B7FC-95FA-CA62EC0BB645}"/>
              </a:ext>
            </a:extLst>
          </p:cNvPr>
          <p:cNvCxnSpPr>
            <a:cxnSpLocks/>
          </p:cNvCxnSpPr>
          <p:nvPr/>
        </p:nvCxnSpPr>
        <p:spPr>
          <a:xfrm flipH="1" flipV="1">
            <a:off x="1400695" y="2537287"/>
            <a:ext cx="3664778" cy="929818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45831D68-A684-3D18-339A-9743101AD6FE}"/>
              </a:ext>
            </a:extLst>
          </p:cNvPr>
          <p:cNvCxnSpPr>
            <a:cxnSpLocks/>
          </p:cNvCxnSpPr>
          <p:nvPr/>
        </p:nvCxnSpPr>
        <p:spPr>
          <a:xfrm flipH="1" flipV="1">
            <a:off x="1735522" y="2359374"/>
            <a:ext cx="3371473" cy="642822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9C96F9F0-B1CF-07A8-B3BB-3E40C6D26536}"/>
              </a:ext>
            </a:extLst>
          </p:cNvPr>
          <p:cNvCxnSpPr>
            <a:cxnSpLocks/>
          </p:cNvCxnSpPr>
          <p:nvPr/>
        </p:nvCxnSpPr>
        <p:spPr>
          <a:xfrm flipH="1" flipV="1">
            <a:off x="4992845" y="1698805"/>
            <a:ext cx="404828" cy="89766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3DBCCFB3-19F3-4008-2291-A584E3A0777B}"/>
              </a:ext>
            </a:extLst>
          </p:cNvPr>
          <p:cNvCxnSpPr>
            <a:cxnSpLocks/>
          </p:cNvCxnSpPr>
          <p:nvPr/>
        </p:nvCxnSpPr>
        <p:spPr>
          <a:xfrm flipV="1">
            <a:off x="6829682" y="2030419"/>
            <a:ext cx="4068014" cy="1163482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8386C7BB-471C-0266-8059-40C02E8C1244}"/>
              </a:ext>
            </a:extLst>
          </p:cNvPr>
          <p:cNvCxnSpPr>
            <a:cxnSpLocks/>
          </p:cNvCxnSpPr>
          <p:nvPr/>
        </p:nvCxnSpPr>
        <p:spPr>
          <a:xfrm>
            <a:off x="6829682" y="3971269"/>
            <a:ext cx="3298766" cy="96041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5F904F21-5880-B5D7-A99A-C8AEAD01A164}"/>
              </a:ext>
            </a:extLst>
          </p:cNvPr>
          <p:cNvCxnSpPr>
            <a:cxnSpLocks/>
          </p:cNvCxnSpPr>
          <p:nvPr/>
        </p:nvCxnSpPr>
        <p:spPr>
          <a:xfrm>
            <a:off x="6497149" y="4324048"/>
            <a:ext cx="2407163" cy="143487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C052B932-FDD5-8A4F-4D3F-845A3DC5D09B}"/>
              </a:ext>
            </a:extLst>
          </p:cNvPr>
          <p:cNvCxnSpPr>
            <a:cxnSpLocks/>
          </p:cNvCxnSpPr>
          <p:nvPr/>
        </p:nvCxnSpPr>
        <p:spPr>
          <a:xfrm flipH="1">
            <a:off x="1875366" y="4100009"/>
            <a:ext cx="3190107" cy="1297723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23019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B7B325-086D-A5FB-A6C7-27A76D856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CA6C4A-9298-B315-6AD8-2CE542792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A3DD5E-7ECB-877A-E830-3BE6CFBDF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878E93-9991-9232-CA12-0F27D77D5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08DAB07-E846-1EB8-5E7C-7DA054CD8E5A}"/>
              </a:ext>
            </a:extLst>
          </p:cNvPr>
          <p:cNvSpPr>
            <a:spLocks noGrp="1"/>
          </p:cNvSpPr>
          <p:nvPr/>
        </p:nvSpPr>
        <p:spPr>
          <a:xfrm>
            <a:off x="2992317" y="2437098"/>
            <a:ext cx="6207364" cy="6731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400" dirty="0"/>
              <a:t>🧠	</a:t>
            </a:r>
            <a:r>
              <a:rPr lang="fr-CH" sz="3600" b="1" dirty="0" err="1"/>
              <a:t>Knowledge</a:t>
            </a:r>
            <a:r>
              <a:rPr lang="fr-CH" sz="3600" b="1" dirty="0"/>
              <a:t> of the area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F0D5B7C-4AD2-351B-1B5B-A12E39A9870D}"/>
              </a:ext>
            </a:extLst>
          </p:cNvPr>
          <p:cNvSpPr txBox="1">
            <a:spLocks/>
          </p:cNvSpPr>
          <p:nvPr/>
        </p:nvSpPr>
        <p:spPr>
          <a:xfrm>
            <a:off x="1038441" y="889359"/>
            <a:ext cx="10115117" cy="89954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7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800" dirty="0"/>
              <a:t>What I learnt from my experience</a:t>
            </a:r>
            <a:endParaRPr lang="fr-FR" sz="48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5A16A74-1C14-1F5C-3B9F-32B47321795D}"/>
              </a:ext>
            </a:extLst>
          </p:cNvPr>
          <p:cNvSpPr>
            <a:spLocks noGrp="1"/>
          </p:cNvSpPr>
          <p:nvPr/>
        </p:nvSpPr>
        <p:spPr>
          <a:xfrm>
            <a:off x="3070073" y="3262589"/>
            <a:ext cx="6207364" cy="6731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400" dirty="0"/>
              <a:t>🤝</a:t>
            </a:r>
            <a:r>
              <a:rPr lang="fr-FR" sz="2000" dirty="0"/>
              <a:t>	</a:t>
            </a:r>
            <a:r>
              <a:rPr lang="fr-FR" sz="3600" b="1" dirty="0"/>
              <a:t>Relationship </a:t>
            </a:r>
            <a:r>
              <a:rPr lang="fr-FR" sz="3600" b="1" dirty="0" err="1"/>
              <a:t>skills</a:t>
            </a:r>
            <a:endParaRPr lang="fr-FR" sz="3600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8C61B4E-EF3E-9915-8039-D35D19AB8804}"/>
              </a:ext>
            </a:extLst>
          </p:cNvPr>
          <p:cNvSpPr>
            <a:spLocks noGrp="1"/>
          </p:cNvSpPr>
          <p:nvPr/>
        </p:nvSpPr>
        <p:spPr>
          <a:xfrm>
            <a:off x="3070073" y="4088080"/>
            <a:ext cx="6207364" cy="6731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400" dirty="0"/>
              <a:t>📇	</a:t>
            </a:r>
            <a:r>
              <a:rPr lang="en-GB" sz="3600" b="1" dirty="0"/>
              <a:t>A huge address book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79866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E9F123-2FAC-378E-5BA0-19C952A3E3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D4B973-DE6E-28AE-A13A-561006EBE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1C05A8-EF1D-6EB2-742F-D1F70412F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893D31-4020-084C-02AF-41BF53E1C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9669B3B5-EE91-1EF4-FCAD-200EAFD3AA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345354"/>
          </a:xfrm>
          <a:prstGeom prst="rect">
            <a:avLst/>
          </a:prstGeom>
        </p:spPr>
      </p:pic>
      <p:pic>
        <p:nvPicPr>
          <p:cNvPr id="22" name="Image 21" descr="Une image contenant personne, habits, Visage humain, sourire&#10;&#10;Le contenu généré par l’IA peut être incorrect.">
            <a:extLst>
              <a:ext uri="{FF2B5EF4-FFF2-40B4-BE49-F238E27FC236}">
                <a16:creationId xmlns:a16="http://schemas.microsoft.com/office/drawing/2014/main" id="{791E69F1-BCEB-6E1D-DCCC-D03E738F7B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3139" y="1038441"/>
            <a:ext cx="2892238" cy="5306913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5C028652-AE52-17F0-30AA-4E47047F8A0A}"/>
              </a:ext>
            </a:extLst>
          </p:cNvPr>
          <p:cNvSpPr txBox="1"/>
          <p:nvPr/>
        </p:nvSpPr>
        <p:spPr bwMode="auto">
          <a:xfrm>
            <a:off x="3215680" y="1916832"/>
            <a:ext cx="78758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6600" b="1" dirty="0">
                <a:solidFill>
                  <a:schemeClr val="bg2"/>
                </a:solidFill>
                <a:latin typeface="Arial Rounded MT Bold" panose="020F0704030504030204" pitchFamily="34" charset="0"/>
              </a:rPr>
              <a:t>Jérôme Panigoni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0F94327B-16BA-B90A-72C8-3269054287D0}"/>
              </a:ext>
            </a:extLst>
          </p:cNvPr>
          <p:cNvSpPr txBox="1"/>
          <p:nvPr/>
        </p:nvSpPr>
        <p:spPr bwMode="auto">
          <a:xfrm>
            <a:off x="4727848" y="2875002"/>
            <a:ext cx="630805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6600" b="1" dirty="0">
                <a:solidFill>
                  <a:schemeClr val="bg2"/>
                </a:solidFill>
                <a:latin typeface="Bell MT" panose="02020503060305020303" pitchFamily="18" charset="0"/>
              </a:rPr>
              <a:t>EN/ACE/COS</a:t>
            </a:r>
            <a:endParaRPr lang="fr-FR" sz="6600" b="1" dirty="0">
              <a:solidFill>
                <a:schemeClr val="bg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754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74F8C2-B2EA-6B5A-9DB9-6A0DF22325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77EE8A-A9A2-2433-E2C3-AAF25487B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401990-4A87-2EAE-7E08-BF9FBBE95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84F417-4BBE-1249-D35D-EE0B4E874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1DE8E4F-BA49-C081-0103-36041E7D60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345354"/>
          </a:xfrm>
          <a:prstGeom prst="rect">
            <a:avLst/>
          </a:prstGeom>
        </p:spPr>
      </p:pic>
      <p:pic>
        <p:nvPicPr>
          <p:cNvPr id="6" name="Image 5" descr="Une image contenant personne, habits, Visage humain, sourire&#10;&#10;Le contenu généré par l’IA peut être incorrect.">
            <a:extLst>
              <a:ext uri="{FF2B5EF4-FFF2-40B4-BE49-F238E27FC236}">
                <a16:creationId xmlns:a16="http://schemas.microsoft.com/office/drawing/2014/main" id="{BD98EF0D-32F7-38C2-96E8-88AFA7C0E7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3139" y="1038441"/>
            <a:ext cx="2892238" cy="5306913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989BF0A-76E8-178F-A6CB-5009AFBAC680}"/>
              </a:ext>
            </a:extLst>
          </p:cNvPr>
          <p:cNvSpPr txBox="1"/>
          <p:nvPr/>
        </p:nvSpPr>
        <p:spPr bwMode="auto">
          <a:xfrm>
            <a:off x="452373" y="20351"/>
            <a:ext cx="78308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400" b="1" dirty="0">
                <a:solidFill>
                  <a:schemeClr val="bg2"/>
                </a:solidFill>
                <a:latin typeface="Arial Rounded MT Bold" panose="020F0704030504030204" pitchFamily="34" charset="0"/>
              </a:rPr>
              <a:t>Jérôme Panigoni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94633B1-E8C9-EE42-4011-A411BA1C60B0}"/>
              </a:ext>
            </a:extLst>
          </p:cNvPr>
          <p:cNvSpPr txBox="1"/>
          <p:nvPr/>
        </p:nvSpPr>
        <p:spPr bwMode="auto">
          <a:xfrm>
            <a:off x="1415480" y="587238"/>
            <a:ext cx="38884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400" b="1" dirty="0">
                <a:solidFill>
                  <a:schemeClr val="bg2"/>
                </a:solidFill>
                <a:latin typeface="Bell MT" panose="02020503060305020303" pitchFamily="18" charset="0"/>
              </a:rPr>
              <a:t>EN/ACE/COS</a:t>
            </a:r>
            <a:endParaRPr lang="fr-FR" sz="4400" b="1" dirty="0">
              <a:solidFill>
                <a:schemeClr val="bg2"/>
              </a:solidFill>
              <a:latin typeface="Bell MT" panose="02020503060305020303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41C342F-A45A-1AF6-4D9D-5726590C0D23}"/>
              </a:ext>
            </a:extLst>
          </p:cNvPr>
          <p:cNvSpPr txBox="1"/>
          <p:nvPr/>
        </p:nvSpPr>
        <p:spPr bwMode="auto">
          <a:xfrm>
            <a:off x="3791744" y="1772816"/>
            <a:ext cx="766266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Mandate of the section :</a:t>
            </a:r>
          </a:p>
          <a:p>
            <a:pPr marL="342900" indent="-342900">
              <a:buFontTx/>
              <a:buChar char="-"/>
            </a:pPr>
            <a:r>
              <a:rPr lang="en-GB" sz="20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Ensure coordination of the LHC site.</a:t>
            </a:r>
          </a:p>
          <a:p>
            <a:pPr marL="342900" indent="-342900">
              <a:buFontTx/>
              <a:buChar char="-"/>
            </a:pPr>
            <a:r>
              <a:rPr lang="en-GB" sz="20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Manage the territorial coordination of activities to be carried out on the site during technical shutdowns of the accelerators.</a:t>
            </a:r>
          </a:p>
          <a:p>
            <a:pPr marL="342900" indent="-342900">
              <a:buFontTx/>
              <a:buChar char="-"/>
            </a:pPr>
            <a:r>
              <a:rPr lang="en-GB" sz="20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Guarantee the operational management of access to the site and the corresponding underground zones.</a:t>
            </a:r>
          </a:p>
          <a:p>
            <a:pPr marL="342900" indent="-342900">
              <a:buFontTx/>
              <a:buChar char="-"/>
            </a:pPr>
            <a:r>
              <a:rPr lang="en-GB" sz="20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Ensuring the good performance of the infrastructure and initiating, where necessary, any action aimed at maintaining it.</a:t>
            </a:r>
          </a:p>
          <a:p>
            <a:pPr marL="342900" indent="-342900">
              <a:buFontTx/>
              <a:buChar char="-"/>
            </a:pPr>
            <a:r>
              <a:rPr lang="en-GB" sz="20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Assist all persons working on the site and establish rules to prevent damage to and theft of CERN property.</a:t>
            </a:r>
          </a:p>
          <a:p>
            <a:pPr marL="342900" indent="-342900">
              <a:buFontTx/>
              <a:buChar char="-"/>
            </a:pPr>
            <a:r>
              <a:rPr lang="en-GB" sz="20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Provide technical and logistical support for activities in the accelerator buildings.</a:t>
            </a:r>
          </a:p>
          <a:p>
            <a:endParaRPr lang="en-GB" sz="20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sz="20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Our mission is to ensure a safe, efficient and fluid site for everyone</a:t>
            </a:r>
            <a:endParaRPr lang="fr-FR" sz="20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5864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442FFB-CEC8-99DB-8E11-459453D688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e 23">
            <a:extLst>
              <a:ext uri="{FF2B5EF4-FFF2-40B4-BE49-F238E27FC236}">
                <a16:creationId xmlns:a16="http://schemas.microsoft.com/office/drawing/2014/main" id="{7DBB8566-E726-DE01-6C7C-E5ABCF491653}"/>
              </a:ext>
            </a:extLst>
          </p:cNvPr>
          <p:cNvGrpSpPr/>
          <p:nvPr/>
        </p:nvGrpSpPr>
        <p:grpSpPr>
          <a:xfrm>
            <a:off x="1675888" y="6345354"/>
            <a:ext cx="3241017" cy="512646"/>
            <a:chOff x="1675888" y="6345354"/>
            <a:chExt cx="1869299" cy="512646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2A425D1-27CC-83D4-75DB-6AC8B6A8A19E}"/>
                </a:ext>
              </a:extLst>
            </p:cNvPr>
            <p:cNvSpPr/>
            <p:nvPr/>
          </p:nvSpPr>
          <p:spPr>
            <a:xfrm>
              <a:off x="1675888" y="6345354"/>
              <a:ext cx="1735371" cy="51264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2720C9C-AD94-D6D3-6AAC-CC2ED587DC20}"/>
                </a:ext>
              </a:extLst>
            </p:cNvPr>
            <p:cNvSpPr/>
            <p:nvPr/>
          </p:nvSpPr>
          <p:spPr>
            <a:xfrm>
              <a:off x="3327898" y="6345354"/>
              <a:ext cx="217289" cy="10988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0" name="Image 9">
            <a:extLst>
              <a:ext uri="{FF2B5EF4-FFF2-40B4-BE49-F238E27FC236}">
                <a16:creationId xmlns:a16="http://schemas.microsoft.com/office/drawing/2014/main" id="{EF1C36C3-CC42-02F5-4D04-DA1F142991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345354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20AAD59D-3D2B-FC64-5582-2A8B04FDE45E}"/>
              </a:ext>
            </a:extLst>
          </p:cNvPr>
          <p:cNvSpPr txBox="1"/>
          <p:nvPr/>
        </p:nvSpPr>
        <p:spPr bwMode="auto">
          <a:xfrm>
            <a:off x="2045577" y="-11973502"/>
            <a:ext cx="659396" cy="1560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0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1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2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3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4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5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6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7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8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9</a:t>
            </a: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0</a:t>
            </a:r>
            <a:endParaRPr lang="fr-FR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C98D165-91BC-FD8E-0B5E-F9388DCF5BD3}"/>
              </a:ext>
            </a:extLst>
          </p:cNvPr>
          <p:cNvSpPr txBox="1"/>
          <p:nvPr/>
        </p:nvSpPr>
        <p:spPr bwMode="auto">
          <a:xfrm>
            <a:off x="2847846" y="-11954770"/>
            <a:ext cx="659396" cy="1560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0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1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2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3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4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5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6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7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8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9</a:t>
            </a: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0</a:t>
            </a:r>
            <a:endParaRPr lang="fr-FR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4DF1949-0056-6E00-36E8-7B3A951547FD}"/>
              </a:ext>
            </a:extLst>
          </p:cNvPr>
          <p:cNvSpPr txBox="1"/>
          <p:nvPr/>
        </p:nvSpPr>
        <p:spPr bwMode="auto">
          <a:xfrm>
            <a:off x="3653503" y="-11937648"/>
            <a:ext cx="659396" cy="1560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0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1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2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3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4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5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6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7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8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9</a:t>
            </a: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0</a:t>
            </a:r>
            <a:endParaRPr lang="fr-FR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1BED1A-D63B-8D99-EAD5-47914CF6E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C48AF4-2259-8627-C8C3-1444FD923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521F53B-5F62-08BB-4BF0-44BB20A2073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63169"/>
          <a:stretch/>
        </p:blipFill>
        <p:spPr>
          <a:xfrm>
            <a:off x="-2" y="0"/>
            <a:ext cx="12191999" cy="233705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52C26616-0EB5-E40D-0174-5CDA5F0EDE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4040"/>
          <a:stretch/>
        </p:blipFill>
        <p:spPr>
          <a:xfrm>
            <a:off x="-1" y="3429000"/>
            <a:ext cx="12191999" cy="2916354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75820438-7A4E-2F73-5E30-6868B84DCCDF}"/>
              </a:ext>
            </a:extLst>
          </p:cNvPr>
          <p:cNvSpPr txBox="1"/>
          <p:nvPr/>
        </p:nvSpPr>
        <p:spPr bwMode="auto">
          <a:xfrm>
            <a:off x="144996" y="512646"/>
            <a:ext cx="718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TSO of the LHC</a:t>
            </a:r>
            <a:endParaRPr lang="fr-FR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B09B92E-4551-D9F4-6504-384A39759BA3}"/>
              </a:ext>
            </a:extLst>
          </p:cNvPr>
          <p:cNvSpPr txBox="1"/>
          <p:nvPr/>
        </p:nvSpPr>
        <p:spPr bwMode="auto">
          <a:xfrm>
            <a:off x="933565" y="3741041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«Building»</a:t>
            </a:r>
            <a:endParaRPr lang="fr-FR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3D33B9-CEBF-D5FD-DA3C-4FAA4F160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</p:spTree>
    <p:extLst>
      <p:ext uri="{BB962C8B-B14F-4D97-AF65-F5344CB8AC3E}">
        <p14:creationId xmlns:p14="http://schemas.microsoft.com/office/powerpoint/2010/main" val="18185347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">
        <p159:morph option="byObject"/>
      </p:transition>
    </mc:Choice>
    <mc:Fallback xmlns="">
      <p:transition spd="slow" advClick="0" advTm="2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AA2238-5AA5-B4A1-A3AB-477BA80425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C7E58B7F-0A37-F30B-B337-8253E5EDFE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345354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CBB5F0CE-0E50-67A4-B212-330AA995676C}"/>
              </a:ext>
            </a:extLst>
          </p:cNvPr>
          <p:cNvSpPr txBox="1"/>
          <p:nvPr/>
        </p:nvSpPr>
        <p:spPr bwMode="auto">
          <a:xfrm>
            <a:off x="2847846" y="1239940"/>
            <a:ext cx="659396" cy="1560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0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1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2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3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4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5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6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7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8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9</a:t>
            </a: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0</a:t>
            </a:r>
            <a:endParaRPr lang="fr-FR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80D9BD5-7C4B-1524-AE3C-D5648102DDEF}"/>
              </a:ext>
            </a:extLst>
          </p:cNvPr>
          <p:cNvSpPr txBox="1"/>
          <p:nvPr/>
        </p:nvSpPr>
        <p:spPr bwMode="auto">
          <a:xfrm>
            <a:off x="2045577" y="138362"/>
            <a:ext cx="659396" cy="1560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0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1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2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3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4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5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6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7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8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9</a:t>
            </a: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0</a:t>
            </a:r>
            <a:endParaRPr lang="fr-FR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E2FA737-C854-A6ED-C0C8-74CF05018678}"/>
              </a:ext>
            </a:extLst>
          </p:cNvPr>
          <p:cNvSpPr txBox="1"/>
          <p:nvPr/>
        </p:nvSpPr>
        <p:spPr bwMode="auto">
          <a:xfrm>
            <a:off x="3653503" y="-5328259"/>
            <a:ext cx="659396" cy="1560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0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1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2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3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4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5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6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7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8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9</a:t>
            </a: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0</a:t>
            </a:r>
            <a:endParaRPr lang="fr-FR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221917-ED64-3B8B-5C97-714DC7C61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D96B7E-41F4-71E0-DABF-387581C1C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2448B44-3E4A-26F1-1B27-D2D07DED774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63169"/>
          <a:stretch/>
        </p:blipFill>
        <p:spPr>
          <a:xfrm>
            <a:off x="-2" y="0"/>
            <a:ext cx="12191999" cy="233705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B9DE7E82-9A7E-0C0D-6656-47E198EF4CE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4040"/>
          <a:stretch/>
        </p:blipFill>
        <p:spPr>
          <a:xfrm>
            <a:off x="-1" y="3429000"/>
            <a:ext cx="12191999" cy="2916354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20B1E2F2-EC1B-42C4-7450-72D6F76A2092}"/>
              </a:ext>
            </a:extLst>
          </p:cNvPr>
          <p:cNvSpPr txBox="1"/>
          <p:nvPr/>
        </p:nvSpPr>
        <p:spPr bwMode="auto">
          <a:xfrm>
            <a:off x="144996" y="512646"/>
            <a:ext cx="718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TSO of the LHC</a:t>
            </a:r>
            <a:endParaRPr lang="fr-FR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F612773A-23C4-1794-C608-B245426043C7}"/>
              </a:ext>
            </a:extLst>
          </p:cNvPr>
          <p:cNvGrpSpPr/>
          <p:nvPr/>
        </p:nvGrpSpPr>
        <p:grpSpPr>
          <a:xfrm>
            <a:off x="1675888" y="6345354"/>
            <a:ext cx="3241017" cy="512646"/>
            <a:chOff x="1675888" y="6345354"/>
            <a:chExt cx="1869299" cy="51264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AE81122-C678-67F6-910F-B30C07336C8F}"/>
                </a:ext>
              </a:extLst>
            </p:cNvPr>
            <p:cNvSpPr/>
            <p:nvPr/>
          </p:nvSpPr>
          <p:spPr>
            <a:xfrm>
              <a:off x="1675888" y="6345354"/>
              <a:ext cx="1735371" cy="51264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940EDF5-6D60-AD63-1632-079D472F7226}"/>
                </a:ext>
              </a:extLst>
            </p:cNvPr>
            <p:cNvSpPr/>
            <p:nvPr/>
          </p:nvSpPr>
          <p:spPr>
            <a:xfrm>
              <a:off x="3327898" y="6345354"/>
              <a:ext cx="217289" cy="10988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130B98-7736-EE49-D983-CE5199A01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EC119ED-ED1E-A123-A76C-172F6B884709}"/>
              </a:ext>
            </a:extLst>
          </p:cNvPr>
          <p:cNvSpPr txBox="1"/>
          <p:nvPr/>
        </p:nvSpPr>
        <p:spPr bwMode="auto">
          <a:xfrm>
            <a:off x="933565" y="3741041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«Building»</a:t>
            </a:r>
            <a:endParaRPr lang="fr-FR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8188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5000" advClick="0" advTm="1000">
        <p159:morph option="byObject"/>
      </p:transition>
    </mc:Choice>
    <mc:Fallback xmlns="">
      <p:transition spd="slow" advClick="0" advTm="1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31C5F2-9468-05C7-562D-0CB63B498B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CA2336C0-0AE3-0030-5EAD-32AAAFA84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345354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A1FE30A5-4C0D-3C1B-4A17-58F88254BECE}"/>
              </a:ext>
            </a:extLst>
          </p:cNvPr>
          <p:cNvSpPr txBox="1"/>
          <p:nvPr/>
        </p:nvSpPr>
        <p:spPr bwMode="auto">
          <a:xfrm>
            <a:off x="2045577" y="138362"/>
            <a:ext cx="659396" cy="1560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0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1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2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3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4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5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6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7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8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9</a:t>
            </a: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0</a:t>
            </a:r>
            <a:endParaRPr lang="fr-FR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449BD892-D534-30B1-E52F-FE25DE4A92C9}"/>
              </a:ext>
            </a:extLst>
          </p:cNvPr>
          <p:cNvSpPr txBox="1"/>
          <p:nvPr/>
        </p:nvSpPr>
        <p:spPr bwMode="auto">
          <a:xfrm>
            <a:off x="2847846" y="1239940"/>
            <a:ext cx="659396" cy="1560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0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1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2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3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4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5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6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7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8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9</a:t>
            </a: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0</a:t>
            </a:r>
            <a:endParaRPr lang="fr-FR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019DAA9-3D2D-782A-FE79-2C704AECEF43}"/>
              </a:ext>
            </a:extLst>
          </p:cNvPr>
          <p:cNvSpPr txBox="1"/>
          <p:nvPr/>
        </p:nvSpPr>
        <p:spPr bwMode="auto">
          <a:xfrm>
            <a:off x="3653503" y="-5328259"/>
            <a:ext cx="659396" cy="1560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0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1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2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3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4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5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6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7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8</a:t>
            </a: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9</a:t>
            </a: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endParaRPr lang="fr-CH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0</a:t>
            </a:r>
            <a:endParaRPr lang="fr-FR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FAD973-EE27-4A5F-A2DD-8178A9F62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32C855-0D5F-24DF-B2D4-F987F9442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ADC7AC0-4B8D-D5A2-F987-139B29679F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63169"/>
          <a:stretch/>
        </p:blipFill>
        <p:spPr>
          <a:xfrm>
            <a:off x="-2" y="0"/>
            <a:ext cx="12191999" cy="233705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D9957C30-4549-8059-EF44-0CF3C36A5C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4040"/>
          <a:stretch/>
        </p:blipFill>
        <p:spPr>
          <a:xfrm>
            <a:off x="-1" y="3429000"/>
            <a:ext cx="12191999" cy="2916354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73089DB1-8470-55ED-D77E-A27C36495385}"/>
              </a:ext>
            </a:extLst>
          </p:cNvPr>
          <p:cNvSpPr txBox="1"/>
          <p:nvPr/>
        </p:nvSpPr>
        <p:spPr bwMode="auto">
          <a:xfrm>
            <a:off x="144996" y="512646"/>
            <a:ext cx="718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TSO of the LHC</a:t>
            </a:r>
            <a:endParaRPr lang="fr-FR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675F423D-6883-8B6A-1207-86C51FD96E4D}"/>
              </a:ext>
            </a:extLst>
          </p:cNvPr>
          <p:cNvGrpSpPr/>
          <p:nvPr/>
        </p:nvGrpSpPr>
        <p:grpSpPr>
          <a:xfrm>
            <a:off x="1675888" y="6345354"/>
            <a:ext cx="3241017" cy="512646"/>
            <a:chOff x="1675888" y="6345354"/>
            <a:chExt cx="1869299" cy="51264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CC7D5E8-9165-594B-F0BD-B30C5CAB0C8E}"/>
                </a:ext>
              </a:extLst>
            </p:cNvPr>
            <p:cNvSpPr/>
            <p:nvPr/>
          </p:nvSpPr>
          <p:spPr>
            <a:xfrm>
              <a:off x="1675888" y="6345354"/>
              <a:ext cx="1735371" cy="51264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7AB6EEA-B10B-196D-B188-7632D08F1314}"/>
                </a:ext>
              </a:extLst>
            </p:cNvPr>
            <p:cNvSpPr/>
            <p:nvPr/>
          </p:nvSpPr>
          <p:spPr>
            <a:xfrm>
              <a:off x="3327898" y="6345354"/>
              <a:ext cx="217289" cy="10988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F2BD76-9089-1E96-D96D-6B2C2BE4F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2CA61BA-FCFF-381B-9337-EA7992546BE7}"/>
              </a:ext>
            </a:extLst>
          </p:cNvPr>
          <p:cNvSpPr txBox="1"/>
          <p:nvPr/>
        </p:nvSpPr>
        <p:spPr bwMode="auto">
          <a:xfrm>
            <a:off x="6964255" y="4004731"/>
            <a:ext cx="49328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Underground:</a:t>
            </a:r>
          </a:p>
          <a:p>
            <a:pPr marL="342900" indent="-342900">
              <a:buFontTx/>
              <a:buChar char="-"/>
            </a:pPr>
            <a:r>
              <a:rPr lang="en-GB" sz="20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Access only during Technical stop</a:t>
            </a:r>
          </a:p>
          <a:p>
            <a:pPr marL="342900" indent="-342900">
              <a:buFontTx/>
              <a:buChar char="-"/>
            </a:pPr>
            <a:r>
              <a:rPr lang="en-GB" sz="20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Coordination manages planning and co-activities</a:t>
            </a:r>
          </a:p>
          <a:p>
            <a:pPr marL="342900" indent="-342900">
              <a:buFontTx/>
              <a:buChar char="-"/>
            </a:pPr>
            <a:r>
              <a:rPr lang="en-GB" sz="20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TSU team (Site Manager)</a:t>
            </a:r>
            <a:endParaRPr lang="fr-CH" sz="20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0372770-BAF5-3B8F-D4AA-48A761A567D7}"/>
              </a:ext>
            </a:extLst>
          </p:cNvPr>
          <p:cNvSpPr txBox="1"/>
          <p:nvPr/>
        </p:nvSpPr>
        <p:spPr bwMode="auto">
          <a:xfrm>
            <a:off x="6964255" y="1917471"/>
            <a:ext cx="37197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Surface:</a:t>
            </a:r>
          </a:p>
          <a:p>
            <a:r>
              <a:rPr lang="fr-FR" sz="20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- Machine access buildings SD - SY + SX4/6 - SG4/6</a:t>
            </a:r>
          </a:p>
          <a:p>
            <a:r>
              <a:rPr lang="fr-FR" sz="20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- DTSO (HL-LHC) : 22 Bldg</a:t>
            </a:r>
            <a:endParaRPr lang="fr-CH" sz="20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19C4157-7904-A875-9809-1C121AD0D0E6}"/>
              </a:ext>
            </a:extLst>
          </p:cNvPr>
          <p:cNvSpPr txBox="1"/>
          <p:nvPr/>
        </p:nvSpPr>
        <p:spPr bwMode="auto">
          <a:xfrm>
            <a:off x="933565" y="3741041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7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«Building»</a:t>
            </a:r>
            <a:endParaRPr lang="fr-FR" sz="7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2084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2600C7-C956-432B-E14C-8E9466CC68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112306-BBE6-2716-97F0-5AABA50E4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AE02A5-0A4C-5CC0-0D9B-24393A460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E623DD-AB41-2DF5-77DB-01A21EF9F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085BBB-55F7-BE76-98CA-D7C1C912FBC0}"/>
              </a:ext>
            </a:extLst>
          </p:cNvPr>
          <p:cNvSpPr txBox="1">
            <a:spLocks/>
          </p:cNvSpPr>
          <p:nvPr/>
        </p:nvSpPr>
        <p:spPr>
          <a:xfrm>
            <a:off x="5446077" y="-23691"/>
            <a:ext cx="1379839" cy="653418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>
                <a:solidFill>
                  <a:srgbClr val="0A4A8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LHC</a:t>
            </a:r>
          </a:p>
        </p:txBody>
      </p:sp>
      <p:sp>
        <p:nvSpPr>
          <p:cNvPr id="6" name="TextBox 18">
            <a:extLst>
              <a:ext uri="{FF2B5EF4-FFF2-40B4-BE49-F238E27FC236}">
                <a16:creationId xmlns:a16="http://schemas.microsoft.com/office/drawing/2014/main" id="{5712B8B2-9C0C-E636-D0C0-A05675B41FED}"/>
              </a:ext>
            </a:extLst>
          </p:cNvPr>
          <p:cNvSpPr txBox="1"/>
          <p:nvPr/>
        </p:nvSpPr>
        <p:spPr>
          <a:xfrm>
            <a:off x="3986161" y="5637649"/>
            <a:ext cx="10374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b="1" dirty="0">
                <a:solidFill>
                  <a:schemeClr val="tx1">
                    <a:lumMod val="75000"/>
                  </a:schemeClr>
                </a:solidFill>
              </a:rPr>
              <a:t>VIP/Protocol</a:t>
            </a:r>
          </a:p>
        </p:txBody>
      </p:sp>
      <p:sp>
        <p:nvSpPr>
          <p:cNvPr id="7" name="TextBox 19">
            <a:extLst>
              <a:ext uri="{FF2B5EF4-FFF2-40B4-BE49-F238E27FC236}">
                <a16:creationId xmlns:a16="http://schemas.microsoft.com/office/drawing/2014/main" id="{C5FE2177-461C-1645-34E7-994C166666C2}"/>
              </a:ext>
            </a:extLst>
          </p:cNvPr>
          <p:cNvSpPr txBox="1"/>
          <p:nvPr/>
        </p:nvSpPr>
        <p:spPr>
          <a:xfrm>
            <a:off x="9680169" y="5969396"/>
            <a:ext cx="10665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b="1" dirty="0" err="1">
                <a:solidFill>
                  <a:schemeClr val="tx1">
                    <a:lumMod val="75000"/>
                  </a:schemeClr>
                </a:solidFill>
              </a:rPr>
              <a:t>Safety</a:t>
            </a:r>
            <a:r>
              <a:rPr lang="fr-CH" sz="800" b="1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fr-CH" sz="800" b="1" dirty="0" err="1">
                <a:solidFill>
                  <a:schemeClr val="tx1">
                    <a:lumMod val="75000"/>
                  </a:schemeClr>
                </a:solidFill>
              </a:rPr>
              <a:t>markings</a:t>
            </a:r>
            <a:endParaRPr lang="fr-CH" sz="8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8" name="TextBox 21">
            <a:extLst>
              <a:ext uri="{FF2B5EF4-FFF2-40B4-BE49-F238E27FC236}">
                <a16:creationId xmlns:a16="http://schemas.microsoft.com/office/drawing/2014/main" id="{E0E14093-1F61-1941-E574-A869137CFC6B}"/>
              </a:ext>
            </a:extLst>
          </p:cNvPr>
          <p:cNvSpPr txBox="1"/>
          <p:nvPr/>
        </p:nvSpPr>
        <p:spPr>
          <a:xfrm>
            <a:off x="8661089" y="756551"/>
            <a:ext cx="15378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b="1" dirty="0">
                <a:solidFill>
                  <a:schemeClr val="tx1">
                    <a:lumMod val="75000"/>
                  </a:schemeClr>
                </a:solidFill>
              </a:rPr>
              <a:t>Follow-up of cleaning</a:t>
            </a:r>
          </a:p>
        </p:txBody>
      </p:sp>
      <p:sp>
        <p:nvSpPr>
          <p:cNvPr id="9" name="TextBox 22">
            <a:extLst>
              <a:ext uri="{FF2B5EF4-FFF2-40B4-BE49-F238E27FC236}">
                <a16:creationId xmlns:a16="http://schemas.microsoft.com/office/drawing/2014/main" id="{133304E8-A7FE-8BAA-58FC-AB00F081B35D}"/>
              </a:ext>
            </a:extLst>
          </p:cNvPr>
          <p:cNvSpPr txBox="1"/>
          <p:nvPr/>
        </p:nvSpPr>
        <p:spPr>
          <a:xfrm>
            <a:off x="6589549" y="5969396"/>
            <a:ext cx="9449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00" b="1" dirty="0" err="1">
                <a:solidFill>
                  <a:schemeClr val="tx1">
                    <a:lumMod val="75000"/>
                  </a:schemeClr>
                </a:solidFill>
              </a:rPr>
              <a:t>Patrols</a:t>
            </a:r>
            <a:endParaRPr lang="fr-CH" sz="800" b="1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10" name="DDF6328D-0A45-414E-B30F-E4CEA7985650">
            <a:extLst>
              <a:ext uri="{FF2B5EF4-FFF2-40B4-BE49-F238E27FC236}">
                <a16:creationId xmlns:a16="http://schemas.microsoft.com/office/drawing/2014/main" id="{B2BCE155-377F-9654-5A6D-33944E9A18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833901" y="3834747"/>
            <a:ext cx="2587788" cy="1735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8">
            <a:extLst>
              <a:ext uri="{FF2B5EF4-FFF2-40B4-BE49-F238E27FC236}">
                <a16:creationId xmlns:a16="http://schemas.microsoft.com/office/drawing/2014/main" id="{4091AC60-A0AD-13D3-7C9F-B08DE5264F77}"/>
              </a:ext>
            </a:extLst>
          </p:cNvPr>
          <p:cNvSpPr txBox="1"/>
          <p:nvPr/>
        </p:nvSpPr>
        <p:spPr>
          <a:xfrm>
            <a:off x="2303955" y="4884531"/>
            <a:ext cx="564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b="1" dirty="0">
                <a:solidFill>
                  <a:schemeClr val="tx1">
                    <a:lumMod val="75000"/>
                  </a:schemeClr>
                </a:solidFill>
              </a:rPr>
              <a:t>VIC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CB7B932-B6C1-E993-13F1-FDBE33A934D2}"/>
              </a:ext>
            </a:extLst>
          </p:cNvPr>
          <p:cNvSpPr txBox="1"/>
          <p:nvPr/>
        </p:nvSpPr>
        <p:spPr bwMode="auto">
          <a:xfrm>
            <a:off x="386658" y="211965"/>
            <a:ext cx="37000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>
                <a:solidFill>
                  <a:schemeClr val="tx1">
                    <a:lumMod val="75000"/>
                  </a:schemeClr>
                </a:solidFill>
                <a:latin typeface="Selawik Light" panose="020B0502040204020203" pitchFamily="34" charset="0"/>
              </a:rPr>
              <a:t>Territorial coordination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DDA453F-E762-BBE0-22A1-68DA409E3528}"/>
              </a:ext>
            </a:extLst>
          </p:cNvPr>
          <p:cNvSpPr txBox="1"/>
          <p:nvPr/>
        </p:nvSpPr>
        <p:spPr bwMode="auto">
          <a:xfrm>
            <a:off x="8426550" y="222790"/>
            <a:ext cx="39971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>
                <a:solidFill>
                  <a:schemeClr val="tx1">
                    <a:lumMod val="75000"/>
                  </a:schemeClr>
                </a:solidFill>
                <a:latin typeface="Selawik Light" panose="020B0502040204020203" pitchFamily="34" charset="0"/>
              </a:rPr>
              <a:t>Site management</a:t>
            </a:r>
          </a:p>
        </p:txBody>
      </p:sp>
      <p:sp>
        <p:nvSpPr>
          <p:cNvPr id="14" name="TextBox 21">
            <a:extLst>
              <a:ext uri="{FF2B5EF4-FFF2-40B4-BE49-F238E27FC236}">
                <a16:creationId xmlns:a16="http://schemas.microsoft.com/office/drawing/2014/main" id="{F3C2A9B9-5AD2-A4B9-4141-41F9EF2F8009}"/>
              </a:ext>
            </a:extLst>
          </p:cNvPr>
          <p:cNvSpPr txBox="1"/>
          <p:nvPr/>
        </p:nvSpPr>
        <p:spPr>
          <a:xfrm>
            <a:off x="1968464" y="1960826"/>
            <a:ext cx="10818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b="1" dirty="0">
                <a:solidFill>
                  <a:schemeClr val="tx1">
                    <a:lumMod val="75000"/>
                  </a:schemeClr>
                </a:solidFill>
              </a:rPr>
              <a:t>Activity tracking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4D78ACA9-8864-3305-400F-1AFD6A719B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8659" y="756551"/>
            <a:ext cx="1743370" cy="2622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9B7C4508-D251-46CB-E4FA-F4EC58E3E4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199" y="3395309"/>
            <a:ext cx="1540931" cy="258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>
            <a:extLst>
              <a:ext uri="{FF2B5EF4-FFF2-40B4-BE49-F238E27FC236}">
                <a16:creationId xmlns:a16="http://schemas.microsoft.com/office/drawing/2014/main" id="{E9D37319-62A0-B506-B31F-20986B8D12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5281" y="3394465"/>
            <a:ext cx="1537863" cy="257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 17" descr="Une image contenant habits, acier, homme, Matériau composite&#10;&#10;Description générée automatiquement">
            <a:extLst>
              <a:ext uri="{FF2B5EF4-FFF2-40B4-BE49-F238E27FC236}">
                <a16:creationId xmlns:a16="http://schemas.microsoft.com/office/drawing/2014/main" id="{D3FA3CC1-89A3-6E82-A720-5E9DD29AFF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9639" y="1010354"/>
            <a:ext cx="3629491" cy="2030731"/>
          </a:xfrm>
          <a:prstGeom prst="rect">
            <a:avLst/>
          </a:prstGeom>
        </p:spPr>
      </p:pic>
      <p:pic>
        <p:nvPicPr>
          <p:cNvPr id="19" name="Image 18" descr="Une image contenant personne, vélo&#10;&#10;Description générée automatiquement">
            <a:extLst>
              <a:ext uri="{FF2B5EF4-FFF2-40B4-BE49-F238E27FC236}">
                <a16:creationId xmlns:a16="http://schemas.microsoft.com/office/drawing/2014/main" id="{96B21249-E920-7B68-05E2-A7DE862C1E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9857236" y="1411825"/>
            <a:ext cx="2030731" cy="1212584"/>
          </a:xfrm>
          <a:prstGeom prst="rect">
            <a:avLst/>
          </a:prstGeom>
        </p:spPr>
      </p:pic>
      <p:pic>
        <p:nvPicPr>
          <p:cNvPr id="20" name="Image 19" descr="Une image contenant habits, Col bleu, vêtements de travail, ingénieur&#10;&#10;Description générée automatiquement">
            <a:extLst>
              <a:ext uri="{FF2B5EF4-FFF2-40B4-BE49-F238E27FC236}">
                <a16:creationId xmlns:a16="http://schemas.microsoft.com/office/drawing/2014/main" id="{A30DD540-3223-788A-AB91-911D96F38B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8658" y="3555800"/>
            <a:ext cx="2086691" cy="2622181"/>
          </a:xfrm>
          <a:prstGeom prst="rect">
            <a:avLst/>
          </a:prstGeom>
        </p:spPr>
      </p:pic>
      <p:pic>
        <p:nvPicPr>
          <p:cNvPr id="21" name="Image 20" descr="Une image contenant texte, capture d’écran, habits, personne&#10;&#10;Description générée automatiquement">
            <a:extLst>
              <a:ext uri="{FF2B5EF4-FFF2-40B4-BE49-F238E27FC236}">
                <a16:creationId xmlns:a16="http://schemas.microsoft.com/office/drawing/2014/main" id="{3A9EAFF0-E772-B5B5-FB1F-B277D3B2361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7271" b="17112"/>
          <a:stretch/>
        </p:blipFill>
        <p:spPr>
          <a:xfrm>
            <a:off x="3106482" y="1154866"/>
            <a:ext cx="2885252" cy="444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61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538ED8-2F93-94BF-C06E-A02EBC97E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2F4234-ED4B-A080-7FA1-ED7DE5613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BFDB57-640B-BDA4-C882-D7E39C1E8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7F7C6EF6-B3FD-9150-490A-EF231CABFAAA}"/>
              </a:ext>
            </a:extLst>
          </p:cNvPr>
          <p:cNvSpPr txBox="1">
            <a:spLocks/>
          </p:cNvSpPr>
          <p:nvPr/>
        </p:nvSpPr>
        <p:spPr>
          <a:xfrm>
            <a:off x="412776" y="136523"/>
            <a:ext cx="11376025" cy="713304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Presence</a:t>
            </a:r>
            <a:r>
              <a:rPr lang="fr-CH" sz="3200" dirty="0"/>
              <a:t> in zone : </a:t>
            </a:r>
            <a:r>
              <a:rPr lang="en-GB" sz="2000" dirty="0"/>
              <a:t>Number of distinct persons per day in the LHC (excluding Experiments)	EYETS 24/25</a:t>
            </a:r>
            <a:endParaRPr lang="fr-CH" sz="3200" dirty="0"/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A736FBB-3258-8587-B273-A49322340632}"/>
              </a:ext>
            </a:extLst>
          </p:cNvPr>
          <p:cNvGrpSpPr/>
          <p:nvPr/>
        </p:nvGrpSpPr>
        <p:grpSpPr>
          <a:xfrm>
            <a:off x="0" y="906464"/>
            <a:ext cx="12562673" cy="5432367"/>
            <a:chOff x="0" y="906464"/>
            <a:chExt cx="12562673" cy="5432367"/>
          </a:xfrm>
        </p:grpSpPr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AF246022-42AE-01DE-A3A0-3C56CB4A8D04}"/>
                </a:ext>
              </a:extLst>
            </p:cNvPr>
            <p:cNvGrpSpPr/>
            <p:nvPr/>
          </p:nvGrpSpPr>
          <p:grpSpPr>
            <a:xfrm>
              <a:off x="0" y="906464"/>
              <a:ext cx="12562673" cy="5432367"/>
              <a:chOff x="0" y="906464"/>
              <a:chExt cx="12562673" cy="5432367"/>
            </a:xfrm>
          </p:grpSpPr>
          <p:grpSp>
            <p:nvGrpSpPr>
              <p:cNvPr id="26" name="Groupe 25">
                <a:extLst>
                  <a:ext uri="{FF2B5EF4-FFF2-40B4-BE49-F238E27FC236}">
                    <a16:creationId xmlns:a16="http://schemas.microsoft.com/office/drawing/2014/main" id="{1EE94331-7404-03BE-99F4-48438D9E24E0}"/>
                  </a:ext>
                </a:extLst>
              </p:cNvPr>
              <p:cNvGrpSpPr/>
              <p:nvPr/>
            </p:nvGrpSpPr>
            <p:grpSpPr>
              <a:xfrm>
                <a:off x="0" y="906464"/>
                <a:ext cx="12562673" cy="5432367"/>
                <a:chOff x="0" y="906464"/>
                <a:chExt cx="12562673" cy="5432367"/>
              </a:xfrm>
            </p:grpSpPr>
            <p:pic>
              <p:nvPicPr>
                <p:cNvPr id="24" name="Picture 10">
                  <a:extLst>
                    <a:ext uri="{FF2B5EF4-FFF2-40B4-BE49-F238E27FC236}">
                      <a16:creationId xmlns:a16="http://schemas.microsoft.com/office/drawing/2014/main" id="{04DFF512-E606-7C79-4FDA-05867263A4C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0" y="906464"/>
                  <a:ext cx="12192000" cy="5432367"/>
                </a:xfrm>
                <a:prstGeom prst="rect">
                  <a:avLst/>
                </a:prstGeom>
              </p:spPr>
            </p:pic>
            <p:sp>
              <p:nvSpPr>
                <p:cNvPr id="25" name="TextBox 1">
                  <a:extLst>
                    <a:ext uri="{FF2B5EF4-FFF2-40B4-BE49-F238E27FC236}">
                      <a16:creationId xmlns:a16="http://schemas.microsoft.com/office/drawing/2014/main" id="{6D648FB6-B275-D5F5-DA8E-D91F2BFFEE00}"/>
                    </a:ext>
                  </a:extLst>
                </p:cNvPr>
                <p:cNvSpPr txBox="1"/>
                <p:nvPr/>
              </p:nvSpPr>
              <p:spPr>
                <a:xfrm>
                  <a:off x="9652419" y="982107"/>
                  <a:ext cx="2910254" cy="261610"/>
                </a:xfrm>
                <a:prstGeom prst="rect">
                  <a:avLst/>
                </a:prstGeom>
                <a:noFill/>
              </p:spPr>
              <p:txBody>
                <a:bodyPr wrap="square" rtlCol="0" anchor="b" anchorCtr="0">
                  <a:spAutoFit/>
                </a:bodyPr>
                <a:lstStyle>
                  <a:defPPr>
                    <a:defRPr lang="en-GB"/>
                  </a:defPPr>
                  <a:lvl1pPr marL="0" marR="0" lvl="0" indent="0" algn="r" defTabSz="1828434" eaLnBrk="1" fontAlgn="auto" latinLnBrk="0" hangingPunct="1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100" b="1" i="0" u="none" strike="noStrike" kern="0" cap="none" spc="0" normalizeH="0" baseline="0">
                      <a:ln>
                        <a:noFill/>
                      </a:ln>
                      <a:solidFill>
                        <a:srgbClr val="08204C"/>
                      </a:solidFill>
                      <a:effectLst/>
                      <a:uLnTx/>
                      <a:uFillTx/>
                      <a:latin typeface="Poppins" pitchFamily="2" charset="77"/>
                      <a:ea typeface="League Spartan" charset="0"/>
                      <a:cs typeface="Poppins" pitchFamily="2" charset="77"/>
                    </a:defRPr>
                  </a:lvl1pPr>
                </a:lstStyle>
                <a:p>
                  <a:pPr algn="ctr"/>
                  <a:r>
                    <a:rPr kumimoji="0" lang="en-US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8204C"/>
                      </a:solidFill>
                      <a:effectLst/>
                      <a:uLnTx/>
                      <a:uFillTx/>
                      <a:latin typeface="Source Sans Pro" panose="020B0503030403020204" pitchFamily="34" charset="0"/>
                      <a:ea typeface="Source Sans Pro" panose="020B0503030403020204" pitchFamily="34" charset="0"/>
                    </a:rPr>
                    <a:t>Courtesy by V. Rios (EN-AA-AC)</a:t>
                  </a:r>
                </a:p>
              </p:txBody>
            </p:sp>
          </p:grp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FE94AD0E-0E66-58E5-8DFE-036D40E388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2776" y="4525064"/>
                <a:ext cx="11449005" cy="27829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C99B36CF-C38D-265F-E343-76D2C6E93B79}"/>
                  </a:ext>
                </a:extLst>
              </p:cNvPr>
              <p:cNvSpPr txBox="1"/>
              <p:nvPr/>
            </p:nvSpPr>
            <p:spPr>
              <a:xfrm>
                <a:off x="11107546" y="4261979"/>
                <a:ext cx="8145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200" dirty="0">
                    <a:solidFill>
                      <a:srgbClr val="FF0000"/>
                    </a:solidFill>
                  </a:rPr>
                  <a:t>Moyenne</a:t>
                </a:r>
                <a:endParaRPr lang="fr-FR" sz="12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40" name="Group 9">
              <a:extLst>
                <a:ext uri="{FF2B5EF4-FFF2-40B4-BE49-F238E27FC236}">
                  <a16:creationId xmlns:a16="http://schemas.microsoft.com/office/drawing/2014/main" id="{8AE7C740-0466-FD15-88EC-641CED03B13D}"/>
                </a:ext>
              </a:extLst>
            </p:cNvPr>
            <p:cNvGrpSpPr/>
            <p:nvPr/>
          </p:nvGrpSpPr>
          <p:grpSpPr>
            <a:xfrm>
              <a:off x="9857130" y="1718269"/>
              <a:ext cx="814605" cy="4343821"/>
              <a:chOff x="9708848" y="1599255"/>
              <a:chExt cx="814605" cy="4343821"/>
            </a:xfrm>
          </p:grpSpPr>
          <p:cxnSp>
            <p:nvCxnSpPr>
              <p:cNvPr id="41" name="Straight Connector 27">
                <a:extLst>
                  <a:ext uri="{FF2B5EF4-FFF2-40B4-BE49-F238E27FC236}">
                    <a16:creationId xmlns:a16="http://schemas.microsoft.com/office/drawing/2014/main" id="{BD7EF438-398B-B899-90A8-6FA23B349B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16151" y="1902705"/>
                <a:ext cx="0" cy="404037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28">
                <a:extLst>
                  <a:ext uri="{FF2B5EF4-FFF2-40B4-BE49-F238E27FC236}">
                    <a16:creationId xmlns:a16="http://schemas.microsoft.com/office/drawing/2014/main" id="{63D751A1-008C-2B94-1F3A-B275FB99BFCD}"/>
                  </a:ext>
                </a:extLst>
              </p:cNvPr>
              <p:cNvSpPr txBox="1"/>
              <p:nvPr/>
            </p:nvSpPr>
            <p:spPr>
              <a:xfrm>
                <a:off x="9708848" y="1599255"/>
                <a:ext cx="814605" cy="2616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DSO test</a:t>
                </a:r>
              </a:p>
            </p:txBody>
          </p:sp>
        </p:grpSp>
        <p:grpSp>
          <p:nvGrpSpPr>
            <p:cNvPr id="43" name="Group 8">
              <a:extLst>
                <a:ext uri="{FF2B5EF4-FFF2-40B4-BE49-F238E27FC236}">
                  <a16:creationId xmlns:a16="http://schemas.microsoft.com/office/drawing/2014/main" id="{4A08E190-E0B1-0C89-4FE1-470AD1397436}"/>
                </a:ext>
              </a:extLst>
            </p:cNvPr>
            <p:cNvGrpSpPr/>
            <p:nvPr/>
          </p:nvGrpSpPr>
          <p:grpSpPr>
            <a:xfrm>
              <a:off x="2827933" y="1854651"/>
              <a:ext cx="1356887" cy="4217727"/>
              <a:chOff x="3033880" y="1735637"/>
              <a:chExt cx="1281375" cy="4217727"/>
            </a:xfrm>
          </p:grpSpPr>
          <p:cxnSp>
            <p:nvCxnSpPr>
              <p:cNvPr id="44" name="Straight Connector 30">
                <a:extLst>
                  <a:ext uri="{FF2B5EF4-FFF2-40B4-BE49-F238E27FC236}">
                    <a16:creationId xmlns:a16="http://schemas.microsoft.com/office/drawing/2014/main" id="{BB71AE19-A1C9-7743-2284-5862F4522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15254" y="1860864"/>
                <a:ext cx="0" cy="409250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31">
                <a:extLst>
                  <a:ext uri="{FF2B5EF4-FFF2-40B4-BE49-F238E27FC236}">
                    <a16:creationId xmlns:a16="http://schemas.microsoft.com/office/drawing/2014/main" id="{63B1DEDB-2FBE-4C39-7326-1F0E21E45CE3}"/>
                  </a:ext>
                </a:extLst>
              </p:cNvPr>
              <p:cNvSpPr txBox="1"/>
              <p:nvPr/>
            </p:nvSpPr>
            <p:spPr>
              <a:xfrm>
                <a:off x="3033881" y="1735637"/>
                <a:ext cx="1281374" cy="2616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Year-end closure</a:t>
                </a:r>
              </a:p>
            </p:txBody>
          </p:sp>
          <p:cxnSp>
            <p:nvCxnSpPr>
              <p:cNvPr id="46" name="Straight Connector 32">
                <a:extLst>
                  <a:ext uri="{FF2B5EF4-FFF2-40B4-BE49-F238E27FC236}">
                    <a16:creationId xmlns:a16="http://schemas.microsoft.com/office/drawing/2014/main" id="{E7E0F69B-298F-7B70-9715-435AD68CE6C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033880" y="1860864"/>
                <a:ext cx="1" cy="409250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7">
              <a:extLst>
                <a:ext uri="{FF2B5EF4-FFF2-40B4-BE49-F238E27FC236}">
                  <a16:creationId xmlns:a16="http://schemas.microsoft.com/office/drawing/2014/main" id="{47BCAFCD-0803-8FDC-EE8F-3ADF319D8DEC}"/>
                </a:ext>
              </a:extLst>
            </p:cNvPr>
            <p:cNvGrpSpPr/>
            <p:nvPr/>
          </p:nvGrpSpPr>
          <p:grpSpPr>
            <a:xfrm>
              <a:off x="303554" y="1629460"/>
              <a:ext cx="1105771" cy="4391404"/>
              <a:chOff x="633074" y="1559874"/>
              <a:chExt cx="1105771" cy="4391404"/>
            </a:xfrm>
          </p:grpSpPr>
          <p:sp>
            <p:nvSpPr>
              <p:cNvPr id="48" name="TextBox 33">
                <a:extLst>
                  <a:ext uri="{FF2B5EF4-FFF2-40B4-BE49-F238E27FC236}">
                    <a16:creationId xmlns:a16="http://schemas.microsoft.com/office/drawing/2014/main" id="{2EA467B8-41D0-4C2A-6820-593D65BBF775}"/>
                  </a:ext>
                </a:extLst>
              </p:cNvPr>
              <p:cNvSpPr txBox="1"/>
              <p:nvPr/>
            </p:nvSpPr>
            <p:spPr>
              <a:xfrm>
                <a:off x="633074" y="1559874"/>
                <a:ext cx="1105771" cy="25045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End physics run</a:t>
                </a:r>
              </a:p>
            </p:txBody>
          </p:sp>
          <p:cxnSp>
            <p:nvCxnSpPr>
              <p:cNvPr id="49" name="Straight Connector 34">
                <a:extLst>
                  <a:ext uri="{FF2B5EF4-FFF2-40B4-BE49-F238E27FC236}">
                    <a16:creationId xmlns:a16="http://schemas.microsoft.com/office/drawing/2014/main" id="{2554D69D-1E89-F2DA-DADD-3CDECFC9E9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5520" y="1910944"/>
                <a:ext cx="0" cy="404033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Diamond 35">
                <a:extLst>
                  <a:ext uri="{FF2B5EF4-FFF2-40B4-BE49-F238E27FC236}">
                    <a16:creationId xmlns:a16="http://schemas.microsoft.com/office/drawing/2014/main" id="{D05A6F79-FCFE-E946-80FD-D41E6BD13929}"/>
                  </a:ext>
                </a:extLst>
              </p:cNvPr>
              <p:cNvSpPr/>
              <p:nvPr/>
            </p:nvSpPr>
            <p:spPr>
              <a:xfrm>
                <a:off x="680533" y="1836071"/>
                <a:ext cx="109975" cy="201345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96324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FF8B18-05D3-A9B2-CC88-5C185B6670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E40CD4-7755-2E54-7F32-91B376350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C86837-3118-2767-8760-5E011C25B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314431-1918-972A-5B07-EDE135B34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64D6E77F-AED7-8F27-3E0A-B12F41352BA8}"/>
              </a:ext>
            </a:extLst>
          </p:cNvPr>
          <p:cNvGrpSpPr/>
          <p:nvPr/>
        </p:nvGrpSpPr>
        <p:grpSpPr>
          <a:xfrm>
            <a:off x="-37909" y="0"/>
            <a:ext cx="12398604" cy="6957392"/>
            <a:chOff x="-37909" y="0"/>
            <a:chExt cx="12398604" cy="6957392"/>
          </a:xfrm>
        </p:grpSpPr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B541AD81-D59F-7C4B-2F7E-F1D62C59C9A5}"/>
                </a:ext>
              </a:extLst>
            </p:cNvPr>
            <p:cNvGrpSpPr/>
            <p:nvPr/>
          </p:nvGrpSpPr>
          <p:grpSpPr>
            <a:xfrm>
              <a:off x="-37909" y="0"/>
              <a:ext cx="12398604" cy="6957392"/>
              <a:chOff x="-37909" y="0"/>
              <a:chExt cx="12398604" cy="6957392"/>
            </a:xfrm>
          </p:grpSpPr>
          <p:grpSp>
            <p:nvGrpSpPr>
              <p:cNvPr id="25" name="Groupe 24">
                <a:extLst>
                  <a:ext uri="{FF2B5EF4-FFF2-40B4-BE49-F238E27FC236}">
                    <a16:creationId xmlns:a16="http://schemas.microsoft.com/office/drawing/2014/main" id="{7E0992F5-B9AA-D657-680B-D42068317438}"/>
                  </a:ext>
                </a:extLst>
              </p:cNvPr>
              <p:cNvGrpSpPr/>
              <p:nvPr/>
            </p:nvGrpSpPr>
            <p:grpSpPr>
              <a:xfrm>
                <a:off x="-37909" y="0"/>
                <a:ext cx="12398604" cy="6957392"/>
                <a:chOff x="-26388" y="2204864"/>
                <a:chExt cx="12484269" cy="6858000"/>
              </a:xfrm>
            </p:grpSpPr>
            <p:grpSp>
              <p:nvGrpSpPr>
                <p:cNvPr id="27" name="Groupe 26">
                  <a:extLst>
                    <a:ext uri="{FF2B5EF4-FFF2-40B4-BE49-F238E27FC236}">
                      <a16:creationId xmlns:a16="http://schemas.microsoft.com/office/drawing/2014/main" id="{F083EC5A-270B-3682-4989-84C2D7C4B561}"/>
                    </a:ext>
                  </a:extLst>
                </p:cNvPr>
                <p:cNvGrpSpPr/>
                <p:nvPr/>
              </p:nvGrpSpPr>
              <p:grpSpPr>
                <a:xfrm>
                  <a:off x="0" y="2204864"/>
                  <a:ext cx="12457881" cy="6858000"/>
                  <a:chOff x="-38992" y="0"/>
                  <a:chExt cx="12265191" cy="6858007"/>
                </a:xfrm>
              </p:grpSpPr>
              <p:pic>
                <p:nvPicPr>
                  <p:cNvPr id="29" name="Image 28" descr="Une image contenant diagramme, carte, texte&#10;&#10;Description générée automatiquement">
                    <a:extLst>
                      <a:ext uri="{FF2B5EF4-FFF2-40B4-BE49-F238E27FC236}">
                        <a16:creationId xmlns:a16="http://schemas.microsoft.com/office/drawing/2014/main" id="{F43D7F9C-9F0D-D380-8CD1-21403D6FAD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935" t="838" r="-842" b="-838"/>
                  <a:stretch/>
                </p:blipFill>
                <p:spPr>
                  <a:xfrm>
                    <a:off x="-38992" y="0"/>
                    <a:ext cx="12265191" cy="6858007"/>
                  </a:xfrm>
                  <a:prstGeom prst="rect">
                    <a:avLst/>
                  </a:prstGeom>
                </p:spPr>
              </p:pic>
              <p:cxnSp>
                <p:nvCxnSpPr>
                  <p:cNvPr id="30" name="Connecteur droit 29">
                    <a:extLst>
                      <a:ext uri="{FF2B5EF4-FFF2-40B4-BE49-F238E27FC236}">
                        <a16:creationId xmlns:a16="http://schemas.microsoft.com/office/drawing/2014/main" id="{026A8CE5-078C-A0DC-C494-E0B1749B468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743462" y="3534237"/>
                    <a:ext cx="3531555" cy="942114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" name="TextBox 18">
                    <a:extLst>
                      <a:ext uri="{FF2B5EF4-FFF2-40B4-BE49-F238E27FC236}">
                        <a16:creationId xmlns:a16="http://schemas.microsoft.com/office/drawing/2014/main" id="{FE2F443E-9DB4-285F-4512-87EDC0C02B54}"/>
                      </a:ext>
                    </a:extLst>
                  </p:cNvPr>
                  <p:cNvSpPr txBox="1"/>
                  <p:nvPr/>
                </p:nvSpPr>
                <p:spPr>
                  <a:xfrm>
                    <a:off x="6444036" y="3534237"/>
                    <a:ext cx="119585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CH" sz="1200" b="1" dirty="0">
                        <a:solidFill>
                          <a:srgbClr val="FF0000"/>
                        </a:solidFill>
                      </a:rPr>
                      <a:t>N.MORNAND</a:t>
                    </a:r>
                  </a:p>
                  <a:p>
                    <a:r>
                      <a:rPr lang="fr-CH" sz="1200" b="1" dirty="0">
                        <a:solidFill>
                          <a:srgbClr val="FF0000"/>
                        </a:solidFill>
                      </a:rPr>
                      <a:t>168467</a:t>
                    </a:r>
                    <a:endParaRPr lang="fr-FR" sz="1200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2" name="TextBox 22">
                    <a:extLst>
                      <a:ext uri="{FF2B5EF4-FFF2-40B4-BE49-F238E27FC236}">
                        <a16:creationId xmlns:a16="http://schemas.microsoft.com/office/drawing/2014/main" id="{614ECE42-5218-078E-C93F-557BD9E5C77A}"/>
                      </a:ext>
                    </a:extLst>
                  </p:cNvPr>
                  <p:cNvSpPr txBox="1"/>
                  <p:nvPr/>
                </p:nvSpPr>
                <p:spPr>
                  <a:xfrm>
                    <a:off x="4896806" y="3555348"/>
                    <a:ext cx="1072987" cy="45507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CH" sz="1200" b="1" dirty="0">
                        <a:solidFill>
                          <a:srgbClr val="FF0000"/>
                        </a:solidFill>
                      </a:rPr>
                      <a:t>J.PANIGONI</a:t>
                    </a:r>
                  </a:p>
                  <a:p>
                    <a:pPr algn="ctr"/>
                    <a:r>
                      <a:rPr lang="fr-CH" sz="1200" b="1" dirty="0">
                        <a:solidFill>
                          <a:srgbClr val="FF0000"/>
                        </a:solidFill>
                      </a:rPr>
                      <a:t>162423</a:t>
                    </a:r>
                    <a:endParaRPr lang="fr-FR" sz="1200" b="1" dirty="0">
                      <a:solidFill>
                        <a:srgbClr val="FF0000"/>
                      </a:solidFill>
                    </a:endParaRPr>
                  </a:p>
                </p:txBody>
              </p:sp>
              <p:pic>
                <p:nvPicPr>
                  <p:cNvPr id="33" name="Picture 23">
                    <a:extLst>
                      <a:ext uri="{FF2B5EF4-FFF2-40B4-BE49-F238E27FC236}">
                        <a16:creationId xmlns:a16="http://schemas.microsoft.com/office/drawing/2014/main" id="{DA5A6DA3-FFE8-440D-1194-EFE364D7F0F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6789104" y="2828635"/>
                    <a:ext cx="604742" cy="733950"/>
                  </a:xfrm>
                  <a:prstGeom prst="rect">
                    <a:avLst/>
                  </a:prstGeom>
                </p:spPr>
              </p:pic>
              <p:sp>
                <p:nvSpPr>
                  <p:cNvPr id="34" name="ZoneTexte 33">
                    <a:extLst>
                      <a:ext uri="{FF2B5EF4-FFF2-40B4-BE49-F238E27FC236}">
                        <a16:creationId xmlns:a16="http://schemas.microsoft.com/office/drawing/2014/main" id="{DEC8E073-D1E7-C572-0C14-A6C7CE6EE37A}"/>
                      </a:ext>
                    </a:extLst>
                  </p:cNvPr>
                  <p:cNvSpPr txBox="1"/>
                  <p:nvPr/>
                </p:nvSpPr>
                <p:spPr>
                  <a:xfrm>
                    <a:off x="5130983" y="2523573"/>
                    <a:ext cx="1864418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CH" sz="1400" b="1" i="1" dirty="0"/>
                      <a:t>Sites managers</a:t>
                    </a:r>
                    <a:endParaRPr lang="fr-FR" sz="1400" b="1" i="1" dirty="0"/>
                  </a:p>
                </p:txBody>
              </p:sp>
              <p:sp>
                <p:nvSpPr>
                  <p:cNvPr id="35" name="TextBox 21">
                    <a:extLst>
                      <a:ext uri="{FF2B5EF4-FFF2-40B4-BE49-F238E27FC236}">
                        <a16:creationId xmlns:a16="http://schemas.microsoft.com/office/drawing/2014/main" id="{2F0F3913-23EF-3733-FC76-AE28937CC7C0}"/>
                      </a:ext>
                    </a:extLst>
                  </p:cNvPr>
                  <p:cNvSpPr txBox="1"/>
                  <p:nvPr/>
                </p:nvSpPr>
                <p:spPr>
                  <a:xfrm>
                    <a:off x="4369400" y="3113829"/>
                    <a:ext cx="787241" cy="33371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CH" sz="1600" b="1" dirty="0">
                        <a:solidFill>
                          <a:srgbClr val="FF0000"/>
                        </a:solidFill>
                      </a:rPr>
                      <a:t>TSO</a:t>
                    </a:r>
                  </a:p>
                </p:txBody>
              </p:sp>
              <p:sp>
                <p:nvSpPr>
                  <p:cNvPr id="36" name="Ellipse 35">
                    <a:extLst>
                      <a:ext uri="{FF2B5EF4-FFF2-40B4-BE49-F238E27FC236}">
                        <a16:creationId xmlns:a16="http://schemas.microsoft.com/office/drawing/2014/main" id="{E05247E1-B8BD-893D-D37B-062DD49E7CF7}"/>
                      </a:ext>
                    </a:extLst>
                  </p:cNvPr>
                  <p:cNvSpPr/>
                  <p:nvPr/>
                </p:nvSpPr>
                <p:spPr>
                  <a:xfrm>
                    <a:off x="4308920" y="2428524"/>
                    <a:ext cx="3454400" cy="1777229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pic>
                <p:nvPicPr>
                  <p:cNvPr id="37" name="Picture 3">
                    <a:extLst>
                      <a:ext uri="{FF2B5EF4-FFF2-40B4-BE49-F238E27FC236}">
                        <a16:creationId xmlns:a16="http://schemas.microsoft.com/office/drawing/2014/main" id="{669A79CD-8402-580A-2B4F-CEA59B01D29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1182" t="63264" r="32805" b="26848"/>
                  <a:stretch/>
                </p:blipFill>
                <p:spPr>
                  <a:xfrm>
                    <a:off x="7441452" y="3906394"/>
                    <a:ext cx="649660" cy="733272"/>
                  </a:xfrm>
                  <a:prstGeom prst="rect">
                    <a:avLst/>
                  </a:prstGeom>
                </p:spPr>
              </p:pic>
              <p:pic>
                <p:nvPicPr>
                  <p:cNvPr id="38" name="Picture 4">
                    <a:extLst>
                      <a:ext uri="{FF2B5EF4-FFF2-40B4-BE49-F238E27FC236}">
                        <a16:creationId xmlns:a16="http://schemas.microsoft.com/office/drawing/2014/main" id="{66BB1B66-7B5A-CD1A-DB34-34F6867795C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r="51823"/>
                  <a:stretch/>
                </p:blipFill>
                <p:spPr>
                  <a:xfrm>
                    <a:off x="7743462" y="2193429"/>
                    <a:ext cx="652967" cy="737005"/>
                  </a:xfrm>
                  <a:prstGeom prst="rect">
                    <a:avLst/>
                  </a:prstGeom>
                </p:spPr>
              </p:pic>
              <p:sp>
                <p:nvSpPr>
                  <p:cNvPr id="39" name="ZoneTexte 38">
                    <a:extLst>
                      <a:ext uri="{FF2B5EF4-FFF2-40B4-BE49-F238E27FC236}">
                        <a16:creationId xmlns:a16="http://schemas.microsoft.com/office/drawing/2014/main" id="{D0E478A7-BF1E-B50E-CB1A-7185F63A2CAC}"/>
                      </a:ext>
                    </a:extLst>
                  </p:cNvPr>
                  <p:cNvSpPr txBox="1"/>
                  <p:nvPr/>
                </p:nvSpPr>
                <p:spPr>
                  <a:xfrm>
                    <a:off x="8361350" y="2576056"/>
                    <a:ext cx="838363" cy="4154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CH" sz="1050" b="1" dirty="0">
                        <a:latin typeface="Bahnschrift SemiCondensed" panose="020B0502040204020203" pitchFamily="34" charset="0"/>
                      </a:rPr>
                      <a:t>K.GRENIER</a:t>
                    </a:r>
                  </a:p>
                  <a:p>
                    <a:r>
                      <a:rPr lang="fr-CH" sz="1050" b="1" dirty="0">
                        <a:latin typeface="Bahnschrift SemiCondensed" panose="020B0502040204020203" pitchFamily="34" charset="0"/>
                      </a:rPr>
                      <a:t>16.06.99</a:t>
                    </a:r>
                  </a:p>
                </p:txBody>
              </p:sp>
              <p:sp>
                <p:nvSpPr>
                  <p:cNvPr id="40" name="ZoneTexte 39">
                    <a:extLst>
                      <a:ext uri="{FF2B5EF4-FFF2-40B4-BE49-F238E27FC236}">
                        <a16:creationId xmlns:a16="http://schemas.microsoft.com/office/drawing/2014/main" id="{1FB5BC70-4766-375A-AC12-510A51775800}"/>
                      </a:ext>
                    </a:extLst>
                  </p:cNvPr>
                  <p:cNvSpPr txBox="1"/>
                  <p:nvPr/>
                </p:nvSpPr>
                <p:spPr>
                  <a:xfrm>
                    <a:off x="8067516" y="4060854"/>
                    <a:ext cx="838363" cy="4154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CH" sz="1050" b="1" dirty="0">
                        <a:latin typeface="Bahnschrift SemiCondensed" panose="020B0502040204020203" pitchFamily="34" charset="0"/>
                      </a:rPr>
                      <a:t>K.BIBANCOS</a:t>
                    </a:r>
                  </a:p>
                  <a:p>
                    <a:r>
                      <a:rPr lang="fr-CH" sz="1050" b="1" dirty="0">
                        <a:latin typeface="Bahnschrift SemiCondensed" panose="020B0502040204020203" pitchFamily="34" charset="0"/>
                      </a:rPr>
                      <a:t>16.97.61</a:t>
                    </a:r>
                  </a:p>
                </p:txBody>
              </p:sp>
              <p:sp>
                <p:nvSpPr>
                  <p:cNvPr id="41" name="ZoneTexte 40">
                    <a:extLst>
                      <a:ext uri="{FF2B5EF4-FFF2-40B4-BE49-F238E27FC236}">
                        <a16:creationId xmlns:a16="http://schemas.microsoft.com/office/drawing/2014/main" id="{D3A790D2-F8B8-F1E7-2E81-884439D69C27}"/>
                      </a:ext>
                    </a:extLst>
                  </p:cNvPr>
                  <p:cNvSpPr txBox="1"/>
                  <p:nvPr/>
                </p:nvSpPr>
                <p:spPr>
                  <a:xfrm>
                    <a:off x="4094195" y="4223759"/>
                    <a:ext cx="752361" cy="4154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CH" sz="1050" b="1" dirty="0">
                        <a:latin typeface="Bahnschrift SemiCondensed" panose="020B0502040204020203" pitchFamily="34" charset="0"/>
                      </a:rPr>
                      <a:t>J.BRINA</a:t>
                    </a:r>
                  </a:p>
                  <a:p>
                    <a:r>
                      <a:rPr lang="fr-CH" sz="1050" b="1" dirty="0">
                        <a:latin typeface="Bahnschrift SemiCondensed" panose="020B0502040204020203" pitchFamily="34" charset="0"/>
                      </a:rPr>
                      <a:t>16.44.84</a:t>
                    </a:r>
                  </a:p>
                </p:txBody>
              </p:sp>
              <p:pic>
                <p:nvPicPr>
                  <p:cNvPr id="42" name="Picture 3">
                    <a:extLst>
                      <a:ext uri="{FF2B5EF4-FFF2-40B4-BE49-F238E27FC236}">
                        <a16:creationId xmlns:a16="http://schemas.microsoft.com/office/drawing/2014/main" id="{50B01769-4C79-95EF-F240-44480BD2EBE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7021" t="70778" r="47771" b="19345"/>
                  <a:stretch/>
                </p:blipFill>
                <p:spPr>
                  <a:xfrm>
                    <a:off x="3577289" y="3936518"/>
                    <a:ext cx="523949" cy="670216"/>
                  </a:xfrm>
                  <a:prstGeom prst="rect">
                    <a:avLst/>
                  </a:prstGeom>
                </p:spPr>
              </p:pic>
              <p:cxnSp>
                <p:nvCxnSpPr>
                  <p:cNvPr id="43" name="Connecteur droit 42">
                    <a:extLst>
                      <a:ext uri="{FF2B5EF4-FFF2-40B4-BE49-F238E27FC236}">
                        <a16:creationId xmlns:a16="http://schemas.microsoft.com/office/drawing/2014/main" id="{40A1286C-CF59-DABE-5DB2-FCFDE0A349F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87488" y="1778099"/>
                    <a:ext cx="3126431" cy="1050536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Connecteur droit 43">
                    <a:extLst>
                      <a:ext uri="{FF2B5EF4-FFF2-40B4-BE49-F238E27FC236}">
                        <a16:creationId xmlns:a16="http://schemas.microsoft.com/office/drawing/2014/main" id="{87F4D11A-6CF2-F449-1CFB-4D5AD3C2E7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6331527" y="4205753"/>
                    <a:ext cx="364608" cy="1967263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Connecteur droit 44">
                    <a:extLst>
                      <a:ext uri="{FF2B5EF4-FFF2-40B4-BE49-F238E27FC236}">
                        <a16:creationId xmlns:a16="http://schemas.microsoft.com/office/drawing/2014/main" id="{B9ED0BFE-8F17-EB79-77E4-F534619CA32A}"/>
                      </a:ext>
                    </a:extLst>
                  </p:cNvPr>
                  <p:cNvCxnSpPr>
                    <a:cxnSpLocks/>
                    <a:endCxn id="36" idx="0"/>
                  </p:cNvCxnSpPr>
                  <p:nvPr/>
                </p:nvCxnSpPr>
                <p:spPr>
                  <a:xfrm flipH="1">
                    <a:off x="6055170" y="907297"/>
                    <a:ext cx="388866" cy="1502177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46" name="Image 45" descr="Une image contenant Visage humain, Barbe humaine, Front, pilosité faciale&#10;&#10;Description générée automatiquement">
                    <a:extLst>
                      <a:ext uri="{FF2B5EF4-FFF2-40B4-BE49-F238E27FC236}">
                        <a16:creationId xmlns:a16="http://schemas.microsoft.com/office/drawing/2014/main" id="{D51196F2-DE84-1CC2-690E-467838213F4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43140" y="1900727"/>
                    <a:ext cx="475768" cy="641059"/>
                  </a:xfrm>
                  <a:prstGeom prst="rect">
                    <a:avLst/>
                  </a:prstGeom>
                </p:spPr>
              </p:pic>
              <p:sp>
                <p:nvSpPr>
                  <p:cNvPr id="47" name="ZoneTexte 46">
                    <a:extLst>
                      <a:ext uri="{FF2B5EF4-FFF2-40B4-BE49-F238E27FC236}">
                        <a16:creationId xmlns:a16="http://schemas.microsoft.com/office/drawing/2014/main" id="{D9F3ED58-1A39-DE0B-9404-D348EC61D8A9}"/>
                      </a:ext>
                    </a:extLst>
                  </p:cNvPr>
                  <p:cNvSpPr txBox="1"/>
                  <p:nvPr/>
                </p:nvSpPr>
                <p:spPr>
                  <a:xfrm>
                    <a:off x="4965116" y="1900726"/>
                    <a:ext cx="752361" cy="4154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CH" sz="1050" b="1" dirty="0">
                        <a:latin typeface="Bahnschrift SemiBold" panose="020B0502040204020203" pitchFamily="34" charset="0"/>
                      </a:rPr>
                      <a:t>M.</a:t>
                    </a:r>
                    <a:r>
                      <a:rPr lang="fr-FR" sz="1050" b="1" dirty="0">
                        <a:effectLst/>
                        <a:latin typeface="Bahnschrift SemiBold" panose="020B0502040204020203" pitchFamily="34" charset="0"/>
                      </a:rPr>
                      <a:t>Merimi</a:t>
                    </a:r>
                  </a:p>
                  <a:p>
                    <a:r>
                      <a:rPr lang="fr-FR" sz="1050" b="1" dirty="0">
                        <a:latin typeface="Bahnschrift SemiBold" panose="020B0502040204020203" pitchFamily="34" charset="0"/>
                      </a:rPr>
                      <a:t>16.83.46</a:t>
                    </a:r>
                    <a:endParaRPr lang="fr-CH" sz="1050" b="1" dirty="0">
                      <a:latin typeface="Bahnschrift SemiBold" panose="020B0502040204020203" pitchFamily="34" charset="0"/>
                    </a:endParaRPr>
                  </a:p>
                </p:txBody>
              </p:sp>
            </p:grpSp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id="{231AC265-17E5-AD78-FA67-E8E303FB0F83}"/>
                    </a:ext>
                  </a:extLst>
                </p:cNvPr>
                <p:cNvSpPr txBox="1"/>
                <p:nvPr/>
              </p:nvSpPr>
              <p:spPr>
                <a:xfrm>
                  <a:off x="-26388" y="2204864"/>
                  <a:ext cx="2377990" cy="400110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t">
                  <a:spAutoFit/>
                </a:bodyPr>
                <a:lstStyle/>
                <a:p>
                  <a:pPr algn="ctr"/>
                  <a:r>
                    <a:rPr lang="fr-CH" sz="2000" b="1" dirty="0"/>
                    <a:t>Technical Stop</a:t>
                  </a:r>
                  <a:endParaRPr lang="fr-FR" sz="2000" dirty="0"/>
                </a:p>
              </p:txBody>
            </p:sp>
          </p:grpSp>
          <p:sp>
            <p:nvSpPr>
              <p:cNvPr id="26" name="TextBox 21">
                <a:extLst>
                  <a:ext uri="{FF2B5EF4-FFF2-40B4-BE49-F238E27FC236}">
                    <a16:creationId xmlns:a16="http://schemas.microsoft.com/office/drawing/2014/main" id="{F70E6E1E-D162-9A57-EF1A-6924157D9362}"/>
                  </a:ext>
                </a:extLst>
              </p:cNvPr>
              <p:cNvSpPr txBox="1"/>
              <p:nvPr/>
            </p:nvSpPr>
            <p:spPr>
              <a:xfrm>
                <a:off x="6201336" y="3104242"/>
                <a:ext cx="7941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600" b="1" dirty="0">
                    <a:solidFill>
                      <a:srgbClr val="FF0000"/>
                    </a:solidFill>
                  </a:rPr>
                  <a:t>DTSO</a:t>
                </a:r>
              </a:p>
            </p:txBody>
          </p:sp>
        </p:grpSp>
        <p:pic>
          <p:nvPicPr>
            <p:cNvPr id="24" name="Image 23" descr="Une image contenant Visage humain, Front, personne, Menton&#10;&#10;Le contenu généré par l’IA peut être incorrect.">
              <a:extLst>
                <a:ext uri="{FF2B5EF4-FFF2-40B4-BE49-F238E27FC236}">
                  <a16:creationId xmlns:a16="http://schemas.microsoft.com/office/drawing/2014/main" id="{21243543-A285-C9AA-A9C5-D9E1F370CA2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128963" y="2906670"/>
              <a:ext cx="624152" cy="7405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60676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1115</TotalTime>
  <Words>689</Words>
  <Application>Microsoft Office PowerPoint</Application>
  <PresentationFormat>Grand écran</PresentationFormat>
  <Paragraphs>262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8" baseType="lpstr">
      <vt:lpstr>Arial</vt:lpstr>
      <vt:lpstr>Arial Rounded MT Bold</vt:lpstr>
      <vt:lpstr>Bahnschrift SemiBold</vt:lpstr>
      <vt:lpstr>Bahnschrift SemiCondensed</vt:lpstr>
      <vt:lpstr>Bell MT</vt:lpstr>
      <vt:lpstr>Calibri</vt:lpstr>
      <vt:lpstr>Calibri Light</vt:lpstr>
      <vt:lpstr>Selawik Light</vt:lpstr>
      <vt:lpstr>Source Sans Pro</vt:lpstr>
      <vt:lpstr>Office Theme</vt:lpstr>
      <vt:lpstr>TSO meet-up Sharing my TSO role experience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Observers' positions - Point 8 surface</vt:lpstr>
      <vt:lpstr>Observers' positions - Point 8 surface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Anna Cook</dc:creator>
  <cp:lastModifiedBy>Jerome Panigoni</cp:lastModifiedBy>
  <cp:revision>33</cp:revision>
  <dcterms:created xsi:type="dcterms:W3CDTF">2023-03-09T16:25:59Z</dcterms:created>
  <dcterms:modified xsi:type="dcterms:W3CDTF">2025-06-03T11:16:58Z</dcterms:modified>
</cp:coreProperties>
</file>