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59" r:id="rId2"/>
    <p:sldId id="293" r:id="rId3"/>
    <p:sldId id="299" r:id="rId4"/>
    <p:sldId id="294" r:id="rId5"/>
    <p:sldId id="295" r:id="rId6"/>
    <p:sldId id="296" r:id="rId7"/>
    <p:sldId id="297" r:id="rId8"/>
    <p:sldId id="298" r:id="rId9"/>
    <p:sldId id="288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F2F2F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4686"/>
  </p:normalViewPr>
  <p:slideViewPr>
    <p:cSldViewPr snapToGrid="0" snapToObjects="1">
      <p:cViewPr varScale="1">
        <p:scale>
          <a:sx n="119" d="100"/>
          <a:sy n="119" d="100"/>
        </p:scale>
        <p:origin x="96" y="27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6/4/2025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6/4/2025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90" y="373593"/>
            <a:ext cx="5616575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9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7" y="0"/>
            <a:ext cx="6024563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  <a:p>
            <a:r>
              <a:rPr lang="en-US" dirty="0"/>
              <a:t>5 June 2025</a:t>
            </a:r>
          </a:p>
          <a:p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dirty="0"/>
              <a:t>TSO meet-up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9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dirty="0"/>
              <a:t>5 June 2025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TSO meet-up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9" y="1592265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9" y="3969705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9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dirty="0"/>
              <a:t>5 June 2025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CH" dirty="0"/>
              <a:t>TSO </a:t>
            </a:r>
            <a:r>
              <a:rPr lang="fr-CH" dirty="0" err="1"/>
              <a:t>meet</a:t>
            </a:r>
            <a:r>
              <a:rPr lang="fr-CH" dirty="0"/>
              <a:t>-up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5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2" y="396970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7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65127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4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90" y="2420940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en-US" dirty="0"/>
              <a:t>5 June 2025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CH" dirty="0"/>
              <a:t>TSO </a:t>
            </a:r>
            <a:r>
              <a:rPr lang="fr-CH" dirty="0" err="1"/>
              <a:t>meet</a:t>
            </a:r>
            <a:r>
              <a:rPr lang="fr-CH" dirty="0"/>
              <a:t>-up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2" y="2420940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65127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4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3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40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7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377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8" y="1601228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4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 dirty="0"/>
              <a:t>5 June 2025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CH" dirty="0"/>
              <a:t>TSO </a:t>
            </a:r>
            <a:r>
              <a:rPr lang="fr-CH" dirty="0" err="1"/>
              <a:t>meet</a:t>
            </a:r>
            <a:r>
              <a:rPr lang="fr-CH" dirty="0"/>
              <a:t>-up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65127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7" y="1601378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8" y="2732444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 dirty="0"/>
              <a:t>5 June 2025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fr-CH" dirty="0"/>
              <a:t>TSO </a:t>
            </a:r>
            <a:r>
              <a:rPr lang="fr-CH" dirty="0" err="1"/>
              <a:t>meet</a:t>
            </a:r>
            <a:r>
              <a:rPr lang="fr-CH" dirty="0"/>
              <a:t>-up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2" y="1601378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9" y="1601378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65127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90"/>
            <a:ext cx="3708400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2" y="4294190"/>
            <a:ext cx="3665537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 dirty="0"/>
              <a:t>5 June 2025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CH" dirty="0"/>
              <a:t>TSO </a:t>
            </a:r>
            <a:r>
              <a:rPr lang="fr-CH" dirty="0" err="1"/>
              <a:t>meet</a:t>
            </a:r>
            <a:r>
              <a:rPr lang="fr-CH" dirty="0"/>
              <a:t>-up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9" y="4294190"/>
            <a:ext cx="3703132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65127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90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2" y="4294190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endParaRPr lang="en-US" dirty="0"/>
          </a:p>
          <a:p>
            <a:r>
              <a:rPr lang="en-US" dirty="0"/>
              <a:t>5 June 2025</a:t>
            </a:r>
          </a:p>
          <a:p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CH" dirty="0"/>
              <a:t>TSO </a:t>
            </a:r>
            <a:r>
              <a:rPr lang="fr-CH" dirty="0" err="1"/>
              <a:t>meet</a:t>
            </a:r>
            <a:r>
              <a:rPr lang="fr-CH" dirty="0"/>
              <a:t>-up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9" y="4294190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1709740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5"/>
            <a:ext cx="11376027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5 June 2025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CH" dirty="0"/>
              <a:t>TSO </a:t>
            </a:r>
            <a:r>
              <a:rPr lang="fr-CH" dirty="0" err="1"/>
              <a:t>meet</a:t>
            </a:r>
            <a:r>
              <a:rPr lang="fr-CH" dirty="0"/>
              <a:t>-up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5 June 2025</a:t>
            </a: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CH" dirty="0"/>
              <a:t>TSO </a:t>
            </a:r>
            <a:r>
              <a:rPr lang="fr-CH" dirty="0" err="1"/>
              <a:t>meet</a:t>
            </a:r>
            <a:r>
              <a:rPr lang="fr-CH" dirty="0"/>
              <a:t>-up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dirty="0"/>
              <a:t>8 </a:t>
            </a:r>
            <a:r>
              <a:rPr lang="fr-CH" dirty="0" err="1"/>
              <a:t>November</a:t>
            </a:r>
            <a:r>
              <a:rPr lang="fr-CH" dirty="0"/>
              <a:t> 2024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 dirty="0"/>
              <a:t>CERN and the Environment Town Hall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5</a:t>
            </a:r>
          </a:p>
          <a:p>
            <a:r>
              <a:rPr lang="en-US" dirty="0"/>
              <a:t>5 June 2025</a:t>
            </a:r>
          </a:p>
          <a:p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TSO meet-up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9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sz="1800" dirty="0" err="1"/>
              <a:t>home.cern</a:t>
            </a:r>
            <a:endParaRPr lang="en-US" sz="18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1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9" y="3429002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4"/>
            <a:ext cx="11376027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3992" indent="-323992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7984" indent="-323992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1976" indent="-323992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349" indent="-228594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5 June 2025</a:t>
            </a:r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CH" dirty="0"/>
              <a:t>TSO </a:t>
            </a:r>
            <a:r>
              <a:rPr lang="fr-CH" dirty="0" err="1"/>
              <a:t>meet</a:t>
            </a:r>
            <a:r>
              <a:rPr lang="fr-CH" dirty="0"/>
              <a:t>-up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891" indent="-342891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35" indent="-261932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8978" indent="-260344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44" indent="-269868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349" indent="-228594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5 June 2025</a:t>
            </a:r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 dirty="0"/>
              <a:t>TSO </a:t>
            </a:r>
            <a:r>
              <a:rPr lang="fr-CH" dirty="0" err="1"/>
              <a:t>meet</a:t>
            </a:r>
            <a:r>
              <a:rPr lang="fr-CH" dirty="0"/>
              <a:t>-up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5 June 2025</a:t>
            </a:r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CH" dirty="0"/>
              <a:t>TSO </a:t>
            </a:r>
            <a:r>
              <a:rPr lang="fr-CH" dirty="0" err="1"/>
              <a:t>meet</a:t>
            </a:r>
            <a:r>
              <a:rPr lang="fr-CH" dirty="0"/>
              <a:t>-up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3" y="-52466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3992" indent="-323992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7984" indent="-323992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1976" indent="-323992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349" indent="-228594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4101" y="6356352"/>
            <a:ext cx="1542289" cy="359626"/>
          </a:xfrm>
        </p:spPr>
        <p:txBody>
          <a:bodyPr/>
          <a:lstStyle/>
          <a:p>
            <a:endParaRPr lang="en-US" dirty="0"/>
          </a:p>
          <a:p>
            <a:r>
              <a:rPr lang="en-US" dirty="0"/>
              <a:t>5 June 2025</a:t>
            </a:r>
          </a:p>
          <a:p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CH" dirty="0"/>
              <a:t>TSO </a:t>
            </a:r>
            <a:r>
              <a:rPr lang="fr-CH" dirty="0" err="1"/>
              <a:t>meet</a:t>
            </a:r>
            <a:r>
              <a:rPr lang="fr-CH" dirty="0"/>
              <a:t>-up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9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592266"/>
            <a:ext cx="5611813" cy="4608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5 June 2025</a:t>
            </a:r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CH" dirty="0"/>
              <a:t>TSO </a:t>
            </a:r>
            <a:r>
              <a:rPr lang="fr-CH" dirty="0" err="1"/>
              <a:t>meet</a:t>
            </a:r>
            <a:r>
              <a:rPr lang="fr-CH" dirty="0"/>
              <a:t>-up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65127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4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9" y="2427287"/>
            <a:ext cx="5616575" cy="3762376"/>
          </a:xfrm>
        </p:spPr>
        <p:txBody>
          <a:bodyPr/>
          <a:lstStyle>
            <a:lvl1pPr marL="323992" indent="-323992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3992" indent="-323992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5 June 2025</a:t>
            </a:r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CH" dirty="0"/>
              <a:t>TSO </a:t>
            </a:r>
            <a:r>
              <a:rPr lang="fr-CH" dirty="0" err="1"/>
              <a:t>meet</a:t>
            </a:r>
            <a:r>
              <a:rPr lang="fr-CH" dirty="0"/>
              <a:t>-up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15998"/>
            <a:ext cx="12192000" cy="542002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574101" y="6350853"/>
            <a:ext cx="1542289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FCF6715-A2B5-A045-B72C-B503686710DB}" type="datetime3">
              <a:rPr lang="en-US" smtClean="0"/>
              <a:t>4 June 2025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56352"/>
            <a:ext cx="681255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3" y="6356352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Presenter | Presentation Title</a:t>
            </a:r>
          </a:p>
        </p:txBody>
      </p:sp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</p:sldLayoutIdLst>
  <p:hf hdr="0"/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377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43" indent="-323992" algn="l" defTabSz="914377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7984" indent="-323992" algn="l" defTabSz="914377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1976" indent="-323992" algn="l" defTabSz="914377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349" indent="-228594" algn="l" defTabSz="914377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mailto:joel.murray.davies@cern.ch" TargetMode="External"/><Relationship Id="rId1" Type="http://schemas.openxmlformats.org/officeDocument/2006/relationships/slideLayout" Target="../slideLayouts/slideLayout1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E51C5-3272-6249-822A-715EFFE0DFF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TSO meet-up</a:t>
            </a:r>
            <a:br>
              <a:rPr lang="en-US" dirty="0"/>
            </a:br>
            <a:r>
              <a:rPr lang="en-US" sz="4400" b="1" dirty="0">
                <a:effectLst/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Sharing my TSO role experience</a:t>
            </a:r>
            <a:br>
              <a:rPr lang="en-GB" sz="18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</a:b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B999459-0238-C64F-8F4D-7EA35945354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l"/>
            <a:r>
              <a:rPr lang="en-US" sz="1800" dirty="0"/>
              <a:t>Joel Murray DAVIES</a:t>
            </a:r>
          </a:p>
          <a:p>
            <a:pPr algn="l"/>
            <a:r>
              <a:rPr lang="en-US" sz="1800" dirty="0"/>
              <a:t>5 June 2025</a:t>
            </a:r>
          </a:p>
        </p:txBody>
      </p:sp>
    </p:spTree>
    <p:extLst>
      <p:ext uri="{BB962C8B-B14F-4D97-AF65-F5344CB8AC3E}">
        <p14:creationId xmlns:p14="http://schemas.microsoft.com/office/powerpoint/2010/main" val="21599439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55E1A647-4B35-13D7-1C97-27C2447294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Introducing Building 775 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A703FF-4FF6-8352-3A33-880A12424A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5 June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44FAA07-5CC7-23AF-E646-79204C2C96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/>
              <a:t>TSO meet-up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04E36E8-95F6-E816-65FA-F4DF6AA3BE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62B929BA-4E89-5E9A-A241-2A09D8D17099}"/>
              </a:ext>
            </a:extLst>
          </p:cNvPr>
          <p:cNvSpPr txBox="1">
            <a:spLocks/>
          </p:cNvSpPr>
          <p:nvPr/>
        </p:nvSpPr>
        <p:spPr>
          <a:xfrm>
            <a:off x="407986" y="1176339"/>
            <a:ext cx="3708404" cy="1764824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377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43" indent="-323992" algn="l" defTabSz="914377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7984" indent="-323992" algn="l" defTabSz="914377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1976" indent="-323992" algn="l" defTabSz="914377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349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537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Prévessin Data Centre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12MW computing facility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State of the art cooling and heat recovery system</a:t>
            </a:r>
          </a:p>
        </p:txBody>
      </p:sp>
      <p:sp>
        <p:nvSpPr>
          <p:cNvPr id="12" name="Text Placeholder 3">
            <a:extLst>
              <a:ext uri="{FF2B5EF4-FFF2-40B4-BE49-F238E27FC236}">
                <a16:creationId xmlns:a16="http://schemas.microsoft.com/office/drawing/2014/main" id="{0314E005-A9D5-1169-9298-E99E52D0CFCA}"/>
              </a:ext>
            </a:extLst>
          </p:cNvPr>
          <p:cNvSpPr txBox="1">
            <a:spLocks/>
          </p:cNvSpPr>
          <p:nvPr/>
        </p:nvSpPr>
        <p:spPr>
          <a:xfrm>
            <a:off x="8075615" y="1196944"/>
            <a:ext cx="3713186" cy="1731286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377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43" indent="-323992" algn="l" defTabSz="914377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7984" indent="-323992" algn="l" defTabSz="914377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1976" indent="-323992" algn="l" defTabSz="914377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349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537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/>
              <a:t>Technical infrastructure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/>
              <a:t>Cooling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/>
              <a:t>Electricity</a:t>
            </a:r>
            <a:endParaRPr lang="en-GB" dirty="0"/>
          </a:p>
        </p:txBody>
      </p:sp>
      <p:sp>
        <p:nvSpPr>
          <p:cNvPr id="13" name="Text Placeholder 6">
            <a:extLst>
              <a:ext uri="{FF2B5EF4-FFF2-40B4-BE49-F238E27FC236}">
                <a16:creationId xmlns:a16="http://schemas.microsoft.com/office/drawing/2014/main" id="{3B4CB198-5ED5-F60F-5BB4-1CBD4E00A47A}"/>
              </a:ext>
            </a:extLst>
          </p:cNvPr>
          <p:cNvSpPr txBox="1">
            <a:spLocks/>
          </p:cNvSpPr>
          <p:nvPr/>
        </p:nvSpPr>
        <p:spPr>
          <a:xfrm>
            <a:off x="4253843" y="1185300"/>
            <a:ext cx="3708404" cy="1764824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377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43" indent="-323992" algn="l" defTabSz="914377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7984" indent="-323992" algn="l" defTabSz="914377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1976" indent="-323992" algn="l" defTabSz="914377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349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537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Structural works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2.9 km² building footprint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3 floors, including technical terrace and lift</a:t>
            </a:r>
          </a:p>
        </p:txBody>
      </p:sp>
      <p:pic>
        <p:nvPicPr>
          <p:cNvPr id="14" name="Picture 2">
            <a:extLst>
              <a:ext uri="{FF2B5EF4-FFF2-40B4-BE49-F238E27FC236}">
                <a16:creationId xmlns:a16="http://schemas.microsoft.com/office/drawing/2014/main" id="{A8C8BA14-E26F-54B4-C6C4-31C28699596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693" r="20065"/>
          <a:stretch/>
        </p:blipFill>
        <p:spPr bwMode="auto">
          <a:xfrm>
            <a:off x="436472" y="2947929"/>
            <a:ext cx="2747660" cy="32569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4">
            <a:extLst>
              <a:ext uri="{FF2B5EF4-FFF2-40B4-BE49-F238E27FC236}">
                <a16:creationId xmlns:a16="http://schemas.microsoft.com/office/drawing/2014/main" id="{453B52CF-1BFE-0449-8B91-6C191CAC1A4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756" r="14009"/>
          <a:stretch/>
        </p:blipFill>
        <p:spPr bwMode="auto">
          <a:xfrm>
            <a:off x="8237968" y="2947929"/>
            <a:ext cx="3275110" cy="31998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6">
            <a:extLst>
              <a:ext uri="{FF2B5EF4-FFF2-40B4-BE49-F238E27FC236}">
                <a16:creationId xmlns:a16="http://schemas.microsoft.com/office/drawing/2014/main" id="{76EC6095-FDEB-E7E1-17E7-5125ED59271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729" r="7708" b="17285"/>
          <a:stretch/>
        </p:blipFill>
        <p:spPr bwMode="auto">
          <a:xfrm>
            <a:off x="4253843" y="2947929"/>
            <a:ext cx="2934859" cy="32905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542200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4EF381F-E335-6D6F-D941-AC053512895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875DB08C-1B12-5118-99BA-76148CADDD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B775 Territorial Safety Officer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AC74E4-27D3-207F-FEF7-4E291F01FE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5 June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AE80A99-1045-BB54-1AD7-F586B1BB66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/>
              <a:t>TSO meet-up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53D58E3-055E-D21B-82BA-4F0E0A9D1E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FDA4F6EB-961C-D710-403B-2A8D65EC1DE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3"/>
            <a:ext cx="6174295" cy="4608512"/>
          </a:xfrm>
        </p:spPr>
        <p:txBody>
          <a:bodyPr/>
          <a:lstStyle/>
          <a:p>
            <a:r>
              <a:rPr lang="en-GB" dirty="0"/>
              <a:t>Computing Technician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Inspired by the IT-DSO, IT-FA group leader, and other TSOs at CERN.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Duty to become TSO due to alignment with technical responsibilities.</a:t>
            </a:r>
          </a:p>
          <a:p>
            <a:r>
              <a:rPr lang="en-GB" dirty="0"/>
              <a:t>TSO training completed on 24/09/2024</a:t>
            </a:r>
          </a:p>
          <a:p>
            <a:r>
              <a:rPr lang="en-GB" dirty="0"/>
              <a:t>Appointed TSO on 1/10/2024</a:t>
            </a:r>
          </a:p>
          <a:p>
            <a:br>
              <a:rPr lang="en-GB" dirty="0"/>
            </a:br>
            <a:endParaRPr lang="en-GB" dirty="0"/>
          </a:p>
          <a:p>
            <a:endParaRPr lang="en-GB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38F8CE1D-8E82-8F29-E8B6-A17DAC85AE38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9219" t="13232" r="16828"/>
          <a:stretch/>
        </p:blipFill>
        <p:spPr>
          <a:xfrm>
            <a:off x="6948147" y="1244135"/>
            <a:ext cx="4748261" cy="48304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67745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E3C1158-C259-E5A4-8967-3EF0941DE0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3"/>
            <a:ext cx="5127838" cy="4608512"/>
          </a:xfrm>
        </p:spPr>
        <p:txBody>
          <a:bodyPr/>
          <a:lstStyle/>
          <a:p>
            <a:pPr defTabSz="91440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en-US" dirty="0"/>
              <a:t>November 15th, 2024, around 3 PM </a:t>
            </a:r>
          </a:p>
          <a:p>
            <a:pPr defTabSz="91440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endParaRPr lang="en-US" altLang="en-US" dirty="0"/>
          </a:p>
          <a:p>
            <a:pPr defTabSz="91440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en-US" dirty="0"/>
              <a:t>Description: A piece of cosmetic façade (approx. 1m long, ~500g) fell from above the entrance. </a:t>
            </a:r>
          </a:p>
          <a:p>
            <a:pPr defTabSz="91440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endParaRPr lang="en-US" altLang="en-US" dirty="0"/>
          </a:p>
          <a:p>
            <a:pPr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en-US" dirty="0"/>
              <a:t>No adverse weather or apparent external cause. </a:t>
            </a:r>
          </a:p>
          <a:p>
            <a:pPr defTabSz="91440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endParaRPr lang="en-US" altLang="en-US" dirty="0"/>
          </a:p>
          <a:p>
            <a:pPr defTabSz="91440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en-US" dirty="0"/>
              <a:t>Façade was clipped and glued into place without the use of fasteners.</a:t>
            </a:r>
          </a:p>
          <a:p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90A1C0C-E0E9-86F2-C8E1-40AA62889E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Incident – Façade Failure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A5D8619-3E66-50BD-1916-31B5ABA3BA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5 June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A4280B-6100-B854-9A4B-E6EA7A1096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/>
              <a:t>TSO meet-up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8CEC6F-EC97-EA5B-CA0D-2B0D50B4D1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7" name="Picture 16">
            <a:extLst>
              <a:ext uri="{FF2B5EF4-FFF2-40B4-BE49-F238E27FC236}">
                <a16:creationId xmlns:a16="http://schemas.microsoft.com/office/drawing/2014/main" id="{D1FE7649-B719-63EF-A488-28A7D97A6FD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50" t="12505" r="11482" b="12987"/>
          <a:stretch/>
        </p:blipFill>
        <p:spPr>
          <a:xfrm rot="5400000">
            <a:off x="5265095" y="2186286"/>
            <a:ext cx="3962119" cy="2714380"/>
          </a:xfrm>
          <a:prstGeom prst="rect">
            <a:avLst/>
          </a:prstGeom>
          <a:effectLst>
            <a:softEdge rad="0"/>
          </a:effec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3776F7F3-EF24-02E8-62BB-EF88C931341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 rot="5400000">
            <a:off x="8461218" y="2087528"/>
            <a:ext cx="3962120" cy="2971590"/>
          </a:xfrm>
          <a:prstGeom prst="rect">
            <a:avLst/>
          </a:prstGeom>
          <a:effectLst>
            <a:softEdge rad="0"/>
          </a:effectLst>
        </p:spPr>
      </p:pic>
    </p:spTree>
    <p:extLst>
      <p:ext uri="{BB962C8B-B14F-4D97-AF65-F5344CB8AC3E}">
        <p14:creationId xmlns:p14="http://schemas.microsoft.com/office/powerpoint/2010/main" val="16471766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9DA0A5-871C-D1FB-5A05-DCC16444BC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Incident – Façade Failure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D22D4F8-84E7-11FF-0DE1-8890F375DD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5 June 2025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0405433-199C-C780-E167-89D42BA881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/>
              <a:t>TSO meet-up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AF72105-2CA7-24B9-3C73-8B9F86E493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8" name="Content Placeholder 7" descr="A building with a large entrance&#10;&#10;AI-generated content may be incorrect.">
            <a:extLst>
              <a:ext uri="{FF2B5EF4-FFF2-40B4-BE49-F238E27FC236}">
                <a16:creationId xmlns:a16="http://schemas.microsoft.com/office/drawing/2014/main" id="{E403189C-C569-1FAC-0D6F-AF4241BED5F9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988" y="2024580"/>
            <a:ext cx="5616575" cy="3743878"/>
          </a:xfrm>
          <a:prstGeom prst="rect">
            <a:avLst/>
          </a:prstGeom>
        </p:spPr>
      </p:pic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FF881E1E-3725-7523-EA0E-1737889A56B6}"/>
              </a:ext>
            </a:extLst>
          </p:cNvPr>
          <p:cNvSpPr/>
          <p:nvPr/>
        </p:nvSpPr>
        <p:spPr>
          <a:xfrm>
            <a:off x="2615041" y="4019413"/>
            <a:ext cx="730204" cy="1085439"/>
          </a:xfrm>
          <a:prstGeom prst="roundRect">
            <a:avLst/>
          </a:prstGeom>
          <a:noFill/>
          <a:ln w="412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B08046DB-1B15-981D-64CA-D4417E7BDB7B}"/>
              </a:ext>
            </a:extLst>
          </p:cNvPr>
          <p:cNvSpPr/>
          <p:nvPr/>
        </p:nvSpPr>
        <p:spPr>
          <a:xfrm>
            <a:off x="7847501" y="1572527"/>
            <a:ext cx="3458915" cy="4608512"/>
          </a:xfrm>
          <a:prstGeom prst="roundRect">
            <a:avLst/>
          </a:prstGeom>
          <a:blipFill>
            <a:blip r:embed="rId3"/>
            <a:stretch>
              <a:fillRect/>
            </a:stretch>
          </a:blipFill>
          <a:ln w="635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3" name="Arrow: Up-Down 12">
            <a:extLst>
              <a:ext uri="{FF2B5EF4-FFF2-40B4-BE49-F238E27FC236}">
                <a16:creationId xmlns:a16="http://schemas.microsoft.com/office/drawing/2014/main" id="{A5289853-2E3D-3329-7550-987CF6256042}"/>
              </a:ext>
            </a:extLst>
          </p:cNvPr>
          <p:cNvSpPr/>
          <p:nvPr/>
        </p:nvSpPr>
        <p:spPr>
          <a:xfrm>
            <a:off x="8966383" y="2420858"/>
            <a:ext cx="414440" cy="3512874"/>
          </a:xfrm>
          <a:prstGeom prst="upDownArrow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49DD561B-1341-77F7-E2A9-62C3C370C004}"/>
              </a:ext>
            </a:extLst>
          </p:cNvPr>
          <p:cNvCxnSpPr>
            <a:cxnSpLocks/>
            <a:stCxn id="9" idx="3"/>
          </p:cNvCxnSpPr>
          <p:nvPr/>
        </p:nvCxnSpPr>
        <p:spPr>
          <a:xfrm flipV="1">
            <a:off x="3345245" y="4562132"/>
            <a:ext cx="4502256" cy="1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766224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630D45-8A37-3D4E-D927-D724A283E5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Incident Response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E538ED8-2F93-94BF-C06E-A02EBC97E0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5 June 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82F4234-ED4B-A080-7FA1-ED7DE5613B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/>
              <a:t>TSO meet-up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CBFDB57-640B-BDA4-C882-D7E39C1E8E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8" name="Content Placeholder 1">
            <a:extLst>
              <a:ext uri="{FF2B5EF4-FFF2-40B4-BE49-F238E27FC236}">
                <a16:creationId xmlns:a16="http://schemas.microsoft.com/office/drawing/2014/main" id="{15683425-9652-7474-DD06-036D0DA45450}"/>
              </a:ext>
            </a:extLst>
          </p:cNvPr>
          <p:cNvSpPr txBox="1">
            <a:spLocks/>
          </p:cNvSpPr>
          <p:nvPr/>
        </p:nvSpPr>
        <p:spPr>
          <a:xfrm>
            <a:off x="407986" y="1592263"/>
            <a:ext cx="11376022" cy="460851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377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43" indent="-323992" algn="l" defTabSz="914377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7984" indent="-323992" algn="l" defTabSz="914377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1976" indent="-323992" algn="l" defTabSz="914377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349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537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Effective Reporting: Incident was quickly identified and reported.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Coordination: Liaised effectively with technical and safety teams. Area was cordoned off and the incident was analysed.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Hazard Prevention: Action to eliminate the immediate danger. </a:t>
            </a:r>
            <a:r>
              <a:rPr lang="en-US" altLang="en-US" dirty="0"/>
              <a:t>Several other pieces of façade were identified as a potential danger and were removed. </a:t>
            </a:r>
            <a:endParaRPr lang="en-GB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Information Sharing: Operational teams informed throughout the process.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Maintenance of Safety &amp; Access: Ensured both immediate and ongoing safety of the building.</a:t>
            </a:r>
          </a:p>
        </p:txBody>
      </p:sp>
    </p:spTree>
    <p:extLst>
      <p:ext uri="{BB962C8B-B14F-4D97-AF65-F5344CB8AC3E}">
        <p14:creationId xmlns:p14="http://schemas.microsoft.com/office/powerpoint/2010/main" val="299632494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5772893-9838-E206-75D8-CD63CBBE4AC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60E145-3A51-FB5C-F138-6F02F4F762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What Went Well?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E6FA098-F8AC-F216-2500-A50236B2EA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5 June 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ABED8AD-3035-CB18-87F7-5980CA088A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/>
              <a:t>TSO meet-up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F5F8EB0-5AD5-2407-5186-7A081E834A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8" name="Content Placeholder 1">
            <a:extLst>
              <a:ext uri="{FF2B5EF4-FFF2-40B4-BE49-F238E27FC236}">
                <a16:creationId xmlns:a16="http://schemas.microsoft.com/office/drawing/2014/main" id="{6C1B4CBC-4AA1-63FD-7966-FCDDD395DB29}"/>
              </a:ext>
            </a:extLst>
          </p:cNvPr>
          <p:cNvSpPr txBox="1">
            <a:spLocks/>
          </p:cNvSpPr>
          <p:nvPr/>
        </p:nvSpPr>
        <p:spPr>
          <a:xfrm>
            <a:off x="407986" y="1592263"/>
            <a:ext cx="11376022" cy="460851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377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43" indent="-323992" algn="l" defTabSz="914377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7984" indent="-323992" algn="l" defTabSz="914377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1976" indent="-323992" algn="l" defTabSz="914377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349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537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Quick reporting from the onsite technician.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Recent TSO training, sharp reflexes.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IT-DSO, HSE piquet, IT-FA group leader, TI Operator and the fire brigade mobilised quickly to analyse the situation, and to establish a plan to enable access.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Contractor responded quickly to remove pieces of façade with the potential to fail.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Contractor has since reviewed the installation of the façade pieces, and they’ll be reinstalled with rivets.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Despite not having an office in the building, nor on the Prévessin site, an effective response was made.</a:t>
            </a:r>
          </a:p>
        </p:txBody>
      </p:sp>
    </p:spTree>
    <p:extLst>
      <p:ext uri="{BB962C8B-B14F-4D97-AF65-F5344CB8AC3E}">
        <p14:creationId xmlns:p14="http://schemas.microsoft.com/office/powerpoint/2010/main" val="25382826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61FAFAB-1EDE-5356-BE38-1FB3F20973A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E00840-0A2A-ACE4-95D6-13DEA1B350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Future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DCDC7E5-11FD-5523-AA1D-565935ADAA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5 June 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E7A7A34-4DE0-0B1D-3819-0A9A70CC5B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/>
              <a:t>TSO meet-up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271EDEF-C230-0320-CF7E-CDE566B66F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8" name="Content Placeholder 1">
            <a:extLst>
              <a:ext uri="{FF2B5EF4-FFF2-40B4-BE49-F238E27FC236}">
                <a16:creationId xmlns:a16="http://schemas.microsoft.com/office/drawing/2014/main" id="{C1AC39C9-FCFE-E8F0-D741-583AF32D0F88}"/>
              </a:ext>
            </a:extLst>
          </p:cNvPr>
          <p:cNvSpPr txBox="1">
            <a:spLocks/>
          </p:cNvSpPr>
          <p:nvPr/>
        </p:nvSpPr>
        <p:spPr>
          <a:xfrm>
            <a:off x="407986" y="1592263"/>
            <a:ext cx="11376022" cy="460851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377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43" indent="-323992" algn="l" defTabSz="914377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7984" indent="-323992" algn="l" defTabSz="914377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1976" indent="-323992" algn="l" defTabSz="914377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349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537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Committed to upholding excellence in safety. </a:t>
            </a:r>
          </a:p>
          <a:p>
            <a:r>
              <a:rPr lang="en-GB" dirty="0"/>
              <a:t>Soon to be TSO of: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B513 Meyrin Data Centre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B773 Prévessin Second Network Hub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B613 Tape Library Storage</a:t>
            </a:r>
          </a:p>
          <a:p>
            <a:r>
              <a:rPr lang="en-GB" dirty="0"/>
              <a:t>For more information on safety in a data centre environment, please don’t hesitate to contact me: </a:t>
            </a:r>
            <a:r>
              <a:rPr lang="en-GB" dirty="0">
                <a:hlinkClick r:id="rId2"/>
              </a:rPr>
              <a:t>joel.murray.davies@cern.ch</a:t>
            </a:r>
            <a:r>
              <a:rPr lang="en-GB" dirty="0"/>
              <a:t>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5282131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263667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branding 16x9_PPT_Arial" id="{DAC66781-D9D8-BC4F-8F43-CFE588336C9F}" vid="{8746F749-1D46-FC47-B97A-D3A04384F82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 Corporate 16x9_PPT_Arial</Template>
  <TotalTime>488</TotalTime>
  <Words>433</Words>
  <Application>Microsoft Office PowerPoint</Application>
  <PresentationFormat>Widescreen</PresentationFormat>
  <Paragraphs>70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Aptos</vt:lpstr>
      <vt:lpstr>Arial</vt:lpstr>
      <vt:lpstr>Calibri</vt:lpstr>
      <vt:lpstr>Office Theme</vt:lpstr>
      <vt:lpstr>TSO meet-up Sharing my TSO role experience </vt:lpstr>
      <vt:lpstr>Introducing Building 775 </vt:lpstr>
      <vt:lpstr>B775 Territorial Safety Officer</vt:lpstr>
      <vt:lpstr>Incident – Façade Failure</vt:lpstr>
      <vt:lpstr>Incident – Façade Failure</vt:lpstr>
      <vt:lpstr>Incident Response</vt:lpstr>
      <vt:lpstr>What Went Well?</vt:lpstr>
      <vt:lpstr>Future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is Arial Bold 50pt  up to three lines</dc:title>
  <dc:creator>Anna Cook</dc:creator>
  <cp:lastModifiedBy>Anna Cook</cp:lastModifiedBy>
  <cp:revision>44</cp:revision>
  <dcterms:created xsi:type="dcterms:W3CDTF">2023-03-09T16:25:59Z</dcterms:created>
  <dcterms:modified xsi:type="dcterms:W3CDTF">2025-06-04T15:12:48Z</dcterms:modified>
</cp:coreProperties>
</file>