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9" r:id="rId2"/>
    <p:sldId id="293" r:id="rId3"/>
    <p:sldId id="294" r:id="rId4"/>
    <p:sldId id="295" r:id="rId5"/>
    <p:sldId id="297" r:id="rId6"/>
    <p:sldId id="296" r:id="rId7"/>
    <p:sldId id="298" r:id="rId8"/>
    <p:sldId id="2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1634" autoAdjust="0"/>
  </p:normalViewPr>
  <p:slideViewPr>
    <p:cSldViewPr snapToGrid="0" snapToObjects="1">
      <p:cViewPr varScale="1">
        <p:scale>
          <a:sx n="116" d="100"/>
          <a:sy n="116" d="100"/>
        </p:scale>
        <p:origin x="216" y="10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Except for the ex-officio members and the legal officer, members are appointed for two years, renewable once for another period of maximum period of two years.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700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90" y="373593"/>
            <a:ext cx="5616575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7" y="0"/>
            <a:ext cx="6024563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9" y="159226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9" y="3969705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5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2" y="396970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7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90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2" y="2420940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40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7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8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4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7" y="1601378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8" y="2732444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2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9" y="1601378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90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2" y="4294190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9" y="4294190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1709740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5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dirty="0"/>
              <a:t>8 </a:t>
            </a:r>
            <a:r>
              <a:rPr lang="fr-CH" dirty="0" err="1"/>
              <a:t>November</a:t>
            </a:r>
            <a:r>
              <a:rPr lang="fr-CH" dirty="0"/>
              <a:t>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CERN and the Environment Town Hall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</a:t>
            </a:r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TSO meet-up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9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dirty="0" err="1"/>
              <a:t>home.cern</a:t>
            </a:r>
            <a:endParaRPr lang="en-US"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1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9" y="3429002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4"/>
            <a:ext cx="11376027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891" indent="-342891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101" y="6356352"/>
            <a:ext cx="1542289" cy="359626"/>
          </a:xfrm>
        </p:spPr>
        <p:txBody>
          <a:bodyPr/>
          <a:lstStyle/>
          <a:p>
            <a:endParaRPr lang="en-US" dirty="0"/>
          </a:p>
          <a:p>
            <a:r>
              <a:rPr lang="en-US" dirty="0"/>
              <a:t>5 June 2025</a:t>
            </a:r>
          </a:p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9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592266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65127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9" y="2427287"/>
            <a:ext cx="5616575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5 June 2025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dirty="0"/>
              <a:t>TSO </a:t>
            </a:r>
            <a:r>
              <a:rPr lang="fr-CH" dirty="0" err="1"/>
              <a:t>meet</a:t>
            </a:r>
            <a:r>
              <a:rPr lang="fr-CH" dirty="0"/>
              <a:t>-up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101" y="6350853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5 June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2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56352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389540/LAST_RELEASED/SR-SO_E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hse.cern/content/sapoco" TargetMode="External"/><Relationship Id="rId2" Type="http://schemas.openxmlformats.org/officeDocument/2006/relationships/hyperlink" Target="https://hse.cern/content/cern-safety-policy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TSO meet-up</a:t>
            </a:r>
            <a:br>
              <a:rPr lang="en-US" dirty="0"/>
            </a:br>
            <a:r>
              <a:rPr lang="en-US" dirty="0"/>
              <a:t>The CERN Safety Policy Committee (SAPOCO)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Roberto Losito</a:t>
            </a:r>
          </a:p>
          <a:p>
            <a:pPr algn="l"/>
            <a:r>
              <a:rPr lang="en-US" sz="1800" dirty="0"/>
              <a:t>5 June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5E1A647-4B35-13D7-1C97-27C244729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CERN’s</a:t>
            </a:r>
            <a:r>
              <a:rPr lang="fr-CH" dirty="0"/>
              <a:t> Safety organisation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A703FF-4FF6-8352-3A33-880A12424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FAA07-5CC7-23AF-E646-79204C2C9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4E36E8-95F6-E816-65FA-F4DF6AA3B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The safety heirachy at CERN. The DG, directors, and department heads have direct responsibility for safety. Department heads give delegated authority to a DSO or LEXGLIMOS, who in turn appoint the TSO and specialist officers.">
            <a:extLst>
              <a:ext uri="{FF2B5EF4-FFF2-40B4-BE49-F238E27FC236}">
                <a16:creationId xmlns:a16="http://schemas.microsoft.com/office/drawing/2014/main" id="{5C4DE147-7D6B-7FFC-A1EC-7C0CF7CF6F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9463"/>
            <a:ext cx="12192000" cy="275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68BCF3A-3202-B614-32D2-951A57C893C1}"/>
              </a:ext>
            </a:extLst>
          </p:cNvPr>
          <p:cNvSpPr txBox="1"/>
          <p:nvPr/>
        </p:nvSpPr>
        <p:spPr>
          <a:xfrm>
            <a:off x="546652" y="5763150"/>
            <a:ext cx="120583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SAFETY REGULATION SR-SO</a:t>
            </a:r>
            <a:r>
              <a:rPr lang="en-GB" dirty="0"/>
              <a:t>: Responsibilities and organisational structure in matters of Safety at CERN</a:t>
            </a:r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546067B-AE51-1114-19A5-27EC84552B70}"/>
              </a:ext>
            </a:extLst>
          </p:cNvPr>
          <p:cNvSpPr/>
          <p:nvPr/>
        </p:nvSpPr>
        <p:spPr>
          <a:xfrm>
            <a:off x="4708187" y="2607769"/>
            <a:ext cx="632298" cy="1735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1A57FC-D474-074F-D979-DBC8690BCC55}"/>
              </a:ext>
            </a:extLst>
          </p:cNvPr>
          <p:cNvSpPr/>
          <p:nvPr/>
        </p:nvSpPr>
        <p:spPr>
          <a:xfrm>
            <a:off x="10831483" y="2627983"/>
            <a:ext cx="592211" cy="17358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0BF8864-7CAD-E70F-0DC3-7A87FFDDBDAB}"/>
              </a:ext>
            </a:extLst>
          </p:cNvPr>
          <p:cNvSpPr/>
          <p:nvPr/>
        </p:nvSpPr>
        <p:spPr>
          <a:xfrm>
            <a:off x="1941803" y="3575178"/>
            <a:ext cx="523101" cy="2513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0F51DF-31B5-77FC-D8C4-3641F2551243}"/>
              </a:ext>
            </a:extLst>
          </p:cNvPr>
          <p:cNvSpPr/>
          <p:nvPr/>
        </p:nvSpPr>
        <p:spPr>
          <a:xfrm>
            <a:off x="8475125" y="3641640"/>
            <a:ext cx="523101" cy="2513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4220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3C1158-C259-E5A4-8967-3EF0941DE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Advisory body to the Director-General on matters related to the </a:t>
            </a:r>
            <a:r>
              <a:rPr lang="en-GB" dirty="0">
                <a:hlinkClick r:id="rId2"/>
              </a:rPr>
              <a:t>CERN Safety Policy</a:t>
            </a:r>
            <a:r>
              <a:rPr lang="en-GB" dirty="0"/>
              <a:t>. </a:t>
            </a:r>
          </a:p>
          <a:p>
            <a:r>
              <a:rPr lang="en-GB" dirty="0"/>
              <a:t>Advises the DG on the definition of the CERN Safety Policy and on appropriate measures for its implementation.</a:t>
            </a:r>
          </a:p>
          <a:p>
            <a:r>
              <a:rPr lang="en-GB" dirty="0"/>
              <a:t>Contributes to the establishment and revision of the CERN Safety Rules, as specified by the relevant procedures. </a:t>
            </a:r>
          </a:p>
          <a:p>
            <a:r>
              <a:rPr lang="en-GB" dirty="0"/>
              <a:t>Nominates the Chair of the Departmental Safety Officers’ Committee (DSOC). </a:t>
            </a:r>
          </a:p>
          <a:p>
            <a:r>
              <a:rPr lang="en-GB" dirty="0"/>
              <a:t>Meets as often as necessary and at least three times a year.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90A1C0C-E0E9-86F2-C8E1-40AA62889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SAPOCO: mission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5D8619-3E66-50BD-1916-31B5ABA3B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A4280B-6100-B854-9A4B-E6EA7A109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8CEC6F-EC97-EA5B-CA0D-2B0D50B4D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A9565A8-7A3F-BEAD-6588-28C7DB9C992A}"/>
              </a:ext>
            </a:extLst>
          </p:cNvPr>
          <p:cNvSpPr txBox="1"/>
          <p:nvPr/>
        </p:nvSpPr>
        <p:spPr>
          <a:xfrm>
            <a:off x="8251487" y="5831443"/>
            <a:ext cx="60943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https://hse.cern/content/sapoco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7176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9DA0A5-871C-D1FB-5A05-DCC16444BC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SAPOCO </a:t>
            </a:r>
            <a:r>
              <a:rPr lang="fr-CH" dirty="0" err="1"/>
              <a:t>membership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1CF117-5FC0-D41B-1172-2D44246BB16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Members of the SAPOCO are appointed by the Director-General </a:t>
            </a:r>
          </a:p>
          <a:p>
            <a:pPr lvl="1"/>
            <a:r>
              <a:rPr lang="en-GB" dirty="0"/>
              <a:t>Chair (Senior Staff);</a:t>
            </a:r>
          </a:p>
          <a:p>
            <a:pPr lvl="1"/>
            <a:r>
              <a:rPr lang="en-GB" dirty="0"/>
              <a:t>Head of the HSE Unit (ex officio);</a:t>
            </a:r>
          </a:p>
          <a:p>
            <a:pPr lvl="1"/>
            <a:r>
              <a:rPr lang="en-GB" dirty="0"/>
              <a:t>Chair of the DSOC (ex officio);</a:t>
            </a:r>
          </a:p>
          <a:p>
            <a:pPr lvl="1"/>
            <a:r>
              <a:rPr lang="en-GB" dirty="0"/>
              <a:t>two representatives of the Staff Association (nominated by the SA);</a:t>
            </a:r>
          </a:p>
          <a:p>
            <a:pPr lvl="1"/>
            <a:r>
              <a:rPr lang="en-GB" dirty="0"/>
              <a:t>a legal officer competent in matters of Safety;</a:t>
            </a:r>
          </a:p>
          <a:p>
            <a:pPr lvl="1"/>
            <a:r>
              <a:rPr lang="en-GB" dirty="0"/>
              <a:t>seven senior staff members representing those responsible for the technical activities of the Organization (nominated in consultation with the SAPOCO Chair and the Head of the HSE Unit).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ED7111-7A87-5FBD-E2EC-C0FF812B130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H" dirty="0" err="1"/>
              <a:t>Current</a:t>
            </a:r>
            <a:r>
              <a:rPr lang="fr-CH" dirty="0"/>
              <a:t> </a:t>
            </a:r>
            <a:r>
              <a:rPr lang="fr-CH" dirty="0" err="1"/>
              <a:t>membership</a:t>
            </a:r>
            <a:r>
              <a:rPr lang="fr-CH" dirty="0"/>
              <a:t>: </a:t>
            </a:r>
          </a:p>
          <a:p>
            <a:pPr marL="285750" indent="-28575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rgbClr val="333333"/>
                </a:solidFill>
                <a:effectLst/>
                <a:latin typeface="sourcesans-bold"/>
              </a:rPr>
              <a:t>Chair</a:t>
            </a:r>
            <a:r>
              <a:rPr lang="en-US" sz="1600" i="0" dirty="0">
                <a:solidFill>
                  <a:srgbClr val="333333"/>
                </a:solidFill>
                <a:effectLst/>
                <a:latin typeface="sourcesans-regular"/>
              </a:rPr>
              <a:t> :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Roberto Losito</a:t>
            </a:r>
          </a:p>
          <a:p>
            <a:pPr marL="285750" indent="-28575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rgbClr val="333333"/>
                </a:solidFill>
                <a:effectLst/>
                <a:latin typeface="sourcesans-bold"/>
              </a:rPr>
              <a:t>Head of HSE Unit</a:t>
            </a:r>
            <a:r>
              <a:rPr lang="en-US" sz="1600" i="0" dirty="0">
                <a:solidFill>
                  <a:srgbClr val="333333"/>
                </a:solidFill>
                <a:effectLst/>
                <a:latin typeface="sourcesans-regular"/>
              </a:rPr>
              <a:t>: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Benoit Delille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rgbClr val="333333"/>
                </a:solidFill>
                <a:effectLst/>
                <a:latin typeface="sourcesans-bold"/>
              </a:rPr>
              <a:t>Chair of the DSOC</a:t>
            </a:r>
            <a:r>
              <a:rPr lang="en-US" sz="1600" i="0" dirty="0">
                <a:solidFill>
                  <a:srgbClr val="333333"/>
                </a:solidFill>
                <a:effectLst/>
                <a:latin typeface="sourcesans-regular"/>
              </a:rPr>
              <a:t>: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Delphine Letant-Delrieux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rgbClr val="333333"/>
                </a:solidFill>
                <a:effectLst/>
                <a:latin typeface="sourcesans-bold"/>
              </a:rPr>
              <a:t>Staff Association</a:t>
            </a:r>
            <a:r>
              <a:rPr lang="en-US" sz="1600" i="0" dirty="0">
                <a:solidFill>
                  <a:srgbClr val="333333"/>
                </a:solidFill>
                <a:effectLst/>
                <a:latin typeface="sourcesans-regular"/>
              </a:rPr>
              <a:t>: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Francois Duval, Nicolas Vauthier </a:t>
            </a:r>
          </a:p>
          <a:p>
            <a:pPr marL="285750" indent="-28575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rgbClr val="333333"/>
                </a:solidFill>
                <a:effectLst/>
                <a:latin typeface="sourcesans-bold"/>
              </a:rPr>
              <a:t>Legal Advisor, Scientific Secretary</a:t>
            </a:r>
            <a:r>
              <a:rPr lang="en-US" sz="1600" i="0" dirty="0">
                <a:solidFill>
                  <a:srgbClr val="333333"/>
                </a:solidFill>
                <a:effectLst/>
                <a:latin typeface="sourcesans-regular"/>
              </a:rPr>
              <a:t>: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Angela Goehring-Crinon, </a:t>
            </a:r>
            <a:r>
              <a:rPr lang="en-US" sz="1600" b="0" i="0">
                <a:solidFill>
                  <a:srgbClr val="333333"/>
                </a:solidFill>
                <a:effectLst/>
                <a:latin typeface="sourcesans-regular"/>
              </a:rPr>
              <a:t>Myriam Ayass</a:t>
            </a:r>
            <a:endParaRPr lang="en-US" sz="1600" b="0" i="0" dirty="0">
              <a:solidFill>
                <a:srgbClr val="333333"/>
              </a:solidFill>
              <a:effectLst/>
              <a:latin typeface="sourcesans-regular"/>
            </a:endParaRPr>
          </a:p>
          <a:p>
            <a:pPr marL="285750" indent="-28575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rgbClr val="333333"/>
                </a:solidFill>
                <a:effectLst/>
                <a:latin typeface="sourcesans-bold"/>
              </a:rPr>
              <a:t>Finance and Human Resources</a:t>
            </a:r>
            <a:r>
              <a:rPr lang="en-US" sz="1600" i="0" dirty="0">
                <a:solidFill>
                  <a:srgbClr val="333333"/>
                </a:solidFill>
                <a:effectLst/>
                <a:latin typeface="sourcesans-regular"/>
              </a:rPr>
              <a:t>: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Lisa Bellini Devictor (IPT),  Anne Kerhoas (HR)</a:t>
            </a:r>
          </a:p>
          <a:p>
            <a:pPr marL="285750" indent="-28575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rgbClr val="333333"/>
                </a:solidFill>
                <a:effectLst/>
                <a:latin typeface="sourcesans-bold"/>
              </a:rPr>
              <a:t>Accelerator and Technology</a:t>
            </a:r>
            <a:r>
              <a:rPr lang="en-US" sz="1600" i="0" dirty="0">
                <a:solidFill>
                  <a:srgbClr val="333333"/>
                </a:solidFill>
                <a:effectLst/>
                <a:latin typeface="sourcesans-regular"/>
              </a:rPr>
              <a:t>: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Sebastien Evrard (EN), Rosario Principe (TE)</a:t>
            </a:r>
          </a:p>
          <a:p>
            <a:pPr marL="285750" indent="-28575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rgbClr val="333333"/>
                </a:solidFill>
                <a:effectLst/>
                <a:latin typeface="sourcesans-bold"/>
              </a:rPr>
              <a:t>Research and Computing</a:t>
            </a:r>
            <a:r>
              <a:rPr lang="en-US" sz="1600" i="0" dirty="0">
                <a:solidFill>
                  <a:srgbClr val="333333"/>
                </a:solidFill>
                <a:effectLst/>
                <a:latin typeface="sourcesans-regular"/>
              </a:rPr>
              <a:t>: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Hans Danielsson (EP), Frank </a:t>
            </a:r>
            <a:r>
              <a:rPr lang="en-US" sz="1600" b="0" i="0" dirty="0" err="1">
                <a:solidFill>
                  <a:srgbClr val="333333"/>
                </a:solidFill>
                <a:effectLst/>
                <a:latin typeface="sourcesans-regular"/>
              </a:rPr>
              <a:t>Glege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 (EP)</a:t>
            </a:r>
          </a:p>
          <a:p>
            <a:pPr marL="285750" indent="-28575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i="0" dirty="0">
                <a:solidFill>
                  <a:srgbClr val="333333"/>
                </a:solidFill>
                <a:effectLst/>
                <a:latin typeface="sourcesans-bold"/>
              </a:rPr>
              <a:t>International Relations</a:t>
            </a:r>
            <a:r>
              <a:rPr lang="en-US" sz="1600" i="0" dirty="0">
                <a:solidFill>
                  <a:srgbClr val="333333"/>
                </a:solidFill>
                <a:effectLst/>
                <a:latin typeface="sourcesans-regular"/>
              </a:rPr>
              <a:t>: 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sourcesans-regular"/>
              </a:rPr>
              <a:t>Pauline Emery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22D4F8-84E7-11FF-0DE1-8890F375D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405433-199C-C780-E167-89D42BA88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F72105-2CA7-24B9-3C73-8B9F86E49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622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blue and yellow rectangular boxes&#10;&#10;AI-generated content may be incorrect.">
            <a:extLst>
              <a:ext uri="{FF2B5EF4-FFF2-40B4-BE49-F238E27FC236}">
                <a16:creationId xmlns:a16="http://schemas.microsoft.com/office/drawing/2014/main" id="{5409ACE4-6CA8-7174-5BFF-BAE6B8DDEE0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0525" y="1439335"/>
            <a:ext cx="6921319" cy="4761440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A9DFE0-FE9D-5ED3-EA2B-F117F3C5FF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Safety Rules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15D4EC-30AF-F7BB-6A8E-DE58A93F5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FF613-DBD7-204E-EA08-F896A6851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300A3-CF33-93A3-EA35-69B4077E9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Picture 9" descr="A white rectangular sign with blue and yellow text&#10;&#10;AI-generated content may be incorrect.">
            <a:extLst>
              <a:ext uri="{FF2B5EF4-FFF2-40B4-BE49-F238E27FC236}">
                <a16:creationId xmlns:a16="http://schemas.microsoft.com/office/drawing/2014/main" id="{6D2C2C29-F3D4-8106-2846-3F96C3CA65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7514" y="0"/>
            <a:ext cx="6534486" cy="1632034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BEAFD33C-D75C-701B-F5A3-81F7D2609706}"/>
              </a:ext>
            </a:extLst>
          </p:cNvPr>
          <p:cNvSpPr/>
          <p:nvPr/>
        </p:nvSpPr>
        <p:spPr>
          <a:xfrm>
            <a:off x="4116390" y="1632034"/>
            <a:ext cx="3473130" cy="114926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249575-B47C-30F9-47C1-17C708D2F3D3}"/>
              </a:ext>
            </a:extLst>
          </p:cNvPr>
          <p:cNvSpPr txBox="1"/>
          <p:nvPr/>
        </p:nvSpPr>
        <p:spPr>
          <a:xfrm>
            <a:off x="7910286" y="1669465"/>
            <a:ext cx="377371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Approved by the Director General on recommendation from SAPOCO</a:t>
            </a:r>
            <a:endParaRPr lang="en-GB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D14D0740-4DC7-B071-4EB2-2112F4E9293B}"/>
              </a:ext>
            </a:extLst>
          </p:cNvPr>
          <p:cNvSpPr/>
          <p:nvPr/>
        </p:nvSpPr>
        <p:spPr>
          <a:xfrm>
            <a:off x="9158514" y="2781300"/>
            <a:ext cx="645886" cy="3314700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CA72626-B6CE-953B-CAE0-27F00B242D1A}"/>
              </a:ext>
            </a:extLst>
          </p:cNvPr>
          <p:cNvSpPr txBox="1"/>
          <p:nvPr/>
        </p:nvSpPr>
        <p:spPr>
          <a:xfrm>
            <a:off x="9953202" y="3188808"/>
            <a:ext cx="2122684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Approved by the Head of HSE after consultation with DHs, DSOs, experts in the concerned domain, discussion with SAPOCO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37763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30D45-8A37-3D4E-D927-D724A283E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Examples</a:t>
            </a:r>
            <a:r>
              <a:rPr lang="fr-CH" dirty="0"/>
              <a:t> of </a:t>
            </a:r>
            <a:r>
              <a:rPr lang="fr-CH" dirty="0" err="1"/>
              <a:t>recent</a:t>
            </a:r>
            <a:r>
              <a:rPr lang="fr-CH" dirty="0"/>
              <a:t> topics </a:t>
            </a:r>
            <a:r>
              <a:rPr lang="fr-CH" dirty="0" err="1"/>
              <a:t>discussed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E538ED8-2F93-94BF-C06E-A02EBC97E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2F4234-ED4B-A080-7FA1-ED7DE5613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BFDB57-640B-BDA4-C882-D7E39C1E8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BAFC12F-552E-DDD2-1094-92822B86224C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/>
          <a:lstStyle>
            <a:lvl1pPr marL="0" indent="0" algn="l" defTabSz="914377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43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7984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1976" indent="-323992" algn="l" defTabSz="914377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Recurring topics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US" dirty="0"/>
              <a:t>Report from DSOC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US" dirty="0"/>
              <a:t>Report from Medical Service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US" dirty="0"/>
              <a:t>Annual Report of incidents and statistics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US" dirty="0"/>
              <a:t>Report on the update of Safety rules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Specific Topics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US" dirty="0"/>
              <a:t>Reports on Major incidents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US" dirty="0"/>
              <a:t>Reports form projects with impact on Safety (e.g. Electrical Safety Project (ESP), CERN 70 celebrations, etc.) 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r>
              <a:rPr lang="en-US" dirty="0"/>
              <a:t>Report on new safety training courses</a:t>
            </a:r>
          </a:p>
          <a:p>
            <a:pPr marL="666743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324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32C71B-CFAF-3527-C660-8064E6293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SAPOCO is an asset for the Organization and has a relevant role to give an independent advice to the DG in matter of safety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Its scope is clearly around the Safety rules, their establishment and their implementation procedures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0000"/>
                </a:solidFill>
              </a:rPr>
              <a:t>Whenever necessary, I’ll be happy to receive your feedback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78BEC1-55C4-258A-040D-D61CA534F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EAB0AD-D75C-E2D1-2E8F-8E156732D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5 June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9ABB62-CCE2-FAAC-C7D2-764480BAD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TSO meet-up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3CD51C-64ED-ECA0-4BEC-B8153B0BE2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37924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346</TotalTime>
  <Words>509</Words>
  <Application>Microsoft Office PowerPoint</Application>
  <PresentationFormat>Widescreen</PresentationFormat>
  <Paragraphs>69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sourcesans-bold</vt:lpstr>
      <vt:lpstr>sourcesans-regular</vt:lpstr>
      <vt:lpstr>Office Theme</vt:lpstr>
      <vt:lpstr>TSO meet-up The CERN Safety Policy Committee (SAPOCO)</vt:lpstr>
      <vt:lpstr>CERN’s Safety organisation</vt:lpstr>
      <vt:lpstr>SAPOCO: mission</vt:lpstr>
      <vt:lpstr>SAPOCO membership</vt:lpstr>
      <vt:lpstr>CERN Safety Rules</vt:lpstr>
      <vt:lpstr>Examples of recent topics discussed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Anna Cook</dc:creator>
  <cp:lastModifiedBy>Anna Cook</cp:lastModifiedBy>
  <cp:revision>23</cp:revision>
  <dcterms:created xsi:type="dcterms:W3CDTF">2023-03-09T16:25:59Z</dcterms:created>
  <dcterms:modified xsi:type="dcterms:W3CDTF">2025-06-05T11:25:39Z</dcterms:modified>
</cp:coreProperties>
</file>