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293" r:id="rId3"/>
    <p:sldId id="294" r:id="rId4"/>
    <p:sldId id="296" r:id="rId5"/>
    <p:sldId id="298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14" autoAdjust="0"/>
    <p:restoredTop sz="94686"/>
  </p:normalViewPr>
  <p:slideViewPr>
    <p:cSldViewPr snapToGrid="0" snapToObjects="1">
      <p:cViewPr varScale="1">
        <p:scale>
          <a:sx n="164" d="100"/>
          <a:sy n="164" d="100"/>
        </p:scale>
        <p:origin x="200" y="3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28E457-9335-EF45-BCA0-544E791FC6CD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A3668BD-FDF8-E546-ABF5-28D2ADDFA057}">
      <dgm:prSet phldrT="[Text]" custT="1"/>
      <dgm:spPr/>
      <dgm:t>
        <a:bodyPr/>
        <a:lstStyle/>
        <a:p>
          <a:r>
            <a:rPr lang="en-GB" sz="1200" dirty="0"/>
            <a:t>DSOs</a:t>
          </a:r>
        </a:p>
        <a:p>
          <a:r>
            <a:rPr lang="en-GB" sz="1200" dirty="0" err="1"/>
            <a:t>LEXGLIMOSes</a:t>
          </a:r>
          <a:endParaRPr lang="en-GB" sz="1200" dirty="0"/>
        </a:p>
      </dgm:t>
    </dgm:pt>
    <dgm:pt modelId="{8E34911B-7A6B-6F4C-9219-BB1202366E6C}" type="parTrans" cxnId="{3B046673-5D76-074A-B2DF-0C55F86BCF5F}">
      <dgm:prSet/>
      <dgm:spPr/>
      <dgm:t>
        <a:bodyPr/>
        <a:lstStyle/>
        <a:p>
          <a:endParaRPr lang="en-GB"/>
        </a:p>
      </dgm:t>
    </dgm:pt>
    <dgm:pt modelId="{F2C415AE-8B63-1447-9EF9-DD70E177A48E}" type="sibTrans" cxnId="{3B046673-5D76-074A-B2DF-0C55F86BCF5F}">
      <dgm:prSet/>
      <dgm:spPr/>
      <dgm:t>
        <a:bodyPr/>
        <a:lstStyle/>
        <a:p>
          <a:endParaRPr lang="en-GB"/>
        </a:p>
      </dgm:t>
    </dgm:pt>
    <dgm:pt modelId="{250CF834-A73C-B64B-BF79-EC87291680F3}">
      <dgm:prSet phldrT="[Text]" custT="1"/>
      <dgm:spPr/>
      <dgm:t>
        <a:bodyPr/>
        <a:lstStyle/>
        <a:p>
          <a:r>
            <a:rPr lang="en-GB" sz="1200" dirty="0"/>
            <a:t>DSOC</a:t>
          </a:r>
        </a:p>
      </dgm:t>
    </dgm:pt>
    <dgm:pt modelId="{E8AA3845-6B2F-0345-8C47-FD09EF13EDC8}" type="parTrans" cxnId="{C519B422-4048-B648-B6FD-2899DD4A1781}">
      <dgm:prSet/>
      <dgm:spPr/>
      <dgm:t>
        <a:bodyPr/>
        <a:lstStyle/>
        <a:p>
          <a:endParaRPr lang="en-GB"/>
        </a:p>
      </dgm:t>
    </dgm:pt>
    <dgm:pt modelId="{D46EF315-080F-3247-9228-0600816AAD27}" type="sibTrans" cxnId="{C519B422-4048-B648-B6FD-2899DD4A1781}">
      <dgm:prSet/>
      <dgm:spPr/>
      <dgm:t>
        <a:bodyPr/>
        <a:lstStyle/>
        <a:p>
          <a:endParaRPr lang="en-GB"/>
        </a:p>
      </dgm:t>
    </dgm:pt>
    <dgm:pt modelId="{4F30FB36-D024-B84D-BDED-97C8D191F0A7}">
      <dgm:prSet phldrT="[Text]" custT="1"/>
      <dgm:spPr/>
      <dgm:t>
        <a:bodyPr/>
        <a:lstStyle/>
        <a:p>
          <a:r>
            <a:rPr lang="en-GB" sz="1200" dirty="0"/>
            <a:t>TSOs</a:t>
          </a:r>
        </a:p>
      </dgm:t>
    </dgm:pt>
    <dgm:pt modelId="{501A0E06-049B-E943-8C00-41453345B69B}" type="sibTrans" cxnId="{85992FF2-2581-1F43-8F7C-08FE0D8F46D8}">
      <dgm:prSet/>
      <dgm:spPr/>
      <dgm:t>
        <a:bodyPr/>
        <a:lstStyle/>
        <a:p>
          <a:endParaRPr lang="en-GB"/>
        </a:p>
      </dgm:t>
    </dgm:pt>
    <dgm:pt modelId="{E157CC1A-7877-3B4E-9A23-535DB78A6252}" type="parTrans" cxnId="{85992FF2-2581-1F43-8F7C-08FE0D8F46D8}">
      <dgm:prSet/>
      <dgm:spPr/>
      <dgm:t>
        <a:bodyPr/>
        <a:lstStyle/>
        <a:p>
          <a:endParaRPr lang="en-GB"/>
        </a:p>
      </dgm:t>
    </dgm:pt>
    <dgm:pt modelId="{3BB050BE-D8C0-7D49-9F03-A22C341EC775}" type="pres">
      <dgm:prSet presAssocID="{0F28E457-9335-EF45-BCA0-544E791FC6C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29F2D83-15FC-B04C-A3D9-B79A17365FFE}" type="pres">
      <dgm:prSet presAssocID="{4F30FB36-D024-B84D-BDED-97C8D191F0A7}" presName="gear1" presStyleLbl="node1" presStyleIdx="0" presStyleCnt="3">
        <dgm:presLayoutVars>
          <dgm:chMax val="1"/>
          <dgm:bulletEnabled val="1"/>
        </dgm:presLayoutVars>
      </dgm:prSet>
      <dgm:spPr/>
    </dgm:pt>
    <dgm:pt modelId="{E3141282-F8C7-D041-AEF6-6F1AF41FC2DD}" type="pres">
      <dgm:prSet presAssocID="{4F30FB36-D024-B84D-BDED-97C8D191F0A7}" presName="gear1srcNode" presStyleLbl="node1" presStyleIdx="0" presStyleCnt="3"/>
      <dgm:spPr/>
    </dgm:pt>
    <dgm:pt modelId="{1C2E0DE6-5A22-8746-B694-9E95D05D9370}" type="pres">
      <dgm:prSet presAssocID="{4F30FB36-D024-B84D-BDED-97C8D191F0A7}" presName="gear1dstNode" presStyleLbl="node1" presStyleIdx="0" presStyleCnt="3"/>
      <dgm:spPr/>
    </dgm:pt>
    <dgm:pt modelId="{58567CB6-F6F7-FA4B-B78A-C7DF6BC52C95}" type="pres">
      <dgm:prSet presAssocID="{6A3668BD-FDF8-E546-ABF5-28D2ADDFA057}" presName="gear2" presStyleLbl="node1" presStyleIdx="1" presStyleCnt="3">
        <dgm:presLayoutVars>
          <dgm:chMax val="1"/>
          <dgm:bulletEnabled val="1"/>
        </dgm:presLayoutVars>
      </dgm:prSet>
      <dgm:spPr/>
    </dgm:pt>
    <dgm:pt modelId="{D3F792A7-7B31-7C49-9CA9-F937ACD94361}" type="pres">
      <dgm:prSet presAssocID="{6A3668BD-FDF8-E546-ABF5-28D2ADDFA057}" presName="gear2srcNode" presStyleLbl="node1" presStyleIdx="1" presStyleCnt="3"/>
      <dgm:spPr/>
    </dgm:pt>
    <dgm:pt modelId="{E6DC8C9F-AA2F-E24A-927C-A6FC5A9A93D1}" type="pres">
      <dgm:prSet presAssocID="{6A3668BD-FDF8-E546-ABF5-28D2ADDFA057}" presName="gear2dstNode" presStyleLbl="node1" presStyleIdx="1" presStyleCnt="3"/>
      <dgm:spPr/>
    </dgm:pt>
    <dgm:pt modelId="{9E9D6495-D205-4549-BA7D-F390651805AA}" type="pres">
      <dgm:prSet presAssocID="{250CF834-A73C-B64B-BF79-EC87291680F3}" presName="gear3" presStyleLbl="node1" presStyleIdx="2" presStyleCnt="3"/>
      <dgm:spPr/>
    </dgm:pt>
    <dgm:pt modelId="{92D46E3B-F677-7B49-9407-54BF666EF83C}" type="pres">
      <dgm:prSet presAssocID="{250CF834-A73C-B64B-BF79-EC87291680F3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7A4B4A48-DBC3-BD46-9C69-18EE0D21B6C0}" type="pres">
      <dgm:prSet presAssocID="{250CF834-A73C-B64B-BF79-EC87291680F3}" presName="gear3srcNode" presStyleLbl="node1" presStyleIdx="2" presStyleCnt="3"/>
      <dgm:spPr/>
    </dgm:pt>
    <dgm:pt modelId="{1B4192EC-E974-E548-8E8F-5CDBD65565F9}" type="pres">
      <dgm:prSet presAssocID="{250CF834-A73C-B64B-BF79-EC87291680F3}" presName="gear3dstNode" presStyleLbl="node1" presStyleIdx="2" presStyleCnt="3"/>
      <dgm:spPr/>
    </dgm:pt>
    <dgm:pt modelId="{476252B7-3D3A-484F-AFEB-329687F0DA77}" type="pres">
      <dgm:prSet presAssocID="{501A0E06-049B-E943-8C00-41453345B69B}" presName="connector1" presStyleLbl="sibTrans2D1" presStyleIdx="0" presStyleCnt="3"/>
      <dgm:spPr/>
    </dgm:pt>
    <dgm:pt modelId="{4F0BC177-530A-1544-84D4-24CDB7BDE746}" type="pres">
      <dgm:prSet presAssocID="{F2C415AE-8B63-1447-9EF9-DD70E177A48E}" presName="connector2" presStyleLbl="sibTrans2D1" presStyleIdx="1" presStyleCnt="3"/>
      <dgm:spPr/>
    </dgm:pt>
    <dgm:pt modelId="{A3278CA1-C623-C74E-A7CB-8715D6C3DBE1}" type="pres">
      <dgm:prSet presAssocID="{D46EF315-080F-3247-9228-0600816AAD27}" presName="connector3" presStyleLbl="sibTrans2D1" presStyleIdx="2" presStyleCnt="3"/>
      <dgm:spPr/>
    </dgm:pt>
  </dgm:ptLst>
  <dgm:cxnLst>
    <dgm:cxn modelId="{C519B422-4048-B648-B6FD-2899DD4A1781}" srcId="{0F28E457-9335-EF45-BCA0-544E791FC6CD}" destId="{250CF834-A73C-B64B-BF79-EC87291680F3}" srcOrd="2" destOrd="0" parTransId="{E8AA3845-6B2F-0345-8C47-FD09EF13EDC8}" sibTransId="{D46EF315-080F-3247-9228-0600816AAD27}"/>
    <dgm:cxn modelId="{72D95B24-5344-2346-8DDB-4CF1C16061A3}" type="presOf" srcId="{6A3668BD-FDF8-E546-ABF5-28D2ADDFA057}" destId="{58567CB6-F6F7-FA4B-B78A-C7DF6BC52C95}" srcOrd="0" destOrd="0" presId="urn:microsoft.com/office/officeart/2005/8/layout/gear1"/>
    <dgm:cxn modelId="{405BE72B-3921-AA40-A488-2C996A340CF5}" type="presOf" srcId="{6A3668BD-FDF8-E546-ABF5-28D2ADDFA057}" destId="{E6DC8C9F-AA2F-E24A-927C-A6FC5A9A93D1}" srcOrd="2" destOrd="0" presId="urn:microsoft.com/office/officeart/2005/8/layout/gear1"/>
    <dgm:cxn modelId="{E303B453-3AD4-0242-ACFD-7FC09647B98E}" type="presOf" srcId="{250CF834-A73C-B64B-BF79-EC87291680F3}" destId="{92D46E3B-F677-7B49-9407-54BF666EF83C}" srcOrd="1" destOrd="0" presId="urn:microsoft.com/office/officeart/2005/8/layout/gear1"/>
    <dgm:cxn modelId="{DBCA3568-0E9E-9A46-8791-1757DBB3B597}" type="presOf" srcId="{4F30FB36-D024-B84D-BDED-97C8D191F0A7}" destId="{E3141282-F8C7-D041-AEF6-6F1AF41FC2DD}" srcOrd="1" destOrd="0" presId="urn:microsoft.com/office/officeart/2005/8/layout/gear1"/>
    <dgm:cxn modelId="{3B046673-5D76-074A-B2DF-0C55F86BCF5F}" srcId="{0F28E457-9335-EF45-BCA0-544E791FC6CD}" destId="{6A3668BD-FDF8-E546-ABF5-28D2ADDFA057}" srcOrd="1" destOrd="0" parTransId="{8E34911B-7A6B-6F4C-9219-BB1202366E6C}" sibTransId="{F2C415AE-8B63-1447-9EF9-DD70E177A48E}"/>
    <dgm:cxn modelId="{48A3577A-4A97-2647-ACC4-9FED10995B38}" type="presOf" srcId="{250CF834-A73C-B64B-BF79-EC87291680F3}" destId="{9E9D6495-D205-4549-BA7D-F390651805AA}" srcOrd="0" destOrd="0" presId="urn:microsoft.com/office/officeart/2005/8/layout/gear1"/>
    <dgm:cxn modelId="{6F82E38D-A14C-E747-842E-45BDCFF005A2}" type="presOf" srcId="{6A3668BD-FDF8-E546-ABF5-28D2ADDFA057}" destId="{D3F792A7-7B31-7C49-9CA9-F937ACD94361}" srcOrd="1" destOrd="0" presId="urn:microsoft.com/office/officeart/2005/8/layout/gear1"/>
    <dgm:cxn modelId="{9AA51397-A9B5-CC46-A497-9B0D324A8E08}" type="presOf" srcId="{F2C415AE-8B63-1447-9EF9-DD70E177A48E}" destId="{4F0BC177-530A-1544-84D4-24CDB7BDE746}" srcOrd="0" destOrd="0" presId="urn:microsoft.com/office/officeart/2005/8/layout/gear1"/>
    <dgm:cxn modelId="{176B4BA3-699F-C745-B17F-4C7C5AB3D741}" type="presOf" srcId="{250CF834-A73C-B64B-BF79-EC87291680F3}" destId="{7A4B4A48-DBC3-BD46-9C69-18EE0D21B6C0}" srcOrd="2" destOrd="0" presId="urn:microsoft.com/office/officeart/2005/8/layout/gear1"/>
    <dgm:cxn modelId="{B0DCD0B1-BE83-AF4F-B3B2-906B7EEFCEAB}" type="presOf" srcId="{0F28E457-9335-EF45-BCA0-544E791FC6CD}" destId="{3BB050BE-D8C0-7D49-9F03-A22C341EC775}" srcOrd="0" destOrd="0" presId="urn:microsoft.com/office/officeart/2005/8/layout/gear1"/>
    <dgm:cxn modelId="{FE789ACF-D108-9F44-83D5-B43AC1412F05}" type="presOf" srcId="{4F30FB36-D024-B84D-BDED-97C8D191F0A7}" destId="{029F2D83-15FC-B04C-A3D9-B79A17365FFE}" srcOrd="0" destOrd="0" presId="urn:microsoft.com/office/officeart/2005/8/layout/gear1"/>
    <dgm:cxn modelId="{53262CD2-8592-874D-9800-6AF9F168A88A}" type="presOf" srcId="{D46EF315-080F-3247-9228-0600816AAD27}" destId="{A3278CA1-C623-C74E-A7CB-8715D6C3DBE1}" srcOrd="0" destOrd="0" presId="urn:microsoft.com/office/officeart/2005/8/layout/gear1"/>
    <dgm:cxn modelId="{23B6E1DD-FD9B-F547-B843-011FA03EE3C9}" type="presOf" srcId="{250CF834-A73C-B64B-BF79-EC87291680F3}" destId="{1B4192EC-E974-E548-8E8F-5CDBD65565F9}" srcOrd="3" destOrd="0" presId="urn:microsoft.com/office/officeart/2005/8/layout/gear1"/>
    <dgm:cxn modelId="{85992FF2-2581-1F43-8F7C-08FE0D8F46D8}" srcId="{0F28E457-9335-EF45-BCA0-544E791FC6CD}" destId="{4F30FB36-D024-B84D-BDED-97C8D191F0A7}" srcOrd="0" destOrd="0" parTransId="{E157CC1A-7877-3B4E-9A23-535DB78A6252}" sibTransId="{501A0E06-049B-E943-8C00-41453345B69B}"/>
    <dgm:cxn modelId="{0C5784F3-D8F7-4F48-917E-3D00DCD3C6C8}" type="presOf" srcId="{4F30FB36-D024-B84D-BDED-97C8D191F0A7}" destId="{1C2E0DE6-5A22-8746-B694-9E95D05D9370}" srcOrd="2" destOrd="0" presId="urn:microsoft.com/office/officeart/2005/8/layout/gear1"/>
    <dgm:cxn modelId="{75A62DF9-7ADC-8241-BB7F-103C73A851E4}" type="presOf" srcId="{501A0E06-049B-E943-8C00-41453345B69B}" destId="{476252B7-3D3A-484F-AFEB-329687F0DA77}" srcOrd="0" destOrd="0" presId="urn:microsoft.com/office/officeart/2005/8/layout/gear1"/>
    <dgm:cxn modelId="{3E319E42-9B60-A547-ADF0-87A660B7CD14}" type="presParOf" srcId="{3BB050BE-D8C0-7D49-9F03-A22C341EC775}" destId="{029F2D83-15FC-B04C-A3D9-B79A17365FFE}" srcOrd="0" destOrd="0" presId="urn:microsoft.com/office/officeart/2005/8/layout/gear1"/>
    <dgm:cxn modelId="{21FB394E-03E2-044D-A66F-E97EA2E57E6B}" type="presParOf" srcId="{3BB050BE-D8C0-7D49-9F03-A22C341EC775}" destId="{E3141282-F8C7-D041-AEF6-6F1AF41FC2DD}" srcOrd="1" destOrd="0" presId="urn:microsoft.com/office/officeart/2005/8/layout/gear1"/>
    <dgm:cxn modelId="{B56A6E89-D401-5943-AF1B-C6AD59C94682}" type="presParOf" srcId="{3BB050BE-D8C0-7D49-9F03-A22C341EC775}" destId="{1C2E0DE6-5A22-8746-B694-9E95D05D9370}" srcOrd="2" destOrd="0" presId="urn:microsoft.com/office/officeart/2005/8/layout/gear1"/>
    <dgm:cxn modelId="{8EEF8BD7-B3AE-A94F-99A2-E4DEB40918E1}" type="presParOf" srcId="{3BB050BE-D8C0-7D49-9F03-A22C341EC775}" destId="{58567CB6-F6F7-FA4B-B78A-C7DF6BC52C95}" srcOrd="3" destOrd="0" presId="urn:microsoft.com/office/officeart/2005/8/layout/gear1"/>
    <dgm:cxn modelId="{A1E02E0C-4ED2-7A4D-87FF-B7C8996FEA9F}" type="presParOf" srcId="{3BB050BE-D8C0-7D49-9F03-A22C341EC775}" destId="{D3F792A7-7B31-7C49-9CA9-F937ACD94361}" srcOrd="4" destOrd="0" presId="urn:microsoft.com/office/officeart/2005/8/layout/gear1"/>
    <dgm:cxn modelId="{05682AB5-AF32-5447-AA53-BBEC252DA915}" type="presParOf" srcId="{3BB050BE-D8C0-7D49-9F03-A22C341EC775}" destId="{E6DC8C9F-AA2F-E24A-927C-A6FC5A9A93D1}" srcOrd="5" destOrd="0" presId="urn:microsoft.com/office/officeart/2005/8/layout/gear1"/>
    <dgm:cxn modelId="{4D69724C-1CE3-B64C-8B86-D9AEE95363E3}" type="presParOf" srcId="{3BB050BE-D8C0-7D49-9F03-A22C341EC775}" destId="{9E9D6495-D205-4549-BA7D-F390651805AA}" srcOrd="6" destOrd="0" presId="urn:microsoft.com/office/officeart/2005/8/layout/gear1"/>
    <dgm:cxn modelId="{D3F2F36E-14F7-714A-B533-A1C7E34AEDFB}" type="presParOf" srcId="{3BB050BE-D8C0-7D49-9F03-A22C341EC775}" destId="{92D46E3B-F677-7B49-9407-54BF666EF83C}" srcOrd="7" destOrd="0" presId="urn:microsoft.com/office/officeart/2005/8/layout/gear1"/>
    <dgm:cxn modelId="{C0E5CF57-E75B-AD41-9C32-EB2288C59B8D}" type="presParOf" srcId="{3BB050BE-D8C0-7D49-9F03-A22C341EC775}" destId="{7A4B4A48-DBC3-BD46-9C69-18EE0D21B6C0}" srcOrd="8" destOrd="0" presId="urn:microsoft.com/office/officeart/2005/8/layout/gear1"/>
    <dgm:cxn modelId="{62FD0877-7DF1-A34A-8B5B-2CAED7FDF553}" type="presParOf" srcId="{3BB050BE-D8C0-7D49-9F03-A22C341EC775}" destId="{1B4192EC-E974-E548-8E8F-5CDBD65565F9}" srcOrd="9" destOrd="0" presId="urn:microsoft.com/office/officeart/2005/8/layout/gear1"/>
    <dgm:cxn modelId="{2EDAAF3E-B75A-A946-9710-E96EEF41505D}" type="presParOf" srcId="{3BB050BE-D8C0-7D49-9F03-A22C341EC775}" destId="{476252B7-3D3A-484F-AFEB-329687F0DA77}" srcOrd="10" destOrd="0" presId="urn:microsoft.com/office/officeart/2005/8/layout/gear1"/>
    <dgm:cxn modelId="{3613A9B6-97A5-4F40-A56A-D666C057ED09}" type="presParOf" srcId="{3BB050BE-D8C0-7D49-9F03-A22C341EC775}" destId="{4F0BC177-530A-1544-84D4-24CDB7BDE746}" srcOrd="11" destOrd="0" presId="urn:microsoft.com/office/officeart/2005/8/layout/gear1"/>
    <dgm:cxn modelId="{B3A46F00-FC65-EC4F-A00C-9F7365746FEA}" type="presParOf" srcId="{3BB050BE-D8C0-7D49-9F03-A22C341EC775}" destId="{A3278CA1-C623-C74E-A7CB-8715D6C3DBE1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9F2D83-15FC-B04C-A3D9-B79A17365FFE}">
      <dsp:nvSpPr>
        <dsp:cNvPr id="0" name=""/>
        <dsp:cNvSpPr/>
      </dsp:nvSpPr>
      <dsp:spPr>
        <a:xfrm>
          <a:off x="5402821" y="2566718"/>
          <a:ext cx="3137099" cy="3137099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TSOs</a:t>
          </a:r>
        </a:p>
      </dsp:txBody>
      <dsp:txXfrm>
        <a:off x="6033517" y="3301568"/>
        <a:ext cx="1875707" cy="1612534"/>
      </dsp:txXfrm>
    </dsp:sp>
    <dsp:sp modelId="{58567CB6-F6F7-FA4B-B78A-C7DF6BC52C95}">
      <dsp:nvSpPr>
        <dsp:cNvPr id="0" name=""/>
        <dsp:cNvSpPr/>
      </dsp:nvSpPr>
      <dsp:spPr>
        <a:xfrm>
          <a:off x="3577599" y="1825221"/>
          <a:ext cx="2281527" cy="2281527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DSOs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 err="1"/>
            <a:t>LEXGLIMOSes</a:t>
          </a:r>
          <a:endParaRPr lang="en-GB" sz="1200" kern="1200" dirty="0"/>
        </a:p>
      </dsp:txBody>
      <dsp:txXfrm>
        <a:off x="4151980" y="2403074"/>
        <a:ext cx="1132765" cy="1125821"/>
      </dsp:txXfrm>
    </dsp:sp>
    <dsp:sp modelId="{9E9D6495-D205-4549-BA7D-F390651805AA}">
      <dsp:nvSpPr>
        <dsp:cNvPr id="0" name=""/>
        <dsp:cNvSpPr/>
      </dsp:nvSpPr>
      <dsp:spPr>
        <a:xfrm rot="20700000">
          <a:off x="4855487" y="251200"/>
          <a:ext cx="2235430" cy="223543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DSOC</a:t>
          </a:r>
        </a:p>
      </dsp:txBody>
      <dsp:txXfrm rot="-20700000">
        <a:off x="5345782" y="741496"/>
        <a:ext cx="1254839" cy="1254839"/>
      </dsp:txXfrm>
    </dsp:sp>
    <dsp:sp modelId="{476252B7-3D3A-484F-AFEB-329687F0DA77}">
      <dsp:nvSpPr>
        <dsp:cNvPr id="0" name=""/>
        <dsp:cNvSpPr/>
      </dsp:nvSpPr>
      <dsp:spPr>
        <a:xfrm>
          <a:off x="5178516" y="2083651"/>
          <a:ext cx="4015487" cy="4015487"/>
        </a:xfrm>
        <a:prstGeom prst="circularArrow">
          <a:avLst>
            <a:gd name="adj1" fmla="val 4688"/>
            <a:gd name="adj2" fmla="val 299029"/>
            <a:gd name="adj3" fmla="val 2543382"/>
            <a:gd name="adj4" fmla="val 15803845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0BC177-530A-1544-84D4-24CDB7BDE746}">
      <dsp:nvSpPr>
        <dsp:cNvPr id="0" name=""/>
        <dsp:cNvSpPr/>
      </dsp:nvSpPr>
      <dsp:spPr>
        <a:xfrm>
          <a:off x="3173545" y="1313927"/>
          <a:ext cx="2917502" cy="291750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278CA1-C623-C74E-A7CB-8715D6C3DBE1}">
      <dsp:nvSpPr>
        <dsp:cNvPr id="0" name=""/>
        <dsp:cNvSpPr/>
      </dsp:nvSpPr>
      <dsp:spPr>
        <a:xfrm>
          <a:off x="4338409" y="-244920"/>
          <a:ext cx="3145655" cy="314565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73593"/>
            <a:ext cx="561657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7" y="0"/>
            <a:ext cx="6024563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9" y="159226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9" y="396970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5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2" y="396970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7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0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2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3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40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7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8" y="1601228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4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7" y="1601378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8" y="2732444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2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9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1709740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5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8 </a:t>
            </a:r>
            <a:r>
              <a:rPr lang="fr-CH" dirty="0" err="1"/>
              <a:t>November</a:t>
            </a:r>
            <a:r>
              <a:rPr lang="fr-CH" dirty="0"/>
              <a:t>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CERN and the Environment Town Hall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</a:t>
            </a:r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9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0" dirty="0" err="1"/>
              <a:t>home.cern</a:t>
            </a: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1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9" y="3429002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4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35" indent="-261932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78" indent="-260344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44" indent="-269868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6352"/>
            <a:ext cx="1542289" cy="359626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2266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9" y="2427287"/>
            <a:ext cx="5616575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101" y="6350853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2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56352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43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TSO meet-up</a:t>
            </a:r>
            <a:br>
              <a:rPr lang="en-US" dirty="0"/>
            </a:br>
            <a:r>
              <a:rPr lang="en-US" sz="4000" dirty="0"/>
              <a:t>A few words from the chair of the DSOC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Delphine </a:t>
            </a:r>
            <a:r>
              <a:rPr lang="en-US" sz="1800" dirty="0" err="1"/>
              <a:t>Létant-Delrieux</a:t>
            </a:r>
            <a:endParaRPr lang="en-US" sz="1800" dirty="0"/>
          </a:p>
          <a:p>
            <a:pPr algn="l"/>
            <a:r>
              <a:rPr lang="en-US" sz="1800" dirty="0"/>
              <a:t>5 June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BFE1F6-BD48-83AC-D619-FF282DB723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2006-2021: </a:t>
            </a:r>
            <a:r>
              <a:rPr lang="en-US" sz="2500" b="0" dirty="0"/>
              <a:t>TSO of bdg.10 (chemical lab) and bdg.101</a:t>
            </a:r>
          </a:p>
          <a:p>
            <a:pPr marL="666892" lvl="1" indent="-342900">
              <a:buFont typeface="Arial" panose="020B0604020202020204" pitchFamily="34" charset="0"/>
              <a:buChar char="•"/>
            </a:pPr>
            <a:r>
              <a:rPr lang="en-US" sz="2200" b="0" dirty="0"/>
              <a:t>I know the role very well: limited allocated time, no dedicated budget, role not very well understood by the occupants (“concierge”), work in the shadows…</a:t>
            </a:r>
            <a:endParaRPr lang="en-US" sz="2200" b="0" dirty="0">
              <a:highlight>
                <a:srgbClr val="FFFF00"/>
              </a:highligh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2021-now: </a:t>
            </a:r>
            <a:r>
              <a:rPr lang="en-US" sz="2500" b="0" dirty="0"/>
              <a:t>DSO of TE Department</a:t>
            </a:r>
          </a:p>
          <a:p>
            <a:pPr marL="666892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Collaboration with TSOs on Safety aspects in TE buildings</a:t>
            </a:r>
          </a:p>
          <a:p>
            <a:pPr marL="666892" lvl="1" indent="-342900">
              <a:buFont typeface="Arial" panose="020B0604020202020204" pitchFamily="34" charset="0"/>
              <a:buChar char="•"/>
            </a:pPr>
            <a:r>
              <a:rPr lang="en-US" sz="2200" b="0" dirty="0"/>
              <a:t>TSO’s r</a:t>
            </a:r>
            <a:r>
              <a:rPr lang="en-US" sz="2200" dirty="0"/>
              <a:t>ole of </a:t>
            </a:r>
            <a:r>
              <a:rPr lang="en-US" sz="2200" b="1" dirty="0">
                <a:solidFill>
                  <a:srgbClr val="FF0000"/>
                </a:solidFill>
              </a:rPr>
              <a:t>major importance</a:t>
            </a:r>
            <a:r>
              <a:rPr lang="en-US" sz="2200" dirty="0"/>
              <a:t> to ensure Safety (people, environment and assets) in CERN’s buildings</a:t>
            </a:r>
            <a:endParaRPr lang="en-US" sz="22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Since 2025</a:t>
            </a:r>
            <a:r>
              <a:rPr lang="en-US" sz="2500" b="0" dirty="0"/>
              <a:t>: Chair of the Departmental Safety Officers Committee (DSOC)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E1A647-4B35-13D7-1C97-27C244729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 experience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703FF-4FF6-8352-3A33-880A1242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FAA07-5CC7-23AF-E646-79204C2C9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E36E8-95F6-E816-65FA-F4DF6AA3B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22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3C1158-C259-E5A4-8967-3EF0941DE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Membership: </a:t>
            </a:r>
            <a:r>
              <a:rPr lang="en-US" b="0" dirty="0"/>
              <a:t>DSOs, </a:t>
            </a:r>
            <a:r>
              <a:rPr lang="en-US" b="0" dirty="0" err="1"/>
              <a:t>LEXGLIMOSes</a:t>
            </a:r>
            <a:r>
              <a:rPr lang="en-US" b="0" dirty="0"/>
              <a:t>, representative from the Staff Association, HSE DH, representative from each group of the HSE Unit</a:t>
            </a:r>
          </a:p>
          <a:p>
            <a:r>
              <a:rPr lang="en-US" dirty="0" err="1"/>
              <a:t>Organisation</a:t>
            </a:r>
            <a:r>
              <a:rPr lang="en-US" b="0" dirty="0"/>
              <a:t>: regular meetings (~ 6 times a year)</a:t>
            </a:r>
          </a:p>
          <a:p>
            <a:r>
              <a:rPr lang="en-US" dirty="0"/>
              <a:t>Mission and scope of work</a:t>
            </a:r>
            <a:r>
              <a:rPr lang="en-US" b="0" dirty="0"/>
              <a:t>: support DH and TC in ensuring overall consistency with a view to the implementation of the CERN Safety Policy, the CERN Safety Rules, the CERN Safety Objectives and best practices</a:t>
            </a:r>
          </a:p>
          <a:p>
            <a:pPr lvl="2">
              <a:buFont typeface="Wingdings" pitchFamily="2" charset="2"/>
              <a:buChar char="Ø"/>
            </a:pPr>
            <a:r>
              <a:rPr lang="en-US" sz="2000" b="0" dirty="0"/>
              <a:t>Exchange platform: </a:t>
            </a:r>
            <a:r>
              <a:rPr lang="en-US" sz="2000" b="0" u="sng" dirty="0"/>
              <a:t>no executive role</a:t>
            </a:r>
          </a:p>
          <a:p>
            <a:r>
              <a:rPr lang="en-US" dirty="0"/>
              <a:t>Reporting: </a:t>
            </a:r>
            <a:r>
              <a:rPr lang="en-US" b="0" dirty="0"/>
              <a:t>SAPOCO, Directors and Department Heads (annually)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0A1C0C-E0E9-86F2-C8E1-40AA62889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DSOC mandate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D8619-3E66-50BD-1916-31B5ABA3B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4280B-6100-B854-9A4B-E6EA7A109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CEC6F-EC97-EA5B-CA0D-2B0D50B4D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17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308A2D53-E1DA-2DED-3179-FDB706EB49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2057022"/>
              </p:ext>
            </p:extLst>
          </p:nvPr>
        </p:nvGraphicFramePr>
        <p:xfrm>
          <a:off x="-268478" y="577091"/>
          <a:ext cx="11376024" cy="5703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468C318-DFA5-F3CE-36F0-298C2FECF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DSOC               TSO?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EDA92-1A07-C477-1552-492BBD273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097BE-EDFD-C615-F9DC-28D5389D6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6C9DEB-939C-7451-5DE4-35EDF924F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80C3D16-AD8A-313F-82A1-804071FF0918}"/>
              </a:ext>
            </a:extLst>
          </p:cNvPr>
          <p:cNvCxnSpPr/>
          <p:nvPr/>
        </p:nvCxnSpPr>
        <p:spPr>
          <a:xfrm>
            <a:off x="1881809" y="622852"/>
            <a:ext cx="1583635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85F66C0-2F42-D537-66F1-822A8BB7DEEE}"/>
              </a:ext>
            </a:extLst>
          </p:cNvPr>
          <p:cNvSpPr txBox="1"/>
          <p:nvPr/>
        </p:nvSpPr>
        <p:spPr>
          <a:xfrm>
            <a:off x="8874369" y="3369678"/>
            <a:ext cx="3245482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Propose and monitor the implementation of appropriate Safety measures in buildings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Keep the DSO/</a:t>
            </a:r>
            <a:r>
              <a:rPr lang="en-US" dirty="0" err="1"/>
              <a:t>LEXGLIMOSes</a:t>
            </a:r>
            <a:r>
              <a:rPr lang="en-US" dirty="0"/>
              <a:t> informed regarding all Safety aspects in buildings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916F3D-DECB-1E76-C209-AB0C0D5DFF10}"/>
              </a:ext>
            </a:extLst>
          </p:cNvPr>
          <p:cNvSpPr txBox="1"/>
          <p:nvPr/>
        </p:nvSpPr>
        <p:spPr>
          <a:xfrm>
            <a:off x="298551" y="1293578"/>
            <a:ext cx="355834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Exchange/sharing of good and bad experiences in the Departments (including Experiments and Large Experiments) including REX</a:t>
            </a:r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EA0384-C412-6DAE-4100-1AABA73D3132}"/>
              </a:ext>
            </a:extLst>
          </p:cNvPr>
          <p:cNvSpPr txBox="1"/>
          <p:nvPr/>
        </p:nvSpPr>
        <p:spPr>
          <a:xfrm>
            <a:off x="7094777" y="1051561"/>
            <a:ext cx="451892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Concrete examples: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Guideline Li-ion batteries charging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Inventory of false floors to prioritise future consolidation interventions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6966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34106105-38A2-5470-A192-74E0B3CC3B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014" r="1" b="19805"/>
          <a:stretch>
            <a:fillRect/>
          </a:stretch>
        </p:blipFill>
        <p:spPr>
          <a:xfrm>
            <a:off x="120650" y="68263"/>
            <a:ext cx="11950700" cy="6180137"/>
          </a:xfrm>
          <a:prstGeom prst="rect">
            <a:avLst/>
          </a:prstGeom>
          <a:noFill/>
        </p:spPr>
      </p:pic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58F3EF92-1ABB-0B5C-E748-7EA4C8538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5</a:t>
            </a:r>
          </a:p>
          <a:p>
            <a:pPr>
              <a:spcAft>
                <a:spcPts val="600"/>
              </a:spcAft>
            </a:pPr>
            <a:r>
              <a:rPr lang="en-US"/>
              <a:t>5 June 2025</a:t>
            </a:r>
          </a:p>
          <a:p>
            <a:pPr>
              <a:spcAft>
                <a:spcPts val="600"/>
              </a:spcAft>
            </a:pP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6CE74C-3C18-FE92-3D27-CC07423E1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TSO meet-up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FD7B596B-3C56-4859-6309-97CEB7BDE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8" name="Alternative Process 7">
            <a:extLst>
              <a:ext uri="{FF2B5EF4-FFF2-40B4-BE49-F238E27FC236}">
                <a16:creationId xmlns:a16="http://schemas.microsoft.com/office/drawing/2014/main" id="{67FCBB3C-A811-2D4A-1B8F-6837637C173E}"/>
              </a:ext>
            </a:extLst>
          </p:cNvPr>
          <p:cNvSpPr/>
          <p:nvPr/>
        </p:nvSpPr>
        <p:spPr>
          <a:xfrm rot="20710975" flipH="1">
            <a:off x="245612" y="615977"/>
            <a:ext cx="3141015" cy="1385703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On behalf of the DSOC, </a:t>
            </a:r>
          </a:p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THANK YOU FOR YOUR COLLABORATION AND FOR YOUR INCREDIBLE WORK!!!</a:t>
            </a:r>
            <a:r>
              <a:rPr lang="en-CH" b="1" dirty="0">
                <a:solidFill>
                  <a:schemeClr val="bg2">
                    <a:lumMod val="10000"/>
                  </a:schemeClr>
                </a:solidFill>
                <a:highlight>
                  <a:srgbClr val="FFFF00"/>
                </a:highlight>
              </a:rPr>
              <a:t>  </a:t>
            </a:r>
            <a:endParaRPr lang="en-CH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238254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10013</TotalTime>
  <Words>310</Words>
  <Application>Microsoft Macintosh PowerPoint</Application>
  <PresentationFormat>Widescreen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TSO meet-up A few words from the chair of the DSOC </vt:lpstr>
      <vt:lpstr>Personal experience</vt:lpstr>
      <vt:lpstr>DSOC mandate</vt:lpstr>
      <vt:lpstr>DSOC               TSO?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Anna Cook</dc:creator>
  <cp:lastModifiedBy>Delphine Letant-Delrieux</cp:lastModifiedBy>
  <cp:revision>82</cp:revision>
  <dcterms:created xsi:type="dcterms:W3CDTF">2023-03-09T16:25:59Z</dcterms:created>
  <dcterms:modified xsi:type="dcterms:W3CDTF">2025-06-02T14:13:01Z</dcterms:modified>
</cp:coreProperties>
</file>