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994" r:id="rId2"/>
    <p:sldId id="954" r:id="rId3"/>
    <p:sldId id="1001" r:id="rId4"/>
    <p:sldId id="1003" r:id="rId5"/>
    <p:sldId id="1023" r:id="rId6"/>
    <p:sldId id="1005" r:id="rId7"/>
    <p:sldId id="1006" r:id="rId8"/>
    <p:sldId id="1009" r:id="rId9"/>
    <p:sldId id="1021" r:id="rId10"/>
    <p:sldId id="1026" r:id="rId11"/>
    <p:sldId id="1025" r:id="rId12"/>
    <p:sldId id="1030" r:id="rId13"/>
    <p:sldId id="1010" r:id="rId14"/>
    <p:sldId id="1015" r:id="rId15"/>
    <p:sldId id="1017" r:id="rId16"/>
    <p:sldId id="1016" r:id="rId17"/>
    <p:sldId id="1028" r:id="rId18"/>
    <p:sldId id="1029" r:id="rId19"/>
    <p:sldId id="1018" r:id="rId20"/>
    <p:sldId id="1019" r:id="rId21"/>
    <p:sldId id="1014" r:id="rId22"/>
    <p:sldId id="1011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J" initials="T" lastIdx="1" clrIdx="0">
    <p:extLst>
      <p:ext uri="{19B8F6BF-5375-455C-9EA6-DF929625EA0E}">
        <p15:presenceInfo xmlns:p15="http://schemas.microsoft.com/office/powerpoint/2012/main" userId="THJ" providerId="None"/>
      </p:ext>
    </p:extLst>
  </p:cmAuthor>
  <p:cmAuthor id="2" name="THJ" initials="T [2]" lastIdx="1" clrIdx="1">
    <p:extLst>
      <p:ext uri="{19B8F6BF-5375-455C-9EA6-DF929625EA0E}">
        <p15:presenceInfo xmlns:p15="http://schemas.microsoft.com/office/powerpoint/2012/main" userId="b52214b2960eeb7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B6B6"/>
    <a:srgbClr val="D8D8D8"/>
    <a:srgbClr val="FF0000"/>
    <a:srgbClr val="B70795"/>
    <a:srgbClr val="0000FF"/>
    <a:srgbClr val="E46262"/>
    <a:srgbClr val="E45D5D"/>
    <a:srgbClr val="E56464"/>
    <a:srgbClr val="0066FF"/>
    <a:srgbClr val="5EAD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15" autoAdjust="0"/>
  </p:normalViewPr>
  <p:slideViewPr>
    <p:cSldViewPr snapToGrid="0">
      <p:cViewPr varScale="1">
        <p:scale>
          <a:sx n="113" d="100"/>
          <a:sy n="113" d="100"/>
        </p:scale>
        <p:origin x="24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3CB8B3-F56F-410A-8180-758048F3CC57}" type="datetimeFigureOut">
              <a:rPr lang="ko-KR" altLang="en-US" smtClean="0"/>
              <a:t>2025-08-25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02810A-03CB-461D-A788-BFD46ED70498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1986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A9296-2D6A-4989-A576-E4C709D697E5}" type="datetimeFigureOut">
              <a:rPr lang="ko-KR" altLang="en-US" smtClean="0"/>
              <a:t>2025-08-25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2BBC-143C-47C4-AB93-E25A00AD319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69766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A9296-2D6A-4989-A576-E4C709D697E5}" type="datetimeFigureOut">
              <a:rPr lang="ko-KR" altLang="en-US" smtClean="0"/>
              <a:t>2025-08-25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2BBC-143C-47C4-AB93-E25A00AD319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3897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A9296-2D6A-4989-A576-E4C709D697E5}" type="datetimeFigureOut">
              <a:rPr lang="ko-KR" altLang="en-US" smtClean="0"/>
              <a:t>2025-08-25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2BBC-143C-47C4-AB93-E25A00AD319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83559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09709A60-8A16-4ADA-A3A8-2E4E7BC1ED1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34" t="33785" r="20000" b="25504"/>
          <a:stretch/>
        </p:blipFill>
        <p:spPr>
          <a:xfrm>
            <a:off x="8367102" y="16728"/>
            <a:ext cx="719395" cy="585439"/>
          </a:xfrm>
          <a:prstGeom prst="rect">
            <a:avLst/>
          </a:prstGeom>
        </p:spPr>
      </p:pic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A9B8094E-CC82-4DF3-B661-7B891E646A99}"/>
              </a:ext>
            </a:extLst>
          </p:cNvPr>
          <p:cNvCxnSpPr>
            <a:cxnSpLocks/>
          </p:cNvCxnSpPr>
          <p:nvPr userDrawn="1"/>
        </p:nvCxnSpPr>
        <p:spPr>
          <a:xfrm>
            <a:off x="0" y="646776"/>
            <a:ext cx="9144000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5792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A9296-2D6A-4989-A576-E4C709D697E5}" type="datetimeFigureOut">
              <a:rPr lang="ko-KR" altLang="en-US" smtClean="0"/>
              <a:t>2025-08-25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2BBC-143C-47C4-AB93-E25A00AD319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2132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A9296-2D6A-4989-A576-E4C709D697E5}" type="datetimeFigureOut">
              <a:rPr lang="ko-KR" altLang="en-US" smtClean="0"/>
              <a:t>2025-08-25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2BBC-143C-47C4-AB93-E25A00AD319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97839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A9296-2D6A-4989-A576-E4C709D697E5}" type="datetimeFigureOut">
              <a:rPr lang="ko-KR" altLang="en-US" smtClean="0"/>
              <a:t>2025-08-25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2BBC-143C-47C4-AB93-E25A00AD319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5644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A9296-2D6A-4989-A576-E4C709D697E5}" type="datetimeFigureOut">
              <a:rPr lang="ko-KR" altLang="en-US" smtClean="0"/>
              <a:t>2025-08-25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2BBC-143C-47C4-AB93-E25A00AD319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3050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A9296-2D6A-4989-A576-E4C709D697E5}" type="datetimeFigureOut">
              <a:rPr lang="ko-KR" altLang="en-US" smtClean="0"/>
              <a:t>2025-08-25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2BBC-143C-47C4-AB93-E25A00AD319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82982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A9296-2D6A-4989-A576-E4C709D697E5}" type="datetimeFigureOut">
              <a:rPr lang="ko-KR" altLang="en-US" smtClean="0"/>
              <a:t>2025-08-25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2BBC-143C-47C4-AB93-E25A00AD319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10740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A9296-2D6A-4989-A576-E4C709D697E5}" type="datetimeFigureOut">
              <a:rPr lang="ko-KR" altLang="en-US" smtClean="0"/>
              <a:t>2025-08-25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2BBC-143C-47C4-AB93-E25A00AD319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82385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A9296-2D6A-4989-A576-E4C709D697E5}" type="datetimeFigureOut">
              <a:rPr lang="ko-KR" altLang="en-US" smtClean="0"/>
              <a:t>2025-08-25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92BBC-143C-47C4-AB93-E25A00AD319F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8315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1.png"/><Relationship Id="rId4" Type="http://schemas.openxmlformats.org/officeDocument/2006/relationships/image" Target="../media/image6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40.png"/><Relationship Id="rId7" Type="http://schemas.openxmlformats.org/officeDocument/2006/relationships/image" Target="../media/image680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00.png"/><Relationship Id="rId10" Type="http://schemas.openxmlformats.org/officeDocument/2006/relationships/hyperlink" Target="https://www.youtube.com/playlist?list=PLhT9Np0-FMHBjkejei0bb9qbxbWKHAUXf" TargetMode="External"/><Relationship Id="rId4" Type="http://schemas.openxmlformats.org/officeDocument/2006/relationships/image" Target="../media/image590.png"/><Relationship Id="rId9" Type="http://schemas.openxmlformats.org/officeDocument/2006/relationships/image" Target="../media/image69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630.png"/><Relationship Id="rId5" Type="http://schemas.openxmlformats.org/officeDocument/2006/relationships/image" Target="../media/image68.png"/><Relationship Id="rId4" Type="http://schemas.openxmlformats.org/officeDocument/2006/relationships/image" Target="../media/image7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playlist?list=PLhT9Np0-FMHBjkejei0bb9qbxbWKHAUXf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9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1.png"/><Relationship Id="rId4" Type="http://schemas.openxmlformats.org/officeDocument/2006/relationships/image" Target="../media/image7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2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850.png"/><Relationship Id="rId5" Type="http://schemas.openxmlformats.org/officeDocument/2006/relationships/image" Target="../media/image68.png"/><Relationship Id="rId4" Type="http://schemas.openxmlformats.org/officeDocument/2006/relationships/image" Target="../media/image8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2.pn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750.png"/><Relationship Id="rId5" Type="http://schemas.openxmlformats.org/officeDocument/2006/relationships/image" Target="../media/image68.png"/><Relationship Id="rId4" Type="http://schemas.openxmlformats.org/officeDocument/2006/relationships/image" Target="../media/image8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image" Target="../media/image86.png"/><Relationship Id="rId5" Type="http://schemas.openxmlformats.org/officeDocument/2006/relationships/image" Target="../media/image68.png"/><Relationship Id="rId4" Type="http://schemas.openxmlformats.org/officeDocument/2006/relationships/image" Target="../media/image8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8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38.png"/><Relationship Id="rId18" Type="http://schemas.openxmlformats.org/officeDocument/2006/relationships/image" Target="../media/image43.png"/><Relationship Id="rId26" Type="http://schemas.openxmlformats.org/officeDocument/2006/relationships/image" Target="../media/image51.png"/><Relationship Id="rId3" Type="http://schemas.openxmlformats.org/officeDocument/2006/relationships/image" Target="../media/image23.png"/><Relationship Id="rId21" Type="http://schemas.openxmlformats.org/officeDocument/2006/relationships/image" Target="../media/image46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17" Type="http://schemas.openxmlformats.org/officeDocument/2006/relationships/image" Target="../media/image42.png"/><Relationship Id="rId25" Type="http://schemas.openxmlformats.org/officeDocument/2006/relationships/image" Target="../media/image50.png"/><Relationship Id="rId2" Type="http://schemas.openxmlformats.org/officeDocument/2006/relationships/image" Target="../media/image22.png"/><Relationship Id="rId16" Type="http://schemas.openxmlformats.org/officeDocument/2006/relationships/image" Target="../media/image41.png"/><Relationship Id="rId20" Type="http://schemas.openxmlformats.org/officeDocument/2006/relationships/image" Target="../media/image45.png"/><Relationship Id="rId29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24" Type="http://schemas.openxmlformats.org/officeDocument/2006/relationships/image" Target="../media/image49.png"/><Relationship Id="rId5" Type="http://schemas.openxmlformats.org/officeDocument/2006/relationships/image" Target="../media/image30.png"/><Relationship Id="rId15" Type="http://schemas.openxmlformats.org/officeDocument/2006/relationships/image" Target="../media/image40.png"/><Relationship Id="rId23" Type="http://schemas.openxmlformats.org/officeDocument/2006/relationships/image" Target="../media/image48.png"/><Relationship Id="rId28" Type="http://schemas.openxmlformats.org/officeDocument/2006/relationships/image" Target="../media/image27.png"/><Relationship Id="rId10" Type="http://schemas.openxmlformats.org/officeDocument/2006/relationships/image" Target="../media/image35.png"/><Relationship Id="rId19" Type="http://schemas.openxmlformats.org/officeDocument/2006/relationships/image" Target="../media/image44.png"/><Relationship Id="rId31" Type="http://schemas.openxmlformats.org/officeDocument/2006/relationships/image" Target="../media/image33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Relationship Id="rId22" Type="http://schemas.openxmlformats.org/officeDocument/2006/relationships/image" Target="../media/image25.png"/><Relationship Id="rId27" Type="http://schemas.openxmlformats.org/officeDocument/2006/relationships/image" Target="../media/image52.png"/><Relationship Id="rId30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3E90E9-C56F-49E7-8A99-6BB457498A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201" y="1298224"/>
            <a:ext cx="8399597" cy="1055463"/>
          </a:xfrm>
        </p:spPr>
        <p:txBody>
          <a:bodyPr>
            <a:noAutofit/>
          </a:bodyPr>
          <a:lstStyle/>
          <a:p>
            <a:r>
              <a:rPr lang="en-US" altLang="ko-KR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Bubble</a:t>
            </a:r>
            <a:r>
              <a:rPr lang="ko-KR" alt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nucleation vs phase mixing</a:t>
            </a:r>
            <a:br>
              <a:rPr lang="en-US" altLang="ko-KR" sz="3200" b="1" dirty="0"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altLang="ko-KR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around the spinodal temperature</a:t>
            </a:r>
            <a:endParaRPr lang="ko-KR" alt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D421F67-906F-4CCB-9352-DEC37A0E34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2998" y="3873905"/>
            <a:ext cx="6858000" cy="883359"/>
          </a:xfrm>
        </p:spPr>
        <p:txBody>
          <a:bodyPr>
            <a:normAutofit/>
          </a:bodyPr>
          <a:lstStyle/>
          <a:p>
            <a:r>
              <a:rPr lang="en-US" altLang="ko-KR" sz="2000" b="1" dirty="0">
                <a:latin typeface="Cambria" panose="02040503050406030204" pitchFamily="18" charset="0"/>
                <a:cs typeface="Times New Roman" panose="02020603050405020304" pitchFamily="18" charset="0"/>
              </a:rPr>
              <a:t>Tae Hyun Jung </a:t>
            </a:r>
            <a:r>
              <a:rPr lang="en-US" altLang="ko-KR" sz="2000" dirty="0"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1800" dirty="0">
                <a:latin typeface="Cambria" panose="02040503050406030204" pitchFamily="18" charset="0"/>
                <a:cs typeface="Times New Roman" panose="02020603050405020304" pitchFamily="18" charset="0"/>
              </a:rPr>
              <a:t>IBS CTPU PTC)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812681F-8060-456D-AE65-8456914DE517}"/>
                  </a:ext>
                </a:extLst>
              </p:cNvPr>
              <p:cNvSpPr txBox="1"/>
              <p:nvPr/>
            </p:nvSpPr>
            <p:spPr>
              <a:xfrm>
                <a:off x="1227566" y="5294342"/>
                <a:ext cx="6688863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Tomasz P. </a:t>
                </a:r>
                <a:r>
                  <a:rPr lang="en-US" altLang="ko-KR" sz="1600" b="1" dirty="0" err="1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Dutka</a:t>
                </a:r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(KIAS), THJ (IBS), Chang Sub Shin (CNU),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𝟐𝟒𝟏𝟐</m:t>
                      </m:r>
                      <m:r>
                        <a:rPr lang="en-US" altLang="ko-KR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ko-KR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𝟏𝟓𝟖𝟔𝟒</m:t>
                      </m:r>
                    </m:oMath>
                  </m:oMathPara>
                </a14:m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812681F-8060-456D-AE65-8456914DE5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7566" y="5294342"/>
                <a:ext cx="6688863" cy="492443"/>
              </a:xfrm>
              <a:prstGeom prst="rect">
                <a:avLst/>
              </a:prstGeom>
              <a:blipFill>
                <a:blip r:embed="rId2"/>
                <a:stretch>
                  <a:fillRect t="-13580" b="-370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7460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>
            <a:extLst>
              <a:ext uri="{FF2B5EF4-FFF2-40B4-BE49-F238E27FC236}">
                <a16:creationId xmlns:a16="http://schemas.microsoft.com/office/drawing/2014/main" id="{CE51B1E1-7A10-4336-B82C-EA2AE3CD41C4}"/>
              </a:ext>
            </a:extLst>
          </p:cNvPr>
          <p:cNvGrpSpPr/>
          <p:nvPr/>
        </p:nvGrpSpPr>
        <p:grpSpPr>
          <a:xfrm>
            <a:off x="6177700" y="1014262"/>
            <a:ext cx="2868406" cy="2372217"/>
            <a:chOff x="5625337" y="674511"/>
            <a:chExt cx="3454635" cy="2857035"/>
          </a:xfrm>
        </p:grpSpPr>
        <p:pic>
          <p:nvPicPr>
            <p:cNvPr id="2" name="그림 1">
              <a:extLst>
                <a:ext uri="{FF2B5EF4-FFF2-40B4-BE49-F238E27FC236}">
                  <a16:creationId xmlns:a16="http://schemas.microsoft.com/office/drawing/2014/main" id="{E219D634-87CC-4D38-9385-5F687CB635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75886" y="674511"/>
              <a:ext cx="3304086" cy="275448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92927F54-03EA-46CE-B24D-21A2842D5465}"/>
                    </a:ext>
                  </a:extLst>
                </p:cNvPr>
                <p:cNvSpPr txBox="1"/>
                <p:nvPr/>
              </p:nvSpPr>
              <p:spPr>
                <a:xfrm>
                  <a:off x="6397464" y="3272071"/>
                  <a:ext cx="2060931" cy="25947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ko-KR" sz="1400" b="0" i="1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∼</m:t>
                      </m:r>
                    </m:oMath>
                  </a14:m>
                  <a:r>
                    <a:rPr lang="en-US" altLang="ko-KR" sz="1400" dirty="0">
                      <a:latin typeface="Cambria" panose="02040503050406030204" pitchFamily="18" charset="0"/>
                      <a:ea typeface="Cambria" panose="02040503050406030204" pitchFamily="18" charset="0"/>
                    </a:rPr>
                    <a:t>Yukawa coupling</a:t>
                  </a:r>
                  <a:endParaRPr lang="ko-KR" altLang="en-US" sz="1400" dirty="0">
                    <a:latin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92927F54-03EA-46CE-B24D-21A2842D54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97464" y="3272071"/>
                  <a:ext cx="2060931" cy="259475"/>
                </a:xfrm>
                <a:prstGeom prst="rect">
                  <a:avLst/>
                </a:prstGeom>
                <a:blipFill>
                  <a:blip r:embed="rId3"/>
                  <a:stretch>
                    <a:fillRect l="-2143" t="-27778" b="-44444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2D72E61A-C788-41D8-BC52-055C2D2B28C7}"/>
                    </a:ext>
                  </a:extLst>
                </p:cNvPr>
                <p:cNvSpPr txBox="1"/>
                <p:nvPr/>
              </p:nvSpPr>
              <p:spPr>
                <a:xfrm rot="16200000">
                  <a:off x="4877008" y="1802011"/>
                  <a:ext cx="1797757" cy="30110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∼</m:t>
                        </m:r>
                        <m:sSub>
                          <m:sSubPr>
                            <m:ctrlPr>
                              <a:rPr lang="en-US" altLang="ko-KR" sz="140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ko-KR" sz="1400" b="0" i="0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altLang="ko-KR" sz="1400" b="0" i="0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10</m:t>
                            </m:r>
                          </m:sub>
                        </m:sSub>
                        <m:r>
                          <a:rPr lang="en-US" altLang="ko-KR" sz="1400" b="0" i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altLang="ko-KR" sz="140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sz="1400" b="0" i="1" smtClean="0"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400" b="0" i="1" smtClean="0"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ko-KR" sz="1400" b="0" i="1" smtClean="0"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ko-KR" sz="140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en-US" altLang="ko-KR" sz="1400" b="0" i="1" smtClean="0"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400" b="0" i="1" smtClean="0"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ko-KR" sz="1400" b="0" i="1" smtClean="0"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𝜙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ko-KR" altLang="en-US" sz="1400" dirty="0">
                    <a:latin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2D72E61A-C788-41D8-BC52-055C2D2B28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4877008" y="1802011"/>
                  <a:ext cx="1797757" cy="301100"/>
                </a:xfrm>
                <a:prstGeom prst="rect">
                  <a:avLst/>
                </a:prstGeom>
                <a:blipFill>
                  <a:blip r:embed="rId4"/>
                  <a:stretch>
                    <a:fillRect r="-21951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" name="직사각형 7">
            <a:extLst>
              <a:ext uri="{FF2B5EF4-FFF2-40B4-BE49-F238E27FC236}">
                <a16:creationId xmlns:a16="http://schemas.microsoft.com/office/drawing/2014/main" id="{C663113B-8A47-4A9D-8760-3DD62E6859C9}"/>
              </a:ext>
            </a:extLst>
          </p:cNvPr>
          <p:cNvSpPr/>
          <p:nvPr/>
        </p:nvSpPr>
        <p:spPr>
          <a:xfrm>
            <a:off x="431914" y="43874"/>
            <a:ext cx="34281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Gravitational waves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CBFAAB7-7A05-4B6C-B90A-DDBE25ADCE3A}"/>
                  </a:ext>
                </a:extLst>
              </p:cNvPr>
              <p:cNvSpPr txBox="1"/>
              <p:nvPr/>
            </p:nvSpPr>
            <p:spPr>
              <a:xfrm>
                <a:off x="146396" y="815216"/>
                <a:ext cx="6054610" cy="44726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ko-KR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Therefore,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≃</m:t>
                    </m:r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⇒</m:t>
                    </m:r>
                    <m:r>
                      <a:rPr lang="en-US" altLang="ko-KR" b="0" i="0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 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𝛼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ko-KR" b="0" i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can be as large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ko-KR" b="0" i="1" smtClean="0"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ko-KR" b="0" i="1" smtClean="0">
                                        <a:latin typeface="Cambria Math" panose="02040503050406030204" pitchFamily="18" charset="0"/>
                                        <a:ea typeface="Cambria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  <a:ea typeface="Cambria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  <a:ea typeface="Cambria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ko-KR" b="0" i="1" smtClean="0">
                                        <a:latin typeface="Cambria Math" panose="02040503050406030204" pitchFamily="18" charset="0"/>
                                        <a:ea typeface="Cambria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  <a:ea typeface="Cambria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  <a:ea typeface="Cambria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altLang="ko-KR" b="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ko-KR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Due to the rapid change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altLang="ko-KR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, we have a large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0" i="1" smtClean="0">
                          <a:latin typeface="Cambria Math" panose="02040503050406030204" pitchFamily="18" charset="0"/>
                        </a:rPr>
                        <m:t>100 </m:t>
                      </m:r>
                      <m:r>
                        <a:rPr lang="en-US" altLang="ko-K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r>
                        <a:rPr lang="en-US" altLang="ko-K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altLang="ko-K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</m:oMath>
                  </m:oMathPara>
                </a14:m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ko-KR" dirty="0">
                    <a:latin typeface="Cambria" panose="02040503050406030204" pitchFamily="18" charset="0"/>
                  </a:rPr>
                  <a:t>For SUSY model, it’s easy to have a finite bubble wall velocity by the leading order friction,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ko-KR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ko-KR" b="0" i="1" smtClean="0">
                          <a:latin typeface="Cambria Math" panose="02040503050406030204" pitchFamily="18" charset="0"/>
                        </a:rPr>
                        <m:t>∼</m:t>
                      </m:r>
                      <m:sSubSup>
                        <m:sSubSup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ko-KR" b="0" i="0" smtClean="0">
                              <a:latin typeface="Cambria Math" panose="02040503050406030204" pitchFamily="18" charset="0"/>
                            </a:rPr>
                            <m:t>soft</m:t>
                          </m:r>
                        </m:sub>
                        <m:sup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bSup>
                        <m:sSubSup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  <m:sup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altLang="ko-KR" dirty="0">
                  <a:latin typeface="Cambria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ko-KR" b="0" i="0" smtClean="0">
                              <a:latin typeface="Cambria Math" panose="02040503050406030204" pitchFamily="18" charset="0"/>
                            </a:rPr>
                            <m:t>LO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altLang="ko-KR" b="0" i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</m:sup>
                      </m:sSubSup>
                      <m:r>
                        <a:rPr lang="en-US" altLang="ko-KR" b="0" i="1" smtClean="0">
                          <a:latin typeface="Cambria Math" panose="02040503050406030204" pitchFamily="18" charset="0"/>
                        </a:rPr>
                        <m:t>∼</m:t>
                      </m:r>
                      <m:sSubSup>
                        <m:sSubSup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bSup>
                        <m:sSubSup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altLang="ko-KR" i="1">
                          <a:latin typeface="Cambria Math" panose="02040503050406030204" pitchFamily="18" charset="0"/>
                        </a:rPr>
                        <m:t>∼</m:t>
                      </m:r>
                      <m:sSubSup>
                        <m:sSubSupPr>
                          <m:ctrlPr>
                            <a:rPr lang="en-US" altLang="ko-KR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ko-KR">
                              <a:latin typeface="Cambria Math" panose="02040503050406030204" pitchFamily="18" charset="0"/>
                            </a:rPr>
                            <m:t>soft</m:t>
                          </m:r>
                        </m:sub>
                        <m:sup>
                          <m:r>
                            <a:rPr lang="en-US" altLang="ko-KR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bSup>
                        <m:sSubSupPr>
                          <m:ctrlPr>
                            <a:rPr lang="en-US" altLang="ko-KR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ko-KR" i="1"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  <m:sup>
                          <m:r>
                            <a:rPr lang="en-US" altLang="ko-KR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altLang="ko-KR" dirty="0">
                  <a:latin typeface="Cambria" panose="02040503050406030204" pitchFamily="18" charset="0"/>
                </a:endParaRPr>
              </a:p>
              <a:p>
                <a:r>
                  <a:rPr lang="en-US" altLang="ko-KR" dirty="0">
                    <a:latin typeface="Cambria" panose="02040503050406030204" pitchFamily="18" charset="0"/>
                  </a:rPr>
                  <a:t>   (where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ko-KR">
                            <a:latin typeface="Cambria Math" panose="02040503050406030204" pitchFamily="18" charset="0"/>
                          </a:rPr>
                          <m:t>soft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en-US" altLang="ko-KR" dirty="0">
                    <a:latin typeface="Cambria" panose="02040503050406030204" pitchFamily="18" charset="0"/>
                  </a:rPr>
                  <a:t>).</a:t>
                </a:r>
              </a:p>
              <a:p>
                <a:endParaRPr lang="en-US" altLang="ko-KR" sz="700" dirty="0">
                  <a:latin typeface="Cambria" panose="02040503050406030204" pitchFamily="18" charset="0"/>
                </a:endParaRPr>
              </a:p>
              <a:p>
                <a:r>
                  <a:rPr lang="en-US" altLang="ko-KR" dirty="0">
                    <a:latin typeface="Cambria" panose="020405030504060302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</a:rPr>
                  <a:t> Useful for BSM applications (dark matter, baryogenesis).</a:t>
                </a:r>
              </a:p>
              <a:p>
                <a:r>
                  <a:rPr lang="en-US" altLang="ko-KR" dirty="0">
                    <a:latin typeface="Cambria" panose="02040503050406030204" pitchFamily="18" charset="0"/>
                  </a:rPr>
                  <a:t>        GWs dominated by the sound wave component.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ko-KR" dirty="0">
                  <a:latin typeface="Cambria" panose="02040503050406030204" pitchFamily="18" charset="0"/>
                </a:endParaRPr>
              </a:p>
              <a:p>
                <a:endParaRPr lang="en-US" altLang="ko-KR" dirty="0"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CBFAAB7-7A05-4B6C-B90A-DDBE25ADCE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396" y="815216"/>
                <a:ext cx="6054610" cy="4472635"/>
              </a:xfrm>
              <a:prstGeom prst="rect">
                <a:avLst/>
              </a:prstGeom>
              <a:blipFill>
                <a:blip r:embed="rId5"/>
                <a:stretch>
                  <a:fillRect l="-604" r="-161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직사각형 49">
            <a:extLst>
              <a:ext uri="{FF2B5EF4-FFF2-40B4-BE49-F238E27FC236}">
                <a16:creationId xmlns:a16="http://schemas.microsoft.com/office/drawing/2014/main" id="{E3A340A4-8F1F-4F13-8F9F-DA6209A3CA34}"/>
              </a:ext>
            </a:extLst>
          </p:cNvPr>
          <p:cNvSpPr/>
          <p:nvPr/>
        </p:nvSpPr>
        <p:spPr>
          <a:xfrm>
            <a:off x="6509904" y="822598"/>
            <a:ext cx="217880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[</a:t>
            </a:r>
            <a:r>
              <a:rPr lang="en-US" altLang="ko-KR" sz="1100" b="1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Dutka</a:t>
            </a:r>
            <a:r>
              <a:rPr lang="en-US" altLang="ko-KR" sz="11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THJ, Shin, 2412.15864]</a:t>
            </a:r>
            <a:endParaRPr lang="ko-KR" altLang="en-US" sz="1100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5F2FC38F-053F-4341-90FF-7C901AF2FD2E}"/>
              </a:ext>
            </a:extLst>
          </p:cNvPr>
          <p:cNvSpPr/>
          <p:nvPr/>
        </p:nvSpPr>
        <p:spPr>
          <a:xfrm>
            <a:off x="101420" y="5536404"/>
            <a:ext cx="89411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>
                <a:latin typeface="Cambria" panose="02040503050406030204" pitchFamily="18" charset="0"/>
              </a:rPr>
              <a:t>However, these stories are valid only when the bubble nucleation picture does not break down.</a:t>
            </a:r>
            <a:endParaRPr lang="ko-KR" altLang="en-US" sz="16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221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9295018-34DE-4D4B-8537-7CF2ACE5C241}"/>
              </a:ext>
            </a:extLst>
          </p:cNvPr>
          <p:cNvSpPr/>
          <p:nvPr/>
        </p:nvSpPr>
        <p:spPr>
          <a:xfrm>
            <a:off x="431914" y="43874"/>
            <a:ext cx="76779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What happens around spinodal temperature?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8A1B2D8-2015-4AFE-98DA-B7932B7BC4A4}"/>
                  </a:ext>
                </a:extLst>
              </p:cNvPr>
              <p:cNvSpPr txBox="1"/>
              <p:nvPr/>
            </p:nvSpPr>
            <p:spPr>
              <a:xfrm>
                <a:off x="104422" y="906380"/>
                <a:ext cx="8935155" cy="57639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, the potential barrier disappears rapidly.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ko-KR" sz="105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At the (would-be) percolation temperature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, the barrier width is already smaller than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 while we have the thermal fluctuation of </a:t>
                </a:r>
                <a14:m>
                  <m:oMath xmlns:m="http://schemas.openxmlformats.org/officeDocument/2006/math">
                    <m:r>
                      <a:rPr lang="en-US" altLang="ko-KR" b="0" i="0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|∼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</a:rPr>
                  <a:t>.</a:t>
                </a:r>
              </a:p>
              <a:p>
                <a:endParaRPr lang="en-US" altLang="ko-KR" dirty="0">
                  <a:latin typeface="Cambria" panose="02040503050406030204" pitchFamily="18" charset="0"/>
                </a:endParaRPr>
              </a:p>
              <a:p>
                <a:endParaRPr lang="en-US" altLang="ko-KR" dirty="0">
                  <a:latin typeface="Cambria" panose="02040503050406030204" pitchFamily="18" charset="0"/>
                </a:endParaRPr>
              </a:p>
              <a:p>
                <a:endParaRPr lang="en-US" altLang="ko-KR" dirty="0">
                  <a:latin typeface="Cambria" panose="02040503050406030204" pitchFamily="18" charset="0"/>
                </a:endParaRPr>
              </a:p>
              <a:p>
                <a:endParaRPr lang="en-US" altLang="ko-KR" dirty="0">
                  <a:latin typeface="Cambria" panose="02040503050406030204" pitchFamily="18" charset="0"/>
                </a:endParaRPr>
              </a:p>
              <a:p>
                <a:endParaRPr lang="en-US" altLang="ko-KR" dirty="0">
                  <a:latin typeface="Cambria" panose="02040503050406030204" pitchFamily="18" charset="0"/>
                </a:endParaRPr>
              </a:p>
              <a:p>
                <a:endParaRPr lang="en-US" altLang="ko-KR" dirty="0">
                  <a:latin typeface="Cambria" panose="02040503050406030204" pitchFamily="18" charset="0"/>
                </a:endParaRPr>
              </a:p>
              <a:p>
                <a:endParaRPr lang="en-US" altLang="ko-KR" dirty="0">
                  <a:latin typeface="Cambria" panose="02040503050406030204" pitchFamily="18" charset="0"/>
                </a:endParaRPr>
              </a:p>
              <a:p>
                <a:endParaRPr lang="en-US" altLang="ko-KR" dirty="0">
                  <a:latin typeface="Cambria" panose="02040503050406030204" pitchFamily="18" charset="0"/>
                </a:endParaRPr>
              </a:p>
              <a:p>
                <a:endParaRPr lang="en-US" altLang="ko-KR" dirty="0">
                  <a:latin typeface="Cambria" panose="02040503050406030204" pitchFamily="18" charset="0"/>
                </a:endParaRPr>
              </a:p>
              <a:p>
                <a:endParaRPr lang="en-US" altLang="ko-KR" dirty="0">
                  <a:latin typeface="Cambria" panose="02040503050406030204" pitchFamily="18" charset="0"/>
                </a:endParaRPr>
              </a:p>
              <a:p>
                <a:endParaRPr lang="en-US" altLang="ko-KR" dirty="0">
                  <a:latin typeface="Cambria" panose="020405030504060302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Therefore, in </a:t>
                </a:r>
                <a:r>
                  <a:rPr lang="en-US" altLang="ko-KR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[</a:t>
                </a:r>
                <a:r>
                  <a:rPr lang="en-US" altLang="ko-KR" b="1" dirty="0" err="1">
                    <a:solidFill>
                      <a:schemeClr val="accent6">
                        <a:lumMod val="50000"/>
                      </a:schemeClr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Hiramatsu</a:t>
                </a:r>
                <a:r>
                  <a:rPr lang="en-US" altLang="ko-KR" b="1" dirty="0">
                    <a:solidFill>
                      <a:schemeClr val="accent6">
                        <a:lumMod val="50000"/>
                      </a:schemeClr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, Miyamoto, Yokoyama, 1412.7814</a:t>
                </a:r>
                <a:r>
                  <a:rPr lang="en-US" altLang="ko-KR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]</a:t>
                </a: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, the authors concluded 	</a:t>
                </a:r>
                <a:r>
                  <a:rPr lang="en-US" altLang="ko-KR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“the end of thermal inflation proceed through phase mixing and is therefore not 	accompanied by the formations of bubbles nor appreciable amplitude of gravitational 	waves.”</a:t>
                </a:r>
                <a:endParaRPr lang="ko-KR" altLang="en-US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8A1B2D8-2015-4AFE-98DA-B7932B7BC4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422" y="906380"/>
                <a:ext cx="8935155" cy="5763950"/>
              </a:xfrm>
              <a:prstGeom prst="rect">
                <a:avLst/>
              </a:prstGeom>
              <a:blipFill>
                <a:blip r:embed="rId2"/>
                <a:stretch>
                  <a:fillRect l="-409" t="-741" r="-477" b="-74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직사각형 5">
            <a:extLst>
              <a:ext uri="{FF2B5EF4-FFF2-40B4-BE49-F238E27FC236}">
                <a16:creationId xmlns:a16="http://schemas.microsoft.com/office/drawing/2014/main" id="{CAA1B100-7F55-4B9A-8039-EA3C39B13B3F}"/>
              </a:ext>
            </a:extLst>
          </p:cNvPr>
          <p:cNvSpPr/>
          <p:nvPr/>
        </p:nvSpPr>
        <p:spPr>
          <a:xfrm>
            <a:off x="6603944" y="3765180"/>
            <a:ext cx="24646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u="sng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Schematic figure from</a:t>
            </a:r>
          </a:p>
          <a:p>
            <a:r>
              <a:rPr lang="en-US" altLang="ko-KR" sz="1200" b="1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Hiramatsu</a:t>
            </a:r>
            <a:r>
              <a:rPr lang="en-US" altLang="ko-KR" sz="12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Miyamoto, Yokoyama, </a:t>
            </a:r>
          </a:p>
          <a:p>
            <a:r>
              <a:rPr lang="en-US" altLang="ko-KR" sz="12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1412.7814</a:t>
            </a:r>
            <a:endParaRPr lang="ko-KR" altLang="en-US" sz="1200" dirty="0"/>
          </a:p>
        </p:txBody>
      </p: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8DE0F31B-034F-4E7F-9D21-3140C3D60050}"/>
              </a:ext>
            </a:extLst>
          </p:cNvPr>
          <p:cNvGrpSpPr/>
          <p:nvPr/>
        </p:nvGrpSpPr>
        <p:grpSpPr>
          <a:xfrm>
            <a:off x="2384781" y="2156177"/>
            <a:ext cx="4259989" cy="2693834"/>
            <a:chOff x="1984884" y="809965"/>
            <a:chExt cx="4584697" cy="2899165"/>
          </a:xfrm>
        </p:grpSpPr>
        <p:grpSp>
          <p:nvGrpSpPr>
            <p:cNvPr id="17" name="그룹 16">
              <a:extLst>
                <a:ext uri="{FF2B5EF4-FFF2-40B4-BE49-F238E27FC236}">
                  <a16:creationId xmlns:a16="http://schemas.microsoft.com/office/drawing/2014/main" id="{4243DA21-81C1-4A2C-9695-4A83E0598D08}"/>
                </a:ext>
              </a:extLst>
            </p:cNvPr>
            <p:cNvGrpSpPr/>
            <p:nvPr/>
          </p:nvGrpSpPr>
          <p:grpSpPr>
            <a:xfrm>
              <a:off x="1984884" y="809965"/>
              <a:ext cx="4584697" cy="2899165"/>
              <a:chOff x="1984884" y="749697"/>
              <a:chExt cx="4584697" cy="2899165"/>
            </a:xfrm>
          </p:grpSpPr>
          <p:pic>
            <p:nvPicPr>
              <p:cNvPr id="20" name="그림 19">
                <a:extLst>
                  <a:ext uri="{FF2B5EF4-FFF2-40B4-BE49-F238E27FC236}">
                    <a16:creationId xmlns:a16="http://schemas.microsoft.com/office/drawing/2014/main" id="{25BA6E54-7F9D-4371-ADB5-CD62189F32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84884" y="749697"/>
                <a:ext cx="4571996" cy="2899165"/>
              </a:xfrm>
              <a:prstGeom prst="rect">
                <a:avLst/>
              </a:prstGeom>
            </p:spPr>
          </p:pic>
          <p:cxnSp>
            <p:nvCxnSpPr>
              <p:cNvPr id="21" name="직선 화살표 연결선 20">
                <a:extLst>
                  <a:ext uri="{FF2B5EF4-FFF2-40B4-BE49-F238E27FC236}">
                    <a16:creationId xmlns:a16="http://schemas.microsoft.com/office/drawing/2014/main" id="{08E71730-F8C8-454F-85A9-295BCDDB301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397956" y="1834444"/>
                <a:ext cx="208844" cy="364835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7A9642D-BF97-4508-A6B8-3DDB229EC809}"/>
                  </a:ext>
                </a:extLst>
              </p:cNvPr>
              <p:cNvSpPr txBox="1"/>
              <p:nvPr/>
            </p:nvSpPr>
            <p:spPr>
              <a:xfrm>
                <a:off x="3380467" y="2141643"/>
                <a:ext cx="3189114" cy="3312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>
                    <a:solidFill>
                      <a:srgbClr val="0000FF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(would-be) percolation temperature</a:t>
                </a:r>
                <a:endParaRPr lang="ko-KR" altLang="en-US" sz="1400" dirty="0">
                  <a:solidFill>
                    <a:srgbClr val="0000FF"/>
                  </a:solidFill>
                  <a:latin typeface="Cambria" panose="02040503050406030204" pitchFamily="18" charset="0"/>
                </a:endParaRPr>
              </a:p>
            </p:txBody>
          </p:sp>
        </p:grp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9A520752-CCB2-4544-BEF1-DF1B4A4E6976}"/>
                </a:ext>
              </a:extLst>
            </p:cNvPr>
            <p:cNvSpPr/>
            <p:nvPr/>
          </p:nvSpPr>
          <p:spPr>
            <a:xfrm>
              <a:off x="2725738" y="2460625"/>
              <a:ext cx="266700" cy="1603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1E686DB4-4101-43DA-B282-74ADF9CA6159}"/>
                    </a:ext>
                  </a:extLst>
                </p:cNvPr>
                <p:cNvSpPr txBox="1"/>
                <p:nvPr/>
              </p:nvSpPr>
              <p:spPr>
                <a:xfrm>
                  <a:off x="2713038" y="2448510"/>
                  <a:ext cx="165430" cy="1692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1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11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ko-KR" sz="11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ko-KR" altLang="en-US" sz="1100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BE1033F8-5EC9-487F-8F22-286ECBE834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13038" y="2448510"/>
                  <a:ext cx="165430" cy="169277"/>
                </a:xfrm>
                <a:prstGeom prst="rect">
                  <a:avLst/>
                </a:prstGeom>
                <a:blipFill>
                  <a:blip r:embed="rId5"/>
                  <a:stretch>
                    <a:fillRect l="-18519" r="-11111" b="-22222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442564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C3A71910-9918-48D9-B6A8-EF6BCA190C0D}"/>
              </a:ext>
            </a:extLst>
          </p:cNvPr>
          <p:cNvSpPr/>
          <p:nvPr/>
        </p:nvSpPr>
        <p:spPr>
          <a:xfrm>
            <a:off x="431914" y="43874"/>
            <a:ext cx="4516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Transition without bubble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4FD388A-D9FE-4B9F-ABB1-A8B80BC5968A}"/>
                  </a:ext>
                </a:extLst>
              </p:cNvPr>
              <p:cNvSpPr txBox="1"/>
              <p:nvPr/>
            </p:nvSpPr>
            <p:spPr>
              <a:xfrm>
                <a:off x="104423" y="906380"/>
                <a:ext cx="5564442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altLang="ko-KR" b="1" dirty="0">
                    <a:latin typeface="Cambria" panose="02040503050406030204" pitchFamily="18" charset="0"/>
                  </a:rPr>
                  <a:t>Spinodal decomposition</a:t>
                </a:r>
                <a:r>
                  <a:rPr lang="en-US" altLang="ko-KR" dirty="0">
                    <a:latin typeface="Cambria" panose="02040503050406030204" pitchFamily="18" charset="0"/>
                  </a:rPr>
                  <a:t> is an example where the transition proceeds without bubble.</a:t>
                </a:r>
              </a:p>
              <a:p>
                <a:pPr algn="just"/>
                <a:r>
                  <a:rPr lang="en-US" altLang="ko-KR" dirty="0">
                    <a:latin typeface="Cambria" panose="02040503050406030204" pitchFamily="18" charset="0"/>
                  </a:rPr>
                  <a:t>	</a:t>
                </a:r>
                <a:r>
                  <a:rPr lang="en-US" altLang="ko-KR" sz="1600" dirty="0">
                    <a:latin typeface="Cambria" panose="02040503050406030204" pitchFamily="18" charset="0"/>
                  </a:rPr>
                  <a:t>Note that there is no bounce solution at </a:t>
                </a:r>
                <a14:m>
                  <m:oMath xmlns:m="http://schemas.openxmlformats.org/officeDocument/2006/math">
                    <m:r>
                      <a:rPr lang="en-US" altLang="ko-KR" sz="16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altLang="ko-KR" sz="1600" b="0" i="0" smtClean="0">
                        <a:latin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ko-KR" sz="1600" dirty="0">
                    <a:latin typeface="Cambria" panose="02040503050406030204" pitchFamily="18" charset="0"/>
                  </a:rPr>
                  <a:t>. </a:t>
                </a:r>
              </a:p>
              <a:p>
                <a:pPr algn="just"/>
                <a:r>
                  <a:rPr lang="en-US" altLang="ko-KR" sz="1600" dirty="0">
                    <a:latin typeface="Cambria" panose="02040503050406030204" pitchFamily="18" charset="0"/>
                  </a:rPr>
                  <a:t>	But, 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ko-KR" sz="16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altLang="ko-KR" sz="1600" b="0" i="1" smtClean="0">
                        <a:latin typeface="Cambria Math" panose="02040503050406030204" pitchFamily="18" charset="0"/>
                      </a:rPr>
                      <m:t>≪</m:t>
                    </m:r>
                    <m:sSup>
                      <m:sSupPr>
                        <m:ctrlP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ko-KR" sz="1600" dirty="0">
                    <a:latin typeface="Cambria" panose="020405030504060302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altLang="ko-KR" sz="1600" b="0" i="1" smtClean="0">
                        <a:latin typeface="Cambria Math" panose="02040503050406030204" pitchFamily="18" charset="0"/>
                      </a:rPr>
                      <m:t>≪</m:t>
                    </m:r>
                    <m:r>
                      <a:rPr lang="en-US" altLang="ko-KR" sz="16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altLang="ko-KR" sz="1600" dirty="0">
                    <a:latin typeface="Cambria" panose="02040503050406030204" pitchFamily="18" charset="0"/>
                  </a:rPr>
                  <a:t>, the transition between two 	degenerate minima is very rapid, and proceeds with 	</a:t>
                </a:r>
                <a:r>
                  <a:rPr lang="en-US" altLang="ko-KR" sz="1600" i="1" dirty="0">
                    <a:latin typeface="Cambria" panose="02040503050406030204" pitchFamily="18" charset="0"/>
                  </a:rPr>
                  <a:t>spinodal decomposition</a:t>
                </a:r>
                <a:r>
                  <a:rPr lang="en-US" altLang="ko-KR" sz="1600" dirty="0">
                    <a:latin typeface="Cambria" panose="02040503050406030204" pitchFamily="18" charset="0"/>
                  </a:rPr>
                  <a:t>.</a:t>
                </a:r>
                <a:endParaRPr lang="en-US" altLang="ko-KR" dirty="0">
                  <a:latin typeface="Cambria" panose="02040503050406030204" pitchFamily="18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US" altLang="ko-KR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4FD388A-D9FE-4B9F-ABB1-A8B80BC596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423" y="906380"/>
                <a:ext cx="5564442" cy="1938992"/>
              </a:xfrm>
              <a:prstGeom prst="rect">
                <a:avLst/>
              </a:prstGeom>
              <a:blipFill>
                <a:blip r:embed="rId2"/>
                <a:stretch>
                  <a:fillRect l="-657" t="-2201" r="-98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그룹 11">
            <a:extLst>
              <a:ext uri="{FF2B5EF4-FFF2-40B4-BE49-F238E27FC236}">
                <a16:creationId xmlns:a16="http://schemas.microsoft.com/office/drawing/2014/main" id="{5F50DC1D-1621-4AFC-8528-FD15A48B0CE7}"/>
              </a:ext>
            </a:extLst>
          </p:cNvPr>
          <p:cNvGrpSpPr/>
          <p:nvPr/>
        </p:nvGrpSpPr>
        <p:grpSpPr>
          <a:xfrm>
            <a:off x="2688657" y="3464701"/>
            <a:ext cx="3296210" cy="2889815"/>
            <a:chOff x="5692814" y="2198817"/>
            <a:chExt cx="2948707" cy="2585156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29882F6F-2E63-4D0B-A495-0FA596A19D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39835" y="2198817"/>
              <a:ext cx="2801686" cy="2585156"/>
            </a:xfrm>
            <a:prstGeom prst="rect">
              <a:avLst/>
            </a:prstGeom>
          </p:spPr>
        </p:pic>
        <p:cxnSp>
          <p:nvCxnSpPr>
            <p:cNvPr id="7" name="직선 연결선 6">
              <a:extLst>
                <a:ext uri="{FF2B5EF4-FFF2-40B4-BE49-F238E27FC236}">
                  <a16:creationId xmlns:a16="http://schemas.microsoft.com/office/drawing/2014/main" id="{5976DD07-883C-4443-8551-02C65A4488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23517" y="4137025"/>
              <a:ext cx="2375958" cy="11643"/>
            </a:xfrm>
            <a:prstGeom prst="line">
              <a:avLst/>
            </a:prstGeom>
            <a:ln w="15875">
              <a:solidFill>
                <a:srgbClr val="C00000">
                  <a:alpha val="70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F0AFC42-4F0A-4289-AA05-3B931AFB57CD}"/>
                </a:ext>
              </a:extLst>
            </p:cNvPr>
            <p:cNvSpPr txBox="1"/>
            <p:nvPr/>
          </p:nvSpPr>
          <p:spPr>
            <a:xfrm>
              <a:off x="5692814" y="3990908"/>
              <a:ext cx="359680" cy="260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0.5</a:t>
              </a:r>
              <a:endParaRPr lang="ko-KR" altLang="en-US" sz="2400" b="1" dirty="0">
                <a:solidFill>
                  <a:srgbClr val="C00000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9A4F7A6-FA8C-417C-89A1-785D788110AC}"/>
              </a:ext>
            </a:extLst>
          </p:cNvPr>
          <p:cNvSpPr txBox="1"/>
          <p:nvPr/>
        </p:nvSpPr>
        <p:spPr>
          <a:xfrm>
            <a:off x="5826081" y="5462527"/>
            <a:ext cx="26806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Borrill</a:t>
            </a:r>
            <a:r>
              <a:rPr lang="en-US" altLang="ko-KR" sz="14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altLang="ko-KR" sz="1400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Gleiser</a:t>
            </a:r>
            <a:r>
              <a:rPr lang="en-US" altLang="ko-KR" sz="14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hep-</a:t>
            </a:r>
            <a:r>
              <a:rPr lang="en-US" altLang="ko-KR" sz="1400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ph</a:t>
            </a:r>
            <a:r>
              <a:rPr lang="en-US" altLang="ko-KR" sz="14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/9410235</a:t>
            </a:r>
          </a:p>
          <a:p>
            <a:r>
              <a:rPr lang="en-US" altLang="ko-KR" sz="1400" dirty="0">
                <a:latin typeface="Cambria" panose="02040503050406030204" pitchFamily="18" charset="0"/>
                <a:ea typeface="Cambria" panose="02040503050406030204" pitchFamily="18" charset="0"/>
              </a:rPr>
              <a:t>(before Higgs discovery)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4E72522A-2B36-4002-946E-EB578BEFD2C5}"/>
              </a:ext>
            </a:extLst>
          </p:cNvPr>
          <p:cNvSpPr/>
          <p:nvPr/>
        </p:nvSpPr>
        <p:spPr>
          <a:xfrm>
            <a:off x="2728159" y="3097369"/>
            <a:ext cx="3539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latin typeface="Cambria" panose="02040503050406030204" pitchFamily="18" charset="0"/>
                <a:ea typeface="Cambria" panose="02040503050406030204" pitchFamily="18" charset="0"/>
              </a:rPr>
              <a:t>Ex) EW spinodal decomposition</a:t>
            </a:r>
            <a:endParaRPr lang="en-US" altLang="ko-KR" sz="1600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0DB91AAE-ADA5-4728-85C7-2ADF54D0C161}"/>
              </a:ext>
            </a:extLst>
          </p:cNvPr>
          <p:cNvGrpSpPr/>
          <p:nvPr/>
        </p:nvGrpSpPr>
        <p:grpSpPr>
          <a:xfrm>
            <a:off x="5790782" y="800687"/>
            <a:ext cx="3262978" cy="2150196"/>
            <a:chOff x="5790782" y="800687"/>
            <a:chExt cx="3262978" cy="2150196"/>
          </a:xfrm>
        </p:grpSpPr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37D0EE95-CD60-4145-A01B-D7200BDD9E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90782" y="800687"/>
              <a:ext cx="3262978" cy="2150196"/>
            </a:xfrm>
            <a:prstGeom prst="rect">
              <a:avLst/>
            </a:prstGeom>
          </p:spPr>
        </p:pic>
        <p:cxnSp>
          <p:nvCxnSpPr>
            <p:cNvPr id="17" name="직선 화살표 연결선 16">
              <a:extLst>
                <a:ext uri="{FF2B5EF4-FFF2-40B4-BE49-F238E27FC236}">
                  <a16:creationId xmlns:a16="http://schemas.microsoft.com/office/drawing/2014/main" id="{C0161C8C-160A-4D80-A5CE-5D3C1B9F1D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22271" y="1875786"/>
              <a:ext cx="0" cy="705765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화살표 연결선 18">
              <a:extLst>
                <a:ext uri="{FF2B5EF4-FFF2-40B4-BE49-F238E27FC236}">
                  <a16:creationId xmlns:a16="http://schemas.microsoft.com/office/drawing/2014/main" id="{6A673FF7-879B-4DB1-BD7B-C2C77EF20840}"/>
                </a:ext>
              </a:extLst>
            </p:cNvPr>
            <p:cNvCxnSpPr/>
            <p:nvPr/>
          </p:nvCxnSpPr>
          <p:spPr>
            <a:xfrm>
              <a:off x="6141156" y="2581551"/>
              <a:ext cx="2252133" cy="0"/>
            </a:xfrm>
            <a:prstGeom prst="straightConnector1">
              <a:avLst/>
            </a:prstGeom>
            <a:ln w="22225">
              <a:solidFill>
                <a:srgbClr val="0000FF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7D38061F-E6B6-4144-A64F-2A6DD3B2C9FE}"/>
                    </a:ext>
                  </a:extLst>
                </p:cNvPr>
                <p:cNvSpPr txBox="1"/>
                <p:nvPr/>
              </p:nvSpPr>
              <p:spPr>
                <a:xfrm>
                  <a:off x="7706540" y="2304552"/>
                  <a:ext cx="40248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12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oMath>
                    </m:oMathPara>
                  </a14:m>
                  <a:endParaRPr lang="ko-KR" altLang="en-US" sz="1200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7D38061F-E6B6-4144-A64F-2A6DD3B2C9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06540" y="2304552"/>
                  <a:ext cx="402481" cy="276999"/>
                </a:xfrm>
                <a:prstGeom prst="rect">
                  <a:avLst/>
                </a:prstGeom>
                <a:blipFill>
                  <a:blip r:embed="rId6"/>
                  <a:stretch>
                    <a:fillRect b="-4444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F8097058-E119-4220-9324-56812CC697BF}"/>
                    </a:ext>
                  </a:extLst>
                </p:cNvPr>
                <p:cNvSpPr txBox="1"/>
                <p:nvPr/>
              </p:nvSpPr>
              <p:spPr>
                <a:xfrm>
                  <a:off x="6960159" y="2127956"/>
                  <a:ext cx="46378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ko-KR" sz="12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altLang="ko-KR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oMath>
                    </m:oMathPara>
                  </a14:m>
                  <a:endParaRPr lang="ko-KR" altLang="en-US" sz="1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F8097058-E119-4220-9324-56812CC697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60159" y="2127956"/>
                  <a:ext cx="463780" cy="276999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자유형: 도형 22">
              <a:extLst>
                <a:ext uri="{FF2B5EF4-FFF2-40B4-BE49-F238E27FC236}">
                  <a16:creationId xmlns:a16="http://schemas.microsoft.com/office/drawing/2014/main" id="{5E129E62-9E32-4932-A9AB-D05E83376BD1}"/>
                </a:ext>
              </a:extLst>
            </p:cNvPr>
            <p:cNvSpPr/>
            <p:nvPr/>
          </p:nvSpPr>
          <p:spPr>
            <a:xfrm>
              <a:off x="6406443" y="1523818"/>
              <a:ext cx="1851378" cy="621070"/>
            </a:xfrm>
            <a:custGeom>
              <a:avLst/>
              <a:gdLst>
                <a:gd name="connsiteX0" fmla="*/ 0 w 1851378"/>
                <a:gd name="connsiteY0" fmla="*/ 621070 h 621070"/>
                <a:gd name="connsiteX1" fmla="*/ 987778 w 1851378"/>
                <a:gd name="connsiteY1" fmla="*/ 181 h 621070"/>
                <a:gd name="connsiteX2" fmla="*/ 1851378 w 1851378"/>
                <a:gd name="connsiteY2" fmla="*/ 570270 h 621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51378" h="621070">
                  <a:moveTo>
                    <a:pt x="0" y="621070"/>
                  </a:moveTo>
                  <a:cubicBezTo>
                    <a:pt x="339607" y="314859"/>
                    <a:pt x="679215" y="8648"/>
                    <a:pt x="987778" y="181"/>
                  </a:cubicBezTo>
                  <a:cubicBezTo>
                    <a:pt x="1296341" y="-8286"/>
                    <a:pt x="1573859" y="280992"/>
                    <a:pt x="1851378" y="57027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747F251-6554-4040-84CA-FCE1811EADB6}"/>
                </a:ext>
              </a:extLst>
            </p:cNvPr>
            <p:cNvSpPr txBox="1"/>
            <p:nvPr/>
          </p:nvSpPr>
          <p:spPr>
            <a:xfrm>
              <a:off x="6892737" y="1011124"/>
              <a:ext cx="117536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latin typeface="Cambria" panose="02040503050406030204" pitchFamily="18" charset="0"/>
                  <a:ea typeface="Cambria" panose="02040503050406030204" pitchFamily="18" charset="0"/>
                </a:rPr>
                <a:t>Thermal fluctuation</a:t>
              </a:r>
              <a:endParaRPr lang="ko-KR" altLang="en-US" sz="1400" b="1" dirty="0">
                <a:latin typeface="Cambria" panose="020405030504060302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37CE8BA7-8195-4EFB-940C-2F3E43372DBC}"/>
                    </a:ext>
                  </a:extLst>
                </p:cNvPr>
                <p:cNvSpPr txBox="1"/>
                <p:nvPr/>
              </p:nvSpPr>
              <p:spPr>
                <a:xfrm>
                  <a:off x="8109021" y="959098"/>
                  <a:ext cx="70333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37CE8BA7-8195-4EFB-940C-2F3E43372D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09021" y="959098"/>
                  <a:ext cx="703333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6897" r="-862" b="-1087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652829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88A83E56-C959-4B5F-BA17-A32B8F98D716}"/>
              </a:ext>
            </a:extLst>
          </p:cNvPr>
          <p:cNvSpPr/>
          <p:nvPr/>
        </p:nvSpPr>
        <p:spPr>
          <a:xfrm>
            <a:off x="431914" y="43874"/>
            <a:ext cx="76779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What happens around spinodal temperature?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DDBB6F1-0D70-4E28-9D26-7B05BB945706}"/>
                  </a:ext>
                </a:extLst>
              </p:cNvPr>
              <p:cNvSpPr txBox="1"/>
              <p:nvPr/>
            </p:nvSpPr>
            <p:spPr>
              <a:xfrm>
                <a:off x="111478" y="858392"/>
                <a:ext cx="8921044" cy="41841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However, there are some strange points, yet.</a:t>
                </a:r>
              </a:p>
              <a:p>
                <a:pPr marL="800100" lvl="1" indent="-342900" algn="just">
                  <a:lnSpc>
                    <a:spcPct val="150000"/>
                  </a:lnSpc>
                  <a:buAutoNum type="arabicPeriod"/>
                </a:pPr>
                <a:r>
                  <a:rPr lang="en-US" altLang="ko-KR" b="0" dirty="0"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 and we have the bounce solution, which is the field configuration that requires the least energy for “transitioning”. </a:t>
                </a:r>
              </a:p>
              <a:p>
                <a:pPr lvl="1" algn="just">
                  <a:lnSpc>
                    <a:spcPct val="150000"/>
                  </a:lnSpc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 If the scales of the bounce solution is greater than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𝑇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, it already implies that 	typical thermal fluctuation must be oscillatory around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𝜙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=0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. </a:t>
                </a:r>
                <a:endParaRPr lang="en-US" altLang="ko-KR" b="1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 algn="just">
                  <a:lnSpc>
                    <a:spcPct val="150000"/>
                  </a:lnSpc>
                </a:pPr>
                <a:endParaRPr lang="en-US" altLang="ko-KR" sz="7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800100" lvl="1" indent="-342900" algn="just">
                  <a:lnSpc>
                    <a:spcPct val="150000"/>
                  </a:lnSpc>
                  <a:buFont typeface="+mj-lt"/>
                  <a:buAutoNum type="arabicPeriod" startAt="2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More obvious way to check this is </a:t>
                </a:r>
                <a:r>
                  <a:rPr lang="en-US" altLang="ko-KR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to solve the Langevin equation, and to see how the system evolves.</a:t>
                </a:r>
              </a:p>
              <a:p>
                <a:pPr marL="800100" lvl="1" indent="-342900" algn="just">
                  <a:lnSpc>
                    <a:spcPct val="150000"/>
                  </a:lnSpc>
                  <a:buFont typeface="+mj-lt"/>
                  <a:buAutoNum type="arabicPeriod" startAt="2"/>
                </a:pPr>
                <a:endParaRPr lang="en-US" altLang="ko-KR" sz="8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	</a:t>
                </a:r>
                <a:r>
                  <a:rPr lang="en-US" altLang="ko-KR" sz="1600" i="1" u="sng" dirty="0">
                    <a:latin typeface="Cambria" panose="02040503050406030204" pitchFamily="18" charset="0"/>
                    <a:ea typeface="Cambria" panose="02040503050406030204" pitchFamily="18" charset="0"/>
                  </a:rPr>
                  <a:t>Comment</a:t>
                </a:r>
                <a:r>
                  <a:rPr lang="en-US" altLang="ko-KR" sz="16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: [</a:t>
                </a:r>
                <a:r>
                  <a:rPr lang="en-US" altLang="ko-KR" sz="1100" b="1" dirty="0" err="1">
                    <a:solidFill>
                      <a:schemeClr val="accent6">
                        <a:lumMod val="50000"/>
                      </a:schemeClr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Hiramatsu</a:t>
                </a:r>
                <a:r>
                  <a:rPr lang="en-US" altLang="ko-KR" sz="1100" b="1" dirty="0">
                    <a:solidFill>
                      <a:schemeClr val="accent6">
                        <a:lumMod val="50000"/>
                      </a:schemeClr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, Miyamoto, Yokoyama, 1412.7814</a:t>
                </a:r>
                <a:r>
                  <a:rPr lang="en-US" altLang="ko-KR" sz="16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] also solved the Langevin equation numerically, </a:t>
                </a:r>
              </a:p>
              <a:p>
                <a:r>
                  <a:rPr lang="en-US" altLang="ko-KR" sz="16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			but only focused on evolution of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ko-KR" sz="1600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radPr>
                      <m:deg/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altLang="ko-KR" sz="1600" i="1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ko-KR" sz="1600" i="1"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𝜙</m:t>
                                </m:r>
                              </m:e>
                              <m:sup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</m:rad>
                    <m:r>
                      <a:rPr lang="en-US" altLang="ko-KR" sz="1600" i="1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ko-KR" sz="1600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ko-KR" sz="1600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en-US" altLang="ko-KR" sz="16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to see how fast the transition is. </a:t>
                </a:r>
              </a:p>
              <a:p>
                <a:r>
                  <a:rPr lang="en-US" altLang="ko-KR" sz="16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			The evolution of the whole system was not presented in the paper.</a:t>
                </a:r>
                <a:endParaRPr lang="en-US" altLang="ko-KR" b="1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DDBB6F1-0D70-4E28-9D26-7B05BB9457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478" y="858392"/>
                <a:ext cx="8921044" cy="4184159"/>
              </a:xfrm>
              <a:prstGeom prst="rect">
                <a:avLst/>
              </a:prstGeom>
              <a:blipFill>
                <a:blip r:embed="rId2"/>
                <a:stretch>
                  <a:fillRect l="-410" r="-546" b="-87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3362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88A83E56-C959-4B5F-BA17-A32B8F98D716}"/>
              </a:ext>
            </a:extLst>
          </p:cNvPr>
          <p:cNvSpPr/>
          <p:nvPr/>
        </p:nvSpPr>
        <p:spPr>
          <a:xfrm>
            <a:off x="431914" y="43874"/>
            <a:ext cx="76779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What happens around spinodal temperature?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DDBB6F1-0D70-4E28-9D26-7B05BB945706}"/>
                  </a:ext>
                </a:extLst>
              </p:cNvPr>
              <p:cNvSpPr txBox="1"/>
              <p:nvPr/>
            </p:nvSpPr>
            <p:spPr>
              <a:xfrm>
                <a:off x="172156" y="801261"/>
                <a:ext cx="8799688" cy="554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We solve the Langevin equation</a:t>
                </a:r>
              </a:p>
              <a:p>
                <a:pPr>
                  <a:lnSpc>
                    <a:spcPct val="150000"/>
                  </a:lnSpc>
                </a:pPr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 numerically, where we take the Gaussian white noise</a:t>
                </a:r>
              </a:p>
              <a:p>
                <a:pPr>
                  <a:lnSpc>
                    <a:spcPct val="150000"/>
                  </a:lnSpc>
                </a:pPr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ko-KR" sz="7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Simulation details are given in our paper [</a:t>
                </a:r>
                <a:r>
                  <a:rPr lang="en-US" altLang="ko-KR" b="1" dirty="0" err="1">
                    <a:solidFill>
                      <a:schemeClr val="accent6">
                        <a:lumMod val="50000"/>
                      </a:schemeClr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Dutka</a:t>
                </a:r>
                <a:r>
                  <a:rPr lang="en-US" altLang="ko-KR" b="1" dirty="0">
                    <a:solidFill>
                      <a:schemeClr val="accent6">
                        <a:lumMod val="50000"/>
                      </a:schemeClr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, THJ, Shin, 2412.15864</a:t>
                </a: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].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	</a:t>
                </a:r>
                <a:r>
                  <a:rPr lang="en-US" altLang="ko-KR" sz="16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(Some remarks for experts: we included counter terms while checking up with various small 	lattice spacing, and tested both RK4 and second-order leapfrog method.)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To control the shape of the barrier, </a:t>
                </a:r>
                <a:r>
                  <a:rPr lang="en-US" altLang="ko-KR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we take the polynomial potential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altLang="ko-KR" b="0" i="1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4!</m:t>
                          </m:r>
                        </m:den>
                      </m:f>
                      <m:sSup>
                        <m:sSup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sSubSup>
                                <m:sSubSupPr>
                                  <m:ctrlPr>
                                    <a:rPr lang="en-US" altLang="ko-KR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ko-KR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altLang="ko-KR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𝑏</m:t>
                                  </m:r>
                                </m:sub>
                                <m:sup>
                                  <m:r>
                                    <a:rPr lang="en-US" altLang="ko-KR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b="0" i="1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𝜖</m:t>
                          </m:r>
                        </m:num>
                        <m:den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6!</m:t>
                          </m:r>
                        </m:den>
                      </m:f>
                      <m:sSup>
                        <m:sSup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  We adjust </a:t>
                </a:r>
                <a14:m>
                  <m:oMath xmlns:m="http://schemas.openxmlformats.org/officeDocument/2006/math">
                    <m:r>
                      <a:rPr lang="en-US" altLang="ko-KR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𝜆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altLang="ko-KR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, and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𝜖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, and see how the system evolves.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DDBB6F1-0D70-4E28-9D26-7B05BB9457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156" y="801261"/>
                <a:ext cx="8799688" cy="5542415"/>
              </a:xfrm>
              <a:prstGeom prst="rect">
                <a:avLst/>
              </a:prstGeom>
              <a:blipFill>
                <a:blip r:embed="rId2"/>
                <a:stretch>
                  <a:fillRect l="-416" b="-65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그림 2">
            <a:extLst>
              <a:ext uri="{FF2B5EF4-FFF2-40B4-BE49-F238E27FC236}">
                <a16:creationId xmlns:a16="http://schemas.microsoft.com/office/drawing/2014/main" id="{179B238E-A4DF-459D-97AF-A0C815C918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6034" y="1304110"/>
            <a:ext cx="4771932" cy="348634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33A7672C-741A-4C51-B0DC-FE8F68972C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9857" y="2079530"/>
            <a:ext cx="6404286" cy="292433"/>
          </a:xfrm>
          <a:prstGeom prst="rect">
            <a:avLst/>
          </a:prstGeom>
        </p:spPr>
      </p:pic>
      <p:sp>
        <p:nvSpPr>
          <p:cNvPr id="9" name="오른쪽 중괄호 8">
            <a:extLst>
              <a:ext uri="{FF2B5EF4-FFF2-40B4-BE49-F238E27FC236}">
                <a16:creationId xmlns:a16="http://schemas.microsoft.com/office/drawing/2014/main" id="{19610038-8E58-4A75-B36A-B787172494A2}"/>
              </a:ext>
            </a:extLst>
          </p:cNvPr>
          <p:cNvSpPr/>
          <p:nvPr/>
        </p:nvSpPr>
        <p:spPr>
          <a:xfrm rot="5400000">
            <a:off x="4495798" y="4552002"/>
            <a:ext cx="270935" cy="1732844"/>
          </a:xfrm>
          <a:prstGeom prst="rightBrac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985453-B5C9-4ADA-8506-00C10F2C19D3}"/>
              </a:ext>
            </a:extLst>
          </p:cNvPr>
          <p:cNvSpPr txBox="1"/>
          <p:nvPr/>
        </p:nvSpPr>
        <p:spPr>
          <a:xfrm>
            <a:off x="3852847" y="5603393"/>
            <a:ext cx="1556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Flipped Mexican hat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21BCBCC-8226-4A6D-9D80-D943D2FC68A3}"/>
                  </a:ext>
                </a:extLst>
              </p:cNvPr>
              <p:cNvSpPr txBox="1"/>
              <p:nvPr/>
            </p:nvSpPr>
            <p:spPr>
              <a:xfrm>
                <a:off x="5585691" y="5603393"/>
                <a:ext cx="26661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Stabilize the potential at a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𝜙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ko-KR" sz="12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vev</m:t>
                        </m:r>
                      </m:sub>
                    </m:sSub>
                  </m:oMath>
                </a14:m>
                <a:endParaRPr lang="ko-KR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21BCBCC-8226-4A6D-9D80-D943D2FC68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5691" y="5603393"/>
                <a:ext cx="2666114" cy="276999"/>
              </a:xfrm>
              <a:prstGeom prst="rect">
                <a:avLst/>
              </a:prstGeom>
              <a:blipFill>
                <a:blip r:embed="rId5"/>
                <a:stretch>
                  <a:fillRect t="-2174" b="-1304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39E59E37-CAFD-4341-9405-760D1C6D3483}"/>
              </a:ext>
            </a:extLst>
          </p:cNvPr>
          <p:cNvCxnSpPr/>
          <p:nvPr/>
        </p:nvCxnSpPr>
        <p:spPr>
          <a:xfrm flipH="1" flipV="1">
            <a:off x="6039556" y="5339644"/>
            <a:ext cx="62088" cy="2637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32281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88A83E56-C959-4B5F-BA17-A32B8F98D716}"/>
              </a:ext>
            </a:extLst>
          </p:cNvPr>
          <p:cNvSpPr/>
          <p:nvPr/>
        </p:nvSpPr>
        <p:spPr>
          <a:xfrm>
            <a:off x="431914" y="43874"/>
            <a:ext cx="40911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Benchmark parameters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B94CB9EB-A1D4-4524-838F-9B0D627937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1651"/>
          <a:stretch/>
        </p:blipFill>
        <p:spPr>
          <a:xfrm>
            <a:off x="1527495" y="1436133"/>
            <a:ext cx="5357308" cy="1554434"/>
          </a:xfrm>
          <a:prstGeom prst="rect">
            <a:avLst/>
          </a:prstGeom>
        </p:spPr>
      </p:pic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7FF6DBCA-1999-4798-8478-738441584637}"/>
              </a:ext>
            </a:extLst>
          </p:cNvPr>
          <p:cNvCxnSpPr>
            <a:cxnSpLocks/>
          </p:cNvCxnSpPr>
          <p:nvPr/>
        </p:nvCxnSpPr>
        <p:spPr>
          <a:xfrm flipH="1">
            <a:off x="2838760" y="1246803"/>
            <a:ext cx="39916" cy="3602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7BD6729-1BDB-4761-9BD1-ED297282CC3E}"/>
              </a:ext>
            </a:extLst>
          </p:cNvPr>
          <p:cNvSpPr txBox="1"/>
          <p:nvPr/>
        </p:nvSpPr>
        <p:spPr>
          <a:xfrm>
            <a:off x="2713789" y="938399"/>
            <a:ext cx="1258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latin typeface="Cambria" panose="02040503050406030204" pitchFamily="18" charset="0"/>
                <a:ea typeface="Cambria" panose="02040503050406030204" pitchFamily="18" charset="0"/>
              </a:rPr>
              <a:t> barrier width</a:t>
            </a:r>
            <a:endParaRPr lang="ko-KR" altLang="en-US" sz="1400" dirty="0">
              <a:latin typeface="Cambria" panose="02040503050406030204" pitchFamily="18" charset="0"/>
            </a:endParaRPr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DD1DEA55-55A0-4CA9-9668-F0E96A73D786}"/>
              </a:ext>
            </a:extLst>
          </p:cNvPr>
          <p:cNvCxnSpPr>
            <a:cxnSpLocks/>
          </p:cNvCxnSpPr>
          <p:nvPr/>
        </p:nvCxnSpPr>
        <p:spPr>
          <a:xfrm flipH="1">
            <a:off x="2579118" y="974873"/>
            <a:ext cx="51203" cy="5644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ACC81F3-2877-4171-A35C-3CD7653B7BF8}"/>
              </a:ext>
            </a:extLst>
          </p:cNvPr>
          <p:cNvSpPr txBox="1"/>
          <p:nvPr/>
        </p:nvSpPr>
        <p:spPr>
          <a:xfrm>
            <a:off x="2174232" y="676782"/>
            <a:ext cx="26420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Cambria" panose="02040503050406030204" pitchFamily="18" charset="0"/>
                <a:ea typeface="Cambria" panose="02040503050406030204" pitchFamily="18" charset="0"/>
              </a:rPr>
              <a:t>Steepness around the barrier</a:t>
            </a:r>
            <a:endParaRPr lang="ko-KR" altLang="en-US" sz="1400" dirty="0">
              <a:latin typeface="Cambria" panose="02040503050406030204" pitchFamily="18" charset="0"/>
            </a:endParaRPr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3E9D997F-14BE-43D2-9372-B5A1CC3B0CDA}"/>
              </a:ext>
            </a:extLst>
          </p:cNvPr>
          <p:cNvCxnSpPr>
            <a:cxnSpLocks/>
          </p:cNvCxnSpPr>
          <p:nvPr/>
        </p:nvCxnSpPr>
        <p:spPr>
          <a:xfrm flipH="1">
            <a:off x="3102917" y="1360610"/>
            <a:ext cx="308568" cy="2464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77BC899-2DBF-4197-AF80-25463C487FD8}"/>
                  </a:ext>
                </a:extLst>
              </p:cNvPr>
              <p:cNvSpPr txBox="1"/>
              <p:nvPr/>
            </p:nvSpPr>
            <p:spPr>
              <a:xfrm>
                <a:off x="3298935" y="1098366"/>
                <a:ext cx="20882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determines </a:t>
                </a:r>
                <a:r>
                  <a:rPr lang="en-US" altLang="ko-KR" sz="1400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vev</a:t>
                </a:r>
                <a:r>
                  <a:rPr lang="en-US" altLang="ko-KR" sz="1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en-US" altLang="ko-KR" sz="1400" dirty="0">
                    <a:latin typeface="Cambria" panose="02040503050406030204" pitchFamily="18" charset="0"/>
                  </a:rPr>
                  <a:t>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ko-KR" sz="14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ko-KR" altLang="en-US" sz="1400" dirty="0">
                    <a:latin typeface="Cambria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77BC899-2DBF-4197-AF80-25463C487F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8935" y="1098366"/>
                <a:ext cx="2088200" cy="307777"/>
              </a:xfrm>
              <a:prstGeom prst="rect">
                <a:avLst/>
              </a:prstGeom>
              <a:blipFill>
                <a:blip r:embed="rId3"/>
                <a:stretch>
                  <a:fillRect t="-5882" b="-1764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DC7D6DC7-D086-47EC-92D6-A96CF8FD10A4}"/>
              </a:ext>
            </a:extLst>
          </p:cNvPr>
          <p:cNvCxnSpPr>
            <a:cxnSpLocks/>
          </p:cNvCxnSpPr>
          <p:nvPr/>
        </p:nvCxnSpPr>
        <p:spPr>
          <a:xfrm>
            <a:off x="1277967" y="1693585"/>
            <a:ext cx="255171" cy="231173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6A2ECEF-3E75-45E6-833E-B1BB62CB25DA}"/>
              </a:ext>
            </a:extLst>
          </p:cNvPr>
          <p:cNvSpPr txBox="1"/>
          <p:nvPr/>
        </p:nvSpPr>
        <p:spPr>
          <a:xfrm>
            <a:off x="83995" y="1428040"/>
            <a:ext cx="1250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Cambria" panose="02040503050406030204" pitchFamily="18" charset="0"/>
                <a:ea typeface="Cambria" panose="02040503050406030204" pitchFamily="18" charset="0"/>
              </a:rPr>
              <a:t>Representative</a:t>
            </a:r>
            <a:endParaRPr lang="ko-KR" altLang="en-US" sz="1200" b="1" dirty="0">
              <a:latin typeface="Cambria" panose="02040503050406030204" pitchFamily="18" charset="0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E75D3EB9-D349-4E13-B869-15E01D50A5D9}"/>
              </a:ext>
            </a:extLst>
          </p:cNvPr>
          <p:cNvSpPr/>
          <p:nvPr/>
        </p:nvSpPr>
        <p:spPr>
          <a:xfrm>
            <a:off x="2878676" y="2106865"/>
            <a:ext cx="462844" cy="246457"/>
          </a:xfrm>
          <a:prstGeom prst="rect">
            <a:avLst/>
          </a:prstGeom>
          <a:noFill/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286C61DE-EB4F-47EF-A119-8EC480A87498}"/>
              </a:ext>
            </a:extLst>
          </p:cNvPr>
          <p:cNvSpPr/>
          <p:nvPr/>
        </p:nvSpPr>
        <p:spPr>
          <a:xfrm>
            <a:off x="2135440" y="2410178"/>
            <a:ext cx="207015" cy="220475"/>
          </a:xfrm>
          <a:prstGeom prst="rect">
            <a:avLst/>
          </a:prstGeom>
          <a:noFill/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87308B8D-CAB5-49DE-9124-8D27BD419131}"/>
              </a:ext>
            </a:extLst>
          </p:cNvPr>
          <p:cNvCxnSpPr>
            <a:cxnSpLocks/>
          </p:cNvCxnSpPr>
          <p:nvPr/>
        </p:nvCxnSpPr>
        <p:spPr>
          <a:xfrm>
            <a:off x="1254859" y="2119732"/>
            <a:ext cx="280187" cy="108647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1ED17DE-5666-4FA7-8AAB-D282A7BE5AAE}"/>
                  </a:ext>
                </a:extLst>
              </p:cNvPr>
              <p:cNvSpPr txBox="1"/>
              <p:nvPr/>
            </p:nvSpPr>
            <p:spPr>
              <a:xfrm>
                <a:off x="0" y="1808427"/>
                <a:ext cx="138608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2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Artificially small </a:t>
                </a:r>
              </a:p>
              <a:p>
                <a:pPr algn="ctr"/>
                <a:r>
                  <a:rPr lang="en-US" altLang="ko-KR" sz="1200" b="1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vev</a:t>
                </a:r>
                <a:r>
                  <a:rPr lang="en-US" altLang="ko-KR" sz="12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ko-KR" sz="1200" b="1" i="0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𝚫</m:t>
                    </m:r>
                    <m:sSub>
                      <m:sSubPr>
                        <m:ctrlPr>
                          <a:rPr lang="en-US" altLang="ko-KR" sz="1200" b="1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200" b="1" i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𝐕</m:t>
                        </m:r>
                      </m:e>
                      <m:sub>
                        <m:r>
                          <a:rPr lang="en-US" altLang="ko-KR" sz="1200" b="1" i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US" altLang="ko-KR" sz="1200" b="1" dirty="0">
                  <a:latin typeface="Cambria" panose="02040503050406030204" pitchFamily="18" charset="0"/>
                </a:endParaRPr>
              </a:p>
              <a:p>
                <a:pPr algn="ctr"/>
                <a:r>
                  <a:rPr lang="en-US" altLang="ko-KR" sz="1200" b="1" dirty="0">
                    <a:latin typeface="Cambria" panose="02040503050406030204" pitchFamily="18" charset="0"/>
                  </a:rPr>
                  <a:t>(unphysical)</a:t>
                </a:r>
                <a:endParaRPr lang="ko-KR" altLang="en-US" sz="1200" b="1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1ED17DE-5666-4FA7-8AAB-D282A7BE5A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808427"/>
                <a:ext cx="1386085" cy="646331"/>
              </a:xfrm>
              <a:prstGeom prst="rect">
                <a:avLst/>
              </a:prstGeom>
              <a:blipFill>
                <a:blip r:embed="rId4"/>
                <a:stretch>
                  <a:fillRect t="-943" b="-660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직사각형 30">
            <a:extLst>
              <a:ext uri="{FF2B5EF4-FFF2-40B4-BE49-F238E27FC236}">
                <a16:creationId xmlns:a16="http://schemas.microsoft.com/office/drawing/2014/main" id="{36544872-AE66-4B4A-8DC2-20519A4AFF56}"/>
              </a:ext>
            </a:extLst>
          </p:cNvPr>
          <p:cNvSpPr/>
          <p:nvPr/>
        </p:nvSpPr>
        <p:spPr>
          <a:xfrm>
            <a:off x="3815479" y="2106865"/>
            <a:ext cx="462844" cy="246457"/>
          </a:xfrm>
          <a:prstGeom prst="rect">
            <a:avLst/>
          </a:prstGeom>
          <a:noFill/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1D8066DF-AB78-4540-93F4-4A6AD0BB40B6}"/>
              </a:ext>
            </a:extLst>
          </p:cNvPr>
          <p:cNvSpPr/>
          <p:nvPr/>
        </p:nvSpPr>
        <p:spPr>
          <a:xfrm>
            <a:off x="4722393" y="2106865"/>
            <a:ext cx="318106" cy="246457"/>
          </a:xfrm>
          <a:prstGeom prst="rect">
            <a:avLst/>
          </a:prstGeom>
          <a:noFill/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565A7AE9-6780-4189-9259-D29BA360E726}"/>
              </a:ext>
            </a:extLst>
          </p:cNvPr>
          <p:cNvCxnSpPr>
            <a:cxnSpLocks/>
          </p:cNvCxnSpPr>
          <p:nvPr/>
        </p:nvCxnSpPr>
        <p:spPr>
          <a:xfrm flipV="1">
            <a:off x="1195034" y="2547113"/>
            <a:ext cx="332461" cy="11264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D438B5F-FC58-44AD-A4A6-204444AA4661}"/>
                  </a:ext>
                </a:extLst>
              </p:cNvPr>
              <p:cNvSpPr txBox="1"/>
              <p:nvPr/>
            </p:nvSpPr>
            <p:spPr>
              <a:xfrm>
                <a:off x="318223" y="2530519"/>
                <a:ext cx="83529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Larger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b="1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200" b="1" i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𝚪</m:t>
                        </m:r>
                      </m:e>
                      <m:sub>
                        <m:r>
                          <a:rPr lang="en-US" altLang="ko-KR" sz="1200" b="1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𝒏</m:t>
                        </m:r>
                      </m:sub>
                    </m:sSub>
                  </m:oMath>
                </a14:m>
                <a:endParaRPr lang="ko-KR" altLang="en-US" sz="1200" b="1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D438B5F-FC58-44AD-A4A6-204444AA46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223" y="2530519"/>
                <a:ext cx="835293" cy="276999"/>
              </a:xfrm>
              <a:prstGeom prst="rect">
                <a:avLst/>
              </a:prstGeom>
              <a:blipFill>
                <a:blip r:embed="rId5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5A8B4FC0-5918-4849-80B7-27F84B202ED4}"/>
              </a:ext>
            </a:extLst>
          </p:cNvPr>
          <p:cNvCxnSpPr>
            <a:cxnSpLocks/>
          </p:cNvCxnSpPr>
          <p:nvPr/>
        </p:nvCxnSpPr>
        <p:spPr>
          <a:xfrm flipV="1">
            <a:off x="1237261" y="2824360"/>
            <a:ext cx="297785" cy="166207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3C69501E-330A-433E-BECC-D22055F404D3}"/>
              </a:ext>
            </a:extLst>
          </p:cNvPr>
          <p:cNvSpPr txBox="1"/>
          <p:nvPr/>
        </p:nvSpPr>
        <p:spPr>
          <a:xfrm>
            <a:off x="31139" y="2886131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>
                <a:latin typeface="Cambria" panose="02040503050406030204" pitchFamily="18" charset="0"/>
                <a:ea typeface="Cambria" panose="02040503050406030204" pitchFamily="18" charset="0"/>
              </a:rPr>
              <a:t>Mexican hat</a:t>
            </a:r>
          </a:p>
          <a:p>
            <a:pPr algn="ctr"/>
            <a:r>
              <a:rPr lang="en-US" altLang="ko-KR" sz="1200" b="1" dirty="0">
                <a:latin typeface="Cambria" panose="02040503050406030204" pitchFamily="18" charset="0"/>
                <a:ea typeface="Cambria" panose="02040503050406030204" pitchFamily="18" charset="0"/>
              </a:rPr>
              <a:t>without barrier</a:t>
            </a:r>
          </a:p>
        </p:txBody>
      </p: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5B0707FB-940E-4CE0-A6BF-458B76E0A6AE}"/>
              </a:ext>
            </a:extLst>
          </p:cNvPr>
          <p:cNvGrpSpPr/>
          <p:nvPr/>
        </p:nvGrpSpPr>
        <p:grpSpPr>
          <a:xfrm>
            <a:off x="2135440" y="3076072"/>
            <a:ext cx="5054802" cy="2917506"/>
            <a:chOff x="2558046" y="3375647"/>
            <a:chExt cx="5054802" cy="2917506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4C122C7B-9C92-4426-A857-FCB1160355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9886"/>
            <a:stretch/>
          </p:blipFill>
          <p:spPr>
            <a:xfrm>
              <a:off x="2600321" y="3490365"/>
              <a:ext cx="3990882" cy="273171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FD27CD0A-4CFC-4D34-BA5F-14174ED49C19}"/>
                    </a:ext>
                  </a:extLst>
                </p:cNvPr>
                <p:cNvSpPr txBox="1"/>
                <p:nvPr/>
              </p:nvSpPr>
              <p:spPr>
                <a:xfrm rot="16200000">
                  <a:off x="2114175" y="4588918"/>
                  <a:ext cx="1164742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ko-KR" b="0" i="0" smtClean="0">
                                <a:latin typeface="Cambria Math" panose="02040503050406030204" pitchFamily="18" charset="0"/>
                              </a:rPr>
                              <m:t>eff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)/</m:t>
                        </m:r>
                        <m:sSup>
                          <m:sSup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FD27CD0A-4CFC-4D34-BA5F-14174ED49C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2114175" y="4588918"/>
                  <a:ext cx="1164742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4348" t="-1571" r="-32609" b="-524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직사각형 38">
                  <a:extLst>
                    <a:ext uri="{FF2B5EF4-FFF2-40B4-BE49-F238E27FC236}">
                      <a16:creationId xmlns:a16="http://schemas.microsoft.com/office/drawing/2014/main" id="{CF9A92E3-A829-439B-AC91-A88C5389D140}"/>
                    </a:ext>
                  </a:extLst>
                </p:cNvPr>
                <p:cNvSpPr/>
                <p:nvPr/>
              </p:nvSpPr>
              <p:spPr>
                <a:xfrm>
                  <a:off x="2982809" y="3375647"/>
                  <a:ext cx="768993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altLang="ko-KR" sz="1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14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ko-KR" sz="1400" i="1">
                                <a:latin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</m:oMath>
                    </m:oMathPara>
                  </a14:m>
                  <a:endParaRPr lang="ko-KR" altLang="en-US" sz="1400" dirty="0"/>
                </a:p>
              </p:txBody>
            </p:sp>
          </mc:Choice>
          <mc:Fallback xmlns="">
            <p:sp>
              <p:nvSpPr>
                <p:cNvPr id="39" name="직사각형 38">
                  <a:extLst>
                    <a:ext uri="{FF2B5EF4-FFF2-40B4-BE49-F238E27FC236}">
                      <a16:creationId xmlns:a16="http://schemas.microsoft.com/office/drawing/2014/main" id="{CF9A92E3-A829-439B-AC91-A88C5389D14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82809" y="3375647"/>
                  <a:ext cx="768993" cy="30777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2434EB5E-4DF9-4778-A0FA-3CADCA6458B8}"/>
                    </a:ext>
                  </a:extLst>
                </p:cNvPr>
                <p:cNvSpPr txBox="1"/>
                <p:nvPr/>
              </p:nvSpPr>
              <p:spPr>
                <a:xfrm>
                  <a:off x="4599254" y="6016154"/>
                  <a:ext cx="600869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2434EB5E-4DF9-4778-A0FA-3CADCA6458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99254" y="6016154"/>
                  <a:ext cx="600869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12121" t="-2222" r="-3030" b="-3555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41" name="그림 40">
              <a:extLst>
                <a:ext uri="{FF2B5EF4-FFF2-40B4-BE49-F238E27FC236}">
                  <a16:creationId xmlns:a16="http://schemas.microsoft.com/office/drawing/2014/main" id="{77F89F2D-4A58-486A-9ECF-DBD96AB779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90624" t="38024" r="1474" b="36974"/>
            <a:stretch/>
          </p:blipFill>
          <p:spPr>
            <a:xfrm>
              <a:off x="6676025" y="3813257"/>
              <a:ext cx="936823" cy="1828319"/>
            </a:xfrm>
            <a:prstGeom prst="rect">
              <a:avLst/>
            </a:prstGeom>
          </p:spPr>
        </p:pic>
      </p:grp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393C2FF2-A36D-4389-A510-54E4F8E2D0C4}"/>
              </a:ext>
            </a:extLst>
          </p:cNvPr>
          <p:cNvCxnSpPr/>
          <p:nvPr/>
        </p:nvCxnSpPr>
        <p:spPr>
          <a:xfrm>
            <a:off x="6395165" y="1246803"/>
            <a:ext cx="0" cy="1893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7285B025-52A3-4FE4-845E-80D8FDCC0139}"/>
              </a:ext>
            </a:extLst>
          </p:cNvPr>
          <p:cNvSpPr txBox="1"/>
          <p:nvPr/>
        </p:nvSpPr>
        <p:spPr>
          <a:xfrm>
            <a:off x="5743510" y="783572"/>
            <a:ext cx="1303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latin typeface="Cambria" panose="02040503050406030204" pitchFamily="18" charset="0"/>
                <a:ea typeface="Cambria" panose="02040503050406030204" pitchFamily="18" charset="0"/>
              </a:rPr>
              <a:t>Nucleation rate</a:t>
            </a:r>
          </a:p>
          <a:p>
            <a:pPr algn="ctr"/>
            <a:r>
              <a:rPr lang="en-US" altLang="ko-KR" sz="1200" dirty="0">
                <a:latin typeface="Cambria" panose="02040503050406030204" pitchFamily="18" charset="0"/>
                <a:ea typeface="Cambria" panose="02040503050406030204" pitchFamily="18" charset="0"/>
              </a:rPr>
              <a:t>from </a:t>
            </a:r>
            <a:r>
              <a:rPr lang="en-US" altLang="ko-KR" sz="1200" dirty="0" err="1">
                <a:latin typeface="Cambria" panose="02040503050406030204" pitchFamily="18" charset="0"/>
                <a:ea typeface="Cambria" panose="02040503050406030204" pitchFamily="18" charset="0"/>
              </a:rPr>
              <a:t>BubbleDet</a:t>
            </a:r>
            <a:endParaRPr lang="ko-KR" altLang="en-US" sz="1200" dirty="0">
              <a:latin typeface="Cambria" panose="02040503050406030204" pitchFamily="18" charset="0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39F8091B-C16E-4258-AF12-898449B9A7C4}"/>
              </a:ext>
            </a:extLst>
          </p:cNvPr>
          <p:cNvSpPr/>
          <p:nvPr/>
        </p:nvSpPr>
        <p:spPr>
          <a:xfrm>
            <a:off x="6171217" y="2415822"/>
            <a:ext cx="540023" cy="189331"/>
          </a:xfrm>
          <a:prstGeom prst="rect">
            <a:avLst/>
          </a:prstGeom>
          <a:noFill/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DB086B2-7028-4D51-ACFD-7BA60F4208D0}"/>
              </a:ext>
            </a:extLst>
          </p:cNvPr>
          <p:cNvSpPr txBox="1"/>
          <p:nvPr/>
        </p:nvSpPr>
        <p:spPr>
          <a:xfrm>
            <a:off x="6848221" y="2076323"/>
            <a:ext cx="2007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Cambria" panose="02040503050406030204" pitchFamily="18" charset="0"/>
                <a:ea typeface="Cambria" panose="02040503050406030204" pitchFamily="18" charset="0"/>
              </a:rPr>
              <a:t>(spinodal decomposition)</a:t>
            </a:r>
            <a:endParaRPr lang="ko-KR" altLang="en-US" sz="1200" b="1" dirty="0">
              <a:latin typeface="Cambria" panose="02040503050406030204" pitchFamily="18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5433AA1-A250-4767-8613-D842753E1726}"/>
              </a:ext>
            </a:extLst>
          </p:cNvPr>
          <p:cNvSpPr txBox="1"/>
          <p:nvPr/>
        </p:nvSpPr>
        <p:spPr>
          <a:xfrm>
            <a:off x="6851136" y="2350742"/>
            <a:ext cx="23060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Cambria" panose="02040503050406030204" pitchFamily="18" charset="0"/>
                <a:ea typeface="Cambria" panose="02040503050406030204" pitchFamily="18" charset="0"/>
              </a:rPr>
              <a:t>(large bubble nucleation rate)</a:t>
            </a:r>
            <a:endParaRPr lang="ko-KR" altLang="en-US" sz="1200" b="1" dirty="0">
              <a:latin typeface="Cambria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D9EE4E-D2ED-4F1D-A38D-033AD85DA5CF}"/>
              </a:ext>
            </a:extLst>
          </p:cNvPr>
          <p:cNvSpPr txBox="1"/>
          <p:nvPr/>
        </p:nvSpPr>
        <p:spPr>
          <a:xfrm>
            <a:off x="6848221" y="2669019"/>
            <a:ext cx="12458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Cambria" panose="02040503050406030204" pitchFamily="18" charset="0"/>
                <a:ea typeface="Cambria" panose="02040503050406030204" pitchFamily="18" charset="0"/>
              </a:rPr>
              <a:t>(phase mixing)</a:t>
            </a:r>
            <a:endParaRPr lang="ko-KR" altLang="en-US" sz="1200" b="1" dirty="0">
              <a:latin typeface="Cambria" panose="020405030504060302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8E8537-9688-4EC7-BF3D-CD51F3ADA573}"/>
              </a:ext>
            </a:extLst>
          </p:cNvPr>
          <p:cNvSpPr txBox="1"/>
          <p:nvPr/>
        </p:nvSpPr>
        <p:spPr>
          <a:xfrm>
            <a:off x="6850939" y="1819371"/>
            <a:ext cx="16809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Cambria" panose="02040503050406030204" pitchFamily="18" charset="0"/>
                <a:ea typeface="Cambria" panose="02040503050406030204" pitchFamily="18" charset="0"/>
              </a:rPr>
              <a:t>(enough to conclude)</a:t>
            </a:r>
            <a:endParaRPr lang="ko-KR" altLang="en-US" sz="1200" b="1" dirty="0">
              <a:latin typeface="Cambria" panose="02040503050406030204" pitchFamily="18" charset="0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C34F85A3-2E92-4A08-BC87-0057B5BC9BD5}"/>
              </a:ext>
            </a:extLst>
          </p:cNvPr>
          <p:cNvSpPr/>
          <p:nvPr/>
        </p:nvSpPr>
        <p:spPr>
          <a:xfrm>
            <a:off x="160654" y="6263421"/>
            <a:ext cx="87248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[Our numerical results are uploaded in Tomasz </a:t>
            </a:r>
            <a:r>
              <a:rPr lang="en-US" altLang="ko-KR" sz="1400" b="1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Dutka’s</a:t>
            </a:r>
            <a:r>
              <a:rPr lang="en-US" altLang="ko-KR" sz="14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YouTube channel – </a:t>
            </a:r>
            <a:r>
              <a:rPr lang="en-US" altLang="ko-KR" sz="14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hlinkClick r:id="rId10"/>
              </a:rPr>
              <a:t>link</a:t>
            </a:r>
            <a:r>
              <a:rPr lang="en-US" altLang="ko-KR" sz="14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provided in our abstract]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0814637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enchmark_A">
            <a:hlinkClick r:id="" action="ppaction://media"/>
            <a:extLst>
              <a:ext uri="{FF2B5EF4-FFF2-40B4-BE49-F238E27FC236}">
                <a16:creationId xmlns:a16="http://schemas.microsoft.com/office/drawing/2014/main" id="{1CC5A42C-82F2-4327-B99D-036AF21F615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3797" y="846668"/>
            <a:ext cx="7907239" cy="4447822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06FF044B-CF10-44FD-93C5-918C6F5FCE1C}"/>
              </a:ext>
            </a:extLst>
          </p:cNvPr>
          <p:cNvSpPr/>
          <p:nvPr/>
        </p:nvSpPr>
        <p:spPr>
          <a:xfrm>
            <a:off x="6762580" y="762665"/>
            <a:ext cx="2111022" cy="4802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93272410-4168-4044-8466-AC9768037500}"/>
              </a:ext>
            </a:extLst>
          </p:cNvPr>
          <p:cNvSpPr/>
          <p:nvPr/>
        </p:nvSpPr>
        <p:spPr>
          <a:xfrm>
            <a:off x="302753" y="762666"/>
            <a:ext cx="2111022" cy="4802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0D2D9224-2D19-414C-A5E6-E15951FC48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8549" y="5149449"/>
            <a:ext cx="6837737" cy="1554434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4188170D-7A85-44D0-8562-C279CBD8646B}"/>
              </a:ext>
            </a:extLst>
          </p:cNvPr>
          <p:cNvSpPr/>
          <p:nvPr/>
        </p:nvSpPr>
        <p:spPr>
          <a:xfrm>
            <a:off x="1254125" y="5548491"/>
            <a:ext cx="6766629" cy="2427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AABACAAE-E764-4BEA-BB54-FB060A472501}"/>
              </a:ext>
            </a:extLst>
          </p:cNvPr>
          <p:cNvSpPr/>
          <p:nvPr/>
        </p:nvSpPr>
        <p:spPr>
          <a:xfrm>
            <a:off x="431914" y="43874"/>
            <a:ext cx="37976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Results: Benchmark 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6955D78-DDC4-4BFD-A87A-1FE6BEA0CBE2}"/>
                  </a:ext>
                </a:extLst>
              </p:cNvPr>
              <p:cNvSpPr txBox="1"/>
              <p:nvPr/>
            </p:nvSpPr>
            <p:spPr>
              <a:xfrm>
                <a:off x="6607174" y="2014409"/>
                <a:ext cx="2193056" cy="1569660"/>
              </a:xfrm>
              <a:prstGeom prst="rect">
                <a:avLst/>
              </a:prstGeom>
              <a:noFill/>
              <a:ln w="2222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1600" b="1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⇒</m:t>
                    </m:r>
                  </m:oMath>
                </a14:m>
                <a:r>
                  <a:rPr lang="en-US" altLang="ko-KR" sz="16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 Bubbles nucleate, </a:t>
                </a:r>
              </a:p>
              <a:p>
                <a:r>
                  <a:rPr lang="en-US" altLang="ko-KR" sz="16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expand, and collide </a:t>
                </a:r>
              </a:p>
              <a:p>
                <a:r>
                  <a:rPr lang="en-US" altLang="ko-KR" sz="16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even if the potential </a:t>
                </a:r>
              </a:p>
              <a:p>
                <a:r>
                  <a:rPr lang="en-US" altLang="ko-KR" sz="16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barrier is smaller </a:t>
                </a:r>
              </a:p>
              <a:p>
                <a:r>
                  <a:rPr lang="en-US" altLang="ko-KR" sz="16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than the thermal </a:t>
                </a:r>
              </a:p>
              <a:p>
                <a:r>
                  <a:rPr lang="en-US" altLang="ko-KR" sz="16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fluctuation.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6955D78-DDC4-4BFD-A87A-1FE6BEA0CB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7174" y="2014409"/>
                <a:ext cx="2193056" cy="1569660"/>
              </a:xfrm>
              <a:prstGeom prst="rect">
                <a:avLst/>
              </a:prstGeom>
              <a:blipFill>
                <a:blip r:embed="rId6"/>
                <a:stretch>
                  <a:fillRect t="-763" b="-2672"/>
                </a:stretch>
              </a:blipFill>
              <a:ln w="2222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그림 14">
            <a:extLst>
              <a:ext uri="{FF2B5EF4-FFF2-40B4-BE49-F238E27FC236}">
                <a16:creationId xmlns:a16="http://schemas.microsoft.com/office/drawing/2014/main" id="{29230B4A-76F1-4054-8F20-7157FA1E8A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5798" y="1971693"/>
            <a:ext cx="2267977" cy="145730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B774EC2-E6F0-425F-BDAC-F6E0F27B23B5}"/>
              </a:ext>
            </a:extLst>
          </p:cNvPr>
          <p:cNvSpPr txBox="1"/>
          <p:nvPr/>
        </p:nvSpPr>
        <p:spPr>
          <a:xfrm>
            <a:off x="654456" y="3446969"/>
            <a:ext cx="1250660" cy="295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300" b="1" dirty="0">
                <a:latin typeface="Cambria" panose="02040503050406030204" pitchFamily="18" charset="0"/>
                <a:ea typeface="Cambria" panose="02040503050406030204" pitchFamily="18" charset="0"/>
              </a:rPr>
              <a:t>Color scheme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2EF058FE-2D9C-439B-9ED0-FF5EEC7E2A63}"/>
              </a:ext>
            </a:extLst>
          </p:cNvPr>
          <p:cNvSpPr/>
          <p:nvPr/>
        </p:nvSpPr>
        <p:spPr>
          <a:xfrm>
            <a:off x="6340187" y="722059"/>
            <a:ext cx="27270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[</a:t>
            </a:r>
            <a:r>
              <a:rPr lang="en-US" altLang="ko-KR" sz="1400" b="1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Dutka</a:t>
            </a:r>
            <a:r>
              <a:rPr lang="en-US" altLang="ko-KR" sz="14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THJ, Shin, 2412.15864]</a:t>
            </a:r>
            <a:endParaRPr lang="ko-KR" alt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F298C4-3BED-43CD-890B-F11C0CA349AA}"/>
              </a:ext>
            </a:extLst>
          </p:cNvPr>
          <p:cNvSpPr txBox="1"/>
          <p:nvPr/>
        </p:nvSpPr>
        <p:spPr>
          <a:xfrm>
            <a:off x="6607175" y="3737959"/>
            <a:ext cx="2344906" cy="738664"/>
          </a:xfrm>
          <a:prstGeom prst="rect">
            <a:avLst/>
          </a:prstGeom>
          <a:noFill/>
          <a:ln w="22225"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400" b="1" dirty="0">
                <a:latin typeface="Cambria" panose="02040503050406030204" pitchFamily="18" charset="0"/>
                <a:ea typeface="Cambria" panose="02040503050406030204" pitchFamily="18" charset="0"/>
              </a:rPr>
              <a:t> Thermal fluctuation does not feel a large tachyonic instability.</a:t>
            </a:r>
          </a:p>
        </p:txBody>
      </p:sp>
    </p:spTree>
    <p:extLst>
      <p:ext uri="{BB962C8B-B14F-4D97-AF65-F5344CB8AC3E}">
        <p14:creationId xmlns:p14="http://schemas.microsoft.com/office/powerpoint/2010/main" val="158292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67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D9F276B0-8B08-4F07-A55B-A24348BE7539}"/>
              </a:ext>
            </a:extLst>
          </p:cNvPr>
          <p:cNvSpPr/>
          <p:nvPr/>
        </p:nvSpPr>
        <p:spPr>
          <a:xfrm>
            <a:off x="431914" y="43874"/>
            <a:ext cx="37976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Results: Benchmark A</a:t>
            </a:r>
          </a:p>
        </p:txBody>
      </p:sp>
      <p:pic>
        <p:nvPicPr>
          <p:cNvPr id="4" name="Development of a critical bubble [Ix1bKLDZg0Q]">
            <a:hlinkClick r:id="" action="ppaction://media"/>
            <a:extLst>
              <a:ext uri="{FF2B5EF4-FFF2-40B4-BE49-F238E27FC236}">
                <a16:creationId xmlns:a16="http://schemas.microsoft.com/office/drawing/2014/main" id="{6BEA3659-4516-4FE9-B707-9E6B6BE7CD4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06484" y="1470878"/>
            <a:ext cx="8128000" cy="304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37A967-A84E-4A84-B376-DA382E94F5EC}"/>
              </a:ext>
            </a:extLst>
          </p:cNvPr>
          <p:cNvSpPr txBox="1"/>
          <p:nvPr/>
        </p:nvSpPr>
        <p:spPr>
          <a:xfrm>
            <a:off x="431914" y="925689"/>
            <a:ext cx="7899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>
                <a:latin typeface="Cambria" panose="02040503050406030204" pitchFamily="18" charset="0"/>
                <a:ea typeface="Cambria" panose="02040503050406030204" pitchFamily="18" charset="0"/>
              </a:rPr>
              <a:t>It is fun to see that bubble nucleates via thermal fluctuation as expected!</a:t>
            </a:r>
            <a:endParaRPr lang="ko-KR" altLang="en-US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2C196BE-DAEA-4E33-9C9D-4C2BEE4530E0}"/>
                  </a:ext>
                </a:extLst>
              </p:cNvPr>
              <p:cNvSpPr txBox="1"/>
              <p:nvPr/>
            </p:nvSpPr>
            <p:spPr>
              <a:xfrm>
                <a:off x="392403" y="5387122"/>
                <a:ext cx="7899286" cy="484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n-US" altLang="ko-KR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-axis</a:t>
                </a: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: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  <m:d>
                                  <m:dPr>
                                    <m:ctrlP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</m:d>
                              </m:e>
                            </m:d>
                          </m:e>
                        </m:d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altLang="ko-KR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ko-KR" b="0" i="0" smtClean="0">
                            <a:latin typeface="Cambria Math" panose="02040503050406030204" pitchFamily="18" charset="0"/>
                          </a:rPr>
                          <m:t>surface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∫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m:rPr>
                        <m:sty m:val="p"/>
                      </m:rPr>
                      <a:rPr lang="en-US" altLang="ko-KR" b="0" i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d>
                          <m:d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</m:e>
                    </m:d>
                  </m:oMath>
                </a14:m>
                <a:endParaRPr lang="ko-KR" altLang="en-US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2C196BE-DAEA-4E33-9C9D-4C2BEE4530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403" y="5387122"/>
                <a:ext cx="7899286" cy="484941"/>
              </a:xfrm>
              <a:prstGeom prst="rect">
                <a:avLst/>
              </a:prstGeom>
              <a:blipFill>
                <a:blip r:embed="rId5"/>
                <a:stretch>
                  <a:fillRect l="-463" b="-632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F4F221DB-FE9B-4A91-BB53-95458A11F071}"/>
              </a:ext>
            </a:extLst>
          </p:cNvPr>
          <p:cNvCxnSpPr>
            <a:cxnSpLocks/>
          </p:cNvCxnSpPr>
          <p:nvPr/>
        </p:nvCxnSpPr>
        <p:spPr>
          <a:xfrm flipV="1">
            <a:off x="1004711" y="4422923"/>
            <a:ext cx="0" cy="29583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71BEBA8-E367-4AB8-B79B-99DBFE3BFD41}"/>
              </a:ext>
            </a:extLst>
          </p:cNvPr>
          <p:cNvSpPr txBox="1"/>
          <p:nvPr/>
        </p:nvSpPr>
        <p:spPr>
          <a:xfrm>
            <a:off x="643467" y="4768334"/>
            <a:ext cx="2143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latin typeface="Cambria" panose="02040503050406030204" pitchFamily="18" charset="0"/>
                <a:ea typeface="Cambria" panose="02040503050406030204" pitchFamily="18" charset="0"/>
              </a:rPr>
              <a:t>One of the bubble centers</a:t>
            </a:r>
            <a:endParaRPr lang="ko-KR" altLang="en-US" sz="1400" dirty="0">
              <a:latin typeface="Cambria" panose="02040503050406030204" pitchFamily="18" charset="0"/>
            </a:endParaRPr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70AAD9A0-B8E7-488D-8AD6-9F42D5987CCD}"/>
              </a:ext>
            </a:extLst>
          </p:cNvPr>
          <p:cNvCxnSpPr>
            <a:cxnSpLocks/>
          </p:cNvCxnSpPr>
          <p:nvPr/>
        </p:nvCxnSpPr>
        <p:spPr>
          <a:xfrm flipV="1">
            <a:off x="5091289" y="4422923"/>
            <a:ext cx="0" cy="29583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DEBD68B-C4BE-429B-8C14-9A54017118BC}"/>
              </a:ext>
            </a:extLst>
          </p:cNvPr>
          <p:cNvSpPr txBox="1"/>
          <p:nvPr/>
        </p:nvSpPr>
        <p:spPr>
          <a:xfrm>
            <a:off x="4730045" y="4768334"/>
            <a:ext cx="16237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latin typeface="Cambria" panose="02040503050406030204" pitchFamily="18" charset="0"/>
                <a:ea typeface="Cambria" panose="02040503050406030204" pitchFamily="18" charset="0"/>
              </a:rPr>
              <a:t>Middle of nowhere</a:t>
            </a:r>
            <a:endParaRPr lang="ko-KR" altLang="en-US" sz="1400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FDE44F7-7451-4E2F-BB16-38DC4281DF18}"/>
                  </a:ext>
                </a:extLst>
              </p:cNvPr>
              <p:cNvSpPr txBox="1"/>
              <p:nvPr/>
            </p:nvSpPr>
            <p:spPr>
              <a:xfrm rot="16200000">
                <a:off x="-184227" y="2856378"/>
                <a:ext cx="165539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ko-K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  <m:d>
                                    <m:dPr>
                                      <m:ctrlPr>
                                        <a:rPr lang="en-US" altLang="ko-K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ko-KR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</m:d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altLang="ko-KR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altLang="ko-KR" b="0" i="0" smtClean="0">
                              <a:latin typeface="Cambria Math" panose="02040503050406030204" pitchFamily="18" charset="0"/>
                            </a:rPr>
                            <m:t>surface</m:t>
                          </m:r>
                        </m:sub>
                      </m:sSub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FDE44F7-7451-4E2F-BB16-38DC4281DF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84227" y="2856378"/>
                <a:ext cx="1655390" cy="276999"/>
              </a:xfrm>
              <a:prstGeom prst="rect">
                <a:avLst/>
              </a:prstGeom>
              <a:blipFill>
                <a:blip r:embed="rId6"/>
                <a:stretch>
                  <a:fillRect t="-1476" r="-33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62C5E6E-BA09-4859-85F0-491287AAEBD3}"/>
                  </a:ext>
                </a:extLst>
              </p:cNvPr>
              <p:cNvSpPr txBox="1"/>
              <p:nvPr/>
            </p:nvSpPr>
            <p:spPr>
              <a:xfrm rot="16200000">
                <a:off x="3881289" y="2859042"/>
                <a:ext cx="165539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ko-K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  <m:d>
                                    <m:dPr>
                                      <m:ctrlPr>
                                        <a:rPr lang="en-US" altLang="ko-K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ko-KR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</m:d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altLang="ko-KR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altLang="ko-KR" b="0" i="0" smtClean="0">
                              <a:latin typeface="Cambria Math" panose="02040503050406030204" pitchFamily="18" charset="0"/>
                            </a:rPr>
                            <m:t>surface</m:t>
                          </m:r>
                        </m:sub>
                      </m:sSub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62C5E6E-BA09-4859-85F0-491287AAEB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881289" y="2859042"/>
                <a:ext cx="1655390" cy="276999"/>
              </a:xfrm>
              <a:prstGeom prst="rect">
                <a:avLst/>
              </a:prstGeom>
              <a:blipFill>
                <a:blip r:embed="rId7"/>
                <a:stretch>
                  <a:fillRect t="-1476" r="-33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직사각형 14">
            <a:extLst>
              <a:ext uri="{FF2B5EF4-FFF2-40B4-BE49-F238E27FC236}">
                <a16:creationId xmlns:a16="http://schemas.microsoft.com/office/drawing/2014/main" id="{F7A5A517-7850-4A58-B236-A1B543469A98}"/>
              </a:ext>
            </a:extLst>
          </p:cNvPr>
          <p:cNvSpPr/>
          <p:nvPr/>
        </p:nvSpPr>
        <p:spPr>
          <a:xfrm>
            <a:off x="392403" y="683872"/>
            <a:ext cx="87248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[Our numerical results are uploaded in Tomasz </a:t>
            </a:r>
            <a:r>
              <a:rPr lang="en-US" altLang="ko-KR" sz="1400" b="1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Dutka’s</a:t>
            </a:r>
            <a:r>
              <a:rPr lang="en-US" altLang="ko-KR" sz="14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YouTube channel – </a:t>
            </a:r>
            <a:r>
              <a:rPr lang="en-US" altLang="ko-KR" sz="14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hlinkClick r:id="rId8"/>
              </a:rPr>
              <a:t>link</a:t>
            </a:r>
            <a:r>
              <a:rPr lang="en-US" altLang="ko-KR" sz="14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provided in our abstract]</a:t>
            </a:r>
            <a:endParaRPr lang="ko-KR" altLang="en-US" sz="1400" dirty="0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BD0A8104-0823-4ABB-A04F-C73B9B664FF3}"/>
              </a:ext>
            </a:extLst>
          </p:cNvPr>
          <p:cNvSpPr/>
          <p:nvPr/>
        </p:nvSpPr>
        <p:spPr>
          <a:xfrm>
            <a:off x="3189111" y="2901950"/>
            <a:ext cx="705556" cy="1228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B930DF6E-FEC9-4420-ACBD-CD721F04702B}"/>
              </a:ext>
            </a:extLst>
          </p:cNvPr>
          <p:cNvSpPr/>
          <p:nvPr/>
        </p:nvSpPr>
        <p:spPr>
          <a:xfrm>
            <a:off x="7242178" y="2930530"/>
            <a:ext cx="745276" cy="11985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FE0C2EBE-7D38-4D2C-BA96-88802D588517}"/>
              </a:ext>
            </a:extLst>
          </p:cNvPr>
          <p:cNvCxnSpPr>
            <a:cxnSpLocks/>
          </p:cNvCxnSpPr>
          <p:nvPr/>
        </p:nvCxnSpPr>
        <p:spPr>
          <a:xfrm>
            <a:off x="3538713" y="2901950"/>
            <a:ext cx="0" cy="1254165"/>
          </a:xfrm>
          <a:prstGeom prst="line">
            <a:avLst/>
          </a:prstGeom>
          <a:ln w="15875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3E5C0583-A8A2-416E-9CF6-3C7E63EA4EBE}"/>
              </a:ext>
            </a:extLst>
          </p:cNvPr>
          <p:cNvCxnSpPr>
            <a:cxnSpLocks/>
          </p:cNvCxnSpPr>
          <p:nvPr/>
        </p:nvCxnSpPr>
        <p:spPr>
          <a:xfrm>
            <a:off x="3184347" y="3244133"/>
            <a:ext cx="713352" cy="0"/>
          </a:xfrm>
          <a:prstGeom prst="line">
            <a:avLst/>
          </a:prstGeom>
          <a:ln w="6350">
            <a:solidFill>
              <a:srgbClr val="B6B6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>
            <a:extLst>
              <a:ext uri="{FF2B5EF4-FFF2-40B4-BE49-F238E27FC236}">
                <a16:creationId xmlns:a16="http://schemas.microsoft.com/office/drawing/2014/main" id="{EBC4C989-7F11-4693-934B-E2E8AEDFA5C1}"/>
              </a:ext>
            </a:extLst>
          </p:cNvPr>
          <p:cNvCxnSpPr>
            <a:cxnSpLocks/>
          </p:cNvCxnSpPr>
          <p:nvPr/>
        </p:nvCxnSpPr>
        <p:spPr>
          <a:xfrm>
            <a:off x="3181315" y="3715621"/>
            <a:ext cx="713352" cy="0"/>
          </a:xfrm>
          <a:prstGeom prst="line">
            <a:avLst/>
          </a:prstGeom>
          <a:ln w="6350">
            <a:solidFill>
              <a:srgbClr val="B6B6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>
            <a:extLst>
              <a:ext uri="{FF2B5EF4-FFF2-40B4-BE49-F238E27FC236}">
                <a16:creationId xmlns:a16="http://schemas.microsoft.com/office/drawing/2014/main" id="{84F73A36-7833-495C-BB60-E6AC97CB7083}"/>
              </a:ext>
            </a:extLst>
          </p:cNvPr>
          <p:cNvCxnSpPr>
            <a:cxnSpLocks/>
          </p:cNvCxnSpPr>
          <p:nvPr/>
        </p:nvCxnSpPr>
        <p:spPr>
          <a:xfrm>
            <a:off x="7602571" y="2930530"/>
            <a:ext cx="0" cy="1225585"/>
          </a:xfrm>
          <a:prstGeom prst="line">
            <a:avLst/>
          </a:prstGeom>
          <a:ln w="15875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id="{B2357C08-BEE4-4B29-9A28-881019A65F1E}"/>
              </a:ext>
            </a:extLst>
          </p:cNvPr>
          <p:cNvCxnSpPr>
            <a:cxnSpLocks/>
          </p:cNvCxnSpPr>
          <p:nvPr/>
        </p:nvCxnSpPr>
        <p:spPr>
          <a:xfrm>
            <a:off x="7221538" y="3244133"/>
            <a:ext cx="774949" cy="0"/>
          </a:xfrm>
          <a:prstGeom prst="line">
            <a:avLst/>
          </a:prstGeom>
          <a:ln w="6350">
            <a:solidFill>
              <a:srgbClr val="B6B6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id="{C8C8CBF4-E82E-46C3-8BF3-1A3E58071D51}"/>
              </a:ext>
            </a:extLst>
          </p:cNvPr>
          <p:cNvCxnSpPr>
            <a:cxnSpLocks/>
          </p:cNvCxnSpPr>
          <p:nvPr/>
        </p:nvCxnSpPr>
        <p:spPr>
          <a:xfrm>
            <a:off x="7254952" y="3715621"/>
            <a:ext cx="725873" cy="0"/>
          </a:xfrm>
          <a:prstGeom prst="line">
            <a:avLst/>
          </a:prstGeom>
          <a:ln w="6350">
            <a:solidFill>
              <a:srgbClr val="B6B6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61F7CE24-8B86-4F6F-9EC7-F82396454424}"/>
              </a:ext>
            </a:extLst>
          </p:cNvPr>
          <p:cNvSpPr/>
          <p:nvPr/>
        </p:nvSpPr>
        <p:spPr>
          <a:xfrm>
            <a:off x="3582989" y="3905250"/>
            <a:ext cx="195258" cy="268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96B60D8D-46F0-4E4E-B23E-D5BF47C406FF}"/>
              </a:ext>
            </a:extLst>
          </p:cNvPr>
          <p:cNvSpPr/>
          <p:nvPr/>
        </p:nvSpPr>
        <p:spPr>
          <a:xfrm>
            <a:off x="7666617" y="3899536"/>
            <a:ext cx="195258" cy="268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E0960B92-1E38-4483-8D5E-54315390D1BC}"/>
              </a:ext>
            </a:extLst>
          </p:cNvPr>
          <p:cNvSpPr/>
          <p:nvPr/>
        </p:nvSpPr>
        <p:spPr>
          <a:xfrm>
            <a:off x="6581918" y="1366179"/>
            <a:ext cx="25353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[Tomasz </a:t>
            </a:r>
            <a:r>
              <a:rPr lang="en-US" altLang="ko-KR" sz="1400" b="1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Dutka’s</a:t>
            </a:r>
            <a:r>
              <a:rPr lang="en-US" altLang="ko-KR" sz="14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simulation]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254046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35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B186785-EE5C-43F2-9DE8-FAF63FFC2EE4}"/>
                  </a:ext>
                </a:extLst>
              </p:cNvPr>
              <p:cNvSpPr txBox="1"/>
              <p:nvPr/>
            </p:nvSpPr>
            <p:spPr>
              <a:xfrm>
                <a:off x="172156" y="829482"/>
                <a:ext cx="8034866" cy="12401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dirty="0">
                    <a:latin typeface="Cambria Math" panose="02040503050406030204" pitchFamily="18" charset="0"/>
                    <a:ea typeface="Cambria" panose="02040503050406030204" pitchFamily="18" charset="0"/>
                  </a:rPr>
                  <a:t>From our simulation, we can extract the nucleation rate by using</a:t>
                </a:r>
                <a:endParaRPr lang="en-US" altLang="ko-KR" b="0" dirty="0">
                  <a:latin typeface="Cambria Math" panose="02040503050406030204" pitchFamily="18" charset="0"/>
                  <a:ea typeface="Cambria" panose="020405030504060302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sz="1400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ko-KR" sz="1400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ko-KR" sz="1400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R" sz="1400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𝜙</m:t>
                                  </m:r>
                                </m:e>
                              </m:d>
                            </m:e>
                          </m:d>
                          <m:r>
                            <a:rPr lang="en-US" altLang="ko-KR" sz="1400" i="1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(</m:t>
                          </m:r>
                          <m:r>
                            <a:rPr lang="en-US" altLang="ko-KR" sz="1400" i="1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𝑡</m:t>
                          </m:r>
                          <m:r>
                            <a:rPr lang="en-US" altLang="ko-KR" sz="1400" i="1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ko-KR" sz="1400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400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altLang="ko-KR" sz="1400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𝜙</m:t>
                              </m:r>
                            </m:sub>
                          </m:sSub>
                        </m:den>
                      </m:f>
                      <m:r>
                        <a:rPr lang="en-US" altLang="ko-KR" sz="1400" b="0" i="1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≃1−</m:t>
                      </m:r>
                      <m:func>
                        <m:funcPr>
                          <m:ctrlPr>
                            <a:rPr lang="en-US" altLang="ko-KR" sz="1400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ko-KR" sz="1400" b="0" i="0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ko-KR" sz="1400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ko-KR" sz="1400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ko-KR" sz="1400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1400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en-US" altLang="ko-KR" sz="1400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US" altLang="ko-KR" sz="1400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en-US" altLang="ko-KR" sz="1400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altLang="ko-KR" sz="1400" i="1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ko-KR" sz="140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Γ</m:t>
                                  </m:r>
                                </m:e>
                                <m:sub>
                                  <m:r>
                                    <a:rPr lang="en-US" altLang="ko-KR" sz="1400" i="1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altLang="ko-KR" sz="1400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altLang="ko-KR" sz="1400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altLang="ko-KR" sz="1400" b="0" i="1" smtClean="0"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ko-KR" sz="1400" b="0" i="1" smtClean="0"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altLang="ko-KR" sz="1400" b="0" i="1" smtClean="0"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altLang="ko-KR" sz="1400" b="0" i="1" smtClean="0">
                                              <a:latin typeface="Cambria Math" panose="02040503050406030204" pitchFamily="18" charset="0"/>
                                              <a:ea typeface="Cambria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ko-KR" sz="1400" b="0" i="1" smtClean="0">
                                              <a:latin typeface="Cambria Math" panose="02040503050406030204" pitchFamily="18" charset="0"/>
                                              <a:ea typeface="Cambria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en-US" altLang="ko-KR" sz="1400" b="0" i="1" smtClean="0">
                                              <a:latin typeface="Cambria Math" panose="02040503050406030204" pitchFamily="18" charset="0"/>
                                              <a:ea typeface="Cambria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altLang="ko-KR" sz="1400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  <m:r>
                        <a:rPr lang="en-US" altLang="ko-KR" sz="1400" b="0" i="0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altLang="ko-KR" sz="1400" b="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B186785-EE5C-43F2-9DE8-FAF63FFC2E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156" y="829482"/>
                <a:ext cx="8034866" cy="1240148"/>
              </a:xfrm>
              <a:prstGeom prst="rect">
                <a:avLst/>
              </a:prstGeom>
              <a:blipFill>
                <a:blip r:embed="rId2"/>
                <a:stretch>
                  <a:fillRect l="-45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그림 9">
            <a:extLst>
              <a:ext uri="{FF2B5EF4-FFF2-40B4-BE49-F238E27FC236}">
                <a16:creationId xmlns:a16="http://schemas.microsoft.com/office/drawing/2014/main" id="{17937038-3B89-49B0-BCD6-936BCE8A61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156" y="2309388"/>
            <a:ext cx="4702440" cy="2063887"/>
          </a:xfrm>
          <a:prstGeom prst="rect">
            <a:avLst/>
          </a:prstGeom>
        </p:spPr>
      </p:pic>
      <p:grpSp>
        <p:nvGrpSpPr>
          <p:cNvPr id="4" name="그룹 3">
            <a:extLst>
              <a:ext uri="{FF2B5EF4-FFF2-40B4-BE49-F238E27FC236}">
                <a16:creationId xmlns:a16="http://schemas.microsoft.com/office/drawing/2014/main" id="{B447DEA3-D7B5-40F2-A768-6AE40A57720E}"/>
              </a:ext>
            </a:extLst>
          </p:cNvPr>
          <p:cNvGrpSpPr/>
          <p:nvPr/>
        </p:nvGrpSpPr>
        <p:grpSpPr>
          <a:xfrm>
            <a:off x="5067855" y="2220246"/>
            <a:ext cx="3984154" cy="2234450"/>
            <a:chOff x="2483971" y="4443126"/>
            <a:chExt cx="3984154" cy="2234450"/>
          </a:xfrm>
        </p:grpSpPr>
        <p:pic>
          <p:nvPicPr>
            <p:cNvPr id="13" name="그림 12">
              <a:extLst>
                <a:ext uri="{FF2B5EF4-FFF2-40B4-BE49-F238E27FC236}">
                  <a16:creationId xmlns:a16="http://schemas.microsoft.com/office/drawing/2014/main" id="{18296F8E-EFE0-411C-84C6-0DF1EF35A2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83971" y="4443126"/>
              <a:ext cx="3984154" cy="2234450"/>
            </a:xfrm>
            <a:prstGeom prst="rect">
              <a:avLst/>
            </a:prstGeom>
          </p:spPr>
        </p:pic>
        <p:sp>
          <p:nvSpPr>
            <p:cNvPr id="7" name="타원 6">
              <a:extLst>
                <a:ext uri="{FF2B5EF4-FFF2-40B4-BE49-F238E27FC236}">
                  <a16:creationId xmlns:a16="http://schemas.microsoft.com/office/drawing/2014/main" id="{769A2282-6E54-4E71-81D7-7BB2D8933ADD}"/>
                </a:ext>
              </a:extLst>
            </p:cNvPr>
            <p:cNvSpPr/>
            <p:nvPr/>
          </p:nvSpPr>
          <p:spPr>
            <a:xfrm>
              <a:off x="5547540" y="5816203"/>
              <a:ext cx="300106" cy="30010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자유형: 도형 10">
              <a:extLst>
                <a:ext uri="{FF2B5EF4-FFF2-40B4-BE49-F238E27FC236}">
                  <a16:creationId xmlns:a16="http://schemas.microsoft.com/office/drawing/2014/main" id="{1D21A3C6-3496-4F00-B6C1-3F675C0F6B11}"/>
                </a:ext>
              </a:extLst>
            </p:cNvPr>
            <p:cNvSpPr/>
            <p:nvPr/>
          </p:nvSpPr>
          <p:spPr>
            <a:xfrm>
              <a:off x="5159023" y="5864476"/>
              <a:ext cx="349956" cy="33970"/>
            </a:xfrm>
            <a:custGeom>
              <a:avLst/>
              <a:gdLst>
                <a:gd name="connsiteX0" fmla="*/ 0 w 349956"/>
                <a:gd name="connsiteY0" fmla="*/ 33970 h 33970"/>
                <a:gd name="connsiteX1" fmla="*/ 180622 w 349956"/>
                <a:gd name="connsiteY1" fmla="*/ 103 h 33970"/>
                <a:gd name="connsiteX2" fmla="*/ 349956 w 349956"/>
                <a:gd name="connsiteY2" fmla="*/ 22681 h 33970"/>
                <a:gd name="connsiteX3" fmla="*/ 349956 w 349956"/>
                <a:gd name="connsiteY3" fmla="*/ 22681 h 33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9956" h="33970">
                  <a:moveTo>
                    <a:pt x="0" y="33970"/>
                  </a:moveTo>
                  <a:cubicBezTo>
                    <a:pt x="61148" y="17977"/>
                    <a:pt x="122296" y="1984"/>
                    <a:pt x="180622" y="103"/>
                  </a:cubicBezTo>
                  <a:cubicBezTo>
                    <a:pt x="238948" y="-1779"/>
                    <a:pt x="349956" y="22681"/>
                    <a:pt x="349956" y="22681"/>
                  </a:cubicBezTo>
                  <a:lnTo>
                    <a:pt x="349956" y="22681"/>
                  </a:lnTo>
                </a:path>
              </a:pathLst>
            </a:custGeom>
            <a:noFill/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E9CC392-8A80-43C3-9F03-BA1046786943}"/>
                </a:ext>
              </a:extLst>
            </p:cNvPr>
            <p:cNvSpPr txBox="1"/>
            <p:nvPr/>
          </p:nvSpPr>
          <p:spPr>
            <a:xfrm>
              <a:off x="5222555" y="5564212"/>
              <a:ext cx="292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?</a:t>
              </a:r>
              <a:endParaRPr lang="ko-KR" altLang="en-US" dirty="0"/>
            </a:p>
          </p:txBody>
        </p:sp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A6230A57-23F4-4059-99A3-13218FDBBB4A}"/>
              </a:ext>
            </a:extLst>
          </p:cNvPr>
          <p:cNvSpPr/>
          <p:nvPr/>
        </p:nvSpPr>
        <p:spPr>
          <a:xfrm>
            <a:off x="431914" y="43874"/>
            <a:ext cx="37976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Results: Benchmark 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38EA525-C967-4BF5-99E7-A52E4CCAD0E2}"/>
                  </a:ext>
                </a:extLst>
              </p:cNvPr>
              <p:cNvSpPr txBox="1"/>
              <p:nvPr/>
            </p:nvSpPr>
            <p:spPr>
              <a:xfrm>
                <a:off x="172156" y="4702677"/>
                <a:ext cx="8799688" cy="87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dirty="0">
                    <a:latin typeface="Cambria Math" panose="02040503050406030204" pitchFamily="18" charset="0"/>
                    <a:ea typeface="Cambria" panose="02040503050406030204" pitchFamily="18" charset="0"/>
                  </a:rPr>
                  <a:t>Kind of agreement with </a:t>
                </a:r>
                <a:r>
                  <a:rPr lang="en-US" altLang="ko-KR" dirty="0" err="1">
                    <a:latin typeface="Cambria Math" panose="02040503050406030204" pitchFamily="18" charset="0"/>
                    <a:ea typeface="Cambria" panose="02040503050406030204" pitchFamily="18" charset="0"/>
                  </a:rPr>
                  <a:t>BubbleDet</a:t>
                </a:r>
                <a:r>
                  <a:rPr lang="en-US" altLang="ko-KR" dirty="0">
                    <a:latin typeface="Cambria Math" panose="02040503050406030204" pitchFamily="18" charset="0"/>
                    <a:ea typeface="Cambria" panose="02040503050406030204" pitchFamily="18" charset="0"/>
                  </a:rPr>
                  <a:t> as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𝑑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→0</m:t>
                    </m:r>
                  </m:oMath>
                </a14:m>
                <a:r>
                  <a:rPr lang="en-US" altLang="ko-KR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𝐿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→∞</m:t>
                    </m:r>
                  </m:oMath>
                </a14:m>
                <a:r>
                  <a:rPr lang="en-US" altLang="ko-KR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.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	</a:t>
                </a:r>
                <a:r>
                  <a:rPr lang="en-US" altLang="ko-KR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(We need more data to conclude… It will be updated.)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38EA525-C967-4BF5-99E7-A52E4CCAD0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156" y="4702677"/>
                <a:ext cx="8799688" cy="871970"/>
              </a:xfrm>
              <a:prstGeom prst="rect">
                <a:avLst/>
              </a:prstGeom>
              <a:blipFill>
                <a:blip r:embed="rId5"/>
                <a:stretch>
                  <a:fillRect l="-416" b="-979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13CE396A-FBC7-4C35-8C58-60A462395551}"/>
              </a:ext>
            </a:extLst>
          </p:cNvPr>
          <p:cNvSpPr txBox="1"/>
          <p:nvPr/>
        </p:nvSpPr>
        <p:spPr>
          <a:xfrm>
            <a:off x="7112894" y="2315022"/>
            <a:ext cx="1260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bg1">
                    <a:lumMod val="50000"/>
                  </a:schemeClr>
                </a:solidFill>
              </a:rPr>
              <a:t>preliminary</a:t>
            </a:r>
            <a:endParaRPr lang="ko-KR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02B41E-9CD0-41F5-8883-A8FEC146528C}"/>
              </a:ext>
            </a:extLst>
          </p:cNvPr>
          <p:cNvSpPr txBox="1"/>
          <p:nvPr/>
        </p:nvSpPr>
        <p:spPr>
          <a:xfrm>
            <a:off x="528612" y="2376577"/>
            <a:ext cx="10231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preliminary</a:t>
            </a:r>
            <a:endParaRPr lang="ko-KR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CE4CABC-D2F9-40A2-B1D6-A16EF19DF584}"/>
                  </a:ext>
                </a:extLst>
              </p:cNvPr>
              <p:cNvSpPr txBox="1"/>
              <p:nvPr/>
            </p:nvSpPr>
            <p:spPr>
              <a:xfrm>
                <a:off x="5801952" y="1583980"/>
                <a:ext cx="33982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(for the constant </a:t>
                </a:r>
                <a14:m>
                  <m:oMath xmlns:m="http://schemas.openxmlformats.org/officeDocument/2006/math">
                    <m:r>
                      <a:rPr lang="en-US" altLang="ko-KR" sz="14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ko-KR" altLang="en-US" sz="1400" dirty="0">
                    <a:latin typeface="Cambria" panose="02040503050406030204" pitchFamily="18" charset="0"/>
                  </a:rPr>
                  <a:t> </a:t>
                </a:r>
                <a:r>
                  <a:rPr lang="en-US" altLang="ko-KR" sz="1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and a large lattice box)</a:t>
                </a:r>
                <a:endParaRPr lang="ko-KR" altLang="en-US" sz="14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CE4CABC-D2F9-40A2-B1D6-A16EF19DF5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1952" y="1583980"/>
                <a:ext cx="3398238" cy="307777"/>
              </a:xfrm>
              <a:prstGeom prst="rect">
                <a:avLst/>
              </a:prstGeom>
              <a:blipFill>
                <a:blip r:embed="rId6"/>
                <a:stretch>
                  <a:fillRect l="-539" t="-6000" b="-18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75482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enchmark_B">
            <a:hlinkClick r:id="" action="ppaction://media"/>
            <a:extLst>
              <a:ext uri="{FF2B5EF4-FFF2-40B4-BE49-F238E27FC236}">
                <a16:creationId xmlns:a16="http://schemas.microsoft.com/office/drawing/2014/main" id="{DC722ACD-23EC-4304-BF98-B9B0FC165D3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49739" y="846494"/>
            <a:ext cx="7907240" cy="4447822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B0382CDB-1F0B-46CE-A90C-1851A5B23CB5}"/>
              </a:ext>
            </a:extLst>
          </p:cNvPr>
          <p:cNvSpPr/>
          <p:nvPr/>
        </p:nvSpPr>
        <p:spPr>
          <a:xfrm>
            <a:off x="6784622" y="706221"/>
            <a:ext cx="2111022" cy="4802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8269D8D5-1D75-4D32-ABB0-767A79644AB3}"/>
              </a:ext>
            </a:extLst>
          </p:cNvPr>
          <p:cNvSpPr/>
          <p:nvPr/>
        </p:nvSpPr>
        <p:spPr>
          <a:xfrm>
            <a:off x="302753" y="762666"/>
            <a:ext cx="2111022" cy="4802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32CEDF4E-B71B-41EF-B0DF-7316B7A818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8549" y="5149449"/>
            <a:ext cx="6837737" cy="1554434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B82C2A4D-5020-4D6C-9DF7-DFF20A40B2FD}"/>
              </a:ext>
            </a:extLst>
          </p:cNvPr>
          <p:cNvSpPr/>
          <p:nvPr/>
        </p:nvSpPr>
        <p:spPr>
          <a:xfrm>
            <a:off x="1254125" y="5844823"/>
            <a:ext cx="6766629" cy="2427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78D1398A-A9F2-4CC5-AD3F-561C6FC0A640}"/>
              </a:ext>
            </a:extLst>
          </p:cNvPr>
          <p:cNvSpPr/>
          <p:nvPr/>
        </p:nvSpPr>
        <p:spPr>
          <a:xfrm>
            <a:off x="431914" y="43874"/>
            <a:ext cx="37976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Results: Benchmark 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01E1370-2DC4-4354-A73E-B844EAB04880}"/>
                  </a:ext>
                </a:extLst>
              </p:cNvPr>
              <p:cNvSpPr txBox="1"/>
              <p:nvPr/>
            </p:nvSpPr>
            <p:spPr>
              <a:xfrm>
                <a:off x="6416971" y="1609815"/>
                <a:ext cx="2727029" cy="29977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3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Bubbles are nucleated, but </a:t>
                </a:r>
                <a:r>
                  <a:rPr lang="en-US" altLang="ko-KR" sz="13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deformed by thermal noise </a:t>
                </a:r>
              </a:p>
              <a:p>
                <a:r>
                  <a:rPr lang="en-US" altLang="ko-KR" sz="13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due to too small driving force.</a:t>
                </a:r>
              </a:p>
              <a:p>
                <a:endParaRPr lang="en-US" altLang="ko-KR" sz="13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r>
                  <a:rPr lang="en-US" altLang="ko-KR" sz="13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After bubbles’ filling the space, </a:t>
                </a:r>
              </a:p>
              <a:p>
                <a:r>
                  <a:rPr lang="en-US" altLang="ko-KR" sz="13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it becomes the spinodal decomposition. </a:t>
                </a:r>
              </a:p>
              <a:p>
                <a:endParaRPr lang="en-US" altLang="ko-KR" sz="13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r>
                  <a:rPr lang="en-US" altLang="ko-KR" sz="1300" b="1" u="sng" dirty="0">
                    <a:latin typeface="Cambria" panose="02040503050406030204" pitchFamily="18" charset="0"/>
                    <a:ea typeface="Cambria" panose="02040503050406030204" pitchFamily="18" charset="0"/>
                  </a:rPr>
                  <a:t>!! Caution !! </a:t>
                </a:r>
              </a:p>
              <a:p>
                <a:r>
                  <a:rPr lang="en-US" altLang="ko-KR" sz="12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1. This parameter set is unphysical.</a:t>
                </a:r>
              </a:p>
              <a:p>
                <a:r>
                  <a:rPr lang="en-US" altLang="ko-KR" sz="12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(large </a:t>
                </a:r>
                <a14:m>
                  <m:oMath xmlns:m="http://schemas.openxmlformats.org/officeDocument/2006/math">
                    <m:r>
                      <a:rPr lang="en-US" altLang="ko-KR" sz="1200" b="1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𝝐</m:t>
                    </m:r>
                  </m:oMath>
                </a14:m>
                <a:r>
                  <a:rPr lang="en-US" altLang="ko-KR" sz="12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)</a:t>
                </a:r>
              </a:p>
              <a:p>
                <a:r>
                  <a:rPr lang="en-US" altLang="ko-KR" sz="12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2. Our simulation is not proper </a:t>
                </a:r>
              </a:p>
              <a:p>
                <a:r>
                  <a:rPr lang="en-US" altLang="ko-KR" sz="12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for the bubble expansion study</a:t>
                </a:r>
              </a:p>
              <a:p>
                <a:endParaRPr lang="en-US" altLang="ko-KR" sz="1200" b="1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r>
                  <a:rPr lang="en-US" altLang="ko-KR" sz="118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Don’t be too serious about this result.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01E1370-2DC4-4354-A73E-B844EAB048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6971" y="1609815"/>
                <a:ext cx="2727029" cy="2997744"/>
              </a:xfrm>
              <a:prstGeom prst="rect">
                <a:avLst/>
              </a:prstGeom>
              <a:blipFill>
                <a:blip r:embed="rId6"/>
                <a:stretch>
                  <a:fillRect l="-447" t="-203" r="-1119" b="-61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그림 12">
            <a:extLst>
              <a:ext uri="{FF2B5EF4-FFF2-40B4-BE49-F238E27FC236}">
                <a16:creationId xmlns:a16="http://schemas.microsoft.com/office/drawing/2014/main" id="{C4E968C5-FD0C-4EFB-AA6A-0F305D3DAB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5798" y="1971693"/>
            <a:ext cx="2267977" cy="145730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142FC35-8FB8-47C7-86BF-E0D6226D4A47}"/>
              </a:ext>
            </a:extLst>
          </p:cNvPr>
          <p:cNvSpPr txBox="1"/>
          <p:nvPr/>
        </p:nvSpPr>
        <p:spPr>
          <a:xfrm>
            <a:off x="654456" y="3446969"/>
            <a:ext cx="1250660" cy="295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300" b="1" dirty="0">
                <a:latin typeface="Cambria" panose="02040503050406030204" pitchFamily="18" charset="0"/>
                <a:ea typeface="Cambria" panose="02040503050406030204" pitchFamily="18" charset="0"/>
              </a:rPr>
              <a:t>Color scheme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7C87EE65-F4C1-4FD9-AF56-B7A6531E214C}"/>
              </a:ext>
            </a:extLst>
          </p:cNvPr>
          <p:cNvSpPr/>
          <p:nvPr/>
        </p:nvSpPr>
        <p:spPr>
          <a:xfrm>
            <a:off x="6340188" y="692778"/>
            <a:ext cx="27270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[</a:t>
            </a:r>
            <a:r>
              <a:rPr lang="en-US" altLang="ko-KR" sz="1400" b="1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Dutka</a:t>
            </a:r>
            <a:r>
              <a:rPr lang="en-US" altLang="ko-KR" sz="14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THJ, Shin, 2412.15864]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252601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6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C98333A-58FB-4DE6-8B84-71444935BD06}"/>
              </a:ext>
            </a:extLst>
          </p:cNvPr>
          <p:cNvSpPr txBox="1"/>
          <p:nvPr/>
        </p:nvSpPr>
        <p:spPr>
          <a:xfrm>
            <a:off x="473433" y="50799"/>
            <a:ext cx="3304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3433" y="1016576"/>
            <a:ext cx="834883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altLang="ko-KR" sz="2000" b="1" dirty="0">
                <a:latin typeface="Cambria" panose="02040503050406030204" pitchFamily="18" charset="0"/>
                <a:cs typeface="Times New Roman" panose="02020603050405020304" pitchFamily="18" charset="0"/>
              </a:rPr>
              <a:t>Introduction</a:t>
            </a:r>
          </a:p>
          <a:p>
            <a:pPr marL="457200" indent="-457200">
              <a:buAutoNum type="arabicPeriod"/>
            </a:pPr>
            <a:endParaRPr lang="en-US" altLang="ko-KR" sz="20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endParaRPr lang="en-US" altLang="ko-KR" sz="20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en-US" altLang="ko-KR" sz="2000" b="1" dirty="0">
                <a:latin typeface="Cambria" panose="02040503050406030204" pitchFamily="18" charset="0"/>
                <a:cs typeface="Times New Roman" panose="02020603050405020304" pitchFamily="18" charset="0"/>
              </a:rPr>
              <a:t>Flat potentials and spinodal temperature</a:t>
            </a:r>
          </a:p>
          <a:p>
            <a:pPr marL="457200" indent="-457200">
              <a:buAutoNum type="arabicPeriod"/>
            </a:pPr>
            <a:endParaRPr lang="en-US" altLang="ko-KR" sz="20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endParaRPr lang="en-US" altLang="ko-KR" sz="20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en-US" altLang="ko-KR" sz="2000" b="1" dirty="0">
                <a:latin typeface="Cambria" panose="02040503050406030204" pitchFamily="18" charset="0"/>
                <a:cs typeface="Times New Roman" panose="02020603050405020304" pitchFamily="18" charset="0"/>
              </a:rPr>
              <a:t>What happens around the spinodal temperature?</a:t>
            </a:r>
          </a:p>
          <a:p>
            <a:pPr marL="457200" indent="-457200">
              <a:buAutoNum type="arabicPeriod"/>
            </a:pPr>
            <a:endParaRPr lang="en-US" altLang="ko-KR" sz="20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endParaRPr lang="en-US" altLang="ko-KR" sz="20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en-US" altLang="ko-KR" sz="2000" b="1" dirty="0">
                <a:latin typeface="Cambria" panose="02040503050406030204" pitchFamily="18" charset="0"/>
                <a:cs typeface="Times New Roman" panose="02020603050405020304" pitchFamily="18" charset="0"/>
              </a:rPr>
              <a:t>Numerical simulation</a:t>
            </a:r>
          </a:p>
          <a:p>
            <a:pPr marL="457200" indent="-457200">
              <a:buAutoNum type="arabicPeriod"/>
            </a:pPr>
            <a:endParaRPr lang="en-US" altLang="ko-KR" sz="20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endParaRPr lang="en-US" altLang="ko-KR" sz="20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en-US" altLang="ko-KR" sz="2000" b="1" dirty="0">
                <a:latin typeface="Cambria" panose="02040503050406030204" pitchFamily="18" charset="0"/>
                <a:cs typeface="Times New Roman" panose="02020603050405020304" pitchFamily="18" charset="0"/>
              </a:rPr>
              <a:t>Summary and conclusion</a:t>
            </a:r>
          </a:p>
        </p:txBody>
      </p:sp>
    </p:spTree>
    <p:extLst>
      <p:ext uri="{BB962C8B-B14F-4D97-AF65-F5344CB8AC3E}">
        <p14:creationId xmlns:p14="http://schemas.microsoft.com/office/powerpoint/2010/main" val="29371400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FOPT Lattice Simulation - Benchmark C - 2412.15864 [lMWY8_uSNZk]">
            <a:hlinkClick r:id="" action="ppaction://media"/>
            <a:extLst>
              <a:ext uri="{FF2B5EF4-FFF2-40B4-BE49-F238E27FC236}">
                <a16:creationId xmlns:a16="http://schemas.microsoft.com/office/drawing/2014/main" id="{FA9B4502-93E2-4217-B02F-9A934459080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9059" y="846667"/>
            <a:ext cx="7907239" cy="4447822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6ABAA916-4C26-407D-98C8-D99EA10E3391}"/>
              </a:ext>
            </a:extLst>
          </p:cNvPr>
          <p:cNvSpPr/>
          <p:nvPr/>
        </p:nvSpPr>
        <p:spPr>
          <a:xfrm>
            <a:off x="6660444" y="711865"/>
            <a:ext cx="2111022" cy="4802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FB961F4D-6AD1-426A-A80C-3CB5BB460E26}"/>
              </a:ext>
            </a:extLst>
          </p:cNvPr>
          <p:cNvSpPr/>
          <p:nvPr/>
        </p:nvSpPr>
        <p:spPr>
          <a:xfrm>
            <a:off x="302753" y="762666"/>
            <a:ext cx="2111022" cy="4802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4806AEAA-CD06-41F7-8F7F-C68234D9A6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8549" y="5149449"/>
            <a:ext cx="6837737" cy="1554434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BEADB442-9B37-49F5-BC38-DF55C2A226CB}"/>
              </a:ext>
            </a:extLst>
          </p:cNvPr>
          <p:cNvSpPr/>
          <p:nvPr/>
        </p:nvSpPr>
        <p:spPr>
          <a:xfrm>
            <a:off x="1254125" y="6128457"/>
            <a:ext cx="6766629" cy="2427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76828888-67FE-4BAA-AAD1-AFF6981B123E}"/>
              </a:ext>
            </a:extLst>
          </p:cNvPr>
          <p:cNvSpPr/>
          <p:nvPr/>
        </p:nvSpPr>
        <p:spPr>
          <a:xfrm>
            <a:off x="431914" y="43874"/>
            <a:ext cx="37976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Results: Benchmark 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5759390-83F5-4C01-94B3-A41FB9CB2D59}"/>
                  </a:ext>
                </a:extLst>
              </p:cNvPr>
              <p:cNvSpPr txBox="1"/>
              <p:nvPr/>
            </p:nvSpPr>
            <p:spPr>
              <a:xfrm>
                <a:off x="6699311" y="2336393"/>
                <a:ext cx="2111022" cy="109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3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Bubbles form, expand, and collide.</a:t>
                </a:r>
              </a:p>
              <a:p>
                <a:endParaRPr lang="en-US" altLang="ko-KR" sz="13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r>
                  <a:rPr lang="en-US" altLang="ko-KR" sz="13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Larger</a:t>
                </a:r>
                <a:r>
                  <a:rPr lang="en-US" altLang="ko-KR" sz="13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nucleation rate</a:t>
                </a:r>
              </a:p>
              <a:p>
                <a14:m>
                  <m:oMath xmlns:m="http://schemas.openxmlformats.org/officeDocument/2006/math">
                    <m:r>
                      <a:rPr lang="en-US" altLang="ko-KR" sz="13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ko-KR" sz="13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en-US" altLang="ko-KR" sz="13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Many small bubbles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5759390-83F5-4C01-94B3-A41FB9CB2D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9311" y="2336393"/>
                <a:ext cx="2111022" cy="1092607"/>
              </a:xfrm>
              <a:prstGeom prst="rect">
                <a:avLst/>
              </a:prstGeom>
              <a:blipFill>
                <a:blip r:embed="rId6"/>
                <a:stretch>
                  <a:fillRect l="-578" t="-556" b="-3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4B52E620-BE12-413F-B1AE-2995DDB54407}"/>
              </a:ext>
            </a:extLst>
          </p:cNvPr>
          <p:cNvSpPr txBox="1"/>
          <p:nvPr/>
        </p:nvSpPr>
        <p:spPr>
          <a:xfrm>
            <a:off x="654456" y="3446969"/>
            <a:ext cx="1250660" cy="295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300" b="1" dirty="0">
                <a:latin typeface="Cambria" panose="02040503050406030204" pitchFamily="18" charset="0"/>
                <a:ea typeface="Cambria" panose="02040503050406030204" pitchFamily="18" charset="0"/>
              </a:rPr>
              <a:t>Color scheme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4F145FED-350B-4955-A4D2-81614A68C246}"/>
              </a:ext>
            </a:extLst>
          </p:cNvPr>
          <p:cNvSpPr/>
          <p:nvPr/>
        </p:nvSpPr>
        <p:spPr>
          <a:xfrm>
            <a:off x="6340188" y="692778"/>
            <a:ext cx="27270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[</a:t>
            </a:r>
            <a:r>
              <a:rPr lang="en-US" altLang="ko-KR" sz="1400" b="1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Dutka</a:t>
            </a:r>
            <a:r>
              <a:rPr lang="en-US" altLang="ko-KR" sz="14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THJ, Shin, 2412.15864]</a:t>
            </a:r>
            <a:endParaRPr lang="ko-KR" altLang="en-US" sz="1400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9D0E69FE-78AD-4F11-9BC7-C789FDD69F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5798" y="1971693"/>
            <a:ext cx="2267977" cy="1457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23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FOPT Lattice Simulation - Benchmark M- 2412.15864 [g_djZPmS-aI]">
            <a:hlinkClick r:id="" action="ppaction://media"/>
            <a:extLst>
              <a:ext uri="{FF2B5EF4-FFF2-40B4-BE49-F238E27FC236}">
                <a16:creationId xmlns:a16="http://schemas.microsoft.com/office/drawing/2014/main" id="{08D2B2E2-FDFA-4946-8DA6-287CADDCD6B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55383" y="857955"/>
            <a:ext cx="7907239" cy="4447822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BF0885A9-3E1C-48F8-A661-E87B4A456CDF}"/>
              </a:ext>
            </a:extLst>
          </p:cNvPr>
          <p:cNvSpPr/>
          <p:nvPr/>
        </p:nvSpPr>
        <p:spPr>
          <a:xfrm>
            <a:off x="6784622" y="706221"/>
            <a:ext cx="2111022" cy="4802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ECECA7D5-C9B0-4F19-80F4-A9B0D3B7CA29}"/>
              </a:ext>
            </a:extLst>
          </p:cNvPr>
          <p:cNvSpPr/>
          <p:nvPr/>
        </p:nvSpPr>
        <p:spPr>
          <a:xfrm>
            <a:off x="302753" y="762666"/>
            <a:ext cx="2111022" cy="4802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CF460619-051D-459C-A65C-4DB5BE84BA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8549" y="5149449"/>
            <a:ext cx="6837737" cy="1554434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32260D4C-821F-42D1-BDBD-37801DD1D178}"/>
              </a:ext>
            </a:extLst>
          </p:cNvPr>
          <p:cNvSpPr/>
          <p:nvPr/>
        </p:nvSpPr>
        <p:spPr>
          <a:xfrm>
            <a:off x="1254125" y="6403619"/>
            <a:ext cx="6766629" cy="2829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7DEB19FE-999A-4C63-A57F-AB2A9C6D85A4}"/>
              </a:ext>
            </a:extLst>
          </p:cNvPr>
          <p:cNvSpPr/>
          <p:nvPr/>
        </p:nvSpPr>
        <p:spPr>
          <a:xfrm>
            <a:off x="431914" y="43874"/>
            <a:ext cx="386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Results: Benchmark 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85AE35-C3A2-4496-904F-622858C72966}"/>
              </a:ext>
            </a:extLst>
          </p:cNvPr>
          <p:cNvSpPr txBox="1"/>
          <p:nvPr/>
        </p:nvSpPr>
        <p:spPr>
          <a:xfrm>
            <a:off x="6444527" y="2562269"/>
            <a:ext cx="251834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00" b="1" dirty="0">
                <a:latin typeface="Cambria" panose="02040503050406030204" pitchFamily="18" charset="0"/>
                <a:ea typeface="Cambria" panose="02040503050406030204" pitchFamily="18" charset="0"/>
              </a:rPr>
              <a:t>It shows how it looks like </a:t>
            </a:r>
          </a:p>
          <a:p>
            <a:r>
              <a:rPr lang="en-US" altLang="ko-KR" sz="1300" b="1" dirty="0">
                <a:latin typeface="Cambria" panose="02040503050406030204" pitchFamily="18" charset="0"/>
                <a:ea typeface="Cambria" panose="02040503050406030204" pitchFamily="18" charset="0"/>
              </a:rPr>
              <a:t>for the phase mixing scenario</a:t>
            </a:r>
          </a:p>
          <a:p>
            <a:r>
              <a:rPr lang="en-US" altLang="ko-KR" sz="1300" b="1" dirty="0">
                <a:latin typeface="Cambria" panose="02040503050406030204" pitchFamily="18" charset="0"/>
                <a:ea typeface="Cambria" panose="02040503050406030204" pitchFamily="18" charset="0"/>
              </a:rPr>
              <a:t>driven by tachyonic instability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416B8F-ED69-47F6-8B34-E39DE96EDAB3}"/>
              </a:ext>
            </a:extLst>
          </p:cNvPr>
          <p:cNvSpPr txBox="1"/>
          <p:nvPr/>
        </p:nvSpPr>
        <p:spPr>
          <a:xfrm>
            <a:off x="654456" y="3446969"/>
            <a:ext cx="125066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300" b="1" dirty="0">
                <a:latin typeface="Cambria" panose="02040503050406030204" pitchFamily="18" charset="0"/>
                <a:ea typeface="Cambria" panose="02040503050406030204" pitchFamily="18" charset="0"/>
              </a:rPr>
              <a:t>Color scheme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D2CA3A7A-DE37-4F09-8F8D-68389BD0B72A}"/>
              </a:ext>
            </a:extLst>
          </p:cNvPr>
          <p:cNvSpPr/>
          <p:nvPr/>
        </p:nvSpPr>
        <p:spPr>
          <a:xfrm>
            <a:off x="354936" y="3715192"/>
            <a:ext cx="184969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1050" dirty="0">
                <a:latin typeface="Cambria" panose="02040503050406030204" pitchFamily="18" charset="0"/>
                <a:ea typeface="Cambria" panose="02040503050406030204" pitchFamily="18" charset="0"/>
              </a:rPr>
              <a:t>(Sorry! We changed the color scheme for this benchmark)</a:t>
            </a:r>
            <a:endParaRPr lang="ko-KR" altLang="en-US" sz="1050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4F099432-C7FF-4565-9263-17A44E19D386}"/>
              </a:ext>
            </a:extLst>
          </p:cNvPr>
          <p:cNvSpPr/>
          <p:nvPr/>
        </p:nvSpPr>
        <p:spPr>
          <a:xfrm>
            <a:off x="6340188" y="692778"/>
            <a:ext cx="27270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[</a:t>
            </a:r>
            <a:r>
              <a:rPr lang="en-US" altLang="ko-KR" sz="1400" b="1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Dutka</a:t>
            </a:r>
            <a:r>
              <a:rPr lang="en-US" altLang="ko-KR" sz="14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THJ, Shin, 2412.15864]</a:t>
            </a:r>
            <a:endParaRPr lang="ko-KR" altLang="en-US" sz="1400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71DF4063-16A5-476D-800F-1130DB8876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9172" y="2205106"/>
            <a:ext cx="2069905" cy="12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35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4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820B32DD-0FF7-496F-B892-43276A24DE2E}"/>
              </a:ext>
            </a:extLst>
          </p:cNvPr>
          <p:cNvSpPr/>
          <p:nvPr/>
        </p:nvSpPr>
        <p:spPr>
          <a:xfrm>
            <a:off x="431914" y="43874"/>
            <a:ext cx="43309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Summary and conclusion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E892ED0-66DD-48C2-838D-FACCB080D67F}"/>
                  </a:ext>
                </a:extLst>
              </p:cNvPr>
              <p:cNvSpPr txBox="1"/>
              <p:nvPr/>
            </p:nvSpPr>
            <p:spPr>
              <a:xfrm>
                <a:off x="172156" y="694015"/>
                <a:ext cx="8799688" cy="55809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Flat potentials induce very strong supercooling, and it can be terminated around the </a:t>
                </a:r>
                <a:r>
                  <a:rPr lang="en-US" altLang="ko-KR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spinodal temperature</a:t>
                </a: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.</a:t>
                </a:r>
                <a:endParaRPr lang="en-US" altLang="ko-KR" sz="1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ko-KR" sz="1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Since the potential barrier disappears rapidly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, the bubble nucleation picture may break down </a:t>
                </a:r>
                <a:r>
                  <a:rPr lang="en-US" altLang="ko-KR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before</a:t>
                </a: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. And the phase transition may proceed with phase mixing via tachyonic instability.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ko-KR" sz="1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However, we found that </a:t>
                </a:r>
                <a:r>
                  <a:rPr lang="en-US" altLang="ko-KR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the transition is still driven by bubbles</a:t>
                </a: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ko-KR" sz="1700" b="1" dirty="0">
                    <a:latin typeface="Cambria Math" panose="02040503050406030204" pitchFamily="18" charset="0"/>
                    <a:ea typeface="Cambria" panose="02040503050406030204" pitchFamily="18" charset="0"/>
                  </a:rPr>
                  <a:t>Open (?) question: How do we get to more realistic simulation including </a:t>
                </a:r>
              </a:p>
              <a:p>
                <a:pPr marL="342900" indent="-342900" algn="just">
                  <a:lnSpc>
                    <a:spcPct val="150000"/>
                  </a:lnSpc>
                  <a:buAutoNum type="arabicParenR"/>
                </a:pPr>
                <a:r>
                  <a:rPr lang="en-US" altLang="ko-KR" sz="1600" dirty="0">
                    <a:latin typeface="Cambria Math" panose="02040503050406030204" pitchFamily="18" charset="0"/>
                    <a:ea typeface="Cambria" panose="02040503050406030204" pitchFamily="18" charset="0"/>
                  </a:rPr>
                  <a:t>Particle interactions (that can drive a nonzero correlation length of noise),</a:t>
                </a:r>
              </a:p>
              <a:p>
                <a:pPr marL="342900" indent="-342900" algn="just">
                  <a:lnSpc>
                    <a:spcPct val="150000"/>
                  </a:lnSpc>
                  <a:buAutoNum type="arabicParenR"/>
                </a:pPr>
                <a:r>
                  <a:rPr lang="en-US" altLang="ko-KR" sz="1600" dirty="0">
                    <a:latin typeface="Cambria Math" panose="02040503050406030204" pitchFamily="18" charset="0"/>
                    <a:ea typeface="Cambria" panose="02040503050406030204" pitchFamily="18" charset="0"/>
                  </a:rPr>
                  <a:t>Nonthermal plasma contributions, and</a:t>
                </a:r>
              </a:p>
              <a:p>
                <a:pPr marL="342900" indent="-342900" algn="just">
                  <a:lnSpc>
                    <a:spcPct val="150000"/>
                  </a:lnSpc>
                  <a:buAutoNum type="arabicParenR"/>
                </a:pPr>
                <a:r>
                  <a:rPr lang="en-US" altLang="ko-KR" sz="1600" dirty="0">
                    <a:latin typeface="Cambria Math" panose="02040503050406030204" pitchFamily="18" charset="0"/>
                    <a:ea typeface="Cambria" panose="02040503050406030204" pitchFamily="18" charset="0"/>
                  </a:rPr>
                  <a:t>Their feedback into the effective potential?</a:t>
                </a:r>
              </a:p>
              <a:p>
                <a:pPr algn="just">
                  <a:lnSpc>
                    <a:spcPct val="150000"/>
                  </a:lnSpc>
                </a:pPr>
                <a:endParaRPr lang="en-US" altLang="ko-KR" sz="1100" dirty="0">
                  <a:latin typeface="Cambria Math" panose="02040503050406030204" pitchFamily="18" charset="0"/>
                  <a:ea typeface="Cambria" panose="020405030504060302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ko-KR" b="1" dirty="0">
                    <a:latin typeface="Cambria Math" panose="02040503050406030204" pitchFamily="18" charset="0"/>
                    <a:ea typeface="Cambria" panose="02040503050406030204" pitchFamily="18" charset="0"/>
                  </a:rPr>
                  <a:t>   How much will they affect the bubble nucleation rate? 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E892ED0-66DD-48C2-838D-FACCB080D6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156" y="694015"/>
                <a:ext cx="8799688" cy="5580951"/>
              </a:xfrm>
              <a:prstGeom prst="rect">
                <a:avLst/>
              </a:prstGeom>
              <a:blipFill>
                <a:blip r:embed="rId2"/>
                <a:stretch>
                  <a:fillRect l="-416" r="-554" b="-76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7F153B56-A4E0-463B-BD0B-D2ECA4F4CB21}"/>
              </a:ext>
            </a:extLst>
          </p:cNvPr>
          <p:cNvSpPr txBox="1"/>
          <p:nvPr/>
        </p:nvSpPr>
        <p:spPr>
          <a:xfrm>
            <a:off x="7617178" y="6323806"/>
            <a:ext cx="1354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Cambria" panose="02040503050406030204" pitchFamily="18" charset="0"/>
                <a:ea typeface="Cambria" panose="02040503050406030204" pitchFamily="18" charset="0"/>
              </a:rPr>
              <a:t>Thank you!</a:t>
            </a:r>
            <a:endParaRPr lang="ko-KR" altLang="en-US" b="1" dirty="0">
              <a:latin typeface="Cambria" panose="02040503050406030204" pitchFamily="18" charset="0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DD95D36A-731B-447C-8CCA-EB54B1921D5F}"/>
              </a:ext>
            </a:extLst>
          </p:cNvPr>
          <p:cNvSpPr/>
          <p:nvPr/>
        </p:nvSpPr>
        <p:spPr>
          <a:xfrm>
            <a:off x="3584222" y="2705079"/>
            <a:ext cx="36688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[</a:t>
            </a:r>
            <a:r>
              <a:rPr lang="en-US" altLang="ko-KR" sz="1200" b="1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Hiramatsu</a:t>
            </a:r>
            <a:r>
              <a:rPr lang="en-US" altLang="ko-KR" sz="12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Miyamoto, Yokoyama, 1412.7814]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165930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D444CA97-777A-49C8-8331-94E6058A7A33}"/>
              </a:ext>
            </a:extLst>
          </p:cNvPr>
          <p:cNvSpPr/>
          <p:nvPr/>
        </p:nvSpPr>
        <p:spPr>
          <a:xfrm>
            <a:off x="431914" y="43874"/>
            <a:ext cx="22857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4632BCB-E627-4A41-BB80-28490EDADF48}"/>
                  </a:ext>
                </a:extLst>
              </p:cNvPr>
              <p:cNvSpPr txBox="1"/>
              <p:nvPr/>
            </p:nvSpPr>
            <p:spPr>
              <a:xfrm>
                <a:off x="259688" y="763641"/>
                <a:ext cx="8624624" cy="3780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In the early Universe, high temperatures 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 phase transitions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We may have</a:t>
                </a: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Electroweak phase transition (symmetry: EW symmetry)</a:t>
                </a: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QCD phase transition (symmetry: chiral symmetry and center symmetry)</a:t>
                </a: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PQ,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𝐵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−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𝐿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, GUT, or dark sector phase transitions in BSM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Strongly supercooled</a:t>
                </a: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en-US" altLang="ko-KR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FOPT</a:t>
                </a: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 is especially interesting</a:t>
                </a: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It can generate a large stochastic GW signal.</a:t>
                </a: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There are many applications in dark matter, baryogenesis, and PBH formation.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4632BCB-E627-4A41-BB80-28490EDADF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688" y="763641"/>
                <a:ext cx="8624624" cy="3780458"/>
              </a:xfrm>
              <a:prstGeom prst="rect">
                <a:avLst/>
              </a:prstGeom>
              <a:blipFill>
                <a:blip r:embed="rId2"/>
                <a:stretch>
                  <a:fillRect l="-495" b="-161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7" name="그룹 86">
            <a:extLst>
              <a:ext uri="{FF2B5EF4-FFF2-40B4-BE49-F238E27FC236}">
                <a16:creationId xmlns:a16="http://schemas.microsoft.com/office/drawing/2014/main" id="{E947E45B-D1B9-40B9-8834-ED83A2E46501}"/>
              </a:ext>
            </a:extLst>
          </p:cNvPr>
          <p:cNvGrpSpPr/>
          <p:nvPr/>
        </p:nvGrpSpPr>
        <p:grpSpPr>
          <a:xfrm>
            <a:off x="2386849" y="4740646"/>
            <a:ext cx="4134157" cy="1494932"/>
            <a:chOff x="2378061" y="4182872"/>
            <a:chExt cx="4134157" cy="1494932"/>
          </a:xfrm>
        </p:grpSpPr>
        <p:grpSp>
          <p:nvGrpSpPr>
            <p:cNvPr id="86" name="그룹 85">
              <a:extLst>
                <a:ext uri="{FF2B5EF4-FFF2-40B4-BE49-F238E27FC236}">
                  <a16:creationId xmlns:a16="http://schemas.microsoft.com/office/drawing/2014/main" id="{6DB2CC16-1108-49F0-B576-7D83CAA50BC6}"/>
                </a:ext>
              </a:extLst>
            </p:cNvPr>
            <p:cNvGrpSpPr/>
            <p:nvPr/>
          </p:nvGrpSpPr>
          <p:grpSpPr>
            <a:xfrm>
              <a:off x="3550354" y="4346515"/>
              <a:ext cx="2909626" cy="891356"/>
              <a:chOff x="3550354" y="4346515"/>
              <a:chExt cx="2909626" cy="891356"/>
            </a:xfrm>
          </p:grpSpPr>
          <p:sp>
            <p:nvSpPr>
              <p:cNvPr id="9" name="타원 8">
                <a:extLst>
                  <a:ext uri="{FF2B5EF4-FFF2-40B4-BE49-F238E27FC236}">
                    <a16:creationId xmlns:a16="http://schemas.microsoft.com/office/drawing/2014/main" id="{E57D13CB-3573-4771-93CF-6AAF8253C4D8}"/>
                  </a:ext>
                </a:extLst>
              </p:cNvPr>
              <p:cNvSpPr/>
              <p:nvPr/>
            </p:nvSpPr>
            <p:spPr>
              <a:xfrm>
                <a:off x="6246911" y="4685319"/>
                <a:ext cx="213069" cy="213069"/>
              </a:xfrm>
              <a:prstGeom prst="ellipse">
                <a:avLst/>
              </a:prstGeom>
              <a:solidFill>
                <a:srgbClr val="5EAD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0" name="타원 9">
                <a:extLst>
                  <a:ext uri="{FF2B5EF4-FFF2-40B4-BE49-F238E27FC236}">
                    <a16:creationId xmlns:a16="http://schemas.microsoft.com/office/drawing/2014/main" id="{3AA605ED-C95D-424D-94CE-7FBF29656F83}"/>
                  </a:ext>
                </a:extLst>
              </p:cNvPr>
              <p:cNvSpPr/>
              <p:nvPr/>
            </p:nvSpPr>
            <p:spPr>
              <a:xfrm>
                <a:off x="5922380" y="4346515"/>
                <a:ext cx="213069" cy="213069"/>
              </a:xfrm>
              <a:prstGeom prst="ellipse">
                <a:avLst/>
              </a:prstGeom>
              <a:solidFill>
                <a:srgbClr val="5EAD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4" name="타원 13">
                <a:extLst>
                  <a:ext uri="{FF2B5EF4-FFF2-40B4-BE49-F238E27FC236}">
                    <a16:creationId xmlns:a16="http://schemas.microsoft.com/office/drawing/2014/main" id="{C1EA34BA-10D8-4FA8-9B0D-33B7B8C47AE6}"/>
                  </a:ext>
                </a:extLst>
              </p:cNvPr>
              <p:cNvSpPr/>
              <p:nvPr/>
            </p:nvSpPr>
            <p:spPr>
              <a:xfrm>
                <a:off x="3550354" y="4911883"/>
                <a:ext cx="47695" cy="47695"/>
              </a:xfrm>
              <a:prstGeom prst="ellipse">
                <a:avLst/>
              </a:prstGeom>
              <a:solidFill>
                <a:srgbClr val="5EAD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5" name="타원 14">
                <a:extLst>
                  <a:ext uri="{FF2B5EF4-FFF2-40B4-BE49-F238E27FC236}">
                    <a16:creationId xmlns:a16="http://schemas.microsoft.com/office/drawing/2014/main" id="{DD5678BA-C8B2-4626-800D-2089C0D5E2B7}"/>
                  </a:ext>
                </a:extLst>
              </p:cNvPr>
              <p:cNvSpPr/>
              <p:nvPr/>
            </p:nvSpPr>
            <p:spPr>
              <a:xfrm>
                <a:off x="3692766" y="4433367"/>
                <a:ext cx="33544" cy="33544"/>
              </a:xfrm>
              <a:prstGeom prst="ellipse">
                <a:avLst/>
              </a:prstGeom>
              <a:solidFill>
                <a:srgbClr val="5EAD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6" name="타원 15">
                <a:extLst>
                  <a:ext uri="{FF2B5EF4-FFF2-40B4-BE49-F238E27FC236}">
                    <a16:creationId xmlns:a16="http://schemas.microsoft.com/office/drawing/2014/main" id="{858D1EEA-C58A-4648-9ACA-04BA7DE122F1}"/>
                  </a:ext>
                </a:extLst>
              </p:cNvPr>
              <p:cNvSpPr/>
              <p:nvPr/>
            </p:nvSpPr>
            <p:spPr>
              <a:xfrm>
                <a:off x="4054343" y="5059733"/>
                <a:ext cx="33544" cy="33544"/>
              </a:xfrm>
              <a:prstGeom prst="ellipse">
                <a:avLst/>
              </a:prstGeom>
              <a:solidFill>
                <a:srgbClr val="5EAD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7" name="타원 16">
                <a:extLst>
                  <a:ext uri="{FF2B5EF4-FFF2-40B4-BE49-F238E27FC236}">
                    <a16:creationId xmlns:a16="http://schemas.microsoft.com/office/drawing/2014/main" id="{7EDDB2B0-9611-4143-B189-0FF6ED2AB9A7}"/>
                  </a:ext>
                </a:extLst>
              </p:cNvPr>
              <p:cNvSpPr/>
              <p:nvPr/>
            </p:nvSpPr>
            <p:spPr>
              <a:xfrm>
                <a:off x="4136758" y="4544921"/>
                <a:ext cx="33544" cy="33544"/>
              </a:xfrm>
              <a:prstGeom prst="ellipse">
                <a:avLst/>
              </a:prstGeom>
              <a:solidFill>
                <a:srgbClr val="5EAD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8" name="타원 17">
                <a:extLst>
                  <a:ext uri="{FF2B5EF4-FFF2-40B4-BE49-F238E27FC236}">
                    <a16:creationId xmlns:a16="http://schemas.microsoft.com/office/drawing/2014/main" id="{F87D0B0D-4F7A-432D-8F5B-C66A995B57D5}"/>
                  </a:ext>
                </a:extLst>
              </p:cNvPr>
              <p:cNvSpPr/>
              <p:nvPr/>
            </p:nvSpPr>
            <p:spPr>
              <a:xfrm>
                <a:off x="3822501" y="4731798"/>
                <a:ext cx="49838" cy="49838"/>
              </a:xfrm>
              <a:prstGeom prst="ellipse">
                <a:avLst/>
              </a:prstGeom>
              <a:solidFill>
                <a:srgbClr val="5EAD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" name="타원 18">
                <a:extLst>
                  <a:ext uri="{FF2B5EF4-FFF2-40B4-BE49-F238E27FC236}">
                    <a16:creationId xmlns:a16="http://schemas.microsoft.com/office/drawing/2014/main" id="{1509A20D-6BE9-4F1C-85C6-A87D448D5E9A}"/>
                  </a:ext>
                </a:extLst>
              </p:cNvPr>
              <p:cNvSpPr/>
              <p:nvPr/>
            </p:nvSpPr>
            <p:spPr>
              <a:xfrm>
                <a:off x="4637606" y="4362447"/>
                <a:ext cx="214782" cy="214782"/>
              </a:xfrm>
              <a:prstGeom prst="ellipse">
                <a:avLst/>
              </a:prstGeom>
              <a:solidFill>
                <a:srgbClr val="5EAD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0" name="타원 19">
                <a:extLst>
                  <a:ext uri="{FF2B5EF4-FFF2-40B4-BE49-F238E27FC236}">
                    <a16:creationId xmlns:a16="http://schemas.microsoft.com/office/drawing/2014/main" id="{998D06A3-FABC-4D20-A1B8-EC02DE903693}"/>
                  </a:ext>
                </a:extLst>
              </p:cNvPr>
              <p:cNvSpPr/>
              <p:nvPr/>
            </p:nvSpPr>
            <p:spPr>
              <a:xfrm>
                <a:off x="4820010" y="4642822"/>
                <a:ext cx="223060" cy="223060"/>
              </a:xfrm>
              <a:prstGeom prst="ellipse">
                <a:avLst/>
              </a:prstGeom>
              <a:solidFill>
                <a:srgbClr val="5EAD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1" name="타원 20">
                <a:extLst>
                  <a:ext uri="{FF2B5EF4-FFF2-40B4-BE49-F238E27FC236}">
                    <a16:creationId xmlns:a16="http://schemas.microsoft.com/office/drawing/2014/main" id="{B177DADC-50DB-46D8-A0F8-475CFACF89B1}"/>
                  </a:ext>
                </a:extLst>
              </p:cNvPr>
              <p:cNvSpPr/>
              <p:nvPr/>
            </p:nvSpPr>
            <p:spPr>
              <a:xfrm>
                <a:off x="5094186" y="4388020"/>
                <a:ext cx="254802" cy="254802"/>
              </a:xfrm>
              <a:prstGeom prst="ellipse">
                <a:avLst/>
              </a:prstGeom>
              <a:solidFill>
                <a:srgbClr val="5EAD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" name="타원 21">
                <a:extLst>
                  <a:ext uri="{FF2B5EF4-FFF2-40B4-BE49-F238E27FC236}">
                    <a16:creationId xmlns:a16="http://schemas.microsoft.com/office/drawing/2014/main" id="{D5383303-1867-4F39-9168-85FE36639E59}"/>
                  </a:ext>
                </a:extLst>
              </p:cNvPr>
              <p:cNvSpPr/>
              <p:nvPr/>
            </p:nvSpPr>
            <p:spPr>
              <a:xfrm>
                <a:off x="4496919" y="4781636"/>
                <a:ext cx="304724" cy="304724"/>
              </a:xfrm>
              <a:prstGeom prst="ellipse">
                <a:avLst/>
              </a:prstGeom>
              <a:solidFill>
                <a:srgbClr val="5EAD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" name="타원 22">
                <a:extLst>
                  <a:ext uri="{FF2B5EF4-FFF2-40B4-BE49-F238E27FC236}">
                    <a16:creationId xmlns:a16="http://schemas.microsoft.com/office/drawing/2014/main" id="{7A3F713E-0456-4857-B3C3-EF330DCB6E5B}"/>
                  </a:ext>
                </a:extLst>
              </p:cNvPr>
              <p:cNvSpPr/>
              <p:nvPr/>
            </p:nvSpPr>
            <p:spPr>
              <a:xfrm>
                <a:off x="4954608" y="4921732"/>
                <a:ext cx="261562" cy="261562"/>
              </a:xfrm>
              <a:prstGeom prst="ellipse">
                <a:avLst/>
              </a:prstGeom>
              <a:solidFill>
                <a:srgbClr val="5EAD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4" name="타원 23">
                <a:extLst>
                  <a:ext uri="{FF2B5EF4-FFF2-40B4-BE49-F238E27FC236}">
                    <a16:creationId xmlns:a16="http://schemas.microsoft.com/office/drawing/2014/main" id="{9DB50C5F-BFCB-48E5-86AD-868F874E94CE}"/>
                  </a:ext>
                </a:extLst>
              </p:cNvPr>
              <p:cNvSpPr/>
              <p:nvPr/>
            </p:nvSpPr>
            <p:spPr>
              <a:xfrm>
                <a:off x="5220404" y="4786701"/>
                <a:ext cx="33544" cy="33544"/>
              </a:xfrm>
              <a:prstGeom prst="ellipse">
                <a:avLst/>
              </a:prstGeom>
              <a:solidFill>
                <a:srgbClr val="5EAD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5" name="타원 24">
                <a:extLst>
                  <a:ext uri="{FF2B5EF4-FFF2-40B4-BE49-F238E27FC236}">
                    <a16:creationId xmlns:a16="http://schemas.microsoft.com/office/drawing/2014/main" id="{5392304C-BAAB-42A9-A352-03FCA0E6152B}"/>
                  </a:ext>
                </a:extLst>
              </p:cNvPr>
              <p:cNvSpPr/>
              <p:nvPr/>
            </p:nvSpPr>
            <p:spPr>
              <a:xfrm>
                <a:off x="4579164" y="4590260"/>
                <a:ext cx="33544" cy="33544"/>
              </a:xfrm>
              <a:prstGeom prst="ellipse">
                <a:avLst/>
              </a:prstGeom>
              <a:solidFill>
                <a:srgbClr val="5EAD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6" name="타원 25">
                <a:extLst>
                  <a:ext uri="{FF2B5EF4-FFF2-40B4-BE49-F238E27FC236}">
                    <a16:creationId xmlns:a16="http://schemas.microsoft.com/office/drawing/2014/main" id="{2DF58100-C5EC-45EC-920E-CDBDD4F61C20}"/>
                  </a:ext>
                </a:extLst>
              </p:cNvPr>
              <p:cNvSpPr/>
              <p:nvPr/>
            </p:nvSpPr>
            <p:spPr>
              <a:xfrm>
                <a:off x="4910844" y="4464288"/>
                <a:ext cx="33544" cy="33544"/>
              </a:xfrm>
              <a:prstGeom prst="ellipse">
                <a:avLst/>
              </a:prstGeom>
              <a:solidFill>
                <a:srgbClr val="5EAD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8" name="타원 27">
                <a:extLst>
                  <a:ext uri="{FF2B5EF4-FFF2-40B4-BE49-F238E27FC236}">
                    <a16:creationId xmlns:a16="http://schemas.microsoft.com/office/drawing/2014/main" id="{D1F70F81-1D52-43CF-BB59-714324032122}"/>
                  </a:ext>
                </a:extLst>
              </p:cNvPr>
              <p:cNvSpPr/>
              <p:nvPr/>
            </p:nvSpPr>
            <p:spPr>
              <a:xfrm>
                <a:off x="5904853" y="4561202"/>
                <a:ext cx="385842" cy="385296"/>
              </a:xfrm>
              <a:prstGeom prst="ellipse">
                <a:avLst/>
              </a:prstGeom>
              <a:solidFill>
                <a:srgbClr val="5EAD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9" name="타원 28">
                <a:extLst>
                  <a:ext uri="{FF2B5EF4-FFF2-40B4-BE49-F238E27FC236}">
                    <a16:creationId xmlns:a16="http://schemas.microsoft.com/office/drawing/2014/main" id="{DE4D3650-DC2B-4B85-AAF1-ADAE37020224}"/>
                  </a:ext>
                </a:extLst>
              </p:cNvPr>
              <p:cNvSpPr/>
              <p:nvPr/>
            </p:nvSpPr>
            <p:spPr>
              <a:xfrm>
                <a:off x="5574765" y="4753353"/>
                <a:ext cx="429941" cy="429942"/>
              </a:xfrm>
              <a:prstGeom prst="ellipse">
                <a:avLst/>
              </a:prstGeom>
              <a:solidFill>
                <a:srgbClr val="5EAD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30" name="타원 29">
                <a:extLst>
                  <a:ext uri="{FF2B5EF4-FFF2-40B4-BE49-F238E27FC236}">
                    <a16:creationId xmlns:a16="http://schemas.microsoft.com/office/drawing/2014/main" id="{266D9A8E-5E2E-4640-BF1A-EC7281DB76BE}"/>
                  </a:ext>
                </a:extLst>
              </p:cNvPr>
              <p:cNvSpPr/>
              <p:nvPr/>
            </p:nvSpPr>
            <p:spPr>
              <a:xfrm>
                <a:off x="6060300" y="4900006"/>
                <a:ext cx="337865" cy="337865"/>
              </a:xfrm>
              <a:prstGeom prst="ellipse">
                <a:avLst/>
              </a:prstGeom>
              <a:solidFill>
                <a:srgbClr val="5EAD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31" name="타원 30">
                <a:extLst>
                  <a:ext uri="{FF2B5EF4-FFF2-40B4-BE49-F238E27FC236}">
                    <a16:creationId xmlns:a16="http://schemas.microsoft.com/office/drawing/2014/main" id="{04B8AF2C-1367-42A8-9D91-AD66C11D617F}"/>
                  </a:ext>
                </a:extLst>
              </p:cNvPr>
              <p:cNvSpPr/>
              <p:nvPr/>
            </p:nvSpPr>
            <p:spPr>
              <a:xfrm>
                <a:off x="5562801" y="4551795"/>
                <a:ext cx="213069" cy="213069"/>
              </a:xfrm>
              <a:prstGeom prst="ellipse">
                <a:avLst/>
              </a:prstGeom>
              <a:solidFill>
                <a:srgbClr val="5EAD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39" name="타원 38">
                <a:extLst>
                  <a:ext uri="{FF2B5EF4-FFF2-40B4-BE49-F238E27FC236}">
                    <a16:creationId xmlns:a16="http://schemas.microsoft.com/office/drawing/2014/main" id="{93CFAFC8-5CF9-4A1A-9DC2-7E7F5A0A6C93}"/>
                  </a:ext>
                </a:extLst>
              </p:cNvPr>
              <p:cNvSpPr/>
              <p:nvPr/>
            </p:nvSpPr>
            <p:spPr>
              <a:xfrm>
                <a:off x="5839840" y="4641677"/>
                <a:ext cx="33544" cy="33544"/>
              </a:xfrm>
              <a:prstGeom prst="ellipse">
                <a:avLst/>
              </a:prstGeom>
              <a:solidFill>
                <a:srgbClr val="5EAD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sp>
          <p:nvSpPr>
            <p:cNvPr id="11" name="타원 10">
              <a:extLst>
                <a:ext uri="{FF2B5EF4-FFF2-40B4-BE49-F238E27FC236}">
                  <a16:creationId xmlns:a16="http://schemas.microsoft.com/office/drawing/2014/main" id="{29DF5956-2877-4019-91C9-7DA99596E2CE}"/>
                </a:ext>
              </a:extLst>
            </p:cNvPr>
            <p:cNvSpPr/>
            <p:nvPr/>
          </p:nvSpPr>
          <p:spPr>
            <a:xfrm>
              <a:off x="6141492" y="4323567"/>
              <a:ext cx="332130" cy="332130"/>
            </a:xfrm>
            <a:prstGeom prst="ellipse">
              <a:avLst/>
            </a:prstGeom>
            <a:solidFill>
              <a:srgbClr val="5EAD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C99121EF-8F34-4B28-9A6F-E15DAE9FC7C4}"/>
                </a:ext>
              </a:extLst>
            </p:cNvPr>
            <p:cNvSpPr/>
            <p:nvPr/>
          </p:nvSpPr>
          <p:spPr>
            <a:xfrm>
              <a:off x="3426539" y="4337394"/>
              <a:ext cx="873494" cy="84590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BF5DE7CD-D9F0-4773-8973-FA14E6B12862}"/>
                </a:ext>
              </a:extLst>
            </p:cNvPr>
            <p:cNvSpPr/>
            <p:nvPr/>
          </p:nvSpPr>
          <p:spPr>
            <a:xfrm>
              <a:off x="4491089" y="4337393"/>
              <a:ext cx="873494" cy="84590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7" name="타원 26">
              <a:extLst>
                <a:ext uri="{FF2B5EF4-FFF2-40B4-BE49-F238E27FC236}">
                  <a16:creationId xmlns:a16="http://schemas.microsoft.com/office/drawing/2014/main" id="{5BF5D61D-DBEC-4AD9-BF0F-9E88233D94CC}"/>
                </a:ext>
              </a:extLst>
            </p:cNvPr>
            <p:cNvSpPr/>
            <p:nvPr/>
          </p:nvSpPr>
          <p:spPr>
            <a:xfrm>
              <a:off x="5635675" y="4283822"/>
              <a:ext cx="315515" cy="315515"/>
            </a:xfrm>
            <a:prstGeom prst="ellipse">
              <a:avLst/>
            </a:prstGeom>
            <a:solidFill>
              <a:srgbClr val="5EAD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28411321-18A1-48E5-8D30-B4167F7FE05E}"/>
                </a:ext>
              </a:extLst>
            </p:cNvPr>
            <p:cNvSpPr/>
            <p:nvPr/>
          </p:nvSpPr>
          <p:spPr>
            <a:xfrm>
              <a:off x="6432183" y="4287699"/>
              <a:ext cx="80035" cy="950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85AF1B48-C015-4C6E-AB9F-EDA117AC4646}"/>
                </a:ext>
              </a:extLst>
            </p:cNvPr>
            <p:cNvSpPr/>
            <p:nvPr/>
          </p:nvSpPr>
          <p:spPr>
            <a:xfrm>
              <a:off x="5555640" y="4182872"/>
              <a:ext cx="917982" cy="1598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00F4BFDD-8142-400A-975E-CF943B6B49BD}"/>
                </a:ext>
              </a:extLst>
            </p:cNvPr>
            <p:cNvSpPr/>
            <p:nvPr/>
          </p:nvSpPr>
          <p:spPr>
            <a:xfrm>
              <a:off x="5540664" y="5186531"/>
              <a:ext cx="899747" cy="1781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5" name="직사각형 34">
              <a:extLst>
                <a:ext uri="{FF2B5EF4-FFF2-40B4-BE49-F238E27FC236}">
                  <a16:creationId xmlns:a16="http://schemas.microsoft.com/office/drawing/2014/main" id="{E03C18DF-C5F0-4D06-B24E-45DDC23FBA4C}"/>
                </a:ext>
              </a:extLst>
            </p:cNvPr>
            <p:cNvSpPr/>
            <p:nvPr/>
          </p:nvSpPr>
          <p:spPr>
            <a:xfrm>
              <a:off x="5558689" y="4341913"/>
              <a:ext cx="873494" cy="84590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27BD63B-C030-4D7D-98C3-103CBF9CB223}"/>
                </a:ext>
              </a:extLst>
            </p:cNvPr>
            <p:cNvSpPr txBox="1"/>
            <p:nvPr/>
          </p:nvSpPr>
          <p:spPr>
            <a:xfrm>
              <a:off x="3428672" y="5172441"/>
              <a:ext cx="881653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ea typeface="Cambria" panose="02040503050406030204" pitchFamily="18" charset="0"/>
                </a:rPr>
                <a:t>Bubble</a:t>
              </a:r>
            </a:p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ea typeface="Cambria" panose="02040503050406030204" pitchFamily="18" charset="0"/>
                </a:rPr>
                <a:t>nucleation</a:t>
              </a:r>
              <a:endParaRPr lang="ko-KR" altLang="en-US" sz="1400" b="1" dirty="0">
                <a:latin typeface="Cambria" panose="02040503050406030204" pitchFamily="18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22D9028-101F-41C2-B236-DEF63EC121F3}"/>
                </a:ext>
              </a:extLst>
            </p:cNvPr>
            <p:cNvSpPr txBox="1"/>
            <p:nvPr/>
          </p:nvSpPr>
          <p:spPr>
            <a:xfrm>
              <a:off x="4436352" y="5144987"/>
              <a:ext cx="10323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ea typeface="Cambria" panose="02040503050406030204" pitchFamily="18" charset="0"/>
                </a:rPr>
                <a:t>Bubble </a:t>
              </a:r>
            </a:p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ea typeface="Cambria" panose="02040503050406030204" pitchFamily="18" charset="0"/>
                </a:rPr>
                <a:t>expansion</a:t>
              </a:r>
              <a:endParaRPr lang="ko-KR" altLang="en-US" sz="1400" b="1" dirty="0">
                <a:latin typeface="Cambria" panose="02040503050406030204" pitchFamily="18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11F59E3-0810-4B3F-9C29-2874525631A8}"/>
                </a:ext>
              </a:extLst>
            </p:cNvPr>
            <p:cNvSpPr txBox="1"/>
            <p:nvPr/>
          </p:nvSpPr>
          <p:spPr>
            <a:xfrm>
              <a:off x="5562328" y="5154584"/>
              <a:ext cx="88883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ea typeface="Cambria" panose="02040503050406030204" pitchFamily="18" charset="0"/>
                </a:rPr>
                <a:t>Bubble </a:t>
              </a:r>
            </a:p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ea typeface="Cambria" panose="02040503050406030204" pitchFamily="18" charset="0"/>
                </a:rPr>
                <a:t>collision</a:t>
              </a:r>
              <a:endParaRPr lang="ko-KR" altLang="en-US" sz="1400" b="1" dirty="0">
                <a:latin typeface="Cambria" panose="02040503050406030204" pitchFamily="18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6B8F4A8-2894-4CA5-8C69-5D06FD93D166}"/>
                </a:ext>
              </a:extLst>
            </p:cNvPr>
            <p:cNvSpPr txBox="1"/>
            <p:nvPr/>
          </p:nvSpPr>
          <p:spPr>
            <a:xfrm>
              <a:off x="2415323" y="5166605"/>
              <a:ext cx="841257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ea typeface="Cambria" panose="02040503050406030204" pitchFamily="18" charset="0"/>
                </a:rPr>
                <a:t>Symmetry</a:t>
              </a:r>
            </a:p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ea typeface="Cambria" panose="02040503050406030204" pitchFamily="18" charset="0"/>
                </a:rPr>
                <a:t>restored</a:t>
              </a:r>
              <a:endParaRPr lang="ko-KR" altLang="en-US" sz="1400" b="1" dirty="0">
                <a:latin typeface="Cambria" panose="02040503050406030204" pitchFamily="18" charset="0"/>
              </a:endParaRPr>
            </a:p>
          </p:txBody>
        </p:sp>
        <p:sp>
          <p:nvSpPr>
            <p:cNvPr id="43" name="직사각형 42">
              <a:extLst>
                <a:ext uri="{FF2B5EF4-FFF2-40B4-BE49-F238E27FC236}">
                  <a16:creationId xmlns:a16="http://schemas.microsoft.com/office/drawing/2014/main" id="{C4A44FCC-AAEB-46D7-B6F6-E50E68EE704C}"/>
                </a:ext>
              </a:extLst>
            </p:cNvPr>
            <p:cNvSpPr/>
            <p:nvPr/>
          </p:nvSpPr>
          <p:spPr>
            <a:xfrm>
              <a:off x="2378061" y="4334864"/>
              <a:ext cx="873494" cy="84590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67619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54054677-C879-4A54-96BD-04886DF21995}"/>
              </a:ext>
            </a:extLst>
          </p:cNvPr>
          <p:cNvSpPr/>
          <p:nvPr/>
        </p:nvSpPr>
        <p:spPr>
          <a:xfrm>
            <a:off x="431914" y="43874"/>
            <a:ext cx="4653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Thermal effective potential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05BC9EB-B4E6-47CA-9AD2-E2F2D8FFB9E4}"/>
                  </a:ext>
                </a:extLst>
              </p:cNvPr>
              <p:cNvSpPr txBox="1"/>
              <p:nvPr/>
            </p:nvSpPr>
            <p:spPr>
              <a:xfrm>
                <a:off x="362064" y="678309"/>
                <a:ext cx="8566036" cy="53016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Thermal effective potential (</a:t>
                </a:r>
                <a14:m>
                  <m:oMath xmlns:m="http://schemas.openxmlformats.org/officeDocument/2006/math">
                    <m:r>
                      <a:rPr lang="en-US" altLang="ko-KR" b="1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≡</m:t>
                    </m:r>
                  </m:oMath>
                </a14:m>
                <a:r>
                  <a:rPr lang="en-US" altLang="ko-KR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free energy density):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1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1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altLang="ko-KR" b="1" i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𝐞𝐟𝐟</m:t>
                        </m:r>
                      </m:sub>
                    </m:sSub>
                    <m:d>
                      <m:dPr>
                        <m:ctrlPr>
                          <a:rPr lang="en-US" altLang="ko-KR" b="1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b="1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𝝓</m:t>
                        </m:r>
                        <m:r>
                          <a:rPr lang="en-US" altLang="ko-KR" b="1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, </m:t>
                        </m:r>
                        <m:r>
                          <a:rPr lang="en-US" altLang="ko-KR" b="1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𝑻</m:t>
                        </m:r>
                      </m:e>
                    </m:d>
                  </m:oMath>
                </a14:m>
                <a:endParaRPr lang="en-US" altLang="ko-KR" b="1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Preference of a given system in terms of the order parameter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𝜙</m:t>
                    </m:r>
                  </m:oMath>
                </a14:m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ko-KR" b="0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eff</m:t>
                        </m:r>
                      </m:sub>
                    </m:sSub>
                    <m:d>
                      <m:dPr>
                        <m:ctrlPr>
                          <a:rPr lang="en-US" altLang="ko-KR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b="0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𝜙</m:t>
                        </m:r>
                        <m:r>
                          <a:rPr lang="en-US" altLang="ko-KR" b="0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, </m:t>
                        </m:r>
                        <m:r>
                          <a:rPr lang="en-US" altLang="ko-KR" b="0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𝜌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−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𝑠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𝑇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with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𝜌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: energy density,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𝑠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: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 entropy density</a:t>
                </a: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equals to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𝜌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𝜌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+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=−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with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: pressure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ko-KR" b="0" i="0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eff</m:t>
                          </m:r>
                        </m:sub>
                      </m:sSub>
                      <m:d>
                        <m:d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𝜙</m:t>
                          </m:r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,</m:t>
                          </m:r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altLang="ko-KR" b="0" i="1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 =  </m:t>
                      </m:r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altLang="ko-KR" b="0" i="1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               +           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𝜙</m:t>
                                  </m:r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𝑇</m:t>
                                  </m:r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ko-KR" sz="1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Assuming a particle’s distribution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(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𝑘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,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𝑇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)</m:t>
                    </m:r>
                  </m:oMath>
                </a14:m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0" i="1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𝜙</m:t>
                          </m:r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,</m:t>
                          </m:r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altLang="ko-KR" b="0" i="1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=−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altLang="ko-KR" b="0" i="1" smtClean="0"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ko-KR" b="0" i="1" smtClean="0"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altLang="ko-KR" b="0" i="1" smtClean="0">
                                          <a:latin typeface="Cambria Math" panose="02040503050406030204" pitchFamily="18" charset="0"/>
                                          <a:ea typeface="Cambria" panose="02040503050406030204" pitchFamily="18" charset="0"/>
                                        </a:rPr>
                                        <m:t>𝜋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  <m:f>
                            <m:fPr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3</m:t>
                              </m:r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𝐸</m:t>
                              </m:r>
                            </m:den>
                          </m:f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𝑘</m:t>
                              </m:r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, </m:t>
                              </m:r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e>
                      </m:nary>
                      <m:r>
                        <a:rPr lang="en-US" altLang="ko-KR" b="0" i="1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,    </m:t>
                      </m:r>
                      <m:r>
                        <m:rPr>
                          <m:sty m:val="p"/>
                        </m:rPr>
                        <a:rPr lang="en-US" altLang="ko-KR" b="0" i="0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where</m:t>
                      </m:r>
                      <m:r>
                        <a:rPr lang="en-US" altLang="ko-KR" b="0" i="1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altLang="ko-KR" b="0" i="1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𝐸</m:t>
                      </m:r>
                      <m:r>
                        <a:rPr lang="en-US" altLang="ko-KR" b="0" i="1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e>
                      </m:rad>
                      <m:r>
                        <a:rPr lang="en-US" altLang="ko-KR" b="0" i="1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05BC9EB-B4E6-47CA-9AD2-E2F2D8FFB9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064" y="678309"/>
                <a:ext cx="8566036" cy="5301644"/>
              </a:xfrm>
              <a:prstGeom prst="rect">
                <a:avLst/>
              </a:prstGeom>
              <a:blipFill>
                <a:blip r:embed="rId2"/>
                <a:stretch>
                  <a:fillRect l="-42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5FF12852-C498-4EB2-A66A-4646AF06339E}"/>
              </a:ext>
            </a:extLst>
          </p:cNvPr>
          <p:cNvCxnSpPr/>
          <p:nvPr/>
        </p:nvCxnSpPr>
        <p:spPr>
          <a:xfrm flipV="1">
            <a:off x="3632200" y="2863852"/>
            <a:ext cx="0" cy="3238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87AF3DB-1E4A-4DE9-BF7B-7460C1A8B968}"/>
                  </a:ext>
                </a:extLst>
              </p:cNvPr>
              <p:cNvSpPr txBox="1"/>
              <p:nvPr/>
            </p:nvSpPr>
            <p:spPr>
              <a:xfrm>
                <a:off x="1670556" y="3157380"/>
                <a:ext cx="3817776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Vacuum energy contribution</a:t>
                </a:r>
              </a:p>
              <a:p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= Scalar effective potential (at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𝑇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=0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)</a:t>
                </a:r>
              </a:p>
              <a:p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ko-KR" altLang="en-US" dirty="0">
                    <a:latin typeface="Cambria" panose="02040503050406030204" pitchFamily="18" charset="0"/>
                  </a:rPr>
                  <a:t> </a:t>
                </a: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vacuum energy density</a:t>
                </a:r>
              </a:p>
              <a:p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b="0" i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(pressure of vacuum energy)</a:t>
                </a:r>
                <a:endParaRPr lang="ko-KR" altLang="en-US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87AF3DB-1E4A-4DE9-BF7B-7460C1A8B9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0556" y="3157380"/>
                <a:ext cx="3817776" cy="1200329"/>
              </a:xfrm>
              <a:prstGeom prst="rect">
                <a:avLst/>
              </a:prstGeom>
              <a:blipFill>
                <a:blip r:embed="rId3"/>
                <a:stretch>
                  <a:fillRect l="-1278" t="-3553" r="-639" b="-659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437C22CC-E13A-4BD0-A18C-753D20A9C155}"/>
              </a:ext>
            </a:extLst>
          </p:cNvPr>
          <p:cNvCxnSpPr/>
          <p:nvPr/>
        </p:nvCxnSpPr>
        <p:spPr>
          <a:xfrm flipV="1">
            <a:off x="6401230" y="2863852"/>
            <a:ext cx="0" cy="3238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9052B39-A952-4991-8CAA-9E1734DC05C0}"/>
                  </a:ext>
                </a:extLst>
              </p:cNvPr>
              <p:cNvSpPr txBox="1"/>
              <p:nvPr/>
            </p:nvSpPr>
            <p:spPr>
              <a:xfrm>
                <a:off x="5507440" y="3157380"/>
                <a:ext cx="2348848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Plasma contribution</a:t>
                </a:r>
              </a:p>
              <a:p>
                <a:pPr algn="ctr"/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Negative pressure </a:t>
                </a:r>
              </a:p>
              <a:p>
                <a:pPr algn="ctr"/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of plasma particle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altLang="ko-KR" dirty="0">
                  <a:latin typeface="Cambria" panose="02040503050406030204" pitchFamily="18" charset="0"/>
                </a:endParaRPr>
              </a:p>
              <a:p>
                <a:pPr algn="ctr"/>
                <a:r>
                  <a:rPr lang="en-US" altLang="ko-KR" dirty="0">
                    <a:latin typeface="Cambria" panose="02040503050406030204" pitchFamily="18" charset="0"/>
                  </a:rPr>
                  <a:t>for a given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endParaRPr lang="ko-KR" altLang="en-US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9052B39-A952-4991-8CAA-9E1734DC05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7440" y="3157380"/>
                <a:ext cx="2348848" cy="1200329"/>
              </a:xfrm>
              <a:prstGeom prst="rect">
                <a:avLst/>
              </a:prstGeom>
              <a:blipFill>
                <a:blip r:embed="rId4"/>
                <a:stretch>
                  <a:fillRect l="-2073" t="-3553" r="-2073" b="-659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CB63D43E-DFE8-4481-B7E4-FA86A12CB3F8}"/>
              </a:ext>
            </a:extLst>
          </p:cNvPr>
          <p:cNvSpPr txBox="1"/>
          <p:nvPr/>
        </p:nvSpPr>
        <p:spPr>
          <a:xfrm>
            <a:off x="5293080" y="43874"/>
            <a:ext cx="2897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Recall yesterday’s nice talks </a:t>
            </a:r>
          </a:p>
          <a:p>
            <a:r>
              <a:rPr lang="en-US" altLang="ko-KR" sz="14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for more precise calculations!</a:t>
            </a:r>
            <a:endParaRPr lang="ko-KR" altLang="en-US" sz="1400" b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334C72C-D64A-4247-9B03-E9F54673FF1D}"/>
                  </a:ext>
                </a:extLst>
              </p:cNvPr>
              <p:cNvSpPr txBox="1"/>
              <p:nvPr/>
            </p:nvSpPr>
            <p:spPr>
              <a:xfrm>
                <a:off x="2322393" y="5586459"/>
                <a:ext cx="3053176" cy="642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(integration by parts) </a:t>
                </a:r>
              </a:p>
              <a:p>
                <a14:m>
                  <m:oMath xmlns:m="http://schemas.openxmlformats.org/officeDocument/2006/math">
                    <m:r>
                      <a:rPr lang="en-US" altLang="ko-KR" sz="14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ko-KR" altLang="en-US" sz="1400" dirty="0">
                    <a:latin typeface="Cambria" panose="02040503050406030204" pitchFamily="18" charset="0"/>
                  </a:rPr>
                  <a:t> </a:t>
                </a:r>
                <a:r>
                  <a:rPr lang="en-US" altLang="ko-KR" sz="1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usual expressions: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ko-KR" sz="1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1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ko-KR" sz="14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en-US" altLang="ko-KR" sz="1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14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ko-KR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ko-KR" altLang="en-US" sz="1400" dirty="0">
                    <a:latin typeface="Cambria" panose="02040503050406030204" pitchFamily="18" charset="0"/>
                  </a:rPr>
                  <a:t> </a:t>
                </a:r>
                <a:r>
                  <a:rPr lang="en-US" altLang="ko-KR" sz="1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ko-KR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14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ko-KR" sz="14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US" altLang="ko-KR" sz="1400" i="1">
                            <a:latin typeface="Cambria Math" panose="020405030504060302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en-US" altLang="ko-KR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140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ko-KR" sz="1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en-US" altLang="ko-KR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4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endParaRPr lang="ko-KR" altLang="en-US" sz="14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334C72C-D64A-4247-9B03-E9F54673FF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2393" y="5586459"/>
                <a:ext cx="3053176" cy="642868"/>
              </a:xfrm>
              <a:prstGeom prst="rect">
                <a:avLst/>
              </a:prstGeom>
              <a:blipFill>
                <a:blip r:embed="rId5"/>
                <a:stretch>
                  <a:fillRect l="-599" t="-1887" b="-94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355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85AACC59-A974-4E6B-A0DF-00C499D9355D}"/>
              </a:ext>
            </a:extLst>
          </p:cNvPr>
          <p:cNvSpPr/>
          <p:nvPr/>
        </p:nvSpPr>
        <p:spPr>
          <a:xfrm>
            <a:off x="431914" y="43874"/>
            <a:ext cx="4653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Thermal effective potential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E43DBF5-AAEA-4FB2-9118-2AB4068EFD85}"/>
                  </a:ext>
                </a:extLst>
              </p:cNvPr>
              <p:cNvSpPr txBox="1"/>
              <p:nvPr/>
            </p:nvSpPr>
            <p:spPr>
              <a:xfrm>
                <a:off x="345130" y="980287"/>
                <a:ext cx="8566036" cy="37371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ko-KR" b="0" i="0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eff</m:t>
                          </m:r>
                        </m:sub>
                      </m:sSub>
                      <m:d>
                        <m:d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𝜙</m:t>
                          </m:r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,</m:t>
                          </m:r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altLang="ko-KR" b="0" i="1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 =  </m:t>
                      </m:r>
                      <m:sSub>
                        <m:sSubPr>
                          <m:ctrlPr>
                            <a:rPr lang="en-US" altLang="ko-KR" b="0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ko-KR" b="0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altLang="ko-KR" b="0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b="0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altLang="ko-KR" b="0" i="1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               +           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ko-K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altLang="ko-K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altLang="ko-KR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ko-KR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ko-KR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ko-KR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ko-KR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R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𝜙</m:t>
                                  </m:r>
                                  <m:r>
                                    <a:rPr lang="en-US" altLang="ko-KR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en-US" altLang="ko-KR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𝑇</m:t>
                                  </m:r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ko-KR" sz="7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At high temperature</a:t>
                </a: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, the second term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(∝</m:t>
                    </m:r>
                    <m:sSup>
                      <m:sSup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 dominates</a:t>
                </a:r>
              </a:p>
              <a:p>
                <a:pPr lvl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ko-K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⇒</m:t>
                    </m:r>
                  </m:oMath>
                </a14:m>
                <a:r>
                  <a:rPr lang="en-US" altLang="ko-KR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the system prefers to make </a:t>
                </a:r>
                <a:r>
                  <a:rPr lang="en-US" altLang="ko-KR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plasma pressure maximized</a:t>
                </a: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. 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(e.g. for Higgs-like setup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∝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𝜙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𝜙</m:t>
                            </m:r>
                          </m:e>
                        </m:d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=0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, and symmetry restored)</a:t>
                </a:r>
              </a:p>
              <a:p>
                <a:pPr lvl="1">
                  <a:lnSpc>
                    <a:spcPct val="150000"/>
                  </a:lnSpc>
                </a:pPr>
                <a:endParaRPr lang="en-US" altLang="ko-KR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dirty="0">
                    <a:solidFill>
                      <a:srgbClr val="0066FF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At low temperature</a:t>
                </a: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, the first term dominates</a:t>
                </a:r>
              </a:p>
              <a:p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⇒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 the system prefers to </a:t>
                </a:r>
                <a:r>
                  <a:rPr lang="en-US" altLang="ko-KR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minimize the scalar effective potential</a:t>
                </a: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	(Spontaneous symmetry breaking occurs)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E43DBF5-AAEA-4FB2-9118-2AB4068EFD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130" y="980287"/>
                <a:ext cx="8566036" cy="3737113"/>
              </a:xfrm>
              <a:prstGeom prst="rect">
                <a:avLst/>
              </a:prstGeom>
              <a:blipFill>
                <a:blip r:embed="rId2"/>
                <a:stretch>
                  <a:fillRect l="-49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DC724611-5880-4298-BCE0-3D9684C5895D}"/>
              </a:ext>
            </a:extLst>
          </p:cNvPr>
          <p:cNvSpPr/>
          <p:nvPr/>
        </p:nvSpPr>
        <p:spPr>
          <a:xfrm>
            <a:off x="7811910" y="2611967"/>
            <a:ext cx="179979" cy="1447800"/>
          </a:xfrm>
          <a:custGeom>
            <a:avLst/>
            <a:gdLst>
              <a:gd name="connsiteX0" fmla="*/ 0 w 266700"/>
              <a:gd name="connsiteY0" fmla="*/ 0 h 1123950"/>
              <a:gd name="connsiteX1" fmla="*/ 266700 w 266700"/>
              <a:gd name="connsiteY1" fmla="*/ 558800 h 1123950"/>
              <a:gd name="connsiteX2" fmla="*/ 0 w 266700"/>
              <a:gd name="connsiteY2" fmla="*/ 1123950 h 1123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6700" h="1123950">
                <a:moveTo>
                  <a:pt x="0" y="0"/>
                </a:moveTo>
                <a:cubicBezTo>
                  <a:pt x="133350" y="185737"/>
                  <a:pt x="266700" y="371475"/>
                  <a:pt x="266700" y="558800"/>
                </a:cubicBezTo>
                <a:cubicBezTo>
                  <a:pt x="266700" y="746125"/>
                  <a:pt x="133350" y="935037"/>
                  <a:pt x="0" y="1123950"/>
                </a:cubicBezTo>
              </a:path>
            </a:pathLst>
          </a:custGeom>
          <a:noFill/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DA236E-F830-4029-AACC-47EA6FAB36E9}"/>
              </a:ext>
            </a:extLst>
          </p:cNvPr>
          <p:cNvSpPr txBox="1"/>
          <p:nvPr/>
        </p:nvSpPr>
        <p:spPr>
          <a:xfrm>
            <a:off x="7991890" y="3012701"/>
            <a:ext cx="1152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ambria" panose="02040503050406030204" pitchFamily="18" charset="0"/>
                <a:ea typeface="Cambria" panose="02040503050406030204" pitchFamily="18" charset="0"/>
              </a:rPr>
              <a:t>Phase</a:t>
            </a:r>
          </a:p>
          <a:p>
            <a:r>
              <a:rPr lang="en-US" altLang="ko-KR" dirty="0">
                <a:latin typeface="Cambria" panose="02040503050406030204" pitchFamily="18" charset="0"/>
                <a:ea typeface="Cambria" panose="02040503050406030204" pitchFamily="18" charset="0"/>
              </a:rPr>
              <a:t>transition</a:t>
            </a:r>
            <a:endParaRPr lang="ko-KR" alt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06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85AACC59-A974-4E6B-A0DF-00C499D9355D}"/>
              </a:ext>
            </a:extLst>
          </p:cNvPr>
          <p:cNvSpPr/>
          <p:nvPr/>
        </p:nvSpPr>
        <p:spPr>
          <a:xfrm>
            <a:off x="431914" y="43874"/>
            <a:ext cx="4653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Thermal effective potential</a:t>
            </a: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2B1C7101-522E-413E-912E-795CE6B00A74}"/>
              </a:ext>
            </a:extLst>
          </p:cNvPr>
          <p:cNvGrpSpPr/>
          <p:nvPr/>
        </p:nvGrpSpPr>
        <p:grpSpPr>
          <a:xfrm>
            <a:off x="509500" y="1401111"/>
            <a:ext cx="3627517" cy="2489663"/>
            <a:chOff x="225601" y="2117931"/>
            <a:chExt cx="3919231" cy="2689874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A49FFC03-06E3-4597-956A-6D8E2659B4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5601" y="2117931"/>
              <a:ext cx="3919231" cy="2689874"/>
            </a:xfrm>
            <a:prstGeom prst="rect">
              <a:avLst/>
            </a:prstGeom>
          </p:spPr>
        </p:pic>
        <p:cxnSp>
          <p:nvCxnSpPr>
            <p:cNvPr id="17" name="직선 연결선 16">
              <a:extLst>
                <a:ext uri="{FF2B5EF4-FFF2-40B4-BE49-F238E27FC236}">
                  <a16:creationId xmlns:a16="http://schemas.microsoft.com/office/drawing/2014/main" id="{ADFE1DBA-13AD-4158-BEFD-B2D4F22321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9748" y="4305449"/>
              <a:ext cx="240453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화살표 연결선 20">
              <a:extLst>
                <a:ext uri="{FF2B5EF4-FFF2-40B4-BE49-F238E27FC236}">
                  <a16:creationId xmlns:a16="http://schemas.microsoft.com/office/drawing/2014/main" id="{713995FF-F0EA-4303-86E0-AE455636FBE8}"/>
                </a:ext>
              </a:extLst>
            </p:cNvPr>
            <p:cNvCxnSpPr/>
            <p:nvPr/>
          </p:nvCxnSpPr>
          <p:spPr>
            <a:xfrm flipV="1">
              <a:off x="546193" y="3441849"/>
              <a:ext cx="0" cy="8636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31CFA2E0-61E4-4410-AC61-962973EEB9C9}"/>
                    </a:ext>
                  </a:extLst>
                </p:cNvPr>
                <p:cNvSpPr txBox="1"/>
                <p:nvPr/>
              </p:nvSpPr>
              <p:spPr>
                <a:xfrm>
                  <a:off x="605624" y="3735150"/>
                  <a:ext cx="41171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ko-KR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31CFA2E0-61E4-4410-AC61-962973EEB9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5624" y="3735150"/>
                  <a:ext cx="411716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7460" r="-11111" b="-2619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5F56AF32-859B-45FE-B586-AE5F2531F3FD}"/>
              </a:ext>
            </a:extLst>
          </p:cNvPr>
          <p:cNvGrpSpPr/>
          <p:nvPr/>
        </p:nvGrpSpPr>
        <p:grpSpPr>
          <a:xfrm>
            <a:off x="4789509" y="1362993"/>
            <a:ext cx="3917809" cy="2554254"/>
            <a:chOff x="4778361" y="1447657"/>
            <a:chExt cx="3917809" cy="2554254"/>
          </a:xfrm>
        </p:grpSpPr>
        <p:pic>
          <p:nvPicPr>
            <p:cNvPr id="34" name="그림 33">
              <a:extLst>
                <a:ext uri="{FF2B5EF4-FFF2-40B4-BE49-F238E27FC236}">
                  <a16:creationId xmlns:a16="http://schemas.microsoft.com/office/drawing/2014/main" id="{6A29CF21-9F14-48B8-97F4-A0E15FB83B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78361" y="1447657"/>
              <a:ext cx="3917809" cy="2511056"/>
            </a:xfrm>
            <a:prstGeom prst="rect">
              <a:avLst/>
            </a:prstGeom>
          </p:spPr>
        </p:pic>
        <p:cxnSp>
          <p:nvCxnSpPr>
            <p:cNvPr id="27" name="직선 화살표 연결선 26">
              <a:extLst>
                <a:ext uri="{FF2B5EF4-FFF2-40B4-BE49-F238E27FC236}">
                  <a16:creationId xmlns:a16="http://schemas.microsoft.com/office/drawing/2014/main" id="{DF16051A-CEAA-4A7B-B7EB-587A0F9D5591}"/>
                </a:ext>
              </a:extLst>
            </p:cNvPr>
            <p:cNvCxnSpPr/>
            <p:nvPr/>
          </p:nvCxnSpPr>
          <p:spPr>
            <a:xfrm flipH="1">
              <a:off x="5384228" y="3231732"/>
              <a:ext cx="50235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1C34ECCD-5926-418E-AA41-0DE290C10222}"/>
                    </a:ext>
                  </a:extLst>
                </p:cNvPr>
                <p:cNvSpPr txBox="1"/>
                <p:nvPr/>
              </p:nvSpPr>
              <p:spPr>
                <a:xfrm>
                  <a:off x="5886584" y="3139399"/>
                  <a:ext cx="395942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2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ko-KR" sz="1200" i="1" smtClean="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altLang="ko-KR" sz="1200" b="0" i="1" smtClean="0">
                            <a:latin typeface="Cambria Math" panose="02040503050406030204" pitchFamily="18" charset="0"/>
                          </a:rPr>
                          <m:t>/8</m:t>
                        </m:r>
                      </m:oMath>
                    </m:oMathPara>
                  </a14:m>
                  <a:endParaRPr lang="ko-KR" altLang="en-US" sz="1200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1C34ECCD-5926-418E-AA41-0DE290C1022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86584" y="3139399"/>
                  <a:ext cx="395942" cy="184666"/>
                </a:xfrm>
                <a:prstGeom prst="rect">
                  <a:avLst/>
                </a:prstGeom>
                <a:blipFill>
                  <a:blip r:embed="rId5"/>
                  <a:stretch>
                    <a:fillRect l="-1538" t="-3333" r="-9231" b="-33333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자유형: 도형 29">
              <a:extLst>
                <a:ext uri="{FF2B5EF4-FFF2-40B4-BE49-F238E27FC236}">
                  <a16:creationId xmlns:a16="http://schemas.microsoft.com/office/drawing/2014/main" id="{9327F374-48AA-44A5-8AA7-EAF970D36A9E}"/>
                </a:ext>
              </a:extLst>
            </p:cNvPr>
            <p:cNvSpPr/>
            <p:nvPr/>
          </p:nvSpPr>
          <p:spPr>
            <a:xfrm>
              <a:off x="6532454" y="1755309"/>
              <a:ext cx="658106" cy="278007"/>
            </a:xfrm>
            <a:custGeom>
              <a:avLst/>
              <a:gdLst>
                <a:gd name="connsiteX0" fmla="*/ 0 w 700617"/>
                <a:gd name="connsiteY0" fmla="*/ 251883 h 251883"/>
                <a:gd name="connsiteX1" fmla="*/ 330200 w 700617"/>
                <a:gd name="connsiteY1" fmla="*/ 88900 h 251883"/>
                <a:gd name="connsiteX2" fmla="*/ 700617 w 700617"/>
                <a:gd name="connsiteY2" fmla="*/ 0 h 2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00617" h="251883">
                  <a:moveTo>
                    <a:pt x="0" y="251883"/>
                  </a:moveTo>
                  <a:cubicBezTo>
                    <a:pt x="106715" y="191381"/>
                    <a:pt x="213431" y="130880"/>
                    <a:pt x="330200" y="88900"/>
                  </a:cubicBezTo>
                  <a:cubicBezTo>
                    <a:pt x="446969" y="46920"/>
                    <a:pt x="573793" y="23460"/>
                    <a:pt x="700617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6AC22087-9360-406E-A875-7AAA9E717872}"/>
                    </a:ext>
                  </a:extLst>
                </p:cNvPr>
                <p:cNvSpPr txBox="1"/>
                <p:nvPr/>
              </p:nvSpPr>
              <p:spPr>
                <a:xfrm>
                  <a:off x="6779936" y="1800964"/>
                  <a:ext cx="1668983" cy="4372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100" b="0" i="1" smtClean="0">
                            <a:latin typeface="Cambria Math" panose="02040503050406030204" pitchFamily="18" charset="0"/>
                          </a:rPr>
                          <m:t>∼</m:t>
                        </m:r>
                        <m:sSup>
                          <m:sSupPr>
                            <m:ctrlPr>
                              <a:rPr lang="en-US" altLang="ko-KR" sz="11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ko-KR" sz="11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ko-KR" sz="1100" b="0" i="1" smtClean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a:rPr lang="en-US" altLang="ko-KR" sz="1100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altLang="ko-KR" sz="11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</m:d>
                          </m:e>
                          <m:sup>
                            <m:r>
                              <a:rPr lang="en-US" altLang="ko-KR" sz="1100" b="0" i="1" smtClean="0">
                                <a:latin typeface="Cambria Math" panose="02040503050406030204" pitchFamily="18" charset="0"/>
                              </a:rPr>
                              <m:t>3/2</m:t>
                            </m:r>
                          </m:sup>
                        </m:sSup>
                        <m:func>
                          <m:funcPr>
                            <m:ctrlPr>
                              <a:rPr lang="en-US" altLang="ko-KR" sz="11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ko-KR" sz="1100" b="0" i="0" smtClean="0">
                                <a:latin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r>
                              <a:rPr lang="en-US" altLang="ko-KR" sz="1100" b="0" i="1" smtClean="0">
                                <a:latin typeface="Cambria Math" panose="02040503050406030204" pitchFamily="18" charset="0"/>
                              </a:rPr>
                              <m:t>(−</m:t>
                            </m:r>
                            <m:r>
                              <a:rPr lang="en-US" altLang="ko-KR" sz="11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n-US" altLang="ko-KR" sz="1100" b="0" i="1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altLang="ko-KR" sz="11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altLang="ko-KR" sz="11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oMath>
                    </m:oMathPara>
                  </a14:m>
                  <a:endParaRPr lang="en-US" altLang="ko-KR" sz="1100" dirty="0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  <a:p>
                  <a:pPr algn="ctr"/>
                  <a:r>
                    <a:rPr lang="en-US" altLang="ko-KR" sz="1100" dirty="0">
                      <a:latin typeface="Cambria" panose="02040503050406030204" pitchFamily="18" charset="0"/>
                      <a:ea typeface="Cambria" panose="02040503050406030204" pitchFamily="18" charset="0"/>
                    </a:rPr>
                    <a:t>(non-relativistic limit)</a:t>
                  </a:r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6AC22087-9360-406E-A875-7AAA9E7178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79936" y="1800964"/>
                  <a:ext cx="1668983" cy="437236"/>
                </a:xfrm>
                <a:prstGeom prst="rect">
                  <a:avLst/>
                </a:prstGeom>
                <a:blipFill>
                  <a:blip r:embed="rId6"/>
                  <a:stretch>
                    <a:fillRect b="-9859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3A86F622-8654-4B8C-8193-E8E70C821FE2}"/>
                </a:ext>
              </a:extLst>
            </p:cNvPr>
            <p:cNvSpPr/>
            <p:nvPr/>
          </p:nvSpPr>
          <p:spPr>
            <a:xfrm>
              <a:off x="6637867" y="3697111"/>
              <a:ext cx="671689" cy="304800"/>
            </a:xfrm>
            <a:prstGeom prst="ellipse">
              <a:avLst/>
            </a:prstGeom>
            <a:noFill/>
            <a:ln>
              <a:solidFill>
                <a:srgbClr val="B7079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43" name="그룹 42">
            <a:extLst>
              <a:ext uri="{FF2B5EF4-FFF2-40B4-BE49-F238E27FC236}">
                <a16:creationId xmlns:a16="http://schemas.microsoft.com/office/drawing/2014/main" id="{80A049C2-00BA-4BC3-BD9F-89D5095BC5EE}"/>
              </a:ext>
            </a:extLst>
          </p:cNvPr>
          <p:cNvGrpSpPr/>
          <p:nvPr/>
        </p:nvGrpSpPr>
        <p:grpSpPr>
          <a:xfrm>
            <a:off x="4785991" y="4048552"/>
            <a:ext cx="3921327" cy="2554254"/>
            <a:chOff x="4778361" y="4188290"/>
            <a:chExt cx="3921327" cy="2554254"/>
          </a:xfrm>
        </p:grpSpPr>
        <p:pic>
          <p:nvPicPr>
            <p:cNvPr id="35" name="그림 34">
              <a:extLst>
                <a:ext uri="{FF2B5EF4-FFF2-40B4-BE49-F238E27FC236}">
                  <a16:creationId xmlns:a16="http://schemas.microsoft.com/office/drawing/2014/main" id="{23981313-FCC3-4686-BB6F-10223E287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78361" y="4188290"/>
              <a:ext cx="3921327" cy="251105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7ABF0238-F1BD-41B7-B96B-DB6DDCFFFFDF}"/>
                    </a:ext>
                  </a:extLst>
                </p:cNvPr>
                <p:cNvSpPr txBox="1"/>
                <p:nvPr/>
              </p:nvSpPr>
              <p:spPr>
                <a:xfrm rot="18285818">
                  <a:off x="5411173" y="4737036"/>
                  <a:ext cx="956929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12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d>
                          <m:dPr>
                            <m:ctrlPr>
                              <a:rPr lang="en-US" altLang="ko-KR" sz="1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ko-KR" sz="12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  <m:r>
                          <a:rPr lang="en-US" altLang="ko-KR" sz="1200" b="0" i="1" smtClean="0">
                            <a:latin typeface="Cambria Math" panose="02040503050406030204" pitchFamily="18" charset="0"/>
                          </a:rPr>
                          <m:t>=1.5</m:t>
                        </m:r>
                        <m:r>
                          <a:rPr lang="en-US" altLang="ko-KR" sz="12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ko-KR" altLang="en-US" sz="1200" dirty="0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7ABF0238-F1BD-41B7-B96B-DB6DDCFFFFD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8285818">
                  <a:off x="5411173" y="4737036"/>
                  <a:ext cx="956929" cy="184666"/>
                </a:xfrm>
                <a:prstGeom prst="rect">
                  <a:avLst/>
                </a:prstGeom>
                <a:blipFill>
                  <a:blip r:embed="rId8"/>
                  <a:stretch>
                    <a:fillRect l="-870" t="-4762" r="-10435" b="-2721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E683A3BB-D43C-49F7-A8A6-C8E532BF15D7}"/>
                </a:ext>
              </a:extLst>
            </p:cNvPr>
            <p:cNvSpPr/>
            <p:nvPr/>
          </p:nvSpPr>
          <p:spPr>
            <a:xfrm>
              <a:off x="6782064" y="6437744"/>
              <a:ext cx="383294" cy="304800"/>
            </a:xfrm>
            <a:prstGeom prst="ellipse">
              <a:avLst/>
            </a:prstGeom>
            <a:noFill/>
            <a:ln>
              <a:solidFill>
                <a:srgbClr val="B7079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818235E9-5E22-4CD0-B59D-C06777AE556B}"/>
                    </a:ext>
                  </a:extLst>
                </p:cNvPr>
                <p:cNvSpPr txBox="1"/>
                <p:nvPr/>
              </p:nvSpPr>
              <p:spPr>
                <a:xfrm rot="18955473">
                  <a:off x="6047510" y="4859995"/>
                  <a:ext cx="754950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12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d>
                          <m:dPr>
                            <m:ctrlPr>
                              <a:rPr lang="en-US" altLang="ko-KR" sz="1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ko-KR" sz="12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  <m:r>
                          <a:rPr lang="en-US" altLang="ko-KR" sz="1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ko-KR" sz="12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ko-KR" altLang="en-US" sz="1200" dirty="0"/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818235E9-5E22-4CD0-B59D-C06777AE55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8955473">
                  <a:off x="6047510" y="4859995"/>
                  <a:ext cx="754950" cy="184666"/>
                </a:xfrm>
                <a:prstGeom prst="rect">
                  <a:avLst/>
                </a:prstGeom>
                <a:blipFill>
                  <a:blip r:embed="rId9"/>
                  <a:stretch>
                    <a:fillRect l="-2703" t="-4587" r="-9910" b="-4587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4DED37DE-CBC7-4F7B-BB93-EB6406282E93}"/>
                    </a:ext>
                  </a:extLst>
                </p:cNvPr>
                <p:cNvSpPr txBox="1"/>
                <p:nvPr/>
              </p:nvSpPr>
              <p:spPr>
                <a:xfrm rot="19438307">
                  <a:off x="6495246" y="5037714"/>
                  <a:ext cx="956929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12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d>
                          <m:dPr>
                            <m:ctrlPr>
                              <a:rPr lang="en-US" altLang="ko-KR" sz="1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ko-KR" sz="12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  <m:r>
                          <a:rPr lang="en-US" altLang="ko-KR" sz="1200" b="0" i="1" smtClean="0">
                            <a:latin typeface="Cambria Math" panose="02040503050406030204" pitchFamily="18" charset="0"/>
                          </a:rPr>
                          <m:t>=0.5</m:t>
                        </m:r>
                        <m:r>
                          <a:rPr lang="en-US" altLang="ko-KR" sz="12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ko-KR" altLang="en-US" sz="1200" dirty="0"/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4DED37DE-CBC7-4F7B-BB93-EB6406282E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9438307">
                  <a:off x="6495246" y="5037714"/>
                  <a:ext cx="956929" cy="184666"/>
                </a:xfrm>
                <a:prstGeom prst="rect">
                  <a:avLst/>
                </a:prstGeom>
                <a:blipFill>
                  <a:blip r:embed="rId10"/>
                  <a:stretch>
                    <a:fillRect l="-1370" t="-4237" r="-8219" b="-2542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482AFACD-9F84-4B4C-AE36-B1DA31074409}"/>
                    </a:ext>
                  </a:extLst>
                </p:cNvPr>
                <p:cNvSpPr txBox="1"/>
                <p:nvPr/>
              </p:nvSpPr>
              <p:spPr>
                <a:xfrm rot="20282623">
                  <a:off x="7601487" y="5182746"/>
                  <a:ext cx="1041888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12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d>
                          <m:dPr>
                            <m:ctrlPr>
                              <a:rPr lang="en-US" altLang="ko-KR" sz="1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ko-KR" sz="12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  <m:r>
                          <a:rPr lang="en-US" altLang="ko-KR" sz="1200" b="0" i="1" smtClean="0">
                            <a:latin typeface="Cambria Math" panose="02040503050406030204" pitchFamily="18" charset="0"/>
                          </a:rPr>
                          <m:t>=0.25</m:t>
                        </m:r>
                        <m:r>
                          <a:rPr lang="en-US" altLang="ko-KR" sz="12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ko-KR" altLang="en-US" sz="1200" dirty="0"/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482AFACD-9F84-4B4C-AE36-B1DA310744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0282623">
                  <a:off x="7601487" y="5182746"/>
                  <a:ext cx="1041888" cy="184666"/>
                </a:xfrm>
                <a:prstGeom prst="rect">
                  <a:avLst/>
                </a:prstGeom>
                <a:blipFill>
                  <a:blip r:embed="rId11"/>
                  <a:stretch>
                    <a:fillRect l="-1754" t="-4301" r="-6433" b="-322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9" name="자유형: 도형 38">
            <a:extLst>
              <a:ext uri="{FF2B5EF4-FFF2-40B4-BE49-F238E27FC236}">
                <a16:creationId xmlns:a16="http://schemas.microsoft.com/office/drawing/2014/main" id="{1E4D5BEF-AB04-40CD-97AA-8C00447FE3A5}"/>
              </a:ext>
            </a:extLst>
          </p:cNvPr>
          <p:cNvSpPr/>
          <p:nvPr/>
        </p:nvSpPr>
        <p:spPr>
          <a:xfrm>
            <a:off x="7185379" y="3874048"/>
            <a:ext cx="419370" cy="2515465"/>
          </a:xfrm>
          <a:custGeom>
            <a:avLst/>
            <a:gdLst>
              <a:gd name="connsiteX0" fmla="*/ 141111 w 532413"/>
              <a:gd name="connsiteY0" fmla="*/ 0 h 2562578"/>
              <a:gd name="connsiteX1" fmla="*/ 530578 w 532413"/>
              <a:gd name="connsiteY1" fmla="*/ 1207911 h 2562578"/>
              <a:gd name="connsiteX2" fmla="*/ 0 w 532413"/>
              <a:gd name="connsiteY2" fmla="*/ 2562578 h 2562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2413" h="2562578">
                <a:moveTo>
                  <a:pt x="141111" y="0"/>
                </a:moveTo>
                <a:cubicBezTo>
                  <a:pt x="347603" y="390407"/>
                  <a:pt x="554096" y="780815"/>
                  <a:pt x="530578" y="1207911"/>
                </a:cubicBezTo>
                <a:cubicBezTo>
                  <a:pt x="507060" y="1635007"/>
                  <a:pt x="253530" y="2098792"/>
                  <a:pt x="0" y="2562578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CAE910B-5F75-4E86-AACA-43380C2D02C7}"/>
                  </a:ext>
                </a:extLst>
              </p:cNvPr>
              <p:cNvSpPr txBox="1"/>
              <p:nvPr/>
            </p:nvSpPr>
            <p:spPr>
              <a:xfrm>
                <a:off x="136524" y="3953661"/>
                <a:ext cx="4649467" cy="22421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ko-KR" sz="16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If </a:t>
                </a:r>
                <a14:m>
                  <m:oMath xmlns:m="http://schemas.openxmlformats.org/officeDocument/2006/math">
                    <m:r>
                      <a:rPr lang="en-US" altLang="ko-KR" sz="1600" b="1" i="0" smtClean="0">
                        <a:latin typeface="Cambria Math" panose="02040503050406030204" pitchFamily="18" charset="0"/>
                      </a:rPr>
                      <m:t>𝚫</m:t>
                    </m:r>
                    <m:sSub>
                      <m:sSubPr>
                        <m:ctrlPr>
                          <a:rPr lang="en-US" altLang="ko-KR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altLang="ko-KR" sz="16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∼</m:t>
                    </m:r>
                    <m:sSubSup>
                      <m:sSubSupPr>
                        <m:ctrlPr>
                          <a:rPr lang="en-US" altLang="ko-KR" sz="16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1600" b="1" i="1" smtClean="0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en-US" altLang="ko-KR" sz="1600" b="1" i="1" smtClean="0">
                            <a:latin typeface="Cambria Math" panose="02040503050406030204" pitchFamily="18" charset="0"/>
                          </a:rPr>
                          <m:t>𝝓</m:t>
                        </m:r>
                      </m:sub>
                      <m:sup>
                        <m:r>
                          <a:rPr lang="en-US" altLang="ko-KR" sz="1600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bSup>
                  </m:oMath>
                </a14:m>
                <a:r>
                  <a:rPr lang="en-US" altLang="ko-KR" sz="16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 , </a:t>
                </a:r>
              </a:p>
              <a:p>
                <a:r>
                  <a:rPr lang="en-US" altLang="ko-KR" sz="1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altLang="ko-KR" sz="1400" b="0" i="1" smtClean="0">
                        <a:latin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en-US" altLang="ko-KR" sz="1400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ko-KR" altLang="en-US" sz="1400" dirty="0">
                    <a:latin typeface="Cambria" panose="02040503050406030204" pitchFamily="18" charset="0"/>
                  </a:rPr>
                  <a:t> </a:t>
                </a:r>
                <a:r>
                  <a:rPr lang="en-US" altLang="ko-KR" sz="1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potential barrier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ko-KR" sz="1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ko-KR" sz="1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is determined</a:t>
                </a:r>
              </a:p>
              <a:p>
                <a:r>
                  <a:rPr lang="en-US" altLang="ko-KR" sz="1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	by detailed shapes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400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ko-KR" sz="1400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ko-KR" sz="1400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1400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𝜙</m:t>
                        </m:r>
                      </m:e>
                    </m:d>
                  </m:oMath>
                </a14:m>
                <a:r>
                  <a:rPr lang="en-US" altLang="ko-KR" sz="1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and </a:t>
                </a:r>
                <a:r>
                  <a:rPr lang="en-US" altLang="ko-KR" sz="1400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plasma contribution</a:t>
                </a:r>
                <a:endParaRPr lang="en-US" altLang="ko-KR" sz="1400" dirty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  <a:p>
                <a:r>
                  <a:rPr lang="en-US" altLang="ko-KR" sz="1400" dirty="0">
                    <a:latin typeface="Cambria" panose="02040503050406030204" pitchFamily="18" charset="0"/>
                  </a:rPr>
                  <a:t>	Careful study is needed (e.g. Higgs potential)</a:t>
                </a:r>
              </a:p>
              <a:p>
                <a:endParaRPr lang="en-US" altLang="ko-KR" sz="1400" dirty="0">
                  <a:latin typeface="Cambria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ko-KR" sz="1600" b="1" dirty="0">
                    <a:latin typeface="Cambria" panose="02040503050406030204" pitchFamily="18" charset="0"/>
                  </a:rPr>
                  <a:t>If </a:t>
                </a:r>
                <a14:m>
                  <m:oMath xmlns:m="http://schemas.openxmlformats.org/officeDocument/2006/math">
                    <m:r>
                      <a:rPr lang="en-US" altLang="ko-KR" sz="1600" b="1" i="1">
                        <a:latin typeface="Cambria Math" panose="02040503050406030204" pitchFamily="18" charset="0"/>
                      </a:rPr>
                      <m:t>𝚫</m:t>
                    </m:r>
                    <m:sSub>
                      <m:sSubPr>
                        <m:ctrlPr>
                          <a:rPr lang="en-US" altLang="ko-KR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altLang="ko-KR" sz="1600" b="1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≪</m:t>
                    </m:r>
                    <m:sSubSup>
                      <m:sSubSupPr>
                        <m:ctrlPr>
                          <a:rPr lang="en-US" altLang="ko-KR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1600" b="1" i="1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en-US" altLang="ko-KR" sz="1600" b="1" i="1">
                            <a:latin typeface="Cambria Math" panose="02040503050406030204" pitchFamily="18" charset="0"/>
                          </a:rPr>
                          <m:t>𝝓</m:t>
                        </m:r>
                      </m:sub>
                      <m:sup>
                        <m:r>
                          <a:rPr lang="en-US" altLang="ko-KR" sz="1600" b="1" i="1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bSup>
                  </m:oMath>
                </a14:m>
                <a:r>
                  <a:rPr lang="en-US" altLang="ko-KR" sz="1600" b="1" dirty="0">
                    <a:latin typeface="Cambria" panose="02040503050406030204" pitchFamily="18" charset="0"/>
                  </a:rPr>
                  <a:t> (i.e., the potential is flat),</a:t>
                </a:r>
              </a:p>
              <a:p>
                <a:r>
                  <a:rPr lang="en-US" altLang="ko-KR" sz="1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altLang="ko-KR" sz="1400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ko-KR" sz="1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ko-KR" sz="14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sSub>
                              <m:sSubPr>
                                <m:ctrlPr>
                                  <a:rPr lang="en-US" altLang="ko-KR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4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altLang="ko-KR" sz="14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1/4</m:t>
                        </m:r>
                      </m:sup>
                    </m:sSup>
                    <m:r>
                      <a:rPr lang="en-US" altLang="ko-KR" sz="1400" b="0" i="1" smtClean="0"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en-US" altLang="ko-KR" sz="1400" b="0" i="0" smtClean="0">
                        <a:latin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altLang="ko-KR" sz="1400" dirty="0">
                    <a:latin typeface="Cambria" panose="02040503050406030204" pitchFamily="18" charset="0"/>
                  </a:rPr>
                  <a:t>large potential barrier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US" altLang="ko-KR" sz="1400" dirty="0">
                  <a:latin typeface="Cambria" panose="02040503050406030204" pitchFamily="18" charset="0"/>
                </a:endParaRPr>
              </a:p>
              <a:p>
                <a:r>
                  <a:rPr lang="en-US" altLang="ko-KR" sz="1400" dirty="0">
                    <a:latin typeface="Cambria" panose="02040503050406030204" pitchFamily="18" charset="0"/>
                  </a:rPr>
                  <a:t>			       (</a:t>
                </a:r>
                <a14:m>
                  <m:oMath xmlns:m="http://schemas.openxmlformats.org/officeDocument/2006/math">
                    <m:r>
                      <a:rPr lang="en-US" altLang="ko-KR" sz="14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ko-KR" sz="1400" dirty="0">
                    <a:latin typeface="Cambria" panose="02040503050406030204" pitchFamily="18" charset="0"/>
                  </a:rPr>
                  <a:t> “very” strong supercooling)</a:t>
                </a:r>
              </a:p>
              <a:p>
                <a:endParaRPr lang="ko-KR" altLang="en-US" sz="14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CAE910B-5F75-4E86-AACA-43380C2D02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524" y="3953661"/>
                <a:ext cx="4649467" cy="2242152"/>
              </a:xfrm>
              <a:prstGeom prst="rect">
                <a:avLst/>
              </a:prstGeom>
              <a:blipFill>
                <a:blip r:embed="rId12"/>
                <a:stretch>
                  <a:fillRect l="-524" t="-27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C5FC6CA-C9F3-43CB-83C4-04842F437EB1}"/>
                  </a:ext>
                </a:extLst>
              </p:cNvPr>
              <p:cNvSpPr txBox="1"/>
              <p:nvPr/>
            </p:nvSpPr>
            <p:spPr>
              <a:xfrm>
                <a:off x="362064" y="683089"/>
                <a:ext cx="8566036" cy="764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ko-KR" b="0" i="0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eff</m:t>
                          </m:r>
                        </m:sub>
                      </m:sSub>
                      <m:d>
                        <m:d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𝜙</m:t>
                          </m:r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,</m:t>
                          </m:r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altLang="ko-KR" b="0" i="1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 =  </m:t>
                      </m:r>
                      <m:sSub>
                        <m:sSubPr>
                          <m:ctrlPr>
                            <a:rPr lang="en-US" altLang="ko-KR" b="0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ko-KR" b="0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altLang="ko-KR" b="0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b="0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altLang="ko-KR" b="0" i="1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               +           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ko-K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altLang="ko-K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altLang="ko-KR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ko-KR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ko-KR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ko-KR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ko-KR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R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𝜙</m:t>
                                  </m:r>
                                  <m:r>
                                    <a:rPr lang="en-US" altLang="ko-KR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en-US" altLang="ko-KR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</a:rPr>
                                    <m:t>𝑇</m:t>
                                  </m:r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C5FC6CA-C9F3-43CB-83C4-04842F437E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064" y="683089"/>
                <a:ext cx="8566036" cy="764568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83ED5A14-414D-4F47-948B-BC72B5C2E4AD}"/>
              </a:ext>
            </a:extLst>
          </p:cNvPr>
          <p:cNvSpPr txBox="1"/>
          <p:nvPr/>
        </p:nvSpPr>
        <p:spPr>
          <a:xfrm rot="18307322">
            <a:off x="5384591" y="2714783"/>
            <a:ext cx="52392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ko-KR" sz="1200" dirty="0">
                <a:latin typeface="Cambria" panose="02040503050406030204" pitchFamily="18" charset="0"/>
                <a:ea typeface="Cambria" panose="02040503050406030204" pitchFamily="18" charset="0"/>
              </a:rPr>
              <a:t>fermion</a:t>
            </a:r>
            <a:endParaRPr lang="ko-KR" altLang="en-US" sz="1200" dirty="0">
              <a:latin typeface="Cambria" panose="020405030504060302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32AF8AE-A5EC-49AF-9E76-F46E8E308B04}"/>
              </a:ext>
            </a:extLst>
          </p:cNvPr>
          <p:cNvSpPr txBox="1"/>
          <p:nvPr/>
        </p:nvSpPr>
        <p:spPr>
          <a:xfrm rot="19062169">
            <a:off x="5401200" y="3198106"/>
            <a:ext cx="40075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ko-KR" sz="1200" dirty="0">
                <a:latin typeface="Cambria" panose="02040503050406030204" pitchFamily="18" charset="0"/>
                <a:ea typeface="Cambria" panose="02040503050406030204" pitchFamily="18" charset="0"/>
              </a:rPr>
              <a:t>boson</a:t>
            </a:r>
            <a:endParaRPr lang="ko-KR" altLang="en-US" sz="1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451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85AACC59-A974-4E6B-A0DF-00C499D9355D}"/>
              </a:ext>
            </a:extLst>
          </p:cNvPr>
          <p:cNvSpPr/>
          <p:nvPr/>
        </p:nvSpPr>
        <p:spPr>
          <a:xfrm>
            <a:off x="431914" y="43874"/>
            <a:ext cx="69348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Very strong supercooling in flat potential</a:t>
            </a: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6FEAD4C6-21F3-4175-B557-732DEC2FA1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955" y="1309959"/>
            <a:ext cx="7936090" cy="1772565"/>
          </a:xfrm>
          <a:prstGeom prst="rect">
            <a:avLst/>
          </a:prstGeom>
        </p:spPr>
      </p:pic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167A7C53-3BF9-46F4-A80B-13BB805F34B2}"/>
              </a:ext>
            </a:extLst>
          </p:cNvPr>
          <p:cNvCxnSpPr/>
          <p:nvPr/>
        </p:nvCxnSpPr>
        <p:spPr>
          <a:xfrm flipV="1">
            <a:off x="3298011" y="2309703"/>
            <a:ext cx="491066" cy="22577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EC2CF1D-605E-4F88-BE34-5C63451013D4}"/>
                  </a:ext>
                </a:extLst>
              </p:cNvPr>
              <p:cNvSpPr txBox="1"/>
              <p:nvPr/>
            </p:nvSpPr>
            <p:spPr>
              <a:xfrm>
                <a:off x="3669570" y="1990410"/>
                <a:ext cx="116467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2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Large barrier </a:t>
                </a:r>
              </a:p>
              <a:p>
                <a:pPr algn="ctr"/>
                <a:r>
                  <a:rPr lang="en-US" altLang="ko-KR" sz="12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at </a:t>
                </a:r>
                <a14:m>
                  <m:oMath xmlns:m="http://schemas.openxmlformats.org/officeDocument/2006/math">
                    <m:r>
                      <a:rPr lang="en-US" altLang="ko-KR" sz="1200" b="1" i="1" smtClean="0"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altLang="ko-KR" sz="1200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ko-KR" sz="1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2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altLang="ko-KR" sz="12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</m:oMath>
                </a14:m>
                <a:endParaRPr lang="ko-KR" altLang="en-US" sz="1200" b="1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EC2CF1D-605E-4F88-BE34-5C6345101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9570" y="1990410"/>
                <a:ext cx="1164678" cy="461665"/>
              </a:xfrm>
              <a:prstGeom prst="rect">
                <a:avLst/>
              </a:prstGeom>
              <a:blipFill>
                <a:blip r:embed="rId3"/>
                <a:stretch>
                  <a:fillRect t="-1333" b="-10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162726F2-79E3-468D-A7C2-4401B3073AA6}"/>
              </a:ext>
            </a:extLst>
          </p:cNvPr>
          <p:cNvCxnSpPr>
            <a:cxnSpLocks/>
          </p:cNvCxnSpPr>
          <p:nvPr/>
        </p:nvCxnSpPr>
        <p:spPr>
          <a:xfrm flipH="1" flipV="1">
            <a:off x="897469" y="2690990"/>
            <a:ext cx="1236132" cy="4415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23CE7C81-E71F-46D7-94D9-7D4182CE0B02}"/>
              </a:ext>
            </a:extLst>
          </p:cNvPr>
          <p:cNvCxnSpPr>
            <a:cxnSpLocks/>
          </p:cNvCxnSpPr>
          <p:nvPr/>
        </p:nvCxnSpPr>
        <p:spPr>
          <a:xfrm flipV="1">
            <a:off x="3789077" y="2712402"/>
            <a:ext cx="782924" cy="420124"/>
          </a:xfrm>
          <a:prstGeom prst="straightConnector1">
            <a:avLst/>
          </a:prstGeom>
          <a:ln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F4C0A490-5BBB-4D11-8640-69D81D3EC1EA}"/>
              </a:ext>
            </a:extLst>
          </p:cNvPr>
          <p:cNvSpPr txBox="1"/>
          <p:nvPr/>
        </p:nvSpPr>
        <p:spPr>
          <a:xfrm>
            <a:off x="2144140" y="3032485"/>
            <a:ext cx="1644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Cambria" panose="02040503050406030204" pitchFamily="18" charset="0"/>
                <a:ea typeface="Cambria" panose="02040503050406030204" pitchFamily="18" charset="0"/>
              </a:rPr>
              <a:t>Structure separation</a:t>
            </a:r>
            <a:endParaRPr lang="ko-KR" altLang="en-US" sz="1200" b="1" dirty="0">
              <a:latin typeface="Cambria" panose="02040503050406030204" pitchFamily="18" charset="0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6F310468-C79A-4FF4-8735-628744B9C046}"/>
              </a:ext>
            </a:extLst>
          </p:cNvPr>
          <p:cNvSpPr/>
          <p:nvPr/>
        </p:nvSpPr>
        <p:spPr>
          <a:xfrm>
            <a:off x="7037173" y="4714999"/>
            <a:ext cx="14754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Lyth</a:t>
            </a:r>
            <a:r>
              <a:rPr lang="en-US" altLang="ko-KR" sz="14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Stewart, 95</a:t>
            </a:r>
            <a:endParaRPr lang="ko-KR" altLang="en-US" sz="1400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74F9BC5-81B7-47F3-B634-95AEC57F42CE}"/>
                  </a:ext>
                </a:extLst>
              </p:cNvPr>
              <p:cNvSpPr txBox="1"/>
              <p:nvPr/>
            </p:nvSpPr>
            <p:spPr>
              <a:xfrm>
                <a:off x="520793" y="1294269"/>
                <a:ext cx="74206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ko-KR" b="0" i="0" smtClean="0"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altLang="ko-K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ko-KR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altLang="ko-KR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74F9BC5-81B7-47F3-B634-95AEC57F42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793" y="1294269"/>
                <a:ext cx="742063" cy="276999"/>
              </a:xfrm>
              <a:prstGeom prst="rect">
                <a:avLst/>
              </a:prstGeom>
              <a:blipFill>
                <a:blip r:embed="rId4"/>
                <a:stretch>
                  <a:fillRect l="-6557" t="-2174" r="-10656" b="-3260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F52ACF01-8B38-4AAD-BA82-947956C8D8D7}"/>
              </a:ext>
            </a:extLst>
          </p:cNvPr>
          <p:cNvSpPr txBox="1"/>
          <p:nvPr/>
        </p:nvSpPr>
        <p:spPr>
          <a:xfrm>
            <a:off x="520793" y="3615204"/>
            <a:ext cx="8019251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>
                <a:latin typeface="Cambria" panose="02040503050406030204" pitchFamily="18" charset="0"/>
              </a:rPr>
              <a:t>Scalar field gets</a:t>
            </a:r>
            <a:r>
              <a:rPr lang="ko-KR" altLang="en-US" dirty="0">
                <a:latin typeface="Cambria" panose="02040503050406030204" pitchFamily="18" charset="0"/>
              </a:rPr>
              <a:t> </a:t>
            </a:r>
            <a:r>
              <a:rPr lang="en-US" altLang="ko-KR" dirty="0">
                <a:latin typeface="Cambria" panose="02040503050406030204" pitchFamily="18" charset="0"/>
                <a:ea typeface="Cambria" panose="02040503050406030204" pitchFamily="18" charset="0"/>
              </a:rPr>
              <a:t>trapped at the origin for a long period.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>
                <a:latin typeface="Cambria" panose="02040503050406030204" pitchFamily="18" charset="0"/>
                <a:ea typeface="Cambria" panose="02040503050406030204" pitchFamily="18" charset="0"/>
              </a:rPr>
              <a:t>It causes a large supercooling and dilution factor.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>
                <a:latin typeface="Cambria" panose="02040503050406030204" pitchFamily="18" charset="0"/>
                <a:ea typeface="Cambria" panose="02040503050406030204" pitchFamily="18" charset="0"/>
              </a:rPr>
              <a:t>This scenario is</a:t>
            </a:r>
            <a:r>
              <a:rPr lang="ko-KR" altLang="en-US" dirty="0">
                <a:latin typeface="Cambria" panose="02040503050406030204" pitchFamily="18" charset="0"/>
              </a:rPr>
              <a:t> </a:t>
            </a:r>
            <a:r>
              <a:rPr lang="en-US" altLang="ko-KR" dirty="0">
                <a:latin typeface="Cambria" panose="02040503050406030204" pitchFamily="18" charset="0"/>
                <a:ea typeface="Cambria" panose="02040503050406030204" pitchFamily="18" charset="0"/>
              </a:rPr>
              <a:t>often called </a:t>
            </a:r>
            <a:r>
              <a:rPr lang="en-US" altLang="ko-KR" b="1" dirty="0">
                <a:latin typeface="Cambria" panose="02040503050406030204" pitchFamily="18" charset="0"/>
                <a:ea typeface="Cambria" panose="02040503050406030204" pitchFamily="18" charset="0"/>
              </a:rPr>
              <a:t>“thermal inflation”.</a:t>
            </a:r>
          </a:p>
        </p:txBody>
      </p:sp>
    </p:spTree>
    <p:extLst>
      <p:ext uri="{BB962C8B-B14F-4D97-AF65-F5344CB8AC3E}">
        <p14:creationId xmlns:p14="http://schemas.microsoft.com/office/powerpoint/2010/main" val="3217201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85AACC59-A974-4E6B-A0DF-00C499D9355D}"/>
              </a:ext>
            </a:extLst>
          </p:cNvPr>
          <p:cNvSpPr/>
          <p:nvPr/>
        </p:nvSpPr>
        <p:spPr>
          <a:xfrm>
            <a:off x="431914" y="43874"/>
            <a:ext cx="4377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Examples of flat potential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27CA775-ACF8-42C0-89D5-25753C320C82}"/>
                  </a:ext>
                </a:extLst>
              </p:cNvPr>
              <p:cNvSpPr txBox="1"/>
              <p:nvPr/>
            </p:nvSpPr>
            <p:spPr>
              <a:xfrm>
                <a:off x="180622" y="749660"/>
                <a:ext cx="8833556" cy="4169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ko-KR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Classically scale invariant </a:t>
                </a: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models: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𝜆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4</m:t>
                        </m:r>
                      </m:sup>
                    </m:sSup>
                    <m:func>
                      <m:func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 b="0" i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ko-KR" b="0" i="1" smtClean="0"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𝜙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ko-KR" b="0" i="1" smtClean="0">
                                        <a:latin typeface="Cambria Math" panose="02040503050406030204" pitchFamily="18" charset="0"/>
                                        <a:ea typeface="Cambria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  <a:ea typeface="Cambria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  <a:ea typeface="Cambria" panose="02040503050406030204" pitchFamily="18" charset="0"/>
                                      </a:rPr>
                                      <m:t>∗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altLang="ko-KR" sz="300" b="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r>
                  <a:rPr lang="en-US" altLang="ko-KR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No quadratic term </a:t>
                </a:r>
                <a:r>
                  <a:rPr lang="en-US" altLang="ko-KR" sz="1400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(by hand </a:t>
                </a:r>
                <a14:m>
                  <m:oMath xmlns:m="http://schemas.openxmlformats.org/officeDocument/2006/math">
                    <m:r>
                      <a:rPr lang="en-US" altLang="ko-KR" sz="1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ko-KR" sz="1400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fine tuning problem?)</a:t>
                </a:r>
                <a:endParaRPr lang="en-US" altLang="ko-KR" b="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lvl="1"/>
                <a:endParaRPr lang="en-US" altLang="ko-KR" sz="500" b="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r>
                  <a:rPr lang="en-US" altLang="ko-KR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Flat because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 is one-loop suppressed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dirty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 dirty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ko-KR" i="1" dirty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en-US" altLang="ko-KR" i="1" dirty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 ≫  </m:t>
                    </m:r>
                    <m:sSup>
                      <m:sSupPr>
                        <m:ctrlPr>
                          <a:rPr lang="en-US" altLang="ko-KR" i="1" dirty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ko-KR" i="1" dirty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ko-KR" dirty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Δ</m:t>
                            </m:r>
                            <m:sSub>
                              <m:sSubPr>
                                <m:ctrlPr>
                                  <a:rPr lang="en-US" altLang="ko-KR" i="1" dirty="0"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 dirty="0"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altLang="ko-KR" i="1" dirty="0"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ko-KR" i="1" dirty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1/4</m:t>
                        </m:r>
                      </m:sup>
                    </m:sSup>
                    <m:r>
                      <a:rPr lang="en-US" altLang="ko-KR" i="1" dirty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∼</m:t>
                    </m:r>
                    <m:sSubSup>
                      <m:sSubSupPr>
                        <m:ctrlPr>
                          <a:rPr lang="en-US" altLang="ko-KR" i="1" dirty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i="1" dirty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ko-KR" i="1" dirty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𝜆</m:t>
                        </m:r>
                      </m:sub>
                      <m:sup>
                        <m:r>
                          <a:rPr lang="en-US" altLang="ko-KR" i="1" dirty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1/4</m:t>
                        </m:r>
                      </m:sup>
                    </m:sSubSup>
                    <m:sSub>
                      <m:sSubPr>
                        <m:ctrlPr>
                          <a:rPr lang="en-US" altLang="ko-KR" i="1" dirty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 dirty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ko-KR" i="1" dirty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𝜙</m:t>
                        </m:r>
                      </m:sub>
                    </m:sSub>
                  </m:oMath>
                </a14:m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endParaRPr lang="en-US" altLang="ko-KR" sz="5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endParaRPr lang="en-US" altLang="ko-KR" sz="5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ko-KR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Supersymmetric</a:t>
                </a: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 models: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∼− </m:t>
                    </m:r>
                    <m:sSubSup>
                      <m:sSubSup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ko-KR" b="0" i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soft</m:t>
                        </m:r>
                      </m:sub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+ ⋯</m:t>
                    </m:r>
                  </m:oMath>
                </a14:m>
                <a:endParaRPr lang="en-US" altLang="ko-K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endParaRPr lang="en-US" altLang="ko-KR" sz="5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Scalar quartic can be set to be zero in all scale with SUSY.</a:t>
                </a: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endParaRPr lang="en-US" altLang="ko-KR" sz="1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Stabilization at large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𝜙</m:t>
                    </m:r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 can be from higher-dimensional operator, or quantum corrections, etc.</a:t>
                </a:r>
              </a:p>
              <a:p>
                <a:pPr lvl="1"/>
                <a:r>
                  <a:rPr lang="en-US" altLang="ko-KR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⇒ </m:t>
                    </m:r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 can be much larger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ko-KR" b="0" i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soft</m:t>
                        </m:r>
                      </m:sub>
                    </m:sSub>
                    <m:r>
                      <a:rPr lang="en-US" altLang="ko-KR" b="0" i="0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→</m:t>
                    </m:r>
                  </m:oMath>
                </a14:m>
                <a:r>
                  <a:rPr lang="en-US" altLang="ko-KR" b="0" i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Flat: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dirty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 dirty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ko-KR" i="1" dirty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en-US" altLang="ko-KR" b="0" i="1" dirty="0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 ≫  </m:t>
                    </m:r>
                    <m:sSup>
                      <m:sSupPr>
                        <m:ctrlPr>
                          <a:rPr lang="en-US" altLang="ko-KR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ko-KR" b="0" i="1" dirty="0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ko-KR" b="0" i="0" dirty="0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Δ</m:t>
                            </m:r>
                            <m:sSub>
                              <m:sSubPr>
                                <m:ctrlPr>
                                  <a:rPr lang="en-US" altLang="ko-KR" b="0" i="1" dirty="0" smtClean="0"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dirty="0" smtClean="0"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altLang="ko-KR" b="0" i="1" dirty="0" smtClean="0"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ko-KR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1/4</m:t>
                        </m:r>
                      </m:sup>
                    </m:sSup>
                    <m:r>
                      <a:rPr lang="en-US" altLang="ko-KR" b="0" i="1" dirty="0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∼</m:t>
                    </m:r>
                    <m:rad>
                      <m:radPr>
                        <m:degHide m:val="on"/>
                        <m:ctrlPr>
                          <a:rPr lang="en-US" altLang="ko-KR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ko-KR" b="0" i="1" dirty="0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dirty="0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ko-KR" b="0" i="0" dirty="0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soft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b="0" i="1" dirty="0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dirty="0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ko-KR" b="0" i="1" dirty="0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𝜙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endParaRPr lang="en-US" altLang="ko-KR" sz="1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endParaRPr lang="en-US" altLang="ko-KR" sz="1000" b="1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endParaRPr lang="en-US" altLang="ko-KR" sz="1000" b="1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27CA775-ACF8-42C0-89D5-25753C320C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622" y="749660"/>
                <a:ext cx="8833556" cy="4169731"/>
              </a:xfrm>
              <a:prstGeom prst="rect">
                <a:avLst/>
              </a:prstGeom>
              <a:blipFill>
                <a:blip r:embed="rId2"/>
                <a:stretch>
                  <a:fillRect l="-48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250DB055-9368-420F-BB42-1E2131150F51}"/>
                  </a:ext>
                </a:extLst>
              </p:cNvPr>
              <p:cNvSpPr/>
              <p:nvPr/>
            </p:nvSpPr>
            <p:spPr>
              <a:xfrm>
                <a:off x="6738726" y="817393"/>
                <a:ext cx="240527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20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ko-KR" sz="12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𝜆</m:t>
                        </m:r>
                      </m:sub>
                    </m:sSub>
                    <m:r>
                      <a:rPr lang="en-US" altLang="ko-KR" sz="1200" i="1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</m:t>
                    </m:r>
                  </m:oMath>
                </a14:m>
                <a:r>
                  <a:rPr lang="en-US" altLang="ko-KR" sz="12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beta </a:t>
                </a:r>
                <a:r>
                  <a:rPr lang="en-US" altLang="ko-KR" sz="1200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ftn</a:t>
                </a:r>
                <a:r>
                  <a:rPr lang="en-US" altLang="ko-KR" sz="12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of quartic coupling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ko-KR" sz="12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  <m:r>
                      <a:rPr lang="en-US" altLang="ko-KR" sz="1200" b="0" i="1" smtClean="0">
                        <a:latin typeface="Cambria Math" panose="02040503050406030204" pitchFamily="18" charset="0"/>
                      </a:rPr>
                      <m:t>≃</m:t>
                    </m:r>
                  </m:oMath>
                </a14:m>
                <a:r>
                  <a:rPr lang="en-US" altLang="ko-KR" sz="12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scale where quartic vanishes</a:t>
                </a:r>
                <a:endParaRPr lang="ko-KR" altLang="en-US" sz="12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250DB055-9368-420F-BB42-1E2131150F5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8726" y="817393"/>
                <a:ext cx="2405274" cy="461665"/>
              </a:xfrm>
              <a:prstGeom prst="rect">
                <a:avLst/>
              </a:prstGeom>
              <a:blipFill>
                <a:blip r:embed="rId3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4C322597-9200-420E-A1CA-4EB661A20472}"/>
              </a:ext>
            </a:extLst>
          </p:cNvPr>
          <p:cNvSpPr txBox="1"/>
          <p:nvPr/>
        </p:nvSpPr>
        <p:spPr>
          <a:xfrm>
            <a:off x="6571547" y="2037644"/>
            <a:ext cx="250754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Recall </a:t>
            </a:r>
            <a:r>
              <a:rPr lang="en-US" altLang="ko-KR" sz="1500" b="1" dirty="0" err="1">
                <a:solidFill>
                  <a:schemeClr val="accent6">
                    <a:lumMod val="50000"/>
                  </a:schemeClr>
                </a:solidFill>
              </a:rPr>
              <a:t>Bogumila</a:t>
            </a:r>
            <a:r>
              <a:rPr lang="en-US" altLang="ko-KR" sz="1500" b="1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’s</a:t>
            </a:r>
            <a:r>
              <a:rPr lang="en-US" altLang="ko-KR" sz="15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nice talk!</a:t>
            </a:r>
            <a:endParaRPr lang="ko-KR" altLang="en-US" sz="1500" b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967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C663113B-8A47-4A9D-8760-3DD62E6859C9}"/>
              </a:ext>
            </a:extLst>
          </p:cNvPr>
          <p:cNvSpPr/>
          <p:nvPr/>
        </p:nvSpPr>
        <p:spPr>
          <a:xfrm>
            <a:off x="431914" y="43874"/>
            <a:ext cx="38039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Spinodal temperature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782200E-9588-4BF5-81B1-7BADDA79C9C6}"/>
                  </a:ext>
                </a:extLst>
              </p:cNvPr>
              <p:cNvSpPr txBox="1"/>
              <p:nvPr/>
            </p:nvSpPr>
            <p:spPr>
              <a:xfrm>
                <a:off x="431914" y="799410"/>
                <a:ext cx="8110496" cy="87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Then, supercooling </a:t>
                </a:r>
                <a:r>
                  <a:rPr lang="en-US" altLang="ko-KR" u="sng" dirty="0">
                    <a:latin typeface="Cambria" panose="02040503050406030204" pitchFamily="18" charset="0"/>
                    <a:ea typeface="Cambria" panose="02040503050406030204" pitchFamily="18" charset="0"/>
                  </a:rPr>
                  <a:t>can</a:t>
                </a:r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 last until around the spinodal temperature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ko-KR" dirty="0">
                    <a:latin typeface="Cambria" panose="02040503050406030204" pitchFamily="18" charset="0"/>
                    <a:ea typeface="Cambria" panose="02040503050406030204" pitchFamily="18" charset="0"/>
                  </a:rPr>
                  <a:t> at which the potential barrier disappears.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782200E-9588-4BF5-81B1-7BADDA79C9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14" y="799410"/>
                <a:ext cx="8110496" cy="871970"/>
              </a:xfrm>
              <a:prstGeom prst="rect">
                <a:avLst/>
              </a:prstGeom>
              <a:blipFill>
                <a:blip r:embed="rId2"/>
                <a:stretch>
                  <a:fillRect l="-526" r="-677" b="-979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그림 15">
            <a:extLst>
              <a:ext uri="{FF2B5EF4-FFF2-40B4-BE49-F238E27FC236}">
                <a16:creationId xmlns:a16="http://schemas.microsoft.com/office/drawing/2014/main" id="{38BB182E-EF19-4BAF-B615-8172FAAB57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839" y="3972481"/>
            <a:ext cx="3246694" cy="2070253"/>
          </a:xfrm>
          <a:prstGeom prst="rect">
            <a:avLst/>
          </a:prstGeom>
        </p:spPr>
      </p:pic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3B2FE73E-2B7A-49E9-8907-CF39A9363DE9}"/>
              </a:ext>
            </a:extLst>
          </p:cNvPr>
          <p:cNvCxnSpPr/>
          <p:nvPr/>
        </p:nvCxnSpPr>
        <p:spPr>
          <a:xfrm flipV="1">
            <a:off x="3397472" y="5883745"/>
            <a:ext cx="0" cy="254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919C2C0-C781-4F32-A4C6-0E8FB06D3766}"/>
                  </a:ext>
                </a:extLst>
              </p:cNvPr>
              <p:cNvSpPr txBox="1"/>
              <p:nvPr/>
            </p:nvSpPr>
            <p:spPr>
              <a:xfrm>
                <a:off x="3315627" y="6137745"/>
                <a:ext cx="25904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919C2C0-C781-4F32-A4C6-0E8FB06D37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5627" y="6137745"/>
                <a:ext cx="259045" cy="276999"/>
              </a:xfrm>
              <a:prstGeom prst="rect">
                <a:avLst/>
              </a:prstGeom>
              <a:blipFill>
                <a:blip r:embed="rId4"/>
                <a:stretch>
                  <a:fillRect l="-23810" r="-2381" b="-1111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D8DA7801-BDF6-41ED-AE2A-ECA15715D98B}"/>
              </a:ext>
            </a:extLst>
          </p:cNvPr>
          <p:cNvCxnSpPr/>
          <p:nvPr/>
        </p:nvCxnSpPr>
        <p:spPr>
          <a:xfrm flipV="1">
            <a:off x="798984" y="5883745"/>
            <a:ext cx="0" cy="254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CA147C1-2ADC-42D6-AB7E-31D9AEC2AA96}"/>
                  </a:ext>
                </a:extLst>
              </p:cNvPr>
              <p:cNvSpPr txBox="1"/>
              <p:nvPr/>
            </p:nvSpPr>
            <p:spPr>
              <a:xfrm>
                <a:off x="679276" y="6137745"/>
                <a:ext cx="2732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ko-K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ko-KR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CA147C1-2ADC-42D6-AB7E-31D9AEC2AA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276" y="6137745"/>
                <a:ext cx="273280" cy="276999"/>
              </a:xfrm>
              <a:prstGeom prst="rect">
                <a:avLst/>
              </a:prstGeom>
              <a:blipFill>
                <a:blip r:embed="rId5"/>
                <a:stretch>
                  <a:fillRect l="-20000" r="-8889" b="-1555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0075582-8375-4230-A0E2-C8211C211E83}"/>
                  </a:ext>
                </a:extLst>
              </p:cNvPr>
              <p:cNvSpPr txBox="1"/>
              <p:nvPr/>
            </p:nvSpPr>
            <p:spPr>
              <a:xfrm rot="20681900">
                <a:off x="877632" y="4741010"/>
                <a:ext cx="18585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Flat potential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ko-KR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&gt;0</m:t>
                    </m:r>
                  </m:oMath>
                </a14:m>
                <a:endParaRPr lang="ko-KR" altLang="en-US" sz="1200" dirty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0075582-8375-4230-A0E2-C8211C211E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681900">
                <a:off x="877632" y="4741010"/>
                <a:ext cx="1858522" cy="276999"/>
              </a:xfrm>
              <a:prstGeom prst="rect">
                <a:avLst/>
              </a:prstGeom>
              <a:blipFill>
                <a:blip r:embed="rId6"/>
                <a:stretch>
                  <a:fillRect b="-56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6561B15-B5D4-4E11-9607-292B61703D53}"/>
                  </a:ext>
                </a:extLst>
              </p:cNvPr>
              <p:cNvSpPr txBox="1"/>
              <p:nvPr/>
            </p:nvSpPr>
            <p:spPr>
              <a:xfrm rot="20901817">
                <a:off x="1501384" y="5190606"/>
                <a:ext cx="1069780" cy="438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2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CW potential </a:t>
                </a:r>
              </a:p>
              <a:p>
                <a:pPr algn="ctr"/>
                <a:r>
                  <a:rPr lang="en-US" altLang="ko-KR" sz="1050" dirty="0">
                    <a:latin typeface="Cambria" panose="02040503050406030204" pitchFamily="18" charset="0"/>
                    <a:ea typeface="Cambria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05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05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ko-KR" sz="105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sz="105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=0</m:t>
                    </m:r>
                  </m:oMath>
                </a14:m>
                <a:r>
                  <a:rPr lang="en-US" altLang="ko-KR" sz="1050" dirty="0">
                    <a:latin typeface="Cambria" panose="02040503050406030204" pitchFamily="18" charset="0"/>
                  </a:rPr>
                  <a:t>)</a:t>
                </a:r>
                <a:endParaRPr lang="ko-KR" altLang="en-US" sz="12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6561B15-B5D4-4E11-9607-292B61703D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01817">
                <a:off x="1501384" y="5190606"/>
                <a:ext cx="1069780" cy="43858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직사각형 24">
            <a:extLst>
              <a:ext uri="{FF2B5EF4-FFF2-40B4-BE49-F238E27FC236}">
                <a16:creationId xmlns:a16="http://schemas.microsoft.com/office/drawing/2014/main" id="{BD8925BE-95ED-4C7B-956B-36F28A41DFD4}"/>
              </a:ext>
            </a:extLst>
          </p:cNvPr>
          <p:cNvSpPr/>
          <p:nvPr/>
        </p:nvSpPr>
        <p:spPr>
          <a:xfrm>
            <a:off x="679276" y="5358814"/>
            <a:ext cx="273280" cy="477838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자유형: 도형 26">
            <a:extLst>
              <a:ext uri="{FF2B5EF4-FFF2-40B4-BE49-F238E27FC236}">
                <a16:creationId xmlns:a16="http://schemas.microsoft.com/office/drawing/2014/main" id="{D8BC93F4-D047-488A-96BF-44752861F4E0}"/>
              </a:ext>
            </a:extLst>
          </p:cNvPr>
          <p:cNvSpPr/>
          <p:nvPr/>
        </p:nvSpPr>
        <p:spPr>
          <a:xfrm>
            <a:off x="952556" y="5441836"/>
            <a:ext cx="2973412" cy="297210"/>
          </a:xfrm>
          <a:custGeom>
            <a:avLst/>
            <a:gdLst>
              <a:gd name="connsiteX0" fmla="*/ 0 w 3623734"/>
              <a:gd name="connsiteY0" fmla="*/ 587022 h 587022"/>
              <a:gd name="connsiteX1" fmla="*/ 3623734 w 3623734"/>
              <a:gd name="connsiteY1" fmla="*/ 0 h 587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23734" h="587022">
                <a:moveTo>
                  <a:pt x="0" y="587022"/>
                </a:moveTo>
                <a:lnTo>
                  <a:pt x="3623734" y="0"/>
                </a:ln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  <a:prstDash val="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7" name="그룹 66">
            <a:extLst>
              <a:ext uri="{FF2B5EF4-FFF2-40B4-BE49-F238E27FC236}">
                <a16:creationId xmlns:a16="http://schemas.microsoft.com/office/drawing/2014/main" id="{B6AD8C88-41DC-4745-BB8A-7371B9A3535B}"/>
              </a:ext>
            </a:extLst>
          </p:cNvPr>
          <p:cNvGrpSpPr/>
          <p:nvPr/>
        </p:nvGrpSpPr>
        <p:grpSpPr>
          <a:xfrm>
            <a:off x="3764127" y="3861420"/>
            <a:ext cx="2649863" cy="2108056"/>
            <a:chOff x="3754992" y="4145469"/>
            <a:chExt cx="2649863" cy="2108056"/>
          </a:xfrm>
        </p:grpSpPr>
        <p:pic>
          <p:nvPicPr>
            <p:cNvPr id="24" name="그림 23">
              <a:extLst>
                <a:ext uri="{FF2B5EF4-FFF2-40B4-BE49-F238E27FC236}">
                  <a16:creationId xmlns:a16="http://schemas.microsoft.com/office/drawing/2014/main" id="{F422736A-C024-492B-93E3-B1E16C2E9F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8812" b="10356"/>
            <a:stretch/>
          </p:blipFill>
          <p:spPr>
            <a:xfrm>
              <a:off x="4215498" y="4145469"/>
              <a:ext cx="2189357" cy="146808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4C068447-4EC1-403A-917D-41A4CD3C0583}"/>
                    </a:ext>
                  </a:extLst>
                </p:cNvPr>
                <p:cNvSpPr txBox="1"/>
                <p:nvPr/>
              </p:nvSpPr>
              <p:spPr>
                <a:xfrm rot="16200000">
                  <a:off x="3658171" y="4832502"/>
                  <a:ext cx="409086" cy="21544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14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ko-KR" sz="1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oMath>
                    </m:oMathPara>
                  </a14:m>
                  <a:endParaRPr lang="ko-KR" altLang="en-US" sz="1400" dirty="0"/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4C068447-4EC1-403A-917D-41A4CD3C05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658171" y="4832502"/>
                  <a:ext cx="409086" cy="215444"/>
                </a:xfrm>
                <a:prstGeom prst="rect">
                  <a:avLst/>
                </a:prstGeom>
                <a:blipFill>
                  <a:blip r:embed="rId9"/>
                  <a:stretch>
                    <a:fillRect t="-7463" r="-30556" b="-10448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FCBFB653-995B-466B-8752-B04F7180E2D4}"/>
                    </a:ext>
                  </a:extLst>
                </p:cNvPr>
                <p:cNvSpPr txBox="1"/>
                <p:nvPr/>
              </p:nvSpPr>
              <p:spPr>
                <a:xfrm>
                  <a:off x="5132992" y="5751720"/>
                  <a:ext cx="410497" cy="21544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altLang="ko-KR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1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ko-KR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ko-KR" altLang="en-US" sz="1400" dirty="0"/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FCBFB653-995B-466B-8752-B04F7180E2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32992" y="5751720"/>
                  <a:ext cx="410497" cy="215444"/>
                </a:xfrm>
                <a:prstGeom prst="rect">
                  <a:avLst/>
                </a:prstGeom>
                <a:blipFill>
                  <a:blip r:embed="rId10"/>
                  <a:stretch>
                    <a:fillRect l="-8955" r="-2985" b="-31429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00D47F8A-2C84-4B77-8690-88A79A077F93}"/>
                    </a:ext>
                  </a:extLst>
                </p:cNvPr>
                <p:cNvSpPr txBox="1"/>
                <p:nvPr/>
              </p:nvSpPr>
              <p:spPr>
                <a:xfrm>
                  <a:off x="4155921" y="5613552"/>
                  <a:ext cx="370294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0" i="1" smtClean="0">
                            <a:latin typeface="Cambria Math" panose="02040503050406030204" pitchFamily="18" charset="0"/>
                          </a:rPr>
                          <m:t>1.0000</m:t>
                        </m:r>
                      </m:oMath>
                    </m:oMathPara>
                  </a14:m>
                  <a:endParaRPr lang="ko-KR" altLang="en-US" sz="900" dirty="0"/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00D47F8A-2C84-4B77-8690-88A79A077F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55921" y="5613552"/>
                  <a:ext cx="370294" cy="138499"/>
                </a:xfrm>
                <a:prstGeom prst="rect">
                  <a:avLst/>
                </a:prstGeom>
                <a:blipFill>
                  <a:blip r:embed="rId11"/>
                  <a:stretch>
                    <a:fillRect l="-8197" r="-8197" b="-869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1A6B6E97-B218-4835-A2B9-132C20627F99}"/>
                    </a:ext>
                  </a:extLst>
                </p:cNvPr>
                <p:cNvSpPr txBox="1"/>
                <p:nvPr/>
              </p:nvSpPr>
              <p:spPr>
                <a:xfrm>
                  <a:off x="4686508" y="5613552"/>
                  <a:ext cx="370294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0" i="1" smtClean="0">
                            <a:latin typeface="Cambria Math" panose="02040503050406030204" pitchFamily="18" charset="0"/>
                          </a:rPr>
                          <m:t>1.0001</m:t>
                        </m:r>
                      </m:oMath>
                    </m:oMathPara>
                  </a14:m>
                  <a:endParaRPr lang="ko-KR" altLang="en-US" sz="900" dirty="0"/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1A6B6E97-B218-4835-A2B9-132C20627F9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86508" y="5613552"/>
                  <a:ext cx="370294" cy="138499"/>
                </a:xfrm>
                <a:prstGeom prst="rect">
                  <a:avLst/>
                </a:prstGeom>
                <a:blipFill>
                  <a:blip r:embed="rId12"/>
                  <a:stretch>
                    <a:fillRect l="-8197" r="-8197" b="-869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D86720AE-A02B-4FED-BBEE-9E8BFD5A8D5B}"/>
                    </a:ext>
                  </a:extLst>
                </p:cNvPr>
                <p:cNvSpPr txBox="1"/>
                <p:nvPr/>
              </p:nvSpPr>
              <p:spPr>
                <a:xfrm>
                  <a:off x="5225469" y="5613551"/>
                  <a:ext cx="338234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ko-KR" sz="900" b="0" i="1" smtClean="0">
                          <a:latin typeface="Cambria Math" panose="02040503050406030204" pitchFamily="18" charset="0"/>
                        </a:rPr>
                        <m:t>1.000</m:t>
                      </m:r>
                    </m:oMath>
                  </a14:m>
                  <a:r>
                    <a:rPr lang="en-US" altLang="ko-KR" sz="900" dirty="0"/>
                    <a:t>2</a:t>
                  </a:r>
                  <a:endParaRPr lang="ko-KR" altLang="en-US" sz="900" dirty="0"/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D86720AE-A02B-4FED-BBEE-9E8BFD5A8D5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25469" y="5613551"/>
                  <a:ext cx="338234" cy="138499"/>
                </a:xfrm>
                <a:prstGeom prst="rect">
                  <a:avLst/>
                </a:prstGeom>
                <a:blipFill>
                  <a:blip r:embed="rId13"/>
                  <a:stretch>
                    <a:fillRect l="-12727" t="-26087" r="-23636" b="-52174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BBCB39B1-3CAF-4299-8349-3BF61E2CCE29}"/>
                    </a:ext>
                  </a:extLst>
                </p:cNvPr>
                <p:cNvSpPr txBox="1"/>
                <p:nvPr/>
              </p:nvSpPr>
              <p:spPr>
                <a:xfrm>
                  <a:off x="5749823" y="5613550"/>
                  <a:ext cx="338234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ko-KR" sz="900" b="0" i="1" smtClean="0">
                          <a:latin typeface="Cambria Math" panose="02040503050406030204" pitchFamily="18" charset="0"/>
                        </a:rPr>
                        <m:t>1.000</m:t>
                      </m:r>
                    </m:oMath>
                  </a14:m>
                  <a:r>
                    <a:rPr lang="en-US" altLang="ko-KR" sz="900" dirty="0"/>
                    <a:t>3</a:t>
                  </a:r>
                  <a:endParaRPr lang="ko-KR" altLang="en-US" sz="900" dirty="0"/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BBCB39B1-3CAF-4299-8349-3BF61E2CCE2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49823" y="5613550"/>
                  <a:ext cx="338234" cy="138499"/>
                </a:xfrm>
                <a:prstGeom prst="rect">
                  <a:avLst/>
                </a:prstGeom>
                <a:blipFill>
                  <a:blip r:embed="rId14"/>
                  <a:stretch>
                    <a:fillRect l="-12727" t="-26087" r="-23636" b="-52174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6C96DDB7-28A8-4A6C-8F63-95F18D3D5EE8}"/>
                    </a:ext>
                  </a:extLst>
                </p:cNvPr>
                <p:cNvSpPr txBox="1"/>
                <p:nvPr/>
              </p:nvSpPr>
              <p:spPr>
                <a:xfrm>
                  <a:off x="4127616" y="5506745"/>
                  <a:ext cx="89768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ko-KR" altLang="en-US" sz="900" dirty="0"/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6C96DDB7-28A8-4A6C-8F63-95F18D3D5E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27616" y="5506745"/>
                  <a:ext cx="89768" cy="138499"/>
                </a:xfrm>
                <a:prstGeom prst="rect">
                  <a:avLst/>
                </a:prstGeom>
                <a:blipFill>
                  <a:blip r:embed="rId15"/>
                  <a:stretch>
                    <a:fillRect l="-35714" r="-42857" b="-1363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D7A80429-9E97-49D5-A190-FAFE4B0006C4}"/>
                    </a:ext>
                  </a:extLst>
                </p:cNvPr>
                <p:cNvSpPr txBox="1"/>
                <p:nvPr/>
              </p:nvSpPr>
              <p:spPr>
                <a:xfrm>
                  <a:off x="4063496" y="5302025"/>
                  <a:ext cx="153888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oMath>
                    </m:oMathPara>
                  </a14:m>
                  <a:endParaRPr lang="ko-KR" altLang="en-US" sz="900" dirty="0"/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D7A80429-9E97-49D5-A190-FAFE4B0006C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63496" y="5302025"/>
                  <a:ext cx="153888" cy="138499"/>
                </a:xfrm>
                <a:prstGeom prst="rect">
                  <a:avLst/>
                </a:prstGeom>
                <a:blipFill>
                  <a:blip r:embed="rId16"/>
                  <a:stretch>
                    <a:fillRect l="-20000" r="-24000" b="-869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AE06C0BA-1B45-461F-B1EF-28F69F984A0D}"/>
                    </a:ext>
                  </a:extLst>
                </p:cNvPr>
                <p:cNvSpPr txBox="1"/>
                <p:nvPr/>
              </p:nvSpPr>
              <p:spPr>
                <a:xfrm>
                  <a:off x="4063496" y="5116074"/>
                  <a:ext cx="153888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0" i="1" smtClean="0">
                            <a:latin typeface="Cambria Math" panose="02040503050406030204" pitchFamily="18" charset="0"/>
                          </a:rPr>
                          <m:t>40</m:t>
                        </m:r>
                      </m:oMath>
                    </m:oMathPara>
                  </a14:m>
                  <a:endParaRPr lang="ko-KR" altLang="en-US" sz="900" dirty="0"/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AE06C0BA-1B45-461F-B1EF-28F69F984A0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63496" y="5116074"/>
                  <a:ext cx="153888" cy="138499"/>
                </a:xfrm>
                <a:prstGeom prst="rect">
                  <a:avLst/>
                </a:prstGeom>
                <a:blipFill>
                  <a:blip r:embed="rId17"/>
                  <a:stretch>
                    <a:fillRect l="-20000" r="-24000" b="-1363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CB1EB1FB-094F-4B57-9F49-84FC5E4A79A8}"/>
                    </a:ext>
                  </a:extLst>
                </p:cNvPr>
                <p:cNvSpPr txBox="1"/>
                <p:nvPr/>
              </p:nvSpPr>
              <p:spPr>
                <a:xfrm>
                  <a:off x="4063496" y="4925877"/>
                  <a:ext cx="153888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i="1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altLang="ko-KR" sz="9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ko-KR" altLang="en-US" sz="900" dirty="0"/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CB1EB1FB-094F-4B57-9F49-84FC5E4A79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63496" y="4925877"/>
                  <a:ext cx="153888" cy="138499"/>
                </a:xfrm>
                <a:prstGeom prst="rect">
                  <a:avLst/>
                </a:prstGeom>
                <a:blipFill>
                  <a:blip r:embed="rId18"/>
                  <a:stretch>
                    <a:fillRect l="-20000" r="-24000" b="-869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2A6A9C0B-394F-47B5-95B5-88700D5C63D1}"/>
                    </a:ext>
                  </a:extLst>
                </p:cNvPr>
                <p:cNvSpPr txBox="1"/>
                <p:nvPr/>
              </p:nvSpPr>
              <p:spPr>
                <a:xfrm>
                  <a:off x="4063496" y="4735681"/>
                  <a:ext cx="153888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0" i="1" smtClean="0">
                            <a:latin typeface="Cambria Math" panose="02040503050406030204" pitchFamily="18" charset="0"/>
                          </a:rPr>
                          <m:t>80</m:t>
                        </m:r>
                      </m:oMath>
                    </m:oMathPara>
                  </a14:m>
                  <a:endParaRPr lang="ko-KR" altLang="en-US" sz="900" dirty="0"/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2A6A9C0B-394F-47B5-95B5-88700D5C63D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63496" y="4735681"/>
                  <a:ext cx="153888" cy="138499"/>
                </a:xfrm>
                <a:prstGeom prst="rect">
                  <a:avLst/>
                </a:prstGeom>
                <a:blipFill>
                  <a:blip r:embed="rId19"/>
                  <a:stretch>
                    <a:fillRect l="-20000" r="-24000" b="-869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2414BE54-B4DB-45D4-A735-12B67E367F04}"/>
                    </a:ext>
                  </a:extLst>
                </p:cNvPr>
                <p:cNvSpPr txBox="1"/>
                <p:nvPr/>
              </p:nvSpPr>
              <p:spPr>
                <a:xfrm>
                  <a:off x="4001502" y="4542717"/>
                  <a:ext cx="218008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oMath>
                    </m:oMathPara>
                  </a14:m>
                  <a:endParaRPr lang="ko-KR" altLang="en-US" sz="900" dirty="0"/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2414BE54-B4DB-45D4-A735-12B67E367F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01502" y="4542717"/>
                  <a:ext cx="218008" cy="138499"/>
                </a:xfrm>
                <a:prstGeom prst="rect">
                  <a:avLst/>
                </a:prstGeom>
                <a:blipFill>
                  <a:blip r:embed="rId20"/>
                  <a:stretch>
                    <a:fillRect l="-13889" r="-13889" b="-1363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3261B870-05E6-43FF-BA30-8A30129DEED3}"/>
                    </a:ext>
                  </a:extLst>
                </p:cNvPr>
                <p:cNvSpPr txBox="1"/>
                <p:nvPr/>
              </p:nvSpPr>
              <p:spPr>
                <a:xfrm>
                  <a:off x="4003596" y="4354199"/>
                  <a:ext cx="218008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0" i="1" smtClean="0">
                            <a:latin typeface="Cambria Math" panose="02040503050406030204" pitchFamily="18" charset="0"/>
                          </a:rPr>
                          <m:t>120</m:t>
                        </m:r>
                      </m:oMath>
                    </m:oMathPara>
                  </a14:m>
                  <a:endParaRPr lang="ko-KR" altLang="en-US" sz="900" dirty="0"/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3261B870-05E6-43FF-BA30-8A30129DEE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03596" y="4354199"/>
                  <a:ext cx="218008" cy="138499"/>
                </a:xfrm>
                <a:prstGeom prst="rect">
                  <a:avLst/>
                </a:prstGeom>
                <a:blipFill>
                  <a:blip r:embed="rId21"/>
                  <a:stretch>
                    <a:fillRect l="-13889" r="-13889" b="-1363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48D77340-0B30-4DAF-AC66-811D39890F36}"/>
                </a:ext>
              </a:extLst>
            </p:cNvPr>
            <p:cNvSpPr txBox="1"/>
            <p:nvPr/>
          </p:nvSpPr>
          <p:spPr>
            <a:xfrm>
              <a:off x="4735970" y="5991915"/>
              <a:ext cx="116410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atin typeface="Cambria" panose="02040503050406030204" pitchFamily="18" charset="0"/>
                  <a:ea typeface="Cambria" panose="02040503050406030204" pitchFamily="18" charset="0"/>
                </a:rPr>
                <a:t>(weak coupling)</a:t>
              </a:r>
              <a:endParaRPr lang="ko-KR" altLang="en-US" sz="11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68" name="그룹 67">
            <a:extLst>
              <a:ext uri="{FF2B5EF4-FFF2-40B4-BE49-F238E27FC236}">
                <a16:creationId xmlns:a16="http://schemas.microsoft.com/office/drawing/2014/main" id="{CB5F8307-A38D-4C6C-AF4F-1CA6754F4FD9}"/>
              </a:ext>
            </a:extLst>
          </p:cNvPr>
          <p:cNvGrpSpPr/>
          <p:nvPr/>
        </p:nvGrpSpPr>
        <p:grpSpPr>
          <a:xfrm>
            <a:off x="6698786" y="3849864"/>
            <a:ext cx="2284378" cy="2107890"/>
            <a:chOff x="6689651" y="4145201"/>
            <a:chExt cx="2284378" cy="2107890"/>
          </a:xfrm>
        </p:grpSpPr>
        <p:pic>
          <p:nvPicPr>
            <p:cNvPr id="28" name="그림 27">
              <a:extLst>
                <a:ext uri="{FF2B5EF4-FFF2-40B4-BE49-F238E27FC236}">
                  <a16:creationId xmlns:a16="http://schemas.microsoft.com/office/drawing/2014/main" id="{705E6EF7-0A83-4E91-B9FA-C23EC82FB9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2"/>
            <a:srcRect l="7907" b="10369"/>
            <a:stretch/>
          </p:blipFill>
          <p:spPr>
            <a:xfrm>
              <a:off x="6779418" y="4145201"/>
              <a:ext cx="2194611" cy="146834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C6EA741E-ACCF-4461-9FD1-F371C3E5BE56}"/>
                    </a:ext>
                  </a:extLst>
                </p:cNvPr>
                <p:cNvSpPr txBox="1"/>
                <p:nvPr/>
              </p:nvSpPr>
              <p:spPr>
                <a:xfrm>
                  <a:off x="6765838" y="5613552"/>
                  <a:ext cx="370294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0" i="1" smtClean="0">
                            <a:latin typeface="Cambria Math" panose="02040503050406030204" pitchFamily="18" charset="0"/>
                          </a:rPr>
                          <m:t>1.0000</m:t>
                        </m:r>
                      </m:oMath>
                    </m:oMathPara>
                  </a14:m>
                  <a:endParaRPr lang="ko-KR" altLang="en-US" sz="900" dirty="0"/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C6EA741E-ACCF-4461-9FD1-F371C3E5BE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65838" y="5613552"/>
                  <a:ext cx="370294" cy="138499"/>
                </a:xfrm>
                <a:prstGeom prst="rect">
                  <a:avLst/>
                </a:prstGeom>
                <a:blipFill>
                  <a:blip r:embed="rId11"/>
                  <a:stretch>
                    <a:fillRect l="-8197" r="-8197" b="-869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79F3A8B7-70D7-4C7B-AD3B-CC081856B8D4}"/>
                    </a:ext>
                  </a:extLst>
                </p:cNvPr>
                <p:cNvSpPr txBox="1"/>
                <p:nvPr/>
              </p:nvSpPr>
              <p:spPr>
                <a:xfrm>
                  <a:off x="7296425" y="5613552"/>
                  <a:ext cx="370294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0" i="1" smtClean="0">
                            <a:latin typeface="Cambria Math" panose="02040503050406030204" pitchFamily="18" charset="0"/>
                          </a:rPr>
                          <m:t>1.0001</m:t>
                        </m:r>
                      </m:oMath>
                    </m:oMathPara>
                  </a14:m>
                  <a:endParaRPr lang="ko-KR" altLang="en-US" sz="900" dirty="0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79F3A8B7-70D7-4C7B-AD3B-CC081856B8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6425" y="5613552"/>
                  <a:ext cx="370294" cy="138499"/>
                </a:xfrm>
                <a:prstGeom prst="rect">
                  <a:avLst/>
                </a:prstGeom>
                <a:blipFill>
                  <a:blip r:embed="rId12"/>
                  <a:stretch>
                    <a:fillRect l="-8197" r="-8197" b="-869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E02B58F1-E3E9-4CB8-9925-508B48DB3D84}"/>
                    </a:ext>
                  </a:extLst>
                </p:cNvPr>
                <p:cNvSpPr txBox="1"/>
                <p:nvPr/>
              </p:nvSpPr>
              <p:spPr>
                <a:xfrm>
                  <a:off x="7835386" y="5613551"/>
                  <a:ext cx="338234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ko-KR" sz="900" b="0" i="1" smtClean="0">
                          <a:latin typeface="Cambria Math" panose="02040503050406030204" pitchFamily="18" charset="0"/>
                        </a:rPr>
                        <m:t>1.000</m:t>
                      </m:r>
                    </m:oMath>
                  </a14:m>
                  <a:r>
                    <a:rPr lang="en-US" altLang="ko-KR" sz="900" dirty="0"/>
                    <a:t>2</a:t>
                  </a:r>
                  <a:endParaRPr lang="ko-KR" altLang="en-US" sz="900" dirty="0"/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E02B58F1-E3E9-4CB8-9925-508B48DB3D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35386" y="5613551"/>
                  <a:ext cx="338234" cy="138499"/>
                </a:xfrm>
                <a:prstGeom prst="rect">
                  <a:avLst/>
                </a:prstGeom>
                <a:blipFill>
                  <a:blip r:embed="rId13"/>
                  <a:stretch>
                    <a:fillRect l="-12727" t="-26087" r="-23636" b="-52174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A9E1EBAE-4911-4A38-96DB-DA72C2A1E684}"/>
                    </a:ext>
                  </a:extLst>
                </p:cNvPr>
                <p:cNvSpPr txBox="1"/>
                <p:nvPr/>
              </p:nvSpPr>
              <p:spPr>
                <a:xfrm>
                  <a:off x="8359740" y="5613550"/>
                  <a:ext cx="338234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ko-KR" sz="900" b="0" i="1" smtClean="0">
                          <a:latin typeface="Cambria Math" panose="02040503050406030204" pitchFamily="18" charset="0"/>
                        </a:rPr>
                        <m:t>1.000</m:t>
                      </m:r>
                    </m:oMath>
                  </a14:m>
                  <a:r>
                    <a:rPr lang="en-US" altLang="ko-KR" sz="900" dirty="0"/>
                    <a:t>3</a:t>
                  </a:r>
                  <a:endParaRPr lang="ko-KR" altLang="en-US" sz="900" dirty="0"/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A9E1EBAE-4911-4A38-96DB-DA72C2A1E6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59740" y="5613550"/>
                  <a:ext cx="338234" cy="138499"/>
                </a:xfrm>
                <a:prstGeom prst="rect">
                  <a:avLst/>
                </a:prstGeom>
                <a:blipFill>
                  <a:blip r:embed="rId14"/>
                  <a:stretch>
                    <a:fillRect l="-12727" t="-26087" r="-23636" b="-52174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3CDB481B-513B-4CD2-9C92-DC6B4EC177A2}"/>
                    </a:ext>
                  </a:extLst>
                </p:cNvPr>
                <p:cNvSpPr txBox="1"/>
                <p:nvPr/>
              </p:nvSpPr>
              <p:spPr>
                <a:xfrm>
                  <a:off x="7673187" y="5751720"/>
                  <a:ext cx="410497" cy="21544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altLang="ko-KR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1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ko-KR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ko-KR" altLang="en-US" sz="1400" dirty="0"/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3CDB481B-513B-4CD2-9C92-DC6B4EC177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73187" y="5751720"/>
                  <a:ext cx="410497" cy="215444"/>
                </a:xfrm>
                <a:prstGeom prst="rect">
                  <a:avLst/>
                </a:prstGeom>
                <a:blipFill>
                  <a:blip r:embed="rId23"/>
                  <a:stretch>
                    <a:fillRect l="-8824" r="-1471" b="-3428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87621762-1F7F-4F3C-BF61-873B5A0E1892}"/>
                    </a:ext>
                  </a:extLst>
                </p:cNvPr>
                <p:cNvSpPr txBox="1"/>
                <p:nvPr/>
              </p:nvSpPr>
              <p:spPr>
                <a:xfrm>
                  <a:off x="6691310" y="5506744"/>
                  <a:ext cx="89768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ko-KR" altLang="en-US" sz="900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87621762-1F7F-4F3C-BF61-873B5A0E18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91310" y="5506744"/>
                  <a:ext cx="89768" cy="138499"/>
                </a:xfrm>
                <a:prstGeom prst="rect">
                  <a:avLst/>
                </a:prstGeom>
                <a:blipFill>
                  <a:blip r:embed="rId24"/>
                  <a:stretch>
                    <a:fillRect l="-33333" r="-33333" b="-869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A57A15C7-BCF3-48FE-9841-2FB66429CB84}"/>
                    </a:ext>
                  </a:extLst>
                </p:cNvPr>
                <p:cNvSpPr txBox="1"/>
                <p:nvPr/>
              </p:nvSpPr>
              <p:spPr>
                <a:xfrm>
                  <a:off x="6689651" y="5127135"/>
                  <a:ext cx="89768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ko-KR" altLang="en-US" sz="900" dirty="0"/>
                </a:p>
              </p:txBody>
            </p:sp>
          </mc:Choice>
          <mc:Fallback xmlns="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A57A15C7-BCF3-48FE-9841-2FB66429CB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89651" y="5127135"/>
                  <a:ext cx="89768" cy="138499"/>
                </a:xfrm>
                <a:prstGeom prst="rect">
                  <a:avLst/>
                </a:prstGeom>
                <a:blipFill>
                  <a:blip r:embed="rId25"/>
                  <a:stretch>
                    <a:fillRect l="-33333" r="-33333" b="-1363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70FDC425-C87C-4F9D-8256-C3D95A382420}"/>
                    </a:ext>
                  </a:extLst>
                </p:cNvPr>
                <p:cNvSpPr txBox="1"/>
                <p:nvPr/>
              </p:nvSpPr>
              <p:spPr>
                <a:xfrm>
                  <a:off x="6689651" y="4772868"/>
                  <a:ext cx="89768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ko-KR" altLang="en-US" sz="900" dirty="0"/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70FDC425-C87C-4F9D-8256-C3D95A3824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89651" y="4772868"/>
                  <a:ext cx="89768" cy="138499"/>
                </a:xfrm>
                <a:prstGeom prst="rect">
                  <a:avLst/>
                </a:prstGeom>
                <a:blipFill>
                  <a:blip r:embed="rId26"/>
                  <a:stretch>
                    <a:fillRect l="-33333" r="-33333" b="-1363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8B2B43EF-BF6A-4BF0-BF47-54067E3D428B}"/>
                    </a:ext>
                  </a:extLst>
                </p:cNvPr>
                <p:cNvSpPr txBox="1"/>
                <p:nvPr/>
              </p:nvSpPr>
              <p:spPr>
                <a:xfrm>
                  <a:off x="6689651" y="4399517"/>
                  <a:ext cx="89768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oMath>
                    </m:oMathPara>
                  </a14:m>
                  <a:endParaRPr lang="ko-KR" altLang="en-US" sz="900" dirty="0"/>
                </a:p>
              </p:txBody>
            </p:sp>
          </mc:Choice>
          <mc:Fallback xmlns="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8B2B43EF-BF6A-4BF0-BF47-54067E3D42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89651" y="4399517"/>
                  <a:ext cx="89768" cy="138499"/>
                </a:xfrm>
                <a:prstGeom prst="rect">
                  <a:avLst/>
                </a:prstGeom>
                <a:blipFill>
                  <a:blip r:embed="rId27"/>
                  <a:stretch>
                    <a:fillRect l="-33333" r="-33333" b="-869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8FAD1C85-291F-4FB1-A786-ADE7E41482F9}"/>
                    </a:ext>
                  </a:extLst>
                </p:cNvPr>
                <p:cNvSpPr txBox="1"/>
                <p:nvPr/>
              </p:nvSpPr>
              <p:spPr>
                <a:xfrm>
                  <a:off x="7263879" y="5991481"/>
                  <a:ext cx="1140312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100" dirty="0">
                      <a:latin typeface="Cambria" panose="02040503050406030204" pitchFamily="18" charset="0"/>
                      <a:ea typeface="Cambria" panose="02040503050406030204" pitchFamily="18" charset="0"/>
                    </a:rPr>
                    <a:t>(</a:t>
                  </a:r>
                  <a14:m>
                    <m:oMath xmlns:m="http://schemas.openxmlformats.org/officeDocument/2006/math">
                      <m:r>
                        <a:rPr lang="en-US" altLang="ko-KR" sz="1100" i="1" dirty="0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𝑂</m:t>
                      </m:r>
                      <m:r>
                        <a:rPr lang="en-US" altLang="ko-KR" sz="1100" i="1" dirty="0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(1)</m:t>
                      </m:r>
                    </m:oMath>
                  </a14:m>
                  <a:r>
                    <a:rPr lang="en-US" altLang="ko-KR" sz="1100" dirty="0">
                      <a:latin typeface="Cambria" panose="02040503050406030204" pitchFamily="18" charset="0"/>
                      <a:ea typeface="Cambria" panose="02040503050406030204" pitchFamily="18" charset="0"/>
                    </a:rPr>
                    <a:t> coupling)</a:t>
                  </a:r>
                  <a:endParaRPr lang="ko-KR" altLang="en-US" sz="1100" dirty="0">
                    <a:latin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8FAD1C85-291F-4FB1-A786-ADE7E41482F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63879" y="5991481"/>
                  <a:ext cx="1140312" cy="261610"/>
                </a:xfrm>
                <a:prstGeom prst="rect">
                  <a:avLst/>
                </a:prstGeom>
                <a:blipFill>
                  <a:blip r:embed="rId28"/>
                  <a:stretch>
                    <a:fillRect t="-2326" b="-13953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4942D397-072A-4CED-B5B5-FB1973BEA715}"/>
                  </a:ext>
                </a:extLst>
              </p:cNvPr>
              <p:cNvSpPr txBox="1"/>
              <p:nvPr/>
            </p:nvSpPr>
            <p:spPr>
              <a:xfrm>
                <a:off x="4313998" y="6084111"/>
                <a:ext cx="4320926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b="1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⇒</m:t>
                    </m:r>
                  </m:oMath>
                </a14:m>
                <a:r>
                  <a:rPr lang="en-US" altLang="ko-KR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 Phase transition proceeds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altLang="ko-KR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endParaRPr lang="ko-KR" altLang="en-US" b="1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4942D397-072A-4CED-B5B5-FB1973BEA7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998" y="6084111"/>
                <a:ext cx="4320926" cy="369332"/>
              </a:xfrm>
              <a:prstGeom prst="rect">
                <a:avLst/>
              </a:prstGeom>
              <a:blipFill>
                <a:blip r:embed="rId29"/>
                <a:stretch>
                  <a:fillRect t="-7937" b="-2063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4" name="그림 83">
            <a:extLst>
              <a:ext uri="{FF2B5EF4-FFF2-40B4-BE49-F238E27FC236}">
                <a16:creationId xmlns:a16="http://schemas.microsoft.com/office/drawing/2014/main" id="{3B018D36-0438-497E-8100-AA7CE6270C00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1017430" y="1912490"/>
            <a:ext cx="7109139" cy="16997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7D3E3EE-002B-44D8-A79B-DD0BDB498FDC}"/>
                  </a:ext>
                </a:extLst>
              </p:cNvPr>
              <p:cNvSpPr txBox="1"/>
              <p:nvPr/>
            </p:nvSpPr>
            <p:spPr>
              <a:xfrm>
                <a:off x="3515776" y="2297286"/>
                <a:ext cx="27615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6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Curvature flipping </a:t>
                </a:r>
                <a14:m>
                  <m:oMath xmlns:m="http://schemas.openxmlformats.org/officeDocument/2006/math">
                    <m:r>
                      <a:rPr lang="en-US" altLang="ko-KR" sz="16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ko-KR" sz="1600" b="0" i="1" smtClean="0">
                        <a:latin typeface="Cambria Math" panose="02040503050406030204" pitchFamily="18" charset="0"/>
                      </a:rPr>
                      <m:t>+)→(−)</m:t>
                    </m:r>
                  </m:oMath>
                </a14:m>
                <a:endParaRPr lang="ko-KR" altLang="en-US" sz="16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7D3E3EE-002B-44D8-A79B-DD0BDB498F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5776" y="2297286"/>
                <a:ext cx="2761590" cy="338554"/>
              </a:xfrm>
              <a:prstGeom prst="rect">
                <a:avLst/>
              </a:prstGeom>
              <a:blipFill>
                <a:blip r:embed="rId31"/>
                <a:stretch>
                  <a:fillRect l="-1325" t="-7273" b="-2181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6570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114687</TotalTime>
  <Words>1872</Words>
  <Application>Microsoft Office PowerPoint</Application>
  <PresentationFormat>화면 슬라이드 쇼(4:3)</PresentationFormat>
  <Paragraphs>325</Paragraphs>
  <Slides>22</Slides>
  <Notes>0</Notes>
  <HiddenSlides>0</HiddenSlides>
  <MMClips>5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31" baseType="lpstr">
      <vt:lpstr>맑은 고딕</vt:lpstr>
      <vt:lpstr>Arial</vt:lpstr>
      <vt:lpstr>Calibri</vt:lpstr>
      <vt:lpstr>Calibri Light</vt:lpstr>
      <vt:lpstr>Cambria</vt:lpstr>
      <vt:lpstr>Cambria Math</vt:lpstr>
      <vt:lpstr>Times New Roman</vt:lpstr>
      <vt:lpstr>Wingdings</vt:lpstr>
      <vt:lpstr>Office 테마</vt:lpstr>
      <vt:lpstr>Bubble nucleation vs phase mixing around the spinodal temperature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Tae Hyun</dc:creator>
  <cp:lastModifiedBy>THJ</cp:lastModifiedBy>
  <cp:revision>3274</cp:revision>
  <dcterms:created xsi:type="dcterms:W3CDTF">2020-02-18T16:22:58Z</dcterms:created>
  <dcterms:modified xsi:type="dcterms:W3CDTF">2025-08-25T22:19:51Z</dcterms:modified>
</cp:coreProperties>
</file>