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8"/>
  </p:notesMasterIdLst>
  <p:handoutMasterIdLst>
    <p:handoutMasterId r:id="rId9"/>
  </p:handoutMasterIdLst>
  <p:sldIdLst>
    <p:sldId id="289" r:id="rId2"/>
    <p:sldId id="431" r:id="rId3"/>
    <p:sldId id="432" r:id="rId4"/>
    <p:sldId id="428" r:id="rId5"/>
    <p:sldId id="429" r:id="rId6"/>
    <p:sldId id="348" r:id="rId7"/>
  </p:sldIdLst>
  <p:sldSz cx="9144000" cy="5143500" type="screen16x9"/>
  <p:notesSz cx="6797675" cy="987266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174489"/>
    <a:srgbClr val="F2F2F2"/>
    <a:srgbClr val="A4FEE0"/>
    <a:srgbClr val="33CCCC"/>
    <a:srgbClr val="99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 snapToGrid="0">
      <p:cViewPr varScale="1">
        <p:scale>
          <a:sx n="146" d="100"/>
          <a:sy n="146" d="100"/>
        </p:scale>
        <p:origin x="108" y="32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8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7" d="100"/>
          <a:sy n="117" d="100"/>
        </p:scale>
        <p:origin x="3520" y="176"/>
      </p:cViewPr>
      <p:guideLst/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B19EB29-6A7D-49DC-9B18-0B124D2B4A8A}" type="datetimeFigureOut">
              <a:rPr lang="de-DE"/>
              <a:pPr>
                <a:defRPr/>
              </a:pPr>
              <a:t>31.01.2025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B8A0A8C-F7E0-42A9-AC77-1A0818C363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2443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A1C3178-5228-47D3-BCA4-E34EE3B44871}" type="datetimeFigureOut">
              <a:rPr lang="de-DE"/>
              <a:pPr>
                <a:defRPr/>
              </a:pPr>
              <a:t>31.01.2025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2" y="4751390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A3E90E7-9506-457E-A421-086800F6D20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410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3"/>
          <p:cNvGrpSpPr>
            <a:grpSpLocks/>
          </p:cNvGrpSpPr>
          <p:nvPr userDrawn="1"/>
        </p:nvGrpSpPr>
        <p:grpSpPr bwMode="auto">
          <a:xfrm>
            <a:off x="0" y="327025"/>
            <a:ext cx="9144000" cy="3254375"/>
            <a:chOff x="0" y="326369"/>
            <a:chExt cx="9144000" cy="3255791"/>
          </a:xfrm>
        </p:grpSpPr>
        <p:grpSp>
          <p:nvGrpSpPr>
            <p:cNvPr id="6" name="Gruppieren 14"/>
            <p:cNvGrpSpPr>
              <a:grpSpLocks/>
            </p:cNvGrpSpPr>
            <p:nvPr userDrawn="1"/>
          </p:nvGrpSpPr>
          <p:grpSpPr bwMode="auto">
            <a:xfrm>
              <a:off x="0" y="1520749"/>
              <a:ext cx="9144000" cy="2061411"/>
              <a:chOff x="0" y="1868905"/>
              <a:chExt cx="9144000" cy="2061411"/>
            </a:xfrm>
          </p:grpSpPr>
          <p:sp>
            <p:nvSpPr>
              <p:cNvPr id="8" name="Rechteck 7"/>
              <p:cNvSpPr/>
              <p:nvPr userDrawn="1"/>
            </p:nvSpPr>
            <p:spPr>
              <a:xfrm>
                <a:off x="0" y="1868844"/>
                <a:ext cx="9144000" cy="5082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9" name="Rechteck 8"/>
              <p:cNvSpPr/>
              <p:nvPr userDrawn="1"/>
            </p:nvSpPr>
            <p:spPr>
              <a:xfrm>
                <a:off x="0" y="2369125"/>
                <a:ext cx="9144000" cy="15611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pic>
          <p:nvPicPr>
            <p:cNvPr id="7" name="Grafik 1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9214" y="326369"/>
              <a:ext cx="2457951" cy="68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hteck 11"/>
          <p:cNvSpPr/>
          <p:nvPr userDrawn="1"/>
        </p:nvSpPr>
        <p:spPr>
          <a:xfrm>
            <a:off x="377825" y="250825"/>
            <a:ext cx="5491163" cy="3543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13"/>
          </p:nvPr>
        </p:nvSpPr>
        <p:spPr>
          <a:xfrm>
            <a:off x="5868991" y="1626765"/>
            <a:ext cx="3176587" cy="2765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de-DE" sz="14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117" y="3886759"/>
            <a:ext cx="9140883" cy="978729"/>
          </a:xfrm>
          <a:prstGeom prst="rect">
            <a:avLst/>
          </a:prstGeom>
        </p:spPr>
        <p:txBody>
          <a:bodyPr anchor="t">
            <a:noAutofit/>
          </a:bodyPr>
          <a:lstStyle>
            <a:lvl1pPr algn="ctr">
              <a:defRPr sz="2800" b="1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868785" y="2067159"/>
            <a:ext cx="3275214" cy="1655762"/>
          </a:xfrm>
          <a:prstGeom prst="rect">
            <a:avLst/>
          </a:prstGeom>
        </p:spPr>
        <p:txBody>
          <a:bodyPr lIns="180000"/>
          <a:lstStyle>
            <a:lvl1pPr marL="0" indent="0" algn="l">
              <a:buNone/>
              <a:defRPr sz="16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899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780691" y="3641426"/>
            <a:ext cx="7582619" cy="914400"/>
          </a:xfrm>
          <a:prstGeom prst="roundRect">
            <a:avLst>
              <a:gd name="adj" fmla="val 23271"/>
            </a:avLst>
          </a:prstGeom>
          <a:solidFill>
            <a:srgbClr val="F2F2F2">
              <a:alpha val="50196"/>
            </a:srgbClr>
          </a:solidFill>
        </p:spPr>
        <p:txBody>
          <a:bodyPr anchor="ctr"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342900" indent="0" algn="ctr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 algn="ctr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 algn="ctr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 algn="ctr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3227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87240"/>
            <a:ext cx="2949178" cy="1001776"/>
          </a:xfrm>
          <a:prstGeom prst="rect">
            <a:avLst/>
          </a:prstGeom>
        </p:spPr>
        <p:txBody>
          <a:bodyPr tIns="288000" anchor="t">
            <a:spAutoFit/>
          </a:bodyPr>
          <a:lstStyle>
            <a:lvl1pPr>
              <a:defRPr sz="2400" b="1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889016"/>
            <a:ext cx="2949178" cy="25127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3943353" y="986828"/>
            <a:ext cx="4734645" cy="3666816"/>
          </a:xfrm>
          <a:prstGeom prst="rect">
            <a:avLst/>
          </a:prstGeom>
        </p:spPr>
        <p:txBody>
          <a:bodyPr tIns="288000"/>
          <a:lstStyle>
            <a:lvl1pPr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4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2215382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>
            <a:grpSpLocks/>
          </p:cNvGrpSpPr>
          <p:nvPr userDrawn="1"/>
        </p:nvGrpSpPr>
        <p:grpSpPr bwMode="auto">
          <a:xfrm>
            <a:off x="0" y="2825750"/>
            <a:ext cx="9207500" cy="2317750"/>
            <a:chOff x="8021" y="4539916"/>
            <a:chExt cx="9208168" cy="2318084"/>
          </a:xfrm>
        </p:grpSpPr>
        <p:sp>
          <p:nvSpPr>
            <p:cNvPr id="5" name="Rechteck 4"/>
            <p:cNvSpPr/>
            <p:nvPr userDrawn="1"/>
          </p:nvSpPr>
          <p:spPr>
            <a:xfrm>
              <a:off x="8021" y="5189298"/>
              <a:ext cx="9144663" cy="16687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grpSp>
          <p:nvGrpSpPr>
            <p:cNvPr id="6" name="Gruppieren 15"/>
            <p:cNvGrpSpPr>
              <a:grpSpLocks/>
            </p:cNvGrpSpPr>
            <p:nvPr userDrawn="1"/>
          </p:nvGrpSpPr>
          <p:grpSpPr bwMode="auto">
            <a:xfrm>
              <a:off x="425116" y="4539916"/>
              <a:ext cx="2534652" cy="914400"/>
              <a:chOff x="425116" y="4539916"/>
              <a:chExt cx="2534652" cy="914400"/>
            </a:xfrm>
          </p:grpSpPr>
          <p:sp>
            <p:nvSpPr>
              <p:cNvPr id="12" name="Ellipse 11"/>
              <p:cNvSpPr/>
              <p:nvPr userDrawn="1"/>
            </p:nvSpPr>
            <p:spPr>
              <a:xfrm>
                <a:off x="425564" y="4539916"/>
                <a:ext cx="914466" cy="9145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pic>
            <p:nvPicPr>
              <p:cNvPr id="13" name="Grafik 22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547" y="4674265"/>
                <a:ext cx="2403221" cy="671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uppieren 16"/>
            <p:cNvGrpSpPr>
              <a:grpSpLocks/>
            </p:cNvGrpSpPr>
            <p:nvPr userDrawn="1"/>
          </p:nvGrpSpPr>
          <p:grpSpPr bwMode="auto">
            <a:xfrm>
              <a:off x="1347537" y="5378115"/>
              <a:ext cx="7218086" cy="600471"/>
              <a:chOff x="1347537" y="5378115"/>
              <a:chExt cx="7218086" cy="600471"/>
            </a:xfrm>
          </p:grpSpPr>
          <p:sp>
            <p:nvSpPr>
              <p:cNvPr id="9" name="Textfeld 18"/>
              <p:cNvSpPr txBox="1">
                <a:spLocks noChangeArrowheads="1"/>
              </p:cNvSpPr>
              <p:nvPr userDrawn="1"/>
            </p:nvSpPr>
            <p:spPr bwMode="auto">
              <a:xfrm>
                <a:off x="1347537" y="5378115"/>
                <a:ext cx="1625766" cy="60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de-DE" altLang="de-DE" sz="1100">
                    <a:solidFill>
                      <a:schemeClr val="bg1"/>
                    </a:solidFill>
                  </a:rPr>
                  <a:t>Konrad-Zuse-Str. 14</a:t>
                </a:r>
              </a:p>
              <a:p>
                <a:r>
                  <a:rPr lang="de-DE" altLang="de-DE" sz="1100">
                    <a:solidFill>
                      <a:schemeClr val="bg1"/>
                    </a:solidFill>
                  </a:rPr>
                  <a:t>99099 Erfurt, Germany</a:t>
                </a:r>
              </a:p>
              <a:p>
                <a:r>
                  <a:rPr lang="de-DE" altLang="de-DE" sz="1100">
                    <a:solidFill>
                      <a:schemeClr val="bg1"/>
                    </a:solidFill>
                  </a:rPr>
                  <a:t>www.cismst.de</a:t>
                </a:r>
              </a:p>
            </p:txBody>
          </p:sp>
          <p:sp>
            <p:nvSpPr>
              <p:cNvPr id="10" name="Textfeld 19"/>
              <p:cNvSpPr txBox="1">
                <a:spLocks noChangeArrowheads="1"/>
              </p:cNvSpPr>
              <p:nvPr userDrawn="1"/>
            </p:nvSpPr>
            <p:spPr bwMode="auto">
              <a:xfrm>
                <a:off x="3457073" y="5378115"/>
                <a:ext cx="1883849" cy="60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it-IT" altLang="de-DE" sz="1100">
                    <a:solidFill>
                      <a:schemeClr val="bg1"/>
                    </a:solidFill>
                  </a:rPr>
                  <a:t>Telefon:	+49 361 6631410</a:t>
                </a:r>
              </a:p>
              <a:p>
                <a:r>
                  <a:rPr lang="it-IT" altLang="de-DE" sz="1100">
                    <a:solidFill>
                      <a:schemeClr val="bg1"/>
                    </a:solidFill>
                  </a:rPr>
                  <a:t>Telefax:	+49 361 6631413</a:t>
                </a:r>
              </a:p>
              <a:p>
                <a:r>
                  <a:rPr lang="it-IT" altLang="de-DE" sz="1100">
                    <a:solidFill>
                      <a:schemeClr val="bg1"/>
                    </a:solidFill>
                  </a:rPr>
                  <a:t>E-Mail:	info@cismst.de</a:t>
                </a:r>
                <a:endParaRPr lang="de-DE" altLang="de-DE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feld 20"/>
              <p:cNvSpPr txBox="1">
                <a:spLocks noChangeArrowheads="1"/>
              </p:cNvSpPr>
              <p:nvPr userDrawn="1"/>
            </p:nvSpPr>
            <p:spPr bwMode="auto">
              <a:xfrm>
                <a:off x="5783176" y="5393811"/>
                <a:ext cx="2782447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endParaRPr lang="en-US" altLang="de-DE" sz="800" dirty="0">
                  <a:solidFill>
                    <a:schemeClr val="bg1"/>
                  </a:solidFill>
                </a:endParaRPr>
              </a:p>
              <a:p>
                <a:r>
                  <a:rPr lang="en-US" altLang="de-DE" sz="800" dirty="0">
                    <a:solidFill>
                      <a:schemeClr val="bg1"/>
                    </a:solidFill>
                  </a:rPr>
                  <a:t>© 2018 CiS </a:t>
                </a:r>
                <a:r>
                  <a:rPr lang="en-US" altLang="de-DE" sz="800" dirty="0" err="1">
                    <a:solidFill>
                      <a:schemeClr val="bg1"/>
                    </a:solidFill>
                  </a:rPr>
                  <a:t>Forschungsinstitut</a:t>
                </a:r>
                <a:r>
                  <a:rPr lang="en-US" altLang="de-DE" sz="800" dirty="0">
                    <a:solidFill>
                      <a:schemeClr val="bg1"/>
                    </a:solidFill>
                  </a:rPr>
                  <a:t> </a:t>
                </a:r>
                <a:r>
                  <a:rPr lang="en-US" altLang="de-DE" sz="800" dirty="0" err="1">
                    <a:solidFill>
                      <a:schemeClr val="bg1"/>
                    </a:solidFill>
                  </a:rPr>
                  <a:t>für</a:t>
                </a:r>
                <a:r>
                  <a:rPr lang="en-US" altLang="de-DE" sz="800" dirty="0">
                    <a:solidFill>
                      <a:schemeClr val="bg1"/>
                    </a:solidFill>
                  </a:rPr>
                  <a:t> Mikrosensorik GmbH</a:t>
                </a:r>
              </a:p>
              <a:p>
                <a:r>
                  <a:rPr lang="en-US" altLang="de-DE" sz="800" dirty="0">
                    <a:solidFill>
                      <a:schemeClr val="bg1"/>
                    </a:solidFill>
                  </a:rPr>
                  <a:t>Copyright: All rights, especially the right of reproduction and distribution as well as translation, are reserved.</a:t>
                </a:r>
                <a:endParaRPr lang="de-DE" altLang="de-DE" sz="8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8" name="Gerade Verbindung 7"/>
            <p:cNvCxnSpPr/>
            <p:nvPr userDrawn="1"/>
          </p:nvCxnSpPr>
          <p:spPr>
            <a:xfrm>
              <a:off x="506532" y="6356278"/>
              <a:ext cx="870965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331495" y="910351"/>
            <a:ext cx="7181359" cy="165169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None/>
              <a:defRPr lang="de-DE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6116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 - ganz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507076" y="740910"/>
            <a:ext cx="7886700" cy="3954575"/>
          </a:xfrm>
          <a:prstGeom prst="rect">
            <a:avLst/>
          </a:prstGeom>
        </p:spPr>
        <p:txBody>
          <a:bodyPr tIns="288000"/>
          <a:lstStyle>
            <a:lvl1pPr>
              <a:defRPr sz="24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2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507076" y="359876"/>
            <a:ext cx="7886700" cy="430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291530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-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1428750"/>
            <a:ext cx="9151938" cy="3316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6" name="Gerade Verbindung 5"/>
          <p:cNvCxnSpPr/>
          <p:nvPr userDrawn="1"/>
        </p:nvCxnSpPr>
        <p:spPr>
          <a:xfrm flipV="1">
            <a:off x="1181100" y="1428750"/>
            <a:ext cx="7970838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968375"/>
            <a:ext cx="8207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1362974" y="1429481"/>
            <a:ext cx="7030802" cy="3315045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52000" indent="-252000">
              <a:defRPr sz="24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0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16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362974" y="886557"/>
            <a:ext cx="6593570" cy="5429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US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algn="r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418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-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 flipV="1">
            <a:off x="1181100" y="1428750"/>
            <a:ext cx="7970838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4" y="968375"/>
            <a:ext cx="8191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1362974" y="1429481"/>
            <a:ext cx="7030802" cy="3315045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52000" indent="-252000">
              <a:defRPr sz="24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0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16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362974" y="886557"/>
            <a:ext cx="6593570" cy="5429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US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algn="r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1750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13"/>
          <p:cNvGrpSpPr>
            <a:grpSpLocks/>
          </p:cNvGrpSpPr>
          <p:nvPr userDrawn="1"/>
        </p:nvGrpSpPr>
        <p:grpSpPr bwMode="auto">
          <a:xfrm>
            <a:off x="7938" y="334963"/>
            <a:ext cx="9144000" cy="4808537"/>
            <a:chOff x="0" y="334995"/>
            <a:chExt cx="9144000" cy="4808505"/>
          </a:xfrm>
        </p:grpSpPr>
        <p:sp>
          <p:nvSpPr>
            <p:cNvPr id="7" name="Rechteck 6"/>
            <p:cNvSpPr/>
            <p:nvPr userDrawn="1"/>
          </p:nvSpPr>
          <p:spPr>
            <a:xfrm>
              <a:off x="0" y="1377975"/>
              <a:ext cx="9144000" cy="37655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pic>
          <p:nvPicPr>
            <p:cNvPr id="8" name="Grafik 1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0588" y="334995"/>
              <a:ext cx="2457951" cy="68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800" y="1377725"/>
            <a:ext cx="7886700" cy="1927793"/>
          </a:xfrm>
          <a:prstGeom prst="rect">
            <a:avLst/>
          </a:prstGeom>
        </p:spPr>
        <p:txBody>
          <a:bodyPr tIns="180000" anchor="t">
            <a:normAutofit/>
          </a:bodyPr>
          <a:lstStyle>
            <a:lvl1pPr>
              <a:lnSpc>
                <a:spcPct val="100000"/>
              </a:lnSpc>
              <a:defRPr sz="3200" b="1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639127" y="4283530"/>
            <a:ext cx="2716212" cy="247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de-DE" sz="1200" kern="1200" baseline="0" dirty="0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2pPr>
            <a:lvl3pPr marL="6858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3pPr>
            <a:lvl4pPr marL="10287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4pPr>
            <a:lvl5pPr marL="1371600" indent="0">
              <a:buNone/>
              <a:defRPr lang="de-DE" sz="12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21" name="Textplatzhalter 15"/>
          <p:cNvSpPr>
            <a:spLocks noGrp="1"/>
          </p:cNvSpPr>
          <p:nvPr>
            <p:ph type="body" sz="quarter" idx="12"/>
          </p:nvPr>
        </p:nvSpPr>
        <p:spPr>
          <a:xfrm>
            <a:off x="639127" y="4528258"/>
            <a:ext cx="8072166" cy="2476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665"/>
              </a:lnSpc>
              <a:spcBef>
                <a:spcPts val="0"/>
              </a:spcBef>
              <a:buNone/>
              <a:defRPr lang="de-DE" sz="1200" kern="1200" baseline="0" dirty="0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2pPr>
            <a:lvl3pPr marL="6858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3pPr>
            <a:lvl4pPr marL="10287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4pPr>
            <a:lvl5pPr marL="1371600" indent="0">
              <a:buNone/>
              <a:defRPr lang="de-DE" sz="12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22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639127" y="4776058"/>
            <a:ext cx="8072166" cy="2476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665"/>
              </a:lnSpc>
              <a:spcBef>
                <a:spcPts val="0"/>
              </a:spcBef>
              <a:buNone/>
              <a:defRPr lang="de-DE" sz="1200" kern="1200" baseline="0" dirty="0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2pPr>
            <a:lvl3pPr marL="6858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3pPr>
            <a:lvl4pPr marL="10287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4pPr>
            <a:lvl5pPr marL="1371600" indent="0">
              <a:buNone/>
              <a:defRPr lang="de-DE" sz="12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80452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12957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_mit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-96838" y="760413"/>
            <a:ext cx="7739063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69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- ganz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507076" y="754735"/>
            <a:ext cx="7886700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88000" indent="-288000">
              <a:lnSpc>
                <a:spcPct val="100000"/>
              </a:lnSpc>
              <a:buClr>
                <a:schemeClr val="accent2"/>
              </a:buClr>
              <a:defRPr sz="24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1"/>
              </a:buClr>
              <a:defRPr sz="20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408674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11"/>
          </p:nvPr>
        </p:nvSpPr>
        <p:spPr>
          <a:xfrm>
            <a:off x="507076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4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2"/>
          </p:nvPr>
        </p:nvSpPr>
        <p:spPr>
          <a:xfrm>
            <a:off x="4807472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4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066836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783174"/>
            <a:ext cx="3868340" cy="586278"/>
          </a:xfrm>
          <a:prstGeom prst="rect">
            <a:avLst/>
          </a:prstGeom>
        </p:spPr>
        <p:txBody>
          <a:bodyPr tIns="288000" anchor="t" anchorCtr="0">
            <a:spAutoFit/>
          </a:bodyPr>
          <a:lstStyle>
            <a:lvl1pPr marL="0" indent="0">
              <a:buNone/>
              <a:defRPr sz="1800" b="1"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369452"/>
            <a:ext cx="3868340" cy="333194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18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16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4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4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783174"/>
            <a:ext cx="3887391" cy="586278"/>
          </a:xfrm>
          <a:prstGeom prst="rect">
            <a:avLst/>
          </a:prstGeom>
        </p:spPr>
        <p:txBody>
          <a:bodyPr tIns="288000" anchor="t" anchorCtr="0">
            <a:spAutoFit/>
          </a:bodyPr>
          <a:lstStyle>
            <a:lvl1pPr marL="0" indent="0">
              <a:buNone/>
              <a:defRPr sz="1800" b="1"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4648201" y="1369452"/>
            <a:ext cx="3868340" cy="3331943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165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173194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uppieren 1"/>
          <p:cNvGrpSpPr>
            <a:grpSpLocks/>
          </p:cNvGrpSpPr>
          <p:nvPr/>
        </p:nvGrpSpPr>
        <p:grpSpPr bwMode="auto">
          <a:xfrm>
            <a:off x="506413" y="195263"/>
            <a:ext cx="8709025" cy="4556125"/>
            <a:chOff x="507009" y="195569"/>
            <a:chExt cx="8709179" cy="4556262"/>
          </a:xfrm>
        </p:grpSpPr>
        <p:pic>
          <p:nvPicPr>
            <p:cNvPr id="1030" name="Grafik 7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9904" y="195569"/>
              <a:ext cx="858253" cy="677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Gerade Verbindung 12"/>
            <p:cNvCxnSpPr/>
            <p:nvPr userDrawn="1"/>
          </p:nvCxnSpPr>
          <p:spPr>
            <a:xfrm>
              <a:off x="507009" y="4751831"/>
              <a:ext cx="8709179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ate Placeholder 3"/>
          <p:cNvSpPr txBox="1">
            <a:spLocks/>
          </p:cNvSpPr>
          <p:nvPr/>
        </p:nvSpPr>
        <p:spPr>
          <a:xfrm>
            <a:off x="8143875" y="4781550"/>
            <a:ext cx="750888" cy="273050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B8B359C-4E23-4573-8AE6-59BD9846E359}" type="slidenum">
              <a:rPr lang="de-DE" sz="900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900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319088" y="4767263"/>
            <a:ext cx="3036887" cy="274637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/>
              <a:t>© 2023</a:t>
            </a:r>
            <a:r>
              <a:rPr lang="de-DE" sz="900" baseline="0" dirty="0"/>
              <a:t> </a:t>
            </a:r>
            <a:r>
              <a:rPr lang="de-DE" sz="900" dirty="0" err="1"/>
              <a:t>CiS</a:t>
            </a:r>
            <a:r>
              <a:rPr lang="de-DE" sz="900" dirty="0"/>
              <a:t> Forschungsinstitut für Mikrosensorik GmbH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de-DE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4" r:id="rId2"/>
    <p:sldLayoutId id="2147483705" r:id="rId3"/>
    <p:sldLayoutId id="2147483701" r:id="rId4"/>
    <p:sldLayoutId id="2147483695" r:id="rId5"/>
    <p:sldLayoutId id="2147483703" r:id="rId6"/>
    <p:sldLayoutId id="2147483692" r:id="rId7"/>
    <p:sldLayoutId id="2147483693" r:id="rId8"/>
    <p:sldLayoutId id="2147483694" r:id="rId9"/>
    <p:sldLayoutId id="2147483696" r:id="rId10"/>
    <p:sldLayoutId id="2147483697" r:id="rId11"/>
    <p:sldLayoutId id="2147483702" r:id="rId12"/>
    <p:sldLayoutId id="2147483698" r:id="rId13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868988" y="1627188"/>
            <a:ext cx="3176587" cy="276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altLang="de-DE" i="1" dirty="0">
                <a:latin typeface="Aller"/>
                <a:ea typeface="Aller"/>
                <a:cs typeface="Aller"/>
              </a:rPr>
              <a:t>Competence in Silicon</a:t>
            </a:r>
          </a:p>
        </p:txBody>
      </p:sp>
      <p:sp>
        <p:nvSpPr>
          <p:cNvPr id="6147" name="Titel 5"/>
          <p:cNvSpPr>
            <a:spLocks noGrp="1"/>
          </p:cNvSpPr>
          <p:nvPr>
            <p:ph type="ctrTitle"/>
          </p:nvPr>
        </p:nvSpPr>
        <p:spPr bwMode="auto">
          <a:xfrm>
            <a:off x="361950" y="4027250"/>
            <a:ext cx="8444824" cy="111624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/>
            <a:r>
              <a:rPr lang="de-DE" sz="2400" dirty="0"/>
              <a:t>Prozessplanung für CERN2 Dioden Teststrukturen</a:t>
            </a:r>
            <a:br>
              <a:rPr lang="de-DE" sz="2400" dirty="0"/>
            </a:br>
            <a:br>
              <a:rPr lang="de-DE" sz="2400" dirty="0"/>
            </a:br>
            <a:endParaRPr lang="de-DE" altLang="de-DE" sz="1800" b="0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6148" name="Untertitel 8"/>
          <p:cNvSpPr>
            <a:spLocks noGrp="1"/>
          </p:cNvSpPr>
          <p:nvPr>
            <p:ph type="subTitle" idx="1"/>
          </p:nvPr>
        </p:nvSpPr>
        <p:spPr bwMode="auto">
          <a:xfrm>
            <a:off x="5868988" y="2066925"/>
            <a:ext cx="3275012" cy="1655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/>
              <a:t>Kevin Lauer</a:t>
            </a:r>
          </a:p>
          <a:p>
            <a:endParaRPr lang="en-GB" dirty="0"/>
          </a:p>
          <a:p>
            <a:r>
              <a:rPr lang="en-GB" dirty="0"/>
              <a:t>27.01.25</a:t>
            </a:r>
          </a:p>
          <a:p>
            <a:endParaRPr lang="en-GB" dirty="0"/>
          </a:p>
          <a:p>
            <a:endParaRPr lang="de-DE" altLang="de-DE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2" name="AutoShape 2" descr="Bildergebnis für logo tu ilmenau"/>
          <p:cNvSpPr>
            <a:spLocks noChangeAspect="1" noChangeArrowheads="1"/>
          </p:cNvSpPr>
          <p:nvPr/>
        </p:nvSpPr>
        <p:spPr bwMode="auto">
          <a:xfrm>
            <a:off x="155575" y="-1828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AutoShape 4" descr="Bildergebnis für logo tu ilmenau"/>
          <p:cNvSpPr>
            <a:spLocks noChangeAspect="1" noChangeArrowheads="1"/>
          </p:cNvSpPr>
          <p:nvPr/>
        </p:nvSpPr>
        <p:spPr bwMode="auto">
          <a:xfrm>
            <a:off x="307975" y="-16764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6" descr="Bildergebnis für logo tu ilmenau"/>
          <p:cNvSpPr>
            <a:spLocks noChangeAspect="1" noChangeArrowheads="1"/>
          </p:cNvSpPr>
          <p:nvPr/>
        </p:nvSpPr>
        <p:spPr bwMode="auto">
          <a:xfrm>
            <a:off x="460375" y="-15240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Inhaltsplatzhalter 1"/>
          <p:cNvSpPr>
            <a:spLocks noGrp="1"/>
          </p:cNvSpPr>
          <p:nvPr>
            <p:ph sz="half" idx="11"/>
          </p:nvPr>
        </p:nvSpPr>
        <p:spPr bwMode="auto">
          <a:xfrm>
            <a:off x="90776" y="419100"/>
            <a:ext cx="8014727" cy="4305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Analog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erstem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CERN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Durchlauf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(440598/440603)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Wafer: 15 p-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Typ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Wafer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(J) Oxidation 200nm		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Bor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-Implantation (p-Stop) 8e11cm-2 130keV</a:t>
            </a:r>
            <a:endParaRPr lang="en-US" altLang="de-DE" sz="1400" dirty="0">
              <a:solidFill>
                <a:srgbClr val="FF0000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Tempern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1100°C 60min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Oxid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Zielätzen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im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aktiven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Bereich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auf 50nm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Phosphor-Implantation 1.5e15cm-2 100keV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Rückseite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: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ganzflächig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Bor-Impl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. 1e15cm-2 100keV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(CV), (DV)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Rückseite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vollflächig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AlSi</a:t>
            </a:r>
            <a:endParaRPr lang="en-US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277813" y="122236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Prozessparameter, CLT-01, p-Typ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187A262-4ADA-4F4D-A00F-AD83300F9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7291" y="801833"/>
            <a:ext cx="3429721" cy="198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0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Inhaltsplatzhalter 1"/>
          <p:cNvSpPr>
            <a:spLocks noGrp="1"/>
          </p:cNvSpPr>
          <p:nvPr>
            <p:ph sz="half" idx="11"/>
          </p:nvPr>
        </p:nvSpPr>
        <p:spPr bwMode="auto">
          <a:xfrm>
            <a:off x="90776" y="419100"/>
            <a:ext cx="8014727" cy="4305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Analog PD1007, 413254, FSFD-02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Wafer: 10 n-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Typ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Wafer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(J) Oxidation 50nm		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POCl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auch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Rückseite</a:t>
            </a:r>
            <a:endParaRPr lang="en-US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Oxidation 90nm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Bor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-Implantation </a:t>
            </a:r>
            <a:r>
              <a:rPr lang="de-DE" sz="1400" dirty="0">
                <a:solidFill>
                  <a:schemeClr val="tx2"/>
                </a:solidFill>
              </a:rPr>
              <a:t>1.2e15 60 </a:t>
            </a:r>
            <a:r>
              <a:rPr lang="de-DE" sz="1400" dirty="0" err="1">
                <a:solidFill>
                  <a:schemeClr val="tx2"/>
                </a:solidFill>
              </a:rPr>
              <a:t>keV</a:t>
            </a:r>
            <a:r>
              <a:rPr lang="de-DE" sz="1400" dirty="0">
                <a:solidFill>
                  <a:schemeClr val="tx2"/>
                </a:solidFill>
              </a:rPr>
              <a:t> 100 µA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sz="1400" dirty="0">
                <a:solidFill>
                  <a:schemeClr val="tx2"/>
                </a:solidFill>
              </a:rPr>
              <a:t>1000°C, 25 min</a:t>
            </a:r>
            <a:endParaRPr lang="en-US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(CV), (DV)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Rückseite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vollflächig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AlSi</a:t>
            </a:r>
            <a:endParaRPr lang="en-US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277813" y="122236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Prozessparameter, CLT-01, n-Typ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187A262-4ADA-4F4D-A00F-AD83300F9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7291" y="801833"/>
            <a:ext cx="3429721" cy="198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850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Wafer, p-Typ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F04F32D-6060-4DB3-B017-FFF1F80C7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2516"/>
            <a:ext cx="9144000" cy="332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973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Wafer, n-Typ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55445BA-7C8A-47AC-B3C6-8456B84F2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045" y="699283"/>
            <a:ext cx="8085909" cy="396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556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1331913" y="909638"/>
            <a:ext cx="7180262" cy="1652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altLang="de-DE" dirty="0"/>
              <a:t>Thank you </a:t>
            </a:r>
            <a:r>
              <a:rPr altLang="de-DE" dirty="0" err="1"/>
              <a:t>for</a:t>
            </a:r>
            <a:r>
              <a:rPr altLang="de-DE" dirty="0"/>
              <a:t> </a:t>
            </a:r>
            <a:r>
              <a:rPr altLang="de-DE" dirty="0" err="1"/>
              <a:t>your</a:t>
            </a:r>
            <a:r>
              <a:rPr altLang="de-DE" dirty="0"/>
              <a:t> </a:t>
            </a:r>
            <a:r>
              <a:rPr altLang="de-DE" dirty="0" err="1"/>
              <a:t>kind</a:t>
            </a:r>
            <a:r>
              <a:rPr altLang="de-DE" dirty="0"/>
              <a:t> attention!</a:t>
            </a:r>
          </a:p>
          <a:p>
            <a:pPr lvl="1"/>
            <a:endParaRPr altLang="de-DE" dirty="0"/>
          </a:p>
          <a:p>
            <a:pPr lvl="1"/>
            <a:r>
              <a:rPr altLang="de-DE" dirty="0"/>
              <a:t>Dr. Kevin Lauer</a:t>
            </a:r>
          </a:p>
          <a:p>
            <a:pPr lvl="1"/>
            <a:r>
              <a:rPr altLang="de-DE" dirty="0"/>
              <a:t>klauer@cismst.de</a:t>
            </a:r>
          </a:p>
        </p:txBody>
      </p:sp>
    </p:spTree>
    <p:extLst>
      <p:ext uri="{BB962C8B-B14F-4D97-AF65-F5344CB8AC3E}">
        <p14:creationId xmlns:p14="http://schemas.microsoft.com/office/powerpoint/2010/main" val="1886053769"/>
      </p:ext>
    </p:extLst>
  </p:cSld>
  <p:clrMapOvr>
    <a:masterClrMapping/>
  </p:clrMapOvr>
</p:sld>
</file>

<file path=ppt/theme/theme1.xml><?xml version="1.0" encoding="utf-8"?>
<a:theme xmlns:a="http://schemas.openxmlformats.org/drawingml/2006/main" name="Beispielfolien">
  <a:themeElements>
    <a:clrScheme name="Cis Corporates">
      <a:dk1>
        <a:srgbClr val="164389"/>
      </a:dk1>
      <a:lt1>
        <a:srgbClr val="FFFFFF"/>
      </a:lt1>
      <a:dk2>
        <a:srgbClr val="403E41"/>
      </a:dk2>
      <a:lt2>
        <a:srgbClr val="D1D2D3"/>
      </a:lt2>
      <a:accent1>
        <a:srgbClr val="164389"/>
      </a:accent1>
      <a:accent2>
        <a:srgbClr val="98305B"/>
      </a:accent2>
      <a:accent3>
        <a:srgbClr val="535353"/>
      </a:accent3>
      <a:accent4>
        <a:srgbClr val="1F2221"/>
      </a:accent4>
      <a:accent5>
        <a:srgbClr val="164389"/>
      </a:accent5>
      <a:accent6>
        <a:srgbClr val="838FC7"/>
      </a:accent6>
      <a:hlink>
        <a:srgbClr val="164389"/>
      </a:hlink>
      <a:folHlink>
        <a:srgbClr val="B55A7C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4743EC5C-999F-E54D-B67C-45DBED9D9FCA}" vid="{8A28BB21-A6BC-E541-8480-F19E0A08EA37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Beispielfolien</Template>
  <TotalTime>0</TotalTime>
  <Words>168</Words>
  <Application>Microsoft Office PowerPoint</Application>
  <PresentationFormat>Bildschirmpräsentation (16:9)</PresentationFormat>
  <Paragraphs>30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Aller</vt:lpstr>
      <vt:lpstr>Arial</vt:lpstr>
      <vt:lpstr>Calibri</vt:lpstr>
      <vt:lpstr>Trebuchet MS</vt:lpstr>
      <vt:lpstr>Beispielfolien</vt:lpstr>
      <vt:lpstr>Prozessplanung für CERN2 Dioden Teststrukturen  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CiS Forschungsinstitut  Vom Silizium-Chip zum Sensor-Mikrosystem  - Überblick -</dc:title>
  <dc:creator>Winkler</dc:creator>
  <cp:lastModifiedBy>Lauer, Kevin</cp:lastModifiedBy>
  <cp:revision>221</cp:revision>
  <cp:lastPrinted>2019-09-17T09:01:58Z</cp:lastPrinted>
  <dcterms:created xsi:type="dcterms:W3CDTF">2018-02-22T07:39:07Z</dcterms:created>
  <dcterms:modified xsi:type="dcterms:W3CDTF">2025-01-31T07:44:46Z</dcterms:modified>
</cp:coreProperties>
</file>