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1" r:id="rId4"/>
    <p:sldId id="258" r:id="rId5"/>
    <p:sldId id="259" r:id="rId6"/>
    <p:sldId id="264" r:id="rId7"/>
    <p:sldId id="260" r:id="rId8"/>
    <p:sldId id="274" r:id="rId9"/>
    <p:sldId id="262" r:id="rId10"/>
    <p:sldId id="263" r:id="rId11"/>
    <p:sldId id="265" r:id="rId12"/>
    <p:sldId id="266" r:id="rId13"/>
    <p:sldId id="267" r:id="rId14"/>
    <p:sldId id="269" r:id="rId15"/>
    <p:sldId id="270" r:id="rId16"/>
    <p:sldId id="276" r:id="rId17"/>
    <p:sldId id="277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23DB391-5E7A-48EE-98D9-A94A2020EB2F}">
          <p14:sldIdLst>
            <p14:sldId id="256"/>
            <p14:sldId id="257"/>
            <p14:sldId id="261"/>
            <p14:sldId id="258"/>
            <p14:sldId id="259"/>
            <p14:sldId id="264"/>
            <p14:sldId id="260"/>
            <p14:sldId id="274"/>
            <p14:sldId id="262"/>
            <p14:sldId id="263"/>
            <p14:sldId id="265"/>
            <p14:sldId id="266"/>
            <p14:sldId id="267"/>
            <p14:sldId id="269"/>
            <p14:sldId id="270"/>
            <p14:sldId id="276"/>
            <p14:sldId id="277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660"/>
  </p:normalViewPr>
  <p:slideViewPr>
    <p:cSldViewPr snapToGrid="0">
      <p:cViewPr>
        <p:scale>
          <a:sx n="81" d="100"/>
          <a:sy n="81" d="100"/>
        </p:scale>
        <p:origin x="1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031DF-8402-4828-99B0-522B79E37A19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A3E97-0B7B-4485-8AA3-35B595CE84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8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A3E97-0B7B-4485-8AA3-35B595CE8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36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3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1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7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5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4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6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18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83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09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AB30F-5F5F-476E-BB0E-F1C1C33DD13D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FCBEF-8CC4-4B61-B541-0E0261E86E8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82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Optics</a:t>
            </a:r>
            <a:r>
              <a:rPr lang="fr-FR" dirty="0" smtClean="0"/>
              <a:t> Update 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HEMAC Meeting, 18/02/2025</a:t>
            </a:r>
          </a:p>
          <a:p>
            <a:r>
              <a:rPr lang="fr-FR" dirty="0" smtClean="0"/>
              <a:t>L. Soubirou, A. Chance</a:t>
            </a:r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24814" y="122342"/>
            <a:ext cx="2813902" cy="1393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401" y="365403"/>
            <a:ext cx="1774784" cy="84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10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7675" y="1558886"/>
            <a:ext cx="5309710" cy="48858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RCS 2</a:t>
            </a:r>
            <a:endParaRPr lang="en-US" dirty="0"/>
          </a:p>
        </p:txBody>
      </p:sp>
      <p:pic>
        <p:nvPicPr>
          <p:cNvPr id="5" name="Espace réservé du contenu 1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75003" y="648071"/>
            <a:ext cx="5241025" cy="6017164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6684885" y="5540805"/>
            <a:ext cx="4820575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776055" y="5377139"/>
            <a:ext cx="4488404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776055" y="2483013"/>
            <a:ext cx="4488404" cy="3806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à coins arrondis 16"/>
          <p:cNvSpPr/>
          <p:nvPr/>
        </p:nvSpPr>
        <p:spPr>
          <a:xfrm>
            <a:off x="800455" y="4811697"/>
            <a:ext cx="4455129" cy="2411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à coins arrondis 17"/>
          <p:cNvSpPr/>
          <p:nvPr/>
        </p:nvSpPr>
        <p:spPr>
          <a:xfrm>
            <a:off x="10129420" y="3068322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1098565" y="4019715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520038" y="127654"/>
            <a:ext cx="1384097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C00000"/>
                </a:solidFill>
              </a:rPr>
              <a:t>Limiting</a:t>
            </a:r>
            <a:r>
              <a:rPr lang="fr-FR" sz="1600" dirty="0" smtClean="0">
                <a:solidFill>
                  <a:srgbClr val="C00000"/>
                </a:solidFill>
              </a:rPr>
              <a:t> factor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594718" y="391924"/>
            <a:ext cx="7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8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err="1" smtClean="0"/>
              <a:t>Hybrid</a:t>
            </a:r>
            <a:r>
              <a:rPr lang="fr-FR" dirty="0" smtClean="0"/>
              <a:t> </a:t>
            </a:r>
            <a:r>
              <a:rPr lang="fr-FR" dirty="0" smtClean="0"/>
              <a:t>RCS: FODO </a:t>
            </a:r>
            <a:r>
              <a:rPr lang="fr-FR" dirty="0" err="1" smtClean="0"/>
              <a:t>Cells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r-FR" dirty="0" smtClean="0"/>
              <a:t>Greenfield RCS 2,3,4 and CERN RCS 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Greenfield RCS 2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difference between Normal and Hybrid FODO.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Limitations: </a:t>
            </a:r>
            <a:r>
              <a:rPr lang="en-US" sz="2400" dirty="0" err="1" smtClean="0">
                <a:solidFill>
                  <a:srgbClr val="C00000"/>
                </a:solidFill>
              </a:rPr>
              <a:t>L</a:t>
            </a:r>
            <a:r>
              <a:rPr lang="en-US" sz="2400" baseline="-25000" dirty="0" err="1" smtClean="0">
                <a:solidFill>
                  <a:srgbClr val="C00000"/>
                </a:solidFill>
              </a:rPr>
              <a:t>dip,SC</a:t>
            </a:r>
            <a:r>
              <a:rPr lang="en-US" sz="2400" dirty="0" smtClean="0">
                <a:solidFill>
                  <a:srgbClr val="C00000"/>
                </a:solidFill>
              </a:rPr>
              <a:t> = 2 m. </a:t>
            </a:r>
          </a:p>
          <a:p>
            <a:pPr lvl="1"/>
            <a:r>
              <a:rPr lang="en-US" dirty="0" smtClean="0"/>
              <a:t>Restricts maximum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</a:t>
            </a:r>
            <a:r>
              <a:rPr lang="en-US" dirty="0" smtClean="0"/>
              <a:t>: 41.6mm of trajectory excursion out of </a:t>
            </a:r>
            <a:r>
              <a:rPr lang="en-US" dirty="0"/>
              <a:t>85.3mm </a:t>
            </a:r>
            <a:r>
              <a:rPr lang="en-US" dirty="0" smtClean="0"/>
              <a:t>total aperture. </a:t>
            </a:r>
            <a:endParaRPr lang="en-US" baseline="-25000" dirty="0" smtClean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endParaRPr lang="fr-FR" sz="2400" dirty="0" smtClean="0"/>
          </a:p>
        </p:txBody>
      </p:sp>
      <p:pic>
        <p:nvPicPr>
          <p:cNvPr id="15" name="Espace réservé du contenu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171" y="150325"/>
            <a:ext cx="5880581" cy="6621442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6331348" y="5559336"/>
            <a:ext cx="5586226" cy="43288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à coins arrondis 16"/>
          <p:cNvSpPr/>
          <p:nvPr/>
        </p:nvSpPr>
        <p:spPr>
          <a:xfrm>
            <a:off x="6331348" y="4768375"/>
            <a:ext cx="5586226" cy="43288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à coins arrondis 17"/>
          <p:cNvSpPr/>
          <p:nvPr/>
        </p:nvSpPr>
        <p:spPr>
          <a:xfrm>
            <a:off x="6289314" y="4341181"/>
            <a:ext cx="5586226" cy="24244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Greenfield RCS 3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such constraint on RCS3 (larger energy and bigger machine): rather small trajectory excursion. 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Limitations:</a:t>
            </a:r>
          </a:p>
          <a:p>
            <a:pPr lvl="1"/>
            <a:r>
              <a:rPr lang="en-US" dirty="0" smtClean="0"/>
              <a:t>Hybrid 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dip,SC</a:t>
            </a:r>
            <a:endParaRPr lang="en-US" baseline="-25000" dirty="0" smtClean="0"/>
          </a:p>
          <a:p>
            <a:pPr lvl="1"/>
            <a:r>
              <a:rPr lang="en-US" dirty="0" smtClean="0"/>
              <a:t>Normal : B</a:t>
            </a:r>
            <a:r>
              <a:rPr lang="en-US" baseline="-25000" dirty="0" smtClean="0"/>
              <a:t>QP, NC</a:t>
            </a:r>
          </a:p>
          <a:p>
            <a:endParaRPr lang="en-US" dirty="0" smtClean="0"/>
          </a:p>
          <a:p>
            <a:r>
              <a:rPr lang="en-US" sz="2400" dirty="0" smtClean="0"/>
              <a:t>Global parameters for RCS 2/3 do not look optimized for apertures. </a:t>
            </a:r>
          </a:p>
          <a:p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Espace réservé du contenu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491" y="0"/>
            <a:ext cx="5815383" cy="6655383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303662" y="5443149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303662" y="4655904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10147176" y="4204664"/>
            <a:ext cx="381741" cy="23417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1231220" y="3781886"/>
            <a:ext cx="381741" cy="222397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5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Greenfield RCS 4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Same case as RCS 2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Limitations:</a:t>
            </a:r>
          </a:p>
          <a:p>
            <a:pPr lvl="1"/>
            <a:r>
              <a:rPr lang="en-US" dirty="0" smtClean="0"/>
              <a:t>Hybrid 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dip,SC</a:t>
            </a:r>
            <a:r>
              <a:rPr lang="en-US" baseline="-25000" dirty="0" smtClean="0"/>
              <a:t> </a:t>
            </a:r>
            <a:r>
              <a:rPr lang="en-US" dirty="0" smtClean="0"/>
              <a:t>. </a:t>
            </a:r>
          </a:p>
          <a:p>
            <a:pPr marL="914400" lvl="2" indent="0">
              <a:buNone/>
            </a:pPr>
            <a:r>
              <a:rPr lang="en-US" sz="2400" dirty="0" smtClean="0"/>
              <a:t>Restricts maximum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: 37mm of trajectory excursion out of total 68mm aperture. </a:t>
            </a:r>
            <a:endParaRPr lang="en-US" sz="2400" baseline="-25000" dirty="0" smtClean="0"/>
          </a:p>
          <a:p>
            <a:pPr lvl="1"/>
            <a:r>
              <a:rPr lang="en-US" dirty="0" smtClean="0"/>
              <a:t>Normal : B</a:t>
            </a:r>
            <a:r>
              <a:rPr lang="en-US" baseline="-25000" dirty="0" smtClean="0"/>
              <a:t>QP, NC </a:t>
            </a:r>
            <a:r>
              <a:rPr lang="en-US" dirty="0" smtClean="0"/>
              <a:t>.</a:t>
            </a:r>
            <a:endParaRPr lang="en-US" baseline="-25000" dirty="0" smtClean="0"/>
          </a:p>
          <a:p>
            <a:pPr marL="457200" lvl="1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endParaRPr lang="en-US" dirty="0"/>
          </a:p>
        </p:txBody>
      </p:sp>
      <p:pic>
        <p:nvPicPr>
          <p:cNvPr id="5" name="Espace réservé du contenu 1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4625" y="54193"/>
            <a:ext cx="5782068" cy="661991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303662" y="5452027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6303662" y="4664782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1186830" y="3799642"/>
            <a:ext cx="381741" cy="23127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0122991" y="4206600"/>
            <a:ext cx="381741" cy="23417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RCS 3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Limitations:</a:t>
            </a:r>
          </a:p>
          <a:p>
            <a:pPr lvl="1"/>
            <a:r>
              <a:rPr lang="fr-FR" dirty="0" err="1" smtClean="0"/>
              <a:t>Hybrid</a:t>
            </a:r>
            <a:r>
              <a:rPr lang="fr-FR" dirty="0" smtClean="0"/>
              <a:t>: B</a:t>
            </a:r>
            <a:r>
              <a:rPr lang="fr-FR" baseline="-25000" dirty="0" smtClean="0"/>
              <a:t>QP, SC</a:t>
            </a:r>
          </a:p>
          <a:p>
            <a:pPr lvl="1"/>
            <a:r>
              <a:rPr lang="fr-FR" dirty="0" smtClean="0"/>
              <a:t>Normal : B</a:t>
            </a:r>
            <a:r>
              <a:rPr lang="fr-FR" baseline="-25000" dirty="0" smtClean="0"/>
              <a:t>QP, NC</a:t>
            </a:r>
          </a:p>
          <a:p>
            <a:pPr lvl="1"/>
            <a:endParaRPr lang="en-US" baseline="-25000" dirty="0"/>
          </a:p>
        </p:txBody>
      </p:sp>
      <p:pic>
        <p:nvPicPr>
          <p:cNvPr id="5" name="Espace réservé du contenu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30202" y="90529"/>
            <a:ext cx="5837510" cy="6583583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6303662" y="5452027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6303662" y="4664782"/>
            <a:ext cx="5401175" cy="42498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à coins arrondis 7"/>
          <p:cNvSpPr/>
          <p:nvPr/>
        </p:nvSpPr>
        <p:spPr>
          <a:xfrm>
            <a:off x="10122991" y="3176791"/>
            <a:ext cx="530213" cy="24999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1207543" y="3781955"/>
            <a:ext cx="404449" cy="23962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4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on horizontal apertures: Greenfield</a:t>
            </a:r>
            <a:endParaRPr lang="en-US" dirty="0"/>
          </a:p>
        </p:txBody>
      </p:sp>
      <p:graphicFrame>
        <p:nvGraphicFramePr>
          <p:cNvPr id="5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15197"/>
              </p:ext>
            </p:extLst>
          </p:nvPr>
        </p:nvGraphicFramePr>
        <p:xfrm>
          <a:off x="838200" y="1814831"/>
          <a:ext cx="870207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851">
                  <a:extLst>
                    <a:ext uri="{9D8B030D-6E8A-4147-A177-3AD203B41FA5}">
                      <a16:colId xmlns:a16="http://schemas.microsoft.com/office/drawing/2014/main" val="287062832"/>
                    </a:ext>
                  </a:extLst>
                </a:gridCol>
                <a:gridCol w="1950880">
                  <a:extLst>
                    <a:ext uri="{9D8B030D-6E8A-4147-A177-3AD203B41FA5}">
                      <a16:colId xmlns:a16="http://schemas.microsoft.com/office/drawing/2014/main" val="2906997656"/>
                    </a:ext>
                  </a:extLst>
                </a:gridCol>
                <a:gridCol w="1689702">
                  <a:extLst>
                    <a:ext uri="{9D8B030D-6E8A-4147-A177-3AD203B41FA5}">
                      <a16:colId xmlns:a16="http://schemas.microsoft.com/office/drawing/2014/main" val="1418852932"/>
                    </a:ext>
                  </a:extLst>
                </a:gridCol>
                <a:gridCol w="1476629">
                  <a:extLst>
                    <a:ext uri="{9D8B030D-6E8A-4147-A177-3AD203B41FA5}">
                      <a16:colId xmlns:a16="http://schemas.microsoft.com/office/drawing/2014/main" val="1544204562"/>
                    </a:ext>
                  </a:extLst>
                </a:gridCol>
                <a:gridCol w="2245010">
                  <a:extLst>
                    <a:ext uri="{9D8B030D-6E8A-4147-A177-3AD203B41FA5}">
                      <a16:colId xmlns:a16="http://schemas.microsoft.com/office/drawing/2014/main" val="942893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Greenfield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Normal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Hybrid</a:t>
                      </a:r>
                      <a:r>
                        <a:rPr lang="fr-FR" dirty="0" smtClean="0"/>
                        <a:t>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Combined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Functions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4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60.6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8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</a:t>
                      </a:r>
                      <a:r>
                        <a:rPr lang="fr-FR" dirty="0" smtClean="0"/>
                        <a:t>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724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85.3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85.3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0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</a:t>
                      </a:r>
                      <a:r>
                        <a:rPr lang="fr-FR" dirty="0" smtClean="0"/>
                        <a:t>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58.6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</a:rPr>
                        <a:t>58.5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79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40.3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33.9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78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RCS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85.9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68.1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107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53.3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156232"/>
                  </a:ext>
                </a:extLst>
              </a:tr>
            </a:tbl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9052560" y="2389525"/>
            <a:ext cx="624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9677400" y="1851660"/>
            <a:ext cx="2103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Without</a:t>
            </a:r>
            <a:r>
              <a:rPr lang="fr-FR" dirty="0" smtClean="0"/>
              <a:t> the contribution of the </a:t>
            </a:r>
            <a:r>
              <a:rPr lang="fr-FR" dirty="0" err="1" smtClean="0"/>
              <a:t>sagitta</a:t>
            </a:r>
            <a:r>
              <a:rPr lang="fr-FR" dirty="0" smtClean="0"/>
              <a:t> !!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39140" y="5189220"/>
            <a:ext cx="10614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RCS 1 : </a:t>
            </a:r>
            <a:r>
              <a:rPr lang="fr-FR" sz="2400" dirty="0" err="1" smtClean="0"/>
              <a:t>Combined</a:t>
            </a:r>
            <a:r>
              <a:rPr lang="fr-FR" sz="2400" dirty="0" smtClean="0"/>
              <a:t> </a:t>
            </a:r>
            <a:r>
              <a:rPr lang="fr-FR" sz="2400" dirty="0" err="1" smtClean="0"/>
              <a:t>functions</a:t>
            </a:r>
            <a:r>
              <a:rPr lang="fr-FR" sz="2400" dirty="0" smtClean="0"/>
              <a:t> and </a:t>
            </a:r>
            <a:r>
              <a:rPr lang="fr-FR" sz="2400" dirty="0" err="1"/>
              <a:t>H</a:t>
            </a:r>
            <a:r>
              <a:rPr lang="fr-FR" sz="2400" dirty="0" err="1" smtClean="0"/>
              <a:t>ybrid</a:t>
            </a:r>
            <a:r>
              <a:rPr lang="fr-FR" sz="2400" dirty="0" smtClean="0"/>
              <a:t> FODO </a:t>
            </a:r>
            <a:r>
              <a:rPr lang="fr-FR" sz="2400" dirty="0" err="1" smtClean="0"/>
              <a:t>much</a:t>
            </a:r>
            <a:r>
              <a:rPr lang="fr-FR" sz="2400" dirty="0" smtClean="0"/>
              <a:t>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</a:t>
            </a:r>
            <a:r>
              <a:rPr lang="fr-FR" sz="2400" dirty="0" err="1" smtClean="0"/>
              <a:t>than</a:t>
            </a:r>
            <a:r>
              <a:rPr lang="fr-FR" sz="2400" dirty="0" smtClean="0"/>
              <a:t> Normal FODO (the </a:t>
            </a:r>
            <a:r>
              <a:rPr lang="fr-FR" sz="2400" dirty="0" err="1" smtClean="0"/>
              <a:t>sagitta</a:t>
            </a:r>
            <a:r>
              <a:rPr lang="fr-FR" sz="2400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 not </a:t>
            </a:r>
            <a:r>
              <a:rPr lang="fr-FR" sz="2400" dirty="0" err="1" smtClean="0"/>
              <a:t>taken</a:t>
            </a:r>
            <a:r>
              <a:rPr lang="fr-FR" sz="2400" dirty="0" smtClean="0"/>
              <a:t> </a:t>
            </a:r>
            <a:r>
              <a:rPr lang="fr-FR" sz="2400" dirty="0" err="1" smtClean="0"/>
              <a:t>into</a:t>
            </a:r>
            <a:r>
              <a:rPr lang="fr-FR" sz="2400" dirty="0" smtClean="0"/>
              <a:t> </a:t>
            </a:r>
            <a:r>
              <a:rPr lang="fr-FR" sz="2400" dirty="0" err="1" smtClean="0"/>
              <a:t>account</a:t>
            </a:r>
            <a:r>
              <a:rPr lang="fr-FR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RCS 2 : No </a:t>
            </a:r>
            <a:r>
              <a:rPr lang="fr-FR" sz="2400" dirty="0" err="1" smtClean="0"/>
              <a:t>improvement</a:t>
            </a:r>
            <a:r>
              <a:rPr lang="fr-FR" sz="2400" dirty="0" smtClean="0"/>
              <a:t> made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/>
              <a:t>H</a:t>
            </a:r>
            <a:r>
              <a:rPr lang="fr-FR" sz="2400" dirty="0" err="1" smtClean="0"/>
              <a:t>ybrid</a:t>
            </a:r>
            <a:r>
              <a:rPr lang="fr-FR" sz="2400" dirty="0" smtClean="0"/>
              <a:t> FODO (</a:t>
            </a:r>
            <a:r>
              <a:rPr lang="fr-FR" sz="2400" dirty="0" err="1" smtClean="0">
                <a:solidFill>
                  <a:srgbClr val="C00000"/>
                </a:solidFill>
              </a:rPr>
              <a:t>limiting</a:t>
            </a:r>
            <a:r>
              <a:rPr lang="fr-FR" sz="2400" dirty="0" smtClean="0">
                <a:solidFill>
                  <a:srgbClr val="C00000"/>
                </a:solidFill>
              </a:rPr>
              <a:t> RCS</a:t>
            </a:r>
            <a:r>
              <a:rPr lang="fr-FR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RCS 3 and 4 :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performance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/>
              <a:t>H</a:t>
            </a:r>
            <a:r>
              <a:rPr lang="fr-FR" sz="2400" dirty="0" err="1" smtClean="0"/>
              <a:t>ybrid</a:t>
            </a:r>
            <a:r>
              <a:rPr lang="fr-FR" sz="2400" dirty="0" smtClean="0"/>
              <a:t> FODO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15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on horizontal apertures</a:t>
            </a:r>
            <a:r>
              <a:rPr lang="fr-FR" dirty="0"/>
              <a:t>: </a:t>
            </a:r>
            <a:r>
              <a:rPr lang="fr-FR" dirty="0" smtClean="0"/>
              <a:t>CERN-</a:t>
            </a:r>
            <a:r>
              <a:rPr lang="fr-FR" dirty="0" err="1" smtClean="0"/>
              <a:t>siting</a:t>
            </a:r>
            <a:endParaRPr lang="en-US" dirty="0"/>
          </a:p>
        </p:txBody>
      </p:sp>
      <p:graphicFrame>
        <p:nvGraphicFramePr>
          <p:cNvPr id="6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5589033"/>
              </p:ext>
            </p:extLst>
          </p:nvPr>
        </p:nvGraphicFramePr>
        <p:xfrm>
          <a:off x="838200" y="1825625"/>
          <a:ext cx="870207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851">
                  <a:extLst>
                    <a:ext uri="{9D8B030D-6E8A-4147-A177-3AD203B41FA5}">
                      <a16:colId xmlns:a16="http://schemas.microsoft.com/office/drawing/2014/main" val="287062832"/>
                    </a:ext>
                  </a:extLst>
                </a:gridCol>
                <a:gridCol w="1950880">
                  <a:extLst>
                    <a:ext uri="{9D8B030D-6E8A-4147-A177-3AD203B41FA5}">
                      <a16:colId xmlns:a16="http://schemas.microsoft.com/office/drawing/2014/main" val="2906997656"/>
                    </a:ext>
                  </a:extLst>
                </a:gridCol>
                <a:gridCol w="1689702">
                  <a:extLst>
                    <a:ext uri="{9D8B030D-6E8A-4147-A177-3AD203B41FA5}">
                      <a16:colId xmlns:a16="http://schemas.microsoft.com/office/drawing/2014/main" val="1418852932"/>
                    </a:ext>
                  </a:extLst>
                </a:gridCol>
                <a:gridCol w="1476629">
                  <a:extLst>
                    <a:ext uri="{9D8B030D-6E8A-4147-A177-3AD203B41FA5}">
                      <a16:colId xmlns:a16="http://schemas.microsoft.com/office/drawing/2014/main" val="1544204562"/>
                    </a:ext>
                  </a:extLst>
                </a:gridCol>
                <a:gridCol w="2245010">
                  <a:extLst>
                    <a:ext uri="{9D8B030D-6E8A-4147-A177-3AD203B41FA5}">
                      <a16:colId xmlns:a16="http://schemas.microsoft.com/office/drawing/2014/main" val="942893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Normal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Hybrid</a:t>
                      </a:r>
                      <a:r>
                        <a:rPr lang="fr-FR" dirty="0" smtClean="0"/>
                        <a:t> FODO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Combined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Functions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4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RCS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Apert.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49.8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8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Apert. </a:t>
                      </a:r>
                      <a:r>
                        <a:rPr lang="fr-FR" dirty="0" smtClean="0"/>
                        <a:t>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724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RCS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36.4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01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Apert. </a:t>
                      </a:r>
                      <a:r>
                        <a:rPr lang="fr-FR" dirty="0" smtClean="0"/>
                        <a:t>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79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RCS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Apert. NC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Apert. SC </a:t>
                      </a:r>
                      <a:r>
                        <a:rPr lang="fr-FR" dirty="0" err="1" smtClean="0"/>
                        <a:t>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46.4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780453"/>
                  </a:ext>
                </a:extLst>
              </a:tr>
            </a:tbl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9052560" y="2389525"/>
            <a:ext cx="624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9677400" y="1851660"/>
            <a:ext cx="2103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Without</a:t>
            </a:r>
            <a:r>
              <a:rPr lang="fr-FR" dirty="0" smtClean="0"/>
              <a:t> the contribution of the </a:t>
            </a:r>
            <a:r>
              <a:rPr lang="fr-FR" dirty="0" err="1" smtClean="0"/>
              <a:t>sagitta</a:t>
            </a:r>
            <a:r>
              <a:rPr lang="fr-FR" dirty="0" smtClean="0"/>
              <a:t> !!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8884920" y="2506980"/>
            <a:ext cx="792480" cy="571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39140" y="4959370"/>
            <a:ext cx="10614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RCS 1 : </a:t>
            </a:r>
            <a:r>
              <a:rPr lang="fr-FR" sz="2400" dirty="0" err="1" smtClean="0"/>
              <a:t>Combined</a:t>
            </a:r>
            <a:r>
              <a:rPr lang="fr-FR" sz="2400" dirty="0" smtClean="0"/>
              <a:t> </a:t>
            </a:r>
            <a:r>
              <a:rPr lang="fr-FR" sz="2400" dirty="0" err="1" smtClean="0"/>
              <a:t>functions</a:t>
            </a:r>
            <a:r>
              <a:rPr lang="fr-FR" sz="2400" dirty="0" smtClean="0"/>
              <a:t> </a:t>
            </a:r>
            <a:r>
              <a:rPr lang="fr-FR" sz="2400" dirty="0"/>
              <a:t>and </a:t>
            </a:r>
            <a:r>
              <a:rPr lang="fr-FR" sz="2400" dirty="0" err="1"/>
              <a:t>Hybrid</a:t>
            </a:r>
            <a:r>
              <a:rPr lang="fr-FR" sz="2400" dirty="0"/>
              <a:t> FODO </a:t>
            </a:r>
            <a:r>
              <a:rPr lang="fr-FR" sz="2400" dirty="0" err="1"/>
              <a:t>much</a:t>
            </a:r>
            <a:r>
              <a:rPr lang="fr-FR" sz="2400" dirty="0"/>
              <a:t> </a:t>
            </a:r>
            <a:r>
              <a:rPr lang="fr-FR" sz="2400" dirty="0" err="1"/>
              <a:t>better</a:t>
            </a:r>
            <a:r>
              <a:rPr lang="fr-FR" sz="2400" dirty="0"/>
              <a:t> </a:t>
            </a:r>
            <a:r>
              <a:rPr lang="fr-FR" sz="2400" dirty="0" err="1"/>
              <a:t>than</a:t>
            </a:r>
            <a:r>
              <a:rPr lang="fr-FR" sz="2400" dirty="0"/>
              <a:t> Normal FODO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RCS 2 : Equivalent apertures for </a:t>
            </a:r>
            <a:r>
              <a:rPr lang="fr-FR" sz="2400" dirty="0" err="1" smtClean="0"/>
              <a:t>Hybrid</a:t>
            </a:r>
            <a:r>
              <a:rPr lang="fr-FR" sz="2400" dirty="0" smtClean="0"/>
              <a:t> and </a:t>
            </a:r>
            <a:r>
              <a:rPr lang="fr-FR" sz="2400" dirty="0" err="1" smtClean="0"/>
              <a:t>combined</a:t>
            </a:r>
            <a:r>
              <a:rPr lang="fr-FR" sz="2400" dirty="0" smtClean="0"/>
              <a:t> </a:t>
            </a:r>
            <a:r>
              <a:rPr lang="fr-FR" sz="2400" dirty="0" err="1" smtClean="0"/>
              <a:t>functions</a:t>
            </a:r>
            <a:r>
              <a:rPr lang="fr-FR" sz="2400" dirty="0" smtClean="0"/>
              <a:t>, </a:t>
            </a:r>
            <a:r>
              <a:rPr lang="fr-FR" sz="2400" dirty="0" err="1" smtClean="0"/>
              <a:t>averall</a:t>
            </a:r>
            <a:r>
              <a:rPr lang="fr-FR" sz="2400" dirty="0" smtClean="0"/>
              <a:t> </a:t>
            </a:r>
            <a:r>
              <a:rPr lang="fr-FR" sz="2400" dirty="0" err="1" smtClean="0"/>
              <a:t>small</a:t>
            </a:r>
            <a:r>
              <a:rPr lang="fr-FR" sz="2400" dirty="0" smtClean="0"/>
              <a:t> apertures for all </a:t>
            </a:r>
            <a:r>
              <a:rPr lang="fr-FR" sz="2400" dirty="0" err="1" smtClean="0"/>
              <a:t>cells</a:t>
            </a:r>
            <a:r>
              <a:rPr lang="fr-FR" sz="24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 RCS 3 :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performance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/>
              <a:t>H</a:t>
            </a:r>
            <a:r>
              <a:rPr lang="fr-FR" sz="2400" dirty="0" err="1" smtClean="0"/>
              <a:t>ybrid</a:t>
            </a:r>
            <a:r>
              <a:rPr lang="fr-FR" sz="2400" dirty="0" smtClean="0"/>
              <a:t> FODO.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929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on limitations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</a:t>
            </a:r>
            <a:r>
              <a:rPr lang="fr-FR" dirty="0" smtClean="0"/>
              <a:t>ormal FODO: limitations on </a:t>
            </a:r>
            <a:r>
              <a:rPr lang="fr-FR" dirty="0" err="1" smtClean="0">
                <a:solidFill>
                  <a:srgbClr val="C00000"/>
                </a:solidFill>
              </a:rPr>
              <a:t>B</a:t>
            </a:r>
            <a:r>
              <a:rPr lang="fr-FR" baseline="-25000" dirty="0" err="1" smtClean="0">
                <a:solidFill>
                  <a:srgbClr val="C00000"/>
                </a:solidFill>
              </a:rPr>
              <a:t>pole</a:t>
            </a:r>
            <a:r>
              <a:rPr lang="fr-FR" baseline="-25000" dirty="0" smtClean="0">
                <a:solidFill>
                  <a:srgbClr val="C00000"/>
                </a:solidFill>
              </a:rPr>
              <a:t>, QP NC </a:t>
            </a:r>
            <a:r>
              <a:rPr lang="fr-FR" dirty="0" smtClean="0">
                <a:solidFill>
                  <a:srgbClr val="C00000"/>
                </a:solidFill>
              </a:rPr>
              <a:t>= 1T</a:t>
            </a:r>
            <a:r>
              <a:rPr lang="fr-FR" dirty="0" smtClean="0"/>
              <a:t>(</a:t>
            </a:r>
            <a:r>
              <a:rPr lang="fr-FR" dirty="0" err="1" smtClean="0"/>
              <a:t>except</a:t>
            </a:r>
            <a:r>
              <a:rPr lang="fr-FR" dirty="0" smtClean="0"/>
              <a:t> </a:t>
            </a:r>
            <a:r>
              <a:rPr lang="fr-FR" dirty="0" smtClean="0"/>
              <a:t>RCS2 Greenfield) </a:t>
            </a:r>
          </a:p>
          <a:p>
            <a:r>
              <a:rPr lang="fr-FR" dirty="0" err="1" smtClean="0"/>
              <a:t>Hybrid</a:t>
            </a:r>
            <a:r>
              <a:rPr lang="fr-FR" dirty="0" smtClean="0"/>
              <a:t> FODO:</a:t>
            </a:r>
          </a:p>
          <a:p>
            <a:pPr lvl="1"/>
            <a:r>
              <a:rPr lang="fr-FR" sz="2800" dirty="0" smtClean="0"/>
              <a:t>For normal RCS or</a:t>
            </a:r>
            <a:r>
              <a:rPr lang="fr-FR" sz="2800" dirty="0"/>
              <a:t> </a:t>
            </a:r>
            <a:r>
              <a:rPr lang="en-US" sz="2800" dirty="0"/>
              <a:t>“</a:t>
            </a:r>
            <a:r>
              <a:rPr lang="fr-FR" sz="2800" dirty="0" err="1" smtClean="0"/>
              <a:t>low</a:t>
            </a:r>
            <a:r>
              <a:rPr lang="fr-FR" sz="2800" dirty="0" smtClean="0"/>
              <a:t>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machines</a:t>
            </a:r>
            <a:r>
              <a:rPr lang="en-US" sz="2800" dirty="0" smtClean="0"/>
              <a:t>” </a:t>
            </a:r>
            <a:r>
              <a:rPr lang="fr-FR" sz="2800" dirty="0" smtClean="0"/>
              <a:t>(Greenfield RCS1 and CERN RCS1, 2) : </a:t>
            </a:r>
            <a:r>
              <a:rPr lang="fr-FR" sz="2800" dirty="0" smtClean="0"/>
              <a:t>limitations </a:t>
            </a:r>
            <a:r>
              <a:rPr lang="fr-FR" sz="2800" dirty="0" smtClean="0"/>
              <a:t>on </a:t>
            </a:r>
            <a:r>
              <a:rPr lang="fr-FR" sz="2800" dirty="0" smtClean="0">
                <a:solidFill>
                  <a:srgbClr val="C00000"/>
                </a:solidFill>
              </a:rPr>
              <a:t>L</a:t>
            </a:r>
            <a:r>
              <a:rPr lang="fr-FR" sz="2800" baseline="-25000" dirty="0" smtClean="0">
                <a:solidFill>
                  <a:srgbClr val="C00000"/>
                </a:solidFill>
              </a:rPr>
              <a:t>QP, </a:t>
            </a:r>
            <a:r>
              <a:rPr lang="fr-FR" sz="2800" baseline="-25000" dirty="0" smtClean="0">
                <a:solidFill>
                  <a:srgbClr val="C00000"/>
                </a:solidFill>
              </a:rPr>
              <a:t>SC </a:t>
            </a:r>
            <a:r>
              <a:rPr lang="fr-FR" sz="2800" dirty="0" smtClean="0">
                <a:solidFill>
                  <a:srgbClr val="C00000"/>
                </a:solidFill>
              </a:rPr>
              <a:t>= 0.75m</a:t>
            </a:r>
            <a:r>
              <a:rPr lang="fr-FR" sz="2800" baseline="-25000" dirty="0" smtClean="0"/>
              <a:t> </a:t>
            </a:r>
            <a:r>
              <a:rPr lang="fr-FR" sz="2800" dirty="0" smtClean="0"/>
              <a:t>.</a:t>
            </a:r>
          </a:p>
          <a:p>
            <a:pPr lvl="1"/>
            <a:r>
              <a:rPr lang="fr-FR" sz="2800" dirty="0" smtClean="0"/>
              <a:t>For </a:t>
            </a:r>
            <a:r>
              <a:rPr lang="fr-FR" sz="2800" dirty="0" err="1" smtClean="0"/>
              <a:t>hybrid</a:t>
            </a:r>
            <a:r>
              <a:rPr lang="fr-FR" sz="2800" dirty="0" smtClean="0"/>
              <a:t> RCS or </a:t>
            </a:r>
            <a:r>
              <a:rPr lang="en-US" sz="2800" dirty="0" smtClean="0"/>
              <a:t>“</a:t>
            </a:r>
            <a:r>
              <a:rPr lang="fr-FR" sz="2800" dirty="0" smtClean="0"/>
              <a:t>high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machines</a:t>
            </a:r>
            <a:r>
              <a:rPr lang="en-US" sz="2800" dirty="0" smtClean="0"/>
              <a:t>”</a:t>
            </a:r>
            <a:r>
              <a:rPr lang="fr-FR" sz="2800" dirty="0" smtClean="0"/>
              <a:t> (Greenfield RCS2, 3, 4 and CERN RCS3): limitations on </a:t>
            </a:r>
            <a:r>
              <a:rPr lang="fr-FR" sz="2800" dirty="0" err="1" smtClean="0">
                <a:solidFill>
                  <a:srgbClr val="C00000"/>
                </a:solidFill>
              </a:rPr>
              <a:t>L</a:t>
            </a:r>
            <a:r>
              <a:rPr lang="fr-FR" sz="2800" baseline="-25000" dirty="0" err="1" smtClean="0">
                <a:solidFill>
                  <a:srgbClr val="C00000"/>
                </a:solidFill>
              </a:rPr>
              <a:t>dip</a:t>
            </a:r>
            <a:r>
              <a:rPr lang="fr-FR" sz="2800" baseline="-25000" dirty="0" smtClean="0">
                <a:solidFill>
                  <a:srgbClr val="C00000"/>
                </a:solidFill>
              </a:rPr>
              <a:t>, </a:t>
            </a:r>
            <a:r>
              <a:rPr lang="fr-FR" sz="2800" baseline="-25000" dirty="0" smtClean="0">
                <a:solidFill>
                  <a:srgbClr val="C00000"/>
                </a:solidFill>
              </a:rPr>
              <a:t>SC </a:t>
            </a:r>
            <a:r>
              <a:rPr lang="fr-FR" sz="2800" dirty="0" smtClean="0">
                <a:solidFill>
                  <a:srgbClr val="C00000"/>
                </a:solidFill>
              </a:rPr>
              <a:t>= 2m</a:t>
            </a:r>
            <a:r>
              <a:rPr lang="fr-FR" sz="2800" baseline="-25000" dirty="0" smtClean="0">
                <a:solidFill>
                  <a:srgbClr val="C00000"/>
                </a:solidFill>
              </a:rPr>
              <a:t> </a:t>
            </a:r>
            <a:r>
              <a:rPr lang="fr-FR" sz="2800" dirty="0" smtClean="0"/>
              <a:t>. </a:t>
            </a:r>
          </a:p>
          <a:p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:</a:t>
            </a:r>
            <a:r>
              <a:rPr lang="en-US" dirty="0" smtClean="0"/>
              <a:t> limitations on </a:t>
            </a:r>
            <a:r>
              <a:rPr lang="en-US" dirty="0" err="1" smtClean="0">
                <a:solidFill>
                  <a:srgbClr val="C00000"/>
                </a:solidFill>
              </a:rPr>
              <a:t>B</a:t>
            </a:r>
            <a:r>
              <a:rPr lang="en-US" baseline="-25000" dirty="0" err="1" smtClean="0">
                <a:solidFill>
                  <a:srgbClr val="C00000"/>
                </a:solidFill>
              </a:rPr>
              <a:t>pole</a:t>
            </a:r>
            <a:r>
              <a:rPr lang="en-US" baseline="-25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= 1.8T</a:t>
            </a:r>
            <a:r>
              <a:rPr lang="en-US" dirty="0" smtClean="0"/>
              <a:t>. </a:t>
            </a:r>
            <a:endParaRPr lang="en-US" dirty="0" smtClean="0"/>
          </a:p>
          <a:p>
            <a:endParaRPr lang="fr-FR" baseline="-25000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3427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rgbClr val="C00000"/>
                </a:solidFill>
              </a:rPr>
              <a:t>List of </a:t>
            </a:r>
            <a:r>
              <a:rPr lang="fr-FR" sz="2800" dirty="0" err="1" smtClean="0">
                <a:solidFill>
                  <a:srgbClr val="C00000"/>
                </a:solidFill>
              </a:rPr>
              <a:t>constraints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Magnet lengths:</a:t>
            </a:r>
          </a:p>
          <a:p>
            <a:pPr lvl="1"/>
            <a:r>
              <a:rPr lang="fr-FR" dirty="0" err="1" smtClean="0"/>
              <a:t>L</a:t>
            </a:r>
            <a:r>
              <a:rPr lang="fr-FR" baseline="-25000" dirty="0" err="1" smtClean="0"/>
              <a:t>dip</a:t>
            </a:r>
            <a:r>
              <a:rPr lang="fr-FR" baseline="-25000" dirty="0"/>
              <a:t>, SC </a:t>
            </a:r>
            <a:r>
              <a:rPr lang="fr-FR" dirty="0"/>
              <a:t>&gt; 2m</a:t>
            </a:r>
            <a:endParaRPr lang="en-US" dirty="0"/>
          </a:p>
          <a:p>
            <a:pPr lvl="1"/>
            <a:r>
              <a:rPr lang="fr-FR" dirty="0" err="1"/>
              <a:t>L</a:t>
            </a:r>
            <a:r>
              <a:rPr lang="fr-FR" baseline="-25000" dirty="0" err="1"/>
              <a:t>quad</a:t>
            </a:r>
            <a:r>
              <a:rPr lang="fr-FR" baseline="-25000" dirty="0"/>
              <a:t>, SC/NC </a:t>
            </a:r>
            <a:r>
              <a:rPr lang="fr-FR" dirty="0"/>
              <a:t>&gt; </a:t>
            </a:r>
            <a:r>
              <a:rPr lang="fr-FR" dirty="0" smtClean="0"/>
              <a:t>0.75m</a:t>
            </a:r>
          </a:p>
          <a:p>
            <a:pPr marL="0" indent="0">
              <a:buNone/>
            </a:pPr>
            <a:r>
              <a:rPr lang="fr-FR" sz="2400" dirty="0" smtClean="0"/>
              <a:t>Field and gradients : </a:t>
            </a:r>
            <a:endParaRPr lang="fr-FR" sz="2400" dirty="0"/>
          </a:p>
          <a:p>
            <a:pPr lvl="1"/>
            <a:r>
              <a:rPr lang="fr-FR" dirty="0" err="1"/>
              <a:t>B</a:t>
            </a:r>
            <a:r>
              <a:rPr lang="fr-FR" baseline="-25000" dirty="0" err="1"/>
              <a:t>pole</a:t>
            </a:r>
            <a:r>
              <a:rPr lang="fr-FR" baseline="-25000" dirty="0"/>
              <a:t>, QP NC </a:t>
            </a:r>
            <a:r>
              <a:rPr lang="fr-FR" dirty="0"/>
              <a:t>&lt; </a:t>
            </a:r>
            <a:r>
              <a:rPr lang="fr-FR" dirty="0" smtClean="0"/>
              <a:t>1T</a:t>
            </a:r>
          </a:p>
          <a:p>
            <a:pPr lvl="1"/>
            <a:r>
              <a:rPr lang="fr-FR" dirty="0"/>
              <a:t>G</a:t>
            </a:r>
            <a:r>
              <a:rPr lang="fr-FR" baseline="-25000" dirty="0"/>
              <a:t>QP, SC</a:t>
            </a:r>
            <a:r>
              <a:rPr lang="fr-FR" dirty="0"/>
              <a:t> &lt; 400 </a:t>
            </a:r>
            <a:r>
              <a:rPr lang="fr-FR" dirty="0" smtClean="0"/>
              <a:t>T/m</a:t>
            </a:r>
          </a:p>
          <a:p>
            <a:pPr marL="0" indent="0">
              <a:buNone/>
            </a:pPr>
            <a:r>
              <a:rPr lang="en-US" sz="2400" dirty="0" smtClean="0"/>
              <a:t>Combined functions: </a:t>
            </a:r>
          </a:p>
          <a:p>
            <a:pPr lvl="1"/>
            <a:r>
              <a:rPr lang="fr-FR" dirty="0" err="1" smtClean="0"/>
              <a:t>B</a:t>
            </a:r>
            <a:r>
              <a:rPr lang="fr-FR" baseline="-25000" dirty="0" err="1" smtClean="0"/>
              <a:t>pole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err="1"/>
              <a:t>B</a:t>
            </a:r>
            <a:r>
              <a:rPr lang="fr-FR" baseline="-25000" dirty="0" err="1"/>
              <a:t>bend</a:t>
            </a:r>
            <a:r>
              <a:rPr lang="fr-FR" dirty="0"/>
              <a:t> + G*r &lt; 1.8 T</a:t>
            </a:r>
          </a:p>
          <a:p>
            <a:pPr lvl="1"/>
            <a:endParaRPr lang="fr-FR" sz="2000" dirty="0"/>
          </a:p>
          <a:p>
            <a:endParaRPr lang="fr-FR" dirty="0" smtClean="0">
              <a:solidFill>
                <a:srgbClr val="C0000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FR" sz="2800" dirty="0" smtClean="0"/>
              <a:t>Open Questions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Do the constraints look realistic ? </a:t>
            </a:r>
            <a:endParaRPr lang="en-US" dirty="0" smtClean="0"/>
          </a:p>
          <a:p>
            <a:r>
              <a:rPr lang="fr-FR" dirty="0" smtClean="0"/>
              <a:t>For 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,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possible to </a:t>
            </a:r>
            <a:r>
              <a:rPr lang="fr-FR" dirty="0" err="1" smtClean="0"/>
              <a:t>bend</a:t>
            </a:r>
            <a:r>
              <a:rPr lang="fr-FR" dirty="0" smtClean="0"/>
              <a:t> NC </a:t>
            </a:r>
            <a:r>
              <a:rPr lang="fr-FR" dirty="0" err="1" smtClean="0"/>
              <a:t>magnet</a:t>
            </a:r>
            <a:r>
              <a:rPr lang="fr-FR" dirty="0" err="1" smtClean="0"/>
              <a:t>s</a:t>
            </a:r>
            <a:r>
              <a:rPr lang="fr-FR" dirty="0" smtClean="0"/>
              <a:t> ? </a:t>
            </a:r>
            <a:endParaRPr lang="en-US" dirty="0" smtClean="0"/>
          </a:p>
          <a:p>
            <a:r>
              <a:rPr lang="en-US" dirty="0" smtClean="0"/>
              <a:t>Open question on magnet design : would it be worth decreasing magnet lengths to decrease dipole apertures ? </a:t>
            </a:r>
          </a:p>
          <a:p>
            <a:r>
              <a:rPr lang="en-US" dirty="0" smtClean="0"/>
              <a:t>Discussion on the siting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6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Recap</a:t>
            </a:r>
            <a:r>
              <a:rPr lang="fr-FR" dirty="0" smtClean="0"/>
              <a:t> and </a:t>
            </a:r>
            <a:r>
              <a:rPr lang="fr-FR" dirty="0" err="1" smtClean="0"/>
              <a:t>overview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update : Milestone n°5 (11/2024). Unrealistic QP gradient and very big </a:t>
            </a:r>
            <a:r>
              <a:rPr lang="en-US" dirty="0" smtClean="0"/>
              <a:t>apertures </a:t>
            </a:r>
            <a:r>
              <a:rPr lang="en-US" dirty="0" smtClean="0"/>
              <a:t>(&gt;100mm for RCS </a:t>
            </a:r>
            <a:r>
              <a:rPr lang="en-US" dirty="0" smtClean="0"/>
              <a:t>1&amp;2 of Greenfield)</a:t>
            </a:r>
            <a:endParaRPr lang="en-US" dirty="0" smtClean="0"/>
          </a:p>
          <a:p>
            <a:r>
              <a:rPr lang="en-US" dirty="0" smtClean="0"/>
              <a:t>Work on different cell types : </a:t>
            </a:r>
          </a:p>
          <a:p>
            <a:pPr lvl="1"/>
            <a:r>
              <a:rPr lang="en-US" dirty="0" smtClean="0"/>
              <a:t>Normal FODO</a:t>
            </a:r>
          </a:p>
          <a:p>
            <a:pPr lvl="1"/>
            <a:r>
              <a:rPr lang="en-US" dirty="0" smtClean="0"/>
              <a:t>Hybrid FODO</a:t>
            </a:r>
          </a:p>
          <a:p>
            <a:pPr lvl="1"/>
            <a:r>
              <a:rPr lang="en-US" dirty="0" smtClean="0"/>
              <a:t>Combined function magnets (for normal RCS only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Focus on feasibility (QP gradients, magnet lengths) and optimization towards minimization of the magnet apertures</a:t>
            </a:r>
          </a:p>
          <a:p>
            <a:pPr lvl="1"/>
            <a:r>
              <a:rPr lang="en-US" dirty="0" smtClean="0"/>
              <a:t>Beam size </a:t>
            </a:r>
            <a:r>
              <a:rPr lang="en-US" dirty="0" smtClean="0"/>
              <a:t>dominated </a:t>
            </a:r>
            <a:r>
              <a:rPr lang="en-US" dirty="0" smtClean="0"/>
              <a:t>by dispersion =&gt; focus on minimizing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baseline="-25000" dirty="0" smtClean="0"/>
              <a:t> </a:t>
            </a:r>
            <a:r>
              <a:rPr lang="en-US" dirty="0" smtClean="0"/>
              <a:t>.</a:t>
            </a:r>
          </a:p>
          <a:p>
            <a:r>
              <a:rPr lang="fr-FR" dirty="0" err="1" smtClean="0"/>
              <a:t>Study</a:t>
            </a:r>
            <a:r>
              <a:rPr lang="fr-FR" dirty="0"/>
              <a:t> </a:t>
            </a:r>
            <a:r>
              <a:rPr lang="fr-FR" dirty="0" smtClean="0"/>
              <a:t>for Greenfield and CERN-</a:t>
            </a:r>
            <a:r>
              <a:rPr lang="fr-FR" dirty="0" err="1" smtClean="0"/>
              <a:t>siting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33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cell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16601" y="4231762"/>
            <a:ext cx="82973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20681" y="4231762"/>
            <a:ext cx="82973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</a:t>
            </a:r>
            <a:r>
              <a:rPr lang="fr-FR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15675" y="3994695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62407" y="3994695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19755" y="3351229"/>
            <a:ext cx="773312" cy="14901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SC </a:t>
            </a:r>
          </a:p>
          <a:p>
            <a:pPr algn="ctr"/>
            <a:r>
              <a:rPr lang="fr-FR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Defoc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73949" y="3351228"/>
            <a:ext cx="773312" cy="14901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SC 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3273949" y="2836426"/>
            <a:ext cx="7524124" cy="486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6768149" y="2828796"/>
            <a:ext cx="535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L</a:t>
            </a:r>
            <a:r>
              <a:rPr lang="fr-FR" sz="2000" b="1" baseline="-25000" dirty="0" err="1" smtClean="0"/>
              <a:t>cell</a:t>
            </a:r>
            <a:endParaRPr lang="en-US" sz="2000" b="1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3273949" y="1735308"/>
            <a:ext cx="1772386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20681" y="1735308"/>
            <a:ext cx="1772386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QP NC </a:t>
            </a:r>
            <a:r>
              <a:rPr lang="fr-FR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Defoc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215675" y="1498241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062407" y="1498241"/>
            <a:ext cx="1735666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17324" y="1809275"/>
            <a:ext cx="2500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« Normal » FODO</a:t>
            </a:r>
            <a:endParaRPr lang="en-US" sz="24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217324" y="4187195"/>
            <a:ext cx="2383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« </a:t>
            </a:r>
            <a:r>
              <a:rPr lang="fr-FR" sz="2400" b="1" dirty="0" err="1" smtClean="0"/>
              <a:t>Hybrid</a:t>
            </a:r>
            <a:r>
              <a:rPr lang="fr-FR" sz="2400" b="1" dirty="0" smtClean="0"/>
              <a:t> » FODO</a:t>
            </a:r>
            <a:endParaRPr lang="en-US" sz="2400" b="1" dirty="0"/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5007404" y="2475103"/>
            <a:ext cx="259827" cy="887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131535" y="2431478"/>
            <a:ext cx="227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Interconnexion</a:t>
            </a:r>
            <a:r>
              <a:rPr lang="fr-FR" dirty="0" smtClean="0"/>
              <a:t> </a:t>
            </a:r>
            <a:r>
              <a:rPr lang="fr-FR" b="1" dirty="0" err="1" smtClean="0"/>
              <a:t>length</a:t>
            </a: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3283675" y="5826181"/>
            <a:ext cx="103773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Insertion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66874" y="5607150"/>
            <a:ext cx="2502330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</a:p>
          <a:p>
            <a:pPr algn="ctr"/>
            <a:r>
              <a:rPr lang="fr-FR" sz="20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fr-FR" sz="2000" b="1" baseline="-25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</a:t>
            </a:r>
            <a:endParaRPr lang="en-US" sz="2000" b="1" baseline="-25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114671" y="5826181"/>
            <a:ext cx="103773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Insertion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297870" y="5589115"/>
            <a:ext cx="2502330" cy="8466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DIPOLES</a:t>
            </a:r>
          </a:p>
          <a:p>
            <a:pPr algn="ctr"/>
            <a:r>
              <a:rPr lang="fr-FR" sz="2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  <a:r>
              <a:rPr lang="fr-FR" sz="20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fr-FR" sz="2000" b="1" baseline="-25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2000" b="1" baseline="-25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1" name="Connecteur droit avec flèche 40"/>
          <p:cNvCxnSpPr/>
          <p:nvPr/>
        </p:nvCxnSpPr>
        <p:spPr>
          <a:xfrm flipV="1">
            <a:off x="7114671" y="6498185"/>
            <a:ext cx="1059758" cy="486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7453322" y="6457890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L</a:t>
            </a:r>
            <a:r>
              <a:rPr lang="fr-FR" sz="2000" b="1" baseline="-25000" dirty="0" err="1" smtClean="0"/>
              <a:t>sss</a:t>
            </a:r>
            <a:endParaRPr lang="en-US" sz="2000" b="1" baseline="-25000" dirty="0"/>
          </a:p>
        </p:txBody>
      </p:sp>
      <p:cxnSp>
        <p:nvCxnSpPr>
          <p:cNvPr id="44" name="Connecteur droit avec flèche 43"/>
          <p:cNvCxnSpPr/>
          <p:nvPr/>
        </p:nvCxnSpPr>
        <p:spPr>
          <a:xfrm flipV="1">
            <a:off x="3273949" y="5121061"/>
            <a:ext cx="7524124" cy="486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02608" y="5900148"/>
            <a:ext cx="2794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err="1" smtClean="0"/>
              <a:t>Combined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Functions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317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and Hybrid FODO cell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571625"/>
            <a:ext cx="11013489" cy="483764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« Normal » FODO (normal conducting QP):</a:t>
            </a:r>
          </a:p>
          <a:p>
            <a:pPr lvl="1"/>
            <a:r>
              <a:rPr lang="en-US" sz="2600" dirty="0" smtClean="0"/>
              <a:t>Old approach: minimizing total length of QP.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600" dirty="0" smtClean="0"/>
              <a:t>Unrealistic gradient + aperture too large</a:t>
            </a:r>
          </a:p>
          <a:p>
            <a:pPr lvl="1"/>
            <a:r>
              <a:rPr lang="en-US" sz="2600" dirty="0" smtClean="0"/>
              <a:t>New optimization approach: QP occupy the maximum total length possible and we see « the best we can do » at minimizing </a:t>
            </a:r>
            <a:r>
              <a:rPr lang="en-US" sz="2600" dirty="0" err="1" smtClean="0"/>
              <a:t>D</a:t>
            </a:r>
            <a:r>
              <a:rPr lang="en-US" sz="2600" baseline="-25000" dirty="0" err="1" smtClean="0"/>
              <a:t>x</a:t>
            </a:r>
            <a:r>
              <a:rPr lang="en-US" sz="2600" dirty="0" smtClean="0"/>
              <a:t> -&gt; highlight limitation of normal FODO cells. </a:t>
            </a:r>
          </a:p>
          <a:p>
            <a:pPr lvl="1"/>
            <a:r>
              <a:rPr lang="fr-FR" sz="2600" dirty="0" err="1" smtClean="0">
                <a:solidFill>
                  <a:srgbClr val="C00000"/>
                </a:solidFill>
              </a:rPr>
              <a:t>Constraints</a:t>
            </a:r>
            <a:r>
              <a:rPr lang="fr-FR" sz="2600" dirty="0" smtClean="0">
                <a:solidFill>
                  <a:srgbClr val="C00000"/>
                </a:solidFill>
              </a:rPr>
              <a:t> : </a:t>
            </a:r>
            <a:r>
              <a:rPr lang="fr-FR" sz="2600" dirty="0" err="1" smtClean="0">
                <a:solidFill>
                  <a:srgbClr val="C00000"/>
                </a:solidFill>
              </a:rPr>
              <a:t>B</a:t>
            </a:r>
            <a:r>
              <a:rPr lang="fr-FR" sz="2600" baseline="-25000" dirty="0" err="1" smtClean="0">
                <a:solidFill>
                  <a:srgbClr val="C00000"/>
                </a:solidFill>
              </a:rPr>
              <a:t>pole</a:t>
            </a:r>
            <a:r>
              <a:rPr lang="fr-FR" sz="2600" baseline="-25000" dirty="0" smtClean="0">
                <a:solidFill>
                  <a:srgbClr val="C00000"/>
                </a:solidFill>
              </a:rPr>
              <a:t>, QP NC </a:t>
            </a:r>
            <a:r>
              <a:rPr lang="fr-FR" sz="2600" dirty="0" smtClean="0">
                <a:solidFill>
                  <a:srgbClr val="C00000"/>
                </a:solidFill>
              </a:rPr>
              <a:t>&lt; 1T, </a:t>
            </a:r>
            <a:r>
              <a:rPr lang="fr-FR" sz="2600" dirty="0" err="1" smtClean="0">
                <a:solidFill>
                  <a:srgbClr val="C00000"/>
                </a:solidFill>
              </a:rPr>
              <a:t>L</a:t>
            </a:r>
            <a:r>
              <a:rPr lang="fr-FR" sz="2600" baseline="-25000" dirty="0" err="1" smtClean="0">
                <a:solidFill>
                  <a:srgbClr val="C00000"/>
                </a:solidFill>
              </a:rPr>
              <a:t>dip</a:t>
            </a:r>
            <a:r>
              <a:rPr lang="fr-FR" sz="2600" baseline="-25000" dirty="0" smtClean="0">
                <a:solidFill>
                  <a:srgbClr val="C00000"/>
                </a:solidFill>
              </a:rPr>
              <a:t>, SC </a:t>
            </a:r>
            <a:r>
              <a:rPr lang="fr-FR" sz="2600" dirty="0" smtClean="0">
                <a:solidFill>
                  <a:srgbClr val="C00000"/>
                </a:solidFill>
              </a:rPr>
              <a:t>&gt; 2m, aperture </a:t>
            </a:r>
            <a:r>
              <a:rPr lang="fr-FR" sz="2600" dirty="0" err="1" smtClean="0">
                <a:solidFill>
                  <a:srgbClr val="C00000"/>
                </a:solidFill>
              </a:rPr>
              <a:t>margin</a:t>
            </a:r>
            <a:r>
              <a:rPr lang="fr-FR" sz="2600" dirty="0" smtClean="0">
                <a:solidFill>
                  <a:srgbClr val="C00000"/>
                </a:solidFill>
              </a:rPr>
              <a:t> (diam) </a:t>
            </a:r>
            <a:r>
              <a:rPr lang="el-GR" sz="2600" dirty="0" smtClean="0">
                <a:solidFill>
                  <a:srgbClr val="C00000"/>
                </a:solidFill>
              </a:rPr>
              <a:t>Δ</a:t>
            </a:r>
            <a:r>
              <a:rPr lang="en-US" sz="2600" dirty="0" smtClean="0">
                <a:solidFill>
                  <a:srgbClr val="C00000"/>
                </a:solidFill>
              </a:rPr>
              <a:t>x=20mm</a:t>
            </a:r>
            <a:endParaRPr lang="fr-FR" sz="2600" dirty="0" smtClean="0">
              <a:solidFill>
                <a:srgbClr val="C00000"/>
              </a:solidFill>
            </a:endParaRPr>
          </a:p>
          <a:p>
            <a:endParaRPr lang="fr-FR" dirty="0" smtClean="0"/>
          </a:p>
          <a:p>
            <a:pPr marL="0" indent="0">
              <a:buNone/>
            </a:pPr>
            <a:r>
              <a:rPr lang="fr-FR" b="1" dirty="0" smtClean="0"/>
              <a:t>« </a:t>
            </a:r>
            <a:r>
              <a:rPr lang="en-US" b="1" dirty="0" smtClean="0"/>
              <a:t>Hybrid » FODO (normal and superconducting QP) :</a:t>
            </a:r>
          </a:p>
          <a:p>
            <a:pPr lvl="1"/>
            <a:r>
              <a:rPr lang="en-US" sz="2600" dirty="0" smtClean="0"/>
              <a:t>Same approach: NC QP + SC QP at maximum occupancy </a:t>
            </a:r>
          </a:p>
          <a:p>
            <a:pPr lvl="1"/>
            <a:r>
              <a:rPr lang="fr-FR" sz="2600" dirty="0" err="1" smtClean="0">
                <a:solidFill>
                  <a:srgbClr val="C00000"/>
                </a:solidFill>
              </a:rPr>
              <a:t>Constraints</a:t>
            </a:r>
            <a:r>
              <a:rPr lang="fr-FR" sz="2600" dirty="0" smtClean="0">
                <a:solidFill>
                  <a:srgbClr val="C00000"/>
                </a:solidFill>
              </a:rPr>
              <a:t> : </a:t>
            </a:r>
            <a:r>
              <a:rPr lang="fr-FR" sz="2600" dirty="0" err="1" smtClean="0">
                <a:solidFill>
                  <a:srgbClr val="C00000"/>
                </a:solidFill>
              </a:rPr>
              <a:t>B</a:t>
            </a:r>
            <a:r>
              <a:rPr lang="fr-FR" sz="2600" baseline="-25000" dirty="0" err="1" smtClean="0">
                <a:solidFill>
                  <a:srgbClr val="C00000"/>
                </a:solidFill>
              </a:rPr>
              <a:t>pole</a:t>
            </a:r>
            <a:r>
              <a:rPr lang="fr-FR" sz="2600" baseline="-25000" dirty="0" smtClean="0">
                <a:solidFill>
                  <a:srgbClr val="C00000"/>
                </a:solidFill>
              </a:rPr>
              <a:t>, QP NC</a:t>
            </a:r>
            <a:r>
              <a:rPr lang="fr-FR" sz="2600" dirty="0" smtClean="0">
                <a:solidFill>
                  <a:srgbClr val="C00000"/>
                </a:solidFill>
              </a:rPr>
              <a:t> &lt; 1T, </a:t>
            </a:r>
            <a:r>
              <a:rPr lang="fr-FR" sz="2600" dirty="0">
                <a:solidFill>
                  <a:srgbClr val="C00000"/>
                </a:solidFill>
              </a:rPr>
              <a:t>G</a:t>
            </a:r>
            <a:r>
              <a:rPr lang="fr-FR" sz="2600" baseline="-25000" dirty="0">
                <a:solidFill>
                  <a:srgbClr val="C00000"/>
                </a:solidFill>
              </a:rPr>
              <a:t>QP, SC</a:t>
            </a:r>
            <a:r>
              <a:rPr lang="fr-FR" sz="2600" dirty="0">
                <a:solidFill>
                  <a:srgbClr val="C00000"/>
                </a:solidFill>
              </a:rPr>
              <a:t> &lt; 400 </a:t>
            </a:r>
            <a:r>
              <a:rPr lang="fr-FR" sz="2600" dirty="0" smtClean="0">
                <a:solidFill>
                  <a:srgbClr val="C00000"/>
                </a:solidFill>
              </a:rPr>
              <a:t>T/m, </a:t>
            </a:r>
            <a:r>
              <a:rPr lang="fr-FR" sz="2600" dirty="0" err="1" smtClean="0">
                <a:solidFill>
                  <a:srgbClr val="C00000"/>
                </a:solidFill>
              </a:rPr>
              <a:t>L</a:t>
            </a:r>
            <a:r>
              <a:rPr lang="fr-FR" sz="2600" baseline="-25000" dirty="0" err="1" smtClean="0">
                <a:solidFill>
                  <a:srgbClr val="C00000"/>
                </a:solidFill>
              </a:rPr>
              <a:t>dip</a:t>
            </a:r>
            <a:r>
              <a:rPr lang="fr-FR" sz="2600" baseline="-25000" dirty="0">
                <a:solidFill>
                  <a:srgbClr val="C00000"/>
                </a:solidFill>
              </a:rPr>
              <a:t>, SC </a:t>
            </a:r>
            <a:r>
              <a:rPr lang="fr-FR" sz="2600" dirty="0">
                <a:solidFill>
                  <a:srgbClr val="C00000"/>
                </a:solidFill>
              </a:rPr>
              <a:t>&gt; </a:t>
            </a:r>
            <a:r>
              <a:rPr lang="fr-FR" sz="2600" dirty="0" smtClean="0">
                <a:solidFill>
                  <a:srgbClr val="C00000"/>
                </a:solidFill>
              </a:rPr>
              <a:t>2m,</a:t>
            </a:r>
            <a:r>
              <a:rPr lang="fr-FR" sz="2600" dirty="0">
                <a:solidFill>
                  <a:srgbClr val="C00000"/>
                </a:solidFill>
              </a:rPr>
              <a:t> </a:t>
            </a:r>
            <a:r>
              <a:rPr lang="fr-FR" sz="2600" dirty="0" err="1" smtClean="0">
                <a:solidFill>
                  <a:srgbClr val="C00000"/>
                </a:solidFill>
              </a:rPr>
              <a:t>L</a:t>
            </a:r>
            <a:r>
              <a:rPr lang="fr-FR" sz="2600" baseline="-25000" dirty="0" err="1" smtClean="0">
                <a:solidFill>
                  <a:srgbClr val="C00000"/>
                </a:solidFill>
              </a:rPr>
              <a:t>quad</a:t>
            </a:r>
            <a:r>
              <a:rPr lang="fr-FR" sz="2600" baseline="-25000" dirty="0" smtClean="0">
                <a:solidFill>
                  <a:srgbClr val="C00000"/>
                </a:solidFill>
              </a:rPr>
              <a:t>, SC/NC </a:t>
            </a:r>
            <a:r>
              <a:rPr lang="fr-FR" sz="2600" dirty="0">
                <a:solidFill>
                  <a:srgbClr val="C00000"/>
                </a:solidFill>
              </a:rPr>
              <a:t>&gt; </a:t>
            </a:r>
            <a:r>
              <a:rPr lang="fr-FR" sz="2600" dirty="0" smtClean="0">
                <a:solidFill>
                  <a:srgbClr val="C00000"/>
                </a:solidFill>
              </a:rPr>
              <a:t>0.75m,  </a:t>
            </a:r>
          </a:p>
          <a:p>
            <a:pPr marL="457200" lvl="1" indent="0">
              <a:buNone/>
            </a:pPr>
            <a:r>
              <a:rPr lang="fr-FR" sz="2600" dirty="0" smtClean="0">
                <a:solidFill>
                  <a:srgbClr val="C00000"/>
                </a:solidFill>
              </a:rPr>
              <a:t>aperture </a:t>
            </a:r>
            <a:r>
              <a:rPr lang="fr-FR" sz="2600" dirty="0" err="1">
                <a:solidFill>
                  <a:srgbClr val="C00000"/>
                </a:solidFill>
              </a:rPr>
              <a:t>margin</a:t>
            </a:r>
            <a:r>
              <a:rPr lang="fr-FR" sz="2600" dirty="0">
                <a:solidFill>
                  <a:srgbClr val="C00000"/>
                </a:solidFill>
              </a:rPr>
              <a:t> </a:t>
            </a:r>
            <a:r>
              <a:rPr lang="fr-FR" sz="2600" dirty="0" smtClean="0">
                <a:solidFill>
                  <a:srgbClr val="C00000"/>
                </a:solidFill>
              </a:rPr>
              <a:t>(diam) </a:t>
            </a:r>
            <a:r>
              <a:rPr lang="el-GR" sz="2600" dirty="0" smtClean="0">
                <a:solidFill>
                  <a:srgbClr val="C00000"/>
                </a:solidFill>
              </a:rPr>
              <a:t>Δ</a:t>
            </a:r>
            <a:r>
              <a:rPr lang="en-US" sz="2600" dirty="0" smtClean="0">
                <a:solidFill>
                  <a:srgbClr val="C00000"/>
                </a:solidFill>
              </a:rPr>
              <a:t>x=20mm</a:t>
            </a:r>
            <a:endParaRPr lang="fr-FR" sz="2600" dirty="0" smtClean="0">
              <a:solidFill>
                <a:srgbClr val="C00000"/>
              </a:solidFill>
            </a:endParaRP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3256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</a:t>
            </a:r>
            <a:r>
              <a:rPr lang="en-US" dirty="0" smtClean="0"/>
              <a:t>Functions magnet </a:t>
            </a:r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Configuration only studied for normal RCS.</a:t>
            </a:r>
          </a:p>
          <a:p>
            <a:r>
              <a:rPr lang="en-US" dirty="0" smtClean="0"/>
              <a:t>Goal : minimizing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Parameter to be optimized :</a:t>
            </a:r>
          </a:p>
          <a:p>
            <a:pPr lvl="1"/>
            <a:r>
              <a:rPr lang="en-US" sz="2800" dirty="0" smtClean="0"/>
              <a:t>Bending field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bend</a:t>
            </a:r>
            <a:r>
              <a:rPr lang="en-US" sz="2800" baseline="-25000" dirty="0" smtClean="0"/>
              <a:t>, </a:t>
            </a:r>
            <a:r>
              <a:rPr lang="en-US" sz="2800" baseline="-25000" dirty="0" err="1" smtClean="0"/>
              <a:t>inj</a:t>
            </a:r>
            <a:r>
              <a:rPr lang="en-US" sz="2800" dirty="0" smtClean="0"/>
              <a:t> and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bend</a:t>
            </a:r>
            <a:r>
              <a:rPr lang="en-US" sz="2800" baseline="-25000" dirty="0" smtClean="0"/>
              <a:t>, </a:t>
            </a:r>
            <a:r>
              <a:rPr lang="en-US" sz="2800" baseline="-25000" dirty="0" err="1" smtClean="0"/>
              <a:t>ext</a:t>
            </a:r>
            <a:r>
              <a:rPr lang="en-US" sz="2800" baseline="-25000" dirty="0" smtClean="0"/>
              <a:t> </a:t>
            </a:r>
            <a:endParaRPr lang="en-US" sz="2800" dirty="0" smtClean="0"/>
          </a:p>
          <a:p>
            <a:pPr lvl="1"/>
            <a:r>
              <a:rPr lang="en-US" sz="2800" dirty="0" smtClean="0"/>
              <a:t>Phase advances µ</a:t>
            </a:r>
            <a:r>
              <a:rPr lang="en-US" sz="2800" baseline="-25000" dirty="0" smtClean="0"/>
              <a:t>x</a:t>
            </a:r>
            <a:r>
              <a:rPr lang="en-US" sz="2800" dirty="0" smtClean="0"/>
              <a:t> and µ</a:t>
            </a:r>
            <a:r>
              <a:rPr lang="en-US" sz="2800" baseline="-25000" dirty="0" smtClean="0"/>
              <a:t>y</a:t>
            </a:r>
            <a:r>
              <a:rPr lang="en-US" sz="2800" dirty="0" smtClean="0"/>
              <a:t> (or equivalently </a:t>
            </a:r>
            <a:r>
              <a:rPr lang="en-US" sz="2800" dirty="0" err="1" smtClean="0"/>
              <a:t>quadrupolar</a:t>
            </a:r>
            <a:r>
              <a:rPr lang="en-US" sz="2800" dirty="0" smtClean="0"/>
              <a:t> strength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 and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d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in dipoles)</a:t>
            </a:r>
          </a:p>
          <a:p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Constraints</a:t>
            </a:r>
            <a:r>
              <a:rPr lang="fr-FR" dirty="0" smtClean="0">
                <a:solidFill>
                  <a:srgbClr val="C00000"/>
                </a:solidFill>
              </a:rPr>
              <a:t> : </a:t>
            </a:r>
          </a:p>
          <a:p>
            <a:pPr lvl="1"/>
            <a:r>
              <a:rPr lang="fr-FR" sz="2800" dirty="0" err="1" smtClean="0">
                <a:solidFill>
                  <a:srgbClr val="C00000"/>
                </a:solidFill>
              </a:rPr>
              <a:t>B</a:t>
            </a:r>
            <a:r>
              <a:rPr lang="fr-FR" sz="2800" baseline="-25000" dirty="0" err="1" smtClean="0">
                <a:solidFill>
                  <a:srgbClr val="C00000"/>
                </a:solidFill>
              </a:rPr>
              <a:t>pole</a:t>
            </a:r>
            <a:r>
              <a:rPr lang="fr-FR" sz="2800" dirty="0" smtClean="0">
                <a:solidFill>
                  <a:srgbClr val="C00000"/>
                </a:solidFill>
              </a:rPr>
              <a:t> = </a:t>
            </a:r>
            <a:r>
              <a:rPr lang="fr-FR" sz="2800" dirty="0" err="1" smtClean="0">
                <a:solidFill>
                  <a:srgbClr val="C00000"/>
                </a:solidFill>
              </a:rPr>
              <a:t>B</a:t>
            </a:r>
            <a:r>
              <a:rPr lang="fr-FR" sz="2800" baseline="-25000" dirty="0" err="1" smtClean="0">
                <a:solidFill>
                  <a:srgbClr val="C00000"/>
                </a:solidFill>
              </a:rPr>
              <a:t>bend</a:t>
            </a:r>
            <a:r>
              <a:rPr lang="fr-FR" sz="2800" dirty="0" smtClean="0">
                <a:solidFill>
                  <a:srgbClr val="C00000"/>
                </a:solidFill>
              </a:rPr>
              <a:t> + G*r &lt; 1.8 T</a:t>
            </a:r>
          </a:p>
          <a:p>
            <a:pPr lvl="1"/>
            <a:r>
              <a:rPr lang="fr-FR" sz="2800" dirty="0" smtClean="0">
                <a:solidFill>
                  <a:srgbClr val="C00000"/>
                </a:solidFill>
              </a:rPr>
              <a:t>µ</a:t>
            </a:r>
            <a:r>
              <a:rPr lang="fr-FR" sz="2800" baseline="-25000" dirty="0" smtClean="0">
                <a:solidFill>
                  <a:srgbClr val="C00000"/>
                </a:solidFill>
              </a:rPr>
              <a:t>x</a:t>
            </a:r>
            <a:r>
              <a:rPr lang="fr-FR" sz="2800" dirty="0" smtClean="0">
                <a:solidFill>
                  <a:srgbClr val="C00000"/>
                </a:solidFill>
              </a:rPr>
              <a:t>, µ</a:t>
            </a:r>
            <a:r>
              <a:rPr lang="fr-FR" sz="2800" baseline="-25000" dirty="0" smtClean="0">
                <a:solidFill>
                  <a:srgbClr val="C00000"/>
                </a:solidFill>
              </a:rPr>
              <a:t>y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smtClean="0">
                <a:solidFill>
                  <a:srgbClr val="C00000"/>
                </a:solidFill>
              </a:rPr>
              <a:t>&lt; 120</a:t>
            </a:r>
            <a:r>
              <a:rPr lang="fr-FR" sz="2800" dirty="0" smtClean="0">
                <a:solidFill>
                  <a:srgbClr val="C00000"/>
                </a:solidFill>
              </a:rPr>
              <a:t>°</a:t>
            </a:r>
          </a:p>
          <a:p>
            <a:pPr lvl="1"/>
            <a:r>
              <a:rPr lang="fr-FR" sz="2800" dirty="0" smtClean="0">
                <a:solidFill>
                  <a:srgbClr val="C00000"/>
                </a:solidFill>
              </a:rPr>
              <a:t>Assumes the gradient </a:t>
            </a:r>
            <a:r>
              <a:rPr lang="fr-FR" sz="2800" dirty="0" err="1" smtClean="0">
                <a:solidFill>
                  <a:srgbClr val="C00000"/>
                </a:solidFill>
              </a:rPr>
              <a:t>follows</a:t>
            </a:r>
            <a:r>
              <a:rPr lang="fr-FR" sz="2800" dirty="0" smtClean="0">
                <a:solidFill>
                  <a:srgbClr val="C00000"/>
                </a:solidFill>
              </a:rPr>
              <a:t> the </a:t>
            </a:r>
            <a:r>
              <a:rPr lang="fr-FR" sz="2800" dirty="0" err="1" smtClean="0">
                <a:solidFill>
                  <a:srgbClr val="C00000"/>
                </a:solidFill>
              </a:rPr>
              <a:t>reference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trajectory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when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computing</a:t>
            </a:r>
            <a:r>
              <a:rPr lang="fr-FR" sz="2800" dirty="0" smtClean="0">
                <a:solidFill>
                  <a:srgbClr val="C00000"/>
                </a:solidFill>
              </a:rPr>
              <a:t> the apertures</a:t>
            </a:r>
            <a:endParaRPr lang="fr-FR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0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Normal RCS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r-FR" dirty="0" smtClean="0"/>
              <a:t>Greenfield RCS1 and CERN RCS 1,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5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Greenfield RCS1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4718" y="684721"/>
            <a:ext cx="5173175" cy="6017026"/>
          </a:xfrm>
          <a:prstGeom prst="rect">
            <a:avLst/>
          </a:prstGeom>
        </p:spPr>
      </p:pic>
      <p:pic>
        <p:nvPicPr>
          <p:cNvPr id="7" name="Espace réservé du contenu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33" y="1518398"/>
            <a:ext cx="5431334" cy="4965792"/>
          </a:xfrm>
          <a:prstGeom prst="rect">
            <a:avLst/>
          </a:prstGeom>
        </p:spPr>
      </p:pic>
      <p:sp>
        <p:nvSpPr>
          <p:cNvPr id="13" name="Rectangle à coins arrondis 12"/>
          <p:cNvSpPr/>
          <p:nvPr/>
        </p:nvSpPr>
        <p:spPr>
          <a:xfrm>
            <a:off x="6684885" y="5567439"/>
            <a:ext cx="4820575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à coins arrondis 13"/>
          <p:cNvSpPr/>
          <p:nvPr/>
        </p:nvSpPr>
        <p:spPr>
          <a:xfrm>
            <a:off x="776055" y="5417996"/>
            <a:ext cx="4488404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à coins arrondis 14"/>
          <p:cNvSpPr/>
          <p:nvPr/>
        </p:nvSpPr>
        <p:spPr>
          <a:xfrm>
            <a:off x="776055" y="2474135"/>
            <a:ext cx="4488404" cy="3806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à coins arrondis 15"/>
          <p:cNvSpPr/>
          <p:nvPr/>
        </p:nvSpPr>
        <p:spPr>
          <a:xfrm>
            <a:off x="800455" y="4829453"/>
            <a:ext cx="4455129" cy="2411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à coins arrondis 16"/>
          <p:cNvSpPr/>
          <p:nvPr/>
        </p:nvSpPr>
        <p:spPr>
          <a:xfrm>
            <a:off x="10129420" y="3103834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11107447" y="4055227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520038" y="127654"/>
            <a:ext cx="1384097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C00000"/>
                </a:solidFill>
              </a:rPr>
              <a:t>Limiting</a:t>
            </a:r>
            <a:r>
              <a:rPr lang="fr-FR" sz="1600" dirty="0" smtClean="0">
                <a:solidFill>
                  <a:srgbClr val="C00000"/>
                </a:solidFill>
              </a:rPr>
              <a:t> factor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94718" y="391924"/>
            <a:ext cx="7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1" y="537327"/>
            <a:ext cx="3801140" cy="3156879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846" y="548117"/>
            <a:ext cx="3801140" cy="3156879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7" y="3704996"/>
            <a:ext cx="3869028" cy="2889527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448" y="3704997"/>
            <a:ext cx="3869028" cy="2889527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96" y="3714082"/>
            <a:ext cx="3869028" cy="2871354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732" y="537325"/>
            <a:ext cx="3801140" cy="3156879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1099492" y="120860"/>
            <a:ext cx="1869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« Normal » FODO</a:t>
            </a:r>
            <a:endParaRPr lang="en-US" b="1" dirty="0"/>
          </a:p>
        </p:txBody>
      </p:sp>
      <p:sp>
        <p:nvSpPr>
          <p:cNvPr id="40" name="ZoneTexte 39"/>
          <p:cNvSpPr txBox="1"/>
          <p:nvPr/>
        </p:nvSpPr>
        <p:spPr>
          <a:xfrm>
            <a:off x="5110283" y="120860"/>
            <a:ext cx="179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« </a:t>
            </a:r>
            <a:r>
              <a:rPr lang="fr-FR" b="1" dirty="0" err="1" smtClean="0"/>
              <a:t>Hybrid</a:t>
            </a:r>
            <a:r>
              <a:rPr lang="fr-FR" b="1" dirty="0" smtClean="0"/>
              <a:t> » FODO</a:t>
            </a:r>
            <a:endParaRPr lang="en-US" b="1" dirty="0"/>
          </a:p>
        </p:txBody>
      </p:sp>
      <p:sp>
        <p:nvSpPr>
          <p:cNvPr id="41" name="ZoneTexte 40"/>
          <p:cNvSpPr txBox="1"/>
          <p:nvPr/>
        </p:nvSpPr>
        <p:spPr>
          <a:xfrm>
            <a:off x="9162092" y="120860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Combined</a:t>
            </a:r>
            <a:r>
              <a:rPr lang="fr-FR" b="1" dirty="0" smtClean="0"/>
              <a:t> </a:t>
            </a:r>
            <a:r>
              <a:rPr lang="fr-FR" b="1" dirty="0" err="1" smtClean="0"/>
              <a:t>Functions</a:t>
            </a:r>
            <a:r>
              <a:rPr lang="fr-FR" b="1" dirty="0" smtClean="0"/>
              <a:t> </a:t>
            </a:r>
            <a:endParaRPr lang="en-US" b="1" dirty="0"/>
          </a:p>
        </p:txBody>
      </p:sp>
      <p:sp>
        <p:nvSpPr>
          <p:cNvPr id="42" name="ZoneTexte 41"/>
          <p:cNvSpPr txBox="1"/>
          <p:nvPr/>
        </p:nvSpPr>
        <p:spPr>
          <a:xfrm>
            <a:off x="8710369" y="5052767"/>
            <a:ext cx="232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Effect</a:t>
            </a:r>
            <a:r>
              <a:rPr lang="fr-FR" dirty="0" smtClean="0"/>
              <a:t> of </a:t>
            </a:r>
            <a:r>
              <a:rPr lang="fr-FR" dirty="0" err="1" smtClean="0"/>
              <a:t>sagitta</a:t>
            </a:r>
            <a:r>
              <a:rPr lang="fr-FR" dirty="0" smtClean="0"/>
              <a:t> ! </a:t>
            </a:r>
            <a:endParaRPr lang="en-US" dirty="0"/>
          </a:p>
        </p:txBody>
      </p:sp>
      <p:cxnSp>
        <p:nvCxnSpPr>
          <p:cNvPr id="44" name="Connecteur droit avec flèche 43"/>
          <p:cNvCxnSpPr>
            <a:stCxn id="42" idx="0"/>
          </p:cNvCxnSpPr>
          <p:nvPr/>
        </p:nvCxnSpPr>
        <p:spPr>
          <a:xfrm flipV="1">
            <a:off x="9874579" y="4657061"/>
            <a:ext cx="0" cy="395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13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RCS 1 </a:t>
            </a:r>
            <a:endParaRPr lang="en-US" dirty="0"/>
          </a:p>
        </p:txBody>
      </p:sp>
      <p:pic>
        <p:nvPicPr>
          <p:cNvPr id="5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3600" y="1571347"/>
            <a:ext cx="5432400" cy="4915798"/>
          </a:xfrm>
          <a:prstGeom prst="rect">
            <a:avLst/>
          </a:prstGeom>
        </p:spPr>
      </p:pic>
      <p:pic>
        <p:nvPicPr>
          <p:cNvPr id="6" name="Espace réservé du contenu 1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09687" y="630315"/>
            <a:ext cx="5268983" cy="5990532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6684885" y="5540805"/>
            <a:ext cx="4820575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à coins arrondis 7"/>
          <p:cNvSpPr/>
          <p:nvPr/>
        </p:nvSpPr>
        <p:spPr>
          <a:xfrm>
            <a:off x="776055" y="5377139"/>
            <a:ext cx="4488404" cy="3806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776055" y="2483013"/>
            <a:ext cx="4488404" cy="3806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91577" y="4820575"/>
            <a:ext cx="4455129" cy="2411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à coins arrondis 12"/>
          <p:cNvSpPr/>
          <p:nvPr/>
        </p:nvSpPr>
        <p:spPr>
          <a:xfrm>
            <a:off x="10156054" y="3068322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11125203" y="4001959"/>
            <a:ext cx="390618" cy="22529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520038" y="127654"/>
            <a:ext cx="1384097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C00000"/>
                </a:solidFill>
              </a:rPr>
              <a:t>Limiting</a:t>
            </a:r>
            <a:r>
              <a:rPr lang="fr-FR" sz="1600" dirty="0" smtClean="0">
                <a:solidFill>
                  <a:srgbClr val="C00000"/>
                </a:solidFill>
              </a:rPr>
              <a:t> factor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94718" y="391924"/>
            <a:ext cx="7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4215</TotalTime>
  <Words>952</Words>
  <Application>Microsoft Office PowerPoint</Application>
  <PresentationFormat>Grand écran</PresentationFormat>
  <Paragraphs>205</Paragraphs>
  <Slides>19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Thème Office</vt:lpstr>
      <vt:lpstr>Optics Update </vt:lpstr>
      <vt:lpstr>Recap and overview</vt:lpstr>
      <vt:lpstr>Types of cell</vt:lpstr>
      <vt:lpstr>Normal and Hybrid FODO cell</vt:lpstr>
      <vt:lpstr>Combined Functions magnet cell</vt:lpstr>
      <vt:lpstr>Normal RCS</vt:lpstr>
      <vt:lpstr>Greenfield RCS1</vt:lpstr>
      <vt:lpstr>Présentation PowerPoint</vt:lpstr>
      <vt:lpstr>CERN RCS 1 </vt:lpstr>
      <vt:lpstr>CERN RCS 2</vt:lpstr>
      <vt:lpstr>Hybrid RCS: FODO Cells</vt:lpstr>
      <vt:lpstr>Greenfield RCS 2</vt:lpstr>
      <vt:lpstr>Greenfield RCS 3</vt:lpstr>
      <vt:lpstr>Greenfield RCS 4</vt:lpstr>
      <vt:lpstr>CERN RCS 3 </vt:lpstr>
      <vt:lpstr>Summary on horizontal apertures: Greenfield</vt:lpstr>
      <vt:lpstr>Summary on horizontal apertures: CERN-siting</vt:lpstr>
      <vt:lpstr>Conclusion on limitations</vt:lpstr>
      <vt:lpstr>Discussion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Update </dc:title>
  <dc:creator>SOUBIROU Lisa</dc:creator>
  <cp:lastModifiedBy>SOUBIROU Lisa</cp:lastModifiedBy>
  <cp:revision>43</cp:revision>
  <dcterms:created xsi:type="dcterms:W3CDTF">2025-02-12T14:59:32Z</dcterms:created>
  <dcterms:modified xsi:type="dcterms:W3CDTF">2025-02-18T13:48:41Z</dcterms:modified>
</cp:coreProperties>
</file>