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  <p:sldMasterId id="2147483677" r:id="rId5"/>
    <p:sldMasterId id="2147483686" r:id="rId6"/>
    <p:sldMasterId id="2147483695" r:id="rId7"/>
    <p:sldMasterId id="2147483704" r:id="rId8"/>
  </p:sldMasterIdLst>
  <p:notesMasterIdLst>
    <p:notesMasterId r:id="rId68"/>
  </p:notesMasterIdLst>
  <p:sldIdLst>
    <p:sldId id="1872" r:id="rId9"/>
    <p:sldId id="986" r:id="rId10"/>
    <p:sldId id="1002" r:id="rId11"/>
    <p:sldId id="1053" r:id="rId12"/>
    <p:sldId id="985" r:id="rId13"/>
    <p:sldId id="1043" r:id="rId14"/>
    <p:sldId id="1021" r:id="rId15"/>
    <p:sldId id="1009" r:id="rId16"/>
    <p:sldId id="1044" r:id="rId17"/>
    <p:sldId id="1000" r:id="rId18"/>
    <p:sldId id="1020" r:id="rId19"/>
    <p:sldId id="1006" r:id="rId20"/>
    <p:sldId id="1010" r:id="rId21"/>
    <p:sldId id="1013" r:id="rId22"/>
    <p:sldId id="1008" r:id="rId23"/>
    <p:sldId id="1007" r:id="rId24"/>
    <p:sldId id="1045" r:id="rId25"/>
    <p:sldId id="1005" r:id="rId26"/>
    <p:sldId id="1014" r:id="rId27"/>
    <p:sldId id="1051" r:id="rId28"/>
    <p:sldId id="1046" r:id="rId29"/>
    <p:sldId id="1011" r:id="rId30"/>
    <p:sldId id="1058" r:id="rId31"/>
    <p:sldId id="1047" r:id="rId32"/>
    <p:sldId id="1015" r:id="rId33"/>
    <p:sldId id="1019" r:id="rId34"/>
    <p:sldId id="1038" r:id="rId35"/>
    <p:sldId id="1028" r:id="rId36"/>
    <p:sldId id="1033" r:id="rId37"/>
    <p:sldId id="1034" r:id="rId38"/>
    <p:sldId id="1030" r:id="rId39"/>
    <p:sldId id="263" r:id="rId40"/>
    <p:sldId id="265" r:id="rId41"/>
    <p:sldId id="1023" r:id="rId42"/>
    <p:sldId id="1035" r:id="rId43"/>
    <p:sldId id="1039" r:id="rId44"/>
    <p:sldId id="1036" r:id="rId45"/>
    <p:sldId id="1037" r:id="rId46"/>
    <p:sldId id="1022" r:id="rId47"/>
    <p:sldId id="1049" r:id="rId48"/>
    <p:sldId id="990" r:id="rId49"/>
    <p:sldId id="1873" r:id="rId50"/>
    <p:sldId id="1048" r:id="rId51"/>
    <p:sldId id="1018" r:id="rId52"/>
    <p:sldId id="1055" r:id="rId53"/>
    <p:sldId id="1057" r:id="rId54"/>
    <p:sldId id="1056" r:id="rId55"/>
    <p:sldId id="979" r:id="rId56"/>
    <p:sldId id="1052" r:id="rId57"/>
    <p:sldId id="1040" r:id="rId58"/>
    <p:sldId id="975" r:id="rId59"/>
    <p:sldId id="1026" r:id="rId60"/>
    <p:sldId id="1032" r:id="rId61"/>
    <p:sldId id="996" r:id="rId62"/>
    <p:sldId id="1054" r:id="rId63"/>
    <p:sldId id="479" r:id="rId64"/>
    <p:sldId id="445" r:id="rId65"/>
    <p:sldId id="437" r:id="rId66"/>
    <p:sldId id="446" r:id="rId67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92D050"/>
    <a:srgbClr val="CC99FF"/>
    <a:srgbClr val="8E04FF"/>
    <a:srgbClr val="00CC66"/>
    <a:srgbClr val="006DD0"/>
    <a:srgbClr val="FFCC66"/>
    <a:srgbClr val="FF99FF"/>
    <a:srgbClr val="0016A0"/>
    <a:srgbClr val="F09E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9" autoAdjust="0"/>
    <p:restoredTop sz="97156" autoAdjust="0"/>
  </p:normalViewPr>
  <p:slideViewPr>
    <p:cSldViewPr snapToGrid="0" snapToObjects="1">
      <p:cViewPr varScale="1">
        <p:scale>
          <a:sx n="122" d="100"/>
          <a:sy n="122" d="100"/>
        </p:scale>
        <p:origin x="197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120" d="100"/>
          <a:sy n="120" d="100"/>
        </p:scale>
        <p:origin x="606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63" Type="http://schemas.openxmlformats.org/officeDocument/2006/relationships/slide" Target="slides/slide55.xml"/><Relationship Id="rId6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66" Type="http://schemas.openxmlformats.org/officeDocument/2006/relationships/slide" Target="slides/slide58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53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slide" Target="slides/slide56.xml"/><Relationship Id="rId69" Type="http://schemas.openxmlformats.org/officeDocument/2006/relationships/commentAuthors" Target="commentAuthors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3.xml"/><Relationship Id="rId72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67" Type="http://schemas.openxmlformats.org/officeDocument/2006/relationships/slide" Target="slides/slide59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slide" Target="slides/slide54.xml"/><Relationship Id="rId7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slide" Target="slides/slide57.xml"/><Relationship Id="rId7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Relationship Id="rId34" Type="http://schemas.openxmlformats.org/officeDocument/2006/relationships/slide" Target="slides/slide26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7" Type="http://schemas.openxmlformats.org/officeDocument/2006/relationships/slideMaster" Target="slideMasters/slideMaster4.xml"/><Relationship Id="rId7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891269480867665"/>
          <c:y val="3.079951848445792E-2"/>
          <c:w val="0.80775879417317153"/>
          <c:h val="0.83420284589548077"/>
        </c:manualLayout>
      </c:layout>
      <c:scatterChart>
        <c:scatterStyle val="smoothMarker"/>
        <c:varyColors val="0"/>
        <c:ser>
          <c:idx val="0"/>
          <c:order val="0"/>
          <c:tx>
            <c:v>HFM Spec 4.5 K</c:v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9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HFM_Critical_Surface!$E$57:$E$77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HFM_Critical_Surface!$I$57:$I$77</c:f>
              <c:numCache>
                <c:formatCode>0.0</c:formatCode>
                <c:ptCount val="21"/>
                <c:pt idx="0">
                  <c:v>298.95478005942954</c:v>
                </c:pt>
                <c:pt idx="1">
                  <c:v>364.94176737869526</c:v>
                </c:pt>
                <c:pt idx="2">
                  <c:v>438.58246213489798</c:v>
                </c:pt>
                <c:pt idx="3">
                  <c:v>520.22182712054394</c:v>
                </c:pt>
                <c:pt idx="4">
                  <c:v>610.23441767422742</c:v>
                </c:pt>
                <c:pt idx="5">
                  <c:v>709.02794259190796</c:v>
                </c:pt>
                <c:pt idx="6">
                  <c:v>817.04737677389676</c:v>
                </c:pt>
                <c:pt idx="7">
                  <c:v>934.77973090846956</c:v>
                </c:pt>
                <c:pt idx="8">
                  <c:v>1062.7596075643571</c:v>
                </c:pt>
                <c:pt idx="9">
                  <c:v>1201.5757035993743</c:v>
                </c:pt>
                <c:pt idx="10">
                  <c:v>1351.8784578009609</c:v>
                </c:pt>
                <c:pt idx="11">
                  <c:v>1514.3890928820442</c:v>
                </c:pt>
                <c:pt idx="12">
                  <c:v>1689.9103660934429</c:v>
                </c:pt>
                <c:pt idx="13">
                  <c:v>1879.3394279400602</c:v>
                </c:pt>
                <c:pt idx="14">
                  <c:v>2083.6833010091405</c:v>
                </c:pt>
                <c:pt idx="15">
                  <c:v>2304.0776409178661</c:v>
                </c:pt>
                <c:pt idx="16">
                  <c:v>2541.8096434278391</c:v>
                </c:pt>
                <c:pt idx="17">
                  <c:v>2798.3462369541426</c:v>
                </c:pt>
                <c:pt idx="18">
                  <c:v>3075.3690790118367</c:v>
                </c:pt>
                <c:pt idx="19">
                  <c:v>3374.8184048151311</c:v>
                </c:pt>
                <c:pt idx="20">
                  <c:v>3698.9485263320412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2FC-4805-AD79-E33779350888}"/>
            </c:ext>
          </c:extLst>
        </c:ser>
        <c:ser>
          <c:idx val="1"/>
          <c:order val="1"/>
          <c:tx>
            <c:v>HFM Spec. 1.9 K</c:v>
          </c:tx>
          <c:spPr>
            <a:ln w="25400">
              <a:solidFill>
                <a:schemeClr val="accent1"/>
              </a:solidFill>
            </a:ln>
          </c:spPr>
          <c:marker>
            <c:symbol val="circle"/>
            <c:size val="8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HFM_Critical_Surface!$E$11:$E$31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HFM_Critical_Surface!$I$11:$I$31</c:f>
              <c:numCache>
                <c:formatCode>0.0</c:formatCode>
                <c:ptCount val="21"/>
                <c:pt idx="0">
                  <c:v>691.57632570505029</c:v>
                </c:pt>
                <c:pt idx="1">
                  <c:v>788.09650147992534</c:v>
                </c:pt>
                <c:pt idx="2">
                  <c:v>892.49585539037844</c:v>
                </c:pt>
                <c:pt idx="3">
                  <c:v>1005.1471387420743</c:v>
                </c:pt>
                <c:pt idx="4">
                  <c:v>1126.4555479227522</c:v>
                </c:pt>
                <c:pt idx="5">
                  <c:v>1256.8626564977963</c:v>
                </c:pt>
                <c:pt idx="6">
                  <c:v>1396.8509591523193</c:v>
                </c:pt>
                <c:pt idx="7">
                  <c:v>1546.9491445846802</c:v>
                </c:pt>
                <c:pt idx="8">
                  <c:v>1707.7382412804138</c:v>
                </c:pt>
                <c:pt idx="9">
                  <c:v>1879.8588141333587</c:v>
                </c:pt>
                <c:pt idx="10">
                  <c:v>2064.0194333781983</c:v>
                </c:pt>
                <c:pt idx="11">
                  <c:v>2261.0066933019134</c:v>
                </c:pt>
                <c:pt idx="12">
                  <c:v>2471.6971308818624</c:v>
                </c:pt>
                <c:pt idx="13">
                  <c:v>2697.0714896233394</c:v>
                </c:pt>
                <c:pt idx="14">
                  <c:v>2938.2318994999969</c:v>
                </c:pt>
                <c:pt idx="15">
                  <c:v>3196.4227114292948</c:v>
                </c:pt>
                <c:pt idx="16">
                  <c:v>3473.0559504390139</c:v>
                </c:pt>
                <c:pt idx="17">
                  <c:v>3769.7426592163602</c:v>
                </c:pt>
                <c:pt idx="18">
                  <c:v>4088.3318277809317</c:v>
                </c:pt>
                <c:pt idx="19">
                  <c:v>4430.9591973505103</c:v>
                </c:pt>
                <c:pt idx="20">
                  <c:v>4800.1090655511653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2FC-4805-AD79-E33779350888}"/>
            </c:ext>
          </c:extLst>
        </c:ser>
        <c:ser>
          <c:idx val="2"/>
          <c:order val="2"/>
          <c:tx>
            <c:v>Bond 14T single</c:v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noFill/>
              </a:ln>
            </c:spPr>
          </c:marker>
          <c:dPt>
            <c:idx val="14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2-C2FC-4805-AD79-E33779350888}"/>
              </c:ext>
            </c:extLst>
          </c:dPt>
          <c:xVal>
            <c:numRef>
              <c:f>Loadline!$F$4:$F$25</c:f>
              <c:numCache>
                <c:formatCode>0.00</c:formatCode>
                <c:ptCount val="22"/>
                <c:pt idx="0">
                  <c:v>0</c:v>
                </c:pt>
                <c:pt idx="1">
                  <c:v>1.491725</c:v>
                </c:pt>
                <c:pt idx="2">
                  <c:v>2.9343699999999999</c:v>
                </c:pt>
                <c:pt idx="3">
                  <c:v>4.2631319999999997</c:v>
                </c:pt>
                <c:pt idx="4">
                  <c:v>5.47485</c:v>
                </c:pt>
                <c:pt idx="5">
                  <c:v>6.6147280000000004</c:v>
                </c:pt>
                <c:pt idx="6">
                  <c:v>7.6952150000000001</c:v>
                </c:pt>
                <c:pt idx="7">
                  <c:v>8.7072500000000002</c:v>
                </c:pt>
                <c:pt idx="8">
                  <c:v>9.6912739999999999</c:v>
                </c:pt>
                <c:pt idx="9">
                  <c:v>10.666767999999999</c:v>
                </c:pt>
                <c:pt idx="10">
                  <c:v>11.637005</c:v>
                </c:pt>
                <c:pt idx="11">
                  <c:v>12.603603</c:v>
                </c:pt>
                <c:pt idx="12">
                  <c:v>13.567572999999999</c:v>
                </c:pt>
                <c:pt idx="13">
                  <c:v>14.529645</c:v>
                </c:pt>
                <c:pt idx="14">
                  <c:v>14.85</c:v>
                </c:pt>
                <c:pt idx="15">
                  <c:v>15.490275</c:v>
                </c:pt>
                <c:pt idx="16">
                  <c:v>16.449807</c:v>
                </c:pt>
                <c:pt idx="17">
                  <c:v>17.408534</c:v>
                </c:pt>
                <c:pt idx="18">
                  <c:v>18.366588</c:v>
                </c:pt>
                <c:pt idx="19">
                  <c:v>19.324045000000002</c:v>
                </c:pt>
                <c:pt idx="20">
                  <c:v>20.280944999999999</c:v>
                </c:pt>
                <c:pt idx="21">
                  <c:v>21.237348999999998</c:v>
                </c:pt>
              </c:numCache>
            </c:numRef>
          </c:xVal>
          <c:yVal>
            <c:numRef>
              <c:f>Loadline!$B$4:$B$25</c:f>
              <c:numCache>
                <c:formatCode>0.00</c:formatCode>
                <c:ptCount val="22"/>
                <c:pt idx="0" formatCode="General">
                  <c:v>0</c:v>
                </c:pt>
                <c:pt idx="1">
                  <c:v>74.992559621298284</c:v>
                </c:pt>
                <c:pt idx="2">
                  <c:v>149.98511924259657</c:v>
                </c:pt>
                <c:pt idx="3">
                  <c:v>224.97767886389485</c:v>
                </c:pt>
                <c:pt idx="4">
                  <c:v>299.97023848519314</c:v>
                </c:pt>
                <c:pt idx="5">
                  <c:v>374.96279810649145</c:v>
                </c:pt>
                <c:pt idx="6">
                  <c:v>449.9553577277897</c:v>
                </c:pt>
                <c:pt idx="7">
                  <c:v>524.94791734908802</c:v>
                </c:pt>
                <c:pt idx="8">
                  <c:v>599.94047697038627</c:v>
                </c:pt>
                <c:pt idx="9">
                  <c:v>674.93303659168464</c:v>
                </c:pt>
                <c:pt idx="10">
                  <c:v>749.9255962129829</c:v>
                </c:pt>
                <c:pt idx="11">
                  <c:v>824.91815583428104</c:v>
                </c:pt>
                <c:pt idx="12">
                  <c:v>899.91071545557941</c:v>
                </c:pt>
                <c:pt idx="13">
                  <c:v>974.90327507687766</c:v>
                </c:pt>
                <c:pt idx="14">
                  <c:v>999.90079495064379</c:v>
                </c:pt>
                <c:pt idx="15">
                  <c:v>1049.895834698176</c:v>
                </c:pt>
                <c:pt idx="16">
                  <c:v>1124.8883943194742</c:v>
                </c:pt>
                <c:pt idx="17">
                  <c:v>1199.8809539407725</c:v>
                </c:pt>
                <c:pt idx="18">
                  <c:v>1274.8735135620707</c:v>
                </c:pt>
                <c:pt idx="19">
                  <c:v>1349.8660731833693</c:v>
                </c:pt>
                <c:pt idx="20">
                  <c:v>1424.8586328046674</c:v>
                </c:pt>
                <c:pt idx="21">
                  <c:v>1499.8511924259658</c:v>
                </c:pt>
              </c:numCache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3-C2FC-4805-AD79-E33779350888}"/>
            </c:ext>
          </c:extLst>
        </c:ser>
        <c:ser>
          <c:idx val="4"/>
          <c:order val="3"/>
          <c:tx>
            <c:v>MQXF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Loadline!$P$42:$P$51</c:f>
              <c:numCache>
                <c:formatCode>General</c:formatCode>
                <c:ptCount val="10"/>
                <c:pt idx="0">
                  <c:v>4.4119000000000002</c:v>
                </c:pt>
                <c:pt idx="1">
                  <c:v>6.4874999999999998</c:v>
                </c:pt>
                <c:pt idx="2">
                  <c:v>8.5000999999999998</c:v>
                </c:pt>
                <c:pt idx="3">
                  <c:v>9.8094000000000001</c:v>
                </c:pt>
                <c:pt idx="4">
                  <c:v>11.414</c:v>
                </c:pt>
                <c:pt idx="5">
                  <c:v>12.054399999999999</c:v>
                </c:pt>
                <c:pt idx="6">
                  <c:v>12.3322</c:v>
                </c:pt>
                <c:pt idx="7">
                  <c:v>13.383800000000001</c:v>
                </c:pt>
                <c:pt idx="8">
                  <c:v>14.491899999999999</c:v>
                </c:pt>
                <c:pt idx="9">
                  <c:v>15.6243</c:v>
                </c:pt>
              </c:numCache>
            </c:numRef>
          </c:xVal>
          <c:yVal>
            <c:numRef>
              <c:f>Loadline!$S$42:$S$51</c:f>
              <c:numCache>
                <c:formatCode>General</c:formatCode>
                <c:ptCount val="10"/>
                <c:pt idx="0">
                  <c:v>581.54885780291181</c:v>
                </c:pt>
                <c:pt idx="1">
                  <c:v>872.32328670436766</c:v>
                </c:pt>
                <c:pt idx="2">
                  <c:v>1163.0977156058236</c:v>
                </c:pt>
                <c:pt idx="3">
                  <c:v>1356.9473348734609</c:v>
                </c:pt>
                <c:pt idx="4">
                  <c:v>1596.3516146689929</c:v>
                </c:pt>
                <c:pt idx="5">
                  <c:v>1692.3071762064733</c:v>
                </c:pt>
                <c:pt idx="6">
                  <c:v>1733.9848443490152</c:v>
                </c:pt>
                <c:pt idx="7">
                  <c:v>1891.9722840521397</c:v>
                </c:pt>
                <c:pt idx="8">
                  <c:v>2058.6829566223078</c:v>
                </c:pt>
                <c:pt idx="9">
                  <c:v>2229.2706215778285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C2FC-4805-AD79-E33779350888}"/>
            </c:ext>
          </c:extLst>
        </c:ser>
        <c:ser>
          <c:idx val="3"/>
          <c:order val="4"/>
          <c:tx>
            <c:v>5-m long block / Option A 40 mm</c:v>
          </c:tx>
          <c:spPr>
            <a:ln>
              <a:solidFill>
                <a:srgbClr val="7030A0"/>
              </a:solidFill>
            </a:ln>
          </c:spPr>
          <c:marker>
            <c:symbol val="square"/>
            <c:size val="7"/>
            <c:spPr>
              <a:solidFill>
                <a:schemeClr val="bg1"/>
              </a:solidFill>
              <a:ln>
                <a:solidFill>
                  <a:srgbClr val="7030A0"/>
                </a:solidFill>
              </a:ln>
            </c:spPr>
          </c:marker>
          <c:dPt>
            <c:idx val="14"/>
            <c:marker>
              <c:symbol val="square"/>
              <c:size val="10"/>
            </c:marker>
            <c:bubble3D val="0"/>
            <c:extLst>
              <c:ext xmlns:c16="http://schemas.microsoft.com/office/drawing/2014/chart" uri="{C3380CC4-5D6E-409C-BE32-E72D297353CC}">
                <c16:uniqueId val="{00000005-C2FC-4805-AD79-E33779350888}"/>
              </c:ext>
            </c:extLst>
          </c:dPt>
          <c:xVal>
            <c:numRef>
              <c:f>Loadline!$F$29:$F$54</c:f>
              <c:numCache>
                <c:formatCode>0.00</c:formatCode>
                <c:ptCount val="26"/>
                <c:pt idx="0">
                  <c:v>0</c:v>
                </c:pt>
                <c:pt idx="1">
                  <c:v>0.85785199599999995</c:v>
                </c:pt>
                <c:pt idx="2">
                  <c:v>1.71558027</c:v>
                </c:pt>
                <c:pt idx="3">
                  <c:v>2.5575179800000001</c:v>
                </c:pt>
                <c:pt idx="4">
                  <c:v>3.30358704</c:v>
                </c:pt>
                <c:pt idx="5">
                  <c:v>3.985074</c:v>
                </c:pt>
                <c:pt idx="6">
                  <c:v>4.6346103100000002</c:v>
                </c:pt>
                <c:pt idx="7">
                  <c:v>5.2642644900000004</c:v>
                </c:pt>
                <c:pt idx="8">
                  <c:v>5.8818275900000003</c:v>
                </c:pt>
                <c:pt idx="9">
                  <c:v>6.4909621399999997</c:v>
                </c:pt>
                <c:pt idx="10">
                  <c:v>7.0939781399999999</c:v>
                </c:pt>
                <c:pt idx="11">
                  <c:v>7.6911664999999996</c:v>
                </c:pt>
                <c:pt idx="12">
                  <c:v>8.28201593</c:v>
                </c:pt>
                <c:pt idx="13">
                  <c:v>8.8669884999999997</c:v>
                </c:pt>
                <c:pt idx="14">
                  <c:v>9.4463132299999995</c:v>
                </c:pt>
                <c:pt idx="15">
                  <c:v>10.0208542</c:v>
                </c:pt>
                <c:pt idx="16">
                  <c:v>10.590513</c:v>
                </c:pt>
                <c:pt idx="17">
                  <c:v>11.1542148</c:v>
                </c:pt>
                <c:pt idx="18">
                  <c:v>11.712521600000001</c:v>
                </c:pt>
                <c:pt idx="19">
                  <c:v>12.2661464</c:v>
                </c:pt>
                <c:pt idx="20">
                  <c:v>12.815709200000001</c:v>
                </c:pt>
                <c:pt idx="21">
                  <c:v>13.360823999999999</c:v>
                </c:pt>
                <c:pt idx="22">
                  <c:v>13.901109</c:v>
                </c:pt>
                <c:pt idx="23">
                  <c:v>14.436014699999999</c:v>
                </c:pt>
                <c:pt idx="24">
                  <c:v>14.965268099999999</c:v>
                </c:pt>
                <c:pt idx="25">
                  <c:v>15.490551099999999</c:v>
                </c:pt>
              </c:numCache>
            </c:numRef>
          </c:xVal>
          <c:yVal>
            <c:numRef>
              <c:f>Loadline!$B$29:$B$54</c:f>
              <c:numCache>
                <c:formatCode>0.00</c:formatCode>
                <c:ptCount val="26"/>
                <c:pt idx="0" formatCode="General">
                  <c:v>0</c:v>
                </c:pt>
                <c:pt idx="1">
                  <c:v>77.539847707054903</c:v>
                </c:pt>
                <c:pt idx="2">
                  <c:v>155.07969541410981</c:v>
                </c:pt>
                <c:pt idx="3">
                  <c:v>232.61954312116472</c:v>
                </c:pt>
                <c:pt idx="4">
                  <c:v>310.15939082821961</c:v>
                </c:pt>
                <c:pt idx="5">
                  <c:v>387.6992385352745</c:v>
                </c:pt>
                <c:pt idx="6">
                  <c:v>465.23908624232945</c:v>
                </c:pt>
                <c:pt idx="7">
                  <c:v>542.77893394938428</c:v>
                </c:pt>
                <c:pt idx="8">
                  <c:v>620.31878165643923</c:v>
                </c:pt>
                <c:pt idx="9">
                  <c:v>697.85862936349417</c:v>
                </c:pt>
                <c:pt idx="10">
                  <c:v>775.39847707054901</c:v>
                </c:pt>
                <c:pt idx="11">
                  <c:v>852.93832477760395</c:v>
                </c:pt>
                <c:pt idx="12">
                  <c:v>930.4781724846589</c:v>
                </c:pt>
                <c:pt idx="13">
                  <c:v>1008.0180201917137</c:v>
                </c:pt>
                <c:pt idx="14">
                  <c:v>1085.5578678987686</c:v>
                </c:pt>
                <c:pt idx="15">
                  <c:v>1163.0977156058236</c:v>
                </c:pt>
                <c:pt idx="16">
                  <c:v>1240.6375633128785</c:v>
                </c:pt>
                <c:pt idx="17">
                  <c:v>1318.1774110199333</c:v>
                </c:pt>
                <c:pt idx="18">
                  <c:v>1395.7172587269883</c:v>
                </c:pt>
                <c:pt idx="19">
                  <c:v>1473.2571064340432</c:v>
                </c:pt>
                <c:pt idx="20">
                  <c:v>1550.796954141098</c:v>
                </c:pt>
                <c:pt idx="21">
                  <c:v>1628.3368018481531</c:v>
                </c:pt>
                <c:pt idx="22">
                  <c:v>1705.8766495552079</c:v>
                </c:pt>
                <c:pt idx="23">
                  <c:v>1783.4164972622627</c:v>
                </c:pt>
                <c:pt idx="24">
                  <c:v>1860.9563449693178</c:v>
                </c:pt>
                <c:pt idx="25">
                  <c:v>1938.4961926763726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C2FC-4805-AD79-E33779350888}"/>
            </c:ext>
          </c:extLst>
        </c:ser>
        <c:ser>
          <c:idx val="5"/>
          <c:order val="5"/>
          <c:tx>
            <c:v>5-m long block / Option B 40 mm</c:v>
          </c:tx>
          <c:spPr>
            <a:ln>
              <a:solidFill>
                <a:srgbClr val="002060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rgbClr val="002060"/>
                </a:solidFill>
              </a:ln>
            </c:spPr>
          </c:marker>
          <c:xVal>
            <c:numRef>
              <c:f>Loadline!$F$88:$F$113</c:f>
              <c:numCache>
                <c:formatCode>0.00</c:formatCode>
                <c:ptCount val="26"/>
                <c:pt idx="0">
                  <c:v>0</c:v>
                </c:pt>
                <c:pt idx="1">
                  <c:v>0.845860163</c:v>
                </c:pt>
                <c:pt idx="2">
                  <c:v>1.69161228</c:v>
                </c:pt>
                <c:pt idx="3">
                  <c:v>2.5231556199999998</c:v>
                </c:pt>
                <c:pt idx="4">
                  <c:v>3.2613647800000001</c:v>
                </c:pt>
                <c:pt idx="5">
                  <c:v>3.93427843</c:v>
                </c:pt>
                <c:pt idx="6">
                  <c:v>4.5750395900000003</c:v>
                </c:pt>
                <c:pt idx="7">
                  <c:v>5.1955671700000003</c:v>
                </c:pt>
                <c:pt idx="8">
                  <c:v>5.8045621000000001</c:v>
                </c:pt>
                <c:pt idx="9">
                  <c:v>6.4052553300000001</c:v>
                </c:pt>
                <c:pt idx="10">
                  <c:v>6.9997890199999997</c:v>
                </c:pt>
                <c:pt idx="11">
                  <c:v>7.5882399300000003</c:v>
                </c:pt>
                <c:pt idx="12">
                  <c:v>8.1697260200000006</c:v>
                </c:pt>
                <c:pt idx="13">
                  <c:v>8.7449942600000004</c:v>
                </c:pt>
                <c:pt idx="14">
                  <c:v>9.3143642799999995</c:v>
                </c:pt>
                <c:pt idx="15">
                  <c:v>9.8775912100000003</c:v>
                </c:pt>
                <c:pt idx="16">
                  <c:v>10.4340359</c:v>
                </c:pt>
                <c:pt idx="17">
                  <c:v>10.9842549</c:v>
                </c:pt>
                <c:pt idx="18">
                  <c:v>11.5293907</c:v>
                </c:pt>
                <c:pt idx="19">
                  <c:v>12.0697537</c:v>
                </c:pt>
                <c:pt idx="20">
                  <c:v>12.6049966</c:v>
                </c:pt>
                <c:pt idx="21">
                  <c:v>13.1345101</c:v>
                </c:pt>
                <c:pt idx="22">
                  <c:v>13.657401800000001</c:v>
                </c:pt>
                <c:pt idx="23">
                  <c:v>14.174799999999999</c:v>
                </c:pt>
                <c:pt idx="24">
                  <c:v>14.6887369</c:v>
                </c:pt>
                <c:pt idx="25">
                  <c:v>15.200336200000001</c:v>
                </c:pt>
              </c:numCache>
            </c:numRef>
          </c:xVal>
          <c:yVal>
            <c:numRef>
              <c:f>Loadline!$B$88:$B$113</c:f>
              <c:numCache>
                <c:formatCode>0.00</c:formatCode>
                <c:ptCount val="26"/>
                <c:pt idx="0" formatCode="General">
                  <c:v>0</c:v>
                </c:pt>
                <c:pt idx="1">
                  <c:v>77.539847707054903</c:v>
                </c:pt>
                <c:pt idx="2">
                  <c:v>155.07969541410981</c:v>
                </c:pt>
                <c:pt idx="3">
                  <c:v>232.61954312116472</c:v>
                </c:pt>
                <c:pt idx="4">
                  <c:v>310.15939082821961</c:v>
                </c:pt>
                <c:pt idx="5">
                  <c:v>387.6992385352745</c:v>
                </c:pt>
                <c:pt idx="6">
                  <c:v>465.23908624232945</c:v>
                </c:pt>
                <c:pt idx="7">
                  <c:v>542.77893394938428</c:v>
                </c:pt>
                <c:pt idx="8">
                  <c:v>620.31878165643923</c:v>
                </c:pt>
                <c:pt idx="9">
                  <c:v>697.85862936349417</c:v>
                </c:pt>
                <c:pt idx="10">
                  <c:v>775.39847707054901</c:v>
                </c:pt>
                <c:pt idx="11">
                  <c:v>852.93832477760395</c:v>
                </c:pt>
                <c:pt idx="12">
                  <c:v>930.4781724846589</c:v>
                </c:pt>
                <c:pt idx="13">
                  <c:v>1008.0180201917137</c:v>
                </c:pt>
                <c:pt idx="14">
                  <c:v>1085.5578678987686</c:v>
                </c:pt>
                <c:pt idx="15">
                  <c:v>1163.0977156058236</c:v>
                </c:pt>
                <c:pt idx="16">
                  <c:v>1240.6375633128785</c:v>
                </c:pt>
                <c:pt idx="17">
                  <c:v>1318.1774110199333</c:v>
                </c:pt>
                <c:pt idx="18">
                  <c:v>1395.7172587269883</c:v>
                </c:pt>
                <c:pt idx="19">
                  <c:v>1473.2571064340432</c:v>
                </c:pt>
                <c:pt idx="20">
                  <c:v>1550.796954141098</c:v>
                </c:pt>
                <c:pt idx="21">
                  <c:v>1628.3368018481531</c:v>
                </c:pt>
                <c:pt idx="22">
                  <c:v>1705.8766495552079</c:v>
                </c:pt>
                <c:pt idx="23">
                  <c:v>1783.4164972622627</c:v>
                </c:pt>
                <c:pt idx="24">
                  <c:v>1860.9563449693178</c:v>
                </c:pt>
                <c:pt idx="25">
                  <c:v>1938.4961926763726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C2FC-4805-AD79-E33779350888}"/>
            </c:ext>
          </c:extLst>
        </c:ser>
        <c:ser>
          <c:idx val="7"/>
          <c:order val="7"/>
          <c:tx>
            <c:v>5-m long block / Option A 35 mm</c:v>
          </c:tx>
          <c:spPr>
            <a:ln>
              <a:solidFill>
                <a:srgbClr val="7030A0"/>
              </a:solidFill>
              <a:prstDash val="dash"/>
            </a:ln>
          </c:spPr>
          <c:marker>
            <c:symbol val="square"/>
            <c:size val="7"/>
            <c:spPr>
              <a:solidFill>
                <a:schemeClr val="bg1"/>
              </a:solidFill>
              <a:ln>
                <a:solidFill>
                  <a:srgbClr val="7030A0"/>
                </a:solidFill>
              </a:ln>
            </c:spPr>
          </c:marker>
          <c:xVal>
            <c:numRef>
              <c:f>Loadline!$F$118:$F$143</c:f>
              <c:numCache>
                <c:formatCode>0.00</c:formatCode>
                <c:ptCount val="26"/>
                <c:pt idx="0">
                  <c:v>0</c:v>
                </c:pt>
                <c:pt idx="1">
                  <c:v>0.86042855799999995</c:v>
                </c:pt>
                <c:pt idx="2">
                  <c:v>1.72074813</c:v>
                </c:pt>
                <c:pt idx="3">
                  <c:v>2.5667963999999999</c:v>
                </c:pt>
                <c:pt idx="4">
                  <c:v>3.3236982300000002</c:v>
                </c:pt>
                <c:pt idx="5">
                  <c:v>4.0174398900000003</c:v>
                </c:pt>
                <c:pt idx="6">
                  <c:v>4.6794508500000003</c:v>
                </c:pt>
                <c:pt idx="7">
                  <c:v>5.3218536700000003</c:v>
                </c:pt>
                <c:pt idx="8">
                  <c:v>5.9517530000000001</c:v>
                </c:pt>
                <c:pt idx="9">
                  <c:v>6.5733229599999996</c:v>
                </c:pt>
                <c:pt idx="10">
                  <c:v>7.1888242399999998</c:v>
                </c:pt>
                <c:pt idx="11">
                  <c:v>7.7988369899999999</c:v>
                </c:pt>
                <c:pt idx="12">
                  <c:v>8.4032153300000001</c:v>
                </c:pt>
                <c:pt idx="13">
                  <c:v>9.0017709000000004</c:v>
                </c:pt>
                <c:pt idx="14">
                  <c:v>9.59562515</c:v>
                </c:pt>
                <c:pt idx="15">
                  <c:v>10.184625</c:v>
                </c:pt>
                <c:pt idx="16">
                  <c:v>10.7690345</c:v>
                </c:pt>
                <c:pt idx="17">
                  <c:v>11.349209</c:v>
                </c:pt>
                <c:pt idx="18">
                  <c:v>11.924430600000001</c:v>
                </c:pt>
                <c:pt idx="19">
                  <c:v>12.494759699999999</c:v>
                </c:pt>
                <c:pt idx="20">
                  <c:v>13.0607892</c:v>
                </c:pt>
                <c:pt idx="21">
                  <c:v>13.623166299999999</c:v>
                </c:pt>
                <c:pt idx="22">
                  <c:v>14.181945600000001</c:v>
                </c:pt>
                <c:pt idx="23">
                  <c:v>14.7368244</c:v>
                </c:pt>
                <c:pt idx="24">
                  <c:v>15.2874479</c:v>
                </c:pt>
                <c:pt idx="25">
                  <c:v>15.833415</c:v>
                </c:pt>
              </c:numCache>
            </c:numRef>
          </c:xVal>
          <c:yVal>
            <c:numRef>
              <c:f>Loadline!$B$118:$B$143</c:f>
              <c:numCache>
                <c:formatCode>0.00</c:formatCode>
                <c:ptCount val="26"/>
                <c:pt idx="0" formatCode="General">
                  <c:v>0</c:v>
                </c:pt>
                <c:pt idx="1">
                  <c:v>77.539847707054903</c:v>
                </c:pt>
                <c:pt idx="2">
                  <c:v>155.07969541410981</c:v>
                </c:pt>
                <c:pt idx="3">
                  <c:v>232.61954312116472</c:v>
                </c:pt>
                <c:pt idx="4">
                  <c:v>310.15939082821961</c:v>
                </c:pt>
                <c:pt idx="5">
                  <c:v>387.6992385352745</c:v>
                </c:pt>
                <c:pt idx="6">
                  <c:v>465.23908624232945</c:v>
                </c:pt>
                <c:pt idx="7">
                  <c:v>542.77893394938428</c:v>
                </c:pt>
                <c:pt idx="8">
                  <c:v>620.31878165643923</c:v>
                </c:pt>
                <c:pt idx="9">
                  <c:v>697.85862936349417</c:v>
                </c:pt>
                <c:pt idx="10">
                  <c:v>775.39847707054901</c:v>
                </c:pt>
                <c:pt idx="11">
                  <c:v>852.93832477760395</c:v>
                </c:pt>
                <c:pt idx="12">
                  <c:v>930.4781724846589</c:v>
                </c:pt>
                <c:pt idx="13">
                  <c:v>1008.0180201917137</c:v>
                </c:pt>
                <c:pt idx="14">
                  <c:v>1085.5578678987686</c:v>
                </c:pt>
                <c:pt idx="15">
                  <c:v>1163.0977156058236</c:v>
                </c:pt>
                <c:pt idx="16">
                  <c:v>1240.6375633128785</c:v>
                </c:pt>
                <c:pt idx="17">
                  <c:v>1318.1774110199333</c:v>
                </c:pt>
                <c:pt idx="18">
                  <c:v>1395.7172587269883</c:v>
                </c:pt>
                <c:pt idx="19">
                  <c:v>1473.2571064340432</c:v>
                </c:pt>
                <c:pt idx="20">
                  <c:v>1550.796954141098</c:v>
                </c:pt>
                <c:pt idx="21">
                  <c:v>1628.3368018481531</c:v>
                </c:pt>
                <c:pt idx="22">
                  <c:v>1705.8766495552079</c:v>
                </c:pt>
                <c:pt idx="23">
                  <c:v>1783.4164972622627</c:v>
                </c:pt>
                <c:pt idx="24">
                  <c:v>1860.9563449693178</c:v>
                </c:pt>
                <c:pt idx="25">
                  <c:v>1938.4961926763726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C2FC-4805-AD79-E33779350888}"/>
            </c:ext>
          </c:extLst>
        </c:ser>
        <c:ser>
          <c:idx val="8"/>
          <c:order val="8"/>
          <c:tx>
            <c:v>5-m long block / Option B 35 mm</c:v>
          </c:tx>
          <c:spPr>
            <a:ln>
              <a:solidFill>
                <a:srgbClr val="002060"/>
              </a:solidFill>
              <a:prstDash val="dash"/>
            </a:ln>
          </c:spPr>
          <c:marker>
            <c:symbol val="circle"/>
            <c:size val="6"/>
            <c:spPr>
              <a:solidFill>
                <a:schemeClr val="bg1"/>
              </a:solidFill>
              <a:ln>
                <a:solidFill>
                  <a:srgbClr val="002060"/>
                </a:solidFill>
              </a:ln>
            </c:spPr>
          </c:marker>
          <c:xVal>
            <c:numRef>
              <c:f>Loadline!$F$148:$F$173</c:f>
              <c:numCache>
                <c:formatCode>0.00</c:formatCode>
                <c:ptCount val="26"/>
                <c:pt idx="0">
                  <c:v>0</c:v>
                </c:pt>
                <c:pt idx="1">
                  <c:v>0.84723203999999996</c:v>
                </c:pt>
                <c:pt idx="2">
                  <c:v>1.6943666799999999</c:v>
                </c:pt>
                <c:pt idx="3">
                  <c:v>2.5285344599999999</c:v>
                </c:pt>
                <c:pt idx="4">
                  <c:v>3.2752732099999999</c:v>
                </c:pt>
                <c:pt idx="5">
                  <c:v>3.9579766599999999</c:v>
                </c:pt>
                <c:pt idx="6">
                  <c:v>4.6083795800000003</c:v>
                </c:pt>
                <c:pt idx="7">
                  <c:v>5.2394758599999998</c:v>
                </c:pt>
                <c:pt idx="8">
                  <c:v>5.8582574799999998</c:v>
                </c:pt>
                <c:pt idx="9">
                  <c:v>6.4687186700000003</c:v>
                </c:pt>
                <c:pt idx="10">
                  <c:v>7.0732324999999996</c:v>
                </c:pt>
                <c:pt idx="11">
                  <c:v>7.6719298499999997</c:v>
                </c:pt>
                <c:pt idx="12">
                  <c:v>8.2641975700000003</c:v>
                </c:pt>
                <c:pt idx="13">
                  <c:v>8.8504124700000002</c:v>
                </c:pt>
                <c:pt idx="14">
                  <c:v>9.4308849400000003</c:v>
                </c:pt>
                <c:pt idx="15">
                  <c:v>10.0062923</c:v>
                </c:pt>
                <c:pt idx="16">
                  <c:v>10.5765783</c:v>
                </c:pt>
                <c:pt idx="17">
                  <c:v>11.141169400000001</c:v>
                </c:pt>
                <c:pt idx="18">
                  <c:v>11.700487499999999</c:v>
                </c:pt>
                <c:pt idx="19">
                  <c:v>12.255053699999999</c:v>
                </c:pt>
                <c:pt idx="20">
                  <c:v>12.8055199</c:v>
                </c:pt>
                <c:pt idx="21">
                  <c:v>13.351679499999999</c:v>
                </c:pt>
                <c:pt idx="22">
                  <c:v>13.893140600000001</c:v>
                </c:pt>
                <c:pt idx="23">
                  <c:v>14.4294127</c:v>
                </c:pt>
                <c:pt idx="24">
                  <c:v>14.9600358</c:v>
                </c:pt>
                <c:pt idx="25">
                  <c:v>15.486253100000001</c:v>
                </c:pt>
              </c:numCache>
            </c:numRef>
          </c:xVal>
          <c:yVal>
            <c:numRef>
              <c:f>Loadline!$B$148:$B$173</c:f>
              <c:numCache>
                <c:formatCode>0.00</c:formatCode>
                <c:ptCount val="26"/>
                <c:pt idx="0" formatCode="General">
                  <c:v>0</c:v>
                </c:pt>
                <c:pt idx="1">
                  <c:v>77.539847707054903</c:v>
                </c:pt>
                <c:pt idx="2">
                  <c:v>155.07969541410981</c:v>
                </c:pt>
                <c:pt idx="3">
                  <c:v>232.61954312116472</c:v>
                </c:pt>
                <c:pt idx="4">
                  <c:v>310.15939082821961</c:v>
                </c:pt>
                <c:pt idx="5">
                  <c:v>387.6992385352745</c:v>
                </c:pt>
                <c:pt idx="6">
                  <c:v>465.23908624232945</c:v>
                </c:pt>
                <c:pt idx="7">
                  <c:v>542.77893394938428</c:v>
                </c:pt>
                <c:pt idx="8">
                  <c:v>620.31878165643923</c:v>
                </c:pt>
                <c:pt idx="9">
                  <c:v>697.85862936349417</c:v>
                </c:pt>
                <c:pt idx="10">
                  <c:v>775.39847707054901</c:v>
                </c:pt>
                <c:pt idx="11">
                  <c:v>852.93832477760395</c:v>
                </c:pt>
                <c:pt idx="12">
                  <c:v>930.4781724846589</c:v>
                </c:pt>
                <c:pt idx="13">
                  <c:v>1008.0180201917137</c:v>
                </c:pt>
                <c:pt idx="14">
                  <c:v>1085.5578678987686</c:v>
                </c:pt>
                <c:pt idx="15">
                  <c:v>1163.0977156058236</c:v>
                </c:pt>
                <c:pt idx="16">
                  <c:v>1240.6375633128785</c:v>
                </c:pt>
                <c:pt idx="17">
                  <c:v>1318.1774110199333</c:v>
                </c:pt>
                <c:pt idx="18">
                  <c:v>1395.7172587269883</c:v>
                </c:pt>
                <c:pt idx="19">
                  <c:v>1473.2571064340432</c:v>
                </c:pt>
                <c:pt idx="20">
                  <c:v>1550.796954141098</c:v>
                </c:pt>
                <c:pt idx="21">
                  <c:v>1628.3368018481531</c:v>
                </c:pt>
                <c:pt idx="22">
                  <c:v>1705.8766495552079</c:v>
                </c:pt>
                <c:pt idx="23">
                  <c:v>1783.4164972622627</c:v>
                </c:pt>
                <c:pt idx="24">
                  <c:v>1860.9563449693178</c:v>
                </c:pt>
                <c:pt idx="25">
                  <c:v>1938.4961926763726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C2FC-4805-AD79-E337793508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4425720"/>
        <c:axId val="154462168"/>
        <c:extLst>
          <c:ext xmlns:c15="http://schemas.microsoft.com/office/drawing/2012/chart" uri="{02D57815-91ED-43cb-92C2-25804820EDAC}">
            <c15:filteredScatterSeries>
              <c15:ser>
                <c:idx val="6"/>
                <c:order val="6"/>
                <c:tx>
                  <c:v>5-m long block / Option C</c:v>
                </c:tx>
                <c:spPr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c:spPr>
                <c:marker>
                  <c:symbol val="circle"/>
                  <c:size val="7"/>
                  <c:spPr>
                    <a:solidFill>
                      <a:schemeClr val="bg1"/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Loadline!$F$201:$F$226</c15:sqref>
                        </c15:formulaRef>
                      </c:ext>
                    </c:extLst>
                    <c:numCache>
                      <c:formatCode>0.00</c:formatCode>
                      <c:ptCount val="26"/>
                      <c:pt idx="0">
                        <c:v>0</c:v>
                      </c:pt>
                      <c:pt idx="1">
                        <c:v>0.76729787299999996</c:v>
                      </c:pt>
                      <c:pt idx="2">
                        <c:v>1.53456766</c:v>
                      </c:pt>
                      <c:pt idx="3">
                        <c:v>2.2997835499999999</c:v>
                      </c:pt>
                      <c:pt idx="4">
                        <c:v>3.0531311699999999</c:v>
                      </c:pt>
                      <c:pt idx="5">
                        <c:v>3.7866879199999999</c:v>
                      </c:pt>
                      <c:pt idx="6">
                        <c:v>4.4978656299999997</c:v>
                      </c:pt>
                      <c:pt idx="7">
                        <c:v>5.1775534199999997</c:v>
                      </c:pt>
                      <c:pt idx="8">
                        <c:v>5.8379903300000002</c:v>
                      </c:pt>
                      <c:pt idx="9">
                        <c:v>6.4870876099999997</c:v>
                      </c:pt>
                      <c:pt idx="10">
                        <c:v>7.1283999099999997</c:v>
                      </c:pt>
                      <c:pt idx="11">
                        <c:v>7.7623604100000003</c:v>
                      </c:pt>
                      <c:pt idx="12">
                        <c:v>8.3880976900000004</c:v>
                      </c:pt>
                      <c:pt idx="13">
                        <c:v>9.0066328099999993</c:v>
                      </c:pt>
                      <c:pt idx="14">
                        <c:v>9.6187470000000008</c:v>
                      </c:pt>
                      <c:pt idx="15">
                        <c:v>10.225052099999999</c:v>
                      </c:pt>
                      <c:pt idx="16">
                        <c:v>10.8258384</c:v>
                      </c:pt>
                      <c:pt idx="17">
                        <c:v>11.420301500000001</c:v>
                      </c:pt>
                      <c:pt idx="18">
                        <c:v>12.009024200000001</c:v>
                      </c:pt>
                      <c:pt idx="19">
                        <c:v>12.5926999</c:v>
                      </c:pt>
                      <c:pt idx="20">
                        <c:v>13.1719662</c:v>
                      </c:pt>
                      <c:pt idx="21">
                        <c:v>13.746603500000001</c:v>
                      </c:pt>
                      <c:pt idx="22">
                        <c:v>14.3163482</c:v>
                      </c:pt>
                      <c:pt idx="23">
                        <c:v>14.8806098</c:v>
                      </c:pt>
                      <c:pt idx="24">
                        <c:v>15.4391757</c:v>
                      </c:pt>
                      <c:pt idx="25">
                        <c:v>15.9937019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Loadline!$B$201:$B$226</c15:sqref>
                        </c15:formulaRef>
                      </c:ext>
                    </c:extLst>
                    <c:numCache>
                      <c:formatCode>0.00</c:formatCode>
                      <c:ptCount val="26"/>
                      <c:pt idx="0" formatCode="General">
                        <c:v>0</c:v>
                      </c:pt>
                      <c:pt idx="1">
                        <c:v>77.539847707054903</c:v>
                      </c:pt>
                      <c:pt idx="2">
                        <c:v>155.07969541410981</c:v>
                      </c:pt>
                      <c:pt idx="3">
                        <c:v>232.61954312116472</c:v>
                      </c:pt>
                      <c:pt idx="4">
                        <c:v>310.15939082821961</c:v>
                      </c:pt>
                      <c:pt idx="5">
                        <c:v>387.6992385352745</c:v>
                      </c:pt>
                      <c:pt idx="6">
                        <c:v>465.23908624232945</c:v>
                      </c:pt>
                      <c:pt idx="7">
                        <c:v>542.77893394938428</c:v>
                      </c:pt>
                      <c:pt idx="8">
                        <c:v>620.31878165643923</c:v>
                      </c:pt>
                      <c:pt idx="9">
                        <c:v>697.85862936349417</c:v>
                      </c:pt>
                      <c:pt idx="10">
                        <c:v>775.39847707054901</c:v>
                      </c:pt>
                      <c:pt idx="11">
                        <c:v>852.93832477760395</c:v>
                      </c:pt>
                      <c:pt idx="12">
                        <c:v>930.4781724846589</c:v>
                      </c:pt>
                      <c:pt idx="13">
                        <c:v>1008.0180201917137</c:v>
                      </c:pt>
                      <c:pt idx="14">
                        <c:v>1085.5578678987686</c:v>
                      </c:pt>
                      <c:pt idx="15">
                        <c:v>1163.0977156058236</c:v>
                      </c:pt>
                      <c:pt idx="16">
                        <c:v>1240.6375633128785</c:v>
                      </c:pt>
                      <c:pt idx="17">
                        <c:v>1318.1774110199333</c:v>
                      </c:pt>
                      <c:pt idx="18">
                        <c:v>1395.7172587269883</c:v>
                      </c:pt>
                      <c:pt idx="19">
                        <c:v>1473.2571064340432</c:v>
                      </c:pt>
                      <c:pt idx="20">
                        <c:v>1550.796954141098</c:v>
                      </c:pt>
                      <c:pt idx="21">
                        <c:v>1628.3368018481531</c:v>
                      </c:pt>
                      <c:pt idx="22">
                        <c:v>1705.8766495552079</c:v>
                      </c:pt>
                      <c:pt idx="23">
                        <c:v>1783.4164972622627</c:v>
                      </c:pt>
                      <c:pt idx="24">
                        <c:v>1860.9563449693178</c:v>
                      </c:pt>
                      <c:pt idx="25">
                        <c:v>1938.4961926763726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8-C2FC-4805-AD79-E33779350888}"/>
                  </c:ext>
                </c:extLst>
              </c15:ser>
            </c15:filteredScatterSeries>
          </c:ext>
        </c:extLst>
      </c:scatterChart>
      <c:valAx>
        <c:axId val="204425720"/>
        <c:scaling>
          <c:orientation val="minMax"/>
          <c:max val="17"/>
          <c:min val="10"/>
        </c:scaling>
        <c:delete val="0"/>
        <c:axPos val="b"/>
        <c:minorGridlines>
          <c:spPr>
            <a:ln>
              <a:solidFill>
                <a:schemeClr val="tx1">
                  <a:tint val="50000"/>
                  <a:shade val="95000"/>
                  <a:satMod val="105000"/>
                </a:schemeClr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Peak Field (T)</a:t>
                </a:r>
              </a:p>
            </c:rich>
          </c:tx>
          <c:overlay val="0"/>
        </c:title>
        <c:numFmt formatCode="0.0" sourceLinked="0"/>
        <c:majorTickMark val="out"/>
        <c:minorTickMark val="none"/>
        <c:tickLblPos val="nextTo"/>
        <c:crossAx val="154462168"/>
        <c:crosses val="autoZero"/>
        <c:crossBetween val="midCat"/>
        <c:majorUnit val="0.5"/>
        <c:minorUnit val="0.5"/>
      </c:valAx>
      <c:valAx>
        <c:axId val="154462168"/>
        <c:scaling>
          <c:orientation val="minMax"/>
          <c:max val="3000"/>
          <c:min val="600"/>
        </c:scaling>
        <c:delete val="0"/>
        <c:axPos val="l"/>
        <c:minorGridlines>
          <c:spPr>
            <a:ln>
              <a:solidFill>
                <a:schemeClr val="tx1">
                  <a:tint val="50000"/>
                  <a:shade val="95000"/>
                  <a:satMod val="105000"/>
                </a:schemeClr>
              </a:solidFill>
            </a:ln>
          </c:spPr>
        </c:min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SC Jc [A/mm</a:t>
                </a:r>
                <a:r>
                  <a:rPr lang="en-GB" baseline="30000"/>
                  <a:t>2</a:t>
                </a:r>
                <a:r>
                  <a:rPr lang="en-GB"/>
                  <a:t>]</a:t>
                </a:r>
              </a:p>
            </c:rich>
          </c:tx>
          <c:overlay val="0"/>
        </c:title>
        <c:numFmt formatCode="0" sourceLinked="0"/>
        <c:majorTickMark val="out"/>
        <c:minorTickMark val="none"/>
        <c:tickLblPos val="nextTo"/>
        <c:crossAx val="204425720"/>
        <c:crosses val="autoZero"/>
        <c:crossBetween val="midCat"/>
        <c:minorUnit val="50"/>
      </c:valAx>
    </c:plotArea>
    <c:legend>
      <c:legendPos val="r"/>
      <c:layout>
        <c:manualLayout>
          <c:xMode val="edge"/>
          <c:yMode val="edge"/>
          <c:x val="0.14585611490108852"/>
          <c:y val="3.7078568232500081E-2"/>
          <c:w val="0.28530077154424444"/>
          <c:h val="0.32365726887809992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 rot="0" vert="horz" anchor="ctr" anchorCtr="0"/>
        <a:lstStyle/>
        <a:p>
          <a:pPr>
            <a:defRPr sz="105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600" b="0"/>
      </a:pPr>
      <a:endParaRPr lang="en-US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891269480867665"/>
          <c:y val="3.079951848445792E-2"/>
          <c:w val="0.80775879417317153"/>
          <c:h val="0.83420284589548077"/>
        </c:manualLayout>
      </c:layout>
      <c:scatterChart>
        <c:scatterStyle val="smoothMarker"/>
        <c:varyColors val="0"/>
        <c:ser>
          <c:idx val="0"/>
          <c:order val="0"/>
          <c:tx>
            <c:v>HFM Spec 4.5 K</c:v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9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HFM_Critical_Surface!$E$57:$E$77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HFM_Critical_Surface!$I$57:$I$77</c:f>
              <c:numCache>
                <c:formatCode>0.0</c:formatCode>
                <c:ptCount val="21"/>
                <c:pt idx="0">
                  <c:v>298.95478005942954</c:v>
                </c:pt>
                <c:pt idx="1">
                  <c:v>364.94176737869526</c:v>
                </c:pt>
                <c:pt idx="2">
                  <c:v>438.58246213489798</c:v>
                </c:pt>
                <c:pt idx="3">
                  <c:v>520.22182712054394</c:v>
                </c:pt>
                <c:pt idx="4">
                  <c:v>610.23441767422742</c:v>
                </c:pt>
                <c:pt idx="5">
                  <c:v>709.02794259190796</c:v>
                </c:pt>
                <c:pt idx="6">
                  <c:v>817.04737677389676</c:v>
                </c:pt>
                <c:pt idx="7">
                  <c:v>934.77973090846956</c:v>
                </c:pt>
                <c:pt idx="8">
                  <c:v>1062.7596075643571</c:v>
                </c:pt>
                <c:pt idx="9">
                  <c:v>1201.5757035993743</c:v>
                </c:pt>
                <c:pt idx="10">
                  <c:v>1351.8784578009609</c:v>
                </c:pt>
                <c:pt idx="11">
                  <c:v>1514.3890928820442</c:v>
                </c:pt>
                <c:pt idx="12">
                  <c:v>1689.9103660934429</c:v>
                </c:pt>
                <c:pt idx="13">
                  <c:v>1879.3394279400602</c:v>
                </c:pt>
                <c:pt idx="14">
                  <c:v>2083.6833010091405</c:v>
                </c:pt>
                <c:pt idx="15">
                  <c:v>2304.0776409178661</c:v>
                </c:pt>
                <c:pt idx="16">
                  <c:v>2541.8096434278391</c:v>
                </c:pt>
                <c:pt idx="17">
                  <c:v>2798.3462369541426</c:v>
                </c:pt>
                <c:pt idx="18">
                  <c:v>3075.3690790118367</c:v>
                </c:pt>
                <c:pt idx="19">
                  <c:v>3374.8184048151311</c:v>
                </c:pt>
                <c:pt idx="20">
                  <c:v>3698.9485263320412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D49-431C-A078-CEEA012A75C3}"/>
            </c:ext>
          </c:extLst>
        </c:ser>
        <c:ser>
          <c:idx val="1"/>
          <c:order val="1"/>
          <c:tx>
            <c:v>HFM Spec. 1.9 K</c:v>
          </c:tx>
          <c:spPr>
            <a:ln w="25400">
              <a:solidFill>
                <a:schemeClr val="accent1"/>
              </a:solidFill>
            </a:ln>
          </c:spPr>
          <c:marker>
            <c:symbol val="circle"/>
            <c:size val="8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HFM_Critical_Surface!$E$11:$E$31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HFM_Critical_Surface!$I$11:$I$31</c:f>
              <c:numCache>
                <c:formatCode>0.0</c:formatCode>
                <c:ptCount val="21"/>
                <c:pt idx="0">
                  <c:v>691.57632570505029</c:v>
                </c:pt>
                <c:pt idx="1">
                  <c:v>788.09650147992534</c:v>
                </c:pt>
                <c:pt idx="2">
                  <c:v>892.49585539037844</c:v>
                </c:pt>
                <c:pt idx="3">
                  <c:v>1005.1471387420743</c:v>
                </c:pt>
                <c:pt idx="4">
                  <c:v>1126.4555479227522</c:v>
                </c:pt>
                <c:pt idx="5">
                  <c:v>1256.8626564977963</c:v>
                </c:pt>
                <c:pt idx="6">
                  <c:v>1396.8509591523193</c:v>
                </c:pt>
                <c:pt idx="7">
                  <c:v>1546.9491445846802</c:v>
                </c:pt>
                <c:pt idx="8">
                  <c:v>1707.7382412804138</c:v>
                </c:pt>
                <c:pt idx="9">
                  <c:v>1879.8588141333587</c:v>
                </c:pt>
                <c:pt idx="10">
                  <c:v>2064.0194333781983</c:v>
                </c:pt>
                <c:pt idx="11">
                  <c:v>2261.0066933019134</c:v>
                </c:pt>
                <c:pt idx="12">
                  <c:v>2471.6971308818624</c:v>
                </c:pt>
                <c:pt idx="13">
                  <c:v>2697.0714896233394</c:v>
                </c:pt>
                <c:pt idx="14">
                  <c:v>2938.2318994999969</c:v>
                </c:pt>
                <c:pt idx="15">
                  <c:v>3196.4227114292948</c:v>
                </c:pt>
                <c:pt idx="16">
                  <c:v>3473.0559504390139</c:v>
                </c:pt>
                <c:pt idx="17">
                  <c:v>3769.7426592163602</c:v>
                </c:pt>
                <c:pt idx="18">
                  <c:v>4088.3318277809317</c:v>
                </c:pt>
                <c:pt idx="19">
                  <c:v>4430.9591973505103</c:v>
                </c:pt>
                <c:pt idx="20">
                  <c:v>4800.1090655511653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D49-431C-A078-CEEA012A75C3}"/>
            </c:ext>
          </c:extLst>
        </c:ser>
        <c:ser>
          <c:idx val="2"/>
          <c:order val="2"/>
          <c:tx>
            <c:v>Bond 14T single</c:v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noFill/>
              </a:ln>
            </c:spPr>
          </c:marker>
          <c:dPt>
            <c:idx val="14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2-AD49-431C-A078-CEEA012A75C3}"/>
              </c:ext>
            </c:extLst>
          </c:dPt>
          <c:xVal>
            <c:numRef>
              <c:f>Loadline!$F$4:$F$25</c:f>
              <c:numCache>
                <c:formatCode>0.00</c:formatCode>
                <c:ptCount val="22"/>
                <c:pt idx="0">
                  <c:v>0</c:v>
                </c:pt>
                <c:pt idx="1">
                  <c:v>1.491725</c:v>
                </c:pt>
                <c:pt idx="2">
                  <c:v>2.9343699999999999</c:v>
                </c:pt>
                <c:pt idx="3">
                  <c:v>4.2631319999999997</c:v>
                </c:pt>
                <c:pt idx="4">
                  <c:v>5.47485</c:v>
                </c:pt>
                <c:pt idx="5">
                  <c:v>6.6147280000000004</c:v>
                </c:pt>
                <c:pt idx="6">
                  <c:v>7.6952150000000001</c:v>
                </c:pt>
                <c:pt idx="7">
                  <c:v>8.7072500000000002</c:v>
                </c:pt>
                <c:pt idx="8">
                  <c:v>9.6912739999999999</c:v>
                </c:pt>
                <c:pt idx="9">
                  <c:v>10.666767999999999</c:v>
                </c:pt>
                <c:pt idx="10">
                  <c:v>11.637005</c:v>
                </c:pt>
                <c:pt idx="11">
                  <c:v>12.603603</c:v>
                </c:pt>
                <c:pt idx="12">
                  <c:v>13.567572999999999</c:v>
                </c:pt>
                <c:pt idx="13">
                  <c:v>14.529645</c:v>
                </c:pt>
                <c:pt idx="14">
                  <c:v>14.85</c:v>
                </c:pt>
                <c:pt idx="15">
                  <c:v>15.490275</c:v>
                </c:pt>
                <c:pt idx="16">
                  <c:v>16.449807</c:v>
                </c:pt>
                <c:pt idx="17">
                  <c:v>17.408534</c:v>
                </c:pt>
                <c:pt idx="18">
                  <c:v>18.366588</c:v>
                </c:pt>
                <c:pt idx="19">
                  <c:v>19.324045000000002</c:v>
                </c:pt>
                <c:pt idx="20">
                  <c:v>20.280944999999999</c:v>
                </c:pt>
                <c:pt idx="21">
                  <c:v>21.237348999999998</c:v>
                </c:pt>
              </c:numCache>
            </c:numRef>
          </c:xVal>
          <c:yVal>
            <c:numRef>
              <c:f>Loadline!$B$4:$B$25</c:f>
              <c:numCache>
                <c:formatCode>0.00</c:formatCode>
                <c:ptCount val="22"/>
                <c:pt idx="0" formatCode="General">
                  <c:v>0</c:v>
                </c:pt>
                <c:pt idx="1">
                  <c:v>74.992559621298284</c:v>
                </c:pt>
                <c:pt idx="2">
                  <c:v>149.98511924259657</c:v>
                </c:pt>
                <c:pt idx="3">
                  <c:v>224.97767886389485</c:v>
                </c:pt>
                <c:pt idx="4">
                  <c:v>299.97023848519314</c:v>
                </c:pt>
                <c:pt idx="5">
                  <c:v>374.96279810649145</c:v>
                </c:pt>
                <c:pt idx="6">
                  <c:v>449.9553577277897</c:v>
                </c:pt>
                <c:pt idx="7">
                  <c:v>524.94791734908802</c:v>
                </c:pt>
                <c:pt idx="8">
                  <c:v>599.94047697038627</c:v>
                </c:pt>
                <c:pt idx="9">
                  <c:v>674.93303659168464</c:v>
                </c:pt>
                <c:pt idx="10">
                  <c:v>749.9255962129829</c:v>
                </c:pt>
                <c:pt idx="11">
                  <c:v>824.91815583428104</c:v>
                </c:pt>
                <c:pt idx="12">
                  <c:v>899.91071545557941</c:v>
                </c:pt>
                <c:pt idx="13">
                  <c:v>974.90327507687766</c:v>
                </c:pt>
                <c:pt idx="14">
                  <c:v>999.90079495064379</c:v>
                </c:pt>
                <c:pt idx="15">
                  <c:v>1049.895834698176</c:v>
                </c:pt>
                <c:pt idx="16">
                  <c:v>1124.8883943194742</c:v>
                </c:pt>
                <c:pt idx="17">
                  <c:v>1199.8809539407725</c:v>
                </c:pt>
                <c:pt idx="18">
                  <c:v>1274.8735135620707</c:v>
                </c:pt>
                <c:pt idx="19">
                  <c:v>1349.8660731833693</c:v>
                </c:pt>
                <c:pt idx="20">
                  <c:v>1424.8586328046674</c:v>
                </c:pt>
                <c:pt idx="21">
                  <c:v>1499.8511924259658</c:v>
                </c:pt>
              </c:numCache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3-AD49-431C-A078-CEEA012A75C3}"/>
            </c:ext>
          </c:extLst>
        </c:ser>
        <c:ser>
          <c:idx val="4"/>
          <c:order val="3"/>
          <c:tx>
            <c:v>MQXF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Loadline!$P$42:$P$51</c:f>
              <c:numCache>
                <c:formatCode>General</c:formatCode>
                <c:ptCount val="10"/>
                <c:pt idx="0">
                  <c:v>4.4119000000000002</c:v>
                </c:pt>
                <c:pt idx="1">
                  <c:v>6.4874999999999998</c:v>
                </c:pt>
                <c:pt idx="2">
                  <c:v>8.5000999999999998</c:v>
                </c:pt>
                <c:pt idx="3">
                  <c:v>9.8094000000000001</c:v>
                </c:pt>
                <c:pt idx="4">
                  <c:v>11.414</c:v>
                </c:pt>
                <c:pt idx="5">
                  <c:v>12.054399999999999</c:v>
                </c:pt>
                <c:pt idx="6">
                  <c:v>12.3322</c:v>
                </c:pt>
                <c:pt idx="7">
                  <c:v>13.383800000000001</c:v>
                </c:pt>
                <c:pt idx="8">
                  <c:v>14.491899999999999</c:v>
                </c:pt>
                <c:pt idx="9">
                  <c:v>15.6243</c:v>
                </c:pt>
              </c:numCache>
            </c:numRef>
          </c:xVal>
          <c:yVal>
            <c:numRef>
              <c:f>Loadline!$S$42:$S$51</c:f>
              <c:numCache>
                <c:formatCode>General</c:formatCode>
                <c:ptCount val="10"/>
                <c:pt idx="0">
                  <c:v>581.54885780291181</c:v>
                </c:pt>
                <c:pt idx="1">
                  <c:v>872.32328670436766</c:v>
                </c:pt>
                <c:pt idx="2">
                  <c:v>1163.0977156058236</c:v>
                </c:pt>
                <c:pt idx="3">
                  <c:v>1356.9473348734609</c:v>
                </c:pt>
                <c:pt idx="4">
                  <c:v>1596.3516146689929</c:v>
                </c:pt>
                <c:pt idx="5">
                  <c:v>1692.3071762064733</c:v>
                </c:pt>
                <c:pt idx="6">
                  <c:v>1733.9848443490152</c:v>
                </c:pt>
                <c:pt idx="7">
                  <c:v>1891.9722840521397</c:v>
                </c:pt>
                <c:pt idx="8">
                  <c:v>2058.6829566223078</c:v>
                </c:pt>
                <c:pt idx="9">
                  <c:v>2229.2706215778285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AD49-431C-A078-CEEA012A75C3}"/>
            </c:ext>
          </c:extLst>
        </c:ser>
        <c:ser>
          <c:idx val="6"/>
          <c:order val="6"/>
          <c:tx>
            <c:v>5-m long block / Option C 35 mm</c:v>
          </c:tx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</c:marker>
          <c:xVal>
            <c:numRef>
              <c:f>Loadline!$F$201:$F$226</c:f>
              <c:numCache>
                <c:formatCode>0.00</c:formatCode>
                <c:ptCount val="26"/>
                <c:pt idx="0">
                  <c:v>0</c:v>
                </c:pt>
                <c:pt idx="1">
                  <c:v>0.76729787299999996</c:v>
                </c:pt>
                <c:pt idx="2">
                  <c:v>1.53456766</c:v>
                </c:pt>
                <c:pt idx="3">
                  <c:v>2.2997835499999999</c:v>
                </c:pt>
                <c:pt idx="4">
                  <c:v>3.0531311699999999</c:v>
                </c:pt>
                <c:pt idx="5">
                  <c:v>3.7866879199999999</c:v>
                </c:pt>
                <c:pt idx="6">
                  <c:v>4.4978656299999997</c:v>
                </c:pt>
                <c:pt idx="7">
                  <c:v>5.1775534199999997</c:v>
                </c:pt>
                <c:pt idx="8">
                  <c:v>5.8379903300000002</c:v>
                </c:pt>
                <c:pt idx="9">
                  <c:v>6.4870876099999997</c:v>
                </c:pt>
                <c:pt idx="10">
                  <c:v>7.1283999099999997</c:v>
                </c:pt>
                <c:pt idx="11">
                  <c:v>7.7623604100000003</c:v>
                </c:pt>
                <c:pt idx="12">
                  <c:v>8.3880976900000004</c:v>
                </c:pt>
                <c:pt idx="13">
                  <c:v>9.0066328099999993</c:v>
                </c:pt>
                <c:pt idx="14">
                  <c:v>9.6187470000000008</c:v>
                </c:pt>
                <c:pt idx="15">
                  <c:v>10.225052099999999</c:v>
                </c:pt>
                <c:pt idx="16">
                  <c:v>10.8258384</c:v>
                </c:pt>
                <c:pt idx="17">
                  <c:v>11.420301500000001</c:v>
                </c:pt>
                <c:pt idx="18">
                  <c:v>12.009024200000001</c:v>
                </c:pt>
                <c:pt idx="19">
                  <c:v>12.5926999</c:v>
                </c:pt>
                <c:pt idx="20">
                  <c:v>13.1719662</c:v>
                </c:pt>
                <c:pt idx="21">
                  <c:v>13.746603500000001</c:v>
                </c:pt>
                <c:pt idx="22">
                  <c:v>14.3163482</c:v>
                </c:pt>
                <c:pt idx="23">
                  <c:v>14.8806098</c:v>
                </c:pt>
                <c:pt idx="24">
                  <c:v>15.4391757</c:v>
                </c:pt>
                <c:pt idx="25">
                  <c:v>15.9937019</c:v>
                </c:pt>
              </c:numCache>
            </c:numRef>
          </c:xVal>
          <c:yVal>
            <c:numRef>
              <c:f>Loadline!$B$201:$B$226</c:f>
              <c:numCache>
                <c:formatCode>0.00</c:formatCode>
                <c:ptCount val="26"/>
                <c:pt idx="0" formatCode="General">
                  <c:v>0</c:v>
                </c:pt>
                <c:pt idx="1">
                  <c:v>77.539847707054903</c:v>
                </c:pt>
                <c:pt idx="2">
                  <c:v>155.07969541410981</c:v>
                </c:pt>
                <c:pt idx="3">
                  <c:v>232.61954312116472</c:v>
                </c:pt>
                <c:pt idx="4">
                  <c:v>310.15939082821961</c:v>
                </c:pt>
                <c:pt idx="5">
                  <c:v>387.6992385352745</c:v>
                </c:pt>
                <c:pt idx="6">
                  <c:v>465.23908624232945</c:v>
                </c:pt>
                <c:pt idx="7">
                  <c:v>542.77893394938428</c:v>
                </c:pt>
                <c:pt idx="8">
                  <c:v>620.31878165643923</c:v>
                </c:pt>
                <c:pt idx="9">
                  <c:v>697.85862936349417</c:v>
                </c:pt>
                <c:pt idx="10">
                  <c:v>775.39847707054901</c:v>
                </c:pt>
                <c:pt idx="11">
                  <c:v>852.93832477760395</c:v>
                </c:pt>
                <c:pt idx="12">
                  <c:v>930.4781724846589</c:v>
                </c:pt>
                <c:pt idx="13">
                  <c:v>1008.0180201917137</c:v>
                </c:pt>
                <c:pt idx="14">
                  <c:v>1085.5578678987686</c:v>
                </c:pt>
                <c:pt idx="15">
                  <c:v>1163.0977156058236</c:v>
                </c:pt>
                <c:pt idx="16">
                  <c:v>1240.6375633128785</c:v>
                </c:pt>
                <c:pt idx="17">
                  <c:v>1318.1774110199333</c:v>
                </c:pt>
                <c:pt idx="18">
                  <c:v>1395.7172587269883</c:v>
                </c:pt>
                <c:pt idx="19">
                  <c:v>1473.2571064340432</c:v>
                </c:pt>
                <c:pt idx="20">
                  <c:v>1550.796954141098</c:v>
                </c:pt>
                <c:pt idx="21">
                  <c:v>1628.3368018481531</c:v>
                </c:pt>
                <c:pt idx="22">
                  <c:v>1705.8766495552079</c:v>
                </c:pt>
                <c:pt idx="23">
                  <c:v>1783.4164972622627</c:v>
                </c:pt>
                <c:pt idx="24">
                  <c:v>1860.9563449693178</c:v>
                </c:pt>
                <c:pt idx="25">
                  <c:v>1938.4961926763726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AD49-431C-A078-CEEA012A75C3}"/>
            </c:ext>
          </c:extLst>
        </c:ser>
        <c:ser>
          <c:idx val="9"/>
          <c:order val="9"/>
          <c:tx>
            <c:v>5-m long block / Option D 35 mm</c:v>
          </c:tx>
          <c:xVal>
            <c:numRef>
              <c:f>Loadline!$F$232:$F$257</c:f>
              <c:numCache>
                <c:formatCode>0.00</c:formatCode>
                <c:ptCount val="26"/>
                <c:pt idx="0">
                  <c:v>0</c:v>
                </c:pt>
                <c:pt idx="1">
                  <c:v>0.74734533400000003</c:v>
                </c:pt>
                <c:pt idx="2">
                  <c:v>1.4946515899999999</c:v>
                </c:pt>
                <c:pt idx="3">
                  <c:v>2.2391341100000002</c:v>
                </c:pt>
                <c:pt idx="4">
                  <c:v>2.9696243099999999</c:v>
                </c:pt>
                <c:pt idx="5">
                  <c:v>3.6793529500000002</c:v>
                </c:pt>
                <c:pt idx="6">
                  <c:v>4.3662981600000004</c:v>
                </c:pt>
                <c:pt idx="7">
                  <c:v>5.0211961599999997</c:v>
                </c:pt>
                <c:pt idx="8">
                  <c:v>5.6570286200000002</c:v>
                </c:pt>
                <c:pt idx="9">
                  <c:v>6.2815532599999999</c:v>
                </c:pt>
                <c:pt idx="10">
                  <c:v>6.8983588899999999</c:v>
                </c:pt>
                <c:pt idx="11">
                  <c:v>7.5080713799999996</c:v>
                </c:pt>
                <c:pt idx="12">
                  <c:v>8.1100580499999992</c:v>
                </c:pt>
                <c:pt idx="13">
                  <c:v>8.7051104299999995</c:v>
                </c:pt>
                <c:pt idx="14">
                  <c:v>9.2937870700000005</c:v>
                </c:pt>
                <c:pt idx="15">
                  <c:v>9.8765892399999995</c:v>
                </c:pt>
                <c:pt idx="16">
                  <c:v>10.452969299999999</c:v>
                </c:pt>
                <c:pt idx="17">
                  <c:v>11.0225744</c:v>
                </c:pt>
                <c:pt idx="18">
                  <c:v>11.586600900000001</c:v>
                </c:pt>
                <c:pt idx="19">
                  <c:v>12.1457067</c:v>
                </c:pt>
                <c:pt idx="20">
                  <c:v>12.6999707</c:v>
                </c:pt>
                <c:pt idx="21">
                  <c:v>13.248828400000001</c:v>
                </c:pt>
                <c:pt idx="22">
                  <c:v>13.791727399999999</c:v>
                </c:pt>
                <c:pt idx="23">
                  <c:v>14.3282484</c:v>
                </c:pt>
                <c:pt idx="24">
                  <c:v>14.8603153</c:v>
                </c:pt>
                <c:pt idx="25">
                  <c:v>15.389526999999999</c:v>
                </c:pt>
              </c:numCache>
            </c:numRef>
          </c:xVal>
          <c:yVal>
            <c:numRef>
              <c:f>Loadline!$B$232:$B$257</c:f>
              <c:numCache>
                <c:formatCode>0.00</c:formatCode>
                <c:ptCount val="26"/>
                <c:pt idx="0" formatCode="General">
                  <c:v>0</c:v>
                </c:pt>
                <c:pt idx="1">
                  <c:v>77.539847707054903</c:v>
                </c:pt>
                <c:pt idx="2">
                  <c:v>155.07969541410981</c:v>
                </c:pt>
                <c:pt idx="3">
                  <c:v>232.61954312116472</c:v>
                </c:pt>
                <c:pt idx="4">
                  <c:v>310.15939082821961</c:v>
                </c:pt>
                <c:pt idx="5">
                  <c:v>387.6992385352745</c:v>
                </c:pt>
                <c:pt idx="6">
                  <c:v>465.23908624232945</c:v>
                </c:pt>
                <c:pt idx="7">
                  <c:v>542.77893394938428</c:v>
                </c:pt>
                <c:pt idx="8">
                  <c:v>620.31878165643923</c:v>
                </c:pt>
                <c:pt idx="9">
                  <c:v>697.85862936349417</c:v>
                </c:pt>
                <c:pt idx="10">
                  <c:v>775.39847707054901</c:v>
                </c:pt>
                <c:pt idx="11">
                  <c:v>852.93832477760395</c:v>
                </c:pt>
                <c:pt idx="12">
                  <c:v>930.4781724846589</c:v>
                </c:pt>
                <c:pt idx="13">
                  <c:v>1008.0180201917137</c:v>
                </c:pt>
                <c:pt idx="14">
                  <c:v>1085.5578678987686</c:v>
                </c:pt>
                <c:pt idx="15">
                  <c:v>1163.0977156058236</c:v>
                </c:pt>
                <c:pt idx="16">
                  <c:v>1240.6375633128785</c:v>
                </c:pt>
                <c:pt idx="17">
                  <c:v>1318.1774110199333</c:v>
                </c:pt>
                <c:pt idx="18">
                  <c:v>1395.7172587269883</c:v>
                </c:pt>
                <c:pt idx="19">
                  <c:v>1473.2571064340432</c:v>
                </c:pt>
                <c:pt idx="20">
                  <c:v>1550.796954141098</c:v>
                </c:pt>
                <c:pt idx="21">
                  <c:v>1628.3368018481531</c:v>
                </c:pt>
                <c:pt idx="22">
                  <c:v>1705.8766495552079</c:v>
                </c:pt>
                <c:pt idx="23">
                  <c:v>1783.4164972622627</c:v>
                </c:pt>
                <c:pt idx="24">
                  <c:v>1860.9563449693178</c:v>
                </c:pt>
                <c:pt idx="25">
                  <c:v>1938.4961926763726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AD49-431C-A078-CEEA012A75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4425720"/>
        <c:axId val="154462168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4"/>
                <c:tx>
                  <c:v>5-m long block / Option A 40 mm</c:v>
                </c:tx>
                <c:spPr>
                  <a:ln>
                    <a:solidFill>
                      <a:srgbClr val="7030A0"/>
                    </a:solidFill>
                  </a:ln>
                </c:spPr>
                <c:marker>
                  <c:symbol val="square"/>
                  <c:size val="7"/>
                  <c:spPr>
                    <a:solidFill>
                      <a:schemeClr val="bg1"/>
                    </a:solidFill>
                    <a:ln>
                      <a:solidFill>
                        <a:srgbClr val="7030A0"/>
                      </a:solidFill>
                    </a:ln>
                  </c:spPr>
                </c:marker>
                <c:dPt>
                  <c:idx val="14"/>
                  <c:marker>
                    <c:symbol val="square"/>
                    <c:size val="10"/>
                  </c:marker>
                  <c:bubble3D val="0"/>
                  <c:extLst>
                    <c:ext xmlns:c16="http://schemas.microsoft.com/office/drawing/2014/chart" uri="{C3380CC4-5D6E-409C-BE32-E72D297353CC}">
                      <c16:uniqueId val="{00000009-AD49-431C-A078-CEEA012A75C3}"/>
                    </c:ext>
                  </c:extLst>
                </c:dPt>
                <c:xVal>
                  <c:numRef>
                    <c:extLst>
                      <c:ext uri="{02D57815-91ED-43cb-92C2-25804820EDAC}">
                        <c15:formulaRef>
                          <c15:sqref>Loadline!$F$29:$F$54</c15:sqref>
                        </c15:formulaRef>
                      </c:ext>
                    </c:extLst>
                    <c:numCache>
                      <c:formatCode>0.00</c:formatCode>
                      <c:ptCount val="26"/>
                      <c:pt idx="0">
                        <c:v>0</c:v>
                      </c:pt>
                      <c:pt idx="1">
                        <c:v>0.85785199599999995</c:v>
                      </c:pt>
                      <c:pt idx="2">
                        <c:v>1.71558027</c:v>
                      </c:pt>
                      <c:pt idx="3">
                        <c:v>2.5575179800000001</c:v>
                      </c:pt>
                      <c:pt idx="4">
                        <c:v>3.30358704</c:v>
                      </c:pt>
                      <c:pt idx="5">
                        <c:v>3.985074</c:v>
                      </c:pt>
                      <c:pt idx="6">
                        <c:v>4.6346103100000002</c:v>
                      </c:pt>
                      <c:pt idx="7">
                        <c:v>5.2642644900000004</c:v>
                      </c:pt>
                      <c:pt idx="8">
                        <c:v>5.8818275900000003</c:v>
                      </c:pt>
                      <c:pt idx="9">
                        <c:v>6.4909621399999997</c:v>
                      </c:pt>
                      <c:pt idx="10">
                        <c:v>7.0939781399999999</c:v>
                      </c:pt>
                      <c:pt idx="11">
                        <c:v>7.6911664999999996</c:v>
                      </c:pt>
                      <c:pt idx="12">
                        <c:v>8.28201593</c:v>
                      </c:pt>
                      <c:pt idx="13">
                        <c:v>8.8669884999999997</c:v>
                      </c:pt>
                      <c:pt idx="14">
                        <c:v>9.4463132299999995</c:v>
                      </c:pt>
                      <c:pt idx="15">
                        <c:v>10.0208542</c:v>
                      </c:pt>
                      <c:pt idx="16">
                        <c:v>10.590513</c:v>
                      </c:pt>
                      <c:pt idx="17">
                        <c:v>11.1542148</c:v>
                      </c:pt>
                      <c:pt idx="18">
                        <c:v>11.712521600000001</c:v>
                      </c:pt>
                      <c:pt idx="19">
                        <c:v>12.2661464</c:v>
                      </c:pt>
                      <c:pt idx="20">
                        <c:v>12.815709200000001</c:v>
                      </c:pt>
                      <c:pt idx="21">
                        <c:v>13.360823999999999</c:v>
                      </c:pt>
                      <c:pt idx="22">
                        <c:v>13.901109</c:v>
                      </c:pt>
                      <c:pt idx="23">
                        <c:v>14.436014699999999</c:v>
                      </c:pt>
                      <c:pt idx="24">
                        <c:v>14.965268099999999</c:v>
                      </c:pt>
                      <c:pt idx="25">
                        <c:v>15.490551099999999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Loadline!$B$29:$B$54</c15:sqref>
                        </c15:formulaRef>
                      </c:ext>
                    </c:extLst>
                    <c:numCache>
                      <c:formatCode>0.00</c:formatCode>
                      <c:ptCount val="26"/>
                      <c:pt idx="0" formatCode="General">
                        <c:v>0</c:v>
                      </c:pt>
                      <c:pt idx="1">
                        <c:v>77.539847707054903</c:v>
                      </c:pt>
                      <c:pt idx="2">
                        <c:v>155.07969541410981</c:v>
                      </c:pt>
                      <c:pt idx="3">
                        <c:v>232.61954312116472</c:v>
                      </c:pt>
                      <c:pt idx="4">
                        <c:v>310.15939082821961</c:v>
                      </c:pt>
                      <c:pt idx="5">
                        <c:v>387.6992385352745</c:v>
                      </c:pt>
                      <c:pt idx="6">
                        <c:v>465.23908624232945</c:v>
                      </c:pt>
                      <c:pt idx="7">
                        <c:v>542.77893394938428</c:v>
                      </c:pt>
                      <c:pt idx="8">
                        <c:v>620.31878165643923</c:v>
                      </c:pt>
                      <c:pt idx="9">
                        <c:v>697.85862936349417</c:v>
                      </c:pt>
                      <c:pt idx="10">
                        <c:v>775.39847707054901</c:v>
                      </c:pt>
                      <c:pt idx="11">
                        <c:v>852.93832477760395</c:v>
                      </c:pt>
                      <c:pt idx="12">
                        <c:v>930.4781724846589</c:v>
                      </c:pt>
                      <c:pt idx="13">
                        <c:v>1008.0180201917137</c:v>
                      </c:pt>
                      <c:pt idx="14">
                        <c:v>1085.5578678987686</c:v>
                      </c:pt>
                      <c:pt idx="15">
                        <c:v>1163.0977156058236</c:v>
                      </c:pt>
                      <c:pt idx="16">
                        <c:v>1240.6375633128785</c:v>
                      </c:pt>
                      <c:pt idx="17">
                        <c:v>1318.1774110199333</c:v>
                      </c:pt>
                      <c:pt idx="18">
                        <c:v>1395.7172587269883</c:v>
                      </c:pt>
                      <c:pt idx="19">
                        <c:v>1473.2571064340432</c:v>
                      </c:pt>
                      <c:pt idx="20">
                        <c:v>1550.796954141098</c:v>
                      </c:pt>
                      <c:pt idx="21">
                        <c:v>1628.3368018481531</c:v>
                      </c:pt>
                      <c:pt idx="22">
                        <c:v>1705.8766495552079</c:v>
                      </c:pt>
                      <c:pt idx="23">
                        <c:v>1783.4164972622627</c:v>
                      </c:pt>
                      <c:pt idx="24">
                        <c:v>1860.9563449693178</c:v>
                      </c:pt>
                      <c:pt idx="25">
                        <c:v>1938.4961926763726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A-AD49-431C-A078-CEEA012A75C3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v>5-m long block / Option B 40 mm</c:v>
                </c:tx>
                <c:spPr>
                  <a:ln>
                    <a:solidFill>
                      <a:srgbClr val="002060"/>
                    </a:solidFill>
                  </a:ln>
                </c:spPr>
                <c:marker>
                  <c:symbol val="square"/>
                  <c:size val="7"/>
                  <c:spPr>
                    <a:solidFill>
                      <a:schemeClr val="bg1"/>
                    </a:solidFill>
                    <a:ln>
                      <a:solidFill>
                        <a:srgbClr val="002060"/>
                      </a:solidFill>
                    </a:ln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Loadline!$F$88:$F$113</c15:sqref>
                        </c15:formulaRef>
                      </c:ext>
                    </c:extLst>
                    <c:numCache>
                      <c:formatCode>0.00</c:formatCode>
                      <c:ptCount val="26"/>
                      <c:pt idx="0">
                        <c:v>0</c:v>
                      </c:pt>
                      <c:pt idx="1">
                        <c:v>0.845860163</c:v>
                      </c:pt>
                      <c:pt idx="2">
                        <c:v>1.69161228</c:v>
                      </c:pt>
                      <c:pt idx="3">
                        <c:v>2.5231556199999998</c:v>
                      </c:pt>
                      <c:pt idx="4">
                        <c:v>3.2613647800000001</c:v>
                      </c:pt>
                      <c:pt idx="5">
                        <c:v>3.93427843</c:v>
                      </c:pt>
                      <c:pt idx="6">
                        <c:v>4.5750395900000003</c:v>
                      </c:pt>
                      <c:pt idx="7">
                        <c:v>5.1955671700000003</c:v>
                      </c:pt>
                      <c:pt idx="8">
                        <c:v>5.8045621000000001</c:v>
                      </c:pt>
                      <c:pt idx="9">
                        <c:v>6.4052553300000001</c:v>
                      </c:pt>
                      <c:pt idx="10">
                        <c:v>6.9997890199999997</c:v>
                      </c:pt>
                      <c:pt idx="11">
                        <c:v>7.5882399300000003</c:v>
                      </c:pt>
                      <c:pt idx="12">
                        <c:v>8.1697260200000006</c:v>
                      </c:pt>
                      <c:pt idx="13">
                        <c:v>8.7449942600000004</c:v>
                      </c:pt>
                      <c:pt idx="14">
                        <c:v>9.3143642799999995</c:v>
                      </c:pt>
                      <c:pt idx="15">
                        <c:v>9.8775912100000003</c:v>
                      </c:pt>
                      <c:pt idx="16">
                        <c:v>10.4340359</c:v>
                      </c:pt>
                      <c:pt idx="17">
                        <c:v>10.9842549</c:v>
                      </c:pt>
                      <c:pt idx="18">
                        <c:v>11.5293907</c:v>
                      </c:pt>
                      <c:pt idx="19">
                        <c:v>12.0697537</c:v>
                      </c:pt>
                      <c:pt idx="20">
                        <c:v>12.6049966</c:v>
                      </c:pt>
                      <c:pt idx="21">
                        <c:v>13.1345101</c:v>
                      </c:pt>
                      <c:pt idx="22">
                        <c:v>13.657401800000001</c:v>
                      </c:pt>
                      <c:pt idx="23">
                        <c:v>14.174799999999999</c:v>
                      </c:pt>
                      <c:pt idx="24">
                        <c:v>14.6887369</c:v>
                      </c:pt>
                      <c:pt idx="25">
                        <c:v>15.200336200000001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Loadline!$B$88:$B$113</c15:sqref>
                        </c15:formulaRef>
                      </c:ext>
                    </c:extLst>
                    <c:numCache>
                      <c:formatCode>0.00</c:formatCode>
                      <c:ptCount val="26"/>
                      <c:pt idx="0" formatCode="General">
                        <c:v>0</c:v>
                      </c:pt>
                      <c:pt idx="1">
                        <c:v>77.539847707054903</c:v>
                      </c:pt>
                      <c:pt idx="2">
                        <c:v>155.07969541410981</c:v>
                      </c:pt>
                      <c:pt idx="3">
                        <c:v>232.61954312116472</c:v>
                      </c:pt>
                      <c:pt idx="4">
                        <c:v>310.15939082821961</c:v>
                      </c:pt>
                      <c:pt idx="5">
                        <c:v>387.6992385352745</c:v>
                      </c:pt>
                      <c:pt idx="6">
                        <c:v>465.23908624232945</c:v>
                      </c:pt>
                      <c:pt idx="7">
                        <c:v>542.77893394938428</c:v>
                      </c:pt>
                      <c:pt idx="8">
                        <c:v>620.31878165643923</c:v>
                      </c:pt>
                      <c:pt idx="9">
                        <c:v>697.85862936349417</c:v>
                      </c:pt>
                      <c:pt idx="10">
                        <c:v>775.39847707054901</c:v>
                      </c:pt>
                      <c:pt idx="11">
                        <c:v>852.93832477760395</c:v>
                      </c:pt>
                      <c:pt idx="12">
                        <c:v>930.4781724846589</c:v>
                      </c:pt>
                      <c:pt idx="13">
                        <c:v>1008.0180201917137</c:v>
                      </c:pt>
                      <c:pt idx="14">
                        <c:v>1085.5578678987686</c:v>
                      </c:pt>
                      <c:pt idx="15">
                        <c:v>1163.0977156058236</c:v>
                      </c:pt>
                      <c:pt idx="16">
                        <c:v>1240.6375633128785</c:v>
                      </c:pt>
                      <c:pt idx="17">
                        <c:v>1318.1774110199333</c:v>
                      </c:pt>
                      <c:pt idx="18">
                        <c:v>1395.7172587269883</c:v>
                      </c:pt>
                      <c:pt idx="19">
                        <c:v>1473.2571064340432</c:v>
                      </c:pt>
                      <c:pt idx="20">
                        <c:v>1550.796954141098</c:v>
                      </c:pt>
                      <c:pt idx="21">
                        <c:v>1628.3368018481531</c:v>
                      </c:pt>
                      <c:pt idx="22">
                        <c:v>1705.8766495552079</c:v>
                      </c:pt>
                      <c:pt idx="23">
                        <c:v>1783.4164972622627</c:v>
                      </c:pt>
                      <c:pt idx="24">
                        <c:v>1860.9563449693178</c:v>
                      </c:pt>
                      <c:pt idx="25">
                        <c:v>1938.4961926763726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AD49-431C-A078-CEEA012A75C3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v>5-m long block / Option A 35 mm</c:v>
                </c:tx>
                <c:spPr>
                  <a:ln>
                    <a:solidFill>
                      <a:srgbClr val="7030A0"/>
                    </a:solidFill>
                    <a:prstDash val="dash"/>
                  </a:ln>
                </c:spPr>
                <c:marker>
                  <c:symbol val="square"/>
                  <c:size val="7"/>
                  <c:spPr>
                    <a:solidFill>
                      <a:schemeClr val="bg1"/>
                    </a:solidFill>
                    <a:ln>
                      <a:solidFill>
                        <a:srgbClr val="7030A0"/>
                      </a:solidFill>
                    </a:ln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Loadline!$F$118:$F$143</c15:sqref>
                        </c15:formulaRef>
                      </c:ext>
                    </c:extLst>
                    <c:numCache>
                      <c:formatCode>0.00</c:formatCode>
                      <c:ptCount val="26"/>
                      <c:pt idx="0">
                        <c:v>0</c:v>
                      </c:pt>
                      <c:pt idx="1">
                        <c:v>0.86042855799999995</c:v>
                      </c:pt>
                      <c:pt idx="2">
                        <c:v>1.72074813</c:v>
                      </c:pt>
                      <c:pt idx="3">
                        <c:v>2.5667963999999999</c:v>
                      </c:pt>
                      <c:pt idx="4">
                        <c:v>3.3236982300000002</c:v>
                      </c:pt>
                      <c:pt idx="5">
                        <c:v>4.0174398900000003</c:v>
                      </c:pt>
                      <c:pt idx="6">
                        <c:v>4.6794508500000003</c:v>
                      </c:pt>
                      <c:pt idx="7">
                        <c:v>5.3218536700000003</c:v>
                      </c:pt>
                      <c:pt idx="8">
                        <c:v>5.9517530000000001</c:v>
                      </c:pt>
                      <c:pt idx="9">
                        <c:v>6.5733229599999996</c:v>
                      </c:pt>
                      <c:pt idx="10">
                        <c:v>7.1888242399999998</c:v>
                      </c:pt>
                      <c:pt idx="11">
                        <c:v>7.7988369899999999</c:v>
                      </c:pt>
                      <c:pt idx="12">
                        <c:v>8.4032153300000001</c:v>
                      </c:pt>
                      <c:pt idx="13">
                        <c:v>9.0017709000000004</c:v>
                      </c:pt>
                      <c:pt idx="14">
                        <c:v>9.59562515</c:v>
                      </c:pt>
                      <c:pt idx="15">
                        <c:v>10.184625</c:v>
                      </c:pt>
                      <c:pt idx="16">
                        <c:v>10.7690345</c:v>
                      </c:pt>
                      <c:pt idx="17">
                        <c:v>11.349209</c:v>
                      </c:pt>
                      <c:pt idx="18">
                        <c:v>11.924430600000001</c:v>
                      </c:pt>
                      <c:pt idx="19">
                        <c:v>12.494759699999999</c:v>
                      </c:pt>
                      <c:pt idx="20">
                        <c:v>13.0607892</c:v>
                      </c:pt>
                      <c:pt idx="21">
                        <c:v>13.623166299999999</c:v>
                      </c:pt>
                      <c:pt idx="22">
                        <c:v>14.181945600000001</c:v>
                      </c:pt>
                      <c:pt idx="23">
                        <c:v>14.7368244</c:v>
                      </c:pt>
                      <c:pt idx="24">
                        <c:v>15.2874479</c:v>
                      </c:pt>
                      <c:pt idx="25">
                        <c:v>15.833415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Loadline!$B$118:$B$143</c15:sqref>
                        </c15:formulaRef>
                      </c:ext>
                    </c:extLst>
                    <c:numCache>
                      <c:formatCode>0.00</c:formatCode>
                      <c:ptCount val="26"/>
                      <c:pt idx="0" formatCode="General">
                        <c:v>0</c:v>
                      </c:pt>
                      <c:pt idx="1">
                        <c:v>77.539847707054903</c:v>
                      </c:pt>
                      <c:pt idx="2">
                        <c:v>155.07969541410981</c:v>
                      </c:pt>
                      <c:pt idx="3">
                        <c:v>232.61954312116472</c:v>
                      </c:pt>
                      <c:pt idx="4">
                        <c:v>310.15939082821961</c:v>
                      </c:pt>
                      <c:pt idx="5">
                        <c:v>387.6992385352745</c:v>
                      </c:pt>
                      <c:pt idx="6">
                        <c:v>465.23908624232945</c:v>
                      </c:pt>
                      <c:pt idx="7">
                        <c:v>542.77893394938428</c:v>
                      </c:pt>
                      <c:pt idx="8">
                        <c:v>620.31878165643923</c:v>
                      </c:pt>
                      <c:pt idx="9">
                        <c:v>697.85862936349417</c:v>
                      </c:pt>
                      <c:pt idx="10">
                        <c:v>775.39847707054901</c:v>
                      </c:pt>
                      <c:pt idx="11">
                        <c:v>852.93832477760395</c:v>
                      </c:pt>
                      <c:pt idx="12">
                        <c:v>930.4781724846589</c:v>
                      </c:pt>
                      <c:pt idx="13">
                        <c:v>1008.0180201917137</c:v>
                      </c:pt>
                      <c:pt idx="14">
                        <c:v>1085.5578678987686</c:v>
                      </c:pt>
                      <c:pt idx="15">
                        <c:v>1163.0977156058236</c:v>
                      </c:pt>
                      <c:pt idx="16">
                        <c:v>1240.6375633128785</c:v>
                      </c:pt>
                      <c:pt idx="17">
                        <c:v>1318.1774110199333</c:v>
                      </c:pt>
                      <c:pt idx="18">
                        <c:v>1395.7172587269883</c:v>
                      </c:pt>
                      <c:pt idx="19">
                        <c:v>1473.2571064340432</c:v>
                      </c:pt>
                      <c:pt idx="20">
                        <c:v>1550.796954141098</c:v>
                      </c:pt>
                      <c:pt idx="21">
                        <c:v>1628.3368018481531</c:v>
                      </c:pt>
                      <c:pt idx="22">
                        <c:v>1705.8766495552079</c:v>
                      </c:pt>
                      <c:pt idx="23">
                        <c:v>1783.4164972622627</c:v>
                      </c:pt>
                      <c:pt idx="24">
                        <c:v>1860.9563449693178</c:v>
                      </c:pt>
                      <c:pt idx="25">
                        <c:v>1938.4961926763726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AD49-431C-A078-CEEA012A75C3}"/>
                  </c:ext>
                </c:extLst>
              </c15:ser>
            </c15:filteredScatterSeries>
            <c15:filteredScatterSeries>
              <c15:ser>
                <c:idx val="8"/>
                <c:order val="8"/>
                <c:tx>
                  <c:v>5-m long block / Option B 35 mm</c:v>
                </c:tx>
                <c:spPr>
                  <a:ln>
                    <a:solidFill>
                      <a:srgbClr val="002060"/>
                    </a:solidFill>
                    <a:prstDash val="dash"/>
                  </a:ln>
                </c:spPr>
                <c:marker>
                  <c:symbol val="square"/>
                  <c:size val="6"/>
                  <c:spPr>
                    <a:solidFill>
                      <a:schemeClr val="bg1"/>
                    </a:solidFill>
                    <a:ln>
                      <a:solidFill>
                        <a:srgbClr val="002060"/>
                      </a:solidFill>
                    </a:ln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Loadline!$F$148:$F$173</c15:sqref>
                        </c15:formulaRef>
                      </c:ext>
                    </c:extLst>
                    <c:numCache>
                      <c:formatCode>0.00</c:formatCode>
                      <c:ptCount val="26"/>
                      <c:pt idx="0">
                        <c:v>0</c:v>
                      </c:pt>
                      <c:pt idx="1">
                        <c:v>0.84723203999999996</c:v>
                      </c:pt>
                      <c:pt idx="2">
                        <c:v>1.6943666799999999</c:v>
                      </c:pt>
                      <c:pt idx="3">
                        <c:v>2.5285344599999999</c:v>
                      </c:pt>
                      <c:pt idx="4">
                        <c:v>3.2752732099999999</c:v>
                      </c:pt>
                      <c:pt idx="5">
                        <c:v>3.9579766599999999</c:v>
                      </c:pt>
                      <c:pt idx="6">
                        <c:v>4.6083795800000003</c:v>
                      </c:pt>
                      <c:pt idx="7">
                        <c:v>5.2394758599999998</c:v>
                      </c:pt>
                      <c:pt idx="8">
                        <c:v>5.8582574799999998</c:v>
                      </c:pt>
                      <c:pt idx="9">
                        <c:v>6.4687186700000003</c:v>
                      </c:pt>
                      <c:pt idx="10">
                        <c:v>7.0732324999999996</c:v>
                      </c:pt>
                      <c:pt idx="11">
                        <c:v>7.6719298499999997</c:v>
                      </c:pt>
                      <c:pt idx="12">
                        <c:v>8.2641975700000003</c:v>
                      </c:pt>
                      <c:pt idx="13">
                        <c:v>8.8504124700000002</c:v>
                      </c:pt>
                      <c:pt idx="14">
                        <c:v>9.4308849400000003</c:v>
                      </c:pt>
                      <c:pt idx="15">
                        <c:v>10.0062923</c:v>
                      </c:pt>
                      <c:pt idx="16">
                        <c:v>10.5765783</c:v>
                      </c:pt>
                      <c:pt idx="17">
                        <c:v>11.141169400000001</c:v>
                      </c:pt>
                      <c:pt idx="18">
                        <c:v>11.700487499999999</c:v>
                      </c:pt>
                      <c:pt idx="19">
                        <c:v>12.255053699999999</c:v>
                      </c:pt>
                      <c:pt idx="20">
                        <c:v>12.8055199</c:v>
                      </c:pt>
                      <c:pt idx="21">
                        <c:v>13.351679499999999</c:v>
                      </c:pt>
                      <c:pt idx="22">
                        <c:v>13.893140600000001</c:v>
                      </c:pt>
                      <c:pt idx="23">
                        <c:v>14.4294127</c:v>
                      </c:pt>
                      <c:pt idx="24">
                        <c:v>14.9600358</c:v>
                      </c:pt>
                      <c:pt idx="25">
                        <c:v>15.486253100000001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Loadline!$B$148:$B$173</c15:sqref>
                        </c15:formulaRef>
                      </c:ext>
                    </c:extLst>
                    <c:numCache>
                      <c:formatCode>0.00</c:formatCode>
                      <c:ptCount val="26"/>
                      <c:pt idx="0" formatCode="General">
                        <c:v>0</c:v>
                      </c:pt>
                      <c:pt idx="1">
                        <c:v>77.539847707054903</c:v>
                      </c:pt>
                      <c:pt idx="2">
                        <c:v>155.07969541410981</c:v>
                      </c:pt>
                      <c:pt idx="3">
                        <c:v>232.61954312116472</c:v>
                      </c:pt>
                      <c:pt idx="4">
                        <c:v>310.15939082821961</c:v>
                      </c:pt>
                      <c:pt idx="5">
                        <c:v>387.6992385352745</c:v>
                      </c:pt>
                      <c:pt idx="6">
                        <c:v>465.23908624232945</c:v>
                      </c:pt>
                      <c:pt idx="7">
                        <c:v>542.77893394938428</c:v>
                      </c:pt>
                      <c:pt idx="8">
                        <c:v>620.31878165643923</c:v>
                      </c:pt>
                      <c:pt idx="9">
                        <c:v>697.85862936349417</c:v>
                      </c:pt>
                      <c:pt idx="10">
                        <c:v>775.39847707054901</c:v>
                      </c:pt>
                      <c:pt idx="11">
                        <c:v>852.93832477760395</c:v>
                      </c:pt>
                      <c:pt idx="12">
                        <c:v>930.4781724846589</c:v>
                      </c:pt>
                      <c:pt idx="13">
                        <c:v>1008.0180201917137</c:v>
                      </c:pt>
                      <c:pt idx="14">
                        <c:v>1085.5578678987686</c:v>
                      </c:pt>
                      <c:pt idx="15">
                        <c:v>1163.0977156058236</c:v>
                      </c:pt>
                      <c:pt idx="16">
                        <c:v>1240.6375633128785</c:v>
                      </c:pt>
                      <c:pt idx="17">
                        <c:v>1318.1774110199333</c:v>
                      </c:pt>
                      <c:pt idx="18">
                        <c:v>1395.7172587269883</c:v>
                      </c:pt>
                      <c:pt idx="19">
                        <c:v>1473.2571064340432</c:v>
                      </c:pt>
                      <c:pt idx="20">
                        <c:v>1550.796954141098</c:v>
                      </c:pt>
                      <c:pt idx="21">
                        <c:v>1628.3368018481531</c:v>
                      </c:pt>
                      <c:pt idx="22">
                        <c:v>1705.8766495552079</c:v>
                      </c:pt>
                      <c:pt idx="23">
                        <c:v>1783.4164972622627</c:v>
                      </c:pt>
                      <c:pt idx="24">
                        <c:v>1860.9563449693178</c:v>
                      </c:pt>
                      <c:pt idx="25">
                        <c:v>1938.4961926763726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AD49-431C-A078-CEEA012A75C3}"/>
                  </c:ext>
                </c:extLst>
              </c15:ser>
            </c15:filteredScatterSeries>
            <c15:filteredScatterSeries>
              <c15:ser>
                <c:idx val="10"/>
                <c:order val="10"/>
                <c:tx>
                  <c:v>5-m long block / Option E 35 mm</c:v>
                </c:tx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Loadline!$F$262:$F$287</c15:sqref>
                        </c15:formulaRef>
                      </c:ext>
                    </c:extLst>
                    <c:numCache>
                      <c:formatCode>0.00</c:formatCode>
                      <c:ptCount val="26"/>
                      <c:pt idx="0">
                        <c:v>0</c:v>
                      </c:pt>
                      <c:pt idx="1">
                        <c:v>0.73835476899999997</c:v>
                      </c:pt>
                      <c:pt idx="2">
                        <c:v>1.47662213</c:v>
                      </c:pt>
                      <c:pt idx="3">
                        <c:v>2.2099853700000001</c:v>
                      </c:pt>
                      <c:pt idx="4">
                        <c:v>2.9236035299999998</c:v>
                      </c:pt>
                      <c:pt idx="5">
                        <c:v>3.6132046299999998</c:v>
                      </c:pt>
                      <c:pt idx="6">
                        <c:v>4.2767472</c:v>
                      </c:pt>
                      <c:pt idx="7">
                        <c:v>4.9074044800000003</c:v>
                      </c:pt>
                      <c:pt idx="8">
                        <c:v>5.5194834799999999</c:v>
                      </c:pt>
                      <c:pt idx="9">
                        <c:v>6.1201742299999999</c:v>
                      </c:pt>
                      <c:pt idx="10">
                        <c:v>6.7131135500000001</c:v>
                      </c:pt>
                      <c:pt idx="11">
                        <c:v>7.2988126400000004</c:v>
                      </c:pt>
                      <c:pt idx="12">
                        <c:v>7.8767194199999997</c:v>
                      </c:pt>
                      <c:pt idx="13">
                        <c:v>8.4476406799999992</c:v>
                      </c:pt>
                      <c:pt idx="14">
                        <c:v>9.0120629599999997</c:v>
                      </c:pt>
                      <c:pt idx="15">
                        <c:v>9.5692643999999998</c:v>
                      </c:pt>
                      <c:pt idx="16">
                        <c:v>10.119007099999999</c:v>
                      </c:pt>
                      <c:pt idx="17">
                        <c:v>10.6624254</c:v>
                      </c:pt>
                      <c:pt idx="18">
                        <c:v>11.200416300000001</c:v>
                      </c:pt>
                      <c:pt idx="19">
                        <c:v>11.7328721</c:v>
                      </c:pt>
                      <c:pt idx="20">
                        <c:v>12.2593105</c:v>
                      </c:pt>
                      <c:pt idx="21">
                        <c:v>12.778823600000001</c:v>
                      </c:pt>
                      <c:pt idx="22">
                        <c:v>13.2915752</c:v>
                      </c:pt>
                      <c:pt idx="23">
                        <c:v>13.8001854</c:v>
                      </c:pt>
                      <c:pt idx="24">
                        <c:v>14.3060446</c:v>
                      </c:pt>
                      <c:pt idx="25">
                        <c:v>14.809950000000001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Loadline!$B$262:$B$287</c15:sqref>
                        </c15:formulaRef>
                      </c:ext>
                    </c:extLst>
                    <c:numCache>
                      <c:formatCode>0.00</c:formatCode>
                      <c:ptCount val="26"/>
                      <c:pt idx="0" formatCode="General">
                        <c:v>0</c:v>
                      </c:pt>
                      <c:pt idx="1">
                        <c:v>77.539847707054903</c:v>
                      </c:pt>
                      <c:pt idx="2">
                        <c:v>155.07969541410981</c:v>
                      </c:pt>
                      <c:pt idx="3">
                        <c:v>232.61954312116472</c:v>
                      </c:pt>
                      <c:pt idx="4">
                        <c:v>310.15939082821961</c:v>
                      </c:pt>
                      <c:pt idx="5">
                        <c:v>387.6992385352745</c:v>
                      </c:pt>
                      <c:pt idx="6">
                        <c:v>465.23908624232945</c:v>
                      </c:pt>
                      <c:pt idx="7">
                        <c:v>542.77893394938428</c:v>
                      </c:pt>
                      <c:pt idx="8">
                        <c:v>620.31878165643923</c:v>
                      </c:pt>
                      <c:pt idx="9">
                        <c:v>697.85862936349417</c:v>
                      </c:pt>
                      <c:pt idx="10">
                        <c:v>775.39847707054901</c:v>
                      </c:pt>
                      <c:pt idx="11">
                        <c:v>852.93832477760395</c:v>
                      </c:pt>
                      <c:pt idx="12">
                        <c:v>930.4781724846589</c:v>
                      </c:pt>
                      <c:pt idx="13">
                        <c:v>1008.0180201917137</c:v>
                      </c:pt>
                      <c:pt idx="14">
                        <c:v>1085.5578678987686</c:v>
                      </c:pt>
                      <c:pt idx="15">
                        <c:v>1163.0977156058236</c:v>
                      </c:pt>
                      <c:pt idx="16">
                        <c:v>1240.6375633128785</c:v>
                      </c:pt>
                      <c:pt idx="17">
                        <c:v>1318.1774110199333</c:v>
                      </c:pt>
                      <c:pt idx="18">
                        <c:v>1395.7172587269883</c:v>
                      </c:pt>
                      <c:pt idx="19">
                        <c:v>1473.2571064340432</c:v>
                      </c:pt>
                      <c:pt idx="20">
                        <c:v>1550.796954141098</c:v>
                      </c:pt>
                      <c:pt idx="21">
                        <c:v>1628.3368018481531</c:v>
                      </c:pt>
                      <c:pt idx="22">
                        <c:v>1705.8766495552079</c:v>
                      </c:pt>
                      <c:pt idx="23">
                        <c:v>1783.4164972622627</c:v>
                      </c:pt>
                      <c:pt idx="24">
                        <c:v>1860.9563449693178</c:v>
                      </c:pt>
                      <c:pt idx="25">
                        <c:v>1938.4961926763726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AD49-431C-A078-CEEA012A75C3}"/>
                  </c:ext>
                </c:extLst>
              </c15:ser>
            </c15:filteredScatterSeries>
            <c15:filteredScatterSeries>
              <c15:ser>
                <c:idx val="11"/>
                <c:order val="11"/>
                <c:tx>
                  <c:v>5-m long block / Option F 35 mm</c:v>
                </c:tx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Loadline!$F$296:$F$321</c15:sqref>
                        </c15:formulaRef>
                      </c:ext>
                    </c:extLst>
                    <c:numCache>
                      <c:formatCode>0.00</c:formatCode>
                      <c:ptCount val="26"/>
                      <c:pt idx="0">
                        <c:v>0</c:v>
                      </c:pt>
                      <c:pt idx="1">
                        <c:v>0.72431495700000004</c:v>
                      </c:pt>
                      <c:pt idx="2">
                        <c:v>1.44862487</c:v>
                      </c:pt>
                      <c:pt idx="3">
                        <c:v>2.17234661</c:v>
                      </c:pt>
                      <c:pt idx="4">
                        <c:v>2.89024021</c:v>
                      </c:pt>
                      <c:pt idx="5">
                        <c:v>3.5941815699999999</c:v>
                      </c:pt>
                      <c:pt idx="6">
                        <c:v>4.28266627</c:v>
                      </c:pt>
                      <c:pt idx="7">
                        <c:v>4.9486079500000004</c:v>
                      </c:pt>
                      <c:pt idx="8">
                        <c:v>5.5924094000000002</c:v>
                      </c:pt>
                      <c:pt idx="9">
                        <c:v>6.2236605699999998</c:v>
                      </c:pt>
                      <c:pt idx="10">
                        <c:v>6.8467776100000002</c:v>
                      </c:pt>
                      <c:pt idx="11">
                        <c:v>7.4636754500000002</c:v>
                      </c:pt>
                      <c:pt idx="12">
                        <c:v>8.0741543900000003</c:v>
                      </c:pt>
                      <c:pt idx="13">
                        <c:v>8.6775458400000005</c:v>
                      </c:pt>
                      <c:pt idx="14">
                        <c:v>9.2748857499999993</c:v>
                      </c:pt>
                      <c:pt idx="15">
                        <c:v>9.8667432000000002</c:v>
                      </c:pt>
                      <c:pt idx="16">
                        <c:v>10.453714700000001</c:v>
                      </c:pt>
                      <c:pt idx="17">
                        <c:v>11.0362741</c:v>
                      </c:pt>
                      <c:pt idx="18">
                        <c:v>11.6141811</c:v>
                      </c:pt>
                      <c:pt idx="19">
                        <c:v>12.187113500000001</c:v>
                      </c:pt>
                      <c:pt idx="20">
                        <c:v>12.755279700000001</c:v>
                      </c:pt>
                      <c:pt idx="21">
                        <c:v>13.319454500000001</c:v>
                      </c:pt>
                      <c:pt idx="22">
                        <c:v>13.879896</c:v>
                      </c:pt>
                      <c:pt idx="23">
                        <c:v>14.436753899999999</c:v>
                      </c:pt>
                      <c:pt idx="24">
                        <c:v>14.989712000000001</c:v>
                      </c:pt>
                      <c:pt idx="25">
                        <c:v>15.538334000000001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Loadline!$B$296:$B$321</c15:sqref>
                        </c15:formulaRef>
                      </c:ext>
                    </c:extLst>
                    <c:numCache>
                      <c:formatCode>0.00</c:formatCode>
                      <c:ptCount val="26"/>
                      <c:pt idx="0" formatCode="General">
                        <c:v>0</c:v>
                      </c:pt>
                      <c:pt idx="1">
                        <c:v>77.539847707054903</c:v>
                      </c:pt>
                      <c:pt idx="2">
                        <c:v>155.07969541410981</c:v>
                      </c:pt>
                      <c:pt idx="3">
                        <c:v>232.61954312116472</c:v>
                      </c:pt>
                      <c:pt idx="4">
                        <c:v>310.15939082821961</c:v>
                      </c:pt>
                      <c:pt idx="5">
                        <c:v>387.6992385352745</c:v>
                      </c:pt>
                      <c:pt idx="6">
                        <c:v>465.23908624232945</c:v>
                      </c:pt>
                      <c:pt idx="7">
                        <c:v>542.77893394938428</c:v>
                      </c:pt>
                      <c:pt idx="8">
                        <c:v>620.31878165643923</c:v>
                      </c:pt>
                      <c:pt idx="9">
                        <c:v>697.85862936349417</c:v>
                      </c:pt>
                      <c:pt idx="10">
                        <c:v>775.39847707054901</c:v>
                      </c:pt>
                      <c:pt idx="11">
                        <c:v>852.93832477760395</c:v>
                      </c:pt>
                      <c:pt idx="12">
                        <c:v>930.4781724846589</c:v>
                      </c:pt>
                      <c:pt idx="13">
                        <c:v>1008.0180201917137</c:v>
                      </c:pt>
                      <c:pt idx="14">
                        <c:v>1085.5578678987686</c:v>
                      </c:pt>
                      <c:pt idx="15">
                        <c:v>1163.0977156058236</c:v>
                      </c:pt>
                      <c:pt idx="16">
                        <c:v>1240.6375633128785</c:v>
                      </c:pt>
                      <c:pt idx="17">
                        <c:v>1318.1774110199333</c:v>
                      </c:pt>
                      <c:pt idx="18">
                        <c:v>1395.7172587269883</c:v>
                      </c:pt>
                      <c:pt idx="19">
                        <c:v>1473.2571064340432</c:v>
                      </c:pt>
                      <c:pt idx="20">
                        <c:v>1550.796954141098</c:v>
                      </c:pt>
                      <c:pt idx="21">
                        <c:v>1628.3368018481531</c:v>
                      </c:pt>
                      <c:pt idx="22">
                        <c:v>1705.8766495552079</c:v>
                      </c:pt>
                      <c:pt idx="23">
                        <c:v>1783.4164972622627</c:v>
                      </c:pt>
                      <c:pt idx="24">
                        <c:v>1860.9563449693178</c:v>
                      </c:pt>
                      <c:pt idx="25">
                        <c:v>1938.4961926763726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AD49-431C-A078-CEEA012A75C3}"/>
                  </c:ext>
                </c:extLst>
              </c15:ser>
            </c15:filteredScatterSeries>
          </c:ext>
        </c:extLst>
      </c:scatterChart>
      <c:valAx>
        <c:axId val="204425720"/>
        <c:scaling>
          <c:orientation val="minMax"/>
          <c:max val="17"/>
          <c:min val="10"/>
        </c:scaling>
        <c:delete val="0"/>
        <c:axPos val="b"/>
        <c:minorGridlines>
          <c:spPr>
            <a:ln>
              <a:solidFill>
                <a:schemeClr val="tx1">
                  <a:tint val="50000"/>
                  <a:shade val="95000"/>
                  <a:satMod val="105000"/>
                </a:schemeClr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Peak Field (T)</a:t>
                </a:r>
              </a:p>
            </c:rich>
          </c:tx>
          <c:overlay val="0"/>
        </c:title>
        <c:numFmt formatCode="0.0" sourceLinked="0"/>
        <c:majorTickMark val="out"/>
        <c:minorTickMark val="none"/>
        <c:tickLblPos val="nextTo"/>
        <c:crossAx val="154462168"/>
        <c:crosses val="autoZero"/>
        <c:crossBetween val="midCat"/>
        <c:majorUnit val="0.5"/>
        <c:minorUnit val="0.5"/>
      </c:valAx>
      <c:valAx>
        <c:axId val="154462168"/>
        <c:scaling>
          <c:orientation val="minMax"/>
          <c:max val="3000"/>
          <c:min val="600"/>
        </c:scaling>
        <c:delete val="0"/>
        <c:axPos val="l"/>
        <c:minorGridlines>
          <c:spPr>
            <a:ln>
              <a:solidFill>
                <a:schemeClr val="tx1">
                  <a:tint val="50000"/>
                  <a:shade val="95000"/>
                  <a:satMod val="105000"/>
                </a:schemeClr>
              </a:solidFill>
            </a:ln>
          </c:spPr>
        </c:min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SC Jc [A/mm2]</a:t>
                </a:r>
              </a:p>
            </c:rich>
          </c:tx>
          <c:overlay val="0"/>
        </c:title>
        <c:numFmt formatCode="0" sourceLinked="0"/>
        <c:majorTickMark val="out"/>
        <c:minorTickMark val="none"/>
        <c:tickLblPos val="nextTo"/>
        <c:crossAx val="204425720"/>
        <c:crosses val="autoZero"/>
        <c:crossBetween val="midCat"/>
        <c:minorUnit val="50"/>
      </c:valAx>
    </c:plotArea>
    <c:legend>
      <c:legendPos val="r"/>
      <c:layout>
        <c:manualLayout>
          <c:xMode val="edge"/>
          <c:yMode val="edge"/>
          <c:x val="0.14585611490108852"/>
          <c:y val="3.7078568232500081E-2"/>
          <c:w val="0.49055923244146399"/>
          <c:h val="0.29137905008644821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 b="0"/>
      </a:pPr>
      <a:endParaRPr lang="en-US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2"/>
          <c:order val="0"/>
          <c:tx>
            <c:strRef>
              <c:f>Summary!$D$1</c:f>
              <c:strCache>
                <c:ptCount val="1"/>
                <c:pt idx="0">
                  <c:v>BOND (v1)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Summary!$D$4:$D$14</c:f>
              <c:numCache>
                <c:formatCode>0.00</c:formatCode>
                <c:ptCount val="11"/>
                <c:pt idx="0">
                  <c:v>3.8536999999999999</c:v>
                </c:pt>
                <c:pt idx="1">
                  <c:v>5.9255000000000004</c:v>
                </c:pt>
                <c:pt idx="2">
                  <c:v>7.8005000000000004</c:v>
                </c:pt>
                <c:pt idx="3">
                  <c:v>9.5074000000000005</c:v>
                </c:pt>
                <c:pt idx="4">
                  <c:v>11.179</c:v>
                </c:pt>
                <c:pt idx="5">
                  <c:v>12.836</c:v>
                </c:pt>
                <c:pt idx="6">
                  <c:v>14.486000000000001</c:v>
                </c:pt>
                <c:pt idx="7">
                  <c:v>16.132000000000001</c:v>
                </c:pt>
                <c:pt idx="8">
                  <c:v>17.774000000000001</c:v>
                </c:pt>
                <c:pt idx="9">
                  <c:v>19.414999999999999</c:v>
                </c:pt>
                <c:pt idx="10">
                  <c:v>21.053999999999998</c:v>
                </c:pt>
              </c:numCache>
            </c:numRef>
          </c:xVal>
          <c:yVal>
            <c:numRef>
              <c:f>Summary!$B$4:$B$14</c:f>
              <c:numCache>
                <c:formatCode>0.00</c:formatCode>
                <c:ptCount val="11"/>
                <c:pt idx="0">
                  <c:v>4.0270000000000001</c:v>
                </c:pt>
                <c:pt idx="1">
                  <c:v>6.6446000000000005</c:v>
                </c:pt>
                <c:pt idx="2">
                  <c:v>9.2621000000000002</c:v>
                </c:pt>
                <c:pt idx="3">
                  <c:v>11.88</c:v>
                </c:pt>
                <c:pt idx="4">
                  <c:v>14.497</c:v>
                </c:pt>
                <c:pt idx="5">
                  <c:v>17.114999999999998</c:v>
                </c:pt>
                <c:pt idx="6">
                  <c:v>19.731999999999999</c:v>
                </c:pt>
                <c:pt idx="7">
                  <c:v>22.35</c:v>
                </c:pt>
                <c:pt idx="8">
                  <c:v>24.966999999999999</c:v>
                </c:pt>
                <c:pt idx="9">
                  <c:v>27.585000000000001</c:v>
                </c:pt>
                <c:pt idx="10">
                  <c:v>30.202000000000002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138-459D-A346-299520F512BA}"/>
            </c:ext>
          </c:extLst>
        </c:ser>
        <c:ser>
          <c:idx val="3"/>
          <c:order val="1"/>
          <c:tx>
            <c:strRef>
              <c:f>Summary!$E$1</c:f>
              <c:strCache>
                <c:ptCount val="1"/>
                <c:pt idx="0">
                  <c:v>v1m1</c:v>
                </c:pt>
              </c:strCache>
            </c:strRef>
          </c:tx>
          <c:spPr>
            <a:ln w="25400" cap="rnd">
              <a:solidFill>
                <a:srgbClr val="00B050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Summary!$E$4:$E$14</c:f>
              <c:numCache>
                <c:formatCode>0.00</c:formatCode>
                <c:ptCount val="11"/>
                <c:pt idx="0">
                  <c:v>2.7816000000000001</c:v>
                </c:pt>
                <c:pt idx="1">
                  <c:v>4.4431000000000003</c:v>
                </c:pt>
                <c:pt idx="2">
                  <c:v>5.9614000000000003</c:v>
                </c:pt>
                <c:pt idx="3">
                  <c:v>7.4044999999999996</c:v>
                </c:pt>
                <c:pt idx="4">
                  <c:v>8.7790999999999997</c:v>
                </c:pt>
                <c:pt idx="5">
                  <c:v>10.092000000000001</c:v>
                </c:pt>
                <c:pt idx="6">
                  <c:v>11.375</c:v>
                </c:pt>
                <c:pt idx="7">
                  <c:v>12.643000000000001</c:v>
                </c:pt>
                <c:pt idx="8">
                  <c:v>13.9</c:v>
                </c:pt>
                <c:pt idx="9">
                  <c:v>15.148999999999999</c:v>
                </c:pt>
                <c:pt idx="10">
                  <c:v>16.393999999999998</c:v>
                </c:pt>
              </c:numCache>
            </c:numRef>
          </c:xVal>
          <c:yVal>
            <c:numRef>
              <c:f>Summary!$B$4:$B$14</c:f>
              <c:numCache>
                <c:formatCode>0.00</c:formatCode>
                <c:ptCount val="11"/>
                <c:pt idx="0">
                  <c:v>4.0270000000000001</c:v>
                </c:pt>
                <c:pt idx="1">
                  <c:v>6.6446000000000005</c:v>
                </c:pt>
                <c:pt idx="2">
                  <c:v>9.2621000000000002</c:v>
                </c:pt>
                <c:pt idx="3">
                  <c:v>11.88</c:v>
                </c:pt>
                <c:pt idx="4">
                  <c:v>14.497</c:v>
                </c:pt>
                <c:pt idx="5">
                  <c:v>17.114999999999998</c:v>
                </c:pt>
                <c:pt idx="6">
                  <c:v>19.731999999999999</c:v>
                </c:pt>
                <c:pt idx="7">
                  <c:v>22.35</c:v>
                </c:pt>
                <c:pt idx="8">
                  <c:v>24.966999999999999</c:v>
                </c:pt>
                <c:pt idx="9">
                  <c:v>27.585000000000001</c:v>
                </c:pt>
                <c:pt idx="10">
                  <c:v>30.202000000000002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138-459D-A346-299520F512BA}"/>
            </c:ext>
          </c:extLst>
        </c:ser>
        <c:ser>
          <c:idx val="1"/>
          <c:order val="2"/>
          <c:tx>
            <c:strRef>
              <c:f>Summary!$F$1</c:f>
              <c:strCache>
                <c:ptCount val="1"/>
                <c:pt idx="0">
                  <c:v>v1m2</c:v>
                </c:pt>
              </c:strCache>
            </c:strRef>
          </c:tx>
          <c:spPr>
            <a:ln w="28575">
              <a:solidFill>
                <a:schemeClr val="accent3"/>
              </a:solidFill>
            </a:ln>
          </c:spPr>
          <c:marker>
            <c:symbol val="triangle"/>
            <c:size val="5"/>
            <c:spPr>
              <a:solidFill>
                <a:schemeClr val="accent3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Summary!$F$4:$F$14</c:f>
              <c:numCache>
                <c:formatCode>0.00</c:formatCode>
                <c:ptCount val="11"/>
                <c:pt idx="0">
                  <c:v>3.1215000000000002</c:v>
                </c:pt>
                <c:pt idx="1">
                  <c:v>4.7390999999999996</c:v>
                </c:pt>
                <c:pt idx="2">
                  <c:v>6.2423000000000002</c:v>
                </c:pt>
                <c:pt idx="3">
                  <c:v>7.6698000000000004</c:v>
                </c:pt>
                <c:pt idx="4">
                  <c:v>9.0261999999999993</c:v>
                </c:pt>
                <c:pt idx="5">
                  <c:v>10.329000000000001</c:v>
                </c:pt>
                <c:pt idx="6">
                  <c:v>11.608000000000001</c:v>
                </c:pt>
                <c:pt idx="7">
                  <c:v>12.872</c:v>
                </c:pt>
                <c:pt idx="8">
                  <c:v>14.127000000000001</c:v>
                </c:pt>
                <c:pt idx="9">
                  <c:v>15.375</c:v>
                </c:pt>
                <c:pt idx="10">
                  <c:v>16.619</c:v>
                </c:pt>
              </c:numCache>
            </c:numRef>
          </c:xVal>
          <c:yVal>
            <c:numRef>
              <c:f>Summary!$B$4:$B$14</c:f>
              <c:numCache>
                <c:formatCode>0.00</c:formatCode>
                <c:ptCount val="11"/>
                <c:pt idx="0">
                  <c:v>4.0270000000000001</c:v>
                </c:pt>
                <c:pt idx="1">
                  <c:v>6.6446000000000005</c:v>
                </c:pt>
                <c:pt idx="2">
                  <c:v>9.2621000000000002</c:v>
                </c:pt>
                <c:pt idx="3">
                  <c:v>11.88</c:v>
                </c:pt>
                <c:pt idx="4">
                  <c:v>14.497</c:v>
                </c:pt>
                <c:pt idx="5">
                  <c:v>17.114999999999998</c:v>
                </c:pt>
                <c:pt idx="6">
                  <c:v>19.731999999999999</c:v>
                </c:pt>
                <c:pt idx="7">
                  <c:v>22.35</c:v>
                </c:pt>
                <c:pt idx="8">
                  <c:v>24.966999999999999</c:v>
                </c:pt>
                <c:pt idx="9">
                  <c:v>27.585000000000001</c:v>
                </c:pt>
                <c:pt idx="10">
                  <c:v>30.202000000000002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138-459D-A346-299520F512BA}"/>
            </c:ext>
          </c:extLst>
        </c:ser>
        <c:ser>
          <c:idx val="0"/>
          <c:order val="3"/>
          <c:tx>
            <c:strRef>
              <c:f>Summary!$G$1</c:f>
              <c:strCache>
                <c:ptCount val="1"/>
                <c:pt idx="0">
                  <c:v>v1m3</c:v>
                </c:pt>
              </c:strCache>
            </c:strRef>
          </c:tx>
          <c:spPr>
            <a:ln w="25400" cap="rnd">
              <a:solidFill>
                <a:schemeClr val="accent5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Summary!$G$4:$G$14</c:f>
              <c:numCache>
                <c:formatCode>0.00</c:formatCode>
                <c:ptCount val="11"/>
                <c:pt idx="0">
                  <c:v>3.8420000000000001</c:v>
                </c:pt>
                <c:pt idx="1">
                  <c:v>5.4435000000000002</c:v>
                </c:pt>
                <c:pt idx="2">
                  <c:v>6.9120999999999997</c:v>
                </c:pt>
                <c:pt idx="3">
                  <c:v>8.2965</c:v>
                </c:pt>
                <c:pt idx="4">
                  <c:v>9.6117000000000008</c:v>
                </c:pt>
                <c:pt idx="5">
                  <c:v>10.893000000000001</c:v>
                </c:pt>
                <c:pt idx="6">
                  <c:v>12.161</c:v>
                </c:pt>
                <c:pt idx="7">
                  <c:v>13.42</c:v>
                </c:pt>
                <c:pt idx="8">
                  <c:v>14.672000000000001</c:v>
                </c:pt>
                <c:pt idx="9">
                  <c:v>15.92</c:v>
                </c:pt>
                <c:pt idx="10">
                  <c:v>17.164000000000001</c:v>
                </c:pt>
              </c:numCache>
            </c:numRef>
          </c:xVal>
          <c:yVal>
            <c:numRef>
              <c:f>Summary!$B$4:$B$14</c:f>
              <c:numCache>
                <c:formatCode>0.00</c:formatCode>
                <c:ptCount val="11"/>
                <c:pt idx="0">
                  <c:v>4.0270000000000001</c:v>
                </c:pt>
                <c:pt idx="1">
                  <c:v>6.6446000000000005</c:v>
                </c:pt>
                <c:pt idx="2">
                  <c:v>9.2621000000000002</c:v>
                </c:pt>
                <c:pt idx="3">
                  <c:v>11.88</c:v>
                </c:pt>
                <c:pt idx="4">
                  <c:v>14.497</c:v>
                </c:pt>
                <c:pt idx="5">
                  <c:v>17.114999999999998</c:v>
                </c:pt>
                <c:pt idx="6">
                  <c:v>19.731999999999999</c:v>
                </c:pt>
                <c:pt idx="7">
                  <c:v>22.35</c:v>
                </c:pt>
                <c:pt idx="8">
                  <c:v>24.966999999999999</c:v>
                </c:pt>
                <c:pt idx="9">
                  <c:v>27.585000000000001</c:v>
                </c:pt>
                <c:pt idx="10">
                  <c:v>30.202000000000002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138-459D-A346-299520F512BA}"/>
            </c:ext>
          </c:extLst>
        </c:ser>
        <c:ser>
          <c:idx val="4"/>
          <c:order val="4"/>
          <c:tx>
            <c:strRef>
              <c:f>Summary!$H$1</c:f>
              <c:strCache>
                <c:ptCount val="1"/>
                <c:pt idx="0">
                  <c:v>v1m4</c:v>
                </c:pt>
              </c:strCache>
            </c:strRef>
          </c:tx>
          <c:spPr>
            <a:ln w="28575"/>
          </c:spPr>
          <c:marker>
            <c:symbol val="square"/>
            <c:size val="5"/>
            <c:spPr>
              <a:ln>
                <a:solidFill>
                  <a:schemeClr val="tx1"/>
                </a:solidFill>
              </a:ln>
            </c:spPr>
          </c:marker>
          <c:xVal>
            <c:numRef>
              <c:f>Summary!$H$4:$H$14</c:f>
              <c:numCache>
                <c:formatCode>0.00</c:formatCode>
                <c:ptCount val="11"/>
                <c:pt idx="0">
                  <c:v>4.0011000000000001</c:v>
                </c:pt>
                <c:pt idx="1">
                  <c:v>5.5867000000000004</c:v>
                </c:pt>
                <c:pt idx="2">
                  <c:v>7.0477999999999996</c:v>
                </c:pt>
                <c:pt idx="3">
                  <c:v>8.4266000000000005</c:v>
                </c:pt>
                <c:pt idx="4">
                  <c:v>9.7383000000000006</c:v>
                </c:pt>
                <c:pt idx="5">
                  <c:v>11.019</c:v>
                </c:pt>
                <c:pt idx="6">
                  <c:v>12.286</c:v>
                </c:pt>
                <c:pt idx="7">
                  <c:v>13.544</c:v>
                </c:pt>
                <c:pt idx="8">
                  <c:v>14.795999999999999</c:v>
                </c:pt>
                <c:pt idx="9">
                  <c:v>16.042999999999999</c:v>
                </c:pt>
                <c:pt idx="10">
                  <c:v>17.286000000000001</c:v>
                </c:pt>
              </c:numCache>
            </c:numRef>
          </c:xVal>
          <c:yVal>
            <c:numRef>
              <c:f>Summary!$B$4:$B$14</c:f>
              <c:numCache>
                <c:formatCode>0.00</c:formatCode>
                <c:ptCount val="11"/>
                <c:pt idx="0">
                  <c:v>4.0270000000000001</c:v>
                </c:pt>
                <c:pt idx="1">
                  <c:v>6.6446000000000005</c:v>
                </c:pt>
                <c:pt idx="2">
                  <c:v>9.2621000000000002</c:v>
                </c:pt>
                <c:pt idx="3">
                  <c:v>11.88</c:v>
                </c:pt>
                <c:pt idx="4">
                  <c:v>14.497</c:v>
                </c:pt>
                <c:pt idx="5">
                  <c:v>17.114999999999998</c:v>
                </c:pt>
                <c:pt idx="6">
                  <c:v>19.731999999999999</c:v>
                </c:pt>
                <c:pt idx="7">
                  <c:v>22.35</c:v>
                </c:pt>
                <c:pt idx="8">
                  <c:v>24.966999999999999</c:v>
                </c:pt>
                <c:pt idx="9">
                  <c:v>27.585000000000001</c:v>
                </c:pt>
                <c:pt idx="10">
                  <c:v>30.202000000000002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5138-459D-A346-299520F512BA}"/>
            </c:ext>
          </c:extLst>
        </c:ser>
        <c:ser>
          <c:idx val="5"/>
          <c:order val="5"/>
          <c:tx>
            <c:v>HFM spec 4.5 K (5 % cabling deg)</c:v>
          </c:tx>
          <c:spPr>
            <a:ln>
              <a:solidFill>
                <a:srgbClr val="FF0000"/>
              </a:solidFill>
              <a:prstDash val="sysDash"/>
            </a:ln>
          </c:spPr>
          <c:marker>
            <c:symbol val="none"/>
          </c:marker>
          <c:xVal>
            <c:numRef>
              <c:f>HFM_param_complete!$B$9:$B$15</c:f>
              <c:numCache>
                <c:formatCode>0.00</c:formatCode>
                <c:ptCount val="7"/>
                <c:pt idx="0">
                  <c:v>12</c:v>
                </c:pt>
                <c:pt idx="1">
                  <c:v>13</c:v>
                </c:pt>
                <c:pt idx="2">
                  <c:v>14</c:v>
                </c:pt>
                <c:pt idx="3">
                  <c:v>15</c:v>
                </c:pt>
                <c:pt idx="4">
                  <c:v>16</c:v>
                </c:pt>
                <c:pt idx="5">
                  <c:v>17</c:v>
                </c:pt>
                <c:pt idx="6">
                  <c:v>18</c:v>
                </c:pt>
              </c:numCache>
            </c:numRef>
          </c:xVal>
          <c:yVal>
            <c:numRef>
              <c:f>HFM_param_complete!$N$9:$N$15</c:f>
              <c:numCache>
                <c:formatCode>0.00</c:formatCode>
                <c:ptCount val="7"/>
                <c:pt idx="0">
                  <c:v>55.939341573593076</c:v>
                </c:pt>
                <c:pt idx="1">
                  <c:v>45.857042130484537</c:v>
                </c:pt>
                <c:pt idx="2">
                  <c:v>37.191012097259971</c:v>
                </c:pt>
                <c:pt idx="3">
                  <c:v>29.751712923288032</c:v>
                </c:pt>
                <c:pt idx="4">
                  <c:v>23.38887683893865</c:v>
                </c:pt>
                <c:pt idx="5">
                  <c:v>17.981319887324894</c:v>
                </c:pt>
                <c:pt idx="6">
                  <c:v>13.42984578664432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5138-459D-A346-299520F512BA}"/>
            </c:ext>
          </c:extLst>
        </c:ser>
        <c:ser>
          <c:idx val="6"/>
          <c:order val="6"/>
          <c:tx>
            <c:v>HFM spec 1.9 K (5 % cabling deg)</c:v>
          </c:tx>
          <c:spPr>
            <a:ln>
              <a:solidFill>
                <a:srgbClr val="0070C0"/>
              </a:solidFill>
              <a:prstDash val="sysDash"/>
            </a:ln>
          </c:spPr>
          <c:marker>
            <c:symbol val="none"/>
          </c:marker>
          <c:xVal>
            <c:numRef>
              <c:f>HFM_param_complete!$B$18:$B$24</c:f>
              <c:numCache>
                <c:formatCode>0.00</c:formatCode>
                <c:ptCount val="7"/>
                <c:pt idx="0">
                  <c:v>12</c:v>
                </c:pt>
                <c:pt idx="1">
                  <c:v>13</c:v>
                </c:pt>
                <c:pt idx="2">
                  <c:v>14</c:v>
                </c:pt>
                <c:pt idx="3">
                  <c:v>15</c:v>
                </c:pt>
                <c:pt idx="4">
                  <c:v>16</c:v>
                </c:pt>
                <c:pt idx="5">
                  <c:v>17</c:v>
                </c:pt>
                <c:pt idx="6">
                  <c:v>18</c:v>
                </c:pt>
              </c:numCache>
            </c:numRef>
          </c:xVal>
          <c:yVal>
            <c:numRef>
              <c:f>HFM_param_complete!$N$18:$N$24</c:f>
              <c:numCache>
                <c:formatCode>0.00</c:formatCode>
                <c:ptCount val="7"/>
                <c:pt idx="0">
                  <c:v>76.433915347730292</c:v>
                </c:pt>
                <c:pt idx="1">
                  <c:v>64.663677027718265</c:v>
                </c:pt>
                <c:pt idx="2">
                  <c:v>54.396327603985576</c:v>
                </c:pt>
                <c:pt idx="3">
                  <c:v>45.424285959734561</c:v>
                </c:pt>
                <c:pt idx="4">
                  <c:v>37.583362327810853</c:v>
                </c:pt>
                <c:pt idx="5">
                  <c:v>30.741453489037028</c:v>
                </c:pt>
                <c:pt idx="6">
                  <c:v>24.790676920141561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5138-459D-A346-299520F512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7222159"/>
        <c:axId val="594189311"/>
      </c:scatterChart>
      <c:valAx>
        <c:axId val="677222159"/>
        <c:scaling>
          <c:orientation val="minMax"/>
          <c:max val="18"/>
          <c:min val="1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Bp (T)</a:t>
                </a:r>
              </a:p>
            </c:rich>
          </c:tx>
          <c:overlay val="0"/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4189311"/>
        <c:crosses val="autoZero"/>
        <c:crossBetween val="midCat"/>
      </c:valAx>
      <c:valAx>
        <c:axId val="594189311"/>
        <c:scaling>
          <c:orientation val="minMax"/>
          <c:max val="31"/>
          <c:min val="1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Magnet current</a:t>
                </a:r>
                <a:r>
                  <a:rPr lang="en-GB" baseline="0"/>
                  <a:t> (kA)</a:t>
                </a:r>
                <a:endParaRPr lang="en-GB"/>
              </a:p>
            </c:rich>
          </c:tx>
          <c:overlay val="0"/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7222159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5528805385399003"/>
          <c:y val="0.2945517940423093"/>
          <c:w val="0.3382821962249089"/>
          <c:h val="0.44700033340787032"/>
        </c:manualLayout>
      </c:layout>
      <c:overlay val="0"/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891269480867665"/>
          <c:y val="3.079951848445792E-2"/>
          <c:w val="0.80775879417317153"/>
          <c:h val="0.83420284589548077"/>
        </c:manualLayout>
      </c:layout>
      <c:scatterChart>
        <c:scatterStyle val="smoothMarker"/>
        <c:varyColors val="0"/>
        <c:ser>
          <c:idx val="0"/>
          <c:order val="0"/>
          <c:tx>
            <c:v>HFM Spec 4.5 K</c:v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9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HFM_Critical_Surface!$E$57:$E$77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HFM_Critical_Surface!$I$57:$I$77</c:f>
              <c:numCache>
                <c:formatCode>0.0</c:formatCode>
                <c:ptCount val="21"/>
                <c:pt idx="0">
                  <c:v>298.95478005942954</c:v>
                </c:pt>
                <c:pt idx="1">
                  <c:v>364.94176737869526</c:v>
                </c:pt>
                <c:pt idx="2">
                  <c:v>438.58246213489798</c:v>
                </c:pt>
                <c:pt idx="3">
                  <c:v>520.22182712054394</c:v>
                </c:pt>
                <c:pt idx="4">
                  <c:v>610.23441767422742</c:v>
                </c:pt>
                <c:pt idx="5">
                  <c:v>709.02794259190796</c:v>
                </c:pt>
                <c:pt idx="6">
                  <c:v>817.04737677389676</c:v>
                </c:pt>
                <c:pt idx="7">
                  <c:v>934.77973090846956</c:v>
                </c:pt>
                <c:pt idx="8">
                  <c:v>1062.7596075643571</c:v>
                </c:pt>
                <c:pt idx="9">
                  <c:v>1201.5757035993743</c:v>
                </c:pt>
                <c:pt idx="10">
                  <c:v>1351.8784578009609</c:v>
                </c:pt>
                <c:pt idx="11">
                  <c:v>1514.3890928820442</c:v>
                </c:pt>
                <c:pt idx="12">
                  <c:v>1689.9103660934429</c:v>
                </c:pt>
                <c:pt idx="13">
                  <c:v>1879.3394279400602</c:v>
                </c:pt>
                <c:pt idx="14">
                  <c:v>2083.6833010091405</c:v>
                </c:pt>
                <c:pt idx="15">
                  <c:v>2304.0776409178661</c:v>
                </c:pt>
                <c:pt idx="16">
                  <c:v>2541.8096434278391</c:v>
                </c:pt>
                <c:pt idx="17">
                  <c:v>2798.3462369541426</c:v>
                </c:pt>
                <c:pt idx="18">
                  <c:v>3075.3690790118367</c:v>
                </c:pt>
                <c:pt idx="19">
                  <c:v>3374.8184048151311</c:v>
                </c:pt>
                <c:pt idx="20">
                  <c:v>3698.9485263320412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139-48E0-930B-F955737ACF8C}"/>
            </c:ext>
          </c:extLst>
        </c:ser>
        <c:ser>
          <c:idx val="1"/>
          <c:order val="1"/>
          <c:tx>
            <c:v>HFM Spec. 1.9 K</c:v>
          </c:tx>
          <c:spPr>
            <a:ln w="25400">
              <a:solidFill>
                <a:schemeClr val="accent1"/>
              </a:solidFill>
            </a:ln>
          </c:spPr>
          <c:marker>
            <c:symbol val="circle"/>
            <c:size val="8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HFM_Critical_Surface!$E$11:$E$31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HFM_Critical_Surface!$I$11:$I$31</c:f>
              <c:numCache>
                <c:formatCode>0.0</c:formatCode>
                <c:ptCount val="21"/>
                <c:pt idx="0">
                  <c:v>691.57632570505029</c:v>
                </c:pt>
                <c:pt idx="1">
                  <c:v>788.09650147992534</c:v>
                </c:pt>
                <c:pt idx="2">
                  <c:v>892.49585539037844</c:v>
                </c:pt>
                <c:pt idx="3">
                  <c:v>1005.1471387420743</c:v>
                </c:pt>
                <c:pt idx="4">
                  <c:v>1126.4555479227522</c:v>
                </c:pt>
                <c:pt idx="5">
                  <c:v>1256.8626564977963</c:v>
                </c:pt>
                <c:pt idx="6">
                  <c:v>1396.8509591523193</c:v>
                </c:pt>
                <c:pt idx="7">
                  <c:v>1546.9491445846802</c:v>
                </c:pt>
                <c:pt idx="8">
                  <c:v>1707.7382412804138</c:v>
                </c:pt>
                <c:pt idx="9">
                  <c:v>1879.8588141333587</c:v>
                </c:pt>
                <c:pt idx="10">
                  <c:v>2064.0194333781983</c:v>
                </c:pt>
                <c:pt idx="11">
                  <c:v>2261.0066933019134</c:v>
                </c:pt>
                <c:pt idx="12">
                  <c:v>2471.6971308818624</c:v>
                </c:pt>
                <c:pt idx="13">
                  <c:v>2697.0714896233394</c:v>
                </c:pt>
                <c:pt idx="14">
                  <c:v>2938.2318994999969</c:v>
                </c:pt>
                <c:pt idx="15">
                  <c:v>3196.4227114292948</c:v>
                </c:pt>
                <c:pt idx="16">
                  <c:v>3473.0559504390139</c:v>
                </c:pt>
                <c:pt idx="17">
                  <c:v>3769.7426592163602</c:v>
                </c:pt>
                <c:pt idx="18">
                  <c:v>4088.3318277809317</c:v>
                </c:pt>
                <c:pt idx="19">
                  <c:v>4430.9591973505103</c:v>
                </c:pt>
                <c:pt idx="20">
                  <c:v>4800.1090655511653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139-48E0-930B-F955737ACF8C}"/>
            </c:ext>
          </c:extLst>
        </c:ser>
        <c:ser>
          <c:idx val="2"/>
          <c:order val="2"/>
          <c:tx>
            <c:v>Bond 14T single</c:v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noFill/>
              </a:ln>
            </c:spPr>
          </c:marker>
          <c:dPt>
            <c:idx val="14"/>
            <c:marker>
              <c:symbol val="none"/>
            </c:marker>
            <c:bubble3D val="0"/>
            <c:extLst xmlns:c15="http://schemas.microsoft.com/office/drawing/2012/chart">
              <c:ext xmlns:c16="http://schemas.microsoft.com/office/drawing/2014/chart" uri="{C3380CC4-5D6E-409C-BE32-E72D297353CC}">
                <c16:uniqueId val="{00000002-B139-48E0-930B-F955737ACF8C}"/>
              </c:ext>
            </c:extLst>
          </c:dPt>
          <c:xVal>
            <c:numRef>
              <c:f>Loadline!$F$4:$F$25</c:f>
              <c:numCache>
                <c:formatCode>0.00</c:formatCode>
                <c:ptCount val="22"/>
                <c:pt idx="0">
                  <c:v>0</c:v>
                </c:pt>
                <c:pt idx="1">
                  <c:v>1.491725</c:v>
                </c:pt>
                <c:pt idx="2">
                  <c:v>2.9343699999999999</c:v>
                </c:pt>
                <c:pt idx="3">
                  <c:v>4.2631319999999997</c:v>
                </c:pt>
                <c:pt idx="4">
                  <c:v>5.47485</c:v>
                </c:pt>
                <c:pt idx="5">
                  <c:v>6.6147280000000004</c:v>
                </c:pt>
                <c:pt idx="6">
                  <c:v>7.6952150000000001</c:v>
                </c:pt>
                <c:pt idx="7">
                  <c:v>8.7072500000000002</c:v>
                </c:pt>
                <c:pt idx="8">
                  <c:v>9.6912739999999999</c:v>
                </c:pt>
                <c:pt idx="9">
                  <c:v>10.666767999999999</c:v>
                </c:pt>
                <c:pt idx="10">
                  <c:v>11.637005</c:v>
                </c:pt>
                <c:pt idx="11">
                  <c:v>12.603603</c:v>
                </c:pt>
                <c:pt idx="12">
                  <c:v>13.567572999999999</c:v>
                </c:pt>
                <c:pt idx="13">
                  <c:v>14.529645</c:v>
                </c:pt>
                <c:pt idx="14">
                  <c:v>14.85</c:v>
                </c:pt>
                <c:pt idx="15">
                  <c:v>15.490275</c:v>
                </c:pt>
                <c:pt idx="16">
                  <c:v>16.449807</c:v>
                </c:pt>
                <c:pt idx="17">
                  <c:v>17.408534</c:v>
                </c:pt>
                <c:pt idx="18">
                  <c:v>18.366588</c:v>
                </c:pt>
                <c:pt idx="19">
                  <c:v>19.324045000000002</c:v>
                </c:pt>
                <c:pt idx="20">
                  <c:v>20.280944999999999</c:v>
                </c:pt>
                <c:pt idx="21">
                  <c:v>21.237348999999998</c:v>
                </c:pt>
              </c:numCache>
              <c:extLst xmlns:c15="http://schemas.microsoft.com/office/drawing/2012/chart"/>
            </c:numRef>
          </c:xVal>
          <c:yVal>
            <c:numRef>
              <c:f>Loadline!$B$4:$B$25</c:f>
              <c:numCache>
                <c:formatCode>0.00</c:formatCode>
                <c:ptCount val="22"/>
                <c:pt idx="0" formatCode="General">
                  <c:v>0</c:v>
                </c:pt>
                <c:pt idx="1">
                  <c:v>74.992559621298284</c:v>
                </c:pt>
                <c:pt idx="2">
                  <c:v>149.98511924259657</c:v>
                </c:pt>
                <c:pt idx="3">
                  <c:v>224.97767886389485</c:v>
                </c:pt>
                <c:pt idx="4">
                  <c:v>299.97023848519314</c:v>
                </c:pt>
                <c:pt idx="5">
                  <c:v>374.96279810649145</c:v>
                </c:pt>
                <c:pt idx="6">
                  <c:v>449.9553577277897</c:v>
                </c:pt>
                <c:pt idx="7">
                  <c:v>524.94791734908802</c:v>
                </c:pt>
                <c:pt idx="8">
                  <c:v>599.94047697038627</c:v>
                </c:pt>
                <c:pt idx="9">
                  <c:v>674.93303659168464</c:v>
                </c:pt>
                <c:pt idx="10">
                  <c:v>749.9255962129829</c:v>
                </c:pt>
                <c:pt idx="11">
                  <c:v>824.91815583428104</c:v>
                </c:pt>
                <c:pt idx="12">
                  <c:v>899.91071545557941</c:v>
                </c:pt>
                <c:pt idx="13">
                  <c:v>974.90327507687766</c:v>
                </c:pt>
                <c:pt idx="14">
                  <c:v>999.90079495064379</c:v>
                </c:pt>
                <c:pt idx="15">
                  <c:v>1049.895834698176</c:v>
                </c:pt>
                <c:pt idx="16">
                  <c:v>1124.8883943194742</c:v>
                </c:pt>
                <c:pt idx="17">
                  <c:v>1199.8809539407725</c:v>
                </c:pt>
                <c:pt idx="18">
                  <c:v>1274.8735135620707</c:v>
                </c:pt>
                <c:pt idx="19">
                  <c:v>1349.8660731833693</c:v>
                </c:pt>
                <c:pt idx="20">
                  <c:v>1424.8586328046674</c:v>
                </c:pt>
                <c:pt idx="21">
                  <c:v>1499.8511924259658</c:v>
                </c:pt>
              </c:numCache>
              <c:extLst xmlns:c15="http://schemas.microsoft.com/office/drawing/2012/chart"/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3-B139-48E0-930B-F955737ACF8C}"/>
            </c:ext>
          </c:extLst>
        </c:ser>
        <c:ser>
          <c:idx val="3"/>
          <c:order val="3"/>
          <c:tx>
            <c:v>5-m long block</c:v>
          </c:tx>
          <c:spPr>
            <a:ln>
              <a:solidFill>
                <a:srgbClr val="7030A0"/>
              </a:solidFill>
            </a:ln>
          </c:spPr>
          <c:marker>
            <c:symbol val="square"/>
            <c:size val="7"/>
            <c:spPr>
              <a:solidFill>
                <a:schemeClr val="bg1"/>
              </a:solidFill>
              <a:ln>
                <a:solidFill>
                  <a:srgbClr val="7030A0"/>
                </a:solidFill>
              </a:ln>
            </c:spPr>
          </c:marker>
          <c:dPt>
            <c:idx val="14"/>
            <c:marker>
              <c:symbol val="square"/>
              <c:size val="10"/>
            </c:marker>
            <c:bubble3D val="0"/>
            <c:extLst>
              <c:ext xmlns:c16="http://schemas.microsoft.com/office/drawing/2014/chart" uri="{C3380CC4-5D6E-409C-BE32-E72D297353CC}">
                <c16:uniqueId val="{00000004-B139-48E0-930B-F955737ACF8C}"/>
              </c:ext>
            </c:extLst>
          </c:dPt>
          <c:xVal>
            <c:numRef>
              <c:f>Loadline!$F$29:$F$54</c:f>
              <c:numCache>
                <c:formatCode>0.00</c:formatCode>
                <c:ptCount val="26"/>
                <c:pt idx="0">
                  <c:v>0</c:v>
                </c:pt>
                <c:pt idx="1">
                  <c:v>0.85785199599999995</c:v>
                </c:pt>
                <c:pt idx="2">
                  <c:v>1.71558027</c:v>
                </c:pt>
                <c:pt idx="3">
                  <c:v>2.5575179800000001</c:v>
                </c:pt>
                <c:pt idx="4">
                  <c:v>3.30358704</c:v>
                </c:pt>
                <c:pt idx="5">
                  <c:v>3.985074</c:v>
                </c:pt>
                <c:pt idx="6">
                  <c:v>4.6346103100000002</c:v>
                </c:pt>
                <c:pt idx="7">
                  <c:v>5.2642644900000004</c:v>
                </c:pt>
                <c:pt idx="8">
                  <c:v>5.8818275900000003</c:v>
                </c:pt>
                <c:pt idx="9">
                  <c:v>6.4909621399999997</c:v>
                </c:pt>
                <c:pt idx="10">
                  <c:v>7.0939781399999999</c:v>
                </c:pt>
                <c:pt idx="11">
                  <c:v>7.6911664999999996</c:v>
                </c:pt>
                <c:pt idx="12">
                  <c:v>8.28201593</c:v>
                </c:pt>
                <c:pt idx="13">
                  <c:v>8.8669884999999997</c:v>
                </c:pt>
                <c:pt idx="14">
                  <c:v>9.4463132299999995</c:v>
                </c:pt>
                <c:pt idx="15">
                  <c:v>10.0208542</c:v>
                </c:pt>
                <c:pt idx="16">
                  <c:v>10.590513</c:v>
                </c:pt>
                <c:pt idx="17">
                  <c:v>11.1542148</c:v>
                </c:pt>
                <c:pt idx="18">
                  <c:v>11.712521600000001</c:v>
                </c:pt>
                <c:pt idx="19">
                  <c:v>12.2661464</c:v>
                </c:pt>
                <c:pt idx="20">
                  <c:v>12.815709200000001</c:v>
                </c:pt>
                <c:pt idx="21">
                  <c:v>13.360823999999999</c:v>
                </c:pt>
                <c:pt idx="22">
                  <c:v>13.901109</c:v>
                </c:pt>
                <c:pt idx="23">
                  <c:v>14.436014699999999</c:v>
                </c:pt>
                <c:pt idx="24">
                  <c:v>14.965268099999999</c:v>
                </c:pt>
                <c:pt idx="25">
                  <c:v>15.490551099999999</c:v>
                </c:pt>
              </c:numCache>
            </c:numRef>
          </c:xVal>
          <c:yVal>
            <c:numRef>
              <c:f>Loadline!$B$29:$B$54</c:f>
              <c:numCache>
                <c:formatCode>0.00</c:formatCode>
                <c:ptCount val="26"/>
                <c:pt idx="0" formatCode="General">
                  <c:v>0</c:v>
                </c:pt>
                <c:pt idx="1">
                  <c:v>77.539847707054903</c:v>
                </c:pt>
                <c:pt idx="2">
                  <c:v>155.07969541410981</c:v>
                </c:pt>
                <c:pt idx="3">
                  <c:v>232.61954312116472</c:v>
                </c:pt>
                <c:pt idx="4">
                  <c:v>310.15939082821961</c:v>
                </c:pt>
                <c:pt idx="5">
                  <c:v>387.6992385352745</c:v>
                </c:pt>
                <c:pt idx="6">
                  <c:v>465.23908624232945</c:v>
                </c:pt>
                <c:pt idx="7">
                  <c:v>542.77893394938428</c:v>
                </c:pt>
                <c:pt idx="8">
                  <c:v>620.31878165643923</c:v>
                </c:pt>
                <c:pt idx="9">
                  <c:v>697.85862936349417</c:v>
                </c:pt>
                <c:pt idx="10">
                  <c:v>775.39847707054901</c:v>
                </c:pt>
                <c:pt idx="11">
                  <c:v>852.93832477760395</c:v>
                </c:pt>
                <c:pt idx="12">
                  <c:v>930.4781724846589</c:v>
                </c:pt>
                <c:pt idx="13">
                  <c:v>1008.0180201917137</c:v>
                </c:pt>
                <c:pt idx="14">
                  <c:v>1085.5578678987686</c:v>
                </c:pt>
                <c:pt idx="15">
                  <c:v>1163.0977156058236</c:v>
                </c:pt>
                <c:pt idx="16">
                  <c:v>1240.6375633128785</c:v>
                </c:pt>
                <c:pt idx="17">
                  <c:v>1318.1774110199333</c:v>
                </c:pt>
                <c:pt idx="18">
                  <c:v>1395.7172587269883</c:v>
                </c:pt>
                <c:pt idx="19">
                  <c:v>1473.2571064340432</c:v>
                </c:pt>
                <c:pt idx="20">
                  <c:v>1550.796954141098</c:v>
                </c:pt>
                <c:pt idx="21">
                  <c:v>1628.3368018481531</c:v>
                </c:pt>
                <c:pt idx="22">
                  <c:v>1705.8766495552079</c:v>
                </c:pt>
                <c:pt idx="23">
                  <c:v>1783.4164972622627</c:v>
                </c:pt>
                <c:pt idx="24">
                  <c:v>1860.9563449693178</c:v>
                </c:pt>
                <c:pt idx="25">
                  <c:v>1938.4961926763726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B139-48E0-930B-F955737ACF8C}"/>
            </c:ext>
          </c:extLst>
        </c:ser>
        <c:ser>
          <c:idx val="5"/>
          <c:order val="4"/>
          <c:tx>
            <c:v>5-m long block With Insert</c:v>
          </c:tx>
          <c:marker>
            <c:spPr>
              <a:solidFill>
                <a:sysClr val="window" lastClr="FFFFFF"/>
              </a:solidFill>
            </c:spPr>
          </c:marker>
          <c:xVal>
            <c:numRef>
              <c:f>Loadline!$F$58:$F$83</c:f>
              <c:numCache>
                <c:formatCode>0.00</c:formatCode>
                <c:ptCount val="26"/>
                <c:pt idx="0">
                  <c:v>0</c:v>
                </c:pt>
                <c:pt idx="1">
                  <c:v>0.72020437699999995</c:v>
                </c:pt>
                <c:pt idx="2">
                  <c:v>1.44039731</c:v>
                </c:pt>
                <c:pt idx="3">
                  <c:v>2.15926587</c:v>
                </c:pt>
                <c:pt idx="4">
                  <c:v>2.8686433</c:v>
                </c:pt>
                <c:pt idx="5">
                  <c:v>3.55922033</c:v>
                </c:pt>
                <c:pt idx="6">
                  <c:v>4.2336988900000003</c:v>
                </c:pt>
                <c:pt idx="7">
                  <c:v>4.8893218300000001</c:v>
                </c:pt>
                <c:pt idx="8">
                  <c:v>5.5218153299999999</c:v>
                </c:pt>
                <c:pt idx="9">
                  <c:v>6.1412544999999996</c:v>
                </c:pt>
                <c:pt idx="10">
                  <c:v>6.7521279500000002</c:v>
                </c:pt>
                <c:pt idx="11">
                  <c:v>7.3560737700000001</c:v>
                </c:pt>
                <c:pt idx="12">
                  <c:v>7.9531200399999999</c:v>
                </c:pt>
                <c:pt idx="13">
                  <c:v>8.5430564199999992</c:v>
                </c:pt>
                <c:pt idx="14">
                  <c:v>9.1267394500000005</c:v>
                </c:pt>
                <c:pt idx="15">
                  <c:v>9.7049588999999994</c:v>
                </c:pt>
                <c:pt idx="16">
                  <c:v>10.277781900000001</c:v>
                </c:pt>
                <c:pt idx="17">
                  <c:v>10.844921100000001</c:v>
                </c:pt>
                <c:pt idx="18">
                  <c:v>11.406142300000001</c:v>
                </c:pt>
                <c:pt idx="19">
                  <c:v>11.962327200000001</c:v>
                </c:pt>
                <c:pt idx="20">
                  <c:v>12.5140577</c:v>
                </c:pt>
                <c:pt idx="21">
                  <c:v>13.0615346</c:v>
                </c:pt>
                <c:pt idx="22">
                  <c:v>13.604340199999999</c:v>
                </c:pt>
                <c:pt idx="23">
                  <c:v>14.1420704</c:v>
                </c:pt>
                <c:pt idx="24">
                  <c:v>14.674156200000001</c:v>
                </c:pt>
                <c:pt idx="25">
                  <c:v>15.201287199999999</c:v>
                </c:pt>
              </c:numCache>
            </c:numRef>
          </c:xVal>
          <c:yVal>
            <c:numRef>
              <c:f>Loadline!$B$58:$B$83</c:f>
              <c:numCache>
                <c:formatCode>0.00</c:formatCode>
                <c:ptCount val="26"/>
                <c:pt idx="0" formatCode="General">
                  <c:v>0</c:v>
                </c:pt>
                <c:pt idx="1">
                  <c:v>77.539847707054903</c:v>
                </c:pt>
                <c:pt idx="2">
                  <c:v>155.07969541410981</c:v>
                </c:pt>
                <c:pt idx="3">
                  <c:v>232.61954312116472</c:v>
                </c:pt>
                <c:pt idx="4">
                  <c:v>310.15939082821961</c:v>
                </c:pt>
                <c:pt idx="5">
                  <c:v>387.6992385352745</c:v>
                </c:pt>
                <c:pt idx="6">
                  <c:v>465.23908624232945</c:v>
                </c:pt>
                <c:pt idx="7">
                  <c:v>542.77893394938428</c:v>
                </c:pt>
                <c:pt idx="8">
                  <c:v>620.31878165643923</c:v>
                </c:pt>
                <c:pt idx="9">
                  <c:v>697.85862936349417</c:v>
                </c:pt>
                <c:pt idx="10">
                  <c:v>775.39847707054901</c:v>
                </c:pt>
                <c:pt idx="11">
                  <c:v>852.93832477760395</c:v>
                </c:pt>
                <c:pt idx="12">
                  <c:v>930.4781724846589</c:v>
                </c:pt>
                <c:pt idx="13">
                  <c:v>1008.0180201917137</c:v>
                </c:pt>
                <c:pt idx="14">
                  <c:v>1085.5578678987686</c:v>
                </c:pt>
                <c:pt idx="15">
                  <c:v>1163.0977156058236</c:v>
                </c:pt>
                <c:pt idx="16">
                  <c:v>1240.6375633128785</c:v>
                </c:pt>
                <c:pt idx="17">
                  <c:v>1318.1774110199333</c:v>
                </c:pt>
                <c:pt idx="18">
                  <c:v>1395.7172587269883</c:v>
                </c:pt>
                <c:pt idx="19">
                  <c:v>1473.2571064340432</c:v>
                </c:pt>
                <c:pt idx="20">
                  <c:v>1550.796954141098</c:v>
                </c:pt>
                <c:pt idx="21">
                  <c:v>1628.3368018481531</c:v>
                </c:pt>
                <c:pt idx="22">
                  <c:v>1705.8766495552079</c:v>
                </c:pt>
                <c:pt idx="23">
                  <c:v>1783.4164972622627</c:v>
                </c:pt>
                <c:pt idx="24">
                  <c:v>1860.9563449693178</c:v>
                </c:pt>
                <c:pt idx="25">
                  <c:v>1938.4961926763726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B139-48E0-930B-F955737ACF8C}"/>
            </c:ext>
          </c:extLst>
        </c:ser>
        <c:ser>
          <c:idx val="4"/>
          <c:order val="5"/>
          <c:tx>
            <c:v>MQXF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Loadline!$P$42:$P$51</c:f>
              <c:numCache>
                <c:formatCode>General</c:formatCode>
                <c:ptCount val="10"/>
                <c:pt idx="0">
                  <c:v>4.4119000000000002</c:v>
                </c:pt>
                <c:pt idx="1">
                  <c:v>6.4874999999999998</c:v>
                </c:pt>
                <c:pt idx="2">
                  <c:v>8.5000999999999998</c:v>
                </c:pt>
                <c:pt idx="3">
                  <c:v>9.8094000000000001</c:v>
                </c:pt>
                <c:pt idx="4">
                  <c:v>11.414</c:v>
                </c:pt>
                <c:pt idx="5">
                  <c:v>12.054399999999999</c:v>
                </c:pt>
                <c:pt idx="6">
                  <c:v>12.3322</c:v>
                </c:pt>
                <c:pt idx="7">
                  <c:v>13.383800000000001</c:v>
                </c:pt>
                <c:pt idx="8">
                  <c:v>14.491899999999999</c:v>
                </c:pt>
                <c:pt idx="9">
                  <c:v>15.6243</c:v>
                </c:pt>
              </c:numCache>
              <c:extLst xmlns:c15="http://schemas.microsoft.com/office/drawing/2012/chart"/>
            </c:numRef>
          </c:xVal>
          <c:yVal>
            <c:numRef>
              <c:f>Loadline!$S$42:$S$51</c:f>
              <c:numCache>
                <c:formatCode>General</c:formatCode>
                <c:ptCount val="10"/>
                <c:pt idx="0">
                  <c:v>581.54885780291181</c:v>
                </c:pt>
                <c:pt idx="1">
                  <c:v>872.32328670436766</c:v>
                </c:pt>
                <c:pt idx="2">
                  <c:v>1163.0977156058236</c:v>
                </c:pt>
                <c:pt idx="3">
                  <c:v>1356.9473348734609</c:v>
                </c:pt>
                <c:pt idx="4">
                  <c:v>1596.3516146689929</c:v>
                </c:pt>
                <c:pt idx="5">
                  <c:v>1692.3071762064733</c:v>
                </c:pt>
                <c:pt idx="6">
                  <c:v>1733.9848443490152</c:v>
                </c:pt>
                <c:pt idx="7">
                  <c:v>1891.9722840521397</c:v>
                </c:pt>
                <c:pt idx="8">
                  <c:v>2058.6829566223078</c:v>
                </c:pt>
                <c:pt idx="9">
                  <c:v>2229.2706215778285</c:v>
                </c:pt>
              </c:numCache>
              <c:extLst xmlns:c15="http://schemas.microsoft.com/office/drawing/2012/chart"/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7-B139-48E0-930B-F955737ACF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4425720"/>
        <c:axId val="154462168"/>
        <c:extLst/>
      </c:scatterChart>
      <c:valAx>
        <c:axId val="204425720"/>
        <c:scaling>
          <c:orientation val="minMax"/>
          <c:max val="17"/>
          <c:min val="10"/>
        </c:scaling>
        <c:delete val="0"/>
        <c:axPos val="b"/>
        <c:minorGridlines>
          <c:spPr>
            <a:ln>
              <a:solidFill>
                <a:schemeClr val="tx1">
                  <a:tint val="50000"/>
                  <a:shade val="95000"/>
                  <a:satMod val="105000"/>
                </a:schemeClr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Peak Field (T)</a:t>
                </a:r>
              </a:p>
            </c:rich>
          </c:tx>
          <c:overlay val="0"/>
        </c:title>
        <c:numFmt formatCode="0.0" sourceLinked="0"/>
        <c:majorTickMark val="out"/>
        <c:minorTickMark val="none"/>
        <c:tickLblPos val="nextTo"/>
        <c:crossAx val="154462168"/>
        <c:crosses val="autoZero"/>
        <c:crossBetween val="midCat"/>
        <c:majorUnit val="0.5"/>
        <c:minorUnit val="0.5"/>
      </c:valAx>
      <c:valAx>
        <c:axId val="154462168"/>
        <c:scaling>
          <c:orientation val="minMax"/>
          <c:max val="3000"/>
          <c:min val="600"/>
        </c:scaling>
        <c:delete val="0"/>
        <c:axPos val="l"/>
        <c:minorGridlines>
          <c:spPr>
            <a:ln>
              <a:solidFill>
                <a:schemeClr val="tx1">
                  <a:tint val="50000"/>
                  <a:shade val="95000"/>
                  <a:satMod val="105000"/>
                </a:schemeClr>
              </a:solidFill>
            </a:ln>
          </c:spPr>
        </c:min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SC Jc [A/mm</a:t>
                </a:r>
                <a:r>
                  <a:rPr lang="en-GB" baseline="30000"/>
                  <a:t>2</a:t>
                </a:r>
                <a:r>
                  <a:rPr lang="en-GB"/>
                  <a:t>]</a:t>
                </a:r>
              </a:p>
            </c:rich>
          </c:tx>
          <c:overlay val="0"/>
        </c:title>
        <c:numFmt formatCode="0" sourceLinked="0"/>
        <c:majorTickMark val="out"/>
        <c:minorTickMark val="none"/>
        <c:tickLblPos val="nextTo"/>
        <c:crossAx val="204425720"/>
        <c:crosses val="autoZero"/>
        <c:crossBetween val="midCat"/>
        <c:minorUnit val="50"/>
      </c:valAx>
    </c:plotArea>
    <c:legend>
      <c:legendPos val="r"/>
      <c:layout>
        <c:manualLayout>
          <c:xMode val="edge"/>
          <c:yMode val="edge"/>
          <c:x val="0.14502057141805233"/>
          <c:y val="5.0669050461146503E-2"/>
          <c:w val="0.24130904886721694"/>
          <c:h val="0.22951208937088166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 rot="0" vert="horz" anchor="ctr" anchorCtr="0"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  <a:ln>
      <a:noFill/>
    </a:ln>
  </c:spPr>
  <c:txPr>
    <a:bodyPr/>
    <a:lstStyle/>
    <a:p>
      <a:pPr>
        <a:defRPr sz="1600" b="0"/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0.64312</cdr:x>
      <cdr:y>0.05921</cdr:y>
    </cdr:from>
    <cdr:to>
      <cdr:x>0.90333</cdr:x>
      <cdr:y>0.1172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5530241" y="276536"/>
          <a:ext cx="2237600" cy="27083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12700">
          <a:solidFill>
            <a:schemeClr val="tx2"/>
          </a:solidFill>
        </a:ln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100" b="1" dirty="0">
              <a:solidFill>
                <a:schemeClr val="tx2"/>
              </a:solidFill>
            </a:rPr>
            <a:t>5%</a:t>
          </a:r>
          <a:r>
            <a:rPr lang="en-GB" sz="1100" b="1" baseline="0" dirty="0">
              <a:solidFill>
                <a:schemeClr val="tx2"/>
              </a:solidFill>
            </a:rPr>
            <a:t> cabling degradation assumed</a:t>
          </a:r>
          <a:endParaRPr lang="en-GB" sz="1100" b="1" dirty="0">
            <a:solidFill>
              <a:schemeClr val="tx2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0.67079</cdr:x>
      <cdr:y>0.05921</cdr:y>
    </cdr:from>
    <cdr:to>
      <cdr:x>0.92254</cdr:x>
      <cdr:y>0.11758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3552201" y="276536"/>
          <a:ext cx="1333144" cy="27260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12700">
          <a:solidFill>
            <a:schemeClr val="tx2"/>
          </a:solidFill>
        </a:ln>
      </cdr:spPr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700" b="1" dirty="0">
              <a:solidFill>
                <a:schemeClr val="tx2"/>
              </a:solidFill>
            </a:rPr>
            <a:t>5%</a:t>
          </a:r>
          <a:r>
            <a:rPr lang="en-GB" sz="700" b="1" baseline="0" dirty="0">
              <a:solidFill>
                <a:schemeClr val="tx2"/>
              </a:solidFill>
            </a:rPr>
            <a:t> cabling degradation assumed</a:t>
          </a:r>
          <a:endParaRPr lang="en-GB" sz="700" b="1" dirty="0">
            <a:solidFill>
              <a:schemeClr val="tx2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0.58124</cdr:x>
      <cdr:y>0.05921</cdr:y>
    </cdr:from>
    <cdr:to>
      <cdr:x>0.90333</cdr:x>
      <cdr:y>0.12586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5302685" y="276535"/>
          <a:ext cx="2938506" cy="31129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12700">
          <a:solidFill>
            <a:schemeClr val="tx2"/>
          </a:solidFill>
        </a:ln>
      </cdr:spPr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200" b="1" dirty="0">
              <a:solidFill>
                <a:schemeClr val="tx2"/>
              </a:solidFill>
            </a:rPr>
            <a:t>5%</a:t>
          </a:r>
          <a:r>
            <a:rPr lang="en-GB" sz="1200" b="1" baseline="0" dirty="0">
              <a:solidFill>
                <a:schemeClr val="tx2"/>
              </a:solidFill>
            </a:rPr>
            <a:t> cabling degradation assumed</a:t>
          </a:r>
          <a:endParaRPr lang="en-GB" sz="1200" b="1" dirty="0">
            <a:solidFill>
              <a:schemeClr val="tx2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51F81B-0188-F944-95C5-D896A11FCEC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6945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1755" y="2216426"/>
            <a:ext cx="2928732" cy="25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1932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  <a:prstGeom prst="rect">
            <a:avLst/>
          </a:prstGeo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984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78"/>
            <a:ext cx="11021312" cy="2513191"/>
          </a:xfrm>
          <a:prstGeom prst="rect">
            <a:avLst/>
          </a:prstGeo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704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3" y="130498"/>
            <a:ext cx="10959548" cy="936000"/>
          </a:xfrm>
          <a:prstGeom prst="rect">
            <a:avLst/>
          </a:prstGeo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109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  <a:prstGeom prst="rect">
            <a:avLst/>
          </a:prstGeo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1299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73"/>
            <a:ext cx="10972800" cy="893977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121688"/>
            <a:ext cx="5389033" cy="391926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743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60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2377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1755" y="2216426"/>
            <a:ext cx="2928732" cy="25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3630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  <a:prstGeom prst="rect">
            <a:avLst/>
          </a:prstGeo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JC Perez / </a:t>
            </a:r>
            <a:r>
              <a:rPr lang="de-CH" dirty="0" err="1"/>
              <a:t>February</a:t>
            </a:r>
            <a:r>
              <a:rPr lang="de-CH" dirty="0"/>
              <a:t> 11th 2024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735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1755" y="2216426"/>
            <a:ext cx="2928732" cy="25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78"/>
            <a:ext cx="11021312" cy="2513191"/>
          </a:xfrm>
          <a:prstGeom prst="rect">
            <a:avLst/>
          </a:prstGeo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JC Perez / </a:t>
            </a:r>
            <a:r>
              <a:rPr lang="de-CH" dirty="0" err="1"/>
              <a:t>February</a:t>
            </a:r>
            <a:r>
              <a:rPr lang="de-CH" dirty="0"/>
              <a:t> 11th 2024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43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3" y="130498"/>
            <a:ext cx="10959548" cy="936000"/>
          </a:xfrm>
          <a:prstGeom prst="rect">
            <a:avLst/>
          </a:prstGeo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JC Perez / </a:t>
            </a:r>
            <a:r>
              <a:rPr lang="de-CH" dirty="0" err="1"/>
              <a:t>February</a:t>
            </a:r>
            <a:r>
              <a:rPr lang="de-CH" dirty="0"/>
              <a:t> 11th 2024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2051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  <a:prstGeom prst="rect">
            <a:avLst/>
          </a:prstGeo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JC Perez / </a:t>
            </a:r>
            <a:r>
              <a:rPr lang="de-CH" dirty="0" err="1"/>
              <a:t>February</a:t>
            </a:r>
            <a:r>
              <a:rPr lang="de-CH" dirty="0"/>
              <a:t> 11th 2024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6968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73"/>
            <a:ext cx="10972800" cy="893977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121688"/>
            <a:ext cx="5389033" cy="391926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dirty="0"/>
              <a:t>JC Perez / </a:t>
            </a:r>
            <a:r>
              <a:rPr lang="de-CH" dirty="0" err="1"/>
              <a:t>February</a:t>
            </a:r>
            <a:r>
              <a:rPr lang="de-CH" dirty="0"/>
              <a:t> 11th 2024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2907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JC Perez / September 19th 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756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1382059" y="0"/>
            <a:ext cx="9427882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7DFBB41-BF59-9C2A-859D-99B3AD23373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flipH="1">
            <a:off x="-1" y="0"/>
            <a:ext cx="139942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7A1F57-3554-1911-2321-E254D4D3B76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18359" y="0"/>
            <a:ext cx="14836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089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4933189" y="4770560"/>
            <a:ext cx="2518215" cy="288543"/>
          </a:xfrm>
          <a:prstGeom prst="rect">
            <a:avLst/>
          </a:prstGeom>
          <a:noFill/>
        </p:spPr>
        <p:txBody>
          <a:bodyPr wrap="square" lIns="68580" tIns="34291" rIns="68580" bIns="34291">
            <a:spAutoFit/>
          </a:bodyPr>
          <a:lstStyle/>
          <a:p>
            <a:pPr algn="ctr"/>
            <a:r>
              <a:rPr lang="en-US" sz="1425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450C6DE9-88F9-17A2-36BA-677C144701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5036400" y="2216002"/>
            <a:ext cx="2311789" cy="269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8721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994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1" y="1322832"/>
            <a:ext cx="10969139" cy="4670196"/>
          </a:xfrm>
        </p:spPr>
        <p:txBody>
          <a:bodyPr/>
          <a:lstStyle>
            <a:lvl1pPr marL="370313" indent="-342882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9168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81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3451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2172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5" y="130498"/>
            <a:ext cx="10959548" cy="936000"/>
          </a:xfrm>
        </p:spPr>
        <p:txBody>
          <a:bodyPr anchor="ctr"/>
          <a:lstStyle>
            <a:lvl1pPr algn="l">
              <a:defRPr sz="3451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34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  <a:prstGeom prst="rect">
            <a:avLst/>
          </a:prstGeo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J. Ferradas Troitino &amp; S. Izquierdo Bermudez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1951"/>
            </a:lvl1pPr>
            <a:lvl2pPr>
              <a:defRPr sz="1651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1951"/>
            </a:lvl1pPr>
            <a:lvl2pPr>
              <a:defRPr sz="1651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5603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8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1500" b="1"/>
            </a:lvl2pPr>
            <a:lvl3pPr>
              <a:buNone/>
              <a:defRPr sz="1351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3" y="5101967"/>
            <a:ext cx="5389033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1500" b="1"/>
            </a:lvl2pPr>
            <a:lvl3pPr>
              <a:buNone/>
              <a:defRPr sz="1351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121688"/>
            <a:ext cx="5389033" cy="39192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4304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1033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996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1755" y="2216426"/>
            <a:ext cx="2928732" cy="25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2165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  <a:prstGeom prst="rect">
            <a:avLst/>
          </a:prstGeo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Susana Izquierdo Bermudez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96401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78"/>
            <a:ext cx="11021312" cy="2513191"/>
          </a:xfrm>
          <a:prstGeom prst="rect">
            <a:avLst/>
          </a:prstGeo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JC Perez / September 19th 2024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1920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3" y="130498"/>
            <a:ext cx="10959548" cy="936000"/>
          </a:xfrm>
          <a:prstGeom prst="rect">
            <a:avLst/>
          </a:prstGeo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Susana Izquierdo Bermudez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7394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  <a:prstGeom prst="rect">
            <a:avLst/>
          </a:prstGeo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JC Perez / September 19th 2024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6641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73"/>
            <a:ext cx="10972800" cy="893977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121688"/>
            <a:ext cx="5389033" cy="391926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JC Perez / September 19th 2024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923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78"/>
            <a:ext cx="11021312" cy="2513191"/>
          </a:xfrm>
          <a:prstGeom prst="rect">
            <a:avLst/>
          </a:prstGeo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J. Ferradas Troitino &amp; S. Izquierdo Bermudez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JC Perez / September 19th 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639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3" y="130498"/>
            <a:ext cx="10959548" cy="936000"/>
          </a:xfrm>
          <a:prstGeom prst="rect">
            <a:avLst/>
          </a:prstGeo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J. Ferradas Troitino &amp; S. Izquierdo Bermudez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  <a:prstGeom prst="rect">
            <a:avLst/>
          </a:prstGeo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J. Ferradas Troitino &amp; S. Izquierdo Bermudez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73"/>
            <a:ext cx="10972800" cy="893977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121688"/>
            <a:ext cx="5389033" cy="391926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dirty="0"/>
              <a:t>J. Ferradas Troitino &amp; S. Izquierdo Bermudez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J. Ferradas Troitino &amp; S. Izquierdo Bermudez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2585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28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7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36.xml"/><Relationship Id="rId9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CH" dirty="0"/>
              <a:t>J. Ferradas Troitino &amp; S. Izquierdo Bermudez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557"/>
          <a:stretch/>
        </p:blipFill>
        <p:spPr bwMode="auto">
          <a:xfrm>
            <a:off x="8442" y="6272585"/>
            <a:ext cx="991891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24"/>
          <a:stretch/>
        </p:blipFill>
        <p:spPr bwMode="auto">
          <a:xfrm>
            <a:off x="1040913" y="6375400"/>
            <a:ext cx="991891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979775" y="6199323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557"/>
          <a:stretch/>
        </p:blipFill>
        <p:spPr bwMode="auto">
          <a:xfrm>
            <a:off x="8442" y="6272585"/>
            <a:ext cx="991891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24"/>
          <a:stretch/>
        </p:blipFill>
        <p:spPr bwMode="auto">
          <a:xfrm>
            <a:off x="1040913" y="6375400"/>
            <a:ext cx="991891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979775" y="6199323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2565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CH"/>
              <a:t>JC Perez / September 19th 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557"/>
          <a:stretch/>
        </p:blipFill>
        <p:spPr bwMode="auto">
          <a:xfrm>
            <a:off x="8442" y="6272585"/>
            <a:ext cx="991891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24"/>
          <a:stretch/>
        </p:blipFill>
        <p:spPr bwMode="auto">
          <a:xfrm>
            <a:off x="1040913" y="6375400"/>
            <a:ext cx="991891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979775" y="6199323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511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43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6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8444" y="6272593"/>
            <a:ext cx="759739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1005577" y="6306542"/>
            <a:ext cx="808080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90131" y="6236309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933355" y="6568995"/>
            <a:ext cx="991891" cy="1731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25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525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007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45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70313" indent="-342882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78910" indent="-34288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19490" indent="-257162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38935" indent="-25716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37808" indent="-257162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275524" indent="-13715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08" indent="-13715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692" indent="-13715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03" indent="-13715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CH"/>
              <a:t>JC Perez / September 19th 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557"/>
          <a:stretch/>
        </p:blipFill>
        <p:spPr bwMode="auto">
          <a:xfrm>
            <a:off x="8442" y="6272585"/>
            <a:ext cx="991891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24"/>
          <a:stretch/>
        </p:blipFill>
        <p:spPr bwMode="auto">
          <a:xfrm>
            <a:off x="1040913" y="6375400"/>
            <a:ext cx="991891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979775" y="6199323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0478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edms.cern.ch/project/CERN-0000218573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jpg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s://ieeexplore.ieee.org/stamp/stamp.jsp?tp=&amp;arnumber=7407313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emf"/><Relationship Id="rId3" Type="http://schemas.openxmlformats.org/officeDocument/2006/relationships/image" Target="../media/image44.emf"/><Relationship Id="rId7" Type="http://schemas.openxmlformats.org/officeDocument/2006/relationships/image" Target="../media/image48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10" Type="http://schemas.openxmlformats.org/officeDocument/2006/relationships/image" Target="../media/image51.emf"/><Relationship Id="rId4" Type="http://schemas.openxmlformats.org/officeDocument/2006/relationships/image" Target="../media/image45.emf"/><Relationship Id="rId9" Type="http://schemas.openxmlformats.org/officeDocument/2006/relationships/image" Target="../media/image5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0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8.png"/><Relationship Id="rId5" Type="http://schemas.openxmlformats.org/officeDocument/2006/relationships/image" Target="../media/image71.png"/><Relationship Id="rId4" Type="http://schemas.openxmlformats.org/officeDocument/2006/relationships/chart" Target="../charts/char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3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hyperlink" Target="file:///\\eosproject-smb\eos\project\w\wp33-5m-long-block-coil" TargetMode="Externa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image" Target="../media/image86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0.emf"/><Relationship Id="rId5" Type="http://schemas.openxmlformats.org/officeDocument/2006/relationships/image" Target="../media/image89.png"/><Relationship Id="rId4" Type="http://schemas.openxmlformats.org/officeDocument/2006/relationships/image" Target="../media/image88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jpeg"/><Relationship Id="rId3" Type="http://schemas.openxmlformats.org/officeDocument/2006/relationships/image" Target="../media/image97.png"/><Relationship Id="rId7" Type="http://schemas.openxmlformats.org/officeDocument/2006/relationships/image" Target="../media/image101.jpe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00.png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4.xml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13.png"/><Relationship Id="rId5" Type="http://schemas.openxmlformats.org/officeDocument/2006/relationships/image" Target="../media/image112.png"/><Relationship Id="rId4" Type="http://schemas.openxmlformats.org/officeDocument/2006/relationships/image" Target="../media/image111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tiff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16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tiff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16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tiff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https://doi.org/10.1007/978-3-030-16118-7_1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6C72A8-1443-5B78-BC8F-8E49F7D9A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1" y="0"/>
            <a:ext cx="139942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2A9A4CD-D58A-4971-4DCA-8DF0FF729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8359" y="0"/>
            <a:ext cx="14836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A43C9B9-77AB-74DB-6FAE-62B03B6D95C3}"/>
              </a:ext>
            </a:extLst>
          </p:cNvPr>
          <p:cNvCxnSpPr>
            <a:cxnSpLocks/>
          </p:cNvCxnSpPr>
          <p:nvPr/>
        </p:nvCxnSpPr>
        <p:spPr>
          <a:xfrm>
            <a:off x="4253797" y="4246322"/>
            <a:ext cx="0" cy="1080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76C9569B-B9DC-6173-6BA9-0199DCA3313F}"/>
              </a:ext>
            </a:extLst>
          </p:cNvPr>
          <p:cNvCxnSpPr>
            <a:cxnSpLocks/>
          </p:cNvCxnSpPr>
          <p:nvPr/>
        </p:nvCxnSpPr>
        <p:spPr>
          <a:xfrm>
            <a:off x="8074227" y="4246322"/>
            <a:ext cx="0" cy="1080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E3C739E1-2025-BE3A-6D7D-8FBE124C8C12}"/>
              </a:ext>
            </a:extLst>
          </p:cNvPr>
          <p:cNvCxnSpPr>
            <a:cxnSpLocks/>
          </p:cNvCxnSpPr>
          <p:nvPr/>
        </p:nvCxnSpPr>
        <p:spPr>
          <a:xfrm>
            <a:off x="11252858" y="4246322"/>
            <a:ext cx="0" cy="1080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E5F164C-E5F1-E63E-7DF5-E4EF910F3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50999"/>
            <a:ext cx="10969139" cy="940443"/>
          </a:xfrm>
        </p:spPr>
        <p:txBody>
          <a:bodyPr/>
          <a:lstStyle/>
          <a:p>
            <a:r>
              <a:rPr lang="en-US" dirty="0"/>
              <a:t>The scaling in length for coil fabrication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9007B-FF04-BAE7-C508-9394D11E99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650" y="1132895"/>
            <a:ext cx="11403932" cy="4670196"/>
          </a:xfrm>
        </p:spPr>
        <p:txBody>
          <a:bodyPr/>
          <a:lstStyle/>
          <a:p>
            <a:pPr algn="just"/>
            <a:r>
              <a:rPr lang="en-US" sz="1600" dirty="0"/>
              <a:t>With the HL-LHC experience with 11 T and MQXF, we are in a relatively good shape in terms of 5-8 m coil fabrication technology for </a:t>
            </a:r>
            <a:r>
              <a:rPr lang="en-US" sz="1600" b="1" dirty="0"/>
              <a:t>cos-theta coil configuration</a:t>
            </a:r>
            <a:r>
              <a:rPr lang="en-US" sz="1600" dirty="0"/>
              <a:t>.</a:t>
            </a:r>
          </a:p>
          <a:p>
            <a:pPr lvl="1" algn="just"/>
            <a:r>
              <a:rPr lang="en-US" sz="1600" dirty="0"/>
              <a:t>However, the scale-up in length was far from trivial: there were things to learn that only showed up when building longer coils.</a:t>
            </a:r>
            <a:endParaRPr lang="en-GB" sz="16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020705-22CA-CA35-D4BE-1951BACEFB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AC43BCE-DB89-98F6-1E50-FA7E123025B6}"/>
              </a:ext>
            </a:extLst>
          </p:cNvPr>
          <p:cNvCxnSpPr>
            <a:cxnSpLocks/>
            <a:stCxn id="67" idx="2"/>
          </p:cNvCxnSpPr>
          <p:nvPr/>
        </p:nvCxnSpPr>
        <p:spPr>
          <a:xfrm>
            <a:off x="4683813" y="3053529"/>
            <a:ext cx="0" cy="810691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690A097-13BF-0E9B-3B49-0C826F41A642}"/>
              </a:ext>
            </a:extLst>
          </p:cNvPr>
          <p:cNvCxnSpPr/>
          <p:nvPr/>
        </p:nvCxnSpPr>
        <p:spPr>
          <a:xfrm flipV="1">
            <a:off x="11546787" y="4965198"/>
            <a:ext cx="0" cy="228060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0ED99E0-B49E-80ED-C36F-026A38F36237}"/>
              </a:ext>
            </a:extLst>
          </p:cNvPr>
          <p:cNvCxnSpPr>
            <a:cxnSpLocks/>
          </p:cNvCxnSpPr>
          <p:nvPr/>
        </p:nvCxnSpPr>
        <p:spPr>
          <a:xfrm>
            <a:off x="732771" y="3065114"/>
            <a:ext cx="0" cy="2741187"/>
          </a:xfrm>
          <a:prstGeom prst="line">
            <a:avLst/>
          </a:prstGeom>
          <a:ln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732257D-C1BD-BD48-2331-A148B5CDAC70}"/>
              </a:ext>
            </a:extLst>
          </p:cNvPr>
          <p:cNvSpPr txBox="1"/>
          <p:nvPr/>
        </p:nvSpPr>
        <p:spPr>
          <a:xfrm>
            <a:off x="25239" y="2695782"/>
            <a:ext cx="2153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baseline="-25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aperture selection</a:t>
            </a:r>
            <a:endParaRPr lang="en-GB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3065F28-4EA3-6B3B-9206-336819FCED9B}"/>
              </a:ext>
            </a:extLst>
          </p:cNvPr>
          <p:cNvCxnSpPr>
            <a:cxnSpLocks/>
          </p:cNvCxnSpPr>
          <p:nvPr/>
        </p:nvCxnSpPr>
        <p:spPr>
          <a:xfrm flipH="1" flipV="1">
            <a:off x="247650" y="3811113"/>
            <a:ext cx="11696700" cy="1032"/>
          </a:xfrm>
          <a:prstGeom prst="line">
            <a:avLst/>
          </a:prstGeom>
          <a:ln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0C5811A-4980-8E10-E587-FF5329EB379F}"/>
              </a:ext>
            </a:extLst>
          </p:cNvPr>
          <p:cNvCxnSpPr>
            <a:cxnSpLocks/>
          </p:cNvCxnSpPr>
          <p:nvPr/>
        </p:nvCxnSpPr>
        <p:spPr>
          <a:xfrm flipH="1" flipV="1">
            <a:off x="98921" y="5209085"/>
            <a:ext cx="11696700" cy="1032"/>
          </a:xfrm>
          <a:prstGeom prst="line">
            <a:avLst/>
          </a:prstGeom>
          <a:ln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le 15">
            <a:extLst>
              <a:ext uri="{FF2B5EF4-FFF2-40B4-BE49-F238E27FC236}">
                <a16:creationId xmlns:a16="http://schemas.microsoft.com/office/drawing/2014/main" id="{F96314D2-3943-76A8-C0E7-28E32253CA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067849"/>
              </p:ext>
            </p:extLst>
          </p:nvPr>
        </p:nvGraphicFramePr>
        <p:xfrm>
          <a:off x="326370" y="5723716"/>
          <a:ext cx="1152273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521">
                  <a:extLst>
                    <a:ext uri="{9D8B030D-6E8A-4147-A177-3AD203B41FA5}">
                      <a16:colId xmlns:a16="http://schemas.microsoft.com/office/drawing/2014/main" val="58655838"/>
                    </a:ext>
                  </a:extLst>
                </a:gridCol>
                <a:gridCol w="1047521">
                  <a:extLst>
                    <a:ext uri="{9D8B030D-6E8A-4147-A177-3AD203B41FA5}">
                      <a16:colId xmlns:a16="http://schemas.microsoft.com/office/drawing/2014/main" val="1232226162"/>
                    </a:ext>
                  </a:extLst>
                </a:gridCol>
                <a:gridCol w="1047521">
                  <a:extLst>
                    <a:ext uri="{9D8B030D-6E8A-4147-A177-3AD203B41FA5}">
                      <a16:colId xmlns:a16="http://schemas.microsoft.com/office/drawing/2014/main" val="1058203692"/>
                    </a:ext>
                  </a:extLst>
                </a:gridCol>
                <a:gridCol w="1047521">
                  <a:extLst>
                    <a:ext uri="{9D8B030D-6E8A-4147-A177-3AD203B41FA5}">
                      <a16:colId xmlns:a16="http://schemas.microsoft.com/office/drawing/2014/main" val="1820777209"/>
                    </a:ext>
                  </a:extLst>
                </a:gridCol>
                <a:gridCol w="1047521">
                  <a:extLst>
                    <a:ext uri="{9D8B030D-6E8A-4147-A177-3AD203B41FA5}">
                      <a16:colId xmlns:a16="http://schemas.microsoft.com/office/drawing/2014/main" val="2548819008"/>
                    </a:ext>
                  </a:extLst>
                </a:gridCol>
                <a:gridCol w="1047521">
                  <a:extLst>
                    <a:ext uri="{9D8B030D-6E8A-4147-A177-3AD203B41FA5}">
                      <a16:colId xmlns:a16="http://schemas.microsoft.com/office/drawing/2014/main" val="1076638145"/>
                    </a:ext>
                  </a:extLst>
                </a:gridCol>
                <a:gridCol w="1047521">
                  <a:extLst>
                    <a:ext uri="{9D8B030D-6E8A-4147-A177-3AD203B41FA5}">
                      <a16:colId xmlns:a16="http://schemas.microsoft.com/office/drawing/2014/main" val="209690178"/>
                    </a:ext>
                  </a:extLst>
                </a:gridCol>
                <a:gridCol w="1047521">
                  <a:extLst>
                    <a:ext uri="{9D8B030D-6E8A-4147-A177-3AD203B41FA5}">
                      <a16:colId xmlns:a16="http://schemas.microsoft.com/office/drawing/2014/main" val="793956149"/>
                    </a:ext>
                  </a:extLst>
                </a:gridCol>
                <a:gridCol w="1047521">
                  <a:extLst>
                    <a:ext uri="{9D8B030D-6E8A-4147-A177-3AD203B41FA5}">
                      <a16:colId xmlns:a16="http://schemas.microsoft.com/office/drawing/2014/main" val="2395222364"/>
                    </a:ext>
                  </a:extLst>
                </a:gridCol>
                <a:gridCol w="1047521">
                  <a:extLst>
                    <a:ext uri="{9D8B030D-6E8A-4147-A177-3AD203B41FA5}">
                      <a16:colId xmlns:a16="http://schemas.microsoft.com/office/drawing/2014/main" val="2978391527"/>
                    </a:ext>
                  </a:extLst>
                </a:gridCol>
                <a:gridCol w="1047521">
                  <a:extLst>
                    <a:ext uri="{9D8B030D-6E8A-4147-A177-3AD203B41FA5}">
                      <a16:colId xmlns:a16="http://schemas.microsoft.com/office/drawing/2014/main" val="26352463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2013</a:t>
                      </a:r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2014</a:t>
                      </a:r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2015</a:t>
                      </a:r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2016</a:t>
                      </a:r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2017</a:t>
                      </a:r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2018</a:t>
                      </a:r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2019</a:t>
                      </a:r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2020</a:t>
                      </a:r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2021</a:t>
                      </a:r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2022</a:t>
                      </a:r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</a:t>
                      </a:r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723334"/>
                  </a:ext>
                </a:extLst>
              </a:tr>
            </a:tbl>
          </a:graphicData>
        </a:graphic>
      </p:graphicFrame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E241FAD-D72B-DBCE-0E85-DC57DA358963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5035350" y="3490705"/>
            <a:ext cx="0" cy="523515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B96D9B9-11ED-A851-0AAA-6ADF58F0D4CB}"/>
              </a:ext>
            </a:extLst>
          </p:cNvPr>
          <p:cNvSpPr txBox="1"/>
          <p:nvPr/>
        </p:nvSpPr>
        <p:spPr>
          <a:xfrm>
            <a:off x="4443294" y="3121373"/>
            <a:ext cx="12447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MQXFAP1</a:t>
            </a:r>
            <a:endParaRPr lang="en-GB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9FBB13-D9D5-912F-5A47-0E76FCDDC551}"/>
              </a:ext>
            </a:extLst>
          </p:cNvPr>
          <p:cNvSpPr txBox="1"/>
          <p:nvPr/>
        </p:nvSpPr>
        <p:spPr>
          <a:xfrm>
            <a:off x="2677534" y="3057961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MQXFSM1</a:t>
            </a:r>
            <a:endParaRPr lang="en-GB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08C464A-77F9-4341-2CCB-39AC6AC8AD71}"/>
              </a:ext>
            </a:extLst>
          </p:cNvPr>
          <p:cNvCxnSpPr>
            <a:cxnSpLocks/>
          </p:cNvCxnSpPr>
          <p:nvPr/>
        </p:nvCxnSpPr>
        <p:spPr>
          <a:xfrm>
            <a:off x="3890204" y="3668679"/>
            <a:ext cx="0" cy="331857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1C84665-6620-C8CB-394A-60232CD8306C}"/>
              </a:ext>
            </a:extLst>
          </p:cNvPr>
          <p:cNvCxnSpPr>
            <a:cxnSpLocks/>
          </p:cNvCxnSpPr>
          <p:nvPr/>
        </p:nvCxnSpPr>
        <p:spPr>
          <a:xfrm>
            <a:off x="11232950" y="3172954"/>
            <a:ext cx="0" cy="827582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222ABB9-6DE3-6494-E163-704B4386FEC6}"/>
              </a:ext>
            </a:extLst>
          </p:cNvPr>
          <p:cNvSpPr txBox="1"/>
          <p:nvPr/>
        </p:nvSpPr>
        <p:spPr>
          <a:xfrm>
            <a:off x="10575507" y="3272261"/>
            <a:ext cx="155254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MQXFA-CM1</a:t>
            </a:r>
            <a:endParaRPr lang="en-GB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055A09F-D494-090C-E5C2-6D6A208C5BD5}"/>
              </a:ext>
            </a:extLst>
          </p:cNvPr>
          <p:cNvSpPr txBox="1"/>
          <p:nvPr/>
        </p:nvSpPr>
        <p:spPr>
          <a:xfrm>
            <a:off x="5324889" y="3333241"/>
            <a:ext cx="1244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MQXFAP2</a:t>
            </a:r>
            <a:endParaRPr lang="en-GB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179D70A-A9F2-D946-FC0B-DBF5412D4C29}"/>
              </a:ext>
            </a:extLst>
          </p:cNvPr>
          <p:cNvCxnSpPr>
            <a:cxnSpLocks/>
          </p:cNvCxnSpPr>
          <p:nvPr/>
        </p:nvCxnSpPr>
        <p:spPr>
          <a:xfrm>
            <a:off x="7486725" y="3517907"/>
            <a:ext cx="0" cy="496313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8FCE07D-8946-04EA-BF9C-5ED52016C4C1}"/>
              </a:ext>
            </a:extLst>
          </p:cNvPr>
          <p:cNvSpPr txBox="1"/>
          <p:nvPr/>
        </p:nvSpPr>
        <p:spPr>
          <a:xfrm>
            <a:off x="6923573" y="3098482"/>
            <a:ext cx="1231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MQXFA03</a:t>
            </a:r>
            <a:endParaRPr lang="en-GB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B13919B-F935-9B0F-3070-0848FB48D1DB}"/>
              </a:ext>
            </a:extLst>
          </p:cNvPr>
          <p:cNvCxnSpPr>
            <a:cxnSpLocks/>
          </p:cNvCxnSpPr>
          <p:nvPr/>
        </p:nvCxnSpPr>
        <p:spPr>
          <a:xfrm>
            <a:off x="6051350" y="3655160"/>
            <a:ext cx="0" cy="331857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B3AE56C3-FF1B-4E96-8651-A26D612F07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79" y="3439734"/>
            <a:ext cx="1199842" cy="3713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E092C7D-AB98-42BE-1AAA-5ACA6A976230}"/>
              </a:ext>
            </a:extLst>
          </p:cNvPr>
          <p:cNvSpPr txBox="1"/>
          <p:nvPr/>
        </p:nvSpPr>
        <p:spPr>
          <a:xfrm>
            <a:off x="7452496" y="4719554"/>
            <a:ext cx="1244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MQXFBP1</a:t>
            </a:r>
            <a:endParaRPr lang="en-GB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76A96FC-2F61-6FB3-CFB1-8FBD1A932B63}"/>
              </a:ext>
            </a:extLst>
          </p:cNvPr>
          <p:cNvCxnSpPr>
            <a:cxnSpLocks/>
          </p:cNvCxnSpPr>
          <p:nvPr/>
        </p:nvCxnSpPr>
        <p:spPr>
          <a:xfrm>
            <a:off x="8074878" y="5054883"/>
            <a:ext cx="0" cy="331857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7F9F04D-6662-9FB5-98AE-21991BEF2106}"/>
              </a:ext>
            </a:extLst>
          </p:cNvPr>
          <p:cNvSpPr txBox="1"/>
          <p:nvPr/>
        </p:nvSpPr>
        <p:spPr>
          <a:xfrm>
            <a:off x="8607839" y="4719554"/>
            <a:ext cx="1244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MQXFBP2</a:t>
            </a:r>
            <a:endParaRPr lang="en-GB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813A667-4188-3592-B7A7-36E2453DF60E}"/>
              </a:ext>
            </a:extLst>
          </p:cNvPr>
          <p:cNvCxnSpPr>
            <a:cxnSpLocks/>
          </p:cNvCxnSpPr>
          <p:nvPr/>
        </p:nvCxnSpPr>
        <p:spPr>
          <a:xfrm>
            <a:off x="8811478" y="5079228"/>
            <a:ext cx="0" cy="331857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1BC1C50-2FE0-B398-B51A-E83598E8EDF6}"/>
              </a:ext>
            </a:extLst>
          </p:cNvPr>
          <p:cNvCxnSpPr>
            <a:cxnSpLocks/>
          </p:cNvCxnSpPr>
          <p:nvPr/>
        </p:nvCxnSpPr>
        <p:spPr>
          <a:xfrm flipH="1">
            <a:off x="10420880" y="4861151"/>
            <a:ext cx="0" cy="525589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98CAC744-B034-3E8D-4261-B8D7F540454A}"/>
              </a:ext>
            </a:extLst>
          </p:cNvPr>
          <p:cNvSpPr txBox="1"/>
          <p:nvPr/>
        </p:nvSpPr>
        <p:spPr>
          <a:xfrm>
            <a:off x="9590887" y="4491819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MQXFBP3</a:t>
            </a:r>
            <a:endParaRPr lang="en-GB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CD482BB-9E54-6587-0475-5A3C79BB0218}"/>
              </a:ext>
            </a:extLst>
          </p:cNvPr>
          <p:cNvSpPr txBox="1"/>
          <p:nvPr/>
        </p:nvSpPr>
        <p:spPr>
          <a:xfrm>
            <a:off x="10977400" y="446987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B03</a:t>
            </a:r>
            <a:endParaRPr lang="en-GB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BBAEC35-1725-AB3B-5191-930F36D2FBE1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11243623" y="4839209"/>
            <a:ext cx="18471" cy="554716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3DEF376-F155-CB1A-C00B-D15F087317E7}"/>
              </a:ext>
            </a:extLst>
          </p:cNvPr>
          <p:cNvSpPr txBox="1"/>
          <p:nvPr/>
        </p:nvSpPr>
        <p:spPr>
          <a:xfrm>
            <a:off x="8128357" y="3326582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A04</a:t>
            </a:r>
            <a:endParaRPr lang="en-GB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7E2796C-290E-2A69-09D5-A91EDD5E4C68}"/>
              </a:ext>
            </a:extLst>
          </p:cNvPr>
          <p:cNvCxnSpPr>
            <a:cxnSpLocks/>
          </p:cNvCxnSpPr>
          <p:nvPr/>
        </p:nvCxnSpPr>
        <p:spPr>
          <a:xfrm>
            <a:off x="8394828" y="3668679"/>
            <a:ext cx="0" cy="350448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C321CBC-CCF0-C7A9-8880-AB1420C98F84}"/>
              </a:ext>
            </a:extLst>
          </p:cNvPr>
          <p:cNvCxnSpPr>
            <a:cxnSpLocks/>
          </p:cNvCxnSpPr>
          <p:nvPr/>
        </p:nvCxnSpPr>
        <p:spPr>
          <a:xfrm>
            <a:off x="9055228" y="3134203"/>
            <a:ext cx="0" cy="884924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B469534-C263-64F1-5645-198E4A99DDD3}"/>
              </a:ext>
            </a:extLst>
          </p:cNvPr>
          <p:cNvCxnSpPr>
            <a:cxnSpLocks/>
          </p:cNvCxnSpPr>
          <p:nvPr/>
        </p:nvCxnSpPr>
        <p:spPr>
          <a:xfrm flipH="1">
            <a:off x="9268954" y="3247762"/>
            <a:ext cx="0" cy="784891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E93365B-F1D8-A37C-AF95-09FA601A8F22}"/>
              </a:ext>
            </a:extLst>
          </p:cNvPr>
          <p:cNvCxnSpPr>
            <a:cxnSpLocks/>
          </p:cNvCxnSpPr>
          <p:nvPr/>
        </p:nvCxnSpPr>
        <p:spPr>
          <a:xfrm>
            <a:off x="9601328" y="3702573"/>
            <a:ext cx="0" cy="316554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1FCC835A-9447-DE57-BF72-AE74E2255FFB}"/>
              </a:ext>
            </a:extLst>
          </p:cNvPr>
          <p:cNvSpPr txBox="1"/>
          <p:nvPr/>
        </p:nvSpPr>
        <p:spPr>
          <a:xfrm>
            <a:off x="8749104" y="2781973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A05</a:t>
            </a:r>
            <a:endParaRPr lang="en-GB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00FA30-C12D-5D19-4C9F-C05DDDD9C1B3}"/>
              </a:ext>
            </a:extLst>
          </p:cNvPr>
          <p:cNvSpPr txBox="1"/>
          <p:nvPr/>
        </p:nvSpPr>
        <p:spPr>
          <a:xfrm>
            <a:off x="9008676" y="2968109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A06</a:t>
            </a:r>
            <a:endParaRPr lang="en-GB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69598B5-7806-C040-9FC7-DE928798ACC1}"/>
              </a:ext>
            </a:extLst>
          </p:cNvPr>
          <p:cNvSpPr txBox="1"/>
          <p:nvPr/>
        </p:nvSpPr>
        <p:spPr>
          <a:xfrm>
            <a:off x="9250475" y="3185898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A07</a:t>
            </a:r>
            <a:endParaRPr lang="en-GB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48F1BAC-ED0C-FB88-231B-A366769C5F84}"/>
              </a:ext>
            </a:extLst>
          </p:cNvPr>
          <p:cNvSpPr txBox="1"/>
          <p:nvPr/>
        </p:nvSpPr>
        <p:spPr>
          <a:xfrm>
            <a:off x="9424627" y="3400990"/>
            <a:ext cx="590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A08</a:t>
            </a:r>
            <a:endParaRPr lang="en-GB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88111A2-4C10-0EC3-8BF1-272AD9E2C989}"/>
              </a:ext>
            </a:extLst>
          </p:cNvPr>
          <p:cNvCxnSpPr>
            <a:cxnSpLocks/>
          </p:cNvCxnSpPr>
          <p:nvPr/>
        </p:nvCxnSpPr>
        <p:spPr>
          <a:xfrm>
            <a:off x="9445532" y="3490323"/>
            <a:ext cx="0" cy="533191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25EF442-FEB3-0B91-61CB-4CBCBEB949B1}"/>
              </a:ext>
            </a:extLst>
          </p:cNvPr>
          <p:cNvCxnSpPr>
            <a:cxnSpLocks/>
          </p:cNvCxnSpPr>
          <p:nvPr/>
        </p:nvCxnSpPr>
        <p:spPr>
          <a:xfrm>
            <a:off x="10147428" y="3121373"/>
            <a:ext cx="0" cy="871511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7E75C9CC-0AD5-BD16-8861-D7F17DCFD0BB}"/>
              </a:ext>
            </a:extLst>
          </p:cNvPr>
          <p:cNvSpPr txBox="1"/>
          <p:nvPr/>
        </p:nvSpPr>
        <p:spPr>
          <a:xfrm>
            <a:off x="9930744" y="2803622"/>
            <a:ext cx="590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A10</a:t>
            </a:r>
            <a:endParaRPr lang="en-GB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170B0B2-869D-D175-3FF9-3C2757D75FF2}"/>
              </a:ext>
            </a:extLst>
          </p:cNvPr>
          <p:cNvSpPr txBox="1"/>
          <p:nvPr/>
        </p:nvSpPr>
        <p:spPr>
          <a:xfrm>
            <a:off x="10116193" y="3031651"/>
            <a:ext cx="590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A11</a:t>
            </a:r>
            <a:endParaRPr lang="en-GB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43B6002-4FFE-8D2D-37DE-9745FAE5733E}"/>
              </a:ext>
            </a:extLst>
          </p:cNvPr>
          <p:cNvCxnSpPr>
            <a:cxnSpLocks/>
            <a:stCxn id="46" idx="2"/>
          </p:cNvCxnSpPr>
          <p:nvPr/>
        </p:nvCxnSpPr>
        <p:spPr>
          <a:xfrm flipH="1">
            <a:off x="10373530" y="3400983"/>
            <a:ext cx="0" cy="631670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2" descr="CERN – European Organization for Nuclear Research Logo PNG Vector (EPS)  Free Download">
            <a:extLst>
              <a:ext uri="{FF2B5EF4-FFF2-40B4-BE49-F238E27FC236}">
                <a16:creationId xmlns:a16="http://schemas.microsoft.com/office/drawing/2014/main" id="{31408303-C299-D9AE-A65C-079A1F2309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93" y="4167091"/>
            <a:ext cx="804748" cy="78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B3CDE50-2112-6566-4BF4-5737374CBB86}"/>
              </a:ext>
            </a:extLst>
          </p:cNvPr>
          <p:cNvCxnSpPr>
            <a:cxnSpLocks/>
          </p:cNvCxnSpPr>
          <p:nvPr/>
        </p:nvCxnSpPr>
        <p:spPr>
          <a:xfrm>
            <a:off x="10979955" y="2949537"/>
            <a:ext cx="0" cy="1111133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C8869B94-5FF6-BEC0-B9D7-F6BCEA550E3C}"/>
              </a:ext>
            </a:extLst>
          </p:cNvPr>
          <p:cNvSpPr txBox="1"/>
          <p:nvPr/>
        </p:nvSpPr>
        <p:spPr>
          <a:xfrm>
            <a:off x="10712572" y="2612899"/>
            <a:ext cx="793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A08b</a:t>
            </a:r>
            <a:endParaRPr lang="en-GB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1F5D59C-80E0-0A4D-C5AD-13CFB50F7731}"/>
              </a:ext>
            </a:extLst>
          </p:cNvPr>
          <p:cNvSpPr txBox="1"/>
          <p:nvPr/>
        </p:nvSpPr>
        <p:spPr>
          <a:xfrm>
            <a:off x="10979955" y="2854876"/>
            <a:ext cx="793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A13</a:t>
            </a:r>
            <a:endParaRPr lang="en-GB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95D3750-4B53-9350-62FE-7DA72ED5CACD}"/>
              </a:ext>
            </a:extLst>
          </p:cNvPr>
          <p:cNvCxnSpPr>
            <a:cxnSpLocks/>
          </p:cNvCxnSpPr>
          <p:nvPr/>
        </p:nvCxnSpPr>
        <p:spPr>
          <a:xfrm>
            <a:off x="10779346" y="5054883"/>
            <a:ext cx="0" cy="348966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A4072D5A-23A6-2F58-B981-23D4B59772BF}"/>
              </a:ext>
            </a:extLst>
          </p:cNvPr>
          <p:cNvSpPr txBox="1"/>
          <p:nvPr/>
        </p:nvSpPr>
        <p:spPr>
          <a:xfrm>
            <a:off x="10513916" y="4719554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B02</a:t>
            </a:r>
            <a:endParaRPr lang="en-GB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3682AE8-C1B7-7986-9F8E-5AECD9235277}"/>
              </a:ext>
            </a:extLst>
          </p:cNvPr>
          <p:cNvCxnSpPr>
            <a:cxnSpLocks/>
          </p:cNvCxnSpPr>
          <p:nvPr/>
        </p:nvCxnSpPr>
        <p:spPr>
          <a:xfrm>
            <a:off x="3215358" y="3392697"/>
            <a:ext cx="0" cy="648242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17550D8E-6617-F502-A36F-25BC8D301C0B}"/>
              </a:ext>
            </a:extLst>
          </p:cNvPr>
          <p:cNvCxnSpPr>
            <a:cxnSpLocks/>
          </p:cNvCxnSpPr>
          <p:nvPr/>
        </p:nvCxnSpPr>
        <p:spPr>
          <a:xfrm>
            <a:off x="4258789" y="5043156"/>
            <a:ext cx="0" cy="331857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82107FFE-B41B-A051-F77D-EA282AA5444B}"/>
              </a:ext>
            </a:extLst>
          </p:cNvPr>
          <p:cNvSpPr txBox="1"/>
          <p:nvPr/>
        </p:nvSpPr>
        <p:spPr>
          <a:xfrm>
            <a:off x="3635189" y="5345438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MQXFS3</a:t>
            </a:r>
            <a:endParaRPr lang="en-GB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7ED72ED-317A-D394-5D45-E86C646DF477}"/>
              </a:ext>
            </a:extLst>
          </p:cNvPr>
          <p:cNvSpPr txBox="1"/>
          <p:nvPr/>
        </p:nvSpPr>
        <p:spPr>
          <a:xfrm>
            <a:off x="4602764" y="5342575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MQXFS5</a:t>
            </a:r>
            <a:endParaRPr lang="en-GB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1780A1C5-753F-8E5F-75BD-BBE6607BDF14}"/>
              </a:ext>
            </a:extLst>
          </p:cNvPr>
          <p:cNvCxnSpPr>
            <a:cxnSpLocks/>
          </p:cNvCxnSpPr>
          <p:nvPr/>
        </p:nvCxnSpPr>
        <p:spPr>
          <a:xfrm>
            <a:off x="5019165" y="5043074"/>
            <a:ext cx="0" cy="331857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B6288667-C0F8-A2C1-86DD-F45F4703B022}"/>
              </a:ext>
            </a:extLst>
          </p:cNvPr>
          <p:cNvCxnSpPr>
            <a:cxnSpLocks/>
          </p:cNvCxnSpPr>
          <p:nvPr/>
        </p:nvCxnSpPr>
        <p:spPr>
          <a:xfrm>
            <a:off x="5997871" y="5054883"/>
            <a:ext cx="0" cy="331857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E2F020A0-DA93-53A5-4EEC-63305EC82406}"/>
              </a:ext>
            </a:extLst>
          </p:cNvPr>
          <p:cNvSpPr txBox="1"/>
          <p:nvPr/>
        </p:nvSpPr>
        <p:spPr>
          <a:xfrm>
            <a:off x="3529165" y="3325632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MQXFS1</a:t>
            </a:r>
            <a:endParaRPr lang="en-GB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9B58904-0409-9D20-42DF-1B95A52CD8C3}"/>
              </a:ext>
            </a:extLst>
          </p:cNvPr>
          <p:cNvSpPr txBox="1"/>
          <p:nvPr/>
        </p:nvSpPr>
        <p:spPr>
          <a:xfrm>
            <a:off x="5562165" y="5355773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>
                <a:solidFill>
                  <a:srgbClr val="7030A0"/>
                </a:solidFill>
              </a:rPr>
              <a:t>MQXFS6</a:t>
            </a:r>
            <a:endParaRPr lang="en-GB" dirty="0">
              <a:solidFill>
                <a:srgbClr val="7030A0"/>
              </a:solidFill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15820087-BAB5-05F2-CD74-723CC966AD34}"/>
              </a:ext>
            </a:extLst>
          </p:cNvPr>
          <p:cNvCxnSpPr>
            <a:cxnSpLocks/>
          </p:cNvCxnSpPr>
          <p:nvPr/>
        </p:nvCxnSpPr>
        <p:spPr>
          <a:xfrm>
            <a:off x="9041489" y="5088005"/>
            <a:ext cx="0" cy="331857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F4BFD344-F6B8-529B-C509-3EEF017BC465}"/>
              </a:ext>
            </a:extLst>
          </p:cNvPr>
          <p:cNvSpPr txBox="1"/>
          <p:nvPr/>
        </p:nvSpPr>
        <p:spPr>
          <a:xfrm>
            <a:off x="8555854" y="5393394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>
                <a:solidFill>
                  <a:srgbClr val="7030A0"/>
                </a:solidFill>
              </a:rPr>
              <a:t>MQXFS7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75BA246-C927-F1F3-E317-33C69FA2DAD8}"/>
              </a:ext>
            </a:extLst>
          </p:cNvPr>
          <p:cNvSpPr txBox="1"/>
          <p:nvPr/>
        </p:nvSpPr>
        <p:spPr>
          <a:xfrm>
            <a:off x="10537942" y="5392348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>
                <a:solidFill>
                  <a:srgbClr val="7030A0"/>
                </a:solidFill>
              </a:rPr>
              <a:t>MQXFS8</a:t>
            </a:r>
            <a:endParaRPr lang="en-GB" dirty="0">
              <a:solidFill>
                <a:srgbClr val="7030A0"/>
              </a:solidFill>
            </a:endParaRP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70C1D791-C1E4-8CB0-9D96-BEA94C98BA7D}"/>
              </a:ext>
            </a:extLst>
          </p:cNvPr>
          <p:cNvCxnSpPr>
            <a:cxnSpLocks/>
          </p:cNvCxnSpPr>
          <p:nvPr/>
        </p:nvCxnSpPr>
        <p:spPr>
          <a:xfrm>
            <a:off x="10900768" y="5079228"/>
            <a:ext cx="0" cy="331857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94291F57-14ED-B5F2-23A4-3C75F0A55643}"/>
              </a:ext>
            </a:extLst>
          </p:cNvPr>
          <p:cNvSpPr txBox="1"/>
          <p:nvPr/>
        </p:nvSpPr>
        <p:spPr>
          <a:xfrm>
            <a:off x="11189162" y="4651792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BP2b-Q2</a:t>
            </a:r>
            <a:endParaRPr lang="en-GB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3867D3D-293D-70D0-1432-21EED613FC2D}"/>
              </a:ext>
            </a:extLst>
          </p:cNvPr>
          <p:cNvSpPr txBox="1"/>
          <p:nvPr/>
        </p:nvSpPr>
        <p:spPr>
          <a:xfrm>
            <a:off x="4022959" y="2684197"/>
            <a:ext cx="1321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MQXFAM1</a:t>
            </a:r>
            <a:endParaRPr lang="en-GB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78C7180-BC1A-F393-0665-EE3CDFBE5927}"/>
              </a:ext>
            </a:extLst>
          </p:cNvPr>
          <p:cNvSpPr txBox="1"/>
          <p:nvPr/>
        </p:nvSpPr>
        <p:spPr>
          <a:xfrm>
            <a:off x="8499236" y="2217162"/>
            <a:ext cx="36288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8E04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</a:t>
            </a:r>
            <a:r>
              <a:rPr lang="en-US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/long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/not reaching requirements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1D06AA5-3374-F955-E578-8EEB9C165775}"/>
              </a:ext>
            </a:extLst>
          </p:cNvPr>
          <p:cNvSpPr txBox="1"/>
          <p:nvPr/>
        </p:nvSpPr>
        <p:spPr>
          <a:xfrm>
            <a:off x="5025669" y="4672752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MQXFS4</a:t>
            </a:r>
            <a:endParaRPr lang="en-GB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0BFE58BB-0E4D-637B-E4FD-A812658002C4}"/>
              </a:ext>
            </a:extLst>
          </p:cNvPr>
          <p:cNvCxnSpPr>
            <a:cxnSpLocks/>
          </p:cNvCxnSpPr>
          <p:nvPr/>
        </p:nvCxnSpPr>
        <p:spPr>
          <a:xfrm>
            <a:off x="5401958" y="5043074"/>
            <a:ext cx="0" cy="331857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6827156C-6C47-0985-BAEA-62F0F91ADCFB}"/>
              </a:ext>
            </a:extLst>
          </p:cNvPr>
          <p:cNvSpPr txBox="1"/>
          <p:nvPr/>
        </p:nvSpPr>
        <p:spPr>
          <a:xfrm>
            <a:off x="4268382" y="4235479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85DB538-7E88-9C18-8837-B44D5392C64D}"/>
              </a:ext>
            </a:extLst>
          </p:cNvPr>
          <p:cNvSpPr txBox="1"/>
          <p:nvPr/>
        </p:nvSpPr>
        <p:spPr>
          <a:xfrm>
            <a:off x="8083463" y="4218281"/>
            <a:ext cx="823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 + 4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C861289-4F03-EECE-482B-5AB46DCCC2F9}"/>
              </a:ext>
            </a:extLst>
          </p:cNvPr>
          <p:cNvSpPr txBox="1"/>
          <p:nvPr/>
        </p:nvSpPr>
        <p:spPr>
          <a:xfrm>
            <a:off x="11309710" y="4145405"/>
            <a:ext cx="823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 + 7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785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CCDF2-3ADF-A68C-94F8-07A32D4B8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scaling in length for coil fabrication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FB237D-8770-EAFA-B5A7-83168F8C6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720" y="1401004"/>
            <a:ext cx="4625540" cy="4055992"/>
          </a:xfrm>
        </p:spPr>
        <p:txBody>
          <a:bodyPr/>
          <a:lstStyle/>
          <a:p>
            <a:r>
              <a:rPr lang="en-US" sz="1600" dirty="0"/>
              <a:t>Note however that the concerns regarding the scaling in length were present from the beginning, well before MQXF.</a:t>
            </a:r>
          </a:p>
          <a:p>
            <a:endParaRPr lang="en-US" sz="1600" dirty="0"/>
          </a:p>
          <a:p>
            <a:r>
              <a:rPr lang="en-US" sz="1600" dirty="0"/>
              <a:t>In 2004 </a:t>
            </a:r>
            <a:r>
              <a:rPr lang="en-GB" sz="1600" dirty="0"/>
              <a:t>the US DOE established the LHC Accelerator Research Program (LARP) with the goal of developing the technology for future upgrades of the LHC</a:t>
            </a:r>
          </a:p>
          <a:p>
            <a:pPr lvl="1"/>
            <a:r>
              <a:rPr lang="en-US" sz="1600" dirty="0"/>
              <a:t>Studies for the scaling in length were already present at an early stage. The main logic being that ‘Big’ issues could be intercepted as soon as possible!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21BDDC-334B-7195-688F-0F0F9C26F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6F4424-FACA-BA02-B647-249F1919D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3810" y="1106642"/>
            <a:ext cx="6041106" cy="446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4563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F164C-E5F1-E63E-7DF5-E4EF910F3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50999"/>
            <a:ext cx="10969139" cy="940443"/>
          </a:xfrm>
        </p:spPr>
        <p:txBody>
          <a:bodyPr/>
          <a:lstStyle/>
          <a:p>
            <a:r>
              <a:rPr lang="en-US" dirty="0"/>
              <a:t>Microscopic / Macroscopic effects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020705-22CA-CA35-D4BE-1951BACEFB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9623A10-D448-22E8-1057-6425F3983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92724"/>
            <a:ext cx="5995388" cy="2859446"/>
          </a:xfrm>
        </p:spPr>
        <p:txBody>
          <a:bodyPr/>
          <a:lstStyle/>
          <a:p>
            <a:pPr marL="36576" indent="0" algn="just">
              <a:buNone/>
            </a:pPr>
            <a:r>
              <a:rPr lang="en-US" sz="1600" dirty="0"/>
              <a:t>Microscopic (linked to macroscopic effects) issues may take longer to understand…</a:t>
            </a:r>
          </a:p>
          <a:p>
            <a:pPr algn="just"/>
            <a:endParaRPr lang="en-US" sz="16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600" dirty="0"/>
              <a:t>MQXFB prototype magnets were limited, due to conductor damage in the pole-to-pole transition</a:t>
            </a:r>
            <a:r>
              <a:rPr lang="en-US" sz="1600" dirty="0">
                <a:solidFill>
                  <a:srgbClr val="00B050"/>
                </a:solidFill>
              </a:rPr>
              <a:t> S. Izquierdo Bermudez et al, IEEE, vol 33, 2023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600" dirty="0"/>
              <a:t>Root cause was coil fabrication, mitigated by removing the ceramic binder in the outer layer to reduce longitudinal, radial and azimuthal friction between coil and the reaction </a:t>
            </a:r>
            <a:r>
              <a:rPr lang="en-US" sz="1600" dirty="0">
                <a:solidFill>
                  <a:srgbClr val="00B050"/>
                </a:solidFill>
              </a:rPr>
              <a:t>N. Lusa et al, IEEE Vol 34, 2024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2E02D70C-DEE7-1A34-5AA1-6232D09A67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0932" y="1183693"/>
            <a:ext cx="3716562" cy="2427292"/>
          </a:xfrm>
          <a:prstGeom prst="rect">
            <a:avLst/>
          </a:prstGeom>
        </p:spPr>
      </p:pic>
      <p:pic>
        <p:nvPicPr>
          <p:cNvPr id="54" name="Picture 53" descr="A person using a measuring device&#10;&#10;Description automatically generated">
            <a:extLst>
              <a:ext uri="{FF2B5EF4-FFF2-40B4-BE49-F238E27FC236}">
                <a16:creationId xmlns:a16="http://schemas.microsoft.com/office/drawing/2014/main" id="{6DD10D42-935F-2EE4-0501-18CD426CC7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42820" y="1317337"/>
            <a:ext cx="897493" cy="5979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8AD1159B-BA90-8B74-07CE-B4D8A5EB9CD1}"/>
              </a:ext>
            </a:extLst>
          </p:cNvPr>
          <p:cNvSpPr txBox="1"/>
          <p:nvPr/>
        </p:nvSpPr>
        <p:spPr>
          <a:xfrm>
            <a:off x="6786390" y="915725"/>
            <a:ext cx="392309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i="1" dirty="0"/>
              <a:t>Vertical pole </a:t>
            </a:r>
            <a:r>
              <a:rPr lang="it-IT" sz="1200" i="1" dirty="0" err="1"/>
              <a:t>deviation</a:t>
            </a:r>
            <a:r>
              <a:rPr lang="it-IT" sz="1200" i="1" dirty="0"/>
              <a:t> </a:t>
            </a:r>
            <a:r>
              <a:rPr lang="it-IT" sz="1200" i="1" dirty="0" err="1"/>
              <a:t>along</a:t>
            </a:r>
            <a:r>
              <a:rPr lang="it-IT" sz="1200" i="1" dirty="0"/>
              <a:t> the </a:t>
            </a:r>
            <a:r>
              <a:rPr lang="it-IT" sz="1200" i="1" dirty="0" err="1"/>
              <a:t>length</a:t>
            </a:r>
            <a:r>
              <a:rPr lang="it-IT" sz="1200" i="1" dirty="0"/>
              <a:t> (</a:t>
            </a:r>
            <a:r>
              <a:rPr lang="it-IT" sz="1200" i="1" dirty="0" err="1"/>
              <a:t>reacted</a:t>
            </a:r>
            <a:r>
              <a:rPr lang="it-IT" sz="1200" i="1" dirty="0"/>
              <a:t> coil)</a:t>
            </a:r>
            <a:endParaRPr lang="en-GB" sz="1200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38D027-BDF7-1F2F-7CD1-3C700F63B0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7494" y="136524"/>
            <a:ext cx="1584210" cy="152177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B2B31B9-E5D2-4FE5-72A5-BD31297BBA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815" y="3931010"/>
            <a:ext cx="10694784" cy="228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6776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F164C-E5F1-E63E-7DF5-E4EF910F3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50999"/>
            <a:ext cx="10969139" cy="940443"/>
          </a:xfrm>
        </p:spPr>
        <p:txBody>
          <a:bodyPr/>
          <a:lstStyle/>
          <a:p>
            <a:r>
              <a:rPr lang="en-US" dirty="0"/>
              <a:t>Microscopic / Macroscopic effects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020705-22CA-CA35-D4BE-1951BACEFB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9623A10-D448-22E8-1057-6425F3983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704" y="1331113"/>
            <a:ext cx="10969139" cy="2179380"/>
          </a:xfrm>
        </p:spPr>
        <p:txBody>
          <a:bodyPr/>
          <a:lstStyle/>
          <a:p>
            <a:pPr marL="36576" indent="0">
              <a:buNone/>
            </a:pPr>
            <a:r>
              <a:rPr lang="en-US" sz="1600" dirty="0"/>
              <a:t>Some other similar issues are still being investigated (which did not show up neither on short coils for the moment)</a:t>
            </a:r>
          </a:p>
          <a:p>
            <a:r>
              <a:rPr lang="en-GB" sz="1600" dirty="0"/>
              <a:t>Broken filaments in MQXFA wedge-spacer transitions. The current understanding is that lack of end support in some MQXFA magnets created a high axial strain in the turns close to the transition. The cause for the lack of support is a combination of coil size and force interception during loading.</a:t>
            </a:r>
          </a:p>
          <a:p>
            <a:endParaRPr lang="en-GB" sz="1600" dirty="0"/>
          </a:p>
          <a:p>
            <a:pPr marL="36576" indent="0" algn="ctr">
              <a:buNone/>
            </a:pPr>
            <a:r>
              <a:rPr lang="en-GB" sz="1600" dirty="0"/>
              <a:t>→ This is a reminder that the correct management of axial forces remains a challenge in view of manufacturing long accelerator quality magnets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B6F52D-DFAE-1CED-BB00-57E829D292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157" y="3555921"/>
            <a:ext cx="3107520" cy="22330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109010B-B9F9-F05E-9CA5-957E157979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2210" y="3709300"/>
            <a:ext cx="4590033" cy="1881738"/>
          </a:xfrm>
          <a:prstGeom prst="rect">
            <a:avLst/>
          </a:prstGeom>
        </p:spPr>
      </p:pic>
      <p:sp>
        <p:nvSpPr>
          <p:cNvPr id="14" name="Arrow: Down 13">
            <a:extLst>
              <a:ext uri="{FF2B5EF4-FFF2-40B4-BE49-F238E27FC236}">
                <a16:creationId xmlns:a16="http://schemas.microsoft.com/office/drawing/2014/main" id="{8764D423-0242-8C59-89E6-4022846873E4}"/>
              </a:ext>
            </a:extLst>
          </p:cNvPr>
          <p:cNvSpPr/>
          <p:nvPr/>
        </p:nvSpPr>
        <p:spPr>
          <a:xfrm rot="16200000">
            <a:off x="3771725" y="4607084"/>
            <a:ext cx="285944" cy="277669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7257E5-9EA3-9E3F-5CFA-573AC6BB008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2615" t="72413"/>
          <a:stretch/>
        </p:blipFill>
        <p:spPr>
          <a:xfrm>
            <a:off x="4354237" y="3929048"/>
            <a:ext cx="1941724" cy="1486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4716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C0CE9-ACC6-559E-6C92-CF46A10DD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Microscopic / Macroscopic effects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68D1A7-5AD4-145A-4680-D205F66CF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2"/>
            <a:ext cx="9780740" cy="4670196"/>
          </a:xfrm>
        </p:spPr>
        <p:txBody>
          <a:bodyPr/>
          <a:lstStyle/>
          <a:p>
            <a:r>
              <a:rPr lang="en-US" sz="1600" dirty="0"/>
              <a:t>Another example: The very high compaction of 11 T coils was always present since the short models, but when going to long coils it became a real source of concern.</a:t>
            </a:r>
            <a:endParaRPr lang="en-GB" sz="16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C3958-6B6E-4A33-5618-162B68A4CA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92E6CBF-1524-F74B-C72C-43509194B4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703" y="2262080"/>
            <a:ext cx="3618837" cy="32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 1">
            <a:extLst>
              <a:ext uri="{FF2B5EF4-FFF2-40B4-BE49-F238E27FC236}">
                <a16:creationId xmlns:a16="http://schemas.microsoft.com/office/drawing/2014/main" id="{AB7CC4C9-9818-B56C-5B8F-AD33AF2DA7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0871" y="2262080"/>
            <a:ext cx="3093821" cy="322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C48B605-7FB4-B32E-9CF5-FA3E42E3CA28}"/>
              </a:ext>
            </a:extLst>
          </p:cNvPr>
          <p:cNvSpPr txBox="1">
            <a:spLocks/>
          </p:cNvSpPr>
          <p:nvPr/>
        </p:nvSpPr>
        <p:spPr>
          <a:xfrm>
            <a:off x="416459" y="2521205"/>
            <a:ext cx="3701764" cy="167133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The iteration of the insulation thickness solved this problem, which remained always a concern (see </a:t>
            </a:r>
            <a:r>
              <a:rPr lang="en-US" sz="1600" dirty="0">
                <a:solidFill>
                  <a:schemeClr val="tx1"/>
                </a:solidFill>
                <a:hlinkClick r:id="rId4"/>
              </a:rPr>
              <a:t>CERN-0000218573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  <a:endParaRPr lang="en-GB" sz="160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037193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F164C-E5F1-E63E-7DF5-E4EF910F3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50999"/>
            <a:ext cx="10969139" cy="940443"/>
          </a:xfrm>
        </p:spPr>
        <p:txBody>
          <a:bodyPr/>
          <a:lstStyle/>
          <a:p>
            <a:r>
              <a:rPr lang="en-US" dirty="0"/>
              <a:t>Improvements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020705-22CA-CA35-D4BE-1951BACEFB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9623A10-D448-22E8-1057-6425F3983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321" y="1182275"/>
            <a:ext cx="10969139" cy="2179380"/>
          </a:xfrm>
        </p:spPr>
        <p:txBody>
          <a:bodyPr/>
          <a:lstStyle/>
          <a:p>
            <a:pPr marL="342000" lvl="1" indent="-342000" algn="just">
              <a:spcAft>
                <a:spcPts val="300"/>
              </a:spcAft>
            </a:pPr>
            <a:r>
              <a:rPr lang="en-US" sz="1600" dirty="0"/>
              <a:t>Less critical things were also improved along the process, for example, r</a:t>
            </a:r>
            <a:r>
              <a:rPr lang="en-GB" sz="1600" dirty="0"/>
              <a:t>educed RRR difference between CS and NCS, mainly thanks to argon action</a:t>
            </a:r>
          </a:p>
          <a:p>
            <a:pPr marL="742050" lvl="2" indent="-342000" algn="just">
              <a:spcAft>
                <a:spcPts val="300"/>
              </a:spcAft>
            </a:pPr>
            <a:r>
              <a:rPr lang="en-GB" sz="1600" dirty="0"/>
              <a:t>Stainless steel tubes on the base plate as metallic joints (from MQXFBP3 coils)</a:t>
            </a:r>
          </a:p>
          <a:p>
            <a:pPr marL="742050" lvl="2" indent="-342000" algn="just">
              <a:spcAft>
                <a:spcPts val="300"/>
              </a:spcAft>
            </a:pPr>
            <a:r>
              <a:rPr lang="en-GB" sz="1600" dirty="0"/>
              <a:t>Fitted copper shims to seal the extremities (from MQXFBP3 coils)</a:t>
            </a:r>
          </a:p>
          <a:p>
            <a:pPr marL="742050" lvl="2" indent="-342000" algn="just">
              <a:spcAft>
                <a:spcPts val="300"/>
              </a:spcAft>
            </a:pPr>
            <a:r>
              <a:rPr lang="en-GB" sz="1600" dirty="0"/>
              <a:t>Increased </a:t>
            </a:r>
            <a:r>
              <a:rPr lang="en-GB" sz="1600" dirty="0" err="1"/>
              <a:t>Ar</a:t>
            </a:r>
            <a:r>
              <a:rPr lang="en-GB" sz="1600" dirty="0"/>
              <a:t> flow both in the retort (750 l/h) and in the mould (500 l/h) (from MQXFB02 coils) </a:t>
            </a:r>
          </a:p>
          <a:p>
            <a:endParaRPr lang="en-GB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7BD657-5F36-5A1F-27BC-564D07EF27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456" y="3472424"/>
            <a:ext cx="5778596" cy="247024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042874-0C15-0E80-97A5-1B7848462A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692" b="10628"/>
          <a:stretch/>
        </p:blipFill>
        <p:spPr>
          <a:xfrm>
            <a:off x="3094304" y="4797171"/>
            <a:ext cx="1665346" cy="11454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75AC3E-7EF0-D8EB-CBD7-E33E5613DB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313" t="15352" b="7873"/>
          <a:stretch/>
        </p:blipFill>
        <p:spPr>
          <a:xfrm>
            <a:off x="1283016" y="3430273"/>
            <a:ext cx="1661605" cy="1145494"/>
          </a:xfrm>
          <a:prstGeom prst="rect">
            <a:avLst/>
          </a:prstGeom>
        </p:spPr>
      </p:pic>
      <p:pic>
        <p:nvPicPr>
          <p:cNvPr id="12" name="Picture 11" descr="A picture containing indoor, kitchen, person, preparing&#10;&#10;Description automatically generated">
            <a:extLst>
              <a:ext uri="{FF2B5EF4-FFF2-40B4-BE49-F238E27FC236}">
                <a16:creationId xmlns:a16="http://schemas.microsoft.com/office/drawing/2014/main" id="{A25F1A02-BAD8-F49A-DC14-10AFA68FEAC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201" t="8972" r="4326" b="14300"/>
          <a:stretch/>
        </p:blipFill>
        <p:spPr>
          <a:xfrm>
            <a:off x="1283016" y="4794919"/>
            <a:ext cx="1661606" cy="1145494"/>
          </a:xfrm>
          <a:prstGeom prst="rect">
            <a:avLst/>
          </a:prstGeom>
        </p:spPr>
      </p:pic>
      <p:pic>
        <p:nvPicPr>
          <p:cNvPr id="13" name="Picture 12" descr="A picture containing case&#10;&#10;Description automatically generated">
            <a:extLst>
              <a:ext uri="{FF2B5EF4-FFF2-40B4-BE49-F238E27FC236}">
                <a16:creationId xmlns:a16="http://schemas.microsoft.com/office/drawing/2014/main" id="{BA986E8E-FA8E-1556-7C22-E0D1FEC9753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6692" b="15350"/>
          <a:stretch/>
        </p:blipFill>
        <p:spPr>
          <a:xfrm>
            <a:off x="3075173" y="3430273"/>
            <a:ext cx="1683534" cy="1145494"/>
          </a:xfrm>
          <a:prstGeom prst="rect">
            <a:avLst/>
          </a:prstGeom>
        </p:spPr>
      </p:pic>
      <p:sp>
        <p:nvSpPr>
          <p:cNvPr id="14" name="Right Arrow 9">
            <a:extLst>
              <a:ext uri="{FF2B5EF4-FFF2-40B4-BE49-F238E27FC236}">
                <a16:creationId xmlns:a16="http://schemas.microsoft.com/office/drawing/2014/main" id="{95FCF561-422C-D8D8-AED6-B6AB9FCA39A4}"/>
              </a:ext>
            </a:extLst>
          </p:cNvPr>
          <p:cNvSpPr/>
          <p:nvPr/>
        </p:nvSpPr>
        <p:spPr>
          <a:xfrm>
            <a:off x="5470922" y="4604865"/>
            <a:ext cx="625078" cy="291221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1BFEE22-1130-0431-D65F-84009F4439F9}"/>
              </a:ext>
            </a:extLst>
          </p:cNvPr>
          <p:cNvSpPr/>
          <p:nvPr/>
        </p:nvSpPr>
        <p:spPr>
          <a:xfrm>
            <a:off x="7146877" y="3683286"/>
            <a:ext cx="1745724" cy="216381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7DC12C-1DAB-1166-DFFB-F18635F3C3CB}"/>
              </a:ext>
            </a:extLst>
          </p:cNvPr>
          <p:cNvSpPr txBox="1"/>
          <p:nvPr/>
        </p:nvSpPr>
        <p:spPr>
          <a:xfrm>
            <a:off x="7441563" y="5175360"/>
            <a:ext cx="1451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</a:rPr>
              <a:t>MQXFBP3 coils</a:t>
            </a:r>
            <a:endParaRPr lang="en-GB" sz="1400" dirty="0">
              <a:solidFill>
                <a:schemeClr val="accent6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FFFD660-6B32-DE8A-B500-C54DFBE503F3}"/>
              </a:ext>
            </a:extLst>
          </p:cNvPr>
          <p:cNvSpPr/>
          <p:nvPr/>
        </p:nvSpPr>
        <p:spPr>
          <a:xfrm>
            <a:off x="9354156" y="3683286"/>
            <a:ext cx="1745724" cy="216381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7F3574-F80C-EE03-C4EA-C7259E9181E3}"/>
              </a:ext>
            </a:extLst>
          </p:cNvPr>
          <p:cNvSpPr txBox="1"/>
          <p:nvPr/>
        </p:nvSpPr>
        <p:spPr>
          <a:xfrm>
            <a:off x="9648842" y="4604865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MQXFB02 coils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9999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F164C-E5F1-E63E-7DF5-E4EF910F3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50999"/>
            <a:ext cx="10969139" cy="940443"/>
          </a:xfrm>
        </p:spPr>
        <p:txBody>
          <a:bodyPr/>
          <a:lstStyle/>
          <a:p>
            <a:r>
              <a:rPr lang="en-US" dirty="0"/>
              <a:t>Electrical integrity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020705-22CA-CA35-D4BE-1951BACEFB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Content Placeholder 8">
            <a:extLst>
              <a:ext uri="{FF2B5EF4-FFF2-40B4-BE49-F238E27FC236}">
                <a16:creationId xmlns:a16="http://schemas.microsoft.com/office/drawing/2014/main" id="{5C83570F-3568-DAFD-EC6B-1D5DB112E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37538"/>
            <a:ext cx="10357514" cy="2179380"/>
          </a:xfrm>
        </p:spPr>
        <p:txBody>
          <a:bodyPr/>
          <a:lstStyle/>
          <a:p>
            <a:pPr marL="143118" indent="-342000" algn="just">
              <a:spcAft>
                <a:spcPts val="300"/>
              </a:spcAft>
            </a:pPr>
            <a:r>
              <a:rPr lang="en-US" sz="1600" dirty="0"/>
              <a:t>We have been through a tough experience with HL-LHC quench heaters </a:t>
            </a:r>
            <a:r>
              <a:rPr lang="en-GB" sz="1600" dirty="0"/>
              <a:t>regarding the robustness of the coil-to-quench-heater insulation and implementation</a:t>
            </a:r>
            <a:endParaRPr lang="en-US" sz="1600" dirty="0"/>
          </a:p>
          <a:p>
            <a:pPr marL="1034658" lvl="3" indent="-342000" algn="just">
              <a:spcAft>
                <a:spcPts val="300"/>
              </a:spcAft>
            </a:pPr>
            <a:r>
              <a:rPr lang="en-US" sz="1600" dirty="0"/>
              <a:t>Internal / external QHs, inner layer / outer layer</a:t>
            </a:r>
          </a:p>
          <a:p>
            <a:pPr marL="1034658" lvl="3" indent="-342000" algn="just">
              <a:spcAft>
                <a:spcPts val="300"/>
              </a:spcAft>
            </a:pPr>
            <a:r>
              <a:rPr lang="en-US" sz="1600" dirty="0"/>
              <a:t>Wiring and connections</a:t>
            </a:r>
          </a:p>
          <a:p>
            <a:pPr marL="1034658" lvl="3" indent="-342000" algn="just">
              <a:spcAft>
                <a:spcPts val="300"/>
              </a:spcAft>
            </a:pPr>
            <a:r>
              <a:rPr lang="en-US" sz="1600" dirty="0"/>
              <a:t>Insulation cracks, bubbles, blistering…</a:t>
            </a:r>
          </a:p>
          <a:p>
            <a:pPr marL="1034658" lvl="3" indent="-342000" algn="just">
              <a:spcAft>
                <a:spcPts val="300"/>
              </a:spcAft>
            </a:pPr>
            <a:r>
              <a:rPr lang="en-US" sz="1600" dirty="0"/>
              <a:t>Corrective actions – mini swap, encapsulated trace (</a:t>
            </a:r>
            <a:r>
              <a:rPr lang="en-US" sz="1600" dirty="0" err="1"/>
              <a:t>coverlay</a:t>
            </a:r>
            <a:r>
              <a:rPr lang="en-US" sz="1600" dirty="0"/>
              <a:t>), understanding and adjusting test levels</a:t>
            </a:r>
          </a:p>
          <a:p>
            <a:pPr marL="742050" lvl="2" indent="-342000" algn="just">
              <a:spcAft>
                <a:spcPts val="300"/>
              </a:spcAft>
            </a:pPr>
            <a:r>
              <a:rPr lang="en-US" sz="1600" dirty="0"/>
              <a:t>Ideally, we want to get rid of QH and whatever we choose, we would like to have it outside the impregnated coil. </a:t>
            </a:r>
          </a:p>
          <a:p>
            <a:pPr marL="742050" lvl="2" indent="-342000" algn="just">
              <a:spcAft>
                <a:spcPts val="300"/>
              </a:spcAft>
            </a:pPr>
            <a:r>
              <a:rPr lang="en-US" sz="1600" dirty="0"/>
              <a:t>Important to consider the integration of whatever system in view of long coils, already from the beginning.</a:t>
            </a:r>
            <a:endParaRPr lang="en-GB" sz="1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78CB355-8AE8-03C9-1105-ED9E5C4C3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205" y="4171688"/>
            <a:ext cx="4389375" cy="16724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A9E33ED-5753-BB83-8CF7-BDCB15515D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3343" y="4054615"/>
            <a:ext cx="3864347" cy="2009071"/>
          </a:xfrm>
          <a:prstGeom prst="rect">
            <a:avLst/>
          </a:prstGeom>
        </p:spPr>
      </p:pic>
      <p:pic>
        <p:nvPicPr>
          <p:cNvPr id="12" name="Picture 11" descr="A graph of a graph&#10;&#10;Description automatically generated">
            <a:extLst>
              <a:ext uri="{FF2B5EF4-FFF2-40B4-BE49-F238E27FC236}">
                <a16:creationId xmlns:a16="http://schemas.microsoft.com/office/drawing/2014/main" id="{1A6D1411-0038-F4F7-0763-0A375669DB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553" y="4436966"/>
            <a:ext cx="1577488" cy="1577488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6926811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849496-0AA0-CD64-833A-188A052C2A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FEB10-7985-0A69-1897-C71F26649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1BB3EC-1D65-DF4C-7E79-B6AFADBA29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Previous block designs with flared ends (built)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Scaling in length</a:t>
            </a:r>
          </a:p>
          <a:p>
            <a:pPr lvl="1"/>
            <a:r>
              <a:rPr lang="en-US" dirty="0"/>
              <a:t>Main challenges for flared block-type coils fabrication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Objectives 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Technical options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Recap on proposal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Additional slides</a:t>
            </a:r>
          </a:p>
          <a:p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87745E-ADF8-BEF0-BEE6-F2F0FFB894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4946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F164C-E5F1-E63E-7DF5-E4EF910F3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50999"/>
            <a:ext cx="10969139" cy="940443"/>
          </a:xfrm>
        </p:spPr>
        <p:txBody>
          <a:bodyPr/>
          <a:lstStyle/>
          <a:p>
            <a:r>
              <a:rPr lang="en-GB" dirty="0"/>
              <a:t>Challenges for flared block-type coils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9007B-FF04-BAE7-C508-9394D11E99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836" y="1488772"/>
            <a:ext cx="5393609" cy="4670196"/>
          </a:xfrm>
        </p:spPr>
        <p:txBody>
          <a:bodyPr/>
          <a:lstStyle/>
          <a:p>
            <a:pPr algn="just"/>
            <a:r>
              <a:rPr lang="en-US" sz="1600" dirty="0"/>
              <a:t>One of the key questions to address in block-type coils is how to handle dimensional changes during </a:t>
            </a:r>
            <a:r>
              <a:rPr lang="en-US" sz="1600" dirty="0">
                <a:solidFill>
                  <a:srgbClr val="FF0000"/>
                </a:solidFill>
              </a:rPr>
              <a:t>heat treatment</a:t>
            </a:r>
            <a:r>
              <a:rPr lang="en-US" sz="1600" dirty="0"/>
              <a:t>: </a:t>
            </a:r>
          </a:p>
          <a:p>
            <a:pPr lvl="1" algn="just"/>
            <a:r>
              <a:rPr lang="en-US" sz="1600" dirty="0"/>
              <a:t>Our current understanding is that the flared (inclined) geometry creates a fixed point for the conductor in the ends during RHT. This creates an additional constraint, not present in other designs.</a:t>
            </a:r>
          </a:p>
          <a:p>
            <a:pPr lvl="1" algn="just"/>
            <a:r>
              <a:rPr lang="en-US" sz="1600" dirty="0"/>
              <a:t>The reaction tooling is thus segmented and both ends shall move freely to accommodate dimensional changes.</a:t>
            </a:r>
          </a:p>
          <a:p>
            <a:pPr marL="36576" indent="0" algn="ctr">
              <a:buNone/>
            </a:pPr>
            <a:r>
              <a:rPr lang="en-US" sz="1600" dirty="0">
                <a:solidFill>
                  <a:srgbClr val="FF0000"/>
                </a:solidFill>
              </a:rPr>
              <a:t>Length</a:t>
            </a:r>
            <a:r>
              <a:rPr lang="en-US" sz="1600" dirty="0"/>
              <a:t> is a critical  </a:t>
            </a:r>
            <a:r>
              <a:rPr lang="en-US" sz="1600" dirty="0">
                <a:solidFill>
                  <a:srgbClr val="FF0000"/>
                </a:solidFill>
              </a:rPr>
              <a:t>parameter!</a:t>
            </a:r>
          </a:p>
          <a:p>
            <a:pPr algn="just"/>
            <a:endParaRPr lang="en-US" sz="1600" dirty="0">
              <a:solidFill>
                <a:srgbClr val="FF0000"/>
              </a:solidFill>
            </a:endParaRPr>
          </a:p>
          <a:p>
            <a:pPr algn="just"/>
            <a:r>
              <a:rPr lang="en-US" sz="1600" dirty="0"/>
              <a:t>Various efforts made at mock-up scale, and not fully conclusive. Nothing on larger scale!</a:t>
            </a:r>
          </a:p>
          <a:p>
            <a:pPr marL="36576" indent="0" algn="ctr">
              <a:buNone/>
            </a:pPr>
            <a:r>
              <a:rPr lang="en-US" sz="1000" dirty="0"/>
              <a:t>(</a:t>
            </a:r>
            <a:r>
              <a:rPr lang="en-GB" sz="1000" dirty="0"/>
              <a:t>M. Durante et al., "Geometrical Behavior of Nb3Sn Rutherford Cables During Heat Treatment," in IEEE Transactions on Applied Superconductivity, vol. 26, no. 4, pp. 1-5, June 2016, Art no. 4802705, </a:t>
            </a:r>
            <a:r>
              <a:rPr lang="en-GB" sz="1000" dirty="0" err="1"/>
              <a:t>doi</a:t>
            </a:r>
            <a:r>
              <a:rPr lang="en-GB" sz="1000" dirty="0"/>
              <a:t>: 10.1109/TASC.2016.2530166 </a:t>
            </a:r>
            <a:r>
              <a:rPr lang="en-GB" sz="1000" dirty="0">
                <a:hlinkClick r:id="rId2"/>
              </a:rPr>
              <a:t>link</a:t>
            </a:r>
            <a:r>
              <a:rPr lang="en-US" sz="1000" dirty="0"/>
              <a:t>)</a:t>
            </a:r>
            <a:endParaRPr lang="en-GB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020705-22CA-CA35-D4BE-1951BACEFB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2050" name="Picture 1">
            <a:extLst>
              <a:ext uri="{FF2B5EF4-FFF2-40B4-BE49-F238E27FC236}">
                <a16:creationId xmlns:a16="http://schemas.microsoft.com/office/drawing/2014/main" id="{3F72CBE1-19F0-5AA2-A933-1395F64790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833" y="1402915"/>
            <a:ext cx="5276331" cy="388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146C31E-A028-F822-DC73-8370AD27F098}"/>
              </a:ext>
            </a:extLst>
          </p:cNvPr>
          <p:cNvSpPr txBox="1">
            <a:spLocks/>
          </p:cNvSpPr>
          <p:nvPr/>
        </p:nvSpPr>
        <p:spPr>
          <a:xfrm>
            <a:off x="1318260" y="5820552"/>
            <a:ext cx="10260479" cy="468629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buNone/>
            </a:pPr>
            <a:r>
              <a:rPr lang="en-US" sz="1600" dirty="0"/>
              <a:t>The topic is already being addressed for short models with BOND, see next slide. It is the core of our efforts today!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1201332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4E338898-9854-CA38-B41C-76ABC3D7B6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45" t="25220" r="12091" b="17701"/>
          <a:stretch/>
        </p:blipFill>
        <p:spPr>
          <a:xfrm>
            <a:off x="4219940" y="4247504"/>
            <a:ext cx="3681641" cy="14707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7BFB39-666B-1716-BCC3-5986D70E6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978" y="84508"/>
            <a:ext cx="10969139" cy="940443"/>
          </a:xfrm>
        </p:spPr>
        <p:txBody>
          <a:bodyPr/>
          <a:lstStyle/>
          <a:p>
            <a:r>
              <a:rPr lang="en-GB" dirty="0"/>
              <a:t>Tooling &amp; components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034019-7B6C-9224-E95C-C436ABF6CC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978" y="914253"/>
            <a:ext cx="6967047" cy="1046107"/>
          </a:xfrm>
        </p:spPr>
        <p:txBody>
          <a:bodyPr/>
          <a:lstStyle/>
          <a:p>
            <a:pPr marL="36576" indent="0">
              <a:buNone/>
            </a:pPr>
            <a:r>
              <a:rPr lang="en-GB" sz="1600" dirty="0">
                <a:latin typeface="+mn-lt"/>
              </a:rPr>
              <a:t>Coil components and coil fabrication tooling design is well on track.</a:t>
            </a:r>
          </a:p>
          <a:p>
            <a:pPr marL="36576" indent="0">
              <a:buNone/>
            </a:pPr>
            <a:r>
              <a:rPr lang="en-GB" sz="1600" dirty="0">
                <a:latin typeface="+mn-lt"/>
              </a:rPr>
              <a:t>The 3D design will be completed by end of April.</a:t>
            </a:r>
          </a:p>
          <a:p>
            <a:pPr marL="36576" indent="0">
              <a:buNone/>
            </a:pPr>
            <a:r>
              <a:rPr lang="en-GB" sz="1600" dirty="0">
                <a:latin typeface="+mn-lt"/>
              </a:rPr>
              <a:t>First tooling delivered is expected by late summer 2025.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527BBC-ACF3-AB78-1B67-72CC97A5429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JC Perez / February 11th 2025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EF2BC-D10B-C8DA-9023-A581F19AF2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HFM Annual Meeting 2025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7689D6-3F41-8B17-E638-67C8BB5D86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8CD6FB1-A3A8-7ACC-8BAB-9730A9E83604}"/>
              </a:ext>
            </a:extLst>
          </p:cNvPr>
          <p:cNvGrpSpPr/>
          <p:nvPr/>
        </p:nvGrpSpPr>
        <p:grpSpPr>
          <a:xfrm>
            <a:off x="365326" y="1945487"/>
            <a:ext cx="3197869" cy="3818175"/>
            <a:chOff x="149523" y="1557620"/>
            <a:chExt cx="3736826" cy="446167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2956A9E-447C-436F-CA35-055D7BE70468}"/>
                </a:ext>
              </a:extLst>
            </p:cNvPr>
            <p:cNvGrpSpPr/>
            <p:nvPr/>
          </p:nvGrpSpPr>
          <p:grpSpPr>
            <a:xfrm>
              <a:off x="149523" y="1557620"/>
              <a:ext cx="3736826" cy="3279308"/>
              <a:chOff x="125687" y="1520730"/>
              <a:chExt cx="3736826" cy="3279308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9DF91A45-DDBA-D9FC-8002-AEB1DDE35B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1654" t="20536" r="6541" b="28082"/>
              <a:stretch/>
            </p:blipFill>
            <p:spPr>
              <a:xfrm>
                <a:off x="222287" y="1520730"/>
                <a:ext cx="3640226" cy="1156402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9870D8FD-5B50-5386-53BA-A3815CBE2E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177" t="19426" r="1677" b="17577"/>
              <a:stretch/>
            </p:blipFill>
            <p:spPr>
              <a:xfrm>
                <a:off x="125687" y="3561699"/>
                <a:ext cx="3736826" cy="1238339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C05A262A-DC57-1339-73C2-7C886FFA57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4872" t="15974" r="12964" b="20289"/>
              <a:stretch/>
            </p:blipFill>
            <p:spPr>
              <a:xfrm>
                <a:off x="2042400" y="2775136"/>
                <a:ext cx="1620344" cy="840239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61C4838-783B-E6CD-AE79-3359245C1A4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975" t="15605" r="4421" b="14248"/>
            <a:stretch/>
          </p:blipFill>
          <p:spPr>
            <a:xfrm>
              <a:off x="459971" y="4800038"/>
              <a:ext cx="3010647" cy="1219259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FA11BFFB-2951-1109-BCD2-4C7B381B41B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74" r="24935"/>
          <a:stretch/>
        </p:blipFill>
        <p:spPr>
          <a:xfrm>
            <a:off x="4864801" y="1775516"/>
            <a:ext cx="2269472" cy="22643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79F0A2D-2303-7F35-B9B2-D0DBF01BC2D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261" t="13016" r="23313" b="15974"/>
          <a:stretch/>
        </p:blipFill>
        <p:spPr>
          <a:xfrm>
            <a:off x="8447763" y="492946"/>
            <a:ext cx="3308205" cy="2068975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47F6C275-2566-9AF9-20D9-A6BC3355D998}"/>
              </a:ext>
            </a:extLst>
          </p:cNvPr>
          <p:cNvGrpSpPr/>
          <p:nvPr/>
        </p:nvGrpSpPr>
        <p:grpSpPr>
          <a:xfrm>
            <a:off x="7728782" y="2697767"/>
            <a:ext cx="4156932" cy="3021226"/>
            <a:chOff x="7592722" y="2745536"/>
            <a:chExt cx="4373330" cy="317850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F3B9CC4-A18A-4208-C4D0-4EAC63672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4086" t="30645" r="10469" b="16467"/>
            <a:stretch/>
          </p:blipFill>
          <p:spPr>
            <a:xfrm>
              <a:off x="7592722" y="2745536"/>
              <a:ext cx="4373330" cy="155054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B31542A-159C-5E54-6614-83547157E26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021" t="22879" r="16205" b="15728"/>
            <a:stretch/>
          </p:blipFill>
          <p:spPr>
            <a:xfrm>
              <a:off x="8107678" y="4239561"/>
              <a:ext cx="3730880" cy="1684477"/>
            </a:xfrm>
            <a:prstGeom prst="rect">
              <a:avLst/>
            </a:prstGeom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27CBB3E-6450-ECAF-FCD4-C9A4686D32E4}"/>
              </a:ext>
            </a:extLst>
          </p:cNvPr>
          <p:cNvSpPr txBox="1"/>
          <p:nvPr/>
        </p:nvSpPr>
        <p:spPr>
          <a:xfrm>
            <a:off x="4505251" y="4039101"/>
            <a:ext cx="10106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Winding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23088C-E446-5AF3-C0DF-37DA449ED6DD}"/>
              </a:ext>
            </a:extLst>
          </p:cNvPr>
          <p:cNvSpPr txBox="1"/>
          <p:nvPr/>
        </p:nvSpPr>
        <p:spPr>
          <a:xfrm>
            <a:off x="506934" y="4288945"/>
            <a:ext cx="10106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Reaction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7AFF38-8E45-E089-0D7D-46A3EA82EAD0}"/>
              </a:ext>
            </a:extLst>
          </p:cNvPr>
          <p:cNvSpPr txBox="1"/>
          <p:nvPr/>
        </p:nvSpPr>
        <p:spPr>
          <a:xfrm>
            <a:off x="8322419" y="3629910"/>
            <a:ext cx="1556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Impregnation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2FFBF3-4713-3FD1-2252-788C48338506}"/>
              </a:ext>
            </a:extLst>
          </p:cNvPr>
          <p:cNvSpPr txBox="1"/>
          <p:nvPr/>
        </p:nvSpPr>
        <p:spPr>
          <a:xfrm>
            <a:off x="10715773" y="6019297"/>
            <a:ext cx="17332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Courtesy of N. </a:t>
            </a:r>
            <a:r>
              <a:rPr kumimoji="0" lang="en-GB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Peray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5F530C0-2F28-2C29-13E1-89C5FD55AC87}"/>
              </a:ext>
            </a:extLst>
          </p:cNvPr>
          <p:cNvSpPr txBox="1"/>
          <p:nvPr/>
        </p:nvSpPr>
        <p:spPr>
          <a:xfrm>
            <a:off x="162069" y="5896185"/>
            <a:ext cx="748273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rPr>
              <a:t>* Technical discussions organized in “Sharing experience on Nb</a:t>
            </a:r>
            <a:r>
              <a:rPr kumimoji="0" lang="en-GB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rPr>
              <a:t>3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rPr>
              <a:t>Sn Magnet &amp; Tooling engineering WG”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3578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9F528E-0E54-5C3C-4328-367008EB28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4E0F8B4-995B-E868-982F-F297F27EE1F9}"/>
              </a:ext>
            </a:extLst>
          </p:cNvPr>
          <p:cNvSpPr txBox="1">
            <a:spLocks/>
          </p:cNvSpPr>
          <p:nvPr/>
        </p:nvSpPr>
        <p:spPr>
          <a:xfrm>
            <a:off x="2177651" y="1132187"/>
            <a:ext cx="7661491" cy="3707338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b="1" dirty="0"/>
              <a:t>HFM WP 3.3</a:t>
            </a:r>
            <a:br>
              <a:rPr lang="it-IT" b="1" dirty="0"/>
            </a:br>
            <a:r>
              <a:rPr lang="it-IT" b="1" dirty="0"/>
              <a:t> </a:t>
            </a:r>
            <a:r>
              <a:rPr lang="en-GB" sz="4800" b="1" dirty="0"/>
              <a:t>Nb</a:t>
            </a:r>
            <a:r>
              <a:rPr lang="en-GB" sz="4800" b="1" baseline="-25000" dirty="0"/>
              <a:t>3</a:t>
            </a:r>
            <a:r>
              <a:rPr lang="en-GB" sz="4800" b="1" dirty="0"/>
              <a:t>Sn 5-m long block</a:t>
            </a:r>
            <a:br>
              <a:rPr lang="en-GB" sz="4800" dirty="0"/>
            </a:br>
            <a:br>
              <a:rPr lang="en-GB" dirty="0"/>
            </a:b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53D221-EF69-2704-1CEC-8614ECED0F2F}"/>
              </a:ext>
            </a:extLst>
          </p:cNvPr>
          <p:cNvSpPr txBox="1"/>
          <p:nvPr/>
        </p:nvSpPr>
        <p:spPr>
          <a:xfrm>
            <a:off x="789141" y="3982371"/>
            <a:ext cx="106345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/>
              <a:t>Jose Ferradas Troitino and Susana Izquierdo Bermudez </a:t>
            </a:r>
          </a:p>
          <a:p>
            <a:pPr algn="ctr"/>
            <a:endParaRPr lang="es-ES" sz="3200" dirty="0"/>
          </a:p>
          <a:p>
            <a:pPr algn="ctr"/>
            <a:r>
              <a:rPr lang="es-ES" sz="2400" dirty="0"/>
              <a:t>J. C. Pérez, E. Fernandez, A. Haziot, E. Todesco, N. Peray, N. Lusa, B. Pellet</a:t>
            </a:r>
            <a:endParaRPr lang="en-FR" sz="2400" dirty="0"/>
          </a:p>
        </p:txBody>
      </p:sp>
    </p:spTree>
    <p:extLst>
      <p:ext uri="{BB962C8B-B14F-4D97-AF65-F5344CB8AC3E}">
        <p14:creationId xmlns:p14="http://schemas.microsoft.com/office/powerpoint/2010/main" val="3914303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1E561792-8C8E-714B-918B-17F9B4E376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36424" y="3296754"/>
            <a:ext cx="2981217" cy="22934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05C65C-F39C-FB5B-646B-14DD16A99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Mock-up design of sliding reaction tooling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802320-EBEA-AF72-B04C-C4E55846B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87873"/>
            <a:ext cx="10969139" cy="730934"/>
          </a:xfrm>
        </p:spPr>
        <p:txBody>
          <a:bodyPr/>
          <a:lstStyle/>
          <a:p>
            <a:pPr marL="36576" indent="0" algn="ctr">
              <a:buNone/>
            </a:pPr>
            <a:r>
              <a:rPr lang="en-GB" sz="1600" dirty="0"/>
              <a:t>Thanks to the experience gained during the construction of the Racetracks, FRESCA2 and MQXF magnets, BOND tooling  designed to compensate for dimensional variations during heat treatments.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A84DE-845A-CB35-FA81-166826ECE47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JC Perez / February 11th 2025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3C247-BD80-F184-A850-47424E701F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HFM Annual Meeting 2025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41394C-6184-33B7-7478-02F8432AC8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0BA4A3A-75E7-044D-DA9E-647145F6B39F}"/>
              </a:ext>
            </a:extLst>
          </p:cNvPr>
          <p:cNvSpPr txBox="1">
            <a:spLocks/>
          </p:cNvSpPr>
          <p:nvPr/>
        </p:nvSpPr>
        <p:spPr>
          <a:xfrm>
            <a:off x="466989" y="5590207"/>
            <a:ext cx="8856210" cy="708619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basic concepts will be validated using simplified mock-ups that replicate conditions close as possible to those that will be used during coil manufacturing.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330CD90-7407-6971-E874-D18917DEB8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9978" y="1743881"/>
            <a:ext cx="3638447" cy="192493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B7F22CB-6844-DC2B-3160-E3C515F33F7D}"/>
              </a:ext>
            </a:extLst>
          </p:cNvPr>
          <p:cNvSpPr txBox="1"/>
          <p:nvPr/>
        </p:nvSpPr>
        <p:spPr>
          <a:xfrm>
            <a:off x="8575384" y="1792578"/>
            <a:ext cx="3552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Racetrack coil mock-up with integrated sliding system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00B553-E733-BC07-D54A-AF7BFF00BFF9}"/>
              </a:ext>
            </a:extLst>
          </p:cNvPr>
          <p:cNvSpPr txBox="1"/>
          <p:nvPr/>
        </p:nvSpPr>
        <p:spPr>
          <a:xfrm>
            <a:off x="9417677" y="5944516"/>
            <a:ext cx="27106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Courtesy of N. </a:t>
            </a:r>
            <a:r>
              <a:rPr kumimoji="0" lang="en-GB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Lusa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J. </a:t>
            </a:r>
            <a:r>
              <a:rPr kumimoji="0" lang="en-GB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Ferradas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&amp; B. Pellet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BC97738-7CF4-2A79-DCA0-177A26732C02}"/>
              </a:ext>
            </a:extLst>
          </p:cNvPr>
          <p:cNvGrpSpPr/>
          <p:nvPr/>
        </p:nvGrpSpPr>
        <p:grpSpPr>
          <a:xfrm>
            <a:off x="3380272" y="1738885"/>
            <a:ext cx="3058014" cy="3748314"/>
            <a:chOff x="3380272" y="1738885"/>
            <a:chExt cx="3058014" cy="37483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43989F3-9470-A3D6-B527-7015F0008C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40934" y="1738885"/>
              <a:ext cx="2635624" cy="138100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8D582FA-FED0-428F-EF84-E648B58A71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40934" y="3114775"/>
              <a:ext cx="2697352" cy="237242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BF7D888-1857-EC71-2217-C5098B239875}"/>
                </a:ext>
              </a:extLst>
            </p:cNvPr>
            <p:cNvSpPr txBox="1"/>
            <p:nvPr/>
          </p:nvSpPr>
          <p:spPr>
            <a:xfrm>
              <a:off x="3380272" y="3164574"/>
              <a:ext cx="2117974" cy="314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Circular ceramic bearing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C2E2653-98F7-A900-8DD1-3066C312F736}"/>
              </a:ext>
            </a:extLst>
          </p:cNvPr>
          <p:cNvGrpSpPr/>
          <p:nvPr/>
        </p:nvGrpSpPr>
        <p:grpSpPr>
          <a:xfrm>
            <a:off x="388091" y="1560037"/>
            <a:ext cx="2832303" cy="4045800"/>
            <a:chOff x="388091" y="1560037"/>
            <a:chExt cx="2832303" cy="40458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DC1F308-6352-7D8C-9164-DC738186FE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3042" y="1560037"/>
              <a:ext cx="2697352" cy="1588005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6674249-4127-EEB6-B79A-F1D181E4EF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9600" y="3279263"/>
              <a:ext cx="2362200" cy="232657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515C766-E231-511F-4938-DA0BAFD7C2A8}"/>
                </a:ext>
              </a:extLst>
            </p:cNvPr>
            <p:cNvSpPr txBox="1"/>
            <p:nvPr/>
          </p:nvSpPr>
          <p:spPr>
            <a:xfrm>
              <a:off x="388091" y="3201601"/>
              <a:ext cx="20244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Linear ceramic bearing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85902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A26264-5C46-4D15-20C8-5752D85863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D7F35-4562-E742-1779-C3558C76F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2E3714-2566-AA78-5DE1-FC7BFCB301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Previous block designs with flared ends (built)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Scaling in length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Main challenges for flared block-type coils fabrication</a:t>
            </a:r>
          </a:p>
          <a:p>
            <a:pPr lvl="1"/>
            <a:r>
              <a:rPr lang="en-US" dirty="0"/>
              <a:t>Objectives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Technical options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Recap on proposal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Additional slides</a:t>
            </a:r>
          </a:p>
          <a:p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2DBD7-E489-531D-B0B4-7E68221587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109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65D3E-1C89-E6FD-27D3-F4A94358D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71857"/>
            <a:ext cx="10969139" cy="940443"/>
          </a:xfrm>
        </p:spPr>
        <p:txBody>
          <a:bodyPr/>
          <a:lstStyle/>
          <a:p>
            <a:r>
              <a:rPr lang="en-US" dirty="0"/>
              <a:t>Summary for today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FB90F5-D9A7-C762-A935-B6FCD03F7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1331" y="2059374"/>
            <a:ext cx="9806209" cy="4670196"/>
          </a:xfrm>
        </p:spPr>
        <p:txBody>
          <a:bodyPr/>
          <a:lstStyle/>
          <a:p>
            <a:pPr algn="just">
              <a:buFont typeface="+mj-lt"/>
              <a:buAutoNum type="arabicParenR"/>
            </a:pPr>
            <a:r>
              <a:rPr lang="en-US" sz="1600" dirty="0"/>
              <a:t>There are various aspects that most of the times cannot be fully studied based purely on short model coils.  </a:t>
            </a:r>
          </a:p>
          <a:p>
            <a:pPr algn="just">
              <a:buFont typeface="+mj-lt"/>
              <a:buAutoNum type="arabicParenR"/>
            </a:pPr>
            <a:r>
              <a:rPr lang="en-US" sz="1600" dirty="0"/>
              <a:t>HL-LHC experience has shown us that the scaling in length was far from being trivial.</a:t>
            </a:r>
          </a:p>
          <a:p>
            <a:pPr algn="just">
              <a:buFont typeface="+mj-lt"/>
              <a:buAutoNum type="arabicParenR"/>
            </a:pPr>
            <a:r>
              <a:rPr lang="en-US" sz="1600" dirty="0"/>
              <a:t>We should have in mind long coil features as soon as possible in the 14T BOND coil development.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586CF2-4133-CF6E-7D9F-0BECBD411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7524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D0CCE8-31D5-3F00-0F54-61A56F1328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D8D88-15E4-A935-5694-1F3308653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847F3-BDB7-8603-D736-7309828DA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2751" y="1504459"/>
            <a:ext cx="9392433" cy="4670196"/>
          </a:xfrm>
        </p:spPr>
        <p:txBody>
          <a:bodyPr/>
          <a:lstStyle/>
          <a:p>
            <a:pPr algn="just"/>
            <a:r>
              <a:rPr lang="en-US" sz="1600" dirty="0"/>
              <a:t>We thus propose to inject as early as possible a first scaling in length in the 14T BOND coil production → a 5-m long version that can be vertically tested at CERN.</a:t>
            </a:r>
          </a:p>
          <a:p>
            <a:pPr algn="just"/>
            <a:endParaRPr lang="en-US" sz="1600" dirty="0"/>
          </a:p>
          <a:p>
            <a:pPr algn="just"/>
            <a:r>
              <a:rPr lang="en-US" sz="1600" dirty="0"/>
              <a:t>Goal of the 5 m long magnet:</a:t>
            </a:r>
          </a:p>
          <a:p>
            <a:pPr lvl="1" algn="just"/>
            <a:r>
              <a:rPr lang="en-US" sz="1600" dirty="0"/>
              <a:t>Understand coil fabrication features where length is a critical aspect. Such that when the moment arrives to build an accelerator quality block type dipole, we have anticipated </a:t>
            </a:r>
            <a:r>
              <a:rPr lang="en-GB" sz="1600" dirty="0"/>
              <a:t>‘as much as we could’</a:t>
            </a:r>
          </a:p>
          <a:p>
            <a:pPr lvl="2" algn="just"/>
            <a:r>
              <a:rPr lang="en-GB" sz="1600" dirty="0"/>
              <a:t>We are not worried about field quality.</a:t>
            </a:r>
          </a:p>
          <a:p>
            <a:pPr lvl="2" algn="just"/>
            <a:r>
              <a:rPr lang="en-GB" sz="1600" dirty="0"/>
              <a:t>We are not targeting a specific field/aperture. We just want to be </a:t>
            </a:r>
            <a:r>
              <a:rPr lang="en-GB" sz="1600" b="1" dirty="0"/>
              <a:t>as close as reasonably possible to the final object </a:t>
            </a:r>
            <a:r>
              <a:rPr lang="en-GB" sz="1600" dirty="0"/>
              <a:t>(recall, we want to address the critical aspects in coil fabrication).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D2ED6-4B2F-AF2B-1010-3996B386E7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2665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712D0B-C08B-0C07-6AFD-52D262F813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C2BCA-4A47-893A-08A9-CF03B9915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D900CB-0D49-0550-CA20-04A34C9E9F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Previous block designs with flared ends (built)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Scaling in length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Main challenges for flared block-type coils fabrication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Objectives </a:t>
            </a:r>
          </a:p>
          <a:p>
            <a:r>
              <a:rPr lang="en-US" dirty="0"/>
              <a:t>Technical options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Recap on proposal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Additional slides</a:t>
            </a:r>
          </a:p>
          <a:p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3BA5A-82AB-669E-B3FE-7EFB5DF377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2835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F83B4-739C-CBDD-3AA4-6FBE03B65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25F43-A080-87F4-DEE7-A524156B7C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636" y="1082942"/>
            <a:ext cx="10969139" cy="1537970"/>
          </a:xfrm>
        </p:spPr>
        <p:txBody>
          <a:bodyPr/>
          <a:lstStyle/>
          <a:p>
            <a:r>
              <a:rPr lang="en-US" sz="1600" dirty="0"/>
              <a:t>BOND cable: 40 strands x 1.1 mm (50 mm aperture by “slightly opening up” both layers and coils)</a:t>
            </a:r>
          </a:p>
          <a:p>
            <a:r>
              <a:rPr lang="en-US" sz="1600" dirty="0"/>
              <a:t>The strand that is today our best choice for this proposal is MQXF, 40 strands x 0.85 mm:</a:t>
            </a:r>
          </a:p>
          <a:p>
            <a:pPr lvl="1"/>
            <a:r>
              <a:rPr lang="en-US" sz="1600" dirty="0"/>
              <a:t>MQXF strand is smaller in diameter and it has more copper</a:t>
            </a:r>
          </a:p>
          <a:p>
            <a:pPr lvl="1"/>
            <a:r>
              <a:rPr lang="en-US" sz="1600" dirty="0"/>
              <a:t>MQXF rectangular cable would be ~ 5 mm smaller cable in width </a:t>
            </a:r>
            <a:endParaRPr lang="en-GB" sz="16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411143-BE7B-1846-DF98-E0A6C8BFF8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848BB784-9A20-C679-9080-642426273E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140166"/>
              </p:ext>
            </p:extLst>
          </p:nvPr>
        </p:nvGraphicFramePr>
        <p:xfrm>
          <a:off x="5700205" y="3524052"/>
          <a:ext cx="6179416" cy="1537970"/>
        </p:xfrm>
        <a:graphic>
          <a:graphicData uri="http://schemas.openxmlformats.org/drawingml/2006/table">
            <a:tbl>
              <a:tblPr/>
              <a:tblGrid>
                <a:gridCol w="1854830">
                  <a:extLst>
                    <a:ext uri="{9D8B030D-6E8A-4147-A177-3AD203B41FA5}">
                      <a16:colId xmlns:a16="http://schemas.microsoft.com/office/drawing/2014/main" val="1081622302"/>
                    </a:ext>
                  </a:extLst>
                </a:gridCol>
                <a:gridCol w="367670">
                  <a:extLst>
                    <a:ext uri="{9D8B030D-6E8A-4147-A177-3AD203B41FA5}">
                      <a16:colId xmlns:a16="http://schemas.microsoft.com/office/drawing/2014/main" val="3344290524"/>
                    </a:ext>
                  </a:extLst>
                </a:gridCol>
                <a:gridCol w="675016">
                  <a:extLst>
                    <a:ext uri="{9D8B030D-6E8A-4147-A177-3AD203B41FA5}">
                      <a16:colId xmlns:a16="http://schemas.microsoft.com/office/drawing/2014/main" val="2182870860"/>
                    </a:ext>
                  </a:extLst>
                </a:gridCol>
                <a:gridCol w="820475">
                  <a:extLst>
                    <a:ext uri="{9D8B030D-6E8A-4147-A177-3AD203B41FA5}">
                      <a16:colId xmlns:a16="http://schemas.microsoft.com/office/drawing/2014/main" val="1176873547"/>
                    </a:ext>
                  </a:extLst>
                </a:gridCol>
                <a:gridCol w="820475">
                  <a:extLst>
                    <a:ext uri="{9D8B030D-6E8A-4147-A177-3AD203B41FA5}">
                      <a16:colId xmlns:a16="http://schemas.microsoft.com/office/drawing/2014/main" val="1773681678"/>
                    </a:ext>
                  </a:extLst>
                </a:gridCol>
                <a:gridCol w="820475">
                  <a:extLst>
                    <a:ext uri="{9D8B030D-6E8A-4147-A177-3AD203B41FA5}">
                      <a16:colId xmlns:a16="http://schemas.microsoft.com/office/drawing/2014/main" val="294243725"/>
                    </a:ext>
                  </a:extLst>
                </a:gridCol>
                <a:gridCol w="820475">
                  <a:extLst>
                    <a:ext uri="{9D8B030D-6E8A-4147-A177-3AD203B41FA5}">
                      <a16:colId xmlns:a16="http://schemas.microsoft.com/office/drawing/2014/main" val="686144453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MQXFB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BOND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Options for 5 m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960928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lm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7.2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1.08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4.74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4.74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4.74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257850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750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750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375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35335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Lcoil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7.48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696986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Nturns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954726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Nturns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*2*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lm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360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752038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1.05*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Nturns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*2*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Lcoil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785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798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399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266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1684004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35FA3B38-3CF8-D66E-74D8-DD8D0D1DF458}"/>
              </a:ext>
            </a:extLst>
          </p:cNvPr>
          <p:cNvSpPr txBox="1"/>
          <p:nvPr/>
        </p:nvSpPr>
        <p:spPr>
          <a:xfrm>
            <a:off x="6088421" y="2846213"/>
            <a:ext cx="5791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Goal: optimize the use of MQXF UL (750 m). Ideally, an integer multiple of MQXF UL</a:t>
            </a:r>
            <a:endParaRPr lang="en-GB" sz="16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4872881-C8BF-3D42-B154-BFDDB334E5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785142"/>
              </p:ext>
            </p:extLst>
          </p:nvPr>
        </p:nvGraphicFramePr>
        <p:xfrm>
          <a:off x="249749" y="2835801"/>
          <a:ext cx="5219700" cy="2956560"/>
        </p:xfrm>
        <a:graphic>
          <a:graphicData uri="http://schemas.openxmlformats.org/drawingml/2006/table">
            <a:tbl>
              <a:tblPr/>
              <a:tblGrid>
                <a:gridCol w="2281631">
                  <a:extLst>
                    <a:ext uri="{9D8B030D-6E8A-4147-A177-3AD203B41FA5}">
                      <a16:colId xmlns:a16="http://schemas.microsoft.com/office/drawing/2014/main" val="340648822"/>
                    </a:ext>
                  </a:extLst>
                </a:gridCol>
                <a:gridCol w="624629">
                  <a:extLst>
                    <a:ext uri="{9D8B030D-6E8A-4147-A177-3AD203B41FA5}">
                      <a16:colId xmlns:a16="http://schemas.microsoft.com/office/drawing/2014/main" val="3764411898"/>
                    </a:ext>
                  </a:extLst>
                </a:gridCol>
                <a:gridCol w="1156720">
                  <a:extLst>
                    <a:ext uri="{9D8B030D-6E8A-4147-A177-3AD203B41FA5}">
                      <a16:colId xmlns:a16="http://schemas.microsoft.com/office/drawing/2014/main" val="3724428277"/>
                    </a:ext>
                  </a:extLst>
                </a:gridCol>
                <a:gridCol w="1156720">
                  <a:extLst>
                    <a:ext uri="{9D8B030D-6E8A-4147-A177-3AD203B41FA5}">
                      <a16:colId xmlns:a16="http://schemas.microsoft.com/office/drawing/2014/main" val="1705462363"/>
                    </a:ext>
                  </a:extLst>
                </a:gridCol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Conductor parameters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5-m long block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499755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Strand diameter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099016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Layout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 108/127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 162/169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799013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Effective filament diameter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(µm)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107648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Cu/NonCu ratio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1.2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8841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No. of strands in cable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387988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Bare cable thickness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1.525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1.98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554223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Bare cable width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18.150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23.045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575219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Bare cable thickness (reacted - 4.5%)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2.06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63292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Bare cable width (reacted - 1.2%)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18.363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23.275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197586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Insulation thickness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983595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Insulated cable width (reacted)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18.663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23.575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20636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Insulated cable thickness (reacted)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1.894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2.36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47749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Astrand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</a:t>
                      </a:r>
                      <a:r>
                        <a:rPr lang="en-GB" sz="1100" b="0" i="0" u="none" strike="noStrike" baseline="30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0.567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0.950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3125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Asc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</a:t>
                      </a:r>
                      <a:r>
                        <a:rPr lang="en-GB" sz="11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0.258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0.500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54558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Acu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</a:t>
                      </a:r>
                      <a:r>
                        <a:rPr lang="en-GB" sz="11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0.310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0.450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84229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196E831-BBBB-5D25-A154-C2919B7368F1}"/>
              </a:ext>
            </a:extLst>
          </p:cNvPr>
          <p:cNvSpPr txBox="1"/>
          <p:nvPr/>
        </p:nvSpPr>
        <p:spPr>
          <a:xfrm>
            <a:off x="9451152" y="5080247"/>
            <a:ext cx="8114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 coil / UL</a:t>
            </a:r>
            <a:endParaRPr lang="en-GB" sz="11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38AFE9-0FA9-E30F-4622-502DEE994611}"/>
              </a:ext>
            </a:extLst>
          </p:cNvPr>
          <p:cNvSpPr txBox="1"/>
          <p:nvPr/>
        </p:nvSpPr>
        <p:spPr>
          <a:xfrm>
            <a:off x="10262593" y="5068685"/>
            <a:ext cx="8483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2 coil / UL</a:t>
            </a:r>
            <a:endParaRPr lang="en-GB" sz="11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AADAA4-FD21-3514-C7A1-B8C4318C7F35}"/>
              </a:ext>
            </a:extLst>
          </p:cNvPr>
          <p:cNvSpPr txBox="1"/>
          <p:nvPr/>
        </p:nvSpPr>
        <p:spPr>
          <a:xfrm>
            <a:off x="11074034" y="5075306"/>
            <a:ext cx="8114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 coil / UL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9818549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0E4FC6AA-EB3F-6248-88D5-A0E11F9701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0423" y="899452"/>
            <a:ext cx="3621494" cy="24543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ECB9E3C-4589-37DE-5B3F-53F00D66F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options (2D)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9DE3F0-F096-CA36-E576-B035690CA7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497C9BC-E2DB-50C4-7E95-03D5CF274A68}"/>
              </a:ext>
            </a:extLst>
          </p:cNvPr>
          <p:cNvCxnSpPr>
            <a:cxnSpLocks/>
          </p:cNvCxnSpPr>
          <p:nvPr/>
        </p:nvCxnSpPr>
        <p:spPr>
          <a:xfrm flipV="1">
            <a:off x="4717910" y="2281573"/>
            <a:ext cx="2035137" cy="818387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76A6CAE-F97B-18F2-CD99-DC414BBD3B70}"/>
              </a:ext>
            </a:extLst>
          </p:cNvPr>
          <p:cNvCxnSpPr>
            <a:cxnSpLocks/>
          </p:cNvCxnSpPr>
          <p:nvPr/>
        </p:nvCxnSpPr>
        <p:spPr>
          <a:xfrm>
            <a:off x="4717910" y="3523037"/>
            <a:ext cx="1816100" cy="120649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3D491F3D-F7E9-9500-C2BB-1323D5794997}"/>
              </a:ext>
            </a:extLst>
          </p:cNvPr>
          <p:cNvSpPr/>
          <p:nvPr/>
        </p:nvSpPr>
        <p:spPr>
          <a:xfrm>
            <a:off x="8148320" y="1472852"/>
            <a:ext cx="1473200" cy="34290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A8E400-296E-CF23-DE71-EA7466A23422}"/>
              </a:ext>
            </a:extLst>
          </p:cNvPr>
          <p:cNvSpPr txBox="1"/>
          <p:nvPr/>
        </p:nvSpPr>
        <p:spPr>
          <a:xfrm>
            <a:off x="1740189" y="1530381"/>
            <a:ext cx="151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14 T - BOND</a:t>
            </a:r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B377DA3-AF5D-0E31-191D-746F7FFA56FC}"/>
              </a:ext>
            </a:extLst>
          </p:cNvPr>
          <p:cNvSpPr/>
          <p:nvPr/>
        </p:nvSpPr>
        <p:spPr>
          <a:xfrm>
            <a:off x="6873646" y="3915805"/>
            <a:ext cx="3917679" cy="2220601"/>
          </a:xfrm>
          <a:prstGeom prst="rect">
            <a:avLst/>
          </a:prstGeom>
          <a:solidFill>
            <a:srgbClr val="92D050">
              <a:alpha val="40000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95A8A23-AAA8-64C5-4CD0-F4B289A7543A}"/>
              </a:ext>
            </a:extLst>
          </p:cNvPr>
          <p:cNvSpPr txBox="1"/>
          <p:nvPr/>
        </p:nvSpPr>
        <p:spPr>
          <a:xfrm>
            <a:off x="7564977" y="611098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Keep external envelope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0C48B-8F12-DC68-A34D-7F3E756931DF}"/>
              </a:ext>
            </a:extLst>
          </p:cNvPr>
          <p:cNvSpPr txBox="1"/>
          <p:nvPr/>
        </p:nvSpPr>
        <p:spPr>
          <a:xfrm>
            <a:off x="7425721" y="3523037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Scale to a smaller aperture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1BA1376-4930-8E23-0634-1021AD915278}"/>
              </a:ext>
            </a:extLst>
          </p:cNvPr>
          <p:cNvSpPr/>
          <p:nvPr/>
        </p:nvSpPr>
        <p:spPr>
          <a:xfrm>
            <a:off x="8463280" y="2031567"/>
            <a:ext cx="1158240" cy="34290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B5EDF58-4AB8-6ECE-519A-A56AB2C49A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424" y="1815752"/>
            <a:ext cx="4020111" cy="272453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065AB3D-3C50-FF20-D34E-210680A677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3659" y="4063325"/>
            <a:ext cx="2974163" cy="2015665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2AA8A196-3C92-6131-F726-4321FB42E8B0}"/>
              </a:ext>
            </a:extLst>
          </p:cNvPr>
          <p:cNvSpPr/>
          <p:nvPr/>
        </p:nvSpPr>
        <p:spPr>
          <a:xfrm>
            <a:off x="8384518" y="4479530"/>
            <a:ext cx="1229208" cy="41188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57DA8C9-47D8-21CB-B565-8010EA565393}"/>
              </a:ext>
            </a:extLst>
          </p:cNvPr>
          <p:cNvSpPr/>
          <p:nvPr/>
        </p:nvSpPr>
        <p:spPr>
          <a:xfrm>
            <a:off x="8641342" y="4949255"/>
            <a:ext cx="966121" cy="41188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1097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536E35-5F9C-4B4C-FEEE-29E8334C6D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75BF9-C850-8B86-2453-49B626F82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options (2D)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77A2E5-9594-4754-02B1-F2D48D2B4B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3E5FBB0-3F2A-7FA3-94EE-EDD908AAB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775" y="1070396"/>
            <a:ext cx="11362830" cy="3546611"/>
          </a:xfrm>
        </p:spPr>
        <p:txBody>
          <a:bodyPr/>
          <a:lstStyle/>
          <a:p>
            <a:pPr marL="36576" indent="0">
              <a:buNone/>
            </a:pPr>
            <a:r>
              <a:rPr lang="en-US" sz="1600" dirty="0"/>
              <a:t>Some brainstorming! To be representative of BOND coil manufacturing while </a:t>
            </a:r>
            <a:r>
              <a:rPr lang="en-GB" sz="1600" dirty="0"/>
              <a:t>scaling to a smaller aperture</a:t>
            </a:r>
            <a:r>
              <a:rPr lang="en-US" sz="1600" dirty="0"/>
              <a:t>:  </a:t>
            </a:r>
          </a:p>
          <a:p>
            <a:pPr marL="36576" indent="0">
              <a:buNone/>
            </a:pPr>
            <a:endParaRPr lang="en-US" sz="600" dirty="0"/>
          </a:p>
          <a:p>
            <a:pPr lvl="1"/>
            <a:r>
              <a:rPr lang="en-GB" sz="1600" b="1" dirty="0"/>
              <a:t>We try to keep the main coil features:</a:t>
            </a:r>
          </a:p>
          <a:p>
            <a:pPr lvl="2"/>
            <a:r>
              <a:rPr lang="en-GB" sz="1600" dirty="0"/>
              <a:t>Same logic for insulation layers and pole geometry – (</a:t>
            </a:r>
            <a:r>
              <a:rPr lang="en-GB" sz="1600" dirty="0" err="1"/>
              <a:t>i</a:t>
            </a:r>
            <a:r>
              <a:rPr lang="en-GB" sz="1600" dirty="0"/>
              <a:t>) BOND accounts for 0.5 mm fiberglass in between the conductor and any metallic part, (ii) it accounts as well for at least a 4 mm thick pole tip and a 5 mm rail.</a:t>
            </a:r>
          </a:p>
          <a:p>
            <a:pPr lvl="2"/>
            <a:r>
              <a:rPr lang="en-GB" sz="1600" dirty="0"/>
              <a:t>We keep the main materials for the components ~ We do not introduce changes at the coil level (even though they could be beneficial for a non-FQ optimized magnet). For example, an iron pole is not considered.</a:t>
            </a:r>
            <a:endParaRPr lang="en-GB" sz="1000" dirty="0"/>
          </a:p>
          <a:p>
            <a:pPr lvl="2"/>
            <a:endParaRPr lang="en-GB" sz="1600" dirty="0"/>
          </a:p>
          <a:p>
            <a:pPr lvl="2"/>
            <a:r>
              <a:rPr lang="en-GB" sz="1600" dirty="0"/>
              <a:t>Vertical distance between top and bottom coil (between insulated conductor) = 4 mm in BOND.</a:t>
            </a:r>
          </a:p>
          <a:p>
            <a:pPr lvl="2"/>
            <a:r>
              <a:rPr lang="en-GB" sz="1600" dirty="0"/>
              <a:t>2 mm thick interlayer. This is in BOND due to the use of the 40-strand cable. </a:t>
            </a:r>
          </a:p>
          <a:p>
            <a:pPr marL="749808" lvl="2" indent="0">
              <a:buNone/>
            </a:pPr>
            <a:r>
              <a:rPr lang="en-GB" sz="1600" dirty="0"/>
              <a:t>We believe that these 2 last points are less critical in how representative we are for the 5-m long coil production.</a:t>
            </a:r>
          </a:p>
          <a:p>
            <a:pPr lvl="1"/>
            <a:endParaRPr lang="en-US" sz="16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D30D9E5-BF08-7F5B-49D6-0AA16DCEDE0E}"/>
              </a:ext>
            </a:extLst>
          </p:cNvPr>
          <p:cNvGrpSpPr>
            <a:grpSpLocks noChangeAspect="1"/>
          </p:cNvGrpSpPr>
          <p:nvPr/>
        </p:nvGrpSpPr>
        <p:grpSpPr>
          <a:xfrm>
            <a:off x="7188175" y="4130188"/>
            <a:ext cx="2354932" cy="1855359"/>
            <a:chOff x="6417113" y="3522698"/>
            <a:chExt cx="3125994" cy="246284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4D6D0CD-E9D8-FD44-C360-A3E7D31022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50342" t="1" b="47712"/>
            <a:stretch/>
          </p:blipFill>
          <p:spPr>
            <a:xfrm>
              <a:off x="6417113" y="3522698"/>
              <a:ext cx="3125994" cy="2462849"/>
            </a:xfrm>
            <a:prstGeom prst="rect">
              <a:avLst/>
            </a:prstGeom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27CA41B7-9165-C609-CB09-2D40591BC805}"/>
                </a:ext>
              </a:extLst>
            </p:cNvPr>
            <p:cNvCxnSpPr>
              <a:cxnSpLocks/>
            </p:cNvCxnSpPr>
            <p:nvPr/>
          </p:nvCxnSpPr>
          <p:spPr>
            <a:xfrm>
              <a:off x="6500757" y="5822987"/>
              <a:ext cx="1205039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4642B4A-602D-FE81-43EB-AFEE1CE86293}"/>
                </a:ext>
              </a:extLst>
            </p:cNvPr>
            <p:cNvCxnSpPr/>
            <p:nvPr/>
          </p:nvCxnSpPr>
          <p:spPr>
            <a:xfrm>
              <a:off x="7201796" y="4786667"/>
              <a:ext cx="504000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D234258-384D-4DF8-969A-D95D8E1F0C33}"/>
              </a:ext>
            </a:extLst>
          </p:cNvPr>
          <p:cNvSpPr txBox="1">
            <a:spLocks/>
          </p:cNvSpPr>
          <p:nvPr/>
        </p:nvSpPr>
        <p:spPr>
          <a:xfrm>
            <a:off x="1687160" y="4316022"/>
            <a:ext cx="4708030" cy="148369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7030A0"/>
                </a:solidFill>
              </a:rPr>
              <a:t>This leaves us with the usual free parameters for the coil design:</a:t>
            </a:r>
          </a:p>
          <a:p>
            <a:pPr>
              <a:buFontTx/>
              <a:buChar char="-"/>
            </a:pPr>
            <a:r>
              <a:rPr lang="en-US" sz="1600" dirty="0">
                <a:solidFill>
                  <a:srgbClr val="7030A0"/>
                </a:solidFill>
              </a:rPr>
              <a:t>Number of turns protruding in upper layer</a:t>
            </a:r>
          </a:p>
          <a:p>
            <a:pPr>
              <a:buFontTx/>
              <a:buChar char="-"/>
            </a:pPr>
            <a:r>
              <a:rPr lang="en-US" sz="1600" dirty="0">
                <a:solidFill>
                  <a:srgbClr val="7030A0"/>
                </a:solidFill>
              </a:rPr>
              <a:t>X-distance to origin (~ aperture)</a:t>
            </a:r>
          </a:p>
          <a:p>
            <a:pPr>
              <a:buFontTx/>
              <a:buChar char="-"/>
            </a:pPr>
            <a:r>
              <a:rPr lang="en-US" sz="1600" dirty="0">
                <a:solidFill>
                  <a:srgbClr val="7030A0"/>
                </a:solidFill>
              </a:rPr>
              <a:t>Midplane &amp; interlayer distances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9522E80-1771-FD9B-19C2-45F6597BA916}"/>
              </a:ext>
            </a:extLst>
          </p:cNvPr>
          <p:cNvSpPr/>
          <p:nvPr/>
        </p:nvSpPr>
        <p:spPr>
          <a:xfrm>
            <a:off x="1334226" y="1798142"/>
            <a:ext cx="10546915" cy="11493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6BF949A-C720-CFB9-9E79-E06A392EB998}"/>
              </a:ext>
            </a:extLst>
          </p:cNvPr>
          <p:cNvSpPr/>
          <p:nvPr/>
        </p:nvSpPr>
        <p:spPr>
          <a:xfrm>
            <a:off x="1334226" y="3066947"/>
            <a:ext cx="10546915" cy="993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5E8DC1E-E6CD-1C3B-5A4D-779919B8AD75}"/>
              </a:ext>
            </a:extLst>
          </p:cNvPr>
          <p:cNvSpPr txBox="1">
            <a:spLocks/>
          </p:cNvSpPr>
          <p:nvPr/>
        </p:nvSpPr>
        <p:spPr>
          <a:xfrm>
            <a:off x="46910" y="1945907"/>
            <a:ext cx="1246340" cy="73432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 panose="020B0604020202020204" pitchFamily="34" charset="0"/>
              <a:buNone/>
            </a:pPr>
            <a:r>
              <a:rPr lang="en-US" sz="1200" b="1" dirty="0">
                <a:solidFill>
                  <a:srgbClr val="002060"/>
                </a:solidFill>
              </a:rPr>
              <a:t>Most important (1</a:t>
            </a:r>
            <a:r>
              <a:rPr lang="en-US" sz="1200" b="1" baseline="30000" dirty="0">
                <a:solidFill>
                  <a:srgbClr val="002060"/>
                </a:solidFill>
              </a:rPr>
              <a:t>st</a:t>
            </a:r>
            <a:r>
              <a:rPr lang="en-US" sz="1200" b="1" dirty="0">
                <a:solidFill>
                  <a:srgbClr val="002060"/>
                </a:solidFill>
              </a:rPr>
              <a:t> order)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4F0CFB6-02B9-EE66-66F3-7D28473D4ACF}"/>
              </a:ext>
            </a:extLst>
          </p:cNvPr>
          <p:cNvSpPr txBox="1">
            <a:spLocks/>
          </p:cNvSpPr>
          <p:nvPr/>
        </p:nvSpPr>
        <p:spPr>
          <a:xfrm>
            <a:off x="46910" y="3251352"/>
            <a:ext cx="1246340" cy="73432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 panose="020B0604020202020204" pitchFamily="34" charset="0"/>
              <a:buNone/>
            </a:pPr>
            <a:r>
              <a:rPr lang="en-US" sz="1200" b="1" dirty="0">
                <a:solidFill>
                  <a:srgbClr val="002060"/>
                </a:solidFill>
              </a:rPr>
              <a:t>Less important (2</a:t>
            </a:r>
            <a:r>
              <a:rPr lang="en-US" sz="1200" b="1" baseline="30000" dirty="0">
                <a:solidFill>
                  <a:srgbClr val="002060"/>
                </a:solidFill>
              </a:rPr>
              <a:t>nd</a:t>
            </a:r>
            <a:r>
              <a:rPr lang="en-US" sz="1200" b="1" dirty="0">
                <a:solidFill>
                  <a:srgbClr val="002060"/>
                </a:solidFill>
              </a:rPr>
              <a:t> order)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DB6B8F8-868E-E143-C2AD-D509356A36BB}"/>
              </a:ext>
            </a:extLst>
          </p:cNvPr>
          <p:cNvCxnSpPr>
            <a:cxnSpLocks/>
          </p:cNvCxnSpPr>
          <p:nvPr/>
        </p:nvCxnSpPr>
        <p:spPr>
          <a:xfrm flipV="1">
            <a:off x="8821055" y="4888829"/>
            <a:ext cx="0" cy="230637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AB7C508-8831-F2CF-043E-A56D3BFED6A2}"/>
              </a:ext>
            </a:extLst>
          </p:cNvPr>
          <p:cNvCxnSpPr>
            <a:cxnSpLocks/>
          </p:cNvCxnSpPr>
          <p:nvPr/>
        </p:nvCxnSpPr>
        <p:spPr>
          <a:xfrm flipV="1">
            <a:off x="8825874" y="5754910"/>
            <a:ext cx="0" cy="230637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08631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A94B1E-E8F2-72EC-2FC0-3462EC5F09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38D6B-F453-9C67-F683-5D3020A28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options (2D)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3A75D6-81B4-64B8-E267-4EAEE3BAA3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C1117B7-4F3B-DC6F-E373-3CD412FA1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84524"/>
            <a:ext cx="11362830" cy="1537970"/>
          </a:xfrm>
        </p:spPr>
        <p:txBody>
          <a:bodyPr/>
          <a:lstStyle/>
          <a:p>
            <a:pPr marL="36576" indent="0">
              <a:buNone/>
            </a:pPr>
            <a:r>
              <a:rPr lang="en-GB" sz="1600" dirty="0"/>
              <a:t>Let’s imagine that we try to reproduce exactly BOND, and we keep same distances in between coils and layers.</a:t>
            </a:r>
          </a:p>
          <a:p>
            <a:r>
              <a:rPr lang="en-GB" sz="1600" dirty="0"/>
              <a:t>Option A) We keep the same (absolute value) number of turns protruding on top of the pole in layer 2</a:t>
            </a:r>
            <a:endParaRPr lang="en-US" sz="1600" dirty="0"/>
          </a:p>
          <a:p>
            <a:r>
              <a:rPr lang="en-US" sz="1600" dirty="0"/>
              <a:t>Option B) We scale the number of turns protruding as a function of the coil width (6 out of 29 in BOND, 4 out of 22 in 5 m coil)</a:t>
            </a:r>
          </a:p>
          <a:p>
            <a:pPr marL="36576" indent="0">
              <a:buNone/>
            </a:pPr>
            <a:r>
              <a:rPr lang="en-US" sz="1600" dirty="0"/>
              <a:t>On the contrary, we could remove the less important constraints (previous slide) and:</a:t>
            </a:r>
          </a:p>
          <a:p>
            <a:r>
              <a:rPr lang="en-US" sz="1600" dirty="0"/>
              <a:t>Option C) Try to find an optimum magnetic design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D461245-1097-E5D4-6A6C-4ACB93EDE44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3786" y="2869651"/>
            <a:ext cx="3367819" cy="252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442999E-1B15-962A-D8B2-4420257BC45F}"/>
              </a:ext>
            </a:extLst>
          </p:cNvPr>
          <p:cNvSpPr txBox="1"/>
          <p:nvPr/>
        </p:nvSpPr>
        <p:spPr>
          <a:xfrm>
            <a:off x="498328" y="5389651"/>
            <a:ext cx="36181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Option A – 6 turns protruding</a:t>
            </a:r>
          </a:p>
          <a:p>
            <a:pPr algn="ctr"/>
            <a:r>
              <a:rPr lang="en-US" sz="1600" b="1" dirty="0"/>
              <a:t>38 turns in total</a:t>
            </a:r>
            <a:endParaRPr lang="en-GB" sz="16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EA5C76-A290-55E9-9A8B-34368C3094B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09233" y="2869651"/>
            <a:ext cx="3396374" cy="252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6F46CE8-7F32-B60F-4ED8-B07B54556FA3}"/>
              </a:ext>
            </a:extLst>
          </p:cNvPr>
          <p:cNvSpPr txBox="1"/>
          <p:nvPr/>
        </p:nvSpPr>
        <p:spPr>
          <a:xfrm>
            <a:off x="4221039" y="5389651"/>
            <a:ext cx="36181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Option B – 4 turns protruding</a:t>
            </a:r>
          </a:p>
          <a:p>
            <a:pPr algn="ctr"/>
            <a:r>
              <a:rPr lang="en-US" sz="1600" b="1" dirty="0"/>
              <a:t>38 turns in total</a:t>
            </a:r>
            <a:endParaRPr lang="en-GB" sz="16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D2D405-F1B0-7B3A-724D-0384E9C3B845}"/>
              </a:ext>
            </a:extLst>
          </p:cNvPr>
          <p:cNvSpPr txBox="1"/>
          <p:nvPr/>
        </p:nvSpPr>
        <p:spPr>
          <a:xfrm>
            <a:off x="8396866" y="5392527"/>
            <a:ext cx="36181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Option C – Optimization</a:t>
            </a:r>
            <a:endParaRPr lang="en-GB" sz="1600" b="1" dirty="0"/>
          </a:p>
        </p:txBody>
      </p:sp>
      <p:sp>
        <p:nvSpPr>
          <p:cNvPr id="4" name="Cloud 3">
            <a:extLst>
              <a:ext uri="{FF2B5EF4-FFF2-40B4-BE49-F238E27FC236}">
                <a16:creationId xmlns:a16="http://schemas.microsoft.com/office/drawing/2014/main" id="{377FAC67-3F1A-3D9B-9C4A-F7842FA5B68C}"/>
              </a:ext>
            </a:extLst>
          </p:cNvPr>
          <p:cNvSpPr/>
          <p:nvPr/>
        </p:nvSpPr>
        <p:spPr>
          <a:xfrm>
            <a:off x="9352525" y="3429000"/>
            <a:ext cx="1706880" cy="1249680"/>
          </a:xfrm>
          <a:prstGeom prst="cloud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9DE8F86-9224-9B3E-9F3A-39278BFC9EFD}"/>
              </a:ext>
            </a:extLst>
          </p:cNvPr>
          <p:cNvSpPr/>
          <p:nvPr/>
        </p:nvSpPr>
        <p:spPr>
          <a:xfrm>
            <a:off x="407096" y="2780778"/>
            <a:ext cx="7866345" cy="32818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BE5E7E-9290-7F9A-5A97-4C0453367CEB}"/>
              </a:ext>
            </a:extLst>
          </p:cNvPr>
          <p:cNvSpPr/>
          <p:nvPr/>
        </p:nvSpPr>
        <p:spPr>
          <a:xfrm>
            <a:off x="8377954" y="2796537"/>
            <a:ext cx="3637112" cy="3281819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7666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86C4A0-DFF7-A6BD-3565-DF74BBF705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7421B-617A-9373-ED1C-B26655143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options (2D)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C8497-1935-3761-744B-13468DD0A4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FF46C16-6573-12B2-EE70-57DC1970594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906" y="2322997"/>
            <a:ext cx="3367819" cy="252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0B5453E-8F50-160F-A5AD-01C2C8775EB8}"/>
              </a:ext>
            </a:extLst>
          </p:cNvPr>
          <p:cNvSpPr txBox="1"/>
          <p:nvPr/>
        </p:nvSpPr>
        <p:spPr>
          <a:xfrm>
            <a:off x="650448" y="4842997"/>
            <a:ext cx="36181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Option A – 6 turns protruding</a:t>
            </a:r>
          </a:p>
          <a:p>
            <a:pPr algn="ctr"/>
            <a:r>
              <a:rPr lang="en-US" sz="1600" b="1" dirty="0"/>
              <a:t>38 turns in total</a:t>
            </a:r>
            <a:endParaRPr lang="en-GB" sz="16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AC407E1-2478-00A8-411D-9968FCF61DC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61353" y="2322997"/>
            <a:ext cx="3396374" cy="252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DCA7E1-4E5B-2655-8B6C-B8EFB85F55A0}"/>
              </a:ext>
            </a:extLst>
          </p:cNvPr>
          <p:cNvSpPr txBox="1"/>
          <p:nvPr/>
        </p:nvSpPr>
        <p:spPr>
          <a:xfrm>
            <a:off x="4373159" y="4842997"/>
            <a:ext cx="36181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Option B – 4 turns protruding</a:t>
            </a:r>
          </a:p>
          <a:p>
            <a:pPr algn="ctr"/>
            <a:r>
              <a:rPr lang="en-US" sz="1600" b="1" dirty="0"/>
              <a:t>38 turns in total</a:t>
            </a:r>
            <a:endParaRPr lang="en-GB" sz="16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B3620A-0D74-D9F1-F2A6-11701B67A9ED}"/>
              </a:ext>
            </a:extLst>
          </p:cNvPr>
          <p:cNvSpPr txBox="1"/>
          <p:nvPr/>
        </p:nvSpPr>
        <p:spPr>
          <a:xfrm>
            <a:off x="1042119" y="2705834"/>
            <a:ext cx="2834856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40 mm aperture:</a:t>
            </a:r>
          </a:p>
          <a:p>
            <a:r>
              <a:rPr lang="en-US" sz="1200" dirty="0"/>
              <a:t>Upper layer bending radius = 12.6 mm</a:t>
            </a:r>
          </a:p>
          <a:p>
            <a:endParaRPr lang="en-US" sz="1200" dirty="0"/>
          </a:p>
          <a:p>
            <a:r>
              <a:rPr lang="en-US" sz="1200" dirty="0"/>
              <a:t>35 mm aperture: </a:t>
            </a:r>
          </a:p>
          <a:p>
            <a:r>
              <a:rPr lang="en-US" sz="1200" dirty="0"/>
              <a:t>Upper layer bending radius = 10 mm</a:t>
            </a:r>
          </a:p>
          <a:p>
            <a:endParaRPr lang="en-US" sz="1200" dirty="0"/>
          </a:p>
          <a:p>
            <a:r>
              <a:rPr lang="en-US" sz="1200" dirty="0"/>
              <a:t>BOND: </a:t>
            </a:r>
          </a:p>
          <a:p>
            <a:r>
              <a:rPr lang="en-US" sz="1200" dirty="0"/>
              <a:t>Upper layer bending radius ~ 15 mm</a:t>
            </a:r>
            <a:endParaRPr lang="en-GB" sz="1200" dirty="0"/>
          </a:p>
          <a:p>
            <a:endParaRPr lang="en-GB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72B83C-2A39-A9DD-73A9-757E4969626A}"/>
              </a:ext>
            </a:extLst>
          </p:cNvPr>
          <p:cNvSpPr txBox="1"/>
          <p:nvPr/>
        </p:nvSpPr>
        <p:spPr>
          <a:xfrm>
            <a:off x="4893186" y="2707112"/>
            <a:ext cx="2834856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40 mm aperture:</a:t>
            </a:r>
          </a:p>
          <a:p>
            <a:r>
              <a:rPr lang="en-US" sz="1200" dirty="0"/>
              <a:t>Upper layer bending radius = 16.4 mm</a:t>
            </a:r>
          </a:p>
          <a:p>
            <a:endParaRPr lang="en-US" sz="1200" dirty="0"/>
          </a:p>
          <a:p>
            <a:r>
              <a:rPr lang="en-US" sz="1200" dirty="0"/>
              <a:t>35 mm aperture: </a:t>
            </a:r>
          </a:p>
          <a:p>
            <a:r>
              <a:rPr lang="en-US" sz="1200" dirty="0"/>
              <a:t>Upper layer bending radius = 14 mm</a:t>
            </a:r>
          </a:p>
          <a:p>
            <a:endParaRPr lang="en-US" sz="1200" dirty="0"/>
          </a:p>
          <a:p>
            <a:r>
              <a:rPr lang="en-US" sz="1200" dirty="0"/>
              <a:t>BOND: </a:t>
            </a:r>
          </a:p>
          <a:p>
            <a:r>
              <a:rPr lang="en-US" sz="1200" dirty="0"/>
              <a:t>Upper layer bending radius ~ 15 mm</a:t>
            </a:r>
            <a:endParaRPr lang="en-GB" sz="1200" dirty="0"/>
          </a:p>
          <a:p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92A01D-25AA-05AF-7355-2CE79E97719F}"/>
              </a:ext>
            </a:extLst>
          </p:cNvPr>
          <p:cNvSpPr txBox="1"/>
          <p:nvPr/>
        </p:nvSpPr>
        <p:spPr>
          <a:xfrm>
            <a:off x="8548986" y="4837535"/>
            <a:ext cx="36181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Option C – Optimization</a:t>
            </a:r>
            <a:endParaRPr lang="en-GB" sz="1600" b="1" dirty="0"/>
          </a:p>
        </p:txBody>
      </p:sp>
      <p:sp>
        <p:nvSpPr>
          <p:cNvPr id="12" name="Cloud 11">
            <a:extLst>
              <a:ext uri="{FF2B5EF4-FFF2-40B4-BE49-F238E27FC236}">
                <a16:creationId xmlns:a16="http://schemas.microsoft.com/office/drawing/2014/main" id="{6E1D96A1-A2A5-F915-1C1D-CFDD47786718}"/>
              </a:ext>
            </a:extLst>
          </p:cNvPr>
          <p:cNvSpPr/>
          <p:nvPr/>
        </p:nvSpPr>
        <p:spPr>
          <a:xfrm>
            <a:off x="9504645" y="2874008"/>
            <a:ext cx="1706880" cy="1249680"/>
          </a:xfrm>
          <a:prstGeom prst="cloud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64EC75-5791-4989-7AEA-B1FAE736261B}"/>
              </a:ext>
            </a:extLst>
          </p:cNvPr>
          <p:cNvSpPr/>
          <p:nvPr/>
        </p:nvSpPr>
        <p:spPr>
          <a:xfrm>
            <a:off x="551895" y="2145953"/>
            <a:ext cx="7866345" cy="32818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945E0A9-63BD-EA08-AAE3-10F0FE5657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84524"/>
            <a:ext cx="11362830" cy="1537970"/>
          </a:xfrm>
        </p:spPr>
        <p:txBody>
          <a:bodyPr/>
          <a:lstStyle/>
          <a:p>
            <a:pPr marL="36576" indent="0">
              <a:buNone/>
            </a:pPr>
            <a:r>
              <a:rPr lang="en-US" sz="1600" dirty="0"/>
              <a:t>At the same time, both options A and B could accommodate an aperture ranging from 40 mm to 30 mm.</a:t>
            </a:r>
          </a:p>
          <a:p>
            <a:pPr marL="36576" indent="0">
              <a:buNone/>
            </a:pPr>
            <a:r>
              <a:rPr lang="en-US" sz="1600" dirty="0"/>
              <a:t>	Reducing the aperture, decreases the bending radius at the pole tip for the upper layer.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285A59-D4F9-0488-648B-15E7FAFA6B29}"/>
              </a:ext>
            </a:extLst>
          </p:cNvPr>
          <p:cNvSpPr/>
          <p:nvPr/>
        </p:nvSpPr>
        <p:spPr>
          <a:xfrm>
            <a:off x="8567151" y="2145953"/>
            <a:ext cx="3490737" cy="3281819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495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CEDDB-04AD-1092-927F-9E8BEA421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E396DA-4DCC-87B2-DAF3-C190ACC3A5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pPr lvl="1"/>
            <a:r>
              <a:rPr lang="en-US" dirty="0"/>
              <a:t>Previous block designs with flared ends (built)</a:t>
            </a:r>
          </a:p>
          <a:p>
            <a:pPr lvl="1"/>
            <a:r>
              <a:rPr lang="en-US" dirty="0"/>
              <a:t>Scaling in length</a:t>
            </a:r>
          </a:p>
          <a:p>
            <a:pPr lvl="1"/>
            <a:r>
              <a:rPr lang="en-US" dirty="0"/>
              <a:t>Main challenges for flared block-type coils fabrication</a:t>
            </a:r>
          </a:p>
          <a:p>
            <a:pPr lvl="1"/>
            <a:r>
              <a:rPr lang="en-US" dirty="0"/>
              <a:t>Objectives </a:t>
            </a:r>
          </a:p>
          <a:p>
            <a:r>
              <a:rPr lang="en-US" dirty="0"/>
              <a:t>Technical options</a:t>
            </a:r>
          </a:p>
          <a:p>
            <a:r>
              <a:rPr lang="en-US" dirty="0"/>
              <a:t>Recap on proposal</a:t>
            </a:r>
          </a:p>
          <a:p>
            <a:r>
              <a:rPr lang="en-US" dirty="0"/>
              <a:t>Additional slides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D731CA-7861-4769-9C08-9528B71FEC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2213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13D90C-F737-43CF-4110-5D1681A10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0BFE4-E9C6-316E-F185-AB510D7690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860556E-1100-48CD-B63A-7CDB93F8A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3797" y="1182544"/>
            <a:ext cx="3724406" cy="940443"/>
          </a:xfrm>
        </p:spPr>
        <p:txBody>
          <a:bodyPr/>
          <a:lstStyle/>
          <a:p>
            <a:pPr algn="ctr"/>
            <a:r>
              <a:rPr lang="en-US" dirty="0"/>
              <a:t>Option A &amp; B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01BB7B0-B21A-E51E-99CC-0E779CA4352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1191" y="2285337"/>
            <a:ext cx="3367819" cy="25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8543128-26EE-721C-2CF1-4246DA4401F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30724" y="2285337"/>
            <a:ext cx="3396374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4334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0F311A4E-88F9-A185-FB31-B2CCDD629B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DCCA93-C037-FA09-780D-F4B977E890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9E2F3C-FD36-141E-AD90-0B89EBD003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3458"/>
          <a:stretch/>
        </p:blipFill>
        <p:spPr>
          <a:xfrm>
            <a:off x="1707462" y="555503"/>
            <a:ext cx="3540944" cy="26501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3897D4-0D40-6FCC-F00A-12369CC25B8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3443"/>
          <a:stretch/>
        </p:blipFill>
        <p:spPr>
          <a:xfrm>
            <a:off x="1707461" y="3259542"/>
            <a:ext cx="3540945" cy="2649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A11026-7969-919B-F646-01C38142225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3490"/>
          <a:stretch/>
        </p:blipFill>
        <p:spPr>
          <a:xfrm>
            <a:off x="5749718" y="3259542"/>
            <a:ext cx="3538743" cy="2649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BA6E9DA-F1B6-B306-2636-66AB78EB5BD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23480"/>
          <a:stretch/>
        </p:blipFill>
        <p:spPr>
          <a:xfrm>
            <a:off x="5747516" y="556043"/>
            <a:ext cx="3540945" cy="26496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D5C658E-8313-5F48-1380-5612A48E12E0}"/>
              </a:ext>
            </a:extLst>
          </p:cNvPr>
          <p:cNvCxnSpPr/>
          <p:nvPr/>
        </p:nvCxnSpPr>
        <p:spPr>
          <a:xfrm>
            <a:off x="9869259" y="2828448"/>
            <a:ext cx="319414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FDA0074-980D-4074-9D21-3F71D9CB46B4}"/>
              </a:ext>
            </a:extLst>
          </p:cNvPr>
          <p:cNvCxnSpPr/>
          <p:nvPr/>
        </p:nvCxnSpPr>
        <p:spPr>
          <a:xfrm>
            <a:off x="9869259" y="3082448"/>
            <a:ext cx="319414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4611C1B-B169-8D08-EE11-DAC3EDD55B62}"/>
              </a:ext>
            </a:extLst>
          </p:cNvPr>
          <p:cNvSpPr txBox="1"/>
          <p:nvPr/>
        </p:nvSpPr>
        <p:spPr>
          <a:xfrm>
            <a:off x="10243126" y="2697643"/>
            <a:ext cx="12266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Impregnated coil</a:t>
            </a:r>
            <a:endParaRPr lang="en-GB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D94A4F2-A1CD-D4F5-F271-669E219C89D9}"/>
              </a:ext>
            </a:extLst>
          </p:cNvPr>
          <p:cNvSpPr txBox="1"/>
          <p:nvPr/>
        </p:nvSpPr>
        <p:spPr>
          <a:xfrm>
            <a:off x="10243126" y="2951643"/>
            <a:ext cx="14141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Insulated conductor</a:t>
            </a:r>
            <a:endParaRPr lang="en-GB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3AA3F0F-DFFE-805D-30BD-B9275B949E78}"/>
              </a:ext>
            </a:extLst>
          </p:cNvPr>
          <p:cNvCxnSpPr/>
          <p:nvPr/>
        </p:nvCxnSpPr>
        <p:spPr>
          <a:xfrm>
            <a:off x="9869259" y="3336448"/>
            <a:ext cx="319414" cy="0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D400558-55B5-52B1-2500-4C1FBEFB3C66}"/>
              </a:ext>
            </a:extLst>
          </p:cNvPr>
          <p:cNvSpPr txBox="1"/>
          <p:nvPr/>
        </p:nvSpPr>
        <p:spPr>
          <a:xfrm>
            <a:off x="10243126" y="3205643"/>
            <a:ext cx="4828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Bore</a:t>
            </a:r>
            <a:endParaRPr lang="en-GB" sz="11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6726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834053D-D447-0260-A8D6-AE9ECE260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1892" y="2270391"/>
            <a:ext cx="3240000" cy="324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01FF49B-534F-ECB7-BD82-22F11D415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BOND to 5-m long block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19E6995-0045-AF4D-785A-D22BA6746726}"/>
              </a:ext>
            </a:extLst>
          </p:cNvPr>
          <p:cNvCxnSpPr/>
          <p:nvPr/>
        </p:nvCxnSpPr>
        <p:spPr>
          <a:xfrm>
            <a:off x="6830060" y="3741226"/>
            <a:ext cx="495300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D4CD0AE-2894-D3C9-843B-99E23CB7059A}"/>
              </a:ext>
            </a:extLst>
          </p:cNvPr>
          <p:cNvSpPr txBox="1"/>
          <p:nvPr/>
        </p:nvSpPr>
        <p:spPr>
          <a:xfrm>
            <a:off x="6735827" y="3481094"/>
            <a:ext cx="7296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≈ 35 mm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96A4B1-793D-D8B6-9483-F8567FB56E0C}"/>
              </a:ext>
            </a:extLst>
          </p:cNvPr>
          <p:cNvSpPr txBox="1"/>
          <p:nvPr/>
        </p:nvSpPr>
        <p:spPr>
          <a:xfrm>
            <a:off x="6723286" y="3001861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≈ 15 mm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B7F9A-B638-1231-4621-5D837D4AE238}"/>
              </a:ext>
            </a:extLst>
          </p:cNvPr>
          <p:cNvSpPr txBox="1">
            <a:spLocks/>
          </p:cNvSpPr>
          <p:nvPr/>
        </p:nvSpPr>
        <p:spPr>
          <a:xfrm>
            <a:off x="522266" y="1294258"/>
            <a:ext cx="10969139" cy="1097639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For all conceptual computations, the yoke OD is kept the same as in BOND (OD = 540 mm). 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2158291-BEB8-BA6F-05BD-537B0661B00F}"/>
              </a:ext>
            </a:extLst>
          </p:cNvPr>
          <p:cNvCxnSpPr>
            <a:cxnSpLocks/>
          </p:cNvCxnSpPr>
          <p:nvPr/>
        </p:nvCxnSpPr>
        <p:spPr>
          <a:xfrm>
            <a:off x="6626647" y="2989675"/>
            <a:ext cx="0" cy="26161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A0C9A288-9356-C3B3-D533-8E04A5DE6A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033" y="2270391"/>
            <a:ext cx="3294250" cy="32458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69D677B-36D3-5906-578A-5506CF393F94}"/>
              </a:ext>
            </a:extLst>
          </p:cNvPr>
          <p:cNvSpPr txBox="1"/>
          <p:nvPr/>
        </p:nvSpPr>
        <p:spPr>
          <a:xfrm>
            <a:off x="295058" y="1974693"/>
            <a:ext cx="36181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BOND</a:t>
            </a:r>
            <a:endParaRPr lang="en-GB" sz="16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E7E333A-3624-0456-DF16-B112A4D3D7F5}"/>
              </a:ext>
            </a:extLst>
          </p:cNvPr>
          <p:cNvSpPr txBox="1"/>
          <p:nvPr/>
        </p:nvSpPr>
        <p:spPr>
          <a:xfrm>
            <a:off x="4140465" y="1972062"/>
            <a:ext cx="36181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5-m coil in BOND iron</a:t>
            </a:r>
            <a:endParaRPr lang="en-GB" sz="16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AE08333-9C3D-76EE-3A02-C5A2D6217688}"/>
              </a:ext>
            </a:extLst>
          </p:cNvPr>
          <p:cNvSpPr txBox="1"/>
          <p:nvPr/>
        </p:nvSpPr>
        <p:spPr>
          <a:xfrm>
            <a:off x="7960540" y="1972062"/>
            <a:ext cx="36181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5-m coil in conceptual iron</a:t>
            </a:r>
            <a:endParaRPr lang="en-GB" sz="1600" b="1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3E88327-D6F9-1207-36EF-05D5E9808A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5465" y="2270391"/>
            <a:ext cx="3215911" cy="324000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47E0CF9-E37E-3F43-56D7-4977F0295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34144" y="5901385"/>
            <a:ext cx="2509632" cy="273763"/>
          </a:xfrm>
        </p:spPr>
        <p:txBody>
          <a:bodyPr/>
          <a:lstStyle/>
          <a:p>
            <a:pPr marL="36576" indent="0">
              <a:buNone/>
            </a:pPr>
            <a:r>
              <a:rPr lang="en-US" sz="1400" dirty="0"/>
              <a:t>*Plots for Option A – 40 mm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32E99F-9C1F-8DE4-F45F-C3205077DC40}"/>
              </a:ext>
            </a:extLst>
          </p:cNvPr>
          <p:cNvSpPr/>
          <p:nvPr/>
        </p:nvSpPr>
        <p:spPr>
          <a:xfrm>
            <a:off x="7825740" y="1897380"/>
            <a:ext cx="3843994" cy="378714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2449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3F884-0BF5-F53B-A60A-78BF210A4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 lines</a:t>
            </a:r>
            <a:endParaRPr lang="en-GB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D5EDFD24-2C00-49F3-94C5-2CDEB2C53F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3743292"/>
              </p:ext>
            </p:extLst>
          </p:nvPr>
        </p:nvGraphicFramePr>
        <p:xfrm>
          <a:off x="1440493" y="1077238"/>
          <a:ext cx="8599118" cy="4915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9DF2A-A5F3-7318-FBB1-4225124CF46D}"/>
              </a:ext>
            </a:extLst>
          </p:cNvPr>
          <p:cNvSpPr txBox="1">
            <a:spLocks/>
          </p:cNvSpPr>
          <p:nvPr/>
        </p:nvSpPr>
        <p:spPr>
          <a:xfrm>
            <a:off x="9837985" y="2849751"/>
            <a:ext cx="2130495" cy="148369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7030A0"/>
                </a:solidFill>
              </a:rPr>
              <a:t>Smaller aperture (dotted lines) allows us to bring a bit down the </a:t>
            </a:r>
            <a:r>
              <a:rPr lang="en-US" sz="1600" dirty="0" err="1">
                <a:solidFill>
                  <a:srgbClr val="7030A0"/>
                </a:solidFill>
              </a:rPr>
              <a:t>loadline</a:t>
            </a:r>
            <a:r>
              <a:rPr lang="en-US" sz="1600" dirty="0">
                <a:solidFill>
                  <a:srgbClr val="7030A0"/>
                </a:solidFill>
              </a:rPr>
              <a:t>. 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C380A62-F198-5E00-4B11-6DCF3D66483F}"/>
              </a:ext>
            </a:extLst>
          </p:cNvPr>
          <p:cNvSpPr/>
          <p:nvPr/>
        </p:nvSpPr>
        <p:spPr>
          <a:xfrm rot="20801262">
            <a:off x="2153507" y="3323563"/>
            <a:ext cx="6794707" cy="8026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504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B15A98FA-4AA1-F31B-8970-91BF830BAD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1787784"/>
              </p:ext>
            </p:extLst>
          </p:nvPr>
        </p:nvGraphicFramePr>
        <p:xfrm>
          <a:off x="7848558" y="172552"/>
          <a:ext cx="3733842" cy="5995910"/>
        </p:xfrm>
        <a:graphic>
          <a:graphicData uri="http://schemas.openxmlformats.org/drawingml/2006/table">
            <a:tbl>
              <a:tblPr/>
              <a:tblGrid>
                <a:gridCol w="1389618">
                  <a:extLst>
                    <a:ext uri="{9D8B030D-6E8A-4147-A177-3AD203B41FA5}">
                      <a16:colId xmlns:a16="http://schemas.microsoft.com/office/drawing/2014/main" val="3978455853"/>
                    </a:ext>
                  </a:extLst>
                </a:gridCol>
                <a:gridCol w="350426">
                  <a:extLst>
                    <a:ext uri="{9D8B030D-6E8A-4147-A177-3AD203B41FA5}">
                      <a16:colId xmlns:a16="http://schemas.microsoft.com/office/drawing/2014/main" val="3910755507"/>
                    </a:ext>
                  </a:extLst>
                </a:gridCol>
                <a:gridCol w="404801">
                  <a:extLst>
                    <a:ext uri="{9D8B030D-6E8A-4147-A177-3AD203B41FA5}">
                      <a16:colId xmlns:a16="http://schemas.microsoft.com/office/drawing/2014/main" val="450197868"/>
                    </a:ext>
                  </a:extLst>
                </a:gridCol>
                <a:gridCol w="404801">
                  <a:extLst>
                    <a:ext uri="{9D8B030D-6E8A-4147-A177-3AD203B41FA5}">
                      <a16:colId xmlns:a16="http://schemas.microsoft.com/office/drawing/2014/main" val="1250897911"/>
                    </a:ext>
                  </a:extLst>
                </a:gridCol>
                <a:gridCol w="404801">
                  <a:extLst>
                    <a:ext uri="{9D8B030D-6E8A-4147-A177-3AD203B41FA5}">
                      <a16:colId xmlns:a16="http://schemas.microsoft.com/office/drawing/2014/main" val="1657981488"/>
                    </a:ext>
                  </a:extLst>
                </a:gridCol>
                <a:gridCol w="404801">
                  <a:extLst>
                    <a:ext uri="{9D8B030D-6E8A-4147-A177-3AD203B41FA5}">
                      <a16:colId xmlns:a16="http://schemas.microsoft.com/office/drawing/2014/main" val="1858663920"/>
                    </a:ext>
                  </a:extLst>
                </a:gridCol>
                <a:gridCol w="374594">
                  <a:extLst>
                    <a:ext uri="{9D8B030D-6E8A-4147-A177-3AD203B41FA5}">
                      <a16:colId xmlns:a16="http://schemas.microsoft.com/office/drawing/2014/main" val="984744761"/>
                    </a:ext>
                  </a:extLst>
                </a:gridCol>
              </a:tblGrid>
              <a:tr h="28758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Name</a:t>
                      </a:r>
                    </a:p>
                  </a:txBody>
                  <a:tcPr marL="2687" marR="2687" marT="2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Bond_5m</a:t>
                      </a:r>
                      <a:b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</a:t>
                      </a:r>
                    </a:p>
                  </a:txBody>
                  <a:tcPr marL="2687" marR="2687" marT="2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Bond_5m</a:t>
                      </a:r>
                      <a:b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</a:t>
                      </a:r>
                    </a:p>
                  </a:txBody>
                  <a:tcPr marL="2687" marR="2687" marT="2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Bond_5m</a:t>
                      </a:r>
                      <a:b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</a:t>
                      </a:r>
                    </a:p>
                  </a:txBody>
                  <a:tcPr marL="2687" marR="2687" marT="2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Bond_5m</a:t>
                      </a:r>
                      <a:b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</a:t>
                      </a:r>
                    </a:p>
                  </a:txBody>
                  <a:tcPr marL="2687" marR="2687" marT="2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Bond_14T</a:t>
                      </a:r>
                      <a:b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</a:t>
                      </a:r>
                    </a:p>
                  </a:txBody>
                  <a:tcPr marL="2687" marR="2687" marT="2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9090580"/>
                  </a:ext>
                </a:extLst>
              </a:tr>
              <a:tr h="1958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Option A - 40 mm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Option A - 35 mm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Option B - 40 mm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Option B - 35 mm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Baseline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4614069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Aperture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379867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Field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(T)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660785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Yoke outer diameter 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540 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540 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2367494"/>
                  </a:ext>
                </a:extLst>
              </a:tr>
              <a:tr h="10419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Cable data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70066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Material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Nb3Sn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Nb3Sn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Nb3Sn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Nb3Sn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Nb3Sn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1386767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Process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1550823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No. strands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8402181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Strand diameter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9567850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Cu/NonCu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8449922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RRR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3982811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Bare cable thickness (R)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2.06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922207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Bare cable width (R)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18.363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18.363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18.363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18.363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23.275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9356076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Insulation thick radial (5 Mpa)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1939397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Insulated cable surface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35.35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35.35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35.35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35.35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55.64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7079148"/>
                  </a:ext>
                </a:extLst>
              </a:tr>
              <a:tr h="10419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Filling factor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0.292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0.292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0.292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0.292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0.360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802075"/>
                  </a:ext>
                </a:extLst>
              </a:tr>
              <a:tr h="10419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Coil design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7366945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Insulated cable surface (one aperture)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5373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5373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5373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5373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11572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8186088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Equivalent coil width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34.5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36.1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34.5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36.1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53.4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7547976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Coil efficiency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(T mm / A)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0.00075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0.00073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0.00075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0.00074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0.00073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2830418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 layers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5098792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 turns/pole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066185"/>
                  </a:ext>
                </a:extLst>
              </a:tr>
              <a:tr h="10419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Operational parameters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999527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Current (Inom)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(kA)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16.470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16.143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16.320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15.910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20.005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2027456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Peak Field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(T)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13.14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13.16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12.82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12.74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14.85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141035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Bp/B0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723858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Short sample current @ 1.9 K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(kA)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19.810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19.480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20.120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19.850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24.199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07757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Short sample current @ 4.5 K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(kA)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17.640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17.360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17.950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17.660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21.602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485081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Short sample field @ 1.9 K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(T)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15.48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15.32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15.38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17.55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8304882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Short sample field @ 4.5 K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(T)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13.97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14.02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13.90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13.94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15.93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5966772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j overall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en-GB" sz="700" b="0" i="0" u="none" strike="noStrike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(A/mm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466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457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462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450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360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936440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j strand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(A/mm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726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711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719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701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526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622156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j superconductor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(A/mm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1596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1565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1582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1542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1000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1234203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Loadline fraction @1.9 K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(%)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83.1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82.9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81.1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80.2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82.7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5712815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Loadline fraction @4.2 K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(%)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93.4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93.0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90.9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90.1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92.6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8640374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Stored energy/m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(MJ/m)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1.031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8394449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Inductance/m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(mH/m)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4.72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5961215"/>
                  </a:ext>
                </a:extLst>
              </a:tr>
              <a:tr h="10419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Field quality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Rref = 13.333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Rref = 11.66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Rref = 13.333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Rref</a:t>
                      </a: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= 11.66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607344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Harmonic b3 @ Inom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(10</a:t>
                      </a:r>
                      <a:r>
                        <a:rPr lang="en-GB" sz="7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-65.00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-70.00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10.30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-3.49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0481715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Harmonic b5 @ Inom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(10</a:t>
                      </a:r>
                      <a:r>
                        <a:rPr lang="en-GB" sz="7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3.80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-9.00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-5.40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2.78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2633121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Harmonic b7 @ Inom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(10-4)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-1.35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-0.28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-1.17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121628"/>
                  </a:ext>
                </a:extLst>
              </a:tr>
              <a:tr h="10419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Protection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6019465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Coil energy density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(J/mm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0.0891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0999490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j copper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(A/mm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1330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1304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1318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1285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1111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712097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Temperature margin @ 1.9 K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3.99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888753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Time margin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(ms)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0622127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Hot spot Temperature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114.00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310996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MIITS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(MAAS)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767072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9FD0847A-D371-3D4E-50D9-522C2C06C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12501"/>
            <a:ext cx="10969139" cy="940443"/>
          </a:xfrm>
        </p:spPr>
        <p:txBody>
          <a:bodyPr/>
          <a:lstStyle/>
          <a:p>
            <a:r>
              <a:rPr lang="en-US" dirty="0"/>
              <a:t>Main magnet parameters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69CEBC-6B09-C1FB-6D84-CAE8CE719A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418915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2E96887-93AA-3640-064F-3CC1D2995112}"/>
              </a:ext>
            </a:extLst>
          </p:cNvPr>
          <p:cNvSpPr txBox="1">
            <a:spLocks/>
          </p:cNvSpPr>
          <p:nvPr/>
        </p:nvSpPr>
        <p:spPr>
          <a:xfrm>
            <a:off x="522266" y="1227879"/>
            <a:ext cx="6655148" cy="2389753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Although it is not trivial to anticipate what is more representative, focusing on coil production aspects:</a:t>
            </a:r>
            <a:endParaRPr lang="en-GB" sz="2000" dirty="0"/>
          </a:p>
          <a:p>
            <a:pPr lvl="1"/>
            <a:r>
              <a:rPr lang="en-US" sz="1600" dirty="0"/>
              <a:t>One option is to keep the same number of turns protruding (compared to BOND) and maximize the aperture.</a:t>
            </a:r>
          </a:p>
          <a:p>
            <a:pPr lvl="1"/>
            <a:endParaRPr lang="en-US" sz="1600" dirty="0"/>
          </a:p>
          <a:p>
            <a:r>
              <a:rPr lang="en-US" sz="2000" dirty="0"/>
              <a:t>These designs are far from being optimal solutions, reference values at 12 T are provided in the table. The Outer magnet dimensions needs to be re-worked later.</a:t>
            </a:r>
            <a:endParaRPr lang="en-GB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A22CE3-D5F1-4512-2109-FCCF639AA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7310" y="4025911"/>
            <a:ext cx="2457380" cy="22103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209B5B-211A-E8EF-377E-AC28967BFB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541" y="4403083"/>
            <a:ext cx="1959356" cy="16340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13FF75-48C3-814D-0143-C4393237C2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1396" y="4359242"/>
            <a:ext cx="2027649" cy="16340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156EDE8-0325-9B5B-DE85-56D3DA7F14BE}"/>
              </a:ext>
            </a:extLst>
          </p:cNvPr>
          <p:cNvSpPr/>
          <p:nvPr/>
        </p:nvSpPr>
        <p:spPr>
          <a:xfrm>
            <a:off x="9547860" y="172552"/>
            <a:ext cx="457200" cy="57537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2434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644B18-8FAD-355C-B312-2C146D7B47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42ECBB-8100-06C6-20ED-F3FC9F1164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5097921-17F5-CA47-3FB8-50B0F9D8A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3797" y="1182544"/>
            <a:ext cx="3724406" cy="940443"/>
          </a:xfrm>
        </p:spPr>
        <p:txBody>
          <a:bodyPr/>
          <a:lstStyle/>
          <a:p>
            <a:pPr algn="ctr"/>
            <a:r>
              <a:rPr lang="en-US" dirty="0"/>
              <a:t>Option C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530BF7-752C-5AEF-8D61-71425F46F2CC}"/>
              </a:ext>
            </a:extLst>
          </p:cNvPr>
          <p:cNvSpPr txBox="1"/>
          <p:nvPr/>
        </p:nvSpPr>
        <p:spPr>
          <a:xfrm>
            <a:off x="3401226" y="4912121"/>
            <a:ext cx="59051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How much different does a good FQ version look like?</a:t>
            </a:r>
            <a:endParaRPr lang="en-GB" sz="16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4E8380-1608-902B-86DF-D71E18DD7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5313" y="2122987"/>
            <a:ext cx="2561373" cy="256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1624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EF6A4E-6B58-9CEB-B98A-BA9E3DACF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F3DCA1-6A70-FF77-DF83-31756BE95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D3CE78-0D08-A21F-577C-AAFD8553FEB2}"/>
              </a:ext>
            </a:extLst>
          </p:cNvPr>
          <p:cNvSpPr txBox="1"/>
          <p:nvPr/>
        </p:nvSpPr>
        <p:spPr>
          <a:xfrm>
            <a:off x="7501497" y="6238831"/>
            <a:ext cx="395898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u="sng" dirty="0">
                <a:solidFill>
                  <a:schemeClr val="bg1"/>
                </a:solidFill>
              </a:rPr>
              <a:t>NOTE: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100" dirty="0">
                <a:solidFill>
                  <a:schemeClr val="bg1"/>
                </a:solidFill>
              </a:rPr>
              <a:t>6 and 4 turns protrusion can be done with 38 turns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100" dirty="0">
                <a:solidFill>
                  <a:schemeClr val="bg1"/>
                </a:solidFill>
              </a:rPr>
              <a:t>5 turns needs to be done by adding /removing one turn</a:t>
            </a:r>
            <a:endParaRPr lang="en-GB" sz="11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0992F57-C02C-0259-368F-4B4C04CA1EA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4162"/>
          <a:stretch/>
        </p:blipFill>
        <p:spPr>
          <a:xfrm>
            <a:off x="229220" y="1472729"/>
            <a:ext cx="2860872" cy="216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D94C48-24E0-0898-57FA-A33429BC669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4162"/>
          <a:stretch/>
        </p:blipFill>
        <p:spPr>
          <a:xfrm>
            <a:off x="3338933" y="1472729"/>
            <a:ext cx="2860872" cy="216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06906C5-BC24-12DD-98CB-BAFB3861E27A}"/>
              </a:ext>
            </a:extLst>
          </p:cNvPr>
          <p:cNvSpPr txBox="1"/>
          <p:nvPr/>
        </p:nvSpPr>
        <p:spPr>
          <a:xfrm>
            <a:off x="482125" y="3632729"/>
            <a:ext cx="271719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Option C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39 turns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1 mm interlayer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1.2 mm midplane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u="sng" dirty="0"/>
              <a:t>5 turns protruding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B050"/>
                </a:solidFill>
              </a:rPr>
              <a:t>Best of all, but less interlayer and midplane than BOND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FF0000"/>
                </a:solidFill>
              </a:rPr>
              <a:t>1 more turn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60CD59-25EA-4CE3-554F-EB4BFED45EA1}"/>
              </a:ext>
            </a:extLst>
          </p:cNvPr>
          <p:cNvSpPr txBox="1"/>
          <p:nvPr/>
        </p:nvSpPr>
        <p:spPr>
          <a:xfrm>
            <a:off x="3737066" y="3632729"/>
            <a:ext cx="2521009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Option 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39 turns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2 mm interlayer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2 mm midplane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u="sng" dirty="0">
                <a:solidFill>
                  <a:srgbClr val="FF0000"/>
                </a:solidFill>
              </a:rPr>
              <a:t>5 turns protruding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B050"/>
                </a:solidFill>
              </a:rPr>
              <a:t>Fair approximation, we need to “open up” a bit the coil.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FF0000"/>
                </a:solidFill>
              </a:rPr>
              <a:t>1 more turn</a:t>
            </a:r>
            <a:endParaRPr lang="en-GB" sz="1600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solidFill>
                <a:srgbClr val="00B05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>
              <a:solidFill>
                <a:srgbClr val="00B05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5DDB48E-A7AE-A64F-57CE-A7780ABEECB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4162"/>
          <a:stretch/>
        </p:blipFill>
        <p:spPr>
          <a:xfrm>
            <a:off x="9331128" y="1470596"/>
            <a:ext cx="2860872" cy="2160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2F3DAD6-ED48-9847-38BC-22081612C081}"/>
              </a:ext>
            </a:extLst>
          </p:cNvPr>
          <p:cNvSpPr txBox="1"/>
          <p:nvPr/>
        </p:nvSpPr>
        <p:spPr>
          <a:xfrm>
            <a:off x="9395659" y="3632729"/>
            <a:ext cx="2521009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Option F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38 turns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2 mm interlayer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2 mm midplane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B050"/>
                </a:solidFill>
              </a:rPr>
              <a:t>4 turns protruding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FF0000"/>
                </a:solidFill>
              </a:rPr>
              <a:t>Only 2 mm pole tip, or we should go to 30 mm ap.</a:t>
            </a:r>
            <a:endParaRPr lang="en-GB" sz="1600" dirty="0">
              <a:solidFill>
                <a:srgbClr val="FF00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487EED5-4E79-28F2-D8D3-6722562CD6D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24162"/>
          <a:stretch/>
        </p:blipFill>
        <p:spPr>
          <a:xfrm>
            <a:off x="6306586" y="1472729"/>
            <a:ext cx="2860872" cy="2160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8D30017-94DD-4F74-8596-A24E272CE193}"/>
              </a:ext>
            </a:extLst>
          </p:cNvPr>
          <p:cNvSpPr txBox="1"/>
          <p:nvPr/>
        </p:nvSpPr>
        <p:spPr>
          <a:xfrm>
            <a:off x="6656208" y="3629182"/>
            <a:ext cx="252100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Option 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38 turns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2 mm interlayer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2 mm midplane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B050"/>
                </a:solidFill>
              </a:rPr>
              <a:t>6 turns protruding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Coil very far away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AEA30294-9E75-7976-ECD9-5D3D93AAFFC2}"/>
              </a:ext>
            </a:extLst>
          </p:cNvPr>
          <p:cNvSpPr txBox="1">
            <a:spLocks/>
          </p:cNvSpPr>
          <p:nvPr/>
        </p:nvSpPr>
        <p:spPr>
          <a:xfrm>
            <a:off x="611430" y="469440"/>
            <a:ext cx="10969139" cy="1097639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000" dirty="0"/>
              <a:t>The following layouts provide reasonable field quality (within 10 units):</a:t>
            </a:r>
          </a:p>
          <a:p>
            <a:pPr lvl="1"/>
            <a:r>
              <a:rPr lang="en-US" sz="1600" b="1" dirty="0"/>
              <a:t>Brown circle shows a 35 mm aperture</a:t>
            </a:r>
            <a:r>
              <a:rPr lang="en-US" sz="1600" dirty="0"/>
              <a:t>. Blue circle shows the aperture considering 4 mm pole tip. </a:t>
            </a:r>
          </a:p>
        </p:txBody>
      </p:sp>
    </p:spTree>
    <p:extLst>
      <p:ext uri="{BB962C8B-B14F-4D97-AF65-F5344CB8AC3E}">
        <p14:creationId xmlns:p14="http://schemas.microsoft.com/office/powerpoint/2010/main" val="37947350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72EB7E-827B-B51A-D8E4-EF39C019A0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E1BF6-6A41-CE9C-17D1-0797DC669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 lines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768FC8-F16B-BA17-0C9E-437751C16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4373" y="875161"/>
            <a:ext cx="2792019" cy="25613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34A1CC3-D7AD-A17D-9852-2FF83393A0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169" y="3502539"/>
            <a:ext cx="2542223" cy="2561373"/>
          </a:xfrm>
          <a:prstGeom prst="rect">
            <a:avLst/>
          </a:prstGeom>
        </p:spPr>
      </p:pic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D5EDFD24-2C00-49F3-94C5-2CDEB2C53F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6144293"/>
              </p:ext>
            </p:extLst>
          </p:nvPr>
        </p:nvGraphicFramePr>
        <p:xfrm>
          <a:off x="609601" y="1322388"/>
          <a:ext cx="5295544" cy="4670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280F659E-08AF-9493-237C-26850179EC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14063" y="3502539"/>
            <a:ext cx="2561373" cy="2561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B9EE4A1-AA38-2766-DEA9-0B42DF83AB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52172" y="794087"/>
            <a:ext cx="2923264" cy="256137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EE2CAFB-196B-5FBC-D260-B857E18AC51E}"/>
              </a:ext>
            </a:extLst>
          </p:cNvPr>
          <p:cNvSpPr txBox="1"/>
          <p:nvPr/>
        </p:nvSpPr>
        <p:spPr>
          <a:xfrm>
            <a:off x="6134975" y="455533"/>
            <a:ext cx="271719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Option 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6D52D9E-64ED-41E3-CC94-83C9CA0F788D}"/>
              </a:ext>
            </a:extLst>
          </p:cNvPr>
          <p:cNvSpPr txBox="1"/>
          <p:nvPr/>
        </p:nvSpPr>
        <p:spPr>
          <a:xfrm>
            <a:off x="9274019" y="459385"/>
            <a:ext cx="271719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Option D</a:t>
            </a:r>
          </a:p>
        </p:txBody>
      </p:sp>
    </p:spTree>
    <p:extLst>
      <p:ext uri="{BB962C8B-B14F-4D97-AF65-F5344CB8AC3E}">
        <p14:creationId xmlns:p14="http://schemas.microsoft.com/office/powerpoint/2010/main" val="18930702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8D4716-0EF8-711D-67A0-F3617B5E35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6">
            <a:extLst>
              <a:ext uri="{FF2B5EF4-FFF2-40B4-BE49-F238E27FC236}">
                <a16:creationId xmlns:a16="http://schemas.microsoft.com/office/drawing/2014/main" id="{2B6684C4-B4CF-9C4F-C60A-F4E94DF59C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563345"/>
              </p:ext>
            </p:extLst>
          </p:nvPr>
        </p:nvGraphicFramePr>
        <p:xfrm>
          <a:off x="8242726" y="24311"/>
          <a:ext cx="3733842" cy="6247442"/>
        </p:xfrm>
        <a:graphic>
          <a:graphicData uri="http://schemas.openxmlformats.org/drawingml/2006/table">
            <a:tbl>
              <a:tblPr/>
              <a:tblGrid>
                <a:gridCol w="1389618">
                  <a:extLst>
                    <a:ext uri="{9D8B030D-6E8A-4147-A177-3AD203B41FA5}">
                      <a16:colId xmlns:a16="http://schemas.microsoft.com/office/drawing/2014/main" val="3978455853"/>
                    </a:ext>
                  </a:extLst>
                </a:gridCol>
                <a:gridCol w="350426">
                  <a:extLst>
                    <a:ext uri="{9D8B030D-6E8A-4147-A177-3AD203B41FA5}">
                      <a16:colId xmlns:a16="http://schemas.microsoft.com/office/drawing/2014/main" val="3910755507"/>
                    </a:ext>
                  </a:extLst>
                </a:gridCol>
                <a:gridCol w="404801">
                  <a:extLst>
                    <a:ext uri="{9D8B030D-6E8A-4147-A177-3AD203B41FA5}">
                      <a16:colId xmlns:a16="http://schemas.microsoft.com/office/drawing/2014/main" val="1714838269"/>
                    </a:ext>
                  </a:extLst>
                </a:gridCol>
                <a:gridCol w="404801">
                  <a:extLst>
                    <a:ext uri="{9D8B030D-6E8A-4147-A177-3AD203B41FA5}">
                      <a16:colId xmlns:a16="http://schemas.microsoft.com/office/drawing/2014/main" val="3113947074"/>
                    </a:ext>
                  </a:extLst>
                </a:gridCol>
                <a:gridCol w="404801">
                  <a:extLst>
                    <a:ext uri="{9D8B030D-6E8A-4147-A177-3AD203B41FA5}">
                      <a16:colId xmlns:a16="http://schemas.microsoft.com/office/drawing/2014/main" val="2836518837"/>
                    </a:ext>
                  </a:extLst>
                </a:gridCol>
                <a:gridCol w="404801">
                  <a:extLst>
                    <a:ext uri="{9D8B030D-6E8A-4147-A177-3AD203B41FA5}">
                      <a16:colId xmlns:a16="http://schemas.microsoft.com/office/drawing/2014/main" val="1029463744"/>
                    </a:ext>
                  </a:extLst>
                </a:gridCol>
                <a:gridCol w="374594">
                  <a:extLst>
                    <a:ext uri="{9D8B030D-6E8A-4147-A177-3AD203B41FA5}">
                      <a16:colId xmlns:a16="http://schemas.microsoft.com/office/drawing/2014/main" val="984744761"/>
                    </a:ext>
                  </a:extLst>
                </a:gridCol>
              </a:tblGrid>
              <a:tr h="3231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Name</a:t>
                      </a:r>
                    </a:p>
                  </a:txBody>
                  <a:tcPr marL="2687" marR="2687" marT="2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Bond_5m</a:t>
                      </a:r>
                      <a:b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</a:t>
                      </a:r>
                    </a:p>
                  </a:txBody>
                  <a:tcPr marL="2687" marR="2687" marT="2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Bond_5m</a:t>
                      </a:r>
                      <a:b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</a:t>
                      </a:r>
                    </a:p>
                  </a:txBody>
                  <a:tcPr marL="2687" marR="2687" marT="2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Bond_5m</a:t>
                      </a:r>
                      <a:b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</a:t>
                      </a:r>
                    </a:p>
                  </a:txBody>
                  <a:tcPr marL="2687" marR="2687" marT="2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Bond_5m</a:t>
                      </a:r>
                      <a:b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</a:t>
                      </a:r>
                    </a:p>
                  </a:txBody>
                  <a:tcPr marL="2687" marR="2687" marT="2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Bond_14T</a:t>
                      </a:r>
                      <a:b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</a:t>
                      </a:r>
                    </a:p>
                  </a:txBody>
                  <a:tcPr marL="2687" marR="2687" marT="2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9090580"/>
                  </a:ext>
                </a:extLst>
              </a:tr>
              <a:tr h="1332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Option C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Option D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Option E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Option F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Baseline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4614069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Aperture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379867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Field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(T)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660785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Yoke outer diameter 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2367494"/>
                  </a:ext>
                </a:extLst>
              </a:tr>
              <a:tr h="10261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Cable data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70066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Material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Nb3Sn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Nb3Sn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Nb3Sn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Nb3Sn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Nb3Sn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1386767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Process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1550823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No. strands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8402181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Strand diameter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9567850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Cu/NonCu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8449922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RRR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3982811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Bare cable thickness (R)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2.06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922207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Bare cable width (R)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18.363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18.363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18.363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18.363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23.275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9356076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Insulation thick radial (5 Mpa)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1939397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Insulated cable surface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35.35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35.35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35.35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35.35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55.64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7079148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Filling factor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0.292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0.292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0.292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0.292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0.360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802075"/>
                  </a:ext>
                </a:extLst>
              </a:tr>
              <a:tr h="10261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Coil design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7366945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Insulated cable surface (one aperture)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5514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5514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5373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5373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11572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8186088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Equivalent coil width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36.7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36.7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36.1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36.1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53.4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7547976"/>
                  </a:ext>
                </a:extLst>
              </a:tr>
              <a:tr h="202716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Coil efficiency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(T mm / A)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0.00075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0.00071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0.00067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0.00074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0.00073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2830418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 layers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5098792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 turns/pole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066185"/>
                  </a:ext>
                </a:extLst>
              </a:tr>
              <a:tr h="10261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Operational parameters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999527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Current (Inom)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(kA)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15.456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16.280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17.450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15.860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20.005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2027456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Peak Field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(T)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12.78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12.89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13.20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12.66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14.85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141035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Bp/B0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723858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Short sample current @ 1.9 K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(kA)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19.330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19.950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20.600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19.800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24.199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07757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Short sample current @ 4.5 K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(kA)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17.225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17.770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18.340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17.670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21.602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485081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Short sample field @ 1.9 K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(T)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15.53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15.36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15.15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15.39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17.55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8304882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Short sample field @ 4.5 K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(T)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14.05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13.91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13.76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13.94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15.93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5966772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j overall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en-GB" sz="700" b="0" i="0" u="none" strike="noStrike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(A/mm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437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461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494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449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360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936440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j strand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(A/mm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681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717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769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699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526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622156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j superconductor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(A/mm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1498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1578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1691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1537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1000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1234203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Loadline fraction @1.9 K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(%)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80.0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81.6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84.7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80.1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82.7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5712815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Loadline fraction @4.2 K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(%)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89.7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91.6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95.1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89.8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92.6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8640374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Stored energy/m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(MJ/m)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0.379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0.425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1.031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8394449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Inductance/m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(mH/m)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2.88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2.89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4.72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5961215"/>
                  </a:ext>
                </a:extLst>
              </a:tr>
              <a:tr h="20271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Field quality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Rref = 11.66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Rref = 11.66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Rref = 11.66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Rref = 11.66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607344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Harmonic b3 @ Inom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(10</a:t>
                      </a:r>
                      <a:r>
                        <a:rPr lang="en-GB" sz="7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2.84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5.66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6.80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-3.49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0481715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Harmonic b5 @ Inom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(10</a:t>
                      </a:r>
                      <a:r>
                        <a:rPr lang="en-GB" sz="7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-3.30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-4.80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-8.00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2.78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2633121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Harmonic b7 @ Inom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(10-4)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121628"/>
                  </a:ext>
                </a:extLst>
              </a:tr>
              <a:tr h="10261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Protection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6019465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Coil energy density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(J/mm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0.0686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0.0770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0.0891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0999490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j copper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(A/mm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1248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1315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1409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1281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1111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712097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Temperature margin @ 1.9 K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4.41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3.99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888753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Time margin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(ms)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0622127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Hot spot Temperature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114.00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310996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MIITS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(MAAS)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767072"/>
                  </a:ext>
                </a:extLst>
              </a:tr>
              <a:tr h="10261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Mechanics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4863718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Forces x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(MN/m)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3.309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3.483 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5.937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240759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Forces y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(MN/m)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-1.304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-1.372 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-2.680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40369"/>
                  </a:ext>
                </a:extLst>
              </a:tr>
              <a:tr h="1026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 err="1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Fx</a:t>
                      </a:r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/2*</a:t>
                      </a:r>
                      <a:r>
                        <a:rPr lang="en-GB" sz="700" b="0" i="0" u="none" strike="noStrike" dirty="0" err="1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Wcable</a:t>
                      </a:r>
                      <a:endParaRPr lang="en-GB" sz="7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(MPa)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88.7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93.3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125.9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3631830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7F94547B-1518-730D-95E9-4498FFAC6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12501"/>
            <a:ext cx="10969139" cy="940443"/>
          </a:xfrm>
        </p:spPr>
        <p:txBody>
          <a:bodyPr/>
          <a:lstStyle/>
          <a:p>
            <a:r>
              <a:rPr lang="en-US" dirty="0"/>
              <a:t>Main magnet parameters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7E10AA-3BCD-B9B7-375A-25589B1DA1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418915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42ADBE2-70F3-F5C2-29AC-3D7BB9E9199F}"/>
              </a:ext>
            </a:extLst>
          </p:cNvPr>
          <p:cNvSpPr txBox="1">
            <a:spLocks/>
          </p:cNvSpPr>
          <p:nvPr/>
        </p:nvSpPr>
        <p:spPr>
          <a:xfrm>
            <a:off x="522266" y="1227879"/>
            <a:ext cx="6998674" cy="2389753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Just a very first order look at a design with:</a:t>
            </a:r>
          </a:p>
          <a:p>
            <a:pPr lvl="1"/>
            <a:r>
              <a:rPr lang="en-US" sz="1200" dirty="0"/>
              <a:t>~ 20 % margin at 12 T, 1.9 K</a:t>
            </a:r>
          </a:p>
          <a:p>
            <a:pPr lvl="1"/>
            <a:r>
              <a:rPr lang="en-US" sz="1200" dirty="0"/>
              <a:t>Peak field to bore field ratio ~  1.06 / 1.07 (Closer to BOND)</a:t>
            </a:r>
          </a:p>
          <a:p>
            <a:pPr lvl="1"/>
            <a:r>
              <a:rPr lang="en-US" sz="1200" dirty="0"/>
              <a:t>Field quality at nominal (not fully optimized) within 10 units</a:t>
            </a:r>
          </a:p>
          <a:p>
            <a:pPr lvl="1"/>
            <a:r>
              <a:rPr lang="en-US" sz="1200" dirty="0"/>
              <a:t>12.5 mm minimum bending radius (top pole)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r>
              <a:rPr lang="en-US" sz="2000" dirty="0"/>
              <a:t>As previously mentioned, outer magnet dimensions and iron in general needs to be further re-worked (rod holes, </a:t>
            </a:r>
            <a:r>
              <a:rPr lang="en-US" sz="2000" dirty="0" err="1"/>
              <a:t>etc</a:t>
            </a:r>
            <a:r>
              <a:rPr lang="en-US" sz="2000" dirty="0"/>
              <a:t>).</a:t>
            </a:r>
            <a:endParaRPr lang="en-GB" sz="18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2C0320A-0E17-D707-8C64-9F58FBA571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890" y="3982905"/>
            <a:ext cx="2543530" cy="188621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9C410BC-6257-976F-CCBA-2608BF0AC7ED}"/>
              </a:ext>
            </a:extLst>
          </p:cNvPr>
          <p:cNvSpPr/>
          <p:nvPr/>
        </p:nvSpPr>
        <p:spPr>
          <a:xfrm>
            <a:off x="9941216" y="-1"/>
            <a:ext cx="485140" cy="62717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9CE1A9E-C7FB-DF44-0848-DA7234AE2A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0606" y="3810534"/>
            <a:ext cx="2781688" cy="210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89707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CAC4-ADC8-8DC1-9802-738395F1B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Does a mirror make sense?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33A499-C5B6-C0EA-705C-A5EBA779DD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880" y="1093902"/>
            <a:ext cx="10969139" cy="4670196"/>
          </a:xfrm>
        </p:spPr>
        <p:txBody>
          <a:bodyPr/>
          <a:lstStyle/>
          <a:p>
            <a:r>
              <a:rPr lang="en-US" sz="2000" dirty="0"/>
              <a:t>One would consider it only if we are very short in strand/cable (i.e., we use 1.1 mm strand)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D225C6-C63E-52AF-ECDE-0CB3BC6EC6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8" name="Picture 7" descr="A blue circle with a rainbow colored circle&#10;&#10;Description automatically generated">
            <a:extLst>
              <a:ext uri="{FF2B5EF4-FFF2-40B4-BE49-F238E27FC236}">
                <a16:creationId xmlns:a16="http://schemas.microsoft.com/office/drawing/2014/main" id="{0502D254-4403-1C92-8D2E-C0553B419A4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648" y="4139096"/>
            <a:ext cx="1897395" cy="180000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9" name="Picture 8" descr="A circular object with a rainbow colored design&#10;&#10;Description automatically generated with medium confidence">
            <a:extLst>
              <a:ext uri="{FF2B5EF4-FFF2-40B4-BE49-F238E27FC236}">
                <a16:creationId xmlns:a16="http://schemas.microsoft.com/office/drawing/2014/main" id="{DD543329-3F48-8CC2-94F9-84B60980B5C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80" y="4139096"/>
            <a:ext cx="1814987" cy="1776145"/>
          </a:xfrm>
          <a:prstGeom prst="rect">
            <a:avLst/>
          </a:prstGeom>
          <a:ln w="38100">
            <a:solidFill>
              <a:srgbClr val="CC99FF"/>
            </a:solidFill>
          </a:ln>
        </p:spPr>
      </p:pic>
      <p:pic>
        <p:nvPicPr>
          <p:cNvPr id="10" name="Content Placeholder 5" descr="A circular object with a rainbow in the center&#10;&#10;Description automatically generated">
            <a:extLst>
              <a:ext uri="{FF2B5EF4-FFF2-40B4-BE49-F238E27FC236}">
                <a16:creationId xmlns:a16="http://schemas.microsoft.com/office/drawing/2014/main" id="{41533153-140F-F6BB-F00A-6E82B4D6AC6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648" y="2238192"/>
            <a:ext cx="1919066" cy="1800000"/>
          </a:xfrm>
          <a:prstGeom prst="rect">
            <a:avLst/>
          </a:prstGeom>
          <a:ln w="38100">
            <a:solidFill>
              <a:srgbClr val="008000"/>
            </a:solidFill>
          </a:ln>
        </p:spPr>
      </p:pic>
      <p:pic>
        <p:nvPicPr>
          <p:cNvPr id="11" name="Content Placeholder 8" descr="A circular object with a rainbow in the center&#10;&#10;Description automatically generated">
            <a:extLst>
              <a:ext uri="{FF2B5EF4-FFF2-40B4-BE49-F238E27FC236}">
                <a16:creationId xmlns:a16="http://schemas.microsoft.com/office/drawing/2014/main" id="{E1353EEC-2A4E-8C09-2680-7E4BE45649F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41" y="2220891"/>
            <a:ext cx="1779926" cy="1800000"/>
          </a:xfrm>
          <a:prstGeom prst="rect">
            <a:avLst/>
          </a:prstGeom>
          <a:ln w="38100">
            <a:solidFill>
              <a:srgbClr val="00CC66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1671002-D370-E5B7-5B45-0C324FADAE1F}"/>
              </a:ext>
            </a:extLst>
          </p:cNvPr>
          <p:cNvSpPr txBox="1"/>
          <p:nvPr/>
        </p:nvSpPr>
        <p:spPr>
          <a:xfrm>
            <a:off x="1133069" y="1603319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44 strands, 1.1 mm, 52 turns 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3F73A3-B6DA-92C1-B48A-2DC6CF11FE1C}"/>
              </a:ext>
            </a:extLst>
          </p:cNvPr>
          <p:cNvSpPr txBox="1"/>
          <p:nvPr/>
        </p:nvSpPr>
        <p:spPr>
          <a:xfrm>
            <a:off x="496045" y="2161470"/>
            <a:ext cx="686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v1m1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5F353A-3B82-D73D-3DE2-9C399542F08A}"/>
              </a:ext>
            </a:extLst>
          </p:cNvPr>
          <p:cNvSpPr txBox="1"/>
          <p:nvPr/>
        </p:nvSpPr>
        <p:spPr>
          <a:xfrm>
            <a:off x="2735171" y="2169090"/>
            <a:ext cx="686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8000"/>
                </a:solidFill>
              </a:rPr>
              <a:t>v1m2</a:t>
            </a:r>
            <a:endParaRPr lang="en-GB" sz="1600" dirty="0">
              <a:solidFill>
                <a:srgbClr val="008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F0AA1D8-89D7-CB94-ECB6-66A4D454077A}"/>
              </a:ext>
            </a:extLst>
          </p:cNvPr>
          <p:cNvSpPr txBox="1"/>
          <p:nvPr/>
        </p:nvSpPr>
        <p:spPr>
          <a:xfrm>
            <a:off x="455037" y="4082843"/>
            <a:ext cx="686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C99FF"/>
                </a:solidFill>
              </a:rPr>
              <a:t>v1m3</a:t>
            </a:r>
            <a:endParaRPr lang="en-GB" sz="1600" dirty="0">
              <a:solidFill>
                <a:srgbClr val="CC99FF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1E6E76D-6F10-6D42-26B8-E44FAED89E92}"/>
              </a:ext>
            </a:extLst>
          </p:cNvPr>
          <p:cNvSpPr txBox="1"/>
          <p:nvPr/>
        </p:nvSpPr>
        <p:spPr>
          <a:xfrm>
            <a:off x="2725813" y="4082843"/>
            <a:ext cx="686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8E04FF"/>
                </a:solidFill>
              </a:rPr>
              <a:t>v1m4</a:t>
            </a:r>
            <a:endParaRPr lang="en-GB" sz="1600" dirty="0">
              <a:solidFill>
                <a:srgbClr val="8E04F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8DD80E-3BF7-BEB2-95D1-6924B2EB42E0}"/>
              </a:ext>
            </a:extLst>
          </p:cNvPr>
          <p:cNvSpPr txBox="1"/>
          <p:nvPr/>
        </p:nvSpPr>
        <p:spPr>
          <a:xfrm>
            <a:off x="6094169" y="6385024"/>
            <a:ext cx="4457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* Slide from Susana</a:t>
            </a:r>
            <a:endParaRPr lang="en-GB" sz="1400" dirty="0">
              <a:solidFill>
                <a:schemeClr val="bg1"/>
              </a:solidFill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B40E8E1-70BB-4EDC-AD35-6536853767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872288"/>
              </p:ext>
            </p:extLst>
          </p:nvPr>
        </p:nvGraphicFramePr>
        <p:xfrm>
          <a:off x="5199748" y="1859646"/>
          <a:ext cx="6619231" cy="3734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4646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01DF9C-0991-B74E-83F4-C3A2F0F436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780B2-E0FA-F9C4-D855-50721A448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1D32B-9295-97D6-000E-86A172E31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Previous block designs with flared ends (built)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Scaling in length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Main challenges for flared block-type coils fabrication</a:t>
            </a:r>
          </a:p>
          <a:p>
            <a:pPr lvl="1"/>
            <a:r>
              <a:rPr lang="en-US" dirty="0"/>
              <a:t>Objectives </a:t>
            </a:r>
          </a:p>
          <a:p>
            <a:r>
              <a:rPr lang="en-US" dirty="0"/>
              <a:t>Technical options</a:t>
            </a:r>
          </a:p>
          <a:p>
            <a:r>
              <a:rPr lang="en-US" dirty="0"/>
              <a:t>Recap on proposal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Additional slides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C1160-1283-0E1B-B981-75E58CE43A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A90765-88C3-C3A9-124E-EAD201C82E42}"/>
              </a:ext>
            </a:extLst>
          </p:cNvPr>
          <p:cNvSpPr/>
          <p:nvPr/>
        </p:nvSpPr>
        <p:spPr>
          <a:xfrm>
            <a:off x="513567" y="3306871"/>
            <a:ext cx="4139852" cy="1628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7F5E95-4645-E0F2-3390-4BE824EF2684}"/>
              </a:ext>
            </a:extLst>
          </p:cNvPr>
          <p:cNvSpPr txBox="1"/>
          <p:nvPr/>
        </p:nvSpPr>
        <p:spPr>
          <a:xfrm>
            <a:off x="4797469" y="3936397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Focus for today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8089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159B70-B0DA-A2BA-9ABF-2C3CAA3EB8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F9449-D573-0439-F892-F1C2E4BD4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99FEDD-66D0-3721-7AA6-626FA9D9EE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Previous block designs with flared ends (built)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Scaling in length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Main challenges for flared block-type coils fabrication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Objectives 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Technical options</a:t>
            </a:r>
          </a:p>
          <a:p>
            <a:r>
              <a:rPr lang="en-US" dirty="0"/>
              <a:t>Recap on proposal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Additional slides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E4099-2D4E-5B89-BB3E-0D7CBD4BBC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4890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6C16A-6699-7557-F72F-71D4FAECD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AF9440-DF5C-8EA1-22CC-D4619E6B4D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9641" y="1383792"/>
            <a:ext cx="9113520" cy="4670196"/>
          </a:xfrm>
        </p:spPr>
        <p:txBody>
          <a:bodyPr/>
          <a:lstStyle/>
          <a:p>
            <a:pPr marL="36576" indent="0">
              <a:buNone/>
            </a:pPr>
            <a:r>
              <a:rPr lang="en-US" sz="1600" dirty="0"/>
              <a:t>Design and manufacturing of a single aperture 5-m long block-type magnet:</a:t>
            </a:r>
          </a:p>
          <a:p>
            <a:pPr>
              <a:buFontTx/>
              <a:buChar char="-"/>
            </a:pPr>
            <a:r>
              <a:rPr lang="en-US" sz="1600" dirty="0"/>
              <a:t>MQXF flat cable (no keystone)</a:t>
            </a:r>
          </a:p>
          <a:p>
            <a:pPr>
              <a:buFontTx/>
              <a:buChar char="-"/>
            </a:pPr>
            <a:r>
              <a:rPr lang="en-US" sz="1600" dirty="0"/>
              <a:t>Use a single MQXFB unit length of conductor to manufacture ~ 2 block coils</a:t>
            </a:r>
          </a:p>
          <a:p>
            <a:pPr>
              <a:buFontTx/>
              <a:buChar char="-"/>
            </a:pPr>
            <a:r>
              <a:rPr lang="en-US" sz="1600" dirty="0"/>
              <a:t>Aperture scaled down, proposal is 35 mm (from 50 mm)</a:t>
            </a:r>
          </a:p>
          <a:p>
            <a:pPr>
              <a:buFontTx/>
              <a:buChar char="-"/>
            </a:pPr>
            <a:r>
              <a:rPr lang="en-US" sz="1600" dirty="0"/>
              <a:t>Option C as a starting point (lays in between the purely “coil construction” proposals). It looks like an attractive option for a test-bed. In case one turn more is a problem we could check one less or a shorter coil.</a:t>
            </a:r>
          </a:p>
          <a:p>
            <a:endParaRPr lang="en-US" sz="1600" dirty="0"/>
          </a:p>
          <a:p>
            <a:pPr marL="36576" indent="0">
              <a:buNone/>
            </a:pPr>
            <a:r>
              <a:rPr lang="en-US" sz="1600" dirty="0"/>
              <a:t>The idea is to go as fast as reasonably possible: </a:t>
            </a:r>
          </a:p>
          <a:p>
            <a:pPr>
              <a:buFontTx/>
              <a:buChar char="-"/>
            </a:pPr>
            <a:r>
              <a:rPr lang="en-US" sz="1600" dirty="0"/>
              <a:t>Ideally wind &amp; react a short coil before doing the manufacturing drawings of the long (the engineering design of the tooling can start before)</a:t>
            </a:r>
          </a:p>
          <a:p>
            <a:pPr>
              <a:buFontTx/>
              <a:buChar char="-"/>
            </a:pPr>
            <a:endParaRPr lang="en-US" sz="1600" dirty="0"/>
          </a:p>
          <a:p>
            <a:pPr marL="36576" indent="0">
              <a:buNone/>
            </a:pPr>
            <a:r>
              <a:rPr lang="en-US" sz="1600" dirty="0"/>
              <a:t>Next steps:</a:t>
            </a:r>
          </a:p>
          <a:p>
            <a:pPr>
              <a:buFontTx/>
              <a:buChar char="-"/>
            </a:pPr>
            <a:r>
              <a:rPr lang="en-US" sz="1600" dirty="0"/>
              <a:t>Detailed conceptual design for the baseline option (2D/3D electromagnetic and mechanical studies with iron and OD optimization). </a:t>
            </a:r>
          </a:p>
          <a:p>
            <a:pPr>
              <a:buFontTx/>
              <a:buChar char="-"/>
            </a:pPr>
            <a:endParaRPr lang="en-US" sz="1600" dirty="0"/>
          </a:p>
          <a:p>
            <a:pPr marL="36576" indent="0">
              <a:buNone/>
            </a:pPr>
            <a:endParaRPr lang="en-US" sz="1600" dirty="0"/>
          </a:p>
          <a:p>
            <a:pPr>
              <a:buFontTx/>
              <a:buChar char="-"/>
            </a:pPr>
            <a:endParaRPr lang="en-GB" sz="16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AEF236-C20A-5AE4-B05A-CE906EAB09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3411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7BDDF0-31DB-9EF1-D531-8DE5FA16E7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75650-6326-86D6-2BF7-3EE505845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527B3E-3448-709E-457B-D5B90AE435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9641" y="1383792"/>
            <a:ext cx="9113520" cy="4670196"/>
          </a:xfrm>
        </p:spPr>
        <p:txBody>
          <a:bodyPr/>
          <a:lstStyle/>
          <a:p>
            <a:pPr marL="36576" indent="0">
              <a:buNone/>
            </a:pPr>
            <a:r>
              <a:rPr lang="en-US" sz="1600" dirty="0"/>
              <a:t>Comments from Attilio:</a:t>
            </a:r>
          </a:p>
          <a:p>
            <a:pPr>
              <a:buFontTx/>
              <a:buChar char="-"/>
            </a:pPr>
            <a:r>
              <a:rPr lang="en-US" sz="1600" dirty="0"/>
              <a:t>Check maximum OD for vertical testing and which test station to use. 20kA short sample limit. </a:t>
            </a:r>
          </a:p>
          <a:p>
            <a:pPr>
              <a:buFontTx/>
              <a:buChar char="-"/>
            </a:pPr>
            <a:r>
              <a:rPr lang="en-US" sz="1600" dirty="0"/>
              <a:t>Make iron smaller, there is too much iron - Yes, we need to optimize it.</a:t>
            </a:r>
          </a:p>
          <a:p>
            <a:pPr>
              <a:buFontTx/>
              <a:buChar char="-"/>
            </a:pPr>
            <a:r>
              <a:rPr lang="en-US" sz="1600" dirty="0"/>
              <a:t>Mold to fit in 11 T oven. We would not like to touch  the MQXF one while in production.</a:t>
            </a:r>
          </a:p>
          <a:p>
            <a:pPr>
              <a:buFontTx/>
              <a:buChar char="-"/>
            </a:pPr>
            <a:r>
              <a:rPr lang="en-US" sz="1600" dirty="0"/>
              <a:t>Questions on whether we want to machine the rails or not. It would be nice to have something repeatable without machining. We could think on using for the rail a softer material or a material easier to machine in house.</a:t>
            </a:r>
          </a:p>
          <a:p>
            <a:pPr>
              <a:buFontTx/>
              <a:buChar char="-"/>
            </a:pPr>
            <a:r>
              <a:rPr lang="en-US" sz="1600" dirty="0"/>
              <a:t>How to measure the coils? We want to check </a:t>
            </a:r>
            <a:r>
              <a:rPr lang="en-US" sz="1600" dirty="0" err="1"/>
              <a:t>Metrascan</a:t>
            </a:r>
            <a:r>
              <a:rPr lang="en-US" sz="1600" dirty="0"/>
              <a:t>.</a:t>
            </a:r>
          </a:p>
          <a:p>
            <a:pPr>
              <a:buFontTx/>
              <a:buChar char="-"/>
            </a:pPr>
            <a:r>
              <a:rPr lang="en-US" sz="1600" dirty="0"/>
              <a:t>Any experience on expansion during RHT for rectangular cable? We have RMC-QXF, maybe we can check something from Elena’s work.</a:t>
            </a:r>
          </a:p>
          <a:p>
            <a:pPr>
              <a:buFontTx/>
              <a:buChar char="-"/>
            </a:pPr>
            <a:r>
              <a:rPr lang="en-US" sz="1600" dirty="0"/>
              <a:t>Instrumentation? Yes, a lot.</a:t>
            </a:r>
          </a:p>
          <a:p>
            <a:pPr>
              <a:buFontTx/>
              <a:buChar char="-"/>
            </a:pPr>
            <a:r>
              <a:rPr lang="en-US" sz="1600" dirty="0"/>
              <a:t>Wedge impregnated</a:t>
            </a:r>
          </a:p>
          <a:p>
            <a:pPr>
              <a:buFontTx/>
              <a:buChar char="-"/>
            </a:pPr>
            <a:r>
              <a:rPr lang="en-US" sz="1600" dirty="0"/>
              <a:t>Protection? Not sure if we could get rid of QH immediately, ESC may not be mature enough at that time. For a short model is easy because you have the dump. Design will have the place for QH in the tooling and coil, but whatever </a:t>
            </a:r>
            <a:r>
              <a:rPr lang="en-US" sz="1600"/>
              <a:t>we do we </a:t>
            </a:r>
            <a:r>
              <a:rPr lang="en-US" sz="1600" dirty="0"/>
              <a:t>want them outside the impregnated coil.</a:t>
            </a:r>
          </a:p>
          <a:p>
            <a:pPr>
              <a:buFontTx/>
              <a:buChar char="-"/>
            </a:pPr>
            <a:endParaRPr lang="en-GB" sz="16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903CB-46E8-4C6E-1AC9-4E6B0DCF04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9008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94F606-0592-4620-F6C6-0F0761349F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A436A-4D03-710C-2020-764884D8E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75AA2-ADF6-E05C-5FB5-EF719C4D42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Previous block designs with flared ends (built)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Scaling in length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Main challenges for flared block-type coils fabrication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Objectives 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Technical options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Recap on proposal</a:t>
            </a:r>
          </a:p>
          <a:p>
            <a:r>
              <a:rPr lang="en-US" dirty="0"/>
              <a:t>Additional slides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48EA0-9A66-6B4F-0CE3-4491BC6F38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5419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6AC285-23A0-B01D-8D9F-C852235E34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587726"/>
            <a:ext cx="10969139" cy="4670196"/>
          </a:xfrm>
        </p:spPr>
        <p:txBody>
          <a:bodyPr anchor="ctr"/>
          <a:lstStyle/>
          <a:p>
            <a:pPr marL="36576" indent="0" algn="ctr">
              <a:buNone/>
            </a:pPr>
            <a:r>
              <a:rPr lang="en-US" sz="8000" b="1" dirty="0"/>
              <a:t>Additional slides</a:t>
            </a:r>
            <a:endParaRPr lang="en-GB" sz="8000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FC4F5-BDA8-F8B3-C585-037801D09F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Susana Izquierdo Bermudez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DF2D2-7741-62B9-1453-5D16C3FC3D19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0C6CB-44EA-211C-540F-367F4B7806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3878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7A80F6-B50E-3CBC-38E0-AF0F51F80B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87D7F-DA63-489D-A66B-2AE9E0E71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DBFC7-9F8C-14D3-61EA-DC762679C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500" y="1277693"/>
            <a:ext cx="10969139" cy="2520000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2000" dirty="0"/>
              <a:t>EOS workspace created in: </a:t>
            </a:r>
            <a:r>
              <a:rPr lang="en-GB" sz="2000" dirty="0">
                <a:hlinkClick r:id="rId2" action="ppaction://hlinkfile"/>
              </a:rPr>
              <a:t>\\eosproject-smb\eos\project\w\wp33-5m-long-block-coil</a:t>
            </a:r>
            <a:endParaRPr lang="en-GB" sz="2000" dirty="0"/>
          </a:p>
          <a:p>
            <a:pPr>
              <a:buFontTx/>
              <a:buChar char="-"/>
            </a:pPr>
            <a:r>
              <a:rPr lang="en-US" sz="2000" dirty="0"/>
              <a:t>Work on-going and planning on infrastructure (20/2/2025):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5B60EB-6E0E-C983-88BE-1EB34F1E03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629037E-8C7A-7431-34EA-2F71F4CA5E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" t="9262" r="4959" b="8134"/>
          <a:stretch/>
        </p:blipFill>
        <p:spPr bwMode="auto">
          <a:xfrm>
            <a:off x="3406140" y="2331720"/>
            <a:ext cx="5501640" cy="3745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12832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CA1459-6702-3022-AA13-0A7942D774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B6849-BA54-B036-C4B8-F4EF88E34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Very quick preliminary look on protection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F5EBD3-57B8-2C2E-1599-F1BDA1F0FE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500" y="1277693"/>
            <a:ext cx="10969139" cy="4670196"/>
          </a:xfrm>
        </p:spPr>
        <p:txBody>
          <a:bodyPr/>
          <a:lstStyle/>
          <a:p>
            <a:pPr marL="36576" indent="0">
              <a:buNone/>
            </a:pPr>
            <a:r>
              <a:rPr lang="en-US" sz="2000" b="1" u="sng" dirty="0"/>
              <a:t>5-m long block Option C</a:t>
            </a:r>
          </a:p>
          <a:p>
            <a:pPr marL="36576" indent="0">
              <a:buNone/>
            </a:pPr>
            <a:r>
              <a:rPr lang="en-US" sz="2000" dirty="0" err="1"/>
              <a:t>T</a:t>
            </a:r>
            <a:r>
              <a:rPr lang="en-US" sz="2000" baseline="-25000" dirty="0" err="1"/>
              <a:t>margin</a:t>
            </a:r>
            <a:r>
              <a:rPr lang="en-US" sz="2000" dirty="0"/>
              <a:t> = 4.4 K</a:t>
            </a:r>
          </a:p>
          <a:p>
            <a:pPr marL="36576" indent="0">
              <a:buNone/>
            </a:pPr>
            <a:r>
              <a:rPr lang="en-US" sz="2000" dirty="0" err="1"/>
              <a:t>E</a:t>
            </a:r>
            <a:r>
              <a:rPr lang="en-US" sz="2000" baseline="-25000" dirty="0" err="1"/>
              <a:t>margin</a:t>
            </a:r>
            <a:r>
              <a:rPr lang="en-US" sz="2000" dirty="0"/>
              <a:t> = 15.5 </a:t>
            </a:r>
            <a:r>
              <a:rPr lang="en-US" sz="2000" dirty="0" err="1"/>
              <a:t>mJ</a:t>
            </a:r>
            <a:r>
              <a:rPr lang="en-US" sz="2000" dirty="0"/>
              <a:t>/cm</a:t>
            </a:r>
            <a:r>
              <a:rPr lang="en-US" sz="2000" baseline="30000" dirty="0"/>
              <a:t>3</a:t>
            </a:r>
          </a:p>
          <a:p>
            <a:pPr marL="36576" indent="0">
              <a:buNone/>
            </a:pPr>
            <a:r>
              <a:rPr lang="en-US" sz="2000" dirty="0" err="1"/>
              <a:t>E</a:t>
            </a:r>
            <a:r>
              <a:rPr lang="en-US" sz="2000" baseline="-25000" dirty="0" err="1"/>
              <a:t>density</a:t>
            </a:r>
            <a:r>
              <a:rPr lang="en-US" sz="2000" dirty="0"/>
              <a:t> = 0.0686 J/mm</a:t>
            </a:r>
            <a:r>
              <a:rPr lang="en-US" sz="2000" baseline="30000" dirty="0"/>
              <a:t>3</a:t>
            </a:r>
          </a:p>
          <a:p>
            <a:pPr marL="36576" indent="0">
              <a:buNone/>
            </a:pPr>
            <a:r>
              <a:rPr lang="en-US" sz="2000" dirty="0" err="1"/>
              <a:t>E</a:t>
            </a:r>
            <a:r>
              <a:rPr lang="en-US" sz="2000" baseline="-25000" dirty="0" err="1"/>
              <a:t>stored</a:t>
            </a:r>
            <a:r>
              <a:rPr lang="en-US" sz="2000" dirty="0"/>
              <a:t> = 0.38 MJ/m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BD044D-4C72-8EF5-2490-DF516658DB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AE3758-533C-9065-5D8F-0D00B72BB1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0" y="3246120"/>
            <a:ext cx="3479800" cy="26098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3FEB22-2D9B-B902-10E0-3F8754CE05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5300" y="3246120"/>
            <a:ext cx="3480000" cy="261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373A000-C109-B635-34B1-3EA3C36D88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8739" y="3246120"/>
            <a:ext cx="3480000" cy="261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8B2261D-CF01-B816-24D3-1AEE634835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11297" y="1590113"/>
            <a:ext cx="2082685" cy="150416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E53E9B6-CA81-13D0-3E2C-C75C1B1FD79C}"/>
              </a:ext>
            </a:extLst>
          </p:cNvPr>
          <p:cNvSpPr txBox="1"/>
          <p:nvPr/>
        </p:nvSpPr>
        <p:spPr>
          <a:xfrm>
            <a:off x="8999220" y="1347180"/>
            <a:ext cx="21242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All conductors quenched t=0</a:t>
            </a:r>
            <a:endParaRPr lang="en-GB" sz="1200" i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D750CE0-5572-01A9-AE3D-F91DAE2AD4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2640" y="1202214"/>
            <a:ext cx="2725320" cy="204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15826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23A2C6-4A60-B030-B29C-ED1536BBBB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AEB7C-4865-70ED-3A8F-EF0849EDF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Very quick preliminary look on protection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75759-55DB-E307-2281-248EABFC4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500" y="1277693"/>
            <a:ext cx="10969139" cy="4670196"/>
          </a:xfrm>
        </p:spPr>
        <p:txBody>
          <a:bodyPr/>
          <a:lstStyle/>
          <a:p>
            <a:pPr marL="36576" indent="0">
              <a:buNone/>
            </a:pPr>
            <a:r>
              <a:rPr lang="en-US" sz="2000" b="1" u="sng" dirty="0"/>
              <a:t>MQXF</a:t>
            </a:r>
          </a:p>
          <a:p>
            <a:pPr marL="36576" indent="0">
              <a:buNone/>
            </a:pPr>
            <a:r>
              <a:rPr lang="en-US" sz="2000" dirty="0" err="1"/>
              <a:t>T</a:t>
            </a:r>
            <a:r>
              <a:rPr lang="en-US" sz="2000" baseline="-25000" dirty="0" err="1"/>
              <a:t>margin</a:t>
            </a:r>
            <a:r>
              <a:rPr lang="en-US" sz="2000" dirty="0"/>
              <a:t> = 5 K</a:t>
            </a:r>
          </a:p>
          <a:p>
            <a:pPr marL="36576" indent="0">
              <a:buNone/>
            </a:pPr>
            <a:r>
              <a:rPr lang="en-US" sz="2000" dirty="0" err="1"/>
              <a:t>E</a:t>
            </a:r>
            <a:r>
              <a:rPr lang="en-US" sz="2000" baseline="-25000" dirty="0" err="1"/>
              <a:t>margin</a:t>
            </a:r>
            <a:r>
              <a:rPr lang="en-US" sz="2000" dirty="0"/>
              <a:t> = 21.2 </a:t>
            </a:r>
            <a:r>
              <a:rPr lang="en-US" sz="2000" dirty="0" err="1"/>
              <a:t>mJ</a:t>
            </a:r>
            <a:r>
              <a:rPr lang="en-US" sz="2000" dirty="0"/>
              <a:t>/cm</a:t>
            </a:r>
            <a:r>
              <a:rPr lang="en-US" sz="2000" baseline="30000" dirty="0"/>
              <a:t>3</a:t>
            </a:r>
          </a:p>
          <a:p>
            <a:pPr marL="36576" indent="0">
              <a:buNone/>
            </a:pPr>
            <a:r>
              <a:rPr lang="en-US" sz="2000" dirty="0" err="1"/>
              <a:t>E</a:t>
            </a:r>
            <a:r>
              <a:rPr lang="en-US" sz="2000" baseline="-25000" dirty="0" err="1"/>
              <a:t>density</a:t>
            </a:r>
            <a:r>
              <a:rPr lang="en-US" sz="2000" dirty="0"/>
              <a:t> = 0.0832 J/mm</a:t>
            </a:r>
            <a:r>
              <a:rPr lang="en-US" sz="2000" baseline="30000" dirty="0"/>
              <a:t>3		</a:t>
            </a:r>
            <a:r>
              <a:rPr lang="en-US" sz="2000" dirty="0"/>
              <a:t> </a:t>
            </a:r>
            <a:r>
              <a:rPr lang="en-US" sz="2000" dirty="0" err="1"/>
              <a:t>E</a:t>
            </a:r>
            <a:r>
              <a:rPr lang="en-US" sz="2000" baseline="-25000" dirty="0" err="1"/>
              <a:t>stored</a:t>
            </a:r>
            <a:r>
              <a:rPr lang="en-US" sz="2000" dirty="0"/>
              <a:t> = 1.2 MJ/m</a:t>
            </a:r>
            <a:r>
              <a:rPr lang="en-US" sz="2000" baseline="30000" dirty="0"/>
              <a:t> 		</a:t>
            </a:r>
            <a:endParaRPr lang="en-US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45B00-D839-B491-A6F6-214BEED168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C2BBB5-94CE-1751-7982-0A3212582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2416" y="3099516"/>
            <a:ext cx="3867690" cy="28483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186D611-CFC8-CD47-D1E5-07FCBF1E4C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797" y="2915720"/>
            <a:ext cx="4072619" cy="303216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0F9EED8-AE95-C949-A4CC-CC31984811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9558" y="3228516"/>
            <a:ext cx="3245081" cy="25903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4C39272-0DF6-8B78-DC8C-B73C3D2E73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0160" y="1546223"/>
            <a:ext cx="5567942" cy="16822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6C32877-E208-5A00-220D-9B88AB8428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03049" y="954287"/>
            <a:ext cx="2042422" cy="82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43509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68">
            <a:extLst>
              <a:ext uri="{FF2B5EF4-FFF2-40B4-BE49-F238E27FC236}">
                <a16:creationId xmlns:a16="http://schemas.microsoft.com/office/drawing/2014/main" id="{73B1C8AA-0D6D-806F-70ED-11A1A4AB32DC}"/>
              </a:ext>
            </a:extLst>
          </p:cNvPr>
          <p:cNvGrpSpPr/>
          <p:nvPr/>
        </p:nvGrpSpPr>
        <p:grpSpPr>
          <a:xfrm>
            <a:off x="101891" y="3688202"/>
            <a:ext cx="2383781" cy="1837178"/>
            <a:chOff x="101891" y="3688202"/>
            <a:chExt cx="2383781" cy="1837178"/>
          </a:xfrm>
        </p:grpSpPr>
        <p:cxnSp>
          <p:nvCxnSpPr>
            <p:cNvPr id="81" name="Elbow Connector 80">
              <a:extLst>
                <a:ext uri="{FF2B5EF4-FFF2-40B4-BE49-F238E27FC236}">
                  <a16:creationId xmlns:a16="http://schemas.microsoft.com/office/drawing/2014/main" id="{1068838A-CDA6-BA87-0624-3676DD95B5C4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982147" y="4365720"/>
              <a:ext cx="1498624" cy="143587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985F8E5-E4E2-B689-4550-3B31B036E949}"/>
                </a:ext>
              </a:extLst>
            </p:cNvPr>
            <p:cNvSpPr txBox="1"/>
            <p:nvPr/>
          </p:nvSpPr>
          <p:spPr>
            <a:xfrm>
              <a:off x="101891" y="5186826"/>
              <a:ext cx="2383781" cy="338554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Coil 3D CAD Design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152E2AB-4CDF-A559-1A4A-028D7EAE9B7D}"/>
              </a:ext>
            </a:extLst>
          </p:cNvPr>
          <p:cNvGrpSpPr/>
          <p:nvPr/>
        </p:nvGrpSpPr>
        <p:grpSpPr>
          <a:xfrm>
            <a:off x="278747" y="3697248"/>
            <a:ext cx="4707053" cy="2274641"/>
            <a:chOff x="134966" y="3811022"/>
            <a:chExt cx="4707053" cy="2274641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727DC61-99F8-61E0-CF71-3C249A5CB4E8}"/>
                </a:ext>
              </a:extLst>
            </p:cNvPr>
            <p:cNvSpPr txBox="1"/>
            <p:nvPr/>
          </p:nvSpPr>
          <p:spPr>
            <a:xfrm>
              <a:off x="134966" y="5747109"/>
              <a:ext cx="4707053" cy="338554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3D CAD Winding, reaction &amp; splicing tooling </a:t>
              </a:r>
            </a:p>
          </p:txBody>
        </p:sp>
        <p:cxnSp>
          <p:nvCxnSpPr>
            <p:cNvPr id="54" name="Elbow Connector 53">
              <a:extLst>
                <a:ext uri="{FF2B5EF4-FFF2-40B4-BE49-F238E27FC236}">
                  <a16:creationId xmlns:a16="http://schemas.microsoft.com/office/drawing/2014/main" id="{FC2C7192-051C-DEF5-C124-FD838713A47E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416770" y="4790083"/>
              <a:ext cx="1958123" cy="2"/>
            </a:xfrm>
            <a:prstGeom prst="bentConnector3">
              <a:avLst>
                <a:gd name="adj1" fmla="val 50001"/>
              </a:avLst>
            </a:prstGeom>
            <a:ln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EAD2387-00CD-8EF8-12A6-2BCCC4E04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67" y="150906"/>
            <a:ext cx="8338678" cy="940443"/>
          </a:xfrm>
        </p:spPr>
        <p:txBody>
          <a:bodyPr/>
          <a:lstStyle/>
          <a:p>
            <a:r>
              <a:rPr lang="en-GB" dirty="0"/>
              <a:t>BOND Magnet development plan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76C48-74EA-6843-E4AD-DBB3FCD57D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JC Perez / February 11th 2025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914206-8712-0B84-4684-6F5C57B30A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HFM Annual Meeting 2025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100B5-E0E4-3991-5D70-642EC1422E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3B4A082-4CF7-1B9A-B20D-EFA8A308A1A4}"/>
              </a:ext>
            </a:extLst>
          </p:cNvPr>
          <p:cNvGrpSpPr/>
          <p:nvPr/>
        </p:nvGrpSpPr>
        <p:grpSpPr>
          <a:xfrm>
            <a:off x="270934" y="2896448"/>
            <a:ext cx="11650132" cy="1188549"/>
            <a:chOff x="827583" y="2283718"/>
            <a:chExt cx="7919989" cy="553750"/>
          </a:xfrm>
        </p:grpSpPr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E371D718-1FB8-EBCA-405F-14D5AAC4529C}"/>
                </a:ext>
              </a:extLst>
            </p:cNvPr>
            <p:cNvSpPr/>
            <p:nvPr/>
          </p:nvSpPr>
          <p:spPr>
            <a:xfrm>
              <a:off x="827583" y="2427734"/>
              <a:ext cx="7919989" cy="288032"/>
            </a:xfrm>
            <a:prstGeom prst="rightArrow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65000">
                  <a:schemeClr val="accent6">
                    <a:lumMod val="40000"/>
                    <a:lumOff val="60000"/>
                  </a:schemeClr>
                </a:gs>
                <a:gs pos="91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2AB684D-6556-66A3-2144-343B69FD75AC}"/>
                </a:ext>
              </a:extLst>
            </p:cNvPr>
            <p:cNvCxnSpPr/>
            <p:nvPr/>
          </p:nvCxnSpPr>
          <p:spPr>
            <a:xfrm>
              <a:off x="3851912" y="2289440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1DEA4A5-EF7E-B58E-BF71-2BBE3D72FBA9}"/>
                </a:ext>
              </a:extLst>
            </p:cNvPr>
            <p:cNvCxnSpPr/>
            <p:nvPr/>
          </p:nvCxnSpPr>
          <p:spPr>
            <a:xfrm>
              <a:off x="3059824" y="2297250"/>
              <a:ext cx="0" cy="504056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7AE2455-9850-32FF-05AD-00792952FDDF}"/>
                </a:ext>
              </a:extLst>
            </p:cNvPr>
            <p:cNvCxnSpPr/>
            <p:nvPr/>
          </p:nvCxnSpPr>
          <p:spPr>
            <a:xfrm>
              <a:off x="4644000" y="2283718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93E9EA0-7DBC-99A1-CB60-03610C13F774}"/>
                </a:ext>
              </a:extLst>
            </p:cNvPr>
            <p:cNvCxnSpPr/>
            <p:nvPr/>
          </p:nvCxnSpPr>
          <p:spPr>
            <a:xfrm>
              <a:off x="2267736" y="2289440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6C90E27-5C78-A859-6DC6-6D8122D1A534}"/>
                </a:ext>
              </a:extLst>
            </p:cNvPr>
            <p:cNvCxnSpPr>
              <a:cxnSpLocks/>
            </p:cNvCxnSpPr>
            <p:nvPr/>
          </p:nvCxnSpPr>
          <p:spPr>
            <a:xfrm>
              <a:off x="5436088" y="2297824"/>
              <a:ext cx="0" cy="50920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F56F0D2-EB05-5A48-A507-26FA28235599}"/>
                </a:ext>
              </a:extLst>
            </p:cNvPr>
            <p:cNvCxnSpPr>
              <a:cxnSpLocks/>
            </p:cNvCxnSpPr>
            <p:nvPr/>
          </p:nvCxnSpPr>
          <p:spPr>
            <a:xfrm>
              <a:off x="6228176" y="2292102"/>
              <a:ext cx="0" cy="504056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D2E196A-DF8F-87D9-5E24-F38A37867D75}"/>
                </a:ext>
              </a:extLst>
            </p:cNvPr>
            <p:cNvCxnSpPr>
              <a:cxnSpLocks/>
            </p:cNvCxnSpPr>
            <p:nvPr/>
          </p:nvCxnSpPr>
          <p:spPr>
            <a:xfrm>
              <a:off x="1475648" y="2289440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D3BA0F4-C0ED-E76E-4E6E-29578086F177}"/>
                </a:ext>
              </a:extLst>
            </p:cNvPr>
            <p:cNvCxnSpPr>
              <a:cxnSpLocks/>
            </p:cNvCxnSpPr>
            <p:nvPr/>
          </p:nvCxnSpPr>
          <p:spPr>
            <a:xfrm>
              <a:off x="7020264" y="2297824"/>
              <a:ext cx="0" cy="50920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2C7B63F-24C4-F280-2D3C-776927D7F76A}"/>
                </a:ext>
              </a:extLst>
            </p:cNvPr>
            <p:cNvCxnSpPr>
              <a:cxnSpLocks/>
            </p:cNvCxnSpPr>
            <p:nvPr/>
          </p:nvCxnSpPr>
          <p:spPr>
            <a:xfrm>
              <a:off x="7812352" y="2292102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E38567F-D6C2-A495-A0F8-40C64BCBA558}"/>
                </a:ext>
              </a:extLst>
            </p:cNvPr>
            <p:cNvSpPr txBox="1"/>
            <p:nvPr/>
          </p:nvSpPr>
          <p:spPr>
            <a:xfrm>
              <a:off x="1646281" y="2729922"/>
              <a:ext cx="513869" cy="10754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Q1_2025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545A8DE-9210-08CE-0122-89500FF53C9A}"/>
              </a:ext>
            </a:extLst>
          </p:cNvPr>
          <p:cNvSpPr txBox="1"/>
          <p:nvPr/>
        </p:nvSpPr>
        <p:spPr>
          <a:xfrm>
            <a:off x="2565864" y="3866330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Q2_2025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687740-5DD0-3895-A144-36AE4B2A618F}"/>
              </a:ext>
            </a:extLst>
          </p:cNvPr>
          <p:cNvSpPr txBox="1"/>
          <p:nvPr/>
        </p:nvSpPr>
        <p:spPr>
          <a:xfrm>
            <a:off x="3805508" y="3838235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Q3_2025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0AE72E5-3C10-3931-881B-114B98B3E2F2}"/>
              </a:ext>
            </a:extLst>
          </p:cNvPr>
          <p:cNvSpPr txBox="1"/>
          <p:nvPr/>
        </p:nvSpPr>
        <p:spPr>
          <a:xfrm>
            <a:off x="4949770" y="3832565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Q4_2025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B834DB3-8092-8F01-683C-99F0EBD70198}"/>
              </a:ext>
            </a:extLst>
          </p:cNvPr>
          <p:cNvSpPr txBox="1"/>
          <p:nvPr/>
        </p:nvSpPr>
        <p:spPr>
          <a:xfrm>
            <a:off x="6120299" y="3832565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Q1_2026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AF5BA9-14BA-9143-87B3-3B333BE73939}"/>
              </a:ext>
            </a:extLst>
          </p:cNvPr>
          <p:cNvSpPr txBox="1"/>
          <p:nvPr/>
        </p:nvSpPr>
        <p:spPr>
          <a:xfrm>
            <a:off x="7274595" y="3819754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Q2_2026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EB13E7A-806E-AF0F-A0F8-2B539A112598}"/>
              </a:ext>
            </a:extLst>
          </p:cNvPr>
          <p:cNvSpPr txBox="1"/>
          <p:nvPr/>
        </p:nvSpPr>
        <p:spPr>
          <a:xfrm>
            <a:off x="8466084" y="3830185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Q3_2026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ACCF5DE-3969-9A2F-5034-8DA822820191}"/>
              </a:ext>
            </a:extLst>
          </p:cNvPr>
          <p:cNvSpPr txBox="1"/>
          <p:nvPr/>
        </p:nvSpPr>
        <p:spPr>
          <a:xfrm>
            <a:off x="9608428" y="3820209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Q4_2026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7B3E520D-7ADC-A6FF-E723-BFD52BF80EA7}"/>
              </a:ext>
            </a:extLst>
          </p:cNvPr>
          <p:cNvGrpSpPr/>
          <p:nvPr/>
        </p:nvGrpSpPr>
        <p:grpSpPr>
          <a:xfrm>
            <a:off x="2935370" y="1672702"/>
            <a:ext cx="3025747" cy="1583215"/>
            <a:chOff x="6001178" y="2117751"/>
            <a:chExt cx="3025747" cy="1583215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CC59CB04-47BE-2C0B-82C0-92CFDB3C4A15}"/>
                </a:ext>
              </a:extLst>
            </p:cNvPr>
            <p:cNvSpPr txBox="1"/>
            <p:nvPr/>
          </p:nvSpPr>
          <p:spPr>
            <a:xfrm>
              <a:off x="6001178" y="2117751"/>
              <a:ext cx="3025747" cy="338554"/>
            </a:xfrm>
            <a:prstGeom prst="rect">
              <a:avLst/>
            </a:prstGeom>
            <a:gradFill flip="none" rotWithShape="1">
              <a:gsLst>
                <a:gs pos="0">
                  <a:srgbClr val="00B050"/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Trial Copper Coil</a:t>
              </a:r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01F45CD1-64DF-7F81-DD84-3A4C3D72A124}"/>
                </a:ext>
              </a:extLst>
            </p:cNvPr>
            <p:cNvCxnSpPr>
              <a:cxnSpLocks/>
            </p:cNvCxnSpPr>
            <p:nvPr/>
          </p:nvCxnSpPr>
          <p:spPr>
            <a:xfrm>
              <a:off x="7590949" y="2456305"/>
              <a:ext cx="0" cy="1244661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986387C-DC7D-9670-1CA4-67ADF40EFA78}"/>
              </a:ext>
            </a:extLst>
          </p:cNvPr>
          <p:cNvGrpSpPr/>
          <p:nvPr/>
        </p:nvGrpSpPr>
        <p:grpSpPr>
          <a:xfrm>
            <a:off x="3976658" y="2109262"/>
            <a:ext cx="3025747" cy="1202055"/>
            <a:chOff x="6590532" y="2517904"/>
            <a:chExt cx="3025747" cy="1202055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B0C0870-816D-0D1A-B8BC-28FCF2B690DD}"/>
                </a:ext>
              </a:extLst>
            </p:cNvPr>
            <p:cNvSpPr txBox="1"/>
            <p:nvPr/>
          </p:nvSpPr>
          <p:spPr>
            <a:xfrm>
              <a:off x="6590532" y="2517904"/>
              <a:ext cx="3025747" cy="338554"/>
            </a:xfrm>
            <a:prstGeom prst="rect">
              <a:avLst/>
            </a:prstGeom>
            <a:gradFill flip="none" rotWithShape="1">
              <a:gsLst>
                <a:gs pos="0">
                  <a:srgbClr val="00B050"/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</a:t>
              </a:r>
              <a:r>
                <a:rPr kumimoji="0" lang="en-GB" sz="16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st</a:t>
              </a: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Nb</a:t>
              </a:r>
              <a:r>
                <a:rPr kumimoji="0" lang="en-GB" sz="16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</a:t>
              </a: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Sn Coil Winding</a:t>
              </a:r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672AB3F9-B1C3-6971-87BE-C30EB9F8A065}"/>
                </a:ext>
              </a:extLst>
            </p:cNvPr>
            <p:cNvCxnSpPr>
              <a:cxnSpLocks/>
            </p:cNvCxnSpPr>
            <p:nvPr/>
          </p:nvCxnSpPr>
          <p:spPr>
            <a:xfrm>
              <a:off x="7995387" y="2890220"/>
              <a:ext cx="0" cy="829739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18750AD-A740-FCCA-9635-C1167B483768}"/>
              </a:ext>
            </a:extLst>
          </p:cNvPr>
          <p:cNvGrpSpPr/>
          <p:nvPr/>
        </p:nvGrpSpPr>
        <p:grpSpPr>
          <a:xfrm>
            <a:off x="379883" y="3786245"/>
            <a:ext cx="1167011" cy="800017"/>
            <a:chOff x="308160" y="3587731"/>
            <a:chExt cx="1421783" cy="800017"/>
          </a:xfrm>
        </p:grpSpPr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14831A93-6C2F-D2DD-509C-A600CC9276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29943" y="3587731"/>
              <a:ext cx="0" cy="7291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1B94B2A5-196B-11C6-450C-AF1150B7FC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41332" y="4300229"/>
              <a:ext cx="48861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4071C20-1543-5E5F-30AF-BD834486C8D2}"/>
                </a:ext>
              </a:extLst>
            </p:cNvPr>
            <p:cNvSpPr txBox="1"/>
            <p:nvPr/>
          </p:nvSpPr>
          <p:spPr>
            <a:xfrm>
              <a:off x="308160" y="4110749"/>
              <a:ext cx="925992" cy="27699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Today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037DED8-FA3F-B989-0E8E-187E05F8BFFF}"/>
              </a:ext>
            </a:extLst>
          </p:cNvPr>
          <p:cNvGrpSpPr/>
          <p:nvPr/>
        </p:nvGrpSpPr>
        <p:grpSpPr>
          <a:xfrm>
            <a:off x="138817" y="987257"/>
            <a:ext cx="3428697" cy="2312350"/>
            <a:chOff x="83860" y="1025883"/>
            <a:chExt cx="3428697" cy="2312350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D47D109-D718-F8BE-93B3-ED0BC31B853B}"/>
                </a:ext>
              </a:extLst>
            </p:cNvPr>
            <p:cNvSpPr txBox="1"/>
            <p:nvPr/>
          </p:nvSpPr>
          <p:spPr>
            <a:xfrm>
              <a:off x="83860" y="1025883"/>
              <a:ext cx="3428697" cy="584775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5000"/>
                    <a:lumOff val="95000"/>
                  </a:schemeClr>
                </a:gs>
                <a:gs pos="74000">
                  <a:schemeClr val="accent5">
                    <a:lumMod val="45000"/>
                    <a:lumOff val="55000"/>
                  </a:schemeClr>
                </a:gs>
                <a:gs pos="83000">
                  <a:schemeClr val="accent5">
                    <a:lumMod val="45000"/>
                    <a:lumOff val="55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Analysis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Iterative engineering design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B6B20AF-77A6-9B66-8081-9818DFC183F3}"/>
                </a:ext>
              </a:extLst>
            </p:cNvPr>
            <p:cNvGrpSpPr/>
            <p:nvPr/>
          </p:nvGrpSpPr>
          <p:grpSpPr>
            <a:xfrm>
              <a:off x="2109121" y="1610658"/>
              <a:ext cx="771292" cy="1727575"/>
              <a:chOff x="2109121" y="1610658"/>
              <a:chExt cx="771292" cy="1727575"/>
            </a:xfrm>
          </p:grpSpPr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323474CB-464B-200A-A4D6-B2E20B0A9F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71316" y="2835004"/>
                <a:ext cx="9097" cy="503229"/>
              </a:xfrm>
              <a:prstGeom prst="straightConnector1">
                <a:avLst/>
              </a:prstGeom>
              <a:ln w="1905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C6493F3A-38F2-92A3-7FDC-47A09C726A8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09121" y="2837665"/>
                <a:ext cx="756000" cy="0"/>
              </a:xfrm>
              <a:prstGeom prst="line">
                <a:avLst/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E1FF64E4-3FE5-7BA4-E56D-7580B64544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17200" y="1610658"/>
                <a:ext cx="0" cy="1224346"/>
              </a:xfrm>
              <a:prstGeom prst="line">
                <a:avLst/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9C9E55D-74F8-C7DF-C1AC-4CF5445261C4}"/>
              </a:ext>
            </a:extLst>
          </p:cNvPr>
          <p:cNvGrpSpPr/>
          <p:nvPr/>
        </p:nvGrpSpPr>
        <p:grpSpPr>
          <a:xfrm>
            <a:off x="3093614" y="3713099"/>
            <a:ext cx="3436123" cy="1070234"/>
            <a:chOff x="4173098" y="923440"/>
            <a:chExt cx="3436123" cy="1070234"/>
          </a:xfrm>
        </p:grpSpPr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42A8EAAE-21C7-E4B2-451E-29B5272FA8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92775" y="923440"/>
              <a:ext cx="2896" cy="724414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2C30151-D743-DA9F-452E-016B0DFBFF0E}"/>
                </a:ext>
              </a:extLst>
            </p:cNvPr>
            <p:cNvSpPr txBox="1"/>
            <p:nvPr/>
          </p:nvSpPr>
          <p:spPr>
            <a:xfrm>
              <a:off x="4173098" y="1655120"/>
              <a:ext cx="3436123" cy="338554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Insulated Nb</a:t>
              </a:r>
              <a:r>
                <a:rPr kumimoji="0" lang="en-GB" sz="16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</a:t>
              </a: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Sn Cable delivery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A3C8689-2A4C-C6E6-8C69-3ED6C23E6781}"/>
              </a:ext>
            </a:extLst>
          </p:cNvPr>
          <p:cNvGrpSpPr/>
          <p:nvPr/>
        </p:nvGrpSpPr>
        <p:grpSpPr>
          <a:xfrm>
            <a:off x="2613617" y="3710741"/>
            <a:ext cx="2383781" cy="1756994"/>
            <a:chOff x="2987942" y="3746204"/>
            <a:chExt cx="2383781" cy="1756994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AEF8F802-6136-7606-E667-3154092494EF}"/>
                </a:ext>
              </a:extLst>
            </p:cNvPr>
            <p:cNvSpPr txBox="1"/>
            <p:nvPr/>
          </p:nvSpPr>
          <p:spPr>
            <a:xfrm>
              <a:off x="2987942" y="4918423"/>
              <a:ext cx="2383781" cy="584775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First dummy copper cable at CERN</a:t>
              </a:r>
            </a:p>
          </p:txBody>
        </p: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6AC62D71-2D65-EDB7-F784-28C9412B88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92566" y="3746204"/>
              <a:ext cx="17764" cy="1172219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6C530566-1E64-00DC-141C-85A89AAE489F}"/>
              </a:ext>
            </a:extLst>
          </p:cNvPr>
          <p:cNvGrpSpPr/>
          <p:nvPr/>
        </p:nvGrpSpPr>
        <p:grpSpPr>
          <a:xfrm>
            <a:off x="5666558" y="1007784"/>
            <a:ext cx="3278375" cy="2337219"/>
            <a:chOff x="6096329" y="719684"/>
            <a:chExt cx="3278375" cy="2337219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E8CF03B-4F0B-7497-CB17-77EB571A5118}"/>
                </a:ext>
              </a:extLst>
            </p:cNvPr>
            <p:cNvSpPr txBox="1"/>
            <p:nvPr/>
          </p:nvSpPr>
          <p:spPr>
            <a:xfrm>
              <a:off x="6096329" y="719684"/>
              <a:ext cx="3278375" cy="584775"/>
            </a:xfrm>
            <a:prstGeom prst="rect">
              <a:avLst/>
            </a:prstGeom>
            <a:gradFill flip="none" rotWithShape="1">
              <a:gsLst>
                <a:gs pos="35000">
                  <a:srgbClr val="FFC000"/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First Single Aperture Magnet #1 assembly</a:t>
              </a:r>
            </a:p>
          </p:txBody>
        </p:sp>
        <p:cxnSp>
          <p:nvCxnSpPr>
            <p:cNvPr id="126" name="Elbow Connector 125">
              <a:extLst>
                <a:ext uri="{FF2B5EF4-FFF2-40B4-BE49-F238E27FC236}">
                  <a16:creationId xmlns:a16="http://schemas.microsoft.com/office/drawing/2014/main" id="{AA7E5DF3-4C2C-9582-4DBC-162F55A47D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97643" y="1858268"/>
              <a:ext cx="1693026" cy="704243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82F7E61B-0227-1C86-E66E-40A856EFA748}"/>
              </a:ext>
            </a:extLst>
          </p:cNvPr>
          <p:cNvGrpSpPr/>
          <p:nvPr/>
        </p:nvGrpSpPr>
        <p:grpSpPr>
          <a:xfrm>
            <a:off x="5381513" y="3688201"/>
            <a:ext cx="3389150" cy="2306050"/>
            <a:chOff x="5381513" y="3688201"/>
            <a:chExt cx="3389150" cy="2306050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F6E1A87E-98FC-788B-046E-2A24DFFD8404}"/>
                </a:ext>
              </a:extLst>
            </p:cNvPr>
            <p:cNvSpPr txBox="1"/>
            <p:nvPr/>
          </p:nvSpPr>
          <p:spPr>
            <a:xfrm>
              <a:off x="5381513" y="5655697"/>
              <a:ext cx="3389150" cy="338554"/>
            </a:xfrm>
            <a:prstGeom prst="rect">
              <a:avLst/>
            </a:prstGeom>
            <a:gradFill flip="none" rotWithShape="1">
              <a:gsLst>
                <a:gs pos="35000">
                  <a:srgbClr val="FFC000"/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Cold Powering Tests Magnet #1</a:t>
              </a:r>
            </a:p>
          </p:txBody>
        </p: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E5D0980D-84C9-5008-D254-17376EF4C6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25272" y="3688201"/>
              <a:ext cx="2896" cy="1979481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C22D0486-BA0C-AF71-109D-07A5A81C472E}"/>
              </a:ext>
            </a:extLst>
          </p:cNvPr>
          <p:cNvGrpSpPr/>
          <p:nvPr/>
        </p:nvGrpSpPr>
        <p:grpSpPr>
          <a:xfrm>
            <a:off x="7684623" y="3688201"/>
            <a:ext cx="2847712" cy="1861295"/>
            <a:chOff x="7031437" y="3559616"/>
            <a:chExt cx="2847712" cy="1861295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CEFE795E-6E2C-7BBA-A735-B4D83C6E5C6A}"/>
                </a:ext>
              </a:extLst>
            </p:cNvPr>
            <p:cNvSpPr txBox="1"/>
            <p:nvPr/>
          </p:nvSpPr>
          <p:spPr>
            <a:xfrm>
              <a:off x="7031437" y="4589914"/>
              <a:ext cx="2847712" cy="830997"/>
            </a:xfrm>
            <a:prstGeom prst="rect">
              <a:avLst/>
            </a:prstGeom>
            <a:gradFill flip="none" rotWithShape="1">
              <a:gsLst>
                <a:gs pos="35000">
                  <a:srgbClr val="92D050"/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Single Aperture Magnet #2 assembly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0951DAF8-D2CF-E329-3C91-322442A8B0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60848" y="3559616"/>
              <a:ext cx="0" cy="1021251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7E3674EE-C4B0-C3C4-70A0-16CF50012D69}"/>
              </a:ext>
            </a:extLst>
          </p:cNvPr>
          <p:cNvGrpSpPr/>
          <p:nvPr/>
        </p:nvGrpSpPr>
        <p:grpSpPr>
          <a:xfrm>
            <a:off x="8734187" y="1702934"/>
            <a:ext cx="3177677" cy="1648611"/>
            <a:chOff x="5633176" y="647107"/>
            <a:chExt cx="3177677" cy="1648611"/>
          </a:xfrm>
        </p:grpSpPr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136864C3-B3EA-6015-8EAB-DBFDD22F0F6C}"/>
                </a:ext>
              </a:extLst>
            </p:cNvPr>
            <p:cNvSpPr txBox="1"/>
            <p:nvPr/>
          </p:nvSpPr>
          <p:spPr>
            <a:xfrm>
              <a:off x="5785106" y="647107"/>
              <a:ext cx="3025747" cy="338554"/>
            </a:xfrm>
            <a:prstGeom prst="rect">
              <a:avLst/>
            </a:prstGeom>
            <a:gradFill flip="none" rotWithShape="1">
              <a:gsLst>
                <a:gs pos="35000">
                  <a:srgbClr val="92D050"/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Powering tests Magnet #2 </a:t>
              </a:r>
            </a:p>
          </p:txBody>
        </p:sp>
        <p:cxnSp>
          <p:nvCxnSpPr>
            <p:cNvPr id="124" name="Elbow Connector 123">
              <a:extLst>
                <a:ext uri="{FF2B5EF4-FFF2-40B4-BE49-F238E27FC236}">
                  <a16:creationId xmlns:a16="http://schemas.microsoft.com/office/drawing/2014/main" id="{F20791B7-D233-081A-54E4-B0A52D7231E3}"/>
                </a:ext>
              </a:extLst>
            </p:cNvPr>
            <p:cNvCxnSpPr>
              <a:cxnSpLocks/>
              <a:stCxn id="123" idx="1"/>
            </p:cNvCxnSpPr>
            <p:nvPr/>
          </p:nvCxnSpPr>
          <p:spPr>
            <a:xfrm rot="10800000" flipV="1">
              <a:off x="5633176" y="816384"/>
              <a:ext cx="151931" cy="1479334"/>
            </a:xfrm>
            <a:prstGeom prst="bentConnector2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E2559B96-D2E6-C212-BB6E-C7B88F615A1F}"/>
              </a:ext>
            </a:extLst>
          </p:cNvPr>
          <p:cNvGrpSpPr/>
          <p:nvPr/>
        </p:nvGrpSpPr>
        <p:grpSpPr>
          <a:xfrm>
            <a:off x="8829849" y="2156536"/>
            <a:ext cx="3252465" cy="1152625"/>
            <a:chOff x="8829849" y="2156536"/>
            <a:chExt cx="3252465" cy="1152625"/>
          </a:xfrm>
        </p:grpSpPr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6428F5B5-866A-82B8-541E-6E37E50C01D5}"/>
                </a:ext>
              </a:extLst>
            </p:cNvPr>
            <p:cNvSpPr txBox="1"/>
            <p:nvPr/>
          </p:nvSpPr>
          <p:spPr>
            <a:xfrm>
              <a:off x="8829849" y="2156536"/>
              <a:ext cx="3252465" cy="830997"/>
            </a:xfrm>
            <a:prstGeom prst="rect">
              <a:avLst/>
            </a:prstGeom>
            <a:gradFill flip="none" rotWithShape="1">
              <a:gsLst>
                <a:gs pos="35000">
                  <a:schemeClr val="tx1">
                    <a:lumMod val="40000"/>
                    <a:lumOff val="60000"/>
                  </a:schemeClr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Double Aperture Magnet #1 assembly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1ADE4C04-2BCE-0968-076A-575077B4C9B4}"/>
                </a:ext>
              </a:extLst>
            </p:cNvPr>
            <p:cNvCxnSpPr>
              <a:cxnSpLocks/>
            </p:cNvCxnSpPr>
            <p:nvPr/>
          </p:nvCxnSpPr>
          <p:spPr>
            <a:xfrm>
              <a:off x="9955936" y="3000058"/>
              <a:ext cx="0" cy="309103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EA52EBEF-DCA4-EB98-68FA-826D68C39DBE}"/>
              </a:ext>
            </a:extLst>
          </p:cNvPr>
          <p:cNvGrpSpPr/>
          <p:nvPr/>
        </p:nvGrpSpPr>
        <p:grpSpPr>
          <a:xfrm>
            <a:off x="8603589" y="3665636"/>
            <a:ext cx="3389150" cy="993446"/>
            <a:chOff x="8669743" y="3664883"/>
            <a:chExt cx="3389150" cy="993446"/>
          </a:xfrm>
        </p:grpSpPr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F80FD165-B06A-3213-45EF-DB0C5DCFC2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364318" y="3664883"/>
              <a:ext cx="0" cy="384951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232EC89A-352C-7A19-A9E7-352F55605180}"/>
                </a:ext>
              </a:extLst>
            </p:cNvPr>
            <p:cNvSpPr txBox="1"/>
            <p:nvPr/>
          </p:nvSpPr>
          <p:spPr>
            <a:xfrm>
              <a:off x="8669743" y="4073554"/>
              <a:ext cx="3389150" cy="584775"/>
            </a:xfrm>
            <a:prstGeom prst="rect">
              <a:avLst/>
            </a:prstGeom>
            <a:gradFill flip="none" rotWithShape="1">
              <a:gsLst>
                <a:gs pos="56000">
                  <a:schemeClr val="tx1">
                    <a:lumMod val="40000"/>
                    <a:lumOff val="60000"/>
                  </a:schemeClr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Double Aperture Magnet Magnet #1 powering tests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21147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0FEFA-9649-7376-FD66-3118D5B4A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BOND baseline</a:t>
            </a:r>
            <a:endParaRPr lang="en-GB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8B599CD9-5253-AFEB-DB78-FDA55A69489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20455" y="1093794"/>
          <a:ext cx="10628340" cy="4670411"/>
        </p:xfrm>
        <a:graphic>
          <a:graphicData uri="http://schemas.openxmlformats.org/drawingml/2006/table">
            <a:tbl>
              <a:tblPr/>
              <a:tblGrid>
                <a:gridCol w="489598">
                  <a:extLst>
                    <a:ext uri="{9D8B030D-6E8A-4147-A177-3AD203B41FA5}">
                      <a16:colId xmlns:a16="http://schemas.microsoft.com/office/drawing/2014/main" val="132643093"/>
                    </a:ext>
                  </a:extLst>
                </a:gridCol>
                <a:gridCol w="1152596">
                  <a:extLst>
                    <a:ext uri="{9D8B030D-6E8A-4147-A177-3AD203B41FA5}">
                      <a16:colId xmlns:a16="http://schemas.microsoft.com/office/drawing/2014/main" val="3248460621"/>
                    </a:ext>
                  </a:extLst>
                </a:gridCol>
                <a:gridCol w="1152596">
                  <a:extLst>
                    <a:ext uri="{9D8B030D-6E8A-4147-A177-3AD203B41FA5}">
                      <a16:colId xmlns:a16="http://schemas.microsoft.com/office/drawing/2014/main" val="2999120256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1086846592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3547912714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3228570582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3391039497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2003121156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3043089959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850466610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896244215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3972533871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2788637476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817694067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810673517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4232818362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3508694622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4183151301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3082642969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2773628780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641909073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1579539628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600906375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3045584929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2144061437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3383304591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824313718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3320600228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1328460564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416912135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4217603921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3965514584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408365637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4180476842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1042510197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1519584268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1739717162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1038249977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1905340332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1521794326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291376727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2677372721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1679489161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4113159994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1671349316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493249758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3365543173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3819730095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1105462897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1716934868"/>
                    </a:ext>
                  </a:extLst>
                </a:gridCol>
                <a:gridCol w="152999">
                  <a:extLst>
                    <a:ext uri="{9D8B030D-6E8A-4147-A177-3AD203B41FA5}">
                      <a16:colId xmlns:a16="http://schemas.microsoft.com/office/drawing/2014/main" val="3218296707"/>
                    </a:ext>
                  </a:extLst>
                </a:gridCol>
                <a:gridCol w="489598">
                  <a:extLst>
                    <a:ext uri="{9D8B030D-6E8A-4147-A177-3AD203B41FA5}">
                      <a16:colId xmlns:a16="http://schemas.microsoft.com/office/drawing/2014/main" val="2057291979"/>
                    </a:ext>
                  </a:extLst>
                </a:gridCol>
              </a:tblGrid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6688803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8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SINGLE APERTURE BOND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998144"/>
                  </a:ext>
                </a:extLst>
              </a:tr>
              <a:tr h="181421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4">
                  <a:txBody>
                    <a:bodyPr/>
                    <a:lstStyle/>
                    <a:p>
                      <a:pPr algn="ctr" rtl="0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4">
                  <a:txBody>
                    <a:bodyPr/>
                    <a:lstStyle/>
                    <a:p>
                      <a:pPr algn="ctr" rtl="0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1596516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Sub-category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1930134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2D / 3D Conceptual design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AE9F8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985297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GB" sz="5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design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3D CAD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9273489"/>
                  </a:ext>
                </a:extLst>
              </a:tr>
              <a:tr h="37214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Drawings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parallelized for the moment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4115027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590423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Reception at CERN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0175277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GB" sz="5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Winding &amp; Reaction tooling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3D CAD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4603051"/>
                  </a:ext>
                </a:extLst>
              </a:tr>
              <a:tr h="37214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Drawings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parallelized for the moment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3247159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4540648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Reception at CERN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5262466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GB" sz="5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Impregnation tooling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3D CAD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55218"/>
                  </a:ext>
                </a:extLst>
              </a:tr>
              <a:tr h="37214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Drawings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parallelized for the moment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9793828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2716230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Reception at CERN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1940111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GB" sz="5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Magnet structure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3D CAD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0489157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Drawings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1928851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9199956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Reception at CERN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6069549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GB" sz="5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Conductor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Copper run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4448649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Nb3Sn run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824685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Nb3Sn insulation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8693683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Insulated Nb3Sn delivery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8159169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GB" sz="5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Trial / copper coil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Winding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6236427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Reaction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3782883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Impregnation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1001924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Finishing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0765428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GB" sz="5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Nb3Sn Coil 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Winding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3367834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Reaction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0405616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Impregnation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6714558"/>
                  </a:ext>
                </a:extLst>
              </a:tr>
              <a:tr h="116295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Finishing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0896848"/>
                  </a:ext>
                </a:extLst>
              </a:tr>
            </a:tbl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53254-AC8B-AAEB-FD7F-1BEB45EB02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DF95FC1-4924-BDFD-D7DF-ECEA7BC06919}"/>
              </a:ext>
            </a:extLst>
          </p:cNvPr>
          <p:cNvCxnSpPr>
            <a:cxnSpLocks/>
          </p:cNvCxnSpPr>
          <p:nvPr/>
        </p:nvCxnSpPr>
        <p:spPr>
          <a:xfrm flipV="1">
            <a:off x="4819128" y="1672523"/>
            <a:ext cx="0" cy="19542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9B2C7D4-0B1B-4EC8-85B8-47CDBCEFEDC8}"/>
              </a:ext>
            </a:extLst>
          </p:cNvPr>
          <p:cNvCxnSpPr>
            <a:cxnSpLocks/>
          </p:cNvCxnSpPr>
          <p:nvPr/>
        </p:nvCxnSpPr>
        <p:spPr>
          <a:xfrm>
            <a:off x="7996563" y="4605918"/>
            <a:ext cx="0" cy="10398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6">
            <a:extLst>
              <a:ext uri="{FF2B5EF4-FFF2-40B4-BE49-F238E27FC236}">
                <a16:creationId xmlns:a16="http://schemas.microsoft.com/office/drawing/2014/main" id="{B5E8F2CE-4830-E90A-FB60-3261B57250E5}"/>
              </a:ext>
            </a:extLst>
          </p:cNvPr>
          <p:cNvSpPr txBox="1"/>
          <p:nvPr/>
        </p:nvSpPr>
        <p:spPr>
          <a:xfrm>
            <a:off x="7722296" y="4177293"/>
            <a:ext cx="1193716" cy="76944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/>
              <a:t>Launch manufacturing drawings 5-m</a:t>
            </a:r>
            <a:r>
              <a:rPr lang="en-GB" sz="1100" baseline="0"/>
              <a:t> long block</a:t>
            </a:r>
            <a:endParaRPr lang="en-GB" sz="1100"/>
          </a:p>
        </p:txBody>
      </p:sp>
    </p:spTree>
    <p:extLst>
      <p:ext uri="{BB962C8B-B14F-4D97-AF65-F5344CB8AC3E}">
        <p14:creationId xmlns:p14="http://schemas.microsoft.com/office/powerpoint/2010/main" val="3085562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9C97-C0D8-F3D6-9857-BFFE65504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7638B3-64CF-5458-7A44-03825D8F5A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84A590-66A4-FA2F-68CC-0E29C3060A0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3433" y="3928826"/>
            <a:ext cx="3747784" cy="131973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F94B162-3DA5-222E-C7B5-D9ED8EA7840C}"/>
              </a:ext>
            </a:extLst>
          </p:cNvPr>
          <p:cNvSpPr txBox="1">
            <a:spLocks/>
          </p:cNvSpPr>
          <p:nvPr/>
        </p:nvSpPr>
        <p:spPr>
          <a:xfrm>
            <a:off x="609600" y="1093902"/>
            <a:ext cx="11214970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Among the options for FCC-</a:t>
            </a:r>
            <a:r>
              <a:rPr lang="en-US" sz="2000" dirty="0" err="1"/>
              <a:t>hh</a:t>
            </a:r>
            <a:r>
              <a:rPr lang="en-US" sz="2000" dirty="0"/>
              <a:t> main dipoles, CERN is exploring (within HFM) a block-type design with flared ends:</a:t>
            </a:r>
          </a:p>
          <a:p>
            <a:pPr lvl="1"/>
            <a:r>
              <a:rPr lang="en-US" sz="1600" dirty="0"/>
              <a:t>Interesting option to build 14 T magnets using </a:t>
            </a:r>
            <a:r>
              <a:rPr lang="en-US" sz="1600" b="1" dirty="0"/>
              <a:t>only 2 double-layer </a:t>
            </a:r>
            <a:r>
              <a:rPr lang="en-US" sz="1600" dirty="0"/>
              <a:t>coils (design allows for the use of large cables thanks to the topology of coil ends)</a:t>
            </a:r>
          </a:p>
          <a:p>
            <a:pPr lvl="1"/>
            <a:r>
              <a:rPr lang="en-US" sz="1600" dirty="0"/>
              <a:t>Limited experience today at an accelerator scale, only built R&amp;D or one-of-a-kind magnets of this type so-far.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61035B0-7B6A-5EE8-77EE-93539084E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6683" y="3510400"/>
            <a:ext cx="2791434" cy="2253698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23260D71-98BD-986C-BAEB-70BF893B80D6}"/>
              </a:ext>
            </a:extLst>
          </p:cNvPr>
          <p:cNvGrpSpPr/>
          <p:nvPr/>
        </p:nvGrpSpPr>
        <p:grpSpPr>
          <a:xfrm>
            <a:off x="586001" y="3031299"/>
            <a:ext cx="3260979" cy="2858059"/>
            <a:chOff x="586001" y="3031299"/>
            <a:chExt cx="3260979" cy="285805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DA819C2-3E27-282C-2A19-69F79BF31BA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6001" y="3192371"/>
              <a:ext cx="3260979" cy="2696987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DE3B3EA-8ED6-9EB1-A0AE-CD21FEA18E3B}"/>
                </a:ext>
              </a:extLst>
            </p:cNvPr>
            <p:cNvSpPr/>
            <p:nvPr/>
          </p:nvSpPr>
          <p:spPr>
            <a:xfrm>
              <a:off x="2248422" y="3031299"/>
              <a:ext cx="626301" cy="2129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57431809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F6C294-5C8D-8006-873A-C699B46042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FC2C8-C3AB-E596-2CD5-9952B1F11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aspects – open ideas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360C7F-C60A-126A-00FE-ADD41FE2B6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438267"/>
            <a:ext cx="10969139" cy="4670196"/>
          </a:xfrm>
        </p:spPr>
        <p:txBody>
          <a:bodyPr/>
          <a:lstStyle/>
          <a:p>
            <a:pPr marL="36576" indent="0">
              <a:buNone/>
            </a:pPr>
            <a:r>
              <a:rPr lang="en-US" sz="2000" dirty="0"/>
              <a:t>Some open questions:</a:t>
            </a:r>
          </a:p>
          <a:p>
            <a:pPr marL="36576" indent="0">
              <a:buNone/>
            </a:pPr>
            <a:r>
              <a:rPr lang="en-US" sz="2000" dirty="0"/>
              <a:t>- </a:t>
            </a:r>
            <a:r>
              <a:rPr lang="en-GB" sz="2000" dirty="0"/>
              <a:t>Shall we think on making the manufacturing tooling compatible with a 40x1.1 strand coil?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BBEB1E-F9DB-6517-19EC-56EC67685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92042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26BF1-9226-9547-449E-209CE0C35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Winding tests at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16F94-C346-BFDE-F997-57E862F0167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JC Perez / September 19th 2024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654E6E-67E6-656A-0BD9-AC47E33FDD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TE-HFM Workshop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66A647-4F81-23BA-463A-6D75A842B2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3659DD-DC13-E000-DD95-A29840104247}"/>
              </a:ext>
            </a:extLst>
          </p:cNvPr>
          <p:cNvSpPr txBox="1"/>
          <p:nvPr/>
        </p:nvSpPr>
        <p:spPr>
          <a:xfrm>
            <a:off x="9773607" y="5986980"/>
            <a:ext cx="23509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Courtesy of E. Fernandez Mora</a:t>
            </a: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A28990EE-BA70-EA20-DFC0-9555B7601C2C}"/>
              </a:ext>
            </a:extLst>
          </p:cNvPr>
          <p:cNvSpPr txBox="1">
            <a:spLocks/>
          </p:cNvSpPr>
          <p:nvPr/>
        </p:nvSpPr>
        <p:spPr>
          <a:xfrm>
            <a:off x="144159" y="1192752"/>
            <a:ext cx="3375848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44 strands x 1.1 mm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E7940A0-6374-68FD-EBC7-2BD8A71C51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71" y="4177971"/>
            <a:ext cx="1990059" cy="1069436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7860AA60-1A2F-6A32-672D-89EF301FEF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7695" y="3977536"/>
            <a:ext cx="1379715" cy="149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itle 8">
            <a:extLst>
              <a:ext uri="{FF2B5EF4-FFF2-40B4-BE49-F238E27FC236}">
                <a16:creationId xmlns:a16="http://schemas.microsoft.com/office/drawing/2014/main" id="{C3D9A7C3-135C-EE27-ACE6-838C1E04DA24}"/>
              </a:ext>
            </a:extLst>
          </p:cNvPr>
          <p:cNvSpPr txBox="1">
            <a:spLocks/>
          </p:cNvSpPr>
          <p:nvPr/>
        </p:nvSpPr>
        <p:spPr>
          <a:xfrm>
            <a:off x="9708023" y="1253981"/>
            <a:ext cx="2317942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Final tests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6EBF3FC-FF64-1F0A-7A47-1300899F582A}"/>
              </a:ext>
            </a:extLst>
          </p:cNvPr>
          <p:cNvCxnSpPr>
            <a:cxnSpLocks/>
          </p:cNvCxnSpPr>
          <p:nvPr/>
        </p:nvCxnSpPr>
        <p:spPr>
          <a:xfrm>
            <a:off x="3525044" y="1338031"/>
            <a:ext cx="0" cy="4640477"/>
          </a:xfrm>
          <a:prstGeom prst="line">
            <a:avLst/>
          </a:prstGeom>
          <a:noFill/>
          <a:ln w="19050" cap="flat" cmpd="sng" algn="ctr">
            <a:solidFill>
              <a:srgbClr val="DDDDDD"/>
            </a:soli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DA5C969B-A7ED-B039-1DAC-6D0680B49E6C}"/>
              </a:ext>
            </a:extLst>
          </p:cNvPr>
          <p:cNvSpPr txBox="1"/>
          <p:nvPr/>
        </p:nvSpPr>
        <p:spPr>
          <a:xfrm>
            <a:off x="9181817" y="1749594"/>
            <a:ext cx="2972206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28650" marR="0" lvl="1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Experimental validation and consolidation of the new baseline</a:t>
            </a:r>
          </a:p>
          <a:p>
            <a:pPr marL="1085850" marR="0" lvl="2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28650" marR="0" lvl="1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Additional winding test to explore the impact of the winding tension.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44" name="Picture 43" descr="A close-up of a machine&#10;&#10;Description automatically generated">
            <a:extLst>
              <a:ext uri="{FF2B5EF4-FFF2-40B4-BE49-F238E27FC236}">
                <a16:creationId xmlns:a16="http://schemas.microsoft.com/office/drawing/2014/main" id="{70CB3480-EC0D-3CC9-DF7A-47C0C60F3D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93970" y="3183543"/>
            <a:ext cx="2161466" cy="1147529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8DABF97-953E-F6C5-5D16-BF5E5BDEA095}"/>
              </a:ext>
            </a:extLst>
          </p:cNvPr>
          <p:cNvCxnSpPr>
            <a:cxnSpLocks/>
          </p:cNvCxnSpPr>
          <p:nvPr/>
        </p:nvCxnSpPr>
        <p:spPr>
          <a:xfrm>
            <a:off x="9562609" y="1294020"/>
            <a:ext cx="0" cy="4640477"/>
          </a:xfrm>
          <a:prstGeom prst="line">
            <a:avLst/>
          </a:prstGeom>
          <a:noFill/>
          <a:ln w="19050" cap="flat" cmpd="sng" algn="ctr">
            <a:solidFill>
              <a:srgbClr val="DDDDDD"/>
            </a:soli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40F0B5EA-429F-4DE5-40EE-23D6601C8B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15700" y="4427447"/>
            <a:ext cx="2161465" cy="120663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B26877A-A4E5-E4C1-5B78-02CABC0A22F1}"/>
              </a:ext>
            </a:extLst>
          </p:cNvPr>
          <p:cNvSpPr txBox="1"/>
          <p:nvPr/>
        </p:nvSpPr>
        <p:spPr>
          <a:xfrm>
            <a:off x="0" y="5821347"/>
            <a:ext cx="3425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Courtesy of D. Pulikowski, PhD. Thesis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[https://cds.cern.ch/record/2641140/files/CERN-THESIS-2018-181.pdf]</a:t>
            </a:r>
          </a:p>
        </p:txBody>
      </p:sp>
      <p:sp>
        <p:nvSpPr>
          <p:cNvPr id="17" name="Title 8">
            <a:extLst>
              <a:ext uri="{FF2B5EF4-FFF2-40B4-BE49-F238E27FC236}">
                <a16:creationId xmlns:a16="http://schemas.microsoft.com/office/drawing/2014/main" id="{FF5275FF-4AA7-FC6F-2D15-B2EA1843B988}"/>
              </a:ext>
            </a:extLst>
          </p:cNvPr>
          <p:cNvSpPr txBox="1">
            <a:spLocks/>
          </p:cNvSpPr>
          <p:nvPr/>
        </p:nvSpPr>
        <p:spPr>
          <a:xfrm>
            <a:off x="3680065" y="1228746"/>
            <a:ext cx="3924031" cy="422104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Initial tests performed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F90CBF-9BFD-06AC-15FE-677FBA2E1F7F}"/>
              </a:ext>
            </a:extLst>
          </p:cNvPr>
          <p:cNvSpPr txBox="1"/>
          <p:nvPr/>
        </p:nvSpPr>
        <p:spPr>
          <a:xfrm>
            <a:off x="3335114" y="3307392"/>
            <a:ext cx="60820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Combined easy-way and hard-way bending tests → </a:t>
            </a:r>
            <a:r>
              <a:rPr kumimoji="0" lang="en-GB" sz="1100" b="1" i="0" u="sng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Focus on 44 strands x 1.1 mm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005F9A9-D401-0616-ECAB-8E861482E68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983" y="1766160"/>
            <a:ext cx="3186191" cy="117710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B33AA78-E598-2CDC-6FE4-F6C4F99F3A28}"/>
              </a:ext>
            </a:extLst>
          </p:cNvPr>
          <p:cNvSpPr txBox="1"/>
          <p:nvPr/>
        </p:nvSpPr>
        <p:spPr>
          <a:xfrm>
            <a:off x="3561411" y="2196030"/>
            <a:ext cx="26505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85850" marR="0" lvl="2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US" sz="12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easy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-way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12 mm</a:t>
            </a:r>
          </a:p>
          <a:p>
            <a:pPr marL="1085850" marR="0" lvl="2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US" sz="12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easy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-way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13 mm</a:t>
            </a:r>
          </a:p>
          <a:p>
            <a:pPr marL="1085850" marR="0" lvl="2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US" sz="12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easy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-way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14.8 mm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C87416-B3A5-2CCA-0AC1-DC52F4F051CB}"/>
              </a:ext>
            </a:extLst>
          </p:cNvPr>
          <p:cNvSpPr txBox="1"/>
          <p:nvPr/>
        </p:nvSpPr>
        <p:spPr>
          <a:xfrm>
            <a:off x="2402799" y="2912289"/>
            <a:ext cx="739894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marR="0" lvl="2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our baseline cable architecture (44 strands x 1.1 mm), all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tests were successfully completed.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070E30-43EE-7E2C-ACED-5622E0BA0D0C}"/>
              </a:ext>
            </a:extLst>
          </p:cNvPr>
          <p:cNvSpPr txBox="1"/>
          <p:nvPr/>
        </p:nvSpPr>
        <p:spPr>
          <a:xfrm>
            <a:off x="3797847" y="3694721"/>
            <a:ext cx="568712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85850" marR="0" lvl="2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US" sz="12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easy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-way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13 mm &amp;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GB" sz="12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hard</a:t>
            </a:r>
            <a:r>
              <a:rPr kumimoji="0" lang="en-GB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-way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from 275 to 450 mm</a:t>
            </a:r>
          </a:p>
          <a:p>
            <a:pPr marL="1543050" marR="0" lvl="3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543050" marR="0" lvl="3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Strand instabilities and pop-outs identified. </a:t>
            </a:r>
          </a:p>
          <a:p>
            <a:pPr marL="1085850" marR="0" lvl="2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085850" marR="0" lvl="2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US" sz="12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easy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-way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15 mm &amp;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GB" sz="12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hard</a:t>
            </a:r>
            <a:r>
              <a:rPr kumimoji="0" lang="en-GB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-way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350 and 450 mm</a:t>
            </a:r>
          </a:p>
          <a:p>
            <a:pPr marL="1543050" marR="0" lvl="3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543050" marR="0" lvl="3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450 mm → feasible. In general, cable stable.</a:t>
            </a:r>
          </a:p>
          <a:p>
            <a:pPr marL="1371600" marR="0" lvl="3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	No pop-outs identified.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27B4E3C-B9F4-CCB8-CEF1-A800AE0B7539}"/>
              </a:ext>
            </a:extLst>
          </p:cNvPr>
          <p:cNvSpPr txBox="1"/>
          <p:nvPr/>
        </p:nvSpPr>
        <p:spPr>
          <a:xfrm>
            <a:off x="2901473" y="5289790"/>
            <a:ext cx="666113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Decision made to take a safety margin and to align with previous experience (FRESCA2) → increase the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US" sz="11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hard</a:t>
            </a:r>
            <a:r>
              <a:rPr kumimoji="0" lang="en-US" sz="1100" b="0" i="0" u="none" strike="noStrike" kern="1200" cap="none" spc="0" normalizeH="0" baseline="-2500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-way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to 750 mm (small impact in coil length, ~52 mm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1E625B-3449-7763-E2E1-CBCADC0CBBF0}"/>
              </a:ext>
            </a:extLst>
          </p:cNvPr>
          <p:cNvSpPr txBox="1"/>
          <p:nvPr/>
        </p:nvSpPr>
        <p:spPr>
          <a:xfrm>
            <a:off x="3042293" y="5859584"/>
            <a:ext cx="63059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marR="0" lvl="2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design baseline: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US" sz="1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easy</a:t>
            </a:r>
            <a:r>
              <a:rPr kumimoji="0" lang="en-US" sz="14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-way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15 mm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&amp;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GB" sz="1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hard</a:t>
            </a:r>
            <a:r>
              <a:rPr kumimoji="0" lang="en-GB" sz="14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-way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750 mm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20B768D-4575-42E3-2555-F47456FB7943}"/>
              </a:ext>
            </a:extLst>
          </p:cNvPr>
          <p:cNvSpPr txBox="1"/>
          <p:nvPr/>
        </p:nvSpPr>
        <p:spPr>
          <a:xfrm>
            <a:off x="3330773" y="1735079"/>
            <a:ext cx="26661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Easy-way bending tests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6656C7-1FAA-2AF1-33D3-99315056866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4326" y="2849924"/>
            <a:ext cx="1939573" cy="98870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4A2911A-7017-A646-5DCB-F1BCE7EA20A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7979" y="1775840"/>
            <a:ext cx="2224038" cy="982828"/>
          </a:xfrm>
          <a:prstGeom prst="rect">
            <a:avLst/>
          </a:prstGeom>
          <a:ln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72155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9" grpId="0"/>
      <p:bldP spid="43" grpId="0"/>
      <p:bldP spid="16" grpId="0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2C11EA-F31A-CB40-1CD0-AE96453000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E69E8-E9FA-8EDD-D6CB-D0182649A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options (3D)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E345B8-D5EA-B444-BFA4-B48DA68329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FE7169-B14F-B9D1-AC30-715DD9627A1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481" t="39941" r="60008" b="27539"/>
          <a:stretch/>
        </p:blipFill>
        <p:spPr>
          <a:xfrm>
            <a:off x="1766067" y="2905122"/>
            <a:ext cx="3387333" cy="1614347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307310E-3DC3-D9A6-3EF9-D859C24FA4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645" y="1316376"/>
            <a:ext cx="10371341" cy="1537970"/>
          </a:xfrm>
        </p:spPr>
        <p:txBody>
          <a:bodyPr/>
          <a:lstStyle/>
          <a:p>
            <a:r>
              <a:rPr lang="en-US" sz="1600" dirty="0"/>
              <a:t>For the flared-end geometry, we propose to use the same strategy for the definition of the parameters as in BOND. Today for the short we have:</a:t>
            </a:r>
          </a:p>
          <a:p>
            <a:pPr lvl="1"/>
            <a:r>
              <a:rPr lang="en-US" sz="1600" dirty="0"/>
              <a:t>Curvature radius = 750 mm</a:t>
            </a:r>
          </a:p>
          <a:p>
            <a:pPr lvl="1"/>
            <a:r>
              <a:rPr lang="en-US" sz="1600" dirty="0"/>
              <a:t>Angle = 7 Deg</a:t>
            </a:r>
          </a:p>
          <a:p>
            <a:pPr lvl="1"/>
            <a:r>
              <a:rPr lang="en-US" sz="1600" dirty="0"/>
              <a:t>Straight ramp = 178.4 mm</a:t>
            </a:r>
          </a:p>
          <a:p>
            <a:pPr lvl="1"/>
            <a:endParaRPr lang="en-US" sz="16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CF1EF79-9043-E949-B087-635E252DC2C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169"/>
          <a:stretch/>
        </p:blipFill>
        <p:spPr>
          <a:xfrm>
            <a:off x="7837088" y="2095160"/>
            <a:ext cx="2737247" cy="228905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56F2E51-C25A-39AD-BB59-905E64B064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7088" y="4528799"/>
            <a:ext cx="2828169" cy="135426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DE7820B-F301-25FA-FC31-8FC63A9F07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9050" t="40014" b="27466"/>
          <a:stretch/>
        </p:blipFill>
        <p:spPr>
          <a:xfrm>
            <a:off x="1485640" y="4086438"/>
            <a:ext cx="5000926" cy="1614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05943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CACBA2-06EF-72E5-5655-B72F87CF08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F6B8C-FEFF-7AB5-12C4-8DE606AA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the V-pad insert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706CA-872E-03F6-EA8F-B1ED282BDA5D}"/>
              </a:ext>
            </a:extLst>
          </p:cNvPr>
          <p:cNvSpPr txBox="1">
            <a:spLocks/>
          </p:cNvSpPr>
          <p:nvPr/>
        </p:nvSpPr>
        <p:spPr>
          <a:xfrm>
            <a:off x="522266" y="1294258"/>
            <a:ext cx="10969139" cy="1097639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We also check what is the impact of the V-pad notch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3483032-FEB4-109E-C3B5-991977F7E241}"/>
              </a:ext>
            </a:extLst>
          </p:cNvPr>
          <p:cNvSpPr txBox="1"/>
          <p:nvPr/>
        </p:nvSpPr>
        <p:spPr>
          <a:xfrm>
            <a:off x="2029466" y="2012287"/>
            <a:ext cx="36181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5-m coil in conceptual iron</a:t>
            </a:r>
            <a:endParaRPr lang="en-GB" sz="1600" b="1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106583B-DF1A-0F15-7F74-860960A53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4391" y="2310616"/>
            <a:ext cx="3215911" cy="324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550405-4B59-0690-2FFE-C3E0A68AC8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8889" y="2310616"/>
            <a:ext cx="3230400" cy="324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23B55CB-F541-8C2C-20DC-FA70648A5E49}"/>
              </a:ext>
            </a:extLst>
          </p:cNvPr>
          <p:cNvSpPr txBox="1"/>
          <p:nvPr/>
        </p:nvSpPr>
        <p:spPr>
          <a:xfrm>
            <a:off x="6184989" y="2009971"/>
            <a:ext cx="36181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5-m coil in BOND-type iron</a:t>
            </a:r>
            <a:endParaRPr lang="en-GB" sz="1600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2BC8D7A-9111-F58C-B5B8-F7CF2CDE2C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2425" y="2932714"/>
            <a:ext cx="2130363" cy="18710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EF9D1A5-764E-B01F-1DA2-EB096C093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02" y="2932714"/>
            <a:ext cx="2100289" cy="1881183"/>
          </a:xfrm>
          <a:prstGeom prst="rect">
            <a:avLst/>
          </a:prstGeom>
        </p:spPr>
      </p:pic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1E895C00-DDAA-90D0-ADEC-EFD9676B65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9488147"/>
              </p:ext>
            </p:extLst>
          </p:nvPr>
        </p:nvGraphicFramePr>
        <p:xfrm>
          <a:off x="1910219" y="1322388"/>
          <a:ext cx="7822504" cy="4670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057640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EDB27-F44C-74F6-22CD-D73101AAE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5-m length coil demonstration plan: Option 1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9182F-EAAA-EC29-1AEA-186BE84B18D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Susana Izquierdo Bermudez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D8B3E-5A50-3C71-F5CE-CBB35C0305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EDCBB0D-F4BD-E7DD-91A6-C5C0461DB3CA}"/>
              </a:ext>
            </a:extLst>
          </p:cNvPr>
          <p:cNvGrpSpPr/>
          <p:nvPr/>
        </p:nvGrpSpPr>
        <p:grpSpPr>
          <a:xfrm>
            <a:off x="270934" y="2908732"/>
            <a:ext cx="11650132" cy="1176268"/>
            <a:chOff x="827583" y="2289440"/>
            <a:chExt cx="7919989" cy="548028"/>
          </a:xfrm>
          <a:solidFill>
            <a:schemeClr val="accent2"/>
          </a:solidFill>
        </p:grpSpPr>
        <p:sp>
          <p:nvSpPr>
            <p:cNvPr id="8" name="Right Arrow 8">
              <a:extLst>
                <a:ext uri="{FF2B5EF4-FFF2-40B4-BE49-F238E27FC236}">
                  <a16:creationId xmlns:a16="http://schemas.microsoft.com/office/drawing/2014/main" id="{D0647401-29D4-B1E5-8206-97029ED0193C}"/>
                </a:ext>
              </a:extLst>
            </p:cNvPr>
            <p:cNvSpPr/>
            <p:nvPr/>
          </p:nvSpPr>
          <p:spPr>
            <a:xfrm>
              <a:off x="827583" y="2427734"/>
              <a:ext cx="7919989" cy="288032"/>
            </a:xfrm>
            <a:prstGeom prst="rightArrow">
              <a:avLst/>
            </a:prstGeom>
            <a:grp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4FCFEC9-3690-D71E-3336-F2C3323C5291}"/>
                </a:ext>
              </a:extLst>
            </p:cNvPr>
            <p:cNvCxnSpPr>
              <a:cxnSpLocks/>
            </p:cNvCxnSpPr>
            <p:nvPr/>
          </p:nvCxnSpPr>
          <p:spPr>
            <a:xfrm>
              <a:off x="1475648" y="2289440"/>
              <a:ext cx="0" cy="504056"/>
            </a:xfrm>
            <a:prstGeom prst="line">
              <a:avLst/>
            </a:prstGeom>
            <a:grpFill/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C0716DA-2CD4-AF5B-6C81-26799F988603}"/>
                </a:ext>
              </a:extLst>
            </p:cNvPr>
            <p:cNvSpPr txBox="1"/>
            <p:nvPr/>
          </p:nvSpPr>
          <p:spPr>
            <a:xfrm>
              <a:off x="1646281" y="2729922"/>
              <a:ext cx="513869" cy="10754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900" dirty="0"/>
                <a:t>Q3_2024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90DEDA82-4F1C-A5C6-92A6-5D2D66543F81}"/>
              </a:ext>
            </a:extLst>
          </p:cNvPr>
          <p:cNvSpPr txBox="1"/>
          <p:nvPr/>
        </p:nvSpPr>
        <p:spPr>
          <a:xfrm>
            <a:off x="2653603" y="3847741"/>
            <a:ext cx="755890" cy="23083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900" dirty="0"/>
              <a:t>Q4_2024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171FE3-924C-3CF5-3142-14D592D8F2D1}"/>
              </a:ext>
            </a:extLst>
          </p:cNvPr>
          <p:cNvSpPr txBox="1"/>
          <p:nvPr/>
        </p:nvSpPr>
        <p:spPr>
          <a:xfrm>
            <a:off x="3831985" y="3838235"/>
            <a:ext cx="755890" cy="23083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900" dirty="0"/>
              <a:t>Q1_2025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9F4F08-120C-D999-7FDD-A7AB4E58743A}"/>
              </a:ext>
            </a:extLst>
          </p:cNvPr>
          <p:cNvSpPr txBox="1"/>
          <p:nvPr/>
        </p:nvSpPr>
        <p:spPr>
          <a:xfrm>
            <a:off x="4949770" y="3832565"/>
            <a:ext cx="755890" cy="23083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900" dirty="0"/>
              <a:t>Q2_2025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9082D24-19A3-17F5-4C3A-CE686E34B7FB}"/>
              </a:ext>
            </a:extLst>
          </p:cNvPr>
          <p:cNvSpPr txBox="1"/>
          <p:nvPr/>
        </p:nvSpPr>
        <p:spPr>
          <a:xfrm>
            <a:off x="6120299" y="3832565"/>
            <a:ext cx="755890" cy="23083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900" dirty="0"/>
              <a:t>Q3_2025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B78B7D1-FDFF-03E5-AF87-2829C8425503}"/>
              </a:ext>
            </a:extLst>
          </p:cNvPr>
          <p:cNvSpPr txBox="1"/>
          <p:nvPr/>
        </p:nvSpPr>
        <p:spPr>
          <a:xfrm>
            <a:off x="7274595" y="3819754"/>
            <a:ext cx="755890" cy="23083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900" dirty="0"/>
              <a:t>Q4_2025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FE0DDAD-453C-FF63-2AB4-008604BF335A}"/>
              </a:ext>
            </a:extLst>
          </p:cNvPr>
          <p:cNvSpPr txBox="1"/>
          <p:nvPr/>
        </p:nvSpPr>
        <p:spPr>
          <a:xfrm>
            <a:off x="8466084" y="3830185"/>
            <a:ext cx="755890" cy="23083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900" dirty="0"/>
              <a:t>Q1_2026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B780CE5-F70E-FEAF-876F-224E665C9426}"/>
              </a:ext>
            </a:extLst>
          </p:cNvPr>
          <p:cNvSpPr txBox="1"/>
          <p:nvPr/>
        </p:nvSpPr>
        <p:spPr>
          <a:xfrm>
            <a:off x="9608428" y="3820209"/>
            <a:ext cx="755890" cy="23083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900" dirty="0"/>
              <a:t>Q2_2026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576CCD0-5C7A-2418-52CB-EBC82EE74308}"/>
              </a:ext>
            </a:extLst>
          </p:cNvPr>
          <p:cNvGrpSpPr/>
          <p:nvPr/>
        </p:nvGrpSpPr>
        <p:grpSpPr>
          <a:xfrm>
            <a:off x="6001178" y="2117751"/>
            <a:ext cx="3615101" cy="1218108"/>
            <a:chOff x="6001178" y="2117751"/>
            <a:chExt cx="3615101" cy="1218108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B4F5AAE-CDEA-1AC2-9445-B8395877E5DE}"/>
                </a:ext>
              </a:extLst>
            </p:cNvPr>
            <p:cNvSpPr txBox="1"/>
            <p:nvPr/>
          </p:nvSpPr>
          <p:spPr>
            <a:xfrm>
              <a:off x="6001178" y="2117751"/>
              <a:ext cx="3025747" cy="338554"/>
            </a:xfrm>
            <a:prstGeom prst="rect">
              <a:avLst/>
            </a:prstGeom>
            <a:solidFill>
              <a:srgbClr val="92D050"/>
            </a:soli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Trial Copper Coil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9FCC5B81-0839-15D5-AC6F-0BE056EFB9A4}"/>
                </a:ext>
              </a:extLst>
            </p:cNvPr>
            <p:cNvCxnSpPr>
              <a:cxnSpLocks/>
            </p:cNvCxnSpPr>
            <p:nvPr/>
          </p:nvCxnSpPr>
          <p:spPr>
            <a:xfrm>
              <a:off x="6316975" y="2472210"/>
              <a:ext cx="0" cy="853783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E913FB2-422C-527B-80E5-11B0F28A1092}"/>
                </a:ext>
              </a:extLst>
            </p:cNvPr>
            <p:cNvSpPr txBox="1"/>
            <p:nvPr/>
          </p:nvSpPr>
          <p:spPr>
            <a:xfrm>
              <a:off x="6590532" y="2517904"/>
              <a:ext cx="3025747" cy="338554"/>
            </a:xfrm>
            <a:prstGeom prst="rect">
              <a:avLst/>
            </a:prstGeom>
            <a:solidFill>
              <a:srgbClr val="92D050"/>
            </a:soli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1</a:t>
              </a:r>
              <a:r>
                <a:rPr lang="en-GB" sz="1600" baseline="30000" dirty="0"/>
                <a:t>st</a:t>
              </a:r>
              <a:r>
                <a:rPr lang="en-GB" sz="1600" dirty="0"/>
                <a:t> Nb</a:t>
              </a:r>
              <a:r>
                <a:rPr lang="en-GB" sz="1600" baseline="-25000" dirty="0"/>
                <a:t>3</a:t>
              </a:r>
              <a:r>
                <a:rPr lang="en-GB" sz="1600" dirty="0"/>
                <a:t>Sn Coil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7242FB38-C7AF-7074-D2F9-FE486A0466BE}"/>
                </a:ext>
              </a:extLst>
            </p:cNvPr>
            <p:cNvCxnSpPr>
              <a:cxnSpLocks/>
            </p:cNvCxnSpPr>
            <p:nvPr/>
          </p:nvCxnSpPr>
          <p:spPr>
            <a:xfrm>
              <a:off x="7754013" y="2878510"/>
              <a:ext cx="0" cy="457349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B19754B2-CB3E-2924-3B30-D17349B09EF1}"/>
              </a:ext>
            </a:extLst>
          </p:cNvPr>
          <p:cNvSpPr txBox="1"/>
          <p:nvPr/>
        </p:nvSpPr>
        <p:spPr>
          <a:xfrm rot="16200000">
            <a:off x="-870886" y="1854667"/>
            <a:ext cx="2133918" cy="4001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2000" b="1" dirty="0"/>
              <a:t>1-m length coils</a:t>
            </a:r>
            <a:endParaRPr lang="en-GB" sz="20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5CCBAD3-F02E-FF61-C149-40458D213751}"/>
              </a:ext>
            </a:extLst>
          </p:cNvPr>
          <p:cNvSpPr txBox="1"/>
          <p:nvPr/>
        </p:nvSpPr>
        <p:spPr>
          <a:xfrm rot="16200000">
            <a:off x="-866902" y="4890010"/>
            <a:ext cx="2133918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b="1" dirty="0"/>
              <a:t>5-m length coils</a:t>
            </a:r>
            <a:endParaRPr lang="en-GB" sz="2000" b="1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AC90DAB-05C6-AD46-D71F-13EB53AC702E}"/>
              </a:ext>
            </a:extLst>
          </p:cNvPr>
          <p:cNvCxnSpPr>
            <a:cxnSpLocks/>
          </p:cNvCxnSpPr>
          <p:nvPr/>
        </p:nvCxnSpPr>
        <p:spPr>
          <a:xfrm>
            <a:off x="2389368" y="2941218"/>
            <a:ext cx="0" cy="1081888"/>
          </a:xfrm>
          <a:prstGeom prst="line">
            <a:avLst/>
          </a:prstGeom>
          <a:ln>
            <a:solidFill>
              <a:srgbClr val="0016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47C3A20-4A62-ED82-C085-C7D883B1F1C1}"/>
              </a:ext>
            </a:extLst>
          </p:cNvPr>
          <p:cNvCxnSpPr>
            <a:cxnSpLocks/>
          </p:cNvCxnSpPr>
          <p:nvPr/>
        </p:nvCxnSpPr>
        <p:spPr>
          <a:xfrm>
            <a:off x="3562256" y="2968699"/>
            <a:ext cx="0" cy="1081888"/>
          </a:xfrm>
          <a:prstGeom prst="line">
            <a:avLst/>
          </a:prstGeom>
          <a:ln w="38100">
            <a:solidFill>
              <a:srgbClr val="0016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B92D5AF-7081-89C6-04CC-10FFEA97F5C0}"/>
              </a:ext>
            </a:extLst>
          </p:cNvPr>
          <p:cNvCxnSpPr>
            <a:cxnSpLocks/>
          </p:cNvCxnSpPr>
          <p:nvPr/>
        </p:nvCxnSpPr>
        <p:spPr>
          <a:xfrm>
            <a:off x="4727400" y="3003112"/>
            <a:ext cx="0" cy="1081888"/>
          </a:xfrm>
          <a:prstGeom prst="line">
            <a:avLst/>
          </a:prstGeom>
          <a:ln>
            <a:solidFill>
              <a:srgbClr val="0016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F4A8F80-4167-2C6E-4CB1-F5E211DD7FC3}"/>
              </a:ext>
            </a:extLst>
          </p:cNvPr>
          <p:cNvCxnSpPr>
            <a:cxnSpLocks/>
          </p:cNvCxnSpPr>
          <p:nvPr/>
        </p:nvCxnSpPr>
        <p:spPr>
          <a:xfrm>
            <a:off x="5892544" y="3003112"/>
            <a:ext cx="0" cy="1081888"/>
          </a:xfrm>
          <a:prstGeom prst="line">
            <a:avLst/>
          </a:prstGeom>
          <a:ln>
            <a:solidFill>
              <a:srgbClr val="0016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A5845691-F5C1-954A-ABDC-CA2EF7AD9679}"/>
              </a:ext>
            </a:extLst>
          </p:cNvPr>
          <p:cNvCxnSpPr>
            <a:cxnSpLocks/>
          </p:cNvCxnSpPr>
          <p:nvPr/>
        </p:nvCxnSpPr>
        <p:spPr>
          <a:xfrm>
            <a:off x="7063633" y="3025018"/>
            <a:ext cx="0" cy="1081888"/>
          </a:xfrm>
          <a:prstGeom prst="line">
            <a:avLst/>
          </a:prstGeom>
          <a:ln>
            <a:solidFill>
              <a:srgbClr val="0016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36604C18-812E-A871-3723-FCF97BC7EBC6}"/>
              </a:ext>
            </a:extLst>
          </p:cNvPr>
          <p:cNvCxnSpPr>
            <a:cxnSpLocks/>
          </p:cNvCxnSpPr>
          <p:nvPr/>
        </p:nvCxnSpPr>
        <p:spPr>
          <a:xfrm>
            <a:off x="8228777" y="3025018"/>
            <a:ext cx="0" cy="1081888"/>
          </a:xfrm>
          <a:prstGeom prst="line">
            <a:avLst/>
          </a:prstGeom>
          <a:ln w="38100">
            <a:solidFill>
              <a:srgbClr val="0016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B9F32F0-273C-44F0-FCD8-5219B153D585}"/>
              </a:ext>
            </a:extLst>
          </p:cNvPr>
          <p:cNvCxnSpPr>
            <a:cxnSpLocks/>
          </p:cNvCxnSpPr>
          <p:nvPr/>
        </p:nvCxnSpPr>
        <p:spPr>
          <a:xfrm>
            <a:off x="9393921" y="3047573"/>
            <a:ext cx="0" cy="1081888"/>
          </a:xfrm>
          <a:prstGeom prst="line">
            <a:avLst/>
          </a:prstGeom>
          <a:ln>
            <a:solidFill>
              <a:srgbClr val="0016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93B3D6B-4BA9-25DC-6B51-B4D0777363A2}"/>
              </a:ext>
            </a:extLst>
          </p:cNvPr>
          <p:cNvCxnSpPr>
            <a:cxnSpLocks/>
          </p:cNvCxnSpPr>
          <p:nvPr/>
        </p:nvCxnSpPr>
        <p:spPr>
          <a:xfrm>
            <a:off x="10556344" y="3047573"/>
            <a:ext cx="0" cy="1081888"/>
          </a:xfrm>
          <a:prstGeom prst="line">
            <a:avLst/>
          </a:prstGeom>
          <a:ln>
            <a:solidFill>
              <a:srgbClr val="0016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D506A2C3-725C-1006-B292-FB325413F319}"/>
              </a:ext>
            </a:extLst>
          </p:cNvPr>
          <p:cNvSpPr txBox="1"/>
          <p:nvPr/>
        </p:nvSpPr>
        <p:spPr>
          <a:xfrm>
            <a:off x="8593324" y="1250550"/>
            <a:ext cx="3389150" cy="338554"/>
          </a:xfrm>
          <a:prstGeom prst="rect">
            <a:avLst/>
          </a:prstGeom>
          <a:solidFill>
            <a:srgbClr val="92D050"/>
          </a:solidFill>
          <a:ln cap="flat">
            <a:solidFill>
              <a:srgbClr val="002060"/>
            </a:solidFill>
            <a:round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sz="1600" dirty="0"/>
              <a:t>Cold Powering Tests Magnet #1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E49D6B6-AA58-7315-51B6-521CF1019800}"/>
              </a:ext>
            </a:extLst>
          </p:cNvPr>
          <p:cNvCxnSpPr>
            <a:cxnSpLocks/>
          </p:cNvCxnSpPr>
          <p:nvPr/>
        </p:nvCxnSpPr>
        <p:spPr>
          <a:xfrm>
            <a:off x="10281465" y="1597373"/>
            <a:ext cx="0" cy="1738486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CC8959A8-60E2-8AA2-9B4E-AB3BA374EBCF}"/>
              </a:ext>
            </a:extLst>
          </p:cNvPr>
          <p:cNvSpPr txBox="1"/>
          <p:nvPr/>
        </p:nvSpPr>
        <p:spPr>
          <a:xfrm>
            <a:off x="5077657" y="5162005"/>
            <a:ext cx="3025747" cy="338554"/>
          </a:xfrm>
          <a:prstGeom prst="rect">
            <a:avLst/>
          </a:prstGeom>
          <a:solidFill>
            <a:srgbClr val="FFFF00"/>
          </a:solidFill>
          <a:ln cap="flat">
            <a:solidFill>
              <a:srgbClr val="002060"/>
            </a:solidFill>
            <a:round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sz="1600" dirty="0"/>
              <a:t>CAD Impregnation Tooling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05869F7C-EB2D-6611-7FEC-A4C5F6154E78}"/>
              </a:ext>
            </a:extLst>
          </p:cNvPr>
          <p:cNvCxnSpPr>
            <a:cxnSpLocks/>
          </p:cNvCxnSpPr>
          <p:nvPr/>
        </p:nvCxnSpPr>
        <p:spPr>
          <a:xfrm>
            <a:off x="3728265" y="1593522"/>
            <a:ext cx="0" cy="1738486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D8CC4C46-8131-D27B-FB3C-7884084123F2}"/>
              </a:ext>
            </a:extLst>
          </p:cNvPr>
          <p:cNvSpPr txBox="1"/>
          <p:nvPr/>
        </p:nvSpPr>
        <p:spPr>
          <a:xfrm>
            <a:off x="1066032" y="1743124"/>
            <a:ext cx="3428693" cy="338554"/>
          </a:xfrm>
          <a:prstGeom prst="rect">
            <a:avLst/>
          </a:prstGeom>
          <a:solidFill>
            <a:srgbClr val="92D050"/>
          </a:solidFill>
          <a:ln cap="flat">
            <a:solidFill>
              <a:srgbClr val="002060"/>
            </a:solidFill>
            <a:round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sz="1600" dirty="0"/>
              <a:t>CAD Winding &amp; Reaction tooling 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30CC62FB-745E-4D30-7512-AEF81EDC448B}"/>
              </a:ext>
            </a:extLst>
          </p:cNvPr>
          <p:cNvCxnSpPr>
            <a:cxnSpLocks/>
          </p:cNvCxnSpPr>
          <p:nvPr/>
        </p:nvCxnSpPr>
        <p:spPr>
          <a:xfrm>
            <a:off x="2653603" y="2081678"/>
            <a:ext cx="0" cy="1259775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B8A5F569-4F46-6F1C-DC54-45986BD88B3C}"/>
              </a:ext>
            </a:extLst>
          </p:cNvPr>
          <p:cNvCxnSpPr>
            <a:cxnSpLocks/>
          </p:cNvCxnSpPr>
          <p:nvPr/>
        </p:nvCxnSpPr>
        <p:spPr>
          <a:xfrm>
            <a:off x="2242011" y="2625582"/>
            <a:ext cx="0" cy="751944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2CACD57-9DDC-9A50-07BB-B76AE15DD44A}"/>
              </a:ext>
            </a:extLst>
          </p:cNvPr>
          <p:cNvSpPr txBox="1"/>
          <p:nvPr/>
        </p:nvSpPr>
        <p:spPr>
          <a:xfrm>
            <a:off x="458777" y="2287028"/>
            <a:ext cx="2383781" cy="338554"/>
          </a:xfrm>
          <a:prstGeom prst="rect">
            <a:avLst/>
          </a:prstGeom>
          <a:solidFill>
            <a:srgbClr val="92D050"/>
          </a:solidFill>
          <a:ln cap="flat">
            <a:solidFill>
              <a:srgbClr val="002060"/>
            </a:solidFill>
            <a:round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sz="1600" dirty="0"/>
              <a:t>Coil CAD Design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E44A9AC-AC09-2FA9-42B6-04A11C4952A0}"/>
              </a:ext>
            </a:extLst>
          </p:cNvPr>
          <p:cNvSpPr txBox="1"/>
          <p:nvPr/>
        </p:nvSpPr>
        <p:spPr>
          <a:xfrm>
            <a:off x="2436792" y="4291213"/>
            <a:ext cx="2383780" cy="338554"/>
          </a:xfrm>
          <a:prstGeom prst="rect">
            <a:avLst/>
          </a:prstGeom>
          <a:solidFill>
            <a:srgbClr val="FFFF00"/>
          </a:solidFill>
          <a:ln cap="flat">
            <a:solidFill>
              <a:srgbClr val="002060"/>
            </a:solidFill>
            <a:round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sz="1600" dirty="0"/>
              <a:t>Start Coil CAD Design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8865C3BE-2482-4EC0-7D55-52F87C3A197D}"/>
              </a:ext>
            </a:extLst>
          </p:cNvPr>
          <p:cNvCxnSpPr>
            <a:cxnSpLocks/>
          </p:cNvCxnSpPr>
          <p:nvPr/>
        </p:nvCxnSpPr>
        <p:spPr>
          <a:xfrm flipV="1">
            <a:off x="4820572" y="3664944"/>
            <a:ext cx="0" cy="626269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5B89E96B-2C74-24DD-B92D-A19BB9702ED5}"/>
              </a:ext>
            </a:extLst>
          </p:cNvPr>
          <p:cNvSpPr txBox="1"/>
          <p:nvPr/>
        </p:nvSpPr>
        <p:spPr>
          <a:xfrm>
            <a:off x="2549016" y="4735204"/>
            <a:ext cx="4041513" cy="338554"/>
          </a:xfrm>
          <a:prstGeom prst="rect">
            <a:avLst/>
          </a:prstGeom>
          <a:solidFill>
            <a:srgbClr val="FFFF00"/>
          </a:solidFill>
          <a:ln cap="flat">
            <a:solidFill>
              <a:srgbClr val="002060"/>
            </a:solidFill>
            <a:round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sz="1600" dirty="0"/>
              <a:t>Start CAD Winding &amp; Reaction tooling 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478A0299-97BF-08FF-EA44-30296A77054D}"/>
              </a:ext>
            </a:extLst>
          </p:cNvPr>
          <p:cNvCxnSpPr>
            <a:cxnSpLocks/>
          </p:cNvCxnSpPr>
          <p:nvPr/>
        </p:nvCxnSpPr>
        <p:spPr>
          <a:xfrm flipV="1">
            <a:off x="5969271" y="3656434"/>
            <a:ext cx="0" cy="107877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F93A0EAD-4209-0F21-2AE3-3453FE83B887}"/>
              </a:ext>
            </a:extLst>
          </p:cNvPr>
          <p:cNvCxnSpPr>
            <a:cxnSpLocks/>
          </p:cNvCxnSpPr>
          <p:nvPr/>
        </p:nvCxnSpPr>
        <p:spPr>
          <a:xfrm flipV="1">
            <a:off x="8103404" y="3693162"/>
            <a:ext cx="0" cy="1700076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226A3BC7-EB98-D97B-40EB-CD27309D53F0}"/>
              </a:ext>
            </a:extLst>
          </p:cNvPr>
          <p:cNvCxnSpPr>
            <a:cxnSpLocks/>
          </p:cNvCxnSpPr>
          <p:nvPr/>
        </p:nvCxnSpPr>
        <p:spPr>
          <a:xfrm flipV="1">
            <a:off x="10325239" y="3656434"/>
            <a:ext cx="20763" cy="1693009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14290285-D739-9DD9-8246-51B97A17FE21}"/>
              </a:ext>
            </a:extLst>
          </p:cNvPr>
          <p:cNvSpPr txBox="1"/>
          <p:nvPr/>
        </p:nvSpPr>
        <p:spPr>
          <a:xfrm>
            <a:off x="8568591" y="5331282"/>
            <a:ext cx="3025747" cy="338554"/>
          </a:xfrm>
          <a:prstGeom prst="rect">
            <a:avLst/>
          </a:prstGeom>
          <a:solidFill>
            <a:srgbClr val="FFFF00"/>
          </a:solidFill>
          <a:ln cap="flat">
            <a:solidFill>
              <a:srgbClr val="002060"/>
            </a:solidFill>
            <a:round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sz="1600" dirty="0"/>
              <a:t>Trial Copper Coil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051C22A-31D6-B1D2-505B-D2E0F989ABFD}"/>
              </a:ext>
            </a:extLst>
          </p:cNvPr>
          <p:cNvSpPr txBox="1"/>
          <p:nvPr/>
        </p:nvSpPr>
        <p:spPr>
          <a:xfrm>
            <a:off x="9366478" y="4824007"/>
            <a:ext cx="2744648" cy="338554"/>
          </a:xfrm>
          <a:prstGeom prst="rect">
            <a:avLst/>
          </a:prstGeom>
          <a:solidFill>
            <a:srgbClr val="FFFF00"/>
          </a:solidFill>
          <a:ln cap="flat">
            <a:solidFill>
              <a:srgbClr val="002060"/>
            </a:solidFill>
            <a:round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sz="1600" dirty="0"/>
              <a:t>1</a:t>
            </a:r>
            <a:r>
              <a:rPr lang="en-GB" sz="1600" baseline="30000" dirty="0"/>
              <a:t>st</a:t>
            </a:r>
            <a:r>
              <a:rPr lang="en-GB" sz="1600" dirty="0"/>
              <a:t> Nb</a:t>
            </a:r>
            <a:r>
              <a:rPr lang="en-GB" sz="1600" baseline="-25000" dirty="0"/>
              <a:t>3</a:t>
            </a:r>
            <a:r>
              <a:rPr lang="en-GB" sz="1600" dirty="0"/>
              <a:t>Sn Coil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7F0CDDE7-C965-6A35-0976-007CDD85017B}"/>
              </a:ext>
            </a:extLst>
          </p:cNvPr>
          <p:cNvCxnSpPr>
            <a:cxnSpLocks/>
          </p:cNvCxnSpPr>
          <p:nvPr/>
        </p:nvCxnSpPr>
        <p:spPr>
          <a:xfrm flipV="1">
            <a:off x="11412161" y="3685135"/>
            <a:ext cx="10381" cy="1169103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A89CAFEC-CD6E-C404-A86E-E25961386FB1}"/>
              </a:ext>
            </a:extLst>
          </p:cNvPr>
          <p:cNvSpPr txBox="1"/>
          <p:nvPr/>
        </p:nvSpPr>
        <p:spPr>
          <a:xfrm>
            <a:off x="2975431" y="1246514"/>
            <a:ext cx="3025747" cy="338554"/>
          </a:xfrm>
          <a:prstGeom prst="rect">
            <a:avLst/>
          </a:prstGeom>
          <a:solidFill>
            <a:srgbClr val="92D050"/>
          </a:solidFill>
          <a:ln cap="flat">
            <a:solidFill>
              <a:srgbClr val="002060"/>
            </a:solidFill>
            <a:round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sz="1600" dirty="0"/>
              <a:t>CAD Impregnation Tooling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86B6A3-86BF-611F-EEDD-3916AA62FB48}"/>
              </a:ext>
            </a:extLst>
          </p:cNvPr>
          <p:cNvSpPr txBox="1"/>
          <p:nvPr/>
        </p:nvSpPr>
        <p:spPr>
          <a:xfrm>
            <a:off x="10787911" y="3823783"/>
            <a:ext cx="755890" cy="23083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900" dirty="0"/>
              <a:t>Q3_2026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896A95-DCC4-3EAD-A979-5BFCBEEDF9EB}"/>
              </a:ext>
            </a:extLst>
          </p:cNvPr>
          <p:cNvSpPr txBox="1"/>
          <p:nvPr/>
        </p:nvSpPr>
        <p:spPr>
          <a:xfrm>
            <a:off x="2150014" y="6134091"/>
            <a:ext cx="8881035" cy="584775"/>
          </a:xfrm>
          <a:prstGeom prst="rect">
            <a:avLst/>
          </a:prstGeom>
          <a:solidFill>
            <a:srgbClr val="FFCC66"/>
          </a:solidFill>
          <a:ln cap="flat">
            <a:solidFill>
              <a:srgbClr val="002060"/>
            </a:solidFill>
            <a:round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sz="1600" dirty="0"/>
              <a:t>Timeline if we are reasonably confident with the design of the short coil tooling (i.e., the overall concept is fine, and we don’t expect huge changes from short to long)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5D287D-74FE-F232-9E59-DEA64B545773}"/>
              </a:ext>
            </a:extLst>
          </p:cNvPr>
          <p:cNvSpPr txBox="1"/>
          <p:nvPr/>
        </p:nvSpPr>
        <p:spPr>
          <a:xfrm rot="20389586">
            <a:off x="3165024" y="2813901"/>
            <a:ext cx="5703226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To be modified, with the BOND HFM baseline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51180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F08CFDA2-3BEE-1A56-0CEB-813C7D82E3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9333591"/>
              </p:ext>
            </p:extLst>
          </p:nvPr>
        </p:nvGraphicFramePr>
        <p:xfrm>
          <a:off x="2870088" y="130497"/>
          <a:ext cx="5353046" cy="6433378"/>
        </p:xfrm>
        <a:graphic>
          <a:graphicData uri="http://schemas.openxmlformats.org/drawingml/2006/table">
            <a:tbl>
              <a:tblPr/>
              <a:tblGrid>
                <a:gridCol w="1389618">
                  <a:extLst>
                    <a:ext uri="{9D8B030D-6E8A-4147-A177-3AD203B41FA5}">
                      <a16:colId xmlns:a16="http://schemas.microsoft.com/office/drawing/2014/main" val="3978455853"/>
                    </a:ext>
                  </a:extLst>
                </a:gridCol>
                <a:gridCol w="350426">
                  <a:extLst>
                    <a:ext uri="{9D8B030D-6E8A-4147-A177-3AD203B41FA5}">
                      <a16:colId xmlns:a16="http://schemas.microsoft.com/office/drawing/2014/main" val="3910755507"/>
                    </a:ext>
                  </a:extLst>
                </a:gridCol>
                <a:gridCol w="404801">
                  <a:extLst>
                    <a:ext uri="{9D8B030D-6E8A-4147-A177-3AD203B41FA5}">
                      <a16:colId xmlns:a16="http://schemas.microsoft.com/office/drawing/2014/main" val="450197868"/>
                    </a:ext>
                  </a:extLst>
                </a:gridCol>
                <a:gridCol w="404801">
                  <a:extLst>
                    <a:ext uri="{9D8B030D-6E8A-4147-A177-3AD203B41FA5}">
                      <a16:colId xmlns:a16="http://schemas.microsoft.com/office/drawing/2014/main" val="1250897911"/>
                    </a:ext>
                  </a:extLst>
                </a:gridCol>
                <a:gridCol w="404801">
                  <a:extLst>
                    <a:ext uri="{9D8B030D-6E8A-4147-A177-3AD203B41FA5}">
                      <a16:colId xmlns:a16="http://schemas.microsoft.com/office/drawing/2014/main" val="1657981488"/>
                    </a:ext>
                  </a:extLst>
                </a:gridCol>
                <a:gridCol w="404801">
                  <a:extLst>
                    <a:ext uri="{9D8B030D-6E8A-4147-A177-3AD203B41FA5}">
                      <a16:colId xmlns:a16="http://schemas.microsoft.com/office/drawing/2014/main" val="1858663920"/>
                    </a:ext>
                  </a:extLst>
                </a:gridCol>
                <a:gridCol w="404801">
                  <a:extLst>
                    <a:ext uri="{9D8B030D-6E8A-4147-A177-3AD203B41FA5}">
                      <a16:colId xmlns:a16="http://schemas.microsoft.com/office/drawing/2014/main" val="1714838269"/>
                    </a:ext>
                  </a:extLst>
                </a:gridCol>
                <a:gridCol w="404801">
                  <a:extLst>
                    <a:ext uri="{9D8B030D-6E8A-4147-A177-3AD203B41FA5}">
                      <a16:colId xmlns:a16="http://schemas.microsoft.com/office/drawing/2014/main" val="3113947074"/>
                    </a:ext>
                  </a:extLst>
                </a:gridCol>
                <a:gridCol w="404801">
                  <a:extLst>
                    <a:ext uri="{9D8B030D-6E8A-4147-A177-3AD203B41FA5}">
                      <a16:colId xmlns:a16="http://schemas.microsoft.com/office/drawing/2014/main" val="2836518837"/>
                    </a:ext>
                  </a:extLst>
                </a:gridCol>
                <a:gridCol w="404801">
                  <a:extLst>
                    <a:ext uri="{9D8B030D-6E8A-4147-A177-3AD203B41FA5}">
                      <a16:colId xmlns:a16="http://schemas.microsoft.com/office/drawing/2014/main" val="1029463744"/>
                    </a:ext>
                  </a:extLst>
                </a:gridCol>
                <a:gridCol w="374594">
                  <a:extLst>
                    <a:ext uri="{9D8B030D-6E8A-4147-A177-3AD203B41FA5}">
                      <a16:colId xmlns:a16="http://schemas.microsoft.com/office/drawing/2014/main" val="984744761"/>
                    </a:ext>
                  </a:extLst>
                </a:gridCol>
              </a:tblGrid>
              <a:tr h="28758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Name</a:t>
                      </a:r>
                    </a:p>
                  </a:txBody>
                  <a:tcPr marL="2687" marR="2687" marT="2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Bond_5m</a:t>
                      </a:r>
                      <a:b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</a:t>
                      </a:r>
                    </a:p>
                  </a:txBody>
                  <a:tcPr marL="2687" marR="2687" marT="2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Bond_5m</a:t>
                      </a:r>
                      <a:b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</a:t>
                      </a:r>
                    </a:p>
                  </a:txBody>
                  <a:tcPr marL="2687" marR="2687" marT="2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Bond_5m</a:t>
                      </a:r>
                      <a:b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</a:t>
                      </a:r>
                    </a:p>
                  </a:txBody>
                  <a:tcPr marL="2687" marR="2687" marT="2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Bond_5m</a:t>
                      </a:r>
                      <a:b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</a:t>
                      </a:r>
                    </a:p>
                  </a:txBody>
                  <a:tcPr marL="2687" marR="2687" marT="2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Bond_5m</a:t>
                      </a:r>
                      <a:b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</a:t>
                      </a:r>
                    </a:p>
                  </a:txBody>
                  <a:tcPr marL="2687" marR="2687" marT="2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Bond_5m</a:t>
                      </a:r>
                      <a:b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</a:t>
                      </a:r>
                    </a:p>
                  </a:txBody>
                  <a:tcPr marL="2687" marR="2687" marT="2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Bond_5m</a:t>
                      </a:r>
                      <a:b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</a:t>
                      </a:r>
                    </a:p>
                  </a:txBody>
                  <a:tcPr marL="2687" marR="2687" marT="2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Bond_5m</a:t>
                      </a:r>
                      <a:b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</a:t>
                      </a:r>
                    </a:p>
                  </a:txBody>
                  <a:tcPr marL="2687" marR="2687" marT="2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Bond_14T</a:t>
                      </a:r>
                      <a:b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</a:t>
                      </a:r>
                    </a:p>
                  </a:txBody>
                  <a:tcPr marL="2687" marR="2687" marT="2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9090580"/>
                  </a:ext>
                </a:extLst>
              </a:tr>
              <a:tr h="1958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Option A - 40 mm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Option A - 35 mm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Option B - 40 mm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Option B - 35 mm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Option C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Option D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Option E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Option F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Baseline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4614069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Aperture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379867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Field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(T)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660785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Yoke outer diameter 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540 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540 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2367494"/>
                  </a:ext>
                </a:extLst>
              </a:tr>
              <a:tr h="10419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Cable data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70066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Material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Nb3Sn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Nb3Sn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Nb3Sn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Nb3Sn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Nb3Sn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Nb3Sn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Nb3Sn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Nb3Sn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Nb3Sn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1386767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Process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1550823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No. strands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8402181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Strand diameter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9567850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Cu/NonCu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8449922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RRR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3982811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Bare cable thickness (R)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2.06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922207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Bare cable width (R)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18.363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18.363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18.363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18.363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18.363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18.363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18.363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18.363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23.275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9356076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Insulation thick radial (5 Mpa)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1939397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Insulated cable surface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35.35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35.35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35.35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35.35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35.35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35.35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35.35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35.35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55.64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7079148"/>
                  </a:ext>
                </a:extLst>
              </a:tr>
              <a:tr h="10419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Filling factor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0.292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0.292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0.292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0.292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0.292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0.292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0.292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0.292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0.360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802075"/>
                  </a:ext>
                </a:extLst>
              </a:tr>
              <a:tr h="10419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Coil design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7366945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Insulated cable surface (one aperture)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5373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5373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5373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5373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5514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5514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5373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5373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11572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8186088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Equivalent coil width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34.5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36.1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34.5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36.1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36.7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36.7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36.1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36.1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53.4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7547976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Coil efficiency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(T mm / A)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0.00075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0.00073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0.00075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0.00074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0.00075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0.00071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0.00067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0.00074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0.00073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2830418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 layers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5098792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 turns/pole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066185"/>
                  </a:ext>
                </a:extLst>
              </a:tr>
              <a:tr h="10419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Operational parameters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999527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Current (Inom)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(kA)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16.470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16.143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16.320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15.910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15.456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16.280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17.450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15.860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20.005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2027456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Peak Field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(T)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13.14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13.16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12.82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12.74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12.78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12.89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13.20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12.66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14.85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141035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Bp/B0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723858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Short sample current @ 1.9 K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(kA)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19.810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19.480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20.120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19.850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19.330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19.950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20.600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19.800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24.199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07757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Short sample current @ 4.5 K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(kA)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17.640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17.360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17.950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17.660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17.225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17.770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18.340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17.670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21.602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485081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Short sample field @ 1.9 K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(T)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15.48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15.32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15.38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15.53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15.36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15.15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15.39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17.55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8304882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Short sample field @ 4.5 K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(T)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13.97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14.02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13.90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13.94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14.05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13.91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13.76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13.94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15.93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5966772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j overall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en-GB" sz="700" b="0" i="0" u="none" strike="noStrike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(A/mm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466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457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462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450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437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461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494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449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360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936440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j strand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(A/mm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726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711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719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701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681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717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769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699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526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622156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j superconductor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(A/mm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1596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1565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1582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1542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1498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1578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1691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1537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1000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1234203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Loadline fraction @1.9 K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(%)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83.1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82.9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81.1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80.2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80.0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81.6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84.7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80.1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82.7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5712815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Loadline fraction @4.2 K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(%)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93.4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93.0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90.9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90.1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89.7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91.6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95.1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89.8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92.6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8640374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Stored energy/m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(MJ/m)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0.379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0.425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1.031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8394449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Inductance/m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(mH/m)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2.88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2.89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4.72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5961215"/>
                  </a:ext>
                </a:extLst>
              </a:tr>
              <a:tr h="10419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Field quality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Rref = 13.333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Rref = 11.66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Rref = 13.333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Rref</a:t>
                      </a: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= 11.66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Rref = 11.66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Rref = 11.66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Rref = 11.66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Rref = 11.66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607344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Harmonic b3 @ Inom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(10</a:t>
                      </a:r>
                      <a:r>
                        <a:rPr lang="en-GB" sz="7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-65.00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-70.00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10.30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2.84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5.66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6.80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-3.49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0481715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Harmonic b5 @ Inom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(10</a:t>
                      </a:r>
                      <a:r>
                        <a:rPr lang="en-GB" sz="7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3.80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-9.00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-5.40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-3.30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-4.80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-8.00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2.78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2633121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Harmonic b7 @ Inom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(10-4)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-1.35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-0.28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-1.17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121628"/>
                  </a:ext>
                </a:extLst>
              </a:tr>
              <a:tr h="10419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Protection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6019465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Coil energy density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(J/mm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0.0686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0.0770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0.0891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0999490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j copper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(A/mm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1330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1304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1318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1285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1248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1315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1409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1281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1111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712097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Temperature margin @ 1.9 K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4.41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3.99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888753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Time margin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(ms)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0622127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Hot spot Temperature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114.00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310996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MIITS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(MAAS)</a:t>
                      </a:r>
                    </a:p>
                  </a:txBody>
                  <a:tcPr marL="2687" marR="2687" marT="26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75.00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767072"/>
                  </a:ext>
                </a:extLst>
              </a:tr>
              <a:tr h="10419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Mechanics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4863718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Forces x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(MN/m)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3.309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3.483 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5.937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240759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Forces y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(MN/m)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-1.304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-1.372 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-2.680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40369"/>
                  </a:ext>
                </a:extLst>
              </a:tr>
              <a:tr h="1000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 err="1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Fx</a:t>
                      </a:r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/2*</a:t>
                      </a:r>
                      <a:r>
                        <a:rPr lang="en-GB" sz="700" b="0" i="0" u="none" strike="noStrike" dirty="0" err="1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Wcable</a:t>
                      </a:r>
                      <a:endParaRPr lang="en-GB" sz="7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(MPa)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88.7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93.3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125.9</a:t>
                      </a:r>
                    </a:p>
                  </a:txBody>
                  <a:tcPr marL="2687" marR="2687" marT="26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3631830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331DE4-86C2-02E7-F7C9-CDD8B5BBABE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J. Ferradas Troitino &amp; S. Izquierdo Bermudez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4FDCAD-7811-22FE-ACE5-44CBFD0D9B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44659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9F8478-BEDC-981E-D389-9BAF756D8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3700" y="64945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01C496-3C0B-4598-8BB5-4E832361251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C61E93B-A49F-E505-B8C5-DDB652D72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HL-LHC Nb</a:t>
            </a:r>
            <a:r>
              <a:rPr lang="en-US" baseline="-25000" dirty="0"/>
              <a:t>3</a:t>
            </a:r>
            <a:r>
              <a:rPr lang="en-US" dirty="0"/>
              <a:t>Sn magnets</a:t>
            </a:r>
            <a:endParaRPr lang="en-GB" dirty="0"/>
          </a:p>
        </p:txBody>
      </p:sp>
      <p:pic>
        <p:nvPicPr>
          <p:cNvPr id="7170" name="Picture 2" descr="After refit, Large Hadron Collider resumes hunt for new Higgs - CNET">
            <a:extLst>
              <a:ext uri="{FF2B5EF4-FFF2-40B4-BE49-F238E27FC236}">
                <a16:creationId xmlns:a16="http://schemas.microsoft.com/office/drawing/2014/main" id="{75FB84D4-C92F-09CF-C1C0-0372F883A08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2785" y="1675023"/>
            <a:ext cx="4566915" cy="419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Work\QXF\Mechanics\2D\MQXF_150mm_aperture\v7_ref\pictures\MQXF_2d_mech_cross-section.tif">
            <a:extLst>
              <a:ext uri="{FF2B5EF4-FFF2-40B4-BE49-F238E27FC236}">
                <a16:creationId xmlns:a16="http://schemas.microsoft.com/office/drawing/2014/main" id="{5E24177E-C934-CD92-2285-A5B9969860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503" y="1520727"/>
            <a:ext cx="2161443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18" descr="Icon&#10;&#10;Description automatically generated">
            <a:extLst>
              <a:ext uri="{FF2B5EF4-FFF2-40B4-BE49-F238E27FC236}">
                <a16:creationId xmlns:a16="http://schemas.microsoft.com/office/drawing/2014/main" id="{AB7DC7CF-3419-59AD-753B-DA09F1D2014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2" r="17147"/>
          <a:stretch/>
        </p:blipFill>
        <p:spPr>
          <a:xfrm>
            <a:off x="9381301" y="1452105"/>
            <a:ext cx="2172671" cy="2160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7E2E83D-FFAE-6BDA-06CF-4049837741FB}"/>
              </a:ext>
            </a:extLst>
          </p:cNvPr>
          <p:cNvSpPr/>
          <p:nvPr/>
        </p:nvSpPr>
        <p:spPr>
          <a:xfrm>
            <a:off x="5964632" y="1960488"/>
            <a:ext cx="531418" cy="63342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5DFD9D-13BE-D817-16EA-BD29BEEBB14F}"/>
              </a:ext>
            </a:extLst>
          </p:cNvPr>
          <p:cNvSpPr/>
          <p:nvPr/>
        </p:nvSpPr>
        <p:spPr>
          <a:xfrm>
            <a:off x="5838858" y="5218584"/>
            <a:ext cx="666750" cy="838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29F1538-80DB-ABD2-24AB-BD8203C77120}"/>
              </a:ext>
            </a:extLst>
          </p:cNvPr>
          <p:cNvCxnSpPr>
            <a:cxnSpLocks/>
          </p:cNvCxnSpPr>
          <p:nvPr/>
        </p:nvCxnSpPr>
        <p:spPr>
          <a:xfrm flipH="1" flipV="1">
            <a:off x="2724611" y="1426045"/>
            <a:ext cx="3104689" cy="398415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585C80B-357A-919E-1ED7-F1416A59B2AD}"/>
              </a:ext>
            </a:extLst>
          </p:cNvPr>
          <p:cNvSpPr txBox="1"/>
          <p:nvPr/>
        </p:nvSpPr>
        <p:spPr>
          <a:xfrm>
            <a:off x="7394096" y="1082773"/>
            <a:ext cx="6100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HL-LHC MBH 11 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AB586E3-32D8-D70F-48C5-91F3C1CDC422}"/>
              </a:ext>
            </a:extLst>
          </p:cNvPr>
          <p:cNvSpPr txBox="1"/>
          <p:nvPr/>
        </p:nvSpPr>
        <p:spPr>
          <a:xfrm>
            <a:off x="638028" y="1061277"/>
            <a:ext cx="24126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MQXF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261CB79-21AB-4BED-4598-7640CD708018}"/>
              </a:ext>
            </a:extLst>
          </p:cNvPr>
          <p:cNvSpPr/>
          <p:nvPr/>
        </p:nvSpPr>
        <p:spPr>
          <a:xfrm flipH="1">
            <a:off x="7660433" y="3565343"/>
            <a:ext cx="365306" cy="558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DA7FBC3C-9353-6D55-E5AC-8C4558EE447B}"/>
              </a:ext>
            </a:extLst>
          </p:cNvPr>
          <p:cNvSpPr txBox="1">
            <a:spLocks/>
          </p:cNvSpPr>
          <p:nvPr/>
        </p:nvSpPr>
        <p:spPr>
          <a:xfrm>
            <a:off x="8378772" y="3883851"/>
            <a:ext cx="3786955" cy="15663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 pairs of shorter (33 m) and more powerful dipole bending magnets to free up space for the new collimators (2x5.5 m length 11 T dipoles to replace 14.3-m-long LHC MB dipole)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Initially planned for 2020, now de-scoped</a:t>
            </a: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Content Placeholder 1">
            <a:extLst>
              <a:ext uri="{FF2B5EF4-FFF2-40B4-BE49-F238E27FC236}">
                <a16:creationId xmlns:a16="http://schemas.microsoft.com/office/drawing/2014/main" id="{200E1399-A54F-B08C-24E0-F08705FE8D63}"/>
              </a:ext>
            </a:extLst>
          </p:cNvPr>
          <p:cNvSpPr txBox="1">
            <a:spLocks/>
          </p:cNvSpPr>
          <p:nvPr/>
        </p:nvSpPr>
        <p:spPr>
          <a:xfrm>
            <a:off x="6363" y="3770095"/>
            <a:ext cx="4029945" cy="18008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30 large aperture (150 m) and more powerful quadrupoles around ATLAS and CMS to decrease the beam size and increase the integrated luminosity by a factor 10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Construction of pre-series and series magnets on-going, joint effort between CERN (7.2 m length magnets) and US-AUP (4.2 m length magnets)</a:t>
            </a: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28F386DC-5AC6-CC41-BBDA-EF8D2BA8EC9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702" t="20447" r="5989" b="59889"/>
          <a:stretch/>
        </p:blipFill>
        <p:spPr>
          <a:xfrm>
            <a:off x="8553911" y="5400763"/>
            <a:ext cx="3516828" cy="606141"/>
          </a:xfrm>
          <a:prstGeom prst="rect">
            <a:avLst/>
          </a:prstGeom>
          <a:ln>
            <a:solidFill>
              <a:schemeClr val="accent5"/>
            </a:solidFill>
          </a:ln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C06751F-793F-AAA2-854A-63F22FF24E3C}"/>
              </a:ext>
            </a:extLst>
          </p:cNvPr>
          <p:cNvCxnSpPr>
            <a:cxnSpLocks/>
          </p:cNvCxnSpPr>
          <p:nvPr/>
        </p:nvCxnSpPr>
        <p:spPr>
          <a:xfrm flipH="1" flipV="1">
            <a:off x="2724611" y="1291791"/>
            <a:ext cx="3240021" cy="66638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E5A718B-5922-3CA5-8FEB-AD73632F5B1F}"/>
              </a:ext>
            </a:extLst>
          </p:cNvPr>
          <p:cNvCxnSpPr>
            <a:cxnSpLocks/>
          </p:cNvCxnSpPr>
          <p:nvPr/>
        </p:nvCxnSpPr>
        <p:spPr>
          <a:xfrm flipV="1">
            <a:off x="8025739" y="1430609"/>
            <a:ext cx="1257961" cy="21321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57ABC590-404D-A7D5-2076-A4E147A0375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0588"/>
          <a:stretch/>
        </p:blipFill>
        <p:spPr>
          <a:xfrm>
            <a:off x="813480" y="5433039"/>
            <a:ext cx="2345335" cy="1008242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3CCC65BA-DAAC-2E2A-FB09-1386C6FE14F7}"/>
              </a:ext>
            </a:extLst>
          </p:cNvPr>
          <p:cNvSpPr txBox="1"/>
          <p:nvPr/>
        </p:nvSpPr>
        <p:spPr>
          <a:xfrm>
            <a:off x="776819" y="5410200"/>
            <a:ext cx="78899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E. Todesco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AA5B4AE-5661-EAB0-53C6-EF214FA42036}"/>
              </a:ext>
            </a:extLst>
          </p:cNvPr>
          <p:cNvSpPr txBox="1"/>
          <p:nvPr/>
        </p:nvSpPr>
        <p:spPr>
          <a:xfrm>
            <a:off x="8495659" y="5355411"/>
            <a:ext cx="7008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F. Savary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58887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76FB7F-2B89-8AC9-DD8F-B2D628F0F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3700" y="64945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01C496-3C0B-4598-8BB5-4E832361251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288DB0-AAF8-6197-B905-A5C2D6EF9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12 T challenge – current density</a:t>
            </a:r>
            <a:endParaRPr lang="en-GB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6A4C427A-5ADC-EBC8-AD74-22F984C1DC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2DCE13-2A54-4E1B-317F-B2BA456189F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480" y="1567888"/>
            <a:ext cx="2521205" cy="2520000"/>
          </a:xfrm>
          <a:prstGeom prst="rect">
            <a:avLst/>
          </a:prstGeom>
        </p:spPr>
      </p:pic>
      <p:pic>
        <p:nvPicPr>
          <p:cNvPr id="10" name="Picture 2" descr="D:\Work\QXF\Mechanics\2D\MQXF_150mm_aperture\v7_ref\pictures\MQXF_2d_mech_cross-section.tif">
            <a:extLst>
              <a:ext uri="{FF2B5EF4-FFF2-40B4-BE49-F238E27FC236}">
                <a16:creationId xmlns:a16="http://schemas.microsoft.com/office/drawing/2014/main" id="{76DC8E3D-B8B3-DABC-6398-B996F86D00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4415" y="1512173"/>
            <a:ext cx="2788262" cy="27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9">
            <a:extLst>
              <a:ext uri="{FF2B5EF4-FFF2-40B4-BE49-F238E27FC236}">
                <a16:creationId xmlns:a16="http://schemas.microsoft.com/office/drawing/2014/main" id="{1AD5F577-9A30-C801-C73B-353F12B86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2098" y="4320885"/>
            <a:ext cx="266797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LHC MB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NbTi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B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 8.6 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eq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27 mm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strand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475/616 A/mm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0D90970F-B561-4BD5-4E1E-3A5B9B2167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5247" y="4320885"/>
            <a:ext cx="2200602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HL-LHC MBH 11 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Sn, B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 11.7 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eq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28 mm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strand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770 A/mm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FA688A9B-889F-9F23-43CC-7000E28415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8244" y="4323267"/>
            <a:ext cx="2200602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HL-LHC MQXF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Sn, B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 11.3 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eq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36 mm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strand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715 A/mm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9" name="Content Placeholder 18" descr="Icon&#10;&#10;Description automatically generated">
            <a:extLst>
              <a:ext uri="{FF2B5EF4-FFF2-40B4-BE49-F238E27FC236}">
                <a16:creationId xmlns:a16="http://schemas.microsoft.com/office/drawing/2014/main" id="{B9655F4D-78E4-373F-D991-ED4DE22BE8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8" r="12134"/>
          <a:stretch/>
        </p:blipFill>
        <p:spPr>
          <a:xfrm>
            <a:off x="4597400" y="1512173"/>
            <a:ext cx="3416300" cy="2772000"/>
          </a:xfrm>
        </p:spPr>
      </p:pic>
    </p:spTree>
    <p:extLst>
      <p:ext uri="{BB962C8B-B14F-4D97-AF65-F5344CB8AC3E}">
        <p14:creationId xmlns:p14="http://schemas.microsoft.com/office/powerpoint/2010/main" val="202426027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76FB7F-2B89-8AC9-DD8F-B2D628F0F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3700" y="64945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01C496-3C0B-4598-8BB5-4E832361251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288DB0-AAF8-6197-B905-A5C2D6EF9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12 T challenge – </a:t>
            </a:r>
            <a:r>
              <a:rPr lang="en-US" dirty="0" err="1"/>
              <a:t>e.m.</a:t>
            </a:r>
            <a:r>
              <a:rPr lang="en-US" dirty="0"/>
              <a:t> forces</a:t>
            </a:r>
            <a:endParaRPr lang="en-GB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6A4C427A-5ADC-EBC8-AD74-22F984C1DC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2DCE13-2A54-4E1B-317F-B2BA456189F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955" y="1856007"/>
            <a:ext cx="2521205" cy="2520000"/>
          </a:xfrm>
          <a:prstGeom prst="rect">
            <a:avLst/>
          </a:prstGeom>
        </p:spPr>
      </p:pic>
      <p:pic>
        <p:nvPicPr>
          <p:cNvPr id="10" name="Picture 2" descr="D:\Work\QXF\Mechanics\2D\MQXF_150mm_aperture\v7_ref\pictures\MQXF_2d_mech_cross-section.tif">
            <a:extLst>
              <a:ext uri="{FF2B5EF4-FFF2-40B4-BE49-F238E27FC236}">
                <a16:creationId xmlns:a16="http://schemas.microsoft.com/office/drawing/2014/main" id="{76DC8E3D-B8B3-DABC-6398-B996F86D00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874" y="1722807"/>
            <a:ext cx="2788262" cy="27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9">
            <a:extLst>
              <a:ext uri="{FF2B5EF4-FFF2-40B4-BE49-F238E27FC236}">
                <a16:creationId xmlns:a16="http://schemas.microsoft.com/office/drawing/2014/main" id="{1AD5F577-9A30-C801-C73B-353F12B86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0857" y="4609004"/>
            <a:ext cx="2071401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LHC MB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NbTi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B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 8.6 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3.4 MN/m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kumimoji="0" lang="el-GR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 50-60 MPa</a:t>
            </a:r>
            <a:endParaRPr kumimoji="0" lang="en-US" sz="2000" b="0" i="0" u="none" strike="noStrike" kern="1200" cap="none" spc="0" normalizeH="0" baseline="-2500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265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kN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0D90970F-B561-4BD5-4E1E-3A5B9B2167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8807" y="4572292"/>
            <a:ext cx="2287101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HL-LHC MBH 11 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Sn, B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 11.7 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7.2 MN/m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kumimoji="0" lang="el-GR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 100-110 MPa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450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kN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FA688A9B-889F-9F23-43CC-7000E28415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5168" y="4540613"/>
            <a:ext cx="231839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HL-LHC MQXF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Sn, B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  11.3 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6.8 MN/m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kumimoji="0" lang="el-GR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 100-110 MPa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1200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kN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151AD6-FCFD-E9B2-3B3A-1B0BED5AEE97}"/>
              </a:ext>
            </a:extLst>
          </p:cNvPr>
          <p:cNvSpPr txBox="1"/>
          <p:nvPr/>
        </p:nvSpPr>
        <p:spPr>
          <a:xfrm>
            <a:off x="7348847" y="6494579"/>
            <a:ext cx="40049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kumimoji="0" lang="en-US" sz="1400" b="0" i="0" u="none" strike="noStrike" kern="1200" cap="none" spc="0" normalizeH="0" baseline="-250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kumimoji="0" lang="en-US" sz="1400" b="0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 half magnet;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kumimoji="0" lang="en-US" sz="1400" b="0" i="0" u="none" strike="noStrike" kern="1200" cap="none" spc="0" normalizeH="0" baseline="-250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per aperture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Content Placeholder 18" descr="Icon&#10;&#10;Description automatically generated">
            <a:extLst>
              <a:ext uri="{FF2B5EF4-FFF2-40B4-BE49-F238E27FC236}">
                <a16:creationId xmlns:a16="http://schemas.microsoft.com/office/drawing/2014/main" id="{BA125B68-3E4E-7212-CE7E-5B60654A122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8" r="12134"/>
          <a:stretch/>
        </p:blipFill>
        <p:spPr>
          <a:xfrm>
            <a:off x="4574208" y="1768613"/>
            <a:ext cx="3416300" cy="2772000"/>
          </a:xfrm>
          <a:prstGeom prst="rect">
            <a:avLst/>
          </a:prstGeom>
        </p:spPr>
      </p:pic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F9B5B280-585E-D4BA-A7C8-6ABFB5AFBED2}"/>
              </a:ext>
            </a:extLst>
          </p:cNvPr>
          <p:cNvSpPr txBox="1">
            <a:spLocks/>
          </p:cNvSpPr>
          <p:nvPr/>
        </p:nvSpPr>
        <p:spPr>
          <a:xfrm>
            <a:off x="442232" y="1240536"/>
            <a:ext cx="11307536" cy="40164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≈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 times more force/stress than in the LHC-MB dipoles, in a brittle conductor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25151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76FB7F-2B89-8AC9-DD8F-B2D628F0F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3700" y="64945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01C496-3C0B-4598-8BB5-4E832361251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288DB0-AAF8-6197-B905-A5C2D6EF9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12 T challenge – protection</a:t>
            </a:r>
            <a:endParaRPr lang="en-GB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6A4C427A-5ADC-EBC8-AD74-22F984C1DC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2DCE13-2A54-4E1B-317F-B2BA456189F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955" y="1856007"/>
            <a:ext cx="2521205" cy="2520000"/>
          </a:xfrm>
          <a:prstGeom prst="rect">
            <a:avLst/>
          </a:prstGeom>
        </p:spPr>
      </p:pic>
      <p:pic>
        <p:nvPicPr>
          <p:cNvPr id="10" name="Picture 2" descr="D:\Work\QXF\Mechanics\2D\MQXF_150mm_aperture\v7_ref\pictures\MQXF_2d_mech_cross-section.tif">
            <a:extLst>
              <a:ext uri="{FF2B5EF4-FFF2-40B4-BE49-F238E27FC236}">
                <a16:creationId xmlns:a16="http://schemas.microsoft.com/office/drawing/2014/main" id="{76DC8E3D-B8B3-DABC-6398-B996F86D00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874" y="1722807"/>
            <a:ext cx="2788262" cy="27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9">
            <a:extLst>
              <a:ext uri="{FF2B5EF4-FFF2-40B4-BE49-F238E27FC236}">
                <a16:creationId xmlns:a16="http://schemas.microsoft.com/office/drawing/2014/main" id="{1AD5F577-9A30-C801-C73B-353F12B86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7655" y="4609004"/>
            <a:ext cx="321780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LHC MB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NbTi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B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 8.6 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kumimoji="0" lang="en-GB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overall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(I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nom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=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Times New Roman"/>
              </a:rPr>
              <a:t>356/442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Times New Roman"/>
              </a:rPr>
              <a:t> A/mm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Times New Roman"/>
              </a:rPr>
              <a:t>2</a:t>
            </a:r>
            <a:endParaRPr kumimoji="0" lang="en-GB" sz="2000" b="0" i="0" u="none" strike="noStrike" kern="1200" cap="none" spc="0" normalizeH="0" baseline="3000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kumimoji="0" lang="en-GB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(I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nom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=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Times New Roman"/>
              </a:rPr>
              <a:t>763/932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Times New Roman"/>
              </a:rPr>
              <a:t> A/mm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Times New Roman"/>
              </a:rPr>
              <a:t>2</a:t>
            </a:r>
            <a:endParaRPr kumimoji="0" lang="en-GB" sz="2000" b="0" i="0" u="none" strike="noStrike" kern="1200" cap="none" spc="0" normalizeH="0" baseline="3000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kumimoji="0" lang="en-GB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(I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nom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=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Times New Roman"/>
              </a:rPr>
              <a:t>71 J/cm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Times New Roman"/>
              </a:rPr>
              <a:t>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0D90970F-B561-4BD5-4E1E-3A5B9B2167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1082" y="4572292"/>
            <a:ext cx="2762551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HL-LHC MBH 11 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Sn, B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 11.7 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kumimoji="0" lang="en-GB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overall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(I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nom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= 522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Times New Roman"/>
              </a:rPr>
              <a:t>A/mm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Times New Roman"/>
              </a:rPr>
              <a:t>2</a:t>
            </a:r>
            <a:endParaRPr kumimoji="0" lang="en-GB" sz="2000" b="0" i="0" u="none" strike="noStrike" kern="1200" cap="none" spc="0" normalizeH="0" baseline="3000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kumimoji="0" lang="en-GB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(I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nom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)= 1440 A/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Times New Roman"/>
              </a:rPr>
              <a:t>mm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Times New Roman"/>
              </a:rPr>
              <a:t>2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kumimoji="0" lang="en-GB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(I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nom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)= 124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Times New Roman"/>
              </a:rPr>
              <a:t>J/cm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Times New Roman"/>
              </a:rPr>
              <a:t>2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FA688A9B-889F-9F23-43CC-7000E28415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1946" y="4572292"/>
            <a:ext cx="2698432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HL-LHC MQXF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Sn, B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 11.3 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kumimoji="0" lang="en-GB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overall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(I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nom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)= 462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Times New Roman"/>
              </a:rPr>
              <a:t>A/mm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Times New Roman"/>
              </a:rPr>
              <a:t>2</a:t>
            </a:r>
            <a:endParaRPr kumimoji="0" lang="en-GB" sz="2000" b="0" i="0" u="none" strike="noStrike" kern="1200" cap="none" spc="0" normalizeH="0" baseline="3000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kumimoji="0" lang="en-GB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(I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nom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= 1311 A/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Times New Roman"/>
              </a:rPr>
              <a:t>mm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Times New Roman"/>
              </a:rPr>
              <a:t>2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kumimoji="0" lang="en-GB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(I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nom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)= 120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Times New Roman"/>
              </a:rPr>
              <a:t>J/cm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Times New Roman"/>
              </a:rPr>
              <a:t>2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89F619F-4F28-C636-6D02-7E6F9B5AC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543" y="1134837"/>
            <a:ext cx="11307536" cy="401646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dirty="0"/>
              <a:t>T</a:t>
            </a:r>
            <a:r>
              <a:rPr lang="en-US" baseline="-25000" dirty="0"/>
              <a:t>hot</a:t>
            </a:r>
            <a:r>
              <a:rPr lang="en-US" dirty="0"/>
              <a:t> </a:t>
            </a:r>
            <a:r>
              <a:rPr lang="en-GB" dirty="0">
                <a:ea typeface="Cambria Math" panose="02040503050406030204" pitchFamily="18" charset="0"/>
              </a:rPr>
              <a:t>≈</a:t>
            </a:r>
            <a:r>
              <a:rPr lang="en-US" dirty="0">
                <a:ea typeface="Cambria Math" panose="02040503050406030204" pitchFamily="18" charset="0"/>
              </a:rPr>
              <a:t> 100 K higher than in the LHC-MB dipoles, half the time margin</a:t>
            </a:r>
            <a:endParaRPr lang="en-GB" dirty="0"/>
          </a:p>
        </p:txBody>
      </p:sp>
      <p:pic>
        <p:nvPicPr>
          <p:cNvPr id="8" name="Content Placeholder 18" descr="Icon&#10;&#10;Description automatically generated">
            <a:extLst>
              <a:ext uri="{FF2B5EF4-FFF2-40B4-BE49-F238E27FC236}">
                <a16:creationId xmlns:a16="http://schemas.microsoft.com/office/drawing/2014/main" id="{7A0528C2-3704-73E5-B57C-3165CD7DC2E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8" r="12134"/>
          <a:stretch/>
        </p:blipFill>
        <p:spPr>
          <a:xfrm>
            <a:off x="4574208" y="1768613"/>
            <a:ext cx="3416300" cy="27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157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18CDDD-1566-11A0-2863-E018BAF773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2E1F91-44F8-26A2-6C23-D34874F01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4EBAB-A300-F287-798B-1B3E9435F3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pPr lvl="1"/>
            <a:r>
              <a:rPr lang="en-US" dirty="0"/>
              <a:t>Previous block designs with flared ends (built)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Scaling in length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Main challenges for flared block-type coils fabrication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Objectives 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Technical options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Recap on proposal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Additional slides</a:t>
            </a:r>
          </a:p>
          <a:p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723222-13F0-D760-BF0F-845A05659E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535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3A48E-5CD8-4570-DECA-6DEDCA20C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Built magnets (LBNL)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928B63-5340-6AB3-C2D0-8D6278D488FD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6756436" y="6362378"/>
            <a:ext cx="4157399" cy="365125"/>
          </a:xfrm>
        </p:spPr>
        <p:txBody>
          <a:bodyPr/>
          <a:lstStyle/>
          <a:p>
            <a:r>
              <a:rPr lang="en-US" sz="800" dirty="0"/>
              <a:t>* https://ieeexplore.ieee.org/stamp/stamp.jsp?tp=&amp;arnumber=1063680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4CF400-65C2-5D1D-D51D-56375D5E87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20ACB0-A9FF-B365-C162-778FA3ECE1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49" y="4190105"/>
            <a:ext cx="2539773" cy="19253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CB157E9-4482-7868-CE4C-ABDD560FA1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6359" y="1500695"/>
            <a:ext cx="3637697" cy="411619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DC4272E-5BB7-5F95-154E-FDC9B06DBE94}"/>
              </a:ext>
            </a:extLst>
          </p:cNvPr>
          <p:cNvSpPr txBox="1">
            <a:spLocks/>
          </p:cNvSpPr>
          <p:nvPr/>
        </p:nvSpPr>
        <p:spPr>
          <a:xfrm>
            <a:off x="340291" y="1198258"/>
            <a:ext cx="7668329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u="sng" dirty="0"/>
              <a:t>D10*</a:t>
            </a:r>
            <a:r>
              <a:rPr lang="en-US" sz="1600" dirty="0"/>
              <a:t> (1980s) </a:t>
            </a:r>
            <a:r>
              <a:rPr lang="en-GB" sz="1600" dirty="0"/>
              <a:t>first Nb</a:t>
            </a:r>
            <a:r>
              <a:rPr lang="en-GB" sz="1600" baseline="-25000" dirty="0"/>
              <a:t>3</a:t>
            </a:r>
            <a:r>
              <a:rPr lang="en-GB" sz="1600" dirty="0"/>
              <a:t>Sn magnet fabricated at LBNL. </a:t>
            </a:r>
          </a:p>
          <a:p>
            <a:pPr lvl="1"/>
            <a:r>
              <a:rPr lang="en-GB" sz="1600" dirty="0"/>
              <a:t>Reached a bore field of 8 T (no iron).</a:t>
            </a:r>
          </a:p>
          <a:p>
            <a:pPr lvl="1"/>
            <a:r>
              <a:rPr lang="en-US" sz="1600" dirty="0"/>
              <a:t>Magnet length &lt; 1 m</a:t>
            </a:r>
          </a:p>
          <a:p>
            <a:r>
              <a:rPr lang="en-US" sz="1600" b="1" u="sng" dirty="0"/>
              <a:t>HD</a:t>
            </a:r>
            <a:r>
              <a:rPr lang="en-US" sz="1600" dirty="0"/>
              <a:t> program in LBNL early 2000s. </a:t>
            </a:r>
          </a:p>
          <a:p>
            <a:pPr lvl="1"/>
            <a:r>
              <a:rPr lang="en-US" sz="1600" dirty="0"/>
              <a:t>HD1 flat racetracks (8 mm bore, B</a:t>
            </a:r>
            <a:r>
              <a:rPr lang="en-US" sz="1600" baseline="-25000" dirty="0"/>
              <a:t>p </a:t>
            </a:r>
            <a:r>
              <a:rPr lang="en-US" sz="1600" dirty="0"/>
              <a:t>= 15.3 T, B</a:t>
            </a:r>
            <a:r>
              <a:rPr lang="en-US" sz="1600" baseline="-25000" dirty="0"/>
              <a:t>0</a:t>
            </a:r>
            <a:r>
              <a:rPr lang="en-US" sz="1600" dirty="0"/>
              <a:t> = 16 T, 4.5 K)</a:t>
            </a:r>
          </a:p>
          <a:p>
            <a:pPr lvl="1"/>
            <a:r>
              <a:rPr lang="en-US" sz="1600" dirty="0"/>
              <a:t>HD2 with flared ends (36 mm bore, B</a:t>
            </a:r>
            <a:r>
              <a:rPr lang="en-US" sz="1600" baseline="-25000" dirty="0"/>
              <a:t>p </a:t>
            </a:r>
            <a:r>
              <a:rPr lang="en-US" sz="1600" dirty="0"/>
              <a:t>= 14.5 T, B</a:t>
            </a:r>
            <a:r>
              <a:rPr lang="en-US" sz="1600" baseline="-25000" dirty="0"/>
              <a:t>0</a:t>
            </a:r>
            <a:r>
              <a:rPr lang="en-US" sz="1600" dirty="0"/>
              <a:t> = 13.8 T, 4.5 K)</a:t>
            </a:r>
          </a:p>
          <a:p>
            <a:pPr lvl="1"/>
            <a:r>
              <a:rPr lang="en-US" sz="1600" dirty="0"/>
              <a:t>HD3 with flared ends (43 mm bore, B</a:t>
            </a:r>
            <a:r>
              <a:rPr lang="en-US" sz="1600" baseline="-25000" dirty="0"/>
              <a:t>p </a:t>
            </a:r>
            <a:r>
              <a:rPr lang="en-US" sz="1600" dirty="0"/>
              <a:t>= 14.2 T, B</a:t>
            </a:r>
            <a:r>
              <a:rPr lang="en-US" sz="1600" baseline="-25000" dirty="0"/>
              <a:t>0</a:t>
            </a:r>
            <a:r>
              <a:rPr lang="en-US" sz="1600" dirty="0"/>
              <a:t> = 13.4 T, 4.5 K)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</a:rPr>
              <a:t>The transition between the straight section and ends, in the corner of the pole, spotted as a critical area</a:t>
            </a:r>
          </a:p>
          <a:p>
            <a:pPr lvl="1"/>
            <a:r>
              <a:rPr lang="en-US" sz="1600" dirty="0"/>
              <a:t>Magnet length ≈ 1 m</a:t>
            </a:r>
            <a:endParaRPr lang="en-GB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A723D0-6512-2745-B2DB-E3FCDA94E434}"/>
              </a:ext>
            </a:extLst>
          </p:cNvPr>
          <p:cNvSpPr txBox="1"/>
          <p:nvPr/>
        </p:nvSpPr>
        <p:spPr>
          <a:xfrm>
            <a:off x="6942672" y="314211"/>
            <a:ext cx="390683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solidFill>
                  <a:srgbClr val="222222"/>
                </a:solidFill>
                <a:effectLst/>
                <a:latin typeface="Merriweather Sans" panose="020F0502020204030204" pitchFamily="2" charset="0"/>
                <a:hlinkClick r:id="rId4"/>
              </a:rPr>
              <a:t>https://doi.org/10.1007/978-3-030-16118-7_11</a:t>
            </a:r>
            <a:r>
              <a:rPr lang="en-GB" sz="1200" b="0" i="0" dirty="0">
                <a:solidFill>
                  <a:srgbClr val="222222"/>
                </a:solidFill>
                <a:effectLst/>
                <a:latin typeface="Merriweather Sans" panose="020F0502020204030204" pitchFamily="2" charset="0"/>
              </a:rPr>
              <a:t> </a:t>
            </a:r>
            <a:endParaRPr lang="en-GB" sz="12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08606E9-14F1-1B0F-7B9B-C09AFAEC29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8755" y="4234602"/>
            <a:ext cx="2884920" cy="19253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44D45C-6938-5D82-B1EC-9215B8A9E5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13835" y="16448"/>
            <a:ext cx="710328" cy="10500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7E5435D-B39F-FFB8-3DC8-8D163F734C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42014" y="227274"/>
            <a:ext cx="632147" cy="97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237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9C97-C0D8-F3D6-9857-BFFE65504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Built magnets (CERN &amp; SACLAY)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7638B3-64CF-5458-7A44-03825D8F5A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F94B162-3DA5-222E-C7B5-D9ED8EA7840C}"/>
              </a:ext>
            </a:extLst>
          </p:cNvPr>
          <p:cNvSpPr txBox="1">
            <a:spLocks/>
          </p:cNvSpPr>
          <p:nvPr/>
        </p:nvSpPr>
        <p:spPr>
          <a:xfrm>
            <a:off x="484339" y="1156532"/>
            <a:ext cx="6587711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At CERN, in collaboration with CEA, we built </a:t>
            </a:r>
            <a:r>
              <a:rPr lang="en-US" sz="1600" b="1" u="sng" dirty="0"/>
              <a:t>FRESCA2</a:t>
            </a:r>
            <a:r>
              <a:rPr lang="en-US" sz="1600" dirty="0"/>
              <a:t>. </a:t>
            </a:r>
            <a:r>
              <a:rPr lang="en-GB" sz="1600" dirty="0"/>
              <a:t>Length </a:t>
            </a:r>
            <a:r>
              <a:rPr lang="en-US" sz="1600" dirty="0"/>
              <a:t>≈ 1.5 m</a:t>
            </a:r>
            <a:r>
              <a:rPr lang="en-GB" sz="1600" dirty="0"/>
              <a:t>. </a:t>
            </a:r>
            <a:r>
              <a:rPr lang="en-US" sz="1600" dirty="0"/>
              <a:t>The people that built FRESCA are still around, and there are several lessons learnt to be fed in the next generation block coil:</a:t>
            </a:r>
          </a:p>
          <a:p>
            <a:pPr lvl="2"/>
            <a:r>
              <a:rPr lang="en-GB" sz="1600" dirty="0"/>
              <a:t>One of the biggest challenge is how to handle flared ends during RHT. This will get more critical when going to longer coils.</a:t>
            </a:r>
          </a:p>
          <a:p>
            <a:pPr lvl="2"/>
            <a:r>
              <a:rPr lang="en-GB" sz="1600" dirty="0"/>
              <a:t>Assembly of end wedges, likely we will want to impregnate them today (not done in FRESCA2)</a:t>
            </a:r>
          </a:p>
          <a:p>
            <a:pPr lvl="2"/>
            <a:r>
              <a:rPr lang="en-GB" sz="1600" dirty="0"/>
              <a:t>Bore deformation during RHT</a:t>
            </a:r>
          </a:p>
          <a:p>
            <a:pPr lvl="2"/>
            <a:r>
              <a:rPr lang="en-GB" sz="1600" dirty="0"/>
              <a:t>Coil geometry and matching during assembly </a:t>
            </a:r>
          </a:p>
          <a:p>
            <a:pPr lvl="2"/>
            <a:r>
              <a:rPr lang="en-GB" sz="1600" dirty="0"/>
              <a:t>Quench Heaters</a:t>
            </a:r>
          </a:p>
          <a:p>
            <a:r>
              <a:rPr lang="en-GB" sz="1600" dirty="0">
                <a:solidFill>
                  <a:srgbClr val="FF0000"/>
                </a:solidFill>
              </a:rPr>
              <a:t>Transition between the straight section and the flared ends was as well the limiting spot during training, with signs of mechanical movement.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F911BB-74A2-66D7-3B57-3241E3B2982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449" y="1444299"/>
            <a:ext cx="3860801" cy="2171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58D9220-068B-CB76-DB06-14B536E4BE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6" b="14093"/>
          <a:stretch/>
        </p:blipFill>
        <p:spPr>
          <a:xfrm>
            <a:off x="6164440" y="4800129"/>
            <a:ext cx="1890215" cy="1354629"/>
          </a:xfrm>
          <a:prstGeom prst="rect">
            <a:avLst/>
          </a:prstGeom>
        </p:spPr>
      </p:pic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6BD51FF9-A963-B724-3411-B20243D22AC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55"/>
          <a:stretch/>
        </p:blipFill>
        <p:spPr>
          <a:xfrm>
            <a:off x="8554271" y="4800128"/>
            <a:ext cx="2154060" cy="1354629"/>
          </a:xfrm>
          <a:prstGeom prst="rect">
            <a:avLst/>
          </a:prstGeom>
        </p:spPr>
      </p:pic>
      <p:pic>
        <p:nvPicPr>
          <p:cNvPr id="9" name="Picture 8" descr="DSCN2875.JPG">
            <a:extLst>
              <a:ext uri="{FF2B5EF4-FFF2-40B4-BE49-F238E27FC236}">
                <a16:creationId xmlns:a16="http://schemas.microsoft.com/office/drawing/2014/main" id="{BAB66452-5296-E8EA-F695-D1FC0A5CA73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26" t="21907" r="23809"/>
          <a:stretch/>
        </p:blipFill>
        <p:spPr>
          <a:xfrm>
            <a:off x="1678324" y="4800130"/>
            <a:ext cx="1507180" cy="13546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FA08426-CF0A-9347-F040-0224B57C9A4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53"/>
          <a:stretch/>
        </p:blipFill>
        <p:spPr>
          <a:xfrm>
            <a:off x="3721046" y="4800130"/>
            <a:ext cx="1799820" cy="1354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026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747BCF-C4F9-C9F2-BF7D-169BDE5662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00E82-FF8C-B71B-BD84-68F31CB03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1228B-D920-0B32-5D4E-B4F1AD2413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Previous block designs with flared ends (built)</a:t>
            </a:r>
          </a:p>
          <a:p>
            <a:pPr lvl="1"/>
            <a:r>
              <a:rPr lang="en-US" dirty="0"/>
              <a:t>Scaling in length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Main challenges for flared block-type coils fabrication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Objectives 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Technical options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Recap on proposal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Additional slides</a:t>
            </a:r>
          </a:p>
          <a:p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E206B-CEB0-B0C6-0C98-82B9BE687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176828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9" ma:contentTypeDescription="Create a new document." ma:contentTypeScope="" ma:versionID="1c448f8c160ef6a27deaa23b3da9cdbb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3b3876825c329fdc3e849de296cdb56a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e24f2763-0e71-4812-94ad-3b15b8174d77"/>
    <ds:schemaRef ds:uri="a6163950-ed7b-45ff-a88b-85d0d03db3bc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E9FEF36-01D7-482D-9C42-221685A781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63950-ed7b-45ff-a88b-85d0d03db3bc"/>
    <ds:schemaRef ds:uri="e24f2763-0e71-4812-94ad-3b15b8174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82919</TotalTime>
  <Words>8136</Words>
  <Application>Microsoft Office PowerPoint</Application>
  <PresentationFormat>Widescreen</PresentationFormat>
  <Paragraphs>3386</Paragraphs>
  <Slides>59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59</vt:i4>
      </vt:variant>
    </vt:vector>
  </HeadingPairs>
  <TitlesOfParts>
    <vt:vector size="73" baseType="lpstr">
      <vt:lpstr>Aptos Narrow</vt:lpstr>
      <vt:lpstr>Arial</vt:lpstr>
      <vt:lpstr>Calibri</vt:lpstr>
      <vt:lpstr>Cambria Math</vt:lpstr>
      <vt:lpstr>Courier New</vt:lpstr>
      <vt:lpstr>Merriweather Sans</vt:lpstr>
      <vt:lpstr>Rockwell Light</vt:lpstr>
      <vt:lpstr>Times New Roman</vt:lpstr>
      <vt:lpstr>Wingdings</vt:lpstr>
      <vt:lpstr>HFM(4-3)</vt:lpstr>
      <vt:lpstr>1_HFM(4-3)</vt:lpstr>
      <vt:lpstr>2_HFM(4-3)</vt:lpstr>
      <vt:lpstr>3_HFM(4-3)</vt:lpstr>
      <vt:lpstr>4_HFM(4-3)</vt:lpstr>
      <vt:lpstr>PowerPoint Presentation</vt:lpstr>
      <vt:lpstr>PowerPoint Presentation</vt:lpstr>
      <vt:lpstr>Outline</vt:lpstr>
      <vt:lpstr>Outline</vt:lpstr>
      <vt:lpstr>Introduction</vt:lpstr>
      <vt:lpstr>Outline</vt:lpstr>
      <vt:lpstr>Built magnets (LBNL)</vt:lpstr>
      <vt:lpstr>Built magnets (CERN &amp; SACLAY)</vt:lpstr>
      <vt:lpstr>Outline</vt:lpstr>
      <vt:lpstr>The scaling in length for coil fabrication</vt:lpstr>
      <vt:lpstr>The scaling in length for coil fabrication</vt:lpstr>
      <vt:lpstr>Microscopic / Macroscopic effects</vt:lpstr>
      <vt:lpstr>Microscopic / Macroscopic effects</vt:lpstr>
      <vt:lpstr>Microscopic / Macroscopic effects</vt:lpstr>
      <vt:lpstr>Improvements</vt:lpstr>
      <vt:lpstr>Electrical integrity</vt:lpstr>
      <vt:lpstr>Outline</vt:lpstr>
      <vt:lpstr>Challenges for flared block-type coils</vt:lpstr>
      <vt:lpstr>Tooling &amp; components design</vt:lpstr>
      <vt:lpstr>Mock-up design of sliding reaction tooling</vt:lpstr>
      <vt:lpstr>Outline</vt:lpstr>
      <vt:lpstr>Summary for today</vt:lpstr>
      <vt:lpstr>Objectives</vt:lpstr>
      <vt:lpstr>Outline</vt:lpstr>
      <vt:lpstr>Cable</vt:lpstr>
      <vt:lpstr>Coil options (2D)</vt:lpstr>
      <vt:lpstr>Coil options (2D)</vt:lpstr>
      <vt:lpstr>Coil options (2D)</vt:lpstr>
      <vt:lpstr>Coil options (2D)</vt:lpstr>
      <vt:lpstr>Option A &amp; B</vt:lpstr>
      <vt:lpstr>PowerPoint Presentation</vt:lpstr>
      <vt:lpstr>From BOND to 5-m long block</vt:lpstr>
      <vt:lpstr>Load lines</vt:lpstr>
      <vt:lpstr>Main magnet parameters</vt:lpstr>
      <vt:lpstr>Option C</vt:lpstr>
      <vt:lpstr>PowerPoint Presentation</vt:lpstr>
      <vt:lpstr>Load lines</vt:lpstr>
      <vt:lpstr>Main magnet parameters</vt:lpstr>
      <vt:lpstr>Does a mirror make sense?</vt:lpstr>
      <vt:lpstr>Outline</vt:lpstr>
      <vt:lpstr>Proposal</vt:lpstr>
      <vt:lpstr>Discussion</vt:lpstr>
      <vt:lpstr>Outline</vt:lpstr>
      <vt:lpstr>PowerPoint Presentation</vt:lpstr>
      <vt:lpstr>Notes</vt:lpstr>
      <vt:lpstr>Very quick preliminary look on protection</vt:lpstr>
      <vt:lpstr>Very quick preliminary look on protection</vt:lpstr>
      <vt:lpstr>BOND Magnet development plan</vt:lpstr>
      <vt:lpstr>BOND baseline</vt:lpstr>
      <vt:lpstr>Other aspects – open ideas</vt:lpstr>
      <vt:lpstr>Winding tests at CERN</vt:lpstr>
      <vt:lpstr>Coil options (3D)</vt:lpstr>
      <vt:lpstr>Impact of the V-pad insert</vt:lpstr>
      <vt:lpstr>5-m length coil demonstration plan: Option 1</vt:lpstr>
      <vt:lpstr>PowerPoint Presentation</vt:lpstr>
      <vt:lpstr>The HL-LHC Nb3Sn magnets</vt:lpstr>
      <vt:lpstr>The 12 T challenge – current density</vt:lpstr>
      <vt:lpstr>The 12 T challenge – e.m. forces</vt:lpstr>
      <vt:lpstr>The 12 T challenge – protection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Jose Ferradas Troitino</cp:lastModifiedBy>
  <cp:revision>1290</cp:revision>
  <cp:lastPrinted>2022-04-29T08:24:36Z</cp:lastPrinted>
  <dcterms:created xsi:type="dcterms:W3CDTF">2012-11-30T11:04:26Z</dcterms:created>
  <dcterms:modified xsi:type="dcterms:W3CDTF">2025-02-21T16:48:48Z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</Properties>
</file>