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3" r:id="rId3"/>
    <p:sldId id="284" r:id="rId4"/>
    <p:sldId id="285" r:id="rId5"/>
    <p:sldId id="286" r:id="rId6"/>
    <p:sldId id="28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dev"/>
          <inkml:channel name="Y" type="integer" min="-2.14748E9" max="2.14748E9" units="dev"/>
          <inkml:channel name="F" type="integer" max="32767" units="dev"/>
        </inkml:traceFormat>
        <inkml:channelProperties>
          <inkml:channelProperty channel="X" name="resolution" value="1000" units="1/dev"/>
          <inkml:channelProperty channel="Y" name="resolution" value="1000" units="1/dev"/>
          <inkml:channelProperty channel="F" name="resolution" value="0" units="1/dev"/>
        </inkml:channelProperties>
      </inkml:inkSource>
      <inkml:timestamp xml:id="ts0" timeString="2025-02-03T16:36:03.479"/>
    </inkml:context>
    <inkml:brush xml:id="br0">
      <inkml:brushProperty name="width" value="0.1" units="cm"/>
      <inkml:brushProperty name="height" value="0.1" units="cm"/>
      <inkml:brushProperty name="color" value="#FFFF00"/>
    </inkml:brush>
  </inkml:definitions>
  <inkml:trace contextRef="#ctx0" brushRef="#br0">6477 38599 24575,'-1'-1'0,"-1"-1"0,-3-2 0,-2-1 0,-4 2 0,0 0 0,-4 3 0,1-1 0,-4 1 0,-4 1 0,4-1 0,-5-1 0,-1 1 0,-5 1 0,-1-1 0,1-1 0,5 1 0,2 3 0,4 4 0,1 7 0,2 1 0,-3 4 0,-5-2 0,-3-1 0,-2-1 0,-1 0 0,6 0 0,1-3 0,7 5 0,0-3 0,3-1 0,-4 2 0,-5 7 0,-2 16 0,-2 2 0,-1 0 0,5-3 0,-1 1 0,4-3 0,-2 1 0,-1 3 0,-1 1 0,4 8 0,3 0 0,-2-2 0,1-6 0,6-4 0,2-6 0,5-8 0,0 0 0,3-1 0,2 3 0,-2-2 0,-2-2 0,2 5 0,2 5 0,-2 4 0,3 0 0,3 2 0,7-2 0,4-2 0,11-6 0,1-2 0,5-3 0,-2-3 0,0-2 0,2-1 0,2-1 0,-3 1 0,-3 0 0,2-1 0,-3-2 0,-1-3 0,-5 0 0,-3-4 0,-2-1 0,1-1 0,-3-3 0,0 0 0,-2-1 0,1-2 0,3-3 0,2-3 0,8-3 0,1 0 0,3-1 0,-1-2 0,-1-2 0,-2 1 0,-1-2 0,-2 0 0,-4 2 0,-1-1 0,0-4 0,1-4 0,-1 0 0,0-1 0,-1 1 0,-3-2 0,1 1 0,0-3 0,-2 5 0,-1-1 0,2-3 0,-1-7 0,0 0 0,-3 3 0,-4 4 0,-2 1 0,2 5 0,1 1 0,-3-3 0,-4 0 0,4 5 0,-3-2 0,0 2 0,0-5 0,0-1 0,-1-1 0,-1-1 0,-1 4 0,-1 0 0,1 4 0,1 1 0,-1-3 0,-1 3 0,1-1 0,-2-2 0,-1 2 0,1-1 0,-7 2 0,0 2 0,-2 0 0,1-1 0,-1 1 0,3 2 0,1 3 0,1 2 0,-2-2 0,0 1 0,1 2 0,-3 1 0,-2-1 0,-5-4 0,0 3 0,-1 2 0,3-3 0,-2 1 0,2 0 0,1 0 0,2-2 0,-2 2 0,3-4 0</inkml:trace>
  <inkml:trace contextRef="#ctx0" brushRef="#br0">6341 38792 24575,'-9'9'0,"-7"10"0,-2 12 0,-8 8 0,-2 7 0,1 3 0,1-1 0,1-3 0,-1-2 0,3 2 0,2-1 0,-1-2 0,3 0 0,2-8 0,1-4 0,3-3 0,2-5 0,5-4 0,-2 0 0,2-5 0,4-1 0,7-4 0,9-5 0,4-3 0,7-5 0,-4 1 0,4-4 0,2-2 0,1-1 0,-1 1 0,-2 1 0,-4 4 0,-4 2 0,-2 0 0,-1 2 0,5 1 0,-6-3 0,-2 1 0,3-3 0</inkml:trace>
  <inkml:trace contextRef="#ctx0" brushRef="#br0">6416 39251 24575,'-2'1'0,"2"3"0,0 8 0,0 5 0,0 5 0,0 3 0,0 7 0,0 2 0,0 0 0,-4-2 0,-1-1 0,-3-1 0,1-6 0,1-5 0,4 2 0,-1-5 0,5 2 0,-1-3 0</inkml:trace>
  <inkml:trace contextRef="#ctx0" brushRef="#br0">14621 40389 24575,'-2'-2'0,"-2"2"0,-8 2 0,-2-2 0,-2-2 0,1 2 0,1 5 0,-1 2 0,1 2 0,-1 8 0,1 1 0,-7 4 0,-2 5 0,-2 6 0,4-1 0,-2 3 0,1-1 0,3-1 0,2-4 0,6-3 0,8-1 0,3-4 0,1-5 0,-1-1 0,-1-1 0,1 1 0,1 2 0,-1 1 0,0 0 0,7 3 0,0 1 0,1 2 0,0 5 0,1 0 0,4 3 0,3-1 0,1 0 0,3-2 0,-4-4 0,3-9 0,-1 2 0,2-4 0,3-4 0,0 0 0,3 2 0,3 2 0,0-4 0,3 1 0,0 2 0,2-3 0,4-1 0,-2-1 0,-7-4 0,-2 2 0,-2 0 0,-5-3 0,-3 0 0,-1-1 0,1-2 0,2 0 0,-1-3 0,3-5 0,2-2 0,5-8 0,4-7 0,0-1 0,-1-1 0,-2-1 0,-1 1 0,-2-5 0,-3 0 0,-1 4 0,-3-3 0,-2-2 0,-5-3 0,-1-4 0,-5 1 0,-3 0 0,-5 2 0,2 4 0,-7-1 0,-4 3 0,-3 1 0,-1 2 0,1 4 0,-1 3 0,3-1 0,-1 2 0,1 4 0,-3-3 0,-8-5 0,-5 1 0,-1 2 0,-2 4 0,4 0 0,-5-2 0,-5-4 0,0-3 0,-4-1 0,0 6 0,2 5 0,9-1 0,1 4 0,6 2 0,3 11 0,4 5 0,3 2 0,-3 4 0,3 5 0,5-1 0,0-5 0,2 2 0,0 3 0,-2-1 0,2-1 0</inkml:trace>
  <inkml:trace contextRef="#ctx0" brushRef="#br0">14730 40656 24575,'0'1'0,"0"4"0,0 10 0,0 7 0,0 5 0,0 4 0,0 2 0,0 1 0,0-1 0,0 4 0,0-1 0,0-3 0,0-7 0,0-8-8191</inkml:trace>
  <inkml:trace contextRef="#ctx0" brushRef="#br0">6675 42208 24575,'-2'-1'0,"1"-4"0,-4 1 0,-3 2 0,-2 1 0,-6 1 0,-5 0 0,-8 3 0,-6 4 0,-7 4 0,-1 5 0,4 4 0,-1 0 0,1 3 0,9-2 0,4 1 0,6-1 0,5 0 0,2 2 0,3 6 0,-3-1 0,4-3 0,3 5 0,3 5 0,1-3 0,2 0 0,2-1 0,-2-1 0,-2 2 0,2 0 0,2 1 0,-2 1 0,3 3 0,5 0 0,4 1 0,5 5 0,4 1 0,7 4 0,1 0 0,3-3 0,2-5 0,-1-9 0,1-4 0,0-6 0,-5-5 0,-3-5 0,-3-2 0,-3-5 0,0-1 0,0 3 0,-1-2 0,9 1 0,7 1 0,7-2 0,0-1 0,3-1 0,-2-1 0,0 1 0,-1-2 0,3-2 0,-1 2 0,2 2 0,-3-5 0,-5-3 0,-4-5 0,-6-4 0,-5-4 0,-4-5 0,3-4 0,-4-5 0,-2 3 0,-1 1 0,2-4 0,1 3 0,-4-6 0,-2 3 0,-3 2 0,-1-3 0,0 3 0,-2-1 0,-2 1 0,-1 0 0,0-1 0,-1 3 0,-2-4 0,0 2 0,0 5 0,-3 2 0,-5 1 0,-2 3 0,-4-1 0,-5-4 0,-1-3 0,-4-2 0,-4 5 0,2-1 0,0 5 0,2 6 0,-2 2 0,1 1 0,-5-1 0,-1-4 0,-3 5 0,-1 0 0,2 1 0,2 0 0,5 1 0,3 4 0,3 3 0,5 1 0,-4 2 0,2 2 0,1-2 0,-1-2 0,-2 2 0,4 2 0,-2-2 0,5-3 0,0-3 0,1 1 0,-1 1 0,-4-1 0,3 2 0,0 0 0,0 2 0,-4 1 0,0 0 0,-1 0 0,1 0 0</inkml:trace>
  <inkml:trace contextRef="#ctx0" brushRef="#br0">6477 42430 24575,'3'-1'0,"5"-1"0,7 1 0,-1-1 0,3 2 0,3 2 0,1-2 0,5-2 0,2 2 0,2 2 0,2-2 0,-1-2 0,-5 2 0,-3 3 0,-3 5 0,-3 5 0,-5 2 0,-3 4 0,-1 4 0,-4-1 0,-2-1 0,-2-3 0,-2 0 0,-1-3 0,0 0 0,-3-3 0,3-2 0,3-4 0,6-3 0,8-2 0,1-1 0,7-1 0,-1 1 0,-1 1 0,2-1 0,-2 2 0,-1-1 0,-3 4 0,-3 2 0,-3 2 0,-4 5 0,-3 1 0,-2 1 0,-1-1 0,-1-2 0,1 2 0,1 2 0,-4-3 0,-3 0 0,-3 1 0,-3-2 0,0-1 0,-1 0 0,3-3 0,-6-3 0,2-2 0,-1 4 0,-6-1 0,-7 1 0,-4-5 0,-5 0 0,2 1 0,3-1 0,1 3 0,10 0-8191</inkml:trace>
  <inkml:trace contextRef="#ctx0" brushRef="#br0">9394 42512 24575,'-3'-2'0,"-3"-2"0,-8-1 0,-3 4 0,-4-4 0,-2 4 0,-3 1 0,1 1 0,2-1 0,6-1 0,0 1 0,4 1 0,-3-1 0,4 5 0,1-1 0,1 5 0,-6 3 0,-1 6 0,2 0 0,0 3 0,0-2 0,-1-1 0,4 1 0,0 1 0,-2-1 0,2 2 0,4-2 0,3-1 0,4 0 0,1-2 0,1-1 0,-1 2 0,-1 3 0,-1 3 0,1 4 0,-2 1 0,1-3 0,1-4 0,-1-2 0,1-2 0,-1 1 0,5-3 0,0-2 0,6 2 0,4 3 0,0 1 0,3-1 0,1 4 0,3-1 0,-2-7 0,0-5 0,-2 4 0,4-4 0,-1-5 0,1 1 0,0 4 0,2-2 0,-2 2 0,-4 3 0,6-3 0,-1-1 0,4-1 0,-1 1 0,-1-1 0,3-1 0,6 0 0,4-5 0,0 2 0,-3-1 0,-6-1 0,-4-1 0,-5-1 0,-1 1 0,-1 1 0,-1-1 0,0-1 0,-3-2 0,-1-3 0,0-6 0,4-9 0,2-3 0,-2-3 0,-1 2 0,1 3 0,-1-1 0,-5 3 0,1 2 0,-3-5 0,-1 1 0,-3 0 0,-3 2 0,-1 1 0,1 0 0,1-1 0,-1-1 0,-1 2 0,-2-3 0,-3-1 0,-2 2 0,2 0 0,0 5 0,-2 0 0,-1-1 0,0 1 0,0 0 0,-4-1 0,1 1 0,-2-1 0,2 4 0,-3 0 0,1 1 0,0-2 0,0 1 0,2 2 0,-5 1 0,2-2 0,-6 0 0,-1 3 0,2-3 0,2-3 0,0 2 0,1 5 0,6 0 0,-4 2 0,1 1 0,-5-2 0,1-1 0,3 2 0,-2 0 0,0 3 0</inkml:trace>
  <inkml:trace contextRef="#ctx0" brushRef="#br0">9273 42866 24575,'-2'-3'0,"1"-4"0,-1-4 0,-1 1 0,2-4 0,-1 1 0,2-2 0,2 0 0,4-1 0,1-2 0,4 2 0,3 1 0,1-6 0,-1 3 0,-2 3 0,2 5 0,0 2 0,0 7 0,-2 7 0,-3 1 0,0 4 0,-4 2 0,-4 2 0,1 3 0,-2 1 0,0 0 0,0 2 0,0-1 0,0-4 0,0 2 0,0-2 0,0 1 0,0-4 0,0-1 0,0-2 0,-6 1 0,-3-1 0,-5 2 0,5 0 0,-1 0 0,0-1 0,-1 0 0,-1 1 0,-1-1 0,4 1 0,5-3 0,8-3 0,4-3 0,6 0 0,1-3 0,5 1 0,-3-1 0,1-1 0,-1 1 0,-2 1 0,7-1 0,-7-1-8191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7T13:09:15.596"/>
    </inkml:context>
    <inkml:brush xml:id="br0">
      <inkml:brushProperty name="width" value="0.1" units="cm"/>
      <inkml:brushProperty name="height" value="0.1" units="cm"/>
      <inkml:brushProperty name="color" value="#FFFF66"/>
    </inkml:brush>
  </inkml:definitions>
  <inkml:trace contextRef="#ctx0" brushRef="#br0">250 1 24575,'-29'0'0,"11"-1"0,-1 1 0,1 1 0,0 0 0,-31 8 0,44-8 0,0 1 0,0-1 0,1 1 0,-1 0 0,1 1 0,-1-1 0,1 1 0,0 0 0,0 0 0,0 0 0,1 1 0,-1 0 0,1-1 0,-1 1 0,1 0 0,1 0 0,-1 1 0,0-1 0,1 1 0,0-1 0,-3 10 0,0 6 0,1 0 0,1 1 0,1-1 0,1 1 0,0-1 0,5 37 0,-4-55 0,0 0 0,0-1 0,1 1 0,-1 0 0,1 0 0,-1 0 0,1 0 0,-1-1 0,1 1 0,0 0 0,0 0 0,0-1 0,0 1 0,0-1 0,0 1 0,0-1 0,1 1 0,-1-1 0,1 0 0,-1 0 0,1 0 0,-1 0 0,1 0 0,-1 0 0,1 0 0,0 0 0,0 0 0,-1-1 0,1 1 0,0-1 0,0 1 0,0-1 0,0 0 0,2 0 0,7 0 0,1-1 0,-1 0 0,0-1 0,22-6 0,24-1 0,-51 9 0,1 1 0,0 0 0,-1 0 0,1 0 0,-1 1 0,1 0 0,-1 0 0,0 1 0,0 0 0,0 0 0,0 0 0,0 1 0,-1 0 0,0 0 0,1 0 0,-2 1 0,1 0 0,0 0 0,4 7 0,-6-8 0,-1 0 0,0 0 0,0 0 0,-1 0 0,1 0 0,-1 1 0,0-1 0,0 0 0,0 1 0,0-1 0,-1 1 0,0-1 0,0 1 0,0-1 0,0 1 0,-1-1 0,0 1 0,0-1 0,0 1 0,0-1 0,-1 0 0,0 1 0,0-1 0,0 0 0,0 0 0,0-1 0,-1 1 0,0 0 0,-5 4 0,1 1 0,0-1 0,-1 0 0,0-1 0,-1 0 0,0 0 0,0 0 0,0-1 0,-1-1 0,0 0 0,0 0 0,0-1 0,-1 0 0,1-1 0,-1 0 0,0 0 0,0-2 0,0 1 0,0-1 0,0-1 0,-15 0 0,-18-1-1365,25 0-5461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7T13:09:17.329"/>
    </inkml:context>
    <inkml:brush xml:id="br0">
      <inkml:brushProperty name="width" value="0.1" units="cm"/>
      <inkml:brushProperty name="height" value="0.1" units="cm"/>
      <inkml:brushProperty name="color" value="#FFFF66"/>
    </inkml:brush>
  </inkml:definitions>
  <inkml:trace contextRef="#ctx0" brushRef="#br0">358 3 24575,'-19'18'0,"-2"-1"0,-22 14 0,29-22 0,-1 1 0,2 1 0,-1 0 0,1 1 0,1 0 0,-19 26 0,10-7 0,2 2 0,1 0 0,2 1 0,2 1 0,0 0 0,3 1 0,-8 40 0,7-14 0,4 0 0,1 1 0,4 72 0,3-125 0,0 0 0,1 0 0,0-1 0,0 1 0,1-1 0,0 1 0,1-1 0,0 0 0,1 0 0,0 0 0,0 0 0,1 0 0,0-1 0,1 0 0,-1 0 0,1-1 0,13 13 0,-8-8 0,0 1 0,1-2 0,0 0 0,1 0 0,1-1 0,0-1 0,0 0 0,0-1 0,1 0 0,0-1 0,19 5 0,-3-3 0,1 0 0,0-2 0,39 5 0,-59-11 0,1 0 0,-1-1 0,1-1 0,-1 0 0,0-1 0,1 0 0,-1-1 0,0 0 0,17-7 0,29-15 0,93-54 0,-134 68 0,0 0 0,-1 0 0,0-2 0,-1 0 0,-1 0 0,0-2 0,-1 0 0,0 0 0,18-30 0,-23 26 0,0 1 0,-1-1 0,-2 0 0,1 0 0,-2-1 0,3-30 0,-1-122 0,-6 165 0,0-15 0,-1 0 0,0 1 0,-2 0 0,-1-1 0,0 1 0,-2 0 0,0 1 0,-1-1 0,-2 1 0,0 1 0,0 0 0,-2 0 0,-1 1 0,0 0 0,-1 1 0,-1 0 0,0 1 0,-1 1 0,-32-25 0,28 25 0,0 1 0,0 1 0,-2 1 0,-42-19 0,55 28 0,-1 0 0,0 1 0,0 0 0,1 0 0,-1 1 0,0 0 0,0 1 0,0-1 0,-1 2 0,1 0 0,1 0 0,-1 0 0,0 1 0,0 1 0,0-1 0,-9 6 0,-4 1-1365,5 0-5461</inkml:trace>
</inkml:ink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25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96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19057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4315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21010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369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47376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52741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151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14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53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563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00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83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74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16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07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4183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213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7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6849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3 February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282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customXml" Target="../ink/ink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74A1F021-DBBB-ADD2-5A7F-804E4C9908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BGC Regular Meeting</a:t>
            </a:r>
            <a:br>
              <a:rPr lang="en-US" dirty="0"/>
            </a:br>
            <a:r>
              <a:rPr lang="en-US" dirty="0"/>
              <a:t>BGC Integration v4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3EF5C90F-F140-4444-0822-A0655D26F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/>
          <a:lstStyle/>
          <a:p>
            <a:r>
              <a:rPr lang="en-US" dirty="0" err="1"/>
              <a:t>L.Margerison</a:t>
            </a:r>
            <a:r>
              <a:rPr lang="en-US" dirty="0"/>
              <a:t>  07.02.2025</a:t>
            </a:r>
          </a:p>
        </p:txBody>
      </p:sp>
    </p:spTree>
    <p:extLst>
      <p:ext uri="{BB962C8B-B14F-4D97-AF65-F5344CB8AC3E}">
        <p14:creationId xmlns:p14="http://schemas.microsoft.com/office/powerpoint/2010/main" val="39161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9145A3-1775-C9D4-9FA8-041265432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294979" cy="4608512"/>
          </a:xfrm>
        </p:spPr>
        <p:txBody>
          <a:bodyPr/>
          <a:lstStyle/>
          <a:p>
            <a:r>
              <a:rPr lang="en-GB" dirty="0"/>
              <a:t>Gas jet at 45 degrees to horizontal</a:t>
            </a:r>
          </a:p>
          <a:p>
            <a:r>
              <a:rPr lang="en-GB" dirty="0"/>
              <a:t>2x optical viewing assemblies </a:t>
            </a:r>
          </a:p>
          <a:p>
            <a:r>
              <a:rPr lang="en-GB" dirty="0"/>
              <a:t>1 for horizontal one for vertical </a:t>
            </a:r>
          </a:p>
          <a:p>
            <a:r>
              <a:rPr lang="en-GB" dirty="0"/>
              <a:t>Both mounted vertically</a:t>
            </a:r>
          </a:p>
          <a:p>
            <a:endParaRPr lang="en-GB" dirty="0"/>
          </a:p>
          <a:p>
            <a:r>
              <a:rPr lang="en-GB" dirty="0"/>
              <a:t>Clashes that occurred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9122D5-12B3-3786-5A9C-2D44B9BA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decisions from 24.01.2025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88862-228D-13D8-9203-CDC1BFD1C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2CAFC2-26B6-134E-85E5-5D171C2C5E12}" type="datetime3">
              <a:rPr kumimoji="0" lang="en-US" sz="85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 February 2025</a:t>
            </a:fld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CFB61-4EEA-62B6-61DB-1B6B700D7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Presenter | Presentation Title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CF587-5215-8A72-214A-774A90FE7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60ABD9-980B-8BF0-7027-7337303587A5}"/>
              </a:ext>
            </a:extLst>
          </p:cNvPr>
          <p:cNvSpPr txBox="1"/>
          <p:nvPr/>
        </p:nvSpPr>
        <p:spPr>
          <a:xfrm>
            <a:off x="1871774" y="1016615"/>
            <a:ext cx="27323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Decided configuration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8655CA3-3765-BD43-7ED3-D1832669F476}"/>
              </a:ext>
            </a:extLst>
          </p:cNvPr>
          <p:cNvSpPr txBox="1">
            <a:spLocks/>
          </p:cNvSpPr>
          <p:nvPr/>
        </p:nvSpPr>
        <p:spPr>
          <a:xfrm>
            <a:off x="5517400" y="1592263"/>
            <a:ext cx="5294979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round of changes to integrate the decided upon configuration</a:t>
            </a:r>
          </a:p>
        </p:txBody>
      </p:sp>
    </p:spTree>
    <p:extLst>
      <p:ext uri="{BB962C8B-B14F-4D97-AF65-F5344CB8AC3E}">
        <p14:creationId xmlns:p14="http://schemas.microsoft.com/office/powerpoint/2010/main" val="4163311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3AB443-F858-5C5F-C6F2-84CF82343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399" y="1592263"/>
            <a:ext cx="5535613" cy="4608512"/>
          </a:xfrm>
        </p:spPr>
        <p:txBody>
          <a:bodyPr/>
          <a:lstStyle/>
          <a:p>
            <a:r>
              <a:rPr lang="en-GB" u="sng" dirty="0"/>
              <a:t>v4 Configuration</a:t>
            </a:r>
            <a:endParaRPr lang="en-GB" dirty="0"/>
          </a:p>
          <a:p>
            <a:r>
              <a:rPr lang="en-GB" dirty="0"/>
              <a:t>Gas Injection at 45 degrees</a:t>
            </a:r>
          </a:p>
          <a:p>
            <a:r>
              <a:rPr lang="en-GB" dirty="0"/>
              <a:t>Two optical assemblies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u="sng" dirty="0"/>
              <a:t>Key integration areas for work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Turbo pump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Optical collaboration units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Gas dump assembly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Optical assembly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Gate valve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9666AA-EC5F-77EA-95C9-8927DBB14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Detailed Model – Modified v4 Configuration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EEDBD-9BAD-E9C1-7397-2F0AA950C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2CAFC2-26B6-134E-85E5-5D171C2C5E12}" type="datetime3">
              <a:rPr kumimoji="0" lang="en-US" sz="85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 February 2025</a:t>
            </a:fld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1FF48-9EF1-ECE0-3EED-CF3517D1C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Presenter | Presentation Title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2BD2F-91AA-FFDB-1767-3D887276D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1C2DB30-CAFF-C8C2-6BB2-F9D7E7423F37}"/>
              </a:ext>
            </a:extLst>
          </p:cNvPr>
          <p:cNvGrpSpPr/>
          <p:nvPr/>
        </p:nvGrpSpPr>
        <p:grpSpPr>
          <a:xfrm>
            <a:off x="313028" y="1439335"/>
            <a:ext cx="5782972" cy="5109411"/>
            <a:chOff x="2318943" y="0"/>
            <a:chExt cx="7554113" cy="6858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BE5C07B-DE08-B3D0-9202-CAEA93298F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18943" y="0"/>
              <a:ext cx="7554113" cy="6858000"/>
            </a:xfrm>
            <a:prstGeom prst="rect">
              <a:avLst/>
            </a:prstGeom>
          </p:spPr>
        </p:pic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8753A261-9335-1007-9743-56E60649ABB0}"/>
                    </a:ext>
                  </a:extLst>
                </p14:cNvPr>
                <p14:cNvContentPartPr/>
                <p14:nvPr/>
              </p14:nvContentPartPr>
              <p14:xfrm>
                <a:off x="3803650" y="2279650"/>
                <a:ext cx="4583113" cy="2300288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8753A261-9335-1007-9743-56E60649ABB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780142" y="2255497"/>
                  <a:ext cx="4629659" cy="234811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8D0906A-3D9F-F4BB-75A7-7FAEE43F87C7}"/>
              </a:ext>
            </a:extLst>
          </p:cNvPr>
          <p:cNvGrpSpPr/>
          <p:nvPr/>
        </p:nvGrpSpPr>
        <p:grpSpPr>
          <a:xfrm>
            <a:off x="3039303" y="3624215"/>
            <a:ext cx="354240" cy="410400"/>
            <a:chOff x="3039303" y="3624215"/>
            <a:chExt cx="354240" cy="410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9E06B573-1583-F608-A632-F8838529F96E}"/>
                    </a:ext>
                  </a:extLst>
                </p14:cNvPr>
                <p14:cNvContentPartPr/>
                <p14:nvPr/>
              </p14:nvContentPartPr>
              <p14:xfrm>
                <a:off x="3102303" y="3745175"/>
                <a:ext cx="115920" cy="21024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9E06B573-1583-F608-A632-F8838529F96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084303" y="3727175"/>
                  <a:ext cx="151560" cy="24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0059D8B9-3802-0BB4-6A4F-950B6AFD79D8}"/>
                    </a:ext>
                  </a:extLst>
                </p14:cNvPr>
                <p14:cNvContentPartPr/>
                <p14:nvPr/>
              </p14:nvContentPartPr>
              <p14:xfrm>
                <a:off x="3039303" y="3624215"/>
                <a:ext cx="354240" cy="41040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0059D8B9-3802-0BB4-6A4F-950B6AFD79D8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021663" y="3606215"/>
                  <a:ext cx="389880" cy="4460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275271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D506C-F321-3F49-F5D3-751AB84F1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E0C7C1-D74F-6951-90B3-9E88F6FDE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399" y="1592263"/>
            <a:ext cx="5535613" cy="46085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u="sng" dirty="0"/>
              <a:t>v4 Configuration</a:t>
            </a:r>
          </a:p>
          <a:p>
            <a:r>
              <a:rPr lang="en-GB" dirty="0"/>
              <a:t>Gas Injection at 45 degrees</a:t>
            </a:r>
          </a:p>
          <a:p>
            <a:r>
              <a:rPr lang="en-GB" dirty="0"/>
              <a:t>Two optical assemblies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u="sng" dirty="0"/>
              <a:t>Key integration areas for work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Turbo pump</a:t>
            </a:r>
          </a:p>
          <a:p>
            <a:pPr marL="742950" lvl="1" indent="-457200"/>
            <a:r>
              <a:rPr lang="en-GB" dirty="0">
                <a:solidFill>
                  <a:srgbClr val="FF0000"/>
                </a:solidFill>
              </a:rPr>
              <a:t>Will rotate and move so not colliding with beam line 1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Optical collaboration units</a:t>
            </a:r>
          </a:p>
          <a:p>
            <a:pPr marL="742950" lvl="1" indent="-457200"/>
            <a:r>
              <a:rPr lang="en-GB" dirty="0">
                <a:solidFill>
                  <a:srgbClr val="FF0000"/>
                </a:solidFill>
              </a:rPr>
              <a:t>Added 2</a:t>
            </a:r>
            <a:r>
              <a:rPr lang="en-GB" baseline="30000" dirty="0">
                <a:solidFill>
                  <a:srgbClr val="FF0000"/>
                </a:solidFill>
              </a:rPr>
              <a:t>nd</a:t>
            </a:r>
            <a:r>
              <a:rPr lang="en-GB" dirty="0">
                <a:solidFill>
                  <a:srgbClr val="FF0000"/>
                </a:solidFill>
              </a:rPr>
              <a:t> unit and moved to reduce clashes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Gas dump assembly</a:t>
            </a:r>
          </a:p>
          <a:p>
            <a:pPr marL="742950" lvl="1" indent="-457200"/>
            <a:r>
              <a:rPr lang="en-GB" dirty="0">
                <a:solidFill>
                  <a:srgbClr val="FF0000"/>
                </a:solidFill>
              </a:rPr>
              <a:t>Moved to be in line with gas injection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Optical assembly</a:t>
            </a:r>
          </a:p>
          <a:p>
            <a:pPr marL="742950" lvl="1" indent="-457200"/>
            <a:r>
              <a:rPr lang="en-GB" dirty="0">
                <a:solidFill>
                  <a:srgbClr val="FF0000"/>
                </a:solidFill>
              </a:rPr>
              <a:t>Looks to be sufficient space, needs work detailing integration with chamber and the other optical assembly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Gate valve </a:t>
            </a:r>
          </a:p>
          <a:p>
            <a:pPr marL="742950" lvl="1" indent="-457200"/>
            <a:r>
              <a:rPr lang="en-GB" dirty="0">
                <a:solidFill>
                  <a:srgbClr val="FF0000"/>
                </a:solidFill>
              </a:rPr>
              <a:t>Will look into DN40 valve currently DN63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BABD9C-0B55-A291-FB2F-7DEA88ADA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Detailed Model – Modified v4 Configuration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3D181-9A8C-C0D8-DC65-8916CA80E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2CAFC2-26B6-134E-85E5-5D171C2C5E12}" type="datetime3">
              <a:rPr kumimoji="0" lang="en-US" sz="85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 February 2025</a:t>
            </a:fld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DA2DA4-49AF-4613-F17A-AA60924A0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Presenter | Presentation Title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4857B-B8E9-78B6-2025-67B8DAC9E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93BBB93-DC8D-983E-5568-8FFC3E8C9C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175" y="906464"/>
            <a:ext cx="4648545" cy="577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4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1CC4FB-9751-3E51-0C83-0EDDD662E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5025" y="1592263"/>
            <a:ext cx="5868988" cy="4608512"/>
          </a:xfrm>
        </p:spPr>
        <p:txBody>
          <a:bodyPr/>
          <a:lstStyle/>
          <a:p>
            <a:r>
              <a:rPr lang="en-GB" dirty="0"/>
              <a:t>May need to move gate valve further from chamber body to not collide with current optical aperture </a:t>
            </a:r>
          </a:p>
          <a:p>
            <a:r>
              <a:rPr lang="en-GB" dirty="0"/>
              <a:t>If a larger optical aperture is desired this may come at the cost of moving the gate valve, and extending injection chamber length</a:t>
            </a:r>
          </a:p>
          <a:p>
            <a:r>
              <a:rPr lang="en-GB" dirty="0"/>
              <a:t>Study and discussion to determine this trade off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C6E4A2-55C1-48BF-346C-567673DFA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aperture vs Injection chamber length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F0E4A-4703-BD59-E941-23DB7C5B8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2CAFC2-26B6-134E-85E5-5D171C2C5E12}" type="datetime3">
              <a:rPr kumimoji="0" lang="en-US" sz="85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 February 2025</a:t>
            </a:fld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64FF8-F226-60A1-C6E5-33DEC0CBF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Presenter | Presentation Title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B5F83-EB27-5B50-4098-E7D0E3041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6ADB65-15FF-1B5B-A54A-E941B615B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175" y="906464"/>
            <a:ext cx="4648545" cy="577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169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9E8C1B-E392-D1FF-3115-0B5E316DE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Investigate DN40 Gate Valve between 3</a:t>
            </a:r>
            <a:r>
              <a:rPr lang="en-GB" baseline="30000" dirty="0"/>
              <a:t>rd</a:t>
            </a:r>
            <a:r>
              <a:rPr lang="en-GB" dirty="0"/>
              <a:t> skimmer and main chamber</a:t>
            </a:r>
          </a:p>
          <a:p>
            <a:pPr lvl="1"/>
            <a:r>
              <a:rPr lang="en-GB" dirty="0"/>
              <a:t>If possible, what can the max diameter of the optical port be?</a:t>
            </a:r>
          </a:p>
          <a:p>
            <a:r>
              <a:rPr lang="en-GB" dirty="0"/>
              <a:t>Rearrange turbo molecular pumps on injection chamber so they do not clash with other systems/beam line</a:t>
            </a:r>
          </a:p>
          <a:p>
            <a:r>
              <a:rPr lang="en-GB" dirty="0"/>
              <a:t>Detail optical assembly of the 2 systems</a:t>
            </a:r>
          </a:p>
          <a:p>
            <a:r>
              <a:rPr lang="en-GB" dirty="0"/>
              <a:t>From findings from issues with v3 BGC at 1</a:t>
            </a:r>
            <a:r>
              <a:rPr lang="en-GB" baseline="30000" dirty="0"/>
              <a:t>st</a:t>
            </a:r>
            <a:r>
              <a:rPr lang="en-GB" dirty="0"/>
              <a:t> turbomolecular pump – make updates to v4 (</a:t>
            </a:r>
            <a:r>
              <a:rPr lang="en-GB"/>
              <a:t>bigger pump etc)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AFBFCA-69AF-E2AC-7FFC-ABB78B25E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steps/conclusions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705FA-CA25-4EE1-35A0-7211384F5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7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69B3B-2C3A-6E31-D478-75BA2DCE2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13A46C-821A-1E4C-28BB-B70A2BEB6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90107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327</Words>
  <Application>Microsoft Office PowerPoint</Application>
  <PresentationFormat>Widescreen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1_Office Theme</vt:lpstr>
      <vt:lpstr>BGC Regular Meeting BGC Integration v4</vt:lpstr>
      <vt:lpstr>Summary of decisions from 24.01.2025</vt:lpstr>
      <vt:lpstr>Detailed Model – Modified v4 Configuration</vt:lpstr>
      <vt:lpstr>Detailed Model – Modified v4 Configuration</vt:lpstr>
      <vt:lpstr>Optical aperture vs Injection chamber length </vt:lpstr>
      <vt:lpstr>Next steps/conclusions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Lauren Karen Margerison</dc:creator>
  <cp:lastModifiedBy>Lauren Karen Margerison</cp:lastModifiedBy>
  <cp:revision>1</cp:revision>
  <dcterms:created xsi:type="dcterms:W3CDTF">2025-02-07T15:34:42Z</dcterms:created>
  <dcterms:modified xsi:type="dcterms:W3CDTF">2025-02-07T15:46:37Z</dcterms:modified>
</cp:coreProperties>
</file>