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12192000"/>
  <p:notesSz cx="6858000" cy="12192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4" roundtripDataSignature="AMtx7mjJoGxCyVVfTgT31VP3OlIdIbCZ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1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3c9c4e1cbc_0_0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3c9c4e1cbc_0_0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33c9c4e1cbc_0_0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3c9c4e1cbc_0_8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3c9c4e1cbc_0_8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3c9c4e1cbc_0_8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3c9c4e1cbc_0_32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3c9c4e1cbc_0_32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33c9c4e1cbc_0_32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3c9c4e1cbc_0_16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3c9c4e1cbc_0_16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33c9c4e1cbc_0_16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3c9c4e1cbc_0_23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3c9c4e1cbc_0_23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33c9c4e1cbc_0_23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16b1d9df8b_0_3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1" name="Google Shape;201;g216b1d9df8b_0_3:notes"/>
          <p:cNvSpPr/>
          <p:nvPr>
            <p:ph idx="2" type="sldImg"/>
          </p:nvPr>
        </p:nvSpPr>
        <p:spPr>
          <a:xfrm>
            <a:off x="1143225" y="914400"/>
            <a:ext cx="45723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7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p17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16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6.png"/><Relationship Id="rId8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1" Type="http://schemas.openxmlformats.org/officeDocument/2006/relationships/image" Target="../media/image11.png"/><Relationship Id="rId10" Type="http://schemas.openxmlformats.org/officeDocument/2006/relationships/image" Target="../media/image12.png"/><Relationship Id="rId13" Type="http://schemas.openxmlformats.org/officeDocument/2006/relationships/image" Target="../media/image7.png"/><Relationship Id="rId1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7.png"/><Relationship Id="rId4" Type="http://schemas.openxmlformats.org/officeDocument/2006/relationships/image" Target="../media/image5.png"/><Relationship Id="rId9" Type="http://schemas.openxmlformats.org/officeDocument/2006/relationships/image" Target="../media/image21.png"/><Relationship Id="rId15" Type="http://schemas.openxmlformats.org/officeDocument/2006/relationships/image" Target="../media/image4.png"/><Relationship Id="rId14" Type="http://schemas.openxmlformats.org/officeDocument/2006/relationships/image" Target="../media/image24.png"/><Relationship Id="rId5" Type="http://schemas.openxmlformats.org/officeDocument/2006/relationships/hyperlink" Target="https://dprelipcean.github.io/personal-website/" TargetMode="External"/><Relationship Id="rId6" Type="http://schemas.openxmlformats.org/officeDocument/2006/relationships/hyperlink" Target="https://dprelipcean.github.io/personal-website/" TargetMode="External"/><Relationship Id="rId7" Type="http://schemas.openxmlformats.org/officeDocument/2006/relationships/hyperlink" Target="https://dprelipcean.github.io/personal-website/" TargetMode="External"/><Relationship Id="rId8" Type="http://schemas.openxmlformats.org/officeDocument/2006/relationships/image" Target="../media/image1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00257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9"/>
          <p:cNvSpPr txBox="1"/>
          <p:nvPr>
            <p:ph type="ctrTitle"/>
          </p:nvPr>
        </p:nvSpPr>
        <p:spPr>
          <a:xfrm>
            <a:off x="407975" y="3727301"/>
            <a:ext cx="11376000" cy="18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9"/>
          <p:cNvSpPr txBox="1"/>
          <p:nvPr>
            <p:ph idx="1" type="subTitle"/>
          </p:nvPr>
        </p:nvSpPr>
        <p:spPr>
          <a:xfrm>
            <a:off x="407988" y="5700251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logooutline.eps" id="18" name="Google Shape;18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87853" y="503866"/>
            <a:ext cx="1990425" cy="1970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11963" y="300700"/>
            <a:ext cx="2768092" cy="237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09351" y="389575"/>
            <a:ext cx="2154945" cy="2199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9"/>
          <p:cNvPicPr preferRelativeResize="0"/>
          <p:nvPr/>
        </p:nvPicPr>
        <p:blipFill rotWithShape="1">
          <a:blip r:embed="rId5">
            <a:alphaModFix/>
          </a:blip>
          <a:srcRect b="36787" l="0" r="0" t="3210"/>
          <a:stretch/>
        </p:blipFill>
        <p:spPr>
          <a:xfrm>
            <a:off x="10117188" y="3727300"/>
            <a:ext cx="1870050" cy="1049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888536" y="3823658"/>
            <a:ext cx="2111072" cy="144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362525" y="5454875"/>
            <a:ext cx="1379375" cy="115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885651" y="5614076"/>
            <a:ext cx="2111076" cy="918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9"/>
          <p:cNvPicPr preferRelativeResize="0"/>
          <p:nvPr/>
        </p:nvPicPr>
        <p:blipFill rotWithShape="1">
          <a:blip r:embed="rId5">
            <a:alphaModFix/>
          </a:blip>
          <a:srcRect b="3216" l="0" r="0" t="63469"/>
          <a:stretch/>
        </p:blipFill>
        <p:spPr>
          <a:xfrm>
            <a:off x="9996725" y="4604400"/>
            <a:ext cx="2248025" cy="70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9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9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5" name="Google Shape;75;p29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6" name="Google Shape;76;p29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7" name="Google Shape;77;p29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8" name="Google Shape;78;p29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9" name="Google Shape;79;p29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0" name="Google Shape;80;p29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4"/>
          <p:cNvSpPr/>
          <p:nvPr>
            <p:ph idx="2" type="pic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3" name="Google Shape;83;p24"/>
          <p:cNvSpPr txBox="1"/>
          <p:nvPr>
            <p:ph idx="1" type="body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24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Just Title">
  <p:cSld name="Just Titl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21fd06d116_48_1332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g221fd06d116_48_1332"/>
          <p:cNvSpPr txBox="1"/>
          <p:nvPr>
            <p:ph idx="1" type="body"/>
          </p:nvPr>
        </p:nvSpPr>
        <p:spPr>
          <a:xfrm>
            <a:off x="609601" y="1245522"/>
            <a:ext cx="5302200" cy="48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/>
            </a:lvl1pPr>
            <a:lvl2pPr indent="-3810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30200" lvl="4" marL="22860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g221fd06d116_48_1332"/>
          <p:cNvSpPr txBox="1"/>
          <p:nvPr>
            <p:ph idx="2" type="body"/>
          </p:nvPr>
        </p:nvSpPr>
        <p:spPr>
          <a:xfrm>
            <a:off x="6280150" y="1238257"/>
            <a:ext cx="5302200" cy="48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/>
            </a:lvl1pPr>
            <a:lvl2pPr indent="-3810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30200" lvl="4" marL="22860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g221fd06d116_48_1332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5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35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1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7" name="Google Shape;97;p21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9" name="Google Shape;99;p21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0" name="Google Shape;100;p21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3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" name="Google Shape;104;p23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5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25"/>
          <p:cNvSpPr/>
          <p:nvPr>
            <p:ph idx="2" type="pic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9" name="Google Shape;109;p25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25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25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6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6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26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p26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26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" name="Google Shape;118;p26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9" name="Google Shape;119;p26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8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indent="-3810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28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28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7" name="Google Shape;127;p28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8" name="Google Shape;128;p28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9" name="Google Shape;129;p28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0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0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3" name="Google Shape;133;p30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0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p30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6" name="Google Shape;136;p30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8" name="Google Shape;138;p30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2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1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1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42" name="Google Shape;142;p31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p31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p31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3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3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8" name="Google Shape;148;p33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9" name="Google Shape;149;p33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0" name="Google Shape;150;p33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6"/>
          <p:cNvSpPr txBox="1"/>
          <p:nvPr>
            <p:ph idx="12" type="sldNum"/>
          </p:nvPr>
        </p:nvSpPr>
        <p:spPr>
          <a:xfrm>
            <a:off x="113693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y Blank" showMasterSp="0">
  <p:cSld name="Very 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g216b1d9df8b_0_15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27384"/>
            <a:ext cx="121920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g216b1d9df8b_0_1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300" y="620675"/>
            <a:ext cx="4693876" cy="496542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g216b1d9df8b_0_159"/>
          <p:cNvSpPr txBox="1"/>
          <p:nvPr/>
        </p:nvSpPr>
        <p:spPr>
          <a:xfrm>
            <a:off x="5772825" y="1644625"/>
            <a:ext cx="6594300" cy="3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b="1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  <a:endParaRPr b="1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daniel.prelipcean@cern.ch</a:t>
            </a:r>
            <a:endParaRPr b="0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" name="Google Shape;37;g216b1d9df8b_0_1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28025" y="77600"/>
            <a:ext cx="1508225" cy="149315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g216b1d9df8b_0_159"/>
          <p:cNvSpPr txBox="1"/>
          <p:nvPr/>
        </p:nvSpPr>
        <p:spPr>
          <a:xfrm>
            <a:off x="7428025" y="12155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sng" cap="none" strike="noStrike">
                <a:solidFill>
                  <a:srgbClr val="6D2466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dprelipcean.github.io/</a:t>
            </a:r>
            <a:br>
              <a:rPr b="0" i="0" lang="en-US" sz="1400" u="sng" cap="none" strike="noStrike">
                <a:solidFill>
                  <a:srgbClr val="6D2466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b="0" i="0" lang="en-US" sz="1400" u="sng" cap="none" strike="noStrike">
                <a:solidFill>
                  <a:srgbClr val="6D2466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personal-website/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Google Shape;39;g216b1d9df8b_0_15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012383" y="5488789"/>
            <a:ext cx="676326" cy="7534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40" name="Google Shape;40;g216b1d9df8b_0_15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862741" y="5464856"/>
            <a:ext cx="837202" cy="877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g216b1d9df8b_0_159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951754" y="5464856"/>
            <a:ext cx="800668" cy="877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g216b1d9df8b_0_159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6772735" y="5363476"/>
            <a:ext cx="729301" cy="100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g216b1d9df8b_0_159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7502034" y="5464860"/>
            <a:ext cx="837195" cy="876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g216b1d9df8b_0_159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9587150" y="5551000"/>
            <a:ext cx="1522065" cy="79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g216b1d9df8b_0_159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11164700" y="5541800"/>
            <a:ext cx="800675" cy="80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g216b1d9df8b_0_159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8504075" y="5527775"/>
            <a:ext cx="967150" cy="79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2"/>
          <p:cNvSpPr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49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55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Alt">
  <p:cSld name="Default Al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113178a537_2_257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g2113178a537_2_257"/>
          <p:cNvSpPr txBox="1"/>
          <p:nvPr>
            <p:ph idx="1" type="body"/>
          </p:nvPr>
        </p:nvSpPr>
        <p:spPr>
          <a:xfrm>
            <a:off x="609601" y="1245522"/>
            <a:ext cx="10968600" cy="48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/>
            </a:lvl1pPr>
            <a:lvl2pPr indent="-3810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30200" lvl="4" marL="22860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g2113178a537_2_257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with logo" showMasterSp="0">
  <p:cSld name="1_Title Slide with logo"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00257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34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4"/>
          <p:cNvSpPr txBox="1"/>
          <p:nvPr>
            <p:ph idx="1" type="subTitle"/>
          </p:nvPr>
        </p:nvSpPr>
        <p:spPr>
          <a:xfrm>
            <a:off x="407988" y="5700251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logooutline.eps" id="62" name="Google Shape;62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666528" y="757891"/>
            <a:ext cx="1990425" cy="1970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06400" y="580150"/>
            <a:ext cx="2768092" cy="237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68201" y="757900"/>
            <a:ext cx="2154945" cy="2199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8" name="Google Shape;68;p27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" name="Google Shape;69;p27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0" name="Google Shape;70;p27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27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1.xml"/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1" name="Google Shape;11;p18"/>
          <p:cNvPicPr preferRelativeResize="0"/>
          <p:nvPr/>
        </p:nvPicPr>
        <p:blipFill rotWithShape="1">
          <a:blip r:embed="rId1">
            <a:alphaModFix/>
          </a:blip>
          <a:srcRect b="0" l="0" r="79047" t="0"/>
          <a:stretch/>
        </p:blipFill>
        <p:spPr>
          <a:xfrm>
            <a:off x="9637550" y="6333950"/>
            <a:ext cx="255445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8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event/1173051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"/>
          <p:cNvSpPr txBox="1"/>
          <p:nvPr>
            <p:ph type="ctrTitle"/>
          </p:nvPr>
        </p:nvSpPr>
        <p:spPr>
          <a:xfrm>
            <a:off x="407975" y="3727301"/>
            <a:ext cx="11376000" cy="18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/>
              <a:t>R2E </a:t>
            </a:r>
            <a:br>
              <a:rPr lang="en-US"/>
            </a:br>
            <a:r>
              <a:rPr lang="en-US"/>
              <a:t>Clustering Algorithm</a:t>
            </a:r>
            <a:endParaRPr/>
          </a:p>
        </p:txBody>
      </p:sp>
      <p:sp>
        <p:nvSpPr>
          <p:cNvPr id="156" name="Google Shape;156;p1"/>
          <p:cNvSpPr txBox="1"/>
          <p:nvPr>
            <p:ph idx="1" type="subTitle"/>
          </p:nvPr>
        </p:nvSpPr>
        <p:spPr>
          <a:xfrm>
            <a:off x="408000" y="5207782"/>
            <a:ext cx="11376000" cy="12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Daniel Prelipcean</a:t>
            </a:r>
            <a:br>
              <a:rPr lang="en-US" sz="1800"/>
            </a:b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2025.03.05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3c9c4e1cbc_0_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Objective</a:t>
            </a:r>
            <a:endParaRPr/>
          </a:p>
        </p:txBody>
      </p:sp>
      <p:sp>
        <p:nvSpPr>
          <p:cNvPr id="163" name="Google Shape;163;g33c9c4e1cbc_0_0"/>
          <p:cNvSpPr txBox="1"/>
          <p:nvPr>
            <p:ph idx="1" type="body"/>
          </p:nvPr>
        </p:nvSpPr>
        <p:spPr>
          <a:xfrm>
            <a:off x="408000" y="1592275"/>
            <a:ext cx="118212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180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The Timepix3 measured data arrives at pixel level, implying that clustering (=grouping of pixels) has to be applied in order to reconstruct individual particle tracks.</a:t>
            </a:r>
            <a:endParaRPr b="0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The pixel information contains: </a:t>
            </a:r>
            <a:endParaRPr b="0"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b="0" lang="en-US"/>
              <a:t>Time over Threshold (ToT)</a:t>
            </a:r>
            <a:r>
              <a:rPr lang="en-US"/>
              <a:t>: 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US" sz="1800"/>
              <a:t>energy deposition measurement (to be calibrated to energy)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US" sz="1800"/>
              <a:t>in units of 25 ns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US" sz="1800"/>
              <a:t>stored in 10 bits (goes up to 2^10 =1024)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b="0" lang="en-US"/>
              <a:t>Time of Arrival (ToA)</a:t>
            </a:r>
            <a:r>
              <a:rPr lang="en-US"/>
              <a:t>: 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US" sz="1800"/>
              <a:t>in units of 25 ns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US" sz="1800"/>
              <a:t>stored in 16 bits (goes up to 40 000)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b="0" lang="en-US"/>
              <a:t>fast ToA (f</a:t>
            </a:r>
            <a:r>
              <a:rPr lang="en-US"/>
              <a:t>ToA): in units of 1.5625 ns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US" sz="1800"/>
              <a:t>stored in bits (goes up to 2^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Column (x), Row (y): pixel </a:t>
            </a:r>
            <a:r>
              <a:rPr lang="en-US"/>
              <a:t>indices (spatial location)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Unix/Epoch Timestamp: 1 s resolution</a:t>
            </a:r>
            <a:endParaRPr/>
          </a:p>
        </p:txBody>
      </p:sp>
      <p:sp>
        <p:nvSpPr>
          <p:cNvPr id="164" name="Google Shape;164;g33c9c4e1cbc_0_0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3c9c4e1cbc_0_8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1800"/>
              </a:spcBef>
              <a:spcAft>
                <a:spcPts val="0"/>
              </a:spcAft>
              <a:buSzPts val="1800"/>
              <a:buChar char="-"/>
            </a:pPr>
            <a:r>
              <a:rPr b="0" lang="en-US" sz="1800"/>
              <a:t>Previous version (v2) e</a:t>
            </a:r>
            <a:r>
              <a:rPr b="0" lang="en-US" sz="1800"/>
              <a:t>xplained in more detail in: </a:t>
            </a:r>
            <a:r>
              <a:rPr b="0" lang="en-US" sz="1800" u="sng">
                <a:solidFill>
                  <a:schemeClr val="hlink"/>
                </a:solidFill>
                <a:hlinkClick r:id="rId3"/>
              </a:rPr>
              <a:t>https://indico.cern.ch/event/1173051/</a:t>
            </a:r>
            <a:br>
              <a:rPr b="0" lang="en-US" sz="1800"/>
            </a:br>
            <a:endParaRPr b="0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0" lang="en-US" sz="1800"/>
              <a:t>Long story short for v3:</a:t>
            </a:r>
            <a:endParaRPr b="0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0" lang="en-US" sz="1800"/>
              <a:t>Select a snapshot on </a:t>
            </a:r>
            <a:r>
              <a:rPr b="0" i="1" lang="en-US" sz="1800"/>
              <a:t>Epoch Timestamp</a:t>
            </a:r>
            <a:r>
              <a:rPr b="0" lang="en-US" sz="1800"/>
              <a:t>, i.e. 1 second interval.</a:t>
            </a:r>
            <a:endParaRPr b="0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0" lang="en-US" sz="1800"/>
              <a:t>1D DBSCAN on ToA+fToA to identify time clusters</a:t>
            </a:r>
            <a:endParaRPr b="0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0" lang="en-US" sz="1800"/>
              <a:t>2D DBSCAN on pixel matrix to identify spatial clusters</a:t>
            </a:r>
            <a:br>
              <a:rPr b="0" lang="en-US" sz="1800"/>
            </a:br>
            <a:endParaRPr b="0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0" lang="en-US" sz="1800"/>
              <a:t>Note:</a:t>
            </a:r>
            <a:endParaRPr b="0"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Works well on rather low fluxes 1e2 particles/(cm^2 s)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For higher fluxes, pixels are from different particle interactions are clustered together if: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US" sz="1800"/>
              <a:t>Spatially close (connected), even if quite spread apart in time (if time window in step 2 is too large)</a:t>
            </a:r>
            <a:endParaRPr sz="1800"/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In extreme cases: </a:t>
            </a:r>
            <a:r>
              <a:rPr lang="en-US" sz="1800"/>
              <a:t>Artificial</a:t>
            </a:r>
            <a:r>
              <a:rPr lang="en-US" sz="1800"/>
              <a:t> </a:t>
            </a:r>
            <a:r>
              <a:rPr lang="en-US" sz="1800"/>
              <a:t>Pile up: Overlapping particles in space.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US" sz="1800"/>
              <a:t>Close in time and disconnected in space, but nearby each other (if too many particles in step 3)</a:t>
            </a:r>
            <a:br>
              <a:rPr lang="en-US" sz="1800"/>
            </a:b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0" lang="en-US" sz="1800"/>
              <a:t>Due to b, several correction procedures are applied on the </a:t>
            </a:r>
            <a:r>
              <a:rPr b="0" i="1" lang="en-US" sz="1800"/>
              <a:t>once</a:t>
            </a:r>
            <a:r>
              <a:rPr b="0" lang="en-US" sz="1800"/>
              <a:t> clustered data.</a:t>
            </a:r>
            <a:endParaRPr sz="1800"/>
          </a:p>
        </p:txBody>
      </p:sp>
      <p:sp>
        <p:nvSpPr>
          <p:cNvPr id="171" name="Google Shape;171;g33c9c4e1cbc_0_8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R2E clustering algorithm: v3</a:t>
            </a:r>
            <a:endParaRPr/>
          </a:p>
        </p:txBody>
      </p:sp>
      <p:sp>
        <p:nvSpPr>
          <p:cNvPr id="172" name="Google Shape;172;g33c9c4e1cbc_0_8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3c9c4e1cbc_0_32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Examples of wrongly clustered tracks that have to be corrected for</a:t>
            </a:r>
            <a:endParaRPr/>
          </a:p>
        </p:txBody>
      </p:sp>
      <p:sp>
        <p:nvSpPr>
          <p:cNvPr id="179" name="Google Shape;179;g33c9c4e1cbc_0_32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0" name="Google Shape;180;g33c9c4e1cbc_0_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6025" y="1439172"/>
            <a:ext cx="3369251" cy="466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g33c9c4e1cbc_0_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6350" y="1439200"/>
            <a:ext cx="3479306" cy="4816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33c9c4e1cbc_0_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4200" y="1439201"/>
            <a:ext cx="3369251" cy="46639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3c9c4e1cbc_0_16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0" lang="en-US" sz="1800"/>
              <a:t>On the output after the first clustering:</a:t>
            </a:r>
            <a:endParaRPr b="0" sz="1800"/>
          </a:p>
          <a:p>
            <a:pPr indent="-342900" lvl="0" marL="457200" rtl="0" algn="l">
              <a:spcBef>
                <a:spcPts val="180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Timewise splitting: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Look at the ToA+fToA information for the pixels inside a cluster: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if too spread apart = more than 200 ns (empirical value), then apply a 1D DBSCAN to identify time clusters and split cluster.</a:t>
            </a:r>
            <a:br>
              <a:rPr lang="en-US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Spatial splitting: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Look at the spatial information for the pixels inside a cluster: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if disconnected, split into individual subclusters.</a:t>
            </a:r>
            <a:br>
              <a:rPr lang="en-US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Pile up splitting: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Check if the same pixel is fired twice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If yes, discard from analysis.</a:t>
            </a:r>
            <a:br>
              <a:rPr lang="en-US"/>
            </a:br>
            <a:endParaRPr/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0" lang="en-US" sz="1800"/>
              <a:t>Note: hits that are connected and with the same ToA information will not be split.</a:t>
            </a:r>
            <a:endParaRPr b="0" sz="1800"/>
          </a:p>
        </p:txBody>
      </p:sp>
      <p:sp>
        <p:nvSpPr>
          <p:cNvPr id="189" name="Google Shape;189;g33c9c4e1cbc_0_1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Correction procedures</a:t>
            </a:r>
            <a:endParaRPr/>
          </a:p>
        </p:txBody>
      </p:sp>
      <p:sp>
        <p:nvSpPr>
          <p:cNvPr id="190" name="Google Shape;190;g33c9c4e1cbc_0_16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3c9c4e1cbc_0_23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</a:t>
            </a:r>
            <a:endParaRPr/>
          </a:p>
        </p:txBody>
      </p:sp>
      <p:sp>
        <p:nvSpPr>
          <p:cNvPr id="197" name="Google Shape;197;g33c9c4e1cbc_0_23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8" name="Google Shape;198;g33c9c4e1cbc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5999" y="175375"/>
            <a:ext cx="5935475" cy="593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g216b1d9df8b_0_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300" y="620675"/>
            <a:ext cx="4693876" cy="496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2021-11-08T12:53:02Z</dcterms:created>
  <dc:creator>Marco Calviani</dc:creator>
</cp:coreProperties>
</file>