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257" r:id="rId2"/>
    <p:sldId id="482" r:id="rId3"/>
    <p:sldId id="502" r:id="rId4"/>
    <p:sldId id="491" r:id="rId5"/>
    <p:sldId id="484" r:id="rId6"/>
    <p:sldId id="493" r:id="rId7"/>
    <p:sldId id="492" r:id="rId8"/>
    <p:sldId id="496" r:id="rId9"/>
    <p:sldId id="485" r:id="rId10"/>
    <p:sldId id="497" r:id="rId11"/>
    <p:sldId id="495" r:id="rId12"/>
    <p:sldId id="486" r:id="rId13"/>
    <p:sldId id="498" r:id="rId14"/>
    <p:sldId id="488" r:id="rId15"/>
    <p:sldId id="494" r:id="rId16"/>
    <p:sldId id="500" r:id="rId17"/>
    <p:sldId id="499" r:id="rId18"/>
  </p:sldIdLst>
  <p:sldSz cx="17340263" cy="9753600"/>
  <p:notesSz cx="6805613" cy="99441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22860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2743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3200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3657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  <p:extLst>
    <p:ext uri="{521415D9-36F7-43E2-AB2F-B90AF26B5E84}">
      <p14:sectionLst xmlns:p14="http://schemas.microsoft.com/office/powerpoint/2010/main">
        <p14:section name="Standardabschnitt" id="{9B1F9348-81F2-49A9-8F2D-72498DBB957E}">
          <p14:sldIdLst>
            <p14:sldId id="257"/>
            <p14:sldId id="482"/>
            <p14:sldId id="502"/>
            <p14:sldId id="491"/>
            <p14:sldId id="484"/>
            <p14:sldId id="493"/>
            <p14:sldId id="492"/>
            <p14:sldId id="496"/>
            <p14:sldId id="485"/>
            <p14:sldId id="497"/>
            <p14:sldId id="495"/>
            <p14:sldId id="486"/>
            <p14:sldId id="498"/>
            <p14:sldId id="488"/>
            <p14:sldId id="494"/>
            <p14:sldId id="500"/>
            <p14:sldId id="4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54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BB"/>
    <a:srgbClr val="FFA500"/>
    <a:srgbClr val="6BAB38"/>
    <a:srgbClr val="84BD00"/>
    <a:srgbClr val="E9FFB9"/>
    <a:srgbClr val="C2FBFF"/>
    <a:srgbClr val="B60052"/>
    <a:srgbClr val="FF5CAB"/>
    <a:srgbClr val="008C95"/>
    <a:srgbClr val="FF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EE7"/>
          </a:solidFill>
        </a:fill>
      </a:tcStyle>
    </a:wholeTbl>
    <a:band2H>
      <a:tcTxStyle/>
      <a:tcStyle>
        <a:tcBdr/>
        <a:fill>
          <a:solidFill>
            <a:srgbClr val="E6E8F3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ADC"/>
          </a:solidFill>
        </a:fill>
      </a:tcStyle>
    </a:wholeTbl>
    <a:band2H>
      <a:tcTxStyle/>
      <a:tcStyle>
        <a:tcBdr/>
        <a:fill>
          <a:solidFill>
            <a:srgbClr val="E6EDEE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66" autoAdjust="0"/>
    <p:restoredTop sz="91685" autoAdjust="0"/>
  </p:normalViewPr>
  <p:slideViewPr>
    <p:cSldViewPr snapToGrid="0">
      <p:cViewPr>
        <p:scale>
          <a:sx n="50" d="100"/>
          <a:sy n="50" d="100"/>
        </p:scale>
        <p:origin x="156" y="164"/>
      </p:cViewPr>
      <p:guideLst>
        <p:guide orient="horz" pos="3072"/>
        <p:guide pos="54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2552" y="60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86981B-481A-4226-A739-B4F90B469B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7EF36A-9A1C-4F07-ADAD-95DF85EFF6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58FC3-48FD-4151-93D3-F6CBAC50CE47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9FF24D-F25F-451A-9060-5B880A6CDA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B6973-D6C7-41EC-937B-89ED5273AE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E00FD-8B75-4790-8685-9E933C5B3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411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body" sz="quarter" idx="1"/>
          </p:nvPr>
        </p:nvSpPr>
        <p:spPr>
          <a:xfrm>
            <a:off x="907415" y="4723448"/>
            <a:ext cx="4990783" cy="447484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985111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﻿</a:t>
            </a:r>
          </a:p>
        </p:txBody>
      </p:sp>
    </p:spTree>
    <p:extLst>
      <p:ext uri="{BB962C8B-B14F-4D97-AF65-F5344CB8AC3E}">
        <p14:creationId xmlns:p14="http://schemas.microsoft.com/office/powerpoint/2010/main" val="607920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﻿</a:t>
            </a:r>
          </a:p>
        </p:txBody>
      </p:sp>
    </p:spTree>
    <p:extLst>
      <p:ext uri="{BB962C8B-B14F-4D97-AF65-F5344CB8AC3E}">
        <p14:creationId xmlns:p14="http://schemas.microsoft.com/office/powerpoint/2010/main" val="4165455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﻿</a:t>
            </a:r>
          </a:p>
        </p:txBody>
      </p:sp>
    </p:spTree>
    <p:extLst>
      <p:ext uri="{BB962C8B-B14F-4D97-AF65-F5344CB8AC3E}">
        <p14:creationId xmlns:p14="http://schemas.microsoft.com/office/powerpoint/2010/main" val="1449795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Can’t yet measure cross-sections but close apparently</a:t>
            </a:r>
          </a:p>
          <a:p>
            <a:r>
              <a:rPr lang="en-GB" dirty="0"/>
              <a:t>SPSC 5x better Ps density (more e+ and Ps cavity) and better pbar handling</a:t>
            </a:r>
          </a:p>
        </p:txBody>
      </p:sp>
    </p:spTree>
    <p:extLst>
      <p:ext uri="{BB962C8B-B14F-4D97-AF65-F5344CB8AC3E}">
        <p14:creationId xmlns:p14="http://schemas.microsoft.com/office/powerpoint/2010/main" val="4153086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Could confine Ps in insulator cavity </a:t>
            </a:r>
          </a:p>
          <a:p>
            <a:r>
              <a:rPr lang="en-GB" dirty="0"/>
              <a:t>Ge photoactivated Ps emission</a:t>
            </a:r>
          </a:p>
        </p:txBody>
      </p:sp>
    </p:spTree>
    <p:extLst>
      <p:ext uri="{BB962C8B-B14F-4D97-AF65-F5344CB8AC3E}">
        <p14:creationId xmlns:p14="http://schemas.microsoft.com/office/powerpoint/2010/main" val="2170170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﻿</a:t>
            </a:r>
          </a:p>
        </p:txBody>
      </p:sp>
    </p:spTree>
    <p:extLst>
      <p:ext uri="{BB962C8B-B14F-4D97-AF65-F5344CB8AC3E}">
        <p14:creationId xmlns:p14="http://schemas.microsoft.com/office/powerpoint/2010/main" val="3914197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2A377A-C18A-48F8-98FC-AF8CD18DE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6938" y="1597025"/>
            <a:ext cx="13006387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8267B46-EC02-4F33-8267-11F46B791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5122863"/>
            <a:ext cx="13006387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74128E-42C1-4EDC-9596-DAE1090134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ASAUSA April 2025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909D6D-344B-4E85-A433-C3F752333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Ross Sheldon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0E145B-E8DB-4854-9C37-A91D4552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97183" y="9040813"/>
            <a:ext cx="4250867" cy="519112"/>
          </a:xfrm>
        </p:spPr>
        <p:txBody>
          <a:bodyPr/>
          <a:lstStyle/>
          <a:p>
            <a:fld id="{D806A0B9-6571-4089-9448-725767A1BA23}" type="slidenum">
              <a:rPr lang="de-AT" smtClean="0"/>
              <a:t>‹#›</a:t>
            </a:fld>
            <a:endParaRPr lang="de-AT"/>
          </a:p>
        </p:txBody>
      </p:sp>
      <p:sp>
        <p:nvSpPr>
          <p:cNvPr id="7" name="Shape 9">
            <a:extLst>
              <a:ext uri="{FF2B5EF4-FFF2-40B4-BE49-F238E27FC236}">
                <a16:creationId xmlns:a16="http://schemas.microsoft.com/office/drawing/2014/main" id="{6B72F9E3-C8D0-4C9A-A63D-72966EEB6E34}"/>
              </a:ext>
            </a:extLst>
          </p:cNvPr>
          <p:cNvSpPr/>
          <p:nvPr userDrawn="1"/>
        </p:nvSpPr>
        <p:spPr>
          <a:xfrm>
            <a:off x="7384354" y="899157"/>
            <a:ext cx="7992000" cy="360000"/>
          </a:xfrm>
          <a:prstGeom prst="rect">
            <a:avLst/>
          </a:prstGeom>
          <a:solidFill>
            <a:srgbClr val="008C95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 algn="r">
              <a:defRPr sz="1200" cap="all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1600" dirty="0"/>
          </a:p>
        </p:txBody>
      </p:sp>
      <p:pic>
        <p:nvPicPr>
          <p:cNvPr id="8" name="image2.jpg">
            <a:extLst>
              <a:ext uri="{FF2B5EF4-FFF2-40B4-BE49-F238E27FC236}">
                <a16:creationId xmlns:a16="http://schemas.microsoft.com/office/drawing/2014/main" id="{5EA89132-7130-4146-983E-2890C0B79E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720263" y="550459"/>
            <a:ext cx="1080000" cy="1080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Shape 10">
            <a:extLst>
              <a:ext uri="{FF2B5EF4-FFF2-40B4-BE49-F238E27FC236}">
                <a16:creationId xmlns:a16="http://schemas.microsoft.com/office/drawing/2014/main" id="{8EC777FA-72DD-4FD3-B159-3BFD8B86780F}"/>
              </a:ext>
            </a:extLst>
          </p:cNvPr>
          <p:cNvSpPr/>
          <p:nvPr userDrawn="1"/>
        </p:nvSpPr>
        <p:spPr>
          <a:xfrm>
            <a:off x="11432096" y="886717"/>
            <a:ext cx="4538424" cy="4137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7735" tIns="67735" rIns="67735" bIns="67735" numCol="1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 sz="1800" b="1" dirty="0">
                <a:solidFill>
                  <a:srgbClr val="FFFFFF"/>
                </a:solidFill>
              </a:rPr>
              <a:t>SMI – STEFAN MEYER INSTITUTE</a:t>
            </a:r>
          </a:p>
        </p:txBody>
      </p:sp>
      <p:pic>
        <p:nvPicPr>
          <p:cNvPr id="10" name="image3.png">
            <a:extLst>
              <a:ext uri="{FF2B5EF4-FFF2-40B4-BE49-F238E27FC236}">
                <a16:creationId xmlns:a16="http://schemas.microsoft.com/office/drawing/2014/main" id="{DEE7BBF8-B2EA-4784-940C-56B581F799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000" y="550459"/>
            <a:ext cx="2492306" cy="1080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1" name="Shape 8">
            <a:extLst>
              <a:ext uri="{FF2B5EF4-FFF2-40B4-BE49-F238E27FC236}">
                <a16:creationId xmlns:a16="http://schemas.microsoft.com/office/drawing/2014/main" id="{2AB30E1F-0BCF-4933-A9E5-C8D98C1FED90}"/>
              </a:ext>
            </a:extLst>
          </p:cNvPr>
          <p:cNvSpPr/>
          <p:nvPr userDrawn="1"/>
        </p:nvSpPr>
        <p:spPr>
          <a:xfrm>
            <a:off x="3393713" y="899157"/>
            <a:ext cx="3996000" cy="360000"/>
          </a:xfrm>
          <a:prstGeom prst="rect">
            <a:avLst/>
          </a:prstGeom>
          <a:solidFill>
            <a:srgbClr val="84BD00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3200"/>
          </a:p>
        </p:txBody>
      </p:sp>
    </p:spTree>
    <p:extLst>
      <p:ext uri="{BB962C8B-B14F-4D97-AF65-F5344CB8AC3E}">
        <p14:creationId xmlns:p14="http://schemas.microsoft.com/office/powerpoint/2010/main" val="163802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6839C-17CA-4795-98E6-FF4E25E2C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313530"/>
            <a:ext cx="16126590" cy="1136129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0FDD25-F11A-4B1C-87AE-AFFB9F387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821259"/>
            <a:ext cx="16126590" cy="621955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59A241-386E-445B-AC71-4B45ED3D87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ASAUSA April 2025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E6BA5C-DCAE-4B7D-AD9B-9B69A7983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Ross Sheldon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2174E6-C293-4CA6-8A71-E15A8D59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460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11A61C4-1967-4C51-BEE4-3696C34FF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1130"/>
            <a:ext cx="16126590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AFD44B-7170-4990-B3C0-DD972A925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3571079"/>
            <a:ext cx="16126590" cy="5469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93941B65-795F-4C14-8C72-1850C48105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dirty="0"/>
              <a:t>ASAUSA April 2025</a:t>
            </a:r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E437D973-C1E8-4E65-B682-48AAB2586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Ross Sheldon</a:t>
            </a:r>
            <a:endParaRPr lang="de-AT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C902EC8A-C8EB-45E9-9D9A-CD4604A10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D806A0B9-6571-4089-9448-725767A1BA23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4467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7200" b="1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3/PhysRevApplied.14.054032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DFF8D0C-B0F5-4F11-B3B1-6E3B2E4C3843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r>
                  <a:rPr lang="en-GB" sz="6000" dirty="0"/>
                  <a:t>Production of pulsed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6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6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sz="6000" dirty="0"/>
                  <a:t> via Ps charge exchange Pt. 2</a:t>
                </a:r>
                <a:endParaRPr lang="en-GB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DFF8D0C-B0F5-4F11-B3B1-6E3B2E4C38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l="-2577" r="-4030" b="-12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4EC536E2-2DE8-4F03-8E1C-55BD67C3A2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5802313"/>
            <a:ext cx="13006387" cy="235426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For part 1, see Hiroshima 2019</a:t>
            </a:r>
          </a:p>
          <a:p>
            <a:endParaRPr lang="en-GB" dirty="0"/>
          </a:p>
          <a:p>
            <a:r>
              <a:rPr lang="en-GB" dirty="0"/>
              <a:t>Ross E. Sheldon</a:t>
            </a:r>
          </a:p>
          <a:p>
            <a:endParaRPr lang="en-GB" dirty="0"/>
          </a:p>
          <a:p>
            <a:r>
              <a:rPr lang="en-GB" dirty="0"/>
              <a:t>ASACUSA Collaboration Meeting, ICL</a:t>
            </a:r>
          </a:p>
          <a:p>
            <a:r>
              <a:rPr lang="en-GB" dirty="0"/>
              <a:t>03/04/2025</a:t>
            </a:r>
          </a:p>
          <a:p>
            <a:endParaRPr lang="en-GB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ACA54B-93B3-4C53-9CB2-1DCB5EE8EA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821CE77F-8D48-4A00-99F2-1E021666A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</p:spPr>
        <p:txBody>
          <a:bodyPr/>
          <a:lstStyle/>
          <a:p>
            <a:r>
              <a:rPr lang="de-AT" dirty="0"/>
              <a:t>Alina Weiser</a:t>
            </a:r>
          </a:p>
        </p:txBody>
      </p:sp>
    </p:spTree>
    <p:extLst>
      <p:ext uri="{BB962C8B-B14F-4D97-AF65-F5344CB8AC3E}">
        <p14:creationId xmlns:p14="http://schemas.microsoft.com/office/powerpoint/2010/main" val="3264439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6B866-75DE-4C30-B52B-95583DA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Excited state 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B89A3-4FA7-4580-B04F-B06662EC0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79203"/>
            <a:ext cx="10067040" cy="6219553"/>
          </a:xfrm>
        </p:spPr>
        <p:txBody>
          <a:bodyPr/>
          <a:lstStyle/>
          <a:p>
            <a:r>
              <a:rPr lang="en-GB" dirty="0"/>
              <a:t>Excited states of Ps </a:t>
            </a:r>
            <a:r>
              <a:rPr lang="en-GB" i="1" dirty="0"/>
              <a:t>n</a:t>
            </a:r>
            <a:r>
              <a:rPr lang="en-GB" dirty="0"/>
              <a:t> &gt; 2 do not self-annihilate</a:t>
            </a:r>
          </a:p>
          <a:p>
            <a:r>
              <a:rPr lang="en-GB" i="1" dirty="0"/>
              <a:t>n</a:t>
            </a:r>
            <a:r>
              <a:rPr lang="en-GB" dirty="0"/>
              <a:t> = 8 fluoresces in ~1µs</a:t>
            </a:r>
          </a:p>
          <a:p>
            <a:endParaRPr lang="en-GB" dirty="0"/>
          </a:p>
          <a:p>
            <a:r>
              <a:rPr lang="en-GB" dirty="0"/>
              <a:t>Ps production efficiency ~30-70%</a:t>
            </a:r>
          </a:p>
          <a:p>
            <a:r>
              <a:rPr lang="en-GB" dirty="0"/>
              <a:t>Excitation efficiency gives ~50% loss per required photon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6502B-A6A7-4DFA-AD64-F5A78A5E9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E2179-2ECE-4027-90B5-5C6CE96CE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Ross Sheldon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61B45-F95B-43A1-A00A-38C17F8E7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10</a:t>
            </a:fld>
            <a:endParaRPr lang="de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FEEBF7-E0AA-4643-9B39-88682A829B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0" y="0"/>
            <a:ext cx="5910263" cy="79049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A37680-DB32-4357-AF4A-A39ED2B49349}"/>
              </a:ext>
            </a:extLst>
          </p:cNvPr>
          <p:cNvSpPr txBox="1"/>
          <p:nvPr/>
        </p:nvSpPr>
        <p:spPr>
          <a:xfrm>
            <a:off x="13102046" y="119751"/>
            <a:ext cx="536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https://antimattergravity.com/2014/11/30</a:t>
            </a:r>
          </a:p>
        </p:txBody>
      </p:sp>
    </p:spTree>
    <p:extLst>
      <p:ext uri="{BB962C8B-B14F-4D97-AF65-F5344CB8AC3E}">
        <p14:creationId xmlns:p14="http://schemas.microsoft.com/office/powerpoint/2010/main" val="723395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BEB5E-13B4-4DC4-9A93-D1936A27F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- 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E0ED8-D21B-4A50-9516-1ECF4B5D4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35459"/>
            <a:ext cx="12566400" cy="662971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Dense Ps (spatial and temporal)</a:t>
            </a:r>
          </a:p>
          <a:p>
            <a:pPr lvl="1"/>
            <a:r>
              <a:rPr lang="en-GB" dirty="0"/>
              <a:t>High number of positrons (current system 10</a:t>
            </a:r>
            <a:r>
              <a:rPr lang="en-GB" baseline="30000" dirty="0"/>
              <a:t>7 </a:t>
            </a:r>
            <a:r>
              <a:rPr lang="en-GB" dirty="0"/>
              <a:t>per 70 s)</a:t>
            </a:r>
          </a:p>
          <a:p>
            <a:pPr lvl="1"/>
            <a:r>
              <a:rPr lang="en-GB" dirty="0"/>
              <a:t>Focus positrons to ~µm spot size electrostatically</a:t>
            </a:r>
          </a:p>
          <a:p>
            <a:pPr lvl="1"/>
            <a:r>
              <a:rPr lang="en-GB" dirty="0"/>
              <a:t>High production efficiency target (e.g. metals @ ~80%)</a:t>
            </a:r>
          </a:p>
          <a:p>
            <a:pPr lvl="1"/>
            <a:r>
              <a:rPr lang="en-GB" dirty="0"/>
              <a:t>Slow Ps (e.g. SiO</a:t>
            </a:r>
            <a:r>
              <a:rPr lang="en-GB" baseline="-25000" dirty="0"/>
              <a:t>2 </a:t>
            </a:r>
            <a:r>
              <a:rPr lang="en-GB" dirty="0"/>
              <a:t>@ ~30%))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Excited state</a:t>
            </a:r>
          </a:p>
          <a:p>
            <a:pPr lvl="1"/>
            <a:r>
              <a:rPr lang="en-GB" dirty="0"/>
              <a:t>Pulsed lasers</a:t>
            </a:r>
          </a:p>
          <a:p>
            <a:pPr lvl="1"/>
            <a:r>
              <a:rPr lang="en-GB" dirty="0"/>
              <a:t>Rydberg state excitation maximum 25% efficient currently</a:t>
            </a:r>
          </a:p>
          <a:p>
            <a:pPr lvl="1"/>
            <a:r>
              <a:rPr lang="en-GB" dirty="0"/>
              <a:t>Doppler selection of laser limiting factor (need big bandwidth)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15CB1-E279-4D38-A29B-82056A9AB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869E5-7617-4BAE-B658-22A99A266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Ross Sheldon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2DD2-BBCC-4434-BE08-CCEE3788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11</a:t>
            </a:fld>
            <a:endParaRPr lang="de-A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394EEA-BBB2-4387-95B7-544FFB094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6689" y="5739379"/>
            <a:ext cx="5646120" cy="32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91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lowchart: Manual Operation 21">
            <a:extLst>
              <a:ext uri="{FF2B5EF4-FFF2-40B4-BE49-F238E27FC236}">
                <a16:creationId xmlns:a16="http://schemas.microsoft.com/office/drawing/2014/main" id="{DC74544E-AE54-44FD-8A91-99B04F2B7F68}"/>
              </a:ext>
            </a:extLst>
          </p:cNvPr>
          <p:cNvSpPr/>
          <p:nvPr/>
        </p:nvSpPr>
        <p:spPr>
          <a:xfrm rot="16200000">
            <a:off x="12920709" y="4824285"/>
            <a:ext cx="754387" cy="978472"/>
          </a:xfrm>
          <a:prstGeom prst="flowChartManualOperati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4F652BD-2772-4C96-B2DF-8A0DD0D1363C}"/>
              </a:ext>
            </a:extLst>
          </p:cNvPr>
          <p:cNvSpPr/>
          <p:nvPr/>
        </p:nvSpPr>
        <p:spPr>
          <a:xfrm>
            <a:off x="11896029" y="2469467"/>
            <a:ext cx="1220719" cy="5009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AFFA66-9905-4317-AB98-3A96D1C8D4B4}"/>
              </a:ext>
            </a:extLst>
          </p:cNvPr>
          <p:cNvSpPr/>
          <p:nvPr/>
        </p:nvSpPr>
        <p:spPr>
          <a:xfrm>
            <a:off x="14086681" y="2469467"/>
            <a:ext cx="1220719" cy="5009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D5FEED-3C80-47DE-9BCB-EB3E8856B7F3}"/>
              </a:ext>
            </a:extLst>
          </p:cNvPr>
          <p:cNvSpPr/>
          <p:nvPr/>
        </p:nvSpPr>
        <p:spPr>
          <a:xfrm>
            <a:off x="13990782" y="5049921"/>
            <a:ext cx="1736102" cy="519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57D2D5-9620-480A-A554-D9B016C05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 1 – In trap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C5C7A0-C8A7-4911-8505-D5795F28A8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750423"/>
                <a:ext cx="9430502" cy="7290389"/>
              </a:xfrm>
            </p:spPr>
            <p:txBody>
              <a:bodyPr/>
              <a:lstStyle/>
              <a:p>
                <a:r>
                  <a:rPr lang="en-GB" dirty="0"/>
                  <a:t>Lasers in cryogenic region</a:t>
                </a:r>
              </a:p>
              <a:p>
                <a:r>
                  <a:rPr lang="en-GB" dirty="0"/>
                  <a:t>Strong magnetic field</a:t>
                </a:r>
              </a:p>
              <a:p>
                <a:pPr lvl="1"/>
                <a:r>
                  <a:rPr lang="en-GB" dirty="0"/>
                  <a:t>Reduced Ps production from magnetic quenching</a:t>
                </a:r>
              </a:p>
              <a:p>
                <a:pPr lvl="1"/>
                <a:r>
                  <a:rPr lang="en-GB" dirty="0"/>
                  <a:t>Rydberg states field ionised by motional Stark 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acc>
                      <m:accPr>
                        <m:chr m:val="⃗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dirty="0"/>
                  <a:t>)</a:t>
                </a:r>
              </a:p>
              <a:p>
                <a:pPr lvl="1"/>
                <a:r>
                  <a:rPr lang="en-GB" dirty="0"/>
                  <a:t>Large frequency shifts during excitation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&amp; Ps state mixing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&amp; Ps state evolution travelling through fields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C5C7A0-C8A7-4911-8505-D5795F28A8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750423"/>
                <a:ext cx="9430502" cy="7290389"/>
              </a:xfrm>
              <a:blipFill>
                <a:blip r:embed="rId2"/>
                <a:stretch>
                  <a:fillRect l="-2069" t="-2341" r="-2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165ED-36E5-4F5C-8A09-FAAD9171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2A300-F8F8-43DF-8BE0-510CAD48A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Ross Sheldon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6D63E-3E96-441E-9CFA-13AEC1ED4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12</a:t>
            </a:fld>
            <a:endParaRPr lang="de-A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902319-41E8-42A5-89B1-7D313FF66582}"/>
              </a:ext>
            </a:extLst>
          </p:cNvPr>
          <p:cNvSpPr/>
          <p:nvPr/>
        </p:nvSpPr>
        <p:spPr>
          <a:xfrm>
            <a:off x="13784012" y="4910095"/>
            <a:ext cx="61784" cy="8279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6833C439-47BD-410E-AB62-BD0725B641BC}"/>
              </a:ext>
            </a:extLst>
          </p:cNvPr>
          <p:cNvSpPr/>
          <p:nvPr/>
        </p:nvSpPr>
        <p:spPr>
          <a:xfrm>
            <a:off x="13907580" y="5095446"/>
            <a:ext cx="1640705" cy="403654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34D12357-39C9-489D-B127-7E1277CBB60C}"/>
              </a:ext>
            </a:extLst>
          </p:cNvPr>
          <p:cNvSpPr/>
          <p:nvPr/>
        </p:nvSpPr>
        <p:spPr>
          <a:xfrm>
            <a:off x="13493947" y="3514538"/>
            <a:ext cx="271849" cy="1136129"/>
          </a:xfrm>
          <a:prstGeom prst="downArrow">
            <a:avLst/>
          </a:prstGeom>
          <a:solidFill>
            <a:srgbClr val="0047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BB14CBC-0CA4-4C61-A232-DEDDEC07B7F6}"/>
              </a:ext>
            </a:extLst>
          </p:cNvPr>
          <p:cNvSpPr/>
          <p:nvPr/>
        </p:nvSpPr>
        <p:spPr>
          <a:xfrm>
            <a:off x="13490745" y="5223132"/>
            <a:ext cx="210065" cy="20182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C23722-C771-4475-A7D1-E18E4DF54D15}"/>
                  </a:ext>
                </a:extLst>
              </p:cNvPr>
              <p:cNvSpPr txBox="1"/>
              <p:nvPr/>
            </p:nvSpPr>
            <p:spPr>
              <a:xfrm>
                <a:off x="13382850" y="2646640"/>
                <a:ext cx="5629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360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3600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p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C23722-C771-4475-A7D1-E18E4DF54D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2850" y="2646640"/>
                <a:ext cx="562975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20B714F-BCB8-4279-8DB5-2EECE1FD017E}"/>
              </a:ext>
            </a:extLst>
          </p:cNvPr>
          <p:cNvSpPr txBox="1"/>
          <p:nvPr/>
        </p:nvSpPr>
        <p:spPr>
          <a:xfrm>
            <a:off x="15546603" y="4922702"/>
            <a:ext cx="601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37EA22-B8C1-460B-B18C-E7FD3D81B6A8}"/>
              </a:ext>
            </a:extLst>
          </p:cNvPr>
          <p:cNvSpPr txBox="1"/>
          <p:nvPr/>
        </p:nvSpPr>
        <p:spPr>
          <a:xfrm>
            <a:off x="10446238" y="4413107"/>
            <a:ext cx="1358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Lasers</a:t>
            </a:r>
            <a:endParaRPr lang="en-GB" sz="4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074A46-4B51-4943-BA8A-EF768C986267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11575144" y="4910095"/>
            <a:ext cx="1915601" cy="4139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4AA1AD3-2AFC-4A61-90EC-5AB4056580DA}"/>
              </a:ext>
            </a:extLst>
          </p:cNvPr>
          <p:cNvSpPr txBox="1"/>
          <p:nvPr/>
        </p:nvSpPr>
        <p:spPr>
          <a:xfrm rot="16200000">
            <a:off x="11480053" y="3275578"/>
            <a:ext cx="2010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Coldbore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1E93324-5B1B-4AC7-B532-08D6B0436FFF}"/>
                  </a:ext>
                </a:extLst>
              </p:cNvPr>
              <p:cNvSpPr txBox="1"/>
              <p:nvPr/>
            </p:nvSpPr>
            <p:spPr>
              <a:xfrm rot="16200000">
                <a:off x="14178758" y="1850807"/>
                <a:ext cx="437171" cy="621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1E93324-5B1B-4AC7-B532-08D6B0436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178758" y="1850807"/>
                <a:ext cx="437171" cy="6213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C820E2F-DBC5-4446-ADE5-F39C2BBBF97F}"/>
              </a:ext>
            </a:extLst>
          </p:cNvPr>
          <p:cNvCxnSpPr>
            <a:cxnSpLocks/>
            <a:endCxn id="7" idx="2"/>
          </p:cNvCxnSpPr>
          <p:nvPr/>
        </p:nvCxnSpPr>
        <p:spPr>
          <a:xfrm flipH="1" flipV="1">
            <a:off x="13814904" y="5737997"/>
            <a:ext cx="448940" cy="194477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4CE39C9-ECF3-4785-829A-06C7EB5E4D64}"/>
              </a:ext>
            </a:extLst>
          </p:cNvPr>
          <p:cNvSpPr txBox="1"/>
          <p:nvPr/>
        </p:nvSpPr>
        <p:spPr>
          <a:xfrm>
            <a:off x="13845796" y="7600739"/>
            <a:ext cx="2130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Ps converter</a:t>
            </a:r>
          </a:p>
        </p:txBody>
      </p:sp>
      <p:sp>
        <p:nvSpPr>
          <p:cNvPr id="28" name="Flowchart: Manual Operation 27">
            <a:extLst>
              <a:ext uri="{FF2B5EF4-FFF2-40B4-BE49-F238E27FC236}">
                <a16:creationId xmlns:a16="http://schemas.microsoft.com/office/drawing/2014/main" id="{6995C78B-878B-4B41-AE08-04A76D8F6666}"/>
              </a:ext>
            </a:extLst>
          </p:cNvPr>
          <p:cNvSpPr/>
          <p:nvPr/>
        </p:nvSpPr>
        <p:spPr>
          <a:xfrm rot="10800000">
            <a:off x="13476779" y="5442418"/>
            <a:ext cx="265666" cy="978472"/>
          </a:xfrm>
          <a:prstGeom prst="flowChartManualOperat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2A8403B-4F36-4E17-A2E3-95F9E4AC58C5}"/>
                  </a:ext>
                </a:extLst>
              </p:cNvPr>
              <p:cNvSpPr txBox="1"/>
              <p:nvPr/>
            </p:nvSpPr>
            <p:spPr>
              <a:xfrm>
                <a:off x="13391930" y="6366925"/>
                <a:ext cx="56054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2A8403B-4F36-4E17-A2E3-95F9E4AC58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91930" y="6366925"/>
                <a:ext cx="560547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DE1B3EA9-550F-4418-8EBE-C95639DEF44C}"/>
              </a:ext>
            </a:extLst>
          </p:cNvPr>
          <p:cNvSpPr txBox="1"/>
          <p:nvPr/>
        </p:nvSpPr>
        <p:spPr>
          <a:xfrm>
            <a:off x="13077599" y="4894193"/>
            <a:ext cx="51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Ps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49DB686-41B5-47F9-916A-EBDFCBB20BA3}"/>
              </a:ext>
            </a:extLst>
          </p:cNvPr>
          <p:cNvSpPr/>
          <p:nvPr/>
        </p:nvSpPr>
        <p:spPr>
          <a:xfrm>
            <a:off x="13341802" y="3298459"/>
            <a:ext cx="607932" cy="243876"/>
          </a:xfrm>
          <a:prstGeom prst="ellipse">
            <a:avLst/>
          </a:prstGeom>
          <a:solidFill>
            <a:srgbClr val="0047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709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D2D5-9620-480A-A554-D9B016C05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 2 – In flight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C5C7A0-C8A7-4911-8505-D5795F28A8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724297"/>
                <a:ext cx="9061200" cy="7316515"/>
              </a:xfrm>
            </p:spPr>
            <p:txBody>
              <a:bodyPr/>
              <a:lstStyle/>
              <a:p>
                <a:r>
                  <a:rPr lang="en-GB" dirty="0"/>
                  <a:t>Intense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0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40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/>
                  <a:t> pulse outside the cusp</a:t>
                </a:r>
              </a:p>
              <a:p>
                <a:r>
                  <a:rPr lang="en-GB" dirty="0"/>
                  <a:t>Temporal and spatial compression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C5C7A0-C8A7-4911-8505-D5795F28A8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724297"/>
                <a:ext cx="9061200" cy="7316515"/>
              </a:xfrm>
              <a:blipFill>
                <a:blip r:embed="rId2"/>
                <a:stretch>
                  <a:fillRect l="-2153" t="-2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165ED-36E5-4F5C-8A09-FAAD9171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2A300-F8F8-43DF-8BE0-510CAD48A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Ross Sheldon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6D63E-3E96-441E-9CFA-13AEC1ED4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13</a:t>
            </a:fld>
            <a:endParaRPr lang="de-AT"/>
          </a:p>
        </p:txBody>
      </p:sp>
      <p:sp>
        <p:nvSpPr>
          <p:cNvPr id="7" name="Flowchart: Manual Operation 6">
            <a:extLst>
              <a:ext uri="{FF2B5EF4-FFF2-40B4-BE49-F238E27FC236}">
                <a16:creationId xmlns:a16="http://schemas.microsoft.com/office/drawing/2014/main" id="{857511CC-3FC8-4829-9D72-B4740A9E03C4}"/>
              </a:ext>
            </a:extLst>
          </p:cNvPr>
          <p:cNvSpPr/>
          <p:nvPr/>
        </p:nvSpPr>
        <p:spPr>
          <a:xfrm rot="16200000">
            <a:off x="12920709" y="4824285"/>
            <a:ext cx="754387" cy="978472"/>
          </a:xfrm>
          <a:prstGeom prst="flowChartManualOperati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73EC9D-6649-46CB-9FFB-D7828A4CE959}"/>
              </a:ext>
            </a:extLst>
          </p:cNvPr>
          <p:cNvSpPr/>
          <p:nvPr/>
        </p:nvSpPr>
        <p:spPr>
          <a:xfrm>
            <a:off x="13990782" y="5049921"/>
            <a:ext cx="1736102" cy="519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D02B8F-4CFE-4522-BBC5-556F6E1CDD6D}"/>
              </a:ext>
            </a:extLst>
          </p:cNvPr>
          <p:cNvSpPr/>
          <p:nvPr/>
        </p:nvSpPr>
        <p:spPr>
          <a:xfrm>
            <a:off x="13784012" y="4910095"/>
            <a:ext cx="61784" cy="8279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60A258EF-EF5D-4C3F-BA9C-A1E834FA7929}"/>
              </a:ext>
            </a:extLst>
          </p:cNvPr>
          <p:cNvSpPr/>
          <p:nvPr/>
        </p:nvSpPr>
        <p:spPr>
          <a:xfrm>
            <a:off x="13907580" y="5095446"/>
            <a:ext cx="1640705" cy="403654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EFCBFD59-ABCB-49AF-8F9B-ADBC806C9B9D}"/>
              </a:ext>
            </a:extLst>
          </p:cNvPr>
          <p:cNvSpPr/>
          <p:nvPr/>
        </p:nvSpPr>
        <p:spPr>
          <a:xfrm>
            <a:off x="13493947" y="3514538"/>
            <a:ext cx="271849" cy="1136129"/>
          </a:xfrm>
          <a:prstGeom prst="downArrow">
            <a:avLst/>
          </a:prstGeom>
          <a:solidFill>
            <a:srgbClr val="0047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72EB8E0-2746-4696-AD75-E77346B3735A}"/>
              </a:ext>
            </a:extLst>
          </p:cNvPr>
          <p:cNvSpPr/>
          <p:nvPr/>
        </p:nvSpPr>
        <p:spPr>
          <a:xfrm>
            <a:off x="13490745" y="5223132"/>
            <a:ext cx="210065" cy="20182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CBA2B3C-882E-43B9-8547-AFB50959EDAB}"/>
                  </a:ext>
                </a:extLst>
              </p:cNvPr>
              <p:cNvSpPr txBox="1"/>
              <p:nvPr/>
            </p:nvSpPr>
            <p:spPr>
              <a:xfrm>
                <a:off x="13320227" y="2844695"/>
                <a:ext cx="5629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360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3600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p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CBA2B3C-882E-43B9-8547-AFB50959ED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0227" y="2844695"/>
                <a:ext cx="562975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B5E336A-F4FD-4CD1-8005-5899D2F3DADF}"/>
              </a:ext>
            </a:extLst>
          </p:cNvPr>
          <p:cNvSpPr txBox="1"/>
          <p:nvPr/>
        </p:nvSpPr>
        <p:spPr>
          <a:xfrm>
            <a:off x="15546603" y="4922702"/>
            <a:ext cx="601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790242-58F4-40D8-83F6-EA081120206C}"/>
              </a:ext>
            </a:extLst>
          </p:cNvPr>
          <p:cNvSpPr txBox="1"/>
          <p:nvPr/>
        </p:nvSpPr>
        <p:spPr>
          <a:xfrm>
            <a:off x="10446238" y="4413107"/>
            <a:ext cx="1358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Lasers</a:t>
            </a:r>
            <a:endParaRPr lang="en-GB" sz="4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C9C4574-16D6-4813-B505-CA7F5B22D8EA}"/>
              </a:ext>
            </a:extLst>
          </p:cNvPr>
          <p:cNvCxnSpPr>
            <a:cxnSpLocks/>
            <a:endCxn id="14" idx="2"/>
          </p:cNvCxnSpPr>
          <p:nvPr/>
        </p:nvCxnSpPr>
        <p:spPr>
          <a:xfrm>
            <a:off x="11575144" y="4910095"/>
            <a:ext cx="1915601" cy="4139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9A3F04-60FA-4A25-862E-B6081782271E}"/>
              </a:ext>
            </a:extLst>
          </p:cNvPr>
          <p:cNvCxnSpPr>
            <a:cxnSpLocks/>
            <a:endCxn id="11" idx="2"/>
          </p:cNvCxnSpPr>
          <p:nvPr/>
        </p:nvCxnSpPr>
        <p:spPr>
          <a:xfrm flipH="1" flipV="1">
            <a:off x="13814904" y="5737997"/>
            <a:ext cx="448940" cy="194477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516F064-4C61-4865-8DFF-A820F91F67D1}"/>
              </a:ext>
            </a:extLst>
          </p:cNvPr>
          <p:cNvSpPr txBox="1"/>
          <p:nvPr/>
        </p:nvSpPr>
        <p:spPr>
          <a:xfrm>
            <a:off x="13845796" y="7600739"/>
            <a:ext cx="2130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Ps converter</a:t>
            </a:r>
          </a:p>
        </p:txBody>
      </p:sp>
      <p:sp>
        <p:nvSpPr>
          <p:cNvPr id="23" name="Flowchart: Manual Operation 22">
            <a:extLst>
              <a:ext uri="{FF2B5EF4-FFF2-40B4-BE49-F238E27FC236}">
                <a16:creationId xmlns:a16="http://schemas.microsoft.com/office/drawing/2014/main" id="{EF91A43D-3D1D-4326-83AD-AD77790046CA}"/>
              </a:ext>
            </a:extLst>
          </p:cNvPr>
          <p:cNvSpPr/>
          <p:nvPr/>
        </p:nvSpPr>
        <p:spPr>
          <a:xfrm rot="10800000">
            <a:off x="13476779" y="5442418"/>
            <a:ext cx="265666" cy="978472"/>
          </a:xfrm>
          <a:prstGeom prst="flowChartManualOperat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1E4CB73-F5B1-424F-B9D6-48C25F47B5BB}"/>
                  </a:ext>
                </a:extLst>
              </p:cNvPr>
              <p:cNvSpPr txBox="1"/>
              <p:nvPr/>
            </p:nvSpPr>
            <p:spPr>
              <a:xfrm>
                <a:off x="13391930" y="6366925"/>
                <a:ext cx="56054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1E4CB73-F5B1-424F-B9D6-48C25F47B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91930" y="6366925"/>
                <a:ext cx="560547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4245557D-1F8B-492A-A11C-AC2316165F81}"/>
              </a:ext>
            </a:extLst>
          </p:cNvPr>
          <p:cNvSpPr txBox="1"/>
          <p:nvPr/>
        </p:nvSpPr>
        <p:spPr>
          <a:xfrm>
            <a:off x="13077599" y="4894193"/>
            <a:ext cx="51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Ps</a:t>
            </a:r>
          </a:p>
        </p:txBody>
      </p:sp>
    </p:spTree>
    <p:extLst>
      <p:ext uri="{BB962C8B-B14F-4D97-AF65-F5344CB8AC3E}">
        <p14:creationId xmlns:p14="http://schemas.microsoft.com/office/powerpoint/2010/main" val="691984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2818F-EBEA-4952-8715-967DFAB13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23806C-16AD-4D2F-BAF7-66304A0822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867821"/>
                <a:ext cx="8007100" cy="7212012"/>
              </a:xfrm>
            </p:spPr>
            <p:txBody>
              <a:bodyPr/>
              <a:lstStyle/>
              <a:p>
                <a:r>
                  <a:rPr lang="en-GB" dirty="0"/>
                  <a:t>Initial tests:</a:t>
                </a:r>
              </a:p>
              <a:p>
                <a:pPr lvl="1"/>
                <a:r>
                  <a:rPr lang="en-GB" dirty="0"/>
                  <a:t>Ps converter opposite stacker</a:t>
                </a:r>
              </a:p>
              <a:p>
                <a:pPr lvl="1"/>
                <a:r>
                  <a:rPr lang="en-GB" dirty="0"/>
                  <a:t>Send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/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p</m:t>
                    </m:r>
                  </m:oMath>
                </a14:m>
                <a:r>
                  <a:rPr lang="en-GB" dirty="0"/>
                  <a:t> on crossed trajectory</a:t>
                </a:r>
              </a:p>
              <a:p>
                <a:pPr lvl="1"/>
                <a:r>
                  <a:rPr lang="en-GB" dirty="0"/>
                  <a:t>Measure cross-section with o-Ps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Later tests:</a:t>
                </a:r>
              </a:p>
              <a:p>
                <a:pPr lvl="1"/>
                <a:r>
                  <a:rPr lang="en-GB" dirty="0"/>
                  <a:t>Produce excited state Ps at CERN or Vienna with protons</a:t>
                </a:r>
              </a:p>
              <a:p>
                <a:pPr lvl="1"/>
                <a:r>
                  <a:rPr lang="en-GB" dirty="0"/>
                  <a:t>Check effect of Rydberg state Ps</a:t>
                </a:r>
              </a:p>
              <a:p>
                <a:pPr lvl="1"/>
                <a:endParaRPr lang="en-GB" dirty="0"/>
              </a:p>
              <a:p>
                <a:pPr lvl="1"/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23806C-16AD-4D2F-BAF7-66304A0822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867821"/>
                <a:ext cx="8007100" cy="7212012"/>
              </a:xfrm>
              <a:blipFill>
                <a:blip r:embed="rId2"/>
                <a:stretch>
                  <a:fillRect l="-2437" t="-2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6FF2A-4D5D-4F3D-9CD8-63D81826E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FAE4E-3976-4BAC-B515-F8C98F786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Ross Sheldon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0D683-BC30-4242-8C80-E3CB5F330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14</a:t>
            </a:fld>
            <a:endParaRPr lang="de-AT"/>
          </a:p>
        </p:txBody>
      </p:sp>
      <p:sp>
        <p:nvSpPr>
          <p:cNvPr id="7" name="Flowchart: Manual Operation 6">
            <a:extLst>
              <a:ext uri="{FF2B5EF4-FFF2-40B4-BE49-F238E27FC236}">
                <a16:creationId xmlns:a16="http://schemas.microsoft.com/office/drawing/2014/main" id="{07599C20-6A87-4697-9449-B2CAD6A62F2C}"/>
              </a:ext>
            </a:extLst>
          </p:cNvPr>
          <p:cNvSpPr/>
          <p:nvPr/>
        </p:nvSpPr>
        <p:spPr>
          <a:xfrm rot="16200000">
            <a:off x="13531909" y="3360758"/>
            <a:ext cx="754387" cy="978472"/>
          </a:xfrm>
          <a:prstGeom prst="flowChartManualOperati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7C7C61-DF25-4E09-A68D-A302B56BC034}"/>
              </a:ext>
            </a:extLst>
          </p:cNvPr>
          <p:cNvSpPr/>
          <p:nvPr/>
        </p:nvSpPr>
        <p:spPr>
          <a:xfrm>
            <a:off x="14601982" y="3586394"/>
            <a:ext cx="1736102" cy="519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23B24F-1AE6-48F8-8F74-6925E7FB94A6}"/>
              </a:ext>
            </a:extLst>
          </p:cNvPr>
          <p:cNvSpPr/>
          <p:nvPr/>
        </p:nvSpPr>
        <p:spPr>
          <a:xfrm>
            <a:off x="14395212" y="3446568"/>
            <a:ext cx="61784" cy="8279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1819F5A1-4F03-45AE-8C64-FDC6E799281D}"/>
              </a:ext>
            </a:extLst>
          </p:cNvPr>
          <p:cNvSpPr/>
          <p:nvPr/>
        </p:nvSpPr>
        <p:spPr>
          <a:xfrm flipH="1">
            <a:off x="11584497" y="3661498"/>
            <a:ext cx="1640705" cy="403654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D99E39EA-2749-4326-B4EF-D71504663826}"/>
              </a:ext>
            </a:extLst>
          </p:cNvPr>
          <p:cNvSpPr/>
          <p:nvPr/>
        </p:nvSpPr>
        <p:spPr>
          <a:xfrm flipV="1">
            <a:off x="14087826" y="3994766"/>
            <a:ext cx="265666" cy="1580908"/>
          </a:xfrm>
          <a:prstGeom prst="downArrow">
            <a:avLst/>
          </a:prstGeom>
          <a:solidFill>
            <a:srgbClr val="0047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B73497B-7BDE-44B4-BF46-03EFC52EA312}"/>
                  </a:ext>
                </a:extLst>
              </p:cNvPr>
              <p:cNvSpPr txBox="1"/>
              <p:nvPr/>
            </p:nvSpPr>
            <p:spPr>
              <a:xfrm>
                <a:off x="13745687" y="5455789"/>
                <a:ext cx="10454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p</m:t>
                          </m:r>
                        </m:e>
                      </m:acc>
                      <m:r>
                        <a:rPr lang="en-GB" b="0" i="1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p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B73497B-7BDE-44B4-BF46-03EFC52EA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45687" y="5455789"/>
                <a:ext cx="104547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59D97FB-E0D5-4BEF-A6BF-7A038E240711}"/>
              </a:ext>
            </a:extLst>
          </p:cNvPr>
          <p:cNvSpPr txBox="1"/>
          <p:nvPr/>
        </p:nvSpPr>
        <p:spPr>
          <a:xfrm>
            <a:off x="10969774" y="3459175"/>
            <a:ext cx="601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A7168B-6DA3-420D-93CB-69CC2EB7C86F}"/>
              </a:ext>
            </a:extLst>
          </p:cNvPr>
          <p:cNvSpPr txBox="1"/>
          <p:nvPr/>
        </p:nvSpPr>
        <p:spPr>
          <a:xfrm>
            <a:off x="14485786" y="3307324"/>
            <a:ext cx="2130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Ps converter</a:t>
            </a:r>
          </a:p>
        </p:txBody>
      </p:sp>
      <p:sp>
        <p:nvSpPr>
          <p:cNvPr id="19" name="Flowchart: Manual Operation 18">
            <a:extLst>
              <a:ext uri="{FF2B5EF4-FFF2-40B4-BE49-F238E27FC236}">
                <a16:creationId xmlns:a16="http://schemas.microsoft.com/office/drawing/2014/main" id="{5BF0EBE6-AF24-4245-A3F7-3B6000F14CF7}"/>
              </a:ext>
            </a:extLst>
          </p:cNvPr>
          <p:cNvSpPr/>
          <p:nvPr/>
        </p:nvSpPr>
        <p:spPr>
          <a:xfrm rot="10800000" flipV="1">
            <a:off x="14080998" y="2764477"/>
            <a:ext cx="265666" cy="978472"/>
          </a:xfrm>
          <a:prstGeom prst="flowChartManualOperat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D1BF49D-B9EA-4487-B3B1-F55051BA8A01}"/>
                  </a:ext>
                </a:extLst>
              </p:cNvPr>
              <p:cNvSpPr txBox="1"/>
              <p:nvPr/>
            </p:nvSpPr>
            <p:spPr>
              <a:xfrm>
                <a:off x="13696518" y="2119553"/>
                <a:ext cx="114381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D1BF49D-B9EA-4487-B3B1-F55051BA8A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6518" y="2119553"/>
                <a:ext cx="1143811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DE91B99F-563B-4050-8B09-EE29E96644F2}"/>
              </a:ext>
            </a:extLst>
          </p:cNvPr>
          <p:cNvSpPr txBox="1"/>
          <p:nvPr/>
        </p:nvSpPr>
        <p:spPr>
          <a:xfrm>
            <a:off x="13488245" y="3568934"/>
            <a:ext cx="51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EFCBEBD-6496-4B59-AA94-085B427E2623}"/>
              </a:ext>
            </a:extLst>
          </p:cNvPr>
          <p:cNvSpPr/>
          <p:nvPr/>
        </p:nvSpPr>
        <p:spPr>
          <a:xfrm>
            <a:off x="8547100" y="2929666"/>
            <a:ext cx="2386339" cy="174217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Stacker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EDBA8CD-458B-4287-BE9C-EEED98C4612D}"/>
              </a:ext>
            </a:extLst>
          </p:cNvPr>
          <p:cNvSpPr/>
          <p:nvPr/>
        </p:nvSpPr>
        <p:spPr>
          <a:xfrm>
            <a:off x="13189185" y="6209079"/>
            <a:ext cx="2158479" cy="185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MUSASHI/</a:t>
            </a:r>
          </a:p>
          <a:p>
            <a:pPr algn="ctr"/>
            <a:r>
              <a:rPr lang="en-GB" dirty="0"/>
              <a:t>Proton source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8BAFAE7-937B-45D9-A2CF-4BF761298D45}"/>
              </a:ext>
            </a:extLst>
          </p:cNvPr>
          <p:cNvSpPr/>
          <p:nvPr/>
        </p:nvSpPr>
        <p:spPr>
          <a:xfrm>
            <a:off x="13451894" y="1504102"/>
            <a:ext cx="1537529" cy="23630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91FDCC-262D-44EB-AD34-60A384A75BCE}"/>
              </a:ext>
            </a:extLst>
          </p:cNvPr>
          <p:cNvSpPr/>
          <p:nvPr/>
        </p:nvSpPr>
        <p:spPr>
          <a:xfrm>
            <a:off x="13066812" y="1954738"/>
            <a:ext cx="158390" cy="10615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BD6C17-29FF-4819-9571-CC0A117538BD}"/>
              </a:ext>
            </a:extLst>
          </p:cNvPr>
          <p:cNvSpPr txBox="1"/>
          <p:nvPr/>
        </p:nvSpPr>
        <p:spPr>
          <a:xfrm>
            <a:off x="12367425" y="1449659"/>
            <a:ext cx="1120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MCPs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7F9B07D-2ADC-49FB-985D-F0A3D0CE9859}"/>
              </a:ext>
            </a:extLst>
          </p:cNvPr>
          <p:cNvCxnSpPr>
            <a:cxnSpLocks/>
          </p:cNvCxnSpPr>
          <p:nvPr/>
        </p:nvCxnSpPr>
        <p:spPr>
          <a:xfrm>
            <a:off x="13651698" y="1972879"/>
            <a:ext cx="0" cy="1106914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902EC0-2E88-482E-B593-DD016CC21D76}"/>
              </a:ext>
            </a:extLst>
          </p:cNvPr>
          <p:cNvCxnSpPr>
            <a:cxnSpLocks/>
          </p:cNvCxnSpPr>
          <p:nvPr/>
        </p:nvCxnSpPr>
        <p:spPr>
          <a:xfrm>
            <a:off x="14814929" y="1954738"/>
            <a:ext cx="0" cy="1106914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E2C8F2E-2DFA-4C25-9AB3-2733FDEB1900}"/>
              </a:ext>
            </a:extLst>
          </p:cNvPr>
          <p:cNvSpPr txBox="1"/>
          <p:nvPr/>
        </p:nvSpPr>
        <p:spPr>
          <a:xfrm>
            <a:off x="15160356" y="254569"/>
            <a:ext cx="25424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Field ioniser/</a:t>
            </a:r>
          </a:p>
          <a:p>
            <a:r>
              <a:rPr lang="en-GB" sz="2800" dirty="0"/>
              <a:t>deflector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61C7373-3F07-4CEC-A8DD-7EF6E4BAD65E}"/>
              </a:ext>
            </a:extLst>
          </p:cNvPr>
          <p:cNvSpPr/>
          <p:nvPr/>
        </p:nvSpPr>
        <p:spPr>
          <a:xfrm>
            <a:off x="15204000" y="1940581"/>
            <a:ext cx="158390" cy="10615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0592A6E-6610-48BA-BFEE-68F5EABF45BB}"/>
              </a:ext>
            </a:extLst>
          </p:cNvPr>
          <p:cNvCxnSpPr/>
          <p:nvPr/>
        </p:nvCxnSpPr>
        <p:spPr>
          <a:xfrm flipH="1">
            <a:off x="14918197" y="1166587"/>
            <a:ext cx="390397" cy="8170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931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9C88E-0BA3-4557-B18F-085B5DB14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A6720-774A-4B5D-BA18-9E6DE3A34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91377-589C-4AEB-AF18-932B9A17E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Ross Sheldon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770F0-AD56-4FD3-803D-BBD133E04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15</a:t>
            </a:fld>
            <a:endParaRPr lang="de-A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F59B1C0-44ED-414C-9FC6-237E0BD4FD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2135459"/>
                <a:ext cx="14357100" cy="6219553"/>
              </a:xfrm>
            </p:spPr>
            <p:txBody>
              <a:bodyPr/>
              <a:lstStyle/>
              <a:p>
                <a:r>
                  <a:rPr lang="en-GB" dirty="0"/>
                  <a:t>Need to measure this process to establish worthwhile</a:t>
                </a:r>
              </a:p>
              <a:p>
                <a:r>
                  <a:rPr lang="en-GB" dirty="0"/>
                  <a:t>Requires development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0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40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/>
                  <a:t> beam</a:t>
                </a:r>
              </a:p>
              <a:p>
                <a:r>
                  <a:rPr lang="en-GB" dirty="0"/>
                  <a:t>Requires development of dense excited state Ps</a:t>
                </a: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F59B1C0-44ED-414C-9FC6-237E0BD4FD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2135459"/>
                <a:ext cx="14357100" cy="6219553"/>
              </a:xfrm>
              <a:blipFill>
                <a:blip r:embed="rId2"/>
                <a:stretch>
                  <a:fillRect l="-1359" t="-2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lowchart: Manual Operation 7">
            <a:extLst>
              <a:ext uri="{FF2B5EF4-FFF2-40B4-BE49-F238E27FC236}">
                <a16:creationId xmlns:a16="http://schemas.microsoft.com/office/drawing/2014/main" id="{83C068EF-897B-4722-91AC-16987DB2F24B}"/>
              </a:ext>
            </a:extLst>
          </p:cNvPr>
          <p:cNvSpPr/>
          <p:nvPr/>
        </p:nvSpPr>
        <p:spPr>
          <a:xfrm rot="16200000">
            <a:off x="13656212" y="5237774"/>
            <a:ext cx="720478" cy="845801"/>
          </a:xfrm>
          <a:prstGeom prst="flowChartManualOperati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987B2D-366A-4C3F-8BF1-961F181BAD61}"/>
              </a:ext>
            </a:extLst>
          </p:cNvPr>
          <p:cNvSpPr/>
          <p:nvPr/>
        </p:nvSpPr>
        <p:spPr>
          <a:xfrm>
            <a:off x="14878389" y="5403455"/>
            <a:ext cx="1500708" cy="495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8491C7-D850-43E7-8C4D-77654EDECD0D}"/>
              </a:ext>
            </a:extLst>
          </p:cNvPr>
          <p:cNvSpPr/>
          <p:nvPr/>
        </p:nvSpPr>
        <p:spPr>
          <a:xfrm>
            <a:off x="14444601" y="5277509"/>
            <a:ext cx="53407" cy="790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222CC3E4-E149-4584-85A3-4BE81A45610B}"/>
              </a:ext>
            </a:extLst>
          </p:cNvPr>
          <p:cNvSpPr/>
          <p:nvPr/>
        </p:nvSpPr>
        <p:spPr>
          <a:xfrm>
            <a:off x="14782252" y="5443790"/>
            <a:ext cx="1418246" cy="385510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BB301DA1-B8BF-42CA-8F8C-309E98532D32}"/>
              </a:ext>
            </a:extLst>
          </p:cNvPr>
          <p:cNvSpPr/>
          <p:nvPr/>
        </p:nvSpPr>
        <p:spPr>
          <a:xfrm>
            <a:off x="14183019" y="3895807"/>
            <a:ext cx="234990" cy="1085060"/>
          </a:xfrm>
          <a:prstGeom prst="downArrow">
            <a:avLst/>
          </a:prstGeom>
          <a:solidFill>
            <a:srgbClr val="0047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1CC7F31-BCDF-4CF5-A5FB-9D50BD9AC672}"/>
              </a:ext>
            </a:extLst>
          </p:cNvPr>
          <p:cNvSpPr/>
          <p:nvPr/>
        </p:nvSpPr>
        <p:spPr>
          <a:xfrm>
            <a:off x="14171440" y="5562404"/>
            <a:ext cx="181583" cy="19275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15A9A9-2D0E-44D3-B847-4BD9749AC8E7}"/>
                  </a:ext>
                </a:extLst>
              </p:cNvPr>
              <p:cNvSpPr txBox="1"/>
              <p:nvPr/>
            </p:nvSpPr>
            <p:spPr>
              <a:xfrm>
                <a:off x="14048772" y="3203947"/>
                <a:ext cx="48664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360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3600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p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15A9A9-2D0E-44D3-B847-4BD9749AC8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8772" y="3203947"/>
                <a:ext cx="486643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A81B5078-7264-41A6-A7AB-5CD4D31D1D44}"/>
              </a:ext>
            </a:extLst>
          </p:cNvPr>
          <p:cNvSpPr txBox="1"/>
          <p:nvPr/>
        </p:nvSpPr>
        <p:spPr>
          <a:xfrm>
            <a:off x="16280365" y="5281954"/>
            <a:ext cx="5198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7B2BDE-CEAF-4530-9B66-8EB009A28DA8}"/>
              </a:ext>
            </a:extLst>
          </p:cNvPr>
          <p:cNvSpPr txBox="1"/>
          <p:nvPr/>
        </p:nvSpPr>
        <p:spPr>
          <a:xfrm>
            <a:off x="11141287" y="5845091"/>
            <a:ext cx="1598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Lasers</a:t>
            </a:r>
            <a:endParaRPr lang="en-GB" sz="40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331F5EE-070E-44D4-96B2-0BA7FD0960CA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2456514" y="5658782"/>
            <a:ext cx="1714926" cy="6388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487887-D890-4B81-B0ED-30224BE05D42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14471305" y="6068197"/>
            <a:ext cx="444752" cy="194477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8E8965D-E383-4FF7-9296-47FFFB001636}"/>
              </a:ext>
            </a:extLst>
          </p:cNvPr>
          <p:cNvSpPr txBox="1"/>
          <p:nvPr/>
        </p:nvSpPr>
        <p:spPr>
          <a:xfrm>
            <a:off x="14786907" y="7954457"/>
            <a:ext cx="18418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Ps converter</a:t>
            </a:r>
          </a:p>
        </p:txBody>
      </p:sp>
      <p:sp>
        <p:nvSpPr>
          <p:cNvPr id="20" name="Flowchart: Manual Operation 19">
            <a:extLst>
              <a:ext uri="{FF2B5EF4-FFF2-40B4-BE49-F238E27FC236}">
                <a16:creationId xmlns:a16="http://schemas.microsoft.com/office/drawing/2014/main" id="{95629CC4-0805-4911-A206-138C34A4E261}"/>
              </a:ext>
            </a:extLst>
          </p:cNvPr>
          <p:cNvSpPr/>
          <p:nvPr/>
        </p:nvSpPr>
        <p:spPr>
          <a:xfrm rot="10800000">
            <a:off x="14165012" y="5816600"/>
            <a:ext cx="229645" cy="934490"/>
          </a:xfrm>
          <a:prstGeom prst="flowChartManualOperati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2CC5E8D-07FE-42AD-9F5B-0FFD9A6B8F1A}"/>
                  </a:ext>
                </a:extLst>
              </p:cNvPr>
              <p:cNvSpPr txBox="1"/>
              <p:nvPr/>
            </p:nvSpPr>
            <p:spPr>
              <a:xfrm>
                <a:off x="14120146" y="6726177"/>
                <a:ext cx="48454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2CC5E8D-07FE-42AD-9F5B-0FFD9A6B8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20146" y="6726177"/>
                <a:ext cx="484544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29180DE-FEC7-4034-B97C-57B515740066}"/>
              </a:ext>
            </a:extLst>
          </p:cNvPr>
          <p:cNvSpPr txBox="1"/>
          <p:nvPr/>
        </p:nvSpPr>
        <p:spPr>
          <a:xfrm>
            <a:off x="13588302" y="5245145"/>
            <a:ext cx="656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Ps</a:t>
            </a:r>
          </a:p>
        </p:txBody>
      </p:sp>
    </p:spTree>
    <p:extLst>
      <p:ext uri="{BB962C8B-B14F-4D97-AF65-F5344CB8AC3E}">
        <p14:creationId xmlns:p14="http://schemas.microsoft.com/office/powerpoint/2010/main" val="1087604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6650C-FCF3-42BF-8A2F-6A05E77D3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2C598-DC82-405C-8C7F-FFEE9A704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3C10D-6DF1-4E58-8C25-EB1CFA4AE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51C65-6B05-491B-BC53-A9B2A785C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Ross Sheldon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9DFC5-7728-430B-B19B-29FFAF7F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9453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B3FD87-D0DF-244A-9EBD-8FAB4FD3D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Classical vs Quantum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70ADC4-AF32-5840-9F18-10757A79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17</a:t>
            </a:fld>
            <a:endParaRPr lang="de-A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B3111AC4-7123-4D6C-9103-293E7B8F2C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9159" y="1761463"/>
                <a:ext cx="9886642" cy="53839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3200" dirty="0">
                    <a:sym typeface="Wingdings" pitchFamily="2" charset="2"/>
                  </a:rPr>
                  <a:t>Classical theory predicts sigma prop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∝ 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𝑛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sup>
                    </m:sSup>
                  </m:oMath>
                </a14:m>
                <a:endParaRPr lang="en-GB" sz="3200" baseline="30000" dirty="0">
                  <a:sym typeface="Wingdings" pitchFamily="2" charset="2"/>
                </a:endParaRPr>
              </a:p>
              <a:p>
                <a:r>
                  <a:rPr lang="en-GB" sz="3200" dirty="0">
                    <a:sym typeface="Wingdings" pitchFamily="2" charset="2"/>
                  </a:rPr>
                  <a:t>Quantum mechanics predicts more complex behaviour</a:t>
                </a:r>
              </a:p>
              <a:p>
                <a:r>
                  <a:rPr lang="en-GB" sz="3200" dirty="0">
                    <a:sym typeface="Wingdings" pitchFamily="2" charset="2"/>
                  </a:rPr>
                  <a:t>e.g. at 1 </a:t>
                </a:r>
                <a:r>
                  <a:rPr lang="en-GB" sz="3200" dirty="0" err="1">
                    <a:sym typeface="Wingdings" pitchFamily="2" charset="2"/>
                  </a:rPr>
                  <a:t>meV</a:t>
                </a:r>
                <a:r>
                  <a:rPr lang="en-GB" sz="3200" dirty="0">
                    <a:sym typeface="Wingdings" pitchFamily="2" charset="2"/>
                  </a:rPr>
                  <a:t> energy:  </a:t>
                </a:r>
                <a:r>
                  <a:rPr lang="en-GB" sz="3200" i="1" dirty="0">
                    <a:sym typeface="Wingdings" pitchFamily="2" charset="2"/>
                  </a:rPr>
                  <a:t>n</a:t>
                </a:r>
                <a:r>
                  <a:rPr lang="en-GB" sz="3200" dirty="0">
                    <a:sym typeface="Wingdings" pitchFamily="2" charset="2"/>
                  </a:rPr>
                  <a:t> &lt; 12 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∝ 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𝑛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p>
                  </m:oMath>
                </a14:m>
                <a:endParaRPr lang="en-GB" sz="3200" dirty="0"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en-GB" sz="3200" dirty="0">
                    <a:sym typeface="Wingdings" pitchFamily="2" charset="2"/>
                  </a:rPr>
                  <a:t>				       </a:t>
                </a:r>
                <a:r>
                  <a:rPr lang="en-GB" sz="3200" i="1" dirty="0">
                    <a:sym typeface="Wingdings" pitchFamily="2" charset="2"/>
                  </a:rPr>
                  <a:t>n </a:t>
                </a:r>
                <a:r>
                  <a:rPr lang="en-GB" sz="3200" dirty="0">
                    <a:sym typeface="Wingdings" pitchFamily="2" charset="2"/>
                  </a:rPr>
                  <a:t>&gt; 15 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∝ 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𝑛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3200" dirty="0">
                    <a:sym typeface="Wingdings" pitchFamily="2" charset="2"/>
                  </a:rPr>
                  <a:t>?</a:t>
                </a:r>
              </a:p>
              <a:p>
                <a:r>
                  <a:rPr lang="en-GB" sz="3200" dirty="0">
                    <a:sym typeface="Wingdings" pitchFamily="2" charset="2"/>
                  </a:rPr>
                  <a:t>Theory of non-zero field collisions is limited</a:t>
                </a:r>
              </a:p>
              <a:p>
                <a:r>
                  <a:rPr lang="en-GB" sz="3200" dirty="0">
                    <a:sym typeface="Wingdings" pitchFamily="2" charset="2"/>
                  </a:rPr>
                  <a:t>Competing processes not fully understood for Ps*</a:t>
                </a:r>
              </a:p>
              <a:p>
                <a:endParaRPr lang="en-GB" sz="3200" dirty="0">
                  <a:sym typeface="Wingdings" pitchFamily="2" charset="2"/>
                </a:endParaRPr>
              </a:p>
            </p:txBody>
          </p:sp>
        </mc:Choice>
        <mc:Fallback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B3111AC4-7123-4D6C-9103-293E7B8F2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9" y="1761463"/>
                <a:ext cx="9886642" cy="5383920"/>
              </a:xfrm>
              <a:prstGeom prst="rect">
                <a:avLst/>
              </a:prstGeom>
              <a:blipFill>
                <a:blip r:embed="rId3"/>
                <a:stretch>
                  <a:fillRect l="-1418" t="-22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A3EDF670-756D-4288-806C-1D658AEDA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76761"/>
              </p:ext>
            </p:extLst>
          </p:nvPr>
        </p:nvGraphicFramePr>
        <p:xfrm>
          <a:off x="1376051" y="5657533"/>
          <a:ext cx="14022688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672">
                  <a:extLst>
                    <a:ext uri="{9D8B030D-6E8A-4147-A177-3AD203B41FA5}">
                      <a16:colId xmlns:a16="http://schemas.microsoft.com/office/drawing/2014/main" val="795918870"/>
                    </a:ext>
                  </a:extLst>
                </a:gridCol>
                <a:gridCol w="2659660">
                  <a:extLst>
                    <a:ext uri="{9D8B030D-6E8A-4147-A177-3AD203B41FA5}">
                      <a16:colId xmlns:a16="http://schemas.microsoft.com/office/drawing/2014/main" val="1169765344"/>
                    </a:ext>
                  </a:extLst>
                </a:gridCol>
                <a:gridCol w="4351684">
                  <a:extLst>
                    <a:ext uri="{9D8B030D-6E8A-4147-A177-3AD203B41FA5}">
                      <a16:colId xmlns:a16="http://schemas.microsoft.com/office/drawing/2014/main" val="3031084336"/>
                    </a:ext>
                  </a:extLst>
                </a:gridCol>
                <a:gridCol w="3505672">
                  <a:extLst>
                    <a:ext uri="{9D8B030D-6E8A-4147-A177-3AD203B41FA5}">
                      <a16:colId xmlns:a16="http://schemas.microsoft.com/office/drawing/2014/main" val="232353766"/>
                    </a:ext>
                  </a:extLst>
                </a:gridCol>
              </a:tblGrid>
              <a:tr h="285972">
                <a:tc>
                  <a:txBody>
                    <a:bodyPr/>
                    <a:lstStyle/>
                    <a:p>
                      <a:r>
                        <a:rPr lang="en-GB" sz="3200" i="0" dirty="0"/>
                        <a:t>Ps</a:t>
                      </a:r>
                      <a:r>
                        <a:rPr lang="en-GB" sz="3200" i="1" dirty="0"/>
                        <a:t>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Lifetime 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Cross section @ 100 </a:t>
                      </a:r>
                      <a:r>
                        <a:rPr lang="en-GB" sz="3200" dirty="0" err="1"/>
                        <a:t>meV</a:t>
                      </a:r>
                      <a:r>
                        <a:rPr lang="en-GB" sz="3200" dirty="0"/>
                        <a:t> (arb.)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Production efficiency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3201596"/>
                  </a:ext>
                </a:extLst>
              </a:tr>
              <a:tr h="285972">
                <a:tc>
                  <a:txBody>
                    <a:bodyPr/>
                    <a:lstStyle/>
                    <a:p>
                      <a:r>
                        <a:rPr lang="en-GB" sz="3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142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~30 - 70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07985"/>
                  </a:ext>
                </a:extLst>
              </a:tr>
              <a:tr h="285972">
                <a:tc>
                  <a:txBody>
                    <a:bodyPr/>
                    <a:lstStyle/>
                    <a:p>
                      <a:r>
                        <a:rPr lang="en-GB" sz="3200" dirty="0"/>
                        <a:t>2S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1136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~5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964541"/>
                  </a:ext>
                </a:extLst>
              </a:tr>
              <a:tr h="285972">
                <a:tc>
                  <a:txBody>
                    <a:bodyPr/>
                    <a:lstStyle/>
                    <a:p>
                      <a:r>
                        <a:rPr lang="en-GB" sz="3200" dirty="0"/>
                        <a:t>3-5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&lt;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~20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623354"/>
                  </a:ext>
                </a:extLst>
              </a:tr>
              <a:tr h="285972">
                <a:tc>
                  <a:txBody>
                    <a:bodyPr/>
                    <a:lstStyle/>
                    <a:p>
                      <a:r>
                        <a:rPr lang="en-GB" sz="3200" dirty="0"/>
                        <a:t>&gt;20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&gt; 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/>
                        <a:t>~20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763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45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B3FD87-D0DF-244A-9EBD-8FAB4FD3D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Charge exchange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70ADC4-AF32-5840-9F18-10757A79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</a:t>
            </a:fld>
            <a:endParaRPr lang="de-A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B3111AC4-7123-4D6C-9103-293E7B8F2C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9158" y="1761463"/>
                <a:ext cx="7786341" cy="72793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3200" dirty="0">
                    <a:sym typeface="Wingdings" pitchFamily="2" charset="2"/>
                  </a:rPr>
                  <a:t>Ps* 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3200" dirty="0">
                    <a:sym typeface="Wingdings" pitchFamily="2" charset="2"/>
                  </a:rPr>
                  <a:t> 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en-GB" sz="3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sym typeface="Wingdings" pitchFamily="2" charset="2"/>
                  </a:rPr>
                  <a:t>* + e</a:t>
                </a:r>
                <a:r>
                  <a:rPr lang="en-GB" sz="3200" baseline="30000" dirty="0">
                    <a:sym typeface="Wingdings" pitchFamily="2" charset="2"/>
                  </a:rPr>
                  <a:t>-</a:t>
                </a:r>
              </a:p>
              <a:p>
                <a:r>
                  <a:rPr lang="en-GB" sz="3200" dirty="0">
                    <a:sym typeface="Wingdings" pitchFamily="2" charset="2"/>
                  </a:rPr>
                  <a:t>Electron removes extra energy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3200" dirty="0">
                    <a:sym typeface="Wingdings" pitchFamily="2" charset="2"/>
                  </a:rPr>
                  <a:t> sets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sz="3200" dirty="0">
                    <a:sym typeface="Wingdings" pitchFamily="2" charset="2"/>
                  </a:rPr>
                  <a:t> energy</a:t>
                </a:r>
              </a:p>
              <a:p>
                <a:endParaRPr lang="en-GB" sz="3200" dirty="0">
                  <a:sym typeface="Wingdings" pitchFamily="2" charset="2"/>
                </a:endParaRPr>
              </a:p>
              <a:p>
                <a:r>
                  <a:rPr lang="en-GB" sz="3200" dirty="0">
                    <a:sym typeface="Wingdings" pitchFamily="2" charset="2"/>
                  </a:rPr>
                  <a:t>Binding energy of Ps passes onto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endParaRPr lang="en-GB" sz="3200" dirty="0">
                  <a:sym typeface="Wingdings" pitchFamily="2" charset="2"/>
                </a:endParaRPr>
              </a:p>
              <a:p>
                <a:r>
                  <a:rPr lang="en-GB" sz="3200" dirty="0">
                    <a:sym typeface="Wingdings" pitchFamily="2" charset="2"/>
                  </a:rPr>
                  <a:t>Resonant process</a:t>
                </a:r>
              </a:p>
              <a:p>
                <a:endParaRPr lang="en-GB" sz="3200" dirty="0">
                  <a:sym typeface="Wingdings" pitchFamily="2" charset="2"/>
                </a:endParaRPr>
              </a:p>
              <a:p>
                <a:r>
                  <a:rPr lang="en-GB" sz="3200" dirty="0">
                    <a:sym typeface="Wingdings" pitchFamily="2" charset="2"/>
                  </a:rPr>
                  <a:t>Competing processes:</a:t>
                </a:r>
              </a:p>
              <a:p>
                <a:pPr lvl="1"/>
                <a:r>
                  <a:rPr lang="en-GB" sz="2800" dirty="0">
                    <a:sym typeface="Wingdings" pitchFamily="2" charset="2"/>
                  </a:rPr>
                  <a:t>Elastic and inelastic scattering</a:t>
                </a:r>
              </a:p>
              <a:p>
                <a:pPr lvl="1"/>
                <a:r>
                  <a:rPr lang="en-GB" sz="2800" dirty="0">
                    <a:sym typeface="Wingdings" pitchFamily="2" charset="2"/>
                  </a:rPr>
                  <a:t>Ps Excitation  Typically below threshold</a:t>
                </a:r>
              </a:p>
              <a:p>
                <a:pPr lvl="1"/>
                <a:r>
                  <a:rPr lang="en-GB" sz="2800" dirty="0">
                    <a:sym typeface="Wingdings" pitchFamily="2" charset="2"/>
                  </a:rPr>
                  <a:t>Ionisation  Typically below threshold</a:t>
                </a:r>
              </a:p>
            </p:txBody>
          </p:sp>
        </mc:Choice>
        <mc:Fallback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B3111AC4-7123-4D6C-9103-293E7B8F2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8" y="1761463"/>
                <a:ext cx="7786341" cy="7279350"/>
              </a:xfrm>
              <a:prstGeom prst="rect">
                <a:avLst/>
              </a:prstGeom>
              <a:blipFill>
                <a:blip r:embed="rId3"/>
                <a:stretch>
                  <a:fillRect l="-1801" t="-1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9411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B3FD87-D0DF-244A-9EBD-8FAB4FD3D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Charge exchange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70ADC4-AF32-5840-9F18-10757A79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</a:t>
            </a:fld>
            <a:endParaRPr lang="de-A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B3111AC4-7123-4D6C-9103-293E7B8F2C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9158" y="1761463"/>
                <a:ext cx="7862542" cy="72793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3200" dirty="0">
                    <a:sym typeface="Wingdings" pitchFamily="2" charset="2"/>
                  </a:rPr>
                  <a:t>Ps* 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3200" dirty="0">
                    <a:sym typeface="Wingdings" pitchFamily="2" charset="2"/>
                  </a:rPr>
                  <a:t> 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sym typeface="Wingdings" pitchFamily="2" charset="2"/>
                  </a:rPr>
                  <a:t>* + e</a:t>
                </a:r>
                <a:r>
                  <a:rPr lang="en-GB" sz="3200" baseline="30000" dirty="0">
                    <a:sym typeface="Wingdings" pitchFamily="2" charset="2"/>
                  </a:rPr>
                  <a:t>-</a:t>
                </a:r>
              </a:p>
              <a:p>
                <a:r>
                  <a:rPr lang="en-GB" sz="3200" dirty="0">
                    <a:sym typeface="Wingdings" pitchFamily="2" charset="2"/>
                  </a:rPr>
                  <a:t>Electron removes extra energy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3200" dirty="0">
                    <a:sym typeface="Wingdings" pitchFamily="2" charset="2"/>
                  </a:rPr>
                  <a:t> sets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sz="3200" dirty="0">
                    <a:sym typeface="Wingdings" pitchFamily="2" charset="2"/>
                  </a:rPr>
                  <a:t> energy</a:t>
                </a:r>
              </a:p>
              <a:p>
                <a:endParaRPr lang="en-GB" sz="3200" dirty="0">
                  <a:sym typeface="Wingdings" pitchFamily="2" charset="2"/>
                </a:endParaRPr>
              </a:p>
              <a:p>
                <a:r>
                  <a:rPr lang="en-GB" sz="3200" dirty="0">
                    <a:sym typeface="Wingdings" pitchFamily="2" charset="2"/>
                  </a:rPr>
                  <a:t>Binding energy of Ps passes onto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endParaRPr lang="en-GB" sz="3200" dirty="0">
                  <a:sym typeface="Wingdings" pitchFamily="2" charset="2"/>
                </a:endParaRPr>
              </a:p>
              <a:p>
                <a:r>
                  <a:rPr lang="en-GB" sz="3200" dirty="0">
                    <a:sym typeface="Wingdings" pitchFamily="2" charset="2"/>
                  </a:rPr>
                  <a:t>Resonant process</a:t>
                </a:r>
              </a:p>
              <a:p>
                <a:endParaRPr lang="en-GB" sz="3200" dirty="0">
                  <a:sym typeface="Wingdings" pitchFamily="2" charset="2"/>
                </a:endParaRPr>
              </a:p>
              <a:p>
                <a:r>
                  <a:rPr lang="en-GB" sz="3200" dirty="0">
                    <a:sym typeface="Wingdings" pitchFamily="2" charset="2"/>
                  </a:rPr>
                  <a:t>Competing processes:</a:t>
                </a:r>
              </a:p>
              <a:p>
                <a:pPr lvl="1"/>
                <a:r>
                  <a:rPr lang="en-GB" sz="2800" dirty="0">
                    <a:sym typeface="Wingdings" pitchFamily="2" charset="2"/>
                  </a:rPr>
                  <a:t>Elastic and inelastic scattering</a:t>
                </a:r>
              </a:p>
              <a:p>
                <a:pPr lvl="1"/>
                <a:r>
                  <a:rPr lang="en-GB" sz="2800" dirty="0">
                    <a:sym typeface="Wingdings" pitchFamily="2" charset="2"/>
                  </a:rPr>
                  <a:t>Ps Excitation  Typically below threshold</a:t>
                </a:r>
              </a:p>
              <a:p>
                <a:pPr lvl="1"/>
                <a:r>
                  <a:rPr lang="en-GB" sz="2800" dirty="0">
                    <a:sym typeface="Wingdings" pitchFamily="2" charset="2"/>
                  </a:rPr>
                  <a:t>Ionisation  Typically below threshold</a:t>
                </a:r>
              </a:p>
              <a:p>
                <a:pPr lvl="1"/>
                <a:endParaRPr lang="en-GB" sz="2800" dirty="0">
                  <a:sym typeface="Wingdings" pitchFamily="2" charset="2"/>
                </a:endParaRPr>
              </a:p>
              <a:p>
                <a:endParaRPr lang="en-GB" sz="3200" dirty="0">
                  <a:sym typeface="Wingdings" pitchFamily="2" charset="2"/>
                </a:endParaRPr>
              </a:p>
            </p:txBody>
          </p:sp>
        </mc:Choice>
        <mc:Fallback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B3111AC4-7123-4D6C-9103-293E7B8F2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8" y="1761463"/>
                <a:ext cx="7862542" cy="7279350"/>
              </a:xfrm>
              <a:prstGeom prst="rect">
                <a:avLst/>
              </a:prstGeom>
              <a:blipFill>
                <a:blip r:embed="rId3"/>
                <a:stretch>
                  <a:fillRect l="-1783" t="-1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Inhaltsplatzhalter 2">
                <a:extLst>
                  <a:ext uri="{FF2B5EF4-FFF2-40B4-BE49-F238E27FC236}">
                    <a16:creationId xmlns:a16="http://schemas.microsoft.com/office/drawing/2014/main" id="{08CA8D6F-14F9-4CC7-938E-3924665E214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584856" y="1761463"/>
                <a:ext cx="6878110" cy="53839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3200" dirty="0">
                    <a:sym typeface="Wingdings" pitchFamily="2" charset="2"/>
                  </a:rPr>
                  <a:t>Narrower </a:t>
                </a:r>
                <a:r>
                  <a:rPr lang="en-GB" sz="3200" i="1" dirty="0">
                    <a:sym typeface="Wingdings" pitchFamily="2" charset="2"/>
                  </a:rPr>
                  <a:t>n</a:t>
                </a:r>
                <a:r>
                  <a:rPr lang="en-GB" sz="3200" dirty="0">
                    <a:sym typeface="Wingdings" pitchFamily="2" charset="2"/>
                  </a:rPr>
                  <a:t> distribution</a:t>
                </a:r>
              </a:p>
              <a:p>
                <a:r>
                  <a:rPr lang="en-GB" sz="3200" dirty="0">
                    <a:sym typeface="Wingdings" pitchFamily="2" charset="2"/>
                  </a:rPr>
                  <a:t>Pulsed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3200" dirty="0">
                    <a:sym typeface="Wingdings" pitchFamily="2" charset="2"/>
                  </a:rPr>
                  <a:t>  pulsed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sz="3200" dirty="0">
                    <a:sym typeface="Wingdings" pitchFamily="2" charset="2"/>
                  </a:rPr>
                  <a:t> </a:t>
                </a:r>
              </a:p>
              <a:p>
                <a:r>
                  <a:rPr lang="en-GB" sz="3200" dirty="0">
                    <a:sym typeface="Wingdings" pitchFamily="2" charset="2"/>
                  </a:rPr>
                  <a:t>Forward directed, short, monoenergetic</a:t>
                </a:r>
              </a:p>
            </p:txBody>
          </p:sp>
        </mc:Choice>
        <mc:Fallback>
          <p:sp>
            <p:nvSpPr>
              <p:cNvPr id="5" name="Inhaltsplatzhalter 2">
                <a:extLst>
                  <a:ext uri="{FF2B5EF4-FFF2-40B4-BE49-F238E27FC236}">
                    <a16:creationId xmlns:a16="http://schemas.microsoft.com/office/drawing/2014/main" id="{08CA8D6F-14F9-4CC7-938E-3924665E2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856" y="1761463"/>
                <a:ext cx="6878110" cy="5383920"/>
              </a:xfrm>
              <a:prstGeom prst="rect">
                <a:avLst/>
              </a:prstGeom>
              <a:blipFill>
                <a:blip r:embed="rId4"/>
                <a:stretch>
                  <a:fillRect l="-2037" t="-23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8630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B3FD87-D0DF-244A-9EBD-8FAB4FD3D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Classical vs Quantum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70ADC4-AF32-5840-9F18-10757A79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4</a:t>
            </a:fld>
            <a:endParaRPr lang="de-A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B3111AC4-7123-4D6C-9103-293E7B8F2C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9159" y="1761463"/>
                <a:ext cx="8337420" cy="53839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3200" dirty="0">
                    <a:sym typeface="Wingdings" pitchFamily="2" charset="2"/>
                  </a:rPr>
                  <a:t>Classical theory predicts sigma prop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∝ 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𝑛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sup>
                    </m:sSup>
                  </m:oMath>
                </a14:m>
                <a:endParaRPr lang="en-GB" sz="3200" baseline="30000" dirty="0">
                  <a:sym typeface="Wingdings" pitchFamily="2" charset="2"/>
                </a:endParaRPr>
              </a:p>
              <a:p>
                <a:r>
                  <a:rPr lang="en-GB" sz="3200" dirty="0">
                    <a:sym typeface="Wingdings" pitchFamily="2" charset="2"/>
                  </a:rPr>
                  <a:t>Quantum mechanics (convergent close-coupling) predicts more complex behaviour</a:t>
                </a:r>
              </a:p>
              <a:p>
                <a:r>
                  <a:rPr lang="en-GB" sz="3200" dirty="0">
                    <a:sym typeface="Wingdings" pitchFamily="2" charset="2"/>
                  </a:rPr>
                  <a:t>Theory of non-zero field collisions is limited</a:t>
                </a:r>
              </a:p>
              <a:p>
                <a:r>
                  <a:rPr lang="en-GB" sz="3200" dirty="0">
                    <a:sym typeface="Wingdings" pitchFamily="2" charset="2"/>
                  </a:rPr>
                  <a:t>Competing processes not fully understood for Ps*</a:t>
                </a:r>
              </a:p>
            </p:txBody>
          </p:sp>
        </mc:Choice>
        <mc:Fallback>
          <p:sp>
            <p:nvSpPr>
              <p:cNvPr id="8" name="Inhaltsplatzhalter 2">
                <a:extLst>
                  <a:ext uri="{FF2B5EF4-FFF2-40B4-BE49-F238E27FC236}">
                    <a16:creationId xmlns:a16="http://schemas.microsoft.com/office/drawing/2014/main" id="{B3111AC4-7123-4D6C-9103-293E7B8F2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59" y="1761463"/>
                <a:ext cx="8337420" cy="5383920"/>
              </a:xfrm>
              <a:prstGeom prst="rect">
                <a:avLst/>
              </a:prstGeom>
              <a:blipFill>
                <a:blip r:embed="rId3"/>
                <a:stretch>
                  <a:fillRect l="-1681" t="-2378" r="-15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E06F756B-0BE9-4C64-A4F9-1396702A855C}"/>
              </a:ext>
            </a:extLst>
          </p:cNvPr>
          <p:cNvGrpSpPr/>
          <p:nvPr/>
        </p:nvGrpSpPr>
        <p:grpSpPr>
          <a:xfrm>
            <a:off x="158426" y="7144947"/>
            <a:ext cx="9871724" cy="2608653"/>
            <a:chOff x="4588669" y="5452682"/>
            <a:chExt cx="11464092" cy="302944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40DFF0F-6614-457F-A23A-4FA54BC3B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23647" y="5808639"/>
              <a:ext cx="10027165" cy="267348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7577C85-BE1E-4185-A14D-E8AF0F5A8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88669" y="6018674"/>
              <a:ext cx="334978" cy="189262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14A1243-503A-40EA-A8DB-4A0A58FB1F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852468" y="5808639"/>
              <a:ext cx="1200293" cy="846003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1FB13E3-646D-4B12-A7D7-E88E76941D4A}"/>
                </a:ext>
              </a:extLst>
            </p:cNvPr>
            <p:cNvSpPr txBox="1"/>
            <p:nvPr/>
          </p:nvSpPr>
          <p:spPr>
            <a:xfrm>
              <a:off x="6557555" y="5496835"/>
              <a:ext cx="16514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Antihydrogen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7D1C33-07C2-4311-8B78-A8BF6EC716AC}"/>
                </a:ext>
              </a:extLst>
            </p:cNvPr>
            <p:cNvSpPr txBox="1"/>
            <p:nvPr/>
          </p:nvSpPr>
          <p:spPr>
            <a:xfrm>
              <a:off x="11647750" y="5452682"/>
              <a:ext cx="20569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Elastic scattering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46E40B9-53FE-4AA9-BFB1-B4FC181FDC43}"/>
              </a:ext>
            </a:extLst>
          </p:cNvPr>
          <p:cNvSpPr txBox="1"/>
          <p:nvPr/>
        </p:nvSpPr>
        <p:spPr>
          <a:xfrm>
            <a:off x="583890" y="6782857"/>
            <a:ext cx="4580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A. S. Kadyrov et al </a:t>
            </a:r>
            <a:r>
              <a:rPr lang="en-GB" sz="2000" i="1" dirty="0"/>
              <a:t>Nat. Comms.</a:t>
            </a:r>
            <a:r>
              <a:rPr lang="en-GB" sz="2000" dirty="0"/>
              <a:t> (2017)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768B9-1D51-4BBF-A0BD-5CECED8A77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50698" y="154158"/>
            <a:ext cx="3810054" cy="944528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044D24-C17D-40E3-A76E-14C34F94FB57}"/>
              </a:ext>
            </a:extLst>
          </p:cNvPr>
          <p:cNvSpPr txBox="1"/>
          <p:nvPr/>
        </p:nvSpPr>
        <p:spPr>
          <a:xfrm>
            <a:off x="13542931" y="-45897"/>
            <a:ext cx="3897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N. Charlton et al. PRA </a:t>
            </a:r>
            <a:r>
              <a:rPr lang="en-GB" sz="2000" b="1" dirty="0"/>
              <a:t>107</a:t>
            </a:r>
            <a:r>
              <a:rPr lang="en-GB" sz="2000" dirty="0"/>
              <a:t> (2023)</a:t>
            </a:r>
          </a:p>
        </p:txBody>
      </p:sp>
    </p:spTree>
    <p:extLst>
      <p:ext uri="{BB962C8B-B14F-4D97-AF65-F5344CB8AC3E}">
        <p14:creationId xmlns:p14="http://schemas.microsoft.com/office/powerpoint/2010/main" val="2515109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FF3E397-D16F-4AB5-AD85-DF3FBC88E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8950" y="3946296"/>
            <a:ext cx="7454278" cy="56136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83B339-4DC7-4FFC-B690-5CDF25D3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been measured?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82FCE-7BF0-4D81-A455-B2A1D2446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4A20F-85AD-4764-A131-2F54D28CC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Ross Sheldon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7AC84-2C48-4A00-A667-49973E1E9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5</a:t>
            </a:fld>
            <a:endParaRPr lang="de-A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2E5CE4-BCD0-48B5-BB7D-4E0D03582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2526" y="193675"/>
            <a:ext cx="6693244" cy="3664138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B74085A-3A19-47CF-BF86-0AA387309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35459"/>
            <a:ext cx="9126514" cy="6219553"/>
          </a:xfrm>
        </p:spPr>
        <p:txBody>
          <a:bodyPr/>
          <a:lstStyle/>
          <a:p>
            <a:r>
              <a:rPr lang="en-GB" dirty="0"/>
              <a:t>J. P. </a:t>
            </a:r>
            <a:r>
              <a:rPr lang="en-GB" dirty="0" err="1"/>
              <a:t>Merrison</a:t>
            </a:r>
            <a:r>
              <a:rPr lang="en-GB" dirty="0"/>
              <a:t> et al. </a:t>
            </a:r>
            <a:r>
              <a:rPr lang="en-GB" i="1" dirty="0"/>
              <a:t>PRL</a:t>
            </a:r>
            <a:r>
              <a:rPr lang="en-GB" dirty="0"/>
              <a:t> </a:t>
            </a:r>
            <a:r>
              <a:rPr lang="en-GB" b="1" dirty="0"/>
              <a:t>78</a:t>
            </a:r>
            <a:r>
              <a:rPr lang="en-GB" dirty="0"/>
              <a:t> 1997</a:t>
            </a:r>
          </a:p>
          <a:p>
            <a:endParaRPr lang="en-GB" dirty="0"/>
          </a:p>
          <a:p>
            <a:r>
              <a:rPr lang="en-GB" dirty="0"/>
              <a:t>p: ~1 mA, 12.8-17.3 keV</a:t>
            </a:r>
          </a:p>
          <a:p>
            <a:r>
              <a:rPr lang="en-GB" dirty="0"/>
              <a:t>o-Ps: 0.73x10</a:t>
            </a:r>
            <a:r>
              <a:rPr lang="en-GB" baseline="30000" dirty="0"/>
              <a:t>6</a:t>
            </a:r>
            <a:r>
              <a:rPr lang="en-GB" dirty="0"/>
              <a:t>, ~ 300 </a:t>
            </a:r>
            <a:r>
              <a:rPr lang="en-GB" dirty="0" err="1"/>
              <a:t>meV</a:t>
            </a:r>
            <a:endParaRPr lang="en-GB" dirty="0"/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Cross-sections at very high energies agree with contemporary theory</a:t>
            </a:r>
          </a:p>
        </p:txBody>
      </p:sp>
    </p:spTree>
    <p:extLst>
      <p:ext uri="{BB962C8B-B14F-4D97-AF65-F5344CB8AC3E}">
        <p14:creationId xmlns:p14="http://schemas.microsoft.com/office/powerpoint/2010/main" val="912683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3B339-4DC7-4FFC-B690-5CDF25D3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been measured?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82FCE-7BF0-4D81-A455-B2A1D2446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4A20F-85AD-4764-A131-2F54D28CC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Ross Sheldon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7AC84-2C48-4A00-A667-49973E1E9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6</a:t>
            </a:fld>
            <a:endParaRPr lang="de-A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4B74085A-3A19-47CF-BF86-0AA3873090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653698"/>
                <a:ext cx="10171543" cy="7424466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GBAR: </a:t>
                </a:r>
                <a:r>
                  <a:rPr lang="en-GB" dirty="0" err="1"/>
                  <a:t>Adrich</a:t>
                </a:r>
                <a:r>
                  <a:rPr lang="en-GB" dirty="0"/>
                  <a:t> et al. </a:t>
                </a:r>
                <a:r>
                  <a:rPr lang="en-GB" i="1" dirty="0"/>
                  <a:t>EPJC</a:t>
                </a:r>
                <a:r>
                  <a:rPr lang="en-GB" dirty="0"/>
                  <a:t> </a:t>
                </a:r>
                <a:r>
                  <a:rPr lang="en-GB" b="1" dirty="0"/>
                  <a:t>83</a:t>
                </a:r>
                <a:r>
                  <a:rPr lang="en-GB" dirty="0"/>
                  <a:t> (2023)</a:t>
                </a:r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0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40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/>
                  <a:t>: 3x10</a:t>
                </a:r>
                <a:r>
                  <a:rPr lang="en-GB" baseline="30000" dirty="0"/>
                  <a:t>6</a:t>
                </a:r>
                <a:r>
                  <a:rPr lang="en-GB" dirty="0"/>
                  <a:t>, ~2 mm, 40 ns, 6.1 keV</a:t>
                </a:r>
              </a:p>
              <a:p>
                <a:r>
                  <a:rPr lang="en-GB" dirty="0"/>
                  <a:t>o-Ps: 7x10</a:t>
                </a:r>
                <a:r>
                  <a:rPr lang="en-GB" baseline="30000" dirty="0"/>
                  <a:t>6</a:t>
                </a:r>
                <a:r>
                  <a:rPr lang="en-GB" dirty="0"/>
                  <a:t>, 3.5x0.5 mm, ~100 ns, ~50 </a:t>
                </a:r>
                <a:r>
                  <a:rPr lang="en-GB" dirty="0" err="1"/>
                  <a:t>meV</a:t>
                </a:r>
                <a:endParaRPr lang="en-GB" dirty="0"/>
              </a:p>
              <a:p>
                <a:r>
                  <a:rPr lang="en-GB" dirty="0"/>
                  <a:t>Overlap just 0.076</a:t>
                </a:r>
              </a:p>
              <a:p>
                <a:endParaRPr lang="en-GB" dirty="0"/>
              </a:p>
              <a:p>
                <a:r>
                  <a:rPr lang="en-GB" dirty="0"/>
                  <a:t>Detect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on MCP 1.7 m away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0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40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/>
                  <a:t> deflected away</a:t>
                </a:r>
              </a:p>
              <a:p>
                <a:endParaRPr lang="en-GB" dirty="0"/>
              </a:p>
              <a:p>
                <a:r>
                  <a:rPr lang="en-GB" dirty="0"/>
                  <a:t>0.26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per ELENA cycle as of 2024 (SPSC Report)</a:t>
                </a:r>
              </a:p>
            </p:txBody>
          </p:sp>
        </mc:Choice>
        <mc:Fallback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4B74085A-3A19-47CF-BF86-0AA3873090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653698"/>
                <a:ext cx="10171543" cy="7424466"/>
              </a:xfrm>
              <a:blipFill>
                <a:blip r:embed="rId3"/>
                <a:stretch>
                  <a:fillRect l="-1918" t="-2299" b="-13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B9A706CD-9CF2-461E-8CDB-48BFECBB5F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6942" y="991425"/>
            <a:ext cx="6843321" cy="33501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9F5F95D-FEFB-495E-A37B-D2695846F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0091" y="4341552"/>
            <a:ext cx="7100172" cy="47366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E9159E9-89D2-446F-9AAD-27B29B41E860}"/>
              </a:ext>
            </a:extLst>
          </p:cNvPr>
          <p:cNvSpPr/>
          <p:nvPr/>
        </p:nvSpPr>
        <p:spPr>
          <a:xfrm>
            <a:off x="10240091" y="852616"/>
            <a:ext cx="819206" cy="597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318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3B339-4DC7-4FFC-B690-5CDF25D3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been measured?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82FCE-7BF0-4D81-A455-B2A1D2446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4A20F-85AD-4764-A131-2F54D28CC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Ross Sheldon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7AC84-2C48-4A00-A667-49973E1E9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7</a:t>
            </a:fld>
            <a:endParaRPr lang="de-A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4B74085A-3A19-47CF-BF86-0AA3873090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999" y="2135459"/>
                <a:ext cx="9831909" cy="6905354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ATRAP: C. H. </a:t>
                </a:r>
                <a:r>
                  <a:rPr lang="en-GB" dirty="0" err="1"/>
                  <a:t>Storry</a:t>
                </a:r>
                <a:r>
                  <a:rPr lang="en-GB" dirty="0"/>
                  <a:t> et al. </a:t>
                </a:r>
                <a:r>
                  <a:rPr lang="en-GB" i="1" dirty="0"/>
                  <a:t>PRL</a:t>
                </a:r>
                <a:r>
                  <a:rPr lang="en-GB" dirty="0"/>
                  <a:t> </a:t>
                </a:r>
                <a:r>
                  <a:rPr lang="en-GB" b="1" dirty="0"/>
                  <a:t>93</a:t>
                </a:r>
                <a:r>
                  <a:rPr lang="en-GB" dirty="0"/>
                  <a:t> (2004)</a:t>
                </a:r>
              </a:p>
              <a:p>
                <a:r>
                  <a:rPr lang="en-GB" dirty="0"/>
                  <a:t>Cs* + e</a:t>
                </a:r>
                <a:r>
                  <a:rPr lang="en-GB" baseline="30000" dirty="0"/>
                  <a:t>+</a:t>
                </a:r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 Ps* (10 </a:t>
                </a:r>
                <a:r>
                  <a:rPr lang="en-GB" dirty="0" err="1">
                    <a:sym typeface="Wingdings" panose="05000000000000000000" pitchFamily="2" charset="2"/>
                  </a:rPr>
                  <a:t>meV</a:t>
                </a:r>
                <a:r>
                  <a:rPr lang="en-GB" dirty="0">
                    <a:sym typeface="Wingdings" panose="05000000000000000000" pitchFamily="2" charset="2"/>
                  </a:rPr>
                  <a:t> binding energy)</a:t>
                </a:r>
              </a:p>
              <a:p>
                <a:endParaRPr lang="en-GB" dirty="0"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0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40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/>
                  <a:t>: 0.24x10</a:t>
                </a:r>
                <a:r>
                  <a:rPr lang="en-GB" baseline="30000" dirty="0"/>
                  <a:t>6</a:t>
                </a:r>
                <a:r>
                  <a:rPr lang="en-GB" dirty="0"/>
                  <a:t>, ~ mm, 4 K</a:t>
                </a:r>
              </a:p>
              <a:p>
                <a:r>
                  <a:rPr lang="en-GB" dirty="0"/>
                  <a:t>Ps: &lt;0.8x10</a:t>
                </a:r>
                <a:r>
                  <a:rPr lang="en-GB" baseline="30000" dirty="0"/>
                  <a:t>6</a:t>
                </a:r>
                <a:r>
                  <a:rPr lang="en-GB" dirty="0"/>
                  <a:t>, ~ </a:t>
                </a:r>
                <a:r>
                  <a:rPr lang="en-GB" dirty="0" err="1"/>
                  <a:t>meV</a:t>
                </a:r>
                <a:endParaRPr lang="en-GB" dirty="0"/>
              </a:p>
              <a:p>
                <a:r>
                  <a:rPr lang="en-GB" dirty="0"/>
                  <a:t>Overlap &lt;0.10</a:t>
                </a:r>
              </a:p>
              <a:p>
                <a:endParaRPr lang="en-GB" dirty="0"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: 13 in 3 hrs</a:t>
                </a:r>
              </a:p>
              <a:p>
                <a:r>
                  <a:rPr lang="en-GB" dirty="0">
                    <a:sym typeface="Wingdings" panose="05000000000000000000" pitchFamily="2" charset="2"/>
                  </a:rPr>
                  <a:t>Proof of principle</a:t>
                </a:r>
              </a:p>
            </p:txBody>
          </p:sp>
        </mc:Choice>
        <mc:Fallback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4B74085A-3A19-47CF-BF86-0AA3873090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999" y="2135459"/>
                <a:ext cx="9831909" cy="6905354"/>
              </a:xfrm>
              <a:blipFill>
                <a:blip r:embed="rId2"/>
                <a:stretch>
                  <a:fillRect l="-1985" t="-2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4EA17C4D-4B75-47B0-8675-9378B156E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6141" y="342667"/>
            <a:ext cx="6274122" cy="45341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FDB42A-7206-4F7D-BFC3-DDDE766B89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1325" y="5194066"/>
            <a:ext cx="6883754" cy="455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45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86DE324-C5BA-42FC-B3AE-995048DA4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7404" y="5251270"/>
            <a:ext cx="9337872" cy="43086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83B339-4DC7-4FFC-B690-5CDF25D3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has been measured?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82FCE-7BF0-4D81-A455-B2A1D2446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4A20F-85AD-4764-A131-2F54D28CC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Ross Sheldon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7AC84-2C48-4A00-A667-49973E1E9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8</a:t>
            </a:fld>
            <a:endParaRPr lang="de-A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4B74085A-3A19-47CF-BF86-0AA3873090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9999" y="2135460"/>
                <a:ext cx="15135430" cy="4969676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SPSC Report 2024 (</a:t>
                </a:r>
                <a:r>
                  <a:rPr lang="en-GB" dirty="0" err="1"/>
                  <a:t>AEgIS</a:t>
                </a:r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r>
                  <a:rPr lang="en-GB" dirty="0"/>
                  <a:t>Unknown number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0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40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/>
                  <a:t> or Ps</a:t>
                </a:r>
              </a:p>
              <a:p>
                <a:r>
                  <a:rPr lang="en-GB" dirty="0"/>
                  <a:t>Unknown Ps state</a:t>
                </a:r>
              </a:p>
              <a:p>
                <a:r>
                  <a:rPr lang="en-GB" dirty="0"/>
                  <a:t>Unknown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velocity, divergence, n-state…</a:t>
                </a:r>
              </a:p>
              <a:p>
                <a:endParaRPr lang="en-GB" dirty="0"/>
              </a:p>
              <a:p>
                <a:r>
                  <a:rPr lang="en-GB" dirty="0"/>
                  <a:t>0.66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per ELENA shot</a:t>
                </a:r>
              </a:p>
            </p:txBody>
          </p:sp>
        </mc:Choice>
        <mc:Fallback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4B74085A-3A19-47CF-BF86-0AA3873090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999" y="2135460"/>
                <a:ext cx="15135430" cy="4969676"/>
              </a:xfrm>
              <a:blipFill>
                <a:blip r:embed="rId3"/>
                <a:stretch>
                  <a:fillRect l="-1289" t="-34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2507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5386034-C17B-46CF-8453-1ABB5D54C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0379" y="1449659"/>
            <a:ext cx="7360028" cy="481989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1BEB5E-13B4-4DC4-9A93-D1936A27FFD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Requirements -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60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60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6000" dirty="0">
                    <a:sym typeface="Wingdings" pitchFamily="2" charset="2"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1BEB5E-13B4-4DC4-9A93-D1936A27FF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306" t="-14439" b="-26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0E0ED8-D21B-4A50-9516-1ECF4B5D4F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2135459"/>
                <a:ext cx="8468076" cy="561222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/>
                  <a:t> energy determines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GB" dirty="0"/>
                  <a:t> energy</a:t>
                </a:r>
              </a:p>
              <a:p>
                <a:r>
                  <a:rPr lang="en-GB" dirty="0"/>
                  <a:t>For a 1000 m/s beam need ~100 K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Forward directed</a:t>
                </a:r>
              </a:p>
              <a:p>
                <a:r>
                  <a:rPr lang="en-GB" dirty="0"/>
                  <a:t>Temporally compressed</a:t>
                </a:r>
              </a:p>
              <a:p>
                <a:endParaRPr lang="en-GB" dirty="0"/>
              </a:p>
              <a:p>
                <a:r>
                  <a:rPr lang="en-GB" dirty="0"/>
                  <a:t>Broad energy spread OK with some </a:t>
                </a:r>
                <a:r>
                  <a:rPr lang="en-GB" dirty="0" err="1"/>
                  <a:t>neet</a:t>
                </a:r>
                <a:r>
                  <a:rPr lang="en-GB" dirty="0"/>
                  <a:t> techniques </a:t>
                </a:r>
                <a:r>
                  <a:rPr lang="en-GB" dirty="0">
                    <a:sym typeface="Wingdings" panose="05000000000000000000" pitchFamily="2" charset="2"/>
                  </a:rPr>
                  <a:t> Talk to Takashi!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0E0ED8-D21B-4A50-9516-1ECF4B5D4F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2135459"/>
                <a:ext cx="8468076" cy="5612227"/>
              </a:xfrm>
              <a:blipFill>
                <a:blip r:embed="rId4"/>
                <a:stretch>
                  <a:fillRect l="-2304" t="-2932" r="-39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15CB1-E279-4D38-A29B-82056A9AB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ASAUSA April 2025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869E5-7617-4BAE-B658-22A99A266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Ross Sheldon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2DD2-BBCC-4434-BE08-CCEE3788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9</a:t>
            </a:fld>
            <a:endParaRPr lang="de-A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F31835-8D2A-45BD-B34F-2015A551AB5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5467"/>
          <a:stretch/>
        </p:blipFill>
        <p:spPr>
          <a:xfrm>
            <a:off x="1478607" y="6711905"/>
            <a:ext cx="4264968" cy="23289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D7B6B8-4D7C-4D37-A69A-37671B307E7D}"/>
              </a:ext>
            </a:extLst>
          </p:cNvPr>
          <p:cNvSpPr txBox="1"/>
          <p:nvPr/>
        </p:nvSpPr>
        <p:spPr>
          <a:xfrm>
            <a:off x="4496012" y="6823729"/>
            <a:ext cx="8667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6"/>
              </a:rPr>
              <a:t>T. Oda et al., Phys. Rev. Applied </a:t>
            </a:r>
            <a:r>
              <a:rPr lang="en-US" sz="1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6"/>
              </a:rPr>
              <a:t>14</a:t>
            </a: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6"/>
              </a:rPr>
              <a:t>, 054032 (2020)</a:t>
            </a:r>
            <a:endParaRPr lang="en-US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5996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ezialisierungsvortrag" id="{C9905D3F-A9F7-6149-A681-0A6F1AABF9C4}" vid="{29D42ABF-A363-304B-ABC1-44E37D45550A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47BB"/>
      </a:accent1>
      <a:accent2>
        <a:srgbClr val="84BD00"/>
      </a:accent2>
      <a:accent3>
        <a:srgbClr val="008C95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974</Words>
  <Application>Microsoft Office PowerPoint</Application>
  <PresentationFormat>Custom</PresentationFormat>
  <Paragraphs>236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 Unicode MS</vt:lpstr>
      <vt:lpstr>Arial</vt:lpstr>
      <vt:lpstr>Calibri</vt:lpstr>
      <vt:lpstr>Cambria Math</vt:lpstr>
      <vt:lpstr>Helvetica Light</vt:lpstr>
      <vt:lpstr>Helvetica Neue</vt:lpstr>
      <vt:lpstr>Palatino</vt:lpstr>
      <vt:lpstr>Palatino Linotype</vt:lpstr>
      <vt:lpstr>Trebuchet MS</vt:lpstr>
      <vt:lpstr>Benutzerdefiniertes Design</vt:lpstr>
      <vt:lpstr>Production of pulsed H ̅ via Ps charge exchange Pt. 2</vt:lpstr>
      <vt:lpstr>Charge exchange</vt:lpstr>
      <vt:lpstr>Charge exchange</vt:lpstr>
      <vt:lpstr>Classical vs Quantum</vt:lpstr>
      <vt:lpstr>What has been measured?</vt:lpstr>
      <vt:lpstr>What has been measured?</vt:lpstr>
      <vt:lpstr>What has been measured?</vt:lpstr>
      <vt:lpstr>What has been measured?</vt:lpstr>
      <vt:lpstr>Requirements - p ̅ </vt:lpstr>
      <vt:lpstr>Excited state Ps</vt:lpstr>
      <vt:lpstr>Requirements - Ps</vt:lpstr>
      <vt:lpstr>Scenario 1 – In trap</vt:lpstr>
      <vt:lpstr>Scenario 2 – In flight</vt:lpstr>
      <vt:lpstr>Testing</vt:lpstr>
      <vt:lpstr>Conclusions</vt:lpstr>
      <vt:lpstr>PowerPoint Presentation</vt:lpstr>
      <vt:lpstr>Classical vs Quantum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 SAB meeting 5.-6. Oct. 2016</dc:title>
  <dc:creator>Eberhard Widmann</dc:creator>
  <cp:lastModifiedBy>R</cp:lastModifiedBy>
  <cp:revision>728</cp:revision>
  <cp:lastPrinted>2018-01-19T13:35:12Z</cp:lastPrinted>
  <dcterms:modified xsi:type="dcterms:W3CDTF">2025-04-02T14:07:12Z</dcterms:modified>
</cp:coreProperties>
</file>