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00" r:id="rId2"/>
    <p:sldId id="316" r:id="rId3"/>
    <p:sldId id="317" r:id="rId4"/>
    <p:sldId id="297" r:id="rId5"/>
    <p:sldId id="313" r:id="rId6"/>
    <p:sldId id="304" r:id="rId7"/>
    <p:sldId id="315" r:id="rId8"/>
    <p:sldId id="309" r:id="rId9"/>
    <p:sldId id="314" r:id="rId10"/>
    <p:sldId id="31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E32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153"/>
    <p:restoredTop sz="94686"/>
  </p:normalViewPr>
  <p:slideViewPr>
    <p:cSldViewPr snapToGrid="0" snapToObjects="1">
      <p:cViewPr>
        <p:scale>
          <a:sx n="70" d="100"/>
          <a:sy n="70" d="100"/>
        </p:scale>
        <p:origin x="-128" y="1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2/12/25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2/12/25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Gamba, PyJapcScout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Gamba, PyJapcScout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Gamba, PyJapcScout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D. Gamba, PyJapcScout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Gamba, PyJapcScout update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Gamba, PyJapcScout update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Gamba, PyJapcScout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Gamba, PyJapcScout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PyJapcScout update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PyJapcScout update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PyJapcScout update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PyJapcScout update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PyJapcScout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PyJapcScout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PyJapcScout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PyJapcScout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PyJapcScout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PyJapcScout update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03/03/2023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D. Gamba, PyJapcScout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cc-py.web.cern.ch/gitlab/controls-configuration-service/controls-configuration-data-api/accsoft-ccs-ccda/docs/stable/" TargetMode="External"/><Relationship Id="rId2" Type="http://schemas.openxmlformats.org/officeDocument/2006/relationships/hyperlink" Target="https://gitlab.cern.ch/scripting-tools/pyjapc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gitlab.cern.ch/scripting-tools/pjls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scripting-tools/pyjapc" TargetMode="External"/><Relationship Id="rId2" Type="http://schemas.openxmlformats.org/officeDocument/2006/relationships/hyperlink" Target="https://gitlab.cern.ch/abpcomputing/sandbox/pyjapcscout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acc-py.web.cern.ch/gitlab/abpcomputing/sandbox/pyjapcscout/docs/master/" TargetMode="External"/><Relationship Id="rId5" Type="http://schemas.openxmlformats.org/officeDocument/2006/relationships/hyperlink" Target="https://awkward-array.org/quickstart.html" TargetMode="External"/><Relationship Id="rId4" Type="http://schemas.openxmlformats.org/officeDocument/2006/relationships/hyperlink" Target="https://gitlab.cern.ch/abpcomputing/sandbox/datascout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scripting-tools/pyjapc" TargetMode="External"/><Relationship Id="rId2" Type="http://schemas.openxmlformats.org/officeDocument/2006/relationships/hyperlink" Target="https://gitlab.cern.ch/abpcomputing/sandbox/pyjapcscout/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gitlab.cern.ch/scripting-tools/pjlsa" TargetMode="External"/><Relationship Id="rId4" Type="http://schemas.openxmlformats.org/officeDocument/2006/relationships/hyperlink" Target="https://acc-py.web.cern.ch/gitlab/controls-configuration-service/controls-configuration-data-api/accsoft-ccs-ccda/docs/stable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gitlab.cern.ch/abpcomputing/sandbox/pyjapcscout/-/blob/master/examples/011_example_AD-nxcals.py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acc-py.web.cern.ch/gitlab/acc-co/devops/python/prototypes/pyda/docs/stable/index.html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acc-co/lhc/lhc-rda-republisher/-/tree/master/src/java/cern/lhc/rdarepublisher" TargetMode="External"/><Relationship Id="rId2" Type="http://schemas.openxmlformats.org/officeDocument/2006/relationships/hyperlink" Target="https://gitlab.cern.ch/abpcomputing/sandbox/pyjapcscout/-/blob/master/examples/010_example_CLEAR-republish.py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B97BEDD-A98B-754F-9F82-C0D9F178A3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3458" y="1046163"/>
            <a:ext cx="10965084" cy="2387600"/>
          </a:xfrm>
        </p:spPr>
        <p:txBody>
          <a:bodyPr/>
          <a:lstStyle/>
          <a:p>
            <a:r>
              <a:rPr lang="en-US" b="1" i="0" u="none" strike="noStrike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Some basic CERN frameworks available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476A9A1A-2EB3-5A46-BA59-B16D91F1E2C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D. Gamba – 12/02/2025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A64E6-1B8C-7B40-9E5B-716FC4B68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64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722705-08E1-824B-943B-B899539C1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096" y="1076300"/>
            <a:ext cx="11571808" cy="5130189"/>
          </a:xfrm>
        </p:spPr>
        <p:txBody>
          <a:bodyPr/>
          <a:lstStyle/>
          <a:p>
            <a:r>
              <a:rPr lang="en-US" sz="2000" dirty="0" err="1"/>
              <a:t>PyJapcScout</a:t>
            </a:r>
            <a:r>
              <a:rPr lang="en-US" sz="2000" dirty="0"/>
              <a:t> can be a data entry point for covering 90%(?) of a typical (injectors) MD user</a:t>
            </a:r>
          </a:p>
          <a:p>
            <a:pPr lvl="1"/>
            <a:r>
              <a:rPr lang="en-US" sz="1600" b="0" dirty="0"/>
              <a:t>Can access</a:t>
            </a:r>
            <a:r>
              <a:rPr lang="en-US" sz="1600" dirty="0"/>
              <a:t>/set data in the control system via </a:t>
            </a:r>
            <a:r>
              <a:rPr lang="en-US" sz="1600" b="1" dirty="0"/>
              <a:t>JAPC </a:t>
            </a:r>
            <a:r>
              <a:rPr lang="en-US" sz="1600" dirty="0"/>
              <a:t>and/or </a:t>
            </a:r>
            <a:r>
              <a:rPr lang="en-US" sz="1600" b="1" dirty="0"/>
              <a:t>LSA</a:t>
            </a:r>
          </a:p>
          <a:p>
            <a:pPr lvl="1"/>
            <a:r>
              <a:rPr lang="en-US" sz="1600" b="0" dirty="0"/>
              <a:t>Can obtain </a:t>
            </a:r>
            <a:r>
              <a:rPr lang="en-US" sz="1600" dirty="0"/>
              <a:t>information from </a:t>
            </a:r>
            <a:r>
              <a:rPr lang="en-US" sz="1600" b="1" dirty="0"/>
              <a:t>CCDE</a:t>
            </a:r>
          </a:p>
          <a:p>
            <a:pPr lvl="1"/>
            <a:r>
              <a:rPr lang="en-US" sz="1600" b="0" dirty="0"/>
              <a:t>Can get data directly from </a:t>
            </a:r>
            <a:r>
              <a:rPr lang="en-US" sz="1600" b="1" dirty="0"/>
              <a:t>NXCALS</a:t>
            </a:r>
          </a:p>
          <a:p>
            <a:pPr lvl="2"/>
            <a:r>
              <a:rPr lang="en-US" sz="1600" dirty="0"/>
              <a:t>Idea of being able, for example, to </a:t>
            </a:r>
            <a:r>
              <a:rPr lang="en-US" sz="1600" b="1" dirty="0"/>
              <a:t>compare an acquisition with previous data</a:t>
            </a:r>
            <a:r>
              <a:rPr lang="en-US" sz="1600" dirty="0"/>
              <a:t>, but also to </a:t>
            </a:r>
            <a:r>
              <a:rPr lang="en-US" sz="1600" b="1" dirty="0"/>
              <a:t>integrate an acquired dataset with missing/forgotten</a:t>
            </a:r>
            <a:r>
              <a:rPr lang="en-US" sz="1600" dirty="0"/>
              <a:t> </a:t>
            </a:r>
            <a:r>
              <a:rPr lang="en-US" sz="1600" b="1" dirty="0"/>
              <a:t>signals</a:t>
            </a:r>
            <a:r>
              <a:rPr lang="en-US" sz="1600" dirty="0"/>
              <a:t> (assuming they were logged on NXCALS)</a:t>
            </a:r>
            <a:br>
              <a:rPr lang="en-US" sz="1000" b="0" dirty="0">
                <a:latin typeface="Andale Mono" panose="020B0509000000000004" pitchFamily="49" charset="0"/>
              </a:rPr>
            </a:br>
            <a:r>
              <a:rPr lang="en-US" sz="1000" b="0" dirty="0">
                <a:latin typeface="Andale Mono" panose="020B0509000000000004" pitchFamily="49" charset="0"/>
              </a:rPr>
              <a:t>	</a:t>
            </a:r>
          </a:p>
          <a:p>
            <a:r>
              <a:rPr lang="en-US" sz="1800" dirty="0"/>
              <a:t>CCS is concentrating their efforts on a new product: </a:t>
            </a:r>
            <a:r>
              <a:rPr lang="en-US" sz="1800" dirty="0" err="1"/>
              <a:t>PyDA</a:t>
            </a:r>
            <a:endParaRPr lang="en-US" sz="1800" dirty="0"/>
          </a:p>
          <a:p>
            <a:pPr lvl="1"/>
            <a:r>
              <a:rPr lang="en-US" sz="1600" dirty="0"/>
              <a:t>Still at </a:t>
            </a:r>
            <a:r>
              <a:rPr lang="en-US" sz="1600" b="1" dirty="0"/>
              <a:t>prototype</a:t>
            </a:r>
            <a:r>
              <a:rPr lang="en-US" sz="1600" dirty="0"/>
              <a:t> level. Plans for a first operational </a:t>
            </a:r>
            <a:r>
              <a:rPr lang="en-US" sz="1600" b="1" dirty="0"/>
              <a:t>release by end of 2023</a:t>
            </a:r>
            <a:r>
              <a:rPr lang="en-US" sz="1600" dirty="0"/>
              <a:t>.</a:t>
            </a:r>
          </a:p>
          <a:p>
            <a:r>
              <a:rPr lang="en-US" sz="1900" dirty="0"/>
              <a:t>Shall we(I) explore the option to connect/control/disconnect Oasis signals, programmatically?</a:t>
            </a:r>
          </a:p>
          <a:p>
            <a:r>
              <a:rPr lang="en-US" sz="1800" dirty="0"/>
              <a:t>Wondering if in the future also simple MD datasets could be logged “on-demand” on NXCALS</a:t>
            </a:r>
          </a:p>
          <a:p>
            <a:pPr lvl="1"/>
            <a:r>
              <a:rPr lang="en-US" sz="1600" dirty="0"/>
              <a:t>… maybe even additional data “generated” from online (but temporary) data treatment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FBB4D4-B6E4-754A-A717-B00EC9CC7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2870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0613D-1774-0E40-A918-26DB1B824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423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85D1F5-DB60-9F89-A3E6-AE83C37B2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075880-D166-F850-0899-4E357A8B4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2870"/>
          </a:xfrm>
        </p:spPr>
        <p:txBody>
          <a:bodyPr/>
          <a:lstStyle/>
          <a:p>
            <a:r>
              <a:rPr lang="en-US" dirty="0"/>
              <a:t>Our control system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B3FD9-CAB1-419F-3A4D-F45E62090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78C155B-FE4B-B22C-2249-02CACAF88C82}"/>
              </a:ext>
            </a:extLst>
          </p:cNvPr>
          <p:cNvSpPr/>
          <p:nvPr/>
        </p:nvSpPr>
        <p:spPr>
          <a:xfrm>
            <a:off x="426003" y="2529208"/>
            <a:ext cx="3147110" cy="4714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>
                <a:solidFill>
                  <a:schemeClr val="bg2">
                    <a:lumMod val="10000"/>
                  </a:schemeClr>
                </a:solidFill>
                <a:hlinkClick r:id="rId2"/>
              </a:rPr>
              <a:t>PyJapc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 / </a:t>
            </a:r>
            <a:r>
              <a:rPr lang="en-US" b="1" dirty="0" err="1">
                <a:solidFill>
                  <a:schemeClr val="bg2">
                    <a:lumMod val="10000"/>
                  </a:schemeClr>
                </a:solidFill>
              </a:rPr>
              <a:t>MATLABJAPC</a:t>
            </a:r>
            <a:endParaRPr lang="en-CH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CF698E3-58AE-3B44-DB81-0098B82506B6}"/>
              </a:ext>
            </a:extLst>
          </p:cNvPr>
          <p:cNvSpPr/>
          <p:nvPr/>
        </p:nvSpPr>
        <p:spPr>
          <a:xfrm>
            <a:off x="249127" y="4093575"/>
            <a:ext cx="1258222" cy="4714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2">
                    <a:lumMod val="10000"/>
                  </a:schemeClr>
                </a:solidFill>
              </a:rPr>
              <a:t>RBAC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9E48B8-440D-7B5F-0F93-9C5A4F779937}"/>
              </a:ext>
            </a:extLst>
          </p:cNvPr>
          <p:cNvSpPr/>
          <p:nvPr/>
        </p:nvSpPr>
        <p:spPr>
          <a:xfrm>
            <a:off x="1934076" y="3670134"/>
            <a:ext cx="1258222" cy="4714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2">
                    <a:lumMod val="10000"/>
                  </a:schemeClr>
                </a:solidFill>
              </a:rPr>
              <a:t>JAPC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C49EDF4-8373-B269-90DE-8B7B69155F99}"/>
              </a:ext>
            </a:extLst>
          </p:cNvPr>
          <p:cNvSpPr/>
          <p:nvPr/>
        </p:nvSpPr>
        <p:spPr>
          <a:xfrm>
            <a:off x="3644349" y="4960158"/>
            <a:ext cx="1136312" cy="4714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2">
                    <a:lumMod val="10000"/>
                  </a:schemeClr>
                </a:solidFill>
              </a:rPr>
              <a:t>FGCs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BFD9139-A051-DB3C-00F0-114443C64905}"/>
              </a:ext>
            </a:extLst>
          </p:cNvPr>
          <p:cNvSpPr/>
          <p:nvPr/>
        </p:nvSpPr>
        <p:spPr>
          <a:xfrm>
            <a:off x="5097869" y="4955513"/>
            <a:ext cx="1136312" cy="4714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2">
                    <a:lumMod val="10000"/>
                  </a:schemeClr>
                </a:solidFill>
              </a:rPr>
              <a:t>…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82266CA-B428-59B2-3D91-43231AF0B38C}"/>
              </a:ext>
            </a:extLst>
          </p:cNvPr>
          <p:cNvSpPr/>
          <p:nvPr/>
        </p:nvSpPr>
        <p:spPr>
          <a:xfrm>
            <a:off x="5277241" y="3662454"/>
            <a:ext cx="1258222" cy="4714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2">
                    <a:lumMod val="10000"/>
                  </a:schemeClr>
                </a:solidFill>
              </a:rPr>
              <a:t>LSA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C7D68FB-1FAD-A299-9000-0E5ABB2CB716}"/>
              </a:ext>
            </a:extLst>
          </p:cNvPr>
          <p:cNvCxnSpPr>
            <a:cxnSpLocks/>
          </p:cNvCxnSpPr>
          <p:nvPr/>
        </p:nvCxnSpPr>
        <p:spPr>
          <a:xfrm flipV="1">
            <a:off x="952258" y="3050699"/>
            <a:ext cx="802308" cy="997753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FB36F08-6AD5-91E0-F7B9-5AB53B0B8850}"/>
              </a:ext>
            </a:extLst>
          </p:cNvPr>
          <p:cNvGrpSpPr/>
          <p:nvPr/>
        </p:nvGrpSpPr>
        <p:grpSpPr>
          <a:xfrm>
            <a:off x="3241711" y="2140672"/>
            <a:ext cx="5935037" cy="3317873"/>
            <a:chOff x="3241711" y="2657529"/>
            <a:chExt cx="5935037" cy="3317873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53C5014-A199-21F3-884E-239C47642C26}"/>
                </a:ext>
              </a:extLst>
            </p:cNvPr>
            <p:cNvSpPr/>
            <p:nvPr/>
          </p:nvSpPr>
          <p:spPr>
            <a:xfrm>
              <a:off x="7918526" y="5503915"/>
              <a:ext cx="1258222" cy="47148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 dirty="0">
                  <a:solidFill>
                    <a:schemeClr val="bg2">
                      <a:lumMod val="10000"/>
                    </a:schemeClr>
                  </a:solidFill>
                </a:rPr>
                <a:t>NXCALS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4B338538-6117-0940-B250-5201C41F847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35716" y="2657529"/>
              <a:ext cx="870789" cy="1491306"/>
            </a:xfrm>
            <a:prstGeom prst="straightConnector1">
              <a:avLst/>
            </a:prstGeom>
            <a:ln w="38100">
              <a:solidFill>
                <a:schemeClr val="bg2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62A2942F-D52E-4A96-E0EB-CDDDC9DABD4B}"/>
                </a:ext>
              </a:extLst>
            </p:cNvPr>
            <p:cNvSpPr/>
            <p:nvPr/>
          </p:nvSpPr>
          <p:spPr>
            <a:xfrm>
              <a:off x="7468007" y="4216727"/>
              <a:ext cx="1258222" cy="47148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>
                  <a:solidFill>
                    <a:schemeClr val="bg2">
                      <a:lumMod val="10000"/>
                    </a:schemeClr>
                  </a:solidFill>
                </a:rPr>
                <a:t>NXCALS API</a:t>
              </a:r>
              <a:endParaRPr lang="en-CH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5E16DB0B-9712-74B5-3723-3B8088C6A21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99121" y="4754881"/>
              <a:ext cx="320039" cy="624839"/>
            </a:xfrm>
            <a:prstGeom prst="straightConnector1">
              <a:avLst/>
            </a:prstGeom>
            <a:ln w="38100">
              <a:solidFill>
                <a:schemeClr val="bg2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B365DAFF-9082-0E9A-689C-71E90FDD31A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41711" y="4565309"/>
              <a:ext cx="4764794" cy="814411"/>
            </a:xfrm>
            <a:prstGeom prst="straightConnector1">
              <a:avLst/>
            </a:prstGeom>
            <a:ln w="38100">
              <a:solidFill>
                <a:schemeClr val="bg2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F785A1D-61EE-35DE-11C6-860489DDB163}"/>
              </a:ext>
            </a:extLst>
          </p:cNvPr>
          <p:cNvGrpSpPr/>
          <p:nvPr/>
        </p:nvGrpSpPr>
        <p:grpSpPr>
          <a:xfrm>
            <a:off x="7545372" y="1998098"/>
            <a:ext cx="3866025" cy="3428901"/>
            <a:chOff x="7545372" y="2514955"/>
            <a:chExt cx="3866025" cy="342890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890D1F4-1F36-C602-A00A-BA4BAFF7ED39}"/>
                </a:ext>
              </a:extLst>
            </p:cNvPr>
            <p:cNvSpPr/>
            <p:nvPr/>
          </p:nvSpPr>
          <p:spPr>
            <a:xfrm>
              <a:off x="8799651" y="3331813"/>
              <a:ext cx="2486025" cy="47148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 dirty="0">
                  <a:solidFill>
                    <a:schemeClr val="bg2">
                      <a:lumMod val="10000"/>
                    </a:schemeClr>
                  </a:solidFill>
                  <a:hlinkClick r:id="rId3"/>
                </a:rPr>
                <a:t>PyCCDA</a:t>
              </a:r>
              <a:endParaRPr lang="en-CH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0ABBC25-EF81-D8A8-8589-3BEE2E1C740A}"/>
                </a:ext>
              </a:extLst>
            </p:cNvPr>
            <p:cNvSpPr/>
            <p:nvPr/>
          </p:nvSpPr>
          <p:spPr>
            <a:xfrm>
              <a:off x="10153175" y="5472369"/>
              <a:ext cx="1258222" cy="47148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 dirty="0">
                  <a:solidFill>
                    <a:schemeClr val="bg2">
                      <a:lumMod val="10000"/>
                    </a:schemeClr>
                  </a:solidFill>
                </a:rPr>
                <a:t>CCDE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E0E76F33-B51E-4502-ACE1-2EABD9B12D6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45372" y="2514955"/>
              <a:ext cx="1717098" cy="766854"/>
            </a:xfrm>
            <a:prstGeom prst="straightConnector1">
              <a:avLst/>
            </a:prstGeom>
            <a:ln w="38100">
              <a:solidFill>
                <a:schemeClr val="bg2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6F4970E0-5088-8D16-005F-3377FAC7C63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070276" y="3823855"/>
              <a:ext cx="646492" cy="1592998"/>
            </a:xfrm>
            <a:prstGeom prst="straightConnector1">
              <a:avLst/>
            </a:prstGeom>
            <a:ln w="38100">
              <a:solidFill>
                <a:schemeClr val="bg2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FA076E4-E3B3-2388-8494-CC9A1804522B}"/>
              </a:ext>
            </a:extLst>
          </p:cNvPr>
          <p:cNvGrpSpPr/>
          <p:nvPr/>
        </p:nvGrpSpPr>
        <p:grpSpPr>
          <a:xfrm>
            <a:off x="4663340" y="2814956"/>
            <a:ext cx="2486025" cy="817022"/>
            <a:chOff x="4663340" y="3331813"/>
            <a:chExt cx="2486025" cy="817022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EFE8BD8-18B9-630D-FBDB-161B04295B29}"/>
                </a:ext>
              </a:extLst>
            </p:cNvPr>
            <p:cNvSpPr/>
            <p:nvPr/>
          </p:nvSpPr>
          <p:spPr>
            <a:xfrm>
              <a:off x="4663340" y="3331813"/>
              <a:ext cx="2486025" cy="47148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 dirty="0">
                  <a:solidFill>
                    <a:schemeClr val="bg2">
                      <a:lumMod val="10000"/>
                    </a:schemeClr>
                  </a:solidFill>
                  <a:hlinkClick r:id="rId4"/>
                </a:rPr>
                <a:t>Pjlsa</a:t>
              </a:r>
              <a:endParaRPr lang="en-CH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63412409-C3C6-9174-25CA-4E23ABA6B238}"/>
                </a:ext>
              </a:extLst>
            </p:cNvPr>
            <p:cNvCxnSpPr>
              <a:cxnSpLocks/>
              <a:endCxn id="14" idx="2"/>
            </p:cNvCxnSpPr>
            <p:nvPr/>
          </p:nvCxnSpPr>
          <p:spPr>
            <a:xfrm flipV="1">
              <a:off x="5906352" y="3803300"/>
              <a:ext cx="1" cy="345535"/>
            </a:xfrm>
            <a:prstGeom prst="straightConnector1">
              <a:avLst/>
            </a:prstGeom>
            <a:ln w="38100">
              <a:solidFill>
                <a:schemeClr val="bg2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1F66006-463C-8C14-3C5E-723F5A70905E}"/>
              </a:ext>
            </a:extLst>
          </p:cNvPr>
          <p:cNvCxnSpPr>
            <a:cxnSpLocks/>
            <a:stCxn id="11" idx="0"/>
            <a:endCxn id="8" idx="2"/>
          </p:cNvCxnSpPr>
          <p:nvPr/>
        </p:nvCxnSpPr>
        <p:spPr>
          <a:xfrm flipH="1" flipV="1">
            <a:off x="1999558" y="3000695"/>
            <a:ext cx="563629" cy="669439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42A70815-87A7-0977-68A7-E50F33A0877C}"/>
              </a:ext>
            </a:extLst>
          </p:cNvPr>
          <p:cNvCxnSpPr>
            <a:cxnSpLocks/>
          </p:cNvCxnSpPr>
          <p:nvPr/>
        </p:nvCxnSpPr>
        <p:spPr>
          <a:xfrm flipH="1" flipV="1">
            <a:off x="2576945" y="4193688"/>
            <a:ext cx="180110" cy="713511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423D4C3-2885-B125-9677-973A775B8A3E}"/>
              </a:ext>
            </a:extLst>
          </p:cNvPr>
          <p:cNvCxnSpPr>
            <a:cxnSpLocks/>
            <a:stCxn id="17" idx="1"/>
            <a:endCxn id="11" idx="3"/>
          </p:cNvCxnSpPr>
          <p:nvPr/>
        </p:nvCxnSpPr>
        <p:spPr>
          <a:xfrm flipH="1">
            <a:off x="3192298" y="3898198"/>
            <a:ext cx="2084943" cy="7680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DB354817-2AF1-60A9-14EF-9D4F7A4358DE}"/>
              </a:ext>
            </a:extLst>
          </p:cNvPr>
          <p:cNvCxnSpPr>
            <a:cxnSpLocks/>
          </p:cNvCxnSpPr>
          <p:nvPr/>
        </p:nvCxnSpPr>
        <p:spPr>
          <a:xfrm flipV="1">
            <a:off x="3110345" y="4141621"/>
            <a:ext cx="2104362" cy="772504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2E58AA61-756D-BDB1-6D15-776D1AEBC7BC}"/>
              </a:ext>
            </a:extLst>
          </p:cNvPr>
          <p:cNvCxnSpPr>
            <a:cxnSpLocks/>
          </p:cNvCxnSpPr>
          <p:nvPr/>
        </p:nvCxnSpPr>
        <p:spPr>
          <a:xfrm flipH="1" flipV="1">
            <a:off x="2832297" y="4207874"/>
            <a:ext cx="1268648" cy="699324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F2880F96-2AB7-F518-735D-8ADCCC79EF77}"/>
              </a:ext>
            </a:extLst>
          </p:cNvPr>
          <p:cNvCxnSpPr>
            <a:cxnSpLocks/>
          </p:cNvCxnSpPr>
          <p:nvPr/>
        </p:nvCxnSpPr>
        <p:spPr>
          <a:xfrm flipH="1" flipV="1">
            <a:off x="3241711" y="4154447"/>
            <a:ext cx="2099216" cy="745823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7BFFDE26-444F-A1D0-8A5F-427770FE88FF}"/>
              </a:ext>
            </a:extLst>
          </p:cNvPr>
          <p:cNvCxnSpPr>
            <a:cxnSpLocks/>
          </p:cNvCxnSpPr>
          <p:nvPr/>
        </p:nvCxnSpPr>
        <p:spPr>
          <a:xfrm flipH="1">
            <a:off x="4294909" y="4207281"/>
            <a:ext cx="1150454" cy="686062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323285EE-3C6C-39AD-602F-A06641A1201C}"/>
              </a:ext>
            </a:extLst>
          </p:cNvPr>
          <p:cNvCxnSpPr>
            <a:cxnSpLocks/>
          </p:cNvCxnSpPr>
          <p:nvPr/>
        </p:nvCxnSpPr>
        <p:spPr>
          <a:xfrm flipH="1">
            <a:off x="5652628" y="4193688"/>
            <a:ext cx="249408" cy="706308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E92DAC0-A8AE-B389-9CFE-AB07B8CB7048}"/>
              </a:ext>
            </a:extLst>
          </p:cNvPr>
          <p:cNvSpPr/>
          <p:nvPr/>
        </p:nvSpPr>
        <p:spPr>
          <a:xfrm>
            <a:off x="4663340" y="1041962"/>
            <a:ext cx="2633260" cy="85993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Our console in the control room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ABD07ED-89CC-BB8C-F330-1C672582259A}"/>
              </a:ext>
            </a:extLst>
          </p:cNvPr>
          <p:cNvCxnSpPr>
            <a:cxnSpLocks/>
          </p:cNvCxnSpPr>
          <p:nvPr/>
        </p:nvCxnSpPr>
        <p:spPr>
          <a:xfrm flipV="1">
            <a:off x="3110345" y="2028426"/>
            <a:ext cx="1777260" cy="1622563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C6D8C91-AB99-8457-3A14-B561A8A6473C}"/>
              </a:ext>
            </a:extLst>
          </p:cNvPr>
          <p:cNvCxnSpPr>
            <a:cxnSpLocks/>
          </p:cNvCxnSpPr>
          <p:nvPr/>
        </p:nvCxnSpPr>
        <p:spPr>
          <a:xfrm flipV="1">
            <a:off x="2534913" y="1577347"/>
            <a:ext cx="1916461" cy="862613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056987D1-D449-E12E-1165-C1C2D789B2E2}"/>
              </a:ext>
            </a:extLst>
          </p:cNvPr>
          <p:cNvSpPr/>
          <p:nvPr/>
        </p:nvSpPr>
        <p:spPr>
          <a:xfrm>
            <a:off x="56561" y="4978070"/>
            <a:ext cx="1258222" cy="4714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chemeClr val="bg2">
                    <a:lumMod val="10000"/>
                  </a:schemeClr>
                </a:solidFill>
              </a:rPr>
              <a:t>UCAP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 / </a:t>
            </a:r>
            <a:r>
              <a:rPr lang="en-US" b="1" dirty="0" err="1">
                <a:solidFill>
                  <a:schemeClr val="bg2">
                    <a:lumMod val="10000"/>
                  </a:schemeClr>
                </a:solidFill>
              </a:rPr>
              <a:t>XSampler</a:t>
            </a:r>
            <a:endParaRPr lang="en-CH" b="1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FE1F242-C7E5-117B-A108-1EF4FC7E7E3A}"/>
              </a:ext>
            </a:extLst>
          </p:cNvPr>
          <p:cNvCxnSpPr>
            <a:cxnSpLocks/>
          </p:cNvCxnSpPr>
          <p:nvPr/>
        </p:nvCxnSpPr>
        <p:spPr>
          <a:xfrm flipV="1">
            <a:off x="1025829" y="4164637"/>
            <a:ext cx="1185014" cy="790875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79AC383-5AAD-1F31-76CC-344297186CE2}"/>
              </a:ext>
            </a:extLst>
          </p:cNvPr>
          <p:cNvCxnSpPr>
            <a:cxnSpLocks/>
          </p:cNvCxnSpPr>
          <p:nvPr/>
        </p:nvCxnSpPr>
        <p:spPr>
          <a:xfrm flipV="1">
            <a:off x="1406710" y="5112251"/>
            <a:ext cx="737155" cy="101562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4FB9CDDC-E575-12E1-1044-7E418790FCDA}"/>
              </a:ext>
            </a:extLst>
          </p:cNvPr>
          <p:cNvCxnSpPr>
            <a:cxnSpLocks/>
          </p:cNvCxnSpPr>
          <p:nvPr/>
        </p:nvCxnSpPr>
        <p:spPr>
          <a:xfrm flipV="1">
            <a:off x="1406710" y="5324898"/>
            <a:ext cx="2148583" cy="45654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391C45BB-F9B1-A3C4-283F-3C479CAE2A43}"/>
              </a:ext>
            </a:extLst>
          </p:cNvPr>
          <p:cNvSpPr/>
          <p:nvPr/>
        </p:nvSpPr>
        <p:spPr>
          <a:xfrm>
            <a:off x="2190830" y="4960158"/>
            <a:ext cx="1136311" cy="4714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2">
                    <a:lumMod val="10000"/>
                  </a:schemeClr>
                </a:solidFill>
              </a:rPr>
              <a:t>FESA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BC449FA-29BC-1851-E5BE-360A475079D1}"/>
              </a:ext>
            </a:extLst>
          </p:cNvPr>
          <p:cNvGrpSpPr/>
          <p:nvPr/>
        </p:nvGrpSpPr>
        <p:grpSpPr>
          <a:xfrm>
            <a:off x="7387119" y="906463"/>
            <a:ext cx="3395167" cy="471487"/>
            <a:chOff x="3754198" y="3331813"/>
            <a:chExt cx="3395167" cy="471487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86108E7F-41E2-F30F-499C-BFD0A0E527B1}"/>
                </a:ext>
              </a:extLst>
            </p:cNvPr>
            <p:cNvSpPr/>
            <p:nvPr/>
          </p:nvSpPr>
          <p:spPr>
            <a:xfrm>
              <a:off x="4663340" y="3331813"/>
              <a:ext cx="2486025" cy="47148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bg2">
                      <a:lumMod val="10000"/>
                    </a:schemeClr>
                  </a:solidFill>
                </a:rPr>
                <a:t>Custom hardware</a:t>
              </a:r>
              <a:endParaRPr lang="en-CH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CBFD0256-A044-B79D-6A29-042521C3A8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54198" y="3602500"/>
              <a:ext cx="812002" cy="200800"/>
            </a:xfrm>
            <a:prstGeom prst="straightConnector1">
              <a:avLst/>
            </a:prstGeom>
            <a:ln w="38100">
              <a:solidFill>
                <a:schemeClr val="bg2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F4BBFA0-7503-E728-DE3B-0078895DDF25}"/>
              </a:ext>
            </a:extLst>
          </p:cNvPr>
          <p:cNvGrpSpPr/>
          <p:nvPr/>
        </p:nvGrpSpPr>
        <p:grpSpPr>
          <a:xfrm>
            <a:off x="141280" y="5449557"/>
            <a:ext cx="1852272" cy="795236"/>
            <a:chOff x="141280" y="5449557"/>
            <a:chExt cx="1852272" cy="795236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F1BD6E14-BF85-A94B-68AF-0FFC6353C84C}"/>
                </a:ext>
              </a:extLst>
            </p:cNvPr>
            <p:cNvSpPr/>
            <p:nvPr/>
          </p:nvSpPr>
          <p:spPr>
            <a:xfrm>
              <a:off x="141280" y="5773306"/>
              <a:ext cx="1852272" cy="4714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bg2">
                      <a:lumMod val="10000"/>
                    </a:schemeClr>
                  </a:solidFill>
                </a:rPr>
                <a:t>Custom data analysis </a:t>
              </a:r>
              <a:endParaRPr lang="en-CH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E08D5FBA-9983-B471-2A91-07C62F29DA47}"/>
                </a:ext>
              </a:extLst>
            </p:cNvPr>
            <p:cNvCxnSpPr>
              <a:cxnSpLocks/>
              <a:stCxn id="70" idx="0"/>
              <a:endCxn id="55" idx="2"/>
            </p:cNvCxnSpPr>
            <p:nvPr/>
          </p:nvCxnSpPr>
          <p:spPr>
            <a:xfrm flipH="1" flipV="1">
              <a:off x="685672" y="5449557"/>
              <a:ext cx="381744" cy="323749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D25E695-3227-7D5E-BD41-8D79BA076BBA}"/>
              </a:ext>
            </a:extLst>
          </p:cNvPr>
          <p:cNvGrpSpPr/>
          <p:nvPr/>
        </p:nvGrpSpPr>
        <p:grpSpPr>
          <a:xfrm>
            <a:off x="7875039" y="5474354"/>
            <a:ext cx="1345195" cy="795236"/>
            <a:chOff x="141280" y="5449557"/>
            <a:chExt cx="1345195" cy="795236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6CFC27B0-F4A6-2A31-F8E1-27BB86727AB5}"/>
                </a:ext>
              </a:extLst>
            </p:cNvPr>
            <p:cNvSpPr/>
            <p:nvPr/>
          </p:nvSpPr>
          <p:spPr>
            <a:xfrm>
              <a:off x="141280" y="5773306"/>
              <a:ext cx="1345195" cy="4714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bg2">
                      <a:lumMod val="10000"/>
                    </a:schemeClr>
                  </a:solidFill>
                </a:rPr>
                <a:t>Data logging</a:t>
              </a:r>
              <a:endParaRPr lang="en-CH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78E9A61F-3E2B-7FDE-ABD3-FFFC80774697}"/>
                </a:ext>
              </a:extLst>
            </p:cNvPr>
            <p:cNvCxnSpPr>
              <a:stCxn id="77" idx="0"/>
            </p:cNvCxnSpPr>
            <p:nvPr/>
          </p:nvCxnSpPr>
          <p:spPr>
            <a:xfrm flipV="1">
              <a:off x="813878" y="5449557"/>
              <a:ext cx="6006" cy="323749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E2CE7201-E6F2-7E7F-A045-C80201FF7209}"/>
              </a:ext>
            </a:extLst>
          </p:cNvPr>
          <p:cNvGrpSpPr/>
          <p:nvPr/>
        </p:nvGrpSpPr>
        <p:grpSpPr>
          <a:xfrm>
            <a:off x="9825135" y="5458545"/>
            <a:ext cx="2018737" cy="795236"/>
            <a:chOff x="-186760" y="5449557"/>
            <a:chExt cx="2018737" cy="795236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49FE6802-77B0-225E-C99C-775A5EDC84CD}"/>
                </a:ext>
              </a:extLst>
            </p:cNvPr>
            <p:cNvSpPr/>
            <p:nvPr/>
          </p:nvSpPr>
          <p:spPr>
            <a:xfrm>
              <a:off x="-186760" y="5773306"/>
              <a:ext cx="2018737" cy="4714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bg2">
                      <a:lumMod val="10000"/>
                    </a:schemeClr>
                  </a:solidFill>
                </a:rPr>
                <a:t>Devices configuration</a:t>
              </a:r>
              <a:endParaRPr lang="en-CH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25D2086D-02B4-1257-EA09-CF0E14CD9F58}"/>
                </a:ext>
              </a:extLst>
            </p:cNvPr>
            <p:cNvCxnSpPr>
              <a:cxnSpLocks/>
              <a:stCxn id="81" idx="0"/>
            </p:cNvCxnSpPr>
            <p:nvPr/>
          </p:nvCxnSpPr>
          <p:spPr>
            <a:xfrm flipH="1" flipV="1">
              <a:off x="819884" y="5449557"/>
              <a:ext cx="2725" cy="323749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5655B1EC-DCD5-023E-65C5-9F1AD48C9F71}"/>
              </a:ext>
            </a:extLst>
          </p:cNvPr>
          <p:cNvGrpSpPr/>
          <p:nvPr/>
        </p:nvGrpSpPr>
        <p:grpSpPr>
          <a:xfrm>
            <a:off x="2666149" y="5431645"/>
            <a:ext cx="2611091" cy="845228"/>
            <a:chOff x="141279" y="5399565"/>
            <a:chExt cx="2611091" cy="845228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411B65DA-E415-A710-1188-44F90E3D7B5A}"/>
                </a:ext>
              </a:extLst>
            </p:cNvPr>
            <p:cNvSpPr/>
            <p:nvPr/>
          </p:nvSpPr>
          <p:spPr>
            <a:xfrm>
              <a:off x="141279" y="5773306"/>
              <a:ext cx="2611091" cy="4714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bg2">
                      <a:lumMod val="10000"/>
                    </a:schemeClr>
                  </a:solidFill>
                </a:rPr>
                <a:t>Actual / Standard hardware</a:t>
              </a:r>
              <a:endParaRPr lang="en-CH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DF8DC755-C89D-2662-DCFC-F183610840ED}"/>
                </a:ext>
              </a:extLst>
            </p:cNvPr>
            <p:cNvCxnSpPr>
              <a:cxnSpLocks/>
              <a:stCxn id="90" idx="0"/>
            </p:cNvCxnSpPr>
            <p:nvPr/>
          </p:nvCxnSpPr>
          <p:spPr>
            <a:xfrm flipH="1" flipV="1">
              <a:off x="685672" y="5449557"/>
              <a:ext cx="761153" cy="323749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CD584D1E-3D37-E4FD-7E3B-D8F461804578}"/>
                </a:ext>
              </a:extLst>
            </p:cNvPr>
            <p:cNvCxnSpPr>
              <a:cxnSpLocks/>
              <a:stCxn id="90" idx="0"/>
              <a:endCxn id="13" idx="2"/>
            </p:cNvCxnSpPr>
            <p:nvPr/>
          </p:nvCxnSpPr>
          <p:spPr>
            <a:xfrm flipV="1">
              <a:off x="1446825" y="5399565"/>
              <a:ext cx="240810" cy="373741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1845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DF2947-6FBA-F0E3-6E3A-7AB62ABB4A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20F7A0-EBDC-0CA7-E02F-A6F39B419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Appendix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F3B011-5D45-8082-55FF-E25742247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14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722705-08E1-824B-943B-B899539C1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096" y="1076300"/>
            <a:ext cx="11571808" cy="5130189"/>
          </a:xfrm>
        </p:spPr>
        <p:txBody>
          <a:bodyPr/>
          <a:lstStyle/>
          <a:p>
            <a:r>
              <a:rPr lang="en-US" sz="1800" dirty="0">
                <a:hlinkClick r:id="rId2"/>
              </a:rPr>
              <a:t>PyJapcScout</a:t>
            </a:r>
            <a:r>
              <a:rPr lang="en-US" sz="1800" dirty="0"/>
              <a:t> was born as a wrapper on top of </a:t>
            </a:r>
            <a:r>
              <a:rPr lang="en-US" sz="1800" dirty="0">
                <a:hlinkClick r:id="rId3"/>
              </a:rPr>
              <a:t>PyJapc</a:t>
            </a:r>
            <a:r>
              <a:rPr lang="en-US" sz="1800" dirty="0"/>
              <a:t> with the following main additional features:</a:t>
            </a:r>
          </a:p>
          <a:p>
            <a:pPr lvl="1"/>
            <a:r>
              <a:rPr lang="en-US" sz="1600" dirty="0"/>
              <a:t>Acquired data is fully pythonic and “simple” (to ease conversion/data saving)</a:t>
            </a:r>
          </a:p>
          <a:p>
            <a:pPr lvl="1"/>
            <a:r>
              <a:rPr lang="en-US" sz="1600" dirty="0"/>
              <a:t>Acquired data can be (automatically) saved with </a:t>
            </a:r>
            <a:r>
              <a:rPr lang="en-US" sz="1600" b="1" dirty="0"/>
              <a:t>parquet data format</a:t>
            </a:r>
            <a:r>
              <a:rPr lang="en-US" sz="1600" dirty="0"/>
              <a:t> using </a:t>
            </a:r>
            <a:r>
              <a:rPr lang="en-US" sz="1600" b="1" dirty="0">
                <a:hlinkClick r:id="rId4"/>
              </a:rPr>
              <a:t>datascout</a:t>
            </a:r>
            <a:r>
              <a:rPr lang="en-US" sz="1600" dirty="0"/>
              <a:t> package</a:t>
            </a:r>
          </a:p>
          <a:p>
            <a:pPr lvl="2"/>
            <a:r>
              <a:rPr lang="en-US" sz="1600" dirty="0"/>
              <a:t>Data can also be converted (or loaded) as </a:t>
            </a:r>
            <a:r>
              <a:rPr lang="en-US" sz="1600" b="1" dirty="0">
                <a:hlinkClick r:id="rId5"/>
              </a:rPr>
              <a:t>awkward</a:t>
            </a:r>
            <a:r>
              <a:rPr lang="en-US" sz="1600" b="1" dirty="0"/>
              <a:t> arrays</a:t>
            </a:r>
            <a:r>
              <a:rPr lang="en-US" sz="1600" dirty="0"/>
              <a:t>: this could be the future data format for all our acquisitions/data analysis</a:t>
            </a:r>
          </a:p>
          <a:p>
            <a:r>
              <a:rPr lang="en-US" sz="1800" dirty="0" err="1"/>
              <a:t>PyJapcScout</a:t>
            </a:r>
            <a:r>
              <a:rPr lang="en-US" sz="1800" dirty="0"/>
              <a:t> is released in </a:t>
            </a:r>
            <a:r>
              <a:rPr lang="en-US" sz="1800" dirty="0" err="1"/>
              <a:t>accpy</a:t>
            </a:r>
            <a:r>
              <a:rPr lang="en-US" sz="1800" dirty="0"/>
              <a:t> repository (presently version 0.2.3)</a:t>
            </a:r>
            <a:endParaRPr lang="en-US" sz="1600" b="0" dirty="0">
              <a:latin typeface="Andale Mono" panose="020B0509000000000004" pitchFamily="49" charset="0"/>
            </a:endParaRPr>
          </a:p>
          <a:p>
            <a:pPr marL="0" indent="0">
              <a:buNone/>
            </a:pPr>
            <a:r>
              <a:rPr lang="en-US" sz="1600" b="0" dirty="0">
                <a:latin typeface="Andale Mono" panose="020B0509000000000004" pitchFamily="49" charset="0"/>
              </a:rPr>
              <a:t>	source /acc/local/share/python/acc-</a:t>
            </a:r>
            <a:r>
              <a:rPr lang="en-US" sz="1600" b="0" dirty="0" err="1">
                <a:latin typeface="Andale Mono" panose="020B0509000000000004" pitchFamily="49" charset="0"/>
              </a:rPr>
              <a:t>py</a:t>
            </a:r>
            <a:r>
              <a:rPr lang="en-US" sz="1600" b="0" dirty="0">
                <a:latin typeface="Andale Mono" panose="020B0509000000000004" pitchFamily="49" charset="0"/>
              </a:rPr>
              <a:t>/base/pro/</a:t>
            </a:r>
            <a:r>
              <a:rPr lang="en-US" sz="1600" b="0" dirty="0" err="1">
                <a:latin typeface="Andale Mono" panose="020B0509000000000004" pitchFamily="49" charset="0"/>
              </a:rPr>
              <a:t>setup.sh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acc-</a:t>
            </a:r>
            <a:r>
              <a:rPr lang="en-US" sz="1600" b="0" dirty="0" err="1">
                <a:latin typeface="Andale Mono" panose="020B0509000000000004" pitchFamily="49" charset="0"/>
              </a:rPr>
              <a:t>py</a:t>
            </a:r>
            <a:r>
              <a:rPr lang="en-US" sz="1600" b="0" dirty="0">
                <a:latin typeface="Andale Mono" panose="020B0509000000000004" pitchFamily="49" charset="0"/>
              </a:rPr>
              <a:t> </a:t>
            </a:r>
            <a:r>
              <a:rPr lang="en-US" sz="1600" b="0" dirty="0" err="1">
                <a:latin typeface="Andale Mono" panose="020B0509000000000004" pitchFamily="49" charset="0"/>
              </a:rPr>
              <a:t>venv</a:t>
            </a:r>
            <a:r>
              <a:rPr lang="en-US" sz="1600" b="0" dirty="0">
                <a:latin typeface="Andale Mono" panose="020B0509000000000004" pitchFamily="49" charset="0"/>
              </a:rPr>
              <a:t> ./</a:t>
            </a:r>
            <a:r>
              <a:rPr lang="en-US" sz="1600" b="0" dirty="0" err="1">
                <a:latin typeface="Andale Mono" panose="020B0509000000000004" pitchFamily="49" charset="0"/>
              </a:rPr>
              <a:t>testvenv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source ./</a:t>
            </a:r>
            <a:r>
              <a:rPr lang="en-US" sz="1600" b="0" dirty="0" err="1">
                <a:latin typeface="Andale Mono" panose="020B0509000000000004" pitchFamily="49" charset="0"/>
              </a:rPr>
              <a:t>testvenv</a:t>
            </a:r>
            <a:r>
              <a:rPr lang="en-US" sz="1600" b="0" dirty="0">
                <a:latin typeface="Andale Mono" panose="020B0509000000000004" pitchFamily="49" charset="0"/>
              </a:rPr>
              <a:t>/bin/activate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</a:t>
            </a:r>
            <a:r>
              <a:rPr lang="en-US" sz="1600" dirty="0">
                <a:latin typeface="Andale Mono" panose="020B0509000000000004" pitchFamily="49" charset="0"/>
              </a:rPr>
              <a:t>python -m pip install </a:t>
            </a:r>
            <a:r>
              <a:rPr lang="en-US" sz="1600" dirty="0" err="1">
                <a:latin typeface="Andale Mono" panose="020B0509000000000004" pitchFamily="49" charset="0"/>
              </a:rPr>
              <a:t>pyjapcscout</a:t>
            </a:r>
            <a:r>
              <a:rPr lang="en-US" sz="1600" dirty="0">
                <a:latin typeface="Andale Mono" panose="020B0509000000000004" pitchFamily="49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Andale Mono" panose="020B0509000000000004" pitchFamily="49" charset="0"/>
              </a:rPr>
              <a:t>(--upgrade </a:t>
            </a:r>
            <a:r>
              <a:rPr lang="en-US" sz="1600" b="0" dirty="0">
                <a:solidFill>
                  <a:schemeClr val="tx1"/>
                </a:solidFill>
                <a:latin typeface="Andale Mono" panose="020B0509000000000004" pitchFamily="49" charset="0"/>
              </a:rPr>
              <a:t>#if you want to upgrade the package</a:t>
            </a:r>
            <a:r>
              <a:rPr lang="en-US" sz="1600" dirty="0">
                <a:solidFill>
                  <a:schemeClr val="tx1"/>
                </a:solidFill>
                <a:latin typeface="Andale Mono" panose="020B0509000000000004" pitchFamily="49" charset="0"/>
              </a:rPr>
              <a:t>)</a:t>
            </a:r>
            <a:br>
              <a:rPr lang="en-US" sz="1600" b="0" dirty="0">
                <a:solidFill>
                  <a:schemeClr val="tx1"/>
                </a:solidFill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python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&gt;&gt;&gt;from </a:t>
            </a:r>
            <a:r>
              <a:rPr lang="en-US" sz="1600" b="0" dirty="0" err="1">
                <a:latin typeface="Andale Mono" panose="020B0509000000000004" pitchFamily="49" charset="0"/>
              </a:rPr>
              <a:t>pyjapcscout</a:t>
            </a:r>
            <a:r>
              <a:rPr lang="en-US" sz="1600" b="0" dirty="0">
                <a:latin typeface="Andale Mono" panose="020B0509000000000004" pitchFamily="49" charset="0"/>
              </a:rPr>
              <a:t> import </a:t>
            </a:r>
            <a:r>
              <a:rPr lang="en-US" sz="1600" b="0" dirty="0" err="1">
                <a:latin typeface="Andale Mono" panose="020B0509000000000004" pitchFamily="49" charset="0"/>
              </a:rPr>
              <a:t>PyJapcScout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&gt;&gt;&gt;</a:t>
            </a:r>
            <a:r>
              <a:rPr lang="en-US" sz="1600" b="0" dirty="0" err="1">
                <a:latin typeface="Andale Mono" panose="020B0509000000000004" pitchFamily="49" charset="0"/>
              </a:rPr>
              <a:t>myPyJapc</a:t>
            </a:r>
            <a:r>
              <a:rPr lang="en-US" sz="1600" b="0" dirty="0">
                <a:latin typeface="Andale Mono" panose="020B0509000000000004" pitchFamily="49" charset="0"/>
              </a:rPr>
              <a:t> = </a:t>
            </a:r>
            <a:r>
              <a:rPr lang="en-US" sz="1600" b="0" dirty="0" err="1">
                <a:latin typeface="Andale Mono" panose="020B0509000000000004" pitchFamily="49" charset="0"/>
              </a:rPr>
              <a:t>PyJapcScout</a:t>
            </a:r>
            <a:r>
              <a:rPr lang="en-US" sz="1600" b="0" dirty="0">
                <a:latin typeface="Andale Mono" panose="020B0509000000000004" pitchFamily="49" charset="0"/>
              </a:rPr>
              <a:t>(</a:t>
            </a:r>
            <a:r>
              <a:rPr lang="en-US" sz="1600" b="0" dirty="0" err="1">
                <a:latin typeface="Andale Mono" panose="020B0509000000000004" pitchFamily="49" charset="0"/>
              </a:rPr>
              <a:t>incaAcceleratorName</a:t>
            </a:r>
            <a:r>
              <a:rPr lang="en-US" sz="1600" b="0" dirty="0">
                <a:latin typeface="Andale Mono" panose="020B0509000000000004" pitchFamily="49" charset="0"/>
              </a:rPr>
              <a:t>='CTF’)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&gt;&gt;&gt;print(</a:t>
            </a:r>
            <a:r>
              <a:rPr lang="en-US" sz="1600" b="0" dirty="0" err="1">
                <a:latin typeface="Andale Mono" panose="020B0509000000000004" pitchFamily="49" charset="0"/>
              </a:rPr>
              <a:t>myPyJapc.getSimpleValue</a:t>
            </a:r>
            <a:r>
              <a:rPr lang="en-US" sz="1600" b="0" dirty="0">
                <a:latin typeface="Andale Mono" panose="020B0509000000000004" pitchFamily="49" charset="0"/>
              </a:rPr>
              <a:t>('CA.BHB0900/</a:t>
            </a:r>
            <a:r>
              <a:rPr lang="en-US" sz="1600" b="0" dirty="0" err="1">
                <a:latin typeface="Andale Mono" panose="020B0509000000000004" pitchFamily="49" charset="0"/>
              </a:rPr>
              <a:t>SettingPPM#current</a:t>
            </a:r>
            <a:r>
              <a:rPr lang="en-US" sz="1600" b="0" dirty="0">
                <a:latin typeface="Andale Mono" panose="020B0509000000000004" pitchFamily="49" charset="0"/>
              </a:rPr>
              <a:t>',</a:t>
            </a:r>
            <a:r>
              <a:rPr lang="en-US" sz="1600" b="0" dirty="0" err="1">
                <a:latin typeface="Andale Mono" panose="020B0509000000000004" pitchFamily="49" charset="0"/>
              </a:rPr>
              <a:t>selectorOverride</a:t>
            </a:r>
            <a:r>
              <a:rPr lang="en-US" sz="1600" b="0" dirty="0">
                <a:latin typeface="Andale Mono" panose="020B0509000000000004" pitchFamily="49" charset="0"/>
              </a:rPr>
              <a:t>=''))</a:t>
            </a:r>
          </a:p>
          <a:p>
            <a:r>
              <a:rPr lang="en-US" sz="1800" dirty="0"/>
              <a:t>(Some) API documentation:</a:t>
            </a:r>
          </a:p>
          <a:p>
            <a:pPr marL="0" indent="0">
              <a:buNone/>
            </a:pPr>
            <a:r>
              <a:rPr lang="en-US" sz="1600" b="0" dirty="0">
                <a:latin typeface="Andale Mono" panose="020B0509000000000004" pitchFamily="49" charset="0"/>
              </a:rPr>
              <a:t>	</a:t>
            </a:r>
            <a:r>
              <a:rPr lang="en-GB" sz="1600" b="0" u="sng" dirty="0">
                <a:latin typeface="Andale Mono" panose="020B0509000000000004" pitchFamily="49" charset="0"/>
                <a:hlinkClick r:id="rId6"/>
              </a:rPr>
              <a:t>https://</a:t>
            </a:r>
            <a:r>
              <a:rPr lang="en-GB" sz="1600" b="0" u="sng" dirty="0" err="1">
                <a:latin typeface="Andale Mono" panose="020B0509000000000004" pitchFamily="49" charset="0"/>
                <a:hlinkClick r:id="rId6"/>
              </a:rPr>
              <a:t>acc-py.web.cern.ch</a:t>
            </a:r>
            <a:r>
              <a:rPr lang="en-GB" sz="1600" b="0" u="sng" dirty="0">
                <a:latin typeface="Andale Mono" panose="020B0509000000000004" pitchFamily="49" charset="0"/>
                <a:hlinkClick r:id="rId6"/>
              </a:rPr>
              <a:t>/</a:t>
            </a:r>
            <a:r>
              <a:rPr lang="en-GB" sz="1600" b="0" u="sng" dirty="0" err="1">
                <a:latin typeface="Andale Mono" panose="020B0509000000000004" pitchFamily="49" charset="0"/>
                <a:hlinkClick r:id="rId6"/>
              </a:rPr>
              <a:t>gitlab</a:t>
            </a:r>
            <a:r>
              <a:rPr lang="en-GB" sz="1600" b="0" u="sng" dirty="0">
                <a:latin typeface="Andale Mono" panose="020B0509000000000004" pitchFamily="49" charset="0"/>
                <a:hlinkClick r:id="rId6"/>
              </a:rPr>
              <a:t>/</a:t>
            </a:r>
            <a:r>
              <a:rPr lang="en-GB" sz="1600" b="0" u="sng" dirty="0" err="1">
                <a:latin typeface="Andale Mono" panose="020B0509000000000004" pitchFamily="49" charset="0"/>
                <a:hlinkClick r:id="rId6"/>
              </a:rPr>
              <a:t>abpcomputing</a:t>
            </a:r>
            <a:r>
              <a:rPr lang="en-GB" sz="1600" b="0" u="sng" dirty="0">
                <a:latin typeface="Andale Mono" panose="020B0509000000000004" pitchFamily="49" charset="0"/>
                <a:hlinkClick r:id="rId6"/>
              </a:rPr>
              <a:t>/sandbox/</a:t>
            </a:r>
            <a:r>
              <a:rPr lang="en-GB" sz="1600" b="0" u="sng" dirty="0" err="1">
                <a:latin typeface="Andale Mono" panose="020B0509000000000004" pitchFamily="49" charset="0"/>
                <a:hlinkClick r:id="rId6"/>
              </a:rPr>
              <a:t>pyjapcscout</a:t>
            </a:r>
            <a:r>
              <a:rPr lang="en-GB" sz="1600" b="0" u="sng" dirty="0">
                <a:latin typeface="Andale Mono" panose="020B0509000000000004" pitchFamily="49" charset="0"/>
                <a:hlinkClick r:id="rId6"/>
              </a:rPr>
              <a:t>/docs/master/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</a:t>
            </a:r>
          </a:p>
          <a:p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FBB4D4-B6E4-754A-A717-B00EC9CC7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2870"/>
          </a:xfrm>
        </p:spPr>
        <p:txBody>
          <a:bodyPr/>
          <a:lstStyle/>
          <a:p>
            <a:r>
              <a:rPr lang="en-US" dirty="0" err="1"/>
              <a:t>PyJapcScout</a:t>
            </a:r>
            <a:r>
              <a:rPr lang="en-US" dirty="0"/>
              <a:t> concept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0613D-1774-0E40-A918-26DB1B824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110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722705-08E1-824B-943B-B899539C1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096" y="1076300"/>
            <a:ext cx="11571808" cy="5130189"/>
          </a:xfrm>
        </p:spPr>
        <p:txBody>
          <a:bodyPr/>
          <a:lstStyle/>
          <a:p>
            <a:r>
              <a:rPr lang="en-US" sz="1800" dirty="0">
                <a:hlinkClick r:id="rId2"/>
              </a:rPr>
              <a:t>PyJapcScout</a:t>
            </a:r>
            <a:r>
              <a:rPr lang="en-US" sz="1800" dirty="0"/>
              <a:t> evolved to be a wrapper on other packages normally used in the “control room”</a:t>
            </a:r>
          </a:p>
          <a:p>
            <a:pPr lvl="1"/>
            <a:r>
              <a:rPr lang="en-US" sz="1600" dirty="0"/>
              <a:t>Idea to have a single </a:t>
            </a:r>
            <a:r>
              <a:rPr lang="en-US" sz="1600" u="sng" dirty="0"/>
              <a:t>simple</a:t>
            </a:r>
            <a:r>
              <a:rPr lang="en-US" sz="1600" dirty="0"/>
              <a:t> “API” to obtain (and set) “</a:t>
            </a:r>
            <a:r>
              <a:rPr lang="en-US" sz="1600" u="sng" dirty="0"/>
              <a:t>basic</a:t>
            </a:r>
            <a:r>
              <a:rPr lang="en-US" sz="1600" dirty="0"/>
              <a:t>” data from/to different sources to cover say 90% of an MD user needs (at least for the injectors)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</a:t>
            </a:r>
          </a:p>
          <a:p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FBB4D4-B6E4-754A-A717-B00EC9CC7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2870"/>
          </a:xfrm>
        </p:spPr>
        <p:txBody>
          <a:bodyPr/>
          <a:lstStyle/>
          <a:p>
            <a:r>
              <a:rPr lang="en-US" dirty="0" err="1"/>
              <a:t>PyJapcScout</a:t>
            </a:r>
            <a:r>
              <a:rPr lang="en-US" dirty="0"/>
              <a:t> today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0613D-1774-0E40-A918-26DB1B824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AFBB24E-EA5A-274D-AB93-A20EAF1B7FEF}"/>
              </a:ext>
            </a:extLst>
          </p:cNvPr>
          <p:cNvSpPr/>
          <p:nvPr/>
        </p:nvSpPr>
        <p:spPr>
          <a:xfrm>
            <a:off x="4114339" y="2314835"/>
            <a:ext cx="3919537" cy="4714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2">
                    <a:lumMod val="10000"/>
                  </a:schemeClr>
                </a:solidFill>
              </a:rPr>
              <a:t>PyJapcScout user interface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EF4ED4-57D7-AB43-AF2D-35CEEE9912E2}"/>
              </a:ext>
            </a:extLst>
          </p:cNvPr>
          <p:cNvSpPr/>
          <p:nvPr/>
        </p:nvSpPr>
        <p:spPr>
          <a:xfrm>
            <a:off x="1314783" y="3331813"/>
            <a:ext cx="2486025" cy="4714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>
                <a:solidFill>
                  <a:schemeClr val="bg2">
                    <a:lumMod val="10000"/>
                  </a:schemeClr>
                </a:solidFill>
                <a:hlinkClick r:id="rId3"/>
              </a:rPr>
              <a:t>PyJapc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 / (</a:t>
            </a:r>
            <a:r>
              <a:rPr lang="en-US" b="1" dirty="0" err="1">
                <a:solidFill>
                  <a:schemeClr val="bg2">
                    <a:lumMod val="10000"/>
                  </a:schemeClr>
                </a:solidFill>
              </a:rPr>
              <a:t>PyDA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?)</a:t>
            </a:r>
            <a:endParaRPr lang="en-CH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1A90D48-B7B9-8547-AD61-58FD4F91925C}"/>
              </a:ext>
            </a:extLst>
          </p:cNvPr>
          <p:cNvSpPr/>
          <p:nvPr/>
        </p:nvSpPr>
        <p:spPr>
          <a:xfrm>
            <a:off x="249127" y="4610432"/>
            <a:ext cx="1258222" cy="4714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2">
                    <a:lumMod val="10000"/>
                  </a:schemeClr>
                </a:solidFill>
              </a:rPr>
              <a:t>RBAC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56FEC0-C713-104A-ABCA-65C6F8351FB3}"/>
              </a:ext>
            </a:extLst>
          </p:cNvPr>
          <p:cNvSpPr/>
          <p:nvPr/>
        </p:nvSpPr>
        <p:spPr>
          <a:xfrm>
            <a:off x="1934076" y="4186991"/>
            <a:ext cx="1258222" cy="4714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2">
                    <a:lumMod val="10000"/>
                  </a:schemeClr>
                </a:solidFill>
              </a:rPr>
              <a:t>JAPC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328202D-C8ED-A543-83EA-FECA41D05AC6}"/>
              </a:ext>
            </a:extLst>
          </p:cNvPr>
          <p:cNvSpPr/>
          <p:nvPr/>
        </p:nvSpPr>
        <p:spPr>
          <a:xfrm>
            <a:off x="3644349" y="5477015"/>
            <a:ext cx="1136312" cy="4714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2">
                    <a:lumMod val="10000"/>
                  </a:schemeClr>
                </a:solidFill>
              </a:rPr>
              <a:t>FGCs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F95F3B-6BB8-494D-8756-75237A1B1C35}"/>
              </a:ext>
            </a:extLst>
          </p:cNvPr>
          <p:cNvSpPr/>
          <p:nvPr/>
        </p:nvSpPr>
        <p:spPr>
          <a:xfrm>
            <a:off x="5097869" y="5472370"/>
            <a:ext cx="1136312" cy="4714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2">
                    <a:lumMod val="10000"/>
                  </a:schemeClr>
                </a:solidFill>
              </a:rPr>
              <a:t>…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75EEC2E-3C53-AB4B-927D-5CD133B00BE5}"/>
              </a:ext>
            </a:extLst>
          </p:cNvPr>
          <p:cNvSpPr/>
          <p:nvPr/>
        </p:nvSpPr>
        <p:spPr>
          <a:xfrm>
            <a:off x="5277241" y="4179311"/>
            <a:ext cx="1258222" cy="4714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2">
                    <a:lumMod val="10000"/>
                  </a:schemeClr>
                </a:solidFill>
              </a:rPr>
              <a:t>LSA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873C448-4182-864F-8639-D3F58B185F03}"/>
              </a:ext>
            </a:extLst>
          </p:cNvPr>
          <p:cNvCxnSpPr>
            <a:cxnSpLocks/>
          </p:cNvCxnSpPr>
          <p:nvPr/>
        </p:nvCxnSpPr>
        <p:spPr>
          <a:xfrm flipV="1">
            <a:off x="3397414" y="2833447"/>
            <a:ext cx="1265926" cy="451241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119A479-C1E0-2349-9A52-3D55192F27BA}"/>
              </a:ext>
            </a:extLst>
          </p:cNvPr>
          <p:cNvCxnSpPr>
            <a:cxnSpLocks/>
          </p:cNvCxnSpPr>
          <p:nvPr/>
        </p:nvCxnSpPr>
        <p:spPr>
          <a:xfrm flipV="1">
            <a:off x="952258" y="3868146"/>
            <a:ext cx="991636" cy="697163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Group 97">
            <a:extLst>
              <a:ext uri="{FF2B5EF4-FFF2-40B4-BE49-F238E27FC236}">
                <a16:creationId xmlns:a16="http://schemas.microsoft.com/office/drawing/2014/main" id="{AA019EF4-6C5E-B640-912D-4C6E0D990DD0}"/>
              </a:ext>
            </a:extLst>
          </p:cNvPr>
          <p:cNvGrpSpPr/>
          <p:nvPr/>
        </p:nvGrpSpPr>
        <p:grpSpPr>
          <a:xfrm>
            <a:off x="7257045" y="2853556"/>
            <a:ext cx="1919703" cy="3121846"/>
            <a:chOff x="7257045" y="2853556"/>
            <a:chExt cx="1919703" cy="312184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7E3BF78-1EFF-864E-9269-363790B1304F}"/>
                </a:ext>
              </a:extLst>
            </p:cNvPr>
            <p:cNvSpPr/>
            <p:nvPr/>
          </p:nvSpPr>
          <p:spPr>
            <a:xfrm>
              <a:off x="7918526" y="5503915"/>
              <a:ext cx="1258222" cy="47148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 dirty="0">
                  <a:solidFill>
                    <a:schemeClr val="bg2">
                      <a:lumMod val="10000"/>
                    </a:schemeClr>
                  </a:solidFill>
                </a:rPr>
                <a:t>NXCALS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208A0742-0372-B743-B717-BD66055123D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57045" y="2853556"/>
              <a:ext cx="749460" cy="1295279"/>
            </a:xfrm>
            <a:prstGeom prst="straightConnector1">
              <a:avLst/>
            </a:prstGeom>
            <a:ln w="38100">
              <a:solidFill>
                <a:schemeClr val="bg2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73AA194D-77DA-034B-8A3F-A9528E04E197}"/>
                </a:ext>
              </a:extLst>
            </p:cNvPr>
            <p:cNvSpPr/>
            <p:nvPr/>
          </p:nvSpPr>
          <p:spPr>
            <a:xfrm>
              <a:off x="7468007" y="4216727"/>
              <a:ext cx="1258222" cy="47148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 dirty="0">
                  <a:solidFill>
                    <a:schemeClr val="bg2">
                      <a:lumMod val="10000"/>
                    </a:schemeClr>
                  </a:solidFill>
                </a:rPr>
                <a:t>NXCALS Thin API</a:t>
              </a:r>
            </a:p>
          </p:txBody>
        </p: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9508957F-E525-8C48-82BB-76FB890F5BB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99121" y="4754881"/>
              <a:ext cx="320039" cy="624839"/>
            </a:xfrm>
            <a:prstGeom prst="straightConnector1">
              <a:avLst/>
            </a:prstGeom>
            <a:ln w="38100">
              <a:solidFill>
                <a:schemeClr val="bg2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9690356-09ED-2945-BC37-36799348478D}"/>
              </a:ext>
            </a:extLst>
          </p:cNvPr>
          <p:cNvGrpSpPr/>
          <p:nvPr/>
        </p:nvGrpSpPr>
        <p:grpSpPr>
          <a:xfrm>
            <a:off x="7783120" y="2853555"/>
            <a:ext cx="3628277" cy="3090301"/>
            <a:chOff x="7783120" y="2853555"/>
            <a:chExt cx="3628277" cy="309030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BB08C39-98D9-5442-9EAD-1E7FFB1E71E0}"/>
                </a:ext>
              </a:extLst>
            </p:cNvPr>
            <p:cNvSpPr/>
            <p:nvPr/>
          </p:nvSpPr>
          <p:spPr>
            <a:xfrm>
              <a:off x="8799651" y="3331813"/>
              <a:ext cx="2486025" cy="47148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 dirty="0">
                  <a:solidFill>
                    <a:schemeClr val="bg2">
                      <a:lumMod val="10000"/>
                    </a:schemeClr>
                  </a:solidFill>
                  <a:hlinkClick r:id="rId4"/>
                </a:rPr>
                <a:t>PyCCDA</a:t>
              </a:r>
              <a:endParaRPr lang="en-CH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19AE843-7080-3641-B1B7-92784FB51A8E}"/>
                </a:ext>
              </a:extLst>
            </p:cNvPr>
            <p:cNvSpPr/>
            <p:nvPr/>
          </p:nvSpPr>
          <p:spPr>
            <a:xfrm>
              <a:off x="10153175" y="5472369"/>
              <a:ext cx="1258222" cy="47148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 dirty="0">
                  <a:solidFill>
                    <a:schemeClr val="bg2">
                      <a:lumMod val="10000"/>
                    </a:schemeClr>
                  </a:solidFill>
                </a:rPr>
                <a:t>CCDE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373801F-44F3-EE43-9E22-B58AE89863D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83120" y="2853555"/>
              <a:ext cx="1479350" cy="428254"/>
            </a:xfrm>
            <a:prstGeom prst="straightConnector1">
              <a:avLst/>
            </a:prstGeom>
            <a:ln w="38100">
              <a:solidFill>
                <a:schemeClr val="bg2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BA1C1639-A70E-DD4C-B27B-6E817C0054E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070276" y="3823855"/>
              <a:ext cx="646492" cy="1592998"/>
            </a:xfrm>
            <a:prstGeom prst="straightConnector1">
              <a:avLst/>
            </a:prstGeom>
            <a:ln w="38100">
              <a:solidFill>
                <a:schemeClr val="bg2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94FAFCB-90D3-D049-ACA4-0C3F62EAFA38}"/>
              </a:ext>
            </a:extLst>
          </p:cNvPr>
          <p:cNvGrpSpPr/>
          <p:nvPr/>
        </p:nvGrpSpPr>
        <p:grpSpPr>
          <a:xfrm>
            <a:off x="4663340" y="2833447"/>
            <a:ext cx="2486025" cy="1315388"/>
            <a:chOff x="4663340" y="2833447"/>
            <a:chExt cx="2486025" cy="131538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486C645-C47F-5945-8892-ADC778B972E8}"/>
                </a:ext>
              </a:extLst>
            </p:cNvPr>
            <p:cNvSpPr/>
            <p:nvPr/>
          </p:nvSpPr>
          <p:spPr>
            <a:xfrm>
              <a:off x="4663340" y="3331813"/>
              <a:ext cx="2486025" cy="47148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 dirty="0">
                  <a:solidFill>
                    <a:schemeClr val="bg2">
                      <a:lumMod val="10000"/>
                    </a:schemeClr>
                  </a:solidFill>
                  <a:hlinkClick r:id="rId5"/>
                </a:rPr>
                <a:t>Pjlsa</a:t>
              </a:r>
              <a:endParaRPr lang="en-CH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DBEDC72A-9A24-1A49-B1FA-37BE2B18C0F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06352" y="2833447"/>
              <a:ext cx="7560" cy="479769"/>
            </a:xfrm>
            <a:prstGeom prst="straightConnector1">
              <a:avLst/>
            </a:prstGeom>
            <a:ln w="38100">
              <a:solidFill>
                <a:schemeClr val="bg2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1421210F-E75A-8F4B-BC44-6122BEE27B2D}"/>
                </a:ext>
              </a:extLst>
            </p:cNvPr>
            <p:cNvCxnSpPr>
              <a:cxnSpLocks/>
              <a:endCxn id="14" idx="2"/>
            </p:cNvCxnSpPr>
            <p:nvPr/>
          </p:nvCxnSpPr>
          <p:spPr>
            <a:xfrm flipV="1">
              <a:off x="5906352" y="3803300"/>
              <a:ext cx="1" cy="345535"/>
            </a:xfrm>
            <a:prstGeom prst="straightConnector1">
              <a:avLst/>
            </a:prstGeom>
            <a:ln w="38100">
              <a:solidFill>
                <a:schemeClr val="bg2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6032C7E-DA02-624A-9569-674E14DF3275}"/>
              </a:ext>
            </a:extLst>
          </p:cNvPr>
          <p:cNvCxnSpPr>
            <a:cxnSpLocks/>
            <a:stCxn id="11" idx="0"/>
            <a:endCxn id="8" idx="2"/>
          </p:cNvCxnSpPr>
          <p:nvPr/>
        </p:nvCxnSpPr>
        <p:spPr>
          <a:xfrm flipH="1" flipV="1">
            <a:off x="2557796" y="3803300"/>
            <a:ext cx="5391" cy="383691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CF97B73-AA8C-8440-9A67-E60756ABF624}"/>
              </a:ext>
            </a:extLst>
          </p:cNvPr>
          <p:cNvCxnSpPr>
            <a:cxnSpLocks/>
          </p:cNvCxnSpPr>
          <p:nvPr/>
        </p:nvCxnSpPr>
        <p:spPr>
          <a:xfrm flipH="1" flipV="1">
            <a:off x="2576945" y="4710545"/>
            <a:ext cx="180110" cy="713511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3DDC194-5728-5146-B3CD-04E189636EF7}"/>
              </a:ext>
            </a:extLst>
          </p:cNvPr>
          <p:cNvCxnSpPr>
            <a:cxnSpLocks/>
            <a:stCxn id="17" idx="1"/>
            <a:endCxn id="11" idx="3"/>
          </p:cNvCxnSpPr>
          <p:nvPr/>
        </p:nvCxnSpPr>
        <p:spPr>
          <a:xfrm flipH="1">
            <a:off x="3192298" y="4415055"/>
            <a:ext cx="2084943" cy="7680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BE588934-B9DF-084F-ACE3-F94D9FCE29C4}"/>
              </a:ext>
            </a:extLst>
          </p:cNvPr>
          <p:cNvCxnSpPr>
            <a:cxnSpLocks/>
          </p:cNvCxnSpPr>
          <p:nvPr/>
        </p:nvCxnSpPr>
        <p:spPr>
          <a:xfrm flipV="1">
            <a:off x="3110345" y="4658478"/>
            <a:ext cx="2104362" cy="772504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047722BB-FBF1-3045-AD69-624109C96F3C}"/>
              </a:ext>
            </a:extLst>
          </p:cNvPr>
          <p:cNvCxnSpPr>
            <a:cxnSpLocks/>
          </p:cNvCxnSpPr>
          <p:nvPr/>
        </p:nvCxnSpPr>
        <p:spPr>
          <a:xfrm flipH="1" flipV="1">
            <a:off x="2832297" y="4724731"/>
            <a:ext cx="1268648" cy="699324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7311ED64-0D1D-3445-9CF6-FEE157325605}"/>
              </a:ext>
            </a:extLst>
          </p:cNvPr>
          <p:cNvCxnSpPr>
            <a:cxnSpLocks/>
          </p:cNvCxnSpPr>
          <p:nvPr/>
        </p:nvCxnSpPr>
        <p:spPr>
          <a:xfrm flipH="1" flipV="1">
            <a:off x="3241711" y="4671304"/>
            <a:ext cx="2099216" cy="745823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B398958E-D4BC-7D4E-B543-A7C6C77A1DF3}"/>
              </a:ext>
            </a:extLst>
          </p:cNvPr>
          <p:cNvCxnSpPr>
            <a:cxnSpLocks/>
          </p:cNvCxnSpPr>
          <p:nvPr/>
        </p:nvCxnSpPr>
        <p:spPr>
          <a:xfrm flipH="1">
            <a:off x="4294909" y="4724138"/>
            <a:ext cx="1150454" cy="686062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AFFE6643-B54D-F84F-97EA-D9DFBF1EA17A}"/>
              </a:ext>
            </a:extLst>
          </p:cNvPr>
          <p:cNvCxnSpPr>
            <a:cxnSpLocks/>
          </p:cNvCxnSpPr>
          <p:nvPr/>
        </p:nvCxnSpPr>
        <p:spPr>
          <a:xfrm flipH="1">
            <a:off x="5652628" y="4710545"/>
            <a:ext cx="249408" cy="706308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DABCCE15-1E98-BBC2-B858-AE552D2BA970}"/>
              </a:ext>
            </a:extLst>
          </p:cNvPr>
          <p:cNvSpPr/>
          <p:nvPr/>
        </p:nvSpPr>
        <p:spPr>
          <a:xfrm>
            <a:off x="324985" y="5494927"/>
            <a:ext cx="989798" cy="4714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chemeClr val="bg2">
                    <a:lumMod val="10000"/>
                  </a:schemeClr>
                </a:solidFill>
              </a:rPr>
              <a:t>UCAP</a:t>
            </a:r>
            <a:endParaRPr lang="en-CH" b="1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1550430-5DDA-C100-2470-F5DD0267517B}"/>
              </a:ext>
            </a:extLst>
          </p:cNvPr>
          <p:cNvCxnSpPr>
            <a:cxnSpLocks/>
          </p:cNvCxnSpPr>
          <p:nvPr/>
        </p:nvCxnSpPr>
        <p:spPr>
          <a:xfrm flipV="1">
            <a:off x="1025829" y="4681494"/>
            <a:ext cx="1185014" cy="790875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DEE4EE1-858F-F3F3-F6C0-905A9476F9C9}"/>
              </a:ext>
            </a:extLst>
          </p:cNvPr>
          <p:cNvCxnSpPr>
            <a:cxnSpLocks/>
          </p:cNvCxnSpPr>
          <p:nvPr/>
        </p:nvCxnSpPr>
        <p:spPr>
          <a:xfrm flipV="1">
            <a:off x="1406710" y="5629108"/>
            <a:ext cx="737155" cy="101562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ABFEE26-1374-F092-DC22-4534227A9E6C}"/>
              </a:ext>
            </a:extLst>
          </p:cNvPr>
          <p:cNvCxnSpPr>
            <a:cxnSpLocks/>
          </p:cNvCxnSpPr>
          <p:nvPr/>
        </p:nvCxnSpPr>
        <p:spPr>
          <a:xfrm flipV="1">
            <a:off x="1406710" y="5841755"/>
            <a:ext cx="2148583" cy="45654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657B2AD6-B50B-D84F-8C3B-ACDA771E1124}"/>
              </a:ext>
            </a:extLst>
          </p:cNvPr>
          <p:cNvSpPr/>
          <p:nvPr/>
        </p:nvSpPr>
        <p:spPr>
          <a:xfrm>
            <a:off x="2190830" y="5477015"/>
            <a:ext cx="1136311" cy="4714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2">
                    <a:lumMod val="10000"/>
                  </a:schemeClr>
                </a:solidFill>
              </a:rPr>
              <a:t>FESA</a:t>
            </a:r>
          </a:p>
        </p:txBody>
      </p:sp>
    </p:spTree>
    <p:extLst>
      <p:ext uri="{BB962C8B-B14F-4D97-AF65-F5344CB8AC3E}">
        <p14:creationId xmlns:p14="http://schemas.microsoft.com/office/powerpoint/2010/main" val="2436459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722705-08E1-824B-943B-B899539C1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096" y="954380"/>
            <a:ext cx="11571808" cy="5130189"/>
          </a:xfrm>
        </p:spPr>
        <p:txBody>
          <a:bodyPr/>
          <a:lstStyle/>
          <a:p>
            <a:r>
              <a:rPr lang="en-US" sz="1800" b="0" dirty="0">
                <a:latin typeface="Andale Mono" panose="020B0509000000000004" pitchFamily="49" charset="0"/>
              </a:rPr>
              <a:t>See </a:t>
            </a:r>
            <a:r>
              <a:rPr lang="en-US" sz="1800" b="0" dirty="0">
                <a:latin typeface="Andale Mono" panose="020B0509000000000004" pitchFamily="49" charset="0"/>
                <a:hlinkClick r:id="rId2"/>
              </a:rPr>
              <a:t>011_example_AD-nxcals.py</a:t>
            </a:r>
            <a:r>
              <a:rPr lang="en-US" sz="1800" b="0" dirty="0">
                <a:latin typeface="Andale Mono" panose="020B0509000000000004" pitchFamily="49" charset="0"/>
              </a:rPr>
              <a:t> in </a:t>
            </a:r>
            <a:r>
              <a:rPr lang="en-US" sz="1800" b="0" dirty="0" err="1">
                <a:latin typeface="Andale Mono" panose="020B0509000000000004" pitchFamily="49" charset="0"/>
              </a:rPr>
              <a:t>PyJapcScout</a:t>
            </a:r>
            <a:r>
              <a:rPr lang="en-US" sz="1800" b="0" dirty="0">
                <a:latin typeface="Andale Mono" panose="020B0509000000000004" pitchFamily="49" charset="0"/>
              </a:rPr>
              <a:t> repository</a:t>
            </a:r>
            <a:endParaRPr lang="en-US" sz="1800" dirty="0"/>
          </a:p>
          <a:p>
            <a:pPr marL="317500" indent="0">
              <a:buNone/>
            </a:pPr>
            <a:r>
              <a:rPr lang="en-US" sz="1600" b="0" dirty="0">
                <a:latin typeface="Andale Mono" panose="020B0509000000000004" pitchFamily="49" charset="0"/>
              </a:rPr>
              <a:t>[…]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 err="1">
                <a:latin typeface="Andale Mono" panose="020B0509000000000004" pitchFamily="49" charset="0"/>
              </a:rPr>
              <a:t>myPyJapc</a:t>
            </a:r>
            <a:r>
              <a:rPr lang="en-US" sz="1600" b="0" dirty="0">
                <a:latin typeface="Andale Mono" panose="020B0509000000000004" pitchFamily="49" charset="0"/>
              </a:rPr>
              <a:t> = </a:t>
            </a:r>
            <a:r>
              <a:rPr lang="en-US" sz="1600" b="0" dirty="0" err="1">
                <a:latin typeface="Andale Mono" panose="020B0509000000000004" pitchFamily="49" charset="0"/>
              </a:rPr>
              <a:t>PyJapcScout</a:t>
            </a:r>
            <a:r>
              <a:rPr lang="en-US" sz="1600" b="0" dirty="0">
                <a:latin typeface="Andale Mono" panose="020B0509000000000004" pitchFamily="49" charset="0"/>
              </a:rPr>
              <a:t>(</a:t>
            </a:r>
            <a:r>
              <a:rPr lang="en-US" sz="1600" b="0" dirty="0" err="1">
                <a:latin typeface="Andale Mono" panose="020B0509000000000004" pitchFamily="49" charset="0"/>
              </a:rPr>
              <a:t>incaAcceleratorName</a:t>
            </a:r>
            <a:r>
              <a:rPr lang="en-US" sz="1600" b="0" dirty="0">
                <a:latin typeface="Andale Mono" panose="020B0509000000000004" pitchFamily="49" charset="0"/>
              </a:rPr>
              <a:t>=‘AD’)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 err="1">
                <a:latin typeface="Andale Mono" panose="020B0509000000000004" pitchFamily="49" charset="0"/>
              </a:rPr>
              <a:t>myPyJapc.rbacLogin</a:t>
            </a:r>
            <a:r>
              <a:rPr lang="en-US" sz="1600" b="0" dirty="0">
                <a:latin typeface="Andale Mono" panose="020B0509000000000004" pitchFamily="49" charset="0"/>
              </a:rPr>
              <a:t>()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 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 err="1">
                <a:latin typeface="Andale Mono" panose="020B0509000000000004" pitchFamily="49" charset="0"/>
              </a:rPr>
              <a:t>refTime_ns</a:t>
            </a:r>
            <a:r>
              <a:rPr lang="en-US" sz="1600" b="0" dirty="0">
                <a:latin typeface="Andale Mono" panose="020B0509000000000004" pitchFamily="49" charset="0"/>
              </a:rPr>
              <a:t> = </a:t>
            </a:r>
            <a:r>
              <a:rPr lang="en-US" sz="1600" b="0" dirty="0" err="1">
                <a:latin typeface="Andale Mono" panose="020B0509000000000004" pitchFamily="49" charset="0"/>
              </a:rPr>
              <a:t>datascout.string_to_unixtime</a:t>
            </a:r>
            <a:r>
              <a:rPr lang="en-US" sz="1600" b="0" dirty="0">
                <a:latin typeface="Andale Mono" panose="020B0509000000000004" pitchFamily="49" charset="0"/>
              </a:rPr>
              <a:t>('2021-11-10 23:40’)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 err="1">
                <a:latin typeface="Andale Mono" panose="020B0509000000000004" pitchFamily="49" charset="0"/>
              </a:rPr>
              <a:t>parameterName</a:t>
            </a:r>
            <a:r>
              <a:rPr lang="en-US" sz="1600" b="0" dirty="0">
                <a:latin typeface="Andale Mono" panose="020B0509000000000004" pitchFamily="49" charset="0"/>
              </a:rPr>
              <a:t> = 'ADE.BCCCA/Acquisition’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 err="1">
                <a:latin typeface="Andale Mono" panose="020B0509000000000004" pitchFamily="49" charset="0"/>
              </a:rPr>
              <a:t>present_value</a:t>
            </a:r>
            <a:r>
              <a:rPr lang="en-US" sz="1600" b="0" dirty="0">
                <a:latin typeface="Andale Mono" panose="020B0509000000000004" pitchFamily="49" charset="0"/>
              </a:rPr>
              <a:t> = </a:t>
            </a:r>
            <a:r>
              <a:rPr lang="en-US" sz="1600" b="0" dirty="0" err="1">
                <a:latin typeface="Andale Mono" panose="020B0509000000000004" pitchFamily="49" charset="0"/>
              </a:rPr>
              <a:t>myPyJapc.getSimpleValue</a:t>
            </a:r>
            <a:r>
              <a:rPr lang="en-US" sz="1600" b="0" dirty="0">
                <a:latin typeface="Andale Mono" panose="020B0509000000000004" pitchFamily="49" charset="0"/>
              </a:rPr>
              <a:t>(</a:t>
            </a:r>
            <a:r>
              <a:rPr lang="en-US" sz="1600" b="0" dirty="0" err="1">
                <a:latin typeface="Andale Mono" panose="020B0509000000000004" pitchFamily="49" charset="0"/>
              </a:rPr>
              <a:t>parameterName</a:t>
            </a:r>
            <a:r>
              <a:rPr lang="en-US" sz="1600" b="0" dirty="0">
                <a:latin typeface="Andale Mono" panose="020B0509000000000004" pitchFamily="49" charset="0"/>
              </a:rPr>
              <a:t>)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 err="1">
                <a:latin typeface="Andale Mono" panose="020B0509000000000004" pitchFamily="49" charset="0"/>
              </a:rPr>
              <a:t>nxcals_value</a:t>
            </a:r>
            <a:r>
              <a:rPr lang="en-US" sz="1600" b="0" dirty="0">
                <a:latin typeface="Andale Mono" panose="020B0509000000000004" pitchFamily="49" charset="0"/>
              </a:rPr>
              <a:t> = </a:t>
            </a:r>
            <a:r>
              <a:rPr lang="en-US" sz="1600" b="0" dirty="0" err="1">
                <a:latin typeface="Andale Mono" panose="020B0509000000000004" pitchFamily="49" charset="0"/>
              </a:rPr>
              <a:t>myPyJapc.getSimpleNXCALS</a:t>
            </a:r>
            <a:r>
              <a:rPr lang="en-US" sz="1600" b="0" dirty="0">
                <a:latin typeface="Andale Mono" panose="020B0509000000000004" pitchFamily="49" charset="0"/>
              </a:rPr>
              <a:t>(</a:t>
            </a:r>
            <a:r>
              <a:rPr lang="en-US" sz="1600" b="0" dirty="0" err="1">
                <a:latin typeface="Andale Mono" panose="020B0509000000000004" pitchFamily="49" charset="0"/>
              </a:rPr>
              <a:t>parameterName</a:t>
            </a:r>
            <a:r>
              <a:rPr lang="en-US" sz="1600" b="0" dirty="0">
                <a:latin typeface="Andale Mono" panose="020B0509000000000004" pitchFamily="49" charset="0"/>
              </a:rPr>
              <a:t>, 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		</a:t>
            </a:r>
            <a:r>
              <a:rPr lang="en-US" sz="1600" b="0" dirty="0" err="1">
                <a:latin typeface="Andale Mono" panose="020B0509000000000004" pitchFamily="49" charset="0"/>
              </a:rPr>
              <a:t>referenceTime_ns</a:t>
            </a:r>
            <a:r>
              <a:rPr lang="en-US" sz="1600" b="0" dirty="0">
                <a:latin typeface="Andale Mono" panose="020B0509000000000004" pitchFamily="49" charset="0"/>
              </a:rPr>
              <a:t>=</a:t>
            </a:r>
            <a:r>
              <a:rPr lang="en-US" sz="1600" b="0" dirty="0" err="1">
                <a:latin typeface="Andale Mono" panose="020B0509000000000004" pitchFamily="49" charset="0"/>
              </a:rPr>
              <a:t>refTime_ns</a:t>
            </a:r>
            <a:r>
              <a:rPr lang="en-US" sz="1600" b="0" dirty="0">
                <a:latin typeface="Andale Mono" panose="020B0509000000000004" pitchFamily="49" charset="0"/>
              </a:rPr>
              <a:t>)</a:t>
            </a:r>
            <a:br>
              <a:rPr lang="en-US" sz="1600" b="0" dirty="0">
                <a:latin typeface="Andale Mono" panose="020B0509000000000004" pitchFamily="49" charset="0"/>
              </a:rPr>
            </a:b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def </a:t>
            </a:r>
            <a:r>
              <a:rPr lang="en-US" sz="1600" b="0" dirty="0" err="1">
                <a:latin typeface="Andale Mono" panose="020B0509000000000004" pitchFamily="49" charset="0"/>
              </a:rPr>
              <a:t>my_plot_bccca</a:t>
            </a:r>
            <a:r>
              <a:rPr lang="en-US" sz="1600" b="0" dirty="0">
                <a:latin typeface="Andale Mono" panose="020B0509000000000004" pitchFamily="49" charset="0"/>
              </a:rPr>
              <a:t>(data):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    </a:t>
            </a:r>
            <a:r>
              <a:rPr lang="en-US" sz="1600" b="0" dirty="0" err="1">
                <a:latin typeface="Andale Mono" panose="020B0509000000000004" pitchFamily="49" charset="0"/>
              </a:rPr>
              <a:t>y_data</a:t>
            </a:r>
            <a:r>
              <a:rPr lang="en-US" sz="1600" b="0" dirty="0">
                <a:latin typeface="Andale Mono" panose="020B0509000000000004" pitchFamily="49" charset="0"/>
              </a:rPr>
              <a:t> = data['</a:t>
            </a:r>
            <a:r>
              <a:rPr lang="en-US" sz="1600" b="0" dirty="0" err="1">
                <a:latin typeface="Andale Mono" panose="020B0509000000000004" pitchFamily="49" charset="0"/>
              </a:rPr>
              <a:t>numOfCharges</a:t>
            </a:r>
            <a:r>
              <a:rPr lang="en-US" sz="1600" b="0" dirty="0">
                <a:latin typeface="Andale Mono" panose="020B0509000000000004" pitchFamily="49" charset="0"/>
              </a:rPr>
              <a:t>’]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    </a:t>
            </a:r>
            <a:r>
              <a:rPr lang="en-US" sz="1600" b="0" dirty="0" err="1">
                <a:latin typeface="Andale Mono" panose="020B0509000000000004" pitchFamily="49" charset="0"/>
              </a:rPr>
              <a:t>x_data</a:t>
            </a:r>
            <a:r>
              <a:rPr lang="en-US" sz="1600" b="0" dirty="0">
                <a:latin typeface="Andale Mono" panose="020B0509000000000004" pitchFamily="49" charset="0"/>
              </a:rPr>
              <a:t> = data['</a:t>
            </a:r>
            <a:r>
              <a:rPr lang="en-US" sz="1600" b="0" dirty="0" err="1">
                <a:latin typeface="Andale Mono" panose="020B0509000000000004" pitchFamily="49" charset="0"/>
              </a:rPr>
              <a:t>samplingPeriodSec</a:t>
            </a:r>
            <a:r>
              <a:rPr lang="en-US" sz="1600" b="0" dirty="0">
                <a:latin typeface="Andale Mono" panose="020B0509000000000004" pitchFamily="49" charset="0"/>
              </a:rPr>
              <a:t>’]*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		</a:t>
            </a:r>
            <a:r>
              <a:rPr lang="en-US" sz="1600" b="0" dirty="0" err="1">
                <a:latin typeface="Andale Mono" panose="020B0509000000000004" pitchFamily="49" charset="0"/>
              </a:rPr>
              <a:t>np.arange</a:t>
            </a:r>
            <a:r>
              <a:rPr lang="en-US" sz="1600" b="0" dirty="0">
                <a:latin typeface="Andale Mono" panose="020B0509000000000004" pitchFamily="49" charset="0"/>
              </a:rPr>
              <a:t>(</a:t>
            </a:r>
            <a:r>
              <a:rPr lang="en-US" sz="1600" b="0" dirty="0" err="1">
                <a:latin typeface="Andale Mono" panose="020B0509000000000004" pitchFamily="49" charset="0"/>
              </a:rPr>
              <a:t>len</a:t>
            </a:r>
            <a:r>
              <a:rPr lang="en-US" sz="1600" b="0" dirty="0">
                <a:latin typeface="Andale Mono" panose="020B0509000000000004" pitchFamily="49" charset="0"/>
              </a:rPr>
              <a:t>(</a:t>
            </a:r>
            <a:r>
              <a:rPr lang="en-US" sz="1600" b="0" dirty="0" err="1">
                <a:latin typeface="Andale Mono" panose="020B0509000000000004" pitchFamily="49" charset="0"/>
              </a:rPr>
              <a:t>y_data</a:t>
            </a:r>
            <a:r>
              <a:rPr lang="en-US" sz="1600" b="0" dirty="0">
                <a:latin typeface="Andale Mono" panose="020B0509000000000004" pitchFamily="49" charset="0"/>
              </a:rPr>
              <a:t>))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    </a:t>
            </a:r>
            <a:r>
              <a:rPr lang="en-US" sz="1600" b="0" dirty="0" err="1">
                <a:latin typeface="Andale Mono" panose="020B0509000000000004" pitchFamily="49" charset="0"/>
              </a:rPr>
              <a:t>plt.plot</a:t>
            </a:r>
            <a:r>
              <a:rPr lang="en-US" sz="1600" b="0" dirty="0">
                <a:latin typeface="Andale Mono" panose="020B0509000000000004" pitchFamily="49" charset="0"/>
              </a:rPr>
              <a:t>(</a:t>
            </a:r>
            <a:r>
              <a:rPr lang="en-US" sz="1600" b="0" dirty="0" err="1">
                <a:latin typeface="Andale Mono" panose="020B0509000000000004" pitchFamily="49" charset="0"/>
              </a:rPr>
              <a:t>x_data</a:t>
            </a:r>
            <a:r>
              <a:rPr lang="en-US" sz="1600" b="0" dirty="0">
                <a:latin typeface="Andale Mono" panose="020B0509000000000004" pitchFamily="49" charset="0"/>
              </a:rPr>
              <a:t>, </a:t>
            </a:r>
            <a:r>
              <a:rPr lang="en-US" sz="1600" b="0" dirty="0" err="1">
                <a:latin typeface="Andale Mono" panose="020B0509000000000004" pitchFamily="49" charset="0"/>
              </a:rPr>
              <a:t>y_data</a:t>
            </a:r>
            <a:r>
              <a:rPr lang="en-US" sz="1600" b="0" dirty="0">
                <a:latin typeface="Andale Mono" panose="020B0509000000000004" pitchFamily="49" charset="0"/>
              </a:rPr>
              <a:t>)</a:t>
            </a:r>
            <a:br>
              <a:rPr lang="en-US" sz="1600" b="0" dirty="0">
                <a:latin typeface="Andale Mono" panose="020B0509000000000004" pitchFamily="49" charset="0"/>
              </a:rPr>
            </a:b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 err="1">
                <a:latin typeface="Andale Mono" panose="020B0509000000000004" pitchFamily="49" charset="0"/>
              </a:rPr>
              <a:t>plt.plot</a:t>
            </a:r>
            <a:r>
              <a:rPr lang="en-US" sz="1600" b="0" dirty="0">
                <a:latin typeface="Andale Mono" panose="020B0509000000000004" pitchFamily="49" charset="0"/>
              </a:rPr>
              <a:t>(</a:t>
            </a:r>
            <a:r>
              <a:rPr lang="en-US" sz="1600" b="0" dirty="0" err="1">
                <a:latin typeface="Andale Mono" panose="020B0509000000000004" pitchFamily="49" charset="0"/>
              </a:rPr>
              <a:t>x_data</a:t>
            </a:r>
            <a:r>
              <a:rPr lang="en-US" sz="1600" b="0" dirty="0">
                <a:latin typeface="Andale Mono" panose="020B0509000000000004" pitchFamily="49" charset="0"/>
              </a:rPr>
              <a:t>, </a:t>
            </a:r>
            <a:r>
              <a:rPr lang="en-US" sz="1600" b="0" dirty="0" err="1">
                <a:latin typeface="Andale Mono" panose="020B0509000000000004" pitchFamily="49" charset="0"/>
              </a:rPr>
              <a:t>y_data</a:t>
            </a:r>
            <a:r>
              <a:rPr lang="en-US" sz="1600" b="0" dirty="0">
                <a:latin typeface="Andale Mono" panose="020B0509000000000004" pitchFamily="49" charset="0"/>
              </a:rPr>
              <a:t>)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 err="1">
                <a:latin typeface="Andale Mono" panose="020B0509000000000004" pitchFamily="49" charset="0"/>
              </a:rPr>
              <a:t>plt.figure</a:t>
            </a:r>
            <a:r>
              <a:rPr lang="en-US" sz="1600" b="0" dirty="0">
                <a:latin typeface="Andale Mono" panose="020B0509000000000004" pitchFamily="49" charset="0"/>
              </a:rPr>
              <a:t>(</a:t>
            </a:r>
            <a:r>
              <a:rPr lang="en-US" sz="1600" b="0" dirty="0" err="1">
                <a:latin typeface="Andale Mono" panose="020B0509000000000004" pitchFamily="49" charset="0"/>
              </a:rPr>
              <a:t>figsize</a:t>
            </a:r>
            <a:r>
              <a:rPr lang="en-US" sz="1600" b="0" dirty="0">
                <a:latin typeface="Andale Mono" panose="020B0509000000000004" pitchFamily="49" charset="0"/>
              </a:rPr>
              <a:t>=[8,5])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 err="1">
                <a:latin typeface="Andale Mono" panose="020B0509000000000004" pitchFamily="49" charset="0"/>
              </a:rPr>
              <a:t>my_plot_bccca</a:t>
            </a:r>
            <a:r>
              <a:rPr lang="en-US" sz="1600" b="0" dirty="0">
                <a:latin typeface="Andale Mono" panose="020B0509000000000004" pitchFamily="49" charset="0"/>
              </a:rPr>
              <a:t>(</a:t>
            </a:r>
            <a:r>
              <a:rPr lang="en-US" sz="1600" b="0" dirty="0" err="1">
                <a:latin typeface="Andale Mono" panose="020B0509000000000004" pitchFamily="49" charset="0"/>
              </a:rPr>
              <a:t>present_value</a:t>
            </a:r>
            <a:r>
              <a:rPr lang="en-US" sz="1600" b="0" dirty="0">
                <a:latin typeface="Andale Mono" panose="020B0509000000000004" pitchFamily="49" charset="0"/>
              </a:rPr>
              <a:t>)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 err="1">
                <a:latin typeface="Andale Mono" panose="020B0509000000000004" pitchFamily="49" charset="0"/>
              </a:rPr>
              <a:t>my_plot_bccca</a:t>
            </a:r>
            <a:r>
              <a:rPr lang="en-US" sz="1600" b="0" dirty="0">
                <a:latin typeface="Andale Mono" panose="020B0509000000000004" pitchFamily="49" charset="0"/>
              </a:rPr>
              <a:t>(</a:t>
            </a:r>
            <a:r>
              <a:rPr lang="en-US" sz="1600" b="0" dirty="0" err="1">
                <a:latin typeface="Andale Mono" panose="020B0509000000000004" pitchFamily="49" charset="0"/>
              </a:rPr>
              <a:t>nxcals_value</a:t>
            </a:r>
            <a:r>
              <a:rPr lang="en-US" sz="1600" b="0" dirty="0">
                <a:latin typeface="Andale Mono" panose="020B0509000000000004" pitchFamily="49" charset="0"/>
              </a:rPr>
              <a:t>)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[…]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</a:t>
            </a:r>
          </a:p>
          <a:p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FBB4D4-B6E4-754A-A717-B00EC9CC7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2870"/>
          </a:xfrm>
        </p:spPr>
        <p:txBody>
          <a:bodyPr/>
          <a:lstStyle/>
          <a:p>
            <a:r>
              <a:rPr lang="en-US" dirty="0"/>
              <a:t>A practical example using NXCALS and JAPC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0613D-1774-0E40-A918-26DB1B824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31DD82-4EE6-5A4A-8809-E0DD8C6A6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0403" y="2971595"/>
            <a:ext cx="4851501" cy="340473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6EC2AE7-A1E0-664A-8725-0D24F4B9945D}"/>
              </a:ext>
            </a:extLst>
          </p:cNvPr>
          <p:cNvSpPr txBox="1"/>
          <p:nvPr/>
        </p:nvSpPr>
        <p:spPr>
          <a:xfrm>
            <a:off x="8985149" y="1270490"/>
            <a:ext cx="3073184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98425"/>
            <a:r>
              <a:rPr lang="en-GB" dirty="0" err="1"/>
              <a:t>PyJapcScout</a:t>
            </a:r>
            <a:r>
              <a:rPr lang="en-GB" dirty="0"/>
              <a:t> w</a:t>
            </a:r>
            <a:r>
              <a:rPr lang="en-CH" dirty="0"/>
              <a:t>ill extract the latest data available before the given reference time within a specified time windows (default 600s).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BC66E74-363A-364F-ADBB-79B9911ACE6A}"/>
              </a:ext>
            </a:extLst>
          </p:cNvPr>
          <p:cNvCxnSpPr>
            <a:cxnSpLocks/>
          </p:cNvCxnSpPr>
          <p:nvPr/>
        </p:nvCxnSpPr>
        <p:spPr>
          <a:xfrm flipH="1">
            <a:off x="7222734" y="2484767"/>
            <a:ext cx="1684960" cy="6283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9B9D38C-1013-8344-A3B0-C99FB428ECC4}"/>
              </a:ext>
            </a:extLst>
          </p:cNvPr>
          <p:cNvCxnSpPr>
            <a:cxnSpLocks/>
          </p:cNvCxnSpPr>
          <p:nvPr/>
        </p:nvCxnSpPr>
        <p:spPr>
          <a:xfrm flipH="1">
            <a:off x="8065214" y="2474475"/>
            <a:ext cx="842480" cy="1029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45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EAD6D7-B52D-1C59-02B7-985FBB694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CCS is Working on </a:t>
            </a:r>
            <a:r>
              <a:rPr lang="en-CH" dirty="0">
                <a:hlinkClick r:id="rId2"/>
              </a:rPr>
              <a:t>PyDA</a:t>
            </a:r>
            <a:r>
              <a:rPr lang="en-CH" dirty="0"/>
              <a:t> for which a prototype has been released end of 2022</a:t>
            </a:r>
          </a:p>
          <a:p>
            <a:r>
              <a:rPr lang="en-CH" dirty="0"/>
              <a:t>The long term idea (as I understand it) is to discontinue PyJAPC</a:t>
            </a:r>
          </a:p>
          <a:p>
            <a:pPr lvl="1"/>
            <a:r>
              <a:rPr lang="en-CH" dirty="0"/>
              <a:t>PyDA interface should allow to get data for </a:t>
            </a:r>
            <a:r>
              <a:rPr lang="en-CH" b="1" dirty="0"/>
              <a:t>several data provides </a:t>
            </a:r>
          </a:p>
          <a:p>
            <a:pPr lvl="2"/>
            <a:r>
              <a:rPr lang="en-CH" dirty="0"/>
              <a:t>for the time being only JAPC, RDA, InCA</a:t>
            </a:r>
          </a:p>
          <a:p>
            <a:pPr lvl="2"/>
            <a:r>
              <a:rPr lang="en-CH" dirty="0"/>
              <a:t>I assume one could implement methods to get data from other sources, e.g. NXCALS</a:t>
            </a:r>
          </a:p>
          <a:p>
            <a:pPr lvl="1"/>
            <a:r>
              <a:rPr lang="en-CH" b="1" dirty="0"/>
              <a:t>No defined plans about storing data</a:t>
            </a:r>
            <a:r>
              <a:rPr lang="en-CH" dirty="0"/>
              <a:t>. In principle, within the design of PyDA there is the possiblity to “intercept” the data and implement (ourself) some method to store data to disk (as we do today).</a:t>
            </a:r>
          </a:p>
          <a:p>
            <a:r>
              <a:rPr lang="en-CH"/>
              <a:t>Presently </a:t>
            </a:r>
            <a:r>
              <a:rPr lang="en-CH" dirty="0"/>
              <a:t>only a prototype!</a:t>
            </a:r>
          </a:p>
          <a:p>
            <a:pPr lvl="1"/>
            <a:r>
              <a:rPr lang="en-CH" dirty="0"/>
              <a:t>PyDA API might change anytime, and presently only support limited data types (e.g. no function lists, …)</a:t>
            </a:r>
          </a:p>
          <a:p>
            <a:pPr lvl="1"/>
            <a:r>
              <a:rPr lang="en-CH"/>
              <a:t>“</a:t>
            </a:r>
            <a:r>
              <a:rPr lang="en-CH" dirty="0"/>
              <a:t>Version 1” </a:t>
            </a:r>
            <a:r>
              <a:rPr lang="en-CH"/>
              <a:t>by </a:t>
            </a:r>
            <a:r>
              <a:rPr lang="en-US" dirty="0"/>
              <a:t>beginning</a:t>
            </a:r>
            <a:r>
              <a:rPr lang="en-CH"/>
              <a:t> of 202</a:t>
            </a:r>
            <a:r>
              <a:rPr lang="en-US" dirty="0"/>
              <a:t>5</a:t>
            </a:r>
            <a:endParaRPr lang="en-CH" dirty="0"/>
          </a:p>
          <a:p>
            <a:pPr lvl="1"/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BA95CB-12D5-4139-FBB8-155F1908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Future - CCS: PyDA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4B9F8B-603A-4BE6-1242-8CAA95836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096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722705-08E1-824B-943B-B899539C1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096" y="1620711"/>
            <a:ext cx="11571808" cy="4562500"/>
          </a:xfrm>
        </p:spPr>
        <p:txBody>
          <a:bodyPr/>
          <a:lstStyle/>
          <a:p>
            <a:r>
              <a:rPr lang="en-US" sz="1800" dirty="0"/>
              <a:t>Behavior of UCAP can be recreated on a control room console using </a:t>
            </a:r>
            <a:r>
              <a:rPr lang="en-US" sz="1800" dirty="0" err="1"/>
              <a:t>PyDA</a:t>
            </a:r>
            <a:r>
              <a:rPr lang="en-US" sz="1800" dirty="0"/>
              <a:t> or </a:t>
            </a:r>
            <a:r>
              <a:rPr lang="en-US" sz="1800" dirty="0" err="1"/>
              <a:t>PyJapc</a:t>
            </a:r>
            <a:r>
              <a:rPr lang="en-US" sz="1800" dirty="0"/>
              <a:t>(Scout)</a:t>
            </a:r>
            <a:endParaRPr lang="en-US" sz="1800" b="0" dirty="0">
              <a:latin typeface="Andale Mono" panose="020B0509000000000004" pitchFamily="49" charset="0"/>
            </a:endParaRPr>
          </a:p>
          <a:p>
            <a:pPr marL="0" indent="0">
              <a:buNone/>
            </a:pPr>
            <a:endParaRPr lang="en-US" sz="1800" b="0" dirty="0">
              <a:latin typeface="Andale Mono" panose="020B0509000000000004" pitchFamily="49" charset="0"/>
            </a:endParaRPr>
          </a:p>
          <a:p>
            <a:pPr marL="0" indent="0">
              <a:buNone/>
            </a:pPr>
            <a:endParaRPr lang="en-US" sz="1800" b="0" dirty="0">
              <a:latin typeface="Andale Mono" panose="020B0509000000000004" pitchFamily="49" charset="0"/>
            </a:endParaRPr>
          </a:p>
          <a:p>
            <a:endParaRPr lang="en-US" sz="1800" b="0" dirty="0">
              <a:latin typeface="Andale Mono" panose="020B0509000000000004" pitchFamily="49" charset="0"/>
            </a:endParaRPr>
          </a:p>
          <a:p>
            <a:endParaRPr lang="en-US" sz="1800" b="0" dirty="0">
              <a:latin typeface="Andale Mono" panose="020B0509000000000004" pitchFamily="49" charset="0"/>
            </a:endParaRPr>
          </a:p>
          <a:p>
            <a:pPr marL="0" indent="0">
              <a:buNone/>
            </a:pPr>
            <a:endParaRPr lang="en-US" sz="1800" b="0" dirty="0">
              <a:latin typeface="Andale Mono" panose="020B0509000000000004" pitchFamily="49" charset="0"/>
            </a:endParaRPr>
          </a:p>
          <a:p>
            <a:r>
              <a:rPr lang="en-US" sz="1800" b="0" dirty="0">
                <a:latin typeface="Andale Mono" panose="020B0509000000000004" pitchFamily="49" charset="0"/>
              </a:rPr>
              <a:t>See </a:t>
            </a:r>
            <a:r>
              <a:rPr lang="en-US" sz="1800" b="0" dirty="0">
                <a:latin typeface="Andale Mono" panose="020B0509000000000004" pitchFamily="49" charset="0"/>
                <a:hlinkClick r:id="rId2"/>
              </a:rPr>
              <a:t>010_example_CLEAR-republish.py</a:t>
            </a:r>
            <a:r>
              <a:rPr lang="en-US" sz="1800" b="0" dirty="0">
                <a:latin typeface="Andale Mono" panose="020B0509000000000004" pitchFamily="49" charset="0"/>
              </a:rPr>
              <a:t> in </a:t>
            </a:r>
            <a:r>
              <a:rPr lang="en-US" sz="1800" b="0" dirty="0" err="1">
                <a:latin typeface="Andale Mono" panose="020B0509000000000004" pitchFamily="49" charset="0"/>
              </a:rPr>
              <a:t>PyJapcScout</a:t>
            </a:r>
            <a:r>
              <a:rPr lang="en-US" sz="1800" b="0" dirty="0">
                <a:latin typeface="Andale Mono" panose="020B0509000000000004" pitchFamily="49" charset="0"/>
              </a:rPr>
              <a:t> repository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Maybe an option for future data storage of synthetic data pre-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analysed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during MD session?!</a:t>
            </a:r>
          </a:p>
          <a:p>
            <a:pPr lvl="1"/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Clearly,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this idea</a:t>
            </a: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 hides a (complex) proble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 of data-type to be handled/standardized…</a:t>
            </a:r>
            <a:br>
              <a:rPr lang="en-US" b="0" dirty="0">
                <a:latin typeface="Andale Mono" panose="020B0509000000000004" pitchFamily="49" charset="0"/>
              </a:rPr>
            </a:br>
            <a:r>
              <a:rPr lang="en-US" b="0" dirty="0">
                <a:latin typeface="Andale Mono" panose="020B0509000000000004" pitchFamily="49" charset="0"/>
              </a:rPr>
              <a:t>	</a:t>
            </a:r>
          </a:p>
          <a:p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FBB4D4-B6E4-754A-A717-B00EC9CC7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9288"/>
          </a:xfrm>
        </p:spPr>
        <p:txBody>
          <a:bodyPr/>
          <a:lstStyle/>
          <a:p>
            <a:r>
              <a:rPr lang="en-US" dirty="0"/>
              <a:t>Future future: where to store (treated) MD data? </a:t>
            </a:r>
            <a:br>
              <a:rPr lang="en-US" dirty="0"/>
            </a:br>
            <a:r>
              <a:rPr lang="en-US" sz="2400" dirty="0"/>
              <a:t>is a “fake” UCAP to re-publishing/log data an option?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0613D-1774-0E40-A918-26DB1B824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260B99-5E90-9F41-84A1-6398CCAF4597}"/>
              </a:ext>
            </a:extLst>
          </p:cNvPr>
          <p:cNvSpPr/>
          <p:nvPr/>
        </p:nvSpPr>
        <p:spPr>
          <a:xfrm>
            <a:off x="486404" y="2131641"/>
            <a:ext cx="7211746" cy="22167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en-CH" sz="1600" b="1" dirty="0">
                <a:solidFill>
                  <a:srgbClr val="FF0000"/>
                </a:solidFill>
              </a:rPr>
              <a:t>On your Python console in the control room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4F3EE9-F8A4-E040-ADC7-41346250AD2F}"/>
              </a:ext>
            </a:extLst>
          </p:cNvPr>
          <p:cNvSpPr txBox="1"/>
          <p:nvPr/>
        </p:nvSpPr>
        <p:spPr>
          <a:xfrm>
            <a:off x="866366" y="2442304"/>
            <a:ext cx="1591311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dirty="0"/>
              <a:t>Parameter 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1ACE6A-1D34-0B42-951B-CBD09068A617}"/>
              </a:ext>
            </a:extLst>
          </p:cNvPr>
          <p:cNvSpPr txBox="1"/>
          <p:nvPr/>
        </p:nvSpPr>
        <p:spPr>
          <a:xfrm>
            <a:off x="866365" y="2848073"/>
            <a:ext cx="1591311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dirty="0"/>
              <a:t>Parameter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FD0B3C-7006-604A-9570-76DDB0570B8E}"/>
              </a:ext>
            </a:extLst>
          </p:cNvPr>
          <p:cNvSpPr txBox="1"/>
          <p:nvPr/>
        </p:nvSpPr>
        <p:spPr>
          <a:xfrm>
            <a:off x="866365" y="3259908"/>
            <a:ext cx="1591311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dirty="0"/>
              <a:t>Parameter 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2F1076-C4E6-1846-8578-9C8C3A5232EF}"/>
              </a:ext>
            </a:extLst>
          </p:cNvPr>
          <p:cNvSpPr txBox="1"/>
          <p:nvPr/>
        </p:nvSpPr>
        <p:spPr>
          <a:xfrm>
            <a:off x="866364" y="3672878"/>
            <a:ext cx="1591311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dirty="0"/>
              <a:t>…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52906B-0DD9-A942-8FB8-8FC98370BBA5}"/>
              </a:ext>
            </a:extLst>
          </p:cNvPr>
          <p:cNvSpPr txBox="1"/>
          <p:nvPr/>
        </p:nvSpPr>
        <p:spPr>
          <a:xfrm>
            <a:off x="3545749" y="2780591"/>
            <a:ext cx="1591311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dirty="0"/>
              <a:t>Data Converter</a:t>
            </a:r>
          </a:p>
          <a:p>
            <a:pPr algn="ctr"/>
            <a:r>
              <a:rPr lang="en-CH" dirty="0"/>
              <a:t>(to be written by the user)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AB1D8A-7B44-AF4A-9950-9982A57A1E72}"/>
              </a:ext>
            </a:extLst>
          </p:cNvPr>
          <p:cNvSpPr txBox="1"/>
          <p:nvPr/>
        </p:nvSpPr>
        <p:spPr>
          <a:xfrm>
            <a:off x="5793647" y="2904306"/>
            <a:ext cx="1591311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dirty="0"/>
              <a:t>“New” virtual parameter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69B5414-17F4-564B-96AE-2232D6ACFC82}"/>
              </a:ext>
            </a:extLst>
          </p:cNvPr>
          <p:cNvCxnSpPr/>
          <p:nvPr/>
        </p:nvCxnSpPr>
        <p:spPr>
          <a:xfrm>
            <a:off x="5318400" y="3181305"/>
            <a:ext cx="32528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FA91681-D667-634F-B473-2499B5BDC89F}"/>
              </a:ext>
            </a:extLst>
          </p:cNvPr>
          <p:cNvSpPr txBox="1"/>
          <p:nvPr/>
        </p:nvSpPr>
        <p:spPr>
          <a:xfrm>
            <a:off x="10148324" y="2565261"/>
            <a:ext cx="1591311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dirty="0"/>
              <a:t>JAPC-user (e.g. PyDA)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6732F6-817D-D248-ACA0-DDC66AE56E6E}"/>
              </a:ext>
            </a:extLst>
          </p:cNvPr>
          <p:cNvSpPr txBox="1"/>
          <p:nvPr/>
        </p:nvSpPr>
        <p:spPr>
          <a:xfrm>
            <a:off x="10148324" y="3409779"/>
            <a:ext cx="1591311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dirty="0"/>
              <a:t>NXCALS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610BF1D-CB28-2443-A5CC-EC336730A13F}"/>
              </a:ext>
            </a:extLst>
          </p:cNvPr>
          <p:cNvCxnSpPr>
            <a:cxnSpLocks/>
          </p:cNvCxnSpPr>
          <p:nvPr/>
        </p:nvCxnSpPr>
        <p:spPr>
          <a:xfrm flipV="1">
            <a:off x="9534112" y="2842261"/>
            <a:ext cx="495466" cy="27699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00E9BFE-DBF1-8D48-A36E-34FB006FCBA1}"/>
              </a:ext>
            </a:extLst>
          </p:cNvPr>
          <p:cNvCxnSpPr>
            <a:cxnSpLocks/>
          </p:cNvCxnSpPr>
          <p:nvPr/>
        </p:nvCxnSpPr>
        <p:spPr>
          <a:xfrm>
            <a:off x="9577989" y="3119259"/>
            <a:ext cx="451589" cy="42901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Brace 19">
            <a:extLst>
              <a:ext uri="{FF2B5EF4-FFF2-40B4-BE49-F238E27FC236}">
                <a16:creationId xmlns:a16="http://schemas.microsoft.com/office/drawing/2014/main" id="{461BE459-DBB1-F440-A3F4-6ECDB4FBB5DF}"/>
              </a:ext>
            </a:extLst>
          </p:cNvPr>
          <p:cNvSpPr/>
          <p:nvPr/>
        </p:nvSpPr>
        <p:spPr>
          <a:xfrm>
            <a:off x="2762121" y="2364794"/>
            <a:ext cx="651633" cy="1633021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0D34D4-C6E3-5643-8AB0-7FFA5E5949FA}"/>
              </a:ext>
            </a:extLst>
          </p:cNvPr>
          <p:cNvSpPr txBox="1"/>
          <p:nvPr/>
        </p:nvSpPr>
        <p:spPr>
          <a:xfrm rot="16200000">
            <a:off x="1959076" y="3023394"/>
            <a:ext cx="1805150" cy="33855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100" b="1" dirty="0">
                <a:solidFill>
                  <a:srgbClr val="FF0000"/>
                </a:solidFill>
              </a:rPr>
              <a:t>PyJapc(Scout)</a:t>
            </a:r>
          </a:p>
          <a:p>
            <a:pPr algn="ctr"/>
            <a:r>
              <a:rPr lang="en-CH" sz="1100" b="1" dirty="0">
                <a:solidFill>
                  <a:srgbClr val="FF0000"/>
                </a:solidFill>
              </a:rPr>
              <a:t> group subscription</a:t>
            </a:r>
            <a:endParaRPr lang="en-CH" sz="1100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3D6EC8-1A79-A540-99E5-C473C8D7CB7F}"/>
              </a:ext>
            </a:extLst>
          </p:cNvPr>
          <p:cNvSpPr txBox="1"/>
          <p:nvPr/>
        </p:nvSpPr>
        <p:spPr>
          <a:xfrm>
            <a:off x="7795070" y="2890499"/>
            <a:ext cx="1685999" cy="5539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dirty="0">
                <a:hlinkClick r:id="rId3"/>
              </a:rPr>
              <a:t>RDA republisher</a:t>
            </a:r>
            <a:endParaRPr lang="en-CH" dirty="0"/>
          </a:p>
          <a:p>
            <a:pPr algn="ctr"/>
            <a:r>
              <a:rPr lang="en-CH" dirty="0"/>
              <a:t>(M. </a:t>
            </a:r>
            <a:r>
              <a:rPr lang="en-GB" dirty="0"/>
              <a:t>Hostettler</a:t>
            </a:r>
            <a:r>
              <a:rPr lang="en-CH" dirty="0"/>
              <a:t>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25C307D-BAF2-4042-B021-332B09D89614}"/>
              </a:ext>
            </a:extLst>
          </p:cNvPr>
          <p:cNvCxnSpPr/>
          <p:nvPr/>
        </p:nvCxnSpPr>
        <p:spPr>
          <a:xfrm>
            <a:off x="7416744" y="3191440"/>
            <a:ext cx="32528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5072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CF492E-C107-B235-3E1E-81E6863A11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In the past (in MATLAB) we had the possibility to connect on demand a set of signals programmatically. </a:t>
            </a:r>
          </a:p>
          <a:p>
            <a:r>
              <a:rPr lang="en-CH" dirty="0"/>
              <a:t>There doesn’t seem to exist (yet) a PyOasis-like tool that does that:</a:t>
            </a:r>
          </a:p>
          <a:p>
            <a:pPr lvl="1"/>
            <a:r>
              <a:rPr lang="en-US" dirty="0"/>
              <a:t>Connect “MY.SIGNAL.XXX.YYY-AS”</a:t>
            </a:r>
          </a:p>
          <a:p>
            <a:pPr lvl="1"/>
            <a:r>
              <a:rPr lang="en-US" dirty="0"/>
              <a:t>Get Oasis Scope/Channel to which the signal is connected</a:t>
            </a:r>
          </a:p>
          <a:p>
            <a:pPr lvl="1"/>
            <a:r>
              <a:rPr lang="en-US" dirty="0"/>
              <a:t>Control the Scope settings (time base, scale, …)</a:t>
            </a:r>
          </a:p>
          <a:p>
            <a:pPr lvl="1"/>
            <a:r>
              <a:rPr lang="en-US" dirty="0"/>
              <a:t>Start acquisition (Get/Monitor) of Oasis Cannel</a:t>
            </a:r>
          </a:p>
          <a:p>
            <a:pPr lvl="1"/>
            <a:r>
              <a:rPr lang="en-US" dirty="0"/>
              <a:t>Disconnect “MY.SIGNAL.XXX.YYY-AS” to free resources</a:t>
            </a:r>
          </a:p>
          <a:p>
            <a:r>
              <a:rPr lang="en-US" dirty="0"/>
              <a:t>Maybe interesting to try an implementation within </a:t>
            </a:r>
            <a:r>
              <a:rPr lang="en-US" dirty="0" err="1"/>
              <a:t>PyJapcScout</a:t>
            </a:r>
            <a:r>
              <a:rPr lang="en-US" dirty="0"/>
              <a:t>?</a:t>
            </a:r>
          </a:p>
          <a:p>
            <a:pPr lvl="1"/>
            <a:endParaRPr lang="en-US" dirty="0"/>
          </a:p>
          <a:p>
            <a:pPr lvl="1"/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2F9589-9EC9-F91B-C231-C3C791BEC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Future - us: OASIS Signals Connection?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05CC42-1ACD-CF3A-9DBC-A103A1896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480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12150</TotalTime>
  <Words>1152</Words>
  <Application>Microsoft Macintosh PowerPoint</Application>
  <PresentationFormat>Widescreen</PresentationFormat>
  <Paragraphs>117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Andale Mono</vt:lpstr>
      <vt:lpstr>Arial</vt:lpstr>
      <vt:lpstr>Calibri</vt:lpstr>
      <vt:lpstr>Roboto</vt:lpstr>
      <vt:lpstr>Office Theme</vt:lpstr>
      <vt:lpstr>Some basic CERN frameworks available</vt:lpstr>
      <vt:lpstr>Our control system</vt:lpstr>
      <vt:lpstr>Appendix</vt:lpstr>
      <vt:lpstr>PyJapcScout concept</vt:lpstr>
      <vt:lpstr>PyJapcScout today</vt:lpstr>
      <vt:lpstr>A practical example using NXCALS and JAPC data</vt:lpstr>
      <vt:lpstr>Future - CCS: PyDA</vt:lpstr>
      <vt:lpstr>Future future: where to store (treated) MD data?  is a “fake” UCAP to re-publishing/log data an option?</vt:lpstr>
      <vt:lpstr>Future - us: OASIS Signals Connection?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Davide Gamba</dc:creator>
  <cp:lastModifiedBy>Davide Gamba</cp:lastModifiedBy>
  <cp:revision>128</cp:revision>
  <dcterms:created xsi:type="dcterms:W3CDTF">2020-01-14T21:34:38Z</dcterms:created>
  <dcterms:modified xsi:type="dcterms:W3CDTF">2025-02-12T14:23:54Z</dcterms:modified>
</cp:coreProperties>
</file>