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5"/>
    <p:restoredTop sz="94658"/>
  </p:normalViewPr>
  <p:slideViewPr>
    <p:cSldViewPr snapToGrid="0">
      <p:cViewPr varScale="1">
        <p:scale>
          <a:sx n="106" d="100"/>
          <a:sy n="106" d="100"/>
        </p:scale>
        <p:origin x="21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F3F3AB-1C8B-0E42-83D3-528072D81248}" type="datetimeFigureOut">
              <a:rPr lang="en-GR" smtClean="0"/>
              <a:t>4/3/25</a:t>
            </a:fld>
            <a:endParaRPr lang="en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0493C5-2F70-C745-A416-050A12A2FC6B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694228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1816A-5116-9AD2-8F1F-7F0963579A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19C2C9-3310-50B0-CE09-FF73D9EEB6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F92564-01CB-76C5-D7B9-4C2214812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12399-B9E7-5640-BB90-0D1760FA49EB}" type="datetime1">
              <a:rPr lang="en-US" smtClean="0"/>
              <a:t>3/4/25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E7B2B5-F736-39D0-755D-1BF35DF27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F5065-E12C-02D0-A8BF-97B7AF163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DCF4-3023-6942-844C-45C010CBBB2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99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780AD-46D1-B94F-2F99-3258F06D3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1B5F5F-6F9F-69DD-9525-7E2E57FD83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A666D1-FF88-C2AB-73B2-921A3D683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673E6-ECDA-0B4A-8A00-81067F2B46E1}" type="datetime1">
              <a:rPr lang="en-US" smtClean="0"/>
              <a:t>3/4/25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641702-43C9-30A9-8578-7E024E9CE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990403-73B9-0D2A-E8CC-28E85FCC2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DCF4-3023-6942-844C-45C010CBBB2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979401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4994FA-559E-7E24-17BB-37706D32DA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4A758D-1DC2-4424-C7C2-279A4AB6AD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D1C738-83F8-2CF0-F373-08F8AB22C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E9F71-76CA-BB4A-9F8C-A07C64AD5FB5}" type="datetime1">
              <a:rPr lang="en-US" smtClean="0"/>
              <a:t>3/4/25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B223A8-9FDE-9F3F-E3FA-4D0EFDD2B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E93B6-AA13-093B-1B7A-077337CA4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DCF4-3023-6942-844C-45C010CBBB2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382064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B031A-0BDF-D866-FBFB-B21B636E9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86D3A3-0122-4E92-08D3-EF8A53EA3F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B911F8-AE29-3D41-A419-5C2E2B679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E1456-5261-6948-8AD4-78DF312D9D12}" type="datetime1">
              <a:rPr lang="en-US" smtClean="0"/>
              <a:t>3/4/25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3FF9F4-FD1E-F8C3-06C0-F220E0416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D5AD45-6075-BC77-1928-ACD98F997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DCF4-3023-6942-844C-45C010CBBB2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348268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78618-BC84-F7B3-CC72-1C5FB7039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C5FA2B-FD31-1E25-D0A8-F7EB6B950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41CE8-DC68-515C-6804-FCBF89204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5263A-B898-1F4F-912D-F969E313ADCD}" type="datetime1">
              <a:rPr lang="en-US" smtClean="0"/>
              <a:t>3/4/25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85DB5-3410-C4CD-2994-E6A773E9D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C2FC8-050B-7F91-6D9F-E6793BB92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DCF4-3023-6942-844C-45C010CBBB2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4725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D369B-3941-CA8B-AA9F-4BE2658C8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37241-6886-4A82-F85F-3E0F170C72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2C54F3-04CB-7D78-CCA1-CF2701981D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6CC818-94F0-6BD1-3A4F-E4DCE0940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7959-A3D4-F94D-B0CF-98DAC2C48D22}" type="datetime1">
              <a:rPr lang="en-US" smtClean="0"/>
              <a:t>3/4/25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0B2784-0A77-3E13-4A52-432883C6D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25A692-A192-E78F-AD80-75214AE6F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DCF4-3023-6942-844C-45C010CBBB2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092147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19974-C06B-7F8B-BABD-F39FDB411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980E3D-A33C-5613-2E95-AE9955E1F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300F82-9C87-3727-F24E-C93D1D6915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49E6C6-1514-BFDB-AFBA-68F19CE09C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B081D9-BC1A-0C40-9908-2D309BE806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FAB854-A083-C61A-20FF-D1FFCF152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FB95B-3E9C-7848-9AF0-5A89D576890D}" type="datetime1">
              <a:rPr lang="en-US" smtClean="0"/>
              <a:t>3/4/25</a:t>
            </a:fld>
            <a:endParaRPr lang="en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9E4F53-2092-7587-A517-CEB0453D6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AAB9EB-EAF5-2302-F656-190B26136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DCF4-3023-6942-844C-45C010CBBB2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011039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75D75-96C3-62EF-AD72-0A685355F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63BE58-FBC4-F218-AC42-280E08AC0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9A552-F91F-3345-B4AB-CBEA139E64DD}" type="datetime1">
              <a:rPr lang="en-US" smtClean="0"/>
              <a:t>3/4/25</a:t>
            </a:fld>
            <a:endParaRPr lang="en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879AE2-0597-2857-1033-1D1AD34AA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6D4E0D-A43F-6543-CF66-CC8AAAD92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DCF4-3023-6942-844C-45C010CBBB2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23210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1A3DDB-D85B-CF08-D1AD-15A180B0E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8D2A-B3BF-3D4D-A963-B7B1ABD881D0}" type="datetime1">
              <a:rPr lang="en-US" smtClean="0"/>
              <a:t>3/4/25</a:t>
            </a:fld>
            <a:endParaRPr lang="en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808E3C-3E27-5BD7-60CD-D6AC077FC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CDF48E-F9AA-6078-39B5-A55413623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DCF4-3023-6942-844C-45C010CBBB2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680134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748C0-62C6-08B4-2067-CBE8BB27B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7EC39-6026-87B4-21C9-C2602EB116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07657C-D62F-C2A4-B2CE-086D4F1C86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AD5FF1-6CE1-8B88-DEA5-B35655F56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FE19-8DAF-6F44-8A7E-09FD4859CEFE}" type="datetime1">
              <a:rPr lang="en-US" smtClean="0"/>
              <a:t>3/4/25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43C68-82E4-34E3-CA73-4C3A1CBDB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5E8688-D5E3-8F2C-405C-62AD233A0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DCF4-3023-6942-844C-45C010CBBB2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032126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C8C6A-3D81-323E-E6F1-CC19FA838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73F231-5AFA-F79D-3F5C-106FCD5B71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F02A17-CF64-B09C-8838-60BB366E35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315844-AEA1-2080-801E-5DB46A47F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A4443-C7E7-7C4E-9A38-B4314BB4657B}" type="datetime1">
              <a:rPr lang="en-US" smtClean="0"/>
              <a:t>3/4/25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0D2458-E08C-029E-6EEF-C38E723B4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DA0BC4-107F-B207-96D5-F5F84FB41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CDCF4-3023-6942-844C-45C010CBBB2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025815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2718FC-BC46-D87E-D83C-8E737E91C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7F7756-51D4-3136-F9DE-39B6625006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AC7732-BD0E-BE65-6C11-EEA7FC5721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830A5E-BD9F-3145-ACC6-C95327E00C4E}" type="datetime1">
              <a:rPr lang="en-US" smtClean="0"/>
              <a:t>3/4/25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0D3961-2280-3CA5-2D8F-AFA880FE6A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B0181D-426C-AD1E-39A6-45694A87AD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2CDCF4-3023-6942-844C-45C010CBBB2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523500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npl.physics.uoi.gr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291787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65C58-7A62-4B3F-A589-8D6D121D30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1916" y="651831"/>
            <a:ext cx="9208168" cy="23876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DAQ related conclusions from the </a:t>
            </a:r>
            <a:r>
              <a:rPr lang="en-US" b="1" dirty="0" err="1">
                <a:solidFill>
                  <a:srgbClr val="0070C0"/>
                </a:solidFill>
              </a:rPr>
              <a:t>n_TOF</a:t>
            </a:r>
            <a:r>
              <a:rPr lang="en-US" b="1" dirty="0">
                <a:solidFill>
                  <a:srgbClr val="0070C0"/>
                </a:solidFill>
              </a:rPr>
              <a:t> detector WG</a:t>
            </a:r>
            <a:endParaRPr lang="en-GR" b="1" dirty="0">
              <a:solidFill>
                <a:srgbClr val="0070C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AA587C-67B3-F305-22B2-1DDCC98455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8917459" cy="1114342"/>
          </a:xfrm>
        </p:spPr>
        <p:txBody>
          <a:bodyPr>
            <a:normAutofit fontScale="92500" lnSpcReduction="10000"/>
          </a:bodyPr>
          <a:lstStyle/>
          <a:p>
            <a:r>
              <a:rPr lang="en-GR" sz="3000" dirty="0">
                <a:solidFill>
                  <a:srgbClr val="0070C0"/>
                </a:solidFill>
              </a:rPr>
              <a:t>Nikolas Patronis</a:t>
            </a:r>
          </a:p>
          <a:p>
            <a:r>
              <a:rPr lang="en-GR" sz="1700" dirty="0">
                <a:solidFill>
                  <a:srgbClr val="0070C0"/>
                </a:solidFill>
              </a:rPr>
              <a:t>Department of Physics, University of Ioaanina</a:t>
            </a:r>
          </a:p>
          <a:p>
            <a:r>
              <a:rPr lang="en-GB" sz="1700" dirty="0">
                <a:solidFill>
                  <a:srgbClr val="0070C0"/>
                </a:solidFill>
                <a:hlinkClick r:id="rId2"/>
              </a:rPr>
              <a:t>https://</a:t>
            </a:r>
            <a:r>
              <a:rPr lang="en-GB" sz="1700" dirty="0" err="1">
                <a:solidFill>
                  <a:srgbClr val="0070C0"/>
                </a:solidFill>
                <a:hlinkClick r:id="rId2"/>
              </a:rPr>
              <a:t>npl.physics.uoi.gr</a:t>
            </a:r>
            <a:endParaRPr lang="en-GR" sz="1700" dirty="0">
              <a:solidFill>
                <a:srgbClr val="0070C0"/>
              </a:solidFill>
            </a:endParaRPr>
          </a:p>
        </p:txBody>
      </p:sp>
      <p:pic>
        <p:nvPicPr>
          <p:cNvPr id="4" name="Google Shape;214;p1" descr="CERN – Logos Download">
            <a:extLst>
              <a:ext uri="{FF2B5EF4-FFF2-40B4-BE49-F238E27FC236}">
                <a16:creationId xmlns:a16="http://schemas.microsoft.com/office/drawing/2014/main" id="{E006588E-F10E-D154-B269-589F6F80AED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2795" y="5559972"/>
            <a:ext cx="1015889" cy="10114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216;p1">
            <a:extLst>
              <a:ext uri="{FF2B5EF4-FFF2-40B4-BE49-F238E27FC236}">
                <a16:creationId xmlns:a16="http://schemas.microsoft.com/office/drawing/2014/main" id="{D8756D71-9B2C-AE3F-A38E-1C460FFE244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10808" y="5445748"/>
            <a:ext cx="1678419" cy="1239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University of Ioannina">
            <a:extLst>
              <a:ext uri="{FF2B5EF4-FFF2-40B4-BE49-F238E27FC236}">
                <a16:creationId xmlns:a16="http://schemas.microsoft.com/office/drawing/2014/main" id="{B21EED72-E6C4-4170-B66D-0AAA4565B8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035" y="5566733"/>
            <a:ext cx="2558438" cy="100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4604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FBBAD-F39A-A4EE-D3D3-D326B8B35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9155" y="0"/>
            <a:ext cx="7412991" cy="1325563"/>
          </a:xfrm>
        </p:spPr>
        <p:txBody>
          <a:bodyPr/>
          <a:lstStyle/>
          <a:p>
            <a:r>
              <a:rPr lang="en-US" b="1" dirty="0" err="1">
                <a:solidFill>
                  <a:srgbClr val="0070C0"/>
                </a:solidFill>
              </a:rPr>
              <a:t>n_TOF</a:t>
            </a:r>
            <a:r>
              <a:rPr lang="en-US" b="1" dirty="0">
                <a:solidFill>
                  <a:srgbClr val="0070C0"/>
                </a:solidFill>
              </a:rPr>
              <a:t> detector developments</a:t>
            </a:r>
            <a:endParaRPr lang="en-GR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556EF5-05B7-688A-2131-52C727E578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176" y="1690687"/>
            <a:ext cx="11639650" cy="4709124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Full report here: </a:t>
            </a:r>
            <a:r>
              <a:rPr lang="en-GB" dirty="0">
                <a:solidFill>
                  <a:srgbClr val="0070C0"/>
                </a:solidFill>
                <a:hlinkClick r:id="rId2"/>
              </a:rPr>
              <a:t>https://cds.cern.ch/record/2917870</a:t>
            </a: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r>
              <a:rPr lang="en-GR" b="1" dirty="0">
                <a:solidFill>
                  <a:srgbClr val="0070C0"/>
                </a:solidFill>
              </a:rPr>
              <a:t>Detector developmets:</a:t>
            </a:r>
          </a:p>
          <a:p>
            <a:pPr lvl="1"/>
            <a:r>
              <a:rPr lang="en-GR" b="1" dirty="0">
                <a:solidFill>
                  <a:srgbClr val="0070C0"/>
                </a:solidFill>
              </a:rPr>
              <a:t>(n,</a:t>
            </a:r>
            <a:r>
              <a:rPr lang="el-GR" b="1" dirty="0">
                <a:solidFill>
                  <a:srgbClr val="0070C0"/>
                </a:solidFill>
              </a:rPr>
              <a:t>γ)</a:t>
            </a:r>
            <a:r>
              <a:rPr lang="en-US" b="1" dirty="0">
                <a:solidFill>
                  <a:srgbClr val="0070C0"/>
                </a:solidFill>
              </a:rPr>
              <a:t>:</a:t>
            </a:r>
            <a:r>
              <a:rPr lang="el-GR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7 detectors (Stilbene, d-stilbene, LaBr3/LaCl3, </a:t>
            </a:r>
            <a:r>
              <a:rPr lang="en-US" dirty="0" err="1">
                <a:solidFill>
                  <a:srgbClr val="0070C0"/>
                </a:solidFill>
              </a:rPr>
              <a:t>HPGe</a:t>
            </a:r>
            <a:r>
              <a:rPr lang="en-US" dirty="0">
                <a:solidFill>
                  <a:srgbClr val="0070C0"/>
                </a:solidFill>
              </a:rPr>
              <a:t>,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High Eff TED, Highly Segmented TAC)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GB" b="1" dirty="0">
                <a:solidFill>
                  <a:srgbClr val="0070C0"/>
                </a:solidFill>
              </a:rPr>
              <a:t>F</a:t>
            </a:r>
            <a:r>
              <a:rPr lang="en-GR" b="1" dirty="0">
                <a:solidFill>
                  <a:srgbClr val="0070C0"/>
                </a:solidFill>
              </a:rPr>
              <a:t>ission: </a:t>
            </a:r>
            <a:r>
              <a:rPr lang="en-GR" dirty="0">
                <a:solidFill>
                  <a:srgbClr val="0070C0"/>
                </a:solidFill>
              </a:rPr>
              <a:t> 3 detectors (FiFI, Compact Fission Detector, X-Y uMegas)</a:t>
            </a:r>
          </a:p>
          <a:p>
            <a:pPr lvl="1"/>
            <a:r>
              <a:rPr lang="en-GB" b="1" dirty="0">
                <a:solidFill>
                  <a:srgbClr val="0070C0"/>
                </a:solidFill>
              </a:rPr>
              <a:t>(n</a:t>
            </a:r>
            <a:r>
              <a:rPr lang="en-GR" b="1" dirty="0">
                <a:solidFill>
                  <a:srgbClr val="0070C0"/>
                </a:solidFill>
              </a:rPr>
              <a:t>,lcp):</a:t>
            </a:r>
            <a:r>
              <a:rPr lang="en-GR" dirty="0">
                <a:solidFill>
                  <a:srgbClr val="0070C0"/>
                </a:solidFill>
              </a:rPr>
              <a:t> 4 detectors (High Solid angle Si detector array, GEMpix, DDX, High eff. Silicon telescope)</a:t>
            </a:r>
          </a:p>
          <a:p>
            <a:pPr lvl="1"/>
            <a:r>
              <a:rPr lang="en-GR" b="1" dirty="0">
                <a:solidFill>
                  <a:srgbClr val="0070C0"/>
                </a:solidFill>
              </a:rPr>
              <a:t>(n,el), (n,n’), (n,xn): </a:t>
            </a:r>
            <a:r>
              <a:rPr lang="en-GR" dirty="0">
                <a:solidFill>
                  <a:srgbClr val="0070C0"/>
                </a:solidFill>
              </a:rPr>
              <a:t>3 detectors (</a:t>
            </a:r>
            <a:r>
              <a:rPr lang="en-US" dirty="0">
                <a:solidFill>
                  <a:srgbClr val="0070C0"/>
                </a:solidFill>
              </a:rPr>
              <a:t>LaBr3/LaCl3, </a:t>
            </a:r>
            <a:r>
              <a:rPr lang="en-US" dirty="0" err="1">
                <a:solidFill>
                  <a:srgbClr val="0070C0"/>
                </a:solidFill>
              </a:rPr>
              <a:t>HPGe</a:t>
            </a:r>
            <a:r>
              <a:rPr lang="en-US" dirty="0">
                <a:solidFill>
                  <a:srgbClr val="0070C0"/>
                </a:solidFill>
              </a:rPr>
              <a:t>, Stilbene)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Other:</a:t>
            </a:r>
            <a:r>
              <a:rPr lang="en-US" dirty="0">
                <a:solidFill>
                  <a:srgbClr val="0070C0"/>
                </a:solidFill>
              </a:rPr>
              <a:t> 3 detectors (Diamond, Re-TOF,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Fibres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neutron detector</a:t>
            </a:r>
            <a:r>
              <a:rPr lang="en-US" dirty="0">
                <a:solidFill>
                  <a:srgbClr val="0070C0"/>
                </a:solidFill>
              </a:rPr>
              <a:t>)</a:t>
            </a:r>
            <a:endParaRPr lang="en-GR" dirty="0">
              <a:solidFill>
                <a:srgbClr val="0070C0"/>
              </a:solidFill>
            </a:endParaRPr>
          </a:p>
          <a:p>
            <a:endParaRPr lang="en-GR" dirty="0">
              <a:solidFill>
                <a:srgbClr val="0070C0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8F18FB-CFD7-E0E8-B220-B7A63FA63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0222" y="6399811"/>
            <a:ext cx="854693" cy="365125"/>
          </a:xfrm>
        </p:spPr>
        <p:txBody>
          <a:bodyPr/>
          <a:lstStyle/>
          <a:p>
            <a:fld id="{8F2CDCF4-3023-6942-844C-45C010CBBB2C}" type="slidenum">
              <a:rPr lang="en-GR" sz="1400" smtClean="0">
                <a:solidFill>
                  <a:srgbClr val="0070C0"/>
                </a:solidFill>
              </a:rPr>
              <a:t>2</a:t>
            </a:fld>
            <a:endParaRPr lang="en-GR" sz="140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444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9E66D3-0B0E-40AF-AFA4-1BEE556BCD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C3135C-F544-60AC-F820-EEFED574A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0222" y="6399811"/>
            <a:ext cx="854693" cy="365125"/>
          </a:xfrm>
        </p:spPr>
        <p:txBody>
          <a:bodyPr/>
          <a:lstStyle/>
          <a:p>
            <a:fld id="{8F2CDCF4-3023-6942-844C-45C010CBBB2C}" type="slidenum">
              <a:rPr lang="en-GR" sz="1400" smtClean="0">
                <a:solidFill>
                  <a:srgbClr val="0070C0"/>
                </a:solidFill>
              </a:rPr>
              <a:t>3</a:t>
            </a:fld>
            <a:endParaRPr lang="en-GR" sz="1400">
              <a:solidFill>
                <a:srgbClr val="0070C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FF2D15-C264-B9CE-EC3C-90360D1574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471" y="2330532"/>
            <a:ext cx="11817056" cy="219693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CA598E1-90E5-0C2E-276C-97EA85D46FF7}"/>
              </a:ext>
            </a:extLst>
          </p:cNvPr>
          <p:cNvSpPr txBox="1">
            <a:spLocks/>
          </p:cNvSpPr>
          <p:nvPr/>
        </p:nvSpPr>
        <p:spPr>
          <a:xfrm>
            <a:off x="1870361" y="95003"/>
            <a:ext cx="8849776" cy="16573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70C0"/>
                </a:solidFill>
              </a:rPr>
              <a:t>New Physics avenues:</a:t>
            </a:r>
          </a:p>
          <a:p>
            <a:r>
              <a:rPr lang="en-US" b="1" dirty="0" err="1">
                <a:solidFill>
                  <a:srgbClr val="0070C0"/>
                </a:solidFill>
              </a:rPr>
              <a:t>n_TOF</a:t>
            </a:r>
            <a:r>
              <a:rPr lang="en-US" b="1" dirty="0">
                <a:solidFill>
                  <a:srgbClr val="0070C0"/>
                </a:solidFill>
              </a:rPr>
              <a:t> is expanding </a:t>
            </a:r>
            <a:r>
              <a:rPr lang="en-US" dirty="0">
                <a:solidFill>
                  <a:srgbClr val="0070C0"/>
                </a:solidFill>
              </a:rPr>
              <a:t>in all dimensions! </a:t>
            </a:r>
            <a:endParaRPr lang="en-GR" dirty="0">
              <a:solidFill>
                <a:srgbClr val="0070C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0B126F2-10C3-4B06-1242-096C32B69081}"/>
              </a:ext>
            </a:extLst>
          </p:cNvPr>
          <p:cNvSpPr/>
          <p:nvPr/>
        </p:nvSpPr>
        <p:spPr>
          <a:xfrm>
            <a:off x="187471" y="3224978"/>
            <a:ext cx="2789645" cy="1302489"/>
          </a:xfrm>
          <a:prstGeom prst="rect">
            <a:avLst/>
          </a:prstGeom>
          <a:solidFill>
            <a:schemeClr val="accent6">
              <a:lumMod val="40000"/>
              <a:lumOff val="60000"/>
              <a:alpha val="45141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628080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8877AF-4251-D384-2B9D-1F56D8EDB3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9A73E2-16C4-6415-26E3-82BE77BE0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0222" y="6399811"/>
            <a:ext cx="854693" cy="365125"/>
          </a:xfrm>
        </p:spPr>
        <p:txBody>
          <a:bodyPr/>
          <a:lstStyle/>
          <a:p>
            <a:fld id="{8F2CDCF4-3023-6942-844C-45C010CBBB2C}" type="slidenum">
              <a:rPr lang="en-GR" sz="1400" smtClean="0">
                <a:solidFill>
                  <a:srgbClr val="0070C0"/>
                </a:solidFill>
              </a:rPr>
              <a:t>4</a:t>
            </a:fld>
            <a:endParaRPr lang="en-GR" sz="1400">
              <a:solidFill>
                <a:srgbClr val="0070C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42536-B28E-3B1F-34CE-EF8A579F7F17}"/>
              </a:ext>
            </a:extLst>
          </p:cNvPr>
          <p:cNvSpPr txBox="1">
            <a:spLocks/>
          </p:cNvSpPr>
          <p:nvPr/>
        </p:nvSpPr>
        <p:spPr>
          <a:xfrm>
            <a:off x="3164771" y="0"/>
            <a:ext cx="6063449" cy="1657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70C0"/>
                </a:solidFill>
              </a:rPr>
              <a:t>DAQ related conclusions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CFEC6E5-B30E-D790-62E7-E53852EFF0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176" y="1690687"/>
            <a:ext cx="11639650" cy="4709124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General conclusions:  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Increasing need to record an ever-expanding array of observables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High efficiency comes with higher detector volumes and highly segmented detection setups</a:t>
            </a:r>
          </a:p>
          <a:p>
            <a:r>
              <a:rPr lang="en-GR" b="1" dirty="0">
                <a:solidFill>
                  <a:srgbClr val="0070C0"/>
                </a:solidFill>
              </a:rPr>
              <a:t>Examples of </a:t>
            </a:r>
            <a:r>
              <a:rPr lang="en-GR" b="1" u="sng" dirty="0">
                <a:solidFill>
                  <a:srgbClr val="0070C0"/>
                </a:solidFill>
              </a:rPr>
              <a:t>previous</a:t>
            </a:r>
            <a:r>
              <a:rPr lang="en-GR" b="1" dirty="0">
                <a:solidFill>
                  <a:srgbClr val="0070C0"/>
                </a:solidFill>
              </a:rPr>
              <a:t> DAQ challenging cases: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Fission chamber  coupled with TAC: </a:t>
            </a:r>
            <a:r>
              <a:rPr lang="en-US" dirty="0">
                <a:solidFill>
                  <a:srgbClr val="0070C0"/>
                </a:solidFill>
              </a:rPr>
              <a:t>45 channels (2022), data transfer issues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Re-TOF/PPAC: </a:t>
            </a:r>
            <a:r>
              <a:rPr lang="en-US" dirty="0">
                <a:solidFill>
                  <a:srgbClr val="0070C0"/>
                </a:solidFill>
              </a:rPr>
              <a:t>51 channels (2024)</a:t>
            </a:r>
            <a:endParaRPr lang="en-GR" dirty="0">
              <a:solidFill>
                <a:srgbClr val="0070C0"/>
              </a:solidFill>
            </a:endParaRPr>
          </a:p>
          <a:p>
            <a:pPr lvl="1"/>
            <a:r>
              <a:rPr lang="en-GR" b="1" dirty="0">
                <a:solidFill>
                  <a:srgbClr val="0070C0"/>
                </a:solidFill>
              </a:rPr>
              <a:t>Stilbene, LaBr3: </a:t>
            </a:r>
            <a:r>
              <a:rPr lang="en-US" dirty="0">
                <a:solidFill>
                  <a:srgbClr val="0070C0"/>
                </a:solidFill>
              </a:rPr>
              <a:t>Rate of digitalization on the limit</a:t>
            </a:r>
          </a:p>
          <a:p>
            <a:pPr marL="0" indent="0">
              <a:buNone/>
            </a:pPr>
            <a:endParaRPr lang="en-G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065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EB759-C5BC-D292-FE87-C3EA03A43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234516-C697-0A74-BFC8-EB8A1E067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0222" y="6399811"/>
            <a:ext cx="854693" cy="365125"/>
          </a:xfrm>
        </p:spPr>
        <p:txBody>
          <a:bodyPr/>
          <a:lstStyle/>
          <a:p>
            <a:fld id="{8F2CDCF4-3023-6942-844C-45C010CBBB2C}" type="slidenum">
              <a:rPr lang="en-GR" sz="1400" smtClean="0">
                <a:solidFill>
                  <a:srgbClr val="0070C0"/>
                </a:solidFill>
              </a:rPr>
              <a:t>5</a:t>
            </a:fld>
            <a:endParaRPr lang="en-GR" sz="1400">
              <a:solidFill>
                <a:srgbClr val="0070C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FEB7FF-6E24-3CBF-242D-B3C6C569A1F2}"/>
              </a:ext>
            </a:extLst>
          </p:cNvPr>
          <p:cNvSpPr txBox="1">
            <a:spLocks/>
          </p:cNvSpPr>
          <p:nvPr/>
        </p:nvSpPr>
        <p:spPr>
          <a:xfrm>
            <a:off x="3164772" y="0"/>
            <a:ext cx="6087512" cy="1657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70C0"/>
                </a:solidFill>
              </a:rPr>
              <a:t>DAQ related conclusions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A0CB7EA-24F4-52B5-EC42-FF8D7ACB15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176" y="1690687"/>
            <a:ext cx="11630150" cy="4709124"/>
          </a:xfrm>
        </p:spPr>
        <p:txBody>
          <a:bodyPr>
            <a:normAutofit fontScale="85000" lnSpcReduction="2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Considering some future detector setups, e.g. : 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High solid angle silicon detector array (&gt;160 channels)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Highly Segmented Calorimeter (&gt;200 channels)</a:t>
            </a:r>
          </a:p>
          <a:p>
            <a:r>
              <a:rPr lang="en-GB" b="1" dirty="0">
                <a:solidFill>
                  <a:srgbClr val="0070C0"/>
                </a:solidFill>
              </a:rPr>
              <a:t>In general: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70C0"/>
                </a:solidFill>
              </a:rPr>
              <a:t> Segmentation/granularity is the way to overcome  </a:t>
            </a:r>
            <a:r>
              <a:rPr lang="el-GR" dirty="0">
                <a:solidFill>
                  <a:srgbClr val="0070C0"/>
                </a:solidFill>
              </a:rPr>
              <a:t>γ-</a:t>
            </a:r>
            <a:r>
              <a:rPr lang="en-US" dirty="0">
                <a:solidFill>
                  <a:srgbClr val="0070C0"/>
                </a:solidFill>
              </a:rPr>
              <a:t>flash issues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70C0"/>
                </a:solidFill>
              </a:rPr>
              <a:t>Higher solid angle/detection efficiency is always welcome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70C0"/>
                </a:solidFill>
              </a:rPr>
              <a:t>Higher sampling rate is welcome</a:t>
            </a:r>
            <a:r>
              <a:rPr lang="el-GR" dirty="0">
                <a:solidFill>
                  <a:srgbClr val="0070C0"/>
                </a:solidFill>
              </a:rPr>
              <a:t> (</a:t>
            </a:r>
            <a:r>
              <a:rPr lang="en-US" dirty="0">
                <a:solidFill>
                  <a:srgbClr val="0070C0"/>
                </a:solidFill>
              </a:rPr>
              <a:t> e.g. LaBr3, Stilbene, plastic)</a:t>
            </a:r>
            <a:endParaRPr lang="en-GB" dirty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r>
              <a:rPr lang="en-GR" b="1" dirty="0">
                <a:solidFill>
                  <a:srgbClr val="0070C0"/>
                </a:solidFill>
              </a:rPr>
              <a:t>Our </a:t>
            </a:r>
            <a:r>
              <a:rPr lang="en-GB" b="1" noProof="1">
                <a:solidFill>
                  <a:srgbClr val="0070C0"/>
                </a:solidFill>
              </a:rPr>
              <a:t>recommendations</a:t>
            </a:r>
            <a:r>
              <a:rPr lang="en-GR" b="1" dirty="0">
                <a:solidFill>
                  <a:srgbClr val="0070C0"/>
                </a:solidFill>
              </a:rPr>
              <a:t>/our wishful thinking: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256 channels for each EAR </a:t>
            </a:r>
          </a:p>
          <a:p>
            <a:pPr lvl="1"/>
            <a:r>
              <a:rPr lang="en-GR" dirty="0">
                <a:solidFill>
                  <a:srgbClr val="0070C0"/>
                </a:solidFill>
              </a:rPr>
              <a:t>4Gs/s 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Data transfer bandwidth 2-3 times faster than the existing one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Upgrades  across the entire CERN data storage chain</a:t>
            </a:r>
          </a:p>
          <a:p>
            <a:pPr marL="457200" lvl="1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r>
              <a:rPr lang="en-US" b="1" dirty="0">
                <a:solidFill>
                  <a:srgbClr val="0070C0"/>
                </a:solidFill>
              </a:rPr>
              <a:t>Future setups with more and specific needs can be operated with individual/dedicated DAQ systems based on FPGA’s or ASIC (e.g. </a:t>
            </a:r>
            <a:r>
              <a:rPr lang="en-US" b="1">
                <a:solidFill>
                  <a:srgbClr val="0070C0"/>
                </a:solidFill>
              </a:rPr>
              <a:t>iTED)</a:t>
            </a:r>
            <a:endParaRPr lang="en-GR" b="1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R" dirty="0">
              <a:solidFill>
                <a:srgbClr val="0070C0"/>
              </a:solidFill>
            </a:endParaRP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E28FF5F7-3931-F8B8-A136-CEC647AB2BA4}"/>
              </a:ext>
            </a:extLst>
          </p:cNvPr>
          <p:cNvSpPr/>
          <p:nvPr/>
        </p:nvSpPr>
        <p:spPr>
          <a:xfrm>
            <a:off x="7641771" y="2730137"/>
            <a:ext cx="379615" cy="914400"/>
          </a:xfrm>
          <a:prstGeom prst="rightBrace">
            <a:avLst/>
          </a:prstGeom>
          <a:ln w="4762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A5ACB0-2F56-8158-DB67-FDDBE621844D}"/>
              </a:ext>
            </a:extLst>
          </p:cNvPr>
          <p:cNvSpPr txBox="1"/>
          <p:nvPr/>
        </p:nvSpPr>
        <p:spPr>
          <a:xfrm>
            <a:off x="8125098" y="2721207"/>
            <a:ext cx="2116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M</a:t>
            </a:r>
            <a:r>
              <a:rPr lang="en-CH" dirty="0">
                <a:solidFill>
                  <a:srgbClr val="0070C0"/>
                </a:solidFill>
              </a:rPr>
              <a:t>ore channels &amp; higher sampling rate is welcome</a:t>
            </a:r>
          </a:p>
        </p:txBody>
      </p:sp>
    </p:spTree>
    <p:extLst>
      <p:ext uri="{BB962C8B-B14F-4D97-AF65-F5344CB8AC3E}">
        <p14:creationId xmlns:p14="http://schemas.microsoft.com/office/powerpoint/2010/main" val="1215857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6D77AD-8E11-4E3E-8752-9C0C550D7F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294FDC-1120-5477-9476-29DB7B088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0222" y="6399811"/>
            <a:ext cx="854693" cy="365125"/>
          </a:xfrm>
        </p:spPr>
        <p:txBody>
          <a:bodyPr/>
          <a:lstStyle/>
          <a:p>
            <a:fld id="{8F2CDCF4-3023-6942-844C-45C010CBBB2C}" type="slidenum">
              <a:rPr lang="en-GR" sz="1400" smtClean="0">
                <a:solidFill>
                  <a:srgbClr val="0070C0"/>
                </a:solidFill>
              </a:rPr>
              <a:t>6</a:t>
            </a:fld>
            <a:endParaRPr lang="en-GR" sz="1400">
              <a:solidFill>
                <a:srgbClr val="0070C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661B653-7B43-E684-52D5-B1F6A69377C7}"/>
              </a:ext>
            </a:extLst>
          </p:cNvPr>
          <p:cNvSpPr txBox="1">
            <a:spLocks/>
          </p:cNvSpPr>
          <p:nvPr/>
        </p:nvSpPr>
        <p:spPr>
          <a:xfrm>
            <a:off x="4724384" y="2669875"/>
            <a:ext cx="2743231" cy="15182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70C0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850192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5703</TotalTime>
  <Words>386</Words>
  <Application>Microsoft Macintosh PowerPoint</Application>
  <PresentationFormat>Widescreen</PresentationFormat>
  <Paragraphs>46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Courier New</vt:lpstr>
      <vt:lpstr>Office Theme</vt:lpstr>
      <vt:lpstr>DAQ related conclusions from the n_TOF detector WG</vt:lpstr>
      <vt:lpstr>n_TOF detector developments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ΝΙΚΟΛΑΟΣ ΠΑΤΡΩΝΗΣ</dc:creator>
  <cp:lastModifiedBy>ΝΙΚΟΛΑΟΣ ΠΑΤΡΩΝΗΣ</cp:lastModifiedBy>
  <cp:revision>19</cp:revision>
  <dcterms:created xsi:type="dcterms:W3CDTF">2024-11-20T07:52:23Z</dcterms:created>
  <dcterms:modified xsi:type="dcterms:W3CDTF">2025-03-04T08:21:37Z</dcterms:modified>
</cp:coreProperties>
</file>