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21" r:id="rId2"/>
    <p:sldId id="331" r:id="rId3"/>
    <p:sldId id="332" r:id="rId4"/>
    <p:sldId id="333" r:id="rId5"/>
    <p:sldId id="334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F7FA6B7-8A3D-7F1A-2CF3-C7B3C447C84F}" name="Mahmoud Abdel Hafiz" initials="MAH" userId="S::mahmoud.abdel.hafiz@cern.ch::98490b38-4a32-40b7-a932-7739c7ca5af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F2F2F"/>
    <a:srgbClr val="CA6B0C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7" autoAdjust="0"/>
    <p:restoredTop sz="94686"/>
  </p:normalViewPr>
  <p:slideViewPr>
    <p:cSldViewPr snapToGrid="0" snapToObjects="1">
      <p:cViewPr varScale="1">
        <p:scale>
          <a:sx n="142" d="100"/>
          <a:sy n="142" d="100"/>
        </p:scale>
        <p:origin x="112" y="5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9" d="100"/>
          <a:sy n="99" d="100"/>
        </p:scale>
        <p:origin x="279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8/10/relationships/authors" Target="authors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43B788C-17CD-4192-A827-E8B2D84FD1FC}" type="datetime1">
              <a:rPr lang="fr-FR" smtClean="0"/>
              <a:t>22/01/2025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7557C8D-1FF7-417B-A52F-01F7CCDD5176}" type="datetime1">
              <a:rPr lang="fr-FR" smtClean="0"/>
              <a:t>22/01/2025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6078675-4A40-4104-B965-772D0D9ADA95}" type="datetime1">
              <a:rPr lang="fr-FR" smtClean="0"/>
              <a:t>22/01/2025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AB6F7F4-271A-4C53-868F-CAC8BAF203B1}" type="datetime1">
              <a:rPr lang="fr-FR" smtClean="0"/>
              <a:t>22/01/2025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35F545A-F7B1-49F1-8CA5-0F28B5F54F7F}" type="datetime1">
              <a:rPr lang="fr-FR" smtClean="0"/>
              <a:t>22/01/2025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DA36F81-C898-4849-BCD8-3C1ED7787B34}" type="datetime1">
              <a:rPr lang="fr-FR" smtClean="0"/>
              <a:t>22/01/2025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C1F32C2-F572-419D-9A3A-96E206E1093E}" type="datetime1">
              <a:rPr lang="fr-FR" smtClean="0"/>
              <a:t>22/01/2025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14EDEDB-E898-4922-A702-3A06EB646FCE}" type="datetime1">
              <a:rPr lang="fr-FR" smtClean="0"/>
              <a:t>22/01/2025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E04BC-2B78-4FB6-A790-08682363ED98}" type="datetime1">
              <a:rPr lang="fr-FR" smtClean="0"/>
              <a:t>22/01/2025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52945-8D5D-4523-8AE4-202657C2C09E}" type="datetime1">
              <a:rPr lang="fr-FR" smtClean="0"/>
              <a:t>22/01/2025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19CDD-68EF-477C-8870-6BCBC4577CDD}" type="datetime1">
              <a:rPr lang="fr-FR" smtClean="0"/>
              <a:t>22/01/2025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3BD1-9613-4EBA-B691-399B7186B49F}" type="datetime1">
              <a:rPr lang="fr-FR" smtClean="0"/>
              <a:t>22/01/2025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26776" y="6376767"/>
            <a:ext cx="1542289" cy="365125"/>
          </a:xfrm>
        </p:spPr>
        <p:txBody>
          <a:bodyPr/>
          <a:lstStyle>
            <a:lvl1pPr algn="l">
              <a:defRPr/>
            </a:lvl1pPr>
          </a:lstStyle>
          <a:p>
            <a:fld id="{9A4CCD76-04FF-4B7A-AB41-9ABAD25B4AFB}" type="datetime1">
              <a:rPr lang="fr-FR" smtClean="0"/>
              <a:t>22/01/2025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14406" y="6376767"/>
            <a:ext cx="6572221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2759" y="6376767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24049"/>
            <a:ext cx="11376025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E9E0A-7246-41A9-ADC3-74A35CF2C173}" type="datetime1">
              <a:rPr lang="fr-FR" smtClean="0"/>
              <a:t>22/01/2025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AD563-4A49-49AB-B13D-6468F468D635}" type="datetime1">
              <a:rPr lang="fr-FR" smtClean="0"/>
              <a:t>22/01/2025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92B2-DD3C-45E7-8FCB-6A2FFC079517}" type="datetime1">
              <a:rPr lang="fr-FR" smtClean="0"/>
              <a:t>22/01/2025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B8B98-2BCC-4946-9C65-4B1B6A5B882A}" type="datetime1">
              <a:rPr lang="fr-FR" smtClean="0"/>
              <a:t>22/01/2025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B4C0E-EABF-4A49-88D1-4113F5876917}" type="datetime1">
              <a:rPr lang="fr-FR" smtClean="0"/>
              <a:t>22/01/2025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D1B18A0B-A391-4CFF-B934-3B7B9B377DD3}" type="datetime1">
              <a:rPr lang="fr-FR" smtClean="0"/>
              <a:t>22/01/2025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Preparing Double Pancake Setup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2940800"/>
            <a:ext cx="11376025" cy="2153265"/>
          </a:xfrm>
        </p:spPr>
        <p:txBody>
          <a:bodyPr/>
          <a:lstStyle/>
          <a:p>
            <a:r>
              <a:rPr lang="en-GB" sz="4800" dirty="0"/>
              <a:t>Winding</a:t>
            </a:r>
            <a:br>
              <a:rPr lang="en-GB" sz="4800" dirty="0"/>
            </a:br>
            <a:br>
              <a:rPr lang="en-GB" sz="4800" dirty="0"/>
            </a:br>
            <a:r>
              <a:rPr lang="en-GB" sz="2000" dirty="0"/>
              <a:t>High-field solenoid technology for the Muon Collider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ABDEL HAFIZ Mahmoud</a:t>
            </a:r>
          </a:p>
          <a:p>
            <a:pPr algn="l"/>
            <a:r>
              <a:rPr lang="en-US" sz="1800" dirty="0"/>
              <a:t>07/03/2025</a:t>
            </a:r>
          </a:p>
        </p:txBody>
      </p:sp>
    </p:spTree>
    <p:extLst>
      <p:ext uri="{BB962C8B-B14F-4D97-AF65-F5344CB8AC3E}">
        <p14:creationId xmlns:p14="http://schemas.microsoft.com/office/powerpoint/2010/main" val="3890525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61ADD4-47D2-FD26-4AA4-2B8C5DCE0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3D316E72-9555-3032-2895-5C83173B3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3633"/>
            <a:ext cx="11376025" cy="1065742"/>
          </a:xfrm>
        </p:spPr>
        <p:txBody>
          <a:bodyPr/>
          <a:lstStyle/>
          <a:p>
            <a:r>
              <a:rPr lang="fr-FR" dirty="0" err="1"/>
              <a:t>Coating</a:t>
            </a:r>
            <a:endParaRPr lang="en-US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E94FD66-528A-9C2B-28CC-49CE520ECB40}"/>
              </a:ext>
            </a:extLst>
          </p:cNvPr>
          <p:cNvSpPr txBox="1"/>
          <p:nvPr/>
        </p:nvSpPr>
        <p:spPr>
          <a:xfrm>
            <a:off x="407987" y="796119"/>
            <a:ext cx="6096964" cy="51712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Coating is overall great</a:t>
            </a:r>
          </a:p>
          <a:p>
            <a:pPr marL="800100" lvl="1" indent="-34290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kern="100" dirty="0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Homogeneity (microscope) study in progress</a:t>
            </a:r>
          </a:p>
          <a:p>
            <a:pPr marL="800100" lvl="1" indent="-34290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kern="100" dirty="0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Quality of the coating (purity) degrades over time</a:t>
            </a:r>
          </a:p>
          <a:p>
            <a:pPr marL="800100" lvl="1" indent="-342900">
              <a:lnSpc>
                <a:spcPct val="115000"/>
              </a:lnSpc>
              <a:buFont typeface="Courier New" panose="02070309020205020404" pitchFamily="49" charset="0"/>
              <a:buChar char="o"/>
            </a:pPr>
            <a:endParaRPr lang="en-US" kern="100" dirty="0">
              <a:effectLst/>
              <a:latin typeface="Times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Font typeface="Courier New" panose="02070309020205020404" pitchFamily="49" charset="0"/>
              <a:buChar char="o"/>
            </a:pPr>
            <a:endParaRPr lang="en-US" kern="100" dirty="0">
              <a:latin typeface="Times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Font typeface="Courier New" panose="02070309020205020404" pitchFamily="49" charset="0"/>
              <a:buChar char="o"/>
            </a:pPr>
            <a:endParaRPr lang="en-US" kern="100" dirty="0">
              <a:effectLst/>
              <a:latin typeface="Times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Font typeface="Courier New" panose="02070309020205020404" pitchFamily="49" charset="0"/>
              <a:buChar char="o"/>
            </a:pPr>
            <a:endParaRPr lang="en-US" kern="100" dirty="0">
              <a:latin typeface="Times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Font typeface="Courier New" panose="02070309020205020404" pitchFamily="49" charset="0"/>
              <a:buChar char="o"/>
            </a:pPr>
            <a:endParaRPr lang="en-US" kern="100" dirty="0">
              <a:effectLst/>
              <a:latin typeface="Times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Font typeface="Courier New" panose="02070309020205020404" pitchFamily="49" charset="0"/>
              <a:buChar char="o"/>
            </a:pPr>
            <a:endParaRPr lang="en-US" kern="100" dirty="0">
              <a:latin typeface="Times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257300" lvl="2" indent="-34290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kern="100" dirty="0">
                <a:effectLst/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Wipes getting dirtier over time</a:t>
            </a:r>
          </a:p>
          <a:p>
            <a:pPr marL="1714500" lvl="3" indent="-342900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en-US" kern="100" dirty="0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Replace them every time</a:t>
            </a:r>
          </a:p>
          <a:p>
            <a:pPr marL="1257300" lvl="2" indent="-34290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kern="100" dirty="0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Tape is not the same</a:t>
            </a:r>
          </a:p>
          <a:p>
            <a:pPr marL="1714500" lvl="3" indent="-342900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en-US" kern="100" dirty="0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Tape on top : </a:t>
            </a:r>
            <a:r>
              <a:rPr lang="en-US" kern="100" dirty="0" err="1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Theva</a:t>
            </a:r>
            <a:r>
              <a:rPr lang="en-US" kern="100" dirty="0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TPL 4421 80 microns</a:t>
            </a:r>
          </a:p>
          <a:p>
            <a:pPr marL="1714500" lvl="3" indent="-342900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en-US" kern="100" dirty="0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Tape on bottom : Faraday MMT 50 microns</a:t>
            </a:r>
          </a:p>
          <a:p>
            <a:pPr marL="1714500" lvl="3" indent="-342900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en-US" kern="100" dirty="0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Effect on the amount of flux removed ? </a:t>
            </a:r>
          </a:p>
          <a:p>
            <a:pPr lvl="3">
              <a:lnSpc>
                <a:spcPct val="115000"/>
              </a:lnSpc>
            </a:pPr>
            <a:r>
              <a:rPr lang="en-US" kern="100" dirty="0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To be investigated</a:t>
            </a:r>
            <a:endParaRPr lang="en-US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0D923FF-0EF6-48C8-1381-6E61ADF1EC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81" t="34352" r="23107" b="35926"/>
          <a:stretch/>
        </p:blipFill>
        <p:spPr>
          <a:xfrm>
            <a:off x="282375" y="1913136"/>
            <a:ext cx="5597725" cy="164921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9E110F3-385B-D99C-C7E2-F5250B789B9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8526" t="11609" r="36182" b="23889"/>
          <a:stretch/>
        </p:blipFill>
        <p:spPr>
          <a:xfrm rot="16200000">
            <a:off x="8014076" y="-60149"/>
            <a:ext cx="1647271" cy="559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195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45C9B8-CCAF-7A04-6C90-01A3AAEAB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1D5E7E8F-9A1F-4187-EC09-C16F4E1EF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3633"/>
            <a:ext cx="11376025" cy="1065742"/>
          </a:xfrm>
        </p:spPr>
        <p:txBody>
          <a:bodyPr/>
          <a:lstStyle/>
          <a:p>
            <a:r>
              <a:rPr lang="fr-FR" dirty="0"/>
              <a:t>Hot </a:t>
            </a:r>
            <a:r>
              <a:rPr lang="fr-FR" dirty="0" err="1"/>
              <a:t>winding</a:t>
            </a:r>
            <a:endParaRPr lang="en-US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6C6259D-1CEA-81E1-9D65-6F3723D5D09B}"/>
              </a:ext>
            </a:extLst>
          </p:cNvPr>
          <p:cNvSpPr txBox="1"/>
          <p:nvPr/>
        </p:nvSpPr>
        <p:spPr>
          <a:xfrm>
            <a:off x="407987" y="1085486"/>
            <a:ext cx="6096964" cy="261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Removing mandrel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kern="100" dirty="0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First turns (stay in the bath during heating)</a:t>
            </a:r>
          </a:p>
          <a:p>
            <a:pPr marL="800100" lvl="1" indent="-34290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kern="100" dirty="0">
                <a:solidFill>
                  <a:srgbClr val="FF0000"/>
                </a:solidFill>
                <a:effectLst/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Steel too rigid (bad idea)</a:t>
            </a:r>
          </a:p>
          <a:p>
            <a:pPr marL="800100" lvl="1" indent="-34290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kern="100" dirty="0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Hastelloy</a:t>
            </a: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kern="100" dirty="0">
                <a:effectLst/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Winding </a:t>
            </a:r>
            <a:r>
              <a:rPr lang="en-US" kern="100" dirty="0">
                <a:effectLst/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tensile force about 2kg</a:t>
            </a:r>
            <a:endParaRPr lang="en-US" kern="100" dirty="0">
              <a:latin typeface="Times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kern="100" dirty="0">
                <a:effectLst/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Wipe </a:t>
            </a:r>
            <a:r>
              <a:rPr lang="en-US" kern="100" dirty="0">
                <a:effectLst/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lack of solder ?</a:t>
            </a:r>
            <a:endParaRPr lang="en-US" kern="100" dirty="0">
              <a:effectLst/>
              <a:latin typeface="Times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kern="100" dirty="0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Without wipe</a:t>
            </a:r>
          </a:p>
          <a:p>
            <a:pPr marL="1257300" lvl="2" indent="-342900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en-US" kern="100" dirty="0">
                <a:effectLst/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Filling </a:t>
            </a:r>
            <a:r>
              <a:rPr lang="en-US" kern="100" dirty="0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factor to be determined</a:t>
            </a:r>
            <a:endParaRPr lang="en-US" kern="100" dirty="0">
              <a:effectLst/>
              <a:latin typeface="Times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791B781-A933-7A88-A549-D166D6716DF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799" t="42685" r="17182" b="15828"/>
          <a:stretch/>
        </p:blipFill>
        <p:spPr>
          <a:xfrm>
            <a:off x="4913071" y="167833"/>
            <a:ext cx="3346450" cy="284516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D9D2E97-E431-4881-55C2-7EA2E414545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675" r="4068" b="11018"/>
          <a:stretch/>
        </p:blipFill>
        <p:spPr>
          <a:xfrm>
            <a:off x="9020551" y="263633"/>
            <a:ext cx="2536772" cy="290007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E062D17-6DFA-128D-02D7-FC6C8C168BC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742" t="40647" r="15064" b="32035"/>
          <a:stretch/>
        </p:blipFill>
        <p:spPr>
          <a:xfrm>
            <a:off x="8796759" y="3261903"/>
            <a:ext cx="3252486" cy="187350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7C5803A-28C1-E854-4008-14FE528ED68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053" t="25316" r="63574" b="37215"/>
          <a:stretch/>
        </p:blipFill>
        <p:spPr>
          <a:xfrm>
            <a:off x="722218" y="3800135"/>
            <a:ext cx="2436471" cy="241471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C53D9F16-6C72-36DB-0300-9082FDD5EB2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7" t="57215" r="20690" b="-130"/>
          <a:stretch/>
        </p:blipFill>
        <p:spPr>
          <a:xfrm>
            <a:off x="3713018" y="3905438"/>
            <a:ext cx="3200339" cy="230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63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47F332-5027-2E93-0462-682CB27CF6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2B9E3FA7-6C02-592C-6E2B-A910E53BD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3633"/>
            <a:ext cx="11376025" cy="1065742"/>
          </a:xfrm>
        </p:spPr>
        <p:txBody>
          <a:bodyPr/>
          <a:lstStyle/>
          <a:p>
            <a:r>
              <a:rPr lang="fr-FR" dirty="0"/>
              <a:t>Hot </a:t>
            </a:r>
            <a:r>
              <a:rPr lang="fr-FR" dirty="0" err="1"/>
              <a:t>winding</a:t>
            </a:r>
            <a:endParaRPr lang="en-US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0819739-528B-7162-C00D-155B69075C74}"/>
              </a:ext>
            </a:extLst>
          </p:cNvPr>
          <p:cNvSpPr txBox="1"/>
          <p:nvPr/>
        </p:nvSpPr>
        <p:spPr>
          <a:xfrm>
            <a:off x="407987" y="1085486"/>
            <a:ext cx="6096964" cy="4526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Dissolution of copper ?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kern="100" dirty="0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Bring current from inner to outer part</a:t>
            </a:r>
          </a:p>
          <a:p>
            <a:pPr marL="800100" lvl="1" indent="-34290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kern="100" dirty="0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Welding </a:t>
            </a:r>
            <a:r>
              <a:rPr lang="en-US" kern="100" dirty="0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gap</a:t>
            </a:r>
          </a:p>
          <a:p>
            <a:pPr marL="800100" lvl="1" indent="-34290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kern="100" dirty="0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Holes  weak mechanically</a:t>
            </a:r>
          </a:p>
          <a:p>
            <a:pPr marL="800100" lvl="1" indent="-34290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en-US" kern="100" dirty="0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Do nothing ? Eddy current</a:t>
            </a:r>
          </a:p>
          <a:p>
            <a:pPr marL="1257300" lvl="2" indent="-342900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en-US" kern="100" dirty="0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I will do a better scheme next time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kern="100" dirty="0">
              <a:latin typeface="Times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kern="100" dirty="0">
              <a:latin typeface="Times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endParaRPr lang="en-US" kern="100" dirty="0">
              <a:latin typeface="Times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i="1" kern="100" dirty="0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LASER welding tests are in progress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i="1" kern="100" dirty="0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Last pancake was sticking to the plate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i="1" kern="100" dirty="0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Waiting for the new mandrels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i="1" kern="100" dirty="0">
                <a:latin typeface="Times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! Temperature is decreasing over time (from 200°C to 195°C) after 30 turns in 2’30’’</a:t>
            </a:r>
            <a:endParaRPr lang="en-US" i="1" kern="100" dirty="0">
              <a:latin typeface="Times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7332578-387F-AB2E-059C-E96BD9D928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268" t="46291" r="9756" b="16480"/>
          <a:stretch/>
        </p:blipFill>
        <p:spPr>
          <a:xfrm>
            <a:off x="6095999" y="224049"/>
            <a:ext cx="4520539" cy="164082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3F44D0E-2D8C-6E5C-B486-AB518334DA0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201" t="42771" r="18074" b="30332"/>
          <a:stretch/>
        </p:blipFill>
        <p:spPr>
          <a:xfrm>
            <a:off x="5070732" y="2140079"/>
            <a:ext cx="4166906" cy="1341008"/>
          </a:xfrm>
          <a:prstGeom prst="rect">
            <a:avLst/>
          </a:prstGeom>
        </p:spPr>
      </p:pic>
      <p:pic>
        <p:nvPicPr>
          <p:cNvPr id="12" name="Image 11" descr="Une image contenant Planche, plein air, bois, en bois&#10;&#10;Description générée automatiquement">
            <a:extLst>
              <a:ext uri="{FF2B5EF4-FFF2-40B4-BE49-F238E27FC236}">
                <a16:creationId xmlns:a16="http://schemas.microsoft.com/office/drawing/2014/main" id="{FF322061-3A90-56F2-1EEE-3CAC74EF7C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3847" y="2140079"/>
            <a:ext cx="3804063" cy="285304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50875EE-52D2-7C4D-FA72-899EABDB9CA2}"/>
              </a:ext>
            </a:extLst>
          </p:cNvPr>
          <p:cNvSpPr/>
          <p:nvPr/>
        </p:nvSpPr>
        <p:spPr>
          <a:xfrm>
            <a:off x="6574939" y="2990242"/>
            <a:ext cx="506680" cy="1370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474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96B691B4-E0C6-A66C-1DD7-E121C0CC7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8D582F-D14F-F210-9AE8-CE4D8C155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CD76-04FF-4B7A-AB41-9ABAD25B4AFB}" type="datetime1">
              <a:rPr lang="fr-FR" smtClean="0"/>
              <a:t>07/02/2025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45DF655-0DDE-3C7B-76A2-9392C246D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Preparing Double Pancake Setup</a:t>
            </a:r>
            <a:endParaRPr lang="en-US" dirty="0"/>
          </a:p>
        </p:txBody>
      </p:sp>
      <p:pic>
        <p:nvPicPr>
          <p:cNvPr id="9" name="Image 8" descr="Une image contenant plein air, nature&#10;&#10;Description générée automatiquement">
            <a:extLst>
              <a:ext uri="{FF2B5EF4-FFF2-40B4-BE49-F238E27FC236}">
                <a16:creationId xmlns:a16="http://schemas.microsoft.com/office/drawing/2014/main" id="{0841997B-0095-0255-5E42-673ABEE54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3802" y="1313552"/>
            <a:ext cx="5396754" cy="4047565"/>
          </a:xfrm>
          <a:prstGeom prst="rect">
            <a:avLst/>
          </a:prstGeom>
        </p:spPr>
      </p:pic>
      <p:pic>
        <p:nvPicPr>
          <p:cNvPr id="13" name="Image 12" descr="Une image contenant plein air, nature, arbre&#10;&#10;Description générée automatiquement avec une confiance moyenne">
            <a:extLst>
              <a:ext uri="{FF2B5EF4-FFF2-40B4-BE49-F238E27FC236}">
                <a16:creationId xmlns:a16="http://schemas.microsoft.com/office/drawing/2014/main" id="{D433015D-CFA9-B9F3-4CB5-64A859664F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516" y="1743851"/>
            <a:ext cx="5396753" cy="4047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397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220300</TotalTime>
  <Words>197</Words>
  <Application>Microsoft Office PowerPoint</Application>
  <PresentationFormat>Grand écran</PresentationFormat>
  <Paragraphs>45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4" baseType="lpstr">
      <vt:lpstr>Aptos</vt:lpstr>
      <vt:lpstr>Arial</vt:lpstr>
      <vt:lpstr>Calibri</vt:lpstr>
      <vt:lpstr>Courier New</vt:lpstr>
      <vt:lpstr>Symbol</vt:lpstr>
      <vt:lpstr>Times</vt:lpstr>
      <vt:lpstr>Wingdings</vt:lpstr>
      <vt:lpstr>Office Theme</vt:lpstr>
      <vt:lpstr>Winding  High-field solenoid technology for the Muon Collider</vt:lpstr>
      <vt:lpstr>Coating</vt:lpstr>
      <vt:lpstr>Hot winding</vt:lpstr>
      <vt:lpstr>Hot winding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Jasper Van Der Werf</dc:creator>
  <cp:lastModifiedBy>Mahmoud Abdel Hafiz</cp:lastModifiedBy>
  <cp:revision>62</cp:revision>
  <dcterms:created xsi:type="dcterms:W3CDTF">2023-02-28T13:58:16Z</dcterms:created>
  <dcterms:modified xsi:type="dcterms:W3CDTF">2025-02-07T14:03:05Z</dcterms:modified>
</cp:coreProperties>
</file>