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Layouts/slideLayout.xml" ContentType="application/vnd.openxmlformats-officedocument.presentationml.slideLayout+xml"/>
  <Override PartName="/ppt/slideLayouts/slideMasters/slideMaster.xml" ContentType="application/vnd.openxmlformats-officedocument.presentationml.slideMaster+xml"/>
  <Override PartName="/ppt/slideLayouts/slideMasters/theme/theme.xml" ContentType="application/vnd.openxmlformats-officedocument.theme+xml"/>
  <Override PartName="/ppt/slides/slide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00815e2714da42da" Type="http://schemas.openxmlformats.org/officeDocument/2006/relationships/officeDocument" Target="ppt/presentation.xml"/></Relationships>
</file>

<file path=ppt/presentation.xml><?xml version="1.0" encoding="utf-8"?>
<p:presentation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10024"/>
    <p:sldId id="257" r:id="R10025"/>
    <p:sldId id="258" r:id="R10026"/>
    <p:sldId id="259" r:id="R10027"/>
    <p:sldId id="260" r:id="R10028"/>
    <p:sldId id="261" r:id="R10029"/>
    <p:sldId id="262" r:id="R10030"/>
    <p:sldId id="263" r:id="R10031"/>
    <p:sldId id="264" r:id="R10032"/>
    <p:sldId id="265" r:id="R10033"/>
    <p:sldId id="266" r:id="R10034"/>
    <p:sldId id="267" r:id="R10035"/>
    <p:sldId id="268" r:id="R10036"/>
    <p:sldId id="269" r:id="R10037"/>
    <p:sldId id="270" r:id="R10038"/>
    <p:sldId id="271" r:id="R10039"/>
    <p:sldId id="272" r:id="R10040"/>
  </p:sldIdLst>
  <p:sldSz cx="12192000" cy="6858000" type="custom"/>
  <p:notesSz cx="12192000" cy="6858000"/>
  <p:defaultTextStyle/>
</p:presentation>
</file>

<file path=ppt/_rels/presentation.xml.rels><?xml version="1.0" encoding="UTF-8"?><Relationships xmlns="http://schemas.openxmlformats.org/package/2006/relationships"><Relationship Id="rId1" Type="http://schemas.openxmlformats.org/officeDocument/2006/relationships/slideMaster" Target="slideLayouts/slideMasters/slideMaster.xml"/><Relationship Id="rId3" Type="http://schemas.openxmlformats.org/officeDocument/2006/relationships/theme" Target="slideLayouts/slideMasters/theme/theme.xml"/><Relationship Id="R10024" Type="http://schemas.openxmlformats.org/officeDocument/2006/relationships/slide" Target="slides/slide.xml"/><Relationship Id="R10025" Type="http://schemas.openxmlformats.org/officeDocument/2006/relationships/slide" Target="slides/slide2.xml"/><Relationship Id="R10026" Type="http://schemas.openxmlformats.org/officeDocument/2006/relationships/slide" Target="slides/slide3.xml"/><Relationship Id="R10027" Type="http://schemas.openxmlformats.org/officeDocument/2006/relationships/slide" Target="slides/slide4.xml"/><Relationship Id="R10028" Type="http://schemas.openxmlformats.org/officeDocument/2006/relationships/slide" Target="slides/slide5.xml"/><Relationship Id="R10029" Type="http://schemas.openxmlformats.org/officeDocument/2006/relationships/slide" Target="slides/slide6.xml"/><Relationship Id="R10030" Type="http://schemas.openxmlformats.org/officeDocument/2006/relationships/slide" Target="slides/slide7.xml"/><Relationship Id="R10031" Type="http://schemas.openxmlformats.org/officeDocument/2006/relationships/slide" Target="slides/slide8.xml"/><Relationship Id="R10032" Type="http://schemas.openxmlformats.org/officeDocument/2006/relationships/slide" Target="slides/slide9.xml"/><Relationship Id="R10033" Type="http://schemas.openxmlformats.org/officeDocument/2006/relationships/slide" Target="slides/slide10.xml"/><Relationship Id="R10034" Type="http://schemas.openxmlformats.org/officeDocument/2006/relationships/slide" Target="slides/slide11.xml"/><Relationship Id="R10035" Type="http://schemas.openxmlformats.org/officeDocument/2006/relationships/slide" Target="slides/slide12.xml"/><Relationship Id="R10036" Type="http://schemas.openxmlformats.org/officeDocument/2006/relationships/slide" Target="slides/slide13.xml"/><Relationship Id="R10037" Type="http://schemas.openxmlformats.org/officeDocument/2006/relationships/slide" Target="slides/slide14.xml"/><Relationship Id="R10038" Type="http://schemas.openxmlformats.org/officeDocument/2006/relationships/slide" Target="slides/slide15.xml"/><Relationship Id="R10039" Type="http://schemas.openxmlformats.org/officeDocument/2006/relationships/slide" Target="slides/slide16.xml"/><Relationship Id="R10040" Type="http://schemas.openxmlformats.org/officeDocument/2006/relationships/slide" Target="slides/slide17.xml"/></Relationships>
</file>

<file path=ppt/slideLayouts/_rels/slideLayout.xml.rels><?xml version="1.0" encoding="UTF-8"?><Relationships xmlns="http://schemas.openxmlformats.org/package/2006/relationships"><Relationship Id="rId1" Type="http://schemas.openxmlformats.org/officeDocument/2006/relationships/slideMaster" Target="slideMasters/slideMaster.xml"/></Relationships>
</file>

<file path=ppt/slideLayouts/slideLayout.xml><?xml version="1.0" encoding="utf-8"?>
<p:sldLayout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Ovr>
    <a:masterClrMapping xmlns:a="http://schemas.openxmlformats.org/drawingml/2006/main"/>
  </p:clrMapOvr>
</p:sldLayout>
</file>

<file path=ppt/slideLayouts/slideMasters/_rels/slideMaster.xml.rels><?xml version="1.0" encoding="UTF-8"?><Relationships xmlns="http://schemas.openxmlformats.org/package/2006/relationships"><Relationship Id="rId1" Type="http://schemas.openxmlformats.org/officeDocument/2006/relationships/slideLayout" Target="../slideLayout.xml"/><Relationship Id="rId3" Type="http://schemas.openxmlformats.org/officeDocument/2006/relationships/theme" Target="theme/theme.xml"/></Relationships>
</file>

<file path=ppt/slideLayouts/slideMasters/slideMaster.xml><?xml version="1.0" encoding="utf-8"?>
<p:sldMaster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xmlns:r="http://schemas.openxmlformats.org/officeDocument/2006/relationships" id="2147483649" r:id="rId1"/>
  </p:sldLayoutIdLst>
  <p:txStyles>
    <p:titleStyle/>
    <p:bodyStyle/>
    <p:otherStyle/>
  </p:txStyles>
</p:sldMaster>
</file>

<file path=ppt/slideLayouts/slideMasters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slides/_rels/slide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2" Type="http://schemas.openxmlformats.org/officeDocument/2006/relationships/image" Target="../media/image102.png"/><Relationship Id="rId104" Type="http://schemas.openxmlformats.org/officeDocument/2006/relationships/image" Target="../media/image104.png"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26" Type="http://schemas.openxmlformats.org/officeDocument/2006/relationships/image" Target="../media/image112.png"/><Relationship Id="rId327" Type="http://schemas.openxmlformats.org/officeDocument/2006/relationships/image" Target="../media/image113.png"/><Relationship Id="rId330" Type="http://schemas.openxmlformats.org/officeDocument/2006/relationships/image" Target="../media/image116.png"/><Relationship Id="rId333" Type="http://schemas.openxmlformats.org/officeDocument/2006/relationships/image" Target="../media/image119.png"/><Relationship Id="rId340" Type="http://schemas.openxmlformats.org/officeDocument/2006/relationships/image" Target="../media/image340.png"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53" Type="http://schemas.openxmlformats.org/officeDocument/2006/relationships/image" Target="../media/image102.png"/><Relationship Id="rId355" Type="http://schemas.openxmlformats.org/officeDocument/2006/relationships/image" Target="../media/image104.png"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61" Type="http://schemas.openxmlformats.org/officeDocument/2006/relationships/image" Target="../media/image193.png"/><Relationship Id="rId362" Type="http://schemas.openxmlformats.org/officeDocument/2006/relationships/image" Target="../media/image194.png"/><Relationship Id="rId365" Type="http://schemas.openxmlformats.org/officeDocument/2006/relationships/image" Target="../media/image197.png"/><Relationship Id="rId368" Type="http://schemas.openxmlformats.org/officeDocument/2006/relationships/image" Target="../media/image200.png"/><Relationship Id="rId376" Type="http://schemas.openxmlformats.org/officeDocument/2006/relationships/image" Target="../media/image376.png"/><Relationship Id="rId378" Type="http://schemas.openxmlformats.org/officeDocument/2006/relationships/image" Target="../media/image378.png"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393" Type="http://schemas.openxmlformats.org/officeDocument/2006/relationships/image" Target="../media/image193.png"/><Relationship Id="rId394" Type="http://schemas.openxmlformats.org/officeDocument/2006/relationships/image" Target="../media/image194.png"/><Relationship Id="rId397" Type="http://schemas.openxmlformats.org/officeDocument/2006/relationships/image" Target="../media/image197.png"/><Relationship Id="rId400" Type="http://schemas.openxmlformats.org/officeDocument/2006/relationships/image" Target="../media/image200.png"/><Relationship Id="rId408" Type="http://schemas.openxmlformats.org/officeDocument/2006/relationships/image" Target="../media/image408.png"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21" Type="http://schemas.openxmlformats.org/officeDocument/2006/relationships/image" Target="../media/image112.png"/><Relationship Id="rId422" Type="http://schemas.openxmlformats.org/officeDocument/2006/relationships/image" Target="../media/image113.png"/><Relationship Id="rId425" Type="http://schemas.openxmlformats.org/officeDocument/2006/relationships/image" Target="../media/image116.png"/><Relationship Id="rId428" Type="http://schemas.openxmlformats.org/officeDocument/2006/relationships/image" Target="../media/image119.png"/><Relationship Id="rId435" Type="http://schemas.openxmlformats.org/officeDocument/2006/relationships/image" Target="../media/image435.png"/><Relationship Id="rId437" Type="http://schemas.openxmlformats.org/officeDocument/2006/relationships/image" Target="../media/image437.png"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45" Type="http://schemas.openxmlformats.org/officeDocument/2006/relationships/image" Target="../media/image112.png"/><Relationship Id="rId446" Type="http://schemas.openxmlformats.org/officeDocument/2006/relationships/image" Target="../media/image113.png"/><Relationship Id="rId449" Type="http://schemas.openxmlformats.org/officeDocument/2006/relationships/image" Target="../media/image116.png"/><Relationship Id="rId452" Type="http://schemas.openxmlformats.org/officeDocument/2006/relationships/image" Target="../media/image119.png"/><Relationship Id="rId459" Type="http://schemas.openxmlformats.org/officeDocument/2006/relationships/image" Target="../media/image459.png"/><Relationship Id="rId461" Type="http://schemas.openxmlformats.org/officeDocument/2006/relationships/image" Target="../media/image461.png"/><Relationship Id="rId463" Type="http://schemas.openxmlformats.org/officeDocument/2006/relationships/image" Target="../media/image463.png"/><Relationship Id="rId465" Type="http://schemas.openxmlformats.org/officeDocument/2006/relationships/image" Target="../media/image465.png"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72" Type="http://schemas.openxmlformats.org/officeDocument/2006/relationships/image" Target="../media/image102.png"/><Relationship Id="rId474" Type="http://schemas.openxmlformats.org/officeDocument/2006/relationships/image" Target="../media/image104.png"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480" Type="http://schemas.openxmlformats.org/officeDocument/2006/relationships/image" Target="../media/image112.png"/><Relationship Id="rId481" Type="http://schemas.openxmlformats.org/officeDocument/2006/relationships/image" Target="../media/image113.png"/><Relationship Id="rId484" Type="http://schemas.openxmlformats.org/officeDocument/2006/relationships/image" Target="../media/image116.png"/><Relationship Id="rId487" Type="http://schemas.openxmlformats.org/officeDocument/2006/relationships/image" Target="../media/image119.png"/><Relationship Id="rId494" Type="http://schemas.openxmlformats.org/officeDocument/2006/relationships/image" Target="../media/image494.png"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12" Type="http://schemas.openxmlformats.org/officeDocument/2006/relationships/image" Target="../media/image112.png"/><Relationship Id="rId113" Type="http://schemas.openxmlformats.org/officeDocument/2006/relationships/image" Target="../media/image113.png"/><Relationship Id="rId116" Type="http://schemas.openxmlformats.org/officeDocument/2006/relationships/image" Target="../media/image116.png"/><Relationship Id="rId119" Type="http://schemas.openxmlformats.org/officeDocument/2006/relationships/image" Target="../media/image119.png"/><Relationship Id="rId126" Type="http://schemas.openxmlformats.org/officeDocument/2006/relationships/image" Target="../media/image126.png"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38" Type="http://schemas.openxmlformats.org/officeDocument/2006/relationships/image" Target="../media/image112.png"/><Relationship Id="rId139" Type="http://schemas.openxmlformats.org/officeDocument/2006/relationships/image" Target="../media/image113.png"/><Relationship Id="rId142" Type="http://schemas.openxmlformats.org/officeDocument/2006/relationships/image" Target="../media/image116.png"/><Relationship Id="rId145" Type="http://schemas.openxmlformats.org/officeDocument/2006/relationships/image" Target="../media/image119.png"/><Relationship Id="rId152" Type="http://schemas.openxmlformats.org/officeDocument/2006/relationships/image" Target="../media/image152.png"/><Relationship Id="rId154" Type="http://schemas.openxmlformats.org/officeDocument/2006/relationships/image" Target="../media/image154.png"/><Relationship Id="rId156" Type="http://schemas.openxmlformats.org/officeDocument/2006/relationships/image" Target="../media/image156.png"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64" Type="http://schemas.openxmlformats.org/officeDocument/2006/relationships/image" Target="../media/image112.png"/><Relationship Id="rId165" Type="http://schemas.openxmlformats.org/officeDocument/2006/relationships/image" Target="../media/image113.png"/><Relationship Id="rId168" Type="http://schemas.openxmlformats.org/officeDocument/2006/relationships/image" Target="../media/image116.png"/><Relationship Id="rId171" Type="http://schemas.openxmlformats.org/officeDocument/2006/relationships/image" Target="../media/image119.png"/><Relationship Id="rId178" Type="http://schemas.openxmlformats.org/officeDocument/2006/relationships/image" Target="../media/image178.png"/><Relationship Id="rId180" Type="http://schemas.openxmlformats.org/officeDocument/2006/relationships/image" Target="../media/image180.png"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93" Type="http://schemas.openxmlformats.org/officeDocument/2006/relationships/image" Target="../media/image193.png"/><Relationship Id="rId194" Type="http://schemas.openxmlformats.org/officeDocument/2006/relationships/image" Target="../media/image194.png"/><Relationship Id="rId197" Type="http://schemas.openxmlformats.org/officeDocument/2006/relationships/image" Target="../media/image197.png"/><Relationship Id="rId200" Type="http://schemas.openxmlformats.org/officeDocument/2006/relationships/image" Target="../media/image200.png"/><Relationship Id="rId208" Type="http://schemas.openxmlformats.org/officeDocument/2006/relationships/image" Target="../media/image208.png"/><Relationship Id="rId210" Type="http://schemas.openxmlformats.org/officeDocument/2006/relationships/image" Target="../media/image210.png"/><Relationship Id="rId212" Type="http://schemas.openxmlformats.org/officeDocument/2006/relationships/image" Target="../media/image212.png"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19" Type="http://schemas.openxmlformats.org/officeDocument/2006/relationships/image" Target="../media/image193.png"/><Relationship Id="rId220" Type="http://schemas.openxmlformats.org/officeDocument/2006/relationships/image" Target="../media/image194.png"/><Relationship Id="rId223" Type="http://schemas.openxmlformats.org/officeDocument/2006/relationships/image" Target="../media/image197.png"/><Relationship Id="rId226" Type="http://schemas.openxmlformats.org/officeDocument/2006/relationships/image" Target="../media/image200.png"/><Relationship Id="rId234" Type="http://schemas.openxmlformats.org/officeDocument/2006/relationships/image" Target="../media/image234.png"/><Relationship Id="rId236" Type="http://schemas.openxmlformats.org/officeDocument/2006/relationships/image" Target="../media/image236.png"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47" Type="http://schemas.openxmlformats.org/officeDocument/2006/relationships/image" Target="../media/image193.png"/><Relationship Id="rId248" Type="http://schemas.openxmlformats.org/officeDocument/2006/relationships/image" Target="../media/image194.png"/><Relationship Id="rId251" Type="http://schemas.openxmlformats.org/officeDocument/2006/relationships/image" Target="../media/image197.png"/><Relationship Id="rId254" Type="http://schemas.openxmlformats.org/officeDocument/2006/relationships/image" Target="../media/image200.png"/><Relationship Id="rId262" Type="http://schemas.openxmlformats.org/officeDocument/2006/relationships/image" Target="../media/image262.png"/><Relationship Id="rId264" Type="http://schemas.openxmlformats.org/officeDocument/2006/relationships/image" Target="../media/image264.png"/><Relationship Id="rId266" Type="http://schemas.openxmlformats.org/officeDocument/2006/relationships/image" Target="../media/image266.png"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75" Type="http://schemas.openxmlformats.org/officeDocument/2006/relationships/image" Target="../media/image193.png"/><Relationship Id="rId276" Type="http://schemas.openxmlformats.org/officeDocument/2006/relationships/image" Target="../media/image194.png"/><Relationship Id="rId279" Type="http://schemas.openxmlformats.org/officeDocument/2006/relationships/image" Target="../media/image197.png"/><Relationship Id="rId282" Type="http://schemas.openxmlformats.org/officeDocument/2006/relationships/image" Target="../media/image200.png"/><Relationship Id="rId290" Type="http://schemas.openxmlformats.org/officeDocument/2006/relationships/image" Target="../media/image290.png"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99" Type="http://schemas.openxmlformats.org/officeDocument/2006/relationships/image" Target="../media/image112.png"/><Relationship Id="rId300" Type="http://schemas.openxmlformats.org/officeDocument/2006/relationships/image" Target="../media/image113.png"/><Relationship Id="rId303" Type="http://schemas.openxmlformats.org/officeDocument/2006/relationships/image" Target="../media/image116.png"/><Relationship Id="rId306" Type="http://schemas.openxmlformats.org/officeDocument/2006/relationships/image" Target="../media/image119.png"/><Relationship Id="rId313" Type="http://schemas.openxmlformats.org/officeDocument/2006/relationships/image" Target="../media/image313.png"/><Relationship Id="rId315" Type="http://schemas.openxmlformats.org/officeDocument/2006/relationships/image" Target="../media/image315.png"/><Relationship Id="rId317" Type="http://schemas.openxmlformats.org/officeDocument/2006/relationships/image" Target="../media/image317.png"/><Relationship Id="rId319" Type="http://schemas.openxmlformats.org/officeDocument/2006/relationships/image" Target="../media/image319.png"/></Relationships>
</file>

<file path=ppt/slides/slide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00" name="Freeform 100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Freeform 101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2" name="Picture 102"/>
          <p:cNvPicPr>
            <a:picLocks noChangeAspect="0" noChangeArrowheads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1"/>
            <a:ext cx="12192000" cy="6858000"/>
          </a:xfrm>
          <a:prstGeom prst="rect">
            <a:avLst/>
          </a:prstGeom>
          <a:noFill/>
          <a:extLst/>
        </p:spPr>
      </p:pic>
      <p:sp>
        <p:nvSpPr>
          <p:cNvPr id="103" name="Freeform 103"/>
          <p:cNvSpPr/>
          <p:nvPr/>
        </p:nvSpPr>
        <p:spPr>
          <a:xfrm rot="0" flipH="0" flipV="1">
            <a:off x="517304" y="6058468"/>
            <a:ext cx="2982595" cy="551803"/>
          </a:xfrm>
          <a:custGeom>
            <a:pathLst>
              <a:path w="1515158270" h="280316384">
                <a:moveTo>
                  <a:pt x="0" y="280316384"/>
                </a:moveTo>
                <a:lnTo>
                  <a:pt x="1515158270" y="280316384"/>
                </a:lnTo>
                <a:lnTo>
                  <a:pt x="1515158270" y="0"/>
                </a:lnTo>
                <a:lnTo>
                  <a:pt x="0" y="0"/>
                </a:lnTo>
                <a:close/>
                <a:moveTo>
                  <a:pt x="2814910401" y="335801771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4" name="Picture 104"/>
          <p:cNvPicPr>
            <a:picLocks noChangeAspect="0" noChangeArrowheads="1"/>
          </p:cNvPicPr>
          <p:nvPr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17305" y="6058468"/>
            <a:ext cx="2982595" cy="551804"/>
          </a:xfrm>
          <a:prstGeom prst="rect">
            <a:avLst/>
          </a:prstGeom>
          <a:noFill/>
          <a:extLst/>
        </p:spPr>
      </p:pic>
      <p:sp>
        <p:nvSpPr>
          <p:cNvPr id="105" name="Freeform 105"/>
          <p:cNvSpPr/>
          <p:nvPr/>
        </p:nvSpPr>
        <p:spPr>
          <a:xfrm rot="0" flipH="0" flipV="1">
            <a:off x="1903827" y="2201352"/>
            <a:ext cx="8384343" cy="1655762"/>
          </a:xfrm>
          <a:custGeom>
            <a:pathLst>
              <a:path w="8384343" h="1655762">
                <a:moveTo>
                  <a:pt x="0" y="1655762"/>
                </a:moveTo>
                <a:lnTo>
                  <a:pt x="8384343" y="1655762"/>
                </a:lnTo>
                <a:lnTo>
                  <a:pt x="8384343" y="0"/>
                </a:lnTo>
                <a:lnTo>
                  <a:pt x="0" y="0"/>
                </a:lnTo>
                <a:close/>
                <a:moveTo>
                  <a:pt x="297524" y="385711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" name="Freeform 106"/>
          <p:cNvSpPr/>
          <p:nvPr/>
        </p:nvSpPr>
        <p:spPr>
          <a:xfrm rot="0" flipH="0" flipV="1">
            <a:off x="3499899" y="4368397"/>
            <a:ext cx="5458264" cy="660473"/>
          </a:xfrm>
          <a:custGeom>
            <a:pathLst>
              <a:path w="5458264" h="660473">
                <a:moveTo>
                  <a:pt x="0" y="660473"/>
                </a:moveTo>
                <a:lnTo>
                  <a:pt x="5458264" y="660473"/>
                </a:lnTo>
                <a:lnTo>
                  <a:pt x="5458264" y="0"/>
                </a:lnTo>
                <a:lnTo>
                  <a:pt x="0" y="0"/>
                </a:lnTo>
                <a:close/>
                <a:moveTo>
                  <a:pt x="868496" y="502886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Freeform 107"/>
          <p:cNvSpPr/>
          <p:nvPr/>
        </p:nvSpPr>
        <p:spPr>
          <a:xfrm rot="0" flipH="0" flipV="1">
            <a:off x="152399" y="152400"/>
            <a:ext cx="4893599" cy="415499"/>
          </a:xfrm>
          <a:custGeom>
            <a:pathLst>
              <a:path w="4893599" h="415499">
                <a:moveTo>
                  <a:pt x="0" y="415499"/>
                </a:moveTo>
                <a:lnTo>
                  <a:pt x="4893599" y="415499"/>
                </a:lnTo>
                <a:lnTo>
                  <a:pt x="4893599" y="0"/>
                </a:lnTo>
                <a:lnTo>
                  <a:pt x="0" y="0"/>
                </a:lnTo>
                <a:close/>
                <a:moveTo>
                  <a:pt x="0" y="5678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Rectangle 108"/>
          <p:cNvSpPr/>
          <p:nvPr/>
        </p:nvSpPr>
        <p:spPr>
          <a:xfrm rot="0" flipH="0" flipV="0">
            <a:off x="2127670" y="2396896"/>
            <a:ext cx="8084160" cy="12324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0" baseline="0" b="0" i="0" dirty="0" spc="-8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4400" baseline="0" b="0" i="0" dirty="0" spc="0">
                <a:solidFill>
                  <a:srgbClr val="FFFFFF"/>
                </a:solidFill>
                <a:latin typeface="Arial" pitchFamily="0" charset="1"/>
              </a:rPr>
              <a:t>orking with neural networks </a:t>
            </a:r>
          </a:p>
          <a:p>
            <a:pPr marL="2850791">
              <a:lnSpc>
                <a:spcPts val="4751"/>
              </a:lnSpc>
            </a:pPr>
            <a:r>
              <a:rPr lang="en-US" sz="4400" baseline="0" b="0" i="0" dirty="0" spc="0">
                <a:solidFill>
                  <a:srgbClr val="FFFFFF"/>
                </a:solidFill>
                <a:latin typeface="Arial" pitchFamily="0" charset="1"/>
              </a:rPr>
              <a:t>at CERN</a:t>
            </a:r>
          </a:p>
        </p:txBody>
      </p:sp>
      <p:sp>
        <p:nvSpPr>
          <p:cNvPr id="109" name="Rectangle 109"/>
          <p:cNvSpPr/>
          <p:nvPr/>
        </p:nvSpPr>
        <p:spPr>
          <a:xfrm rot="0" flipH="0" flipV="0">
            <a:off x="5348118" y="4529286"/>
            <a:ext cx="1761134" cy="3430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0" i="0" dirty="0" spc="0">
                <a:solidFill>
                  <a:srgbClr val="FFFFFF"/>
                </a:solidFill>
                <a:latin typeface="Arial" pitchFamily="0" charset="1"/>
              </a:rPr>
              <a:t>Roope Niemi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24" name="Freeform 324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" name="Freeform 325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26" name="Picture 112"/>
          <p:cNvPicPr>
            <a:picLocks noChangeAspect="0" noChangeArrowheads="1"/>
          </p:cNvPicPr>
          <p:nvPr/>
        </p:nvPicPr>
        <p:blipFill>
          <a:blip r:embed="rId3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327" name="Picture 113"/>
          <p:cNvPicPr>
            <a:picLocks noChangeAspect="0" noChangeArrowheads="1"/>
          </p:cNvPicPr>
          <p:nvPr/>
        </p:nvPicPr>
        <p:blipFill>
          <a:blip r:embed="rId3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328" name="Freeform 328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0" name="Picture 116"/>
          <p:cNvPicPr>
            <a:picLocks noChangeAspect="0" noChangeArrowheads="1"/>
          </p:cNvPicPr>
          <p:nvPr/>
        </p:nvPicPr>
        <p:blipFill>
          <a:blip r:embed="rId3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331" name="Freeform 331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" name="Freeform 332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3" name="Picture 119"/>
          <p:cNvPicPr>
            <a:picLocks noChangeAspect="0" noChangeArrowheads="1"/>
          </p:cNvPicPr>
          <p:nvPr/>
        </p:nvPicPr>
        <p:blipFill>
          <a:blip r:embed="rId3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334" name="Freeform 334"/>
          <p:cNvSpPr/>
          <p:nvPr/>
        </p:nvSpPr>
        <p:spPr>
          <a:xfrm rot="0" flipH="0" flipV="1">
            <a:off x="2888891" y="6430204"/>
            <a:ext cx="882900" cy="321899"/>
          </a:xfrm>
          <a:custGeom>
            <a:pathLst>
              <a:path w="448513299" h="163525200">
                <a:moveTo>
                  <a:pt x="0" y="163525200"/>
                </a:moveTo>
                <a:lnTo>
                  <a:pt x="448513299" y="163525200"/>
                </a:lnTo>
                <a:lnTo>
                  <a:pt x="44851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" name="Freeform 336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" name="Freeform 337"/>
          <p:cNvSpPr/>
          <p:nvPr/>
        </p:nvSpPr>
        <p:spPr>
          <a:xfrm rot="0" flipH="0" flipV="1">
            <a:off x="838199" y="509500"/>
            <a:ext cx="10309199" cy="805799"/>
          </a:xfrm>
          <a:custGeom>
            <a:pathLst>
              <a:path w="10309199" h="805799">
                <a:moveTo>
                  <a:pt x="0" y="805799"/>
                </a:moveTo>
                <a:lnTo>
                  <a:pt x="10309199" y="805799"/>
                </a:lnTo>
                <a:lnTo>
                  <a:pt x="10309199" y="0"/>
                </a:lnTo>
                <a:lnTo>
                  <a:pt x="0" y="0"/>
                </a:lnTo>
                <a:close/>
                <a:moveTo>
                  <a:pt x="-328699" y="13152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" name="Freeform 338"/>
          <p:cNvSpPr/>
          <p:nvPr/>
        </p:nvSpPr>
        <p:spPr>
          <a:xfrm rot="0" flipH="0" flipV="1">
            <a:off x="0" y="1539725"/>
            <a:ext cx="6803399" cy="4798499"/>
          </a:xfrm>
          <a:custGeom>
            <a:pathLst>
              <a:path w="6803399" h="4798499">
                <a:moveTo>
                  <a:pt x="0" y="4798499"/>
                </a:moveTo>
                <a:lnTo>
                  <a:pt x="6803399" y="4798499"/>
                </a:lnTo>
                <a:lnTo>
                  <a:pt x="6803399" y="0"/>
                </a:lnTo>
                <a:lnTo>
                  <a:pt x="0" y="0"/>
                </a:lnTo>
                <a:close/>
                <a:moveTo>
                  <a:pt x="1539724" y="63382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" name="Freeform 339"/>
          <p:cNvSpPr/>
          <p:nvPr/>
        </p:nvSpPr>
        <p:spPr>
          <a:xfrm rot="0" flipH="0" flipV="1">
            <a:off x="6896349" y="1539725"/>
            <a:ext cx="5295651" cy="3532151"/>
          </a:xfrm>
          <a:custGeom>
            <a:pathLst>
              <a:path w="5295651" h="3532151">
                <a:moveTo>
                  <a:pt x="0" y="3532151"/>
                </a:moveTo>
                <a:lnTo>
                  <a:pt x="5295651" y="3532151"/>
                </a:lnTo>
                <a:lnTo>
                  <a:pt x="5295651" y="0"/>
                </a:lnTo>
                <a:lnTo>
                  <a:pt x="0" y="0"/>
                </a:lnTo>
                <a:close/>
                <a:moveTo>
                  <a:pt x="-5356624" y="507187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0" name="Picture 340"/>
          <p:cNvPicPr>
            <a:picLocks noChangeAspect="0" noChangeArrowheads="1"/>
          </p:cNvPicPr>
          <p:nvPr/>
        </p:nvPicPr>
        <p:blipFill>
          <a:blip r:embed="rId3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896350" y="1539726"/>
            <a:ext cx="5295652" cy="3532151"/>
          </a:xfrm>
          <a:prstGeom prst="rect">
            <a:avLst/>
          </a:prstGeom>
          <a:noFill/>
          <a:extLst/>
        </p:spPr>
      </p:pic>
      <p:sp>
        <p:nvSpPr>
          <p:cNvPr id="341" name="Freeform 341"/>
          <p:cNvSpPr/>
          <p:nvPr/>
        </p:nvSpPr>
        <p:spPr>
          <a:xfrm rot="0" flipH="0" flipV="1">
            <a:off x="3638749" y="3912300"/>
            <a:ext cx="875399" cy="437699"/>
          </a:xfrm>
          <a:custGeom>
            <a:pathLst>
              <a:path w="444703200" h="222351600">
                <a:moveTo>
                  <a:pt x="0" y="166763700"/>
                </a:moveTo>
                <a:lnTo>
                  <a:pt x="333527400" y="166763700"/>
                </a:lnTo>
                <a:lnTo>
                  <a:pt x="333527400" y="222351600"/>
                </a:lnTo>
                <a:lnTo>
                  <a:pt x="444703200" y="111175800"/>
                </a:lnTo>
                <a:lnTo>
                  <a:pt x="333527400" y="0"/>
                </a:lnTo>
                <a:lnTo>
                  <a:pt x="333527400" y="55587900"/>
                </a:lnTo>
                <a:lnTo>
                  <a:pt x="0" y="55587900"/>
                </a:lnTo>
                <a:close/>
                <a:moveTo>
                  <a:pt x="194551300" y="2209800000"/>
                </a:moveTo>
              </a:path>
            </a:pathLst>
          </a:custGeom>
          <a:solidFill>
            <a:srgbClr val="164588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2" name="Freeform 342"/>
          <p:cNvSpPr/>
          <p:nvPr/>
        </p:nvSpPr>
        <p:spPr>
          <a:xfrm rot="0" flipH="0" flipV="1">
            <a:off x="3638749" y="3912300"/>
            <a:ext cx="875399" cy="437699"/>
          </a:xfrm>
          <a:custGeom>
            <a:pathLst>
              <a:path w="444703200" h="222351600">
                <a:moveTo>
                  <a:pt x="0" y="166763700"/>
                </a:moveTo>
                <a:lnTo>
                  <a:pt x="333527400" y="166763700"/>
                </a:lnTo>
                <a:lnTo>
                  <a:pt x="333527400" y="222351600"/>
                </a:lnTo>
                <a:lnTo>
                  <a:pt x="444703200" y="111175800"/>
                </a:lnTo>
                <a:lnTo>
                  <a:pt x="333527400" y="0"/>
                </a:lnTo>
                <a:lnTo>
                  <a:pt x="333527400" y="55587900"/>
                </a:lnTo>
                <a:lnTo>
                  <a:pt x="0" y="55587900"/>
                </a:lnTo>
                <a:close/>
                <a:moveTo>
                  <a:pt x="194551300" y="2209800000"/>
                </a:moveTo>
              </a:path>
            </a:pathLst>
          </a:custGeom>
          <a:noFill/>
          <a:ln w="9524" cap="flat" cmpd="sng">
            <a:solidFill>
              <a:srgbClr val="0E2841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3" name="Rectangle 343"/>
          <p:cNvSpPr/>
          <p:nvPr/>
        </p:nvSpPr>
        <p:spPr>
          <a:xfrm rot="0" flipH="0" flipV="0">
            <a:off x="2996641" y="6517064"/>
            <a:ext cx="814694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998655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10</a:t>
            </a:r>
          </a:p>
        </p:txBody>
      </p:sp>
      <p:sp>
        <p:nvSpPr>
          <p:cNvPr id="344" name="Rectangle 344"/>
          <p:cNvSpPr/>
          <p:nvPr/>
        </p:nvSpPr>
        <p:spPr>
          <a:xfrm rot="0" flipH="0" flipV="0">
            <a:off x="923925" y="656948"/>
            <a:ext cx="8605773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Optimizing (compressed) neural networks</a:t>
            </a:r>
          </a:p>
        </p:txBody>
      </p:sp>
      <p:sp>
        <p:nvSpPr>
          <p:cNvPr id="345" name="Rectangle 345"/>
          <p:cNvSpPr/>
          <p:nvPr/>
        </p:nvSpPr>
        <p:spPr>
          <a:xfrm rot="0" flipH="0" flipV="0">
            <a:off x="145596" y="1590231"/>
            <a:ext cx="6554746" cy="6497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Hyperparameters: a set of parameters that </a:t>
            </a:r>
          </a:p>
          <a:p>
            <a:pPr marL="397328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configure the neural network architecture and </a:t>
            </a:r>
          </a:p>
        </p:txBody>
      </p:sp>
      <p:sp>
        <p:nvSpPr>
          <p:cNvPr id="346" name="Rectangle 346"/>
          <p:cNvSpPr/>
          <p:nvPr/>
        </p:nvSpPr>
        <p:spPr>
          <a:xfrm rot="0" flipH="0" flipV="0">
            <a:off x="542925" y="2260791"/>
            <a:ext cx="2123998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how it is trained</a:t>
            </a:r>
          </a:p>
        </p:txBody>
      </p:sp>
      <p:sp>
        <p:nvSpPr>
          <p:cNvPr id="347" name="Rectangle 347"/>
          <p:cNvSpPr/>
          <p:nvPr/>
        </p:nvSpPr>
        <p:spPr>
          <a:xfrm rot="0" flipH="0" flipV="0">
            <a:off x="145596" y="2931351"/>
            <a:ext cx="6539658" cy="6497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Neural networks are a black box. </a:t>
            </a:r>
            <a:r>
              <a:rPr lang="en-US" sz="2200" baseline="0" b="0" i="0" dirty="0" spc="-122">
                <a:solidFill>
                  <a:srgbClr val="164588"/>
                </a:solidFill>
                <a:latin typeface="Arial" pitchFamily="0" charset="1"/>
              </a:rPr>
              <a:t>T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raining can </a:t>
            </a:r>
          </a:p>
          <a:p>
            <a:pPr marL="397328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take a long time. Have to wait until training </a:t>
            </a:r>
          </a:p>
        </p:txBody>
      </p:sp>
      <p:sp>
        <p:nvSpPr>
          <p:cNvPr id="348" name="Rectangle 348"/>
          <p:cNvSpPr/>
          <p:nvPr/>
        </p:nvSpPr>
        <p:spPr>
          <a:xfrm rot="0" flipH="0" flipV="0">
            <a:off x="542925" y="3601911"/>
            <a:ext cx="5285943" cy="6497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ends to see how well a set of </a:t>
            </a:r>
          </a:p>
          <a:p>
            <a:pPr marL="0">
              <a:lnSpc>
                <a:spcPts val="2639"/>
              </a:lnSpc>
              <a:tabLst>
                <a:tab pos="3657600" algn="l"/>
              </a:tabLst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hyperparameters work	     automate</a:t>
            </a:r>
          </a:p>
        </p:txBody>
      </p:sp>
      <p:sp>
        <p:nvSpPr>
          <p:cNvPr id="349" name="Rectangle 349"/>
          <p:cNvSpPr/>
          <p:nvPr/>
        </p:nvSpPr>
        <p:spPr>
          <a:xfrm rot="0" flipH="0" flipV="0">
            <a:off x="145596" y="4607751"/>
            <a:ext cx="6213598" cy="6497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-18">
                <a:solidFill>
                  <a:srgbClr val="164588"/>
                </a:solidFill>
                <a:latin typeface="Arial" pitchFamily="0" charset="1"/>
              </a:rPr>
              <a:t>W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ith compressed neural networks that run </a:t>
            </a:r>
          </a:p>
          <a:p>
            <a:pPr marL="397328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directly on hardware, have to also consider </a:t>
            </a:r>
          </a:p>
        </p:txBody>
      </p:sp>
      <p:sp>
        <p:nvSpPr>
          <p:cNvPr id="350" name="Rectangle 350"/>
          <p:cNvSpPr/>
          <p:nvPr/>
        </p:nvSpPr>
        <p:spPr>
          <a:xfrm rot="0" flipH="0" flipV="0">
            <a:off x="542925" y="5278311"/>
            <a:ext cx="3490823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requirements by hardware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51" name="Freeform 351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" name="Freeform 352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53" name="Picture 102"/>
          <p:cNvPicPr>
            <a:picLocks noChangeAspect="0" noChangeArrowheads="1"/>
          </p:cNvPicPr>
          <p:nvPr/>
        </p:nvPicPr>
        <p:blipFill>
          <a:blip r:embed="rId3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1"/>
            <a:ext cx="12192000" cy="6858000"/>
          </a:xfrm>
          <a:prstGeom prst="rect">
            <a:avLst/>
          </a:prstGeom>
          <a:noFill/>
          <a:extLst/>
        </p:spPr>
      </p:pic>
      <p:sp>
        <p:nvSpPr>
          <p:cNvPr id="354" name="Freeform 354"/>
          <p:cNvSpPr/>
          <p:nvPr/>
        </p:nvSpPr>
        <p:spPr>
          <a:xfrm rot="0" flipH="0" flipV="1">
            <a:off x="517304" y="6058468"/>
            <a:ext cx="2982595" cy="551803"/>
          </a:xfrm>
          <a:custGeom>
            <a:pathLst>
              <a:path w="1515158270" h="280316384">
                <a:moveTo>
                  <a:pt x="0" y="280316384"/>
                </a:moveTo>
                <a:lnTo>
                  <a:pt x="1515158270" y="280316384"/>
                </a:lnTo>
                <a:lnTo>
                  <a:pt x="1515158270" y="0"/>
                </a:lnTo>
                <a:lnTo>
                  <a:pt x="0" y="0"/>
                </a:lnTo>
                <a:close/>
                <a:moveTo>
                  <a:pt x="2814910401" y="335801771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55" name="Picture 104"/>
          <p:cNvPicPr>
            <a:picLocks noChangeAspect="0" noChangeArrowheads="1"/>
          </p:cNvPicPr>
          <p:nvPr/>
        </p:nvPicPr>
        <p:blipFill>
          <a:blip r:embed="rId3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17305" y="6058468"/>
            <a:ext cx="2982595" cy="551804"/>
          </a:xfrm>
          <a:prstGeom prst="rect">
            <a:avLst/>
          </a:prstGeom>
          <a:noFill/>
          <a:extLst/>
        </p:spPr>
      </p:pic>
      <p:sp>
        <p:nvSpPr>
          <p:cNvPr id="356" name="Freeform 356"/>
          <p:cNvSpPr/>
          <p:nvPr/>
        </p:nvSpPr>
        <p:spPr>
          <a:xfrm rot="0" flipH="0" flipV="1">
            <a:off x="1903827" y="2201352"/>
            <a:ext cx="8384400" cy="1655699"/>
          </a:xfrm>
          <a:custGeom>
            <a:pathLst>
              <a:path w="8384400" h="1655699">
                <a:moveTo>
                  <a:pt x="0" y="1655699"/>
                </a:moveTo>
                <a:lnTo>
                  <a:pt x="8384400" y="1655699"/>
                </a:lnTo>
                <a:lnTo>
                  <a:pt x="8384400" y="0"/>
                </a:lnTo>
                <a:lnTo>
                  <a:pt x="0" y="0"/>
                </a:lnTo>
                <a:close/>
                <a:moveTo>
                  <a:pt x="297524" y="385705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" name="Freeform 357"/>
          <p:cNvSpPr/>
          <p:nvPr/>
        </p:nvSpPr>
        <p:spPr>
          <a:xfrm rot="0" flipH="0" flipV="1">
            <a:off x="3499899" y="4368397"/>
            <a:ext cx="5458199" cy="660599"/>
          </a:xfrm>
          <a:custGeom>
            <a:pathLst>
              <a:path w="5458199" h="660599">
                <a:moveTo>
                  <a:pt x="0" y="660599"/>
                </a:moveTo>
                <a:lnTo>
                  <a:pt x="5458199" y="660599"/>
                </a:lnTo>
                <a:lnTo>
                  <a:pt x="5458199" y="0"/>
                </a:lnTo>
                <a:lnTo>
                  <a:pt x="0" y="0"/>
                </a:lnTo>
                <a:close/>
                <a:moveTo>
                  <a:pt x="868496" y="502899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" name="Rectangle 358"/>
          <p:cNvSpPr/>
          <p:nvPr/>
        </p:nvSpPr>
        <p:spPr>
          <a:xfrm rot="0" flipH="0" flipV="0">
            <a:off x="4403284" y="2698616"/>
            <a:ext cx="3383534" cy="6289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0" baseline="0" b="0" i="0" dirty="0" spc="0">
                <a:solidFill>
                  <a:srgbClr val="FFFFFF"/>
                </a:solidFill>
                <a:latin typeface="Arial" pitchFamily="0" charset="1"/>
              </a:rPr>
              <a:t>AI use cases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59" name="Freeform 359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" name="Freeform 360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1" name="Picture 193"/>
          <p:cNvPicPr>
            <a:picLocks noChangeAspect="0" noChangeArrowheads="1"/>
          </p:cNvPicPr>
          <p:nvPr/>
        </p:nvPicPr>
        <p:blipFill>
          <a:blip r:embed="rId3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362" name="Picture 194"/>
          <p:cNvPicPr>
            <a:picLocks noChangeAspect="0" noChangeArrowheads="1"/>
          </p:cNvPicPr>
          <p:nvPr/>
        </p:nvPicPr>
        <p:blipFill>
          <a:blip r:embed="rId3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363" name="Freeform 363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" name="Freeform 364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5" name="Picture 197"/>
          <p:cNvPicPr>
            <a:picLocks noChangeAspect="0" noChangeArrowheads="1"/>
          </p:cNvPicPr>
          <p:nvPr/>
        </p:nvPicPr>
        <p:blipFill>
          <a:blip r:embed="rId3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366" name="Freeform 366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" name="Freeform 367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8" name="Picture 200"/>
          <p:cNvPicPr>
            <a:picLocks noChangeAspect="0" noChangeArrowheads="1"/>
          </p:cNvPicPr>
          <p:nvPr/>
        </p:nvPicPr>
        <p:blipFill>
          <a:blip r:embed="rId3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369" name="Freeform 369"/>
          <p:cNvSpPr/>
          <p:nvPr/>
        </p:nvSpPr>
        <p:spPr>
          <a:xfrm rot="0" flipH="0" flipV="1">
            <a:off x="2888891" y="6430204"/>
            <a:ext cx="867900" cy="321899"/>
          </a:xfrm>
          <a:custGeom>
            <a:pathLst>
              <a:path w="440893299" h="163525200">
                <a:moveTo>
                  <a:pt x="0" y="163525200"/>
                </a:moveTo>
                <a:lnTo>
                  <a:pt x="440893299" y="163525200"/>
                </a:lnTo>
                <a:lnTo>
                  <a:pt x="44089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" name="Freeform 370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" name="Freeform 371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" name="Freeform 372"/>
          <p:cNvSpPr/>
          <p:nvPr/>
        </p:nvSpPr>
        <p:spPr>
          <a:xfrm rot="0" flipH="0" flipV="1">
            <a:off x="838199" y="509500"/>
            <a:ext cx="8637299" cy="805799"/>
          </a:xfrm>
          <a:custGeom>
            <a:pathLst>
              <a:path w="8637299" h="805799">
                <a:moveTo>
                  <a:pt x="0" y="805799"/>
                </a:moveTo>
                <a:lnTo>
                  <a:pt x="8637299" y="805799"/>
                </a:lnTo>
                <a:lnTo>
                  <a:pt x="8637299" y="0"/>
                </a:lnTo>
                <a:lnTo>
                  <a:pt x="0" y="0"/>
                </a:lnTo>
                <a:close/>
                <a:moveTo>
                  <a:pt x="-328699" y="13152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" name="Freeform 373"/>
          <p:cNvSpPr/>
          <p:nvPr/>
        </p:nvSpPr>
        <p:spPr>
          <a:xfrm rot="0" flipH="0" flipV="1">
            <a:off x="0" y="1694725"/>
            <a:ext cx="4060199" cy="4642799"/>
          </a:xfrm>
          <a:custGeom>
            <a:pathLst>
              <a:path w="4060199" h="4642799">
                <a:moveTo>
                  <a:pt x="0" y="4642799"/>
                </a:moveTo>
                <a:lnTo>
                  <a:pt x="4060199" y="4642799"/>
                </a:lnTo>
                <a:lnTo>
                  <a:pt x="4060199" y="0"/>
                </a:lnTo>
                <a:lnTo>
                  <a:pt x="0" y="0"/>
                </a:lnTo>
                <a:close/>
                <a:moveTo>
                  <a:pt x="1694724" y="63375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" name="Freeform 374"/>
          <p:cNvSpPr/>
          <p:nvPr/>
        </p:nvSpPr>
        <p:spPr>
          <a:xfrm rot="0" flipH="0" flipV="1">
            <a:off x="7569324" y="0"/>
            <a:ext cx="4622699" cy="6205199"/>
          </a:xfrm>
          <a:custGeom>
            <a:pathLst>
              <a:path w="4622699" h="6205199">
                <a:moveTo>
                  <a:pt x="0" y="6205199"/>
                </a:moveTo>
                <a:lnTo>
                  <a:pt x="4622699" y="6205199"/>
                </a:lnTo>
                <a:lnTo>
                  <a:pt x="4622699" y="0"/>
                </a:lnTo>
                <a:lnTo>
                  <a:pt x="0" y="0"/>
                </a:lnTo>
                <a:close/>
                <a:moveTo>
                  <a:pt x="-7569324" y="62051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" name="Freeform 375"/>
          <p:cNvSpPr/>
          <p:nvPr/>
        </p:nvSpPr>
        <p:spPr>
          <a:xfrm rot="0" flipH="0" flipV="1">
            <a:off x="4685849" y="4168200"/>
            <a:ext cx="7506176" cy="1812074"/>
          </a:xfrm>
          <a:custGeom>
            <a:pathLst>
              <a:path w="7506176" h="1812074">
                <a:moveTo>
                  <a:pt x="0" y="1812074"/>
                </a:moveTo>
                <a:lnTo>
                  <a:pt x="7506176" y="1812074"/>
                </a:lnTo>
                <a:lnTo>
                  <a:pt x="7506176" y="0"/>
                </a:lnTo>
                <a:lnTo>
                  <a:pt x="0" y="0"/>
                </a:lnTo>
                <a:close/>
                <a:moveTo>
                  <a:pt x="-517649" y="59802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76" name="Picture 376"/>
          <p:cNvPicPr>
            <a:picLocks noChangeAspect="0" noChangeArrowheads="1"/>
          </p:cNvPicPr>
          <p:nvPr/>
        </p:nvPicPr>
        <p:blipFill>
          <a:blip r:embed="rId3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685850" y="4168201"/>
            <a:ext cx="7506176" cy="1812074"/>
          </a:xfrm>
          <a:prstGeom prst="rect">
            <a:avLst/>
          </a:prstGeom>
          <a:noFill/>
          <a:extLst/>
        </p:spPr>
      </p:pic>
      <p:sp>
        <p:nvSpPr>
          <p:cNvPr id="377" name="Freeform 377"/>
          <p:cNvSpPr/>
          <p:nvPr/>
        </p:nvSpPr>
        <p:spPr>
          <a:xfrm rot="0" flipH="0" flipV="1">
            <a:off x="3570199" y="1694725"/>
            <a:ext cx="8621799" cy="2473474"/>
          </a:xfrm>
          <a:custGeom>
            <a:pathLst>
              <a:path w="8621799" h="2473474">
                <a:moveTo>
                  <a:pt x="0" y="2473474"/>
                </a:moveTo>
                <a:lnTo>
                  <a:pt x="8621799" y="2473474"/>
                </a:lnTo>
                <a:lnTo>
                  <a:pt x="8621799" y="0"/>
                </a:lnTo>
                <a:lnTo>
                  <a:pt x="0" y="0"/>
                </a:lnTo>
                <a:close/>
                <a:moveTo>
                  <a:pt x="-1875474" y="41681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78" name="Picture 378"/>
          <p:cNvPicPr>
            <a:picLocks noChangeAspect="0" noChangeArrowheads="1"/>
          </p:cNvPicPr>
          <p:nvPr/>
        </p:nvPicPr>
        <p:blipFill>
          <a:blip r:embed="rId3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70200" y="1694726"/>
            <a:ext cx="8621800" cy="2473474"/>
          </a:xfrm>
          <a:prstGeom prst="rect">
            <a:avLst/>
          </a:prstGeom>
          <a:noFill/>
          <a:extLst/>
        </p:spPr>
      </p:pic>
      <p:sp>
        <p:nvSpPr>
          <p:cNvPr id="379" name="Freeform 379"/>
          <p:cNvSpPr/>
          <p:nvPr/>
        </p:nvSpPr>
        <p:spPr>
          <a:xfrm rot="0" flipH="0" flipV="1">
            <a:off x="2388150" y="4962338"/>
            <a:ext cx="2297699" cy="111899"/>
          </a:xfrm>
          <a:custGeom>
            <a:pathLst>
              <a:path w="1167231501" h="56845200">
                <a:moveTo>
                  <a:pt x="0" y="56845200"/>
                </a:moveTo>
                <a:cubicBezTo>
                  <a:pt x="291807900" y="56845200"/>
                  <a:pt x="437711850" y="42633900"/>
                  <a:pt x="583615701" y="28422600"/>
                </a:cubicBezTo>
                <a:cubicBezTo>
                  <a:pt x="729519651" y="14211300"/>
                  <a:pt x="875423601" y="0"/>
                  <a:pt x="1167231501" y="0"/>
                </a:cubicBez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" name="Freeform 380"/>
          <p:cNvSpPr/>
          <p:nvPr/>
        </p:nvSpPr>
        <p:spPr>
          <a:xfrm rot="0" flipH="0" flipV="1">
            <a:off x="2388150" y="4962338"/>
            <a:ext cx="2069105" cy="110279"/>
          </a:xfrm>
          <a:custGeom>
            <a:pathLst>
              <a:path w="1051105677" h="56021882">
                <a:moveTo>
                  <a:pt x="0" y="56021882"/>
                </a:moveTo>
                <a:cubicBezTo>
                  <a:pt x="291807900" y="56021882"/>
                  <a:pt x="437711850" y="41810582"/>
                  <a:pt x="583615701" y="27599282"/>
                </a:cubicBezTo>
                <a:cubicBezTo>
                  <a:pt x="656567676" y="20493632"/>
                  <a:pt x="729519651" y="13387982"/>
                  <a:pt x="820709619" y="8058745"/>
                </a:cubicBezTo>
                <a:cubicBezTo>
                  <a:pt x="866304604" y="5394126"/>
                  <a:pt x="916459086" y="3173611"/>
                  <a:pt x="973452916" y="1619250"/>
                </a:cubicBezTo>
                <a:cubicBezTo>
                  <a:pt x="987701324" y="1230709"/>
                  <a:pt x="1002377166" y="883642"/>
                  <a:pt x="1017516161" y="581818"/>
                </a:cubicBezTo>
                <a:cubicBezTo>
                  <a:pt x="1025085560" y="431006"/>
                  <a:pt x="1032770846" y="291306"/>
                  <a:pt x="1040576385" y="163314"/>
                </a:cubicBezTo>
                <a:lnTo>
                  <a:pt x="1051105677" y="0"/>
                </a:lnTo>
              </a:path>
            </a:pathLst>
          </a:custGeom>
          <a:noFill/>
          <a:ln w="38099" cap="flat" cmpd="sng">
            <a:solidFill>
              <a:srgbClr val="164588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" name="Freeform 381"/>
          <p:cNvSpPr/>
          <p:nvPr/>
        </p:nvSpPr>
        <p:spPr>
          <a:xfrm rot="0" flipH="0" flipV="1">
            <a:off x="4456809" y="5009688"/>
            <a:ext cx="173342" cy="125858"/>
          </a:xfrm>
          <a:custGeom>
            <a:pathLst>
              <a:path w="88058229" h="63936364">
                <a:moveTo>
                  <a:pt x="0" y="0"/>
                </a:moveTo>
                <a:lnTo>
                  <a:pt x="88058229" y="31345585"/>
                </a:lnTo>
                <a:lnTo>
                  <a:pt x="453232" y="63936364"/>
                </a:lnTo>
                <a:close/>
                <a:moveTo>
                  <a:pt x="344798254" y="2608857614"/>
                </a:moveTo>
              </a:path>
            </a:pathLst>
          </a:custGeom>
          <a:solidFill>
            <a:srgbClr val="164588">
              <a:alpha val="100000"/>
            </a:srgbClr>
          </a:solidFill>
          <a:ln w="38099" cap="flat" cmpd="sng">
            <a:solidFill>
              <a:srgbClr val="16458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" name="Rectangle 382"/>
          <p:cNvSpPr/>
          <p:nvPr/>
        </p:nvSpPr>
        <p:spPr>
          <a:xfrm rot="0" flipH="0" flipV="0">
            <a:off x="2989141" y="6517064"/>
            <a:ext cx="815444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006156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12</a:t>
            </a:r>
          </a:p>
        </p:txBody>
      </p:sp>
      <p:sp>
        <p:nvSpPr>
          <p:cNvPr id="383" name="Rectangle 383"/>
          <p:cNvSpPr/>
          <p:nvPr/>
        </p:nvSpPr>
        <p:spPr>
          <a:xfrm rot="0" flipH="0" flipV="0">
            <a:off x="923925" y="656948"/>
            <a:ext cx="4267911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-188">
                <a:solidFill>
                  <a:srgbClr val="164588"/>
                </a:solidFill>
                <a:latin typeface="Arial" pitchFamily="0" charset="1"/>
              </a:rPr>
              <a:t>T</a:t>
            </a:r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rack reconstruction</a:t>
            </a:r>
          </a:p>
        </p:txBody>
      </p:sp>
      <p:sp>
        <p:nvSpPr>
          <p:cNvPr id="384" name="Rectangle 384"/>
          <p:cNvSpPr/>
          <p:nvPr/>
        </p:nvSpPr>
        <p:spPr>
          <a:xfrm rot="0" flipH="0" flipV="0">
            <a:off x="85725" y="1745231"/>
            <a:ext cx="976782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Offline:</a:t>
            </a:r>
          </a:p>
        </p:txBody>
      </p:sp>
      <p:sp>
        <p:nvSpPr>
          <p:cNvPr id="385" name="Rectangle 385"/>
          <p:cNvSpPr/>
          <p:nvPr/>
        </p:nvSpPr>
        <p:spPr>
          <a:xfrm rot="0" flipH="0" flipV="0">
            <a:off x="221299" y="2080511"/>
            <a:ext cx="3159771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-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spacepoint formation</a:t>
            </a:r>
          </a:p>
        </p:txBody>
      </p:sp>
      <p:sp>
        <p:nvSpPr>
          <p:cNvPr id="386" name="Rectangle 386"/>
          <p:cNvSpPr/>
          <p:nvPr/>
        </p:nvSpPr>
        <p:spPr>
          <a:xfrm rot="0" flipH="0" flipV="0">
            <a:off x="221299" y="2415791"/>
            <a:ext cx="2290836" cy="9850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-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track seeding</a:t>
            </a:r>
          </a:p>
          <a:p>
            <a:pPr marL="0">
              <a:lnSpc>
                <a:spcPts val="2639"/>
              </a:lnSpc>
            </a:pPr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-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track following</a:t>
            </a:r>
          </a:p>
          <a:p>
            <a:pPr marL="0">
              <a:lnSpc>
                <a:spcPts val="2639"/>
              </a:lnSpc>
            </a:pPr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-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track fitting</a:t>
            </a:r>
          </a:p>
        </p:txBody>
      </p:sp>
      <p:sp>
        <p:nvSpPr>
          <p:cNvPr id="387" name="Rectangle 387"/>
          <p:cNvSpPr/>
          <p:nvPr/>
        </p:nvSpPr>
        <p:spPr>
          <a:xfrm rot="0" flipH="0" flipV="0">
            <a:off x="85725" y="3421631"/>
            <a:ext cx="961136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Online:</a:t>
            </a:r>
          </a:p>
        </p:txBody>
      </p:sp>
      <p:sp>
        <p:nvSpPr>
          <p:cNvPr id="388" name="Rectangle 388"/>
          <p:cNvSpPr/>
          <p:nvPr/>
        </p:nvSpPr>
        <p:spPr>
          <a:xfrm rot="0" flipH="0" flipV="0">
            <a:off x="221299" y="3756911"/>
            <a:ext cx="2864724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-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pattern recognition</a:t>
            </a:r>
          </a:p>
        </p:txBody>
      </p:sp>
      <p:sp>
        <p:nvSpPr>
          <p:cNvPr id="389" name="Rectangle 389"/>
          <p:cNvSpPr/>
          <p:nvPr/>
        </p:nvSpPr>
        <p:spPr>
          <a:xfrm rot="0" flipH="0" flipV="0">
            <a:off x="221299" y="4092191"/>
            <a:ext cx="2400920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-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latency O(10)us</a:t>
            </a:r>
          </a:p>
        </p:txBody>
      </p:sp>
      <p:sp>
        <p:nvSpPr>
          <p:cNvPr id="390" name="Rectangle 390"/>
          <p:cNvSpPr/>
          <p:nvPr/>
        </p:nvSpPr>
        <p:spPr>
          <a:xfrm rot="0" flipH="0" flipV="0">
            <a:off x="85725" y="4762751"/>
            <a:ext cx="2249449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Neural networks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391" name="Freeform 391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" name="Freeform 392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93" name="Picture 193"/>
          <p:cNvPicPr>
            <a:picLocks noChangeAspect="0" noChangeArrowheads="1"/>
          </p:cNvPicPr>
          <p:nvPr/>
        </p:nvPicPr>
        <p:blipFill>
          <a:blip r:embed="rId3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394" name="Picture 194"/>
          <p:cNvPicPr>
            <a:picLocks noChangeAspect="0" noChangeArrowheads="1"/>
          </p:cNvPicPr>
          <p:nvPr/>
        </p:nvPicPr>
        <p:blipFill>
          <a:blip r:embed="rId3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395" name="Freeform 395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" name="Freeform 396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97" name="Picture 197"/>
          <p:cNvPicPr>
            <a:picLocks noChangeAspect="0" noChangeArrowheads="1"/>
          </p:cNvPicPr>
          <p:nvPr/>
        </p:nvPicPr>
        <p:blipFill>
          <a:blip r:embed="rId3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398" name="Freeform 398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" name="Freeform 399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00" name="Picture 200"/>
          <p:cNvPicPr>
            <a:picLocks noChangeAspect="0" noChangeArrowheads="1"/>
          </p:cNvPicPr>
          <p:nvPr/>
        </p:nvPicPr>
        <p:blipFill>
          <a:blip r:embed="rId4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401" name="Freeform 401"/>
          <p:cNvSpPr/>
          <p:nvPr/>
        </p:nvSpPr>
        <p:spPr>
          <a:xfrm rot="0" flipH="0" flipV="1">
            <a:off x="2888891" y="6430204"/>
            <a:ext cx="867900" cy="321899"/>
          </a:xfrm>
          <a:custGeom>
            <a:pathLst>
              <a:path w="440893299" h="163525200">
                <a:moveTo>
                  <a:pt x="0" y="163525200"/>
                </a:moveTo>
                <a:lnTo>
                  <a:pt x="440893299" y="163525200"/>
                </a:lnTo>
                <a:lnTo>
                  <a:pt x="44089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" name="Freeform 402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" name="Freeform 403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" name="Freeform 404"/>
          <p:cNvSpPr/>
          <p:nvPr/>
        </p:nvSpPr>
        <p:spPr>
          <a:xfrm rot="0" flipH="0" flipV="1">
            <a:off x="838199" y="509500"/>
            <a:ext cx="5936099" cy="805799"/>
          </a:xfrm>
          <a:custGeom>
            <a:pathLst>
              <a:path w="5936099" h="805799">
                <a:moveTo>
                  <a:pt x="0" y="805799"/>
                </a:moveTo>
                <a:lnTo>
                  <a:pt x="5936099" y="805799"/>
                </a:lnTo>
                <a:lnTo>
                  <a:pt x="5936099" y="0"/>
                </a:lnTo>
                <a:lnTo>
                  <a:pt x="0" y="0"/>
                </a:lnTo>
                <a:close/>
                <a:moveTo>
                  <a:pt x="-328699" y="13152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" name="Freeform 405"/>
          <p:cNvSpPr/>
          <p:nvPr/>
        </p:nvSpPr>
        <p:spPr>
          <a:xfrm rot="0" flipH="0" flipV="1">
            <a:off x="55749" y="1694725"/>
            <a:ext cx="4794899" cy="4596299"/>
          </a:xfrm>
          <a:custGeom>
            <a:pathLst>
              <a:path w="4794899" h="4596299">
                <a:moveTo>
                  <a:pt x="0" y="4596299"/>
                </a:moveTo>
                <a:lnTo>
                  <a:pt x="4794899" y="4596299"/>
                </a:lnTo>
                <a:lnTo>
                  <a:pt x="4794899" y="0"/>
                </a:lnTo>
                <a:lnTo>
                  <a:pt x="0" y="0"/>
                </a:lnTo>
                <a:close/>
                <a:moveTo>
                  <a:pt x="1638974" y="62910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" name="Freeform 406"/>
          <p:cNvSpPr/>
          <p:nvPr/>
        </p:nvSpPr>
        <p:spPr>
          <a:xfrm rot="0" flipH="0" flipV="1">
            <a:off x="6962774" y="0"/>
            <a:ext cx="5229299" cy="6205199"/>
          </a:xfrm>
          <a:custGeom>
            <a:pathLst>
              <a:path w="5229299" h="6205199">
                <a:moveTo>
                  <a:pt x="0" y="6205199"/>
                </a:moveTo>
                <a:lnTo>
                  <a:pt x="5229299" y="6205199"/>
                </a:lnTo>
                <a:lnTo>
                  <a:pt x="5229299" y="0"/>
                </a:lnTo>
                <a:lnTo>
                  <a:pt x="0" y="0"/>
                </a:lnTo>
                <a:close/>
                <a:moveTo>
                  <a:pt x="-6962774" y="62051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" name="Freeform 407"/>
          <p:cNvSpPr/>
          <p:nvPr/>
        </p:nvSpPr>
        <p:spPr>
          <a:xfrm rot="0" flipH="0" flipV="1">
            <a:off x="4757849" y="1196800"/>
            <a:ext cx="7434149" cy="4708300"/>
          </a:xfrm>
          <a:custGeom>
            <a:pathLst>
              <a:path w="7434149" h="4708300">
                <a:moveTo>
                  <a:pt x="0" y="4708300"/>
                </a:moveTo>
                <a:lnTo>
                  <a:pt x="7434149" y="4708300"/>
                </a:lnTo>
                <a:lnTo>
                  <a:pt x="7434149" y="0"/>
                </a:lnTo>
                <a:lnTo>
                  <a:pt x="0" y="0"/>
                </a:lnTo>
                <a:close/>
                <a:moveTo>
                  <a:pt x="-3561049" y="59051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08" name="Picture 408"/>
          <p:cNvPicPr>
            <a:picLocks noChangeAspect="0" noChangeArrowheads="1"/>
          </p:cNvPicPr>
          <p:nvPr/>
        </p:nvPicPr>
        <p:blipFill>
          <a:blip r:embed="rId4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757850" y="1196800"/>
            <a:ext cx="7434150" cy="4708300"/>
          </a:xfrm>
          <a:prstGeom prst="rect">
            <a:avLst/>
          </a:prstGeom>
          <a:noFill/>
          <a:extLst/>
        </p:spPr>
      </p:pic>
      <p:sp>
        <p:nvSpPr>
          <p:cNvPr id="409" name="Freeform 409"/>
          <p:cNvSpPr/>
          <p:nvPr/>
        </p:nvSpPr>
        <p:spPr>
          <a:xfrm rot="0" flipH="0" flipV="1">
            <a:off x="2378850" y="3550951"/>
            <a:ext cx="2378999" cy="742199"/>
          </a:xfrm>
          <a:custGeom>
            <a:pathLst>
              <a:path w="1208531901" h="377037600">
                <a:moveTo>
                  <a:pt x="0" y="0"/>
                </a:moveTo>
                <a:cubicBezTo>
                  <a:pt x="302133000" y="0"/>
                  <a:pt x="453199500" y="94259400"/>
                  <a:pt x="604265901" y="188518800"/>
                </a:cubicBezTo>
                <a:cubicBezTo>
                  <a:pt x="755332401" y="282778200"/>
                  <a:pt x="906398901" y="377037600"/>
                  <a:pt x="1208531901" y="377037600"/>
                </a:cubicBez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" name="Freeform 410"/>
          <p:cNvSpPr/>
          <p:nvPr/>
        </p:nvSpPr>
        <p:spPr>
          <a:xfrm rot="0" flipH="0" flipV="1">
            <a:off x="2378850" y="3560923"/>
            <a:ext cx="2150617" cy="732228"/>
          </a:xfrm>
          <a:custGeom>
            <a:pathLst>
              <a:path w="1092513630" h="371971888">
                <a:moveTo>
                  <a:pt x="0" y="0"/>
                </a:moveTo>
                <a:cubicBezTo>
                  <a:pt x="302133000" y="0"/>
                  <a:pt x="453199500" y="94259400"/>
                  <a:pt x="604265901" y="188518800"/>
                </a:cubicBezTo>
                <a:cubicBezTo>
                  <a:pt x="679799151" y="235648500"/>
                  <a:pt x="755332401" y="282778200"/>
                  <a:pt x="849748963" y="318125475"/>
                </a:cubicBezTo>
                <a:cubicBezTo>
                  <a:pt x="896957244" y="335799113"/>
                  <a:pt x="948886354" y="350527144"/>
                  <a:pt x="1007896705" y="360836766"/>
                </a:cubicBezTo>
                <a:cubicBezTo>
                  <a:pt x="1022649343" y="363414270"/>
                  <a:pt x="1037844496" y="365715352"/>
                  <a:pt x="1053519074" y="367717586"/>
                </a:cubicBezTo>
                <a:cubicBezTo>
                  <a:pt x="1061356363" y="368718505"/>
                  <a:pt x="1069313508" y="369644811"/>
                  <a:pt x="1077395272" y="370493330"/>
                </a:cubicBezTo>
                <a:cubicBezTo>
                  <a:pt x="1081436055" y="370917788"/>
                  <a:pt x="1085507993" y="371322600"/>
                  <a:pt x="1089611680" y="371707767"/>
                </a:cubicBezTo>
                <a:lnTo>
                  <a:pt x="1092513630" y="371971888"/>
                </a:lnTo>
              </a:path>
            </a:pathLst>
          </a:custGeom>
          <a:noFill/>
          <a:ln w="38099" cap="flat" cmpd="sng">
            <a:solidFill>
              <a:srgbClr val="164588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" name="Freeform 411"/>
          <p:cNvSpPr/>
          <p:nvPr/>
        </p:nvSpPr>
        <p:spPr>
          <a:xfrm rot="0" flipH="0" flipV="1">
            <a:off x="4526722" y="3498052"/>
            <a:ext cx="175482" cy="125742"/>
          </a:xfrm>
          <a:custGeom>
            <a:pathLst>
              <a:path w="89144872" h="63877031">
                <a:moveTo>
                  <a:pt x="2789039" y="0"/>
                </a:moveTo>
                <a:lnTo>
                  <a:pt x="89144872" y="35769947"/>
                </a:lnTo>
                <a:lnTo>
                  <a:pt x="0" y="63877031"/>
                </a:lnTo>
                <a:close/>
                <a:moveTo>
                  <a:pt x="-458688083" y="1840887026"/>
                </a:moveTo>
              </a:path>
            </a:pathLst>
          </a:custGeom>
          <a:solidFill>
            <a:srgbClr val="164588">
              <a:alpha val="100000"/>
            </a:srgbClr>
          </a:solidFill>
          <a:ln w="38099" cap="flat" cmpd="sng">
            <a:solidFill>
              <a:srgbClr val="16458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" name="Rectangle 412"/>
          <p:cNvSpPr/>
          <p:nvPr/>
        </p:nvSpPr>
        <p:spPr>
          <a:xfrm rot="0" flipH="0" flipV="0">
            <a:off x="2989141" y="6517064"/>
            <a:ext cx="815444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006156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13</a:t>
            </a:r>
          </a:p>
        </p:txBody>
      </p:sp>
      <p:sp>
        <p:nvSpPr>
          <p:cNvPr id="413" name="Rectangle 413"/>
          <p:cNvSpPr/>
          <p:nvPr/>
        </p:nvSpPr>
        <p:spPr>
          <a:xfrm rot="0" flipH="0" flipV="0">
            <a:off x="923925" y="656948"/>
            <a:ext cx="2300630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Jet tagging</a:t>
            </a:r>
          </a:p>
        </p:txBody>
      </p:sp>
      <p:sp>
        <p:nvSpPr>
          <p:cNvPr id="414" name="Rectangle 414"/>
          <p:cNvSpPr/>
          <p:nvPr/>
        </p:nvSpPr>
        <p:spPr>
          <a:xfrm rot="0" flipH="0" flipV="0">
            <a:off x="141475" y="1745231"/>
            <a:ext cx="4125061" cy="6497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Identify the type of the particle </a:t>
            </a:r>
          </a:p>
          <a:p>
            <a:pPr marL="0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that initiates the jet.</a:t>
            </a:r>
          </a:p>
        </p:txBody>
      </p:sp>
      <p:sp>
        <p:nvSpPr>
          <p:cNvPr id="415" name="Rectangle 415"/>
          <p:cNvSpPr/>
          <p:nvPr/>
        </p:nvSpPr>
        <p:spPr>
          <a:xfrm rot="0" flipH="0" flipV="0">
            <a:off x="141475" y="2751071"/>
            <a:ext cx="4358919" cy="9850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Challenge: particles can radiate, </a:t>
            </a:r>
          </a:p>
          <a:p>
            <a:pPr marL="0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radiated particles produce more </a:t>
            </a:r>
          </a:p>
          <a:p>
            <a:pPr marL="0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particles</a:t>
            </a:r>
          </a:p>
        </p:txBody>
      </p:sp>
      <p:sp>
        <p:nvSpPr>
          <p:cNvPr id="416" name="Rectangle 416"/>
          <p:cNvSpPr/>
          <p:nvPr/>
        </p:nvSpPr>
        <p:spPr>
          <a:xfrm rot="0" flipH="0" flipV="0">
            <a:off x="141475" y="4092191"/>
            <a:ext cx="2187143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Neural network: </a:t>
            </a:r>
          </a:p>
        </p:txBody>
      </p:sp>
      <p:sp>
        <p:nvSpPr>
          <p:cNvPr id="417" name="Rectangle 417"/>
          <p:cNvSpPr/>
          <p:nvPr/>
        </p:nvSpPr>
        <p:spPr>
          <a:xfrm rot="0" flipH="0" flipV="0">
            <a:off x="277049" y="4427471"/>
            <a:ext cx="3347248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-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use measured particle </a:t>
            </a:r>
          </a:p>
        </p:txBody>
      </p:sp>
      <p:sp>
        <p:nvSpPr>
          <p:cNvPr id="418" name="Rectangle 418"/>
          <p:cNvSpPr/>
          <p:nvPr/>
        </p:nvSpPr>
        <p:spPr>
          <a:xfrm rot="0" flipH="0" flipV="0">
            <a:off x="598675" y="4762751"/>
            <a:ext cx="4140708" cy="9850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properties and particle pair </a:t>
            </a:r>
          </a:p>
          <a:p>
            <a:pPr marL="0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interactions to identify particle </a:t>
            </a:r>
          </a:p>
          <a:p>
            <a:pPr marL="0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types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19" name="Freeform 419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" name="Freeform 420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21" name="Picture 112"/>
          <p:cNvPicPr>
            <a:picLocks noChangeAspect="0" noChangeArrowheads="1"/>
          </p:cNvPicPr>
          <p:nvPr/>
        </p:nvPicPr>
        <p:blipFill>
          <a:blip r:embed="rId4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422" name="Picture 113"/>
          <p:cNvPicPr>
            <a:picLocks noChangeAspect="0" noChangeArrowheads="1"/>
          </p:cNvPicPr>
          <p:nvPr/>
        </p:nvPicPr>
        <p:blipFill>
          <a:blip r:embed="rId4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423" name="Freeform 423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Freeform 424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25" name="Picture 116"/>
          <p:cNvPicPr>
            <a:picLocks noChangeAspect="0" noChangeArrowheads="1"/>
          </p:cNvPicPr>
          <p:nvPr/>
        </p:nvPicPr>
        <p:blipFill>
          <a:blip r:embed="rId4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426" name="Freeform 426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Freeform 427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28" name="Picture 119"/>
          <p:cNvPicPr>
            <a:picLocks noChangeAspect="0" noChangeArrowheads="1"/>
          </p:cNvPicPr>
          <p:nvPr/>
        </p:nvPicPr>
        <p:blipFill>
          <a:blip r:embed="rId4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429" name="Freeform 429"/>
          <p:cNvSpPr/>
          <p:nvPr/>
        </p:nvSpPr>
        <p:spPr>
          <a:xfrm rot="0" flipH="0" flipV="1">
            <a:off x="2888891" y="6430204"/>
            <a:ext cx="882900" cy="321899"/>
          </a:xfrm>
          <a:custGeom>
            <a:pathLst>
              <a:path w="448513299" h="163525200">
                <a:moveTo>
                  <a:pt x="0" y="163525200"/>
                </a:moveTo>
                <a:lnTo>
                  <a:pt x="448513299" y="163525200"/>
                </a:lnTo>
                <a:lnTo>
                  <a:pt x="44851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Freeform 430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Freeform 431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Freeform 432"/>
          <p:cNvSpPr/>
          <p:nvPr/>
        </p:nvSpPr>
        <p:spPr>
          <a:xfrm rot="0" flipH="0" flipV="1">
            <a:off x="838199" y="509505"/>
            <a:ext cx="7022399" cy="805799"/>
          </a:xfrm>
          <a:custGeom>
            <a:pathLst>
              <a:path w="7022399" h="805799">
                <a:moveTo>
                  <a:pt x="0" y="805799"/>
                </a:moveTo>
                <a:lnTo>
                  <a:pt x="7022399" y="805799"/>
                </a:lnTo>
                <a:lnTo>
                  <a:pt x="7022399" y="0"/>
                </a:lnTo>
                <a:lnTo>
                  <a:pt x="0" y="0"/>
                </a:lnTo>
                <a:close/>
                <a:moveTo>
                  <a:pt x="-328695" y="13153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Freeform 433"/>
          <p:cNvSpPr/>
          <p:nvPr/>
        </p:nvSpPr>
        <p:spPr>
          <a:xfrm rot="0" flipH="0" flipV="1">
            <a:off x="362624" y="1567050"/>
            <a:ext cx="6021299" cy="4351199"/>
          </a:xfrm>
          <a:custGeom>
            <a:pathLst>
              <a:path w="6021299" h="4351199">
                <a:moveTo>
                  <a:pt x="0" y="4351199"/>
                </a:moveTo>
                <a:lnTo>
                  <a:pt x="6021299" y="4351199"/>
                </a:lnTo>
                <a:lnTo>
                  <a:pt x="6021299" y="0"/>
                </a:lnTo>
                <a:lnTo>
                  <a:pt x="0" y="0"/>
                </a:lnTo>
                <a:close/>
                <a:moveTo>
                  <a:pt x="1204424" y="591824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Freeform 434"/>
          <p:cNvSpPr/>
          <p:nvPr/>
        </p:nvSpPr>
        <p:spPr>
          <a:xfrm rot="0" flipH="0" flipV="1">
            <a:off x="3010824" y="3072275"/>
            <a:ext cx="9181174" cy="3278999"/>
          </a:xfrm>
          <a:custGeom>
            <a:pathLst>
              <a:path w="9181174" h="3278999">
                <a:moveTo>
                  <a:pt x="0" y="3278999"/>
                </a:moveTo>
                <a:lnTo>
                  <a:pt x="9181174" y="3278999"/>
                </a:lnTo>
                <a:lnTo>
                  <a:pt x="9181174" y="0"/>
                </a:lnTo>
                <a:lnTo>
                  <a:pt x="0" y="0"/>
                </a:lnTo>
                <a:close/>
                <a:moveTo>
                  <a:pt x="61449" y="635127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5" name="Picture 435"/>
          <p:cNvPicPr>
            <a:picLocks noChangeAspect="0" noChangeArrowheads="1"/>
          </p:cNvPicPr>
          <p:nvPr/>
        </p:nvPicPr>
        <p:blipFill>
          <a:blip r:embed="rId4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010825" y="3072276"/>
            <a:ext cx="9181174" cy="3278999"/>
          </a:xfrm>
          <a:prstGeom prst="rect">
            <a:avLst/>
          </a:prstGeom>
          <a:noFill/>
          <a:extLst/>
        </p:spPr>
      </p:pic>
      <p:sp>
        <p:nvSpPr>
          <p:cNvPr id="436" name="Freeform 436"/>
          <p:cNvSpPr/>
          <p:nvPr/>
        </p:nvSpPr>
        <p:spPr>
          <a:xfrm rot="0" flipH="0" flipV="1">
            <a:off x="6383924" y="0"/>
            <a:ext cx="5808074" cy="2843826"/>
          </a:xfrm>
          <a:custGeom>
            <a:pathLst>
              <a:path w="5808074" h="2843826">
                <a:moveTo>
                  <a:pt x="0" y="2843826"/>
                </a:moveTo>
                <a:lnTo>
                  <a:pt x="5808074" y="2843826"/>
                </a:lnTo>
                <a:lnTo>
                  <a:pt x="5808074" y="0"/>
                </a:lnTo>
                <a:lnTo>
                  <a:pt x="0" y="0"/>
                </a:lnTo>
                <a:close/>
                <a:moveTo>
                  <a:pt x="-6383924" y="284382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7" name="Picture 437"/>
          <p:cNvPicPr>
            <a:picLocks noChangeAspect="0" noChangeArrowheads="1"/>
          </p:cNvPicPr>
          <p:nvPr/>
        </p:nvPicPr>
        <p:blipFill>
          <a:blip r:embed="rId4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83924" y="0"/>
            <a:ext cx="5808075" cy="2843826"/>
          </a:xfrm>
          <a:prstGeom prst="rect">
            <a:avLst/>
          </a:prstGeom>
          <a:noFill/>
          <a:extLst/>
        </p:spPr>
      </p:pic>
      <p:sp>
        <p:nvSpPr>
          <p:cNvPr id="438" name="Rectangle 438"/>
          <p:cNvSpPr/>
          <p:nvPr/>
        </p:nvSpPr>
        <p:spPr>
          <a:xfrm rot="0" flipH="0" flipV="0">
            <a:off x="2996641" y="6517064"/>
            <a:ext cx="814694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998655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14</a:t>
            </a:r>
          </a:p>
        </p:txBody>
      </p:sp>
      <p:sp>
        <p:nvSpPr>
          <p:cNvPr id="439" name="Rectangle 439"/>
          <p:cNvSpPr/>
          <p:nvPr/>
        </p:nvSpPr>
        <p:spPr>
          <a:xfrm rot="0" flipH="0" flipV="0">
            <a:off x="923925" y="656952"/>
            <a:ext cx="3859428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Anomaly detection</a:t>
            </a:r>
          </a:p>
        </p:txBody>
      </p:sp>
      <p:sp>
        <p:nvSpPr>
          <p:cNvPr id="440" name="Rectangle 440"/>
          <p:cNvSpPr/>
          <p:nvPr/>
        </p:nvSpPr>
        <p:spPr>
          <a:xfrm rot="0" flipH="0" flipV="0">
            <a:off x="583924" y="1617556"/>
            <a:ext cx="5564007" cy="6497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-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What if the trigger discards events that </a:t>
            </a:r>
          </a:p>
          <a:p>
            <a:pPr marL="321625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show new physics?</a:t>
            </a:r>
          </a:p>
        </p:txBody>
      </p:sp>
      <p:sp>
        <p:nvSpPr>
          <p:cNvPr id="441" name="Rectangle 441"/>
          <p:cNvSpPr/>
          <p:nvPr/>
        </p:nvSpPr>
        <p:spPr>
          <a:xfrm rot="0" flipH="0" flipV="0">
            <a:off x="583924" y="2288116"/>
            <a:ext cx="5748691" cy="6497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-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Same input as Global </a:t>
            </a:r>
            <a:r>
              <a:rPr lang="en-US" sz="2200" baseline="0" b="0" i="0" dirty="0" spc="-122">
                <a:solidFill>
                  <a:srgbClr val="164588"/>
                </a:solidFill>
                <a:latin typeface="Arial" pitchFamily="0" charset="1"/>
              </a:rPr>
              <a:t>T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rigge</a:t>
            </a:r>
            <a:r>
              <a:rPr lang="en-US" sz="2200" baseline="0" b="0" i="0" dirty="0" spc="-121">
                <a:solidFill>
                  <a:srgbClr val="164588"/>
                </a:solidFill>
                <a:latin typeface="Arial" pitchFamily="0" charset="1"/>
              </a:rPr>
              <a:t>r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, has to run </a:t>
            </a:r>
          </a:p>
          <a:p>
            <a:pPr marL="321625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in 50ns</a:t>
            </a:r>
          </a:p>
        </p:txBody>
      </p:sp>
      <p:sp>
        <p:nvSpPr>
          <p:cNvPr id="442" name="Rectangle 442"/>
          <p:cNvSpPr/>
          <p:nvPr/>
        </p:nvSpPr>
        <p:spPr>
          <a:xfrm rot="0" flipH="0" flipV="0">
            <a:off x="583924" y="2958676"/>
            <a:ext cx="4757939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-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Find events that are very unusual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43" name="Freeform 443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Freeform 444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45" name="Picture 112"/>
          <p:cNvPicPr>
            <a:picLocks noChangeAspect="0" noChangeArrowheads="1"/>
          </p:cNvPicPr>
          <p:nvPr/>
        </p:nvPicPr>
        <p:blipFill>
          <a:blip r:embed="rId4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446" name="Picture 113"/>
          <p:cNvPicPr>
            <a:picLocks noChangeAspect="0" noChangeArrowheads="1"/>
          </p:cNvPicPr>
          <p:nvPr/>
        </p:nvPicPr>
        <p:blipFill>
          <a:blip r:embed="rId4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447" name="Freeform 447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Freeform 448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49" name="Picture 116"/>
          <p:cNvPicPr>
            <a:picLocks noChangeAspect="0" noChangeArrowheads="1"/>
          </p:cNvPicPr>
          <p:nvPr/>
        </p:nvPicPr>
        <p:blipFill>
          <a:blip r:embed="rId4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450" name="Freeform 450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Freeform 451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52" name="Picture 119"/>
          <p:cNvPicPr>
            <a:picLocks noChangeAspect="0" noChangeArrowheads="1"/>
          </p:cNvPicPr>
          <p:nvPr/>
        </p:nvPicPr>
        <p:blipFill>
          <a:blip r:embed="rId4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453" name="Freeform 453"/>
          <p:cNvSpPr/>
          <p:nvPr/>
        </p:nvSpPr>
        <p:spPr>
          <a:xfrm rot="0" flipH="0" flipV="1">
            <a:off x="2888891" y="6430204"/>
            <a:ext cx="882900" cy="321899"/>
          </a:xfrm>
          <a:custGeom>
            <a:pathLst>
              <a:path w="448513299" h="163525200">
                <a:moveTo>
                  <a:pt x="0" y="163525200"/>
                </a:moveTo>
                <a:lnTo>
                  <a:pt x="448513299" y="163525200"/>
                </a:lnTo>
                <a:lnTo>
                  <a:pt x="44851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Freeform 454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Freeform 455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Freeform 456"/>
          <p:cNvSpPr/>
          <p:nvPr/>
        </p:nvSpPr>
        <p:spPr>
          <a:xfrm rot="0" flipH="0" flipV="1">
            <a:off x="838199" y="509505"/>
            <a:ext cx="7022399" cy="805799"/>
          </a:xfrm>
          <a:custGeom>
            <a:pathLst>
              <a:path w="7022399" h="805799">
                <a:moveTo>
                  <a:pt x="0" y="805799"/>
                </a:moveTo>
                <a:lnTo>
                  <a:pt x="7022399" y="805799"/>
                </a:lnTo>
                <a:lnTo>
                  <a:pt x="7022399" y="0"/>
                </a:lnTo>
                <a:lnTo>
                  <a:pt x="0" y="0"/>
                </a:lnTo>
                <a:close/>
                <a:moveTo>
                  <a:pt x="-328695" y="13153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Freeform 457"/>
          <p:cNvSpPr/>
          <p:nvPr/>
        </p:nvSpPr>
        <p:spPr>
          <a:xfrm rot="0" flipH="0" flipV="1">
            <a:off x="130099" y="1567050"/>
            <a:ext cx="5984699" cy="4751999"/>
          </a:xfrm>
          <a:custGeom>
            <a:pathLst>
              <a:path w="5984699" h="4751999">
                <a:moveTo>
                  <a:pt x="0" y="4751999"/>
                </a:moveTo>
                <a:lnTo>
                  <a:pt x="5984699" y="4751999"/>
                </a:lnTo>
                <a:lnTo>
                  <a:pt x="5984699" y="0"/>
                </a:lnTo>
                <a:lnTo>
                  <a:pt x="0" y="0"/>
                </a:lnTo>
                <a:close/>
                <a:moveTo>
                  <a:pt x="1436949" y="631904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Freeform 458"/>
          <p:cNvSpPr/>
          <p:nvPr/>
        </p:nvSpPr>
        <p:spPr>
          <a:xfrm rot="0" flipH="0" flipV="1">
            <a:off x="6333674" y="0"/>
            <a:ext cx="5858324" cy="3791424"/>
          </a:xfrm>
          <a:custGeom>
            <a:pathLst>
              <a:path w="5858324" h="3791424">
                <a:moveTo>
                  <a:pt x="0" y="3791424"/>
                </a:moveTo>
                <a:lnTo>
                  <a:pt x="5858324" y="3791424"/>
                </a:lnTo>
                <a:lnTo>
                  <a:pt x="5858324" y="0"/>
                </a:lnTo>
                <a:lnTo>
                  <a:pt x="0" y="0"/>
                </a:lnTo>
                <a:close/>
                <a:moveTo>
                  <a:pt x="-6333674" y="37914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59" name="Picture 459"/>
          <p:cNvPicPr>
            <a:picLocks noChangeAspect="0" noChangeArrowheads="1"/>
          </p:cNvPicPr>
          <p:nvPr/>
        </p:nvPicPr>
        <p:blipFill>
          <a:blip r:embed="rId4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33675" y="0"/>
            <a:ext cx="5858323" cy="3791424"/>
          </a:xfrm>
          <a:prstGeom prst="rect">
            <a:avLst/>
          </a:prstGeom>
          <a:noFill/>
          <a:extLst/>
        </p:spPr>
      </p:pic>
      <p:sp>
        <p:nvSpPr>
          <p:cNvPr id="460" name="Freeform 460"/>
          <p:cNvSpPr/>
          <p:nvPr/>
        </p:nvSpPr>
        <p:spPr>
          <a:xfrm rot="0" flipH="0" flipV="1">
            <a:off x="5893049" y="3934525"/>
            <a:ext cx="6298951" cy="2217224"/>
          </a:xfrm>
          <a:custGeom>
            <a:pathLst>
              <a:path w="6298951" h="2217224">
                <a:moveTo>
                  <a:pt x="0" y="2217224"/>
                </a:moveTo>
                <a:lnTo>
                  <a:pt x="6298951" y="2217224"/>
                </a:lnTo>
                <a:lnTo>
                  <a:pt x="6298951" y="0"/>
                </a:lnTo>
                <a:lnTo>
                  <a:pt x="0" y="0"/>
                </a:lnTo>
                <a:close/>
                <a:moveTo>
                  <a:pt x="-1958524" y="615174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61" name="Picture 461"/>
          <p:cNvPicPr>
            <a:picLocks noChangeAspect="0" noChangeArrowheads="1"/>
          </p:cNvPicPr>
          <p:nvPr/>
        </p:nvPicPr>
        <p:blipFill>
          <a:blip r:embed="rId4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893049" y="3934525"/>
            <a:ext cx="6298950" cy="2217224"/>
          </a:xfrm>
          <a:prstGeom prst="rect">
            <a:avLst/>
          </a:prstGeom>
          <a:noFill/>
          <a:extLst/>
        </p:spPr>
      </p:pic>
      <p:sp>
        <p:nvSpPr>
          <p:cNvPr id="462" name="Freeform 462"/>
          <p:cNvSpPr/>
          <p:nvPr/>
        </p:nvSpPr>
        <p:spPr>
          <a:xfrm rot="0" flipH="0" flipV="1">
            <a:off x="3192850" y="4165976"/>
            <a:ext cx="2759375" cy="1862774"/>
          </a:xfrm>
          <a:custGeom>
            <a:pathLst>
              <a:path w="1401762698" h="946289700">
                <a:moveTo>
                  <a:pt x="0" y="946289700"/>
                </a:moveTo>
                <a:lnTo>
                  <a:pt x="1401762698" y="946289700"/>
                </a:lnTo>
                <a:lnTo>
                  <a:pt x="1401762698" y="0"/>
                </a:lnTo>
                <a:lnTo>
                  <a:pt x="0" y="0"/>
                </a:lnTo>
                <a:close/>
                <a:moveTo>
                  <a:pt x="494347500" y="306260519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63" name="Picture 463"/>
          <p:cNvPicPr>
            <a:picLocks noChangeAspect="0" noChangeArrowheads="1"/>
          </p:cNvPicPr>
          <p:nvPr/>
        </p:nvPicPr>
        <p:blipFill>
          <a:blip r:embed="rId4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92850" y="4165976"/>
            <a:ext cx="2759375" cy="1862775"/>
          </a:xfrm>
          <a:prstGeom prst="rect">
            <a:avLst/>
          </a:prstGeom>
          <a:noFill/>
          <a:extLst/>
        </p:spPr>
      </p:pic>
      <p:sp>
        <p:nvSpPr>
          <p:cNvPr id="464" name="Freeform 464"/>
          <p:cNvSpPr/>
          <p:nvPr/>
        </p:nvSpPr>
        <p:spPr>
          <a:xfrm rot="0" flipH="0" flipV="1">
            <a:off x="46474" y="4156600"/>
            <a:ext cx="3192850" cy="1792874"/>
          </a:xfrm>
          <a:custGeom>
            <a:pathLst>
              <a:path w="1621967904" h="910780500">
                <a:moveTo>
                  <a:pt x="0" y="910780500"/>
                </a:moveTo>
                <a:lnTo>
                  <a:pt x="1621967904" y="910780500"/>
                </a:lnTo>
                <a:lnTo>
                  <a:pt x="1621967904" y="0"/>
                </a:lnTo>
                <a:lnTo>
                  <a:pt x="0" y="0"/>
                </a:lnTo>
                <a:close/>
                <a:moveTo>
                  <a:pt x="2087943405" y="302233310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65" name="Picture 465"/>
          <p:cNvPicPr>
            <a:picLocks noChangeAspect="0" noChangeArrowheads="1"/>
          </p:cNvPicPr>
          <p:nvPr/>
        </p:nvPicPr>
        <p:blipFill>
          <a:blip r:embed="rId4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6474" y="4156601"/>
            <a:ext cx="3192850" cy="1792874"/>
          </a:xfrm>
          <a:prstGeom prst="rect">
            <a:avLst/>
          </a:prstGeom>
          <a:noFill/>
          <a:extLst/>
        </p:spPr>
      </p:pic>
      <p:sp>
        <p:nvSpPr>
          <p:cNvPr id="466" name="Rectangle 466"/>
          <p:cNvSpPr/>
          <p:nvPr/>
        </p:nvSpPr>
        <p:spPr>
          <a:xfrm rot="0" flipH="0" flipV="0">
            <a:off x="2996641" y="6517064"/>
            <a:ext cx="814694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998655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15</a:t>
            </a:r>
          </a:p>
        </p:txBody>
      </p:sp>
      <p:sp>
        <p:nvSpPr>
          <p:cNvPr id="467" name="Rectangle 467"/>
          <p:cNvSpPr/>
          <p:nvPr/>
        </p:nvSpPr>
        <p:spPr>
          <a:xfrm rot="0" flipH="0" flipV="0">
            <a:off x="923925" y="656952"/>
            <a:ext cx="3258794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L0 Muon trigger</a:t>
            </a:r>
          </a:p>
        </p:txBody>
      </p:sp>
      <p:sp>
        <p:nvSpPr>
          <p:cNvPr id="468" name="Rectangle 468"/>
          <p:cNvSpPr/>
          <p:nvPr/>
        </p:nvSpPr>
        <p:spPr>
          <a:xfrm rot="0" flipH="0" flipV="0">
            <a:off x="215825" y="1617556"/>
            <a:ext cx="5631307" cy="6497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For cases with reduced RPC performance:</a:t>
            </a:r>
          </a:p>
          <a:p>
            <a:pPr marL="135574">
              <a:lnSpc>
                <a:spcPts val="2640"/>
              </a:lnSpc>
            </a:pPr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-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Pattern recognition neural networks, </a:t>
            </a:r>
          </a:p>
        </p:txBody>
      </p:sp>
      <p:sp>
        <p:nvSpPr>
          <p:cNvPr id="469" name="Rectangle 469"/>
          <p:cNvSpPr/>
          <p:nvPr/>
        </p:nvSpPr>
        <p:spPr>
          <a:xfrm rot="0" flipH="0" flipV="0">
            <a:off x="351399" y="2288116"/>
            <a:ext cx="5242138" cy="6497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21625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distinguish muon hits from backgrounds</a:t>
            </a:r>
          </a:p>
          <a:p>
            <a:pPr marL="0">
              <a:lnSpc>
                <a:spcPts val="2639"/>
              </a:lnSpc>
            </a:pPr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-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Momentum estimation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70" name="Freeform 470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Freeform 471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72" name="Picture 102"/>
          <p:cNvPicPr>
            <a:picLocks noChangeAspect="0" noChangeArrowheads="1"/>
          </p:cNvPicPr>
          <p:nvPr/>
        </p:nvPicPr>
        <p:blipFill>
          <a:blip r:embed="rId4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1"/>
            <a:ext cx="12192000" cy="6858000"/>
          </a:xfrm>
          <a:prstGeom prst="rect">
            <a:avLst/>
          </a:prstGeom>
          <a:noFill/>
          <a:extLst/>
        </p:spPr>
      </p:pic>
      <p:sp>
        <p:nvSpPr>
          <p:cNvPr id="473" name="Freeform 473"/>
          <p:cNvSpPr/>
          <p:nvPr/>
        </p:nvSpPr>
        <p:spPr>
          <a:xfrm rot="0" flipH="0" flipV="1">
            <a:off x="517304" y="6058468"/>
            <a:ext cx="2982595" cy="551803"/>
          </a:xfrm>
          <a:custGeom>
            <a:pathLst>
              <a:path w="1515158270" h="280316384">
                <a:moveTo>
                  <a:pt x="0" y="280316384"/>
                </a:moveTo>
                <a:lnTo>
                  <a:pt x="1515158270" y="280316384"/>
                </a:lnTo>
                <a:lnTo>
                  <a:pt x="1515158270" y="0"/>
                </a:lnTo>
                <a:lnTo>
                  <a:pt x="0" y="0"/>
                </a:lnTo>
                <a:close/>
                <a:moveTo>
                  <a:pt x="2814910401" y="335801771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74" name="Picture 104"/>
          <p:cNvPicPr>
            <a:picLocks noChangeAspect="0" noChangeArrowheads="1"/>
          </p:cNvPicPr>
          <p:nvPr/>
        </p:nvPicPr>
        <p:blipFill>
          <a:blip r:embed="rId4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17305" y="6058468"/>
            <a:ext cx="2982595" cy="551804"/>
          </a:xfrm>
          <a:prstGeom prst="rect">
            <a:avLst/>
          </a:prstGeom>
          <a:noFill/>
          <a:extLst/>
        </p:spPr>
      </p:pic>
      <p:sp>
        <p:nvSpPr>
          <p:cNvPr id="475" name="Freeform 475"/>
          <p:cNvSpPr/>
          <p:nvPr/>
        </p:nvSpPr>
        <p:spPr>
          <a:xfrm rot="0" flipH="0" flipV="1">
            <a:off x="1903827" y="2201352"/>
            <a:ext cx="8384400" cy="1655699"/>
          </a:xfrm>
          <a:custGeom>
            <a:pathLst>
              <a:path w="8384400" h="1655699">
                <a:moveTo>
                  <a:pt x="0" y="1655699"/>
                </a:moveTo>
                <a:lnTo>
                  <a:pt x="8384400" y="1655699"/>
                </a:lnTo>
                <a:lnTo>
                  <a:pt x="8384400" y="0"/>
                </a:lnTo>
                <a:lnTo>
                  <a:pt x="0" y="0"/>
                </a:lnTo>
                <a:close/>
                <a:moveTo>
                  <a:pt x="297524" y="385705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 rot="0" flipH="0" flipV="1">
            <a:off x="3499899" y="4368397"/>
            <a:ext cx="5458199" cy="660599"/>
          </a:xfrm>
          <a:custGeom>
            <a:pathLst>
              <a:path w="5458199" h="660599">
                <a:moveTo>
                  <a:pt x="0" y="660599"/>
                </a:moveTo>
                <a:lnTo>
                  <a:pt x="5458199" y="660599"/>
                </a:lnTo>
                <a:lnTo>
                  <a:pt x="5458199" y="0"/>
                </a:lnTo>
                <a:lnTo>
                  <a:pt x="0" y="0"/>
                </a:lnTo>
                <a:close/>
                <a:moveTo>
                  <a:pt x="868496" y="502899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Rectangle 477"/>
          <p:cNvSpPr/>
          <p:nvPr/>
        </p:nvSpPr>
        <p:spPr>
          <a:xfrm rot="0" flipH="0" flipV="0">
            <a:off x="4730511" y="2698616"/>
            <a:ext cx="2728061" cy="6289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0" baseline="0" b="0" i="0" dirty="0" spc="0">
                <a:solidFill>
                  <a:srgbClr val="FFFFFF"/>
                </a:solidFill>
                <a:latin typeface="Arial" pitchFamily="0" charset="1"/>
              </a:rPr>
              <a:t>Additional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478" name="Freeform 478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Freeform 479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80" name="Picture 112"/>
          <p:cNvPicPr>
            <a:picLocks noChangeAspect="0" noChangeArrowheads="1"/>
          </p:cNvPicPr>
          <p:nvPr/>
        </p:nvPicPr>
        <p:blipFill>
          <a:blip r:embed="rId4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481" name="Picture 113"/>
          <p:cNvPicPr>
            <a:picLocks noChangeAspect="0" noChangeArrowheads="1"/>
          </p:cNvPicPr>
          <p:nvPr/>
        </p:nvPicPr>
        <p:blipFill>
          <a:blip r:embed="rId4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482" name="Freeform 482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Freeform 483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84" name="Picture 116"/>
          <p:cNvPicPr>
            <a:picLocks noChangeAspect="0" noChangeArrowheads="1"/>
          </p:cNvPicPr>
          <p:nvPr/>
        </p:nvPicPr>
        <p:blipFill>
          <a:blip r:embed="rId4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485" name="Freeform 485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Freeform 486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87" name="Picture 119"/>
          <p:cNvPicPr>
            <a:picLocks noChangeAspect="0" noChangeArrowheads="1"/>
          </p:cNvPicPr>
          <p:nvPr/>
        </p:nvPicPr>
        <p:blipFill>
          <a:blip r:embed="rId4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488" name="Freeform 488"/>
          <p:cNvSpPr/>
          <p:nvPr/>
        </p:nvSpPr>
        <p:spPr>
          <a:xfrm rot="0" flipH="0" flipV="1">
            <a:off x="2888891" y="6430204"/>
            <a:ext cx="882900" cy="321899"/>
          </a:xfrm>
          <a:custGeom>
            <a:pathLst>
              <a:path w="448513299" h="163525200">
                <a:moveTo>
                  <a:pt x="0" y="163525200"/>
                </a:moveTo>
                <a:lnTo>
                  <a:pt x="448513299" y="163525200"/>
                </a:lnTo>
                <a:lnTo>
                  <a:pt x="44851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Freeform 489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Freeform 490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Freeform 491"/>
          <p:cNvSpPr/>
          <p:nvPr/>
        </p:nvSpPr>
        <p:spPr>
          <a:xfrm rot="0" flipH="0" flipV="1">
            <a:off x="838199" y="509500"/>
            <a:ext cx="7779899" cy="805799"/>
          </a:xfrm>
          <a:custGeom>
            <a:pathLst>
              <a:path w="7779899" h="805799">
                <a:moveTo>
                  <a:pt x="0" y="805799"/>
                </a:moveTo>
                <a:lnTo>
                  <a:pt x="7779899" y="805799"/>
                </a:lnTo>
                <a:lnTo>
                  <a:pt x="7779899" y="0"/>
                </a:lnTo>
                <a:lnTo>
                  <a:pt x="0" y="0"/>
                </a:lnTo>
                <a:close/>
                <a:moveTo>
                  <a:pt x="-328699" y="13152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Freeform 492"/>
          <p:cNvSpPr/>
          <p:nvPr/>
        </p:nvSpPr>
        <p:spPr>
          <a:xfrm rot="0" flipH="0" flipV="1">
            <a:off x="362624" y="1567050"/>
            <a:ext cx="11497499" cy="4351199"/>
          </a:xfrm>
          <a:custGeom>
            <a:pathLst>
              <a:path w="11497499" h="4351199">
                <a:moveTo>
                  <a:pt x="0" y="4351199"/>
                </a:moveTo>
                <a:lnTo>
                  <a:pt x="11497499" y="4351199"/>
                </a:lnTo>
                <a:lnTo>
                  <a:pt x="11497499" y="0"/>
                </a:lnTo>
                <a:lnTo>
                  <a:pt x="0" y="0"/>
                </a:lnTo>
                <a:close/>
                <a:moveTo>
                  <a:pt x="1204424" y="591824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Freeform 493"/>
          <p:cNvSpPr/>
          <p:nvPr/>
        </p:nvSpPr>
        <p:spPr>
          <a:xfrm rot="0" flipH="0" flipV="1">
            <a:off x="0" y="1987901"/>
            <a:ext cx="12191998" cy="3509498"/>
          </a:xfrm>
          <a:custGeom>
            <a:pathLst>
              <a:path w="12191998" h="3509498">
                <a:moveTo>
                  <a:pt x="0" y="3509498"/>
                </a:moveTo>
                <a:lnTo>
                  <a:pt x="12191998" y="3509498"/>
                </a:lnTo>
                <a:lnTo>
                  <a:pt x="12191998" y="0"/>
                </a:lnTo>
                <a:lnTo>
                  <a:pt x="0" y="0"/>
                </a:lnTo>
                <a:close/>
                <a:moveTo>
                  <a:pt x="1987900" y="54973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94" name="Picture 494"/>
          <p:cNvPicPr>
            <a:picLocks noChangeAspect="0" noChangeArrowheads="1"/>
          </p:cNvPicPr>
          <p:nvPr/>
        </p:nvPicPr>
        <p:blipFill>
          <a:blip r:embed="rId4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1987901"/>
            <a:ext cx="12191999" cy="3509498"/>
          </a:xfrm>
          <a:prstGeom prst="rect">
            <a:avLst/>
          </a:prstGeom>
          <a:noFill/>
          <a:extLst/>
        </p:spPr>
      </p:pic>
      <p:sp>
        <p:nvSpPr>
          <p:cNvPr id="495" name="Rectangle 495"/>
          <p:cNvSpPr/>
          <p:nvPr/>
        </p:nvSpPr>
        <p:spPr>
          <a:xfrm rot="0" flipH="0" flipV="0">
            <a:off x="2996641" y="6517064"/>
            <a:ext cx="814694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998655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17</a:t>
            </a:r>
          </a:p>
        </p:txBody>
      </p:sp>
      <p:sp>
        <p:nvSpPr>
          <p:cNvPr id="496" name="Rectangle 496"/>
          <p:cNvSpPr/>
          <p:nvPr/>
        </p:nvSpPr>
        <p:spPr>
          <a:xfrm rot="0" flipH="0" flipV="0">
            <a:off x="923925" y="656948"/>
            <a:ext cx="2061413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AI where?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10" name="Freeform 110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Freeform 111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2" name="Picture 112"/>
          <p:cNvPicPr>
            <a:picLocks noChangeAspect="0" noChangeArrowheads="1"/>
          </p:cNvPicPr>
          <p:nvPr/>
        </p:nvPicPr>
        <p:blipFill>
          <a:blip r:embed="rId1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113" name="Picture 113"/>
          <p:cNvPicPr>
            <a:picLocks noChangeAspect="0" noChangeArrowheads="1"/>
          </p:cNvPicPr>
          <p:nvPr/>
        </p:nvPicPr>
        <p:blipFill>
          <a:blip r:embed="rId1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114" name="Freeform 114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Freeform 115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6" name="Picture 116"/>
          <p:cNvPicPr>
            <a:picLocks noChangeAspect="0" noChangeArrowheads="1"/>
          </p:cNvPicPr>
          <p:nvPr/>
        </p:nvPicPr>
        <p:blipFill>
          <a:blip r:embed="rId1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117" name="Freeform 117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Freeform 118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9" name="Picture 119"/>
          <p:cNvPicPr>
            <a:picLocks noChangeAspect="0" noChangeArrowheads="1"/>
          </p:cNvPicPr>
          <p:nvPr/>
        </p:nvPicPr>
        <p:blipFill>
          <a:blip r:embed="rId1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120" name="Freeform 120"/>
          <p:cNvSpPr/>
          <p:nvPr/>
        </p:nvSpPr>
        <p:spPr>
          <a:xfrm rot="0" flipH="0" flipV="1">
            <a:off x="2888891" y="6430204"/>
            <a:ext cx="883006" cy="321932"/>
          </a:xfrm>
          <a:custGeom>
            <a:pathLst>
              <a:path w="448567472" h="163541869">
                <a:moveTo>
                  <a:pt x="0" y="163541869"/>
                </a:moveTo>
                <a:lnTo>
                  <a:pt x="448567472" y="163541869"/>
                </a:lnTo>
                <a:lnTo>
                  <a:pt x="448567472" y="0"/>
                </a:lnTo>
                <a:lnTo>
                  <a:pt x="0" y="0"/>
                </a:lnTo>
                <a:close/>
                <a:moveTo>
                  <a:pt x="1798986055" y="343008505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Freeform 121"/>
          <p:cNvSpPr/>
          <p:nvPr/>
        </p:nvSpPr>
        <p:spPr>
          <a:xfrm rot="0" flipH="0" flipV="1">
            <a:off x="5332651" y="6420679"/>
            <a:ext cx="1929062" cy="321933"/>
          </a:xfrm>
          <a:custGeom>
            <a:pathLst>
              <a:path w="979963948" h="163542266">
                <a:moveTo>
                  <a:pt x="0" y="163542266"/>
                </a:moveTo>
                <a:lnTo>
                  <a:pt x="979963948" y="163542266"/>
                </a:lnTo>
                <a:lnTo>
                  <a:pt x="979963948" y="0"/>
                </a:lnTo>
                <a:lnTo>
                  <a:pt x="0" y="0"/>
                </a:lnTo>
                <a:close/>
                <a:moveTo>
                  <a:pt x="552717692" y="342524675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Freeform 122"/>
          <p:cNvSpPr/>
          <p:nvPr/>
        </p:nvSpPr>
        <p:spPr>
          <a:xfrm rot="0" flipH="0" flipV="1">
            <a:off x="10800347" y="6397024"/>
            <a:ext cx="429126" cy="365125"/>
          </a:xfrm>
          <a:custGeom>
            <a:pathLst>
              <a:path w="217996294" h="185483699">
                <a:moveTo>
                  <a:pt x="0" y="185483699"/>
                </a:moveTo>
                <a:lnTo>
                  <a:pt x="217996294" y="185483699"/>
                </a:lnTo>
                <a:lnTo>
                  <a:pt x="217996294" y="0"/>
                </a:lnTo>
                <a:lnTo>
                  <a:pt x="0" y="0"/>
                </a:lnTo>
                <a:close/>
                <a:moveTo>
                  <a:pt x="-2236888505" y="34351718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Freeform 123"/>
          <p:cNvSpPr/>
          <p:nvPr/>
        </p:nvSpPr>
        <p:spPr>
          <a:xfrm rot="0" flipH="0" flipV="1">
            <a:off x="838199" y="509505"/>
            <a:ext cx="7022432" cy="805949"/>
          </a:xfrm>
          <a:custGeom>
            <a:pathLst>
              <a:path w="7022432" h="805949">
                <a:moveTo>
                  <a:pt x="0" y="805949"/>
                </a:moveTo>
                <a:lnTo>
                  <a:pt x="7022432" y="805949"/>
                </a:lnTo>
                <a:lnTo>
                  <a:pt x="7022432" y="0"/>
                </a:lnTo>
                <a:lnTo>
                  <a:pt x="0" y="0"/>
                </a:lnTo>
                <a:close/>
                <a:moveTo>
                  <a:pt x="-328695" y="131545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Freeform 124"/>
          <p:cNvSpPr/>
          <p:nvPr/>
        </p:nvSpPr>
        <p:spPr>
          <a:xfrm rot="0" flipH="0" flipV="1">
            <a:off x="97449" y="1315450"/>
            <a:ext cx="6465899" cy="4751999"/>
          </a:xfrm>
          <a:custGeom>
            <a:pathLst>
              <a:path w="6465899" h="4751999">
                <a:moveTo>
                  <a:pt x="0" y="4751999"/>
                </a:moveTo>
                <a:lnTo>
                  <a:pt x="6465899" y="4751999"/>
                </a:lnTo>
                <a:lnTo>
                  <a:pt x="6465899" y="0"/>
                </a:lnTo>
                <a:lnTo>
                  <a:pt x="0" y="0"/>
                </a:lnTo>
                <a:close/>
                <a:moveTo>
                  <a:pt x="1217999" y="606744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Freeform 125"/>
          <p:cNvSpPr/>
          <p:nvPr/>
        </p:nvSpPr>
        <p:spPr>
          <a:xfrm rot="0" flipH="0" flipV="1">
            <a:off x="7534849" y="566850"/>
            <a:ext cx="3694624" cy="4804981"/>
          </a:xfrm>
          <a:custGeom>
            <a:pathLst>
              <a:path w="3694624" h="4804981">
                <a:moveTo>
                  <a:pt x="0" y="4804981"/>
                </a:moveTo>
                <a:lnTo>
                  <a:pt x="3694624" y="4804981"/>
                </a:lnTo>
                <a:lnTo>
                  <a:pt x="3694624" y="0"/>
                </a:lnTo>
                <a:lnTo>
                  <a:pt x="0" y="0"/>
                </a:lnTo>
                <a:close/>
                <a:moveTo>
                  <a:pt x="-6967999" y="537183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6" name="Picture 126"/>
          <p:cNvPicPr>
            <a:picLocks noChangeAspect="0" noChangeArrowheads="1"/>
          </p:cNvPicPr>
          <p:nvPr/>
        </p:nvPicPr>
        <p:blipFill>
          <a:blip r:embed="rId1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534850" y="566850"/>
            <a:ext cx="3694625" cy="4804981"/>
          </a:xfrm>
          <a:prstGeom prst="rect">
            <a:avLst/>
          </a:prstGeom>
          <a:noFill/>
          <a:extLst/>
        </p:spPr>
      </p:pic>
      <p:sp>
        <p:nvSpPr>
          <p:cNvPr id="127" name="Rectangle 127"/>
          <p:cNvSpPr/>
          <p:nvPr/>
        </p:nvSpPr>
        <p:spPr>
          <a:xfrm rot="0" flipH="0" flipV="0">
            <a:off x="2996695" y="6517081"/>
            <a:ext cx="8147034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072891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5" b="0" i="0" dirty="0" spc="0">
                <a:solidFill>
                  <a:srgbClr val="FFFFFF"/>
                </a:solidFill>
                <a:latin typeface="Arial" pitchFamily="0" charset="1"/>
              </a:rPr>
              <a:t>2</a:t>
            </a:r>
          </a:p>
        </p:txBody>
      </p:sp>
      <p:sp>
        <p:nvSpPr>
          <p:cNvPr id="128" name="Rectangle 128"/>
          <p:cNvSpPr/>
          <p:nvPr/>
        </p:nvSpPr>
        <p:spPr>
          <a:xfrm rot="0" flipH="0" flipV="0">
            <a:off x="923925" y="657026"/>
            <a:ext cx="5390590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Who I am &amp; how I got here</a:t>
            </a:r>
          </a:p>
        </p:txBody>
      </p:sp>
      <p:sp>
        <p:nvSpPr>
          <p:cNvPr id="129" name="Rectangle 129"/>
          <p:cNvSpPr/>
          <p:nvPr/>
        </p:nvSpPr>
        <p:spPr>
          <a:xfrm rot="0" flipH="0" flipV="0">
            <a:off x="243046" y="1640885"/>
            <a:ext cx="3732247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Sotungin lukio 2008-20</a:t>
            </a:r>
            <a:r>
              <a:rPr lang="en-US" sz="2200" baseline="0" b="0" i="0" dirty="0" spc="-121">
                <a:solidFill>
                  <a:srgbClr val="164588"/>
                </a:solidFill>
                <a:latin typeface="Arial" pitchFamily="0" charset="1"/>
              </a:rPr>
              <a:t>1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1</a:t>
            </a:r>
          </a:p>
        </p:txBody>
      </p:sp>
      <p:sp>
        <p:nvSpPr>
          <p:cNvPr id="130" name="Rectangle 130"/>
          <p:cNvSpPr/>
          <p:nvPr/>
        </p:nvSpPr>
        <p:spPr>
          <a:xfrm rot="0" flipH="0" flipV="0">
            <a:off x="243046" y="2244389"/>
            <a:ext cx="3484698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2012-2017: non-IT work</a:t>
            </a:r>
          </a:p>
        </p:txBody>
      </p:sp>
      <p:sp>
        <p:nvSpPr>
          <p:cNvPr id="131" name="Rectangle 131"/>
          <p:cNvSpPr/>
          <p:nvPr/>
        </p:nvSpPr>
        <p:spPr>
          <a:xfrm rot="0" flipH="0" flipV="0">
            <a:off x="243046" y="2847893"/>
            <a:ext cx="5083146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2017-2022: Studies at University of </a:t>
            </a:r>
          </a:p>
        </p:txBody>
      </p:sp>
      <p:sp>
        <p:nvSpPr>
          <p:cNvPr id="132" name="Rectangle 132"/>
          <p:cNvSpPr/>
          <p:nvPr/>
        </p:nvSpPr>
        <p:spPr>
          <a:xfrm rot="0" flipH="0" flipV="0">
            <a:off x="640374" y="3149645"/>
            <a:ext cx="5878576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Helsinki, Kumpula (Computer Science, Data </a:t>
            </a:r>
          </a:p>
        </p:txBody>
      </p:sp>
      <p:sp>
        <p:nvSpPr>
          <p:cNvPr id="133" name="Rectangle 133"/>
          <p:cNvSpPr/>
          <p:nvPr/>
        </p:nvSpPr>
        <p:spPr>
          <a:xfrm rot="0" flipH="0" flipV="0">
            <a:off x="640374" y="3451397"/>
            <a:ext cx="1148333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Science)</a:t>
            </a:r>
          </a:p>
        </p:txBody>
      </p:sp>
      <p:sp>
        <p:nvSpPr>
          <p:cNvPr id="134" name="Rectangle 134"/>
          <p:cNvSpPr/>
          <p:nvPr/>
        </p:nvSpPr>
        <p:spPr>
          <a:xfrm rot="0" flipH="0" flipV="0">
            <a:off x="243046" y="4054901"/>
            <a:ext cx="5480173" cy="6162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2021-2024: </a:t>
            </a:r>
            <a:r>
              <a:rPr lang="en-US" sz="2200" baseline="0" b="0" i="0" dirty="0" spc="-40">
                <a:solidFill>
                  <a:srgbClr val="164588"/>
                </a:solidFill>
                <a:latin typeface="Arial" pitchFamily="0" charset="1"/>
              </a:rPr>
              <a:t>W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ork at Nokia, applying to </a:t>
            </a:r>
          </a:p>
          <a:p>
            <a:pPr marL="397328">
              <a:lnSpc>
                <a:spcPts val="2375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CERN a few times</a:t>
            </a:r>
          </a:p>
        </p:txBody>
      </p:sp>
      <p:sp>
        <p:nvSpPr>
          <p:cNvPr id="135" name="Rectangle 135"/>
          <p:cNvSpPr/>
          <p:nvPr/>
        </p:nvSpPr>
        <p:spPr>
          <a:xfrm rot="0" flipH="0" flipV="0">
            <a:off x="243046" y="4960156"/>
            <a:ext cx="6277022" cy="6162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September 2024 → Software engineer / data </a:t>
            </a:r>
          </a:p>
          <a:p>
            <a:pPr marL="397328">
              <a:lnSpc>
                <a:spcPts val="2375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scientist (QUEST) at CERN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36" name="Freeform 136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Freeform 137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8" name="Picture 112"/>
          <p:cNvPicPr>
            <a:picLocks noChangeAspect="0" noChangeArrowheads="1"/>
          </p:cNvPicPr>
          <p:nvPr/>
        </p:nvPicPr>
        <p:blipFill>
          <a:blip r:embed="rId1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139" name="Picture 113"/>
          <p:cNvPicPr>
            <a:picLocks noChangeAspect="0" noChangeArrowheads="1"/>
          </p:cNvPicPr>
          <p:nvPr/>
        </p:nvPicPr>
        <p:blipFill>
          <a:blip r:embed="rId1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140" name="Freeform 140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Freeform 141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2" name="Picture 116"/>
          <p:cNvPicPr>
            <a:picLocks noChangeAspect="0" noChangeArrowheads="1"/>
          </p:cNvPicPr>
          <p:nvPr/>
        </p:nvPicPr>
        <p:blipFill>
          <a:blip r:embed="rId1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143" name="Freeform 143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Freeform 144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5" name="Picture 119"/>
          <p:cNvPicPr>
            <a:picLocks noChangeAspect="0" noChangeArrowheads="1"/>
          </p:cNvPicPr>
          <p:nvPr/>
        </p:nvPicPr>
        <p:blipFill>
          <a:blip r:embed="rId1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146" name="Freeform 146"/>
          <p:cNvSpPr/>
          <p:nvPr/>
        </p:nvSpPr>
        <p:spPr>
          <a:xfrm rot="0" flipH="0" flipV="1">
            <a:off x="2888891" y="6430204"/>
            <a:ext cx="882900" cy="321899"/>
          </a:xfrm>
          <a:custGeom>
            <a:pathLst>
              <a:path w="448513299" h="163525200">
                <a:moveTo>
                  <a:pt x="0" y="163525200"/>
                </a:moveTo>
                <a:lnTo>
                  <a:pt x="448513299" y="163525200"/>
                </a:lnTo>
                <a:lnTo>
                  <a:pt x="44851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Freeform 147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Freeform 148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Freeform 149"/>
          <p:cNvSpPr/>
          <p:nvPr/>
        </p:nvSpPr>
        <p:spPr>
          <a:xfrm rot="0" flipH="0" flipV="1">
            <a:off x="838199" y="509505"/>
            <a:ext cx="7022399" cy="805799"/>
          </a:xfrm>
          <a:custGeom>
            <a:pathLst>
              <a:path w="7022399" h="805799">
                <a:moveTo>
                  <a:pt x="0" y="805799"/>
                </a:moveTo>
                <a:lnTo>
                  <a:pt x="7022399" y="805799"/>
                </a:lnTo>
                <a:lnTo>
                  <a:pt x="7022399" y="0"/>
                </a:lnTo>
                <a:lnTo>
                  <a:pt x="0" y="0"/>
                </a:lnTo>
                <a:close/>
                <a:moveTo>
                  <a:pt x="-328695" y="13153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 rot="0" flipH="0" flipV="1">
            <a:off x="427475" y="1567050"/>
            <a:ext cx="4757699" cy="4351199"/>
          </a:xfrm>
          <a:custGeom>
            <a:pathLst>
              <a:path w="4757699" h="4351199">
                <a:moveTo>
                  <a:pt x="0" y="4351199"/>
                </a:moveTo>
                <a:lnTo>
                  <a:pt x="4757699" y="4351199"/>
                </a:lnTo>
                <a:lnTo>
                  <a:pt x="4757699" y="0"/>
                </a:lnTo>
                <a:lnTo>
                  <a:pt x="0" y="0"/>
                </a:lnTo>
                <a:close/>
                <a:moveTo>
                  <a:pt x="1139574" y="591824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 rot="0" flipH="0" flipV="1">
            <a:off x="7154249" y="4677688"/>
            <a:ext cx="2285599" cy="1528274"/>
          </a:xfrm>
          <a:custGeom>
            <a:pathLst>
              <a:path w="1161084800" h="776363700">
                <a:moveTo>
                  <a:pt x="0" y="776363700"/>
                </a:moveTo>
                <a:lnTo>
                  <a:pt x="1161084800" y="776363700"/>
                </a:lnTo>
                <a:lnTo>
                  <a:pt x="1161084800" y="0"/>
                </a:lnTo>
                <a:lnTo>
                  <a:pt x="0" y="0"/>
                </a:lnTo>
                <a:close/>
                <a:moveTo>
                  <a:pt x="-1258093750" y="315262895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2" name="Picture 152"/>
          <p:cNvPicPr>
            <a:picLocks noChangeAspect="0" noChangeArrowheads="1"/>
          </p:cNvPicPr>
          <p:nvPr/>
        </p:nvPicPr>
        <p:blipFill>
          <a:blip r:embed="rId1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154250" y="4677688"/>
            <a:ext cx="2285599" cy="1528274"/>
          </a:xfrm>
          <a:prstGeom prst="rect">
            <a:avLst/>
          </a:prstGeom>
          <a:noFill/>
          <a:extLst/>
        </p:spPr>
      </p:pic>
      <p:sp>
        <p:nvSpPr>
          <p:cNvPr id="153" name="Freeform 153"/>
          <p:cNvSpPr/>
          <p:nvPr/>
        </p:nvSpPr>
        <p:spPr>
          <a:xfrm rot="0" flipH="0" flipV="1">
            <a:off x="6552925" y="877155"/>
            <a:ext cx="2771774" cy="438149"/>
          </a:xfrm>
          <a:custGeom>
            <a:pathLst>
              <a:path w="1408061700" h="222580200">
                <a:moveTo>
                  <a:pt x="0" y="222580200"/>
                </a:moveTo>
                <a:lnTo>
                  <a:pt x="1408061700" y="222580200"/>
                </a:lnTo>
                <a:lnTo>
                  <a:pt x="1408061700" y="0"/>
                </a:lnTo>
                <a:lnTo>
                  <a:pt x="0" y="0"/>
                </a:lnTo>
                <a:close/>
                <a:moveTo>
                  <a:pt x="-2883292063" y="66817443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4" name="Picture 154"/>
          <p:cNvPicPr>
            <a:picLocks noChangeAspect="0" noChangeArrowheads="1"/>
          </p:cNvPicPr>
          <p:nvPr/>
        </p:nvPicPr>
        <p:blipFill>
          <a:blip r:embed="rId1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552925" y="877155"/>
            <a:ext cx="2771775" cy="438150"/>
          </a:xfrm>
          <a:prstGeom prst="rect">
            <a:avLst/>
          </a:prstGeom>
          <a:noFill/>
          <a:extLst/>
        </p:spPr>
      </p:pic>
      <p:sp>
        <p:nvSpPr>
          <p:cNvPr id="155" name="Freeform 155"/>
          <p:cNvSpPr/>
          <p:nvPr/>
        </p:nvSpPr>
        <p:spPr>
          <a:xfrm rot="0" flipH="0" flipV="1">
            <a:off x="6552924" y="1379050"/>
            <a:ext cx="5579574" cy="2979225"/>
          </a:xfrm>
          <a:custGeom>
            <a:pathLst>
              <a:path w="5579574" h="2979225">
                <a:moveTo>
                  <a:pt x="0" y="2979225"/>
                </a:moveTo>
                <a:lnTo>
                  <a:pt x="5579574" y="2979225"/>
                </a:lnTo>
                <a:lnTo>
                  <a:pt x="5579574" y="0"/>
                </a:lnTo>
                <a:lnTo>
                  <a:pt x="0" y="0"/>
                </a:lnTo>
                <a:close/>
                <a:moveTo>
                  <a:pt x="-5173874" y="4358275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6" name="Picture 156"/>
          <p:cNvPicPr>
            <a:picLocks noChangeAspect="0" noChangeArrowheads="1"/>
          </p:cNvPicPr>
          <p:nvPr/>
        </p:nvPicPr>
        <p:blipFill>
          <a:blip r:embed="rId1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552924" y="1379051"/>
            <a:ext cx="5579575" cy="2979225"/>
          </a:xfrm>
          <a:prstGeom prst="rect">
            <a:avLst/>
          </a:prstGeom>
          <a:noFill/>
          <a:extLst/>
        </p:spPr>
      </p:pic>
      <p:sp>
        <p:nvSpPr>
          <p:cNvPr id="157" name="Rectangle 157"/>
          <p:cNvSpPr/>
          <p:nvPr/>
        </p:nvSpPr>
        <p:spPr>
          <a:xfrm rot="0" flipH="0" flipV="0">
            <a:off x="2996641" y="6517064"/>
            <a:ext cx="814696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072818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3</a:t>
            </a:r>
          </a:p>
        </p:txBody>
      </p:sp>
      <p:sp>
        <p:nvSpPr>
          <p:cNvPr id="158" name="Rectangle 158"/>
          <p:cNvSpPr/>
          <p:nvPr/>
        </p:nvSpPr>
        <p:spPr>
          <a:xfrm rot="0" flipH="0" flipV="0">
            <a:off x="923925" y="656952"/>
            <a:ext cx="1940077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What I do</a:t>
            </a:r>
          </a:p>
        </p:txBody>
      </p:sp>
      <p:sp>
        <p:nvSpPr>
          <p:cNvPr id="159" name="Rectangle 159"/>
          <p:cNvSpPr/>
          <p:nvPr/>
        </p:nvSpPr>
        <p:spPr>
          <a:xfrm rot="0" flipH="0" flipV="0">
            <a:off x="573071" y="1617556"/>
            <a:ext cx="4492774" cy="6497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Optimize neural networks for </a:t>
            </a:r>
          </a:p>
          <a:p>
            <a:pPr marL="397328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hardware, so they are fast and </a:t>
            </a:r>
          </a:p>
        </p:txBody>
      </p:sp>
      <p:sp>
        <p:nvSpPr>
          <p:cNvPr id="160" name="Rectangle 160"/>
          <p:cNvSpPr/>
          <p:nvPr/>
        </p:nvSpPr>
        <p:spPr>
          <a:xfrm rot="0" flipH="0" flipV="0">
            <a:off x="970400" y="2288116"/>
            <a:ext cx="4141546" cy="9850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accurate → design methods to </a:t>
            </a:r>
          </a:p>
          <a:p>
            <a:pPr marL="0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train compressed neural </a:t>
            </a:r>
          </a:p>
          <a:p>
            <a:pPr marL="0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networks</a:t>
            </a:r>
          </a:p>
        </p:txBody>
      </p:sp>
      <p:sp>
        <p:nvSpPr>
          <p:cNvPr id="161" name="Rectangle 161"/>
          <p:cNvSpPr/>
          <p:nvPr/>
        </p:nvSpPr>
        <p:spPr>
          <a:xfrm rot="0" flipH="0" flipV="0">
            <a:off x="573071" y="3629236"/>
            <a:ext cx="4073115" cy="199089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Programming with Python, </a:t>
            </a:r>
          </a:p>
          <a:p>
            <a:pPr marL="397328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read scientific papers, </a:t>
            </a:r>
          </a:p>
          <a:p>
            <a:pPr marL="397328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implement algorithms from </a:t>
            </a:r>
          </a:p>
          <a:p>
            <a:pPr marL="397328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them and compare them to </a:t>
            </a:r>
          </a:p>
          <a:p>
            <a:pPr marL="397328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other algorithms. Possibly </a:t>
            </a:r>
          </a:p>
          <a:p>
            <a:pPr marL="397328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improve them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62" name="Freeform 162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Freeform 163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4" name="Picture 112"/>
          <p:cNvPicPr>
            <a:picLocks noChangeAspect="0" noChangeArrowheads="1"/>
          </p:cNvPicPr>
          <p:nvPr/>
        </p:nvPicPr>
        <p:blipFill>
          <a:blip r:embed="rId1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165" name="Picture 113"/>
          <p:cNvPicPr>
            <a:picLocks noChangeAspect="0" noChangeArrowheads="1"/>
          </p:cNvPicPr>
          <p:nvPr/>
        </p:nvPicPr>
        <p:blipFill>
          <a:blip r:embed="rId1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166" name="Freeform 166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Freeform 167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8" name="Picture 116"/>
          <p:cNvPicPr>
            <a:picLocks noChangeAspect="0" noChangeArrowheads="1"/>
          </p:cNvPicPr>
          <p:nvPr/>
        </p:nvPicPr>
        <p:blipFill>
          <a:blip r:embed="rId1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169" name="Freeform 169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Freeform 170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1" name="Picture 119"/>
          <p:cNvPicPr>
            <a:picLocks noChangeAspect="0" noChangeArrowheads="1"/>
          </p:cNvPicPr>
          <p:nvPr/>
        </p:nvPicPr>
        <p:blipFill>
          <a:blip r:embed="rId1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172" name="Freeform 172"/>
          <p:cNvSpPr/>
          <p:nvPr/>
        </p:nvSpPr>
        <p:spPr>
          <a:xfrm rot="0" flipH="0" flipV="1">
            <a:off x="2888891" y="6430204"/>
            <a:ext cx="882900" cy="321899"/>
          </a:xfrm>
          <a:custGeom>
            <a:pathLst>
              <a:path w="448513299" h="163525200">
                <a:moveTo>
                  <a:pt x="0" y="163525200"/>
                </a:moveTo>
                <a:lnTo>
                  <a:pt x="448513299" y="163525200"/>
                </a:lnTo>
                <a:lnTo>
                  <a:pt x="44851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Freeform 173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Freeform 174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Freeform 175"/>
          <p:cNvSpPr/>
          <p:nvPr/>
        </p:nvSpPr>
        <p:spPr>
          <a:xfrm rot="0" flipH="0" flipV="1">
            <a:off x="838199" y="509505"/>
            <a:ext cx="7022399" cy="805799"/>
          </a:xfrm>
          <a:custGeom>
            <a:pathLst>
              <a:path w="7022399" h="805799">
                <a:moveTo>
                  <a:pt x="0" y="805799"/>
                </a:moveTo>
                <a:lnTo>
                  <a:pt x="7022399" y="805799"/>
                </a:lnTo>
                <a:lnTo>
                  <a:pt x="7022399" y="0"/>
                </a:lnTo>
                <a:lnTo>
                  <a:pt x="0" y="0"/>
                </a:lnTo>
                <a:close/>
                <a:moveTo>
                  <a:pt x="-328695" y="13153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/>
          <p:cNvSpPr/>
          <p:nvPr/>
        </p:nvSpPr>
        <p:spPr>
          <a:xfrm rot="0" flipH="0" flipV="1">
            <a:off x="31549" y="1502000"/>
            <a:ext cx="6259499" cy="4844999"/>
          </a:xfrm>
          <a:custGeom>
            <a:pathLst>
              <a:path w="6259499" h="4844999">
                <a:moveTo>
                  <a:pt x="0" y="4844999"/>
                </a:moveTo>
                <a:lnTo>
                  <a:pt x="6259499" y="4844999"/>
                </a:lnTo>
                <a:lnTo>
                  <a:pt x="6259499" y="0"/>
                </a:lnTo>
                <a:lnTo>
                  <a:pt x="0" y="0"/>
                </a:lnTo>
                <a:close/>
                <a:moveTo>
                  <a:pt x="1470449" y="6346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 rot="0" flipH="0" flipV="1">
            <a:off x="6123949" y="1"/>
            <a:ext cx="6068050" cy="3811980"/>
          </a:xfrm>
          <a:custGeom>
            <a:pathLst>
              <a:path w="6068050" h="3811980">
                <a:moveTo>
                  <a:pt x="0" y="3811980"/>
                </a:moveTo>
                <a:lnTo>
                  <a:pt x="6068050" y="3811980"/>
                </a:lnTo>
                <a:lnTo>
                  <a:pt x="6068050" y="0"/>
                </a:lnTo>
                <a:lnTo>
                  <a:pt x="0" y="0"/>
                </a:lnTo>
                <a:close/>
                <a:moveTo>
                  <a:pt x="-6123949" y="381198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8" name="Picture 178"/>
          <p:cNvPicPr>
            <a:picLocks noChangeAspect="0" noChangeArrowheads="1"/>
          </p:cNvPicPr>
          <p:nvPr/>
        </p:nvPicPr>
        <p:blipFill>
          <a:blip r:embed="rId1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123950" y="1"/>
            <a:ext cx="6068050" cy="3811980"/>
          </a:xfrm>
          <a:prstGeom prst="rect">
            <a:avLst/>
          </a:prstGeom>
          <a:noFill/>
          <a:extLst/>
        </p:spPr>
      </p:pic>
      <p:sp>
        <p:nvSpPr>
          <p:cNvPr id="179" name="Freeform 179"/>
          <p:cNvSpPr/>
          <p:nvPr/>
        </p:nvSpPr>
        <p:spPr>
          <a:xfrm rot="0" flipH="0" flipV="1">
            <a:off x="6291049" y="4303450"/>
            <a:ext cx="5900949" cy="1576677"/>
          </a:xfrm>
          <a:custGeom>
            <a:pathLst>
              <a:path w="5900949" h="1576677">
                <a:moveTo>
                  <a:pt x="0" y="1576677"/>
                </a:moveTo>
                <a:lnTo>
                  <a:pt x="5900949" y="1576677"/>
                </a:lnTo>
                <a:lnTo>
                  <a:pt x="5900949" y="0"/>
                </a:lnTo>
                <a:lnTo>
                  <a:pt x="0" y="0"/>
                </a:lnTo>
                <a:close/>
                <a:moveTo>
                  <a:pt x="-1987599" y="588012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0" name="Picture 180"/>
          <p:cNvPicPr>
            <a:picLocks noChangeAspect="0" noChangeArrowheads="1"/>
          </p:cNvPicPr>
          <p:nvPr/>
        </p:nvPicPr>
        <p:blipFill>
          <a:blip r:embed="rId1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291050" y="4303451"/>
            <a:ext cx="5900949" cy="1576677"/>
          </a:xfrm>
          <a:prstGeom prst="rect">
            <a:avLst/>
          </a:prstGeom>
          <a:noFill/>
          <a:extLst/>
        </p:spPr>
      </p:pic>
      <p:sp>
        <p:nvSpPr>
          <p:cNvPr id="181" name="Rectangle 181"/>
          <p:cNvSpPr/>
          <p:nvPr/>
        </p:nvSpPr>
        <p:spPr>
          <a:xfrm rot="0" flipH="0" flipV="0">
            <a:off x="2996641" y="6517064"/>
            <a:ext cx="814696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072818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4</a:t>
            </a:r>
          </a:p>
        </p:txBody>
      </p:sp>
      <p:sp>
        <p:nvSpPr>
          <p:cNvPr id="182" name="Rectangle 182"/>
          <p:cNvSpPr/>
          <p:nvPr/>
        </p:nvSpPr>
        <p:spPr>
          <a:xfrm rot="0" flipH="0" flipV="0">
            <a:off x="923925" y="656952"/>
            <a:ext cx="1702155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-188">
                <a:solidFill>
                  <a:srgbClr val="164588"/>
                </a:solidFill>
                <a:latin typeface="Arial" pitchFamily="0" charset="1"/>
              </a:rPr>
              <a:t>T</a:t>
            </a:r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riggers</a:t>
            </a:r>
          </a:p>
        </p:txBody>
      </p:sp>
      <p:sp>
        <p:nvSpPr>
          <p:cNvPr id="183" name="Rectangle 183"/>
          <p:cNvSpPr/>
          <p:nvPr/>
        </p:nvSpPr>
        <p:spPr>
          <a:xfrm rot="0" flipH="0" flipV="0">
            <a:off x="177146" y="1498861"/>
            <a:ext cx="5572934" cy="58271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-82">
                <a:solidFill>
                  <a:srgbClr val="164588"/>
                </a:solidFill>
                <a:latin typeface="Arial" pitchFamily="0" charset="1"/>
              </a:rPr>
              <a:t>A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 lot of data from particle collisions. </a:t>
            </a:r>
          </a:p>
          <a:p>
            <a:pPr marL="397328">
              <a:lnSpc>
                <a:spcPts val="2111"/>
              </a:lnSpc>
            </a:pPr>
            <a:r>
              <a:rPr lang="en-US" sz="2200" baseline="0" b="0" i="0" dirty="0" spc="-163">
                <a:solidFill>
                  <a:srgbClr val="164588"/>
                </a:solidFill>
                <a:latin typeface="Arial" pitchFamily="0" charset="1"/>
              </a:rPr>
              <a:t>A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TLAS has data volume of over 60TB/s</a:t>
            </a:r>
          </a:p>
        </p:txBody>
      </p:sp>
      <p:sp>
        <p:nvSpPr>
          <p:cNvPr id="184" name="Rectangle 184"/>
          <p:cNvSpPr/>
          <p:nvPr/>
        </p:nvSpPr>
        <p:spPr>
          <a:xfrm rot="0" flipH="0" flipV="0">
            <a:off x="177146" y="2303533"/>
            <a:ext cx="5824394" cy="58271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Use triggers to save only relevant data. </a:t>
            </a:r>
          </a:p>
          <a:p>
            <a:pPr marL="397328">
              <a:lnSpc>
                <a:spcPts val="2112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Has to be quick, but sensitive enough to </a:t>
            </a:r>
          </a:p>
        </p:txBody>
      </p:sp>
      <p:sp>
        <p:nvSpPr>
          <p:cNvPr id="185" name="Rectangle 185"/>
          <p:cNvSpPr/>
          <p:nvPr/>
        </p:nvSpPr>
        <p:spPr>
          <a:xfrm rot="0" flipH="0" flipV="0">
            <a:off x="574475" y="2839981"/>
            <a:ext cx="3134309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signs of rare processes</a:t>
            </a:r>
          </a:p>
        </p:txBody>
      </p:sp>
      <p:sp>
        <p:nvSpPr>
          <p:cNvPr id="186" name="Rectangle 186"/>
          <p:cNvSpPr/>
          <p:nvPr/>
        </p:nvSpPr>
        <p:spPr>
          <a:xfrm rot="0" flipH="0" flipV="0">
            <a:off x="177146" y="3376429"/>
            <a:ext cx="5531304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Selection based on heuristics such as </a:t>
            </a:r>
          </a:p>
        </p:txBody>
      </p:sp>
      <p:sp>
        <p:nvSpPr>
          <p:cNvPr id="187" name="Rectangle 187"/>
          <p:cNvSpPr/>
          <p:nvPr/>
        </p:nvSpPr>
        <p:spPr>
          <a:xfrm rot="0" flipH="0" flipV="0">
            <a:off x="177146" y="3644653"/>
            <a:ext cx="5888655" cy="8509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97328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energ</a:t>
            </a:r>
            <a:r>
              <a:rPr lang="en-US" sz="2200" baseline="0" b="0" i="0" dirty="0" spc="-163">
                <a:solidFill>
                  <a:srgbClr val="164588"/>
                </a:solidFill>
                <a:latin typeface="Arial" pitchFamily="0" charset="1"/>
              </a:rPr>
              <a:t>y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, charge, direction, momentum</a:t>
            </a:r>
          </a:p>
          <a:p>
            <a:pPr marL="0">
              <a:lnSpc>
                <a:spcPts val="4223"/>
              </a:lnSpc>
            </a:pPr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Use neural networks to get better results </a:t>
            </a:r>
          </a:p>
        </p:txBody>
      </p:sp>
      <p:sp>
        <p:nvSpPr>
          <p:cNvPr id="188" name="Rectangle 188"/>
          <p:cNvSpPr/>
          <p:nvPr/>
        </p:nvSpPr>
        <p:spPr>
          <a:xfrm rot="0" flipH="0" flipV="0">
            <a:off x="574475" y="4449325"/>
            <a:ext cx="4916043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than traditional rule-based methods?</a:t>
            </a:r>
          </a:p>
        </p:txBody>
      </p:sp>
      <p:sp>
        <p:nvSpPr>
          <p:cNvPr id="189" name="Rectangle 189"/>
          <p:cNvSpPr/>
          <p:nvPr/>
        </p:nvSpPr>
        <p:spPr>
          <a:xfrm rot="0" flipH="0" flipV="0">
            <a:off x="177146" y="4985772"/>
            <a:ext cx="6045958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-82">
                <a:solidFill>
                  <a:srgbClr val="164588"/>
                </a:solidFill>
                <a:latin typeface="Arial" pitchFamily="0" charset="1"/>
              </a:rPr>
              <a:t>A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 good neural network means nothing if it </a:t>
            </a:r>
          </a:p>
        </p:txBody>
      </p:sp>
      <p:sp>
        <p:nvSpPr>
          <p:cNvPr id="190" name="Rectangle 190"/>
          <p:cNvSpPr/>
          <p:nvPr/>
        </p:nvSpPr>
        <p:spPr>
          <a:xfrm rot="0" flipH="0" flipV="0">
            <a:off x="574475" y="5253996"/>
            <a:ext cx="4869662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cannot be run efficiently in hardware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91" name="Freeform 191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Freeform 192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3" name="Picture 193"/>
          <p:cNvPicPr>
            <a:picLocks noChangeAspect="0" noChangeArrowheads="1"/>
          </p:cNvPicPr>
          <p:nvPr/>
        </p:nvPicPr>
        <p:blipFill>
          <a:blip r:embed="rId1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194" name="Picture 194"/>
          <p:cNvPicPr>
            <a:picLocks noChangeAspect="0" noChangeArrowheads="1"/>
          </p:cNvPicPr>
          <p:nvPr/>
        </p:nvPicPr>
        <p:blipFill>
          <a:blip r:embed="rId1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195" name="Freeform 195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7" name="Picture 197"/>
          <p:cNvPicPr>
            <a:picLocks noChangeAspect="0" noChangeArrowheads="1"/>
          </p:cNvPicPr>
          <p:nvPr/>
        </p:nvPicPr>
        <p:blipFill>
          <a:blip r:embed="rId1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198" name="Freeform 198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Freeform 199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0" name="Picture 200"/>
          <p:cNvPicPr>
            <a:picLocks noChangeAspect="0" noChangeArrowheads="1"/>
          </p:cNvPicPr>
          <p:nvPr/>
        </p:nvPicPr>
        <p:blipFill>
          <a:blip r:embed="rId2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201" name="Freeform 201"/>
          <p:cNvSpPr/>
          <p:nvPr/>
        </p:nvSpPr>
        <p:spPr>
          <a:xfrm rot="0" flipH="0" flipV="1">
            <a:off x="2888891" y="6430204"/>
            <a:ext cx="867900" cy="321899"/>
          </a:xfrm>
          <a:custGeom>
            <a:pathLst>
              <a:path w="440893299" h="163525200">
                <a:moveTo>
                  <a:pt x="0" y="163525200"/>
                </a:moveTo>
                <a:lnTo>
                  <a:pt x="440893299" y="163525200"/>
                </a:lnTo>
                <a:lnTo>
                  <a:pt x="44089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Freeform 202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 rot="0" flipH="0" flipV="1">
            <a:off x="838199" y="509505"/>
            <a:ext cx="5626799" cy="805799"/>
          </a:xfrm>
          <a:custGeom>
            <a:pathLst>
              <a:path w="5626799" h="805799">
                <a:moveTo>
                  <a:pt x="0" y="805799"/>
                </a:moveTo>
                <a:lnTo>
                  <a:pt x="5626799" y="805799"/>
                </a:lnTo>
                <a:lnTo>
                  <a:pt x="5626799" y="0"/>
                </a:lnTo>
                <a:lnTo>
                  <a:pt x="0" y="0"/>
                </a:lnTo>
                <a:close/>
                <a:moveTo>
                  <a:pt x="-328695" y="13153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Freeform 205"/>
          <p:cNvSpPr/>
          <p:nvPr/>
        </p:nvSpPr>
        <p:spPr>
          <a:xfrm rot="0" flipH="0" flipV="1">
            <a:off x="120799" y="1315300"/>
            <a:ext cx="5995499" cy="5019299"/>
          </a:xfrm>
          <a:custGeom>
            <a:pathLst>
              <a:path w="5995499" h="5019299">
                <a:moveTo>
                  <a:pt x="0" y="5019299"/>
                </a:moveTo>
                <a:lnTo>
                  <a:pt x="5995499" y="5019299"/>
                </a:lnTo>
                <a:lnTo>
                  <a:pt x="5995499" y="0"/>
                </a:lnTo>
                <a:lnTo>
                  <a:pt x="0" y="0"/>
                </a:lnTo>
                <a:close/>
                <a:moveTo>
                  <a:pt x="1194499" y="63345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Freeform 206"/>
          <p:cNvSpPr/>
          <p:nvPr/>
        </p:nvSpPr>
        <p:spPr>
          <a:xfrm rot="0" flipH="0" flipV="1">
            <a:off x="6962774" y="0"/>
            <a:ext cx="5229299" cy="6205199"/>
          </a:xfrm>
          <a:custGeom>
            <a:pathLst>
              <a:path w="5229299" h="6205199">
                <a:moveTo>
                  <a:pt x="0" y="6205199"/>
                </a:moveTo>
                <a:lnTo>
                  <a:pt x="5229299" y="6205199"/>
                </a:lnTo>
                <a:lnTo>
                  <a:pt x="5229299" y="0"/>
                </a:lnTo>
                <a:lnTo>
                  <a:pt x="0" y="0"/>
                </a:lnTo>
                <a:close/>
                <a:moveTo>
                  <a:pt x="-6962774" y="62051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 rot="0" flipH="0" flipV="1">
            <a:off x="3830350" y="3336725"/>
            <a:ext cx="2634650" cy="2641624"/>
          </a:xfrm>
          <a:custGeom>
            <a:pathLst>
              <a:path w="1338402398" h="1341945301">
                <a:moveTo>
                  <a:pt x="0" y="1341945301"/>
                </a:moveTo>
                <a:lnTo>
                  <a:pt x="1338402398" y="1341945301"/>
                </a:lnTo>
                <a:lnTo>
                  <a:pt x="1338402398" y="0"/>
                </a:lnTo>
                <a:lnTo>
                  <a:pt x="0" y="0"/>
                </a:lnTo>
                <a:close/>
                <a:moveTo>
                  <a:pt x="-250761698" y="3037001601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8" name="Picture 208"/>
          <p:cNvPicPr>
            <a:picLocks noChangeAspect="0" noChangeArrowheads="1"/>
          </p:cNvPicPr>
          <p:nvPr/>
        </p:nvPicPr>
        <p:blipFill>
          <a:blip r:embed="rId2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830350" y="3336726"/>
            <a:ext cx="2634650" cy="2641624"/>
          </a:xfrm>
          <a:prstGeom prst="rect">
            <a:avLst/>
          </a:prstGeom>
          <a:noFill/>
          <a:extLst/>
        </p:spPr>
      </p:pic>
      <p:sp>
        <p:nvSpPr>
          <p:cNvPr id="209" name="Freeform 209"/>
          <p:cNvSpPr/>
          <p:nvPr/>
        </p:nvSpPr>
        <p:spPr>
          <a:xfrm rot="0" flipH="0" flipV="1">
            <a:off x="6464999" y="-2"/>
            <a:ext cx="5725650" cy="2711731"/>
          </a:xfrm>
          <a:custGeom>
            <a:pathLst>
              <a:path w="5725650" h="2711731">
                <a:moveTo>
                  <a:pt x="0" y="2711731"/>
                </a:moveTo>
                <a:lnTo>
                  <a:pt x="5725650" y="2711731"/>
                </a:lnTo>
                <a:lnTo>
                  <a:pt x="5725650" y="0"/>
                </a:lnTo>
                <a:lnTo>
                  <a:pt x="0" y="0"/>
                </a:lnTo>
                <a:close/>
                <a:moveTo>
                  <a:pt x="-6465002" y="271172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0" name="Picture 210"/>
          <p:cNvPicPr>
            <a:picLocks noChangeAspect="0" noChangeArrowheads="1"/>
          </p:cNvPicPr>
          <p:nvPr/>
        </p:nvPicPr>
        <p:blipFill>
          <a:blip r:embed="rId2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465000" y="-1"/>
            <a:ext cx="5725650" cy="2711731"/>
          </a:xfrm>
          <a:prstGeom prst="rect">
            <a:avLst/>
          </a:prstGeom>
          <a:noFill/>
          <a:extLst/>
        </p:spPr>
      </p:pic>
      <p:sp>
        <p:nvSpPr>
          <p:cNvPr id="211" name="Freeform 211"/>
          <p:cNvSpPr/>
          <p:nvPr/>
        </p:nvSpPr>
        <p:spPr>
          <a:xfrm rot="0" flipH="0" flipV="1">
            <a:off x="6464999" y="2711725"/>
            <a:ext cx="5725649" cy="1879703"/>
          </a:xfrm>
          <a:custGeom>
            <a:pathLst>
              <a:path w="5725649" h="1879703">
                <a:moveTo>
                  <a:pt x="0" y="1879703"/>
                </a:moveTo>
                <a:lnTo>
                  <a:pt x="5725649" y="1879703"/>
                </a:lnTo>
                <a:lnTo>
                  <a:pt x="5725649" y="0"/>
                </a:lnTo>
                <a:lnTo>
                  <a:pt x="0" y="0"/>
                </a:lnTo>
                <a:close/>
                <a:moveTo>
                  <a:pt x="-3753274" y="459142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2" name="Picture 212"/>
          <p:cNvPicPr>
            <a:picLocks noChangeAspect="0" noChangeArrowheads="1"/>
          </p:cNvPicPr>
          <p:nvPr/>
        </p:nvPicPr>
        <p:blipFill>
          <a:blip r:embed="rId2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465000" y="2711726"/>
            <a:ext cx="5725649" cy="1879704"/>
          </a:xfrm>
          <a:prstGeom prst="rect">
            <a:avLst/>
          </a:prstGeom>
          <a:noFill/>
          <a:extLst/>
        </p:spPr>
      </p:pic>
      <p:sp>
        <p:nvSpPr>
          <p:cNvPr id="213" name="Rectangle 213"/>
          <p:cNvSpPr/>
          <p:nvPr/>
        </p:nvSpPr>
        <p:spPr>
          <a:xfrm rot="0" flipH="0" flipV="0">
            <a:off x="2989141" y="6517064"/>
            <a:ext cx="815446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080319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5</a:t>
            </a:r>
          </a:p>
        </p:txBody>
      </p:sp>
      <p:sp>
        <p:nvSpPr>
          <p:cNvPr id="214" name="Rectangle 214"/>
          <p:cNvSpPr/>
          <p:nvPr/>
        </p:nvSpPr>
        <p:spPr>
          <a:xfrm rot="0" flipH="0" flipV="0">
            <a:off x="923925" y="656952"/>
            <a:ext cx="3356813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Neural networks</a:t>
            </a:r>
          </a:p>
        </p:txBody>
      </p:sp>
      <p:sp>
        <p:nvSpPr>
          <p:cNvPr id="215" name="Rectangle 215"/>
          <p:cNvSpPr/>
          <p:nvPr/>
        </p:nvSpPr>
        <p:spPr>
          <a:xfrm rot="0" flipH="0" flipV="0">
            <a:off x="266396" y="1365806"/>
            <a:ext cx="4663487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Neural networks learn from data</a:t>
            </a:r>
          </a:p>
        </p:txBody>
      </p:sp>
      <p:sp>
        <p:nvSpPr>
          <p:cNvPr id="216" name="Rectangle 216"/>
          <p:cNvSpPr/>
          <p:nvPr/>
        </p:nvSpPr>
        <p:spPr>
          <a:xfrm rot="0" flipH="0" flipV="0">
            <a:off x="266396" y="2036366"/>
            <a:ext cx="5081470" cy="13203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Can be trained to do tasks such as </a:t>
            </a:r>
          </a:p>
          <a:p>
            <a:pPr marL="397328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classification, text, image or video </a:t>
            </a:r>
          </a:p>
          <a:p>
            <a:pPr marL="397328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generation, regression, pattern </a:t>
            </a:r>
          </a:p>
          <a:p>
            <a:pPr marL="397328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recognition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17" name="Freeform 217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Freeform 218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9" name="Picture 193"/>
          <p:cNvPicPr>
            <a:picLocks noChangeAspect="0" noChangeArrowheads="1"/>
          </p:cNvPicPr>
          <p:nvPr/>
        </p:nvPicPr>
        <p:blipFill>
          <a:blip r:embed="rId2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220" name="Picture 194"/>
          <p:cNvPicPr>
            <a:picLocks noChangeAspect="0" noChangeArrowheads="1"/>
          </p:cNvPicPr>
          <p:nvPr/>
        </p:nvPicPr>
        <p:blipFill>
          <a:blip r:embed="rId2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221" name="Freeform 221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Freeform 222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23" name="Picture 197"/>
          <p:cNvPicPr>
            <a:picLocks noChangeAspect="0" noChangeArrowheads="1"/>
          </p:cNvPicPr>
          <p:nvPr/>
        </p:nvPicPr>
        <p:blipFill>
          <a:blip r:embed="rId2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224" name="Freeform 224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Freeform 225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26" name="Picture 200"/>
          <p:cNvPicPr>
            <a:picLocks noChangeAspect="0" noChangeArrowheads="1"/>
          </p:cNvPicPr>
          <p:nvPr/>
        </p:nvPicPr>
        <p:blipFill>
          <a:blip r:embed="rId2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227" name="Freeform 227"/>
          <p:cNvSpPr/>
          <p:nvPr/>
        </p:nvSpPr>
        <p:spPr>
          <a:xfrm rot="0" flipH="0" flipV="1">
            <a:off x="2888891" y="6430204"/>
            <a:ext cx="867900" cy="321899"/>
          </a:xfrm>
          <a:custGeom>
            <a:pathLst>
              <a:path w="440893299" h="163525200">
                <a:moveTo>
                  <a:pt x="0" y="163525200"/>
                </a:moveTo>
                <a:lnTo>
                  <a:pt x="440893299" y="163525200"/>
                </a:lnTo>
                <a:lnTo>
                  <a:pt x="44089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Freeform 229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Freeform 230"/>
          <p:cNvSpPr/>
          <p:nvPr/>
        </p:nvSpPr>
        <p:spPr>
          <a:xfrm rot="0" flipH="0" flipV="1">
            <a:off x="838199" y="509505"/>
            <a:ext cx="5626799" cy="805799"/>
          </a:xfrm>
          <a:custGeom>
            <a:pathLst>
              <a:path w="5626799" h="805799">
                <a:moveTo>
                  <a:pt x="0" y="805799"/>
                </a:moveTo>
                <a:lnTo>
                  <a:pt x="5626799" y="805799"/>
                </a:lnTo>
                <a:lnTo>
                  <a:pt x="5626799" y="0"/>
                </a:lnTo>
                <a:lnTo>
                  <a:pt x="0" y="0"/>
                </a:lnTo>
                <a:close/>
                <a:moveTo>
                  <a:pt x="-328695" y="13153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Freeform 231"/>
          <p:cNvSpPr/>
          <p:nvPr/>
        </p:nvSpPr>
        <p:spPr>
          <a:xfrm rot="0" flipH="0" flipV="1">
            <a:off x="0" y="1363100"/>
            <a:ext cx="6263399" cy="5019299"/>
          </a:xfrm>
          <a:custGeom>
            <a:pathLst>
              <a:path w="6263399" h="5019299">
                <a:moveTo>
                  <a:pt x="0" y="5019299"/>
                </a:moveTo>
                <a:lnTo>
                  <a:pt x="6263399" y="5019299"/>
                </a:lnTo>
                <a:lnTo>
                  <a:pt x="6263399" y="0"/>
                </a:lnTo>
                <a:lnTo>
                  <a:pt x="0" y="0"/>
                </a:lnTo>
                <a:close/>
                <a:moveTo>
                  <a:pt x="1363099" y="63823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Freeform 232"/>
          <p:cNvSpPr/>
          <p:nvPr/>
        </p:nvSpPr>
        <p:spPr>
          <a:xfrm rot="0" flipH="0" flipV="1">
            <a:off x="6962774" y="0"/>
            <a:ext cx="5229299" cy="6205199"/>
          </a:xfrm>
          <a:custGeom>
            <a:pathLst>
              <a:path w="5229299" h="6205199">
                <a:moveTo>
                  <a:pt x="0" y="6205199"/>
                </a:moveTo>
                <a:lnTo>
                  <a:pt x="5229299" y="6205199"/>
                </a:lnTo>
                <a:lnTo>
                  <a:pt x="5229299" y="0"/>
                </a:lnTo>
                <a:lnTo>
                  <a:pt x="0" y="0"/>
                </a:lnTo>
                <a:close/>
                <a:moveTo>
                  <a:pt x="-6962774" y="62051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Freeform 233"/>
          <p:cNvSpPr/>
          <p:nvPr/>
        </p:nvSpPr>
        <p:spPr>
          <a:xfrm rot="0" flipH="0" flipV="1">
            <a:off x="6320924" y="-2"/>
            <a:ext cx="5871074" cy="4544727"/>
          </a:xfrm>
          <a:custGeom>
            <a:pathLst>
              <a:path w="5871074" h="4544727">
                <a:moveTo>
                  <a:pt x="0" y="4544727"/>
                </a:moveTo>
                <a:lnTo>
                  <a:pt x="5871074" y="4544727"/>
                </a:lnTo>
                <a:lnTo>
                  <a:pt x="5871074" y="0"/>
                </a:lnTo>
                <a:lnTo>
                  <a:pt x="0" y="0"/>
                </a:lnTo>
                <a:close/>
                <a:moveTo>
                  <a:pt x="-6320927" y="45447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4" name="Picture 234"/>
          <p:cNvPicPr>
            <a:picLocks noChangeAspect="0" noChangeArrowheads="1"/>
          </p:cNvPicPr>
          <p:nvPr/>
        </p:nvPicPr>
        <p:blipFill>
          <a:blip r:embed="rId2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20925" y="-2"/>
            <a:ext cx="5871075" cy="4544727"/>
          </a:xfrm>
          <a:prstGeom prst="rect">
            <a:avLst/>
          </a:prstGeom>
          <a:noFill/>
          <a:extLst/>
        </p:spPr>
      </p:pic>
      <p:sp>
        <p:nvSpPr>
          <p:cNvPr id="235" name="Freeform 235"/>
          <p:cNvSpPr/>
          <p:nvPr/>
        </p:nvSpPr>
        <p:spPr>
          <a:xfrm rot="0" flipH="0" flipV="1">
            <a:off x="3511626" y="3148851"/>
            <a:ext cx="2714599" cy="3159224"/>
          </a:xfrm>
          <a:custGeom>
            <a:pathLst>
              <a:path w="1379016800" h="1604886201">
                <a:moveTo>
                  <a:pt x="0" y="1604886201"/>
                </a:moveTo>
                <a:lnTo>
                  <a:pt x="1379016800" y="1604886201"/>
                </a:lnTo>
                <a:lnTo>
                  <a:pt x="1379016800" y="0"/>
                </a:lnTo>
                <a:lnTo>
                  <a:pt x="0" y="0"/>
                </a:lnTo>
                <a:close/>
                <a:moveTo>
                  <a:pt x="-184290394" y="32045021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6" name="Picture 236"/>
          <p:cNvPicPr>
            <a:picLocks noChangeAspect="0" noChangeArrowheads="1"/>
          </p:cNvPicPr>
          <p:nvPr/>
        </p:nvPicPr>
        <p:blipFill>
          <a:blip r:embed="rId2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11626" y="3148851"/>
            <a:ext cx="2714600" cy="3159224"/>
          </a:xfrm>
          <a:prstGeom prst="rect">
            <a:avLst/>
          </a:prstGeom>
          <a:noFill/>
          <a:extLst/>
        </p:spPr>
      </p:pic>
      <p:sp>
        <p:nvSpPr>
          <p:cNvPr id="237" name="Freeform 237"/>
          <p:cNvSpPr/>
          <p:nvPr/>
        </p:nvSpPr>
        <p:spPr>
          <a:xfrm rot="0" flipH="0" flipV="1">
            <a:off x="6300449" y="4553425"/>
            <a:ext cx="1676166" cy="743399"/>
          </a:xfrm>
          <a:custGeom>
            <a:pathLst>
              <a:path w="851492534" h="377647200">
                <a:moveTo>
                  <a:pt x="0" y="0"/>
                </a:moveTo>
                <a:cubicBezTo>
                  <a:pt x="375292540" y="0"/>
                  <a:pt x="649676834" y="94411800"/>
                  <a:pt x="750584684" y="188823600"/>
                </a:cubicBezTo>
                <a:cubicBezTo>
                  <a:pt x="851492534" y="283235400"/>
                  <a:pt x="778923940" y="377647200"/>
                  <a:pt x="807262800" y="377647200"/>
                </a:cubicBez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Freeform 238"/>
          <p:cNvSpPr/>
          <p:nvPr/>
        </p:nvSpPr>
        <p:spPr>
          <a:xfrm rot="0" flipH="0" flipV="1">
            <a:off x="6300449" y="4781481"/>
            <a:ext cx="1573338" cy="515344"/>
          </a:xfrm>
          <a:custGeom>
            <a:pathLst>
              <a:path w="799255846" h="261794824">
                <a:moveTo>
                  <a:pt x="0" y="0"/>
                </a:moveTo>
                <a:cubicBezTo>
                  <a:pt x="375292540" y="0"/>
                  <a:pt x="649676834" y="94411800"/>
                  <a:pt x="750584684" y="188823600"/>
                </a:cubicBezTo>
                <a:cubicBezTo>
                  <a:pt x="775811646" y="212426550"/>
                  <a:pt x="790196381" y="236029500"/>
                  <a:pt x="798025931" y="258157266"/>
                </a:cubicBezTo>
                <a:cubicBezTo>
                  <a:pt x="798270803" y="258848821"/>
                  <a:pt x="798508928" y="259538788"/>
                  <a:pt x="798741100" y="260227366"/>
                </a:cubicBezTo>
                <a:lnTo>
                  <a:pt x="799255846" y="261794824"/>
                </a:lnTo>
              </a:path>
            </a:pathLst>
          </a:custGeom>
          <a:noFill/>
          <a:ln w="38099" cap="flat" cmpd="sng">
            <a:solidFill>
              <a:srgbClr val="164588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Freeform 239"/>
          <p:cNvSpPr/>
          <p:nvPr/>
        </p:nvSpPr>
        <p:spPr>
          <a:xfrm rot="0" flipH="0" flipV="1">
            <a:off x="7811007" y="4608991"/>
            <a:ext cx="125562" cy="176828"/>
          </a:xfrm>
          <a:custGeom>
            <a:pathLst>
              <a:path w="63785750" h="89829085">
                <a:moveTo>
                  <a:pt x="63785750" y="0"/>
                </a:moveTo>
                <a:lnTo>
                  <a:pt x="37948791" y="89829085"/>
                </a:lnTo>
                <a:lnTo>
                  <a:pt x="0" y="4408289"/>
                </a:lnTo>
                <a:close/>
                <a:moveTo>
                  <a:pt x="-1536795051" y="2431196520"/>
                </a:moveTo>
              </a:path>
            </a:pathLst>
          </a:custGeom>
          <a:solidFill>
            <a:srgbClr val="164588">
              <a:alpha val="100000"/>
            </a:srgbClr>
          </a:solidFill>
          <a:ln w="38099" cap="flat" cmpd="sng">
            <a:solidFill>
              <a:srgbClr val="164588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Rectangle 240"/>
          <p:cNvSpPr/>
          <p:nvPr/>
        </p:nvSpPr>
        <p:spPr>
          <a:xfrm rot="0" flipH="0" flipV="0">
            <a:off x="2989141" y="6517064"/>
            <a:ext cx="815446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080319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6</a:t>
            </a:r>
          </a:p>
        </p:txBody>
      </p:sp>
      <p:sp>
        <p:nvSpPr>
          <p:cNvPr id="241" name="Rectangle 241"/>
          <p:cNvSpPr/>
          <p:nvPr/>
        </p:nvSpPr>
        <p:spPr>
          <a:xfrm rot="0" flipH="0" flipV="0">
            <a:off x="923925" y="656952"/>
            <a:ext cx="3356813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Neural networks</a:t>
            </a:r>
          </a:p>
        </p:txBody>
      </p:sp>
      <p:sp>
        <p:nvSpPr>
          <p:cNvPr id="242" name="Rectangle 242"/>
          <p:cNvSpPr/>
          <p:nvPr/>
        </p:nvSpPr>
        <p:spPr>
          <a:xfrm rot="0" flipH="0" flipV="0">
            <a:off x="145596" y="1413606"/>
            <a:ext cx="3406467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Everything is numbers</a:t>
            </a:r>
          </a:p>
        </p:txBody>
      </p:sp>
      <p:sp>
        <p:nvSpPr>
          <p:cNvPr id="243" name="Rectangle 243"/>
          <p:cNvSpPr/>
          <p:nvPr/>
        </p:nvSpPr>
        <p:spPr>
          <a:xfrm rot="0" flipH="0" flipV="0">
            <a:off x="145596" y="2084166"/>
            <a:ext cx="5717384" cy="6497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Neural networks produce an output by </a:t>
            </a:r>
          </a:p>
          <a:p>
            <a:pPr marL="397328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doing mathematical operations such as </a:t>
            </a:r>
          </a:p>
        </p:txBody>
      </p:sp>
      <p:sp>
        <p:nvSpPr>
          <p:cNvPr id="244" name="Rectangle 244"/>
          <p:cNvSpPr/>
          <p:nvPr/>
        </p:nvSpPr>
        <p:spPr>
          <a:xfrm rot="0" flipH="0" flipV="0">
            <a:off x="542925" y="2754725"/>
            <a:ext cx="3549777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multiplication and addition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45" name="Freeform 245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Freeform 246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7" name="Picture 193"/>
          <p:cNvPicPr>
            <a:picLocks noChangeAspect="0" noChangeArrowheads="1"/>
          </p:cNvPicPr>
          <p:nvPr/>
        </p:nvPicPr>
        <p:blipFill>
          <a:blip r:embed="rId2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248" name="Picture 194"/>
          <p:cNvPicPr>
            <a:picLocks noChangeAspect="0" noChangeArrowheads="1"/>
          </p:cNvPicPr>
          <p:nvPr/>
        </p:nvPicPr>
        <p:blipFill>
          <a:blip r:embed="rId2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249" name="Freeform 249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" name="Freeform 250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1" name="Picture 197"/>
          <p:cNvPicPr>
            <a:picLocks noChangeAspect="0" noChangeArrowheads="1"/>
          </p:cNvPicPr>
          <p:nvPr/>
        </p:nvPicPr>
        <p:blipFill>
          <a:blip r:embed="rId2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252" name="Freeform 252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Freeform 253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4" name="Picture 200"/>
          <p:cNvPicPr>
            <a:picLocks noChangeAspect="0" noChangeArrowheads="1"/>
          </p:cNvPicPr>
          <p:nvPr/>
        </p:nvPicPr>
        <p:blipFill>
          <a:blip r:embed="rId2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255" name="Freeform 255"/>
          <p:cNvSpPr/>
          <p:nvPr/>
        </p:nvSpPr>
        <p:spPr>
          <a:xfrm rot="0" flipH="0" flipV="1">
            <a:off x="2888891" y="6430204"/>
            <a:ext cx="867900" cy="321899"/>
          </a:xfrm>
          <a:custGeom>
            <a:pathLst>
              <a:path w="440893299" h="163525200">
                <a:moveTo>
                  <a:pt x="0" y="163525200"/>
                </a:moveTo>
                <a:lnTo>
                  <a:pt x="440893299" y="163525200"/>
                </a:lnTo>
                <a:lnTo>
                  <a:pt x="44089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Freeform 256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Freeform 258"/>
          <p:cNvSpPr/>
          <p:nvPr/>
        </p:nvSpPr>
        <p:spPr>
          <a:xfrm rot="0" flipH="0" flipV="1">
            <a:off x="838199" y="509505"/>
            <a:ext cx="5626799" cy="805799"/>
          </a:xfrm>
          <a:custGeom>
            <a:pathLst>
              <a:path w="5626799" h="805799">
                <a:moveTo>
                  <a:pt x="0" y="805799"/>
                </a:moveTo>
                <a:lnTo>
                  <a:pt x="5626799" y="805799"/>
                </a:lnTo>
                <a:lnTo>
                  <a:pt x="5626799" y="0"/>
                </a:lnTo>
                <a:lnTo>
                  <a:pt x="0" y="0"/>
                </a:lnTo>
                <a:close/>
                <a:moveTo>
                  <a:pt x="-328695" y="13153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Freeform 259"/>
          <p:cNvSpPr/>
          <p:nvPr/>
        </p:nvSpPr>
        <p:spPr>
          <a:xfrm rot="0" flipH="0" flipV="1">
            <a:off x="306649" y="1694725"/>
            <a:ext cx="4985699" cy="2555099"/>
          </a:xfrm>
          <a:custGeom>
            <a:pathLst>
              <a:path w="4985699" h="2555099">
                <a:moveTo>
                  <a:pt x="0" y="2555099"/>
                </a:moveTo>
                <a:lnTo>
                  <a:pt x="4985699" y="2555099"/>
                </a:lnTo>
                <a:lnTo>
                  <a:pt x="4985699" y="0"/>
                </a:lnTo>
                <a:lnTo>
                  <a:pt x="0" y="0"/>
                </a:lnTo>
                <a:close/>
                <a:moveTo>
                  <a:pt x="1388074" y="42498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Freeform 260"/>
          <p:cNvSpPr/>
          <p:nvPr/>
        </p:nvSpPr>
        <p:spPr>
          <a:xfrm rot="0" flipH="0" flipV="1">
            <a:off x="6962774" y="0"/>
            <a:ext cx="5229299" cy="6205199"/>
          </a:xfrm>
          <a:custGeom>
            <a:pathLst>
              <a:path w="5229299" h="6205199">
                <a:moveTo>
                  <a:pt x="0" y="6205199"/>
                </a:moveTo>
                <a:lnTo>
                  <a:pt x="5229299" y="6205199"/>
                </a:lnTo>
                <a:lnTo>
                  <a:pt x="5229299" y="0"/>
                </a:lnTo>
                <a:lnTo>
                  <a:pt x="0" y="0"/>
                </a:lnTo>
                <a:close/>
                <a:moveTo>
                  <a:pt x="-6962774" y="62051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Freeform 261"/>
          <p:cNvSpPr/>
          <p:nvPr/>
        </p:nvSpPr>
        <p:spPr>
          <a:xfrm rot="0" flipH="0" flipV="1">
            <a:off x="5332637" y="-12"/>
            <a:ext cx="6848474" cy="5705474"/>
          </a:xfrm>
          <a:custGeom>
            <a:pathLst>
              <a:path w="6848474" h="5705474">
                <a:moveTo>
                  <a:pt x="0" y="5705474"/>
                </a:moveTo>
                <a:lnTo>
                  <a:pt x="6848474" y="5705474"/>
                </a:lnTo>
                <a:lnTo>
                  <a:pt x="6848474" y="0"/>
                </a:lnTo>
                <a:lnTo>
                  <a:pt x="0" y="0"/>
                </a:lnTo>
                <a:close/>
                <a:moveTo>
                  <a:pt x="-5332649" y="570546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2" name="Picture 262"/>
          <p:cNvPicPr>
            <a:picLocks noChangeAspect="0" noChangeArrowheads="1"/>
          </p:cNvPicPr>
          <p:nvPr/>
        </p:nvPicPr>
        <p:blipFill>
          <a:blip r:embed="rId2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332637" y="-12"/>
            <a:ext cx="6848475" cy="5705475"/>
          </a:xfrm>
          <a:prstGeom prst="rect">
            <a:avLst/>
          </a:prstGeom>
          <a:noFill/>
          <a:extLst/>
        </p:spPr>
      </p:pic>
      <p:sp>
        <p:nvSpPr>
          <p:cNvPr id="263" name="Freeform 263"/>
          <p:cNvSpPr/>
          <p:nvPr/>
        </p:nvSpPr>
        <p:spPr>
          <a:xfrm rot="0" flipH="0" flipV="1">
            <a:off x="2983699" y="3984175"/>
            <a:ext cx="3549174" cy="2372249"/>
          </a:xfrm>
          <a:custGeom>
            <a:pathLst>
              <a:path w="1802980603" h="1205103000">
                <a:moveTo>
                  <a:pt x="0" y="1205103000"/>
                </a:moveTo>
                <a:lnTo>
                  <a:pt x="1802980603" y="1205103000"/>
                </a:lnTo>
                <a:lnTo>
                  <a:pt x="1802980603" y="0"/>
                </a:lnTo>
                <a:lnTo>
                  <a:pt x="0" y="0"/>
                </a:lnTo>
                <a:close/>
                <a:moveTo>
                  <a:pt x="508241400" y="32290639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4" name="Picture 264"/>
          <p:cNvPicPr>
            <a:picLocks noChangeAspect="0" noChangeArrowheads="1"/>
          </p:cNvPicPr>
          <p:nvPr/>
        </p:nvPicPr>
        <p:blipFill>
          <a:blip r:embed="rId2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983699" y="3984176"/>
            <a:ext cx="3549174" cy="2372250"/>
          </a:xfrm>
          <a:prstGeom prst="rect">
            <a:avLst/>
          </a:prstGeom>
          <a:noFill/>
          <a:extLst/>
        </p:spPr>
      </p:pic>
      <p:sp>
        <p:nvSpPr>
          <p:cNvPr id="265" name="Freeform 265"/>
          <p:cNvSpPr/>
          <p:nvPr/>
        </p:nvSpPr>
        <p:spPr>
          <a:xfrm rot="0" flipH="0" flipV="1">
            <a:off x="306649" y="4301900"/>
            <a:ext cx="2584091" cy="2011028"/>
          </a:xfrm>
          <a:custGeom>
            <a:pathLst>
              <a:path w="1312718434" h="1021602287">
                <a:moveTo>
                  <a:pt x="0" y="1021602287"/>
                </a:moveTo>
                <a:lnTo>
                  <a:pt x="1312718434" y="1021602287"/>
                </a:lnTo>
                <a:lnTo>
                  <a:pt x="1312718434" y="0"/>
                </a:lnTo>
                <a:lnTo>
                  <a:pt x="0" y="0"/>
                </a:lnTo>
                <a:close/>
                <a:moveTo>
                  <a:pt x="2029587000" y="32069674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6" name="Picture 266"/>
          <p:cNvPicPr>
            <a:picLocks noChangeAspect="0" noChangeArrowheads="1"/>
          </p:cNvPicPr>
          <p:nvPr/>
        </p:nvPicPr>
        <p:blipFill>
          <a:blip r:embed="rId2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06650" y="4301901"/>
            <a:ext cx="2584091" cy="2011028"/>
          </a:xfrm>
          <a:prstGeom prst="rect">
            <a:avLst/>
          </a:prstGeom>
          <a:noFill/>
          <a:extLst/>
        </p:spPr>
      </p:pic>
      <p:sp>
        <p:nvSpPr>
          <p:cNvPr id="267" name="Rectangle 267"/>
          <p:cNvSpPr/>
          <p:nvPr/>
        </p:nvSpPr>
        <p:spPr>
          <a:xfrm rot="0" flipH="0" flipV="0">
            <a:off x="2989141" y="6517064"/>
            <a:ext cx="815446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080319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7</a:t>
            </a:r>
          </a:p>
        </p:txBody>
      </p:sp>
      <p:sp>
        <p:nvSpPr>
          <p:cNvPr id="268" name="Rectangle 268"/>
          <p:cNvSpPr/>
          <p:nvPr/>
        </p:nvSpPr>
        <p:spPr>
          <a:xfrm rot="0" flipH="0" flipV="0">
            <a:off x="923925" y="656952"/>
            <a:ext cx="3356813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Neural networks</a:t>
            </a:r>
          </a:p>
        </p:txBody>
      </p:sp>
      <p:sp>
        <p:nvSpPr>
          <p:cNvPr id="269" name="Rectangle 269"/>
          <p:cNvSpPr/>
          <p:nvPr/>
        </p:nvSpPr>
        <p:spPr>
          <a:xfrm rot="0" flipH="0" flipV="0">
            <a:off x="452246" y="1745231"/>
            <a:ext cx="4568771" cy="6497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In the beginning, the neural </a:t>
            </a:r>
          </a:p>
          <a:p>
            <a:pPr marL="397328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network produces outputs that </a:t>
            </a:r>
          </a:p>
        </p:txBody>
      </p:sp>
      <p:sp>
        <p:nvSpPr>
          <p:cNvPr id="270" name="Rectangle 270"/>
          <p:cNvSpPr/>
          <p:nvPr/>
        </p:nvSpPr>
        <p:spPr>
          <a:xfrm rot="0" flipH="0" flipV="0">
            <a:off x="849575" y="2415791"/>
            <a:ext cx="2001901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make no sense</a:t>
            </a:r>
          </a:p>
        </p:txBody>
      </p:sp>
      <p:sp>
        <p:nvSpPr>
          <p:cNvPr id="271" name="Rectangle 271"/>
          <p:cNvSpPr/>
          <p:nvPr/>
        </p:nvSpPr>
        <p:spPr>
          <a:xfrm rot="0" flipH="0" flipV="0">
            <a:off x="452246" y="3086351"/>
            <a:ext cx="4817716" cy="6497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During training the neural </a:t>
            </a:r>
          </a:p>
          <a:p>
            <a:pPr marL="397328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network learns to produce better </a:t>
            </a:r>
          </a:p>
        </p:txBody>
      </p:sp>
      <p:sp>
        <p:nvSpPr>
          <p:cNvPr id="272" name="Rectangle 272"/>
          <p:cNvSpPr/>
          <p:nvPr/>
        </p:nvSpPr>
        <p:spPr>
          <a:xfrm rot="0" flipH="0" flipV="0">
            <a:off x="849575" y="3756911"/>
            <a:ext cx="1023162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outputs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73" name="Freeform 273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Freeform 274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5" name="Picture 193"/>
          <p:cNvPicPr>
            <a:picLocks noChangeAspect="0" noChangeArrowheads="1"/>
          </p:cNvPicPr>
          <p:nvPr/>
        </p:nvPicPr>
        <p:blipFill>
          <a:blip r:embed="rId2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276" name="Picture 194"/>
          <p:cNvPicPr>
            <a:picLocks noChangeAspect="0" noChangeArrowheads="1"/>
          </p:cNvPicPr>
          <p:nvPr/>
        </p:nvPicPr>
        <p:blipFill>
          <a:blip r:embed="rId2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277" name="Freeform 277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9" name="Picture 197"/>
          <p:cNvPicPr>
            <a:picLocks noChangeAspect="0" noChangeArrowheads="1"/>
          </p:cNvPicPr>
          <p:nvPr/>
        </p:nvPicPr>
        <p:blipFill>
          <a:blip r:embed="rId2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280" name="Freeform 280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Freeform 281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2" name="Picture 200"/>
          <p:cNvPicPr>
            <a:picLocks noChangeAspect="0" noChangeArrowheads="1"/>
          </p:cNvPicPr>
          <p:nvPr/>
        </p:nvPicPr>
        <p:blipFill>
          <a:blip r:embed="rId2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283" name="Freeform 283"/>
          <p:cNvSpPr/>
          <p:nvPr/>
        </p:nvSpPr>
        <p:spPr>
          <a:xfrm rot="0" flipH="0" flipV="1">
            <a:off x="2888891" y="6430204"/>
            <a:ext cx="867900" cy="321899"/>
          </a:xfrm>
          <a:custGeom>
            <a:pathLst>
              <a:path w="440893299" h="163525200">
                <a:moveTo>
                  <a:pt x="0" y="163525200"/>
                </a:moveTo>
                <a:lnTo>
                  <a:pt x="440893299" y="163525200"/>
                </a:lnTo>
                <a:lnTo>
                  <a:pt x="44089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Freeform 284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Freeform 285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Freeform 286"/>
          <p:cNvSpPr/>
          <p:nvPr/>
        </p:nvSpPr>
        <p:spPr>
          <a:xfrm rot="0" flipH="0" flipV="1">
            <a:off x="838199" y="509505"/>
            <a:ext cx="5626799" cy="805799"/>
          </a:xfrm>
          <a:custGeom>
            <a:pathLst>
              <a:path w="5626799" h="805799">
                <a:moveTo>
                  <a:pt x="0" y="805799"/>
                </a:moveTo>
                <a:lnTo>
                  <a:pt x="5626799" y="805799"/>
                </a:lnTo>
                <a:lnTo>
                  <a:pt x="5626799" y="0"/>
                </a:lnTo>
                <a:lnTo>
                  <a:pt x="0" y="0"/>
                </a:lnTo>
                <a:close/>
                <a:moveTo>
                  <a:pt x="-328695" y="13153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Freeform 287"/>
          <p:cNvSpPr/>
          <p:nvPr/>
        </p:nvSpPr>
        <p:spPr>
          <a:xfrm rot="0" flipH="0" flipV="1">
            <a:off x="306649" y="1694725"/>
            <a:ext cx="5025899" cy="4364699"/>
          </a:xfrm>
          <a:custGeom>
            <a:pathLst>
              <a:path w="5025899" h="4364699">
                <a:moveTo>
                  <a:pt x="0" y="4364699"/>
                </a:moveTo>
                <a:lnTo>
                  <a:pt x="5025899" y="4364699"/>
                </a:lnTo>
                <a:lnTo>
                  <a:pt x="5025899" y="0"/>
                </a:lnTo>
                <a:lnTo>
                  <a:pt x="0" y="0"/>
                </a:lnTo>
                <a:close/>
                <a:moveTo>
                  <a:pt x="1388074" y="6059424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Freeform 288"/>
          <p:cNvSpPr/>
          <p:nvPr/>
        </p:nvSpPr>
        <p:spPr>
          <a:xfrm rot="0" flipH="0" flipV="1">
            <a:off x="6962774" y="0"/>
            <a:ext cx="5229299" cy="6205199"/>
          </a:xfrm>
          <a:custGeom>
            <a:pathLst>
              <a:path w="5229299" h="6205199">
                <a:moveTo>
                  <a:pt x="0" y="6205199"/>
                </a:moveTo>
                <a:lnTo>
                  <a:pt x="5229299" y="6205199"/>
                </a:lnTo>
                <a:lnTo>
                  <a:pt x="5229299" y="0"/>
                </a:lnTo>
                <a:lnTo>
                  <a:pt x="0" y="0"/>
                </a:lnTo>
                <a:close/>
                <a:moveTo>
                  <a:pt x="-6962774" y="62051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Freeform 289"/>
          <p:cNvSpPr/>
          <p:nvPr/>
        </p:nvSpPr>
        <p:spPr>
          <a:xfrm rot="0" flipH="0" flipV="1">
            <a:off x="8371949" y="312700"/>
            <a:ext cx="2669999" cy="5579799"/>
          </a:xfrm>
          <a:custGeom>
            <a:pathLst>
              <a:path w="2669999" h="5579799">
                <a:moveTo>
                  <a:pt x="0" y="5579799"/>
                </a:moveTo>
                <a:lnTo>
                  <a:pt x="2669999" y="5579799"/>
                </a:lnTo>
                <a:lnTo>
                  <a:pt x="2669999" y="0"/>
                </a:lnTo>
                <a:lnTo>
                  <a:pt x="0" y="0"/>
                </a:lnTo>
                <a:close/>
                <a:moveTo>
                  <a:pt x="-8059249" y="58924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0" name="Picture 290"/>
          <p:cNvPicPr>
            <a:picLocks noChangeAspect="0" noChangeArrowheads="1"/>
          </p:cNvPicPr>
          <p:nvPr/>
        </p:nvPicPr>
        <p:blipFill>
          <a:blip r:embed="rId2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371950" y="312701"/>
            <a:ext cx="2670000" cy="5579799"/>
          </a:xfrm>
          <a:prstGeom prst="rect">
            <a:avLst/>
          </a:prstGeom>
          <a:noFill/>
          <a:extLst/>
        </p:spPr>
      </p:pic>
      <p:sp>
        <p:nvSpPr>
          <p:cNvPr id="291" name="Rectangle 291"/>
          <p:cNvSpPr/>
          <p:nvPr/>
        </p:nvSpPr>
        <p:spPr>
          <a:xfrm rot="0" flipH="0" flipV="0">
            <a:off x="2989141" y="6517064"/>
            <a:ext cx="815446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080319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8</a:t>
            </a:r>
          </a:p>
        </p:txBody>
      </p:sp>
      <p:sp>
        <p:nvSpPr>
          <p:cNvPr id="292" name="Rectangle 292"/>
          <p:cNvSpPr/>
          <p:nvPr/>
        </p:nvSpPr>
        <p:spPr>
          <a:xfrm rot="0" flipH="0" flipV="0">
            <a:off x="923925" y="656952"/>
            <a:ext cx="3356813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Neural networks</a:t>
            </a:r>
          </a:p>
        </p:txBody>
      </p:sp>
      <p:sp>
        <p:nvSpPr>
          <p:cNvPr id="293" name="Rectangle 293"/>
          <p:cNvSpPr/>
          <p:nvPr/>
        </p:nvSpPr>
        <p:spPr>
          <a:xfrm rot="0" flipH="0" flipV="0">
            <a:off x="452246" y="1745231"/>
            <a:ext cx="4538595" cy="6497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Bigger neural networks can be </a:t>
            </a:r>
          </a:p>
          <a:p>
            <a:pPr marL="397328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more powerful, but slow</a:t>
            </a:r>
          </a:p>
        </p:txBody>
      </p:sp>
      <p:sp>
        <p:nvSpPr>
          <p:cNvPr id="294" name="Rectangle 294"/>
          <p:cNvSpPr/>
          <p:nvPr/>
        </p:nvSpPr>
        <p:spPr>
          <a:xfrm rot="0" flipH="0" flipV="0">
            <a:off x="452246" y="2751071"/>
            <a:ext cx="4553962" cy="6497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In limited-resource or </a:t>
            </a:r>
          </a:p>
          <a:p>
            <a:pPr marL="397328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low-latency environments, this </a:t>
            </a:r>
          </a:p>
        </p:txBody>
      </p:sp>
      <p:sp>
        <p:nvSpPr>
          <p:cNvPr id="295" name="Rectangle 295"/>
          <p:cNvSpPr/>
          <p:nvPr/>
        </p:nvSpPr>
        <p:spPr>
          <a:xfrm rot="0" flipH="0" flipV="0">
            <a:off x="849575" y="3421631"/>
            <a:ext cx="1224051" cy="3144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won’t do.</a:t>
            </a:r>
          </a:p>
        </p:txBody>
      </p:sp>
      <p:sp>
        <p:nvSpPr>
          <p:cNvPr id="296" name="Rectangle 296"/>
          <p:cNvSpPr/>
          <p:nvPr/>
        </p:nvSpPr>
        <p:spPr>
          <a:xfrm rot="0" flipH="0" flipV="0">
            <a:off x="452246" y="4092191"/>
            <a:ext cx="4679413" cy="6497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Use compression to make them </a:t>
            </a:r>
          </a:p>
          <a:p>
            <a:pPr marL="397328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faster and use fewer resources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97" name="Freeform 297"/>
          <p:cNvSpPr/>
          <p:nvPr/>
        </p:nvSpPr>
        <p:spPr>
          <a:xfrm rot="0" flipH="0" flipV="1">
            <a:off x="0" y="0"/>
            <a:ext cx="12191999" cy="6857999"/>
          </a:xfrm>
          <a:custGeom>
            <a:pathLst>
              <a:path w="12191999" h="6857999">
                <a:moveTo>
                  <a:pt x="0" y="6857999"/>
                </a:moveTo>
                <a:lnTo>
                  <a:pt x="12191999" y="6857999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0" y="6857999"/>
                </a:moveTo>
              </a:path>
            </a:pathLst>
          </a:custGeom>
          <a:solidFill>
            <a:srgbClr val="FFFFFF">
              <a:alpha val="10000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Freeform 298"/>
          <p:cNvSpPr/>
          <p:nvPr/>
        </p:nvSpPr>
        <p:spPr>
          <a:xfrm rot="0" flipH="0" flipV="1">
            <a:off x="0" y="6349615"/>
            <a:ext cx="12191999" cy="508385"/>
          </a:xfrm>
          <a:custGeom>
            <a:pathLst>
              <a:path w="12191999" h="508385">
                <a:moveTo>
                  <a:pt x="0" y="508385"/>
                </a:moveTo>
                <a:lnTo>
                  <a:pt x="12191999" y="508385"/>
                </a:lnTo>
                <a:lnTo>
                  <a:pt x="12191999" y="0"/>
                </a:lnTo>
                <a:lnTo>
                  <a:pt x="0" y="0"/>
                </a:lnTo>
                <a:close/>
                <a:moveTo>
                  <a:pt x="6349614" y="685799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99" name="Picture 112"/>
          <p:cNvPicPr>
            <a:picLocks noChangeAspect="0" noChangeArrowheads="1"/>
          </p:cNvPicPr>
          <p:nvPr/>
        </p:nvPicPr>
        <p:blipFill>
          <a:blip r:embed="rId2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6349616"/>
            <a:ext cx="12192000" cy="508385"/>
          </a:xfrm>
          <a:prstGeom prst="rect">
            <a:avLst/>
          </a:prstGeom>
          <a:noFill/>
          <a:extLst/>
        </p:spPr>
      </p:pic>
      <p:pic>
        <p:nvPicPr>
          <p:cNvPr id="300" name="Picture 113"/>
          <p:cNvPicPr>
            <a:picLocks noChangeAspect="0" noChangeArrowheads="1"/>
          </p:cNvPicPr>
          <p:nvPr/>
        </p:nvPicPr>
        <p:blipFill>
          <a:blip r:embed="rId3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2878" y="6418617"/>
            <a:ext cx="373498" cy="384631"/>
          </a:xfrm>
          <a:prstGeom prst="rect">
            <a:avLst/>
          </a:prstGeom>
          <a:noFill/>
          <a:extLst/>
        </p:spPr>
      </p:pic>
      <p:sp>
        <p:nvSpPr>
          <p:cNvPr id="301" name="Freeform 301"/>
          <p:cNvSpPr/>
          <p:nvPr/>
        </p:nvSpPr>
        <p:spPr>
          <a:xfrm rot="0" flipH="0" flipV="1">
            <a:off x="352878" y="6418616"/>
            <a:ext cx="373498" cy="384630"/>
          </a:xfrm>
          <a:custGeom>
            <a:pathLst>
              <a:path w="189737194" h="195392477">
                <a:moveTo>
                  <a:pt x="0" y="195392477"/>
                </a:moveTo>
                <a:lnTo>
                  <a:pt x="189737194" y="195392477"/>
                </a:lnTo>
                <a:lnTo>
                  <a:pt x="189737194" y="0"/>
                </a:lnTo>
                <a:lnTo>
                  <a:pt x="0" y="0"/>
                </a:lnTo>
                <a:lnTo>
                  <a:pt x="0" y="195392477"/>
                </a:lnTo>
                <a:close/>
                <a:moveTo>
                  <a:pt x="3081394910" y="3456049412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" name="Freeform 302"/>
          <p:cNvSpPr/>
          <p:nvPr/>
        </p:nvSpPr>
        <p:spPr>
          <a:xfrm rot="0" flipH="0" flipV="1">
            <a:off x="838199" y="6424143"/>
            <a:ext cx="0" cy="356842"/>
          </a:xfrm>
          <a:custGeom>
            <a:pathLst>
              <a:path w="0" h="181275831">
                <a:moveTo>
                  <a:pt x="0" y="181275831"/>
                </a:moveTo>
                <a:lnTo>
                  <a:pt x="0" y="0"/>
                </a:lnTo>
              </a:path>
            </a:pathLst>
          </a:custGeom>
          <a:noFill/>
          <a:ln w="9524" cap="rnd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3" name="Picture 116"/>
          <p:cNvPicPr>
            <a:picLocks noChangeAspect="0" noChangeArrowheads="1"/>
          </p:cNvPicPr>
          <p:nvPr/>
        </p:nvPicPr>
        <p:blipFill>
          <a:blip r:embed="rId3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6441162"/>
            <a:ext cx="1420489" cy="321934"/>
          </a:xfrm>
          <a:prstGeom prst="rect">
            <a:avLst/>
          </a:prstGeom>
          <a:noFill/>
          <a:extLst/>
        </p:spPr>
      </p:pic>
      <p:sp>
        <p:nvSpPr>
          <p:cNvPr id="304" name="Freeform 304"/>
          <p:cNvSpPr/>
          <p:nvPr/>
        </p:nvSpPr>
        <p:spPr>
          <a:xfrm rot="0" flipH="0" flipV="1">
            <a:off x="951236" y="6441161"/>
            <a:ext cx="1420488" cy="321934"/>
          </a:xfrm>
          <a:custGeom>
            <a:pathLst>
              <a:path w="721608395" h="163542662">
                <a:moveTo>
                  <a:pt x="0" y="163542662"/>
                </a:moveTo>
                <a:lnTo>
                  <a:pt x="721608395" y="163542662"/>
                </a:lnTo>
                <a:lnTo>
                  <a:pt x="721608395" y="0"/>
                </a:lnTo>
                <a:lnTo>
                  <a:pt x="0" y="0"/>
                </a:lnTo>
                <a:lnTo>
                  <a:pt x="0" y="163542662"/>
                </a:lnTo>
                <a:close/>
                <a:moveTo>
                  <a:pt x="2788881851" y="3435652418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" name="Freeform 305"/>
          <p:cNvSpPr/>
          <p:nvPr/>
        </p:nvSpPr>
        <p:spPr>
          <a:xfrm rot="0" flipH="0" flipV="1">
            <a:off x="951236" y="1187812"/>
            <a:ext cx="2195170" cy="64141"/>
          </a:xfrm>
          <a:custGeom>
            <a:pathLst>
              <a:path w="1115146370" h="32584132">
                <a:moveTo>
                  <a:pt x="0" y="32584132"/>
                </a:moveTo>
                <a:lnTo>
                  <a:pt x="1115146370" y="32584132"/>
                </a:lnTo>
                <a:lnTo>
                  <a:pt x="1115146370" y="0"/>
                </a:lnTo>
                <a:lnTo>
                  <a:pt x="0" y="0"/>
                </a:lnTo>
                <a:close/>
                <a:moveTo>
                  <a:pt x="120180100" y="63599213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6" name="Picture 119"/>
          <p:cNvPicPr>
            <a:picLocks noChangeAspect="0" noChangeArrowheads="1"/>
          </p:cNvPicPr>
          <p:nvPr/>
        </p:nvPicPr>
        <p:blipFill>
          <a:blip r:embed="rId3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51236" y="1187812"/>
            <a:ext cx="2195170" cy="64142"/>
          </a:xfrm>
          <a:prstGeom prst="rect">
            <a:avLst/>
          </a:prstGeom>
          <a:noFill/>
          <a:extLst/>
        </p:spPr>
      </p:pic>
      <p:sp>
        <p:nvSpPr>
          <p:cNvPr id="307" name="Freeform 307"/>
          <p:cNvSpPr/>
          <p:nvPr/>
        </p:nvSpPr>
        <p:spPr>
          <a:xfrm rot="0" flipH="0" flipV="1">
            <a:off x="2888891" y="6430204"/>
            <a:ext cx="882900" cy="321899"/>
          </a:xfrm>
          <a:custGeom>
            <a:pathLst>
              <a:path w="448513299" h="163525200">
                <a:moveTo>
                  <a:pt x="0" y="163525200"/>
                </a:moveTo>
                <a:lnTo>
                  <a:pt x="448513299" y="163525200"/>
                </a:lnTo>
                <a:lnTo>
                  <a:pt x="448513299" y="0"/>
                </a:lnTo>
                <a:lnTo>
                  <a:pt x="0" y="0"/>
                </a:lnTo>
                <a:close/>
                <a:moveTo>
                  <a:pt x="1798986055" y="34300683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" name="Freeform 308"/>
          <p:cNvSpPr/>
          <p:nvPr/>
        </p:nvSpPr>
        <p:spPr>
          <a:xfrm rot="0" flipH="0" flipV="1">
            <a:off x="5332651" y="6420679"/>
            <a:ext cx="1928999" cy="321899"/>
          </a:xfrm>
          <a:custGeom>
            <a:pathLst>
              <a:path w="979931801" h="163525200">
                <a:moveTo>
                  <a:pt x="0" y="163525200"/>
                </a:moveTo>
                <a:lnTo>
                  <a:pt x="979931801" y="163525200"/>
                </a:lnTo>
                <a:lnTo>
                  <a:pt x="979931801" y="0"/>
                </a:lnTo>
                <a:lnTo>
                  <a:pt x="0" y="0"/>
                </a:lnTo>
                <a:close/>
                <a:moveTo>
                  <a:pt x="552717692" y="3425229687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" name="Freeform 309"/>
          <p:cNvSpPr/>
          <p:nvPr/>
        </p:nvSpPr>
        <p:spPr>
          <a:xfrm rot="0" flipH="0" flipV="1">
            <a:off x="10800347" y="6397024"/>
            <a:ext cx="428999" cy="365100"/>
          </a:xfrm>
          <a:custGeom>
            <a:pathLst>
              <a:path w="217932000" h="185470999">
                <a:moveTo>
                  <a:pt x="0" y="185470999"/>
                </a:moveTo>
                <a:lnTo>
                  <a:pt x="217932000" y="185470999"/>
                </a:lnTo>
                <a:lnTo>
                  <a:pt x="217932000" y="0"/>
                </a:lnTo>
                <a:lnTo>
                  <a:pt x="0" y="0"/>
                </a:lnTo>
                <a:close/>
                <a:moveTo>
                  <a:pt x="-2236888505" y="34351591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" name="Freeform 310"/>
          <p:cNvSpPr/>
          <p:nvPr/>
        </p:nvSpPr>
        <p:spPr>
          <a:xfrm rot="0" flipH="0" flipV="1">
            <a:off x="838199" y="509505"/>
            <a:ext cx="7022399" cy="805799"/>
          </a:xfrm>
          <a:custGeom>
            <a:pathLst>
              <a:path w="7022399" h="805799">
                <a:moveTo>
                  <a:pt x="0" y="805799"/>
                </a:moveTo>
                <a:lnTo>
                  <a:pt x="7022399" y="805799"/>
                </a:lnTo>
                <a:lnTo>
                  <a:pt x="7022399" y="0"/>
                </a:lnTo>
                <a:lnTo>
                  <a:pt x="0" y="0"/>
                </a:lnTo>
                <a:close/>
                <a:moveTo>
                  <a:pt x="-328695" y="131530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" name="Freeform 311"/>
          <p:cNvSpPr/>
          <p:nvPr/>
        </p:nvSpPr>
        <p:spPr>
          <a:xfrm rot="0" flipH="0" flipV="1">
            <a:off x="838199" y="1567050"/>
            <a:ext cx="5889599" cy="4351199"/>
          </a:xfrm>
          <a:custGeom>
            <a:pathLst>
              <a:path w="5889599" h="4351199">
                <a:moveTo>
                  <a:pt x="0" y="4351199"/>
                </a:moveTo>
                <a:lnTo>
                  <a:pt x="5889599" y="4351199"/>
                </a:lnTo>
                <a:lnTo>
                  <a:pt x="5889599" y="0"/>
                </a:lnTo>
                <a:lnTo>
                  <a:pt x="0" y="0"/>
                </a:lnTo>
                <a:close/>
                <a:moveTo>
                  <a:pt x="728849" y="591824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" name="Freeform 312"/>
          <p:cNvSpPr/>
          <p:nvPr/>
        </p:nvSpPr>
        <p:spPr>
          <a:xfrm rot="0" flipH="0" flipV="1">
            <a:off x="313900" y="4762625"/>
            <a:ext cx="7175299" cy="1392724"/>
          </a:xfrm>
          <a:custGeom>
            <a:pathLst>
              <a:path w="7175299" h="1392724">
                <a:moveTo>
                  <a:pt x="0" y="1392724"/>
                </a:moveTo>
                <a:lnTo>
                  <a:pt x="7175299" y="1392724"/>
                </a:lnTo>
                <a:lnTo>
                  <a:pt x="7175299" y="0"/>
                </a:lnTo>
                <a:lnTo>
                  <a:pt x="0" y="0"/>
                </a:lnTo>
                <a:close/>
                <a:moveTo>
                  <a:pt x="4448724" y="6155349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3" name="Picture 313"/>
          <p:cNvPicPr>
            <a:picLocks noChangeAspect="0" noChangeArrowheads="1"/>
          </p:cNvPicPr>
          <p:nvPr/>
        </p:nvPicPr>
        <p:blipFill>
          <a:blip r:embed="rId3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3900" y="4762626"/>
            <a:ext cx="7175300" cy="1392724"/>
          </a:xfrm>
          <a:prstGeom prst="rect">
            <a:avLst/>
          </a:prstGeom>
          <a:noFill/>
          <a:extLst/>
        </p:spPr>
      </p:pic>
      <p:sp>
        <p:nvSpPr>
          <p:cNvPr id="314" name="Freeform 314"/>
          <p:cNvSpPr/>
          <p:nvPr/>
        </p:nvSpPr>
        <p:spPr>
          <a:xfrm rot="0" flipH="0" flipV="1">
            <a:off x="8165399" y="0"/>
            <a:ext cx="4026599" cy="3019949"/>
          </a:xfrm>
          <a:custGeom>
            <a:pathLst>
              <a:path w="2045512800" h="1534134600">
                <a:moveTo>
                  <a:pt x="0" y="1534134600"/>
                </a:moveTo>
                <a:lnTo>
                  <a:pt x="2045512800" y="1534134600"/>
                </a:lnTo>
                <a:lnTo>
                  <a:pt x="2045512800" y="0"/>
                </a:lnTo>
                <a:lnTo>
                  <a:pt x="0" y="0"/>
                </a:lnTo>
                <a:close/>
                <a:moveTo>
                  <a:pt x="-4148023200" y="1534134600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5" name="Picture 315"/>
          <p:cNvPicPr>
            <a:picLocks noChangeAspect="0" noChangeArrowheads="1"/>
          </p:cNvPicPr>
          <p:nvPr/>
        </p:nvPicPr>
        <p:blipFill>
          <a:blip r:embed="rId3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165400" y="0"/>
            <a:ext cx="4026599" cy="3019950"/>
          </a:xfrm>
          <a:prstGeom prst="rect">
            <a:avLst/>
          </a:prstGeom>
          <a:noFill/>
          <a:extLst/>
        </p:spPr>
      </p:pic>
      <p:sp>
        <p:nvSpPr>
          <p:cNvPr id="316" name="Freeform 316"/>
          <p:cNvSpPr/>
          <p:nvPr/>
        </p:nvSpPr>
        <p:spPr>
          <a:xfrm rot="0" flipH="0" flipV="1">
            <a:off x="7675449" y="3064950"/>
            <a:ext cx="4516549" cy="1090823"/>
          </a:xfrm>
          <a:custGeom>
            <a:pathLst>
              <a:path w="4516549" h="1090823">
                <a:moveTo>
                  <a:pt x="0" y="1090823"/>
                </a:moveTo>
                <a:lnTo>
                  <a:pt x="4516549" y="1090823"/>
                </a:lnTo>
                <a:lnTo>
                  <a:pt x="4516549" y="0"/>
                </a:lnTo>
                <a:lnTo>
                  <a:pt x="0" y="0"/>
                </a:lnTo>
                <a:close/>
                <a:moveTo>
                  <a:pt x="-4610499" y="4155773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7" name="Picture 317"/>
          <p:cNvPicPr>
            <a:picLocks noChangeAspect="0" noChangeArrowheads="1"/>
          </p:cNvPicPr>
          <p:nvPr/>
        </p:nvPicPr>
        <p:blipFill>
          <a:blip r:embed="rId3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75450" y="3064951"/>
            <a:ext cx="4516550" cy="1090823"/>
          </a:xfrm>
          <a:prstGeom prst="rect">
            <a:avLst/>
          </a:prstGeom>
          <a:noFill/>
          <a:extLst/>
        </p:spPr>
      </p:pic>
      <p:sp>
        <p:nvSpPr>
          <p:cNvPr id="318" name="Freeform 318"/>
          <p:cNvSpPr/>
          <p:nvPr/>
        </p:nvSpPr>
        <p:spPr>
          <a:xfrm rot="0" flipH="0" flipV="1">
            <a:off x="8087649" y="4354624"/>
            <a:ext cx="4057649" cy="1428749"/>
          </a:xfrm>
          <a:custGeom>
            <a:pathLst>
              <a:path w="2061286200" h="725805000">
                <a:moveTo>
                  <a:pt x="0" y="725805000"/>
                </a:moveTo>
                <a:lnTo>
                  <a:pt x="2061286200" y="725805000"/>
                </a:lnTo>
                <a:lnTo>
                  <a:pt x="2061286200" y="0"/>
                </a:lnTo>
                <a:lnTo>
                  <a:pt x="0" y="0"/>
                </a:lnTo>
                <a:close/>
                <a:moveTo>
                  <a:pt x="-1896377494" y="2937953706"/>
                </a:moveTo>
              </a:path>
            </a:pathLst>
          </a:custGeom>
          <a:solidFill>
            <a:srgbClr val="000000">
              <a:alpha val="0"/>
            </a:srgbClr>
          </a:solidFill>
          <a:ln w="2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9" name="Picture 319"/>
          <p:cNvPicPr>
            <a:picLocks noChangeAspect="0" noChangeArrowheads="1"/>
          </p:cNvPicPr>
          <p:nvPr/>
        </p:nvPicPr>
        <p:blipFill>
          <a:blip r:embed="rId3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087650" y="4354624"/>
            <a:ext cx="4057650" cy="1428750"/>
          </a:xfrm>
          <a:prstGeom prst="rect">
            <a:avLst/>
          </a:prstGeom>
          <a:noFill/>
          <a:extLst/>
        </p:spPr>
      </p:pic>
      <p:sp>
        <p:nvSpPr>
          <p:cNvPr id="320" name="Rectangle 320"/>
          <p:cNvSpPr/>
          <p:nvPr/>
        </p:nvSpPr>
        <p:spPr>
          <a:xfrm rot="0" flipH="0" flipV="0">
            <a:off x="2996641" y="6517064"/>
            <a:ext cx="8146961" cy="1500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072818" algn="l"/>
              </a:tabLst>
            </a:pPr>
            <a:r>
              <a:rPr lang="en-US" sz="1050" baseline="0" b="0" i="0" dirty="0" spc="0">
                <a:solidFill>
                  <a:srgbClr val="FFFFFF"/>
                </a:solidFill>
                <a:latin typeface="Arial" pitchFamily="0" charset="1"/>
              </a:rPr>
              <a:t>06/02/2025	</a:t>
            </a:r>
            <a:r>
              <a:rPr lang="en-US" sz="1590" baseline="8682" b="0" i="0" dirty="0" spc="0">
                <a:solidFill>
                  <a:srgbClr val="FFFFFF"/>
                </a:solidFill>
                <a:latin typeface="Arial" pitchFamily="0" charset="1"/>
              </a:rPr>
              <a:t>9</a:t>
            </a:r>
          </a:p>
        </p:txBody>
      </p:sp>
      <p:sp>
        <p:nvSpPr>
          <p:cNvPr id="321" name="Rectangle 321"/>
          <p:cNvSpPr/>
          <p:nvPr/>
        </p:nvSpPr>
        <p:spPr>
          <a:xfrm rot="0" flipH="0" flipV="0">
            <a:off x="923925" y="656952"/>
            <a:ext cx="6185102" cy="4860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400" baseline="0" b="0" i="0" dirty="0" spc="0">
                <a:solidFill>
                  <a:srgbClr val="164588"/>
                </a:solidFill>
                <a:latin typeface="Arial" pitchFamily="0" charset="1"/>
              </a:rPr>
              <a:t>Compressing neural networks</a:t>
            </a:r>
          </a:p>
        </p:txBody>
      </p:sp>
      <p:sp>
        <p:nvSpPr>
          <p:cNvPr id="322" name="Rectangle 322"/>
          <p:cNvSpPr/>
          <p:nvPr/>
        </p:nvSpPr>
        <p:spPr>
          <a:xfrm rot="0" flipH="0" flipV="0">
            <a:off x="983796" y="1617556"/>
            <a:ext cx="4756527" cy="6497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Restrict parameters to be one of </a:t>
            </a:r>
          </a:p>
          <a:p>
            <a:pPr marL="397328">
              <a:lnSpc>
                <a:spcPts val="2640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2,4,16,256 etc. values</a:t>
            </a:r>
          </a:p>
        </p:txBody>
      </p:sp>
      <p:sp>
        <p:nvSpPr>
          <p:cNvPr id="323" name="Rectangle 323"/>
          <p:cNvSpPr/>
          <p:nvPr/>
        </p:nvSpPr>
        <p:spPr>
          <a:xfrm rot="0" flipH="0" flipV="0">
            <a:off x="983796" y="2623396"/>
            <a:ext cx="5028942" cy="6497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200" baseline="0" b="0" i="0" dirty="0" spc="1799">
                <a:solidFill>
                  <a:srgbClr val="164588"/>
                </a:solidFill>
                <a:latin typeface="Arial" pitchFamily="0" charset="1"/>
              </a:rPr>
              <a:t>●</a:t>
            </a:r>
            <a:r>
              <a:rPr lang="en-US" sz="2200" baseline="0" b="0" i="0" dirty="0" spc="-163">
                <a:solidFill>
                  <a:srgbClr val="164588"/>
                </a:solidFill>
                <a:latin typeface="Arial" pitchFamily="0" charset="1"/>
              </a:rPr>
              <a:t>T</a:t>
            </a: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each neural network to work with </a:t>
            </a:r>
          </a:p>
          <a:p>
            <a:pPr marL="397328">
              <a:lnSpc>
                <a:spcPts val="2639"/>
              </a:lnSpc>
            </a:pPr>
            <a:r>
              <a:rPr lang="en-US" sz="2200" baseline="0" b="0" i="0" dirty="0" spc="0">
                <a:solidFill>
                  <a:srgbClr val="164588"/>
                </a:solidFill>
                <a:latin typeface="Arial" pitchFamily="0" charset="1"/>
              </a:rPr>
              <a:t>fewer parameters</a:t>
            </a:r>
          </a:p>
        </p:txBody>
      </p:sp>
    </p:spTree>
  </p:cSld>
  <p:clrMapOvr>
    <a:masterClrMapping/>
  </p:clrMapOvr>
</p:sld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Custom</PresentationFormat>
  <Slides>17</Slides>
  <Notes>0</Notes>
  <HiddenSlides>0</HiddenSlides>
  <ScaleCrop>false</ScaleCrop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</cp:coreProperties>
</file>