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4" Type="http://schemas.openxmlformats.org/officeDocument/2006/relationships/image" Target="../media/image104.png"/><Relationship Id="rId106" Type="http://schemas.openxmlformats.org/officeDocument/2006/relationships/image" Target="../media/image106.png"/><Relationship Id="rId113" Type="http://schemas.openxmlformats.org/officeDocument/2006/relationships/image" Target="../media/image113.png"/><Relationship Id="rId116" Type="http://schemas.openxmlformats.org/officeDocument/2006/relationships/image" Target="../media/image116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347" Type="http://schemas.openxmlformats.org/officeDocument/2006/relationships/image" Target="../media/image126.png"/><Relationship Id="rId355" Type="http://schemas.openxmlformats.org/officeDocument/2006/relationships/image" Target="../media/image355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407" Type="http://schemas.openxmlformats.org/officeDocument/2006/relationships/image" Target="../media/image126.png"/><Relationship Id="rId410" Type="http://schemas.openxmlformats.org/officeDocument/2006/relationships/image" Target="../media/image410.png"/><Relationship Id="rId415" Type="http://schemas.openxmlformats.org/officeDocument/2006/relationships/image" Target="../media/image415.png"/><Relationship Id="rId416" Type="http://schemas.openxmlformats.org/officeDocument/2006/relationships/image" Target="../media/image416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432" Type="http://schemas.openxmlformats.org/officeDocument/2006/relationships/image" Target="../media/image126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499" Type="http://schemas.openxmlformats.org/officeDocument/2006/relationships/image" Target="../media/image126.png"/><Relationship Id="rId508" Type="http://schemas.openxmlformats.org/officeDocument/2006/relationships/image" Target="../media/image508.png"/><Relationship Id="rId509" Type="http://schemas.openxmlformats.org/officeDocument/2006/relationships/image" Target="../media/image509.png"/><Relationship Id="rId546" Type="http://schemas.openxmlformats.org/officeDocument/2006/relationships/image" Target="../media/image546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558" Type="http://schemas.openxmlformats.org/officeDocument/2006/relationships/image" Target="../media/image126.png"/><Relationship Id="rId567" Type="http://schemas.openxmlformats.org/officeDocument/2006/relationships/image" Target="../media/image567.png"/><Relationship Id="rId568" Type="http://schemas.openxmlformats.org/officeDocument/2006/relationships/image" Target="../media/image568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603" Type="http://schemas.openxmlformats.org/officeDocument/2006/relationships/image" Target="../media/image126.png"/><Relationship Id="rId612" Type="http://schemas.openxmlformats.org/officeDocument/2006/relationships/image" Target="../media/image612.png"/><Relationship Id="rId613" Type="http://schemas.openxmlformats.org/officeDocument/2006/relationships/image" Target="../media/image613.png"/><Relationship Id="rId623" Type="http://schemas.openxmlformats.org/officeDocument/2006/relationships/image" Target="../media/image623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41" Type="http://schemas.openxmlformats.org/officeDocument/2006/relationships/image" Target="../media/image126.png"/><Relationship Id="rId649" Type="http://schemas.openxmlformats.org/officeDocument/2006/relationships/image" Target="../media/image649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65" Type="http://schemas.openxmlformats.org/officeDocument/2006/relationships/image" Target="../media/image126.png"/><Relationship Id="rId671" Type="http://schemas.openxmlformats.org/officeDocument/2006/relationships/image" Target="../media/image671.png"/><Relationship Id="rId673" Type="http://schemas.openxmlformats.org/officeDocument/2006/relationships/image" Target="../media/image673.png"/><Relationship Id="rId675" Type="http://schemas.openxmlformats.org/officeDocument/2006/relationships/image" Target="../media/image675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87" Type="http://schemas.openxmlformats.org/officeDocument/2006/relationships/image" Target="../media/image126.png"/><Relationship Id="rId694" Type="http://schemas.openxmlformats.org/officeDocument/2006/relationships/image" Target="../media/image694.png"/><Relationship Id="rId696" Type="http://schemas.openxmlformats.org/officeDocument/2006/relationships/image" Target="../media/image696.png"/><Relationship Id="rId698" Type="http://schemas.openxmlformats.org/officeDocument/2006/relationships/image" Target="../media/image698.png"/><Relationship Id="rId700" Type="http://schemas.openxmlformats.org/officeDocument/2006/relationships/image" Target="../media/image700.png"/><Relationship Id="rId702" Type="http://schemas.openxmlformats.org/officeDocument/2006/relationships/image" Target="../media/image702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10" Type="http://schemas.openxmlformats.org/officeDocument/2006/relationships/image" Target="../media/image710.png"/><Relationship Id="rId713" Type="http://schemas.openxmlformats.org/officeDocument/2006/relationships/image" Target="../media/image713.png"/><Relationship Id="rId721" Type="http://schemas.openxmlformats.org/officeDocument/2006/relationships/image" Target="../media/image721.png"/><Relationship Id="rId723" Type="http://schemas.openxmlformats.org/officeDocument/2006/relationships/image" Target="../media/image116.png"/><Relationship Id="rId725" Type="http://schemas.openxmlformats.org/officeDocument/2006/relationships/image" Target="../media/image725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126" Type="http://schemas.openxmlformats.org/officeDocument/2006/relationships/image" Target="../media/image126.png"/><Relationship Id="rId137" Type="http://schemas.openxmlformats.org/officeDocument/2006/relationships/image" Target="../media/image137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148" Type="http://schemas.openxmlformats.org/officeDocument/2006/relationships/image" Target="../media/image126.png"/><Relationship Id="rId158" Type="http://schemas.openxmlformats.org/officeDocument/2006/relationships/image" Target="../media/image158.png"/><Relationship Id="rId160" Type="http://schemas.openxmlformats.org/officeDocument/2006/relationships/image" Target="../media/image160.png"/><Relationship Id="rId162" Type="http://schemas.openxmlformats.org/officeDocument/2006/relationships/image" Target="../media/image162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179" Type="http://schemas.openxmlformats.org/officeDocument/2006/relationships/image" Target="../media/image126.png"/><Relationship Id="rId188" Type="http://schemas.openxmlformats.org/officeDocument/2006/relationships/image" Target="../media/image188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206" Type="http://schemas.openxmlformats.org/officeDocument/2006/relationships/image" Target="../media/image126.png"/><Relationship Id="rId215" Type="http://schemas.openxmlformats.org/officeDocument/2006/relationships/image" Target="../media/image215.png"/><Relationship Id="rId216" Type="http://schemas.openxmlformats.org/officeDocument/2006/relationships/image" Target="../media/image216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234" Type="http://schemas.openxmlformats.org/officeDocument/2006/relationships/image" Target="../media/image126.png"/><Relationship Id="rId244" Type="http://schemas.openxmlformats.org/officeDocument/2006/relationships/image" Target="../media/image244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255" Type="http://schemas.openxmlformats.org/officeDocument/2006/relationships/image" Target="../media/image126.png"/><Relationship Id="rId264" Type="http://schemas.openxmlformats.org/officeDocument/2006/relationships/image" Target="../media/image264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285" Type="http://schemas.openxmlformats.org/officeDocument/2006/relationships/image" Target="../media/image126.png"/><Relationship Id="rId294" Type="http://schemas.openxmlformats.org/officeDocument/2006/relationships/image" Target="../media/image294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mailto:heli.huttunen@cern.ch"/><Relationship Id="rId317" Type="http://schemas.openxmlformats.org/officeDocument/2006/relationships/image" Target="../media/image126.png"/><Relationship Id="rId326" Type="http://schemas.openxmlformats.org/officeDocument/2006/relationships/image" Target="../media/image326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Freeform 102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Freeform 103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4" name="Picture 104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105" name="Freeform 105"/>
          <p:cNvSpPr/>
          <p:nvPr/>
        </p:nvSpPr>
        <p:spPr>
          <a:xfrm rot="0" flipH="0" flipV="1">
            <a:off x="5052239" y="714600"/>
            <a:ext cx="2058839" cy="2058840"/>
          </a:xfrm>
          <a:custGeom>
            <a:pathLst>
              <a:path w="1045890641" h="1045890739">
                <a:moveTo>
                  <a:pt x="0" y="1045890739"/>
                </a:moveTo>
                <a:lnTo>
                  <a:pt x="1045890641" y="1045890739"/>
                </a:lnTo>
                <a:lnTo>
                  <a:pt x="1045890641" y="0"/>
                </a:lnTo>
                <a:lnTo>
                  <a:pt x="0" y="0"/>
                </a:lnTo>
                <a:close/>
                <a:moveTo>
                  <a:pt x="-2203521040" y="140890753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6" name="Picture 106"/>
          <p:cNvPicPr>
            <a:picLocks noChangeAspect="0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52240" y="714600"/>
            <a:ext cx="2058840" cy="2058840"/>
          </a:xfrm>
          <a:prstGeom prst="rect">
            <a:avLst/>
          </a:prstGeom>
          <a:noFill/>
          <a:extLst/>
        </p:spPr>
      </p:pic>
      <p:sp>
        <p:nvSpPr>
          <p:cNvPr id="107" name="Freeform 10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Freeform 10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Freeform 109"/>
          <p:cNvSpPr/>
          <p:nvPr/>
        </p:nvSpPr>
        <p:spPr>
          <a:xfrm rot="0" flipH="0" flipV="1">
            <a:off x="4857024" y="619400"/>
            <a:ext cx="2240999" cy="2203799"/>
          </a:xfrm>
          <a:custGeom>
            <a:pathLst>
              <a:path w="1138428000" h="1119530400">
                <a:moveTo>
                  <a:pt x="0" y="1119530400"/>
                </a:moveTo>
                <a:lnTo>
                  <a:pt x="1138428000" y="1119530400"/>
                </a:lnTo>
                <a:lnTo>
                  <a:pt x="1138428000" y="0"/>
                </a:lnTo>
                <a:lnTo>
                  <a:pt x="0" y="0"/>
                </a:lnTo>
                <a:close/>
                <a:moveTo>
                  <a:pt x="-2152713500" y="14341856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Freeform 110"/>
          <p:cNvSpPr/>
          <p:nvPr/>
        </p:nvSpPr>
        <p:spPr>
          <a:xfrm rot="0" flipH="0" flipV="1">
            <a:off x="4857024" y="619400"/>
            <a:ext cx="2240999" cy="2203799"/>
          </a:xfrm>
          <a:custGeom>
            <a:pathLst>
              <a:path w="1138428000" h="1119530400">
                <a:moveTo>
                  <a:pt x="0" y="1119530400"/>
                </a:moveTo>
                <a:lnTo>
                  <a:pt x="1138428000" y="1119530400"/>
                </a:lnTo>
                <a:lnTo>
                  <a:pt x="1138428000" y="0"/>
                </a:lnTo>
                <a:lnTo>
                  <a:pt x="0" y="0"/>
                </a:lnTo>
                <a:close/>
                <a:moveTo>
                  <a:pt x="-2152713500" y="14341856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Freeform 112"/>
          <p:cNvSpPr/>
          <p:nvPr/>
        </p:nvSpPr>
        <p:spPr>
          <a:xfrm rot="0" flipH="0" flipV="1">
            <a:off x="8188099" y="0"/>
            <a:ext cx="4003850" cy="6858000"/>
          </a:xfrm>
          <a:custGeom>
            <a:pathLst>
              <a:path w="4003850" h="6858000">
                <a:moveTo>
                  <a:pt x="0" y="6858000"/>
                </a:moveTo>
                <a:lnTo>
                  <a:pt x="4003850" y="6858000"/>
                </a:lnTo>
                <a:lnTo>
                  <a:pt x="4003850" y="0"/>
                </a:lnTo>
                <a:lnTo>
                  <a:pt x="0" y="0"/>
                </a:lnTo>
                <a:close/>
                <a:moveTo>
                  <a:pt x="-8188099" y="68580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3" name="Picture 113"/>
          <p:cNvPicPr>
            <a:picLocks noChangeAspect="0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75400" y="0"/>
            <a:ext cx="4016599" cy="6858000"/>
          </a:xfrm>
          <a:prstGeom prst="rect">
            <a:avLst/>
          </a:prstGeom>
          <a:noFill/>
          <a:extLst/>
        </p:spPr>
      </p:pic>
      <p:sp>
        <p:nvSpPr>
          <p:cNvPr id="114" name="Freeform 114"/>
          <p:cNvSpPr/>
          <p:nvPr/>
        </p:nvSpPr>
        <p:spPr>
          <a:xfrm rot="0" flipH="0" flipV="1">
            <a:off x="8188124" y="0"/>
            <a:ext cx="4003799" cy="6857999"/>
          </a:xfrm>
          <a:custGeom>
            <a:pathLst>
              <a:path w="4003799" h="6857999">
                <a:moveTo>
                  <a:pt x="0" y="6857999"/>
                </a:moveTo>
                <a:lnTo>
                  <a:pt x="4003799" y="6857999"/>
                </a:lnTo>
                <a:lnTo>
                  <a:pt x="4003799" y="0"/>
                </a:lnTo>
                <a:lnTo>
                  <a:pt x="0" y="0"/>
                </a:lnTo>
                <a:close/>
                <a:moveTo>
                  <a:pt x="-8188124" y="6857999"/>
                </a:moveTo>
              </a:path>
            </a:pathLst>
          </a:custGeom>
          <a:solidFill>
            <a:srgbClr val="0033A0">
              <a:alpha val="1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Freeform 115"/>
          <p:cNvSpPr/>
          <p:nvPr/>
        </p:nvSpPr>
        <p:spPr>
          <a:xfrm rot="0" flipH="0" flipV="1">
            <a:off x="7874574" y="740025"/>
            <a:ext cx="2965073" cy="2965026"/>
          </a:xfrm>
          <a:custGeom>
            <a:pathLst>
              <a:path w="1506257306" h="1506233295">
                <a:moveTo>
                  <a:pt x="0" y="1506233295"/>
                </a:moveTo>
                <a:lnTo>
                  <a:pt x="1506257306" y="1506233295"/>
                </a:lnTo>
                <a:lnTo>
                  <a:pt x="1506257306" y="0"/>
                </a:lnTo>
                <a:lnTo>
                  <a:pt x="0" y="0"/>
                </a:lnTo>
                <a:close/>
                <a:moveTo>
                  <a:pt x="-3624351400" y="188216599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6" name="Picture 116"/>
          <p:cNvPicPr>
            <a:picLocks noChangeAspect="0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874575" y="740025"/>
            <a:ext cx="2965073" cy="2965026"/>
          </a:xfrm>
          <a:prstGeom prst="rect">
            <a:avLst/>
          </a:prstGeom>
          <a:noFill/>
          <a:extLst/>
        </p:spPr>
      </p:pic>
      <p:sp>
        <p:nvSpPr>
          <p:cNvPr id="117" name="Freeform 117"/>
          <p:cNvSpPr/>
          <p:nvPr/>
        </p:nvSpPr>
        <p:spPr>
          <a:xfrm rot="0" flipH="0" flipV="1">
            <a:off x="407874" y="3217225"/>
            <a:ext cx="10880999" cy="2364599"/>
          </a:xfrm>
          <a:custGeom>
            <a:pathLst>
              <a:path w="10880999" h="2364599">
                <a:moveTo>
                  <a:pt x="0" y="2364599"/>
                </a:moveTo>
                <a:lnTo>
                  <a:pt x="10880999" y="2364599"/>
                </a:lnTo>
                <a:lnTo>
                  <a:pt x="10880999" y="0"/>
                </a:lnTo>
                <a:lnTo>
                  <a:pt x="0" y="0"/>
                </a:lnTo>
                <a:close/>
                <a:moveTo>
                  <a:pt x="2809349" y="55818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Freeform 118"/>
          <p:cNvSpPr/>
          <p:nvPr/>
        </p:nvSpPr>
        <p:spPr>
          <a:xfrm rot="0" flipH="0" flipV="1">
            <a:off x="407874" y="5581825"/>
            <a:ext cx="11103299" cy="922199"/>
          </a:xfrm>
          <a:custGeom>
            <a:pathLst>
              <a:path w="11103299" h="922199">
                <a:moveTo>
                  <a:pt x="0" y="922199"/>
                </a:moveTo>
                <a:lnTo>
                  <a:pt x="11103299" y="922199"/>
                </a:lnTo>
                <a:lnTo>
                  <a:pt x="11103299" y="0"/>
                </a:lnTo>
                <a:lnTo>
                  <a:pt x="0" y="0"/>
                </a:lnTo>
                <a:close/>
                <a:moveTo>
                  <a:pt x="5173949" y="65040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Rectangle 119"/>
          <p:cNvSpPr/>
          <p:nvPr/>
        </p:nvSpPr>
        <p:spPr>
          <a:xfrm rot="0" flipH="0" flipV="0">
            <a:off x="407875" y="3184460"/>
            <a:ext cx="8499475" cy="2086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000" baseline="0" b="0" i="0" dirty="0" spc="0">
                <a:solidFill>
                  <a:srgbClr val="0033A0"/>
                </a:solidFill>
                <a:latin typeface="Arial" pitchFamily="0" charset="1"/>
              </a:rPr>
              <a:t>Kiihdytinsuunnittelu ja </a:t>
            </a:r>
          </a:p>
          <a:p>
            <a:pPr marL="0">
              <a:lnSpc>
                <a:spcPts val="5400"/>
              </a:lnSpc>
            </a:pPr>
            <a:r>
              <a:rPr lang="en-US" sz="50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lääketieteelliset sovellukset </a:t>
            </a:r>
          </a:p>
          <a:p>
            <a:pPr marL="0">
              <a:lnSpc>
                <a:spcPts val="5399"/>
              </a:lnSpc>
            </a:pPr>
            <a:r>
              <a:rPr lang="en-US" sz="5000" baseline="0" b="0" i="0" dirty="0" spc="0">
                <a:solidFill>
                  <a:srgbClr val="0033A0"/>
                </a:solidFill>
                <a:latin typeface="Arial" pitchFamily="0" charset="1"/>
              </a:rPr>
              <a:t>CERNissä</a:t>
            </a:r>
          </a:p>
        </p:txBody>
      </p:sp>
      <p:sp>
        <p:nvSpPr>
          <p:cNvPr id="120" name="Rectangle 120"/>
          <p:cNvSpPr/>
          <p:nvPr/>
        </p:nvSpPr>
        <p:spPr>
          <a:xfrm rot="0" flipH="0" flipV="0">
            <a:off x="407875" y="5592540"/>
            <a:ext cx="1566761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</a:t>
            </a:r>
          </a:p>
        </p:txBody>
      </p:sp>
      <p:sp>
        <p:nvSpPr>
          <p:cNvPr id="121" name="Rectangle 121"/>
          <p:cNvSpPr/>
          <p:nvPr/>
        </p:nvSpPr>
        <p:spPr>
          <a:xfrm rot="0" flipH="0" flipV="0">
            <a:off x="407875" y="5898935"/>
            <a:ext cx="10853470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400800" algn="l"/>
              </a:tabLst>
            </a:pPr>
            <a:r>
              <a:rPr lang="en-US" sz="1200" baseline="0" b="0" i="0" dirty="0" spc="0">
                <a:solidFill>
                  <a:srgbClr val="0033A0"/>
                </a:solidFill>
                <a:latin typeface="Arial" pitchFamily="0" charset="1"/>
              </a:rPr>
              <a:t>Väitöskirjatutkija, Helsingin yliopisto &amp; CERN	</a:t>
            </a:r>
            <a:r>
              <a:rPr lang="en-US" sz="1800" baseline="0" b="0" i="0" dirty="0" spc="0">
                <a:solidFill>
                  <a:srgbClr val="0033A0"/>
                </a:solidFill>
                <a:latin typeface="Arial" pitchFamily="0" charset="1"/>
              </a:rPr>
              <a:t>Finnish High School Student Programme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43" name="Freeform 34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" name="Freeform 34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" name="Freeform 34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7" name="Picture 126"/>
          <p:cNvPicPr>
            <a:picLocks noChangeAspect="0" noChangeArrowheads="1"/>
          </p:cNvPicPr>
          <p:nvPr/>
        </p:nvPicPr>
        <p:blipFill>
          <a:blip r:embed="rId3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348" name="Freeform 34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" name="Freeform 353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" name="Freeform 354"/>
          <p:cNvSpPr/>
          <p:nvPr/>
        </p:nvSpPr>
        <p:spPr>
          <a:xfrm rot="0" flipH="0" flipV="1">
            <a:off x="6553599" y="1880525"/>
            <a:ext cx="4863049" cy="4165049"/>
          </a:xfrm>
          <a:custGeom>
            <a:pathLst>
              <a:path w="4863049" h="4165049">
                <a:moveTo>
                  <a:pt x="0" y="4165049"/>
                </a:moveTo>
                <a:lnTo>
                  <a:pt x="4863049" y="4165049"/>
                </a:lnTo>
                <a:lnTo>
                  <a:pt x="4863049" y="0"/>
                </a:lnTo>
                <a:lnTo>
                  <a:pt x="0" y="0"/>
                </a:lnTo>
                <a:close/>
                <a:moveTo>
                  <a:pt x="-4673074" y="60455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5" name="Picture 355"/>
          <p:cNvPicPr>
            <a:picLocks noChangeAspect="0" noChangeArrowheads="1"/>
          </p:cNvPicPr>
          <p:nvPr/>
        </p:nvPicPr>
        <p:blipFill>
          <a:blip r:embed="rId3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553599" y="1880526"/>
            <a:ext cx="4863049" cy="4165050"/>
          </a:xfrm>
          <a:prstGeom prst="rect">
            <a:avLst/>
          </a:prstGeom>
          <a:noFill/>
          <a:extLst/>
        </p:spPr>
      </p:pic>
      <p:sp>
        <p:nvSpPr>
          <p:cNvPr id="356" name="Freeform 356"/>
          <p:cNvSpPr/>
          <p:nvPr/>
        </p:nvSpPr>
        <p:spPr>
          <a:xfrm rot="0" flipH="0" flipV="1">
            <a:off x="8349899" y="314225"/>
            <a:ext cx="2103149" cy="396199"/>
          </a:xfrm>
          <a:custGeom>
            <a:pathLst>
              <a:path w="1068400200" h="201269600">
                <a:moveTo>
                  <a:pt x="0" y="201269600"/>
                </a:moveTo>
                <a:lnTo>
                  <a:pt x="1068400200" y="201269600"/>
                </a:lnTo>
                <a:lnTo>
                  <a:pt x="1068400200" y="0"/>
                </a:lnTo>
                <a:lnTo>
                  <a:pt x="0" y="0"/>
                </a:lnTo>
                <a:lnTo>
                  <a:pt x="0" y="201269600"/>
                </a:lnTo>
                <a:close/>
                <a:moveTo>
                  <a:pt x="-4082122900" y="360895900"/>
                </a:moveTo>
              </a:path>
            </a:pathLst>
          </a:custGeom>
          <a:solidFill>
            <a:srgbClr val="0033A0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1">
            <a:off x="10453049" y="314225"/>
            <a:ext cx="737699" cy="396199"/>
          </a:xfrm>
          <a:custGeom>
            <a:pathLst>
              <a:path w="374751600" h="201269600">
                <a:moveTo>
                  <a:pt x="0" y="201269600"/>
                </a:moveTo>
                <a:lnTo>
                  <a:pt x="374751600" y="201269600"/>
                </a:lnTo>
                <a:lnTo>
                  <a:pt x="374751600" y="0"/>
                </a:lnTo>
                <a:lnTo>
                  <a:pt x="0" y="0"/>
                </a:lnTo>
                <a:lnTo>
                  <a:pt x="0" y="201269600"/>
                </a:lnTo>
                <a:close/>
                <a:moveTo>
                  <a:pt x="-5150523100" y="360895900"/>
                </a:moveTo>
              </a:path>
            </a:pathLst>
          </a:custGeom>
          <a:solidFill>
            <a:srgbClr val="0033A0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" name="Freeform 358"/>
          <p:cNvSpPr/>
          <p:nvPr/>
        </p:nvSpPr>
        <p:spPr>
          <a:xfrm rot="0" flipH="0" flipV="1">
            <a:off x="11190749" y="314225"/>
            <a:ext cx="754399" cy="396199"/>
          </a:xfrm>
          <a:custGeom>
            <a:pathLst>
              <a:path w="383235200" h="201269600">
                <a:moveTo>
                  <a:pt x="0" y="201269600"/>
                </a:moveTo>
                <a:lnTo>
                  <a:pt x="383235200" y="201269600"/>
                </a:lnTo>
                <a:lnTo>
                  <a:pt x="383235200" y="0"/>
                </a:lnTo>
                <a:lnTo>
                  <a:pt x="0" y="0"/>
                </a:lnTo>
                <a:lnTo>
                  <a:pt x="0" y="201269600"/>
                </a:lnTo>
                <a:close/>
                <a:moveTo>
                  <a:pt x="-5525274700" y="360895900"/>
                </a:moveTo>
              </a:path>
            </a:pathLst>
          </a:custGeom>
          <a:solidFill>
            <a:srgbClr val="0033A0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" name="Freeform 359"/>
          <p:cNvSpPr/>
          <p:nvPr/>
        </p:nvSpPr>
        <p:spPr>
          <a:xfrm rot="0" flipH="0" flipV="1">
            <a:off x="8349899" y="710425"/>
            <a:ext cx="2103149" cy="380949"/>
          </a:xfrm>
          <a:custGeom>
            <a:pathLst>
              <a:path w="1068400200" h="193522600">
                <a:moveTo>
                  <a:pt x="0" y="193522600"/>
                </a:moveTo>
                <a:lnTo>
                  <a:pt x="1068400200" y="193522600"/>
                </a:lnTo>
                <a:lnTo>
                  <a:pt x="1068400200" y="0"/>
                </a:lnTo>
                <a:lnTo>
                  <a:pt x="0" y="0"/>
                </a:lnTo>
                <a:lnTo>
                  <a:pt x="0" y="193522600"/>
                </a:lnTo>
                <a:close/>
                <a:moveTo>
                  <a:pt x="-3880853300" y="554418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" name="Freeform 360"/>
          <p:cNvSpPr/>
          <p:nvPr/>
        </p:nvSpPr>
        <p:spPr>
          <a:xfrm rot="0" flipH="0" flipV="1">
            <a:off x="10453049" y="710425"/>
            <a:ext cx="737699" cy="380949"/>
          </a:xfrm>
          <a:custGeom>
            <a:pathLst>
              <a:path w="374751600" h="193522600">
                <a:moveTo>
                  <a:pt x="0" y="193522600"/>
                </a:moveTo>
                <a:lnTo>
                  <a:pt x="374751600" y="193522600"/>
                </a:lnTo>
                <a:lnTo>
                  <a:pt x="374751600" y="0"/>
                </a:lnTo>
                <a:lnTo>
                  <a:pt x="0" y="0"/>
                </a:lnTo>
                <a:lnTo>
                  <a:pt x="0" y="193522600"/>
                </a:lnTo>
                <a:close/>
                <a:moveTo>
                  <a:pt x="-4949253500" y="554418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" name="Freeform 361"/>
          <p:cNvSpPr/>
          <p:nvPr/>
        </p:nvSpPr>
        <p:spPr>
          <a:xfrm rot="0" flipH="0" flipV="1">
            <a:off x="11190749" y="710425"/>
            <a:ext cx="754399" cy="380949"/>
          </a:xfrm>
          <a:custGeom>
            <a:pathLst>
              <a:path w="383235200" h="193522600">
                <a:moveTo>
                  <a:pt x="0" y="193522600"/>
                </a:moveTo>
                <a:lnTo>
                  <a:pt x="383235200" y="193522600"/>
                </a:lnTo>
                <a:lnTo>
                  <a:pt x="383235200" y="0"/>
                </a:lnTo>
                <a:lnTo>
                  <a:pt x="0" y="0"/>
                </a:lnTo>
                <a:lnTo>
                  <a:pt x="0" y="193522600"/>
                </a:lnTo>
                <a:close/>
                <a:moveTo>
                  <a:pt x="-5324005100" y="554418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 rot="0" flipH="0" flipV="1">
            <a:off x="8349899" y="1091375"/>
            <a:ext cx="2103149" cy="380999"/>
          </a:xfrm>
          <a:custGeom>
            <a:pathLst>
              <a:path w="1068400200" h="193548000">
                <a:moveTo>
                  <a:pt x="0" y="193548000"/>
                </a:moveTo>
                <a:lnTo>
                  <a:pt x="1068400200" y="193548000"/>
                </a:lnTo>
                <a:lnTo>
                  <a:pt x="10684002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3687330700" y="747966500"/>
                </a:moveTo>
              </a:path>
            </a:pathLst>
          </a:custGeom>
          <a:solidFill>
            <a:srgbClr val="0033A0">
              <a:alpha val="5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 rot="0" flipH="0" flipV="1">
            <a:off x="10453049" y="1091375"/>
            <a:ext cx="737699" cy="380999"/>
          </a:xfrm>
          <a:custGeom>
            <a:pathLst>
              <a:path w="374751600" h="193548000">
                <a:moveTo>
                  <a:pt x="0" y="193548000"/>
                </a:moveTo>
                <a:lnTo>
                  <a:pt x="374751600" y="193548000"/>
                </a:lnTo>
                <a:lnTo>
                  <a:pt x="3747516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4755730900" y="747966500"/>
                </a:moveTo>
              </a:path>
            </a:pathLst>
          </a:custGeom>
          <a:solidFill>
            <a:srgbClr val="0033A0">
              <a:alpha val="5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1">
            <a:off x="11190749" y="1091375"/>
            <a:ext cx="754399" cy="380999"/>
          </a:xfrm>
          <a:custGeom>
            <a:pathLst>
              <a:path w="383235200" h="193548000">
                <a:moveTo>
                  <a:pt x="0" y="193548000"/>
                </a:moveTo>
                <a:lnTo>
                  <a:pt x="383235200" y="193548000"/>
                </a:lnTo>
                <a:lnTo>
                  <a:pt x="3832352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5130482500" y="747966500"/>
                </a:moveTo>
              </a:path>
            </a:pathLst>
          </a:custGeom>
          <a:solidFill>
            <a:srgbClr val="0033A0">
              <a:alpha val="5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1">
            <a:off x="8349899" y="1472375"/>
            <a:ext cx="2103149" cy="380999"/>
          </a:xfrm>
          <a:custGeom>
            <a:pathLst>
              <a:path w="1068400200" h="193548000">
                <a:moveTo>
                  <a:pt x="0" y="193548000"/>
                </a:moveTo>
                <a:lnTo>
                  <a:pt x="1068400200" y="193548000"/>
                </a:lnTo>
                <a:lnTo>
                  <a:pt x="10684002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3493782700" y="941514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1">
            <a:off x="10453049" y="1472375"/>
            <a:ext cx="737699" cy="380999"/>
          </a:xfrm>
          <a:custGeom>
            <a:pathLst>
              <a:path w="374751600" h="193548000">
                <a:moveTo>
                  <a:pt x="0" y="193548000"/>
                </a:moveTo>
                <a:lnTo>
                  <a:pt x="374751600" y="193548000"/>
                </a:lnTo>
                <a:lnTo>
                  <a:pt x="3747516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4562182900" y="941514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1">
            <a:off x="11190749" y="1472375"/>
            <a:ext cx="754399" cy="380999"/>
          </a:xfrm>
          <a:custGeom>
            <a:pathLst>
              <a:path w="383235200" h="193548000">
                <a:moveTo>
                  <a:pt x="0" y="193548000"/>
                </a:moveTo>
                <a:lnTo>
                  <a:pt x="383235200" y="193548000"/>
                </a:lnTo>
                <a:lnTo>
                  <a:pt x="383235200" y="0"/>
                </a:lnTo>
                <a:lnTo>
                  <a:pt x="0" y="0"/>
                </a:lnTo>
                <a:lnTo>
                  <a:pt x="0" y="193548000"/>
                </a:lnTo>
                <a:close/>
                <a:moveTo>
                  <a:pt x="-4936934500" y="941514500"/>
                </a:moveTo>
              </a:path>
            </a:pathLst>
          </a:custGeom>
          <a:solidFill>
            <a:srgbClr val="0033A0">
              <a:alpha val="2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1">
            <a:off x="8349899" y="309475"/>
            <a:ext cx="0" cy="396199"/>
          </a:xfrm>
          <a:custGeom>
            <a:pathLst>
              <a:path w="0" h="201269600">
                <a:moveTo>
                  <a:pt x="0" y="201269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 rot="0" flipH="0" flipV="1">
            <a:off x="8349899" y="705675"/>
            <a:ext cx="0" cy="1152449"/>
          </a:xfrm>
          <a:custGeom>
            <a:pathLst>
              <a:path w="0" h="585444600">
                <a:moveTo>
                  <a:pt x="0" y="585444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1">
            <a:off x="10453049" y="309475"/>
            <a:ext cx="0" cy="396199"/>
          </a:xfrm>
          <a:custGeom>
            <a:pathLst>
              <a:path w="0" h="201269600">
                <a:moveTo>
                  <a:pt x="0" y="201269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1">
            <a:off x="10453049" y="705675"/>
            <a:ext cx="0" cy="1152449"/>
          </a:xfrm>
          <a:custGeom>
            <a:pathLst>
              <a:path w="0" h="585444600">
                <a:moveTo>
                  <a:pt x="0" y="585444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1">
            <a:off x="11190749" y="309475"/>
            <a:ext cx="0" cy="396199"/>
          </a:xfrm>
          <a:custGeom>
            <a:pathLst>
              <a:path w="0" h="201269600">
                <a:moveTo>
                  <a:pt x="0" y="201269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1">
            <a:off x="11190749" y="705675"/>
            <a:ext cx="0" cy="1152449"/>
          </a:xfrm>
          <a:custGeom>
            <a:pathLst>
              <a:path w="0" h="585444600">
                <a:moveTo>
                  <a:pt x="0" y="585444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 rot="0" flipH="0" flipV="1">
            <a:off x="11945149" y="309475"/>
            <a:ext cx="0" cy="396199"/>
          </a:xfrm>
          <a:custGeom>
            <a:pathLst>
              <a:path w="0" h="201269600">
                <a:moveTo>
                  <a:pt x="0" y="201269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 rot="0" flipH="0" flipV="1">
            <a:off x="11945149" y="705675"/>
            <a:ext cx="0" cy="1152449"/>
          </a:xfrm>
          <a:custGeom>
            <a:pathLst>
              <a:path w="0" h="585444600">
                <a:moveTo>
                  <a:pt x="0" y="585444600"/>
                </a:moveTo>
                <a:lnTo>
                  <a:pt x="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 rot="0" flipH="0" flipV="1">
            <a:off x="8345149" y="314225"/>
            <a:ext cx="3604749" cy="0"/>
          </a:xfrm>
          <a:custGeom>
            <a:pathLst>
              <a:path w="1831213000" h="0">
                <a:moveTo>
                  <a:pt x="0" y="0"/>
                </a:moveTo>
                <a:lnTo>
                  <a:pt x="183121300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 rot="0" flipH="0" flipV="1">
            <a:off x="8345149" y="710425"/>
            <a:ext cx="3604749" cy="0"/>
          </a:xfrm>
          <a:custGeom>
            <a:pathLst>
              <a:path w="1831213000" h="0">
                <a:moveTo>
                  <a:pt x="0" y="0"/>
                </a:moveTo>
                <a:lnTo>
                  <a:pt x="1831213000" y="0"/>
                </a:lnTo>
              </a:path>
            </a:pathLst>
          </a:custGeom>
          <a:noFill/>
          <a:ln w="9524" cap="flat" cmpd="sng">
            <a:solidFill>
              <a:srgbClr val="A4C2F4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" name="Freeform 378"/>
          <p:cNvSpPr/>
          <p:nvPr/>
        </p:nvSpPr>
        <p:spPr>
          <a:xfrm rot="0" flipH="0" flipV="1">
            <a:off x="8345149" y="1091375"/>
            <a:ext cx="3604749" cy="0"/>
          </a:xfrm>
          <a:custGeom>
            <a:pathLst>
              <a:path w="1831213000" h="0">
                <a:moveTo>
                  <a:pt x="0" y="0"/>
                </a:moveTo>
                <a:lnTo>
                  <a:pt x="183121300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" name="Freeform 379"/>
          <p:cNvSpPr/>
          <p:nvPr/>
        </p:nvSpPr>
        <p:spPr>
          <a:xfrm rot="0" flipH="0" flipV="1">
            <a:off x="8345149" y="1472375"/>
            <a:ext cx="3604749" cy="0"/>
          </a:xfrm>
          <a:custGeom>
            <a:pathLst>
              <a:path w="1831213000" h="0">
                <a:moveTo>
                  <a:pt x="0" y="0"/>
                </a:moveTo>
                <a:lnTo>
                  <a:pt x="183121300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1">
            <a:off x="8345149" y="1853375"/>
            <a:ext cx="3604749" cy="0"/>
          </a:xfrm>
          <a:custGeom>
            <a:pathLst>
              <a:path w="1831213000" h="0">
                <a:moveTo>
                  <a:pt x="0" y="0"/>
                </a:moveTo>
                <a:lnTo>
                  <a:pt x="1831213000" y="0"/>
                </a:lnTo>
              </a:path>
            </a:pathLst>
          </a:custGeom>
          <a:noFill/>
          <a:ln w="9524" cap="flat" cmpd="sng">
            <a:solidFill>
              <a:srgbClr val="C9DAF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1">
            <a:off x="8280532" y="1838131"/>
            <a:ext cx="3797399" cy="384899"/>
          </a:xfrm>
          <a:custGeom>
            <a:pathLst>
              <a:path w="1929079200" h="195529200">
                <a:moveTo>
                  <a:pt x="0" y="195529200"/>
                </a:moveTo>
                <a:lnTo>
                  <a:pt x="1929079200" y="195529200"/>
                </a:lnTo>
                <a:lnTo>
                  <a:pt x="1929079200" y="0"/>
                </a:lnTo>
                <a:lnTo>
                  <a:pt x="0" y="0"/>
                </a:lnTo>
                <a:close/>
                <a:moveTo>
                  <a:pt x="-3272739894" y="112929957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Freeform 382"/>
          <p:cNvSpPr/>
          <p:nvPr/>
        </p:nvSpPr>
        <p:spPr>
          <a:xfrm rot="0" flipH="0" flipV="1">
            <a:off x="407874" y="1186775"/>
            <a:ext cx="6798599" cy="5082899"/>
          </a:xfrm>
          <a:custGeom>
            <a:pathLst>
              <a:path w="6798599" h="5082899">
                <a:moveTo>
                  <a:pt x="0" y="5082899"/>
                </a:moveTo>
                <a:lnTo>
                  <a:pt x="6798599" y="5082899"/>
                </a:lnTo>
                <a:lnTo>
                  <a:pt x="67985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" name="Freeform 383"/>
          <p:cNvSpPr/>
          <p:nvPr/>
        </p:nvSpPr>
        <p:spPr>
          <a:xfrm rot="0" flipH="0" flipV="1">
            <a:off x="9181399" y="6087975"/>
            <a:ext cx="2489099" cy="247799"/>
          </a:xfrm>
          <a:custGeom>
            <a:pathLst>
              <a:path w="1264462800" h="125882400">
                <a:moveTo>
                  <a:pt x="0" y="125882400"/>
                </a:moveTo>
                <a:lnTo>
                  <a:pt x="1264462800" y="125882400"/>
                </a:lnTo>
                <a:lnTo>
                  <a:pt x="1264462800" y="0"/>
                </a:lnTo>
                <a:lnTo>
                  <a:pt x="0" y="0"/>
                </a:lnTo>
                <a:close/>
                <a:moveTo>
                  <a:pt x="-1571459900" y="32185737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" name="Freeform 384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Rectangle 386"/>
          <p:cNvSpPr/>
          <p:nvPr/>
        </p:nvSpPr>
        <p:spPr>
          <a:xfrm rot="0" flipH="0" flipV="0">
            <a:off x="407975" y="350085"/>
            <a:ext cx="7106259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HeLICS Helium synkrotronilaitos</a:t>
            </a:r>
          </a:p>
        </p:txBody>
      </p:sp>
      <p:sp>
        <p:nvSpPr>
          <p:cNvPr id="387" name="Rectangle 387"/>
          <p:cNvSpPr/>
          <p:nvPr/>
        </p:nvSpPr>
        <p:spPr>
          <a:xfrm rot="0" flipH="0" flipV="0">
            <a:off x="10200510" y="6483462"/>
            <a:ext cx="1355930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8303" algn="l"/>
              </a:tabLst>
            </a:pP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10/19</a:t>
            </a:r>
          </a:p>
        </p:txBody>
      </p:sp>
      <p:sp>
        <p:nvSpPr>
          <p:cNvPr id="388" name="Rectangle 388"/>
          <p:cNvSpPr/>
          <p:nvPr/>
        </p:nvSpPr>
        <p:spPr>
          <a:xfrm rot="0" flipH="0" flipV="0">
            <a:off x="10538775" y="407281"/>
            <a:ext cx="948696" cy="1858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7699" algn="l"/>
              </a:tabLst>
            </a:pPr>
            <a:r>
              <a:rPr lang="en-US" sz="1300" baseline="0" b="0" i="0" dirty="0" spc="0">
                <a:solidFill>
                  <a:srgbClr val="FFFFFF"/>
                </a:solidFill>
                <a:latin typeface="Arial" pitchFamily="0" charset="1"/>
              </a:rPr>
              <a:t>p	He</a:t>
            </a:r>
          </a:p>
        </p:txBody>
      </p:sp>
      <p:sp>
        <p:nvSpPr>
          <p:cNvPr id="389" name="Rectangle 389"/>
          <p:cNvSpPr/>
          <p:nvPr/>
        </p:nvSpPr>
        <p:spPr>
          <a:xfrm rot="0" flipH="0" flipV="0">
            <a:off x="8435625" y="803481"/>
            <a:ext cx="3391292" cy="1858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103149" algn="l"/>
                <a:tab pos="2840849" algn="l"/>
              </a:tabLst>
            </a:pPr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Intensity*	2.6 e</a:t>
            </a:r>
            <a:r>
              <a:rPr lang="en-US" sz="1300" baseline="0" b="0" i="0" dirty="0" spc="-97">
                <a:solidFill>
                  <a:srgbClr val="0033A0"/>
                </a:solidFill>
                <a:latin typeface="Arial" pitchFamily="0" charset="1"/>
              </a:rPr>
              <a:t>1</a:t>
            </a:r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1	8.2 e10</a:t>
            </a:r>
          </a:p>
        </p:txBody>
      </p:sp>
      <p:sp>
        <p:nvSpPr>
          <p:cNvPr id="390" name="Rectangle 390"/>
          <p:cNvSpPr/>
          <p:nvPr/>
        </p:nvSpPr>
        <p:spPr>
          <a:xfrm rot="0" flipH="0" flipV="0">
            <a:off x="8435625" y="1184431"/>
            <a:ext cx="2932644" cy="1858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103149" algn="l"/>
                <a:tab pos="2840849" algn="l"/>
              </a:tabLst>
            </a:pPr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Injection energy (MeV/u)	7-10	5</a:t>
            </a:r>
          </a:p>
        </p:txBody>
      </p:sp>
      <p:sp>
        <p:nvSpPr>
          <p:cNvPr id="391" name="Rectangle 391"/>
          <p:cNvSpPr/>
          <p:nvPr/>
        </p:nvSpPr>
        <p:spPr>
          <a:xfrm rot="0" flipH="0" flipV="0">
            <a:off x="8435625" y="1565431"/>
            <a:ext cx="3354805" cy="1858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103149" algn="l"/>
                <a:tab pos="2840849" algn="l"/>
              </a:tabLst>
            </a:pPr>
            <a:r>
              <a:rPr lang="en-US" sz="1300" baseline="0" b="0" i="0" dirty="0" spc="-49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reatment energy (Mev/u)	60-220	60-220</a:t>
            </a:r>
          </a:p>
        </p:txBody>
      </p:sp>
      <p:sp>
        <p:nvSpPr>
          <p:cNvPr id="392" name="Rectangle 392"/>
          <p:cNvSpPr/>
          <p:nvPr/>
        </p:nvSpPr>
        <p:spPr>
          <a:xfrm rot="0" flipH="0" flipV="0">
            <a:off x="8366257" y="1931187"/>
            <a:ext cx="3564509" cy="1858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*</a:t>
            </a:r>
            <a:r>
              <a:rPr lang="en-US" sz="1300" baseline="0" b="0" i="0" dirty="0" spc="-24">
                <a:solidFill>
                  <a:srgbClr val="0033A0"/>
                </a:solidFill>
                <a:latin typeface="Arial" pitchFamily="0" charset="1"/>
              </a:rPr>
              <a:t> </a:t>
            </a:r>
            <a:r>
              <a:rPr lang="en-US" sz="1300" baseline="0" b="0" i="0" dirty="0" spc="-143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300" baseline="0" b="0" i="0" dirty="0" spc="0">
                <a:solidFill>
                  <a:srgbClr val="0033A0"/>
                </a:solidFill>
                <a:latin typeface="Arial" pitchFamily="0" charset="1"/>
              </a:rPr>
              <a:t>o deliver 2 Gy to a 10x10x10 cm3 in one cycle</a:t>
            </a:r>
          </a:p>
        </p:txBody>
      </p:sp>
      <p:sp>
        <p:nvSpPr>
          <p:cNvPr id="393" name="Rectangle 393"/>
          <p:cNvSpPr/>
          <p:nvPr/>
        </p:nvSpPr>
        <p:spPr>
          <a:xfrm rot="0" flipH="0" flipV="0">
            <a:off x="490758" y="1197489"/>
            <a:ext cx="624562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Kliininen hoitokeskus ja laajan mittakaavan tieteellinen </a:t>
            </a:r>
          </a:p>
        </p:txBody>
      </p:sp>
      <p:sp>
        <p:nvSpPr>
          <p:cNvPr id="394" name="Rectangle 394"/>
          <p:cNvSpPr/>
          <p:nvPr/>
        </p:nvSpPr>
        <p:spPr>
          <a:xfrm rot="0" flipH="0" flipV="0">
            <a:off x="865075" y="1776609"/>
            <a:ext cx="235870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tutkimusinfrastruktuuri</a:t>
            </a:r>
          </a:p>
        </p:txBody>
      </p:sp>
      <p:sp>
        <p:nvSpPr>
          <p:cNvPr id="395" name="Rectangle 395"/>
          <p:cNvSpPr/>
          <p:nvPr/>
        </p:nvSpPr>
        <p:spPr>
          <a:xfrm rot="0" flipH="0" flipV="0">
            <a:off x="947958" y="2419102"/>
            <a:ext cx="176878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protonihoidot</a:t>
            </a:r>
          </a:p>
        </p:txBody>
      </p:sp>
      <p:sp>
        <p:nvSpPr>
          <p:cNvPr id="396" name="Rectangle 396"/>
          <p:cNvSpPr/>
          <p:nvPr/>
        </p:nvSpPr>
        <p:spPr>
          <a:xfrm rot="0" flipH="0" flipV="0">
            <a:off x="947958" y="3061595"/>
            <a:ext cx="600481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helium ionien tutkimus ja tulevaisuuden heliumhoidot</a:t>
            </a:r>
          </a:p>
        </p:txBody>
      </p:sp>
      <p:sp>
        <p:nvSpPr>
          <p:cNvPr id="397" name="Rectangle 397"/>
          <p:cNvSpPr/>
          <p:nvPr/>
        </p:nvSpPr>
        <p:spPr>
          <a:xfrm rot="0" flipH="0" flipV="0">
            <a:off x="947958" y="3704088"/>
            <a:ext cx="481037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tutkimus raskaamilla ioneilla (happi, hiili..)</a:t>
            </a:r>
          </a:p>
        </p:txBody>
      </p:sp>
      <p:sp>
        <p:nvSpPr>
          <p:cNvPr id="398" name="Rectangle 398"/>
          <p:cNvSpPr/>
          <p:nvPr/>
        </p:nvSpPr>
        <p:spPr>
          <a:xfrm rot="0" flipH="0" flipV="0">
            <a:off x="490758" y="4346581"/>
            <a:ext cx="518487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Uudet toimitustavat: FLASH-hoito, minisäteet</a:t>
            </a:r>
          </a:p>
        </p:txBody>
      </p:sp>
      <p:sp>
        <p:nvSpPr>
          <p:cNvPr id="399" name="Rectangle 399"/>
          <p:cNvSpPr/>
          <p:nvPr/>
        </p:nvSpPr>
        <p:spPr>
          <a:xfrm rot="0" flipH="0" flipV="0">
            <a:off x="490758" y="4989074"/>
            <a:ext cx="359205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Koko kehon protoniradiografia</a:t>
            </a:r>
          </a:p>
        </p:txBody>
      </p:sp>
      <p:sp>
        <p:nvSpPr>
          <p:cNvPr id="400" name="Rectangle 400"/>
          <p:cNvSpPr/>
          <p:nvPr/>
        </p:nvSpPr>
        <p:spPr>
          <a:xfrm rot="0" flipH="0" flipV="0">
            <a:off x="490758" y="5631567"/>
            <a:ext cx="461130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Rinnakkainen radioisotooppien tuotanto</a:t>
            </a:r>
          </a:p>
        </p:txBody>
      </p:sp>
      <p:sp>
        <p:nvSpPr>
          <p:cNvPr id="401" name="Rectangle 401"/>
          <p:cNvSpPr/>
          <p:nvPr/>
        </p:nvSpPr>
        <p:spPr>
          <a:xfrm rot="0" flipH="0" flipV="0">
            <a:off x="9181400" y="6093791"/>
            <a:ext cx="2382604" cy="144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17" baseline="0" b="0" i="1" dirty="0" spc="0">
                <a:solidFill>
                  <a:srgbClr val="0033A0"/>
                </a:solidFill>
                <a:latin typeface="Arial" pitchFamily="0" charset="1"/>
              </a:rPr>
              <a:t>Courtesy of NIMMS collaboration (CERN)</a:t>
            </a:r>
          </a:p>
        </p:txBody>
      </p:sp>
      <p:sp>
        <p:nvSpPr>
          <p:cNvPr id="402" name="Rectangle 402"/>
          <p:cNvSpPr/>
          <p:nvPr/>
        </p:nvSpPr>
        <p:spPr>
          <a:xfrm rot="0" flipH="0" flipV="0">
            <a:off x="528325" y="6484914"/>
            <a:ext cx="7667274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</a:tabLst>
            </a:pP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03" name="Freeform 40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7" name="Picture 126"/>
          <p:cNvPicPr>
            <a:picLocks noChangeAspect="0" noChangeArrowheads="1"/>
          </p:cNvPicPr>
          <p:nvPr/>
        </p:nvPicPr>
        <p:blipFill>
          <a:blip r:embed="rId4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408" name="Freeform 40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0" name="Picture 410"/>
          <p:cNvPicPr>
            <a:picLocks noChangeAspect="0" noChangeArrowheads="1"/>
          </p:cNvPicPr>
          <p:nvPr/>
        </p:nvPicPr>
        <p:blipFill>
          <a:blip r:embed="rId4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9000"/>
            <a:ext cx="12192000" cy="6839000"/>
          </a:xfrm>
          <a:prstGeom prst="rect">
            <a:avLst/>
          </a:prstGeom>
          <a:noFill/>
          <a:extLst/>
        </p:spPr>
      </p:pic>
      <p:sp>
        <p:nvSpPr>
          <p:cNvPr id="411" name="Freeform 411"/>
          <p:cNvSpPr/>
          <p:nvPr/>
        </p:nvSpPr>
        <p:spPr>
          <a:xfrm rot="0" flipH="0" flipV="1">
            <a:off x="3499499" y="2688925"/>
            <a:ext cx="5192999" cy="732299"/>
          </a:xfrm>
          <a:custGeom>
            <a:pathLst>
              <a:path w="5192999" h="732299">
                <a:moveTo>
                  <a:pt x="0" y="732299"/>
                </a:moveTo>
                <a:lnTo>
                  <a:pt x="5192999" y="732299"/>
                </a:lnTo>
                <a:lnTo>
                  <a:pt x="5192999" y="0"/>
                </a:lnTo>
                <a:lnTo>
                  <a:pt x="0" y="0"/>
                </a:lnTo>
                <a:close/>
                <a:moveTo>
                  <a:pt x="-810574" y="34212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5" name="Picture 415"/>
          <p:cNvPicPr>
            <a:picLocks noChangeAspect="0" noChangeArrowheads="1"/>
          </p:cNvPicPr>
          <p:nvPr/>
        </p:nvPicPr>
        <p:blipFill>
          <a:blip r:embed="rId4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128867" y="0"/>
            <a:ext cx="6063132" cy="1538668"/>
          </a:xfrm>
          <a:prstGeom prst="rect">
            <a:avLst/>
          </a:prstGeom>
          <a:noFill/>
          <a:extLst/>
        </p:spPr>
      </p:pic>
      <p:pic>
        <p:nvPicPr>
          <p:cNvPr id="416" name="Picture 416"/>
          <p:cNvPicPr>
            <a:picLocks noChangeAspect="0" noChangeArrowheads="1"/>
          </p:cNvPicPr>
          <p:nvPr/>
        </p:nvPicPr>
        <p:blipFill>
          <a:blip r:embed="rId4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237315" y="0"/>
            <a:ext cx="25400" cy="12700"/>
          </a:xfrm>
          <a:prstGeom prst="rect">
            <a:avLst/>
          </a:prstGeom>
          <a:noFill/>
          <a:extLst/>
        </p:spPr>
      </p:pic>
      <p:sp>
        <p:nvSpPr>
          <p:cNvPr id="417" name="Freeform 417"/>
          <p:cNvSpPr/>
          <p:nvPr/>
        </p:nvSpPr>
        <p:spPr>
          <a:xfrm rot="0" flipH="0" flipV="1">
            <a:off x="7787465" y="50732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309627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 rot="0" flipH="0" flipV="1">
            <a:off x="8465071" y="589262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97353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 rot="0" flipH="0" flipV="1">
            <a:off x="9386774" y="50732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58393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1">
            <a:off x="10106059" y="538505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317756" y="1039217981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 rot="0" flipH="0" flipV="1">
            <a:off x="7787478" y="50737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290577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 rot="0" flipH="0" flipV="1">
            <a:off x="8465046" y="589237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84653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Freeform 423"/>
          <p:cNvSpPr/>
          <p:nvPr/>
        </p:nvSpPr>
        <p:spPr>
          <a:xfrm rot="0" flipH="0" flipV="1">
            <a:off x="9386774" y="50737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32993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1">
            <a:off x="10106059" y="538543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298706" y="1039237031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426"/>
          <p:cNvSpPr/>
          <p:nvPr/>
        </p:nvSpPr>
        <p:spPr>
          <a:xfrm rot="0" flipH="0" flipV="0">
            <a:off x="3911240" y="2665334"/>
            <a:ext cx="4491532" cy="10083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Siis… mitä puuhaan </a:t>
            </a:r>
          </a:p>
          <a:p>
            <a:pPr marL="685353">
              <a:lnSpc>
                <a:spcPts val="3887"/>
              </a:lnSpc>
            </a:pPr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kaikki päivät?</a:t>
            </a:r>
          </a:p>
        </p:txBody>
      </p:sp>
      <p:sp>
        <p:nvSpPr>
          <p:cNvPr id="427" name="Rectangle 427"/>
          <p:cNvSpPr/>
          <p:nvPr/>
        </p:nvSpPr>
        <p:spPr>
          <a:xfrm rot="0" flipH="0" flipV="0">
            <a:off x="528325" y="6483462"/>
            <a:ext cx="11023431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1520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-74">
                <a:solidFill>
                  <a:srgbClr val="0033A0"/>
                </a:solidFill>
                <a:latin typeface="Arial" pitchFamily="0" charset="1"/>
              </a:rPr>
              <a:t>1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1/19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28" name="Freeform 42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2" name="Picture 126"/>
          <p:cNvPicPr>
            <a:picLocks noChangeAspect="0" noChangeArrowheads="1"/>
          </p:cNvPicPr>
          <p:nvPr/>
        </p:nvPicPr>
        <p:blipFill>
          <a:blip r:embed="rId4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433" name="Freeform 433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Freeform 438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Freeform 439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1">
            <a:off x="9444599" y="3250850"/>
            <a:ext cx="2747399" cy="2462999"/>
          </a:xfrm>
          <a:custGeom>
            <a:pathLst>
              <a:path w="1395679200" h="1251204000">
                <a:moveTo>
                  <a:pt x="0" y="1251204000"/>
                </a:moveTo>
                <a:lnTo>
                  <a:pt x="1395679200" y="1251204000"/>
                </a:lnTo>
                <a:lnTo>
                  <a:pt x="1395679200" y="0"/>
                </a:lnTo>
                <a:lnTo>
                  <a:pt x="0" y="0"/>
                </a:lnTo>
                <a:close/>
                <a:moveTo>
                  <a:pt x="-3146425000" y="29026358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Freeform 441"/>
          <p:cNvSpPr/>
          <p:nvPr/>
        </p:nvSpPr>
        <p:spPr>
          <a:xfrm rot="0" flipH="0" flipV="1">
            <a:off x="6470983" y="3731585"/>
            <a:ext cx="2229299" cy="2254799"/>
          </a:xfrm>
          <a:custGeom>
            <a:pathLst>
              <a:path w="1132484201" h="1145438400">
                <a:moveTo>
                  <a:pt x="0" y="956687229"/>
                </a:moveTo>
                <a:lnTo>
                  <a:pt x="0" y="956687229"/>
                </a:lnTo>
                <a:cubicBezTo>
                  <a:pt x="0" y="1060931607"/>
                  <a:pt x="84506792" y="1145438400"/>
                  <a:pt x="188751170" y="1145438400"/>
                </a:cubicBezTo>
                <a:lnTo>
                  <a:pt x="943733229" y="1145438400"/>
                </a:lnTo>
                <a:cubicBezTo>
                  <a:pt x="993793058" y="1145438400"/>
                  <a:pt x="1041802629" y="1125552184"/>
                  <a:pt x="1077200308" y="1090154307"/>
                </a:cubicBezTo>
                <a:cubicBezTo>
                  <a:pt x="1112597986" y="1054756629"/>
                  <a:pt x="1132484201" y="1006747057"/>
                  <a:pt x="1132484201" y="956687229"/>
                </a:cubicBezTo>
                <a:lnTo>
                  <a:pt x="1132484201" y="188751170"/>
                </a:lnTo>
                <a:cubicBezTo>
                  <a:pt x="1132484201" y="84506792"/>
                  <a:pt x="1047977608" y="0"/>
                  <a:pt x="943733229" y="0"/>
                </a:cubicBezTo>
                <a:lnTo>
                  <a:pt x="188751170" y="0"/>
                </a:lnTo>
                <a:cubicBezTo>
                  <a:pt x="84506792" y="0"/>
                  <a:pt x="0" y="84506792"/>
                  <a:pt x="0" y="188751170"/>
                </a:cubicBezTo>
                <a:close/>
                <a:moveTo>
                  <a:pt x="-1202863236" y="304108346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Freeform 442"/>
          <p:cNvSpPr/>
          <p:nvPr/>
        </p:nvSpPr>
        <p:spPr>
          <a:xfrm rot="0" flipH="0" flipV="1">
            <a:off x="6470983" y="3731585"/>
            <a:ext cx="2229299" cy="2254799"/>
          </a:xfrm>
          <a:custGeom>
            <a:pathLst>
              <a:path w="1132484201" h="1145438400">
                <a:moveTo>
                  <a:pt x="0" y="956687229"/>
                </a:moveTo>
                <a:lnTo>
                  <a:pt x="0" y="956687229"/>
                </a:lnTo>
                <a:cubicBezTo>
                  <a:pt x="0" y="1060931607"/>
                  <a:pt x="84506792" y="1145438400"/>
                  <a:pt x="188751170" y="1145438400"/>
                </a:cubicBezTo>
                <a:lnTo>
                  <a:pt x="943733229" y="1145438400"/>
                </a:lnTo>
                <a:cubicBezTo>
                  <a:pt x="993793058" y="1145438400"/>
                  <a:pt x="1041802629" y="1125552184"/>
                  <a:pt x="1077200308" y="1090154307"/>
                </a:cubicBezTo>
                <a:cubicBezTo>
                  <a:pt x="1112597986" y="1054756629"/>
                  <a:pt x="1132484201" y="1006747057"/>
                  <a:pt x="1132484201" y="956687229"/>
                </a:cubicBezTo>
                <a:lnTo>
                  <a:pt x="1132484201" y="188751170"/>
                </a:lnTo>
                <a:cubicBezTo>
                  <a:pt x="1132484201" y="84506792"/>
                  <a:pt x="1047977608" y="0"/>
                  <a:pt x="943733229" y="0"/>
                </a:cubicBezTo>
                <a:lnTo>
                  <a:pt x="188751170" y="0"/>
                </a:lnTo>
                <a:cubicBezTo>
                  <a:pt x="84506792" y="0"/>
                  <a:pt x="0" y="84506792"/>
                  <a:pt x="0" y="188751170"/>
                </a:cubicBezTo>
                <a:close/>
                <a:moveTo>
                  <a:pt x="-1202863236" y="3041083460"/>
                </a:moveTo>
              </a:path>
            </a:pathLst>
          </a:custGeom>
          <a:noFill/>
          <a:ln w="38099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Freeform 443"/>
          <p:cNvSpPr/>
          <p:nvPr/>
        </p:nvSpPr>
        <p:spPr>
          <a:xfrm rot="0" flipH="0" flipV="1">
            <a:off x="6471961" y="3722859"/>
            <a:ext cx="552330" cy="534721"/>
          </a:xfrm>
          <a:custGeom>
            <a:pathLst>
              <a:path w="280583878" h="271638315">
                <a:moveTo>
                  <a:pt x="4492625" y="0"/>
                </a:moveTo>
                <a:cubicBezTo>
                  <a:pt x="7760493" y="24643358"/>
                  <a:pt x="0" y="105357612"/>
                  <a:pt x="24100234" y="147860147"/>
                </a:cubicBezTo>
                <a:cubicBezTo>
                  <a:pt x="48200468" y="190362483"/>
                  <a:pt x="106347022" y="238390509"/>
                  <a:pt x="149094428" y="255014412"/>
                </a:cubicBezTo>
                <a:cubicBezTo>
                  <a:pt x="191841437" y="271638315"/>
                  <a:pt x="258668837" y="248838640"/>
                  <a:pt x="280583878" y="247603565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1">
            <a:off x="6471961" y="3722859"/>
            <a:ext cx="552330" cy="534721"/>
          </a:xfrm>
          <a:custGeom>
            <a:pathLst>
              <a:path w="280583878" h="271638315">
                <a:moveTo>
                  <a:pt x="4492625" y="0"/>
                </a:moveTo>
                <a:cubicBezTo>
                  <a:pt x="7760493" y="24643358"/>
                  <a:pt x="0" y="105357612"/>
                  <a:pt x="24100234" y="147860147"/>
                </a:cubicBezTo>
                <a:cubicBezTo>
                  <a:pt x="48200468" y="190362483"/>
                  <a:pt x="106347022" y="238390509"/>
                  <a:pt x="149094428" y="255014412"/>
                </a:cubicBezTo>
                <a:cubicBezTo>
                  <a:pt x="191841437" y="271638315"/>
                  <a:pt x="258668837" y="248838640"/>
                  <a:pt x="280583878" y="247603565"/>
                </a:cubicBezTo>
              </a:path>
            </a:pathLst>
          </a:custGeom>
          <a:noFill/>
          <a:ln w="2285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1">
            <a:off x="8184505" y="3725695"/>
            <a:ext cx="546057" cy="546072"/>
          </a:xfrm>
          <a:custGeom>
            <a:pathLst>
              <a:path w="277397368" h="277404910">
                <a:moveTo>
                  <a:pt x="0" y="262488561"/>
                </a:moveTo>
                <a:cubicBezTo>
                  <a:pt x="23830359" y="261494588"/>
                  <a:pt x="100087112" y="277404910"/>
                  <a:pt x="142983347" y="256524919"/>
                </a:cubicBezTo>
                <a:cubicBezTo>
                  <a:pt x="185879978" y="235644730"/>
                  <a:pt x="237359825" y="179962175"/>
                  <a:pt x="257378597" y="137208022"/>
                </a:cubicBezTo>
                <a:cubicBezTo>
                  <a:pt x="277397368" y="94453869"/>
                  <a:pt x="262143478" y="22868136"/>
                  <a:pt x="263096375" y="0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1">
            <a:off x="8184505" y="3725695"/>
            <a:ext cx="546057" cy="546072"/>
          </a:xfrm>
          <a:custGeom>
            <a:pathLst>
              <a:path w="277397368" h="277404910">
                <a:moveTo>
                  <a:pt x="0" y="262488561"/>
                </a:moveTo>
                <a:cubicBezTo>
                  <a:pt x="23830359" y="261494588"/>
                  <a:pt x="100087112" y="277404910"/>
                  <a:pt x="142983347" y="256524919"/>
                </a:cubicBezTo>
                <a:cubicBezTo>
                  <a:pt x="185879978" y="235644730"/>
                  <a:pt x="237359825" y="179962175"/>
                  <a:pt x="257378597" y="137208022"/>
                </a:cubicBezTo>
                <a:cubicBezTo>
                  <a:pt x="277397368" y="94453869"/>
                  <a:pt x="262143478" y="22868136"/>
                  <a:pt x="263096375" y="0"/>
                </a:cubicBezTo>
              </a:path>
            </a:pathLst>
          </a:custGeom>
          <a:noFill/>
          <a:ln w="2285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1">
            <a:off x="8195760" y="5436482"/>
            <a:ext cx="523547" cy="569551"/>
          </a:xfrm>
          <a:custGeom>
            <a:pathLst>
              <a:path w="265962209" h="289332194">
                <a:moveTo>
                  <a:pt x="251661216" y="289332194"/>
                </a:moveTo>
                <a:cubicBezTo>
                  <a:pt x="250708319" y="264476310"/>
                  <a:pt x="265962209" y="184938988"/>
                  <a:pt x="245943437" y="140197086"/>
                </a:cubicBezTo>
                <a:cubicBezTo>
                  <a:pt x="225924666" y="95454986"/>
                  <a:pt x="172539025" y="41760180"/>
                  <a:pt x="131548187" y="20880189"/>
                </a:cubicBezTo>
                <a:cubicBezTo>
                  <a:pt x="90557747" y="0"/>
                  <a:pt x="21924962" y="15910322"/>
                  <a:pt x="0" y="14916349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1">
            <a:off x="8195760" y="5436482"/>
            <a:ext cx="523547" cy="569551"/>
          </a:xfrm>
          <a:custGeom>
            <a:pathLst>
              <a:path w="265962209" h="289332194">
                <a:moveTo>
                  <a:pt x="251661216" y="289332194"/>
                </a:moveTo>
                <a:cubicBezTo>
                  <a:pt x="250708319" y="264476310"/>
                  <a:pt x="265962209" y="184938988"/>
                  <a:pt x="245943437" y="140197086"/>
                </a:cubicBezTo>
                <a:cubicBezTo>
                  <a:pt x="225924666" y="95454986"/>
                  <a:pt x="172539025" y="41760180"/>
                  <a:pt x="131548187" y="20880189"/>
                </a:cubicBezTo>
                <a:cubicBezTo>
                  <a:pt x="90557747" y="0"/>
                  <a:pt x="21924962" y="15910322"/>
                  <a:pt x="0" y="14916349"/>
                </a:cubicBezTo>
              </a:path>
            </a:pathLst>
          </a:custGeom>
          <a:noFill/>
          <a:ln w="2285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1">
            <a:off x="6465907" y="5448222"/>
            <a:ext cx="546058" cy="546072"/>
          </a:xfrm>
          <a:custGeom>
            <a:pathLst>
              <a:path w="277397766" h="277404910">
                <a:moveTo>
                  <a:pt x="277397766" y="14916547"/>
                </a:moveTo>
                <a:cubicBezTo>
                  <a:pt x="253567010" y="15910322"/>
                  <a:pt x="177310653" y="0"/>
                  <a:pt x="134414022" y="20880190"/>
                </a:cubicBezTo>
                <a:cubicBezTo>
                  <a:pt x="91517788" y="41760180"/>
                  <a:pt x="40037742" y="97442933"/>
                  <a:pt x="20018971" y="140197086"/>
                </a:cubicBezTo>
                <a:cubicBezTo>
                  <a:pt x="0" y="182951240"/>
                  <a:pt x="15254089" y="254536972"/>
                  <a:pt x="14301192" y="277404910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1">
            <a:off x="6465907" y="5448222"/>
            <a:ext cx="546058" cy="546072"/>
          </a:xfrm>
          <a:custGeom>
            <a:pathLst>
              <a:path w="277397766" h="277404910">
                <a:moveTo>
                  <a:pt x="277397766" y="14916547"/>
                </a:moveTo>
                <a:cubicBezTo>
                  <a:pt x="253567010" y="15910322"/>
                  <a:pt x="177310653" y="0"/>
                  <a:pt x="134414022" y="20880190"/>
                </a:cubicBezTo>
                <a:cubicBezTo>
                  <a:pt x="91517788" y="41760180"/>
                  <a:pt x="40037742" y="97442933"/>
                  <a:pt x="20018971" y="140197086"/>
                </a:cubicBezTo>
                <a:cubicBezTo>
                  <a:pt x="0" y="182951240"/>
                  <a:pt x="15254089" y="254536972"/>
                  <a:pt x="14301192" y="277404910"/>
                </a:cubicBezTo>
              </a:path>
            </a:pathLst>
          </a:custGeom>
          <a:noFill/>
          <a:ln w="2285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1">
            <a:off x="7124947" y="5821875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661961306" y="3112655303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 rot="0" flipH="0" flipV="1">
            <a:off x="7124947" y="5821875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661961306" y="3112655303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 rot="0" flipH="0" flipV="1">
            <a:off x="7981398" y="5821875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1097038303" y="3112655303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1">
            <a:off x="7981398" y="5821875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1097038303" y="3112655303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1">
            <a:off x="7124947" y="3596652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1792374416" y="1982242193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1">
            <a:off x="7124947" y="3596652"/>
            <a:ext cx="101399" cy="305399"/>
          </a:xfrm>
          <a:custGeom>
            <a:pathLst>
              <a:path w="51511200" h="155143200">
                <a:moveTo>
                  <a:pt x="0" y="155143200"/>
                </a:moveTo>
                <a:lnTo>
                  <a:pt x="51511200" y="155143200"/>
                </a:lnTo>
                <a:lnTo>
                  <a:pt x="51511200" y="0"/>
                </a:lnTo>
                <a:lnTo>
                  <a:pt x="0" y="0"/>
                </a:lnTo>
                <a:close/>
                <a:moveTo>
                  <a:pt x="-1792374416" y="1982242193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1">
            <a:off x="7981380" y="3596652"/>
            <a:ext cx="101399" cy="305399"/>
          </a:xfrm>
          <a:custGeom>
            <a:pathLst>
              <a:path w="51511200" h="155143200">
                <a:moveTo>
                  <a:pt x="51511200" y="155143200"/>
                </a:moveTo>
                <a:lnTo>
                  <a:pt x="0" y="155143200"/>
                </a:lnTo>
                <a:lnTo>
                  <a:pt x="0" y="0"/>
                </a:lnTo>
                <a:lnTo>
                  <a:pt x="51511200" y="0"/>
                </a:lnTo>
                <a:close/>
                <a:moveTo>
                  <a:pt x="-2227442285" y="1982242193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1">
            <a:off x="7981380" y="3596652"/>
            <a:ext cx="101399" cy="305399"/>
          </a:xfrm>
          <a:custGeom>
            <a:pathLst>
              <a:path w="51511200" h="155143200">
                <a:moveTo>
                  <a:pt x="51511200" y="155143200"/>
                </a:moveTo>
                <a:lnTo>
                  <a:pt x="0" y="155143200"/>
                </a:lnTo>
                <a:lnTo>
                  <a:pt x="0" y="0"/>
                </a:lnTo>
                <a:lnTo>
                  <a:pt x="51511200" y="0"/>
                </a:lnTo>
                <a:close/>
                <a:moveTo>
                  <a:pt x="-2227442285" y="1982242193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 rot="0" flipH="0" flipV="1">
            <a:off x="8544667" y="4399829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2105578641" y="2288757487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 rot="0" flipH="0" flipV="1">
            <a:off x="8544667" y="4399829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2105578641" y="2288757487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 rot="0" flipH="0" flipV="1">
            <a:off x="8544667" y="5230720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1683485807" y="2710850321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 rot="0" flipH="0" flipV="1">
            <a:off x="8544667" y="5230720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1683485807" y="2710850321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1">
            <a:off x="6336124" y="4399829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983638813" y="2288757487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1">
            <a:off x="6336124" y="4399829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983638813" y="2288757487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1">
            <a:off x="6336124" y="5230720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561545979" y="2710850321"/>
                </a:moveTo>
              </a:path>
            </a:pathLst>
          </a:custGeom>
          <a:solidFill>
            <a:srgbClr val="0000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1">
            <a:off x="6336124" y="5230720"/>
            <a:ext cx="292799" cy="105599"/>
          </a:xfrm>
          <a:custGeom>
            <a:pathLst>
              <a:path w="148742400" h="53644800">
                <a:moveTo>
                  <a:pt x="148742400" y="53644800"/>
                </a:moveTo>
                <a:lnTo>
                  <a:pt x="148742400" y="0"/>
                </a:lnTo>
                <a:lnTo>
                  <a:pt x="0" y="0"/>
                </a:lnTo>
                <a:lnTo>
                  <a:pt x="0" y="53644800"/>
                </a:lnTo>
                <a:close/>
                <a:moveTo>
                  <a:pt x="-561545979" y="2710850321"/>
                </a:moveTo>
              </a:path>
            </a:pathLst>
          </a:custGeom>
          <a:noFill/>
          <a:ln w="9524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1">
            <a:off x="8544663" y="4592095"/>
            <a:ext cx="292799" cy="551999"/>
          </a:xfrm>
          <a:custGeom>
            <a:pathLst>
              <a:path w="148742400" h="280416000">
                <a:moveTo>
                  <a:pt x="148742400" y="0"/>
                </a:moveTo>
                <a:lnTo>
                  <a:pt x="0" y="0"/>
                </a:lnTo>
                <a:lnTo>
                  <a:pt x="0" y="280416000"/>
                </a:lnTo>
                <a:lnTo>
                  <a:pt x="148742400" y="280416000"/>
                </a:lnTo>
                <a:close/>
                <a:moveTo>
                  <a:pt x="-1727489123" y="2613199823"/>
                </a:moveTo>
              </a:path>
            </a:pathLst>
          </a:custGeom>
          <a:solidFill>
            <a:srgbClr val="6AA84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1">
            <a:off x="8544663" y="4592095"/>
            <a:ext cx="292799" cy="551999"/>
          </a:xfrm>
          <a:custGeom>
            <a:pathLst>
              <a:path w="148742400" h="280416000">
                <a:moveTo>
                  <a:pt x="148742400" y="0"/>
                </a:moveTo>
                <a:lnTo>
                  <a:pt x="0" y="0"/>
                </a:lnTo>
                <a:lnTo>
                  <a:pt x="0" y="280416000"/>
                </a:lnTo>
                <a:lnTo>
                  <a:pt x="148742400" y="280416000"/>
                </a:lnTo>
                <a:close/>
                <a:moveTo>
                  <a:pt x="-1727489123" y="2613199823"/>
                </a:moveTo>
              </a:path>
            </a:pathLst>
          </a:custGeom>
          <a:noFill/>
          <a:ln w="9524" cap="flat" cmpd="sng">
            <a:solidFill>
              <a:srgbClr val="6AA84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 rot="0" flipH="0" flipV="1">
            <a:off x="8907599" y="3836940"/>
            <a:ext cx="536999" cy="106199"/>
          </a:xfrm>
          <a:custGeom>
            <a:pathLst>
              <a:path w="272796000" h="53949600">
                <a:moveTo>
                  <a:pt x="0" y="27018654"/>
                </a:moveTo>
                <a:lnTo>
                  <a:pt x="39216012" y="53949600"/>
                </a:lnTo>
                <a:lnTo>
                  <a:pt x="39216012" y="40462200"/>
                </a:lnTo>
                <a:lnTo>
                  <a:pt x="272796000" y="40201254"/>
                </a:lnTo>
                <a:lnTo>
                  <a:pt x="272796000" y="13226454"/>
                </a:lnTo>
                <a:lnTo>
                  <a:pt x="39216012" y="13487400"/>
                </a:lnTo>
                <a:lnTo>
                  <a:pt x="39216012" y="0"/>
                </a:lnTo>
                <a:close/>
                <a:moveTo>
                  <a:pt x="-2548964811" y="2003114643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 rot="0" flipH="0" flipV="1">
            <a:off x="8907599" y="3836940"/>
            <a:ext cx="536999" cy="106199"/>
          </a:xfrm>
          <a:custGeom>
            <a:pathLst>
              <a:path w="272796000" h="53949600">
                <a:moveTo>
                  <a:pt x="0" y="27018654"/>
                </a:moveTo>
                <a:lnTo>
                  <a:pt x="39216012" y="53949600"/>
                </a:lnTo>
                <a:lnTo>
                  <a:pt x="39216012" y="40462200"/>
                </a:lnTo>
                <a:lnTo>
                  <a:pt x="272796000" y="40201254"/>
                </a:lnTo>
                <a:lnTo>
                  <a:pt x="272796000" y="13226454"/>
                </a:lnTo>
                <a:lnTo>
                  <a:pt x="39216012" y="13487400"/>
                </a:lnTo>
                <a:lnTo>
                  <a:pt x="39216012" y="0"/>
                </a:lnTo>
                <a:close/>
                <a:moveTo>
                  <a:pt x="-2548964811" y="2003114643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1">
            <a:off x="8907599" y="4402449"/>
            <a:ext cx="536999" cy="105899"/>
          </a:xfrm>
          <a:custGeom>
            <a:pathLst>
              <a:path w="272796000" h="53797200">
                <a:moveTo>
                  <a:pt x="0" y="26964084"/>
                </a:moveTo>
                <a:lnTo>
                  <a:pt x="39105284" y="53797200"/>
                </a:lnTo>
                <a:lnTo>
                  <a:pt x="39105284" y="40347900"/>
                </a:lnTo>
                <a:lnTo>
                  <a:pt x="272796000" y="39956184"/>
                </a:lnTo>
                <a:lnTo>
                  <a:pt x="272796000" y="13057584"/>
                </a:lnTo>
                <a:lnTo>
                  <a:pt x="39105284" y="13449300"/>
                </a:lnTo>
                <a:lnTo>
                  <a:pt x="39105284" y="0"/>
                </a:lnTo>
                <a:close/>
                <a:moveTo>
                  <a:pt x="-2261783680" y="2290241204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 rot="0" flipH="0" flipV="1">
            <a:off x="8907599" y="4402449"/>
            <a:ext cx="536999" cy="105899"/>
          </a:xfrm>
          <a:custGeom>
            <a:pathLst>
              <a:path w="272796000" h="53797200">
                <a:moveTo>
                  <a:pt x="0" y="26964084"/>
                </a:moveTo>
                <a:lnTo>
                  <a:pt x="39105284" y="53797200"/>
                </a:lnTo>
                <a:lnTo>
                  <a:pt x="39105284" y="40347900"/>
                </a:lnTo>
                <a:lnTo>
                  <a:pt x="272796000" y="39956184"/>
                </a:lnTo>
                <a:lnTo>
                  <a:pt x="272796000" y="13057584"/>
                </a:lnTo>
                <a:lnTo>
                  <a:pt x="39105284" y="13449300"/>
                </a:lnTo>
                <a:lnTo>
                  <a:pt x="39105284" y="0"/>
                </a:lnTo>
                <a:close/>
                <a:moveTo>
                  <a:pt x="-2261783680" y="2290241204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 rot="0" flipH="0" flipV="1">
            <a:off x="8907599" y="4968297"/>
            <a:ext cx="536999" cy="105599"/>
          </a:xfrm>
          <a:custGeom>
            <a:pathLst>
              <a:path w="272796000" h="53644800">
                <a:moveTo>
                  <a:pt x="0" y="26909514"/>
                </a:moveTo>
                <a:lnTo>
                  <a:pt x="38994159" y="53644800"/>
                </a:lnTo>
                <a:lnTo>
                  <a:pt x="38994159" y="40233600"/>
                </a:lnTo>
                <a:lnTo>
                  <a:pt x="272796000" y="39711114"/>
                </a:lnTo>
                <a:lnTo>
                  <a:pt x="272796000" y="12888714"/>
                </a:lnTo>
                <a:lnTo>
                  <a:pt x="38994159" y="13411200"/>
                </a:lnTo>
                <a:lnTo>
                  <a:pt x="38994159" y="0"/>
                </a:lnTo>
                <a:close/>
                <a:moveTo>
                  <a:pt x="-1974430900" y="2577539414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 rot="0" flipH="0" flipV="1">
            <a:off x="8907599" y="4968297"/>
            <a:ext cx="536999" cy="105599"/>
          </a:xfrm>
          <a:custGeom>
            <a:pathLst>
              <a:path w="272796000" h="53644800">
                <a:moveTo>
                  <a:pt x="0" y="26909514"/>
                </a:moveTo>
                <a:lnTo>
                  <a:pt x="38994159" y="53644800"/>
                </a:lnTo>
                <a:lnTo>
                  <a:pt x="38994159" y="40233600"/>
                </a:lnTo>
                <a:lnTo>
                  <a:pt x="272796000" y="39711114"/>
                </a:lnTo>
                <a:lnTo>
                  <a:pt x="272796000" y="12888714"/>
                </a:lnTo>
                <a:lnTo>
                  <a:pt x="38994159" y="13411200"/>
                </a:lnTo>
                <a:lnTo>
                  <a:pt x="38994159" y="0"/>
                </a:lnTo>
                <a:close/>
                <a:moveTo>
                  <a:pt x="-1974430900" y="2577539414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1">
            <a:off x="7588299" y="3468125"/>
            <a:ext cx="1856999" cy="207599"/>
          </a:xfrm>
          <a:custGeom>
            <a:pathLst>
              <a:path w="943356000" h="105460800">
                <a:moveTo>
                  <a:pt x="943356000" y="105460800"/>
                </a:moveTo>
                <a:lnTo>
                  <a:pt x="59321700" y="105460800"/>
                </a:lnTo>
                <a:cubicBezTo>
                  <a:pt x="33839943" y="105460800"/>
                  <a:pt x="13182600" y="84803655"/>
                  <a:pt x="13182600" y="59321700"/>
                </a:cubicBezTo>
                <a:lnTo>
                  <a:pt x="13182600" y="26365200"/>
                </a:lnTo>
                <a:lnTo>
                  <a:pt x="0" y="26365200"/>
                </a:lnTo>
                <a:lnTo>
                  <a:pt x="26365200" y="0"/>
                </a:lnTo>
                <a:lnTo>
                  <a:pt x="52730400" y="26365200"/>
                </a:lnTo>
                <a:lnTo>
                  <a:pt x="39547800" y="26365200"/>
                </a:lnTo>
                <a:lnTo>
                  <a:pt x="39547800" y="59321700"/>
                </a:lnTo>
                <a:cubicBezTo>
                  <a:pt x="39547800" y="70242510"/>
                  <a:pt x="48400890" y="79095600"/>
                  <a:pt x="59321700" y="79095600"/>
                </a:cubicBezTo>
                <a:lnTo>
                  <a:pt x="943356000" y="79095600"/>
                </a:lnTo>
                <a:close/>
                <a:moveTo>
                  <a:pt x="-2093048900" y="1867268300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1">
            <a:off x="7588299" y="3468125"/>
            <a:ext cx="1856999" cy="207599"/>
          </a:xfrm>
          <a:custGeom>
            <a:pathLst>
              <a:path w="943356000" h="105460800">
                <a:moveTo>
                  <a:pt x="943356000" y="105460800"/>
                </a:moveTo>
                <a:lnTo>
                  <a:pt x="59321700" y="105460800"/>
                </a:lnTo>
                <a:cubicBezTo>
                  <a:pt x="33839943" y="105460800"/>
                  <a:pt x="13182600" y="84803655"/>
                  <a:pt x="13182600" y="59321700"/>
                </a:cubicBezTo>
                <a:lnTo>
                  <a:pt x="13182600" y="26365200"/>
                </a:lnTo>
                <a:lnTo>
                  <a:pt x="0" y="26365200"/>
                </a:lnTo>
                <a:lnTo>
                  <a:pt x="26365200" y="0"/>
                </a:lnTo>
                <a:lnTo>
                  <a:pt x="52730400" y="26365200"/>
                </a:lnTo>
                <a:lnTo>
                  <a:pt x="39547800" y="26365200"/>
                </a:lnTo>
                <a:lnTo>
                  <a:pt x="39547800" y="59321700"/>
                </a:lnTo>
                <a:cubicBezTo>
                  <a:pt x="39547800" y="70242510"/>
                  <a:pt x="48400890" y="79095600"/>
                  <a:pt x="59321700" y="79095600"/>
                </a:cubicBezTo>
                <a:lnTo>
                  <a:pt x="943356000" y="79095600"/>
                </a:lnTo>
                <a:close/>
                <a:moveTo>
                  <a:pt x="-2093048900" y="1867268300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1">
            <a:off x="445924" y="1186825"/>
            <a:ext cx="7172699" cy="5060099"/>
          </a:xfrm>
          <a:custGeom>
            <a:pathLst>
              <a:path w="7172699" h="5060099">
                <a:moveTo>
                  <a:pt x="0" y="5060099"/>
                </a:moveTo>
                <a:lnTo>
                  <a:pt x="7172699" y="5060099"/>
                </a:lnTo>
                <a:lnTo>
                  <a:pt x="7172699" y="0"/>
                </a:lnTo>
                <a:lnTo>
                  <a:pt x="0" y="0"/>
                </a:lnTo>
                <a:close/>
                <a:moveTo>
                  <a:pt x="740899" y="62469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Rectangle 479"/>
          <p:cNvSpPr/>
          <p:nvPr/>
        </p:nvSpPr>
        <p:spPr>
          <a:xfrm rot="0" flipH="0" flipV="0">
            <a:off x="407975" y="350085"/>
            <a:ext cx="2055113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Johdanto</a:t>
            </a:r>
          </a:p>
        </p:txBody>
      </p:sp>
      <p:sp>
        <p:nvSpPr>
          <p:cNvPr id="480" name="Rectangle 480"/>
          <p:cNvSpPr/>
          <p:nvPr/>
        </p:nvSpPr>
        <p:spPr>
          <a:xfrm rot="0" flipH="0" flipV="0">
            <a:off x="528325" y="6483462"/>
            <a:ext cx="1102811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72185" algn="l"/>
                <a:tab pos="10710488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12/19</a:t>
            </a:r>
          </a:p>
        </p:txBody>
      </p:sp>
      <p:sp>
        <p:nvSpPr>
          <p:cNvPr id="481" name="Rectangle 481"/>
          <p:cNvSpPr/>
          <p:nvPr/>
        </p:nvSpPr>
        <p:spPr>
          <a:xfrm rot="0" flipH="0" flipV="0">
            <a:off x="9530326" y="3346726"/>
            <a:ext cx="1257530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1F497D"/>
                </a:solidFill>
                <a:latin typeface="Arial" pitchFamily="0" charset="1"/>
              </a:rPr>
              <a:t>Drift </a:t>
            </a:r>
            <a:r>
              <a:rPr lang="en-US" sz="1800" baseline="0" b="0" i="0" dirty="0" spc="0">
                <a:solidFill>
                  <a:srgbClr val="1F497D"/>
                </a:solidFill>
                <a:latin typeface="Arial" pitchFamily="0" charset="1"/>
              </a:rPr>
              <a:t>spaces</a:t>
            </a:r>
          </a:p>
        </p:txBody>
      </p:sp>
      <p:sp>
        <p:nvSpPr>
          <p:cNvPr id="482" name="Rectangle 482"/>
          <p:cNvSpPr/>
          <p:nvPr/>
        </p:nvSpPr>
        <p:spPr>
          <a:xfrm rot="0" flipH="0" flipV="0">
            <a:off x="9530326" y="3742966"/>
            <a:ext cx="1638299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0000"/>
                </a:solidFill>
                <a:latin typeface="Arial" pitchFamily="0" charset="1"/>
              </a:rPr>
              <a:t>Dipole</a:t>
            </a:r>
            <a:r>
              <a:rPr lang="en-US" sz="1800" baseline="0" b="0" i="0" dirty="0" spc="0">
                <a:solidFill>
                  <a:srgbClr val="FF0000"/>
                </a:solidFill>
                <a:latin typeface="Arial" pitchFamily="0" charset="1"/>
              </a:rPr>
              <a:t> magnets</a:t>
            </a:r>
          </a:p>
        </p:txBody>
      </p:sp>
      <p:sp>
        <p:nvSpPr>
          <p:cNvPr id="483" name="Rectangle 483"/>
          <p:cNvSpPr/>
          <p:nvPr/>
        </p:nvSpPr>
        <p:spPr>
          <a:xfrm rot="0" flipH="0" flipV="0">
            <a:off x="9530326" y="4017286"/>
            <a:ext cx="2222714" cy="8364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0000"/>
                </a:solidFill>
                <a:latin typeface="Arial" pitchFamily="0" charset="1"/>
              </a:rPr>
              <a:t>to bend the beam</a:t>
            </a:r>
          </a:p>
          <a:p>
            <a:pPr marL="0">
              <a:lnSpc>
                <a:spcPts val="2400"/>
              </a:lnSpc>
            </a:pPr>
            <a:r>
              <a:rPr lang="en-US" sz="1800" baseline="0" b="0" i="0" dirty="0" spc="0">
                <a:solidFill>
                  <a:srgbClr val="0000FF"/>
                </a:solidFill>
                <a:latin typeface="Arial" pitchFamily="0" charset="1"/>
              </a:rPr>
              <a:t>Quadrupole </a:t>
            </a:r>
            <a:r>
              <a:rPr lang="en-US" sz="1800" baseline="0" b="0" i="0" dirty="0" spc="0">
                <a:solidFill>
                  <a:srgbClr val="0000FF"/>
                </a:solidFill>
                <a:latin typeface="Arial" pitchFamily="0" charset="1"/>
              </a:rPr>
              <a:t>magnets</a:t>
            </a:r>
          </a:p>
          <a:p>
            <a:pPr marL="0">
              <a:lnSpc>
                <a:spcPts val="2159"/>
              </a:lnSpc>
            </a:pPr>
            <a:r>
              <a:rPr lang="en-US" sz="1800" baseline="0" b="0" i="0" dirty="0" spc="0">
                <a:solidFill>
                  <a:srgbClr val="0000FF"/>
                </a:solidFill>
                <a:latin typeface="Arial" pitchFamily="0" charset="1"/>
              </a:rPr>
              <a:t>to focus the beam</a:t>
            </a:r>
          </a:p>
        </p:txBody>
      </p:sp>
      <p:sp>
        <p:nvSpPr>
          <p:cNvPr id="484" name="Rectangle 484"/>
          <p:cNvSpPr/>
          <p:nvPr/>
        </p:nvSpPr>
        <p:spPr>
          <a:xfrm rot="0" flipH="0" flipV="0">
            <a:off x="9530326" y="4901206"/>
            <a:ext cx="1206093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38761D"/>
                </a:solidFill>
                <a:latin typeface="Arial" pitchFamily="0" charset="1"/>
              </a:rPr>
              <a:t>RF cavities</a:t>
            </a:r>
          </a:p>
        </p:txBody>
      </p:sp>
      <p:sp>
        <p:nvSpPr>
          <p:cNvPr id="485" name="Rectangle 485"/>
          <p:cNvSpPr/>
          <p:nvPr/>
        </p:nvSpPr>
        <p:spPr>
          <a:xfrm rot="0" flipH="0" flipV="0">
            <a:off x="9530326" y="5175525"/>
            <a:ext cx="2323947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38761D"/>
                </a:solidFill>
                <a:latin typeface="Arial" pitchFamily="0" charset="1"/>
              </a:rPr>
              <a:t>to accelerate the beam</a:t>
            </a:r>
          </a:p>
        </p:txBody>
      </p:sp>
      <p:sp>
        <p:nvSpPr>
          <p:cNvPr id="486" name="Rectangle 486"/>
          <p:cNvSpPr/>
          <p:nvPr/>
        </p:nvSpPr>
        <p:spPr>
          <a:xfrm rot="0" flipH="0" flipV="0">
            <a:off x="3908968" y="6484914"/>
            <a:ext cx="4286630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  <p:sp>
        <p:nvSpPr>
          <p:cNvPr id="487" name="Rectangle 487"/>
          <p:cNvSpPr/>
          <p:nvPr/>
        </p:nvSpPr>
        <p:spPr>
          <a:xfrm rot="0" flipH="0" flipV="0">
            <a:off x="445925" y="1199795"/>
            <a:ext cx="2318981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Kiihdytinfysiikka</a:t>
            </a:r>
          </a:p>
        </p:txBody>
      </p:sp>
      <p:sp>
        <p:nvSpPr>
          <p:cNvPr id="488" name="Rectangle 488"/>
          <p:cNvSpPr/>
          <p:nvPr/>
        </p:nvSpPr>
        <p:spPr>
          <a:xfrm rot="0" flipH="0" flipV="0">
            <a:off x="528808" y="1961952"/>
            <a:ext cx="545537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Hiukkasen näkökulmasta kiihdytin on sekvenssi</a:t>
            </a:r>
          </a:p>
        </p:txBody>
      </p:sp>
      <p:sp>
        <p:nvSpPr>
          <p:cNvPr id="489" name="Rectangle 489"/>
          <p:cNvSpPr/>
          <p:nvPr/>
        </p:nvSpPr>
        <p:spPr>
          <a:xfrm rot="0" flipH="0" flipV="0">
            <a:off x="986008" y="2604446"/>
            <a:ext cx="644638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ajautumat: ei ulkoisia kenttiä, hiukkaset kulkevat suoraan</a:t>
            </a:r>
          </a:p>
        </p:txBody>
      </p:sp>
      <p:sp>
        <p:nvSpPr>
          <p:cNvPr id="490" name="Rectangle 490"/>
          <p:cNvSpPr/>
          <p:nvPr/>
        </p:nvSpPr>
        <p:spPr>
          <a:xfrm rot="0" flipH="0" flipV="0">
            <a:off x="986008" y="3246939"/>
            <a:ext cx="564213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magneettikentät: muuttavat hiukkasten lentorataa</a:t>
            </a:r>
          </a:p>
        </p:txBody>
      </p:sp>
      <p:sp>
        <p:nvSpPr>
          <p:cNvPr id="491" name="Rectangle 491"/>
          <p:cNvSpPr/>
          <p:nvPr/>
        </p:nvSpPr>
        <p:spPr>
          <a:xfrm rot="0" flipH="0" flipV="0">
            <a:off x="1443208" y="3889432"/>
            <a:ext cx="249220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dipolit ja kvadrupolit</a:t>
            </a:r>
          </a:p>
        </p:txBody>
      </p:sp>
      <p:sp>
        <p:nvSpPr>
          <p:cNvPr id="492" name="Rectangle 492"/>
          <p:cNvSpPr/>
          <p:nvPr/>
        </p:nvSpPr>
        <p:spPr>
          <a:xfrm rot="0" flipH="0" flipV="0">
            <a:off x="986008" y="4531925"/>
            <a:ext cx="509317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sähkökentät: muuttavat hiukkasten energiaa</a:t>
            </a:r>
          </a:p>
        </p:txBody>
      </p:sp>
      <p:sp>
        <p:nvSpPr>
          <p:cNvPr id="493" name="Rectangle 493"/>
          <p:cNvSpPr/>
          <p:nvPr/>
        </p:nvSpPr>
        <p:spPr>
          <a:xfrm rot="0" flipH="0" flipV="0">
            <a:off x="1443208" y="5174418"/>
            <a:ext cx="241233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radiotaajuusontelot</a:t>
            </a:r>
          </a:p>
        </p:txBody>
      </p:sp>
      <p:sp>
        <p:nvSpPr>
          <p:cNvPr id="494" name="Rectangle 494"/>
          <p:cNvSpPr/>
          <p:nvPr/>
        </p:nvSpPr>
        <p:spPr>
          <a:xfrm rot="0" flipH="0" flipV="0">
            <a:off x="528808" y="5816911"/>
            <a:ext cx="415403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Hila - tärkeimpien elementtien sarja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95" name="Freeform 495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Freeform 498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9" name="Picture 126"/>
          <p:cNvPicPr>
            <a:picLocks noChangeAspect="0" noChangeArrowheads="1"/>
          </p:cNvPicPr>
          <p:nvPr/>
        </p:nvPicPr>
        <p:blipFill>
          <a:blip r:embed="rId4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500" name="Freeform 500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Freeform 501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Freeform 506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Freeform 50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8" name="Picture 508"/>
          <p:cNvPicPr>
            <a:picLocks noChangeAspect="0" noChangeArrowheads="1"/>
          </p:cNvPicPr>
          <p:nvPr/>
        </p:nvPicPr>
        <p:blipFill>
          <a:blip r:embed="rId5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29487" y="3352898"/>
            <a:ext cx="9162512" cy="2274938"/>
          </a:xfrm>
          <a:prstGeom prst="rect">
            <a:avLst/>
          </a:prstGeom>
          <a:noFill/>
          <a:extLst/>
        </p:spPr>
      </p:pic>
      <p:pic>
        <p:nvPicPr>
          <p:cNvPr id="509" name="Picture 509"/>
          <p:cNvPicPr>
            <a:picLocks noChangeAspect="0" noChangeArrowheads="1"/>
          </p:cNvPicPr>
          <p:nvPr/>
        </p:nvPicPr>
        <p:blipFill>
          <a:blip r:embed="rId5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78005" y="3352898"/>
            <a:ext cx="25400" cy="25400"/>
          </a:xfrm>
          <a:prstGeom prst="rect">
            <a:avLst/>
          </a:prstGeom>
          <a:noFill/>
          <a:extLst/>
        </p:spPr>
      </p:pic>
      <p:sp>
        <p:nvSpPr>
          <p:cNvPr id="510" name="Freeform 510"/>
          <p:cNvSpPr/>
          <p:nvPr/>
        </p:nvSpPr>
        <p:spPr>
          <a:xfrm rot="0" flipH="0" flipV="1">
            <a:off x="1958668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613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852" y="42468998"/>
                  <a:pt x="38747402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1676434131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1">
            <a:off x="1958668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613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852" y="42468998"/>
                  <a:pt x="38747402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1676434131" y="3074533871"/>
                </a:moveTo>
              </a:path>
            </a:pathLst>
          </a:custGeom>
          <a:noFill/>
          <a:ln w="38099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 rot="0" flipH="0" flipV="1">
            <a:off x="4292298" y="4465240"/>
            <a:ext cx="520833" cy="1586992"/>
          </a:xfrm>
          <a:custGeom>
            <a:pathLst>
              <a:path w="264583465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3" y="806192229"/>
                </a:cubicBezTo>
                <a:lnTo>
                  <a:pt x="132291733" y="806192229"/>
                </a:lnTo>
                <a:cubicBezTo>
                  <a:pt x="167377665" y="806192229"/>
                  <a:pt x="201026514" y="763723231"/>
                  <a:pt x="225835964" y="688128068"/>
                </a:cubicBezTo>
                <a:cubicBezTo>
                  <a:pt x="250645612" y="612532906"/>
                  <a:pt x="264583465" y="510003821"/>
                  <a:pt x="264583465" y="403096214"/>
                </a:cubicBezTo>
                <a:lnTo>
                  <a:pt x="264583465" y="403096214"/>
                </a:lnTo>
                <a:cubicBezTo>
                  <a:pt x="264583465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601" y="0"/>
                  <a:pt x="63556753" y="42468998"/>
                  <a:pt x="38747303" y="118064161"/>
                </a:cubicBezTo>
                <a:cubicBezTo>
                  <a:pt x="13937654" y="193659323"/>
                  <a:pt x="0" y="296188407"/>
                  <a:pt x="0" y="403096214"/>
                </a:cubicBezTo>
                <a:close/>
                <a:moveTo>
                  <a:pt x="490950051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1">
            <a:off x="4292298" y="4465240"/>
            <a:ext cx="520833" cy="1586992"/>
          </a:xfrm>
          <a:custGeom>
            <a:pathLst>
              <a:path w="264583465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3" y="806192229"/>
                </a:cubicBezTo>
                <a:lnTo>
                  <a:pt x="132291733" y="806192229"/>
                </a:lnTo>
                <a:cubicBezTo>
                  <a:pt x="167377665" y="806192229"/>
                  <a:pt x="201026514" y="763723231"/>
                  <a:pt x="225835964" y="688128068"/>
                </a:cubicBezTo>
                <a:cubicBezTo>
                  <a:pt x="250645612" y="612532906"/>
                  <a:pt x="264583465" y="510003821"/>
                  <a:pt x="264583465" y="403096214"/>
                </a:cubicBezTo>
                <a:lnTo>
                  <a:pt x="264583465" y="403096214"/>
                </a:lnTo>
                <a:cubicBezTo>
                  <a:pt x="264583465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601" y="0"/>
                  <a:pt x="63556753" y="42468998"/>
                  <a:pt x="38747303" y="118064161"/>
                </a:cubicBezTo>
                <a:cubicBezTo>
                  <a:pt x="13937654" y="193659323"/>
                  <a:pt x="0" y="296188407"/>
                  <a:pt x="0" y="403096214"/>
                </a:cubicBezTo>
                <a:close/>
                <a:moveTo>
                  <a:pt x="490950051" y="3074533871"/>
                </a:moveTo>
              </a:path>
            </a:pathLst>
          </a:custGeom>
          <a:noFill/>
          <a:ln w="38099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1">
            <a:off x="2776756" y="4465240"/>
            <a:ext cx="520833" cy="1586992"/>
          </a:xfrm>
          <a:custGeom>
            <a:pathLst>
              <a:path w="2645833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3" y="806192229"/>
                </a:cubicBezTo>
                <a:lnTo>
                  <a:pt x="132291733" y="806192229"/>
                </a:lnTo>
                <a:cubicBezTo>
                  <a:pt x="167377665" y="806192229"/>
                  <a:pt x="201026613" y="763723231"/>
                  <a:pt x="225836063" y="688128068"/>
                </a:cubicBezTo>
                <a:cubicBezTo>
                  <a:pt x="250645612" y="612532906"/>
                  <a:pt x="264583366" y="510003821"/>
                  <a:pt x="264583366" y="403096214"/>
                </a:cubicBezTo>
                <a:lnTo>
                  <a:pt x="264583366" y="403096214"/>
                </a:lnTo>
                <a:cubicBezTo>
                  <a:pt x="2645833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852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1260845383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1">
            <a:off x="2776756" y="4465240"/>
            <a:ext cx="520833" cy="1586992"/>
          </a:xfrm>
          <a:custGeom>
            <a:pathLst>
              <a:path w="2645833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3" y="806192229"/>
                </a:cubicBezTo>
                <a:lnTo>
                  <a:pt x="132291733" y="806192229"/>
                </a:lnTo>
                <a:cubicBezTo>
                  <a:pt x="167377665" y="806192229"/>
                  <a:pt x="201026613" y="763723231"/>
                  <a:pt x="225836063" y="688128068"/>
                </a:cubicBezTo>
                <a:cubicBezTo>
                  <a:pt x="250645612" y="612532906"/>
                  <a:pt x="264583366" y="510003821"/>
                  <a:pt x="264583366" y="403096214"/>
                </a:cubicBezTo>
                <a:lnTo>
                  <a:pt x="264583366" y="403096214"/>
                </a:lnTo>
                <a:cubicBezTo>
                  <a:pt x="2645833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852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1260845383" y="3074533871"/>
                </a:move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 rot="0" flipH="0" flipV="1">
            <a:off x="3475300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712" y="763723231"/>
                  <a:pt x="225836162" y="688128068"/>
                </a:cubicBezTo>
                <a:cubicBezTo>
                  <a:pt x="250645612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952" y="42468998"/>
                  <a:pt x="38747502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905985059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1">
            <a:off x="3475300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712" y="763723231"/>
                  <a:pt x="225836162" y="688128068"/>
                </a:cubicBezTo>
                <a:cubicBezTo>
                  <a:pt x="250645612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952" y="42468998"/>
                  <a:pt x="38747502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905985059" y="3074533871"/>
                </a:move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Freeform 518"/>
          <p:cNvSpPr/>
          <p:nvPr/>
        </p:nvSpPr>
        <p:spPr>
          <a:xfrm rot="0" flipH="0" flipV="1">
            <a:off x="6625928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228" y="806192229"/>
                  <a:pt x="132291931" y="806192229"/>
                </a:cubicBezTo>
                <a:lnTo>
                  <a:pt x="132291931" y="806192229"/>
                </a:lnTo>
                <a:cubicBezTo>
                  <a:pt x="167377666" y="806192229"/>
                  <a:pt x="201026713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634" y="0"/>
                  <a:pt x="132291931" y="0"/>
                </a:cubicBezTo>
                <a:lnTo>
                  <a:pt x="132291931" y="0"/>
                </a:lnTo>
                <a:cubicBezTo>
                  <a:pt x="97205800" y="0"/>
                  <a:pt x="63556753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-694533830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Freeform 519"/>
          <p:cNvSpPr/>
          <p:nvPr/>
        </p:nvSpPr>
        <p:spPr>
          <a:xfrm rot="0" flipH="0" flipV="1">
            <a:off x="6625928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228" y="806192229"/>
                  <a:pt x="132291931" y="806192229"/>
                </a:cubicBezTo>
                <a:lnTo>
                  <a:pt x="132291931" y="806192229"/>
                </a:lnTo>
                <a:cubicBezTo>
                  <a:pt x="167377666" y="806192229"/>
                  <a:pt x="201026713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634" y="0"/>
                  <a:pt x="132291931" y="0"/>
                </a:cubicBezTo>
                <a:lnTo>
                  <a:pt x="132291931" y="0"/>
                </a:lnTo>
                <a:cubicBezTo>
                  <a:pt x="97205800" y="0"/>
                  <a:pt x="63556753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-694533830" y="3074533871"/>
                </a:moveTo>
              </a:path>
            </a:pathLst>
          </a:custGeom>
          <a:noFill/>
          <a:ln w="38099" cap="flat" cmpd="sng">
            <a:solidFill>
              <a:srgbClr val="0000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Freeform 520"/>
          <p:cNvSpPr/>
          <p:nvPr/>
        </p:nvSpPr>
        <p:spPr>
          <a:xfrm rot="0" flipH="0" flipV="1">
            <a:off x="5110386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514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952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75361403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Freeform 521"/>
          <p:cNvSpPr/>
          <p:nvPr/>
        </p:nvSpPr>
        <p:spPr>
          <a:xfrm rot="0" flipH="0" flipV="1">
            <a:off x="5110386" y="4465240"/>
            <a:ext cx="520833" cy="1586992"/>
          </a:xfrm>
          <a:custGeom>
            <a:pathLst>
              <a:path w="264583466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30" y="806192229"/>
                  <a:pt x="132291733" y="806192229"/>
                </a:cubicBezTo>
                <a:lnTo>
                  <a:pt x="132291733" y="806192229"/>
                </a:lnTo>
                <a:cubicBezTo>
                  <a:pt x="167377666" y="806192229"/>
                  <a:pt x="201026514" y="763723231"/>
                  <a:pt x="225836163" y="688128068"/>
                </a:cubicBezTo>
                <a:cubicBezTo>
                  <a:pt x="250645613" y="612532906"/>
                  <a:pt x="264583466" y="510003821"/>
                  <a:pt x="264583466" y="403096214"/>
                </a:cubicBezTo>
                <a:lnTo>
                  <a:pt x="264583466" y="403096214"/>
                </a:lnTo>
                <a:cubicBezTo>
                  <a:pt x="264583466" y="180472357"/>
                  <a:pt x="205354436" y="0"/>
                  <a:pt x="132291733" y="0"/>
                </a:cubicBezTo>
                <a:lnTo>
                  <a:pt x="132291733" y="0"/>
                </a:lnTo>
                <a:cubicBezTo>
                  <a:pt x="97205800" y="0"/>
                  <a:pt x="63556952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75361403" y="3074533871"/>
                </a:move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1">
            <a:off x="5808930" y="4465240"/>
            <a:ext cx="520833" cy="1586992"/>
          </a:xfrm>
          <a:custGeom>
            <a:pathLst>
              <a:path w="264583465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2" y="806192229"/>
                </a:cubicBezTo>
                <a:lnTo>
                  <a:pt x="132291732" y="806192229"/>
                </a:lnTo>
                <a:cubicBezTo>
                  <a:pt x="167377665" y="806192229"/>
                  <a:pt x="201026514" y="763723231"/>
                  <a:pt x="225836162" y="688128068"/>
                </a:cubicBezTo>
                <a:cubicBezTo>
                  <a:pt x="250645612" y="612532906"/>
                  <a:pt x="264583465" y="510003821"/>
                  <a:pt x="264583465" y="403096214"/>
                </a:cubicBezTo>
                <a:lnTo>
                  <a:pt x="264583465" y="403096214"/>
                </a:lnTo>
                <a:cubicBezTo>
                  <a:pt x="264583465" y="180472357"/>
                  <a:pt x="205354436" y="0"/>
                  <a:pt x="132291732" y="0"/>
                </a:cubicBezTo>
                <a:lnTo>
                  <a:pt x="132291732" y="0"/>
                </a:lnTo>
                <a:cubicBezTo>
                  <a:pt x="97205800" y="0"/>
                  <a:pt x="63556753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-279499021" y="307453387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1">
            <a:off x="5808930" y="4465240"/>
            <a:ext cx="520833" cy="1586992"/>
          </a:xfrm>
          <a:custGeom>
            <a:pathLst>
              <a:path w="264583465" h="806192229">
                <a:moveTo>
                  <a:pt x="0" y="403096214"/>
                </a:moveTo>
                <a:lnTo>
                  <a:pt x="0" y="403096214"/>
                </a:lnTo>
                <a:cubicBezTo>
                  <a:pt x="0" y="625719871"/>
                  <a:pt x="59229029" y="806192229"/>
                  <a:pt x="132291732" y="806192229"/>
                </a:cubicBezTo>
                <a:lnTo>
                  <a:pt x="132291732" y="806192229"/>
                </a:lnTo>
                <a:cubicBezTo>
                  <a:pt x="167377665" y="806192229"/>
                  <a:pt x="201026514" y="763723231"/>
                  <a:pt x="225836162" y="688128068"/>
                </a:cubicBezTo>
                <a:cubicBezTo>
                  <a:pt x="250645612" y="612532906"/>
                  <a:pt x="264583465" y="510003821"/>
                  <a:pt x="264583465" y="403096214"/>
                </a:cubicBezTo>
                <a:lnTo>
                  <a:pt x="264583465" y="403096214"/>
                </a:lnTo>
                <a:cubicBezTo>
                  <a:pt x="264583465" y="180472357"/>
                  <a:pt x="205354436" y="0"/>
                  <a:pt x="132291732" y="0"/>
                </a:cubicBezTo>
                <a:lnTo>
                  <a:pt x="132291732" y="0"/>
                </a:lnTo>
                <a:cubicBezTo>
                  <a:pt x="97205800" y="0"/>
                  <a:pt x="63556753" y="42468998"/>
                  <a:pt x="38747303" y="118064161"/>
                </a:cubicBezTo>
                <a:cubicBezTo>
                  <a:pt x="13937853" y="193659323"/>
                  <a:pt x="0" y="296188407"/>
                  <a:pt x="0" y="403096214"/>
                </a:cubicBezTo>
                <a:close/>
                <a:moveTo>
                  <a:pt x="-279499021" y="3074533871"/>
                </a:move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Freeform 524"/>
          <p:cNvSpPr/>
          <p:nvPr/>
        </p:nvSpPr>
        <p:spPr>
          <a:xfrm rot="0" flipH="0" flipV="1">
            <a:off x="2728561" y="4221511"/>
            <a:ext cx="367373" cy="1991878"/>
          </a:xfrm>
          <a:custGeom>
            <a:pathLst>
              <a:path w="186625805" h="1011874286">
                <a:moveTo>
                  <a:pt x="0" y="1011874286"/>
                </a:moveTo>
                <a:lnTo>
                  <a:pt x="186625805" y="1011874286"/>
                </a:lnTo>
                <a:lnTo>
                  <a:pt x="186625805" y="0"/>
                </a:lnTo>
                <a:lnTo>
                  <a:pt x="0" y="0"/>
                </a:lnTo>
                <a:close/>
                <a:moveTo>
                  <a:pt x="758418104" y="3156401842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 rot="0" flipH="0" flipV="1">
            <a:off x="3687537" y="4329787"/>
            <a:ext cx="426277" cy="1883681"/>
          </a:xfrm>
          <a:custGeom>
            <a:pathLst>
              <a:path w="216548891" h="956910273">
                <a:moveTo>
                  <a:pt x="0" y="956910273"/>
                </a:moveTo>
                <a:lnTo>
                  <a:pt x="216548891" y="956910273"/>
                </a:lnTo>
                <a:lnTo>
                  <a:pt x="216548891" y="0"/>
                </a:lnTo>
                <a:lnTo>
                  <a:pt x="0" y="0"/>
                </a:lnTo>
                <a:close/>
                <a:moveTo>
                  <a:pt x="326262405" y="3156441926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Freeform 526"/>
          <p:cNvSpPr/>
          <p:nvPr/>
        </p:nvSpPr>
        <p:spPr>
          <a:xfrm rot="0" flipH="0" flipV="1">
            <a:off x="4991969" y="4221511"/>
            <a:ext cx="426277" cy="1991878"/>
          </a:xfrm>
          <a:custGeom>
            <a:pathLst>
              <a:path w="216549089" h="1011874286">
                <a:moveTo>
                  <a:pt x="0" y="1011874286"/>
                </a:moveTo>
                <a:lnTo>
                  <a:pt x="216549089" y="1011874286"/>
                </a:lnTo>
                <a:lnTo>
                  <a:pt x="216549089" y="0"/>
                </a:lnTo>
                <a:lnTo>
                  <a:pt x="0" y="0"/>
                </a:lnTo>
                <a:close/>
                <a:moveTo>
                  <a:pt x="-391392965" y="3156401842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Freeform 527"/>
          <p:cNvSpPr/>
          <p:nvPr/>
        </p:nvSpPr>
        <p:spPr>
          <a:xfrm rot="0" flipH="0" flipV="1">
            <a:off x="6009932" y="4262711"/>
            <a:ext cx="367373" cy="1991878"/>
          </a:xfrm>
          <a:custGeom>
            <a:pathLst>
              <a:path w="186625905" h="1011874286">
                <a:moveTo>
                  <a:pt x="0" y="1011874286"/>
                </a:moveTo>
                <a:lnTo>
                  <a:pt x="186625905" y="1011874286"/>
                </a:lnTo>
                <a:lnTo>
                  <a:pt x="186625905" y="0"/>
                </a:lnTo>
                <a:lnTo>
                  <a:pt x="0" y="0"/>
                </a:lnTo>
                <a:close/>
                <a:moveTo>
                  <a:pt x="-887588514" y="3177331243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Freeform 528"/>
          <p:cNvSpPr/>
          <p:nvPr/>
        </p:nvSpPr>
        <p:spPr>
          <a:xfrm rot="0" flipH="0" flipV="1">
            <a:off x="2728579" y="4221577"/>
            <a:ext cx="367373" cy="1991878"/>
          </a:xfrm>
          <a:custGeom>
            <a:pathLst>
              <a:path w="186625904" h="1011874286">
                <a:moveTo>
                  <a:pt x="0" y="1011874286"/>
                </a:moveTo>
                <a:lnTo>
                  <a:pt x="186625904" y="1011874286"/>
                </a:lnTo>
                <a:lnTo>
                  <a:pt x="186625904" y="0"/>
                </a:lnTo>
                <a:lnTo>
                  <a:pt x="0" y="0"/>
                </a:lnTo>
                <a:close/>
                <a:moveTo>
                  <a:pt x="758442710" y="3156435378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Freeform 529"/>
          <p:cNvSpPr/>
          <p:nvPr/>
        </p:nvSpPr>
        <p:spPr>
          <a:xfrm rot="0" flipH="0" flipV="1">
            <a:off x="3687502" y="4329754"/>
            <a:ext cx="426277" cy="1883681"/>
          </a:xfrm>
          <a:custGeom>
            <a:pathLst>
              <a:path w="216548891" h="956910274">
                <a:moveTo>
                  <a:pt x="0" y="956910274"/>
                </a:moveTo>
                <a:lnTo>
                  <a:pt x="216548891" y="956910274"/>
                </a:lnTo>
                <a:lnTo>
                  <a:pt x="216548891" y="0"/>
                </a:lnTo>
                <a:lnTo>
                  <a:pt x="0" y="0"/>
                </a:lnTo>
                <a:close/>
                <a:moveTo>
                  <a:pt x="326263595" y="315642505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Freeform 530"/>
          <p:cNvSpPr/>
          <p:nvPr/>
        </p:nvSpPr>
        <p:spPr>
          <a:xfrm rot="0" flipH="0" flipV="1">
            <a:off x="4991969" y="4221577"/>
            <a:ext cx="426277" cy="1991878"/>
          </a:xfrm>
          <a:custGeom>
            <a:pathLst>
              <a:path w="216549089" h="1011874286">
                <a:moveTo>
                  <a:pt x="0" y="1011874286"/>
                </a:moveTo>
                <a:lnTo>
                  <a:pt x="216549089" y="1011874286"/>
                </a:lnTo>
                <a:lnTo>
                  <a:pt x="216549089" y="0"/>
                </a:lnTo>
                <a:lnTo>
                  <a:pt x="0" y="0"/>
                </a:lnTo>
                <a:close/>
                <a:moveTo>
                  <a:pt x="-391359429" y="3156435378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Freeform 531"/>
          <p:cNvSpPr/>
          <p:nvPr/>
        </p:nvSpPr>
        <p:spPr>
          <a:xfrm rot="0" flipH="0" flipV="1">
            <a:off x="6009932" y="4262761"/>
            <a:ext cx="367373" cy="1991878"/>
          </a:xfrm>
          <a:custGeom>
            <a:pathLst>
              <a:path w="186625905" h="1011874286">
                <a:moveTo>
                  <a:pt x="0" y="1011874286"/>
                </a:moveTo>
                <a:lnTo>
                  <a:pt x="186625905" y="1011874286"/>
                </a:lnTo>
                <a:lnTo>
                  <a:pt x="186625905" y="0"/>
                </a:lnTo>
                <a:lnTo>
                  <a:pt x="0" y="0"/>
                </a:lnTo>
                <a:close/>
                <a:moveTo>
                  <a:pt x="-887563312" y="317735644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Freeform 532"/>
          <p:cNvSpPr/>
          <p:nvPr/>
        </p:nvSpPr>
        <p:spPr>
          <a:xfrm rot="0" flipH="0" flipV="1">
            <a:off x="705790" y="5246125"/>
            <a:ext cx="7867377" cy="3099"/>
          </a:xfrm>
          <a:custGeom>
            <a:pathLst>
              <a:path w="7867377" h="3099">
                <a:moveTo>
                  <a:pt x="7867377" y="3099"/>
                </a:moveTo>
                <a:lnTo>
                  <a:pt x="0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Freeform 533"/>
          <p:cNvSpPr/>
          <p:nvPr/>
        </p:nvSpPr>
        <p:spPr>
          <a:xfrm rot="0" flipH="0" flipV="1">
            <a:off x="705790" y="5246125"/>
            <a:ext cx="7867377" cy="3099"/>
          </a:xfrm>
          <a:custGeom>
            <a:pathLst>
              <a:path w="7867377" h="3099">
                <a:moveTo>
                  <a:pt x="7867377" y="3099"/>
                </a:moveTo>
                <a:lnTo>
                  <a:pt x="0" y="0"/>
                </a:lnTo>
              </a:path>
            </a:pathLst>
          </a:custGeom>
          <a:noFill/>
          <a:ln w="38099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Freeform 534"/>
          <p:cNvSpPr/>
          <p:nvPr/>
        </p:nvSpPr>
        <p:spPr>
          <a:xfrm rot="0" flipH="0" flipV="1">
            <a:off x="5406045" y="4465240"/>
            <a:ext cx="627170" cy="7130"/>
          </a:xfrm>
          <a:custGeom>
            <a:pathLst>
              <a:path w="318602717" h="3622278">
                <a:moveTo>
                  <a:pt x="318602717" y="3622278"/>
                </a:moveTo>
                <a:lnTo>
                  <a:pt x="0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Freeform 535"/>
          <p:cNvSpPr/>
          <p:nvPr/>
        </p:nvSpPr>
        <p:spPr>
          <a:xfrm rot="0" flipH="0" flipV="1">
            <a:off x="5406045" y="4465240"/>
            <a:ext cx="627170" cy="7130"/>
          </a:xfrm>
          <a:custGeom>
            <a:pathLst>
              <a:path w="318602717" h="3622278">
                <a:moveTo>
                  <a:pt x="318602717" y="3622278"/>
                </a:moveTo>
                <a:lnTo>
                  <a:pt x="0" y="0"/>
                </a:ln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1">
            <a:off x="5406064" y="6023111"/>
            <a:ext cx="627170" cy="7130"/>
          </a:xfrm>
          <a:custGeom>
            <a:pathLst>
              <a:path w="318602518" h="3622278">
                <a:moveTo>
                  <a:pt x="318602518" y="3622278"/>
                </a:moveTo>
                <a:lnTo>
                  <a:pt x="0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1">
            <a:off x="5406064" y="6023111"/>
            <a:ext cx="627170" cy="7130"/>
          </a:xfrm>
          <a:custGeom>
            <a:pathLst>
              <a:path w="318602518" h="3622278">
                <a:moveTo>
                  <a:pt x="318602518" y="3622278"/>
                </a:moveTo>
                <a:lnTo>
                  <a:pt x="0" y="0"/>
                </a:ln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1">
            <a:off x="3072434" y="4465240"/>
            <a:ext cx="627170" cy="7130"/>
          </a:xfrm>
          <a:custGeom>
            <a:pathLst>
              <a:path w="318602519" h="3622278">
                <a:moveTo>
                  <a:pt x="318602519" y="3622278"/>
                </a:moveTo>
                <a:lnTo>
                  <a:pt x="0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1">
            <a:off x="3072434" y="4465240"/>
            <a:ext cx="627170" cy="7130"/>
          </a:xfrm>
          <a:custGeom>
            <a:pathLst>
              <a:path w="318602519" h="3622278">
                <a:moveTo>
                  <a:pt x="318602519" y="3622278"/>
                </a:moveTo>
                <a:lnTo>
                  <a:pt x="0" y="0"/>
                </a:ln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Freeform 540"/>
          <p:cNvSpPr/>
          <p:nvPr/>
        </p:nvSpPr>
        <p:spPr>
          <a:xfrm rot="0" flipH="0" flipV="1">
            <a:off x="3072434" y="6023129"/>
            <a:ext cx="627170" cy="7130"/>
          </a:xfrm>
          <a:custGeom>
            <a:pathLst>
              <a:path w="318602519" h="3622279">
                <a:moveTo>
                  <a:pt x="318602519" y="3622279"/>
                </a:moveTo>
                <a:lnTo>
                  <a:pt x="0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Freeform 541"/>
          <p:cNvSpPr/>
          <p:nvPr/>
        </p:nvSpPr>
        <p:spPr>
          <a:xfrm rot="0" flipH="0" flipV="1">
            <a:off x="3072434" y="6023129"/>
            <a:ext cx="627170" cy="7130"/>
          </a:xfrm>
          <a:custGeom>
            <a:pathLst>
              <a:path w="318602519" h="3622279">
                <a:moveTo>
                  <a:pt x="318602519" y="3622279"/>
                </a:moveTo>
                <a:lnTo>
                  <a:pt x="0" y="0"/>
                </a:lnTo>
              </a:path>
            </a:pathLst>
          </a:custGeom>
          <a:noFill/>
          <a:ln w="38099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1">
            <a:off x="1364921" y="4665998"/>
            <a:ext cx="6549195" cy="352008"/>
          </a:xfrm>
          <a:custGeom>
            <a:pathLst>
              <a:path w="6549195" h="352008">
                <a:moveTo>
                  <a:pt x="0" y="58692"/>
                </a:moveTo>
                <a:lnTo>
                  <a:pt x="849884" y="352008"/>
                </a:lnTo>
                <a:lnTo>
                  <a:pt x="2019765" y="0"/>
                </a:lnTo>
                <a:lnTo>
                  <a:pt x="3189609" y="303110"/>
                </a:lnTo>
                <a:lnTo>
                  <a:pt x="4349473" y="29346"/>
                </a:lnTo>
                <a:lnTo>
                  <a:pt x="5519317" y="264006"/>
                </a:lnTo>
                <a:lnTo>
                  <a:pt x="6549195" y="58692"/>
                </a:ln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1">
            <a:off x="1364921" y="4665998"/>
            <a:ext cx="6549195" cy="352008"/>
          </a:xfrm>
          <a:custGeom>
            <a:pathLst>
              <a:path w="6549195" h="352008">
                <a:moveTo>
                  <a:pt x="0" y="58692"/>
                </a:moveTo>
                <a:lnTo>
                  <a:pt x="849884" y="352008"/>
                </a:lnTo>
                <a:lnTo>
                  <a:pt x="2019765" y="0"/>
                </a:lnTo>
                <a:lnTo>
                  <a:pt x="3189609" y="303110"/>
                </a:lnTo>
                <a:lnTo>
                  <a:pt x="4349473" y="29346"/>
                </a:lnTo>
                <a:lnTo>
                  <a:pt x="5519317" y="264006"/>
                </a:lnTo>
                <a:lnTo>
                  <a:pt x="6549195" y="58692"/>
                </a:lnTo>
              </a:path>
            </a:pathLst>
          </a:custGeom>
          <a:noFill/>
          <a:ln w="38099" cap="flat" cmpd="sng">
            <a:solidFill>
              <a:srgbClr val="6AA84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1">
            <a:off x="445924" y="1186825"/>
            <a:ext cx="10294799" cy="3357599"/>
          </a:xfrm>
          <a:custGeom>
            <a:pathLst>
              <a:path w="10294799" h="3357599">
                <a:moveTo>
                  <a:pt x="0" y="3357599"/>
                </a:moveTo>
                <a:lnTo>
                  <a:pt x="10294799" y="3357599"/>
                </a:lnTo>
                <a:lnTo>
                  <a:pt x="10294799" y="0"/>
                </a:lnTo>
                <a:lnTo>
                  <a:pt x="0" y="0"/>
                </a:lnTo>
                <a:close/>
                <a:moveTo>
                  <a:pt x="740899" y="45444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1">
            <a:off x="9025174" y="3118361"/>
            <a:ext cx="2809101" cy="2848866"/>
          </a:xfrm>
          <a:custGeom>
            <a:pathLst>
              <a:path w="1427023593" h="1447224432">
                <a:moveTo>
                  <a:pt x="0" y="1447224432"/>
                </a:moveTo>
                <a:lnTo>
                  <a:pt x="1427023593" y="1447224432"/>
                </a:lnTo>
                <a:lnTo>
                  <a:pt x="1427023593" y="0"/>
                </a:lnTo>
                <a:lnTo>
                  <a:pt x="0" y="0"/>
                </a:lnTo>
                <a:close/>
                <a:moveTo>
                  <a:pt x="-3000661842" y="303135149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6" name="Picture 546"/>
          <p:cNvPicPr>
            <a:picLocks noChangeAspect="0" noChangeArrowheads="1"/>
          </p:cNvPicPr>
          <p:nvPr/>
        </p:nvPicPr>
        <p:blipFill>
          <a:blip r:embed="rId5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012475" y="3105661"/>
            <a:ext cx="2834501" cy="2874266"/>
          </a:xfrm>
          <a:prstGeom prst="rect">
            <a:avLst/>
          </a:prstGeom>
          <a:noFill/>
          <a:extLst/>
        </p:spPr>
      </p:pic>
      <p:sp>
        <p:nvSpPr>
          <p:cNvPr id="547" name="Rectangle 547"/>
          <p:cNvSpPr/>
          <p:nvPr/>
        </p:nvSpPr>
        <p:spPr>
          <a:xfrm rot="0" flipH="0" flipV="0">
            <a:off x="407975" y="350085"/>
            <a:ext cx="2055113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Johdanto</a:t>
            </a:r>
          </a:p>
        </p:txBody>
      </p:sp>
      <p:sp>
        <p:nvSpPr>
          <p:cNvPr id="548" name="Rectangle 548"/>
          <p:cNvSpPr/>
          <p:nvPr/>
        </p:nvSpPr>
        <p:spPr>
          <a:xfrm rot="0" flipH="0" flipV="0">
            <a:off x="528325" y="6483462"/>
            <a:ext cx="1102811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10488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13/19</a:t>
            </a:r>
          </a:p>
        </p:txBody>
      </p:sp>
      <p:sp>
        <p:nvSpPr>
          <p:cNvPr id="549" name="Rectangle 549"/>
          <p:cNvSpPr/>
          <p:nvPr/>
        </p:nvSpPr>
        <p:spPr>
          <a:xfrm rot="0" flipH="0" flipV="0">
            <a:off x="445925" y="1199795"/>
            <a:ext cx="3421659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Hiukkassuihkun optiikka</a:t>
            </a:r>
          </a:p>
        </p:txBody>
      </p:sp>
      <p:sp>
        <p:nvSpPr>
          <p:cNvPr id="550" name="Rectangle 550"/>
          <p:cNvSpPr/>
          <p:nvPr/>
        </p:nvSpPr>
        <p:spPr>
          <a:xfrm rot="0" flipH="0" flipV="0">
            <a:off x="528808" y="1961952"/>
            <a:ext cx="621812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Kohdentavat magneetit toimivat kuten linssit optiikassa</a:t>
            </a:r>
          </a:p>
        </p:txBody>
      </p:sp>
      <p:sp>
        <p:nvSpPr>
          <p:cNvPr id="551" name="Rectangle 551"/>
          <p:cNvSpPr/>
          <p:nvPr/>
        </p:nvSpPr>
        <p:spPr>
          <a:xfrm rot="0" flipH="0" flipV="0">
            <a:off x="986008" y="2604446"/>
            <a:ext cx="946360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koverien ja kuperien linssien tavoin kvadrupolit taittavat hiukkassuihkun kulkusuuntaa</a:t>
            </a:r>
          </a:p>
        </p:txBody>
      </p:sp>
      <p:sp>
        <p:nvSpPr>
          <p:cNvPr id="552" name="Rectangle 552"/>
          <p:cNvSpPr/>
          <p:nvPr/>
        </p:nvSpPr>
        <p:spPr>
          <a:xfrm rot="0" flipH="0" flipV="0">
            <a:off x="986008" y="3246939"/>
            <a:ext cx="631439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hiukkassuihku kohdistuu yhdessä suunnassa kerrallaan</a:t>
            </a:r>
          </a:p>
        </p:txBody>
      </p:sp>
      <p:sp>
        <p:nvSpPr>
          <p:cNvPr id="553" name="Rectangle 553"/>
          <p:cNvSpPr/>
          <p:nvPr/>
        </p:nvSpPr>
        <p:spPr>
          <a:xfrm rot="0" flipH="0" flipV="0">
            <a:off x="1443208" y="3889432"/>
            <a:ext cx="628809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kohdennus pystysuunnassa hajauttaa vaakasuunnassa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54" name="Freeform 554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Freeform 55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8" name="Picture 126"/>
          <p:cNvPicPr>
            <a:picLocks noChangeAspect="0" noChangeArrowheads="1"/>
          </p:cNvPicPr>
          <p:nvPr/>
        </p:nvPicPr>
        <p:blipFill>
          <a:blip r:embed="rId5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559" name="Freeform 559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Freeform 562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Freeform 564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Freeform 565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 rot="0" flipH="0" flipV="1">
            <a:off x="445924" y="1186825"/>
            <a:ext cx="7361099" cy="5082899"/>
          </a:xfrm>
          <a:custGeom>
            <a:pathLst>
              <a:path w="7361099" h="5082899">
                <a:moveTo>
                  <a:pt x="0" y="5082899"/>
                </a:moveTo>
                <a:lnTo>
                  <a:pt x="7361099" y="5082899"/>
                </a:lnTo>
                <a:lnTo>
                  <a:pt x="7361099" y="0"/>
                </a:lnTo>
                <a:lnTo>
                  <a:pt x="0" y="0"/>
                </a:lnTo>
                <a:close/>
                <a:moveTo>
                  <a:pt x="740899" y="62697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67" name="Picture 567"/>
          <p:cNvPicPr>
            <a:picLocks noChangeAspect="0" noChangeArrowheads="1"/>
          </p:cNvPicPr>
          <p:nvPr/>
        </p:nvPicPr>
        <p:blipFill>
          <a:blip r:embed="rId5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128867" y="0"/>
            <a:ext cx="6063132" cy="1538668"/>
          </a:xfrm>
          <a:prstGeom prst="rect">
            <a:avLst/>
          </a:prstGeom>
          <a:noFill/>
          <a:extLst/>
        </p:spPr>
      </p:pic>
      <p:pic>
        <p:nvPicPr>
          <p:cNvPr id="568" name="Picture 568"/>
          <p:cNvPicPr>
            <a:picLocks noChangeAspect="0" noChangeArrowheads="1"/>
          </p:cNvPicPr>
          <p:nvPr/>
        </p:nvPicPr>
        <p:blipFill>
          <a:blip r:embed="rId5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237315" y="0"/>
            <a:ext cx="25400" cy="12700"/>
          </a:xfrm>
          <a:prstGeom prst="rect">
            <a:avLst/>
          </a:prstGeom>
          <a:noFill/>
          <a:extLst/>
        </p:spPr>
      </p:pic>
      <p:sp>
        <p:nvSpPr>
          <p:cNvPr id="569" name="Freeform 569"/>
          <p:cNvSpPr/>
          <p:nvPr/>
        </p:nvSpPr>
        <p:spPr>
          <a:xfrm rot="0" flipH="0" flipV="1">
            <a:off x="7787465" y="50732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309627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 rot="0" flipH="0" flipV="1">
            <a:off x="8465071" y="589262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97353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 rot="0" flipH="0" flipV="1">
            <a:off x="9386774" y="50732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58393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Freeform 572"/>
          <p:cNvSpPr/>
          <p:nvPr/>
        </p:nvSpPr>
        <p:spPr>
          <a:xfrm rot="0" flipH="0" flipV="1">
            <a:off x="10106059" y="538505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317756" y="1039217981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1">
            <a:off x="7787478" y="50737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290577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1">
            <a:off x="8465046" y="589237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84653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1">
            <a:off x="9386774" y="50737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32993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Freeform 576"/>
          <p:cNvSpPr/>
          <p:nvPr/>
        </p:nvSpPr>
        <p:spPr>
          <a:xfrm rot="0" flipH="0" flipV="1">
            <a:off x="10106059" y="538543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298706" y="1039237031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Freeform 577"/>
          <p:cNvSpPr/>
          <p:nvPr/>
        </p:nvSpPr>
        <p:spPr>
          <a:xfrm rot="0" flipH="0" flipV="1">
            <a:off x="7398668" y="1505621"/>
            <a:ext cx="4316918" cy="4191532"/>
          </a:xfrm>
          <a:custGeom>
            <a:pathLst>
              <a:path w="4316918" h="4191532">
                <a:moveTo>
                  <a:pt x="0" y="2095766"/>
                </a:moveTo>
                <a:lnTo>
                  <a:pt x="0" y="2095766"/>
                </a:lnTo>
                <a:cubicBezTo>
                  <a:pt x="0" y="3253226"/>
                  <a:pt x="966374" y="4191532"/>
                  <a:pt x="2158459" y="4191532"/>
                </a:cubicBezTo>
                <a:lnTo>
                  <a:pt x="2158459" y="4191532"/>
                </a:lnTo>
                <a:cubicBezTo>
                  <a:pt x="2730917" y="4191532"/>
                  <a:pt x="3279930" y="3970729"/>
                  <a:pt x="3684720" y="3577697"/>
                </a:cubicBezTo>
                <a:cubicBezTo>
                  <a:pt x="4089510" y="3184664"/>
                  <a:pt x="4316918" y="2651598"/>
                  <a:pt x="4316918" y="2095766"/>
                </a:cubicBezTo>
                <a:lnTo>
                  <a:pt x="4316918" y="2095766"/>
                </a:lnTo>
                <a:cubicBezTo>
                  <a:pt x="4316918" y="938306"/>
                  <a:pt x="3350542" y="0"/>
                  <a:pt x="2158459" y="0"/>
                </a:cubicBezTo>
                <a:lnTo>
                  <a:pt x="2158459" y="0"/>
                </a:lnTo>
                <a:cubicBezTo>
                  <a:pt x="966374" y="0"/>
                  <a:pt x="0" y="938306"/>
                  <a:pt x="0" y="2095766"/>
                </a:cubicBezTo>
                <a:close/>
                <a:moveTo>
                  <a:pt x="-3797281" y="569715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1">
            <a:off x="7398668" y="1505621"/>
            <a:ext cx="4316918" cy="4191532"/>
          </a:xfrm>
          <a:custGeom>
            <a:pathLst>
              <a:path w="4316918" h="4191532">
                <a:moveTo>
                  <a:pt x="0" y="2095766"/>
                </a:moveTo>
                <a:lnTo>
                  <a:pt x="0" y="2095766"/>
                </a:lnTo>
                <a:cubicBezTo>
                  <a:pt x="0" y="3253226"/>
                  <a:pt x="966374" y="4191532"/>
                  <a:pt x="2158459" y="4191532"/>
                </a:cubicBezTo>
                <a:lnTo>
                  <a:pt x="2158459" y="4191532"/>
                </a:lnTo>
                <a:cubicBezTo>
                  <a:pt x="2730917" y="4191532"/>
                  <a:pt x="3279930" y="3970729"/>
                  <a:pt x="3684720" y="3577697"/>
                </a:cubicBezTo>
                <a:cubicBezTo>
                  <a:pt x="4089510" y="3184664"/>
                  <a:pt x="4316918" y="2651598"/>
                  <a:pt x="4316918" y="2095766"/>
                </a:cubicBezTo>
                <a:lnTo>
                  <a:pt x="4316918" y="2095766"/>
                </a:lnTo>
                <a:cubicBezTo>
                  <a:pt x="4316918" y="938306"/>
                  <a:pt x="3350542" y="0"/>
                  <a:pt x="2158459" y="0"/>
                </a:cubicBezTo>
                <a:lnTo>
                  <a:pt x="2158459" y="0"/>
                </a:lnTo>
                <a:cubicBezTo>
                  <a:pt x="966374" y="0"/>
                  <a:pt x="0" y="938306"/>
                  <a:pt x="0" y="2095766"/>
                </a:cubicBezTo>
                <a:close/>
                <a:moveTo>
                  <a:pt x="-3797281" y="5697153"/>
                </a:moveTo>
              </a:path>
            </a:pathLst>
          </a:custGeom>
          <a:noFill/>
          <a:ln w="38099" cap="flat" cmpd="sng">
            <a:solidFill>
              <a:srgbClr val="1F497D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Freeform 579"/>
          <p:cNvSpPr/>
          <p:nvPr/>
        </p:nvSpPr>
        <p:spPr>
          <a:xfrm rot="0" flipH="0" flipV="1">
            <a:off x="8363828" y="3400113"/>
            <a:ext cx="2646366" cy="789819"/>
          </a:xfrm>
          <a:custGeom>
            <a:pathLst>
              <a:path w="1344354134" h="401228123">
                <a:moveTo>
                  <a:pt x="0" y="401228123"/>
                </a:moveTo>
                <a:lnTo>
                  <a:pt x="1344354134" y="401228123"/>
                </a:lnTo>
                <a:lnTo>
                  <a:pt x="1344354134" y="0"/>
                </a:lnTo>
                <a:lnTo>
                  <a:pt x="0" y="0"/>
                </a:lnTo>
                <a:close/>
                <a:moveTo>
                  <a:pt x="-2521567934" y="212848527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Freeform 580"/>
          <p:cNvSpPr/>
          <p:nvPr/>
        </p:nvSpPr>
        <p:spPr>
          <a:xfrm rot="0" flipH="0" flipV="1">
            <a:off x="8497138" y="2495609"/>
            <a:ext cx="1499709" cy="672766"/>
          </a:xfrm>
          <a:custGeom>
            <a:pathLst>
              <a:path w="761852363" h="341765433">
                <a:moveTo>
                  <a:pt x="0" y="341765433"/>
                </a:moveTo>
                <a:lnTo>
                  <a:pt x="761852363" y="341765433"/>
                </a:lnTo>
                <a:lnTo>
                  <a:pt x="761852363" y="0"/>
                </a:lnTo>
                <a:lnTo>
                  <a:pt x="0" y="0"/>
                </a:lnTo>
                <a:close/>
                <a:moveTo>
                  <a:pt x="-3048776882" y="160953479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 rot="0" flipH="0" flipV="1">
            <a:off x="7197054" y="1288778"/>
            <a:ext cx="4853639" cy="4799291"/>
          </a:xfrm>
          <a:custGeom>
            <a:pathLst>
              <a:path w="4853639" h="4799291">
                <a:moveTo>
                  <a:pt x="1397619" y="4542810"/>
                </a:moveTo>
                <a:cubicBezTo>
                  <a:pt x="1528035" y="4481953"/>
                  <a:pt x="1910585" y="4142892"/>
                  <a:pt x="2180114" y="4177669"/>
                </a:cubicBezTo>
                <a:cubicBezTo>
                  <a:pt x="2449642" y="4212446"/>
                  <a:pt x="2790909" y="4799291"/>
                  <a:pt x="3014790" y="4751471"/>
                </a:cubicBezTo>
                <a:cubicBezTo>
                  <a:pt x="3238672" y="4703652"/>
                  <a:pt x="3286487" y="4036378"/>
                  <a:pt x="3523406" y="3890752"/>
                </a:cubicBezTo>
                <a:cubicBezTo>
                  <a:pt x="3760325" y="3745125"/>
                  <a:pt x="4314588" y="4053777"/>
                  <a:pt x="4436307" y="3877714"/>
                </a:cubicBezTo>
                <a:cubicBezTo>
                  <a:pt x="4558025" y="3701652"/>
                  <a:pt x="4190685" y="3125640"/>
                  <a:pt x="4253720" y="2834377"/>
                </a:cubicBezTo>
                <a:cubicBezTo>
                  <a:pt x="4316755" y="2543114"/>
                  <a:pt x="4853639" y="2349668"/>
                  <a:pt x="4814517" y="2130137"/>
                </a:cubicBezTo>
                <a:cubicBezTo>
                  <a:pt x="4775394" y="1910607"/>
                  <a:pt x="4125488" y="1771505"/>
                  <a:pt x="4018984" y="1517191"/>
                </a:cubicBezTo>
                <a:cubicBezTo>
                  <a:pt x="3912481" y="1262878"/>
                  <a:pt x="4308085" y="741199"/>
                  <a:pt x="4175496" y="604259"/>
                </a:cubicBezTo>
                <a:cubicBezTo>
                  <a:pt x="4042907" y="467319"/>
                  <a:pt x="3449507" y="793364"/>
                  <a:pt x="3223452" y="695553"/>
                </a:cubicBezTo>
                <a:cubicBezTo>
                  <a:pt x="2997397" y="597741"/>
                  <a:pt x="2995229" y="34776"/>
                  <a:pt x="2819167" y="17388"/>
                </a:cubicBezTo>
                <a:cubicBezTo>
                  <a:pt x="2643104" y="0"/>
                  <a:pt x="2421390" y="549921"/>
                  <a:pt x="2167077" y="591222"/>
                </a:cubicBezTo>
                <a:cubicBezTo>
                  <a:pt x="1912764" y="632523"/>
                  <a:pt x="1464999" y="195639"/>
                  <a:pt x="1293289" y="265193"/>
                </a:cubicBezTo>
                <a:cubicBezTo>
                  <a:pt x="1121577" y="334746"/>
                  <a:pt x="1295477" y="841179"/>
                  <a:pt x="1136808" y="1008544"/>
                </a:cubicBezTo>
                <a:cubicBezTo>
                  <a:pt x="978139" y="1175910"/>
                  <a:pt x="436915" y="1084627"/>
                  <a:pt x="341276" y="1269387"/>
                </a:cubicBezTo>
                <a:cubicBezTo>
                  <a:pt x="245637" y="1454146"/>
                  <a:pt x="617317" y="1906261"/>
                  <a:pt x="562974" y="2117100"/>
                </a:cubicBezTo>
                <a:cubicBezTo>
                  <a:pt x="508631" y="2327939"/>
                  <a:pt x="0" y="2367057"/>
                  <a:pt x="15215" y="2534423"/>
                </a:cubicBezTo>
                <a:cubicBezTo>
                  <a:pt x="30431" y="2701788"/>
                  <a:pt x="578190" y="2869159"/>
                  <a:pt x="654267" y="3121294"/>
                </a:cubicBezTo>
                <a:cubicBezTo>
                  <a:pt x="730346" y="3373429"/>
                  <a:pt x="336920" y="3905951"/>
                  <a:pt x="471682" y="4047232"/>
                </a:cubicBezTo>
                <a:cubicBezTo>
                  <a:pt x="606442" y="4188512"/>
                  <a:pt x="1297645" y="3982019"/>
                  <a:pt x="1462838" y="3968976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Freeform 582"/>
          <p:cNvSpPr/>
          <p:nvPr/>
        </p:nvSpPr>
        <p:spPr>
          <a:xfrm rot="0" flipH="0" flipV="1">
            <a:off x="7197054" y="1288778"/>
            <a:ext cx="4853639" cy="4799291"/>
          </a:xfrm>
          <a:custGeom>
            <a:pathLst>
              <a:path w="4853639" h="4799291">
                <a:moveTo>
                  <a:pt x="1397619" y="4542810"/>
                </a:moveTo>
                <a:cubicBezTo>
                  <a:pt x="1528035" y="4481953"/>
                  <a:pt x="1910585" y="4142892"/>
                  <a:pt x="2180114" y="4177669"/>
                </a:cubicBezTo>
                <a:cubicBezTo>
                  <a:pt x="2449642" y="4212446"/>
                  <a:pt x="2790909" y="4799291"/>
                  <a:pt x="3014790" y="4751471"/>
                </a:cubicBezTo>
                <a:cubicBezTo>
                  <a:pt x="3238672" y="4703652"/>
                  <a:pt x="3286487" y="4036378"/>
                  <a:pt x="3523406" y="3890752"/>
                </a:cubicBezTo>
                <a:cubicBezTo>
                  <a:pt x="3760325" y="3745125"/>
                  <a:pt x="4314588" y="4053777"/>
                  <a:pt x="4436307" y="3877714"/>
                </a:cubicBezTo>
                <a:cubicBezTo>
                  <a:pt x="4558025" y="3701652"/>
                  <a:pt x="4190685" y="3125640"/>
                  <a:pt x="4253720" y="2834377"/>
                </a:cubicBezTo>
                <a:cubicBezTo>
                  <a:pt x="4316755" y="2543114"/>
                  <a:pt x="4853639" y="2349668"/>
                  <a:pt x="4814517" y="2130137"/>
                </a:cubicBezTo>
                <a:cubicBezTo>
                  <a:pt x="4775394" y="1910607"/>
                  <a:pt x="4125488" y="1771505"/>
                  <a:pt x="4018984" y="1517191"/>
                </a:cubicBezTo>
                <a:cubicBezTo>
                  <a:pt x="3912481" y="1262878"/>
                  <a:pt x="4308085" y="741199"/>
                  <a:pt x="4175496" y="604259"/>
                </a:cubicBezTo>
                <a:cubicBezTo>
                  <a:pt x="4042907" y="467319"/>
                  <a:pt x="3449507" y="793364"/>
                  <a:pt x="3223452" y="695553"/>
                </a:cubicBezTo>
                <a:cubicBezTo>
                  <a:pt x="2997397" y="597741"/>
                  <a:pt x="2995229" y="34776"/>
                  <a:pt x="2819167" y="17388"/>
                </a:cubicBezTo>
                <a:cubicBezTo>
                  <a:pt x="2643104" y="0"/>
                  <a:pt x="2421390" y="549921"/>
                  <a:pt x="2167077" y="591222"/>
                </a:cubicBezTo>
                <a:cubicBezTo>
                  <a:pt x="1912764" y="632523"/>
                  <a:pt x="1464999" y="195639"/>
                  <a:pt x="1293289" y="265193"/>
                </a:cubicBezTo>
                <a:cubicBezTo>
                  <a:pt x="1121577" y="334746"/>
                  <a:pt x="1295477" y="841179"/>
                  <a:pt x="1136808" y="1008544"/>
                </a:cubicBezTo>
                <a:cubicBezTo>
                  <a:pt x="978139" y="1175910"/>
                  <a:pt x="436915" y="1084627"/>
                  <a:pt x="341276" y="1269387"/>
                </a:cubicBezTo>
                <a:cubicBezTo>
                  <a:pt x="245637" y="1454146"/>
                  <a:pt x="617317" y="1906261"/>
                  <a:pt x="562974" y="2117100"/>
                </a:cubicBezTo>
                <a:cubicBezTo>
                  <a:pt x="508631" y="2327939"/>
                  <a:pt x="0" y="2367057"/>
                  <a:pt x="15215" y="2534423"/>
                </a:cubicBezTo>
                <a:cubicBezTo>
                  <a:pt x="30431" y="2701788"/>
                  <a:pt x="578190" y="2869159"/>
                  <a:pt x="654267" y="3121294"/>
                </a:cubicBezTo>
                <a:cubicBezTo>
                  <a:pt x="730346" y="3373429"/>
                  <a:pt x="336920" y="3905951"/>
                  <a:pt x="471682" y="4047232"/>
                </a:cubicBezTo>
                <a:cubicBezTo>
                  <a:pt x="606442" y="4188512"/>
                  <a:pt x="1297645" y="3982019"/>
                  <a:pt x="1462838" y="3968976"/>
                </a:cubicBezTo>
              </a:path>
            </a:pathLst>
          </a:custGeom>
          <a:noFill/>
          <a:ln w="38099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Freeform 583"/>
          <p:cNvSpPr/>
          <p:nvPr/>
        </p:nvSpPr>
        <p:spPr>
          <a:xfrm rot="0" flipH="0" flipV="1">
            <a:off x="7878555" y="3158354"/>
            <a:ext cx="597572" cy="416958"/>
          </a:xfrm>
          <a:custGeom>
            <a:pathLst>
              <a:path w="303566909" h="211814966">
                <a:moveTo>
                  <a:pt x="0" y="198593373"/>
                </a:moveTo>
                <a:lnTo>
                  <a:pt x="55963740" y="211814966"/>
                </a:lnTo>
                <a:lnTo>
                  <a:pt x="45283437" y="194495738"/>
                </a:lnTo>
                <a:lnTo>
                  <a:pt x="303566909" y="34638457"/>
                </a:lnTo>
                <a:lnTo>
                  <a:pt x="282206700" y="0"/>
                </a:lnTo>
                <a:lnTo>
                  <a:pt x="23923228" y="159857381"/>
                </a:lnTo>
                <a:lnTo>
                  <a:pt x="13242925" y="142538053"/>
                </a:lnTo>
                <a:close/>
                <a:moveTo>
                  <a:pt x="-2384641198" y="1816258353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1">
            <a:off x="7878555" y="3158354"/>
            <a:ext cx="597572" cy="416958"/>
          </a:xfrm>
          <a:custGeom>
            <a:pathLst>
              <a:path w="303566909" h="211814966">
                <a:moveTo>
                  <a:pt x="0" y="198593373"/>
                </a:moveTo>
                <a:lnTo>
                  <a:pt x="55963740" y="211814966"/>
                </a:lnTo>
                <a:lnTo>
                  <a:pt x="45283437" y="194495738"/>
                </a:lnTo>
                <a:lnTo>
                  <a:pt x="303566909" y="34638457"/>
                </a:lnTo>
                <a:lnTo>
                  <a:pt x="282206700" y="0"/>
                </a:lnTo>
                <a:lnTo>
                  <a:pt x="23923228" y="159857381"/>
                </a:lnTo>
                <a:lnTo>
                  <a:pt x="13242925" y="142538053"/>
                </a:lnTo>
                <a:close/>
                <a:moveTo>
                  <a:pt x="-2384641198" y="1816258353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1">
            <a:off x="7966723" y="2268340"/>
            <a:ext cx="597572" cy="416958"/>
          </a:xfrm>
          <a:custGeom>
            <a:pathLst>
              <a:path w="303566909" h="211814966">
                <a:moveTo>
                  <a:pt x="0" y="198593373"/>
                </a:moveTo>
                <a:lnTo>
                  <a:pt x="55963740" y="211814966"/>
                </a:lnTo>
                <a:lnTo>
                  <a:pt x="45283437" y="194495738"/>
                </a:lnTo>
                <a:lnTo>
                  <a:pt x="303566909" y="34638357"/>
                </a:lnTo>
                <a:lnTo>
                  <a:pt x="282206700" y="0"/>
                </a:lnTo>
                <a:lnTo>
                  <a:pt x="23923228" y="159857381"/>
                </a:lnTo>
                <a:lnTo>
                  <a:pt x="13242925" y="142538152"/>
                </a:lnTo>
                <a:close/>
                <a:moveTo>
                  <a:pt x="-2881557670" y="1364131209"/>
                </a:moveTo>
              </a:path>
            </a:pathLst>
          </a:custGeom>
          <a:solidFill>
            <a:srgbClr val="1F497D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1">
            <a:off x="7966723" y="2268340"/>
            <a:ext cx="597572" cy="416958"/>
          </a:xfrm>
          <a:custGeom>
            <a:pathLst>
              <a:path w="303566909" h="211814966">
                <a:moveTo>
                  <a:pt x="0" y="198593373"/>
                </a:moveTo>
                <a:lnTo>
                  <a:pt x="55963740" y="211814966"/>
                </a:lnTo>
                <a:lnTo>
                  <a:pt x="45283437" y="194495738"/>
                </a:lnTo>
                <a:lnTo>
                  <a:pt x="303566909" y="34638357"/>
                </a:lnTo>
                <a:lnTo>
                  <a:pt x="282206700" y="0"/>
                </a:lnTo>
                <a:lnTo>
                  <a:pt x="23923228" y="159857381"/>
                </a:lnTo>
                <a:lnTo>
                  <a:pt x="13242925" y="142538152"/>
                </a:lnTo>
                <a:close/>
                <a:moveTo>
                  <a:pt x="-2881557670" y="1364131209"/>
                </a:moveTo>
              </a:path>
            </a:pathLst>
          </a:custGeom>
          <a:noFill/>
          <a:ln w="9524" cap="flat" cmpd="sng">
            <a:solidFill>
              <a:srgbClr val="1F497D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Freeform 58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Rectangle 588"/>
          <p:cNvSpPr/>
          <p:nvPr/>
        </p:nvSpPr>
        <p:spPr>
          <a:xfrm rot="0" flipH="0" flipV="0">
            <a:off x="407975" y="350085"/>
            <a:ext cx="2055113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Johdanto</a:t>
            </a:r>
          </a:p>
        </p:txBody>
      </p:sp>
      <p:sp>
        <p:nvSpPr>
          <p:cNvPr id="589" name="Rectangle 589"/>
          <p:cNvSpPr/>
          <p:nvPr/>
        </p:nvSpPr>
        <p:spPr>
          <a:xfrm rot="0" flipH="0" flipV="0">
            <a:off x="528325" y="6483462"/>
            <a:ext cx="1102811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72185" algn="l"/>
                <a:tab pos="10710488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14/19</a:t>
            </a:r>
          </a:p>
        </p:txBody>
      </p:sp>
      <p:sp>
        <p:nvSpPr>
          <p:cNvPr id="590" name="Rectangle 590"/>
          <p:cNvSpPr/>
          <p:nvPr/>
        </p:nvSpPr>
        <p:spPr>
          <a:xfrm rot="0" flipH="0" flipV="0">
            <a:off x="445925" y="1199795"/>
            <a:ext cx="3421659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Hiukkassuihkun optiikka</a:t>
            </a:r>
          </a:p>
        </p:txBody>
      </p:sp>
      <p:sp>
        <p:nvSpPr>
          <p:cNvPr id="591" name="Rectangle 591"/>
          <p:cNvSpPr/>
          <p:nvPr/>
        </p:nvSpPr>
        <p:spPr>
          <a:xfrm rot="0" flipH="0" flipV="0">
            <a:off x="528808" y="1961952"/>
            <a:ext cx="647389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Hiukkaset värähtelevät suunnitellun kiertoradan ympärillä</a:t>
            </a:r>
          </a:p>
        </p:txBody>
      </p:sp>
      <p:sp>
        <p:nvSpPr>
          <p:cNvPr id="592" name="Rectangle 592"/>
          <p:cNvSpPr/>
          <p:nvPr/>
        </p:nvSpPr>
        <p:spPr>
          <a:xfrm rot="0" flipH="0" flipV="0">
            <a:off x="528808" y="2604446"/>
            <a:ext cx="521503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-35">
                <a:solidFill>
                  <a:srgbClr val="0033A0"/>
                </a:solidFill>
                <a:latin typeface="Arial" pitchFamily="0" charset="1"/>
              </a:rPr>
              <a:t>V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ire = värähtelyjen määrä yhtä kierrosta kohti</a:t>
            </a:r>
          </a:p>
        </p:txBody>
      </p:sp>
      <p:sp>
        <p:nvSpPr>
          <p:cNvPr id="593" name="Rectangle 593"/>
          <p:cNvSpPr/>
          <p:nvPr/>
        </p:nvSpPr>
        <p:spPr>
          <a:xfrm rot="0" flipH="0" flipV="0">
            <a:off x="528808" y="3246939"/>
            <a:ext cx="164741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Beta funktio</a:t>
            </a:r>
          </a:p>
        </p:txBody>
      </p:sp>
      <p:sp>
        <p:nvSpPr>
          <p:cNvPr id="594" name="Rectangle 594"/>
          <p:cNvSpPr/>
          <p:nvPr/>
        </p:nvSpPr>
        <p:spPr>
          <a:xfrm rot="0" flipH="0" flipV="0">
            <a:off x="986008" y="3889432"/>
            <a:ext cx="386037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kuvaa hiukkassäteen värähtelyjä</a:t>
            </a:r>
          </a:p>
        </p:txBody>
      </p:sp>
      <p:sp>
        <p:nvSpPr>
          <p:cNvPr id="595" name="Rectangle 595"/>
          <p:cNvSpPr/>
          <p:nvPr/>
        </p:nvSpPr>
        <p:spPr>
          <a:xfrm rot="0" flipH="0" flipV="0">
            <a:off x="986008" y="4531925"/>
            <a:ext cx="526715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vaikuttaa säteen viemään tilaan eli apertuuriin</a:t>
            </a:r>
          </a:p>
        </p:txBody>
      </p:sp>
      <p:sp>
        <p:nvSpPr>
          <p:cNvPr id="596" name="Rectangle 596"/>
          <p:cNvSpPr/>
          <p:nvPr/>
        </p:nvSpPr>
        <p:spPr>
          <a:xfrm rot="0" flipH="0" flipV="0">
            <a:off x="8449554" y="3493732"/>
            <a:ext cx="2370251" cy="4134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0" baseline="0" b="0" i="0" dirty="0" spc="0">
                <a:latin typeface="Arial" pitchFamily="0" charset="1"/>
              </a:rPr>
              <a:t>Particle oscillating around the </a:t>
            </a:r>
          </a:p>
          <a:p>
            <a:pPr marL="0">
              <a:lnSpc>
                <a:spcPts val="1679"/>
              </a:lnSpc>
            </a:pPr>
            <a:r>
              <a:rPr lang="en-US" sz="1400" baseline="0" b="0" i="0" dirty="0" spc="0">
                <a:latin typeface="Arial" pitchFamily="0" charset="1"/>
              </a:rPr>
              <a:t>design orbit</a:t>
            </a:r>
          </a:p>
        </p:txBody>
      </p:sp>
      <p:sp>
        <p:nvSpPr>
          <p:cNvPr id="597" name="Rectangle 597"/>
          <p:cNvSpPr/>
          <p:nvPr/>
        </p:nvSpPr>
        <p:spPr>
          <a:xfrm rot="0" flipH="0" flipV="0">
            <a:off x="8582863" y="2589229"/>
            <a:ext cx="948207" cy="2001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0" baseline="0" b="0" i="0" dirty="0" spc="0">
                <a:latin typeface="Arial" pitchFamily="0" charset="1"/>
              </a:rPr>
              <a:t>Design orbit</a:t>
            </a:r>
          </a:p>
        </p:txBody>
      </p:sp>
      <p:sp>
        <p:nvSpPr>
          <p:cNvPr id="598" name="Rectangle 598"/>
          <p:cNvSpPr/>
          <p:nvPr/>
        </p:nvSpPr>
        <p:spPr>
          <a:xfrm rot="0" flipH="0" flipV="0">
            <a:off x="3908968" y="6484914"/>
            <a:ext cx="4286630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99" name="Freeform 599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Freeform 600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3" name="Picture 126"/>
          <p:cNvPicPr>
            <a:picLocks noChangeAspect="0" noChangeArrowheads="1"/>
          </p:cNvPicPr>
          <p:nvPr/>
        </p:nvPicPr>
        <p:blipFill>
          <a:blip r:embed="rId6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604" name="Freeform 604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Freeform 605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Freeform 606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Freeform 610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Freeform 611"/>
          <p:cNvSpPr/>
          <p:nvPr/>
        </p:nvSpPr>
        <p:spPr>
          <a:xfrm rot="0" flipH="0" flipV="1">
            <a:off x="407874" y="1186775"/>
            <a:ext cx="5339999" cy="5085599"/>
          </a:xfrm>
          <a:custGeom>
            <a:pathLst>
              <a:path w="5339999" h="5085599">
                <a:moveTo>
                  <a:pt x="0" y="5085599"/>
                </a:moveTo>
                <a:lnTo>
                  <a:pt x="5339999" y="5085599"/>
                </a:lnTo>
                <a:lnTo>
                  <a:pt x="5339999" y="0"/>
                </a:lnTo>
                <a:lnTo>
                  <a:pt x="0" y="0"/>
                </a:lnTo>
                <a:close/>
                <a:moveTo>
                  <a:pt x="778899" y="62723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2" name="Picture 612"/>
          <p:cNvPicPr>
            <a:picLocks noChangeAspect="0" noChangeArrowheads="1"/>
          </p:cNvPicPr>
          <p:nvPr/>
        </p:nvPicPr>
        <p:blipFill>
          <a:blip r:embed="rId6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128867" y="0"/>
            <a:ext cx="6063132" cy="1538668"/>
          </a:xfrm>
          <a:prstGeom prst="rect">
            <a:avLst/>
          </a:prstGeom>
          <a:noFill/>
          <a:extLst/>
        </p:spPr>
      </p:pic>
      <p:pic>
        <p:nvPicPr>
          <p:cNvPr id="613" name="Picture 613"/>
          <p:cNvPicPr>
            <a:picLocks noChangeAspect="0" noChangeArrowheads="1"/>
          </p:cNvPicPr>
          <p:nvPr/>
        </p:nvPicPr>
        <p:blipFill>
          <a:blip r:embed="rId6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237315" y="0"/>
            <a:ext cx="25400" cy="12700"/>
          </a:xfrm>
          <a:prstGeom prst="rect">
            <a:avLst/>
          </a:prstGeom>
          <a:noFill/>
          <a:extLst/>
        </p:spPr>
      </p:pic>
      <p:sp>
        <p:nvSpPr>
          <p:cNvPr id="614" name="Freeform 614"/>
          <p:cNvSpPr/>
          <p:nvPr/>
        </p:nvSpPr>
        <p:spPr>
          <a:xfrm rot="0" flipH="0" flipV="1">
            <a:off x="7787465" y="50732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309627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Freeform 615"/>
          <p:cNvSpPr/>
          <p:nvPr/>
        </p:nvSpPr>
        <p:spPr>
          <a:xfrm rot="0" flipH="0" flipV="1">
            <a:off x="8465071" y="589262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97353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Freeform 616"/>
          <p:cNvSpPr/>
          <p:nvPr/>
        </p:nvSpPr>
        <p:spPr>
          <a:xfrm rot="0" flipH="0" flipV="1">
            <a:off x="9386774" y="50732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58393" y="1023380485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Freeform 617"/>
          <p:cNvSpPr/>
          <p:nvPr/>
        </p:nvSpPr>
        <p:spPr>
          <a:xfrm rot="0" flipH="0" flipV="1">
            <a:off x="10106059" y="538505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317756" y="1039217981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Freeform 618"/>
          <p:cNvSpPr/>
          <p:nvPr/>
        </p:nvSpPr>
        <p:spPr>
          <a:xfrm rot="0" flipH="0" flipV="1">
            <a:off x="7787478" y="507379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3698290577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Freeform 619"/>
          <p:cNvSpPr/>
          <p:nvPr/>
        </p:nvSpPr>
        <p:spPr>
          <a:xfrm rot="0" flipH="0" flipV="1">
            <a:off x="8465046" y="589237"/>
            <a:ext cx="301199" cy="1425300"/>
          </a:xfrm>
          <a:custGeom>
            <a:pathLst>
              <a:path w="153009600" h="724052425">
                <a:moveTo>
                  <a:pt x="0" y="724052425"/>
                </a:moveTo>
                <a:lnTo>
                  <a:pt x="153009600" y="72405242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000911584" y="1023384653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Freeform 620"/>
          <p:cNvSpPr/>
          <p:nvPr/>
        </p:nvSpPr>
        <p:spPr>
          <a:xfrm rot="0" flipH="0" flipV="1">
            <a:off x="9386774" y="507379"/>
            <a:ext cx="301199" cy="1507199"/>
          </a:xfrm>
          <a:custGeom>
            <a:pathLst>
              <a:path w="153009600" h="765657575">
                <a:moveTo>
                  <a:pt x="0" y="765657575"/>
                </a:moveTo>
                <a:lnTo>
                  <a:pt x="153009600" y="765657575"/>
                </a:lnTo>
                <a:lnTo>
                  <a:pt x="153009600" y="0"/>
                </a:lnTo>
                <a:lnTo>
                  <a:pt x="0" y="0"/>
                </a:lnTo>
                <a:close/>
                <a:moveTo>
                  <a:pt x="-4510732993" y="1023405885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Freeform 621"/>
          <p:cNvSpPr/>
          <p:nvPr/>
        </p:nvSpPr>
        <p:spPr>
          <a:xfrm rot="0" flipH="0" flipV="1">
            <a:off x="10106059" y="538543"/>
            <a:ext cx="259499" cy="1507199"/>
          </a:xfrm>
          <a:custGeom>
            <a:pathLst>
              <a:path w="131826000" h="765657575">
                <a:moveTo>
                  <a:pt x="0" y="765657575"/>
                </a:moveTo>
                <a:lnTo>
                  <a:pt x="131826000" y="765657575"/>
                </a:lnTo>
                <a:lnTo>
                  <a:pt x="131826000" y="0"/>
                </a:lnTo>
                <a:lnTo>
                  <a:pt x="0" y="0"/>
                </a:lnTo>
                <a:close/>
                <a:moveTo>
                  <a:pt x="-4860298706" y="1039237031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1">
            <a:off x="5291262" y="856563"/>
            <a:ext cx="6648824" cy="5297024"/>
          </a:xfrm>
          <a:custGeom>
            <a:pathLst>
              <a:path w="6648824" h="5297024">
                <a:moveTo>
                  <a:pt x="0" y="5297024"/>
                </a:moveTo>
                <a:lnTo>
                  <a:pt x="6648824" y="5297024"/>
                </a:lnTo>
                <a:lnTo>
                  <a:pt x="6648824" y="0"/>
                </a:lnTo>
                <a:lnTo>
                  <a:pt x="0" y="0"/>
                </a:lnTo>
                <a:close/>
                <a:moveTo>
                  <a:pt x="-4434699" y="6153587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3" name="Picture 623"/>
          <p:cNvPicPr>
            <a:picLocks noChangeAspect="0" noChangeArrowheads="1"/>
          </p:cNvPicPr>
          <p:nvPr/>
        </p:nvPicPr>
        <p:blipFill>
          <a:blip r:embed="rId6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278562" y="843863"/>
            <a:ext cx="6674224" cy="5322424"/>
          </a:xfrm>
          <a:prstGeom prst="rect">
            <a:avLst/>
          </a:prstGeom>
          <a:noFill/>
          <a:extLst/>
        </p:spPr>
      </p:pic>
      <p:sp>
        <p:nvSpPr>
          <p:cNvPr id="624" name="Freeform 624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Rectangle 625"/>
          <p:cNvSpPr/>
          <p:nvPr/>
        </p:nvSpPr>
        <p:spPr>
          <a:xfrm rot="0" flipH="0" flipV="0">
            <a:off x="407975" y="350085"/>
            <a:ext cx="4413808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Kiihdytinsuunnittelu</a:t>
            </a:r>
          </a:p>
        </p:txBody>
      </p:sp>
      <p:sp>
        <p:nvSpPr>
          <p:cNvPr id="626" name="Rectangle 626"/>
          <p:cNvSpPr/>
          <p:nvPr/>
        </p:nvSpPr>
        <p:spPr>
          <a:xfrm rot="0" flipH="0" flipV="0">
            <a:off x="528325" y="6483462"/>
            <a:ext cx="1102811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72185" algn="l"/>
                <a:tab pos="10710488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15/19</a:t>
            </a:r>
          </a:p>
        </p:txBody>
      </p:sp>
      <p:sp>
        <p:nvSpPr>
          <p:cNvPr id="627" name="Rectangle 627"/>
          <p:cNvSpPr/>
          <p:nvPr/>
        </p:nvSpPr>
        <p:spPr>
          <a:xfrm rot="0" flipH="0" flipV="0">
            <a:off x="490758" y="1197489"/>
            <a:ext cx="361811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Millaisia magneetteja tarvitaan</a:t>
            </a:r>
          </a:p>
        </p:txBody>
      </p:sp>
      <p:sp>
        <p:nvSpPr>
          <p:cNvPr id="628" name="Rectangle 628"/>
          <p:cNvSpPr/>
          <p:nvPr/>
        </p:nvSpPr>
        <p:spPr>
          <a:xfrm rot="0" flipH="0" flipV="0">
            <a:off x="947958" y="1782070"/>
            <a:ext cx="194300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kuinka monta?</a:t>
            </a:r>
          </a:p>
        </p:txBody>
      </p:sp>
      <p:sp>
        <p:nvSpPr>
          <p:cNvPr id="629" name="Rectangle 629"/>
          <p:cNvSpPr/>
          <p:nvPr/>
        </p:nvSpPr>
        <p:spPr>
          <a:xfrm rot="0" flipH="0" flipV="0">
            <a:off x="947958" y="2366651"/>
            <a:ext cx="210419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kuinka vahvoja?</a:t>
            </a:r>
          </a:p>
        </p:txBody>
      </p:sp>
      <p:sp>
        <p:nvSpPr>
          <p:cNvPr id="630" name="Rectangle 630"/>
          <p:cNvSpPr/>
          <p:nvPr/>
        </p:nvSpPr>
        <p:spPr>
          <a:xfrm rot="0" flipH="0" flipV="0">
            <a:off x="947958" y="2951232"/>
            <a:ext cx="116553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minne?</a:t>
            </a:r>
          </a:p>
        </p:txBody>
      </p:sp>
      <p:sp>
        <p:nvSpPr>
          <p:cNvPr id="631" name="Rectangle 631"/>
          <p:cNvSpPr/>
          <p:nvPr/>
        </p:nvSpPr>
        <p:spPr>
          <a:xfrm rot="0" flipH="0" flipV="0">
            <a:off x="490758" y="3535813"/>
            <a:ext cx="262588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Suunnittelutavoitteet:</a:t>
            </a:r>
          </a:p>
        </p:txBody>
      </p:sp>
      <p:sp>
        <p:nvSpPr>
          <p:cNvPr id="632" name="Rectangle 632"/>
          <p:cNvSpPr/>
          <p:nvPr/>
        </p:nvSpPr>
        <p:spPr>
          <a:xfrm rot="0" flipH="0" flipV="0">
            <a:off x="947958" y="4120394"/>
            <a:ext cx="1849141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kompaktisuus</a:t>
            </a:r>
          </a:p>
        </p:txBody>
      </p:sp>
      <p:sp>
        <p:nvSpPr>
          <p:cNvPr id="633" name="Rectangle 633"/>
          <p:cNvSpPr/>
          <p:nvPr/>
        </p:nvSpPr>
        <p:spPr>
          <a:xfrm rot="0" flipH="0" flipV="0">
            <a:off x="947958" y="4704974"/>
            <a:ext cx="152748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joustavuus</a:t>
            </a:r>
          </a:p>
        </p:txBody>
      </p:sp>
      <p:sp>
        <p:nvSpPr>
          <p:cNvPr id="634" name="Rectangle 634"/>
          <p:cNvSpPr/>
          <p:nvPr/>
        </p:nvSpPr>
        <p:spPr>
          <a:xfrm rot="0" flipH="0" flipV="0">
            <a:off x="947958" y="5289555"/>
            <a:ext cx="191646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monipuolisuus</a:t>
            </a:r>
          </a:p>
        </p:txBody>
      </p:sp>
      <p:sp>
        <p:nvSpPr>
          <p:cNvPr id="635" name="Rectangle 635"/>
          <p:cNvSpPr/>
          <p:nvPr/>
        </p:nvSpPr>
        <p:spPr>
          <a:xfrm rot="0" flipH="0" flipV="0">
            <a:off x="947958" y="5874136"/>
            <a:ext cx="257352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kustannustehokkuus</a:t>
            </a:r>
          </a:p>
        </p:txBody>
      </p:sp>
      <p:sp>
        <p:nvSpPr>
          <p:cNvPr id="636" name="Rectangle 636"/>
          <p:cNvSpPr/>
          <p:nvPr/>
        </p:nvSpPr>
        <p:spPr>
          <a:xfrm rot="0" flipH="0" flipV="0">
            <a:off x="3908968" y="6484914"/>
            <a:ext cx="4286630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37" name="Freeform 637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1" name="Picture 126"/>
          <p:cNvPicPr>
            <a:picLocks noChangeAspect="0" noChangeArrowheads="1"/>
          </p:cNvPicPr>
          <p:nvPr/>
        </p:nvPicPr>
        <p:blipFill>
          <a:blip r:embed="rId6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642" name="Freeform 64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 rot="0" flipH="0" flipV="1">
            <a:off x="407874" y="373675"/>
            <a:ext cx="8811599" cy="655799"/>
          </a:xfrm>
          <a:custGeom>
            <a:pathLst>
              <a:path w="8811599" h="655799">
                <a:moveTo>
                  <a:pt x="0" y="655799"/>
                </a:moveTo>
                <a:lnTo>
                  <a:pt x="8811599" y="655799"/>
                </a:lnTo>
                <a:lnTo>
                  <a:pt x="8811599" y="0"/>
                </a:lnTo>
                <a:lnTo>
                  <a:pt x="0" y="0"/>
                </a:lnTo>
                <a:close/>
                <a:moveTo>
                  <a:pt x="-34199" y="10294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 rot="0" flipH="0" flipV="1">
            <a:off x="407874" y="1200150"/>
            <a:ext cx="7743299" cy="3054899"/>
          </a:xfrm>
          <a:custGeom>
            <a:pathLst>
              <a:path w="7743299" h="3054899">
                <a:moveTo>
                  <a:pt x="0" y="3054899"/>
                </a:moveTo>
                <a:lnTo>
                  <a:pt x="7743299" y="3054899"/>
                </a:lnTo>
                <a:lnTo>
                  <a:pt x="7743299" y="0"/>
                </a:lnTo>
                <a:lnTo>
                  <a:pt x="0" y="0"/>
                </a:lnTo>
                <a:close/>
                <a:moveTo>
                  <a:pt x="792274" y="42550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 rot="0" flipH="0" flipV="1">
            <a:off x="407974" y="1186775"/>
            <a:ext cx="4985999" cy="4884899"/>
          </a:xfrm>
          <a:custGeom>
            <a:pathLst>
              <a:path w="4985999" h="4884899">
                <a:moveTo>
                  <a:pt x="0" y="4884899"/>
                </a:moveTo>
                <a:lnTo>
                  <a:pt x="4985999" y="4884899"/>
                </a:lnTo>
                <a:lnTo>
                  <a:pt x="4985999" y="0"/>
                </a:lnTo>
                <a:lnTo>
                  <a:pt x="0" y="0"/>
                </a:lnTo>
                <a:close/>
                <a:moveTo>
                  <a:pt x="778799" y="6071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 rot="0" flipH="0" flipV="1">
            <a:off x="5469899" y="858000"/>
            <a:ext cx="6534774" cy="5239400"/>
          </a:xfrm>
          <a:custGeom>
            <a:pathLst>
              <a:path w="6534774" h="5239400">
                <a:moveTo>
                  <a:pt x="0" y="5239400"/>
                </a:moveTo>
                <a:lnTo>
                  <a:pt x="6534774" y="5239400"/>
                </a:lnTo>
                <a:lnTo>
                  <a:pt x="6534774" y="0"/>
                </a:lnTo>
                <a:lnTo>
                  <a:pt x="0" y="0"/>
                </a:lnTo>
                <a:close/>
                <a:moveTo>
                  <a:pt x="-4611899" y="6097400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9" name="Picture 649"/>
          <p:cNvPicPr>
            <a:picLocks noChangeAspect="0" noChangeArrowheads="1"/>
          </p:cNvPicPr>
          <p:nvPr/>
        </p:nvPicPr>
        <p:blipFill>
          <a:blip r:embed="rId6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457200" y="845300"/>
            <a:ext cx="6560173" cy="5264800"/>
          </a:xfrm>
          <a:prstGeom prst="rect">
            <a:avLst/>
          </a:prstGeom>
          <a:noFill/>
          <a:extLst/>
        </p:spPr>
      </p:pic>
      <p:sp>
        <p:nvSpPr>
          <p:cNvPr id="650" name="Freeform 650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Rectangle 651"/>
          <p:cNvSpPr/>
          <p:nvPr/>
        </p:nvSpPr>
        <p:spPr>
          <a:xfrm rot="0" flipH="0" flipV="0">
            <a:off x="407875" y="350084"/>
            <a:ext cx="4237329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Apertuurin arviointi</a:t>
            </a:r>
          </a:p>
        </p:txBody>
      </p:sp>
      <p:sp>
        <p:nvSpPr>
          <p:cNvPr id="652" name="Rectangle 652"/>
          <p:cNvSpPr/>
          <p:nvPr/>
        </p:nvSpPr>
        <p:spPr>
          <a:xfrm rot="0" flipH="0" flipV="0">
            <a:off x="10200510" y="6483462"/>
            <a:ext cx="1355930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8303" algn="l"/>
              </a:tabLst>
            </a:pP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16/19</a:t>
            </a:r>
          </a:p>
        </p:txBody>
      </p:sp>
      <p:sp>
        <p:nvSpPr>
          <p:cNvPr id="653" name="Rectangle 653"/>
          <p:cNvSpPr/>
          <p:nvPr/>
        </p:nvSpPr>
        <p:spPr>
          <a:xfrm rot="0" flipH="0" flipV="0">
            <a:off x="490858" y="1197489"/>
            <a:ext cx="368543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Kuinka paljon tilaa säde vaatii?</a:t>
            </a:r>
          </a:p>
        </p:txBody>
      </p:sp>
      <p:sp>
        <p:nvSpPr>
          <p:cNvPr id="654" name="Rectangle 654"/>
          <p:cNvSpPr/>
          <p:nvPr/>
        </p:nvSpPr>
        <p:spPr>
          <a:xfrm rot="0" flipH="0" flipV="0">
            <a:off x="948058" y="1695202"/>
            <a:ext cx="292051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beta funktiot, dispersio..</a:t>
            </a:r>
          </a:p>
        </p:txBody>
      </p:sp>
      <p:sp>
        <p:nvSpPr>
          <p:cNvPr id="655" name="Rectangle 655"/>
          <p:cNvSpPr/>
          <p:nvPr/>
        </p:nvSpPr>
        <p:spPr>
          <a:xfrm rot="0" flipH="0" flipV="0">
            <a:off x="490858" y="2192915"/>
            <a:ext cx="344413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Muut apertuurin komponentit</a:t>
            </a:r>
          </a:p>
        </p:txBody>
      </p:sp>
      <p:sp>
        <p:nvSpPr>
          <p:cNvPr id="656" name="Rectangle 656"/>
          <p:cNvSpPr/>
          <p:nvPr/>
        </p:nvSpPr>
        <p:spPr>
          <a:xfrm rot="0" flipH="0" flipV="0">
            <a:off x="948058" y="2690628"/>
            <a:ext cx="4006846" cy="705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säteilyteho, liikemäärän jakauma, </a:t>
            </a:r>
          </a:p>
          <a:p>
            <a:pPr marL="374316">
              <a:lnSpc>
                <a:spcPts val="3420"/>
              </a:lnSpc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tyhjiöputken paksuus, marginaali</a:t>
            </a:r>
          </a:p>
        </p:txBody>
      </p:sp>
      <p:sp>
        <p:nvSpPr>
          <p:cNvPr id="657" name="Rectangle 657"/>
          <p:cNvSpPr/>
          <p:nvPr/>
        </p:nvSpPr>
        <p:spPr>
          <a:xfrm rot="0" flipH="0" flipV="0">
            <a:off x="948058" y="3622681"/>
            <a:ext cx="432174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kulmavirheet -&gt; vaikutus kiertorataan</a:t>
            </a:r>
          </a:p>
        </p:txBody>
      </p:sp>
      <p:sp>
        <p:nvSpPr>
          <p:cNvPr id="658" name="Rectangle 658"/>
          <p:cNvSpPr/>
          <p:nvPr/>
        </p:nvSpPr>
        <p:spPr>
          <a:xfrm rot="0" flipH="0" flipV="0">
            <a:off x="490858" y="4120394"/>
            <a:ext cx="4423089" cy="705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Yhteensopivuus vahvistettava </a:t>
            </a:r>
          </a:p>
          <a:p>
            <a:pPr marL="374316">
              <a:lnSpc>
                <a:spcPts val="3419"/>
              </a:lnSpc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magneettisuunnittelun ja mekaanisen </a:t>
            </a:r>
          </a:p>
        </p:txBody>
      </p:sp>
      <p:sp>
        <p:nvSpPr>
          <p:cNvPr id="659" name="Rectangle 659"/>
          <p:cNvSpPr/>
          <p:nvPr/>
        </p:nvSpPr>
        <p:spPr>
          <a:xfrm rot="0" flipH="0" flipV="0">
            <a:off x="865175" y="4989074"/>
            <a:ext cx="305678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suunnittelun ryhmien kanssa</a:t>
            </a:r>
          </a:p>
        </p:txBody>
      </p:sp>
      <p:sp>
        <p:nvSpPr>
          <p:cNvPr id="660" name="Rectangle 660"/>
          <p:cNvSpPr/>
          <p:nvPr/>
        </p:nvSpPr>
        <p:spPr>
          <a:xfrm rot="0" flipH="0" flipV="0">
            <a:off x="3908968" y="6484914"/>
            <a:ext cx="4286630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61" name="Freeform 66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126"/>
          <p:cNvPicPr>
            <a:picLocks noChangeAspect="0" noChangeArrowheads="1"/>
          </p:cNvPicPr>
          <p:nvPr/>
        </p:nvPicPr>
        <p:blipFill>
          <a:blip r:embed="rId6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666" name="Freeform 666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Freeform 667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Freeform 668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Freeform 669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Freeform 670"/>
          <p:cNvSpPr/>
          <p:nvPr/>
        </p:nvSpPr>
        <p:spPr>
          <a:xfrm rot="0" flipH="0" flipV="1">
            <a:off x="1207799" y="2712786"/>
            <a:ext cx="4607727" cy="3499339"/>
          </a:xfrm>
          <a:custGeom>
            <a:pathLst>
              <a:path w="4607727" h="3499339">
                <a:moveTo>
                  <a:pt x="0" y="3499339"/>
                </a:moveTo>
                <a:lnTo>
                  <a:pt x="4607727" y="3499339"/>
                </a:lnTo>
                <a:lnTo>
                  <a:pt x="4607727" y="0"/>
                </a:lnTo>
                <a:lnTo>
                  <a:pt x="0" y="0"/>
                </a:lnTo>
                <a:close/>
                <a:moveTo>
                  <a:pt x="1504986" y="62121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71" name="Picture 671"/>
          <p:cNvPicPr>
            <a:picLocks noChangeAspect="0" noChangeArrowheads="1"/>
          </p:cNvPicPr>
          <p:nvPr/>
        </p:nvPicPr>
        <p:blipFill>
          <a:blip r:embed="rId6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799" y="2712787"/>
            <a:ext cx="4607727" cy="3499339"/>
          </a:xfrm>
          <a:prstGeom prst="rect">
            <a:avLst/>
          </a:prstGeom>
          <a:noFill/>
          <a:extLst/>
        </p:spPr>
      </p:pic>
      <p:sp>
        <p:nvSpPr>
          <p:cNvPr id="672" name="Freeform 672"/>
          <p:cNvSpPr/>
          <p:nvPr/>
        </p:nvSpPr>
        <p:spPr>
          <a:xfrm rot="0" flipH="0" flipV="1">
            <a:off x="6204708" y="2712775"/>
            <a:ext cx="4779490" cy="3499338"/>
          </a:xfrm>
          <a:custGeom>
            <a:pathLst>
              <a:path w="4779490" h="3499338">
                <a:moveTo>
                  <a:pt x="0" y="3499338"/>
                </a:moveTo>
                <a:lnTo>
                  <a:pt x="4779490" y="3499338"/>
                </a:lnTo>
                <a:lnTo>
                  <a:pt x="4779490" y="0"/>
                </a:lnTo>
                <a:lnTo>
                  <a:pt x="0" y="0"/>
                </a:lnTo>
                <a:close/>
                <a:moveTo>
                  <a:pt x="-3491933" y="62121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73" name="Picture 673"/>
          <p:cNvPicPr>
            <a:picLocks noChangeAspect="0" noChangeArrowheads="1"/>
          </p:cNvPicPr>
          <p:nvPr/>
        </p:nvPicPr>
        <p:blipFill>
          <a:blip r:embed="rId6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192008" y="2700075"/>
            <a:ext cx="4804890" cy="3524737"/>
          </a:xfrm>
          <a:prstGeom prst="rect">
            <a:avLst/>
          </a:prstGeom>
          <a:noFill/>
          <a:extLst/>
        </p:spPr>
      </p:pic>
      <p:sp>
        <p:nvSpPr>
          <p:cNvPr id="674" name="Freeform 674"/>
          <p:cNvSpPr/>
          <p:nvPr/>
        </p:nvSpPr>
        <p:spPr>
          <a:xfrm rot="0" flipH="0" flipV="1">
            <a:off x="8841024" y="186351"/>
            <a:ext cx="3284049" cy="2463025"/>
          </a:xfrm>
          <a:custGeom>
            <a:pathLst>
              <a:path w="1668297400" h="1251216793">
                <a:moveTo>
                  <a:pt x="0" y="1251216793"/>
                </a:moveTo>
                <a:lnTo>
                  <a:pt x="1668297400" y="1251216793"/>
                </a:lnTo>
                <a:lnTo>
                  <a:pt x="1668297400" y="0"/>
                </a:lnTo>
                <a:lnTo>
                  <a:pt x="0" y="0"/>
                </a:lnTo>
                <a:close/>
                <a:moveTo>
                  <a:pt x="-4396574894" y="13458825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75" name="Picture 675"/>
          <p:cNvPicPr>
            <a:picLocks noChangeAspect="0" noChangeArrowheads="1"/>
          </p:cNvPicPr>
          <p:nvPr/>
        </p:nvPicPr>
        <p:blipFill>
          <a:blip r:embed="rId6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41025" y="186351"/>
            <a:ext cx="3284049" cy="2463025"/>
          </a:xfrm>
          <a:prstGeom prst="rect">
            <a:avLst/>
          </a:prstGeom>
          <a:noFill/>
          <a:extLst/>
        </p:spPr>
      </p:pic>
      <p:sp>
        <p:nvSpPr>
          <p:cNvPr id="676" name="Freeform 676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Freeform 677"/>
          <p:cNvSpPr/>
          <p:nvPr/>
        </p:nvSpPr>
        <p:spPr>
          <a:xfrm rot="0" flipH="0" flipV="1">
            <a:off x="407874" y="1186775"/>
            <a:ext cx="8256599" cy="5082899"/>
          </a:xfrm>
          <a:custGeom>
            <a:pathLst>
              <a:path w="8256599" h="5082899">
                <a:moveTo>
                  <a:pt x="0" y="5082899"/>
                </a:moveTo>
                <a:lnTo>
                  <a:pt x="8256599" y="5082899"/>
                </a:lnTo>
                <a:lnTo>
                  <a:pt x="82565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Rectangle 678"/>
          <p:cNvSpPr/>
          <p:nvPr/>
        </p:nvSpPr>
        <p:spPr>
          <a:xfrm rot="0" flipH="0" flipV="0">
            <a:off x="407975" y="350085"/>
            <a:ext cx="4366259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Seurantasimulaatiot</a:t>
            </a:r>
          </a:p>
        </p:txBody>
      </p:sp>
      <p:sp>
        <p:nvSpPr>
          <p:cNvPr id="679" name="Rectangle 679"/>
          <p:cNvSpPr/>
          <p:nvPr/>
        </p:nvSpPr>
        <p:spPr>
          <a:xfrm rot="0" flipH="0" flipV="0">
            <a:off x="3908968" y="6483462"/>
            <a:ext cx="7647472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91542" algn="l"/>
                <a:tab pos="7329845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17/19</a:t>
            </a:r>
          </a:p>
        </p:txBody>
      </p:sp>
      <p:sp>
        <p:nvSpPr>
          <p:cNvPr id="680" name="Rectangle 680"/>
          <p:cNvSpPr/>
          <p:nvPr/>
        </p:nvSpPr>
        <p:spPr>
          <a:xfrm rot="0" flipH="0" flipV="0">
            <a:off x="490758" y="1197489"/>
            <a:ext cx="394000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Miten hiukkassuihku käyttäytyyy?</a:t>
            </a:r>
          </a:p>
        </p:txBody>
      </p:sp>
      <p:sp>
        <p:nvSpPr>
          <p:cNvPr id="681" name="Rectangle 681"/>
          <p:cNvSpPr/>
          <p:nvPr/>
        </p:nvSpPr>
        <p:spPr>
          <a:xfrm rot="0" flipH="0" flipV="0">
            <a:off x="947958" y="1839982"/>
            <a:ext cx="666042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avaruusvarausefekti, muut epälineaariset efektit ja virheet, </a:t>
            </a:r>
          </a:p>
        </p:txBody>
      </p:sp>
      <p:sp>
        <p:nvSpPr>
          <p:cNvPr id="682" name="Rectangle 682"/>
          <p:cNvSpPr/>
          <p:nvPr/>
        </p:nvSpPr>
        <p:spPr>
          <a:xfrm rot="0" flipH="0" flipV="0">
            <a:off x="1322275" y="2419102"/>
            <a:ext cx="288256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mahdolliset hiukkashäviöt?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83" name="Freeform 68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Freeform 68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Freeform 68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Freeform 686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7" name="Picture 126"/>
          <p:cNvPicPr>
            <a:picLocks noChangeAspect="0" noChangeArrowheads="1"/>
          </p:cNvPicPr>
          <p:nvPr/>
        </p:nvPicPr>
        <p:blipFill>
          <a:blip r:embed="rId6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688" name="Freeform 68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Freeform 689"/>
          <p:cNvSpPr/>
          <p:nvPr/>
        </p:nvSpPr>
        <p:spPr>
          <a:xfrm rot="0" flipH="0" flipV="1">
            <a:off x="407871" y="373675"/>
            <a:ext cx="8811600" cy="1065299"/>
          </a:xfrm>
          <a:custGeom>
            <a:pathLst>
              <a:path w="8811600" h="1065299">
                <a:moveTo>
                  <a:pt x="0" y="1065299"/>
                </a:moveTo>
                <a:lnTo>
                  <a:pt x="8811600" y="1065299"/>
                </a:lnTo>
                <a:lnTo>
                  <a:pt x="8811600" y="0"/>
                </a:lnTo>
                <a:lnTo>
                  <a:pt x="0" y="0"/>
                </a:lnTo>
                <a:close/>
                <a:moveTo>
                  <a:pt x="-34196" y="14389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Freeform 690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Freeform 691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Freeform 692"/>
          <p:cNvSpPr/>
          <p:nvPr/>
        </p:nvSpPr>
        <p:spPr>
          <a:xfrm rot="0" flipH="0" flipV="1">
            <a:off x="363499" y="1200150"/>
            <a:ext cx="7743299" cy="3054899"/>
          </a:xfrm>
          <a:custGeom>
            <a:pathLst>
              <a:path w="7743299" h="3054899">
                <a:moveTo>
                  <a:pt x="0" y="3054899"/>
                </a:moveTo>
                <a:lnTo>
                  <a:pt x="7743299" y="3054899"/>
                </a:lnTo>
                <a:lnTo>
                  <a:pt x="7743299" y="0"/>
                </a:lnTo>
                <a:lnTo>
                  <a:pt x="0" y="0"/>
                </a:lnTo>
                <a:close/>
                <a:moveTo>
                  <a:pt x="836649" y="42550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Freeform 693"/>
          <p:cNvSpPr/>
          <p:nvPr/>
        </p:nvSpPr>
        <p:spPr>
          <a:xfrm rot="0" flipH="0" flipV="1">
            <a:off x="303496" y="1157231"/>
            <a:ext cx="3793934" cy="4910165"/>
          </a:xfrm>
          <a:custGeom>
            <a:pathLst>
              <a:path w="3793934" h="4910165">
                <a:moveTo>
                  <a:pt x="0" y="4719393"/>
                </a:moveTo>
                <a:lnTo>
                  <a:pt x="3539577" y="4910165"/>
                </a:lnTo>
                <a:lnTo>
                  <a:pt x="3793934" y="190771"/>
                </a:lnTo>
                <a:lnTo>
                  <a:pt x="254356" y="0"/>
                </a:lnTo>
                <a:close/>
                <a:moveTo>
                  <a:pt x="1044504" y="606739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4" name="Picture 694"/>
          <p:cNvPicPr>
            <a:picLocks noChangeAspect="0" noChangeArrowheads="1"/>
          </p:cNvPicPr>
          <p:nvPr/>
        </p:nvPicPr>
        <p:blipFill>
          <a:blip r:embed="rId6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90796" y="1144531"/>
            <a:ext cx="3819334" cy="4935564"/>
          </a:xfrm>
          <a:prstGeom prst="rect">
            <a:avLst/>
          </a:prstGeom>
          <a:noFill/>
          <a:extLst/>
        </p:spPr>
      </p:pic>
      <p:sp>
        <p:nvSpPr>
          <p:cNvPr id="695" name="Freeform 695"/>
          <p:cNvSpPr/>
          <p:nvPr/>
        </p:nvSpPr>
        <p:spPr>
          <a:xfrm rot="0" flipH="0" flipV="1">
            <a:off x="7730723" y="654713"/>
            <a:ext cx="4215302" cy="5459876"/>
          </a:xfrm>
          <a:custGeom>
            <a:pathLst>
              <a:path w="4215302" h="5459876">
                <a:moveTo>
                  <a:pt x="201892" y="5459876"/>
                </a:moveTo>
                <a:lnTo>
                  <a:pt x="4215302" y="5307211"/>
                </a:lnTo>
                <a:lnTo>
                  <a:pt x="4013409" y="0"/>
                </a:lnTo>
                <a:lnTo>
                  <a:pt x="0" y="152665"/>
                </a:lnTo>
                <a:close/>
                <a:moveTo>
                  <a:pt x="-7076010" y="611458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6" name="Picture 696"/>
          <p:cNvPicPr>
            <a:picLocks noChangeAspect="0" noChangeArrowheads="1"/>
          </p:cNvPicPr>
          <p:nvPr/>
        </p:nvPicPr>
        <p:blipFill>
          <a:blip r:embed="rId6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718023" y="642013"/>
            <a:ext cx="4240702" cy="5485276"/>
          </a:xfrm>
          <a:prstGeom prst="rect">
            <a:avLst/>
          </a:prstGeom>
          <a:noFill/>
          <a:extLst/>
        </p:spPr>
      </p:pic>
      <p:sp>
        <p:nvSpPr>
          <p:cNvPr id="697" name="Freeform 697"/>
          <p:cNvSpPr/>
          <p:nvPr/>
        </p:nvSpPr>
        <p:spPr>
          <a:xfrm rot="0" flipH="0" flipV="1">
            <a:off x="3020629" y="2271286"/>
            <a:ext cx="4962590" cy="3796105"/>
          </a:xfrm>
          <a:custGeom>
            <a:pathLst>
              <a:path w="4962590" h="3796105">
                <a:moveTo>
                  <a:pt x="0" y="3540959"/>
                </a:moveTo>
                <a:lnTo>
                  <a:pt x="4773324" y="3796105"/>
                </a:lnTo>
                <a:lnTo>
                  <a:pt x="4962590" y="255144"/>
                </a:lnTo>
                <a:lnTo>
                  <a:pt x="189265" y="0"/>
                </a:lnTo>
                <a:close/>
                <a:moveTo>
                  <a:pt x="-494198" y="606739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8" name="Picture 698"/>
          <p:cNvPicPr>
            <a:picLocks noChangeAspect="0" noChangeArrowheads="1"/>
          </p:cNvPicPr>
          <p:nvPr/>
        </p:nvPicPr>
        <p:blipFill>
          <a:blip r:embed="rId6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07929" y="2258587"/>
            <a:ext cx="4987990" cy="3821504"/>
          </a:xfrm>
          <a:prstGeom prst="rect">
            <a:avLst/>
          </a:prstGeom>
          <a:noFill/>
          <a:extLst/>
        </p:spPr>
      </p:pic>
      <p:sp>
        <p:nvSpPr>
          <p:cNvPr id="699" name="Freeform 699"/>
          <p:cNvSpPr/>
          <p:nvPr/>
        </p:nvSpPr>
        <p:spPr>
          <a:xfrm rot="0" flipH="0" flipV="1">
            <a:off x="3645033" y="1250841"/>
            <a:ext cx="2337283" cy="2128768"/>
          </a:xfrm>
          <a:custGeom>
            <a:pathLst>
              <a:path w="1187339867" h="1081414574">
                <a:moveTo>
                  <a:pt x="0" y="1018909887"/>
                </a:moveTo>
                <a:lnTo>
                  <a:pt x="1131017748" y="1081414574"/>
                </a:lnTo>
                <a:lnTo>
                  <a:pt x="1187339867" y="62504736"/>
                </a:lnTo>
                <a:lnTo>
                  <a:pt x="56322317" y="0"/>
                </a:lnTo>
                <a:close/>
                <a:moveTo>
                  <a:pt x="-1153744994" y="171684176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00" name="Picture 700"/>
          <p:cNvPicPr>
            <a:picLocks noChangeAspect="0" noChangeArrowheads="1"/>
          </p:cNvPicPr>
          <p:nvPr/>
        </p:nvPicPr>
        <p:blipFill>
          <a:blip r:embed="rId7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632333" y="1238141"/>
            <a:ext cx="2362682" cy="2154168"/>
          </a:xfrm>
          <a:prstGeom prst="rect">
            <a:avLst/>
          </a:prstGeom>
          <a:noFill/>
          <a:extLst/>
        </p:spPr>
      </p:pic>
      <p:sp>
        <p:nvSpPr>
          <p:cNvPr id="701" name="Freeform 701"/>
          <p:cNvSpPr/>
          <p:nvPr/>
        </p:nvSpPr>
        <p:spPr>
          <a:xfrm rot="0" flipH="0" flipV="1">
            <a:off x="6398721" y="934586"/>
            <a:ext cx="2021657" cy="1982230"/>
          </a:xfrm>
          <a:custGeom>
            <a:pathLst>
              <a:path w="1027002169" h="1006973277">
                <a:moveTo>
                  <a:pt x="38636575" y="1006973277"/>
                </a:moveTo>
                <a:lnTo>
                  <a:pt x="1027002169" y="967520578"/>
                </a:lnTo>
                <a:lnTo>
                  <a:pt x="988365991" y="0"/>
                </a:lnTo>
                <a:lnTo>
                  <a:pt x="0" y="39452749"/>
                </a:lnTo>
                <a:close/>
                <a:moveTo>
                  <a:pt x="-2775781255" y="148174273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02" name="Picture 702"/>
          <p:cNvPicPr>
            <a:picLocks noChangeAspect="0" noChangeArrowheads="1"/>
          </p:cNvPicPr>
          <p:nvPr/>
        </p:nvPicPr>
        <p:blipFill>
          <a:blip r:embed="rId7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86021" y="921886"/>
            <a:ext cx="2047057" cy="2007630"/>
          </a:xfrm>
          <a:prstGeom prst="rect">
            <a:avLst/>
          </a:prstGeom>
          <a:noFill/>
          <a:extLst/>
        </p:spPr>
      </p:pic>
      <p:sp>
        <p:nvSpPr>
          <p:cNvPr id="703" name="Freeform 703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Rectangle 704"/>
          <p:cNvSpPr/>
          <p:nvPr/>
        </p:nvSpPr>
        <p:spPr>
          <a:xfrm rot="0" flipH="0" flipV="0">
            <a:off x="407871" y="350084"/>
            <a:ext cx="6472580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-199">
                <a:solidFill>
                  <a:srgbClr val="0033A0"/>
                </a:solidFill>
                <a:latin typeface="Arial" pitchFamily="0" charset="1"/>
              </a:rPr>
              <a:t>V</a:t>
            </a:r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erkostoituminen ja yhteistyö</a:t>
            </a:r>
          </a:p>
        </p:txBody>
      </p:sp>
      <p:sp>
        <p:nvSpPr>
          <p:cNvPr id="705" name="Rectangle 705"/>
          <p:cNvSpPr/>
          <p:nvPr/>
        </p:nvSpPr>
        <p:spPr>
          <a:xfrm rot="0" flipH="0" flipV="0">
            <a:off x="3908968" y="6483462"/>
            <a:ext cx="7647472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91542" algn="l"/>
                <a:tab pos="7329845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18/19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706" name="Freeform 706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Freeform 707"/>
          <p:cNvSpPr/>
          <p:nvPr/>
        </p:nvSpPr>
        <p:spPr>
          <a:xfrm rot="0" flipH="0" flipV="1">
            <a:off x="407880" y="6266520"/>
            <a:ext cx="11375999" cy="299"/>
          </a:xfrm>
          <a:custGeom>
            <a:pathLst>
              <a:path w="11375999" h="299">
                <a:moveTo>
                  <a:pt x="0" y="299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Freeform 708"/>
          <p:cNvSpPr/>
          <p:nvPr/>
        </p:nvSpPr>
        <p:spPr>
          <a:xfrm rot="0" flipH="0" flipV="1">
            <a:off x="407880" y="6266520"/>
            <a:ext cx="11375999" cy="299"/>
          </a:xfrm>
          <a:custGeom>
            <a:pathLst>
              <a:path w="11375999" h="299">
                <a:moveTo>
                  <a:pt x="0" y="299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Freeform 709"/>
          <p:cNvSpPr/>
          <p:nvPr/>
        </p:nvSpPr>
        <p:spPr>
          <a:xfrm rot="0" flipH="0" flipV="1">
            <a:off x="407880" y="6364440"/>
            <a:ext cx="494999" cy="393478"/>
          </a:xfrm>
          <a:custGeom>
            <a:pathLst>
              <a:path w="251459988" h="199887285">
                <a:moveTo>
                  <a:pt x="0" y="199887285"/>
                </a:moveTo>
                <a:lnTo>
                  <a:pt x="251459988" y="199887285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272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10" name="Picture 710"/>
          <p:cNvPicPr>
            <a:picLocks noChangeAspect="0" noChangeArrowheads="1"/>
          </p:cNvPicPr>
          <p:nvPr/>
        </p:nvPicPr>
        <p:blipFill>
          <a:blip r:embed="rId7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0"/>
            <a:ext cx="494999" cy="393479"/>
          </a:xfrm>
          <a:prstGeom prst="rect">
            <a:avLst/>
          </a:prstGeom>
          <a:noFill/>
          <a:extLst/>
        </p:spPr>
      </p:pic>
      <p:sp>
        <p:nvSpPr>
          <p:cNvPr id="711" name="Freeform 711"/>
          <p:cNvSpPr/>
          <p:nvPr/>
        </p:nvSpPr>
        <p:spPr>
          <a:xfrm rot="0" flipH="0" flipV="1">
            <a:off x="407880" y="6196320"/>
            <a:ext cx="11375699" cy="363900"/>
          </a:xfrm>
          <a:custGeom>
            <a:pathLst>
              <a:path w="11375699" h="363900">
                <a:moveTo>
                  <a:pt x="0" y="363900"/>
                </a:moveTo>
                <a:lnTo>
                  <a:pt x="11375699" y="3639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5788439" y="656022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Freeform 712"/>
          <p:cNvSpPr/>
          <p:nvPr/>
        </p:nvSpPr>
        <p:spPr>
          <a:xfrm rot="0" flipH="0" flipV="1">
            <a:off x="5558760" y="4869720"/>
            <a:ext cx="1074239" cy="1074240"/>
          </a:xfrm>
          <a:custGeom>
            <a:pathLst>
              <a:path w="545713841" h="545714039">
                <a:moveTo>
                  <a:pt x="0" y="545714039"/>
                </a:moveTo>
                <a:lnTo>
                  <a:pt x="545713841" y="545714039"/>
                </a:lnTo>
                <a:lnTo>
                  <a:pt x="545713841" y="0"/>
                </a:lnTo>
                <a:lnTo>
                  <a:pt x="0" y="0"/>
                </a:lnTo>
                <a:close/>
                <a:moveTo>
                  <a:pt x="-350032439" y="301953175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13" name="Picture 713"/>
          <p:cNvPicPr>
            <a:picLocks noChangeAspect="0" noChangeArrowheads="1"/>
          </p:cNvPicPr>
          <p:nvPr/>
        </p:nvPicPr>
        <p:blipFill>
          <a:blip r:embed="rId7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558760" y="4869721"/>
            <a:ext cx="1074240" cy="1074240"/>
          </a:xfrm>
          <a:prstGeom prst="rect">
            <a:avLst/>
          </a:prstGeom>
          <a:noFill/>
          <a:extLst/>
        </p:spPr>
      </p:pic>
      <p:sp>
        <p:nvSpPr>
          <p:cNvPr id="714" name="Freeform 714"/>
          <p:cNvSpPr/>
          <p:nvPr/>
        </p:nvSpPr>
        <p:spPr>
          <a:xfrm rot="0" flipH="0" flipV="1">
            <a:off x="5445299" y="6290325"/>
            <a:ext cx="1277399" cy="231599"/>
          </a:xfrm>
          <a:custGeom>
            <a:pathLst>
              <a:path w="648919200" h="117652800">
                <a:moveTo>
                  <a:pt x="0" y="117652800"/>
                </a:moveTo>
                <a:lnTo>
                  <a:pt x="648919200" y="117652800"/>
                </a:lnTo>
                <a:lnTo>
                  <a:pt x="648919200" y="0"/>
                </a:lnTo>
                <a:lnTo>
                  <a:pt x="0" y="0"/>
                </a:lnTo>
                <a:close/>
                <a:moveTo>
                  <a:pt x="429272700" y="33131379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Freeform 715"/>
          <p:cNvSpPr/>
          <p:nvPr/>
        </p:nvSpPr>
        <p:spPr>
          <a:xfrm rot="0" flipH="0" flipV="1">
            <a:off x="5445299" y="6290325"/>
            <a:ext cx="1277399" cy="231599"/>
          </a:xfrm>
          <a:custGeom>
            <a:pathLst>
              <a:path w="648919200" h="117652800">
                <a:moveTo>
                  <a:pt x="0" y="117652800"/>
                </a:moveTo>
                <a:lnTo>
                  <a:pt x="648919200" y="117652800"/>
                </a:lnTo>
                <a:lnTo>
                  <a:pt x="648919200" y="0"/>
                </a:lnTo>
                <a:lnTo>
                  <a:pt x="0" y="0"/>
                </a:lnTo>
                <a:close/>
                <a:moveTo>
                  <a:pt x="429272700" y="33131379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Freeform 716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Freeform 71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Freeform 71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Freeform 719"/>
          <p:cNvSpPr/>
          <p:nvPr/>
        </p:nvSpPr>
        <p:spPr>
          <a:xfrm rot="0" flipH="0" flipV="1">
            <a:off x="407880" y="2896200"/>
            <a:ext cx="11375699" cy="1065299"/>
          </a:xfrm>
          <a:custGeom>
            <a:pathLst>
              <a:path w="11375699" h="1065299">
                <a:moveTo>
                  <a:pt x="0" y="1065299"/>
                </a:moveTo>
                <a:lnTo>
                  <a:pt x="11375699" y="1065299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2488319" y="39614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Freeform 720"/>
          <p:cNvSpPr/>
          <p:nvPr/>
        </p:nvSpPr>
        <p:spPr>
          <a:xfrm rot="0" flipH="0" flipV="1">
            <a:off x="5445301" y="4672743"/>
            <a:ext cx="1324148" cy="1277235"/>
          </a:xfrm>
          <a:custGeom>
            <a:pathLst>
              <a:path w="672667208" h="648835658">
                <a:moveTo>
                  <a:pt x="0" y="648835658"/>
                </a:moveTo>
                <a:lnTo>
                  <a:pt x="672667208" y="648835658"/>
                </a:lnTo>
                <a:lnTo>
                  <a:pt x="672667208" y="0"/>
                </a:lnTo>
                <a:lnTo>
                  <a:pt x="0" y="0"/>
                </a:lnTo>
                <a:close/>
                <a:moveTo>
                  <a:pt x="-392460163" y="30225888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21" name="Picture 721"/>
          <p:cNvPicPr>
            <a:picLocks noChangeAspect="0" noChangeArrowheads="1"/>
          </p:cNvPicPr>
          <p:nvPr/>
        </p:nvPicPr>
        <p:blipFill>
          <a:blip r:embed="rId7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434444" y="4672743"/>
            <a:ext cx="1345864" cy="1277235"/>
          </a:xfrm>
          <a:prstGeom prst="rect">
            <a:avLst/>
          </a:prstGeom>
          <a:noFill/>
          <a:extLst/>
        </p:spPr>
      </p:pic>
      <p:sp>
        <p:nvSpPr>
          <p:cNvPr id="722" name="Freeform 722"/>
          <p:cNvSpPr/>
          <p:nvPr/>
        </p:nvSpPr>
        <p:spPr>
          <a:xfrm rot="0" flipH="0" flipV="1">
            <a:off x="3866133" y="4672697"/>
            <a:ext cx="1277280" cy="1277281"/>
          </a:xfrm>
          <a:custGeom>
            <a:pathLst>
              <a:path w="648858677" h="648858875">
                <a:moveTo>
                  <a:pt x="0" y="648858875"/>
                </a:moveTo>
                <a:lnTo>
                  <a:pt x="648858677" y="648858875"/>
                </a:lnTo>
                <a:lnTo>
                  <a:pt x="648858677" y="0"/>
                </a:lnTo>
                <a:lnTo>
                  <a:pt x="0" y="0"/>
                </a:lnTo>
                <a:close/>
                <a:moveTo>
                  <a:pt x="409733949" y="302258868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23" name="Picture 116"/>
          <p:cNvPicPr>
            <a:picLocks noChangeAspect="0" noChangeArrowheads="1"/>
          </p:cNvPicPr>
          <p:nvPr/>
        </p:nvPicPr>
        <p:blipFill>
          <a:blip r:embed="rId7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866133" y="4672697"/>
            <a:ext cx="1277281" cy="1277281"/>
          </a:xfrm>
          <a:prstGeom prst="rect">
            <a:avLst/>
          </a:prstGeom>
          <a:noFill/>
          <a:extLst/>
        </p:spPr>
      </p:pic>
      <p:sp>
        <p:nvSpPr>
          <p:cNvPr id="724" name="Freeform 724"/>
          <p:cNvSpPr/>
          <p:nvPr/>
        </p:nvSpPr>
        <p:spPr>
          <a:xfrm rot="0" flipH="0" flipV="1">
            <a:off x="7071324" y="4449813"/>
            <a:ext cx="2219202" cy="1723049"/>
          </a:xfrm>
          <a:custGeom>
            <a:pathLst>
              <a:path w="1127354790" h="875309201">
                <a:moveTo>
                  <a:pt x="0" y="875309201"/>
                </a:moveTo>
                <a:lnTo>
                  <a:pt x="1127354790" y="875309201"/>
                </a:lnTo>
                <a:lnTo>
                  <a:pt x="1127354790" y="0"/>
                </a:lnTo>
                <a:lnTo>
                  <a:pt x="0" y="0"/>
                </a:lnTo>
                <a:close/>
                <a:moveTo>
                  <a:pt x="-1331728350" y="313581395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25" name="Picture 725"/>
          <p:cNvPicPr>
            <a:picLocks noChangeAspect="0" noChangeArrowheads="1"/>
          </p:cNvPicPr>
          <p:nvPr/>
        </p:nvPicPr>
        <p:blipFill>
          <a:blip r:embed="rId7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058624" y="4437113"/>
            <a:ext cx="2244602" cy="1748449"/>
          </a:xfrm>
          <a:prstGeom prst="rect">
            <a:avLst/>
          </a:prstGeom>
          <a:noFill/>
          <a:extLst/>
        </p:spPr>
      </p:pic>
      <p:sp>
        <p:nvSpPr>
          <p:cNvPr id="726" name="Rectangle 726"/>
          <p:cNvSpPr/>
          <p:nvPr/>
        </p:nvSpPr>
        <p:spPr>
          <a:xfrm rot="0" flipH="0" flipV="0">
            <a:off x="5555707" y="6244571"/>
            <a:ext cx="1079677" cy="257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0033A0"/>
                </a:solidFill>
                <a:latin typeface="Arial" pitchFamily="0" charset="1"/>
              </a:rPr>
              <a:t>home.cern</a:t>
            </a:r>
          </a:p>
        </p:txBody>
      </p:sp>
      <p:sp>
        <p:nvSpPr>
          <p:cNvPr id="727" name="Rectangle 727"/>
          <p:cNvSpPr/>
          <p:nvPr/>
        </p:nvSpPr>
        <p:spPr>
          <a:xfrm rot="0" flipH="0" flipV="0">
            <a:off x="5384591" y="2910709"/>
            <a:ext cx="1420977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Kiitos!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2" name="Freeform 12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Freeform 125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6" name="Picture 126"/>
          <p:cNvPicPr>
            <a:picLocks noChangeAspect="0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127" name="Freeform 12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Freeform 12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1">
            <a:off x="407874" y="1186775"/>
            <a:ext cx="7781399" cy="5082899"/>
          </a:xfrm>
          <a:custGeom>
            <a:pathLst>
              <a:path w="7781399" h="5082899">
                <a:moveTo>
                  <a:pt x="0" y="5082899"/>
                </a:moveTo>
                <a:lnTo>
                  <a:pt x="7781399" y="5082899"/>
                </a:lnTo>
                <a:lnTo>
                  <a:pt x="77813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 rot="0" flipH="0" flipV="1">
            <a:off x="407974" y="373677"/>
            <a:ext cx="11375699" cy="678600"/>
          </a:xfrm>
          <a:custGeom>
            <a:pathLst>
              <a:path w="11375699" h="678600">
                <a:moveTo>
                  <a:pt x="0" y="678600"/>
                </a:moveTo>
                <a:lnTo>
                  <a:pt x="11375699" y="6786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0522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 rot="0" flipH="0" flipV="1">
            <a:off x="7644099" y="418059"/>
            <a:ext cx="4065386" cy="5420515"/>
          </a:xfrm>
          <a:custGeom>
            <a:pathLst>
              <a:path w="4065386" h="5420515">
                <a:moveTo>
                  <a:pt x="0" y="5420515"/>
                </a:moveTo>
                <a:lnTo>
                  <a:pt x="4065386" y="5420515"/>
                </a:lnTo>
                <a:lnTo>
                  <a:pt x="4065386" y="0"/>
                </a:lnTo>
                <a:lnTo>
                  <a:pt x="0" y="0"/>
                </a:lnTo>
                <a:close/>
                <a:moveTo>
                  <a:pt x="-7226041" y="583857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7" name="Picture 137"/>
          <p:cNvPicPr>
            <a:picLocks noChangeAspect="0" noChangeArrowheads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44100" y="418059"/>
            <a:ext cx="4065386" cy="5420515"/>
          </a:xfrm>
          <a:prstGeom prst="rect">
            <a:avLst/>
          </a:prstGeom>
          <a:noFill/>
          <a:extLst/>
        </p:spPr>
      </p:pic>
      <p:sp>
        <p:nvSpPr>
          <p:cNvPr id="138" name="Rectangle 138"/>
          <p:cNvSpPr/>
          <p:nvPr/>
        </p:nvSpPr>
        <p:spPr>
          <a:xfrm rot="0" flipH="0" flipV="0">
            <a:off x="490758" y="1197489"/>
            <a:ext cx="211650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Väitöskirjatutkija</a:t>
            </a:r>
          </a:p>
        </p:txBody>
      </p:sp>
      <p:sp>
        <p:nvSpPr>
          <p:cNvPr id="139" name="Rectangle 139"/>
          <p:cNvSpPr/>
          <p:nvPr/>
        </p:nvSpPr>
        <p:spPr>
          <a:xfrm rot="0" flipH="0" flipV="0">
            <a:off x="947958" y="1695202"/>
            <a:ext cx="552148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lääketieteellisen fysiikan linja, Helsingin yliopisto</a:t>
            </a:r>
          </a:p>
        </p:txBody>
      </p:sp>
      <p:sp>
        <p:nvSpPr>
          <p:cNvPr id="140" name="Rectangle 140"/>
          <p:cNvSpPr/>
          <p:nvPr/>
        </p:nvSpPr>
        <p:spPr>
          <a:xfrm rot="0" flipH="0" flipV="0">
            <a:off x="947958" y="2192915"/>
            <a:ext cx="379184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CERN PhD Student programme</a:t>
            </a:r>
          </a:p>
        </p:txBody>
      </p:sp>
      <p:sp>
        <p:nvSpPr>
          <p:cNvPr id="141" name="Rectangle 141"/>
          <p:cNvSpPr/>
          <p:nvPr/>
        </p:nvSpPr>
        <p:spPr>
          <a:xfrm rot="0" flipH="0" flipV="0">
            <a:off x="490758" y="2690628"/>
            <a:ext cx="313575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CERNIssä keväästä 2023</a:t>
            </a:r>
          </a:p>
        </p:txBody>
      </p:sp>
      <p:sp>
        <p:nvSpPr>
          <p:cNvPr id="142" name="Rectangle 142"/>
          <p:cNvSpPr/>
          <p:nvPr/>
        </p:nvSpPr>
        <p:spPr>
          <a:xfrm rot="0" flipH="0" flipV="0">
            <a:off x="407975" y="350086"/>
            <a:ext cx="2461564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Kuka olen?</a:t>
            </a:r>
          </a:p>
        </p:txBody>
      </p:sp>
      <p:sp>
        <p:nvSpPr>
          <p:cNvPr id="143" name="Rectangle 143"/>
          <p:cNvSpPr/>
          <p:nvPr/>
        </p:nvSpPr>
        <p:spPr>
          <a:xfrm rot="0" flipH="0" flipV="0">
            <a:off x="528325" y="6483462"/>
            <a:ext cx="1099280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4579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2/19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4" name="Freeform 144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Freeform 146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8" name="Picture 126"/>
          <p:cNvPicPr>
            <a:picLocks noChangeAspect="0" noChangeArrowheads="1"/>
          </p:cNvPicPr>
          <p:nvPr/>
        </p:nvPicPr>
        <p:blipFill>
          <a:blip r:embed="rId1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149" name="Freeform 149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 rot="0" flipH="0" flipV="1">
            <a:off x="407874" y="1186775"/>
            <a:ext cx="7781399" cy="5082899"/>
          </a:xfrm>
          <a:custGeom>
            <a:pathLst>
              <a:path w="7781399" h="5082899">
                <a:moveTo>
                  <a:pt x="0" y="5082899"/>
                </a:moveTo>
                <a:lnTo>
                  <a:pt x="7781399" y="5082899"/>
                </a:lnTo>
                <a:lnTo>
                  <a:pt x="77813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 rot="0" flipH="0" flipV="1">
            <a:off x="407974" y="373678"/>
            <a:ext cx="11375699" cy="589800"/>
          </a:xfrm>
          <a:custGeom>
            <a:pathLst>
              <a:path w="11375699" h="589800">
                <a:moveTo>
                  <a:pt x="0" y="589800"/>
                </a:moveTo>
                <a:lnTo>
                  <a:pt x="11375699" y="5898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7" y="96347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 rot="0" flipH="0" flipV="1">
            <a:off x="6515324" y="2826675"/>
            <a:ext cx="5387499" cy="3283001"/>
          </a:xfrm>
          <a:custGeom>
            <a:pathLst>
              <a:path w="5387499" h="3283001">
                <a:moveTo>
                  <a:pt x="0" y="3283001"/>
                </a:moveTo>
                <a:lnTo>
                  <a:pt x="5387499" y="3283001"/>
                </a:lnTo>
                <a:lnTo>
                  <a:pt x="5387499" y="0"/>
                </a:lnTo>
                <a:lnTo>
                  <a:pt x="0" y="0"/>
                </a:lnTo>
                <a:close/>
                <a:moveTo>
                  <a:pt x="-3688649" y="61096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8" name="Picture 158"/>
          <p:cNvPicPr>
            <a:picLocks noChangeAspect="0" noChangeArrowheads="1"/>
          </p:cNvPicPr>
          <p:nvPr/>
        </p:nvPicPr>
        <p:blipFill>
          <a:blip r:embed="rId1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515325" y="2826675"/>
            <a:ext cx="5387499" cy="3283001"/>
          </a:xfrm>
          <a:prstGeom prst="rect">
            <a:avLst/>
          </a:prstGeom>
          <a:noFill/>
          <a:extLst/>
        </p:spPr>
      </p:pic>
      <p:sp>
        <p:nvSpPr>
          <p:cNvPr id="159" name="Freeform 159"/>
          <p:cNvSpPr/>
          <p:nvPr/>
        </p:nvSpPr>
        <p:spPr>
          <a:xfrm rot="0" flipH="0" flipV="1">
            <a:off x="7937174" y="160852"/>
            <a:ext cx="2543799" cy="2984572"/>
          </a:xfrm>
          <a:custGeom>
            <a:pathLst>
              <a:path w="1292250400" h="1516162953">
                <a:moveTo>
                  <a:pt x="0" y="1354621390"/>
                </a:moveTo>
                <a:lnTo>
                  <a:pt x="1091820984" y="1516162953"/>
                </a:lnTo>
                <a:lnTo>
                  <a:pt x="1292250400" y="161541520"/>
                </a:lnTo>
                <a:lnTo>
                  <a:pt x="200429018" y="0"/>
                </a:lnTo>
                <a:close/>
                <a:moveTo>
                  <a:pt x="-3788830787" y="15978755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0" name="Picture 160"/>
          <p:cNvPicPr>
            <a:picLocks noChangeAspect="0" noChangeArrowheads="1"/>
          </p:cNvPicPr>
          <p:nvPr/>
        </p:nvPicPr>
        <p:blipFill>
          <a:blip r:embed="rId1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24475" y="148152"/>
            <a:ext cx="2569199" cy="3009972"/>
          </a:xfrm>
          <a:prstGeom prst="rect">
            <a:avLst/>
          </a:prstGeom>
          <a:noFill/>
          <a:extLst/>
        </p:spPr>
      </p:pic>
      <p:sp>
        <p:nvSpPr>
          <p:cNvPr id="161" name="Freeform 161"/>
          <p:cNvSpPr/>
          <p:nvPr/>
        </p:nvSpPr>
        <p:spPr>
          <a:xfrm rot="0" flipH="0" flipV="1">
            <a:off x="9948724" y="1679625"/>
            <a:ext cx="1898575" cy="2483850"/>
          </a:xfrm>
          <a:custGeom>
            <a:pathLst>
              <a:path w="964476496" h="1261796296">
                <a:moveTo>
                  <a:pt x="0" y="1261796296"/>
                </a:moveTo>
                <a:lnTo>
                  <a:pt x="964476496" y="1261796296"/>
                </a:lnTo>
                <a:lnTo>
                  <a:pt x="964476496" y="0"/>
                </a:lnTo>
                <a:lnTo>
                  <a:pt x="0" y="0"/>
                </a:lnTo>
                <a:close/>
                <a:moveTo>
                  <a:pt x="-4200702900" y="211504569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2" name="Picture 162"/>
          <p:cNvPicPr>
            <a:picLocks noChangeAspect="0" noChangeArrowheads="1"/>
          </p:cNvPicPr>
          <p:nvPr/>
        </p:nvPicPr>
        <p:blipFill>
          <a:blip r:embed="rId1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948725" y="1679625"/>
            <a:ext cx="1898575" cy="2483850"/>
          </a:xfrm>
          <a:prstGeom prst="rect">
            <a:avLst/>
          </a:prstGeom>
          <a:noFill/>
          <a:extLst/>
        </p:spPr>
      </p:pic>
      <p:sp>
        <p:nvSpPr>
          <p:cNvPr id="163" name="Freeform 163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Rectangle 164"/>
          <p:cNvSpPr/>
          <p:nvPr/>
        </p:nvSpPr>
        <p:spPr>
          <a:xfrm rot="0" flipH="0" flipV="0">
            <a:off x="407875" y="1197489"/>
            <a:ext cx="618336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2016: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 	Lukion CERN vierailu - en päässyt mukaan :(</a:t>
            </a:r>
          </a:p>
        </p:txBody>
      </p:sp>
      <p:sp>
        <p:nvSpPr>
          <p:cNvPr id="165" name="Rectangle 165"/>
          <p:cNvSpPr/>
          <p:nvPr/>
        </p:nvSpPr>
        <p:spPr>
          <a:xfrm rot="0" flipH="0" flipV="0">
            <a:off x="407875" y="1695202"/>
            <a:ext cx="292653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2017: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 	Yliopisto alkaa</a:t>
            </a:r>
          </a:p>
        </p:txBody>
      </p:sp>
      <p:sp>
        <p:nvSpPr>
          <p:cNvPr id="166" name="Rectangle 166"/>
          <p:cNvSpPr/>
          <p:nvPr/>
        </p:nvSpPr>
        <p:spPr>
          <a:xfrm rot="0" flipH="0" flipV="0">
            <a:off x="407875" y="2192915"/>
            <a:ext cx="564743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2017-2020: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 	Epäonnistuneita hakemuksia CERNiin :/</a:t>
            </a:r>
          </a:p>
        </p:txBody>
      </p:sp>
      <p:sp>
        <p:nvSpPr>
          <p:cNvPr id="167" name="Rectangle 167"/>
          <p:cNvSpPr/>
          <p:nvPr/>
        </p:nvSpPr>
        <p:spPr>
          <a:xfrm rot="0" flipH="0" flipV="0">
            <a:off x="407875" y="2690628"/>
            <a:ext cx="387436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2018-2019: 	</a:t>
            </a:r>
            <a:r>
              <a:rPr lang="en-US" sz="1900" baseline="0" b="0" i="0" dirty="0" spc="-141">
                <a:solidFill>
                  <a:srgbClr val="0033A0"/>
                </a:solidFill>
                <a:latin typeface="Arial" pitchFamily="0" charset="1"/>
              </a:rPr>
              <a:t>V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aihtovuosi Kanadassa</a:t>
            </a:r>
          </a:p>
        </p:txBody>
      </p:sp>
      <p:sp>
        <p:nvSpPr>
          <p:cNvPr id="168" name="Rectangle 168"/>
          <p:cNvSpPr/>
          <p:nvPr/>
        </p:nvSpPr>
        <p:spPr>
          <a:xfrm rot="0" flipH="0" flipV="0">
            <a:off x="1862358" y="3188341"/>
            <a:ext cx="195555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kesätyö CLS :)</a:t>
            </a:r>
          </a:p>
        </p:txBody>
      </p:sp>
      <p:sp>
        <p:nvSpPr>
          <p:cNvPr id="169" name="Rectangle 169"/>
          <p:cNvSpPr/>
          <p:nvPr/>
        </p:nvSpPr>
        <p:spPr>
          <a:xfrm rot="0" flipH="0" flipV="0">
            <a:off x="407875" y="3686054"/>
            <a:ext cx="500364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2020: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 	BSc in physics, Helsingin yliopisto</a:t>
            </a:r>
          </a:p>
        </p:txBody>
      </p:sp>
      <p:sp>
        <p:nvSpPr>
          <p:cNvPr id="170" name="Rectangle 170"/>
          <p:cNvSpPr/>
          <p:nvPr/>
        </p:nvSpPr>
        <p:spPr>
          <a:xfrm rot="0" flipH="0" flipV="0">
            <a:off x="407875" y="4183767"/>
            <a:ext cx="594206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2023:	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MSc in medical physics, Helsingin yliopisto</a:t>
            </a:r>
          </a:p>
        </p:txBody>
      </p:sp>
      <p:sp>
        <p:nvSpPr>
          <p:cNvPr id="171" name="Rectangle 171"/>
          <p:cNvSpPr/>
          <p:nvPr/>
        </p:nvSpPr>
        <p:spPr>
          <a:xfrm rot="0" flipH="0" flipV="0">
            <a:off x="407875" y="4681480"/>
            <a:ext cx="3981018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2023-2024:	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CERN</a:t>
            </a:r>
            <a:r>
              <a:rPr lang="en-US" sz="1900" baseline="0" b="0" i="0" dirty="0" spc="-35">
                <a:solidFill>
                  <a:srgbClr val="0033A0"/>
                </a:solidFill>
                <a:latin typeface="Arial" pitchFamily="0" charset="1"/>
              </a:rPr>
              <a:t> </a:t>
            </a:r>
            <a:r>
              <a:rPr lang="en-US" sz="1900" baseline="0" b="0" i="0" dirty="0" spc="-210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echnical student</a:t>
            </a:r>
          </a:p>
        </p:txBody>
      </p:sp>
      <p:sp>
        <p:nvSpPr>
          <p:cNvPr id="172" name="Rectangle 172"/>
          <p:cNvSpPr/>
          <p:nvPr/>
        </p:nvSpPr>
        <p:spPr>
          <a:xfrm rot="0" flipH="0" flipV="0">
            <a:off x="407875" y="5179193"/>
            <a:ext cx="344871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71600" algn="l"/>
              </a:tabLst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2024-&gt;:	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CERN PhD student</a:t>
            </a:r>
          </a:p>
        </p:txBody>
      </p:sp>
      <p:sp>
        <p:nvSpPr>
          <p:cNvPr id="173" name="Rectangle 173"/>
          <p:cNvSpPr/>
          <p:nvPr/>
        </p:nvSpPr>
        <p:spPr>
          <a:xfrm rot="0" flipH="0" flipV="0">
            <a:off x="407975" y="350086"/>
            <a:ext cx="4669383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Miten päädyin tänne?</a:t>
            </a:r>
          </a:p>
        </p:txBody>
      </p:sp>
      <p:sp>
        <p:nvSpPr>
          <p:cNvPr id="174" name="Rectangle 174"/>
          <p:cNvSpPr/>
          <p:nvPr/>
        </p:nvSpPr>
        <p:spPr>
          <a:xfrm rot="0" flipH="0" flipV="0">
            <a:off x="528325" y="6483462"/>
            <a:ext cx="1099280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4579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3/19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75" name="Freeform 175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9" name="Picture 126"/>
          <p:cNvPicPr>
            <a:picLocks noChangeAspect="0" noChangeArrowheads="1"/>
          </p:cNvPicPr>
          <p:nvPr/>
        </p:nvPicPr>
        <p:blipFill>
          <a:blip r:embed="rId1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180" name="Freeform 180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1">
            <a:off x="407980" y="373681"/>
            <a:ext cx="11375699" cy="1065299"/>
          </a:xfrm>
          <a:custGeom>
            <a:pathLst>
              <a:path w="11375699" h="1065299">
                <a:moveTo>
                  <a:pt x="0" y="1065299"/>
                </a:moveTo>
                <a:lnTo>
                  <a:pt x="11375699" y="1065299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9" y="143897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1">
            <a:off x="7022824" y="1155050"/>
            <a:ext cx="4898350" cy="4898350"/>
          </a:xfrm>
          <a:custGeom>
            <a:pathLst>
              <a:path w="4898350" h="4898350">
                <a:moveTo>
                  <a:pt x="0" y="4898350"/>
                </a:moveTo>
                <a:lnTo>
                  <a:pt x="4898350" y="4898350"/>
                </a:lnTo>
                <a:lnTo>
                  <a:pt x="4898350" y="0"/>
                </a:lnTo>
                <a:lnTo>
                  <a:pt x="0" y="0"/>
                </a:lnTo>
                <a:close/>
                <a:moveTo>
                  <a:pt x="-5867774" y="60534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8" name="Picture 188"/>
          <p:cNvPicPr>
            <a:picLocks noChangeAspect="0" noChangeArrowheads="1"/>
          </p:cNvPicPr>
          <p:nvPr/>
        </p:nvPicPr>
        <p:blipFill>
          <a:blip r:embed="rId1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022825" y="1155050"/>
            <a:ext cx="4898351" cy="4898351"/>
          </a:xfrm>
          <a:prstGeom prst="rect">
            <a:avLst/>
          </a:prstGeom>
          <a:noFill/>
          <a:extLst/>
        </p:spPr>
      </p:pic>
      <p:sp>
        <p:nvSpPr>
          <p:cNvPr id="189" name="Freeform 189"/>
          <p:cNvSpPr/>
          <p:nvPr/>
        </p:nvSpPr>
        <p:spPr>
          <a:xfrm rot="0" flipH="0" flipV="1">
            <a:off x="407874" y="1186775"/>
            <a:ext cx="7768499" cy="5082899"/>
          </a:xfrm>
          <a:custGeom>
            <a:pathLst>
              <a:path w="7768499" h="5082899">
                <a:moveTo>
                  <a:pt x="0" y="5082899"/>
                </a:moveTo>
                <a:lnTo>
                  <a:pt x="7768499" y="5082899"/>
                </a:lnTo>
                <a:lnTo>
                  <a:pt x="77684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Rectangle 191"/>
          <p:cNvSpPr/>
          <p:nvPr/>
        </p:nvSpPr>
        <p:spPr>
          <a:xfrm rot="0" flipH="0" flipV="0">
            <a:off x="407979" y="350089"/>
            <a:ext cx="10789920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Lääketieteellisten sovellusten tutkimus CERNissä</a:t>
            </a:r>
          </a:p>
        </p:txBody>
      </p:sp>
      <p:sp>
        <p:nvSpPr>
          <p:cNvPr id="192" name="Rectangle 192"/>
          <p:cNvSpPr/>
          <p:nvPr/>
        </p:nvSpPr>
        <p:spPr>
          <a:xfrm rot="0" flipH="0" flipV="0">
            <a:off x="528325" y="6483462"/>
            <a:ext cx="1099280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72185" algn="l"/>
                <a:tab pos="1074579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4/19</a:t>
            </a:r>
          </a:p>
        </p:txBody>
      </p:sp>
      <p:sp>
        <p:nvSpPr>
          <p:cNvPr id="193" name="Rectangle 193"/>
          <p:cNvSpPr/>
          <p:nvPr/>
        </p:nvSpPr>
        <p:spPr>
          <a:xfrm rot="0" flipH="0" flipV="0">
            <a:off x="407875" y="1199745"/>
            <a:ext cx="7572399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Knowledge transfer - CERN-teknologiat yhteiskunnalle</a:t>
            </a:r>
          </a:p>
        </p:txBody>
      </p:sp>
      <p:sp>
        <p:nvSpPr>
          <p:cNvPr id="194" name="Rectangle 194"/>
          <p:cNvSpPr/>
          <p:nvPr/>
        </p:nvSpPr>
        <p:spPr>
          <a:xfrm rot="0" flipH="0" flipV="0">
            <a:off x="490758" y="1663960"/>
            <a:ext cx="451598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Knowledge</a:t>
            </a:r>
            <a:r>
              <a:rPr lang="en-US" sz="1900" baseline="0" b="0" i="0" dirty="0" spc="-35">
                <a:solidFill>
                  <a:srgbClr val="0033A0"/>
                </a:solidFill>
                <a:latin typeface="Arial" pitchFamily="0" charset="1"/>
              </a:rPr>
              <a:t> </a:t>
            </a:r>
            <a:r>
              <a:rPr lang="en-US" sz="1900" baseline="0" b="0" i="0" dirty="0" spc="-71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ransfer -ryhmä CERNissä</a:t>
            </a:r>
          </a:p>
        </p:txBody>
      </p:sp>
      <p:sp>
        <p:nvSpPr>
          <p:cNvPr id="195" name="Rectangle 195"/>
          <p:cNvSpPr/>
          <p:nvPr/>
        </p:nvSpPr>
        <p:spPr>
          <a:xfrm rot="0" flipH="0" flipV="0">
            <a:off x="947958" y="2161673"/>
            <a:ext cx="5898259" cy="705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yhteistyötä tieteen, teknologian ja teollisuuden         </a:t>
            </a:r>
          </a:p>
          <a:p>
            <a:pPr marL="374316">
              <a:lnSpc>
                <a:spcPts val="3420"/>
              </a:lnSpc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asiantuntijoiden välillä</a:t>
            </a:r>
          </a:p>
        </p:txBody>
      </p:sp>
      <p:sp>
        <p:nvSpPr>
          <p:cNvPr id="196" name="Rectangle 196"/>
          <p:cNvSpPr/>
          <p:nvPr/>
        </p:nvSpPr>
        <p:spPr>
          <a:xfrm rot="0" flipH="0" flipV="0">
            <a:off x="490758" y="3093726"/>
            <a:ext cx="672574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Luo mahdollisuuksia CERNin teknologian ja                         </a:t>
            </a:r>
          </a:p>
        </p:txBody>
      </p:sp>
      <p:sp>
        <p:nvSpPr>
          <p:cNvPr id="197" name="Rectangle 197"/>
          <p:cNvSpPr/>
          <p:nvPr/>
        </p:nvSpPr>
        <p:spPr>
          <a:xfrm rot="0" flipH="0" flipV="0">
            <a:off x="865075" y="3528066"/>
            <a:ext cx="201099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osaamisen siirtoon</a:t>
            </a:r>
          </a:p>
        </p:txBody>
      </p:sp>
      <p:sp>
        <p:nvSpPr>
          <p:cNvPr id="198" name="Rectangle 198"/>
          <p:cNvSpPr/>
          <p:nvPr/>
        </p:nvSpPr>
        <p:spPr>
          <a:xfrm rot="0" flipH="0" flipV="0">
            <a:off x="490758" y="4025779"/>
            <a:ext cx="269248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Tärkeimmät tavoitteet</a:t>
            </a:r>
          </a:p>
        </p:txBody>
      </p:sp>
      <p:sp>
        <p:nvSpPr>
          <p:cNvPr id="199" name="Rectangle 199"/>
          <p:cNvSpPr/>
          <p:nvPr/>
        </p:nvSpPr>
        <p:spPr>
          <a:xfrm rot="0" flipH="0" flipV="0">
            <a:off x="947958" y="4523492"/>
            <a:ext cx="282737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kiihdyttää innovaatiota </a:t>
            </a:r>
          </a:p>
        </p:txBody>
      </p:sp>
      <p:sp>
        <p:nvSpPr>
          <p:cNvPr id="200" name="Rectangle 200"/>
          <p:cNvSpPr/>
          <p:nvPr/>
        </p:nvSpPr>
        <p:spPr>
          <a:xfrm rot="0" flipH="0" flipV="0">
            <a:off x="947958" y="5021205"/>
            <a:ext cx="6486928" cy="705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maksimoida CERNin myönteinen vaikutus yhteiskuntaan </a:t>
            </a:r>
          </a:p>
          <a:p>
            <a:pPr marL="374316">
              <a:lnSpc>
                <a:spcPts val="3420"/>
              </a:lnSpc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globaalilla tasolla</a:t>
            </a:r>
          </a:p>
        </p:txBody>
      </p:sp>
      <p:sp>
        <p:nvSpPr>
          <p:cNvPr id="201" name="Rectangle 201"/>
          <p:cNvSpPr/>
          <p:nvPr/>
        </p:nvSpPr>
        <p:spPr>
          <a:xfrm rot="0" flipH="0" flipV="0">
            <a:off x="3908968" y="6484914"/>
            <a:ext cx="4286630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02" name="Freeform 20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6" name="Picture 126"/>
          <p:cNvPicPr>
            <a:picLocks noChangeAspect="0" noChangeArrowheads="1"/>
          </p:cNvPicPr>
          <p:nvPr/>
        </p:nvPicPr>
        <p:blipFill>
          <a:blip r:embed="rId2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207" name="Freeform 20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1">
            <a:off x="407874" y="1186775"/>
            <a:ext cx="7781399" cy="5082899"/>
          </a:xfrm>
          <a:custGeom>
            <a:pathLst>
              <a:path w="7781399" h="5082899">
                <a:moveTo>
                  <a:pt x="0" y="5082899"/>
                </a:moveTo>
                <a:lnTo>
                  <a:pt x="7781399" y="5082899"/>
                </a:lnTo>
                <a:lnTo>
                  <a:pt x="77813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1">
            <a:off x="407980" y="373681"/>
            <a:ext cx="11375699" cy="1065299"/>
          </a:xfrm>
          <a:custGeom>
            <a:pathLst>
              <a:path w="11375699" h="1065299">
                <a:moveTo>
                  <a:pt x="0" y="1065299"/>
                </a:moveTo>
                <a:lnTo>
                  <a:pt x="11375699" y="1065299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9" y="143897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5" name="Picture 215"/>
          <p:cNvPicPr>
            <a:picLocks noChangeAspect="0" noChangeArrowheads="1"/>
          </p:cNvPicPr>
          <p:nvPr/>
        </p:nvPicPr>
        <p:blipFill>
          <a:blip r:embed="rId2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07224" y="1977501"/>
            <a:ext cx="7184775" cy="4451699"/>
          </a:xfrm>
          <a:prstGeom prst="rect">
            <a:avLst/>
          </a:prstGeom>
          <a:noFill/>
          <a:extLst/>
        </p:spPr>
      </p:pic>
      <p:pic>
        <p:nvPicPr>
          <p:cNvPr id="216" name="Picture 216"/>
          <p:cNvPicPr>
            <a:picLocks noChangeAspect="0" noChangeArrowheads="1"/>
          </p:cNvPicPr>
          <p:nvPr/>
        </p:nvPicPr>
        <p:blipFill>
          <a:blip r:embed="rId2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07224" y="1977501"/>
            <a:ext cx="7184775" cy="4451699"/>
          </a:xfrm>
          <a:prstGeom prst="rect">
            <a:avLst/>
          </a:prstGeom>
          <a:noFill/>
          <a:extLst/>
        </p:spPr>
      </p:pic>
      <p:sp>
        <p:nvSpPr>
          <p:cNvPr id="217" name="Freeform 21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Rectangle 218"/>
          <p:cNvSpPr/>
          <p:nvPr/>
        </p:nvSpPr>
        <p:spPr>
          <a:xfrm rot="0" flipH="0" flipV="0">
            <a:off x="407875" y="1199745"/>
            <a:ext cx="7572399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Knowledge transfer - CERN-teknologiat yhteiskunnalle</a:t>
            </a:r>
          </a:p>
        </p:txBody>
      </p:sp>
      <p:sp>
        <p:nvSpPr>
          <p:cNvPr id="219" name="Rectangle 219"/>
          <p:cNvSpPr/>
          <p:nvPr/>
        </p:nvSpPr>
        <p:spPr>
          <a:xfrm rot="0" flipH="0" flipV="0">
            <a:off x="490758" y="1663960"/>
            <a:ext cx="162038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Kiihdyttimet</a:t>
            </a:r>
          </a:p>
        </p:txBody>
      </p:sp>
      <p:sp>
        <p:nvSpPr>
          <p:cNvPr id="220" name="Rectangle 220"/>
          <p:cNvSpPr/>
          <p:nvPr/>
        </p:nvSpPr>
        <p:spPr>
          <a:xfrm rot="0" flipH="0" flipV="0">
            <a:off x="947958" y="2161673"/>
            <a:ext cx="6205571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Sädehoito – sekä perinteinen että protoni- ja ionihoidot</a:t>
            </a:r>
          </a:p>
        </p:txBody>
      </p:sp>
      <p:sp>
        <p:nvSpPr>
          <p:cNvPr id="221" name="Rectangle 221"/>
          <p:cNvSpPr/>
          <p:nvPr/>
        </p:nvSpPr>
        <p:spPr>
          <a:xfrm rot="0" flipH="0" flipV="0">
            <a:off x="947958" y="2659386"/>
            <a:ext cx="4932231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Syklotronit radioisotooppien valmistukseen</a:t>
            </a:r>
          </a:p>
        </p:txBody>
      </p:sp>
      <p:sp>
        <p:nvSpPr>
          <p:cNvPr id="222" name="Rectangle 222"/>
          <p:cNvSpPr/>
          <p:nvPr/>
        </p:nvSpPr>
        <p:spPr>
          <a:xfrm rot="0" flipH="0" flipV="0">
            <a:off x="947958" y="3157099"/>
            <a:ext cx="371125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Suprajohtavat magneetit - MRI </a:t>
            </a:r>
          </a:p>
        </p:txBody>
      </p:sp>
      <p:sp>
        <p:nvSpPr>
          <p:cNvPr id="223" name="Rectangle 223"/>
          <p:cNvSpPr/>
          <p:nvPr/>
        </p:nvSpPr>
        <p:spPr>
          <a:xfrm rot="0" flipH="0" flipV="0">
            <a:off x="490758" y="3654812"/>
            <a:ext cx="145968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Ilmaisimet</a:t>
            </a:r>
          </a:p>
        </p:txBody>
      </p:sp>
      <p:sp>
        <p:nvSpPr>
          <p:cNvPr id="224" name="Rectangle 224"/>
          <p:cNvSpPr/>
          <p:nvPr/>
        </p:nvSpPr>
        <p:spPr>
          <a:xfrm rot="0" flipH="0" flipV="0">
            <a:off x="947958" y="4152525"/>
            <a:ext cx="493126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Röntgenilmaisimet – tasoradiografia ja CT </a:t>
            </a:r>
          </a:p>
        </p:txBody>
      </p:sp>
      <p:sp>
        <p:nvSpPr>
          <p:cNvPr id="225" name="Rectangle 225"/>
          <p:cNvSpPr/>
          <p:nvPr/>
        </p:nvSpPr>
        <p:spPr>
          <a:xfrm rot="0" flipH="0" flipV="0">
            <a:off x="947958" y="4650238"/>
            <a:ext cx="367047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Ilmaisimet SPEC</a:t>
            </a:r>
            <a:r>
              <a:rPr lang="en-US" sz="1900" baseline="0" b="0" i="0" dirty="0" spc="-105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-järjestelmiin</a:t>
            </a:r>
          </a:p>
        </p:txBody>
      </p:sp>
      <p:sp>
        <p:nvSpPr>
          <p:cNvPr id="226" name="Rectangle 226"/>
          <p:cNvSpPr/>
          <p:nvPr/>
        </p:nvSpPr>
        <p:spPr>
          <a:xfrm rot="0" flipH="0" flipV="0">
            <a:off x="947958" y="5147951"/>
            <a:ext cx="333554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Ilmaisimet PE</a:t>
            </a:r>
            <a:r>
              <a:rPr lang="en-US" sz="1900" baseline="0" b="0" i="0" dirty="0" spc="-105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-järjestelmiin</a:t>
            </a:r>
          </a:p>
        </p:txBody>
      </p:sp>
      <p:sp>
        <p:nvSpPr>
          <p:cNvPr id="227" name="Rectangle 227"/>
          <p:cNvSpPr/>
          <p:nvPr/>
        </p:nvSpPr>
        <p:spPr>
          <a:xfrm rot="0" flipH="0" flipV="0">
            <a:off x="490758" y="5645664"/>
            <a:ext cx="262974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-71">
                <a:solidFill>
                  <a:srgbClr val="0033A0"/>
                </a:solidFill>
                <a:latin typeface="Arial" pitchFamily="0" charset="1"/>
              </a:rPr>
              <a:t>T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ietojenkäsittely ja IT</a:t>
            </a:r>
          </a:p>
        </p:txBody>
      </p:sp>
      <p:sp>
        <p:nvSpPr>
          <p:cNvPr id="228" name="Rectangle 228"/>
          <p:cNvSpPr/>
          <p:nvPr/>
        </p:nvSpPr>
        <p:spPr>
          <a:xfrm rot="0" flipH="0" flipV="0">
            <a:off x="407979" y="350089"/>
            <a:ext cx="10789920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Lääketieteellisten sovellusten tutkimus CERNissä</a:t>
            </a:r>
          </a:p>
        </p:txBody>
      </p:sp>
      <p:sp>
        <p:nvSpPr>
          <p:cNvPr id="229" name="Rectangle 229"/>
          <p:cNvSpPr/>
          <p:nvPr/>
        </p:nvSpPr>
        <p:spPr>
          <a:xfrm rot="0" flipH="0" flipV="0">
            <a:off x="528325" y="6483462"/>
            <a:ext cx="1099280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4579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5/19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30" name="Freeform 23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4" name="Picture 126"/>
          <p:cNvPicPr>
            <a:picLocks noChangeAspect="0" noChangeArrowheads="1"/>
          </p:cNvPicPr>
          <p:nvPr/>
        </p:nvPicPr>
        <p:blipFill>
          <a:blip r:embed="rId2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235" name="Freeform 235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Freeform 236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Freeform 237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1">
            <a:off x="407980" y="373681"/>
            <a:ext cx="11375699" cy="1065299"/>
          </a:xfrm>
          <a:custGeom>
            <a:pathLst>
              <a:path w="11375699" h="1065299">
                <a:moveTo>
                  <a:pt x="0" y="1065299"/>
                </a:moveTo>
                <a:lnTo>
                  <a:pt x="11375699" y="1065299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9" y="143897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 rot="0" flipH="0" flipV="1">
            <a:off x="2441899" y="984175"/>
            <a:ext cx="7308201" cy="5219200"/>
          </a:xfrm>
          <a:custGeom>
            <a:pathLst>
              <a:path w="7308201" h="5219200">
                <a:moveTo>
                  <a:pt x="0" y="5219200"/>
                </a:moveTo>
                <a:lnTo>
                  <a:pt x="7308201" y="5219200"/>
                </a:lnTo>
                <a:lnTo>
                  <a:pt x="7308201" y="0"/>
                </a:lnTo>
                <a:lnTo>
                  <a:pt x="0" y="0"/>
                </a:lnTo>
                <a:close/>
                <a:moveTo>
                  <a:pt x="-1457724" y="620337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4" name="Picture 244"/>
          <p:cNvPicPr>
            <a:picLocks noChangeAspect="0" noChangeArrowheads="1"/>
          </p:cNvPicPr>
          <p:nvPr/>
        </p:nvPicPr>
        <p:blipFill>
          <a:blip r:embed="rId2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29199" y="971475"/>
            <a:ext cx="7333601" cy="5244600"/>
          </a:xfrm>
          <a:prstGeom prst="rect">
            <a:avLst/>
          </a:prstGeom>
          <a:noFill/>
          <a:extLst/>
        </p:spPr>
      </p:pic>
      <p:sp>
        <p:nvSpPr>
          <p:cNvPr id="245" name="Freeform 245"/>
          <p:cNvSpPr/>
          <p:nvPr/>
        </p:nvSpPr>
        <p:spPr>
          <a:xfrm rot="0" flipH="0" flipV="1">
            <a:off x="6619499" y="3841025"/>
            <a:ext cx="1781099" cy="1419899"/>
          </a:xfrm>
          <a:custGeom>
            <a:pathLst>
              <a:path w="904798800" h="721309200">
                <a:moveTo>
                  <a:pt x="0" y="721309200"/>
                </a:moveTo>
                <a:lnTo>
                  <a:pt x="904798800" y="721309200"/>
                </a:lnTo>
                <a:lnTo>
                  <a:pt x="904798800" y="0"/>
                </a:lnTo>
                <a:lnTo>
                  <a:pt x="0" y="0"/>
                </a:lnTo>
                <a:close/>
                <a:moveTo>
                  <a:pt x="-1411465300" y="26725499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Freeform 246"/>
          <p:cNvSpPr/>
          <p:nvPr/>
        </p:nvSpPr>
        <p:spPr>
          <a:xfrm rot="0" flipH="0" flipV="1">
            <a:off x="6619499" y="3841025"/>
            <a:ext cx="1781099" cy="1419899"/>
          </a:xfrm>
          <a:custGeom>
            <a:pathLst>
              <a:path w="904798800" h="721309200">
                <a:moveTo>
                  <a:pt x="0" y="721309200"/>
                </a:moveTo>
                <a:lnTo>
                  <a:pt x="904798800" y="721309200"/>
                </a:lnTo>
                <a:lnTo>
                  <a:pt x="904798800" y="0"/>
                </a:lnTo>
                <a:lnTo>
                  <a:pt x="0" y="0"/>
                </a:lnTo>
                <a:close/>
                <a:moveTo>
                  <a:pt x="-1411465300" y="2672549900"/>
                </a:moveTo>
              </a:path>
            </a:pathLst>
          </a:custGeom>
          <a:noFill/>
          <a:ln w="76199" cap="flat" cmpd="sng">
            <a:solidFill>
              <a:srgbClr val="CC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Freeform 247"/>
          <p:cNvSpPr/>
          <p:nvPr/>
        </p:nvSpPr>
        <p:spPr>
          <a:xfrm rot="0" flipH="0" flipV="1">
            <a:off x="7893824" y="5410000"/>
            <a:ext cx="1781099" cy="642899"/>
          </a:xfrm>
          <a:custGeom>
            <a:pathLst>
              <a:path w="904798800" h="326593200">
                <a:moveTo>
                  <a:pt x="0" y="326593200"/>
                </a:moveTo>
                <a:lnTo>
                  <a:pt x="904798800" y="326593200"/>
                </a:lnTo>
                <a:lnTo>
                  <a:pt x="904798800" y="0"/>
                </a:lnTo>
                <a:lnTo>
                  <a:pt x="0" y="0"/>
                </a:lnTo>
                <a:close/>
                <a:moveTo>
                  <a:pt x="-1261783100" y="30748732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Freeform 248"/>
          <p:cNvSpPr/>
          <p:nvPr/>
        </p:nvSpPr>
        <p:spPr>
          <a:xfrm rot="0" flipH="0" flipV="1">
            <a:off x="7893824" y="5410000"/>
            <a:ext cx="1781099" cy="642899"/>
          </a:xfrm>
          <a:custGeom>
            <a:pathLst>
              <a:path w="904798800" h="326593200">
                <a:moveTo>
                  <a:pt x="0" y="326593200"/>
                </a:moveTo>
                <a:lnTo>
                  <a:pt x="904798800" y="326593200"/>
                </a:lnTo>
                <a:lnTo>
                  <a:pt x="904798800" y="0"/>
                </a:lnTo>
                <a:lnTo>
                  <a:pt x="0" y="0"/>
                </a:lnTo>
                <a:close/>
                <a:moveTo>
                  <a:pt x="-1261783100" y="3074873200"/>
                </a:moveTo>
              </a:path>
            </a:pathLst>
          </a:custGeom>
          <a:noFill/>
          <a:ln w="76199" cap="flat" cmpd="sng">
            <a:solidFill>
              <a:srgbClr val="CC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Rectangle 249"/>
          <p:cNvSpPr/>
          <p:nvPr/>
        </p:nvSpPr>
        <p:spPr>
          <a:xfrm rot="0" flipH="0" flipV="0">
            <a:off x="407979" y="350089"/>
            <a:ext cx="10789920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Lääketieteellisten sovellusten tutkimus CERNissä</a:t>
            </a:r>
          </a:p>
        </p:txBody>
      </p:sp>
      <p:sp>
        <p:nvSpPr>
          <p:cNvPr id="250" name="Rectangle 250"/>
          <p:cNvSpPr/>
          <p:nvPr/>
        </p:nvSpPr>
        <p:spPr>
          <a:xfrm rot="0" flipH="0" flipV="0">
            <a:off x="528325" y="6483462"/>
            <a:ext cx="10992806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  <a:tab pos="9672185" algn="l"/>
                <a:tab pos="10745791" algn="l"/>
              </a:tabLst>
            </a:pP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515" baseline="-1143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	</a:t>
            </a: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6/19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51" name="Freeform 25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5" name="Picture 126"/>
          <p:cNvPicPr>
            <a:picLocks noChangeAspect="0" noChangeArrowheads="1"/>
          </p:cNvPicPr>
          <p:nvPr/>
        </p:nvPicPr>
        <p:blipFill>
          <a:blip r:embed="rId2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256" name="Freeform 256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 rot="0" flipH="0" flipV="1">
            <a:off x="407874" y="1186775"/>
            <a:ext cx="8918099" cy="5082899"/>
          </a:xfrm>
          <a:custGeom>
            <a:pathLst>
              <a:path w="8918099" h="5082899">
                <a:moveTo>
                  <a:pt x="0" y="5082899"/>
                </a:moveTo>
                <a:lnTo>
                  <a:pt x="8918099" y="5082899"/>
                </a:lnTo>
                <a:lnTo>
                  <a:pt x="89180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 rot="0" flipH="0" flipV="1">
            <a:off x="7228074" y="3329475"/>
            <a:ext cx="4408449" cy="2583599"/>
          </a:xfrm>
          <a:custGeom>
            <a:pathLst>
              <a:path w="4408449" h="2583599">
                <a:moveTo>
                  <a:pt x="0" y="2583599"/>
                </a:moveTo>
                <a:lnTo>
                  <a:pt x="4408449" y="2583599"/>
                </a:lnTo>
                <a:lnTo>
                  <a:pt x="4408449" y="0"/>
                </a:lnTo>
                <a:lnTo>
                  <a:pt x="0" y="0"/>
                </a:lnTo>
                <a:close/>
                <a:moveTo>
                  <a:pt x="-3898599" y="59130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4" name="Picture 264"/>
          <p:cNvPicPr>
            <a:picLocks noChangeAspect="0" noChangeArrowheads="1"/>
          </p:cNvPicPr>
          <p:nvPr/>
        </p:nvPicPr>
        <p:blipFill>
          <a:blip r:embed="rId2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228075" y="3329475"/>
            <a:ext cx="4408449" cy="2583599"/>
          </a:xfrm>
          <a:prstGeom prst="rect">
            <a:avLst/>
          </a:prstGeom>
          <a:noFill/>
          <a:extLst/>
        </p:spPr>
      </p:pic>
      <p:sp>
        <p:nvSpPr>
          <p:cNvPr id="265" name="Freeform 265"/>
          <p:cNvSpPr/>
          <p:nvPr/>
        </p:nvSpPr>
        <p:spPr>
          <a:xfrm rot="0" flipH="0" flipV="1">
            <a:off x="9244774" y="6021875"/>
            <a:ext cx="2489099" cy="247799"/>
          </a:xfrm>
          <a:custGeom>
            <a:pathLst>
              <a:path w="1264462800" h="125882400">
                <a:moveTo>
                  <a:pt x="0" y="125882400"/>
                </a:moveTo>
                <a:lnTo>
                  <a:pt x="1264462800" y="125882400"/>
                </a:lnTo>
                <a:lnTo>
                  <a:pt x="1264462800" y="0"/>
                </a:lnTo>
                <a:lnTo>
                  <a:pt x="0" y="0"/>
                </a:lnTo>
                <a:close/>
                <a:moveTo>
                  <a:pt x="-1637233200" y="31849949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Rectangle 268"/>
          <p:cNvSpPr/>
          <p:nvPr/>
        </p:nvSpPr>
        <p:spPr>
          <a:xfrm rot="0" flipH="0" flipV="0">
            <a:off x="407875" y="1199745"/>
            <a:ext cx="7603946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Next Ion Medical Machine Study (NIMMS) collaboration</a:t>
            </a:r>
          </a:p>
        </p:txBody>
      </p:sp>
      <p:sp>
        <p:nvSpPr>
          <p:cNvPr id="269" name="Rectangle 269"/>
          <p:cNvSpPr/>
          <p:nvPr/>
        </p:nvSpPr>
        <p:spPr>
          <a:xfrm rot="0" flipH="0" flipV="0">
            <a:off x="490758" y="1628908"/>
            <a:ext cx="592494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Seuraavan sukupolven ionihoitolaitosten suunnittelu</a:t>
            </a:r>
          </a:p>
        </p:txBody>
      </p:sp>
      <p:sp>
        <p:nvSpPr>
          <p:cNvPr id="270" name="Rectangle 270"/>
          <p:cNvSpPr/>
          <p:nvPr/>
        </p:nvSpPr>
        <p:spPr>
          <a:xfrm rot="0" flipH="0" flipV="0">
            <a:off x="490758" y="2242445"/>
            <a:ext cx="8592511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Lääketieteellisen yhteisön uusien vaatimusten sekä viimeaikaisen biologisen </a:t>
            </a:r>
          </a:p>
        </p:txBody>
      </p:sp>
      <p:sp>
        <p:nvSpPr>
          <p:cNvPr id="271" name="Rectangle 271"/>
          <p:cNvSpPr/>
          <p:nvPr/>
        </p:nvSpPr>
        <p:spPr>
          <a:xfrm rot="0" flipH="0" flipV="0">
            <a:off x="865075" y="2792609"/>
            <a:ext cx="548257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tutkimuksen löytämien mahdollisuuksien integrointi </a:t>
            </a:r>
          </a:p>
        </p:txBody>
      </p:sp>
      <p:sp>
        <p:nvSpPr>
          <p:cNvPr id="272" name="Rectangle 272"/>
          <p:cNvSpPr/>
          <p:nvPr/>
        </p:nvSpPr>
        <p:spPr>
          <a:xfrm rot="0" flipH="0" flipV="0">
            <a:off x="490758" y="3406146"/>
            <a:ext cx="386013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Raskasioniterapian kehittäminen</a:t>
            </a:r>
          </a:p>
        </p:txBody>
      </p:sp>
      <p:sp>
        <p:nvSpPr>
          <p:cNvPr id="273" name="Rectangle 273"/>
          <p:cNvSpPr/>
          <p:nvPr/>
        </p:nvSpPr>
        <p:spPr>
          <a:xfrm rot="0" flipH="0" flipV="0">
            <a:off x="947958" y="4019683"/>
            <a:ext cx="475849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vielä alkuvaiheessa eduistaan huolimatta</a:t>
            </a:r>
          </a:p>
        </p:txBody>
      </p:sp>
      <p:sp>
        <p:nvSpPr>
          <p:cNvPr id="274" name="Rectangle 274"/>
          <p:cNvSpPr/>
          <p:nvPr/>
        </p:nvSpPr>
        <p:spPr>
          <a:xfrm rot="0" flipH="0" flipV="0">
            <a:off x="947958" y="4633220"/>
            <a:ext cx="183514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päärajoitteet: </a:t>
            </a:r>
          </a:p>
        </p:txBody>
      </p:sp>
      <p:sp>
        <p:nvSpPr>
          <p:cNvPr id="275" name="Rectangle 275"/>
          <p:cNvSpPr/>
          <p:nvPr/>
        </p:nvSpPr>
        <p:spPr>
          <a:xfrm rot="0" flipH="0" flipV="0">
            <a:off x="1405158" y="5246757"/>
            <a:ext cx="312199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kiihdyttimien koko ja hinta</a:t>
            </a:r>
          </a:p>
        </p:txBody>
      </p:sp>
      <p:sp>
        <p:nvSpPr>
          <p:cNvPr id="276" name="Rectangle 276"/>
          <p:cNvSpPr/>
          <p:nvPr/>
        </p:nvSpPr>
        <p:spPr>
          <a:xfrm rot="0" flipH="0" flipV="0">
            <a:off x="1405158" y="5860294"/>
            <a:ext cx="296201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kokeellisen tiedon puute</a:t>
            </a:r>
          </a:p>
        </p:txBody>
      </p:sp>
      <p:sp>
        <p:nvSpPr>
          <p:cNvPr id="277" name="Rectangle 277"/>
          <p:cNvSpPr/>
          <p:nvPr/>
        </p:nvSpPr>
        <p:spPr>
          <a:xfrm rot="0" flipH="0" flipV="0">
            <a:off x="407975" y="350085"/>
            <a:ext cx="10378896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NIMMS - tulevaisuuden hiukkashoitoteknologiat</a:t>
            </a:r>
          </a:p>
        </p:txBody>
      </p:sp>
      <p:sp>
        <p:nvSpPr>
          <p:cNvPr id="278" name="Rectangle 278"/>
          <p:cNvSpPr/>
          <p:nvPr/>
        </p:nvSpPr>
        <p:spPr>
          <a:xfrm rot="0" flipH="0" flipV="0">
            <a:off x="10200510" y="6483462"/>
            <a:ext cx="1320620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73605" algn="l"/>
              </a:tabLst>
            </a:pP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7/19</a:t>
            </a:r>
          </a:p>
        </p:txBody>
      </p:sp>
      <p:sp>
        <p:nvSpPr>
          <p:cNvPr id="279" name="Rectangle 279"/>
          <p:cNvSpPr/>
          <p:nvPr/>
        </p:nvSpPr>
        <p:spPr>
          <a:xfrm rot="0" flipH="0" flipV="0">
            <a:off x="9244776" y="6027691"/>
            <a:ext cx="2382604" cy="144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17" baseline="0" b="0" i="1" dirty="0" spc="0">
                <a:solidFill>
                  <a:srgbClr val="0033A0"/>
                </a:solidFill>
                <a:latin typeface="Arial" pitchFamily="0" charset="1"/>
              </a:rPr>
              <a:t>Courtesy of NIMMS collaboration (CERN)</a:t>
            </a:r>
          </a:p>
        </p:txBody>
      </p:sp>
      <p:sp>
        <p:nvSpPr>
          <p:cNvPr id="280" name="Rectangle 280"/>
          <p:cNvSpPr/>
          <p:nvPr/>
        </p:nvSpPr>
        <p:spPr>
          <a:xfrm rot="0" flipH="0" flipV="0">
            <a:off x="528325" y="6484914"/>
            <a:ext cx="7667274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</a:tabLst>
            </a:pP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1" name="Freeform 28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5" name="Picture 126"/>
          <p:cNvPicPr>
            <a:picLocks noChangeAspect="0" noChangeArrowheads="1"/>
          </p:cNvPicPr>
          <p:nvPr/>
        </p:nvPicPr>
        <p:blipFill>
          <a:blip r:embed="rId2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286" name="Freeform 286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 rot="0" flipH="0" flipV="1">
            <a:off x="407874" y="1186775"/>
            <a:ext cx="7348199" cy="5082899"/>
          </a:xfrm>
          <a:custGeom>
            <a:pathLst>
              <a:path w="7348199" h="5082899">
                <a:moveTo>
                  <a:pt x="0" y="5082899"/>
                </a:moveTo>
                <a:lnTo>
                  <a:pt x="7348199" y="5082899"/>
                </a:lnTo>
                <a:lnTo>
                  <a:pt x="73481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Freeform 291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 rot="0" flipH="0" flipV="1">
            <a:off x="6598799" y="2101776"/>
            <a:ext cx="4840375" cy="3573551"/>
          </a:xfrm>
          <a:custGeom>
            <a:pathLst>
              <a:path w="4840375" h="3573551">
                <a:moveTo>
                  <a:pt x="0" y="3573551"/>
                </a:moveTo>
                <a:lnTo>
                  <a:pt x="4840375" y="3573551"/>
                </a:lnTo>
                <a:lnTo>
                  <a:pt x="4840375" y="0"/>
                </a:lnTo>
                <a:lnTo>
                  <a:pt x="0" y="0"/>
                </a:lnTo>
                <a:close/>
                <a:moveTo>
                  <a:pt x="-4497023" y="567532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4" name="Picture 294"/>
          <p:cNvPicPr>
            <a:picLocks noChangeAspect="0" noChangeArrowheads="1"/>
          </p:cNvPicPr>
          <p:nvPr/>
        </p:nvPicPr>
        <p:blipFill>
          <a:blip r:embed="rId2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598799" y="2101776"/>
            <a:ext cx="4840376" cy="3573551"/>
          </a:xfrm>
          <a:prstGeom prst="rect">
            <a:avLst/>
          </a:prstGeom>
          <a:noFill/>
          <a:extLst/>
        </p:spPr>
      </p:pic>
      <p:sp>
        <p:nvSpPr>
          <p:cNvPr id="295" name="Freeform 295"/>
          <p:cNvSpPr/>
          <p:nvPr/>
        </p:nvSpPr>
        <p:spPr>
          <a:xfrm rot="0" flipH="0" flipV="1">
            <a:off x="9244774" y="6021875"/>
            <a:ext cx="2489099" cy="247799"/>
          </a:xfrm>
          <a:custGeom>
            <a:pathLst>
              <a:path w="1264462800" h="125882400">
                <a:moveTo>
                  <a:pt x="0" y="125882400"/>
                </a:moveTo>
                <a:lnTo>
                  <a:pt x="1264462800" y="125882400"/>
                </a:lnTo>
                <a:lnTo>
                  <a:pt x="1264462800" y="0"/>
                </a:lnTo>
                <a:lnTo>
                  <a:pt x="0" y="0"/>
                </a:lnTo>
                <a:close/>
                <a:moveTo>
                  <a:pt x="-1637233200" y="31849949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Rectangle 298"/>
          <p:cNvSpPr/>
          <p:nvPr/>
        </p:nvSpPr>
        <p:spPr>
          <a:xfrm rot="0" flipH="0" flipV="0">
            <a:off x="490758" y="1197489"/>
            <a:ext cx="604365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Erittäin tarkka sädehoitomuoto kasvaimille, jotka ovat</a:t>
            </a:r>
          </a:p>
        </p:txBody>
      </p:sp>
      <p:sp>
        <p:nvSpPr>
          <p:cNvPr id="299" name="Rectangle 299"/>
          <p:cNvSpPr/>
          <p:nvPr/>
        </p:nvSpPr>
        <p:spPr>
          <a:xfrm rot="0" flipH="0" flipV="0">
            <a:off x="947958" y="1666246"/>
            <a:ext cx="368519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kirurgisesti leikkauskelvottomia</a:t>
            </a:r>
          </a:p>
        </p:txBody>
      </p:sp>
      <p:sp>
        <p:nvSpPr>
          <p:cNvPr id="300" name="Rectangle 300"/>
          <p:cNvSpPr/>
          <p:nvPr/>
        </p:nvSpPr>
        <p:spPr>
          <a:xfrm rot="0" flipH="0" flipV="0">
            <a:off x="947958" y="2135003"/>
            <a:ext cx="501306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vastustuskykyisiä perinteiselle sädehoidolle</a:t>
            </a:r>
          </a:p>
        </p:txBody>
      </p:sp>
      <p:sp>
        <p:nvSpPr>
          <p:cNvPr id="301" name="Rectangle 301"/>
          <p:cNvSpPr/>
          <p:nvPr/>
        </p:nvSpPr>
        <p:spPr>
          <a:xfrm rot="0" flipH="0" flipV="0">
            <a:off x="490758" y="2603760"/>
            <a:ext cx="4812305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Hyödyntää varauksellisia hiukkassuihkuja</a:t>
            </a:r>
          </a:p>
        </p:txBody>
      </p:sp>
      <p:sp>
        <p:nvSpPr>
          <p:cNvPr id="302" name="Rectangle 302"/>
          <p:cNvSpPr/>
          <p:nvPr/>
        </p:nvSpPr>
        <p:spPr>
          <a:xfrm rot="0" flipH="0" flipV="0">
            <a:off x="947958" y="3072517"/>
            <a:ext cx="317677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ominainen Braggin huippu</a:t>
            </a:r>
          </a:p>
        </p:txBody>
      </p:sp>
      <p:sp>
        <p:nvSpPr>
          <p:cNvPr id="303" name="Rectangle 303"/>
          <p:cNvSpPr/>
          <p:nvPr/>
        </p:nvSpPr>
        <p:spPr>
          <a:xfrm rot="0" flipH="0" flipV="0">
            <a:off x="490758" y="3541274"/>
            <a:ext cx="270696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Säästää tervekudosta</a:t>
            </a:r>
          </a:p>
        </p:txBody>
      </p:sp>
      <p:sp>
        <p:nvSpPr>
          <p:cNvPr id="304" name="Rectangle 304"/>
          <p:cNvSpPr/>
          <p:nvPr/>
        </p:nvSpPr>
        <p:spPr>
          <a:xfrm rot="0" flipH="0" flipV="0">
            <a:off x="947958" y="4010031"/>
            <a:ext cx="5494702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vähentää säteilymyrkyllisyyttä ja sivuvaikutuksia</a:t>
            </a:r>
          </a:p>
        </p:txBody>
      </p:sp>
      <p:sp>
        <p:nvSpPr>
          <p:cNvPr id="305" name="Rectangle 305"/>
          <p:cNvSpPr/>
          <p:nvPr/>
        </p:nvSpPr>
        <p:spPr>
          <a:xfrm rot="0" flipH="0" flipV="0">
            <a:off x="490758" y="4478787"/>
            <a:ext cx="1660927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Hiukkaslajit:</a:t>
            </a:r>
          </a:p>
        </p:txBody>
      </p:sp>
      <p:sp>
        <p:nvSpPr>
          <p:cNvPr id="306" name="Rectangle 306"/>
          <p:cNvSpPr/>
          <p:nvPr/>
        </p:nvSpPr>
        <p:spPr>
          <a:xfrm rot="0" flipH="0" flipV="0">
            <a:off x="947958" y="4947544"/>
            <a:ext cx="117856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protonit</a:t>
            </a:r>
          </a:p>
        </p:txBody>
      </p:sp>
      <p:sp>
        <p:nvSpPr>
          <p:cNvPr id="307" name="Rectangle 307"/>
          <p:cNvSpPr/>
          <p:nvPr/>
        </p:nvSpPr>
        <p:spPr>
          <a:xfrm rot="0" flipH="0" flipV="0">
            <a:off x="947958" y="5416301"/>
            <a:ext cx="124540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hiili-ionit</a:t>
            </a:r>
          </a:p>
        </p:txBody>
      </p:sp>
      <p:sp>
        <p:nvSpPr>
          <p:cNvPr id="308" name="Rectangle 308"/>
          <p:cNvSpPr/>
          <p:nvPr/>
        </p:nvSpPr>
        <p:spPr>
          <a:xfrm rot="0" flipH="0" flipV="0">
            <a:off x="947958" y="5885058"/>
            <a:ext cx="115106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FF000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FF0000"/>
                </a:solidFill>
                <a:latin typeface="Arial" pitchFamily="0" charset="1"/>
              </a:rPr>
              <a:t>helium</a:t>
            </a:r>
          </a:p>
        </p:txBody>
      </p:sp>
      <p:sp>
        <p:nvSpPr>
          <p:cNvPr id="309" name="Rectangle 309"/>
          <p:cNvSpPr/>
          <p:nvPr/>
        </p:nvSpPr>
        <p:spPr>
          <a:xfrm rot="0" flipH="0" flipV="0">
            <a:off x="407975" y="350085"/>
            <a:ext cx="3803446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Protoni-/ionihoito</a:t>
            </a:r>
          </a:p>
        </p:txBody>
      </p:sp>
      <p:sp>
        <p:nvSpPr>
          <p:cNvPr id="310" name="Rectangle 310"/>
          <p:cNvSpPr/>
          <p:nvPr/>
        </p:nvSpPr>
        <p:spPr>
          <a:xfrm rot="0" flipH="0" flipV="0">
            <a:off x="10200510" y="6483462"/>
            <a:ext cx="1320620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73605" algn="l"/>
              </a:tabLst>
            </a:pP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8/19</a:t>
            </a:r>
          </a:p>
        </p:txBody>
      </p:sp>
      <p:sp>
        <p:nvSpPr>
          <p:cNvPr id="311" name="Rectangle 311"/>
          <p:cNvSpPr/>
          <p:nvPr/>
        </p:nvSpPr>
        <p:spPr>
          <a:xfrm rot="0" flipH="0" flipV="0">
            <a:off x="9244776" y="6027691"/>
            <a:ext cx="2382604" cy="144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17" baseline="0" b="0" i="1" dirty="0" spc="0">
                <a:solidFill>
                  <a:srgbClr val="0033A0"/>
                </a:solidFill>
                <a:latin typeface="Arial" pitchFamily="0" charset="1"/>
              </a:rPr>
              <a:t>Courtesy of NIMMS collaboration (CERN)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528325" y="6484914"/>
            <a:ext cx="7667274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</a:tabLst>
            </a:pP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13" name="Freeform 31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24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1">
            <a:off x="407880" y="6266520"/>
            <a:ext cx="11375999" cy="360"/>
          </a:xfrm>
          <a:custGeom>
            <a:pathLst>
              <a:path w="11375999" h="360">
                <a:moveTo>
                  <a:pt x="0" y="360"/>
                </a:moveTo>
                <a:lnTo>
                  <a:pt x="11375999" y="0"/>
                </a:lnTo>
              </a:path>
            </a:pathLst>
          </a:custGeom>
          <a:noFill/>
          <a:ln w="9524" cap="flat" cmpd="sng">
            <a:solidFill>
              <a:srgbClr val="0033A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 rot="0" flipH="0" flipV="1">
            <a:off x="407880" y="6364440"/>
            <a:ext cx="494999" cy="393480"/>
          </a:xfrm>
          <a:custGeom>
            <a:pathLst>
              <a:path w="251459988" h="199888078">
                <a:moveTo>
                  <a:pt x="0" y="199888078"/>
                </a:moveTo>
                <a:lnTo>
                  <a:pt x="251459988" y="199888078"/>
                </a:lnTo>
                <a:lnTo>
                  <a:pt x="251459988" y="0"/>
                </a:lnTo>
                <a:lnTo>
                  <a:pt x="0" y="0"/>
                </a:lnTo>
                <a:close/>
                <a:moveTo>
                  <a:pt x="3025932398" y="34330235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126"/>
          <p:cNvPicPr>
            <a:picLocks noChangeAspect="0" noChangeArrowheads="1"/>
          </p:cNvPicPr>
          <p:nvPr/>
        </p:nvPicPr>
        <p:blipFill>
          <a:blip r:embed="rId3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879" y="6364441"/>
            <a:ext cx="495000" cy="393480"/>
          </a:xfrm>
          <a:prstGeom prst="rect">
            <a:avLst/>
          </a:prstGeom>
          <a:noFill/>
          <a:extLst/>
        </p:spPr>
      </p:pic>
      <p:sp>
        <p:nvSpPr>
          <p:cNvPr id="318" name="Freeform 318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 rot="0" flipH="0" flipV="1">
            <a:off x="297924" y="6350575"/>
            <a:ext cx="528299" cy="409799"/>
          </a:xfrm>
          <a:custGeom>
            <a:pathLst>
              <a:path w="268376400" h="208178400">
                <a:moveTo>
                  <a:pt x="0" y="208178400"/>
                </a:moveTo>
                <a:lnTo>
                  <a:pt x="268376400" y="208178400"/>
                </a:lnTo>
                <a:lnTo>
                  <a:pt x="268376400" y="0"/>
                </a:lnTo>
                <a:lnTo>
                  <a:pt x="0" y="0"/>
                </a:lnTo>
                <a:close/>
                <a:moveTo>
                  <a:pt x="3074746200" y="3434270500"/>
                </a:moveTo>
              </a:path>
            </a:pathLst>
          </a:custGeom>
          <a:noFill/>
          <a:ln w="9524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C9DAF8">
              <a:alpha val="45629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 rot="0" flipH="0" flipV="1">
            <a:off x="407874" y="1186775"/>
            <a:ext cx="7020599" cy="5082899"/>
          </a:xfrm>
          <a:custGeom>
            <a:pathLst>
              <a:path w="7020599" h="5082899">
                <a:moveTo>
                  <a:pt x="0" y="5082899"/>
                </a:moveTo>
                <a:lnTo>
                  <a:pt x="7020599" y="5082899"/>
                </a:lnTo>
                <a:lnTo>
                  <a:pt x="7020599" y="0"/>
                </a:lnTo>
                <a:lnTo>
                  <a:pt x="0" y="0"/>
                </a:lnTo>
                <a:close/>
                <a:moveTo>
                  <a:pt x="778899" y="62696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1">
            <a:off x="407974" y="373677"/>
            <a:ext cx="11375699" cy="732300"/>
          </a:xfrm>
          <a:custGeom>
            <a:pathLst>
              <a:path w="11375699" h="732300">
                <a:moveTo>
                  <a:pt x="0" y="732300"/>
                </a:moveTo>
                <a:lnTo>
                  <a:pt x="11375699" y="732300"/>
                </a:lnTo>
                <a:lnTo>
                  <a:pt x="11375699" y="0"/>
                </a:lnTo>
                <a:lnTo>
                  <a:pt x="0" y="0"/>
                </a:lnTo>
                <a:close/>
                <a:moveTo>
                  <a:pt x="-34298" y="11059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1">
            <a:off x="9120239" y="6378481"/>
            <a:ext cx="1620299" cy="364799"/>
          </a:xfrm>
          <a:custGeom>
            <a:pathLst>
              <a:path w="823112400" h="185318202">
                <a:moveTo>
                  <a:pt x="0" y="185318202"/>
                </a:moveTo>
                <a:lnTo>
                  <a:pt x="823112400" y="185318202"/>
                </a:lnTo>
                <a:lnTo>
                  <a:pt x="823112400" y="0"/>
                </a:lnTo>
                <a:lnTo>
                  <a:pt x="0" y="0"/>
                </a:lnTo>
                <a:close/>
                <a:moveTo>
                  <a:pt x="-1392813961" y="342558608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 rot="0" flipH="0" flipV="1">
            <a:off x="11097471" y="6378463"/>
            <a:ext cx="686099" cy="364799"/>
          </a:xfrm>
          <a:custGeom>
            <a:pathLst>
              <a:path w="348538800" h="185318400">
                <a:moveTo>
                  <a:pt x="0" y="185318400"/>
                </a:moveTo>
                <a:lnTo>
                  <a:pt x="348538800" y="185318400"/>
                </a:lnTo>
                <a:lnTo>
                  <a:pt x="348538800" y="0"/>
                </a:lnTo>
                <a:lnTo>
                  <a:pt x="0" y="0"/>
                </a:lnTo>
                <a:close/>
                <a:moveTo>
                  <a:pt x="-2397256365" y="34255773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1">
            <a:off x="7627149" y="295388"/>
            <a:ext cx="4284599" cy="5085786"/>
          </a:xfrm>
          <a:custGeom>
            <a:pathLst>
              <a:path w="4284599" h="5085786">
                <a:moveTo>
                  <a:pt x="0" y="5085786"/>
                </a:moveTo>
                <a:lnTo>
                  <a:pt x="4284599" y="5085786"/>
                </a:lnTo>
                <a:lnTo>
                  <a:pt x="4284599" y="0"/>
                </a:lnTo>
                <a:lnTo>
                  <a:pt x="0" y="0"/>
                </a:lnTo>
                <a:close/>
                <a:moveTo>
                  <a:pt x="-7331762" y="53811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6" name="Picture 326"/>
          <p:cNvPicPr>
            <a:picLocks noChangeAspect="0" noChangeArrowheads="1"/>
          </p:cNvPicPr>
          <p:nvPr/>
        </p:nvPicPr>
        <p:blipFill>
          <a:blip r:embed="rId3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27149" y="295388"/>
            <a:ext cx="4284600" cy="5085786"/>
          </a:xfrm>
          <a:prstGeom prst="rect">
            <a:avLst/>
          </a:prstGeom>
          <a:noFill/>
          <a:extLst/>
        </p:spPr>
      </p:pic>
      <p:sp>
        <p:nvSpPr>
          <p:cNvPr id="327" name="Freeform 327"/>
          <p:cNvSpPr/>
          <p:nvPr/>
        </p:nvSpPr>
        <p:spPr>
          <a:xfrm rot="0" flipH="0" flipV="1">
            <a:off x="7627149" y="5448825"/>
            <a:ext cx="4406999" cy="929699"/>
          </a:xfrm>
          <a:custGeom>
            <a:pathLst>
              <a:path w="4406999" h="929699">
                <a:moveTo>
                  <a:pt x="0" y="929699"/>
                </a:moveTo>
                <a:lnTo>
                  <a:pt x="4406999" y="929699"/>
                </a:lnTo>
                <a:lnTo>
                  <a:pt x="4406999" y="0"/>
                </a:lnTo>
                <a:lnTo>
                  <a:pt x="0" y="0"/>
                </a:lnTo>
                <a:close/>
                <a:moveTo>
                  <a:pt x="-2178324" y="63785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1">
            <a:off x="528325" y="6373075"/>
            <a:ext cx="1442700" cy="364799"/>
          </a:xfrm>
          <a:custGeom>
            <a:pathLst>
              <a:path w="732891650" h="185318400">
                <a:moveTo>
                  <a:pt x="0" y="185318400"/>
                </a:moveTo>
                <a:lnTo>
                  <a:pt x="732891650" y="185318400"/>
                </a:lnTo>
                <a:lnTo>
                  <a:pt x="732891650" y="0"/>
                </a:lnTo>
                <a:lnTo>
                  <a:pt x="0" y="0"/>
                </a:lnTo>
                <a:close/>
                <a:moveTo>
                  <a:pt x="2969132951" y="34228405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1">
            <a:off x="3746675" y="6373075"/>
            <a:ext cx="4698300" cy="364799"/>
          </a:xfrm>
          <a:custGeom>
            <a:pathLst>
              <a:path w="4698300" h="364799">
                <a:moveTo>
                  <a:pt x="0" y="364799"/>
                </a:moveTo>
                <a:lnTo>
                  <a:pt x="4698300" y="364799"/>
                </a:lnTo>
                <a:lnTo>
                  <a:pt x="4698300" y="0"/>
                </a:lnTo>
                <a:lnTo>
                  <a:pt x="0" y="0"/>
                </a:lnTo>
                <a:close/>
                <a:moveTo>
                  <a:pt x="2626399" y="67378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Rectangle 330"/>
          <p:cNvSpPr/>
          <p:nvPr/>
        </p:nvSpPr>
        <p:spPr>
          <a:xfrm rot="0" flipH="0" flipV="0">
            <a:off x="407875" y="1199745"/>
            <a:ext cx="1329931" cy="328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0" baseline="0" b="0" i="0" dirty="0" spc="0">
                <a:solidFill>
                  <a:srgbClr val="0033A0"/>
                </a:solidFill>
                <a:latin typeface="Arial" pitchFamily="0" charset="1"/>
              </a:rPr>
              <a:t>Perustelu</a:t>
            </a:r>
          </a:p>
        </p:txBody>
      </p:sp>
      <p:sp>
        <p:nvSpPr>
          <p:cNvPr id="331" name="Rectangle 331"/>
          <p:cNvSpPr/>
          <p:nvPr/>
        </p:nvSpPr>
        <p:spPr>
          <a:xfrm rot="0" flipH="0" flipV="0">
            <a:off x="490758" y="1786642"/>
            <a:ext cx="3336273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Kliinisiä hyötyjä on osoitettu</a:t>
            </a:r>
          </a:p>
        </p:txBody>
      </p:sp>
      <p:sp>
        <p:nvSpPr>
          <p:cNvPr id="332" name="Rectangle 332"/>
          <p:cNvSpPr/>
          <p:nvPr/>
        </p:nvSpPr>
        <p:spPr>
          <a:xfrm rot="0" flipH="0" flipV="0">
            <a:off x="947958" y="2284355"/>
            <a:ext cx="509342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lasten onkologiset pahanlaatuiset kasvaimet</a:t>
            </a:r>
          </a:p>
        </p:txBody>
      </p:sp>
      <p:sp>
        <p:nvSpPr>
          <p:cNvPr id="333" name="Rectangle 333"/>
          <p:cNvSpPr/>
          <p:nvPr/>
        </p:nvSpPr>
        <p:spPr>
          <a:xfrm rot="0" flipH="0" flipV="0">
            <a:off x="947958" y="2782068"/>
            <a:ext cx="3109210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aivot, pään ja kaulan alue</a:t>
            </a:r>
          </a:p>
        </p:txBody>
      </p:sp>
      <p:sp>
        <p:nvSpPr>
          <p:cNvPr id="334" name="Rectangle 334"/>
          <p:cNvSpPr/>
          <p:nvPr/>
        </p:nvSpPr>
        <p:spPr>
          <a:xfrm rot="0" flipH="0" flipV="0">
            <a:off x="947958" y="3279781"/>
            <a:ext cx="5575779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muut sijainnit elintärkeiden elinten läheisyydessä</a:t>
            </a:r>
          </a:p>
        </p:txBody>
      </p:sp>
      <p:sp>
        <p:nvSpPr>
          <p:cNvPr id="335" name="Rectangle 335"/>
          <p:cNvSpPr/>
          <p:nvPr/>
        </p:nvSpPr>
        <p:spPr>
          <a:xfrm rot="0" flipH="0" flipV="0">
            <a:off x="490758" y="3777494"/>
            <a:ext cx="2402684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●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‘Raskaammat</a:t>
            </a:r>
            <a:r>
              <a:rPr lang="en-US" sz="1900" baseline="0" b="0" i="0" dirty="0" spc="-71">
                <a:solidFill>
                  <a:srgbClr val="0033A0"/>
                </a:solidFill>
                <a:latin typeface="Arial" pitchFamily="0" charset="1"/>
              </a:rPr>
              <a:t>’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 ionit</a:t>
            </a:r>
          </a:p>
        </p:txBody>
      </p:sp>
      <p:sp>
        <p:nvSpPr>
          <p:cNvPr id="336" name="Rectangle 336"/>
          <p:cNvSpPr/>
          <p:nvPr/>
        </p:nvSpPr>
        <p:spPr>
          <a:xfrm rot="0" flipH="0" flipV="0">
            <a:off x="947958" y="4275207"/>
            <a:ext cx="5549236" cy="705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○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tavanomaiselle sädehoidolle vastustuskykyisten </a:t>
            </a:r>
          </a:p>
          <a:p>
            <a:pPr marL="374316">
              <a:lnSpc>
                <a:spcPts val="3420"/>
              </a:lnSpc>
            </a:pP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kasvainten hoito</a:t>
            </a:r>
          </a:p>
        </p:txBody>
      </p:sp>
      <p:sp>
        <p:nvSpPr>
          <p:cNvPr id="337" name="Rectangle 337"/>
          <p:cNvSpPr/>
          <p:nvPr/>
        </p:nvSpPr>
        <p:spPr>
          <a:xfrm rot="0" flipH="0" flipV="0">
            <a:off x="1405158" y="5207260"/>
            <a:ext cx="2733506" cy="2716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900" baseline="0" b="0" i="0" dirty="0" spc="1799">
                <a:solidFill>
                  <a:srgbClr val="0033A0"/>
                </a:solidFill>
                <a:latin typeface="Arial" pitchFamily="0" charset="1"/>
              </a:rPr>
              <a:t>■</a:t>
            </a:r>
            <a:r>
              <a:rPr lang="en-US" sz="1900" baseline="0" b="0" i="0" dirty="0" spc="0">
                <a:solidFill>
                  <a:srgbClr val="0033A0"/>
                </a:solidFill>
                <a:latin typeface="Arial" pitchFamily="0" charset="1"/>
              </a:rPr>
              <a:t>glioomat ja sarkoomat</a:t>
            </a:r>
          </a:p>
        </p:txBody>
      </p:sp>
      <p:sp>
        <p:nvSpPr>
          <p:cNvPr id="338" name="Rectangle 338"/>
          <p:cNvSpPr/>
          <p:nvPr/>
        </p:nvSpPr>
        <p:spPr>
          <a:xfrm rot="0" flipH="0" flipV="0">
            <a:off x="407975" y="350085"/>
            <a:ext cx="3803446" cy="514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aseline="0" b="0" i="0" dirty="0" spc="0">
                <a:solidFill>
                  <a:srgbClr val="0033A0"/>
                </a:solidFill>
                <a:latin typeface="Arial" pitchFamily="0" charset="1"/>
              </a:rPr>
              <a:t>Protoni-/ionihoito</a:t>
            </a:r>
          </a:p>
        </p:txBody>
      </p:sp>
      <p:sp>
        <p:nvSpPr>
          <p:cNvPr id="339" name="Rectangle 339"/>
          <p:cNvSpPr/>
          <p:nvPr/>
        </p:nvSpPr>
        <p:spPr>
          <a:xfrm rot="0" flipH="0" flipV="0">
            <a:off x="10200510" y="6483462"/>
            <a:ext cx="1320620" cy="149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73605" algn="l"/>
              </a:tabLst>
            </a:pPr>
            <a:r>
              <a:rPr lang="en-US" sz="850" baseline="0" b="0" i="0" dirty="0" spc="0">
                <a:solidFill>
                  <a:srgbClr val="0033A0"/>
                </a:solidFill>
                <a:latin typeface="Arial" pitchFamily="0" charset="1"/>
              </a:rPr>
              <a:t>12.09.2024	</a:t>
            </a:r>
            <a:r>
              <a:rPr lang="en-US" sz="1515" baseline="-5386" b="0" i="0" dirty="0" spc="0">
                <a:solidFill>
                  <a:srgbClr val="0033A0"/>
                </a:solidFill>
                <a:latin typeface="Arial" pitchFamily="0" charset="1"/>
              </a:rPr>
              <a:t>9/19</a:t>
            </a:r>
          </a:p>
        </p:txBody>
      </p:sp>
      <p:sp>
        <p:nvSpPr>
          <p:cNvPr id="340" name="Rectangle 340"/>
          <p:cNvSpPr/>
          <p:nvPr/>
        </p:nvSpPr>
        <p:spPr>
          <a:xfrm rot="0" flipH="0" flipV="0">
            <a:off x="7627150" y="5455028"/>
            <a:ext cx="3973766" cy="157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Source: Rowe, L.S., Krauze,</a:t>
            </a:r>
            <a:r>
              <a:rPr lang="en-US" sz="1100" baseline="0" b="0" i="0" dirty="0" spc="-61">
                <a:solidFill>
                  <a:srgbClr val="0033A0"/>
                </a:solidFill>
                <a:latin typeface="Arial" pitchFamily="0" charset="1"/>
              </a:rPr>
              <a:t> 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A.</a:t>
            </a:r>
            <a:r>
              <a:rPr lang="en-US" sz="1100" baseline="0" b="0" i="0" dirty="0" spc="-101">
                <a:solidFill>
                  <a:srgbClr val="0033A0"/>
                </a:solidFill>
                <a:latin typeface="Arial" pitchFamily="0" charset="1"/>
              </a:rPr>
              <a:t>V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., Ning, H., et al. Optimizing the </a:t>
            </a:r>
          </a:p>
        </p:txBody>
      </p:sp>
      <p:sp>
        <p:nvSpPr>
          <p:cNvPr id="341" name="Rectangle 341"/>
          <p:cNvSpPr/>
          <p:nvPr/>
        </p:nvSpPr>
        <p:spPr>
          <a:xfrm rot="0" flipH="0" flipV="0">
            <a:off x="7627150" y="5622668"/>
            <a:ext cx="4435918" cy="4925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Benefit of CNS Radiation</a:t>
            </a:r>
            <a:r>
              <a:rPr lang="en-US" sz="1100" baseline="0" b="0" i="0" dirty="0" spc="-20">
                <a:solidFill>
                  <a:srgbClr val="0033A0"/>
                </a:solidFill>
                <a:latin typeface="Arial" pitchFamily="0" charset="1"/>
              </a:rPr>
              <a:t> 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Therapy in the Pediatric Population - </a:t>
            </a:r>
            <a:r>
              <a:rPr lang="en-US" sz="1100" baseline="0" b="0" i="0" dirty="0" spc="-82">
                <a:solidFill>
                  <a:srgbClr val="0033A0"/>
                </a:solidFill>
                <a:latin typeface="Arial" pitchFamily="0" charset="1"/>
              </a:rPr>
              <a:t>P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A</a:t>
            </a:r>
            <a:r>
              <a:rPr lang="en-US" sz="1100" baseline="0" b="0" i="0" dirty="0" spc="-20">
                <a:solidFill>
                  <a:srgbClr val="0033A0"/>
                </a:solidFill>
                <a:latin typeface="Arial" pitchFamily="0" charset="1"/>
              </a:rPr>
              <a:t>RT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 2: </a:t>
            </a:r>
          </a:p>
          <a:p>
            <a:pPr marL="0">
              <a:lnSpc>
                <a:spcPts val="1319"/>
              </a:lnSpc>
            </a:pP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Novel Methods of Radiation Deliver</a:t>
            </a:r>
            <a:r>
              <a:rPr lang="en-US" sz="1100" baseline="0" b="0" i="0" dirty="0" spc="-82">
                <a:solidFill>
                  <a:srgbClr val="0033A0"/>
                </a:solidFill>
                <a:latin typeface="Arial" pitchFamily="0" charset="1"/>
              </a:rPr>
              <a:t>y</a:t>
            </a: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. Oncology (Williston Park). 2017 </a:t>
            </a:r>
          </a:p>
          <a:p>
            <a:pPr marL="0">
              <a:lnSpc>
                <a:spcPts val="1320"/>
              </a:lnSpc>
            </a:pPr>
            <a:r>
              <a:rPr lang="en-US" sz="1100" baseline="0" b="0" i="0" dirty="0" spc="0">
                <a:solidFill>
                  <a:srgbClr val="0033A0"/>
                </a:solidFill>
                <a:latin typeface="Arial" pitchFamily="0" charset="1"/>
              </a:rPr>
              <a:t>Mar 15;31(3):224-6, 228. </a:t>
            </a:r>
          </a:p>
        </p:txBody>
      </p:sp>
      <p:sp>
        <p:nvSpPr>
          <p:cNvPr id="342" name="Rectangle 342"/>
          <p:cNvSpPr/>
          <p:nvPr/>
        </p:nvSpPr>
        <p:spPr>
          <a:xfrm rot="0" flipH="0" flipV="0">
            <a:off x="528325" y="6484914"/>
            <a:ext cx="7667274" cy="1429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380643" algn="l"/>
              </a:tabLst>
            </a:pP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  <a:hlinkClick r:id="rId100"/>
              </a:rPr>
              <a:t>heli.huttunen@cern.ch	</a:t>
            </a:r>
            <a:r>
              <a:rPr lang="en-US" sz="1000" baseline="0" b="0" i="0" dirty="0" spc="0">
                <a:solidFill>
                  <a:srgbClr val="0033A0"/>
                </a:solidFill>
                <a:latin typeface="Arial" pitchFamily="0" charset="1"/>
              </a:rPr>
              <a:t>Heli Huttunen | Kiihdytinsuunnittelu ja lääketieteelliset sovellukset CERNissä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19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