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8" r:id="rId4"/>
    <p:sldMasterId id="2147483689" r:id="rId5"/>
    <p:sldMasterId id="214748369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</p:sldIdLst>
  <p:sldSz cy="5143500" cx="9144000"/>
  <p:notesSz cx="6858000" cy="9144000"/>
  <p:embeddedFontLst>
    <p:embeddedFont>
      <p:font typeface="Belleza"/>
      <p:regular r:id="rId5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3" Type="http://schemas.openxmlformats.org/officeDocument/2006/relationships/slide" Target="slides/slide46.xml"/><Relationship Id="rId52" Type="http://schemas.openxmlformats.org/officeDocument/2006/relationships/slide" Target="slides/slide45.xml"/><Relationship Id="rId11" Type="http://schemas.openxmlformats.org/officeDocument/2006/relationships/slide" Target="slides/slide4.xml"/><Relationship Id="rId55" Type="http://schemas.openxmlformats.org/officeDocument/2006/relationships/slide" Target="slides/slide48.xml"/><Relationship Id="rId10" Type="http://schemas.openxmlformats.org/officeDocument/2006/relationships/slide" Target="slides/slide3.xml"/><Relationship Id="rId54" Type="http://schemas.openxmlformats.org/officeDocument/2006/relationships/slide" Target="slides/slide47.xml"/><Relationship Id="rId13" Type="http://schemas.openxmlformats.org/officeDocument/2006/relationships/slide" Target="slides/slide6.xml"/><Relationship Id="rId57" Type="http://schemas.openxmlformats.org/officeDocument/2006/relationships/font" Target="fonts/Belleza-regular.fntdata"/><Relationship Id="rId12" Type="http://schemas.openxmlformats.org/officeDocument/2006/relationships/slide" Target="slides/slide5.xml"/><Relationship Id="rId56" Type="http://schemas.openxmlformats.org/officeDocument/2006/relationships/slide" Target="slides/slide4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40313c4aa1_2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2" name="Google Shape;222;g340313c4aa1_2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493dbd3ec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3493dbd3ec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49b8b6f417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349b8b6f417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349b8b6f417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Google Shape;327;g349b8b6f41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349b8b6f417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g349b8b6f417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349b8b6f417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9" name="Google Shape;349;g349b8b6f417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340313c4aa1_2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7" name="Google Shape;367;g340313c4aa1_2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340313c4aa1_2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8" name="Google Shape;378;g340313c4aa1_2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340313c4aa1_2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g340313c4aa1_2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3493dbd3ec0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5" name="Google Shape;395;g3493dbd3ec0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340313c4aa1_2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3" name="Google Shape;403;g340313c4aa1_2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49b8b6f417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49b8b6f417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40313c4aa1_2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g340313c4aa1_2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340313c4aa1_2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4" name="Google Shape;424;g340313c4aa1_2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340313c4aa1_2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5" name="Google Shape;435;g340313c4aa1_2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340313c4aa1_2_2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6" name="Google Shape;446;g340313c4aa1_2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340313c4aa1_2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3" name="Google Shape;463;g340313c4aa1_2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340313c4aa1_2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4" name="Google Shape;484;g340313c4aa1_2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340313c4aa1_2_2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3" name="Google Shape;493;g340313c4aa1_2_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340313c4aa1_2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8" name="Google Shape;508;g340313c4aa1_2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340313c4aa1_2_3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3" name="Google Shape;523;g340313c4aa1_2_3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340313c4aa1_2_3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2" name="Google Shape;542;g340313c4aa1_2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49b8b6f417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49b8b6f417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340313c4aa1_2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4" name="Google Shape;554;g340313c4aa1_2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340313c4aa1_2_3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0" name="Google Shape;570;g340313c4aa1_2_3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340313c4aa1_2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1" name="Google Shape;581;g340313c4aa1_2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3493dbd3ec0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8" name="Google Shape;608;g3493dbd3ec0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34941b4ef93_3_8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g34941b4ef93_3_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g349b8b6f417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8" name="Google Shape;648;g349b8b6f417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340313c4aa1_2_3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7" name="Google Shape;667;g340313c4aa1_2_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40313c4aa1_2_4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9" name="Google Shape;679;g340313c4aa1_2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340313c4aa1_2_4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6" name="Google Shape;686;g340313c4aa1_2_4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349b8b6f417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g349b8b6f417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40313c4aa1_2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g340313c4aa1_2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g349b8b6f417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4" name="Google Shape;794;g349b8b6f417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g340313c4aa1_2_5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1" name="Google Shape;801;g340313c4aa1_2_5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349b8b6f41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349b8b6f41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340313c4aa1_2_5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8" name="Google Shape;828;g340313c4aa1_2_5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g349b8b6f41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3" name="Google Shape;843;g349b8b6f41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340313c4aa1_2_5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1" name="Google Shape;851;g340313c4aa1_2_5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g340313c4aa1_2_5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1" name="Google Shape;861;g340313c4aa1_2_5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5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g340313c4aa1_2_5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7" name="Google Shape;867;g340313c4aa1_2_5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g340313c4aa1_2_4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3" name="Google Shape;873;g340313c4aa1_2_4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0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g340313c4aa1_2_5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2" name="Google Shape;882;g340313c4aa1_2_5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40313c4aa1_2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g340313c4aa1_2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40313c4aa1_2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g340313c4aa1_2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40313c4aa1_2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g340313c4aa1_2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340313c4aa1_2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g340313c4aa1_2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49b8b6f417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49b8b6f417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2" name="Google Shape;72;p16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75" name="Google Shape;75;p17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7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dk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57200" y="952333"/>
            <a:ext cx="4040188" cy="2764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4645026" y="952333"/>
            <a:ext cx="4041775" cy="2764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19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7344" lvl="2" marL="13716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7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6" name="Google Shape;106;p22"/>
          <p:cNvSpPr/>
          <p:nvPr>
            <p:ph idx="2" type="pic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07" name="Google Shape;107;p22"/>
          <p:cNvSpPr txBox="1"/>
          <p:nvPr>
            <p:ph idx="1" type="body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6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12" name="Google Shape;112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16" name="Google Shape;116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LogoOutline.ai" id="119" name="Google Shape;119;p25"/>
          <p:cNvSpPr/>
          <p:nvPr/>
        </p:nvSpPr>
        <p:spPr>
          <a:xfrm>
            <a:off x="3312000" y="1315400"/>
            <a:ext cx="2520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6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23" name="Google Shape;123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8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8"/>
          <p:cNvSpPr txBox="1"/>
          <p:nvPr>
            <p:ph idx="10" type="dt"/>
          </p:nvPr>
        </p:nvSpPr>
        <p:spPr>
          <a:xfrm>
            <a:off x="10668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8"/>
          <p:cNvSpPr txBox="1"/>
          <p:nvPr>
            <p:ph idx="11" type="ftr"/>
          </p:nvPr>
        </p:nvSpPr>
        <p:spPr>
          <a:xfrm>
            <a:off x="3200400" y="4767263"/>
            <a:ext cx="48779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8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0" name="Google Shape;140;p28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9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9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00"/>
              </a:spcBef>
              <a:spcAft>
                <a:spcPts val="0"/>
              </a:spcAft>
              <a:buSzPts val="2400"/>
              <a:buNone/>
              <a:defRPr>
                <a:solidFill>
                  <a:srgbClr val="8897BD"/>
                </a:solidFill>
              </a:defRPr>
            </a:lvl1pPr>
            <a:lvl2pPr lvl="1" algn="ctr">
              <a:spcBef>
                <a:spcPts val="520"/>
              </a:spcBef>
              <a:spcAft>
                <a:spcPts val="0"/>
              </a:spcAft>
              <a:buSzPts val="2340"/>
              <a:buNone/>
              <a:defRPr>
                <a:solidFill>
                  <a:srgbClr val="8897BD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SzPts val="2040"/>
              <a:buNone/>
              <a:defRPr>
                <a:solidFill>
                  <a:srgbClr val="8897BD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SzPts val="1800"/>
              <a:buNone/>
              <a:defRPr>
                <a:solidFill>
                  <a:srgbClr val="8897BD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97BD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97BD"/>
                </a:solidFill>
              </a:defRPr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97BD"/>
                </a:solidFill>
              </a:defRPr>
            </a:lvl7pPr>
            <a:lvl8pPr lvl="7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97BD"/>
                </a:solidFill>
              </a:defRPr>
            </a:lvl8pPr>
            <a:lvl9pPr lvl="8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97BD"/>
                </a:solidFill>
              </a:defRPr>
            </a:lvl9pPr>
          </a:lstStyle>
          <a:p/>
        </p:txBody>
      </p:sp>
      <p:sp>
        <p:nvSpPr>
          <p:cNvPr id="144" name="Google Shape;144;p29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9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9"/>
          <p:cNvSpPr txBox="1"/>
          <p:nvPr>
            <p:ph idx="12" type="sldNum"/>
          </p:nvPr>
        </p:nvSpPr>
        <p:spPr>
          <a:xfrm>
            <a:off x="8185375" y="4767263"/>
            <a:ext cx="6940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Titre small et contenu +" type="obj">
  <p:cSld name="OBJEC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0"/>
          <p:cNvSpPr txBox="1"/>
          <p:nvPr>
            <p:ph type="title"/>
          </p:nvPr>
        </p:nvSpPr>
        <p:spPr>
          <a:xfrm>
            <a:off x="85744" y="41295"/>
            <a:ext cx="8969766" cy="3775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30"/>
          <p:cNvSpPr txBox="1"/>
          <p:nvPr>
            <p:ph idx="1" type="body"/>
          </p:nvPr>
        </p:nvSpPr>
        <p:spPr>
          <a:xfrm>
            <a:off x="0" y="495546"/>
            <a:ext cx="9144000" cy="38935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1pPr>
            <a:lvl2pPr indent="-320040" lvl="1" marL="914400" algn="l">
              <a:spcBef>
                <a:spcPts val="320"/>
              </a:spcBef>
              <a:spcAft>
                <a:spcPts val="0"/>
              </a:spcAft>
              <a:buSzPts val="1440"/>
              <a:buFont typeface="Arial"/>
              <a:buChar char="–"/>
              <a:defRPr sz="1600"/>
            </a:lvl2pPr>
            <a:lvl3pPr indent="-298767" lvl="2" marL="1371600" algn="l">
              <a:spcBef>
                <a:spcPts val="260"/>
              </a:spcBef>
              <a:spcAft>
                <a:spcPts val="0"/>
              </a:spcAft>
              <a:buSzPts val="1105"/>
              <a:buFont typeface="Arial"/>
              <a:buChar char="."/>
              <a:defRPr sz="1300"/>
            </a:lvl3pPr>
            <a:lvl4pPr indent="-228600" lvl="3" marL="1828800" algn="l">
              <a:spcBef>
                <a:spcPts val="160"/>
              </a:spcBef>
              <a:spcAft>
                <a:spcPts val="0"/>
              </a:spcAft>
              <a:buSzPts val="720"/>
              <a:buFont typeface="Arial"/>
              <a:buNone/>
              <a:defRPr sz="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50" name="Google Shape;150;p30"/>
          <p:cNvSpPr txBox="1"/>
          <p:nvPr>
            <p:ph idx="10" type="dt"/>
          </p:nvPr>
        </p:nvSpPr>
        <p:spPr>
          <a:xfrm>
            <a:off x="1066800" y="4767263"/>
            <a:ext cx="122156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30"/>
          <p:cNvSpPr txBox="1"/>
          <p:nvPr>
            <p:ph idx="11" type="ftr"/>
          </p:nvPr>
        </p:nvSpPr>
        <p:spPr>
          <a:xfrm>
            <a:off x="2321534" y="4767263"/>
            <a:ext cx="575682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30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1"/>
          <p:cNvSpPr txBox="1"/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31"/>
          <p:cNvSpPr txBox="1"/>
          <p:nvPr>
            <p:ph idx="1" type="body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56" name="Google Shape;156;p31"/>
          <p:cNvSpPr txBox="1"/>
          <p:nvPr>
            <p:ph idx="2" type="body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57" name="Google Shape;157;p31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31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31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4_Titre et contenu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2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2" name="Google Shape;162;p32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3" name="Google Shape;163;p32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4" name="Google Shape;164;p32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5" name="Google Shape;165;p32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>
  <p:cSld name="1_Titre et contenu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3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33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indent="-331469" lvl="1" marL="9144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indent="-325755" lvl="2" marL="13716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indent="-331469" lvl="3" marL="18288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69" name="Google Shape;169;p33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33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33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4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34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34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77" name="Google Shape;177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6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181" name="Google Shape;181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184" name="Google Shape;184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1315400"/>
            <a:ext cx="2520000" cy="2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187" name="Google Shape;187;p38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8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9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39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93" name="Google Shape;193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0"/>
          <p:cNvSpPr txBox="1"/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40"/>
          <p:cNvSpPr txBox="1"/>
          <p:nvPr>
            <p:ph idx="1" type="body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40"/>
          <p:cNvSpPr txBox="1"/>
          <p:nvPr>
            <p:ph idx="2" type="body"/>
          </p:nvPr>
        </p:nvSpPr>
        <p:spPr>
          <a:xfrm>
            <a:off x="457200" y="952333"/>
            <a:ext cx="4040188" cy="2764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98" name="Google Shape;198;p40"/>
          <p:cNvSpPr txBox="1"/>
          <p:nvPr>
            <p:ph idx="3" type="body"/>
          </p:nvPr>
        </p:nvSpPr>
        <p:spPr>
          <a:xfrm>
            <a:off x="4645026" y="952333"/>
            <a:ext cx="4041775" cy="2764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99" name="Google Shape;199;p40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40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40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1"/>
          <p:cNvSpPr txBox="1"/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41"/>
          <p:cNvSpPr txBox="1"/>
          <p:nvPr>
            <p:ph idx="1" type="body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05" name="Google Shape;205;p41"/>
          <p:cNvSpPr txBox="1"/>
          <p:nvPr>
            <p:ph idx="2" type="body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indent="-365760" lvl="1" marL="91440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2pPr>
            <a:lvl3pPr indent="-347344" lvl="2" marL="1371600" algn="l">
              <a:spcBef>
                <a:spcPts val="440"/>
              </a:spcBef>
              <a:spcAft>
                <a:spcPts val="0"/>
              </a:spcAft>
              <a:buSzPts val="1870"/>
              <a:buChar char="•"/>
              <a:defRPr sz="2200"/>
            </a:lvl3pPr>
            <a:lvl4pPr indent="-342900" lvl="3" marL="18288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06" name="Google Shape;206;p41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41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41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2"/>
          <p:cNvSpPr txBox="1"/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sz="2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42"/>
          <p:cNvSpPr/>
          <p:nvPr>
            <p:ph idx="2" type="pic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212" name="Google Shape;212;p42"/>
          <p:cNvSpPr txBox="1"/>
          <p:nvPr>
            <p:ph idx="1" type="body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13" name="Google Shape;213;p42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42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42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3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218" name="Google Shape;218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theme" Target="../theme/theme4.xml"/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3.xml"/><Relationship Id="rId1" Type="http://schemas.openxmlformats.org/officeDocument/2006/relationships/image" Target="../media/image8.png"/><Relationship Id="rId2" Type="http://schemas.openxmlformats.org/officeDocument/2006/relationships/image" Target="../media/image2.pn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40.xml"/><Relationship Id="rId6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bande-01.eps" id="57" name="Google Shape;57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126" name="Google Shape;126;p2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767262"/>
            <a:ext cx="9144000" cy="382587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7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8" name="Google Shape;128;p27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9" name="Google Shape;129;p27"/>
          <p:cNvSpPr txBox="1"/>
          <p:nvPr>
            <p:ph idx="10" type="dt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0" name="Google Shape;130;p27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1" name="Google Shape;131;p27"/>
          <p:cNvSpPr txBox="1"/>
          <p:nvPr>
            <p:ph idx="12" type="sldNum"/>
          </p:nvPr>
        </p:nvSpPr>
        <p:spPr>
          <a:xfrm>
            <a:off x="8185375" y="4767263"/>
            <a:ext cx="69401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bande-01.eps" id="132" name="Google Shape;132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7"/>
          <p:cNvSpPr/>
          <p:nvPr/>
        </p:nvSpPr>
        <p:spPr>
          <a:xfrm>
            <a:off x="40193" y="4796413"/>
            <a:ext cx="720132" cy="341790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outline.eps" id="134" name="Google Shape;13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93" y="4809124"/>
            <a:ext cx="319578" cy="31636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indico.cern.ch/event/1512618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png"/><Relationship Id="rId4" Type="http://schemas.openxmlformats.org/officeDocument/2006/relationships/image" Target="../media/image7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Relationship Id="rId4" Type="http://schemas.openxmlformats.org/officeDocument/2006/relationships/image" Target="../media/image32.png"/><Relationship Id="rId5" Type="http://schemas.openxmlformats.org/officeDocument/2006/relationships/image" Target="../media/image4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0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2.png"/><Relationship Id="rId4" Type="http://schemas.openxmlformats.org/officeDocument/2006/relationships/image" Target="../media/image3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8.png"/><Relationship Id="rId4" Type="http://schemas.openxmlformats.org/officeDocument/2006/relationships/image" Target="../media/image4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8.png"/><Relationship Id="rId4" Type="http://schemas.openxmlformats.org/officeDocument/2006/relationships/image" Target="../media/image40.png"/><Relationship Id="rId5" Type="http://schemas.openxmlformats.org/officeDocument/2006/relationships/image" Target="../media/image4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4.png"/><Relationship Id="rId4" Type="http://schemas.openxmlformats.org/officeDocument/2006/relationships/image" Target="../media/image55.png"/><Relationship Id="rId5" Type="http://schemas.openxmlformats.org/officeDocument/2006/relationships/image" Target="../media/image4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9.png"/><Relationship Id="rId4" Type="http://schemas.openxmlformats.org/officeDocument/2006/relationships/image" Target="../media/image5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6.png"/><Relationship Id="rId4" Type="http://schemas.openxmlformats.org/officeDocument/2006/relationships/image" Target="../media/image60.png"/><Relationship Id="rId5" Type="http://schemas.openxmlformats.org/officeDocument/2006/relationships/hyperlink" Target="https://gis.cern.ch/gisportal/general.htm?n=%5b%27150/1-204%27%5d" TargetMode="External"/><Relationship Id="rId6" Type="http://schemas.openxmlformats.org/officeDocument/2006/relationships/hyperlink" Target="https://edms.cern.ch/panoramas?id=36262111" TargetMode="Externa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7.png"/><Relationship Id="rId4" Type="http://schemas.openxmlformats.org/officeDocument/2006/relationships/image" Target="../media/image5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56.png"/><Relationship Id="rId4" Type="http://schemas.openxmlformats.org/officeDocument/2006/relationships/image" Target="../media/image54.png"/><Relationship Id="rId5" Type="http://schemas.openxmlformats.org/officeDocument/2006/relationships/image" Target="../media/image51.png"/><Relationship Id="rId6" Type="http://schemas.openxmlformats.org/officeDocument/2006/relationships/image" Target="../media/image77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es.wikipedia.org/wiki/Acelerador_de_part%C3%ADculas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1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5.png"/><Relationship Id="rId4" Type="http://schemas.openxmlformats.org/officeDocument/2006/relationships/image" Target="../media/image69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4.jpg"/><Relationship Id="rId4" Type="http://schemas.openxmlformats.org/officeDocument/2006/relationships/image" Target="../media/image62.png"/><Relationship Id="rId5" Type="http://schemas.openxmlformats.org/officeDocument/2006/relationships/image" Target="../media/image59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68.png"/><Relationship Id="rId4" Type="http://schemas.openxmlformats.org/officeDocument/2006/relationships/hyperlink" Target="https://pubmed.ncbi.nlm.nih.gov/29875213/" TargetMode="External"/><Relationship Id="rId5" Type="http://schemas.openxmlformats.org/officeDocument/2006/relationships/image" Target="../media/image66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70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73.png"/><Relationship Id="rId4" Type="http://schemas.openxmlformats.org/officeDocument/2006/relationships/image" Target="../media/image6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75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67.png"/><Relationship Id="rId4" Type="http://schemas.openxmlformats.org/officeDocument/2006/relationships/image" Target="../media/image7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7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Relationship Id="rId4" Type="http://schemas.openxmlformats.org/officeDocument/2006/relationships/hyperlink" Target="https://cas.web.cern.ch/sites/default/files/lectures/prague-2014/sheehyii.pdf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2.png"/><Relationship Id="rId5" Type="http://schemas.openxmlformats.org/officeDocument/2006/relationships/image" Target="../media/image15.png"/><Relationship Id="rId6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4"/>
          <p:cNvSpPr txBox="1"/>
          <p:nvPr>
            <p:ph type="title"/>
          </p:nvPr>
        </p:nvSpPr>
        <p:spPr>
          <a:xfrm>
            <a:off x="457200" y="624451"/>
            <a:ext cx="8226900" cy="191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rPr lang="en-GB" sz="3600"/>
              <a:t>Particle accelerators </a:t>
            </a:r>
            <a:endParaRPr sz="36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rPr lang="en-GB" sz="3600"/>
              <a:t>Crash course</a:t>
            </a:r>
            <a:endParaRPr sz="3600"/>
          </a:p>
        </p:txBody>
      </p:sp>
      <p:sp>
        <p:nvSpPr>
          <p:cNvPr id="225" name="Google Shape;225;p4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6" name="Google Shape;226;p44"/>
          <p:cNvSpPr txBox="1"/>
          <p:nvPr>
            <p:ph type="title"/>
          </p:nvPr>
        </p:nvSpPr>
        <p:spPr>
          <a:xfrm>
            <a:off x="464900" y="3267170"/>
            <a:ext cx="8226900" cy="10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rPr lang="en-GB" sz="1400"/>
              <a:t>Pablo Arrutia</a:t>
            </a:r>
            <a:endParaRPr sz="14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rPr lang="en-GB" sz="1400" u="sng">
                <a:solidFill>
                  <a:schemeClr val="hlink"/>
                </a:solidFill>
                <a:hlinkClick r:id="rId3"/>
              </a:rPr>
              <a:t>April 2025</a:t>
            </a:r>
            <a:endParaRPr sz="12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Light sources</a:t>
            </a:r>
            <a:endParaRPr/>
          </a:p>
        </p:txBody>
      </p:sp>
      <p:sp>
        <p:nvSpPr>
          <p:cNvPr id="315" name="Google Shape;315;p53"/>
          <p:cNvSpPr txBox="1"/>
          <p:nvPr>
            <p:ph idx="1" type="body"/>
          </p:nvPr>
        </p:nvSpPr>
        <p:spPr>
          <a:xfrm>
            <a:off x="457200" y="994199"/>
            <a:ext cx="8229600" cy="849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300"/>
              <a:t>Electron accelerators used to produce intense pulses of X-ray light, serving as microscopes “on steroids”.</a:t>
            </a:r>
            <a:endParaRPr sz="2300"/>
          </a:p>
        </p:txBody>
      </p:sp>
      <p:pic>
        <p:nvPicPr>
          <p:cNvPr id="316" name="Google Shape;316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4550" y="1914525"/>
            <a:ext cx="4431975" cy="2492525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5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54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Let’s build a particle accelerator</a:t>
            </a:r>
            <a:endParaRPr/>
          </a:p>
        </p:txBody>
      </p:sp>
      <p:sp>
        <p:nvSpPr>
          <p:cNvPr id="323" name="Google Shape;323;p54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rtl="0" algn="l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5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5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Beam pipe/Vacuum</a:t>
            </a:r>
            <a:endParaRPr/>
          </a:p>
        </p:txBody>
      </p:sp>
      <p:sp>
        <p:nvSpPr>
          <p:cNvPr id="330" name="Google Shape;330;p55"/>
          <p:cNvSpPr/>
          <p:nvPr/>
        </p:nvSpPr>
        <p:spPr>
          <a:xfrm>
            <a:off x="2768700" y="1074050"/>
            <a:ext cx="3217500" cy="3217500"/>
          </a:xfrm>
          <a:prstGeom prst="flowChartConnector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1" name="Google Shape;331;p55"/>
          <p:cNvCxnSpPr/>
          <p:nvPr/>
        </p:nvCxnSpPr>
        <p:spPr>
          <a:xfrm flipH="1">
            <a:off x="1989100" y="2197525"/>
            <a:ext cx="817800" cy="1100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2" name="Google Shape;332;p55"/>
          <p:cNvCxnSpPr/>
          <p:nvPr/>
        </p:nvCxnSpPr>
        <p:spPr>
          <a:xfrm flipH="1">
            <a:off x="5868025" y="2021750"/>
            <a:ext cx="588600" cy="132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33" name="Google Shape;333;p5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200" y="2042400"/>
            <a:ext cx="3904526" cy="2189742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5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Beam pipe/Vacuum</a:t>
            </a:r>
            <a:endParaRPr/>
          </a:p>
        </p:txBody>
      </p:sp>
      <p:sp>
        <p:nvSpPr>
          <p:cNvPr id="340" name="Google Shape;340;p56"/>
          <p:cNvSpPr txBox="1"/>
          <p:nvPr>
            <p:ph idx="1" type="body"/>
          </p:nvPr>
        </p:nvSpPr>
        <p:spPr>
          <a:xfrm>
            <a:off x="457200" y="994197"/>
            <a:ext cx="8229600" cy="10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700"/>
              <a:t>Particle beams are transported inside a beam pipe with good vacuum to avoid collisions.</a:t>
            </a:r>
            <a:endParaRPr sz="2700"/>
          </a:p>
        </p:txBody>
      </p:sp>
      <p:sp>
        <p:nvSpPr>
          <p:cNvPr id="341" name="Google Shape;341;p56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42" name="Google Shape;342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0" y="2014375"/>
            <a:ext cx="2994401" cy="22458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3" name="Google Shape;343;p56"/>
          <p:cNvCxnSpPr/>
          <p:nvPr/>
        </p:nvCxnSpPr>
        <p:spPr>
          <a:xfrm flipH="1">
            <a:off x="3073950" y="2333825"/>
            <a:ext cx="902100" cy="1044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4" name="Google Shape;344;p56"/>
          <p:cNvCxnSpPr/>
          <p:nvPr/>
        </p:nvCxnSpPr>
        <p:spPr>
          <a:xfrm flipH="1">
            <a:off x="2108475" y="2286350"/>
            <a:ext cx="1820100" cy="1023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5" name="Google Shape;345;p56"/>
          <p:cNvSpPr txBox="1"/>
          <p:nvPr/>
        </p:nvSpPr>
        <p:spPr>
          <a:xfrm>
            <a:off x="3947325" y="1928200"/>
            <a:ext cx="2136600" cy="6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chemeClr val="dk1"/>
                </a:solidFill>
              </a:rPr>
              <a:t>Beam pipes</a:t>
            </a:r>
            <a:endParaRPr sz="2200">
              <a:solidFill>
                <a:schemeClr val="dk1"/>
              </a:solidFill>
            </a:endParaRPr>
          </a:p>
        </p:txBody>
      </p:sp>
      <p:sp>
        <p:nvSpPr>
          <p:cNvPr id="346" name="Google Shape;346;p56"/>
          <p:cNvSpPr txBox="1"/>
          <p:nvPr/>
        </p:nvSpPr>
        <p:spPr>
          <a:xfrm>
            <a:off x="4891050" y="4087600"/>
            <a:ext cx="3592500" cy="4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20-30% below atmospheric pressure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Beam pipe/Vacuum</a:t>
            </a:r>
            <a:endParaRPr/>
          </a:p>
        </p:txBody>
      </p:sp>
      <p:sp>
        <p:nvSpPr>
          <p:cNvPr id="352" name="Google Shape;352;p5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353" name="Google Shape;353;p57"/>
          <p:cNvGrpSpPr/>
          <p:nvPr/>
        </p:nvGrpSpPr>
        <p:grpSpPr>
          <a:xfrm>
            <a:off x="5618451" y="817445"/>
            <a:ext cx="3281199" cy="3333805"/>
            <a:chOff x="5618451" y="817445"/>
            <a:chExt cx="3281199" cy="3333805"/>
          </a:xfrm>
        </p:grpSpPr>
        <p:grpSp>
          <p:nvGrpSpPr>
            <p:cNvPr id="354" name="Google Shape;354;p57"/>
            <p:cNvGrpSpPr/>
            <p:nvPr/>
          </p:nvGrpSpPr>
          <p:grpSpPr>
            <a:xfrm>
              <a:off x="5618451" y="817445"/>
              <a:ext cx="3281199" cy="3333805"/>
              <a:chOff x="5618451" y="817445"/>
              <a:chExt cx="3281199" cy="3333805"/>
            </a:xfrm>
          </p:grpSpPr>
          <p:pic>
            <p:nvPicPr>
              <p:cNvPr id="355" name="Google Shape;355;p57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6480675" y="817445"/>
                <a:ext cx="1925349" cy="185779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56" name="Google Shape;356;p57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5618451" y="3390390"/>
                <a:ext cx="3281199" cy="76085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57" name="Google Shape;357;p57"/>
            <p:cNvSpPr txBox="1"/>
            <p:nvPr/>
          </p:nvSpPr>
          <p:spPr>
            <a:xfrm>
              <a:off x="6653025" y="3071800"/>
              <a:ext cx="1329300" cy="47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chemeClr val="dk1"/>
                  </a:solidFill>
                </a:rPr>
                <a:t>NEG pump</a:t>
              </a:r>
              <a:endParaRPr sz="1600">
                <a:solidFill>
                  <a:schemeClr val="dk1"/>
                </a:solidFill>
              </a:endParaRPr>
            </a:p>
          </p:txBody>
        </p:sp>
      </p:grpSp>
      <p:grpSp>
        <p:nvGrpSpPr>
          <p:cNvPr id="358" name="Google Shape;358;p57"/>
          <p:cNvGrpSpPr/>
          <p:nvPr/>
        </p:nvGrpSpPr>
        <p:grpSpPr>
          <a:xfrm>
            <a:off x="228600" y="817450"/>
            <a:ext cx="6895800" cy="3487851"/>
            <a:chOff x="228600" y="817450"/>
            <a:chExt cx="6895800" cy="3487851"/>
          </a:xfrm>
        </p:grpSpPr>
        <p:grpSp>
          <p:nvGrpSpPr>
            <p:cNvPr id="359" name="Google Shape;359;p57"/>
            <p:cNvGrpSpPr/>
            <p:nvPr/>
          </p:nvGrpSpPr>
          <p:grpSpPr>
            <a:xfrm>
              <a:off x="228600" y="817450"/>
              <a:ext cx="5313650" cy="3487851"/>
              <a:chOff x="1600200" y="817450"/>
              <a:chExt cx="5313650" cy="3487851"/>
            </a:xfrm>
          </p:grpSpPr>
          <p:pic>
            <p:nvPicPr>
              <p:cNvPr id="360" name="Google Shape;360;p57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1600200" y="1225025"/>
                <a:ext cx="5313650" cy="3080276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361" name="Google Shape;361;p57"/>
              <p:cNvCxnSpPr/>
              <p:nvPr/>
            </p:nvCxnSpPr>
            <p:spPr>
              <a:xfrm rot="10800000">
                <a:off x="3073975" y="1131125"/>
                <a:ext cx="0" cy="174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362" name="Google Shape;362;p57"/>
              <p:cNvSpPr txBox="1"/>
              <p:nvPr/>
            </p:nvSpPr>
            <p:spPr>
              <a:xfrm>
                <a:off x="1744575" y="817450"/>
                <a:ext cx="3228600" cy="27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700">
                    <a:solidFill>
                      <a:schemeClr val="dk1"/>
                    </a:solidFill>
                  </a:rPr>
                  <a:t>Approx. pressure in the Moon</a:t>
                </a:r>
                <a:endParaRPr sz="1700">
                  <a:solidFill>
                    <a:schemeClr val="dk1"/>
                  </a:solidFill>
                </a:endParaRPr>
              </a:p>
            </p:txBody>
          </p:sp>
        </p:grpSp>
        <p:cxnSp>
          <p:nvCxnSpPr>
            <p:cNvPr id="363" name="Google Shape;363;p57"/>
            <p:cNvCxnSpPr/>
            <p:nvPr/>
          </p:nvCxnSpPr>
          <p:spPr>
            <a:xfrm rot="10800000">
              <a:off x="5483850" y="1140050"/>
              <a:ext cx="0" cy="198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64" name="Google Shape;364;p57"/>
            <p:cNvSpPr txBox="1"/>
            <p:nvPr/>
          </p:nvSpPr>
          <p:spPr>
            <a:xfrm>
              <a:off x="3843300" y="817450"/>
              <a:ext cx="3281100" cy="19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900">
                  <a:solidFill>
                    <a:schemeClr val="dk1"/>
                  </a:solidFill>
                </a:rPr>
                <a:t>Atmospheric pressure</a:t>
              </a:r>
              <a:endParaRPr sz="190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5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Particle sources</a:t>
            </a:r>
            <a:endParaRPr/>
          </a:p>
        </p:txBody>
      </p:sp>
      <p:sp>
        <p:nvSpPr>
          <p:cNvPr id="370" name="Google Shape;370;p58"/>
          <p:cNvSpPr/>
          <p:nvPr/>
        </p:nvSpPr>
        <p:spPr>
          <a:xfrm>
            <a:off x="2768700" y="1074050"/>
            <a:ext cx="3217500" cy="3217500"/>
          </a:xfrm>
          <a:prstGeom prst="flowChartConnector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1" name="Google Shape;371;p58"/>
          <p:cNvCxnSpPr/>
          <p:nvPr/>
        </p:nvCxnSpPr>
        <p:spPr>
          <a:xfrm flipH="1">
            <a:off x="1989100" y="2197525"/>
            <a:ext cx="817800" cy="1100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2" name="Google Shape;372;p58"/>
          <p:cNvCxnSpPr/>
          <p:nvPr/>
        </p:nvCxnSpPr>
        <p:spPr>
          <a:xfrm flipH="1">
            <a:off x="5868025" y="2021750"/>
            <a:ext cx="588600" cy="132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3" name="Google Shape;373;p58"/>
          <p:cNvCxnSpPr/>
          <p:nvPr/>
        </p:nvCxnSpPr>
        <p:spPr>
          <a:xfrm flipH="1" rot="10800000">
            <a:off x="1989100" y="2594900"/>
            <a:ext cx="527400" cy="718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74" name="Google Shape;374;p58"/>
          <p:cNvSpPr/>
          <p:nvPr/>
        </p:nvSpPr>
        <p:spPr>
          <a:xfrm>
            <a:off x="1499325" y="3137325"/>
            <a:ext cx="718200" cy="718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58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Particle sources</a:t>
            </a:r>
            <a:endParaRPr/>
          </a:p>
        </p:txBody>
      </p:sp>
      <p:sp>
        <p:nvSpPr>
          <p:cNvPr id="381" name="Google Shape;381;p59"/>
          <p:cNvSpPr txBox="1"/>
          <p:nvPr>
            <p:ph idx="1" type="body"/>
          </p:nvPr>
        </p:nvSpPr>
        <p:spPr>
          <a:xfrm>
            <a:off x="457200" y="994204"/>
            <a:ext cx="8229600" cy="6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The matter that surrounds us is (primarily) neutral, but we need to obtain charged particles.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382" name="Google Shape;382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91188" y="2367951"/>
            <a:ext cx="2822625" cy="187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59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6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Sources, history</a:t>
            </a:r>
            <a:endParaRPr/>
          </a:p>
        </p:txBody>
      </p:sp>
      <p:sp>
        <p:nvSpPr>
          <p:cNvPr id="389" name="Google Shape;389;p60"/>
          <p:cNvSpPr txBox="1"/>
          <p:nvPr>
            <p:ph idx="1" type="body"/>
          </p:nvPr>
        </p:nvSpPr>
        <p:spPr>
          <a:xfrm>
            <a:off x="457200" y="91800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200"/>
              <a:t>Cathodic ray sources</a:t>
            </a:r>
            <a:r>
              <a:rPr lang="en-GB" sz="2200"/>
              <a:t> (end of 19th century):</a:t>
            </a:r>
            <a:r>
              <a:rPr lang="en-GB" sz="2800"/>
              <a:t> </a:t>
            </a:r>
            <a:endParaRPr sz="2800"/>
          </a:p>
        </p:txBody>
      </p:sp>
      <p:pic>
        <p:nvPicPr>
          <p:cNvPr id="390" name="Google Shape;390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1998" y="1748625"/>
            <a:ext cx="3687050" cy="250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87250" y="1835825"/>
            <a:ext cx="1882123" cy="2509475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6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6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Sources: general strategy</a:t>
            </a:r>
            <a:endParaRPr/>
          </a:p>
        </p:txBody>
      </p:sp>
      <p:sp>
        <p:nvSpPr>
          <p:cNvPr id="398" name="Google Shape;398;p61"/>
          <p:cNvSpPr txBox="1"/>
          <p:nvPr>
            <p:ph idx="1" type="body"/>
          </p:nvPr>
        </p:nvSpPr>
        <p:spPr>
          <a:xfrm>
            <a:off x="521750" y="918000"/>
            <a:ext cx="8024700" cy="7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Decouple nucleus and electrons, overcoming the work function.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Extract the nucleus or electrons with electric fields.</a:t>
            </a:r>
            <a:endParaRPr sz="2000"/>
          </a:p>
        </p:txBody>
      </p:sp>
      <p:sp>
        <p:nvSpPr>
          <p:cNvPr id="399" name="Google Shape;399;p6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00" name="Google Shape;400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800" y="1738800"/>
            <a:ext cx="4985701" cy="249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6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Sources: electrons</a:t>
            </a:r>
            <a:endParaRPr/>
          </a:p>
        </p:txBody>
      </p:sp>
      <p:sp>
        <p:nvSpPr>
          <p:cNvPr id="406" name="Google Shape;406;p62"/>
          <p:cNvSpPr txBox="1"/>
          <p:nvPr>
            <p:ph idx="1" type="body"/>
          </p:nvPr>
        </p:nvSpPr>
        <p:spPr>
          <a:xfrm>
            <a:off x="521750" y="918000"/>
            <a:ext cx="8024700" cy="7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/>
              <a:t>A typical electron source will use the thermionic or photoelectric effect to produce electrons:</a:t>
            </a:r>
            <a:endParaRPr sz="2000"/>
          </a:p>
        </p:txBody>
      </p:sp>
      <p:grpSp>
        <p:nvGrpSpPr>
          <p:cNvPr id="407" name="Google Shape;407;p62"/>
          <p:cNvGrpSpPr/>
          <p:nvPr/>
        </p:nvGrpSpPr>
        <p:grpSpPr>
          <a:xfrm>
            <a:off x="1077875" y="1953625"/>
            <a:ext cx="5841425" cy="2277558"/>
            <a:chOff x="3211475" y="1953625"/>
            <a:chExt cx="5841425" cy="2277558"/>
          </a:xfrm>
        </p:grpSpPr>
        <p:grpSp>
          <p:nvGrpSpPr>
            <p:cNvPr id="408" name="Google Shape;408;p62"/>
            <p:cNvGrpSpPr/>
            <p:nvPr/>
          </p:nvGrpSpPr>
          <p:grpSpPr>
            <a:xfrm>
              <a:off x="3211475" y="1953625"/>
              <a:ext cx="5841425" cy="2277558"/>
              <a:chOff x="3211475" y="1953625"/>
              <a:chExt cx="5841425" cy="2277558"/>
            </a:xfrm>
          </p:grpSpPr>
          <p:pic>
            <p:nvPicPr>
              <p:cNvPr id="409" name="Google Shape;409;p62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3211475" y="1953625"/>
                <a:ext cx="5841425" cy="206896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10" name="Google Shape;410;p62"/>
              <p:cNvSpPr txBox="1"/>
              <p:nvPr/>
            </p:nvSpPr>
            <p:spPr>
              <a:xfrm>
                <a:off x="6725178" y="3974983"/>
                <a:ext cx="1578600" cy="25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Laser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411" name="Google Shape;411;p62"/>
            <p:cNvCxnSpPr/>
            <p:nvPr/>
          </p:nvCxnSpPr>
          <p:spPr>
            <a:xfrm>
              <a:off x="4473825" y="3053050"/>
              <a:ext cx="28278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412" name="Google Shape;412;p62"/>
            <p:cNvSpPr txBox="1"/>
            <p:nvPr/>
          </p:nvSpPr>
          <p:spPr>
            <a:xfrm>
              <a:off x="5300350" y="2740575"/>
              <a:ext cx="1299300" cy="35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Electric force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3" name="Google Shape;413;p6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45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232" name="Google Shape;232;p45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rtl="0" algn="l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4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" name="Google Shape;418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2600" y="1456850"/>
            <a:ext cx="5022611" cy="3099901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6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Sources: protons/ions</a:t>
            </a:r>
            <a:endParaRPr/>
          </a:p>
        </p:txBody>
      </p:sp>
      <p:sp>
        <p:nvSpPr>
          <p:cNvPr id="420" name="Google Shape;420;p63"/>
          <p:cNvSpPr txBox="1"/>
          <p:nvPr>
            <p:ph idx="1" type="body"/>
          </p:nvPr>
        </p:nvSpPr>
        <p:spPr>
          <a:xfrm>
            <a:off x="521750" y="918000"/>
            <a:ext cx="8024700" cy="7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/>
              <a:t>A typical proton/ion source will have a material inlet, a production container and an extraction mechanism:</a:t>
            </a:r>
            <a:endParaRPr sz="2000"/>
          </a:p>
        </p:txBody>
      </p:sp>
      <p:sp>
        <p:nvSpPr>
          <p:cNvPr id="421" name="Google Shape;421;p6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6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Acceleration</a:t>
            </a:r>
            <a:endParaRPr/>
          </a:p>
        </p:txBody>
      </p:sp>
      <p:sp>
        <p:nvSpPr>
          <p:cNvPr id="427" name="Google Shape;427;p64"/>
          <p:cNvSpPr/>
          <p:nvPr/>
        </p:nvSpPr>
        <p:spPr>
          <a:xfrm>
            <a:off x="2768700" y="1074050"/>
            <a:ext cx="3217500" cy="3217500"/>
          </a:xfrm>
          <a:prstGeom prst="flowChartConnector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8" name="Google Shape;428;p64"/>
          <p:cNvCxnSpPr/>
          <p:nvPr/>
        </p:nvCxnSpPr>
        <p:spPr>
          <a:xfrm flipH="1">
            <a:off x="1989100" y="2197525"/>
            <a:ext cx="817800" cy="1100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9" name="Google Shape;429;p64"/>
          <p:cNvCxnSpPr/>
          <p:nvPr/>
        </p:nvCxnSpPr>
        <p:spPr>
          <a:xfrm flipH="1">
            <a:off x="5868025" y="2021750"/>
            <a:ext cx="588600" cy="132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30" name="Google Shape;430;p64"/>
          <p:cNvSpPr/>
          <p:nvPr/>
        </p:nvSpPr>
        <p:spPr>
          <a:xfrm>
            <a:off x="2521859" y="2628785"/>
            <a:ext cx="527400" cy="551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1" name="Google Shape;431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2543675" y="2598750"/>
            <a:ext cx="557900" cy="62670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6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6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 sz="4200"/>
              <a:t>Acceleration, history</a:t>
            </a:r>
            <a:endParaRPr sz="4200"/>
          </a:p>
        </p:txBody>
      </p:sp>
      <p:sp>
        <p:nvSpPr>
          <p:cNvPr id="438" name="Google Shape;438;p65"/>
          <p:cNvSpPr txBox="1"/>
          <p:nvPr>
            <p:ph idx="1" type="body"/>
          </p:nvPr>
        </p:nvSpPr>
        <p:spPr>
          <a:xfrm>
            <a:off x="457200" y="994200"/>
            <a:ext cx="48579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Voltage difference -&gt; acceleration.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Robert Van de Graaff (1929), and John Cockcroft/Ernest Walton (1932) created the first electrostatic accelerators.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600"/>
          </a:p>
        </p:txBody>
      </p:sp>
      <p:pic>
        <p:nvPicPr>
          <p:cNvPr id="439" name="Google Shape;439;p65"/>
          <p:cNvPicPr preferRelativeResize="0"/>
          <p:nvPr/>
        </p:nvPicPr>
        <p:blipFill rotWithShape="1">
          <a:blip r:embed="rId3">
            <a:alphaModFix/>
          </a:blip>
          <a:srcRect b="0" l="0" r="0" t="12372"/>
          <a:stretch/>
        </p:blipFill>
        <p:spPr>
          <a:xfrm>
            <a:off x="5315175" y="110425"/>
            <a:ext cx="3828826" cy="4341502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6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441" name="Google Shape;441;p65"/>
          <p:cNvGrpSpPr/>
          <p:nvPr/>
        </p:nvGrpSpPr>
        <p:grpSpPr>
          <a:xfrm>
            <a:off x="433375" y="2561575"/>
            <a:ext cx="3910021" cy="1683975"/>
            <a:chOff x="128575" y="2485375"/>
            <a:chExt cx="3910021" cy="1683975"/>
          </a:xfrm>
        </p:grpSpPr>
        <p:pic>
          <p:nvPicPr>
            <p:cNvPr id="442" name="Google Shape;442;p6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039171" y="2844050"/>
              <a:ext cx="1999425" cy="1325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3" name="Google Shape;443;p65"/>
            <p:cNvSpPr/>
            <p:nvPr/>
          </p:nvSpPr>
          <p:spPr>
            <a:xfrm>
              <a:off x="128575" y="2485375"/>
              <a:ext cx="1999500" cy="1019100"/>
            </a:xfrm>
            <a:prstGeom prst="wedgeEllipseCallout">
              <a:avLst>
                <a:gd fmla="val 54239" name="adj1"/>
                <a:gd fmla="val 55095" name="adj2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You thought I was kitting?</a:t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8" name="Google Shape;448;p66"/>
          <p:cNvGrpSpPr/>
          <p:nvPr/>
        </p:nvGrpSpPr>
        <p:grpSpPr>
          <a:xfrm>
            <a:off x="297275" y="1663425"/>
            <a:ext cx="4574100" cy="2687035"/>
            <a:chOff x="297275" y="1663425"/>
            <a:chExt cx="4574100" cy="2687035"/>
          </a:xfrm>
        </p:grpSpPr>
        <p:pic>
          <p:nvPicPr>
            <p:cNvPr id="449" name="Google Shape;449;p6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97275" y="2289225"/>
              <a:ext cx="3795911" cy="20612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0" name="Google Shape;450;p66"/>
            <p:cNvSpPr txBox="1"/>
            <p:nvPr/>
          </p:nvSpPr>
          <p:spPr>
            <a:xfrm>
              <a:off x="650075" y="1663425"/>
              <a:ext cx="4221300" cy="4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800">
                  <a:solidFill>
                    <a:schemeClr val="dk1"/>
                  </a:solidFill>
                </a:rPr>
                <a:t>They can only be traversed once!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1" name="Google Shape;451;p6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Acceleration, history</a:t>
            </a:r>
            <a:endParaRPr/>
          </a:p>
        </p:txBody>
      </p:sp>
      <p:sp>
        <p:nvSpPr>
          <p:cNvPr id="452" name="Google Shape;452;p66"/>
          <p:cNvSpPr txBox="1"/>
          <p:nvPr>
            <p:ph idx="1" type="body"/>
          </p:nvPr>
        </p:nvSpPr>
        <p:spPr>
          <a:xfrm>
            <a:off x="457200" y="994200"/>
            <a:ext cx="7866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1800"/>
              <a:t>Electrostatic accelerators have a fundamental limitation…</a:t>
            </a:r>
            <a:endParaRPr sz="1800"/>
          </a:p>
        </p:txBody>
      </p:sp>
      <p:grpSp>
        <p:nvGrpSpPr>
          <p:cNvPr id="453" name="Google Shape;453;p66"/>
          <p:cNvGrpSpPr/>
          <p:nvPr/>
        </p:nvGrpSpPr>
        <p:grpSpPr>
          <a:xfrm>
            <a:off x="2840083" y="3089333"/>
            <a:ext cx="1930923" cy="1345592"/>
            <a:chOff x="2840083" y="3089333"/>
            <a:chExt cx="1930923" cy="1345592"/>
          </a:xfrm>
        </p:grpSpPr>
        <p:pic>
          <p:nvPicPr>
            <p:cNvPr id="454" name="Google Shape;454;p6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840083" y="3632306"/>
              <a:ext cx="1924153" cy="61442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55" name="Google Shape;455;p66"/>
            <p:cNvCxnSpPr/>
            <p:nvPr/>
          </p:nvCxnSpPr>
          <p:spPr>
            <a:xfrm flipH="1" rot="10800000">
              <a:off x="4337874" y="3363925"/>
              <a:ext cx="78900" cy="10710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456" name="Google Shape;456;p66"/>
            <p:cNvSpPr txBox="1"/>
            <p:nvPr/>
          </p:nvSpPr>
          <p:spPr>
            <a:xfrm>
              <a:off x="4308406" y="3089333"/>
              <a:ext cx="462600" cy="38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7" name="Google Shape;457;p66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458" name="Google Shape;458;p66"/>
          <p:cNvGrpSpPr/>
          <p:nvPr/>
        </p:nvGrpSpPr>
        <p:grpSpPr>
          <a:xfrm>
            <a:off x="5585875" y="1975875"/>
            <a:ext cx="3101239" cy="2315225"/>
            <a:chOff x="5585875" y="1975875"/>
            <a:chExt cx="3101239" cy="2315225"/>
          </a:xfrm>
        </p:grpSpPr>
        <p:pic>
          <p:nvPicPr>
            <p:cNvPr id="459" name="Google Shape;459;p6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585875" y="2352825"/>
              <a:ext cx="3101239" cy="1938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0" name="Google Shape;460;p66"/>
            <p:cNvSpPr txBox="1"/>
            <p:nvPr/>
          </p:nvSpPr>
          <p:spPr>
            <a:xfrm>
              <a:off x="5993875" y="1975875"/>
              <a:ext cx="2606100" cy="44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GB" sz="1800">
                  <a:solidFill>
                    <a:schemeClr val="dk1"/>
                  </a:solidFill>
                </a:rPr>
                <a:t>Electric discharge</a:t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67"/>
          <p:cNvSpPr/>
          <p:nvPr/>
        </p:nvSpPr>
        <p:spPr>
          <a:xfrm>
            <a:off x="274650" y="2448325"/>
            <a:ext cx="4158900" cy="1878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6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Acceleration, RF cavity</a:t>
            </a:r>
            <a:endParaRPr/>
          </a:p>
        </p:txBody>
      </p:sp>
      <p:sp>
        <p:nvSpPr>
          <p:cNvPr id="467" name="Google Shape;467;p67"/>
          <p:cNvSpPr txBox="1"/>
          <p:nvPr/>
        </p:nvSpPr>
        <p:spPr>
          <a:xfrm>
            <a:off x="605800" y="819625"/>
            <a:ext cx="7525800" cy="10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700">
                <a:solidFill>
                  <a:schemeClr val="dk1"/>
                </a:solidFill>
              </a:rPr>
              <a:t>Solution: alternate the electromagnetic field using radiofrequency technology, avoiding accumulation of charge and allowing multi-turn acceleration.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468" name="Google Shape;468;p6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69" name="Google Shape;469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9899999">
            <a:off x="1460626" y="2022376"/>
            <a:ext cx="1612098" cy="1098772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67"/>
          <p:cNvSpPr/>
          <p:nvPr/>
        </p:nvSpPr>
        <p:spPr>
          <a:xfrm>
            <a:off x="910150" y="2351500"/>
            <a:ext cx="501300" cy="4794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67"/>
          <p:cNvSpPr txBox="1"/>
          <p:nvPr/>
        </p:nvSpPr>
        <p:spPr>
          <a:xfrm>
            <a:off x="605800" y="1993700"/>
            <a:ext cx="838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rgbClr val="FF0000"/>
                </a:solidFill>
              </a:rPr>
              <a:t>Beam</a:t>
            </a:r>
            <a:endParaRPr sz="1900">
              <a:solidFill>
                <a:srgbClr val="FF0000"/>
              </a:solidFill>
            </a:endParaRPr>
          </a:p>
        </p:txBody>
      </p:sp>
      <p:cxnSp>
        <p:nvCxnSpPr>
          <p:cNvPr id="472" name="Google Shape;472;p67"/>
          <p:cNvCxnSpPr/>
          <p:nvPr/>
        </p:nvCxnSpPr>
        <p:spPr>
          <a:xfrm flipH="1" rot="10800000">
            <a:off x="1345911" y="2568006"/>
            <a:ext cx="440100" cy="7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73" name="Google Shape;473;p67"/>
          <p:cNvCxnSpPr/>
          <p:nvPr/>
        </p:nvCxnSpPr>
        <p:spPr>
          <a:xfrm flipH="1" rot="10800000">
            <a:off x="1786000" y="2552250"/>
            <a:ext cx="1697100" cy="39000"/>
          </a:xfrm>
          <a:prstGeom prst="straightConnector1">
            <a:avLst/>
          </a:prstGeom>
          <a:noFill/>
          <a:ln cap="flat" cmpd="sng" w="7620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74" name="Google Shape;474;p67"/>
          <p:cNvSpPr txBox="1"/>
          <p:nvPr/>
        </p:nvSpPr>
        <p:spPr>
          <a:xfrm>
            <a:off x="3009000" y="2079425"/>
            <a:ext cx="211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00FF"/>
                </a:solidFill>
              </a:rPr>
              <a:t>Cavity E-field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475" name="Google Shape;475;p67"/>
          <p:cNvSpPr/>
          <p:nvPr/>
        </p:nvSpPr>
        <p:spPr>
          <a:xfrm>
            <a:off x="4846650" y="2448325"/>
            <a:ext cx="4158900" cy="1878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76" name="Google Shape;476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9899999">
            <a:off x="6032626" y="2022376"/>
            <a:ext cx="1612098" cy="1098772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67"/>
          <p:cNvSpPr/>
          <p:nvPr/>
        </p:nvSpPr>
        <p:spPr>
          <a:xfrm>
            <a:off x="6640350" y="3919175"/>
            <a:ext cx="501300" cy="4794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67"/>
          <p:cNvSpPr txBox="1"/>
          <p:nvPr/>
        </p:nvSpPr>
        <p:spPr>
          <a:xfrm>
            <a:off x="6336000" y="3561375"/>
            <a:ext cx="838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rgbClr val="FF0000"/>
                </a:solidFill>
              </a:rPr>
              <a:t>Beam</a:t>
            </a:r>
            <a:endParaRPr sz="1900">
              <a:solidFill>
                <a:srgbClr val="FF0000"/>
              </a:solidFill>
            </a:endParaRPr>
          </a:p>
        </p:txBody>
      </p:sp>
      <p:cxnSp>
        <p:nvCxnSpPr>
          <p:cNvPr id="479" name="Google Shape;479;p67"/>
          <p:cNvCxnSpPr/>
          <p:nvPr/>
        </p:nvCxnSpPr>
        <p:spPr>
          <a:xfrm flipH="1">
            <a:off x="6204450" y="4151075"/>
            <a:ext cx="435900" cy="15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0" name="Google Shape;480;p67"/>
          <p:cNvCxnSpPr/>
          <p:nvPr/>
        </p:nvCxnSpPr>
        <p:spPr>
          <a:xfrm flipH="1">
            <a:off x="5328200" y="2545850"/>
            <a:ext cx="2241300" cy="39000"/>
          </a:xfrm>
          <a:prstGeom prst="straightConnector1">
            <a:avLst/>
          </a:prstGeom>
          <a:noFill/>
          <a:ln cap="flat" cmpd="sng" w="7620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81" name="Google Shape;481;p67"/>
          <p:cNvSpPr txBox="1"/>
          <p:nvPr/>
        </p:nvSpPr>
        <p:spPr>
          <a:xfrm>
            <a:off x="4996625" y="2090888"/>
            <a:ext cx="211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00FF"/>
                </a:solidFill>
              </a:rPr>
              <a:t>Cavity E-field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6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Acceleration, RF cavity</a:t>
            </a:r>
            <a:endParaRPr/>
          </a:p>
        </p:txBody>
      </p:sp>
      <p:sp>
        <p:nvSpPr>
          <p:cNvPr id="487" name="Google Shape;487;p68"/>
          <p:cNvSpPr txBox="1"/>
          <p:nvPr>
            <p:ph idx="1" type="body"/>
          </p:nvPr>
        </p:nvSpPr>
        <p:spPr>
          <a:xfrm>
            <a:off x="457200" y="841800"/>
            <a:ext cx="77421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The cavity geometry will determine the frequency of the possible RF modes, which we must coordinate with the revolution frequency of the beam.</a:t>
            </a:r>
            <a:endParaRPr sz="1600"/>
          </a:p>
        </p:txBody>
      </p:sp>
      <p:pic>
        <p:nvPicPr>
          <p:cNvPr id="488" name="Google Shape;488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9875" y="1653750"/>
            <a:ext cx="4522151" cy="2628175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68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90" name="Google Shape;490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6357558">
            <a:off x="450139" y="2130421"/>
            <a:ext cx="2387822" cy="1627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6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Magnets</a:t>
            </a:r>
            <a:endParaRPr/>
          </a:p>
        </p:txBody>
      </p:sp>
      <p:sp>
        <p:nvSpPr>
          <p:cNvPr id="496" name="Google Shape;496;p69"/>
          <p:cNvSpPr/>
          <p:nvPr/>
        </p:nvSpPr>
        <p:spPr>
          <a:xfrm>
            <a:off x="2768700" y="1074050"/>
            <a:ext cx="3217500" cy="3217500"/>
          </a:xfrm>
          <a:prstGeom prst="flowChartConnector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7" name="Google Shape;497;p69"/>
          <p:cNvCxnSpPr/>
          <p:nvPr/>
        </p:nvCxnSpPr>
        <p:spPr>
          <a:xfrm flipH="1">
            <a:off x="1989100" y="2197525"/>
            <a:ext cx="817800" cy="1100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98" name="Google Shape;498;p69"/>
          <p:cNvCxnSpPr/>
          <p:nvPr/>
        </p:nvCxnSpPr>
        <p:spPr>
          <a:xfrm flipH="1">
            <a:off x="5868025" y="2021750"/>
            <a:ext cx="588600" cy="132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9" name="Google Shape;499;p69"/>
          <p:cNvSpPr/>
          <p:nvPr/>
        </p:nvSpPr>
        <p:spPr>
          <a:xfrm rot="-2898465">
            <a:off x="2562369" y="1563169"/>
            <a:ext cx="1069867" cy="343808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69"/>
          <p:cNvSpPr/>
          <p:nvPr/>
        </p:nvSpPr>
        <p:spPr>
          <a:xfrm rot="3057829">
            <a:off x="5053393" y="1563163"/>
            <a:ext cx="1069845" cy="343809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69"/>
          <p:cNvSpPr/>
          <p:nvPr/>
        </p:nvSpPr>
        <p:spPr>
          <a:xfrm rot="3057829">
            <a:off x="2742368" y="3595838"/>
            <a:ext cx="1069845" cy="343809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69"/>
          <p:cNvSpPr/>
          <p:nvPr/>
        </p:nvSpPr>
        <p:spPr>
          <a:xfrm rot="-2898465">
            <a:off x="4932969" y="3585794"/>
            <a:ext cx="1069867" cy="343808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3" name="Google Shape;503;p69"/>
          <p:cNvPicPr preferRelativeResize="0"/>
          <p:nvPr/>
        </p:nvPicPr>
        <p:blipFill rotWithShape="1">
          <a:blip r:embed="rId3">
            <a:alphaModFix/>
          </a:blip>
          <a:srcRect b="11755" l="0" r="0" t="10344"/>
          <a:stretch/>
        </p:blipFill>
        <p:spPr>
          <a:xfrm>
            <a:off x="3583975" y="769250"/>
            <a:ext cx="1446249" cy="8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69"/>
          <p:cNvPicPr preferRelativeResize="0"/>
          <p:nvPr/>
        </p:nvPicPr>
        <p:blipFill rotWithShape="1">
          <a:blip r:embed="rId3">
            <a:alphaModFix/>
          </a:blip>
          <a:srcRect b="11755" l="0" r="0" t="10344"/>
          <a:stretch/>
        </p:blipFill>
        <p:spPr>
          <a:xfrm rot="10800000">
            <a:off x="3583975" y="3817250"/>
            <a:ext cx="1446249" cy="80025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69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7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Magnets</a:t>
            </a:r>
            <a:endParaRPr/>
          </a:p>
        </p:txBody>
      </p:sp>
      <p:sp>
        <p:nvSpPr>
          <p:cNvPr id="511" name="Google Shape;511;p70"/>
          <p:cNvSpPr txBox="1"/>
          <p:nvPr>
            <p:ph idx="1" type="body"/>
          </p:nvPr>
        </p:nvSpPr>
        <p:spPr>
          <a:xfrm>
            <a:off x="457200" y="994200"/>
            <a:ext cx="57507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500"/>
              <a:t>Lorentz force</a:t>
            </a:r>
            <a:endParaRPr sz="2500"/>
          </a:p>
        </p:txBody>
      </p:sp>
      <p:pic>
        <p:nvPicPr>
          <p:cNvPr id="512" name="Google Shape;512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1851900"/>
            <a:ext cx="5637374" cy="89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70"/>
          <p:cNvPicPr preferRelativeResize="0"/>
          <p:nvPr/>
        </p:nvPicPr>
        <p:blipFill rotWithShape="1">
          <a:blip r:embed="rId4">
            <a:alphaModFix/>
          </a:blip>
          <a:srcRect b="7939" l="15753" r="12344" t="19342"/>
          <a:stretch/>
        </p:blipFill>
        <p:spPr>
          <a:xfrm>
            <a:off x="6682625" y="1089900"/>
            <a:ext cx="1895375" cy="1436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4" name="Google Shape;514;p70"/>
          <p:cNvGrpSpPr/>
          <p:nvPr/>
        </p:nvGrpSpPr>
        <p:grpSpPr>
          <a:xfrm>
            <a:off x="582875" y="2480300"/>
            <a:ext cx="2331000" cy="1620125"/>
            <a:chOff x="582875" y="2480300"/>
            <a:chExt cx="2331000" cy="1620125"/>
          </a:xfrm>
        </p:grpSpPr>
        <p:cxnSp>
          <p:nvCxnSpPr>
            <p:cNvPr id="515" name="Google Shape;515;p70"/>
            <p:cNvCxnSpPr/>
            <p:nvPr/>
          </p:nvCxnSpPr>
          <p:spPr>
            <a:xfrm flipH="1">
              <a:off x="1889675" y="2480300"/>
              <a:ext cx="1024200" cy="879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516" name="Google Shape;516;p70"/>
            <p:cNvSpPr txBox="1"/>
            <p:nvPr/>
          </p:nvSpPr>
          <p:spPr>
            <a:xfrm>
              <a:off x="582875" y="3435625"/>
              <a:ext cx="2254500" cy="66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</a:rPr>
                <a:t>Can both bend and accelerate</a:t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7" name="Google Shape;517;p70"/>
          <p:cNvGrpSpPr/>
          <p:nvPr/>
        </p:nvGrpSpPr>
        <p:grpSpPr>
          <a:xfrm>
            <a:off x="5413025" y="2541425"/>
            <a:ext cx="2888850" cy="1482800"/>
            <a:chOff x="5413025" y="2541425"/>
            <a:chExt cx="2888850" cy="1482800"/>
          </a:xfrm>
        </p:grpSpPr>
        <p:cxnSp>
          <p:nvCxnSpPr>
            <p:cNvPr id="518" name="Google Shape;518;p70"/>
            <p:cNvCxnSpPr/>
            <p:nvPr/>
          </p:nvCxnSpPr>
          <p:spPr>
            <a:xfrm>
              <a:off x="5413025" y="2541425"/>
              <a:ext cx="527400" cy="795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519" name="Google Shape;519;p70"/>
            <p:cNvSpPr txBox="1"/>
            <p:nvPr/>
          </p:nvSpPr>
          <p:spPr>
            <a:xfrm>
              <a:off x="5840675" y="3359425"/>
              <a:ext cx="2461200" cy="66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chemeClr val="dk1"/>
                  </a:solidFill>
                </a:rPr>
                <a:t>Can only bend, but can never accelerate</a:t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0" name="Google Shape;520;p7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7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Magnets, dipole</a:t>
            </a:r>
            <a:endParaRPr/>
          </a:p>
        </p:txBody>
      </p:sp>
      <p:pic>
        <p:nvPicPr>
          <p:cNvPr id="526" name="Google Shape;526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1851900"/>
            <a:ext cx="5637374" cy="89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71"/>
          <p:cNvPicPr preferRelativeResize="0"/>
          <p:nvPr/>
        </p:nvPicPr>
        <p:blipFill rotWithShape="1">
          <a:blip r:embed="rId4">
            <a:alphaModFix/>
          </a:blip>
          <a:srcRect b="7939" l="15753" r="12344" t="19342"/>
          <a:stretch/>
        </p:blipFill>
        <p:spPr>
          <a:xfrm>
            <a:off x="6682625" y="1089900"/>
            <a:ext cx="1895375" cy="1436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8" name="Google Shape;528;p71"/>
          <p:cNvCxnSpPr/>
          <p:nvPr/>
        </p:nvCxnSpPr>
        <p:spPr>
          <a:xfrm>
            <a:off x="4274275" y="2495575"/>
            <a:ext cx="1666200" cy="84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29" name="Google Shape;529;p71"/>
          <p:cNvSpPr txBox="1"/>
          <p:nvPr/>
        </p:nvSpPr>
        <p:spPr>
          <a:xfrm>
            <a:off x="5840675" y="3359425"/>
            <a:ext cx="24612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But the exerted force increases with the particle’s speed :)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0" name="Google Shape;530;p71"/>
          <p:cNvGrpSpPr/>
          <p:nvPr/>
        </p:nvGrpSpPr>
        <p:grpSpPr>
          <a:xfrm>
            <a:off x="1543375" y="2687275"/>
            <a:ext cx="2577950" cy="2089825"/>
            <a:chOff x="1543375" y="2687275"/>
            <a:chExt cx="2577950" cy="2089825"/>
          </a:xfrm>
        </p:grpSpPr>
        <p:pic>
          <p:nvPicPr>
            <p:cNvPr id="531" name="Google Shape;531;p7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543375" y="2687275"/>
              <a:ext cx="2089825" cy="2089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2" name="Google Shape;532;p71"/>
            <p:cNvSpPr/>
            <p:nvPr/>
          </p:nvSpPr>
          <p:spPr>
            <a:xfrm>
              <a:off x="3227225" y="3554275"/>
              <a:ext cx="275100" cy="2751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71"/>
            <p:cNvSpPr/>
            <p:nvPr/>
          </p:nvSpPr>
          <p:spPr>
            <a:xfrm>
              <a:off x="3497675" y="3495025"/>
              <a:ext cx="343800" cy="3936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34" name="Google Shape;534;p71"/>
            <p:cNvCxnSpPr/>
            <p:nvPr/>
          </p:nvCxnSpPr>
          <p:spPr>
            <a:xfrm>
              <a:off x="3364775" y="3829375"/>
              <a:ext cx="0" cy="481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535" name="Google Shape;535;p71"/>
            <p:cNvCxnSpPr/>
            <p:nvPr/>
          </p:nvCxnSpPr>
          <p:spPr>
            <a:xfrm rot="10800000">
              <a:off x="2852825" y="3718400"/>
              <a:ext cx="3744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536" name="Google Shape;536;p71"/>
            <p:cNvSpPr txBox="1"/>
            <p:nvPr/>
          </p:nvSpPr>
          <p:spPr>
            <a:xfrm>
              <a:off x="3746925" y="3495025"/>
              <a:ext cx="374400" cy="27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71"/>
            <p:cNvSpPr txBox="1"/>
            <p:nvPr/>
          </p:nvSpPr>
          <p:spPr>
            <a:xfrm>
              <a:off x="3365925" y="3876025"/>
              <a:ext cx="374400" cy="27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71"/>
            <p:cNvSpPr txBox="1"/>
            <p:nvPr/>
          </p:nvSpPr>
          <p:spPr>
            <a:xfrm>
              <a:off x="2908725" y="3342625"/>
              <a:ext cx="374400" cy="27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9" name="Google Shape;539;p7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7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Magnets, accelerator types</a:t>
            </a:r>
            <a:endParaRPr/>
          </a:p>
        </p:txBody>
      </p:sp>
      <p:sp>
        <p:nvSpPr>
          <p:cNvPr id="545" name="Google Shape;545;p72"/>
          <p:cNvSpPr txBox="1"/>
          <p:nvPr>
            <p:ph idx="1" type="body"/>
          </p:nvPr>
        </p:nvSpPr>
        <p:spPr>
          <a:xfrm>
            <a:off x="609600" y="994200"/>
            <a:ext cx="2059800" cy="6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000"/>
              <a:t>Linac</a:t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000"/>
              <a:t>(No dipoles)</a:t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000"/>
          </a:p>
        </p:txBody>
      </p:sp>
      <p:sp>
        <p:nvSpPr>
          <p:cNvPr id="546" name="Google Shape;546;p72"/>
          <p:cNvSpPr txBox="1"/>
          <p:nvPr>
            <p:ph idx="1" type="body"/>
          </p:nvPr>
        </p:nvSpPr>
        <p:spPr>
          <a:xfrm>
            <a:off x="3593400" y="1474100"/>
            <a:ext cx="2157000" cy="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1600"/>
              <a:t>Cyclotron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1600"/>
              <a:t>(Fixed-field dipoles)</a:t>
            </a:r>
            <a:endParaRPr sz="1600"/>
          </a:p>
        </p:txBody>
      </p:sp>
      <p:sp>
        <p:nvSpPr>
          <p:cNvPr id="547" name="Google Shape;547;p72"/>
          <p:cNvSpPr txBox="1"/>
          <p:nvPr>
            <p:ph idx="1" type="body"/>
          </p:nvPr>
        </p:nvSpPr>
        <p:spPr>
          <a:xfrm>
            <a:off x="6483000" y="940700"/>
            <a:ext cx="2297400" cy="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1400"/>
              <a:t>Synchrotron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1400"/>
              <a:t>(Dipole field increases with particle energy)</a:t>
            </a:r>
            <a:endParaRPr sz="1400"/>
          </a:p>
        </p:txBody>
      </p:sp>
      <p:pic>
        <p:nvPicPr>
          <p:cNvPr id="548" name="Google Shape;548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1500" y="1883050"/>
            <a:ext cx="2447900" cy="153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9" name="Google Shape;549;p7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83800" y="2363300"/>
            <a:ext cx="2548097" cy="203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7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40950" y="1753700"/>
            <a:ext cx="2750650" cy="2385050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7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Disclaimer</a:t>
            </a:r>
            <a:endParaRPr/>
          </a:p>
        </p:txBody>
      </p:sp>
      <p:sp>
        <p:nvSpPr>
          <p:cNvPr id="239" name="Google Shape;239;p46"/>
          <p:cNvSpPr txBox="1"/>
          <p:nvPr>
            <p:ph idx="1" type="body"/>
          </p:nvPr>
        </p:nvSpPr>
        <p:spPr>
          <a:xfrm>
            <a:off x="457200" y="994200"/>
            <a:ext cx="8330100" cy="2890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GB" sz="2000"/>
              <a:t>CERN provides fantastic lecture resources through the CERN Accelerator Course (CAS).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000"/>
              <a:t>A lot of the material in this presentation is taken from their resources: </a:t>
            </a:r>
            <a:r>
              <a:rPr b="1" lang="en-GB" sz="2000"/>
              <a:t>https://cas.web.cern.ch/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000"/>
              <a:t>Their lectures are taught by world-leading experts on each and every aspect accelerators.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000"/>
              <a:t>I am just trying to cover the surface… Check their stuff for a deeper dive!</a:t>
            </a:r>
            <a:endParaRPr sz="2000"/>
          </a:p>
        </p:txBody>
      </p:sp>
      <p:sp>
        <p:nvSpPr>
          <p:cNvPr id="240" name="Google Shape;240;p46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7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Magnets, quadrupoles</a:t>
            </a:r>
            <a:endParaRPr/>
          </a:p>
        </p:txBody>
      </p:sp>
      <p:sp>
        <p:nvSpPr>
          <p:cNvPr id="557" name="Google Shape;557;p73"/>
          <p:cNvSpPr txBox="1"/>
          <p:nvPr>
            <p:ph idx="1" type="body"/>
          </p:nvPr>
        </p:nvSpPr>
        <p:spPr>
          <a:xfrm>
            <a:off x="251150" y="994200"/>
            <a:ext cx="8435700" cy="14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A particle beam tends to defocus transversely, like a beam of light...</a:t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We need focusing magnets (quadrupoles) that re-focus </a:t>
            </a:r>
            <a:r>
              <a:rPr lang="en-GB" sz="1800"/>
              <a:t>the</a:t>
            </a:r>
            <a:r>
              <a:rPr lang="en-GB" sz="1800"/>
              <a:t> beam before it becomes too big and is lost on the beam pipe.</a:t>
            </a:r>
            <a:endParaRPr sz="1800"/>
          </a:p>
        </p:txBody>
      </p:sp>
      <p:grpSp>
        <p:nvGrpSpPr>
          <p:cNvPr id="558" name="Google Shape;558;p73"/>
          <p:cNvGrpSpPr/>
          <p:nvPr/>
        </p:nvGrpSpPr>
        <p:grpSpPr>
          <a:xfrm>
            <a:off x="490950" y="1638326"/>
            <a:ext cx="3377698" cy="3250500"/>
            <a:chOff x="-42450" y="1790726"/>
            <a:chExt cx="3377698" cy="3250500"/>
          </a:xfrm>
        </p:grpSpPr>
        <p:pic>
          <p:nvPicPr>
            <p:cNvPr id="559" name="Google Shape;559;p73"/>
            <p:cNvPicPr preferRelativeResize="0"/>
            <p:nvPr/>
          </p:nvPicPr>
          <p:blipFill rotWithShape="1">
            <a:blip r:embed="rId3">
              <a:alphaModFix/>
            </a:blip>
            <a:srcRect b="19036" l="19486" r="19485" t="19036"/>
            <a:stretch/>
          </p:blipFill>
          <p:spPr>
            <a:xfrm rot="2700000">
              <a:off x="564697" y="2262826"/>
              <a:ext cx="2290602" cy="2306299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60" name="Google Shape;560;p73"/>
            <p:cNvSpPr txBox="1"/>
            <p:nvPr/>
          </p:nvSpPr>
          <p:spPr>
            <a:xfrm>
              <a:off x="-42450" y="4104625"/>
              <a:ext cx="12840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/>
                <a:t>Quadrupole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61" name="Google Shape;561;p73"/>
            <p:cNvCxnSpPr/>
            <p:nvPr/>
          </p:nvCxnSpPr>
          <p:spPr>
            <a:xfrm rot="10800000">
              <a:off x="1717875" y="2675550"/>
              <a:ext cx="0" cy="5250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562" name="Google Shape;562;p73"/>
            <p:cNvCxnSpPr/>
            <p:nvPr/>
          </p:nvCxnSpPr>
          <p:spPr>
            <a:xfrm>
              <a:off x="1717875" y="3657750"/>
              <a:ext cx="0" cy="518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563" name="Google Shape;563;p73"/>
            <p:cNvCxnSpPr/>
            <p:nvPr/>
          </p:nvCxnSpPr>
          <p:spPr>
            <a:xfrm>
              <a:off x="1205688" y="3394525"/>
              <a:ext cx="4671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564" name="Google Shape;564;p73"/>
            <p:cNvCxnSpPr/>
            <p:nvPr/>
          </p:nvCxnSpPr>
          <p:spPr>
            <a:xfrm rot="10800000">
              <a:off x="1772388" y="3394525"/>
              <a:ext cx="5001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565" name="Google Shape;565;p73"/>
            <p:cNvSpPr txBox="1"/>
            <p:nvPr/>
          </p:nvSpPr>
          <p:spPr>
            <a:xfrm>
              <a:off x="2230800" y="3161925"/>
              <a:ext cx="512400" cy="35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566" name="Google Shape;566;p73"/>
          <p:cNvPicPr preferRelativeResize="0"/>
          <p:nvPr/>
        </p:nvPicPr>
        <p:blipFill rotWithShape="1">
          <a:blip r:embed="rId4">
            <a:alphaModFix/>
          </a:blip>
          <a:srcRect b="9011" l="0" r="0" t="33881"/>
          <a:stretch/>
        </p:blipFill>
        <p:spPr>
          <a:xfrm>
            <a:off x="4454750" y="2468100"/>
            <a:ext cx="4387049" cy="1877725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p7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7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Injection and extraction</a:t>
            </a:r>
            <a:endParaRPr/>
          </a:p>
        </p:txBody>
      </p:sp>
      <p:sp>
        <p:nvSpPr>
          <p:cNvPr id="573" name="Google Shape;573;p74"/>
          <p:cNvSpPr/>
          <p:nvPr/>
        </p:nvSpPr>
        <p:spPr>
          <a:xfrm>
            <a:off x="2768700" y="1074050"/>
            <a:ext cx="3217500" cy="3217500"/>
          </a:xfrm>
          <a:prstGeom prst="flowChartConnector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4" name="Google Shape;574;p74"/>
          <p:cNvCxnSpPr/>
          <p:nvPr/>
        </p:nvCxnSpPr>
        <p:spPr>
          <a:xfrm flipH="1">
            <a:off x="1989100" y="2197525"/>
            <a:ext cx="817800" cy="1100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5" name="Google Shape;575;p74"/>
          <p:cNvCxnSpPr/>
          <p:nvPr/>
        </p:nvCxnSpPr>
        <p:spPr>
          <a:xfrm flipH="1">
            <a:off x="5868025" y="2021750"/>
            <a:ext cx="588600" cy="132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6" name="Google Shape;576;p74"/>
          <p:cNvCxnSpPr/>
          <p:nvPr/>
        </p:nvCxnSpPr>
        <p:spPr>
          <a:xfrm flipH="1" rot="10800000">
            <a:off x="1989100" y="2594900"/>
            <a:ext cx="527400" cy="718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77" name="Google Shape;577;p74"/>
          <p:cNvCxnSpPr/>
          <p:nvPr/>
        </p:nvCxnSpPr>
        <p:spPr>
          <a:xfrm flipH="1" rot="10800000">
            <a:off x="5868025" y="2503075"/>
            <a:ext cx="347400" cy="786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78" name="Google Shape;578;p7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7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Injection and extraction</a:t>
            </a:r>
            <a:endParaRPr/>
          </a:p>
        </p:txBody>
      </p:sp>
      <p:sp>
        <p:nvSpPr>
          <p:cNvPr id="584" name="Google Shape;584;p7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585" name="Google Shape;585;p75"/>
          <p:cNvGrpSpPr/>
          <p:nvPr/>
        </p:nvGrpSpPr>
        <p:grpSpPr>
          <a:xfrm>
            <a:off x="5677275" y="1009920"/>
            <a:ext cx="3076581" cy="2859754"/>
            <a:chOff x="5381991" y="697322"/>
            <a:chExt cx="3076581" cy="2859754"/>
          </a:xfrm>
        </p:grpSpPr>
        <p:grpSp>
          <p:nvGrpSpPr>
            <p:cNvPr id="586" name="Google Shape;586;p75"/>
            <p:cNvGrpSpPr/>
            <p:nvPr/>
          </p:nvGrpSpPr>
          <p:grpSpPr>
            <a:xfrm>
              <a:off x="5381991" y="697322"/>
              <a:ext cx="3076581" cy="2859754"/>
              <a:chOff x="3693" y="617"/>
              <a:chExt cx="1938" cy="1965"/>
            </a:xfrm>
          </p:grpSpPr>
          <p:sp>
            <p:nvSpPr>
              <p:cNvPr id="587" name="Google Shape;587;p75"/>
              <p:cNvSpPr/>
              <p:nvPr/>
            </p:nvSpPr>
            <p:spPr>
              <a:xfrm>
                <a:off x="4840" y="917"/>
                <a:ext cx="300" cy="3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8" name="Google Shape;588;p75"/>
              <p:cNvSpPr/>
              <p:nvPr/>
            </p:nvSpPr>
            <p:spPr>
              <a:xfrm>
                <a:off x="4840" y="917"/>
                <a:ext cx="191" cy="239"/>
              </a:xfrm>
              <a:custGeom>
                <a:rect b="b" l="l" r="r" t="t"/>
                <a:pathLst>
                  <a:path extrusionOk="0" h="239" w="191">
                    <a:moveTo>
                      <a:pt x="0" y="239"/>
                    </a:moveTo>
                    <a:lnTo>
                      <a:pt x="0" y="0"/>
                    </a:lnTo>
                    <a:lnTo>
                      <a:pt x="191" y="0"/>
                    </a:lnTo>
                    <a:lnTo>
                      <a:pt x="191" y="239"/>
                    </a:lnTo>
                  </a:path>
                </a:pathLst>
              </a:cu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589" name="Google Shape;589;p75"/>
              <p:cNvCxnSpPr/>
              <p:nvPr/>
            </p:nvCxnSpPr>
            <p:spPr>
              <a:xfrm>
                <a:off x="5032" y="1156"/>
                <a:ext cx="3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590" name="Google Shape;590;p75"/>
              <p:cNvSpPr/>
              <p:nvPr/>
            </p:nvSpPr>
            <p:spPr>
              <a:xfrm>
                <a:off x="3836" y="1395"/>
                <a:ext cx="1578" cy="239"/>
              </a:xfrm>
              <a:custGeom>
                <a:rect b="b" l="l" r="r" t="t"/>
                <a:pathLst>
                  <a:path extrusionOk="0" h="239" w="1578">
                    <a:moveTo>
                      <a:pt x="0" y="239"/>
                    </a:moveTo>
                    <a:lnTo>
                      <a:pt x="956" y="239"/>
                    </a:lnTo>
                    <a:lnTo>
                      <a:pt x="1004" y="0"/>
                    </a:lnTo>
                    <a:lnTo>
                      <a:pt x="1196" y="0"/>
                    </a:lnTo>
                    <a:lnTo>
                      <a:pt x="1243" y="239"/>
                    </a:lnTo>
                    <a:lnTo>
                      <a:pt x="1578" y="239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591" name="Google Shape;591;p75"/>
              <p:cNvCxnSpPr/>
              <p:nvPr/>
            </p:nvCxnSpPr>
            <p:spPr>
              <a:xfrm>
                <a:off x="5079" y="1873"/>
                <a:ext cx="3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592" name="Google Shape;592;p75"/>
              <p:cNvSpPr txBox="1"/>
              <p:nvPr/>
            </p:nvSpPr>
            <p:spPr>
              <a:xfrm>
                <a:off x="5223" y="1682"/>
                <a:ext cx="0" cy="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/>
              </a:p>
            </p:txBody>
          </p:sp>
          <p:sp>
            <p:nvSpPr>
              <p:cNvPr id="593" name="Google Shape;593;p75"/>
              <p:cNvSpPr txBox="1"/>
              <p:nvPr/>
            </p:nvSpPr>
            <p:spPr>
              <a:xfrm>
                <a:off x="3836" y="1443"/>
                <a:ext cx="6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kicker field</a:t>
                </a:r>
                <a:endParaRPr/>
              </a:p>
            </p:txBody>
          </p:sp>
          <p:sp>
            <p:nvSpPr>
              <p:cNvPr id="594" name="Google Shape;594;p75"/>
              <p:cNvSpPr txBox="1"/>
              <p:nvPr/>
            </p:nvSpPr>
            <p:spPr>
              <a:xfrm>
                <a:off x="3788" y="678"/>
                <a:ext cx="6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intensity</a:t>
                </a:r>
                <a:endParaRPr/>
              </a:p>
            </p:txBody>
          </p:sp>
          <p:cxnSp>
            <p:nvCxnSpPr>
              <p:cNvPr id="595" name="Google Shape;595;p75"/>
              <p:cNvCxnSpPr/>
              <p:nvPr/>
            </p:nvCxnSpPr>
            <p:spPr>
              <a:xfrm>
                <a:off x="4792" y="774"/>
                <a:ext cx="0" cy="1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6" name="Google Shape;596;p75"/>
              <p:cNvCxnSpPr/>
              <p:nvPr/>
            </p:nvCxnSpPr>
            <p:spPr>
              <a:xfrm>
                <a:off x="4840" y="774"/>
                <a:ext cx="0" cy="1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597" name="Google Shape;597;p75"/>
              <p:cNvSpPr/>
              <p:nvPr/>
            </p:nvSpPr>
            <p:spPr>
              <a:xfrm>
                <a:off x="3693" y="630"/>
                <a:ext cx="1800" cy="1200"/>
              </a:xfrm>
              <a:prstGeom prst="rect">
                <a:avLst/>
              </a:prstGeom>
              <a:noFill/>
              <a:ln cap="flat" cmpd="sng" w="19050">
                <a:solidFill>
                  <a:schemeClr val="accent2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8" name="Google Shape;598;p75"/>
              <p:cNvSpPr txBox="1"/>
              <p:nvPr/>
            </p:nvSpPr>
            <p:spPr>
              <a:xfrm>
                <a:off x="5031" y="726"/>
                <a:ext cx="6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injected </a:t>
                </a:r>
                <a:endParaRPr/>
              </a:p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beam</a:t>
                </a:r>
                <a:endParaRPr/>
              </a:p>
            </p:txBody>
          </p:sp>
          <p:cxnSp>
            <p:nvCxnSpPr>
              <p:cNvPr id="599" name="Google Shape;599;p75"/>
              <p:cNvCxnSpPr/>
              <p:nvPr/>
            </p:nvCxnSpPr>
            <p:spPr>
              <a:xfrm rot="10800000">
                <a:off x="3788" y="617"/>
                <a:ext cx="0" cy="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600" name="Google Shape;600;p75"/>
              <p:cNvCxnSpPr/>
              <p:nvPr/>
            </p:nvCxnSpPr>
            <p:spPr>
              <a:xfrm rot="10800000">
                <a:off x="3788" y="1286"/>
                <a:ext cx="0" cy="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  <p:cxnSp>
          <p:nvCxnSpPr>
            <p:cNvPr id="601" name="Google Shape;601;p75"/>
            <p:cNvCxnSpPr/>
            <p:nvPr/>
          </p:nvCxnSpPr>
          <p:spPr>
            <a:xfrm>
              <a:off x="5555693" y="1481753"/>
              <a:ext cx="1647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602" name="Google Shape;602;p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948" y="925655"/>
            <a:ext cx="5118381" cy="2413988"/>
          </a:xfrm>
          <a:prstGeom prst="rect">
            <a:avLst/>
          </a:prstGeom>
          <a:noFill/>
          <a:ln>
            <a:noFill/>
          </a:ln>
        </p:spPr>
      </p:pic>
      <p:sp>
        <p:nvSpPr>
          <p:cNvPr id="603" name="Google Shape;603;p75"/>
          <p:cNvSpPr txBox="1"/>
          <p:nvPr/>
        </p:nvSpPr>
        <p:spPr>
          <a:xfrm>
            <a:off x="411982" y="3568622"/>
            <a:ext cx="8148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Kickers</a:t>
            </a:r>
            <a:r>
              <a:rPr b="0"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produce fast pulses, rising their field within the particle-free gap in the circulating beam </a:t>
            </a:r>
            <a:r>
              <a:rPr b="1"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(temporal separation)</a:t>
            </a:r>
            <a:endParaRPr/>
          </a:p>
        </p:txBody>
      </p:sp>
      <p:sp>
        <p:nvSpPr>
          <p:cNvPr id="604" name="Google Shape;604;p75"/>
          <p:cNvSpPr/>
          <p:nvPr/>
        </p:nvSpPr>
        <p:spPr>
          <a:xfrm>
            <a:off x="1191717" y="1136549"/>
            <a:ext cx="1866300" cy="1423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5" name="Google Shape;605;p75"/>
          <p:cNvCxnSpPr/>
          <p:nvPr/>
        </p:nvCxnSpPr>
        <p:spPr>
          <a:xfrm rot="10800000">
            <a:off x="411992" y="1238407"/>
            <a:ext cx="2646000" cy="1251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7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Injection and extraction</a:t>
            </a:r>
            <a:endParaRPr/>
          </a:p>
        </p:txBody>
      </p:sp>
      <p:grpSp>
        <p:nvGrpSpPr>
          <p:cNvPr id="611" name="Google Shape;611;p76"/>
          <p:cNvGrpSpPr/>
          <p:nvPr/>
        </p:nvGrpSpPr>
        <p:grpSpPr>
          <a:xfrm>
            <a:off x="5677275" y="1086120"/>
            <a:ext cx="3076581" cy="2859754"/>
            <a:chOff x="5381991" y="697322"/>
            <a:chExt cx="3076581" cy="2859754"/>
          </a:xfrm>
        </p:grpSpPr>
        <p:grpSp>
          <p:nvGrpSpPr>
            <p:cNvPr id="612" name="Google Shape;612;p76"/>
            <p:cNvGrpSpPr/>
            <p:nvPr/>
          </p:nvGrpSpPr>
          <p:grpSpPr>
            <a:xfrm>
              <a:off x="5381991" y="697322"/>
              <a:ext cx="3076581" cy="2859754"/>
              <a:chOff x="3693" y="617"/>
              <a:chExt cx="1938" cy="1965"/>
            </a:xfrm>
          </p:grpSpPr>
          <p:sp>
            <p:nvSpPr>
              <p:cNvPr id="613" name="Google Shape;613;p76"/>
              <p:cNvSpPr/>
              <p:nvPr/>
            </p:nvSpPr>
            <p:spPr>
              <a:xfrm>
                <a:off x="4840" y="917"/>
                <a:ext cx="300" cy="3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4" name="Google Shape;614;p76"/>
              <p:cNvSpPr/>
              <p:nvPr/>
            </p:nvSpPr>
            <p:spPr>
              <a:xfrm>
                <a:off x="4840" y="917"/>
                <a:ext cx="191" cy="239"/>
              </a:xfrm>
              <a:custGeom>
                <a:rect b="b" l="l" r="r" t="t"/>
                <a:pathLst>
                  <a:path extrusionOk="0" h="239" w="191">
                    <a:moveTo>
                      <a:pt x="0" y="239"/>
                    </a:moveTo>
                    <a:lnTo>
                      <a:pt x="0" y="0"/>
                    </a:lnTo>
                    <a:lnTo>
                      <a:pt x="191" y="0"/>
                    </a:lnTo>
                    <a:lnTo>
                      <a:pt x="191" y="239"/>
                    </a:lnTo>
                  </a:path>
                </a:pathLst>
              </a:cu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615" name="Google Shape;615;p76"/>
              <p:cNvCxnSpPr/>
              <p:nvPr/>
            </p:nvCxnSpPr>
            <p:spPr>
              <a:xfrm>
                <a:off x="5032" y="1156"/>
                <a:ext cx="3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16" name="Google Shape;616;p76"/>
              <p:cNvSpPr/>
              <p:nvPr/>
            </p:nvSpPr>
            <p:spPr>
              <a:xfrm>
                <a:off x="3836" y="1395"/>
                <a:ext cx="1578" cy="239"/>
              </a:xfrm>
              <a:custGeom>
                <a:rect b="b" l="l" r="r" t="t"/>
                <a:pathLst>
                  <a:path extrusionOk="0" h="239" w="1578">
                    <a:moveTo>
                      <a:pt x="0" y="239"/>
                    </a:moveTo>
                    <a:lnTo>
                      <a:pt x="956" y="239"/>
                    </a:lnTo>
                    <a:lnTo>
                      <a:pt x="1004" y="0"/>
                    </a:lnTo>
                    <a:lnTo>
                      <a:pt x="1196" y="0"/>
                    </a:lnTo>
                    <a:lnTo>
                      <a:pt x="1243" y="239"/>
                    </a:lnTo>
                    <a:lnTo>
                      <a:pt x="1578" y="239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617" name="Google Shape;617;p76"/>
              <p:cNvCxnSpPr/>
              <p:nvPr/>
            </p:nvCxnSpPr>
            <p:spPr>
              <a:xfrm>
                <a:off x="5079" y="1873"/>
                <a:ext cx="3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618" name="Google Shape;618;p76"/>
              <p:cNvSpPr txBox="1"/>
              <p:nvPr/>
            </p:nvSpPr>
            <p:spPr>
              <a:xfrm>
                <a:off x="5223" y="1682"/>
                <a:ext cx="0" cy="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/>
              </a:p>
            </p:txBody>
          </p:sp>
          <p:sp>
            <p:nvSpPr>
              <p:cNvPr id="619" name="Google Shape;619;p76"/>
              <p:cNvSpPr txBox="1"/>
              <p:nvPr/>
            </p:nvSpPr>
            <p:spPr>
              <a:xfrm>
                <a:off x="3836" y="1443"/>
                <a:ext cx="6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kicker field</a:t>
                </a:r>
                <a:endParaRPr/>
              </a:p>
            </p:txBody>
          </p:sp>
          <p:sp>
            <p:nvSpPr>
              <p:cNvPr id="620" name="Google Shape;620;p76"/>
              <p:cNvSpPr txBox="1"/>
              <p:nvPr/>
            </p:nvSpPr>
            <p:spPr>
              <a:xfrm>
                <a:off x="3788" y="678"/>
                <a:ext cx="6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intensity</a:t>
                </a:r>
                <a:endParaRPr/>
              </a:p>
            </p:txBody>
          </p:sp>
          <p:cxnSp>
            <p:nvCxnSpPr>
              <p:cNvPr id="621" name="Google Shape;621;p76"/>
              <p:cNvCxnSpPr/>
              <p:nvPr/>
            </p:nvCxnSpPr>
            <p:spPr>
              <a:xfrm>
                <a:off x="4792" y="774"/>
                <a:ext cx="0" cy="1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22" name="Google Shape;622;p76"/>
              <p:cNvCxnSpPr/>
              <p:nvPr/>
            </p:nvCxnSpPr>
            <p:spPr>
              <a:xfrm>
                <a:off x="4840" y="774"/>
                <a:ext cx="0" cy="1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23" name="Google Shape;623;p76"/>
              <p:cNvSpPr/>
              <p:nvPr/>
            </p:nvSpPr>
            <p:spPr>
              <a:xfrm>
                <a:off x="3693" y="630"/>
                <a:ext cx="1800" cy="1200"/>
              </a:xfrm>
              <a:prstGeom prst="rect">
                <a:avLst/>
              </a:prstGeom>
              <a:noFill/>
              <a:ln cap="flat" cmpd="sng" w="19050">
                <a:solidFill>
                  <a:schemeClr val="accent2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4" name="Google Shape;624;p76"/>
              <p:cNvSpPr txBox="1"/>
              <p:nvPr/>
            </p:nvSpPr>
            <p:spPr>
              <a:xfrm>
                <a:off x="5031" y="726"/>
                <a:ext cx="6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injected </a:t>
                </a:r>
                <a:endParaRPr/>
              </a:p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beam</a:t>
                </a:r>
                <a:endParaRPr/>
              </a:p>
            </p:txBody>
          </p:sp>
          <p:cxnSp>
            <p:nvCxnSpPr>
              <p:cNvPr id="625" name="Google Shape;625;p76"/>
              <p:cNvCxnSpPr/>
              <p:nvPr/>
            </p:nvCxnSpPr>
            <p:spPr>
              <a:xfrm rot="10800000">
                <a:off x="3788" y="617"/>
                <a:ext cx="0" cy="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626" name="Google Shape;626;p76"/>
              <p:cNvCxnSpPr/>
              <p:nvPr/>
            </p:nvCxnSpPr>
            <p:spPr>
              <a:xfrm rot="10800000">
                <a:off x="3788" y="1286"/>
                <a:ext cx="0" cy="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  <p:cxnSp>
          <p:nvCxnSpPr>
            <p:cNvPr id="627" name="Google Shape;627;p76"/>
            <p:cNvCxnSpPr/>
            <p:nvPr/>
          </p:nvCxnSpPr>
          <p:spPr>
            <a:xfrm>
              <a:off x="5555693" y="1481753"/>
              <a:ext cx="16473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628" name="Google Shape;628;p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948" y="849455"/>
            <a:ext cx="5118381" cy="2413988"/>
          </a:xfrm>
          <a:prstGeom prst="rect">
            <a:avLst/>
          </a:prstGeom>
          <a:noFill/>
          <a:ln>
            <a:noFill/>
          </a:ln>
        </p:spPr>
      </p:pic>
      <p:sp>
        <p:nvSpPr>
          <p:cNvPr id="629" name="Google Shape;629;p76"/>
          <p:cNvSpPr txBox="1"/>
          <p:nvPr/>
        </p:nvSpPr>
        <p:spPr>
          <a:xfrm>
            <a:off x="411982" y="3187622"/>
            <a:ext cx="81483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Kickers</a:t>
            </a:r>
            <a:r>
              <a:rPr b="0"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produce fast pulses, rising their field within the particle-free gap in the circulating beam </a:t>
            </a:r>
            <a:r>
              <a:rPr b="1"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(temporal separation)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Septa</a:t>
            </a:r>
            <a:r>
              <a:rPr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compensate for the relatively low kicker strength, and approach closely the circulating beam </a:t>
            </a:r>
            <a:r>
              <a:rPr b="1"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(spatial separation)</a:t>
            </a:r>
            <a:endParaRPr/>
          </a:p>
        </p:txBody>
      </p:sp>
      <p:sp>
        <p:nvSpPr>
          <p:cNvPr id="630" name="Google Shape;630;p76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77"/>
          <p:cNvSpPr txBox="1"/>
          <p:nvPr>
            <p:ph type="title"/>
          </p:nvPr>
        </p:nvSpPr>
        <p:spPr>
          <a:xfrm>
            <a:off x="85744" y="41295"/>
            <a:ext cx="8969766" cy="3775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/>
              <a:t>Example: LEIR extraction</a:t>
            </a:r>
            <a:endParaRPr sz="1800"/>
          </a:p>
        </p:txBody>
      </p:sp>
      <p:sp>
        <p:nvSpPr>
          <p:cNvPr id="636" name="Google Shape;636;p77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CAS 2025, P. Arrutia, Inj./Ext. </a:t>
            </a:r>
            <a:endParaRPr/>
          </a:p>
        </p:txBody>
      </p:sp>
      <p:sp>
        <p:nvSpPr>
          <p:cNvPr id="637" name="Google Shape;637;p77"/>
          <p:cNvSpPr txBox="1"/>
          <p:nvPr>
            <p:ph idx="12" type="sldNum"/>
          </p:nvPr>
        </p:nvSpPr>
        <p:spPr>
          <a:xfrm>
            <a:off x="8185376" y="4767263"/>
            <a:ext cx="73756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38" name="Google Shape;638;p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86091" y="271318"/>
            <a:ext cx="4298065" cy="2075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" name="Google Shape;639;p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211" y="1754700"/>
            <a:ext cx="5447159" cy="2980371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p77"/>
          <p:cNvSpPr txBox="1"/>
          <p:nvPr/>
        </p:nvSpPr>
        <p:spPr>
          <a:xfrm>
            <a:off x="5925758" y="3536875"/>
            <a:ext cx="82586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Kicker</a:t>
            </a:r>
            <a:endParaRPr/>
          </a:p>
        </p:txBody>
      </p:sp>
      <p:cxnSp>
        <p:nvCxnSpPr>
          <p:cNvPr id="641" name="Google Shape;641;p77"/>
          <p:cNvCxnSpPr>
            <a:stCxn id="640" idx="1"/>
          </p:cNvCxnSpPr>
          <p:nvPr/>
        </p:nvCxnSpPr>
        <p:spPr>
          <a:xfrm rot="10800000">
            <a:off x="4975658" y="3360341"/>
            <a:ext cx="950100" cy="361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642" name="Google Shape;642;p77"/>
          <p:cNvSpPr/>
          <p:nvPr/>
        </p:nvSpPr>
        <p:spPr>
          <a:xfrm>
            <a:off x="2910850" y="2203209"/>
            <a:ext cx="1387246" cy="368541"/>
          </a:xfrm>
          <a:custGeom>
            <a:rect b="b" l="l" r="r" t="t"/>
            <a:pathLst>
              <a:path extrusionOk="0" h="368541" w="1387246">
                <a:moveTo>
                  <a:pt x="1387246" y="368541"/>
                </a:moveTo>
                <a:lnTo>
                  <a:pt x="684931" y="264237"/>
                </a:lnTo>
                <a:lnTo>
                  <a:pt x="0" y="0"/>
                </a:lnTo>
              </a:path>
            </a:pathLst>
          </a:cu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3" name="Google Shape;643;p77"/>
          <p:cNvSpPr txBox="1"/>
          <p:nvPr/>
        </p:nvSpPr>
        <p:spPr>
          <a:xfrm flipH="1">
            <a:off x="3576107" y="985825"/>
            <a:ext cx="159185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Septum</a:t>
            </a:r>
            <a:endParaRPr/>
          </a:p>
        </p:txBody>
      </p:sp>
      <p:cxnSp>
        <p:nvCxnSpPr>
          <p:cNvPr id="644" name="Google Shape;644;p77"/>
          <p:cNvCxnSpPr>
            <a:stCxn id="643" idx="2"/>
          </p:cNvCxnSpPr>
          <p:nvPr/>
        </p:nvCxnSpPr>
        <p:spPr>
          <a:xfrm flipH="1">
            <a:off x="3740835" y="1355157"/>
            <a:ext cx="631200" cy="9600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645" name="Google Shape;645;p77"/>
          <p:cNvSpPr txBox="1"/>
          <p:nvPr/>
        </p:nvSpPr>
        <p:spPr>
          <a:xfrm>
            <a:off x="6053195" y="4134770"/>
            <a:ext cx="268441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Gis link</a:t>
            </a: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GB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panoramic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78"/>
          <p:cNvSpPr/>
          <p:nvPr/>
        </p:nvSpPr>
        <p:spPr>
          <a:xfrm>
            <a:off x="2768700" y="1074050"/>
            <a:ext cx="3217500" cy="3217500"/>
          </a:xfrm>
          <a:prstGeom prst="flowChartConnector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1" name="Google Shape;651;p78"/>
          <p:cNvCxnSpPr/>
          <p:nvPr/>
        </p:nvCxnSpPr>
        <p:spPr>
          <a:xfrm flipH="1">
            <a:off x="1989100" y="2197525"/>
            <a:ext cx="817800" cy="1100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52" name="Google Shape;652;p78"/>
          <p:cNvCxnSpPr/>
          <p:nvPr/>
        </p:nvCxnSpPr>
        <p:spPr>
          <a:xfrm flipH="1">
            <a:off x="5868025" y="2021750"/>
            <a:ext cx="588600" cy="132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53" name="Google Shape;653;p78"/>
          <p:cNvSpPr/>
          <p:nvPr/>
        </p:nvSpPr>
        <p:spPr>
          <a:xfrm rot="-2898465">
            <a:off x="2562403" y="1563130"/>
            <a:ext cx="1069867" cy="343808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p78"/>
          <p:cNvSpPr/>
          <p:nvPr/>
        </p:nvSpPr>
        <p:spPr>
          <a:xfrm rot="3057829">
            <a:off x="5053420" y="1563196"/>
            <a:ext cx="1069845" cy="343809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p78"/>
          <p:cNvSpPr/>
          <p:nvPr/>
        </p:nvSpPr>
        <p:spPr>
          <a:xfrm rot="3057829">
            <a:off x="2742395" y="3595871"/>
            <a:ext cx="1069845" cy="343809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78"/>
          <p:cNvSpPr/>
          <p:nvPr/>
        </p:nvSpPr>
        <p:spPr>
          <a:xfrm rot="-2898465">
            <a:off x="4933003" y="3585755"/>
            <a:ext cx="1069867" cy="343808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7" name="Google Shape;657;p78"/>
          <p:cNvPicPr preferRelativeResize="0"/>
          <p:nvPr/>
        </p:nvPicPr>
        <p:blipFill rotWithShape="1">
          <a:blip r:embed="rId3">
            <a:alphaModFix/>
          </a:blip>
          <a:srcRect b="11755" l="0" r="0" t="10345"/>
          <a:stretch/>
        </p:blipFill>
        <p:spPr>
          <a:xfrm>
            <a:off x="3583975" y="769250"/>
            <a:ext cx="1446249" cy="8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8" name="Google Shape;658;p78"/>
          <p:cNvPicPr preferRelativeResize="0"/>
          <p:nvPr/>
        </p:nvPicPr>
        <p:blipFill rotWithShape="1">
          <a:blip r:embed="rId3">
            <a:alphaModFix/>
          </a:blip>
          <a:srcRect b="11755" l="0" r="0" t="10345"/>
          <a:stretch/>
        </p:blipFill>
        <p:spPr>
          <a:xfrm rot="10800000">
            <a:off x="3583975" y="3817250"/>
            <a:ext cx="1446249" cy="8002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9" name="Google Shape;659;p78"/>
          <p:cNvCxnSpPr/>
          <p:nvPr/>
        </p:nvCxnSpPr>
        <p:spPr>
          <a:xfrm flipH="1" rot="10800000">
            <a:off x="1989100" y="2594900"/>
            <a:ext cx="527400" cy="718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60" name="Google Shape;660;p78"/>
          <p:cNvCxnSpPr/>
          <p:nvPr/>
        </p:nvCxnSpPr>
        <p:spPr>
          <a:xfrm flipH="1" rot="10800000">
            <a:off x="5868025" y="2503075"/>
            <a:ext cx="347400" cy="786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661" name="Google Shape;661;p78"/>
          <p:cNvSpPr/>
          <p:nvPr/>
        </p:nvSpPr>
        <p:spPr>
          <a:xfrm>
            <a:off x="2521859" y="2628785"/>
            <a:ext cx="527400" cy="551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2" name="Google Shape;662;p7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5400000">
            <a:off x="2543675" y="2598750"/>
            <a:ext cx="557900" cy="626700"/>
          </a:xfrm>
          <a:prstGeom prst="rect">
            <a:avLst/>
          </a:prstGeom>
          <a:noFill/>
          <a:ln>
            <a:noFill/>
          </a:ln>
        </p:spPr>
      </p:pic>
      <p:sp>
        <p:nvSpPr>
          <p:cNvPr id="663" name="Google Shape;663;p78"/>
          <p:cNvSpPr/>
          <p:nvPr/>
        </p:nvSpPr>
        <p:spPr>
          <a:xfrm>
            <a:off x="1499325" y="3137325"/>
            <a:ext cx="718200" cy="718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78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7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Two examples of limitations</a:t>
            </a:r>
            <a:endParaRPr/>
          </a:p>
        </p:txBody>
      </p:sp>
      <p:sp>
        <p:nvSpPr>
          <p:cNvPr id="670" name="Google Shape;670;p79"/>
          <p:cNvSpPr txBox="1"/>
          <p:nvPr>
            <p:ph idx="1" type="body"/>
          </p:nvPr>
        </p:nvSpPr>
        <p:spPr>
          <a:xfrm>
            <a:off x="457200" y="1146600"/>
            <a:ext cx="2699100" cy="17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600"/>
              <a:t>Space charge</a:t>
            </a:r>
            <a:endParaRPr sz="2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600"/>
              <a:t>(~low energies)</a:t>
            </a:r>
            <a:endParaRPr sz="2600"/>
          </a:p>
        </p:txBody>
      </p:sp>
      <p:pic>
        <p:nvPicPr>
          <p:cNvPr id="671" name="Google Shape;671;p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6600" y="913325"/>
            <a:ext cx="5294436" cy="1658425"/>
          </a:xfrm>
          <a:prstGeom prst="rect">
            <a:avLst/>
          </a:prstGeom>
          <a:noFill/>
          <a:ln>
            <a:noFill/>
          </a:ln>
        </p:spPr>
      </p:pic>
      <p:sp>
        <p:nvSpPr>
          <p:cNvPr id="672" name="Google Shape;672;p79"/>
          <p:cNvSpPr txBox="1"/>
          <p:nvPr>
            <p:ph idx="1" type="body"/>
          </p:nvPr>
        </p:nvSpPr>
        <p:spPr>
          <a:xfrm>
            <a:off x="457200" y="2746800"/>
            <a:ext cx="2759100" cy="19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600"/>
              <a:t>Impedance coupling</a:t>
            </a:r>
            <a:endParaRPr sz="2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600"/>
              <a:t>(~high energies)</a:t>
            </a:r>
            <a:endParaRPr sz="2600"/>
          </a:p>
        </p:txBody>
      </p:sp>
      <p:grpSp>
        <p:nvGrpSpPr>
          <p:cNvPr id="673" name="Google Shape;673;p79"/>
          <p:cNvGrpSpPr/>
          <p:nvPr/>
        </p:nvGrpSpPr>
        <p:grpSpPr>
          <a:xfrm>
            <a:off x="3352800" y="2980370"/>
            <a:ext cx="5367051" cy="1356700"/>
            <a:chOff x="3352800" y="2980370"/>
            <a:chExt cx="5367051" cy="1356700"/>
          </a:xfrm>
        </p:grpSpPr>
        <p:pic>
          <p:nvPicPr>
            <p:cNvPr id="674" name="Google Shape;674;p7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352800" y="2980370"/>
              <a:ext cx="5367051" cy="1356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5" name="Google Shape;675;p79"/>
            <p:cNvSpPr/>
            <p:nvPr/>
          </p:nvSpPr>
          <p:spPr>
            <a:xfrm>
              <a:off x="7596150" y="3565600"/>
              <a:ext cx="114000" cy="1140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6" name="Google Shape;676;p79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8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Colliders</a:t>
            </a:r>
            <a:endParaRPr/>
          </a:p>
        </p:txBody>
      </p:sp>
      <p:sp>
        <p:nvSpPr>
          <p:cNvPr id="682" name="Google Shape;682;p8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83" name="Google Shape;683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6400" y="880427"/>
            <a:ext cx="6150100" cy="345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8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Colliders, luminosity</a:t>
            </a:r>
            <a:endParaRPr/>
          </a:p>
        </p:txBody>
      </p:sp>
      <p:sp>
        <p:nvSpPr>
          <p:cNvPr id="689" name="Google Shape;689;p8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690" name="Google Shape;690;p81"/>
          <p:cNvGrpSpPr/>
          <p:nvPr/>
        </p:nvGrpSpPr>
        <p:grpSpPr>
          <a:xfrm>
            <a:off x="4511623" y="1076533"/>
            <a:ext cx="4242784" cy="1877137"/>
            <a:chOff x="6473645" y="1095062"/>
            <a:chExt cx="5547573" cy="2454416"/>
          </a:xfrm>
        </p:grpSpPr>
        <p:grpSp>
          <p:nvGrpSpPr>
            <p:cNvPr id="691" name="Google Shape;691;p81"/>
            <p:cNvGrpSpPr/>
            <p:nvPr/>
          </p:nvGrpSpPr>
          <p:grpSpPr>
            <a:xfrm>
              <a:off x="6473645" y="1095062"/>
              <a:ext cx="5253637" cy="2117556"/>
              <a:chOff x="6473645" y="1095062"/>
              <a:chExt cx="5253637" cy="2117556"/>
            </a:xfrm>
          </p:grpSpPr>
          <p:grpSp>
            <p:nvGrpSpPr>
              <p:cNvPr id="692" name="Google Shape;692;p81"/>
              <p:cNvGrpSpPr/>
              <p:nvPr/>
            </p:nvGrpSpPr>
            <p:grpSpPr>
              <a:xfrm>
                <a:off x="6473645" y="1095062"/>
                <a:ext cx="5253637" cy="1579762"/>
                <a:chOff x="0" y="0"/>
                <a:chExt cx="5253637" cy="1579762"/>
              </a:xfrm>
            </p:grpSpPr>
            <p:pic>
              <p:nvPicPr>
                <p:cNvPr descr="Image" id="693" name="Google Shape;693;p81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b="0" l="0" r="0" t="0"/>
                <a:stretch/>
              </p:blipFill>
              <p:spPr>
                <a:xfrm>
                  <a:off x="0" y="0"/>
                  <a:ext cx="3822700" cy="9779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694" name="Google Shape;694;p81"/>
                <p:cNvSpPr txBox="1"/>
                <p:nvPr/>
              </p:nvSpPr>
              <p:spPr>
                <a:xfrm>
                  <a:off x="3711037" y="1207462"/>
                  <a:ext cx="1542600" cy="372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34275" spcFirstLastPara="1" rIns="34275" wrap="square" tIns="34275">
                  <a:sp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solidFill>
                        <a:srgbClr val="FF2600"/>
                      </a:solidFill>
                    </a:rPr>
                    <a:t>From nature</a:t>
                  </a:r>
                  <a:endParaRPr sz="1100"/>
                </a:p>
              </p:txBody>
            </p:sp>
            <p:sp>
              <p:nvSpPr>
                <p:cNvPr id="695" name="Google Shape;695;p81"/>
                <p:cNvSpPr txBox="1"/>
                <p:nvPr/>
              </p:nvSpPr>
              <p:spPr>
                <a:xfrm>
                  <a:off x="78944" y="1207462"/>
                  <a:ext cx="2404200" cy="372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34275" spcFirstLastPara="1" rIns="34275" wrap="square" tIns="34275">
                  <a:sp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solidFill>
                        <a:srgbClr val="FF2600"/>
                      </a:solidFill>
                    </a:rPr>
                    <a:t>From accelerator</a:t>
                  </a:r>
                  <a:endParaRPr sz="1100"/>
                </a:p>
              </p:txBody>
            </p:sp>
            <p:cxnSp>
              <p:nvCxnSpPr>
                <p:cNvPr id="696" name="Google Shape;696;p81"/>
                <p:cNvCxnSpPr/>
                <p:nvPr/>
              </p:nvCxnSpPr>
              <p:spPr>
                <a:xfrm flipH="1" rot="10800000">
                  <a:off x="1666749" y="774100"/>
                  <a:ext cx="495900" cy="4959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2600"/>
                  </a:solidFill>
                  <a:prstDash val="solid"/>
                  <a:round/>
                  <a:headEnd len="sm" w="sm" type="none"/>
                  <a:tailEnd len="med" w="med" type="triangle"/>
                </a:ln>
              </p:spPr>
            </p:cxnSp>
            <p:cxnSp>
              <p:nvCxnSpPr>
                <p:cNvPr id="697" name="Google Shape;697;p81"/>
                <p:cNvCxnSpPr/>
                <p:nvPr/>
              </p:nvCxnSpPr>
              <p:spPr>
                <a:xfrm rot="10800000">
                  <a:off x="3485883" y="774100"/>
                  <a:ext cx="495900" cy="4959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2600"/>
                  </a:solidFill>
                  <a:prstDash val="solid"/>
                  <a:round/>
                  <a:headEnd len="sm" w="sm" type="none"/>
                  <a:tailEnd len="med" w="med" type="triangle"/>
                </a:ln>
              </p:spPr>
            </p:cxnSp>
          </p:grpSp>
          <p:sp>
            <p:nvSpPr>
              <p:cNvPr id="698" name="Google Shape;698;p81"/>
              <p:cNvSpPr txBox="1"/>
              <p:nvPr/>
            </p:nvSpPr>
            <p:spPr>
              <a:xfrm>
                <a:off x="6618000" y="2649218"/>
                <a:ext cx="1760700" cy="563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GB">
                    <a:solidFill>
                      <a:srgbClr val="2F2F2F"/>
                    </a:solidFill>
                  </a:rPr>
                  <a:t>Luminosity</a:t>
                </a:r>
                <a:endParaRPr sz="1100"/>
              </a:p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rgbClr val="2F2F2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99" name="Google Shape;699;p81"/>
            <p:cNvSpPr txBox="1"/>
            <p:nvPr/>
          </p:nvSpPr>
          <p:spPr>
            <a:xfrm>
              <a:off x="9917918" y="2704078"/>
              <a:ext cx="2103300" cy="84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2F2F2F"/>
                  </a:solidFill>
                </a:rPr>
                <a:t>Cross section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2F2F2F"/>
                  </a:solidFill>
                </a:rPr>
                <a:t>Likelihood of given event type</a:t>
              </a:r>
              <a:r>
                <a:rPr lang="en-GB" sz="1400">
                  <a:solidFill>
                    <a:srgbClr val="2F2F2F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100"/>
            </a:p>
          </p:txBody>
        </p:sp>
      </p:grpSp>
      <p:sp>
        <p:nvSpPr>
          <p:cNvPr id="700" name="Google Shape;700;p81"/>
          <p:cNvSpPr txBox="1"/>
          <p:nvPr/>
        </p:nvSpPr>
        <p:spPr>
          <a:xfrm>
            <a:off x="677909" y="1397645"/>
            <a:ext cx="2867100" cy="938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-12999" l="0" r="0" t="0"/>
            </a:stretch>
          </a:blip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latin typeface="Arial"/>
                <a:ea typeface="Arial"/>
                <a:cs typeface="Arial"/>
                <a:sym typeface="Arial"/>
              </a:rPr>
              <a:t> </a:t>
            </a:r>
            <a:endParaRPr sz="1100"/>
          </a:p>
        </p:txBody>
      </p:sp>
      <p:grpSp>
        <p:nvGrpSpPr>
          <p:cNvPr id="701" name="Google Shape;701;p81"/>
          <p:cNvGrpSpPr/>
          <p:nvPr/>
        </p:nvGrpSpPr>
        <p:grpSpPr>
          <a:xfrm>
            <a:off x="1577798" y="2830157"/>
            <a:ext cx="5680135" cy="1847909"/>
            <a:chOff x="53324" y="1154092"/>
            <a:chExt cx="12075118" cy="3928379"/>
          </a:xfrm>
        </p:grpSpPr>
        <p:sp>
          <p:nvSpPr>
            <p:cNvPr id="702" name="Google Shape;702;p81"/>
            <p:cNvSpPr/>
            <p:nvPr/>
          </p:nvSpPr>
          <p:spPr>
            <a:xfrm>
              <a:off x="85242" y="1154092"/>
              <a:ext cx="12043200" cy="2885100"/>
            </a:xfrm>
            <a:prstGeom prst="ellipse">
              <a:avLst/>
            </a:prstGeom>
            <a:noFill/>
            <a:ln cap="flat" cmpd="sng" w="57150">
              <a:solidFill>
                <a:srgbClr val="00257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03" name="Google Shape;703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255606" y="2848097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4" name="Google Shape;704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3852537" y="2800197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5" name="Google Shape;705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056136" y="3393465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6" name="Google Shape;706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3653067" y="3345565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7" name="Google Shape;707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839610" y="2695049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8" name="Google Shape;708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4142492" y="2889719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9" name="Google Shape;709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640140" y="3240417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0" name="Google Shape;710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4237071" y="3192517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1" name="Google Shape;711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001400" y="3632737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2" name="Google Shape;712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4244637" y="3558841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3" name="Google Shape;713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349072" y="3110210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4" name="Google Shape;714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4014325" y="3809207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5" name="Google Shape;715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303448" y="3341872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6" name="Google Shape;716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3900379" y="3293972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7" name="Google Shape;717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432905" y="3859873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8" name="Google Shape;718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3700909" y="3839340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9" name="Google Shape;719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3179994" y="3233744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0" name="Google Shape;720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2980524" y="3779112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1" name="Google Shape;721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3763998" y="3080696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2" name="Google Shape;722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3564528" y="3626064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3" name="Google Shape;723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3925788" y="4018384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4" name="Google Shape;724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3341782" y="4242754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5" name="Google Shape;725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6">
              <a:off x="3227836" y="3727519"/>
              <a:ext cx="1059654" cy="588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6" name="Google Shape;726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632375" y="3163553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7" name="Google Shape;727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216379" y="3010505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8" name="Google Shape;728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016909" y="3555873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9" name="Google Shape;729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378169" y="3948193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0" name="Google Shape;730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725841" y="3425666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1" name="Google Shape;731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680217" y="3657328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2" name="Google Shape;732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809674" y="4175329"/>
              <a:ext cx="1045625" cy="5809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3" name="Google Shape;733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557554" y="2224999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4" name="Google Shape;734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358084" y="2770367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5" name="Google Shape;735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913214" y="2262063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6" name="Google Shape;736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942088" y="2617319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7" name="Google Shape;737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1303348" y="3009639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8" name="Google Shape;738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719342" y="3234009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9" name="Google Shape;739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605396" y="2718774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0" name="Google Shape;740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405926" y="3264142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1" name="Google Shape;741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-114989" y="2658546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2" name="Google Shape;742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469015" y="2505498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3" name="Google Shape;743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269545" y="3050866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4" name="Google Shape;744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630805" y="3443186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5" name="Google Shape;745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22232" y="3412994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6" name="Google Shape;746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5591175">
              <a:off x="-56177" y="2910135"/>
              <a:ext cx="863762" cy="479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7" name="Google Shape;747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153795" y="2999969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8" name="Google Shape;748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495011" y="2756317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9" name="Google Shape;749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334537" y="3188824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0" name="Google Shape;750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695797" y="3581144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1" name="Google Shape;751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1043469" y="3058617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2" name="Google Shape;752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9997845" y="3290279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3" name="Google Shape;753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127302" y="3808280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4" name="Google Shape;754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326772" y="3111960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5" name="Google Shape;755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910776" y="2958912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6" name="Google Shape;756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711306" y="3504280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7" name="Google Shape;757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920170" y="3464452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8" name="Google Shape;758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695797" y="3118110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9" name="Google Shape;759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374614" y="3605735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0" name="Google Shape;760;p8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571708" y="3908901"/>
              <a:ext cx="888812" cy="49378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61" name="Google Shape;761;p81"/>
            <p:cNvCxnSpPr/>
            <p:nvPr/>
          </p:nvCxnSpPr>
          <p:spPr>
            <a:xfrm flipH="1" rot="10800000">
              <a:off x="5097807" y="3341752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762" name="Google Shape;762;p81"/>
            <p:cNvCxnSpPr/>
            <p:nvPr/>
          </p:nvCxnSpPr>
          <p:spPr>
            <a:xfrm flipH="1" rot="10800000">
              <a:off x="5132135" y="3507121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763" name="Google Shape;763;p81"/>
            <p:cNvCxnSpPr/>
            <p:nvPr/>
          </p:nvCxnSpPr>
          <p:spPr>
            <a:xfrm flipH="1" rot="10800000">
              <a:off x="5021520" y="3697293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764" name="Google Shape;764;p81"/>
            <p:cNvCxnSpPr/>
            <p:nvPr/>
          </p:nvCxnSpPr>
          <p:spPr>
            <a:xfrm flipH="1" rot="10800000">
              <a:off x="5067203" y="3874543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765" name="Google Shape;765;p81"/>
            <p:cNvCxnSpPr/>
            <p:nvPr/>
          </p:nvCxnSpPr>
          <p:spPr>
            <a:xfrm flipH="1" rot="10800000">
              <a:off x="4875477" y="4141869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766" name="Google Shape;766;p81"/>
            <p:cNvCxnSpPr/>
            <p:nvPr/>
          </p:nvCxnSpPr>
          <p:spPr>
            <a:xfrm flipH="1" rot="10800000">
              <a:off x="4774464" y="4382857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767" name="Google Shape;767;p81"/>
            <p:cNvCxnSpPr/>
            <p:nvPr/>
          </p:nvCxnSpPr>
          <p:spPr>
            <a:xfrm flipH="1" rot="10800000">
              <a:off x="4746020" y="4613253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768" name="Google Shape;768;p81"/>
            <p:cNvCxnSpPr/>
            <p:nvPr/>
          </p:nvCxnSpPr>
          <p:spPr>
            <a:xfrm flipH="1" rot="10800000">
              <a:off x="2531063" y="3113091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miter lim="800000"/>
              <a:headEnd len="med" w="med" type="triangle"/>
              <a:tailEnd len="sm" w="sm" type="none"/>
            </a:ln>
          </p:spPr>
        </p:cxnSp>
        <p:cxnSp>
          <p:nvCxnSpPr>
            <p:cNvPr id="769" name="Google Shape;769;p81"/>
            <p:cNvCxnSpPr/>
            <p:nvPr/>
          </p:nvCxnSpPr>
          <p:spPr>
            <a:xfrm flipH="1" rot="10800000">
              <a:off x="2339192" y="3684619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miter lim="800000"/>
              <a:headEnd len="med" w="med" type="triangle"/>
              <a:tailEnd len="sm" w="sm" type="none"/>
            </a:ln>
          </p:spPr>
        </p:cxnSp>
        <p:cxnSp>
          <p:nvCxnSpPr>
            <p:cNvPr id="770" name="Google Shape;770;p81"/>
            <p:cNvCxnSpPr/>
            <p:nvPr/>
          </p:nvCxnSpPr>
          <p:spPr>
            <a:xfrm flipH="1" rot="10800000">
              <a:off x="2609955" y="4053258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miter lim="800000"/>
              <a:headEnd len="med" w="med" type="triangle"/>
              <a:tailEnd len="sm" w="sm" type="none"/>
            </a:ln>
          </p:spPr>
        </p:cxnSp>
        <p:cxnSp>
          <p:nvCxnSpPr>
            <p:cNvPr id="771" name="Google Shape;771;p81"/>
            <p:cNvCxnSpPr/>
            <p:nvPr/>
          </p:nvCxnSpPr>
          <p:spPr>
            <a:xfrm flipH="1" rot="10800000">
              <a:off x="2760651" y="4255424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miter lim="800000"/>
              <a:headEnd len="med" w="med" type="triangle"/>
              <a:tailEnd len="sm" w="sm" type="none"/>
            </a:ln>
          </p:spPr>
        </p:cxnSp>
        <p:cxnSp>
          <p:nvCxnSpPr>
            <p:cNvPr id="772" name="Google Shape;772;p81"/>
            <p:cNvCxnSpPr/>
            <p:nvPr/>
          </p:nvCxnSpPr>
          <p:spPr>
            <a:xfrm flipH="1" rot="10800000">
              <a:off x="2904464" y="4510634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miter lim="800000"/>
              <a:headEnd len="med" w="med" type="triangle"/>
              <a:tailEnd len="sm" w="sm" type="none"/>
            </a:ln>
          </p:spPr>
        </p:cxnSp>
        <p:cxnSp>
          <p:nvCxnSpPr>
            <p:cNvPr id="773" name="Google Shape;773;p81"/>
            <p:cNvCxnSpPr/>
            <p:nvPr/>
          </p:nvCxnSpPr>
          <p:spPr>
            <a:xfrm flipH="1" rot="10800000">
              <a:off x="2137145" y="3354429"/>
              <a:ext cx="3868500" cy="171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miter lim="800000"/>
              <a:headEnd len="med" w="med" type="triangle"/>
              <a:tailEnd len="sm" w="sm" type="none"/>
            </a:ln>
          </p:spPr>
        </p:cxnSp>
      </p:grpSp>
      <p:pic>
        <p:nvPicPr>
          <p:cNvPr id="774" name="Google Shape;774;p81"/>
          <p:cNvPicPr preferRelativeResize="0"/>
          <p:nvPr/>
        </p:nvPicPr>
        <p:blipFill rotWithShape="1">
          <a:blip r:embed="rId6">
            <a:alphaModFix/>
          </a:blip>
          <a:srcRect b="62082" l="0" r="0" t="0"/>
          <a:stretch/>
        </p:blipFill>
        <p:spPr>
          <a:xfrm>
            <a:off x="3630832" y="2968044"/>
            <a:ext cx="1473945" cy="556077"/>
          </a:xfrm>
          <a:prstGeom prst="rect">
            <a:avLst/>
          </a:prstGeom>
          <a:noFill/>
          <a:ln>
            <a:noFill/>
          </a:ln>
        </p:spPr>
      </p:pic>
      <p:sp>
        <p:nvSpPr>
          <p:cNvPr id="775" name="Google Shape;775;p81"/>
          <p:cNvSpPr txBox="1"/>
          <p:nvPr/>
        </p:nvSpPr>
        <p:spPr>
          <a:xfrm>
            <a:off x="652100" y="904700"/>
            <a:ext cx="81024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</a:rPr>
              <a:t>The main figure of merit of a collider is its luminosity L:</a:t>
            </a:r>
            <a:endParaRPr sz="1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8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781" name="Google Shape;781;p82"/>
          <p:cNvGrpSpPr/>
          <p:nvPr/>
        </p:nvGrpSpPr>
        <p:grpSpPr>
          <a:xfrm>
            <a:off x="428585" y="456156"/>
            <a:ext cx="8336073" cy="4364929"/>
            <a:chOff x="428585" y="456156"/>
            <a:chExt cx="8336073" cy="4364929"/>
          </a:xfrm>
        </p:grpSpPr>
        <p:grpSp>
          <p:nvGrpSpPr>
            <p:cNvPr id="782" name="Google Shape;782;p82"/>
            <p:cNvGrpSpPr/>
            <p:nvPr/>
          </p:nvGrpSpPr>
          <p:grpSpPr>
            <a:xfrm>
              <a:off x="428585" y="456156"/>
              <a:ext cx="8336073" cy="4364929"/>
              <a:chOff x="762000" y="836075"/>
              <a:chExt cx="7850149" cy="4137374"/>
            </a:xfrm>
          </p:grpSpPr>
          <p:pic>
            <p:nvPicPr>
              <p:cNvPr id="783" name="Google Shape;783;p82"/>
              <p:cNvPicPr preferRelativeResize="0"/>
              <p:nvPr/>
            </p:nvPicPr>
            <p:blipFill rotWithShape="1">
              <a:blip r:embed="rId3">
                <a:alphaModFix/>
              </a:blip>
              <a:srcRect b="24548" l="0" r="0" t="10697"/>
              <a:stretch/>
            </p:blipFill>
            <p:spPr>
              <a:xfrm>
                <a:off x="762000" y="836075"/>
                <a:ext cx="7850149" cy="413737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84" name="Google Shape;784;p82"/>
              <p:cNvSpPr/>
              <p:nvPr/>
            </p:nvSpPr>
            <p:spPr>
              <a:xfrm>
                <a:off x="3036900" y="2192175"/>
                <a:ext cx="3821300" cy="2193725"/>
              </a:xfrm>
              <a:custGeom>
                <a:rect b="b" l="l" r="r" t="t"/>
                <a:pathLst>
                  <a:path extrusionOk="0" h="87749" w="152852">
                    <a:moveTo>
                      <a:pt x="44295" y="82483"/>
                    </a:moveTo>
                    <a:lnTo>
                      <a:pt x="50181" y="73500"/>
                    </a:lnTo>
                    <a:lnTo>
                      <a:pt x="57305" y="68544"/>
                    </a:lnTo>
                    <a:lnTo>
                      <a:pt x="64120" y="64827"/>
                    </a:lnTo>
                    <a:lnTo>
                      <a:pt x="70315" y="64827"/>
                    </a:lnTo>
                    <a:lnTo>
                      <a:pt x="79298" y="68234"/>
                    </a:lnTo>
                    <a:lnTo>
                      <a:pt x="90139" y="68853"/>
                    </a:lnTo>
                    <a:lnTo>
                      <a:pt x="93546" y="71331"/>
                    </a:lnTo>
                    <a:lnTo>
                      <a:pt x="101910" y="71331"/>
                    </a:lnTo>
                    <a:lnTo>
                      <a:pt x="116778" y="75358"/>
                    </a:lnTo>
                    <a:lnTo>
                      <a:pt x="119876" y="79695"/>
                    </a:lnTo>
                    <a:lnTo>
                      <a:pt x="113371" y="84651"/>
                    </a:lnTo>
                    <a:lnTo>
                      <a:pt x="96024" y="87749"/>
                    </a:lnTo>
                    <a:lnTo>
                      <a:pt x="76820" y="87129"/>
                    </a:lnTo>
                    <a:lnTo>
                      <a:pt x="64120" y="82792"/>
                    </a:lnTo>
                    <a:lnTo>
                      <a:pt x="57305" y="77527"/>
                    </a:lnTo>
                    <a:lnTo>
                      <a:pt x="42746" y="72880"/>
                    </a:lnTo>
                    <a:lnTo>
                      <a:pt x="22922" y="71331"/>
                    </a:lnTo>
                    <a:lnTo>
                      <a:pt x="8983" y="66066"/>
                    </a:lnTo>
                    <a:lnTo>
                      <a:pt x="2168" y="57392"/>
                    </a:lnTo>
                    <a:lnTo>
                      <a:pt x="0" y="40046"/>
                    </a:lnTo>
                    <a:lnTo>
                      <a:pt x="1549" y="26107"/>
                    </a:lnTo>
                    <a:lnTo>
                      <a:pt x="3407" y="16505"/>
                    </a:lnTo>
                    <a:lnTo>
                      <a:pt x="11198" y="7815"/>
                    </a:lnTo>
                    <a:lnTo>
                      <a:pt x="37575" y="1465"/>
                    </a:lnTo>
                    <a:lnTo>
                      <a:pt x="60044" y="0"/>
                    </a:lnTo>
                    <a:lnTo>
                      <a:pt x="79094" y="977"/>
                    </a:lnTo>
                    <a:lnTo>
                      <a:pt x="97656" y="3908"/>
                    </a:lnTo>
                    <a:lnTo>
                      <a:pt x="108891" y="3908"/>
                    </a:lnTo>
                    <a:lnTo>
                      <a:pt x="120125" y="9281"/>
                    </a:lnTo>
                    <a:lnTo>
                      <a:pt x="134291" y="10746"/>
                    </a:lnTo>
                    <a:lnTo>
                      <a:pt x="145037" y="9281"/>
                    </a:lnTo>
                    <a:lnTo>
                      <a:pt x="152852" y="1465"/>
                    </a:lnTo>
                  </a:path>
                </a:pathLst>
              </a:cu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85" name="Google Shape;785;p82"/>
              <p:cNvSpPr/>
              <p:nvPr/>
            </p:nvSpPr>
            <p:spPr>
              <a:xfrm>
                <a:off x="1607250" y="1945900"/>
                <a:ext cx="2808650" cy="1184525"/>
              </a:xfrm>
              <a:custGeom>
                <a:rect b="b" l="l" r="r" t="t"/>
                <a:pathLst>
                  <a:path extrusionOk="0" h="47381" w="112346">
                    <a:moveTo>
                      <a:pt x="112346" y="44450"/>
                    </a:moveTo>
                    <a:lnTo>
                      <a:pt x="85480" y="44939"/>
                    </a:lnTo>
                    <a:lnTo>
                      <a:pt x="64965" y="44450"/>
                    </a:lnTo>
                    <a:lnTo>
                      <a:pt x="45915" y="47381"/>
                    </a:lnTo>
                    <a:lnTo>
                      <a:pt x="27354" y="47381"/>
                    </a:lnTo>
                    <a:lnTo>
                      <a:pt x="13188" y="39566"/>
                    </a:lnTo>
                    <a:lnTo>
                      <a:pt x="5861" y="26866"/>
                    </a:lnTo>
                    <a:lnTo>
                      <a:pt x="0" y="7327"/>
                    </a:lnTo>
                    <a:lnTo>
                      <a:pt x="0" y="0"/>
                    </a:lnTo>
                  </a:path>
                </a:pathLst>
              </a:cu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86" name="Google Shape;786;p82"/>
              <p:cNvSpPr/>
              <p:nvPr/>
            </p:nvSpPr>
            <p:spPr>
              <a:xfrm>
                <a:off x="3133675" y="2181000"/>
                <a:ext cx="2869800" cy="851700"/>
              </a:xfrm>
              <a:prstGeom prst="ellipse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7" name="Google Shape;787;p82"/>
              <p:cNvSpPr/>
              <p:nvPr/>
            </p:nvSpPr>
            <p:spPr>
              <a:xfrm>
                <a:off x="4572000" y="3942100"/>
                <a:ext cx="1431600" cy="444000"/>
              </a:xfrm>
              <a:prstGeom prst="ellipse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8" name="Google Shape;788;p82"/>
              <p:cNvSpPr/>
              <p:nvPr/>
            </p:nvSpPr>
            <p:spPr>
              <a:xfrm>
                <a:off x="4415900" y="3627025"/>
                <a:ext cx="548700" cy="183300"/>
              </a:xfrm>
              <a:prstGeom prst="ellipse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789" name="Google Shape;789;p82"/>
              <p:cNvCxnSpPr/>
              <p:nvPr/>
            </p:nvCxnSpPr>
            <p:spPr>
              <a:xfrm rot="10800000">
                <a:off x="1607400" y="1868425"/>
                <a:ext cx="60900" cy="476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26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790" name="Google Shape;790;p82"/>
              <p:cNvCxnSpPr/>
              <p:nvPr/>
            </p:nvCxnSpPr>
            <p:spPr>
              <a:xfrm flipH="1" rot="10800000">
                <a:off x="6723875" y="2124950"/>
                <a:ext cx="219900" cy="2565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26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  <p:sp>
          <p:nvSpPr>
            <p:cNvPr id="791" name="Google Shape;791;p82"/>
            <p:cNvSpPr/>
            <p:nvPr/>
          </p:nvSpPr>
          <p:spPr>
            <a:xfrm>
              <a:off x="3964075" y="3938425"/>
              <a:ext cx="195300" cy="195300"/>
            </a:xfrm>
            <a:prstGeom prst="ellipse">
              <a:avLst/>
            </a:prstGeom>
            <a:solidFill>
              <a:srgbClr val="FF2600"/>
            </a:solidFill>
            <a:ln cap="flat" cmpd="sng" w="9525">
              <a:solidFill>
                <a:srgbClr val="FF26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 sz="3800"/>
              <a:t>What is a particle accelerator</a:t>
            </a:r>
            <a:r>
              <a:rPr lang="en-GB" sz="3800"/>
              <a:t>?</a:t>
            </a:r>
            <a:endParaRPr sz="3800"/>
          </a:p>
        </p:txBody>
      </p:sp>
      <p:sp>
        <p:nvSpPr>
          <p:cNvPr id="246" name="Google Shape;246;p47"/>
          <p:cNvSpPr txBox="1"/>
          <p:nvPr>
            <p:ph idx="1" type="body"/>
          </p:nvPr>
        </p:nvSpPr>
        <p:spPr>
          <a:xfrm>
            <a:off x="354625" y="765600"/>
            <a:ext cx="8496600" cy="19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A particle accelerator is a device that uses electromagnetic fields to accelerate charged particles to high speeds.</a:t>
            </a:r>
            <a:r>
              <a:rPr lang="en-GB" sz="1900"/>
              <a:t> </a:t>
            </a:r>
            <a:r>
              <a:rPr lang="en-GB" sz="1900" u="sng">
                <a:solidFill>
                  <a:schemeClr val="hlink"/>
                </a:solidFill>
                <a:hlinkClick r:id="rId3"/>
              </a:rPr>
              <a:t>(Wikipedia)</a:t>
            </a:r>
            <a:endParaRPr sz="19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An accelerator ‘converts’ many slow and dispersed charges (electricity) into a few fast and concentrated charges (particle beam).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700"/>
          </a:p>
        </p:txBody>
      </p:sp>
      <p:sp>
        <p:nvSpPr>
          <p:cNvPr id="247" name="Google Shape;247;p4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248" name="Google Shape;248;p47"/>
          <p:cNvGrpSpPr/>
          <p:nvPr/>
        </p:nvGrpSpPr>
        <p:grpSpPr>
          <a:xfrm>
            <a:off x="1085025" y="2635775"/>
            <a:ext cx="6786700" cy="1744100"/>
            <a:chOff x="1085025" y="2635775"/>
            <a:chExt cx="6786700" cy="1744100"/>
          </a:xfrm>
        </p:grpSpPr>
        <p:pic>
          <p:nvPicPr>
            <p:cNvPr id="249" name="Google Shape;249;p4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593038" y="2635775"/>
              <a:ext cx="1955228" cy="1744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" name="Google Shape;250;p4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85025" y="2942206"/>
              <a:ext cx="1877898" cy="12836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1" name="Google Shape;251;p47"/>
            <p:cNvSpPr/>
            <p:nvPr/>
          </p:nvSpPr>
          <p:spPr>
            <a:xfrm>
              <a:off x="6487975" y="3612172"/>
              <a:ext cx="281700" cy="256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47"/>
            <p:cNvSpPr/>
            <p:nvPr/>
          </p:nvSpPr>
          <p:spPr>
            <a:xfrm>
              <a:off x="6520461" y="3305425"/>
              <a:ext cx="281700" cy="256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47"/>
            <p:cNvSpPr/>
            <p:nvPr/>
          </p:nvSpPr>
          <p:spPr>
            <a:xfrm>
              <a:off x="7215612" y="3305425"/>
              <a:ext cx="281700" cy="256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47"/>
            <p:cNvSpPr/>
            <p:nvPr/>
          </p:nvSpPr>
          <p:spPr>
            <a:xfrm>
              <a:off x="7192624" y="3612170"/>
              <a:ext cx="281700" cy="256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55" name="Google Shape;255;p47"/>
            <p:cNvCxnSpPr/>
            <p:nvPr/>
          </p:nvCxnSpPr>
          <p:spPr>
            <a:xfrm>
              <a:off x="7385425" y="3465875"/>
              <a:ext cx="486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56" name="Google Shape;256;p47"/>
            <p:cNvCxnSpPr/>
            <p:nvPr/>
          </p:nvCxnSpPr>
          <p:spPr>
            <a:xfrm>
              <a:off x="7309225" y="3770675"/>
              <a:ext cx="486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57" name="Google Shape;257;p47"/>
            <p:cNvCxnSpPr/>
            <p:nvPr/>
          </p:nvCxnSpPr>
          <p:spPr>
            <a:xfrm>
              <a:off x="6614275" y="3465874"/>
              <a:ext cx="486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258" name="Google Shape;258;p47"/>
            <p:cNvCxnSpPr/>
            <p:nvPr/>
          </p:nvCxnSpPr>
          <p:spPr>
            <a:xfrm>
              <a:off x="6596650" y="3740575"/>
              <a:ext cx="486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259" name="Google Shape;259;p47"/>
            <p:cNvSpPr/>
            <p:nvPr/>
          </p:nvSpPr>
          <p:spPr>
            <a:xfrm>
              <a:off x="2786675" y="3448000"/>
              <a:ext cx="838200" cy="3414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47"/>
            <p:cNvSpPr/>
            <p:nvPr/>
          </p:nvSpPr>
          <p:spPr>
            <a:xfrm>
              <a:off x="5453675" y="3448000"/>
              <a:ext cx="838200" cy="3414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83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future</a:t>
            </a:r>
            <a:endParaRPr/>
          </a:p>
        </p:txBody>
      </p:sp>
      <p:sp>
        <p:nvSpPr>
          <p:cNvPr id="797" name="Google Shape;797;p83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rtl="0" algn="l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8" name="Google Shape;798;p8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8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Fundamental physics</a:t>
            </a:r>
            <a:endParaRPr/>
          </a:p>
        </p:txBody>
      </p:sp>
      <p:sp>
        <p:nvSpPr>
          <p:cNvPr id="804" name="Google Shape;804;p84"/>
          <p:cNvSpPr txBox="1"/>
          <p:nvPr>
            <p:ph idx="1" type="body"/>
          </p:nvPr>
        </p:nvSpPr>
        <p:spPr>
          <a:xfrm>
            <a:off x="465575" y="918000"/>
            <a:ext cx="7960500" cy="9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Detailed study of the matter we know could reveal deviations from theoretical predictions.</a:t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FCCee will collide electrons and positrons at an unprecedented rate to probe the properties of the Higgs boson like never before.</a:t>
            </a:r>
            <a:endParaRPr sz="1400"/>
          </a:p>
        </p:txBody>
      </p:sp>
      <p:pic>
        <p:nvPicPr>
          <p:cNvPr id="805" name="Google Shape;805;p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8975" y="1767025"/>
            <a:ext cx="2547900" cy="2604850"/>
          </a:xfrm>
          <a:prstGeom prst="rect">
            <a:avLst/>
          </a:prstGeom>
          <a:noFill/>
          <a:ln>
            <a:noFill/>
          </a:ln>
        </p:spPr>
      </p:pic>
      <p:sp>
        <p:nvSpPr>
          <p:cNvPr id="806" name="Google Shape;806;p8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07" name="Google Shape;807;p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6150" y="1551147"/>
            <a:ext cx="3819224" cy="28207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8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Fundamental physics (ii)</a:t>
            </a:r>
            <a:endParaRPr/>
          </a:p>
        </p:txBody>
      </p:sp>
      <p:sp>
        <p:nvSpPr>
          <p:cNvPr id="813" name="Google Shape;813;p85"/>
          <p:cNvSpPr txBox="1"/>
          <p:nvPr>
            <p:ph idx="1" type="body"/>
          </p:nvPr>
        </p:nvSpPr>
        <p:spPr>
          <a:xfrm>
            <a:off x="0" y="1004425"/>
            <a:ext cx="8975100" cy="8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2727" lvl="0" marL="268287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</a:pPr>
            <a:r>
              <a:rPr lang="en-GB" sz="1675"/>
              <a:t>Dark matter offers a possible explanation to several mysterious observations.</a:t>
            </a:r>
            <a:endParaRPr sz="1675"/>
          </a:p>
          <a:p>
            <a:pPr indent="-232727" lvl="0" marL="268287" rtl="0" algn="l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SzPts val="800"/>
              <a:buChar char="•"/>
            </a:pPr>
            <a:r>
              <a:rPr lang="en-GB" sz="1675"/>
              <a:t>SHiP will be hosted at CERN to search for long-lived dark-matter particles that would rarely interact with regular matter.</a:t>
            </a:r>
            <a:endParaRPr sz="1675"/>
          </a:p>
        </p:txBody>
      </p:sp>
      <p:grpSp>
        <p:nvGrpSpPr>
          <p:cNvPr id="814" name="Google Shape;814;p85"/>
          <p:cNvGrpSpPr/>
          <p:nvPr/>
        </p:nvGrpSpPr>
        <p:grpSpPr>
          <a:xfrm>
            <a:off x="346458" y="1777942"/>
            <a:ext cx="3693550" cy="2625413"/>
            <a:chOff x="5057700" y="1492738"/>
            <a:chExt cx="3525053" cy="3384572"/>
          </a:xfrm>
        </p:grpSpPr>
        <p:pic>
          <p:nvPicPr>
            <p:cNvPr descr="undefined" id="815" name="Google Shape;815;p8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057700" y="1870844"/>
              <a:ext cx="3525053" cy="25476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16" name="Google Shape;816;p85"/>
            <p:cNvSpPr txBox="1"/>
            <p:nvPr/>
          </p:nvSpPr>
          <p:spPr>
            <a:xfrm>
              <a:off x="5057700" y="1492738"/>
              <a:ext cx="3507600" cy="47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Bullet cluster</a:t>
              </a:r>
              <a:endParaRPr/>
            </a:p>
          </p:txBody>
        </p:sp>
        <p:sp>
          <p:nvSpPr>
            <p:cNvPr id="817" name="Google Shape;817;p85"/>
            <p:cNvSpPr txBox="1"/>
            <p:nvPr/>
          </p:nvSpPr>
          <p:spPr>
            <a:xfrm>
              <a:off x="5057700" y="4401210"/>
              <a:ext cx="3525000" cy="47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Dark matter        </a:t>
              </a:r>
              <a:r>
                <a:rPr lang="en-GB" sz="18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Visible matter</a:t>
              </a:r>
              <a:endParaRPr/>
            </a:p>
          </p:txBody>
        </p:sp>
      </p:grpSp>
      <p:pic>
        <p:nvPicPr>
          <p:cNvPr id="818" name="Google Shape;818;p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20300" y="25563"/>
            <a:ext cx="1054649" cy="1004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19" name="Google Shape;819;p85"/>
          <p:cNvGrpSpPr/>
          <p:nvPr/>
        </p:nvGrpSpPr>
        <p:grpSpPr>
          <a:xfrm>
            <a:off x="4637874" y="1957027"/>
            <a:ext cx="4046225" cy="2355148"/>
            <a:chOff x="4637874" y="1957027"/>
            <a:chExt cx="4046225" cy="2355148"/>
          </a:xfrm>
        </p:grpSpPr>
        <p:sp>
          <p:nvSpPr>
            <p:cNvPr id="820" name="Google Shape;820;p85"/>
            <p:cNvSpPr/>
            <p:nvPr/>
          </p:nvSpPr>
          <p:spPr>
            <a:xfrm>
              <a:off x="5210500" y="3394175"/>
              <a:ext cx="1962600" cy="918000"/>
            </a:xfrm>
            <a:prstGeom prst="ellipse">
              <a:avLst/>
            </a:prstGeom>
            <a:solidFill>
              <a:schemeClr val="l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21" name="Google Shape;821;p85"/>
            <p:cNvGrpSpPr/>
            <p:nvPr/>
          </p:nvGrpSpPr>
          <p:grpSpPr>
            <a:xfrm>
              <a:off x="4637874" y="1957027"/>
              <a:ext cx="4046225" cy="2120648"/>
              <a:chOff x="4637874" y="1957027"/>
              <a:chExt cx="4046225" cy="2120648"/>
            </a:xfrm>
          </p:grpSpPr>
          <p:pic>
            <p:nvPicPr>
              <p:cNvPr id="822" name="Google Shape;822;p85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2372"/>
              <a:stretch/>
            </p:blipFill>
            <p:spPr>
              <a:xfrm>
                <a:off x="4637874" y="1957027"/>
                <a:ext cx="4046225" cy="1429498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823" name="Google Shape;823;p85"/>
              <p:cNvCxnSpPr>
                <a:endCxn id="822" idx="1"/>
              </p:cNvCxnSpPr>
              <p:nvPr/>
            </p:nvCxnSpPr>
            <p:spPr>
              <a:xfrm rot="10800000">
                <a:off x="4637874" y="2671775"/>
                <a:ext cx="1585500" cy="722400"/>
              </a:xfrm>
              <a:prstGeom prst="curvedConnector3">
                <a:avLst>
                  <a:gd fmla="val 115019" name="adj1"/>
                </a:avLst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24" name="Google Shape;824;p85"/>
              <p:cNvSpPr txBox="1"/>
              <p:nvPr/>
            </p:nvSpPr>
            <p:spPr>
              <a:xfrm>
                <a:off x="5682350" y="3555375"/>
                <a:ext cx="1345200" cy="52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3000">
                    <a:solidFill>
                      <a:schemeClr val="dk1"/>
                    </a:solidFill>
                  </a:rPr>
                  <a:t>SPS</a:t>
                </a:r>
                <a:endParaRPr sz="3000">
                  <a:solidFill>
                    <a:schemeClr val="dk1"/>
                  </a:solidFill>
                </a:endParaRPr>
              </a:p>
            </p:txBody>
          </p:sp>
        </p:grpSp>
      </p:grpSp>
      <p:sp>
        <p:nvSpPr>
          <p:cNvPr id="825" name="Google Shape;825;p8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8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Cancer therapy</a:t>
            </a:r>
            <a:endParaRPr/>
          </a:p>
        </p:txBody>
      </p:sp>
      <p:sp>
        <p:nvSpPr>
          <p:cNvPr id="831" name="Google Shape;831;p86"/>
          <p:cNvSpPr txBox="1"/>
          <p:nvPr>
            <p:ph idx="1" type="body"/>
          </p:nvPr>
        </p:nvSpPr>
        <p:spPr>
          <a:xfrm>
            <a:off x="533400" y="994200"/>
            <a:ext cx="76521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/>
              <a:t>FLASH: A full session in in 100 ms?!</a:t>
            </a:r>
            <a:endParaRPr/>
          </a:p>
        </p:txBody>
      </p:sp>
      <p:grpSp>
        <p:nvGrpSpPr>
          <p:cNvPr id="832" name="Google Shape;832;p86"/>
          <p:cNvGrpSpPr/>
          <p:nvPr/>
        </p:nvGrpSpPr>
        <p:grpSpPr>
          <a:xfrm>
            <a:off x="779173" y="1799553"/>
            <a:ext cx="3034649" cy="2544204"/>
            <a:chOff x="71062" y="1767975"/>
            <a:chExt cx="2398363" cy="2314175"/>
          </a:xfrm>
        </p:grpSpPr>
        <p:pic>
          <p:nvPicPr>
            <p:cNvPr id="833" name="Google Shape;833;p8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1062" y="2135900"/>
              <a:ext cx="2216088" cy="1946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34" name="Google Shape;834;p86"/>
            <p:cNvSpPr txBox="1"/>
            <p:nvPr/>
          </p:nvSpPr>
          <p:spPr>
            <a:xfrm>
              <a:off x="212525" y="1767975"/>
              <a:ext cx="22569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sng" cap="none" strike="noStrike">
                  <a:solidFill>
                    <a:srgbClr val="5F5F5F"/>
                  </a:solidFill>
                  <a:latin typeface="Arial"/>
                  <a:ea typeface="Arial"/>
                  <a:cs typeface="Arial"/>
                  <a:sym typeface="Arial"/>
                  <a:hlinkClick r:id="rId4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Mini-pig</a:t>
              </a:r>
              <a:r>
                <a:rPr b="0" i="0" lang="en-GB" sz="1400" u="none" cap="none" strike="noStrike"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rPr>
                <a:t>, Vozenin et al </a:t>
              </a:r>
              <a:endParaRPr b="0" i="0" sz="1400" u="none" cap="none" strike="noStrike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5" name="Google Shape;835;p86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836" name="Google Shape;836;p86"/>
          <p:cNvGrpSpPr/>
          <p:nvPr/>
        </p:nvGrpSpPr>
        <p:grpSpPr>
          <a:xfrm>
            <a:off x="4826211" y="1623278"/>
            <a:ext cx="3771246" cy="2819929"/>
            <a:chOff x="1898257" y="2310878"/>
            <a:chExt cx="3041818" cy="2093022"/>
          </a:xfrm>
        </p:grpSpPr>
        <p:sp>
          <p:nvSpPr>
            <p:cNvPr id="837" name="Google Shape;837;p86"/>
            <p:cNvSpPr txBox="1"/>
            <p:nvPr/>
          </p:nvSpPr>
          <p:spPr>
            <a:xfrm>
              <a:off x="2683175" y="4134800"/>
              <a:ext cx="2256900" cy="26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Lausanne, S</a:t>
              </a:r>
              <a:r>
                <a:rPr lang="en-GB"/>
                <a:t>witzerland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38" name="Google Shape;838;p86"/>
            <p:cNvGrpSpPr/>
            <p:nvPr/>
          </p:nvGrpSpPr>
          <p:grpSpPr>
            <a:xfrm>
              <a:off x="1898257" y="2310878"/>
              <a:ext cx="2589421" cy="1773103"/>
              <a:chOff x="4926750" y="2158825"/>
              <a:chExt cx="3350700" cy="2205900"/>
            </a:xfrm>
          </p:grpSpPr>
          <p:pic>
            <p:nvPicPr>
              <p:cNvPr id="839" name="Google Shape;839;p86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926750" y="2158825"/>
                <a:ext cx="3350700" cy="22059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40" name="Google Shape;840;p86"/>
              <p:cNvSpPr/>
              <p:nvPr/>
            </p:nvSpPr>
            <p:spPr>
              <a:xfrm>
                <a:off x="4926750" y="3642900"/>
                <a:ext cx="897300" cy="721800"/>
              </a:xfrm>
              <a:prstGeom prst="rect">
                <a:avLst/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4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8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Cancer therapy (ii)</a:t>
            </a:r>
            <a:endParaRPr/>
          </a:p>
        </p:txBody>
      </p:sp>
      <p:sp>
        <p:nvSpPr>
          <p:cNvPr id="846" name="Google Shape;846;p87"/>
          <p:cNvSpPr txBox="1"/>
          <p:nvPr>
            <p:ph idx="1" type="body"/>
          </p:nvPr>
        </p:nvSpPr>
        <p:spPr>
          <a:xfrm>
            <a:off x="457200" y="1299000"/>
            <a:ext cx="3756300" cy="280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600"/>
              <a:t>Mixed beams: treatment with a Carbon beam while performing live diagnostics with He beam.</a:t>
            </a:r>
            <a:endParaRPr sz="2600"/>
          </a:p>
        </p:txBody>
      </p:sp>
      <p:pic>
        <p:nvPicPr>
          <p:cNvPr id="847" name="Google Shape;847;p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24248" y="994200"/>
            <a:ext cx="4568550" cy="3467150"/>
          </a:xfrm>
          <a:prstGeom prst="rect">
            <a:avLst/>
          </a:prstGeom>
          <a:noFill/>
          <a:ln>
            <a:noFill/>
          </a:ln>
        </p:spPr>
      </p:pic>
      <p:sp>
        <p:nvSpPr>
          <p:cNvPr id="848" name="Google Shape;848;p8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8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Other cool stuff</a:t>
            </a:r>
            <a:endParaRPr/>
          </a:p>
        </p:txBody>
      </p:sp>
      <p:sp>
        <p:nvSpPr>
          <p:cNvPr id="854" name="Google Shape;854;p88"/>
          <p:cNvSpPr txBox="1"/>
          <p:nvPr>
            <p:ph idx="1" type="body"/>
          </p:nvPr>
        </p:nvSpPr>
        <p:spPr>
          <a:xfrm>
            <a:off x="304800" y="1070400"/>
            <a:ext cx="40578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200"/>
              <a:t>Fuel-waste cleaning on ships</a:t>
            </a:r>
            <a:endParaRPr sz="2200"/>
          </a:p>
        </p:txBody>
      </p:sp>
      <p:pic>
        <p:nvPicPr>
          <p:cNvPr id="855" name="Google Shape;855;p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6400" y="1699499"/>
            <a:ext cx="3435300" cy="2576475"/>
          </a:xfrm>
          <a:prstGeom prst="rect">
            <a:avLst/>
          </a:prstGeom>
          <a:noFill/>
          <a:ln>
            <a:noFill/>
          </a:ln>
        </p:spPr>
      </p:pic>
      <p:sp>
        <p:nvSpPr>
          <p:cNvPr id="856" name="Google Shape;856;p88"/>
          <p:cNvSpPr txBox="1"/>
          <p:nvPr>
            <p:ph idx="1" type="body"/>
          </p:nvPr>
        </p:nvSpPr>
        <p:spPr>
          <a:xfrm>
            <a:off x="5105400" y="1070400"/>
            <a:ext cx="34353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200"/>
              <a:t>Perfecting ice-cream crystallization</a:t>
            </a:r>
            <a:endParaRPr sz="2200"/>
          </a:p>
        </p:txBody>
      </p:sp>
      <p:pic>
        <p:nvPicPr>
          <p:cNvPr id="857" name="Google Shape;857;p8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43625" y="1805025"/>
            <a:ext cx="1450962" cy="2576475"/>
          </a:xfrm>
          <a:prstGeom prst="rect">
            <a:avLst/>
          </a:prstGeom>
          <a:noFill/>
          <a:ln>
            <a:noFill/>
          </a:ln>
        </p:spPr>
      </p:pic>
      <p:sp>
        <p:nvSpPr>
          <p:cNvPr id="858" name="Google Shape;858;p88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2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89"/>
          <p:cNvSpPr txBox="1"/>
          <p:nvPr>
            <p:ph type="title"/>
          </p:nvPr>
        </p:nvSpPr>
        <p:spPr>
          <a:xfrm>
            <a:off x="457200" y="2003925"/>
            <a:ext cx="51174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Thank you :)</a:t>
            </a:r>
            <a:endParaRPr/>
          </a:p>
        </p:txBody>
      </p:sp>
      <p:sp>
        <p:nvSpPr>
          <p:cNvPr id="864" name="Google Shape;864;p89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8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9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70" name="Google Shape;870;p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228600"/>
            <a:ext cx="8839202" cy="3899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9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Colliders, LHC</a:t>
            </a:r>
            <a:endParaRPr/>
          </a:p>
        </p:txBody>
      </p:sp>
      <p:sp>
        <p:nvSpPr>
          <p:cNvPr id="876" name="Google Shape;876;p91"/>
          <p:cNvSpPr txBox="1"/>
          <p:nvPr>
            <p:ph idx="1" type="body"/>
          </p:nvPr>
        </p:nvSpPr>
        <p:spPr>
          <a:xfrm>
            <a:off x="457200" y="994203"/>
            <a:ext cx="8229600" cy="15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/>
              <a:t>The most powerful accelerator ever created: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27 km in circumference, 100m underground.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3e14 protons circulate at 7 TeV (comparable to an Airbus a380 at 100 km/h).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1232 dipoles produce a magnetic field of 8.3 T with superconducting cables cooled to 1.9 K (colder than outer space) with a current of 11,800 Amperes!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Vacuum comparable to that of the Moon, in a volume the size of a cathedral.</a:t>
            </a:r>
            <a:endParaRPr sz="1500"/>
          </a:p>
        </p:txBody>
      </p:sp>
      <p:pic>
        <p:nvPicPr>
          <p:cNvPr id="877" name="Google Shape;877;p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2490300"/>
            <a:ext cx="2938350" cy="189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8" name="Google Shape;878;p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24350" y="2645600"/>
            <a:ext cx="2203300" cy="1617100"/>
          </a:xfrm>
          <a:prstGeom prst="rect">
            <a:avLst/>
          </a:prstGeom>
          <a:noFill/>
          <a:ln>
            <a:noFill/>
          </a:ln>
        </p:spPr>
      </p:pic>
      <p:sp>
        <p:nvSpPr>
          <p:cNvPr id="879" name="Google Shape;879;p9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9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85" name="Google Shape;885;p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0"/>
            <a:ext cx="8728899" cy="4462462"/>
          </a:xfrm>
          <a:prstGeom prst="rect">
            <a:avLst/>
          </a:prstGeom>
          <a:noFill/>
          <a:ln>
            <a:noFill/>
          </a:ln>
        </p:spPr>
      </p:pic>
      <p:sp>
        <p:nvSpPr>
          <p:cNvPr id="886" name="Google Shape;886;p92"/>
          <p:cNvSpPr txBox="1"/>
          <p:nvPr/>
        </p:nvSpPr>
        <p:spPr>
          <a:xfrm>
            <a:off x="7361900" y="4053150"/>
            <a:ext cx="1750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Isabel Bejar Alonso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What for?</a:t>
            </a:r>
            <a:endParaRPr/>
          </a:p>
        </p:txBody>
      </p:sp>
      <p:pic>
        <p:nvPicPr>
          <p:cNvPr id="266" name="Google Shape;266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979325"/>
            <a:ext cx="6934075" cy="3402175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48"/>
          <p:cNvSpPr txBox="1"/>
          <p:nvPr/>
        </p:nvSpPr>
        <p:spPr>
          <a:xfrm>
            <a:off x="509875" y="1088425"/>
            <a:ext cx="4191300" cy="4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>
                <a:solidFill>
                  <a:schemeClr val="dk1"/>
                </a:solidFill>
              </a:rPr>
              <a:t>More than 30k particle accelerators in use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48"/>
          <p:cNvSpPr txBox="1"/>
          <p:nvPr/>
        </p:nvSpPr>
        <p:spPr>
          <a:xfrm>
            <a:off x="916200" y="4112325"/>
            <a:ext cx="8280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ref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48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Fundamental physics</a:t>
            </a:r>
            <a:endParaRPr/>
          </a:p>
        </p:txBody>
      </p:sp>
      <p:sp>
        <p:nvSpPr>
          <p:cNvPr id="275" name="Google Shape;275;p49"/>
          <p:cNvSpPr txBox="1"/>
          <p:nvPr>
            <p:ph idx="1" type="body"/>
          </p:nvPr>
        </p:nvSpPr>
        <p:spPr>
          <a:xfrm>
            <a:off x="457200" y="765602"/>
            <a:ext cx="8229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sz="2000"/>
              <a:t>25 Nobel prizes with direct contributions from accelerators</a:t>
            </a:r>
            <a:endParaRPr sz="2000"/>
          </a:p>
        </p:txBody>
      </p:sp>
      <p:pic>
        <p:nvPicPr>
          <p:cNvPr id="276" name="Google Shape;276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8925" y="1123513"/>
            <a:ext cx="7513926" cy="3051925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49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8" name="Google Shape;278;p49"/>
          <p:cNvSpPr txBox="1"/>
          <p:nvPr/>
        </p:nvSpPr>
        <p:spPr>
          <a:xfrm>
            <a:off x="586250" y="4128000"/>
            <a:ext cx="76830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</a:rPr>
              <a:t>2013, François Englert and Peter W. H iggs "for the theoretical discovery of the Higgs mechanism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Google Shape;283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80176" y="1194750"/>
            <a:ext cx="4163549" cy="288195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5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Cancer therapy</a:t>
            </a:r>
            <a:endParaRPr/>
          </a:p>
        </p:txBody>
      </p:sp>
      <p:sp>
        <p:nvSpPr>
          <p:cNvPr id="285" name="Google Shape;285;p50"/>
          <p:cNvSpPr txBox="1"/>
          <p:nvPr>
            <p:ph idx="1" type="body"/>
          </p:nvPr>
        </p:nvSpPr>
        <p:spPr>
          <a:xfrm>
            <a:off x="457200" y="1146600"/>
            <a:ext cx="4482000" cy="29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Cancer is the second most common cause of death.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Accelerators employed for photon (radiotherapy), electron and proton treatments.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Proton therapy allows cellular damage to be confined to the tumor area, unlike conventional radiotherapy.</a:t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CERN collaborates with treatment centers (e.g. CNAO–MedAustron) and develops new designs (NIMMS).</a:t>
            </a:r>
            <a:endParaRPr sz="17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900"/>
          </a:p>
        </p:txBody>
      </p:sp>
      <p:grpSp>
        <p:nvGrpSpPr>
          <p:cNvPr id="286" name="Google Shape;286;p50"/>
          <p:cNvGrpSpPr/>
          <p:nvPr/>
        </p:nvGrpSpPr>
        <p:grpSpPr>
          <a:xfrm>
            <a:off x="7520725" y="795800"/>
            <a:ext cx="1635000" cy="3373925"/>
            <a:chOff x="7520725" y="795800"/>
            <a:chExt cx="1635000" cy="3373925"/>
          </a:xfrm>
        </p:grpSpPr>
        <p:sp>
          <p:nvSpPr>
            <p:cNvPr id="287" name="Google Shape;287;p50"/>
            <p:cNvSpPr/>
            <p:nvPr/>
          </p:nvSpPr>
          <p:spPr>
            <a:xfrm>
              <a:off x="7638475" y="1075225"/>
              <a:ext cx="598200" cy="3094500"/>
            </a:xfrm>
            <a:prstGeom prst="rect">
              <a:avLst/>
            </a:prstGeom>
            <a:noFill/>
            <a:ln cap="flat" cmpd="sng" w="19050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50"/>
            <p:cNvSpPr txBox="1"/>
            <p:nvPr/>
          </p:nvSpPr>
          <p:spPr>
            <a:xfrm>
              <a:off x="7520725" y="795800"/>
              <a:ext cx="16350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/>
                <a:t>Deep tumour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9" name="Google Shape;289;p5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51"/>
          <p:cNvSpPr txBox="1"/>
          <p:nvPr>
            <p:ph type="title"/>
          </p:nvPr>
        </p:nvSpPr>
        <p:spPr>
          <a:xfrm>
            <a:off x="457200" y="989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en-GB"/>
              <a:t>Space travel</a:t>
            </a:r>
            <a:endParaRPr/>
          </a:p>
        </p:txBody>
      </p:sp>
      <p:sp>
        <p:nvSpPr>
          <p:cNvPr id="295" name="Google Shape;295;p51"/>
          <p:cNvSpPr txBox="1"/>
          <p:nvPr>
            <p:ph idx="1" type="body"/>
          </p:nvPr>
        </p:nvSpPr>
        <p:spPr>
          <a:xfrm>
            <a:off x="457200" y="895550"/>
            <a:ext cx="5635200" cy="15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In satellites, aircraft, and spacecraft, cosmic rays can damage electronic components.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We can use accelerators to simulate these conditions.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 sz="1600"/>
              <a:t>At CERN, the PS extracts a lead beam to the East Area (HEARTS–CHIMERA).</a:t>
            </a:r>
            <a:endParaRPr sz="1600"/>
          </a:p>
        </p:txBody>
      </p:sp>
      <p:pic>
        <p:nvPicPr>
          <p:cNvPr id="296" name="Google Shape;296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2478025"/>
            <a:ext cx="1943800" cy="194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88000" y="874577"/>
            <a:ext cx="2448500" cy="33695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8" name="Google Shape;298;p51"/>
          <p:cNvGrpSpPr/>
          <p:nvPr/>
        </p:nvGrpSpPr>
        <p:grpSpPr>
          <a:xfrm>
            <a:off x="3842897" y="2416823"/>
            <a:ext cx="1714351" cy="2022086"/>
            <a:chOff x="3538150" y="1818675"/>
            <a:chExt cx="2221525" cy="2620300"/>
          </a:xfrm>
        </p:grpSpPr>
        <p:pic>
          <p:nvPicPr>
            <p:cNvPr id="299" name="Google Shape;299;p5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538150" y="2780975"/>
              <a:ext cx="1884100" cy="16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0" name="Google Shape;300;p5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663550" y="1818675"/>
              <a:ext cx="2096125" cy="20961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1" name="Google Shape;301;p5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5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Light sources</a:t>
            </a:r>
            <a:endParaRPr/>
          </a:p>
        </p:txBody>
      </p:sp>
      <p:sp>
        <p:nvSpPr>
          <p:cNvPr id="307" name="Google Shape;307;p52"/>
          <p:cNvSpPr txBox="1"/>
          <p:nvPr>
            <p:ph idx="1" type="body"/>
          </p:nvPr>
        </p:nvSpPr>
        <p:spPr>
          <a:xfrm>
            <a:off x="457200" y="994199"/>
            <a:ext cx="8229600" cy="849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300"/>
              <a:t>Electron accelerators used to produce intense pulses of X-ray light, serving as microscopes “on steroids”.</a:t>
            </a:r>
            <a:endParaRPr sz="2300"/>
          </a:p>
        </p:txBody>
      </p:sp>
      <p:pic>
        <p:nvPicPr>
          <p:cNvPr id="308" name="Google Shape;308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2625" y="1956975"/>
            <a:ext cx="5633239" cy="22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5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