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6" r:id="rId2"/>
    <p:sldId id="299" r:id="rId3"/>
    <p:sldId id="301" r:id="rId4"/>
    <p:sldId id="302" r:id="rId5"/>
    <p:sldId id="306" r:id="rId6"/>
    <p:sldId id="307" r:id="rId7"/>
    <p:sldId id="308" r:id="rId8"/>
    <p:sldId id="314" r:id="rId9"/>
    <p:sldId id="313" r:id="rId10"/>
    <p:sldId id="303" r:id="rId11"/>
    <p:sldId id="304" r:id="rId12"/>
    <p:sldId id="300" r:id="rId13"/>
    <p:sldId id="310" r:id="rId14"/>
    <p:sldId id="312" r:id="rId15"/>
    <p:sldId id="28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87712" autoAdjust="0"/>
  </p:normalViewPr>
  <p:slideViewPr>
    <p:cSldViewPr snapToGrid="0" snapToObjects="1">
      <p:cViewPr varScale="1">
        <p:scale>
          <a:sx n="90" d="100"/>
          <a:sy n="90" d="100"/>
        </p:scale>
        <p:origin x="326" y="5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31T08:38:52.819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 1,'3672'1559,"-3661"-1555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31T08:39:19.408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 3865,'2135'-3851,"-2128"3837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31T08:39:38.252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2668 0,'-2654'2228,"2640"-2217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31T08:39:44.001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 1222,'1049'-1208,"-1037"1195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31T08:39:58.473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1286 1706,'-1273'-1689,"1261"1672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/>
              <a:t>skriver</a:t>
            </a:r>
            <a:r>
              <a:rPr lang="en-GB" dirty="0"/>
              <a:t> master om </a:t>
            </a:r>
            <a:r>
              <a:rPr lang="en-GB" dirty="0" err="1"/>
              <a:t>noe</a:t>
            </a:r>
            <a:r>
              <a:rPr lang="en-GB" dirty="0"/>
              <a:t> </a:t>
            </a:r>
            <a:r>
              <a:rPr lang="en-GB" dirty="0" err="1"/>
              <a:t>annet</a:t>
            </a:r>
            <a:r>
              <a:rPr lang="en-GB" dirty="0"/>
              <a:t> – aka det er </a:t>
            </a:r>
            <a:r>
              <a:rPr lang="en-GB" dirty="0" err="1"/>
              <a:t>ikke</a:t>
            </a:r>
            <a:r>
              <a:rPr lang="en-GB" dirty="0"/>
              <a:t> et must med relevant </a:t>
            </a:r>
            <a:r>
              <a:rPr lang="en-GB" dirty="0" err="1"/>
              <a:t>spesialisering</a:t>
            </a:r>
            <a:r>
              <a:rPr lang="en-GB" dirty="0"/>
              <a:t> </a:t>
            </a:r>
            <a:r>
              <a:rPr lang="en-GB" dirty="0" err="1"/>
              <a:t>på</a:t>
            </a:r>
            <a:r>
              <a:rPr lang="en-GB" dirty="0"/>
              <a:t> </a:t>
            </a:r>
            <a:r>
              <a:rPr lang="en-GB" dirty="0" err="1"/>
              <a:t>studiet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66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Sykkel eller Shuttle fra main site</a:t>
            </a:r>
          </a:p>
          <a:p>
            <a:r>
              <a:rPr lang="nb-NO" dirty="0"/>
              <a:t>40 min til jobb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42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/>
              <a:t>dR/dt = no. of events per second, sigma = cross section.</a:t>
            </a:r>
          </a:p>
          <a:p>
            <a:r>
              <a:rPr lang="nb-NO" dirty="0"/>
              <a:t>Physics results tied to amount of data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60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 remote alignment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17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nb-NO" dirty="0"/>
              <a:t>Automatiserer prosesser tilhørende FRAS: </a:t>
            </a:r>
          </a:p>
          <a:p>
            <a:pPr marL="171450" indent="-171450">
              <a:buFontTx/>
              <a:buChar char="-"/>
            </a:pPr>
            <a:r>
              <a:rPr lang="nb-NO" dirty="0"/>
              <a:t>Lager konfigurasjonsfiler vha python</a:t>
            </a:r>
          </a:p>
          <a:p>
            <a:pPr marL="171450" indent="-171450">
              <a:buFontTx/>
              <a:buChar char="-"/>
            </a:pPr>
            <a:r>
              <a:rPr lang="nb-NO" dirty="0"/>
              <a:t>Modifiserer eksisterende verktøy for å fungere i pipeline</a:t>
            </a:r>
            <a:r>
              <a:rPr lang="en-GB" dirty="0"/>
              <a:t>s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0" indent="0">
              <a:buFontTx/>
              <a:buNone/>
            </a:pPr>
            <a:r>
              <a:rPr lang="en-GB" dirty="0"/>
              <a:t>Master:</a:t>
            </a:r>
          </a:p>
          <a:p>
            <a:pPr marL="171450" indent="-171450">
              <a:buFontTx/>
              <a:buChar char="-"/>
            </a:pPr>
            <a:r>
              <a:rPr lang="en-GB" dirty="0"/>
              <a:t>Forward kinematic simulation</a:t>
            </a:r>
            <a:endParaRPr lang="nb-NO" dirty="0"/>
          </a:p>
          <a:p>
            <a:pPr marL="171450" indent="-171450">
              <a:buFontTx/>
              <a:buChar char="-"/>
            </a:pPr>
            <a:r>
              <a:rPr lang="nb-NO" dirty="0"/>
              <a:t>Gitt sensorverdier i nominell posisjon, hvilke sensorverdier får vi hvis vi roterer systemet X mengde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85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="1" dirty="0"/>
              <a:t>Absolutt</a:t>
            </a:r>
            <a:r>
              <a:rPr lang="nb-NO" dirty="0"/>
              <a:t> måling = uten behov for sammenligning med en referanse eller kalibrering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28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9 April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9 April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customXml" Target="../ink/ink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.xml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openxmlformats.org/officeDocument/2006/relationships/customXml" Target="../ink/ink4.xml"/><Relationship Id="rId4" Type="http://schemas.openxmlformats.org/officeDocument/2006/relationships/customXml" Target="../ink/ink1.xml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Teknisk</a:t>
            </a:r>
            <a:r>
              <a:rPr lang="en-US" dirty="0"/>
              <a:t> Student </a:t>
            </a:r>
            <a:r>
              <a:rPr lang="en-US" dirty="0" err="1"/>
              <a:t>på</a:t>
            </a:r>
            <a:r>
              <a:rPr lang="en-US" dirty="0"/>
              <a:t> CERN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Anja </a:t>
            </a:r>
            <a:r>
              <a:rPr lang="en-GB" dirty="0" err="1"/>
              <a:t>Våge</a:t>
            </a:r>
            <a:r>
              <a:rPr lang="en-GB" dirty="0"/>
              <a:t> Burtonwood</a:t>
            </a:r>
          </a:p>
          <a:p>
            <a:r>
              <a:rPr lang="en-GB" b="0" dirty="0"/>
              <a:t>10.04.2025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5B338-0FF9-9560-4D29-9C4A66B11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Min jobb på CERN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01BD2-0801-58FD-5888-0ABFA429DD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Nå: Jobbe med ingeniørverktøy til FRAS-systemet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b-NO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Masteroppgave (mai – nov.) 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Simulere sensorverdier for å validere konfigurasjon og sikkerhetssystemer, og generere test-cases. </a:t>
            </a:r>
          </a:p>
          <a:p>
            <a:pPr marL="990900" lvl="2" indent="-342900"/>
            <a:r>
              <a:rPr lang="nb-NO" dirty="0"/>
              <a:t>Lage Python simulator</a:t>
            </a:r>
          </a:p>
          <a:p>
            <a:pPr marL="990900" lvl="2" indent="-342900"/>
            <a:r>
              <a:rPr lang="nb-NO" dirty="0"/>
              <a:t>Koordinat-transformasjoner (ModSim)</a:t>
            </a:r>
          </a:p>
          <a:p>
            <a:pPr marL="990900" lvl="2" indent="-342900"/>
            <a:r>
              <a:rPr lang="nb-NO" dirty="0"/>
              <a:t>Generell forståelse av sensorene og systemet</a:t>
            </a:r>
          </a:p>
          <a:p>
            <a:endParaRPr lang="nb-NO" dirty="0"/>
          </a:p>
          <a:p>
            <a:endParaRPr lang="nb-NO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B8974-FF75-8426-7A76-9D6B469FE5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071FA9-42A7-76B0-EA3B-4432F16AB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542" y="1439335"/>
            <a:ext cx="5638000" cy="3561730"/>
          </a:xfrm>
          <a:prstGeom prst="rect">
            <a:avLst/>
          </a:prstGeom>
        </p:spPr>
      </p:pic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5AE56D5D-B9D6-DA70-64FF-48A922ED55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</p:spTree>
    <p:extLst>
      <p:ext uri="{BB962C8B-B14F-4D97-AF65-F5344CB8AC3E}">
        <p14:creationId xmlns:p14="http://schemas.microsoft.com/office/powerpoint/2010/main" val="2579833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BC0F2-11B2-EDB1-25BC-5B6BB155A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174951" cy="1065742"/>
          </a:xfrm>
        </p:spPr>
        <p:txBody>
          <a:bodyPr/>
          <a:lstStyle/>
          <a:p>
            <a:r>
              <a:rPr lang="en-CH" dirty="0"/>
              <a:t>Frequency Scanning Interferometry</a:t>
            </a:r>
            <a:r>
              <a:rPr lang="nb-NO" dirty="0"/>
              <a:t> (FSI)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82C6E-0E1E-A82B-2DBA-1628DF76C2C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Ny måleteknikk som kun brukes på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Basert på interferometri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i="1" dirty="0"/>
              <a:t>Absolutt</a:t>
            </a:r>
            <a:r>
              <a:rPr lang="nb-NO" dirty="0"/>
              <a:t> måling av distanse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Trenger ikke kalibrering – direkte sammenheng mellom avlest spekter og distanse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Finner distanse ved å telle antall striper i interferensmønsteret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(+ litt andre ting)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ABEB88-D5F1-B12A-8F1F-6AD87105C30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9B18F9-5199-2ADE-4C1F-43CBDF33030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DD7E825-6F2C-617E-2E08-72311881B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007" y="1782840"/>
            <a:ext cx="5982625" cy="361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059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E8F139-ECCD-5ED8-7B5E-2EE77E781B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/>
              <a:t>Generelt</a:t>
            </a:r>
          </a:p>
          <a:p>
            <a:pPr lvl="1"/>
            <a:r>
              <a:rPr lang="nb-NO" dirty="0"/>
              <a:t>3 søknadsrunder i året</a:t>
            </a:r>
          </a:p>
          <a:p>
            <a:pPr lvl="1"/>
            <a:r>
              <a:rPr lang="nb-NO" dirty="0"/>
              <a:t>4-12 måneder (+ evt. utvidelse)</a:t>
            </a:r>
          </a:p>
          <a:p>
            <a:pPr lvl="1"/>
            <a:r>
              <a:rPr lang="nb-NO" dirty="0"/>
              <a:t>Vanlig å ta fri fra studiet</a:t>
            </a:r>
          </a:p>
          <a:p>
            <a:pPr lvl="1"/>
            <a:r>
              <a:rPr lang="nb-NO" dirty="0"/>
              <a:t>Kan også skrive prosjekt/master (evt. ta fag remote)</a:t>
            </a:r>
          </a:p>
          <a:p>
            <a:pPr lvl="1"/>
            <a:r>
              <a:rPr lang="nb-NO" dirty="0"/>
              <a:t>Månedlig stipend</a:t>
            </a:r>
          </a:p>
          <a:p>
            <a:r>
              <a:rPr lang="nb-NO" dirty="0"/>
              <a:t>Søknadsprosess:</a:t>
            </a:r>
          </a:p>
          <a:p>
            <a:pPr marL="366712" lvl="1" indent="0">
              <a:buNone/>
            </a:pPr>
            <a:r>
              <a:rPr lang="nb-NO" dirty="0"/>
              <a:t>1. Sende inn </a:t>
            </a:r>
            <a:r>
              <a:rPr lang="en-US" dirty="0"/>
              <a:t>CV, </a:t>
            </a:r>
            <a:r>
              <a:rPr lang="en-US" dirty="0" err="1"/>
              <a:t>søknad</a:t>
            </a:r>
            <a:r>
              <a:rPr lang="en-US" dirty="0"/>
              <a:t>, </a:t>
            </a:r>
            <a:r>
              <a:rPr lang="en-US" dirty="0" err="1"/>
              <a:t>og</a:t>
            </a:r>
            <a:r>
              <a:rPr lang="en-US" dirty="0"/>
              <a:t> </a:t>
            </a:r>
            <a:r>
              <a:rPr lang="en-US" dirty="0" err="1"/>
              <a:t>referansebrev</a:t>
            </a:r>
            <a:endParaRPr lang="nb-NO" dirty="0"/>
          </a:p>
          <a:p>
            <a:pPr marL="366712" lvl="1" indent="0">
              <a:buNone/>
            </a:pPr>
            <a:r>
              <a:rPr lang="nb-NO" dirty="0"/>
              <a:t>2. Asynkront digitalt intervju</a:t>
            </a:r>
          </a:p>
          <a:p>
            <a:pPr marL="366712" lvl="1" indent="0">
              <a:buNone/>
            </a:pPr>
            <a:r>
              <a:rPr lang="nb-NO" dirty="0"/>
              <a:t>3. Stillingsansvarlige kontakter deg</a:t>
            </a:r>
          </a:p>
          <a:p>
            <a:pPr marL="366712" lvl="1" indent="0">
              <a:buNone/>
            </a:pPr>
            <a:r>
              <a:rPr lang="nb-NO" dirty="0"/>
              <a:t>4. Intervju(er)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38F25D-9F36-E4E6-7886-0C38A40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Student Position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0CBADE-C003-B95F-F191-E7CAB2416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105F1-79FE-70FD-A412-B77A8B4D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587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72B4A-A602-DF16-F8DC-9078455F6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Hvorfor CERN?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1F66A-AFC6-A365-92D3-F8C2CEA72C1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Meningsfullt arbeid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Ser bra ut på CVen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Internasjonalt miljø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Geografi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Ski, fjell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Bra togforbindelser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God </a:t>
            </a:r>
            <a:r>
              <a:rPr lang="en-GB" dirty="0" err="1"/>
              <a:t>kompensasjon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Møte</a:t>
            </a:r>
            <a:r>
              <a:rPr lang="en-GB" dirty="0"/>
              <a:t> masse nye folk!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19C3C-1530-3BD8-44D1-AAF468958F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3706A-194F-7457-72A7-0F0C5C56B8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5" name="Picture Placeholder 14" descr="A cat with a cat head&#10;&#10;AI-generated content may be incorrect.">
            <a:extLst>
              <a:ext uri="{FF2B5EF4-FFF2-40B4-BE49-F238E27FC236}">
                <a16:creationId xmlns:a16="http://schemas.microsoft.com/office/drawing/2014/main" id="{0D2BED43-9274-0CCF-C53F-E50EDC78AD2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7105" b="17105"/>
          <a:stretch>
            <a:fillRect/>
          </a:stretch>
        </p:blipFill>
        <p:spPr>
          <a:xfrm>
            <a:off x="8080400" y="3975145"/>
            <a:ext cx="3708400" cy="2232025"/>
          </a:xfrm>
        </p:spPr>
      </p:pic>
      <p:pic>
        <p:nvPicPr>
          <p:cNvPr id="4100" name="Picture 4" descr="Vallée Blanche avec un guide de Chamonix Mont Blanc, ski sur les plus  belles pistes et hors pistes | Chamonix Ski Guide">
            <a:extLst>
              <a:ext uri="{FF2B5EF4-FFF2-40B4-BE49-F238E27FC236}">
                <a16:creationId xmlns:a16="http://schemas.microsoft.com/office/drawing/2014/main" id="{3648A2B0-5027-060E-F375-CCCC57E70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5614" y="1523064"/>
            <a:ext cx="3673475" cy="228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No alternative text description for this image">
            <a:extLst>
              <a:ext uri="{FF2B5EF4-FFF2-40B4-BE49-F238E27FC236}">
                <a16:creationId xmlns:a16="http://schemas.microsoft.com/office/drawing/2014/main" id="{270F7469-55E4-4FCA-C09B-7FC59A65B6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1489" y="2284036"/>
            <a:ext cx="3295312" cy="3295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2494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C46F0-E82B-3240-A99E-99FBE690A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Spørsmål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730ED3-9F0E-90E6-0B4C-A5BF5B05E1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  <a:p>
            <a:r>
              <a:rPr lang="nb-NO" dirty="0"/>
              <a:t>aburtonw@cern.ch</a:t>
            </a:r>
          </a:p>
          <a:p>
            <a:r>
              <a:rPr lang="nb-NO" dirty="0"/>
              <a:t>anjavb@stud.ntnu.no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F8C2E-D8A6-805F-B951-34E1EFCD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976891-C28B-4AB9-65FE-5E453587C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261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A2BECE-D053-C2E1-E427-E633C2FD1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  <a:p>
            <a:r>
              <a:rPr lang="nb-NO" dirty="0"/>
              <a:t>HL-LHC &amp; LS3</a:t>
            </a:r>
          </a:p>
          <a:p>
            <a:r>
              <a:rPr lang="nb-NO" dirty="0"/>
              <a:t>FRAS</a:t>
            </a:r>
          </a:p>
          <a:p>
            <a:r>
              <a:rPr lang="nb-NO" dirty="0"/>
              <a:t>Min jobb/master</a:t>
            </a:r>
          </a:p>
          <a:p>
            <a:r>
              <a:rPr lang="nb-NO" dirty="0"/>
              <a:t>Hvorfor CERN?</a:t>
            </a:r>
          </a:p>
          <a:p>
            <a:r>
              <a:rPr lang="nb-NO" dirty="0"/>
              <a:t>Teknisk Student Stilling</a:t>
            </a:r>
          </a:p>
          <a:p>
            <a:r>
              <a:rPr lang="en-GB" dirty="0" err="1"/>
              <a:t>Spørsmål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80D642-0C53-F388-88EF-BEF5D12F3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Innhold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9FEDC6-E943-AF9F-2338-20B3502BC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5FC29C4-1EA8-84CF-EDD5-A04966F32CF5}"/>
              </a:ext>
            </a:extLst>
          </p:cNvPr>
          <p:cNvSpPr txBox="1">
            <a:spLocks/>
          </p:cNvSpPr>
          <p:nvPr/>
        </p:nvSpPr>
        <p:spPr>
          <a:xfrm>
            <a:off x="1046114" y="6424993"/>
            <a:ext cx="6787386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50" dirty="0"/>
              <a:t>Anja </a:t>
            </a:r>
            <a:r>
              <a:rPr lang="en-US" sz="850" dirty="0" err="1"/>
              <a:t>Våge</a:t>
            </a:r>
            <a:r>
              <a:rPr lang="en-US" sz="850" dirty="0"/>
              <a:t> Burtonwood | </a:t>
            </a:r>
            <a:r>
              <a:rPr lang="en-US" sz="850" dirty="0" err="1"/>
              <a:t>Teknisk</a:t>
            </a:r>
            <a:r>
              <a:rPr lang="en-US" sz="850" dirty="0"/>
              <a:t> Student</a:t>
            </a:r>
          </a:p>
        </p:txBody>
      </p:sp>
    </p:spTree>
    <p:extLst>
      <p:ext uri="{BB962C8B-B14F-4D97-AF65-F5344CB8AC3E}">
        <p14:creationId xmlns:p14="http://schemas.microsoft.com/office/powerpoint/2010/main" val="715045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81DBC-E958-551A-8109-D65C1C85F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Litt om meg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9CCE9-3690-E629-4423-B5EB0B0AB4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6457047" cy="46021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24 år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5. klasse</a:t>
            </a:r>
            <a:r>
              <a:rPr lang="en-GB" dirty="0"/>
              <a:t> </a:t>
            </a:r>
            <a:r>
              <a:rPr lang="en-GB" dirty="0" err="1"/>
              <a:t>kybernetikk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 err="1"/>
              <a:t>Navigasjon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fart</a:t>
            </a:r>
            <a:r>
              <a:rPr lang="nb-NO" dirty="0"/>
              <a:t>øysstyring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Jobber som teknisk student og skriver master på CERN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Siden 1. mars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7D57A2-A82D-A895-9DDD-6A1F0F8F194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9B9F3EB6-FAB6-76D5-39CA-B0AED4F6C32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pic>
        <p:nvPicPr>
          <p:cNvPr id="14" name="Picture 13" descr="A person smiling at the camera&#10;&#10;AI-generated content may be incorrect.">
            <a:extLst>
              <a:ext uri="{FF2B5EF4-FFF2-40B4-BE49-F238E27FC236}">
                <a16:creationId xmlns:a16="http://schemas.microsoft.com/office/drawing/2014/main" id="{4DE3A5EE-551B-EED2-D797-92E156025B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5034" y="634600"/>
            <a:ext cx="4191600" cy="558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684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DFB9517-6130-30DD-FD2D-5675B5EE9734}"/>
              </a:ext>
            </a:extLst>
          </p:cNvPr>
          <p:cNvCxnSpPr>
            <a:cxnSpLocks/>
            <a:stCxn id="18" idx="0"/>
            <a:endCxn id="23" idx="4"/>
          </p:cNvCxnSpPr>
          <p:nvPr/>
        </p:nvCxnSpPr>
        <p:spPr>
          <a:xfrm flipV="1">
            <a:off x="6096000" y="2602829"/>
            <a:ext cx="3996015" cy="42253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2D23D7F-2F0F-F69A-6FA0-E9EE5F2FDD3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4D9804F1-D64D-F7CA-BFB3-EDD91850D453}"/>
              </a:ext>
            </a:extLst>
          </p:cNvPr>
          <p:cNvSpPr txBox="1">
            <a:spLocks/>
          </p:cNvSpPr>
          <p:nvPr/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Anja Våge Burtonwood | Teknisk Student</a:t>
            </a:r>
            <a:endParaRPr lang="en-US" dirty="0"/>
          </a:p>
        </p:txBody>
      </p:sp>
      <p:pic>
        <p:nvPicPr>
          <p:cNvPr id="12" name="Picture 11" descr="A blue rectangular sign with white text&#10;&#10;AI-generated content may be incorrect.">
            <a:extLst>
              <a:ext uri="{FF2B5EF4-FFF2-40B4-BE49-F238E27FC236}">
                <a16:creationId xmlns:a16="http://schemas.microsoft.com/office/drawing/2014/main" id="{78810EEB-1D8A-14D1-3B1C-479439461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75" y="247665"/>
            <a:ext cx="11714922" cy="2327694"/>
          </a:xfrm>
          <a:prstGeom prst="rect">
            <a:avLst/>
          </a:prstGeom>
        </p:spPr>
      </p:pic>
      <p:pic>
        <p:nvPicPr>
          <p:cNvPr id="18" name="Picture 17" descr="A diagram of a company&#10;&#10;AI-generated content may be incorrect.">
            <a:extLst>
              <a:ext uri="{FF2B5EF4-FFF2-40B4-BE49-F238E27FC236}">
                <a16:creationId xmlns:a16="http://schemas.microsoft.com/office/drawing/2014/main" id="{A9EC9C49-C717-21D4-C945-E0C0A9A1E9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4333"/>
          <a:stretch/>
        </p:blipFill>
        <p:spPr>
          <a:xfrm>
            <a:off x="2765832" y="3025360"/>
            <a:ext cx="6660336" cy="3399633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E2E95CD-0633-BA3C-D12F-D233877B2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58413" y="3517486"/>
            <a:ext cx="1194358" cy="47753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Section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848A80-2E67-8A0B-FD6E-31BBD132A51C}"/>
              </a:ext>
            </a:extLst>
          </p:cNvPr>
          <p:cNvSpPr/>
          <p:nvPr/>
        </p:nvSpPr>
        <p:spPr>
          <a:xfrm>
            <a:off x="2717295" y="3208596"/>
            <a:ext cx="1250238" cy="9803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CB91DE3-8FA4-062A-CE94-1901CDDC0EEB}"/>
              </a:ext>
            </a:extLst>
          </p:cNvPr>
          <p:cNvSpPr/>
          <p:nvPr/>
        </p:nvSpPr>
        <p:spPr>
          <a:xfrm>
            <a:off x="2789521" y="4638916"/>
            <a:ext cx="1105786" cy="2751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EC12A74-7A1A-3CF8-06E3-271B3C41ECE0}"/>
              </a:ext>
            </a:extLst>
          </p:cNvPr>
          <p:cNvSpPr/>
          <p:nvPr/>
        </p:nvSpPr>
        <p:spPr>
          <a:xfrm>
            <a:off x="9466896" y="1495627"/>
            <a:ext cx="1250238" cy="110720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91832D87-F2AA-1966-6988-3D7117BCE838}"/>
              </a:ext>
            </a:extLst>
          </p:cNvPr>
          <p:cNvSpPr txBox="1">
            <a:spLocks/>
          </p:cNvSpPr>
          <p:nvPr/>
        </p:nvSpPr>
        <p:spPr>
          <a:xfrm>
            <a:off x="9642614" y="852264"/>
            <a:ext cx="1194358" cy="47753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Group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Text Placeholder 19">
            <a:extLst>
              <a:ext uri="{FF2B5EF4-FFF2-40B4-BE49-F238E27FC236}">
                <a16:creationId xmlns:a16="http://schemas.microsoft.com/office/drawing/2014/main" id="{6CEE7989-9AF9-3645-5EDB-8A6128B4DEA0}"/>
              </a:ext>
            </a:extLst>
          </p:cNvPr>
          <p:cNvSpPr txBox="1">
            <a:spLocks/>
          </p:cNvSpPr>
          <p:nvPr/>
        </p:nvSpPr>
        <p:spPr>
          <a:xfrm>
            <a:off x="3342414" y="567483"/>
            <a:ext cx="1751177" cy="47753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Department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82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  <p:bldP spid="21" grpId="0" animBg="1"/>
      <p:bldP spid="22" grpId="0" animBg="1"/>
      <p:bldP spid="23" grpId="0" animBg="1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8DD60-4271-6C08-D529-005CB6D90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0120"/>
            <a:ext cx="11376025" cy="1065742"/>
          </a:xfrm>
        </p:spPr>
        <p:txBody>
          <a:bodyPr/>
          <a:lstStyle/>
          <a:p>
            <a:r>
              <a:rPr lang="en-US" dirty="0" err="1"/>
              <a:t>Pr</a:t>
            </a:r>
            <a:r>
              <a:rPr lang="en-GB" dirty="0"/>
              <a:t>é</a:t>
            </a:r>
            <a:r>
              <a:rPr lang="en-US" dirty="0" err="1"/>
              <a:t>vessin</a:t>
            </a:r>
            <a:r>
              <a:rPr lang="en-US" dirty="0"/>
              <a:t> Site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F95D2-83CC-13E4-F04A-A515DD451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748905-36D3-41B6-EBBF-17B7F176D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EA231D-459B-9B65-9E98-820C81875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2591" y="657046"/>
            <a:ext cx="8386817" cy="562417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B191C6F4-87CC-3874-9DE8-7045F2414B5E}"/>
                  </a:ext>
                </a:extLst>
              </p14:cNvPr>
              <p14:cNvContentPartPr/>
              <p14:nvPr/>
            </p14:nvContentPartPr>
            <p14:xfrm>
              <a:off x="4498294" y="4857897"/>
              <a:ext cx="1326240" cy="56304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B191C6F4-87CC-3874-9DE8-7045F2414B5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62654" y="4822257"/>
                <a:ext cx="1397880" cy="63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28A41154-EFA4-BFC4-9F7E-579E11C9044E}"/>
                  </a:ext>
                </a:extLst>
              </p14:cNvPr>
              <p14:cNvContentPartPr/>
              <p14:nvPr/>
            </p14:nvContentPartPr>
            <p14:xfrm>
              <a:off x="4513054" y="3463257"/>
              <a:ext cx="771480" cy="13914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28A41154-EFA4-BFC4-9F7E-579E11C9044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77414" y="3427257"/>
                <a:ext cx="843120" cy="146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E884820A-E343-9013-9795-72A238AC8288}"/>
                  </a:ext>
                </a:extLst>
              </p14:cNvPr>
              <p14:cNvContentPartPr/>
              <p14:nvPr/>
            </p14:nvContentPartPr>
            <p14:xfrm>
              <a:off x="5687374" y="2194305"/>
              <a:ext cx="960840" cy="806352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E884820A-E343-9013-9795-72A238AC828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51374" y="2158307"/>
                <a:ext cx="1032480" cy="87798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847680E7-70A4-94AF-73F8-162F7A270F01}"/>
                  </a:ext>
                </a:extLst>
              </p14:cNvPr>
              <p14:cNvContentPartPr/>
              <p14:nvPr/>
            </p14:nvContentPartPr>
            <p14:xfrm>
              <a:off x="5297134" y="3001737"/>
              <a:ext cx="382320" cy="43992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847680E7-70A4-94AF-73F8-162F7A270F0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261494" y="2966097"/>
                <a:ext cx="453960" cy="51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76E46B76-7912-A59C-8747-5D682D3DF48F}"/>
                  </a:ext>
                </a:extLst>
              </p14:cNvPr>
              <p14:cNvContentPartPr/>
              <p14:nvPr/>
            </p14:nvContentPartPr>
            <p14:xfrm>
              <a:off x="6185254" y="1584057"/>
              <a:ext cx="462960" cy="6145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76E46B76-7912-A59C-8747-5D682D3DF48F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149614" y="1548057"/>
                <a:ext cx="534600" cy="686160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Star: 5 Points 19">
            <a:extLst>
              <a:ext uri="{FF2B5EF4-FFF2-40B4-BE49-F238E27FC236}">
                <a16:creationId xmlns:a16="http://schemas.microsoft.com/office/drawing/2014/main" id="{77AAB6C1-BCA7-EDB5-AF7F-FD816F4704C3}"/>
              </a:ext>
            </a:extLst>
          </p:cNvPr>
          <p:cNvSpPr/>
          <p:nvPr/>
        </p:nvSpPr>
        <p:spPr>
          <a:xfrm>
            <a:off x="6002937" y="1339631"/>
            <a:ext cx="364633" cy="301802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999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AA71F-252C-1D00-D701-F577F423D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&amp; LS3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16F33-FEFB-7160-3638-8A71C4827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73959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High-Luminosity LHC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Oppgradering</a:t>
            </a: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Luminosity: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“Ability to produce required number of interactions”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lvl="1" indent="0">
              <a:buNone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Long Shutdown 3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2026 – 2029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Bytte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både</a:t>
            </a:r>
            <a:r>
              <a:rPr lang="en-US" dirty="0"/>
              <a:t> HW </a:t>
            </a:r>
            <a:r>
              <a:rPr lang="en-US" dirty="0" err="1"/>
              <a:t>og</a:t>
            </a:r>
            <a:r>
              <a:rPr lang="en-US" dirty="0"/>
              <a:t> SW</a:t>
            </a:r>
            <a:endParaRPr lang="en-GB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 err="1"/>
              <a:t>Utvikling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nye </a:t>
            </a:r>
            <a:r>
              <a:rPr lang="en-GB" dirty="0" err="1"/>
              <a:t>systemer</a:t>
            </a:r>
            <a:r>
              <a:rPr lang="en-GB" dirty="0"/>
              <a:t> </a:t>
            </a:r>
            <a:r>
              <a:rPr lang="en-GB" dirty="0" err="1"/>
              <a:t>gjøres</a:t>
            </a:r>
            <a:r>
              <a:rPr lang="en-GB" dirty="0"/>
              <a:t> </a:t>
            </a:r>
            <a:r>
              <a:rPr lang="en-GB" dirty="0" err="1"/>
              <a:t>allerede</a:t>
            </a:r>
            <a:r>
              <a:rPr lang="en-GB" dirty="0"/>
              <a:t> </a:t>
            </a:r>
            <a:r>
              <a:rPr lang="en-GB" dirty="0" err="1"/>
              <a:t>nå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FD5E2-6920-4708-61A5-A3275C3B43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F3E18-7EBE-E35E-EC19-1184650DB9E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7E22BBE-DF19-38A6-CC63-A0585556B806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5" b="955"/>
          <a:stretch>
            <a:fillRect/>
          </a:stretch>
        </p:blipFill>
        <p:spPr bwMode="auto">
          <a:xfrm>
            <a:off x="7004171" y="522033"/>
            <a:ext cx="4616522" cy="183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me.cern,Accelerators">
            <a:extLst>
              <a:ext uri="{FF2B5EF4-FFF2-40B4-BE49-F238E27FC236}">
                <a16:creationId xmlns:a16="http://schemas.microsoft.com/office/drawing/2014/main" id="{9CC70AF7-EFB6-539C-5526-F614D17DA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146" y="2695462"/>
            <a:ext cx="5371867" cy="319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58E6BD-DB6A-549E-C634-B812195C4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352" y="3333307"/>
            <a:ext cx="1667108" cy="68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523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31B71-0426-330C-8726-94C671F71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Remote Alignment System (FRAS)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BD16A-C730-E015-0517-CB6C62CA339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Implementeres under LS3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Magnet alignment viktig for å bedre ytelsen til LHC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Bedre alignment = flere kollisjoner og mer konsentrert partikkelstråle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Nå: manuelt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Etter FRAS: gjøres (nesten) helt remote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29476E-0BE3-BB49-D50E-89E35FE4D8A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77DDE7-9586-F41F-6CD0-3098436C58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7D89DD55-C331-872B-474E-EE6F59012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611" y="373593"/>
            <a:ext cx="4848869" cy="2749449"/>
          </a:xfrm>
          <a:prstGeom prst="rect">
            <a:avLst/>
          </a:prstGeom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896AA273-0473-C816-2E38-6D602C58CE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198" y="3303507"/>
            <a:ext cx="4190339" cy="279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475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0DE29-9F78-FB06-EB64-76722E8FB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Fordeler med FRAS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ED1E7-A273-BE66-8340-68886611510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Lavere strålingsdose for surveyors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Vanligvis inn i tunnelen ved årlig stenging og 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Aperture gain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“The aperture is defined by the maximum transverse amplitude that a particle can reach while performing its oscillations before it gets lost.”</a:t>
            </a:r>
            <a:endParaRPr lang="nb-NO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Økt akseleratorytelse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Luminosity</a:t>
            </a:r>
          </a:p>
          <a:p>
            <a:endParaRPr lang="nb-NO" dirty="0"/>
          </a:p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EDD3B-EA95-1BE7-459C-46EBBBA0340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C0623-3194-B2C6-49D6-18950F444D7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9" name="Picture 18" descr="A graph of a graph&#10;&#10;AI-generated content may be incorrect.">
            <a:extLst>
              <a:ext uri="{FF2B5EF4-FFF2-40B4-BE49-F238E27FC236}">
                <a16:creationId xmlns:a16="http://schemas.microsoft.com/office/drawing/2014/main" id="{14CFB01B-1325-B8AD-4FC7-ACA5CA932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305" y="914401"/>
            <a:ext cx="5523495" cy="419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080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16F06-9D40-5F3C-21AB-F587181DA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Bellows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9B457-4BF1-7A53-E222-E512B12A1C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Koblinger mellom magneter som gir fleksibilitet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nb-NO" dirty="0"/>
              <a:t>Kompresjon og utstrekning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b-NO" dirty="0"/>
              <a:t>Veldig sensitive til rotasjon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 err="1"/>
              <a:t>Rotasjon</a:t>
            </a:r>
            <a:r>
              <a:rPr lang="en-GB" dirty="0"/>
              <a:t> </a:t>
            </a:r>
            <a:r>
              <a:rPr lang="en-GB" dirty="0" err="1"/>
              <a:t>maks</a:t>
            </a:r>
            <a:r>
              <a:rPr lang="en-GB" dirty="0"/>
              <a:t> 1 milliradian</a:t>
            </a:r>
            <a:endParaRPr lang="en-GB" dirty="0">
              <a:highlight>
                <a:srgbClr val="FFFF00"/>
              </a:highlight>
            </a:endParaRP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 err="1"/>
              <a:t>Sikkerhetskritisk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3241AB-B1E1-0D7A-F1C8-BCA824FA390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Anja </a:t>
            </a:r>
            <a:r>
              <a:rPr lang="en-US" dirty="0" err="1"/>
              <a:t>Våge</a:t>
            </a:r>
            <a:r>
              <a:rPr lang="en-US" dirty="0"/>
              <a:t> Burtonwood | </a:t>
            </a:r>
            <a:r>
              <a:rPr lang="en-US" dirty="0" err="1"/>
              <a:t>Teknisk</a:t>
            </a:r>
            <a:r>
              <a:rPr lang="en-US" dirty="0"/>
              <a:t> Student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0BDD3E-69D5-CC97-E5A3-61BC1B7898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146" name="Picture 2" descr="CERN on X: &quot;Here we see a close-up of the connection between two #LHC  superconducting magnets. Around the electrical conductors in between other  magnets, one can see a key component for the">
            <a:extLst>
              <a:ext uri="{FF2B5EF4-FFF2-40B4-BE49-F238E27FC236}">
                <a16:creationId xmlns:a16="http://schemas.microsoft.com/office/drawing/2014/main" id="{8C14A39F-E96A-EA99-9A20-F2881AB73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300" y="373593"/>
            <a:ext cx="4231409" cy="282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ERN on X: &quot;Here we see a close-up of the connection between two #LHC  superconducting magnets. Around the electrical conductors in between other  magnets, one can see a key component for the">
            <a:extLst>
              <a:ext uri="{FF2B5EF4-FFF2-40B4-BE49-F238E27FC236}">
                <a16:creationId xmlns:a16="http://schemas.microsoft.com/office/drawing/2014/main" id="{83F2F5BD-F521-F2FF-8EC1-0303BDFFF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300" y="3379836"/>
            <a:ext cx="4231409" cy="282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267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16509</TotalTime>
  <Words>591</Words>
  <Application>Microsoft Office PowerPoint</Application>
  <PresentationFormat>Widescreen</PresentationFormat>
  <Paragraphs>138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Teknisk Student på CERN</vt:lpstr>
      <vt:lpstr>Innhold</vt:lpstr>
      <vt:lpstr>Litt om meg</vt:lpstr>
      <vt:lpstr>PowerPoint Presentation</vt:lpstr>
      <vt:lpstr>Prévessin Site</vt:lpstr>
      <vt:lpstr>HL-LHC &amp; LS3</vt:lpstr>
      <vt:lpstr>Full Remote Alignment System (FRAS)</vt:lpstr>
      <vt:lpstr>Fordeler med FRAS</vt:lpstr>
      <vt:lpstr>Bellows</vt:lpstr>
      <vt:lpstr>Min jobb på CERN</vt:lpstr>
      <vt:lpstr>Frequency Scanning Interferometry (FSI)</vt:lpstr>
      <vt:lpstr>Technical Student Position</vt:lpstr>
      <vt:lpstr>Hvorfor CERN?</vt:lpstr>
      <vt:lpstr>Spørsmål?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Anja Vaage Burtonwood</dc:creator>
  <cp:lastModifiedBy>Anja Vaage Burtonwood</cp:lastModifiedBy>
  <cp:revision>24</cp:revision>
  <cp:lastPrinted>2025-04-09T15:31:50Z</cp:lastPrinted>
  <dcterms:created xsi:type="dcterms:W3CDTF">2025-03-21T08:07:57Z</dcterms:created>
  <dcterms:modified xsi:type="dcterms:W3CDTF">2025-04-10T09:07:27Z</dcterms:modified>
</cp:coreProperties>
</file>