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kv" ContentType="video/unknown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1156" r:id="rId2"/>
    <p:sldId id="962" r:id="rId3"/>
    <p:sldId id="1014" r:id="rId4"/>
    <p:sldId id="876" r:id="rId5"/>
    <p:sldId id="1077" r:id="rId6"/>
    <p:sldId id="1161" r:id="rId7"/>
    <p:sldId id="446" r:id="rId8"/>
    <p:sldId id="930" r:id="rId9"/>
    <p:sldId id="270" r:id="rId10"/>
    <p:sldId id="1078" r:id="rId11"/>
    <p:sldId id="966" r:id="rId12"/>
    <p:sldId id="1182" r:id="rId13"/>
    <p:sldId id="1180" r:id="rId14"/>
    <p:sldId id="1181" r:id="rId15"/>
    <p:sldId id="967" r:id="rId16"/>
    <p:sldId id="1183" r:id="rId17"/>
    <p:sldId id="1170" r:id="rId18"/>
    <p:sldId id="1149" r:id="rId19"/>
    <p:sldId id="1058" r:id="rId20"/>
    <p:sldId id="1090" r:id="rId21"/>
    <p:sldId id="1160" r:id="rId22"/>
    <p:sldId id="1085" r:id="rId23"/>
    <p:sldId id="1073" r:id="rId24"/>
    <p:sldId id="1082" r:id="rId25"/>
    <p:sldId id="1159" r:id="rId26"/>
    <p:sldId id="1158" r:id="rId27"/>
    <p:sldId id="881" r:id="rId28"/>
    <p:sldId id="1072" r:id="rId29"/>
    <p:sldId id="1186" r:id="rId30"/>
    <p:sldId id="1152" r:id="rId31"/>
    <p:sldId id="1163" r:id="rId32"/>
    <p:sldId id="456" r:id="rId33"/>
    <p:sldId id="1150" r:id="rId34"/>
    <p:sldId id="1189" r:id="rId35"/>
    <p:sldId id="1088" r:id="rId36"/>
    <p:sldId id="1154" r:id="rId37"/>
    <p:sldId id="1009" r:id="rId38"/>
    <p:sldId id="1070" r:id="rId39"/>
    <p:sldId id="1017" r:id="rId40"/>
  </p:sldIdLst>
  <p:sldSz cx="12192000" cy="6858000"/>
  <p:notesSz cx="6858000" cy="9144000"/>
  <p:defaultTextStyle>
    <a:defPPr>
      <a:defRPr lang="LID4096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21C6"/>
    <a:srgbClr val="00B0F0"/>
    <a:srgbClr val="000000"/>
    <a:srgbClr val="FF0000"/>
    <a:srgbClr val="4472C4"/>
    <a:srgbClr val="FFFFFF"/>
    <a:srgbClr val="22529E"/>
    <a:srgbClr val="C9BD80"/>
    <a:srgbClr val="23363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8" autoAdjust="0"/>
    <p:restoredTop sz="83233" autoAdjust="0"/>
  </p:normalViewPr>
  <p:slideViewPr>
    <p:cSldViewPr snapToGrid="0">
      <p:cViewPr varScale="1">
        <p:scale>
          <a:sx n="132" d="100"/>
          <a:sy n="132" d="100"/>
        </p:scale>
        <p:origin x="134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B3B081-EA3E-4F09-9BBC-BBC784A75B9E}" type="datetimeFigureOut">
              <a:rPr lang="LID4096" smtClean="0"/>
              <a:t>04/10/2025</a:t>
            </a:fld>
            <a:endParaRPr lang="LID4096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ID4096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5755D7-E6C3-4DD6-8FF2-7E2EA608CE05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701022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Emphasize that this was a </a:t>
            </a:r>
            <a:r>
              <a:rPr lang="en-US" i="1" dirty="0"/>
              <a:t>surprise</a:t>
            </a:r>
            <a:r>
              <a:rPr lang="en-US" dirty="0"/>
              <a:t> at the time – Dirac's theory predicted something new, and experiment confirmed it.</a:t>
            </a:r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755D7-E6C3-4DD6-8FF2-7E2EA608CE05}" type="slidenum">
              <a:rPr lang="LID4096" smtClean="0"/>
              <a:t>3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425902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Platshållare för anteckninga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200" dirty="0">
                    <a:solidFill>
                      <a:schemeClr val="bg1"/>
                    </a:solidFill>
                  </a:rPr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GB" sz="12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GB" sz="1200" dirty="0">
                    <a:solidFill>
                      <a:schemeClr val="bg1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en-GB" sz="1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1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</m:acc>
                      </m:sub>
                    </m:sSub>
                  </m:oMath>
                </a14:m>
                <a:r>
                  <a:rPr lang="en-GB" sz="1200" dirty="0">
                    <a:solidFill>
                      <a:schemeClr val="bg1"/>
                    </a:solidFill>
                  </a:rPr>
                  <a:t> are number densities of baryons and antibaryons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GB" sz="1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GB" sz="1200" dirty="0">
                    <a:solidFill>
                      <a:schemeClr val="bg1"/>
                    </a:solidFill>
                  </a:rPr>
                  <a:t>the number density of cosmic background radiation photons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1200" dirty="0">
                  <a:solidFill>
                    <a:schemeClr val="bg1"/>
                  </a:solidFill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Platshållare för anteckninga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200" dirty="0">
                    <a:solidFill>
                      <a:schemeClr val="bg1"/>
                    </a:solidFill>
                  </a:rPr>
                  <a:t>Where </a:t>
                </a:r>
                <a:r>
                  <a:rPr lang="en-GB" sz="1200" i="0" dirty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a:t>𝑛_𝑏</a:t>
                </a:r>
                <a:r>
                  <a:rPr lang="en-GB" sz="1200" dirty="0">
                    <a:solidFill>
                      <a:schemeClr val="bg1"/>
                    </a:solidFill>
                  </a:rPr>
                  <a:t> and </a:t>
                </a:r>
                <a:r>
                  <a:rPr lang="en-GB" sz="1200" b="0" i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a:t>𝑛_𝑏 ̅ </a:t>
                </a:r>
                <a:r>
                  <a:rPr lang="en-GB" sz="1200" dirty="0">
                    <a:solidFill>
                      <a:schemeClr val="bg1"/>
                    </a:solidFill>
                  </a:rPr>
                  <a:t> are number densities of baryons and antibaryons and </a:t>
                </a:r>
                <a:r>
                  <a:rPr lang="en-GB" sz="1200" b="0" i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a:t>𝑛_𝛾</a:t>
                </a:r>
                <a:r>
                  <a:rPr lang="en-GB" sz="1200" dirty="0">
                    <a:solidFill>
                      <a:schemeClr val="bg1"/>
                    </a:solidFill>
                  </a:rPr>
                  <a:t>the number density of cosmic background radiation photons</a:t>
                </a:r>
              </a:p>
              <a:p>
                <a:endParaRPr lang="en-US" dirty="0"/>
              </a:p>
            </p:txBody>
          </p:sp>
        </mc:Fallback>
      </mc:AlternateContent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721A2D-6184-4325-9587-ABB3FE804ED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2779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sv-SE" sz="1400" b="1" dirty="0"/>
                  <a:t>So far no difference has been found yet: </a:t>
                </a:r>
                <a:r>
                  <a:rPr lang="en-GB" sz="1200" b="1" i="0" u="none" strike="noStrike" baseline="0" dirty="0">
                    <a:solidFill>
                      <a:schemeClr val="accent2"/>
                    </a:solidFill>
                  </a:rPr>
                  <a:t>Same masses, lifetimes, g-factors, |charge|,... </a:t>
                </a:r>
                <a:r>
                  <a:rPr lang="sv-SE" sz="2400" dirty="0">
                    <a:latin typeface="Amasis MT Pro" panose="02040504050005020304" pitchFamily="18" charset="0"/>
                    <a:cs typeface="Helvetica" panose="020B0604020202020204" pitchFamily="34" charset="0"/>
                  </a:rPr>
                  <a:t>The hydrogen atom is the </a:t>
                </a:r>
                <a:r>
                  <a:rPr lang="sv-SE" sz="2400" b="1" dirty="0">
                    <a:solidFill>
                      <a:schemeClr val="accent2"/>
                    </a:solidFill>
                    <a:latin typeface="Amasis MT Pro" panose="02040504050005020304" pitchFamily="18" charset="0"/>
                    <a:cs typeface="Helvetica" panose="020B0604020202020204" pitchFamily="34" charset="0"/>
                  </a:rPr>
                  <a:t>best understood physical system</a:t>
                </a:r>
                <a:r>
                  <a:rPr lang="sv-SE" sz="2400" dirty="0">
                    <a:solidFill>
                      <a:schemeClr val="accent2"/>
                    </a:solidFill>
                    <a:latin typeface="Amasis MT Pro" panose="02040504050005020304" pitchFamily="18" charset="0"/>
                    <a:cs typeface="Helvetica" panose="020B0604020202020204" pitchFamily="34" charset="0"/>
                  </a:rPr>
                  <a:t>.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sv-SE" sz="2400" dirty="0">
                    <a:latin typeface="Amasis MT Pro" panose="02040504050005020304" pitchFamily="18" charset="0"/>
                    <a:cs typeface="Helvetica" panose="020B0604020202020204" pitchFamily="34" charset="0"/>
                  </a:rPr>
                  <a:t>A </a:t>
                </a:r>
                <a:r>
                  <a:rPr lang="sv-SE" sz="2400" b="1" dirty="0">
                    <a:solidFill>
                      <a:schemeClr val="accent2"/>
                    </a:solidFill>
                    <a:latin typeface="Amasis MT Pro" panose="02040504050005020304" pitchFamily="18" charset="0"/>
                    <a:cs typeface="Helvetica" panose="020B0604020202020204" pitchFamily="34" charset="0"/>
                  </a:rPr>
                  <a:t>neutral system </a:t>
                </a:r>
                <a:r>
                  <a:rPr lang="sv-SE" sz="2400" dirty="0">
                    <a:latin typeface="Amasis MT Pro" panose="02040504050005020304" pitchFamily="18" charset="0"/>
                    <a:cs typeface="Helvetica" panose="020B0604020202020204" pitchFamily="34" charset="0"/>
                  </a:rPr>
                  <a:t>is excellent for testing gravity.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sv-SE" sz="2400" b="1" dirty="0">
                    <a:solidFill>
                      <a:schemeClr val="accent2"/>
                    </a:solidFill>
                    <a:latin typeface="Amasis MT Pro" panose="02040504050005020304" pitchFamily="18" charset="0"/>
                    <a:cs typeface="Helvetica" panose="020B0604020202020204" pitchFamily="34" charset="0"/>
                  </a:rPr>
                  <a:t>Any observed difference </a:t>
                </a:r>
                <a:r>
                  <a:rPr lang="sv-SE" sz="2400" dirty="0">
                    <a:latin typeface="Amasis MT Pro" panose="02040504050005020304" pitchFamily="18" charset="0"/>
                    <a:cs typeface="Helvetica" panose="020B0604020202020204" pitchFamily="34" charset="0"/>
                  </a:rPr>
                  <a:t>between the properties of </a:t>
                </a:r>
                <a14:m>
                  <m:oMath xmlns:m="http://schemas.openxmlformats.org/officeDocument/2006/math">
                    <m:r>
                      <a:rPr lang="sv-SE" sz="2400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sv-SE" sz="24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sv-SE" sz="2400" dirty="0">
                    <a:latin typeface="Amasis MT Pro" panose="02040504050005020304" pitchFamily="18" charset="0"/>
                    <a:cs typeface="Helvetica" panose="020B0604020202020204" pitchFamily="34" charset="0"/>
                  </a:rPr>
                  <a:t>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sv-SE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sv-SE" sz="2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acc>
                    <m:r>
                      <a:rPr lang="sv-SE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sv-SE" sz="2400" dirty="0">
                    <a:latin typeface="Amasis MT Pro" panose="02040504050005020304" pitchFamily="18" charset="0"/>
                    <a:cs typeface="Helvetica" panose="020B0604020202020204" pitchFamily="34" charset="0"/>
                  </a:rPr>
                  <a:t>would reveal a </a:t>
                </a:r>
                <a:r>
                  <a:rPr lang="sv-SE" sz="2400" b="1" dirty="0">
                    <a:solidFill>
                      <a:schemeClr val="accent2"/>
                    </a:solidFill>
                    <a:latin typeface="Amasis MT Pro" panose="02040504050005020304" pitchFamily="18" charset="0"/>
                    <a:cs typeface="Helvetica" panose="020B0604020202020204" pitchFamily="34" charset="0"/>
                  </a:rPr>
                  <a:t>broken fundamental symmetry </a:t>
                </a:r>
                <a:r>
                  <a:rPr lang="sv-SE" sz="2400" dirty="0">
                    <a:latin typeface="Amasis MT Pro" panose="02040504050005020304" pitchFamily="18" charset="0"/>
                    <a:cs typeface="Helvetica" panose="020B0604020202020204" pitchFamily="34" charset="0"/>
                  </a:rPr>
                  <a:t>in our universe.</a:t>
                </a:r>
                <a:endParaRPr lang="en-US" sz="2400" dirty="0">
                  <a:latin typeface="Amasis MT Pro" panose="02040504050005020304" pitchFamily="18" charset="0"/>
                  <a:cs typeface="Helvetica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sz="2400" b="1" dirty="0">
                  <a:solidFill>
                    <a:schemeClr val="accent2"/>
                  </a:solidFill>
                </a:endParaRPr>
              </a:p>
              <a:p>
                <a:endParaRPr lang="sv-SE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sv-SE" sz="1400" b="1" dirty="0"/>
                  <a:t>So far no difference has been found yet: </a:t>
                </a:r>
                <a:r>
                  <a:rPr lang="en-GB" sz="1200" b="1" i="0" u="none" strike="noStrike" baseline="0" dirty="0">
                    <a:solidFill>
                      <a:schemeClr val="accent2"/>
                    </a:solidFill>
                  </a:rPr>
                  <a:t>Same masses, lifetimes, g-factors, |charge|,... </a:t>
                </a:r>
                <a:r>
                  <a:rPr lang="sv-SE" sz="2400" dirty="0">
                    <a:latin typeface="Amasis MT Pro" panose="02040504050005020304" pitchFamily="18" charset="0"/>
                    <a:cs typeface="Helvetica" panose="020B0604020202020204" pitchFamily="34" charset="0"/>
                  </a:rPr>
                  <a:t>The hydrogen atom is the </a:t>
                </a:r>
                <a:r>
                  <a:rPr lang="sv-SE" sz="2400" b="1" dirty="0">
                    <a:solidFill>
                      <a:schemeClr val="accent2"/>
                    </a:solidFill>
                    <a:latin typeface="Amasis MT Pro" panose="02040504050005020304" pitchFamily="18" charset="0"/>
                    <a:cs typeface="Helvetica" panose="020B0604020202020204" pitchFamily="34" charset="0"/>
                  </a:rPr>
                  <a:t>best understood physical system</a:t>
                </a:r>
                <a:r>
                  <a:rPr lang="sv-SE" sz="2400" dirty="0">
                    <a:solidFill>
                      <a:schemeClr val="accent2"/>
                    </a:solidFill>
                    <a:latin typeface="Amasis MT Pro" panose="02040504050005020304" pitchFamily="18" charset="0"/>
                    <a:cs typeface="Helvetica" panose="020B0604020202020204" pitchFamily="34" charset="0"/>
                  </a:rPr>
                  <a:t>.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sv-SE" sz="2400" dirty="0">
                    <a:latin typeface="Amasis MT Pro" panose="02040504050005020304" pitchFamily="18" charset="0"/>
                    <a:cs typeface="Helvetica" panose="020B0604020202020204" pitchFamily="34" charset="0"/>
                  </a:rPr>
                  <a:t>A </a:t>
                </a:r>
                <a:r>
                  <a:rPr lang="sv-SE" sz="2400" b="1" dirty="0">
                    <a:solidFill>
                      <a:schemeClr val="accent2"/>
                    </a:solidFill>
                    <a:latin typeface="Amasis MT Pro" panose="02040504050005020304" pitchFamily="18" charset="0"/>
                    <a:cs typeface="Helvetica" panose="020B0604020202020204" pitchFamily="34" charset="0"/>
                  </a:rPr>
                  <a:t>neutral system </a:t>
                </a:r>
                <a:r>
                  <a:rPr lang="sv-SE" sz="2400" dirty="0">
                    <a:latin typeface="Amasis MT Pro" panose="02040504050005020304" pitchFamily="18" charset="0"/>
                    <a:cs typeface="Helvetica" panose="020B0604020202020204" pitchFamily="34" charset="0"/>
                  </a:rPr>
                  <a:t>is excellent for testing gravity.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sv-SE" sz="2400" b="1" dirty="0">
                    <a:solidFill>
                      <a:schemeClr val="accent2"/>
                    </a:solidFill>
                    <a:latin typeface="Amasis MT Pro" panose="02040504050005020304" pitchFamily="18" charset="0"/>
                    <a:cs typeface="Helvetica" panose="020B0604020202020204" pitchFamily="34" charset="0"/>
                  </a:rPr>
                  <a:t>Any observed difference </a:t>
                </a:r>
                <a:r>
                  <a:rPr lang="sv-SE" sz="2400" dirty="0">
                    <a:latin typeface="Amasis MT Pro" panose="02040504050005020304" pitchFamily="18" charset="0"/>
                    <a:cs typeface="Helvetica" panose="020B0604020202020204" pitchFamily="34" charset="0"/>
                  </a:rPr>
                  <a:t>between the properties of </a:t>
                </a:r>
                <a:r>
                  <a:rPr lang="sv-SE" sz="2400" b="0" i="0">
                    <a:latin typeface="Cambria Math" panose="02040503050406030204" pitchFamily="18" charset="0"/>
                  </a:rPr>
                  <a:t>𝐻 </a:t>
                </a:r>
                <a:r>
                  <a:rPr lang="sv-SE" sz="2400" dirty="0">
                    <a:latin typeface="Amasis MT Pro" panose="02040504050005020304" pitchFamily="18" charset="0"/>
                    <a:cs typeface="Helvetica" panose="020B0604020202020204" pitchFamily="34" charset="0"/>
                  </a:rPr>
                  <a:t>and </a:t>
                </a:r>
                <a:r>
                  <a:rPr lang="sv-SE" sz="2400" b="0" i="0">
                    <a:latin typeface="Cambria Math" panose="02040503050406030204" pitchFamily="18" charset="0"/>
                  </a:rPr>
                  <a:t>𝐻 ̅  </a:t>
                </a:r>
                <a:r>
                  <a:rPr lang="sv-SE" sz="2400" dirty="0">
                    <a:latin typeface="Amasis MT Pro" panose="02040504050005020304" pitchFamily="18" charset="0"/>
                    <a:cs typeface="Helvetica" panose="020B0604020202020204" pitchFamily="34" charset="0"/>
                  </a:rPr>
                  <a:t>would reveal a </a:t>
                </a:r>
                <a:r>
                  <a:rPr lang="sv-SE" sz="2400" b="1" dirty="0">
                    <a:solidFill>
                      <a:schemeClr val="accent2"/>
                    </a:solidFill>
                    <a:latin typeface="Amasis MT Pro" panose="02040504050005020304" pitchFamily="18" charset="0"/>
                    <a:cs typeface="Helvetica" panose="020B0604020202020204" pitchFamily="34" charset="0"/>
                  </a:rPr>
                  <a:t>broken fundamental symmetry </a:t>
                </a:r>
                <a:r>
                  <a:rPr lang="sv-SE" sz="2400" dirty="0">
                    <a:latin typeface="Amasis MT Pro" panose="02040504050005020304" pitchFamily="18" charset="0"/>
                    <a:cs typeface="Helvetica" panose="020B0604020202020204" pitchFamily="34" charset="0"/>
                  </a:rPr>
                  <a:t>in our universe.</a:t>
                </a:r>
                <a:endParaRPr lang="en-US" sz="2400" dirty="0">
                  <a:latin typeface="Amasis MT Pro" panose="02040504050005020304" pitchFamily="18" charset="0"/>
                  <a:cs typeface="Helvetica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sz="2400" b="1" dirty="0">
                  <a:solidFill>
                    <a:schemeClr val="accent2"/>
                  </a:solidFill>
                </a:endParaRPr>
              </a:p>
              <a:p>
                <a:endParaRPr lang="sv-SE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721A2D-6184-4325-9587-ABB3FE804ED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67881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51f3758a75_0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4" name="Google Shape;364;g51f3758a75_0_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02066" indent="-302066" defTabSz="966612">
              <a:buFont typeface="Arial" panose="020B0604020202020204" pitchFamily="34" charset="0"/>
              <a:buChar char="•"/>
              <a:defRPr/>
            </a:pPr>
            <a:r>
              <a:rPr lang="en-GB" sz="1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PS accelerate </a:t>
            </a:r>
            <a:r>
              <a:rPr lang="en-US" sz="1800" b="0" i="0" u="none" strike="noStrike" baseline="0" dirty="0">
                <a:solidFill>
                  <a:srgbClr val="0075AF"/>
                </a:solidFill>
                <a:latin typeface="Palatino Linotype" panose="02040502050505030304" pitchFamily="18" charset="0"/>
              </a:rPr>
              <a:t>26 GeV protons into a Iridium target</a:t>
            </a:r>
            <a:endParaRPr lang="en-GB" sz="1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02066" indent="-302066" defTabSz="966612">
              <a:buFont typeface="Arial" panose="020B0604020202020204" pitchFamily="34" charset="0"/>
              <a:buChar char="•"/>
              <a:defRPr/>
            </a:pPr>
            <a:r>
              <a:rPr lang="en-GB" sz="1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ASACUSA is based in the antiproton decelerator hall at CERN</a:t>
            </a:r>
          </a:p>
          <a:p>
            <a:pPr marL="302066" indent="-302066" defTabSz="966612">
              <a:buFont typeface="Arial" panose="020B0604020202020204" pitchFamily="34" charset="0"/>
              <a:buChar char="•"/>
              <a:defRPr/>
            </a:pPr>
            <a:r>
              <a:rPr lang="en-GB" sz="1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AD is located here in the CERN </a:t>
            </a:r>
            <a:r>
              <a:rPr lang="en-GB" sz="19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acc</a:t>
            </a:r>
            <a:r>
              <a:rPr lang="en-GB" sz="1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complex off the PS</a:t>
            </a:r>
          </a:p>
          <a:p>
            <a:pPr marL="302066" indent="-302066" defTabSz="966612">
              <a:buFont typeface="Arial" panose="020B0604020202020204" pitchFamily="34" charset="0"/>
              <a:buChar char="•"/>
              <a:defRPr/>
            </a:pPr>
            <a:r>
              <a:rPr lang="en-GB" dirty="0"/>
              <a:t>AD delivered 10 million at 5.3 MeV every 100s </a:t>
            </a:r>
          </a:p>
          <a:p>
            <a:pPr marL="302066" indent="-302066" defTabSz="966612">
              <a:buFont typeface="Arial" panose="020B0604020202020204" pitchFamily="34" charset="0"/>
              <a:buChar char="•"/>
              <a:defRPr/>
            </a:pPr>
            <a:r>
              <a:rPr lang="en-GB" dirty="0"/>
              <a:t>In the work presented here for antihydrogen I will be talking about antiprotons from the AD</a:t>
            </a:r>
          </a:p>
          <a:p>
            <a:pPr marL="302066" indent="-302066" defTabSz="966612">
              <a:buFont typeface="Arial" panose="020B0604020202020204" pitchFamily="34" charset="0"/>
              <a:buChar char="•"/>
              <a:defRPr/>
            </a:pPr>
            <a:r>
              <a:rPr lang="en-GB" dirty="0"/>
              <a:t>ELENA – Extra Low Energy Antiproton Ring </a:t>
            </a:r>
          </a:p>
          <a:p>
            <a:pPr marL="302066" indent="-302066" defTabSz="966612">
              <a:buFont typeface="Arial" panose="020B0604020202020204" pitchFamily="34" charset="0"/>
              <a:buChar char="•"/>
              <a:defRPr/>
            </a:pPr>
            <a:r>
              <a:rPr lang="en-GB" dirty="0"/>
              <a:t>ELENA delivers 4 bunches about 7-8 million at 100 keV</a:t>
            </a:r>
          </a:p>
          <a:p>
            <a:pPr marL="302066" indent="-302066" defTabSz="966612">
              <a:buFont typeface="Arial" panose="020B0604020202020204" pitchFamily="34" charset="0"/>
              <a:buChar char="•"/>
              <a:defRPr/>
            </a:pPr>
            <a:r>
              <a:rPr lang="en-GB" dirty="0"/>
              <a:t>RFQD decelerated about 30% of those to 115 keV </a:t>
            </a:r>
          </a:p>
          <a:p>
            <a:pPr marL="302066" indent="-302066" defTabSz="966612">
              <a:buFont typeface="Arial" panose="020B0604020202020204" pitchFamily="34" charset="0"/>
              <a:buChar char="•"/>
              <a:defRPr/>
            </a:pPr>
            <a:r>
              <a:rPr lang="en-GB" dirty="0"/>
              <a:t>Cusp experiment is that concerned with measuring the GS-HFS located at the end of long beamline </a:t>
            </a:r>
          </a:p>
          <a:p>
            <a:pPr marL="302066" indent="-302066" defTabSz="966612">
              <a:buFont typeface="Arial" panose="020B0604020202020204" pitchFamily="34" charset="0"/>
              <a:buChar char="•"/>
              <a:defRPr/>
            </a:pPr>
            <a:r>
              <a:rPr lang="en-GB" dirty="0"/>
              <a:t>Also have </a:t>
            </a:r>
            <a:r>
              <a:rPr lang="en-GB" dirty="0" err="1"/>
              <a:t>PbarHe</a:t>
            </a:r>
            <a:r>
              <a:rPr lang="en-GB" dirty="0"/>
              <a:t> which is in the same area </a:t>
            </a:r>
          </a:p>
          <a:p>
            <a:pPr marL="302066" indent="-302066" defTabSz="966612">
              <a:buFont typeface="Arial" panose="020B0604020202020204" pitchFamily="34" charset="0"/>
              <a:buChar char="•"/>
              <a:defRPr/>
            </a:pPr>
            <a:endParaRPr lang="en-GB" dirty="0"/>
          </a:p>
          <a:p>
            <a:pPr marL="302066" indent="-302066" defTabSz="966612">
              <a:buFont typeface="Arial" panose="020B0604020202020204" pitchFamily="34" charset="0"/>
              <a:buChar char="•"/>
              <a:defRPr/>
            </a:pPr>
            <a:endParaRPr lang="en-GB" dirty="0"/>
          </a:p>
          <a:p>
            <a:endParaRPr lang="en-GB" sz="11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1200" dirty="0">
                <a:solidFill>
                  <a:schemeClr val="tx1"/>
                </a:solidFill>
              </a:rPr>
              <a:t>AD delivers 10 million antiprotons at 5.3 MeV every 100s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1200" dirty="0">
                <a:solidFill>
                  <a:schemeClr val="tx1"/>
                </a:solidFill>
              </a:rPr>
              <a:t>Antiprotons are then further decelerated by ELENA which deliver 4 bunches with 7-8 million antiprotons at 100 keV to experiments at AD.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1200" dirty="0">
                <a:solidFill>
                  <a:schemeClr val="tx1"/>
                </a:solidFill>
              </a:rPr>
              <a:t>Precision measurements of antiprotons and antihydrogen are now routinely performed here.</a:t>
            </a:r>
          </a:p>
          <a:p>
            <a:pPr marL="302066" indent="-302066" defTabSz="966612">
              <a:buFont typeface="Arial" panose="020B0604020202020204" pitchFamily="34" charset="0"/>
              <a:buChar char="•"/>
              <a:defRPr/>
            </a:pPr>
            <a:endParaRPr lang="en-GB" dirty="0"/>
          </a:p>
          <a:p>
            <a:pPr marL="302066" indent="-302066" defTabSz="966612">
              <a:buFont typeface="Arial" panose="020B0604020202020204" pitchFamily="34" charset="0"/>
              <a:buChar char="•"/>
              <a:defRPr/>
            </a:pPr>
            <a:endParaRPr lang="en-GB" dirty="0"/>
          </a:p>
          <a:p>
            <a:pPr marL="302066" indent="-302066" defTabSz="966612">
              <a:buFont typeface="Arial" panose="020B0604020202020204" pitchFamily="34" charset="0"/>
              <a:buChar char="•"/>
              <a:defRPr/>
            </a:pPr>
            <a:endParaRPr lang="en-GB" dirty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1200" dirty="0"/>
          </a:p>
          <a:p>
            <a:r>
              <a:rPr lang="sv-SE" sz="1200" b="1" dirty="0"/>
              <a:t>Precision </a:t>
            </a:r>
            <a:r>
              <a:rPr lang="sv-SE" sz="1200" b="1" dirty="0" err="1"/>
              <a:t>measurments</a:t>
            </a:r>
            <a:r>
              <a:rPr lang="sv-SE" sz="1200" b="1" dirty="0"/>
              <a:t> </a:t>
            </a:r>
            <a:r>
              <a:rPr lang="sv-SE" sz="1200" b="1" dirty="0" err="1"/>
              <a:t>are</a:t>
            </a:r>
            <a:r>
              <a:rPr lang="sv-SE" sz="1200" b="1" dirty="0"/>
              <a:t> </a:t>
            </a:r>
            <a:r>
              <a:rPr lang="sv-SE" sz="1200" b="1" dirty="0" err="1"/>
              <a:t>performed</a:t>
            </a:r>
            <a:r>
              <a:rPr lang="sv-SE" sz="1200" b="1" dirty="0"/>
              <a:t> at </a:t>
            </a:r>
            <a:r>
              <a:rPr lang="sv-SE" sz="1200" b="1" dirty="0" err="1"/>
              <a:t>each</a:t>
            </a:r>
            <a:r>
              <a:rPr lang="sv-SE" sz="1200" b="1" dirty="0"/>
              <a:t> experiment for BSM </a:t>
            </a:r>
            <a:r>
              <a:rPr lang="sv-SE" sz="1200" b="1" dirty="0" err="1"/>
              <a:t>searches</a:t>
            </a:r>
            <a:endParaRPr lang="sv-SE" sz="1200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v-SE" sz="1400" dirty="0"/>
              <a:t>CPT </a:t>
            </a:r>
            <a:r>
              <a:rPr lang="sv-SE" sz="1400" dirty="0" err="1"/>
              <a:t>symmetry</a:t>
            </a:r>
            <a:endParaRPr lang="sv-SE" sz="1400" b="1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sv-SE" sz="1400" dirty="0" err="1"/>
              <a:t>Weak</a:t>
            </a:r>
            <a:r>
              <a:rPr lang="sv-SE" sz="1400" dirty="0"/>
              <a:t> </a:t>
            </a:r>
            <a:r>
              <a:rPr lang="sv-SE" sz="1400" dirty="0" err="1"/>
              <a:t>equivalence</a:t>
            </a:r>
            <a:r>
              <a:rPr lang="sv-SE" sz="1400" dirty="0"/>
              <a:t> </a:t>
            </a:r>
            <a:r>
              <a:rPr lang="sv-SE" sz="1400" dirty="0" err="1"/>
              <a:t>principle</a:t>
            </a:r>
            <a:endParaRPr lang="sv-SE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721A2D-6184-4325-9587-ABB3FE804ED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75258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ts val="1500"/>
              </a:lnSpc>
              <a:spcAft>
                <a:spcPts val="225"/>
              </a:spcAft>
              <a:buFont typeface="+mj-lt"/>
              <a:buAutoNum type="arabicPeriod"/>
            </a:pPr>
            <a:r>
              <a:rPr lang="en-GB" b="1" i="0" dirty="0">
                <a:solidFill>
                  <a:srgbClr val="1A1C1E"/>
                </a:solidFill>
                <a:effectLst/>
                <a:latin typeface="Google Sans Text"/>
              </a:rPr>
              <a:t>RF Cavities:</a:t>
            </a:r>
            <a:r>
              <a:rPr lang="en-GB" b="0" i="0" dirty="0">
                <a:solidFill>
                  <a:srgbClr val="1A1C1E"/>
                </a:solidFill>
                <a:effectLst/>
                <a:latin typeface="Google Sans Text"/>
              </a:rPr>
              <a:t> Provide the main </a:t>
            </a:r>
            <a:r>
              <a:rPr lang="en-GB" b="1" i="0" dirty="0">
                <a:solidFill>
                  <a:srgbClr val="1A1C1E"/>
                </a:solidFill>
                <a:effectLst/>
                <a:latin typeface="Google Sans Text"/>
              </a:rPr>
              <a:t>decelerating force</a:t>
            </a:r>
            <a:r>
              <a:rPr lang="en-GB" b="0" i="0" dirty="0">
                <a:solidFill>
                  <a:srgbClr val="1A1C1E"/>
                </a:solidFill>
                <a:effectLst/>
                <a:latin typeface="Google Sans Text"/>
              </a:rPr>
              <a:t>. They generate electric fields timed to </a:t>
            </a:r>
            <a:r>
              <a:rPr lang="en-GB" b="0" i="1" dirty="0">
                <a:solidFill>
                  <a:srgbClr val="1A1C1E"/>
                </a:solidFill>
                <a:effectLst/>
                <a:latin typeface="Google Sans Text"/>
              </a:rPr>
              <a:t>oppose</a:t>
            </a:r>
            <a:r>
              <a:rPr lang="en-GB" b="0" i="0" dirty="0">
                <a:solidFill>
                  <a:srgbClr val="1A1C1E"/>
                </a:solidFill>
                <a:effectLst/>
                <a:latin typeface="Google Sans Text"/>
              </a:rPr>
              <a:t> the antiprotons' motion, removing kinetic energy on each pass. This is what reduces the beam's average energy from GeV down to MeV.</a:t>
            </a:r>
          </a:p>
          <a:p>
            <a:pPr algn="l">
              <a:lnSpc>
                <a:spcPts val="1500"/>
              </a:lnSpc>
              <a:spcAft>
                <a:spcPts val="225"/>
              </a:spcAft>
              <a:buFont typeface="+mj-lt"/>
              <a:buAutoNum type="arabicPeriod"/>
            </a:pPr>
            <a:endParaRPr lang="en-GB" b="0" i="0" dirty="0">
              <a:solidFill>
                <a:srgbClr val="1A1C1E"/>
              </a:solidFill>
              <a:effectLst/>
              <a:latin typeface="Google Sans Text"/>
            </a:endParaRPr>
          </a:p>
          <a:p>
            <a:pPr algn="l">
              <a:lnSpc>
                <a:spcPts val="1500"/>
              </a:lnSpc>
              <a:spcAft>
                <a:spcPts val="225"/>
              </a:spcAft>
              <a:buFont typeface="+mj-lt"/>
              <a:buAutoNum type="arabicPeriod"/>
            </a:pPr>
            <a:r>
              <a:rPr lang="en-GB" b="1" i="0" dirty="0">
                <a:solidFill>
                  <a:srgbClr val="1A1C1E"/>
                </a:solidFill>
                <a:effectLst/>
                <a:latin typeface="Google Sans Text"/>
              </a:rPr>
              <a:t>Cooling (Stochastic &amp; Electron):</a:t>
            </a:r>
            <a:r>
              <a:rPr lang="en-GB" b="0" i="0" dirty="0">
                <a:solidFill>
                  <a:srgbClr val="1A1C1E"/>
                </a:solidFill>
                <a:effectLst/>
                <a:latin typeface="Google Sans Text"/>
              </a:rPr>
              <a:t> Manages the </a:t>
            </a:r>
            <a:r>
              <a:rPr lang="en-GB" b="1" i="0" dirty="0">
                <a:solidFill>
                  <a:srgbClr val="1A1C1E"/>
                </a:solidFill>
                <a:effectLst/>
                <a:latin typeface="Google Sans Text"/>
              </a:rPr>
              <a:t>beam quality</a:t>
            </a:r>
            <a:r>
              <a:rPr lang="en-GB" b="0" i="0" dirty="0">
                <a:solidFill>
                  <a:srgbClr val="1A1C1E"/>
                </a:solidFill>
                <a:effectLst/>
                <a:latin typeface="Google Sans Text"/>
              </a:rPr>
              <a:t>. They reduce the </a:t>
            </a:r>
            <a:r>
              <a:rPr lang="en-GB" b="0" i="1" dirty="0">
                <a:solidFill>
                  <a:srgbClr val="1A1C1E"/>
                </a:solidFill>
                <a:effectLst/>
                <a:latin typeface="Google Sans Text"/>
              </a:rPr>
              <a:t>spread</a:t>
            </a:r>
            <a:r>
              <a:rPr lang="en-GB" b="0" i="0" dirty="0">
                <a:solidFill>
                  <a:srgbClr val="1A1C1E"/>
                </a:solidFill>
                <a:effectLst/>
                <a:latin typeface="Google Sans Text"/>
              </a:rPr>
              <a:t> in energy and direction </a:t>
            </a:r>
            <a:r>
              <a:rPr lang="en-GB" b="0" i="1" dirty="0">
                <a:solidFill>
                  <a:srgbClr val="1A1C1E"/>
                </a:solidFill>
                <a:effectLst/>
                <a:latin typeface="Google Sans Text"/>
              </a:rPr>
              <a:t>around</a:t>
            </a:r>
            <a:r>
              <a:rPr lang="en-GB" b="0" i="0" dirty="0">
                <a:solidFill>
                  <a:srgbClr val="1A1C1E"/>
                </a:solidFill>
                <a:effectLst/>
                <a:latin typeface="Google Sans Text"/>
              </a:rPr>
              <a:t> that decreasing average energy, making the beam dense and controllable. They counteract the "heating" effects of deceleration and collisions.</a:t>
            </a:r>
          </a:p>
          <a:p>
            <a:pPr algn="l">
              <a:lnSpc>
                <a:spcPts val="1500"/>
              </a:lnSpc>
              <a:spcAft>
                <a:spcPts val="225"/>
              </a:spcAft>
              <a:buFont typeface="+mj-lt"/>
              <a:buAutoNum type="arabicPeriod"/>
            </a:pPr>
            <a:endParaRPr lang="en-GB" dirty="0">
              <a:solidFill>
                <a:srgbClr val="1A1C1E"/>
              </a:solidFill>
              <a:latin typeface="Google Sans Text"/>
            </a:endParaRPr>
          </a:p>
          <a:p>
            <a:pPr algn="l">
              <a:lnSpc>
                <a:spcPts val="1500"/>
              </a:lnSpc>
              <a:spcAft>
                <a:spcPts val="225"/>
              </a:spcAft>
            </a:pPr>
            <a:endParaRPr lang="en-GB" b="0" i="0" dirty="0">
              <a:solidFill>
                <a:srgbClr val="1A1C1E"/>
              </a:solidFill>
              <a:effectLst/>
              <a:latin typeface="Google Sans Text"/>
            </a:endParaRPr>
          </a:p>
          <a:p>
            <a:pPr algn="l">
              <a:lnSpc>
                <a:spcPts val="1500"/>
              </a:lnSpc>
              <a:spcAft>
                <a:spcPts val="1350"/>
              </a:spcAft>
            </a:pPr>
            <a:r>
              <a:rPr lang="en-GB" b="1" i="0" dirty="0">
                <a:solidFill>
                  <a:srgbClr val="1A1C1E"/>
                </a:solidFill>
                <a:effectLst/>
                <a:latin typeface="Google Sans Text"/>
              </a:rPr>
              <a:t>Think of it like this:</a:t>
            </a:r>
            <a:endParaRPr lang="en-GB" b="0" i="0" dirty="0">
              <a:solidFill>
                <a:srgbClr val="1A1C1E"/>
              </a:solidFill>
              <a:effectLst/>
              <a:latin typeface="Google Sans Text"/>
            </a:endParaRPr>
          </a:p>
          <a:p>
            <a:pPr algn="l">
              <a:lnSpc>
                <a:spcPts val="1500"/>
              </a:lnSpc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GB" b="1" i="0" dirty="0">
                <a:solidFill>
                  <a:srgbClr val="1A1C1E"/>
                </a:solidFill>
                <a:effectLst/>
                <a:latin typeface="Google Sans Text"/>
              </a:rPr>
              <a:t>RF Cavities = Brakes</a:t>
            </a:r>
            <a:r>
              <a:rPr lang="en-GB" b="0" i="0" dirty="0">
                <a:solidFill>
                  <a:srgbClr val="1A1C1E"/>
                </a:solidFill>
                <a:effectLst/>
                <a:latin typeface="Google Sans Text"/>
              </a:rPr>
              <a:t> (Slowing the whole car down)</a:t>
            </a:r>
          </a:p>
          <a:p>
            <a:pPr algn="l">
              <a:lnSpc>
                <a:spcPts val="1500"/>
              </a:lnSpc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GB" b="1" i="0" dirty="0">
                <a:solidFill>
                  <a:srgbClr val="1A1C1E"/>
                </a:solidFill>
                <a:effectLst/>
                <a:latin typeface="Google Sans Text"/>
              </a:rPr>
              <a:t>Cooling = Suspension &amp; Steering</a:t>
            </a:r>
            <a:r>
              <a:rPr lang="en-GB" b="0" i="0" dirty="0">
                <a:solidFill>
                  <a:srgbClr val="1A1C1E"/>
                </a:solidFill>
                <a:effectLst/>
                <a:latin typeface="Google Sans Text"/>
              </a:rPr>
              <a:t> (Keeping the car stable and on the road </a:t>
            </a:r>
            <a:r>
              <a:rPr lang="en-GB" b="0" i="1" dirty="0">
                <a:solidFill>
                  <a:srgbClr val="1A1C1E"/>
                </a:solidFill>
                <a:effectLst/>
                <a:latin typeface="Google Sans Text"/>
              </a:rPr>
              <a:t>while</a:t>
            </a:r>
            <a:r>
              <a:rPr lang="en-GB" b="0" i="0" dirty="0">
                <a:solidFill>
                  <a:srgbClr val="1A1C1E"/>
                </a:solidFill>
                <a:effectLst/>
                <a:latin typeface="Google Sans Text"/>
              </a:rPr>
              <a:t> braking)</a:t>
            </a:r>
          </a:p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755D7-E6C3-4DD6-8FF2-7E2EA608CE05}" type="slidenum">
              <a:rPr lang="LID4096" smtClean="0"/>
              <a:t>17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3742965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755D7-E6C3-4DD6-8FF2-7E2EA608CE05}" type="slidenum">
              <a:rPr lang="LID4096" smtClean="0"/>
              <a:t>19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2860673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developed a nested trap </a:t>
            </a:r>
          </a:p>
          <a:p>
            <a:r>
              <a:rPr lang="en-US" dirty="0"/>
              <a:t>procedure for positive ions</a:t>
            </a:r>
          </a:p>
          <a:p>
            <a:endParaRPr lang="en-US" dirty="0"/>
          </a:p>
          <a:p>
            <a:r>
              <a:rPr lang="en-US" dirty="0"/>
              <a:t>Can we trap recoil fragments?</a:t>
            </a:r>
            <a:endParaRPr lang="LID4096" dirty="0"/>
          </a:p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755D7-E6C3-4DD6-8FF2-7E2EA608CE05}" type="slidenum">
              <a:rPr lang="LID4096" smtClean="0"/>
              <a:t>32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5990231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200" b="1" dirty="0">
                <a:latin typeface="Helvetica Light"/>
              </a:rPr>
              <a:t>Antimatter</a:t>
            </a:r>
            <a:r>
              <a:rPr lang="en-US" sz="1200" dirty="0">
                <a:latin typeface="Helvetica Light"/>
              </a:rPr>
              <a:t> counterpart of the proton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200" dirty="0">
              <a:latin typeface="Helvetica Ligh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200" dirty="0">
                <a:latin typeface="Helvetica Light"/>
              </a:rPr>
              <a:t>Exotic particle with infinite lifetime!</a:t>
            </a:r>
          </a:p>
          <a:p>
            <a:endParaRPr lang="en-US" sz="1200" dirty="0">
              <a:latin typeface="Helvetica Ligh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200" dirty="0">
                <a:latin typeface="Helvetica Light"/>
              </a:rPr>
              <a:t>Antiproton is a stable negatively charged hadron </a:t>
            </a:r>
            <a:r>
              <a:rPr lang="en-US" sz="1200" b="1" dirty="0">
                <a:solidFill>
                  <a:schemeClr val="accent2"/>
                </a:solidFill>
                <a:latin typeface="Helvetica Light"/>
              </a:rPr>
              <a:t>1836x heavier than the electron</a:t>
            </a:r>
            <a:r>
              <a:rPr lang="en-US" sz="1200" b="1" dirty="0">
                <a:latin typeface="Helvetica Light"/>
              </a:rPr>
              <a:t>.</a:t>
            </a:r>
          </a:p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755D7-E6C3-4DD6-8FF2-7E2EA608CE05}" type="slidenum">
              <a:rPr lang="LID4096" smtClean="0"/>
              <a:t>39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014948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6CA12-900B-812C-2CFD-F945FE54D4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24114B-16E6-B4F3-0639-09F2591EA1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85CDDF-18A8-0698-A8DC-581D81356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04/10/2025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C294F8-2AC5-0264-05E1-E3C43DDA4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2D704-5FEE-E21C-E821-FD6BE49EA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87742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72481-D8C1-2101-62BA-FFAC3ADE3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2F2437-9DC0-E1DD-5C7D-7E512B113F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2E762B-96C7-2D1A-234D-C86DD95F0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04/10/2025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818116-2776-2D0D-64B7-6193FAEDC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4E2E94-9BC0-9B68-8E44-E6947C656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575219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067784-C7CA-C74C-B123-B4B6EDC204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C52C40-BD47-F379-92A1-317F1984A2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C2DE5B-4946-7F42-77F9-11A0F2275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04/10/2025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3836C-1C83-0A16-71BC-F34EF5CE1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332DC8-87BF-C496-B2C7-21CE3234E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9212808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8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p2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l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5" name="Google Shape;165;p2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166" name="Google Shape;166;p28"/>
          <p:cNvSpPr/>
          <p:nvPr/>
        </p:nvSpPr>
        <p:spPr>
          <a:xfrm>
            <a:off x="-33" y="6094867"/>
            <a:ext cx="12192000" cy="763200"/>
          </a:xfrm>
          <a:prstGeom prst="rect">
            <a:avLst/>
          </a:prstGeom>
          <a:solidFill>
            <a:srgbClr val="0053A1"/>
          </a:solidFill>
          <a:ln w="9525" cap="flat" cmpd="sng">
            <a:solidFill>
              <a:srgbClr val="0053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7" name="Google Shape;167;p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6566" y="6179285"/>
            <a:ext cx="595332" cy="594367"/>
          </a:xfrm>
          <a:prstGeom prst="rect">
            <a:avLst/>
          </a:prstGeom>
          <a:noFill/>
          <a:ln w="9525" cap="flat" cmpd="sng">
            <a:solidFill>
              <a:srgbClr val="0053A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68" name="Google Shape;168;p28"/>
          <p:cNvSpPr/>
          <p:nvPr/>
        </p:nvSpPr>
        <p:spPr>
          <a:xfrm>
            <a:off x="-33" y="6094867"/>
            <a:ext cx="12192000" cy="763200"/>
          </a:xfrm>
          <a:prstGeom prst="rect">
            <a:avLst/>
          </a:prstGeom>
          <a:solidFill>
            <a:srgbClr val="0053A1"/>
          </a:solidFill>
          <a:ln w="9525" cap="flat" cmpd="sng">
            <a:solidFill>
              <a:srgbClr val="0053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9" name="Google Shape;169;p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6566" y="6179285"/>
            <a:ext cx="595332" cy="594367"/>
          </a:xfrm>
          <a:prstGeom prst="rect">
            <a:avLst/>
          </a:prstGeom>
          <a:noFill/>
          <a:ln w="9525" cap="flat" cmpd="sng">
            <a:solidFill>
              <a:srgbClr val="0053A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70" name="Google Shape;170;p28"/>
          <p:cNvSpPr txBox="1">
            <a:spLocks noGrp="1"/>
          </p:cNvSpPr>
          <p:nvPr>
            <p:ph type="sldNum" idx="2"/>
          </p:nvPr>
        </p:nvSpPr>
        <p:spPr>
          <a:xfrm>
            <a:off x="11316977" y="6214056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171" name="Google Shape;171;p28"/>
          <p:cNvSpPr txBox="1">
            <a:spLocks noGrp="1"/>
          </p:cNvSpPr>
          <p:nvPr>
            <p:ph type="title" idx="3"/>
          </p:nvPr>
        </p:nvSpPr>
        <p:spPr>
          <a:xfrm>
            <a:off x="4498400" y="6374667"/>
            <a:ext cx="3195200" cy="2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solidFill>
                  <a:schemeClr val="lt1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solidFill>
                  <a:schemeClr val="lt1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solidFill>
                  <a:schemeClr val="lt1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solidFill>
                  <a:schemeClr val="lt1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solidFill>
                  <a:schemeClr val="lt1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solidFill>
                  <a:schemeClr val="lt1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solidFill>
                  <a:schemeClr val="lt1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solidFill>
                  <a:schemeClr val="lt1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51778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29EA0-F83F-368A-5872-FCA01CEB2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C21C75-776B-1606-D33E-4DA4B87FC0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C4EFBC-56CA-7159-78B8-031DDD104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04/10/2025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94611E-D64F-2D33-21F7-936BA2246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B9C273-CEA3-052F-053D-039BBB013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137643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1387F-93D6-66BE-6CC4-B5A79647E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9AF430-5136-3B5A-47B1-1B1AA8E1AA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227BF5-6347-7E26-EE4E-5D85FBC297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04/10/2025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5A75E8-BA6C-EBB0-4699-FEF4582E2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949493-E88F-5DCC-7713-6A533BC88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301574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60FAF-39DC-D15E-84E0-875BBD800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2E55C1-3EC5-89B4-0A5E-5B14664FD8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0E8286-B101-2C5B-54D8-5182C406C2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35DC29-05D3-9D85-D63E-BB1160C5B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04/10/2025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BBD916-3476-3BEE-0668-F48C1158B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D0153B-0B53-BC47-887D-24A671724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37373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692A9-1B46-A8D5-5268-70D304D50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EF34D1-26CE-F3AA-9B57-4C904D105E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B5F28A-9AA8-495C-F567-8DBF0C3557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24009B-0528-75D5-CFF7-8D289EFE3B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8CB0C9-91D6-6C78-5D14-FFAE3DE6E1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40706E-17B8-3619-016D-38C2EE756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04/10/2025</a:t>
            </a:fld>
            <a:endParaRPr lang="LID4096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C26FF22-483E-C5E4-5F87-12791AC8B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56E1FE-98A8-29CF-3043-34F48CA88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748164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5E2C1-A0AA-75EA-57EE-B6DDCC2B89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F9CDBA-FCA9-724C-CD93-6599B186C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04/10/2025</a:t>
            </a:fld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44F58C-1A95-A1E4-9799-FCF8D69CD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B71ABB-05FB-B479-579F-2EB45A78A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37382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17A623-E8E8-65C7-3AD0-036AA5B1C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04/10/2025</a:t>
            </a:fld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14B51E-E820-7FEE-65CF-7BA1FBC0F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2CAAC7-2834-41F7-D0CD-648FF9765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470388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3A8DF-BF0C-9DC6-423A-80F3D1F38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1D5ACC-20B2-165A-7A3F-98D5FAC212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16CAC4-26EF-F340-8530-645847A12E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699B86-F645-E96E-6EF8-7C058198E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04/10/2025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F046A2-D492-9C65-4363-1F5E8703E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2D40D4-969A-A7F6-8F01-C67BA7A54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030571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42876-B1B4-338A-FF4D-BCEBDF8D3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9C3AB2-2AE4-0B9A-CE78-C41543519E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035F5B-296B-E2AA-91FF-BF110E9167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97F0D4-3C7C-6B31-A7A3-EE2824DB7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04/10/2025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4AE204-F9FC-98C7-E36F-2C89FD32A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D160F6-4935-6DF1-6AA1-941613A36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299313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20AC0A-C3E1-5085-2AA9-2132C393F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063F56-C224-4130-B1B1-48D2CBF1AC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1CC631-BC5B-F963-D8A8-436DEDEE5D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1CCF0-0A42-4003-AFFE-8FC5C170231E}" type="datetimeFigureOut">
              <a:rPr lang="LID4096" smtClean="0"/>
              <a:t>04/10/2025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DA2F9F-EB86-A431-D514-E44691F175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E46FFD-C97A-EDF3-08D5-9314612DB2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002291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1.png"/><Relationship Id="rId5" Type="http://schemas.openxmlformats.org/officeDocument/2006/relationships/image" Target="../media/image180.png"/><Relationship Id="rId4" Type="http://schemas.openxmlformats.org/officeDocument/2006/relationships/image" Target="../media/image17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1.png"/><Relationship Id="rId13" Type="http://schemas.openxmlformats.org/officeDocument/2006/relationships/image" Target="../media/image47.png"/><Relationship Id="rId3" Type="http://schemas.openxmlformats.org/officeDocument/2006/relationships/image" Target="../media/image40.jpeg"/><Relationship Id="rId7" Type="http://schemas.openxmlformats.org/officeDocument/2006/relationships/image" Target="../media/image44.png"/><Relationship Id="rId12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gif"/><Relationship Id="rId11" Type="http://schemas.openxmlformats.org/officeDocument/2006/relationships/image" Target="../media/image34.jpg"/><Relationship Id="rId5" Type="http://schemas.openxmlformats.org/officeDocument/2006/relationships/image" Target="../media/image42.jpeg"/><Relationship Id="rId10" Type="http://schemas.openxmlformats.org/officeDocument/2006/relationships/image" Target="../media/image46.png"/><Relationship Id="rId4" Type="http://schemas.openxmlformats.org/officeDocument/2006/relationships/image" Target="../media/image41.png"/><Relationship Id="rId9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3.jp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10" Type="http://schemas.openxmlformats.org/officeDocument/2006/relationships/image" Target="../media/image11.jpg"/><Relationship Id="rId4" Type="http://schemas.openxmlformats.org/officeDocument/2006/relationships/image" Target="../media/image5.jpg"/><Relationship Id="rId9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0.png"/><Relationship Id="rId7" Type="http://schemas.openxmlformats.org/officeDocument/2006/relationships/image" Target="../media/image53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png"/><Relationship Id="rId5" Type="http://schemas.openxmlformats.org/officeDocument/2006/relationships/image" Target="../media/image42.jpeg"/><Relationship Id="rId4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4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46.png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592.png"/><Relationship Id="rId4" Type="http://schemas.openxmlformats.org/officeDocument/2006/relationships/image" Target="../media/image4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1.png"/><Relationship Id="rId3" Type="http://schemas.openxmlformats.org/officeDocument/2006/relationships/image" Target="../media/image561.png"/><Relationship Id="rId7" Type="http://schemas.openxmlformats.org/officeDocument/2006/relationships/image" Target="../media/image46.png"/><Relationship Id="rId2" Type="http://schemas.openxmlformats.org/officeDocument/2006/relationships/image" Target="../media/image5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svg"/><Relationship Id="rId5" Type="http://schemas.openxmlformats.org/officeDocument/2006/relationships/image" Target="../media/image59.png"/><Relationship Id="rId4" Type="http://schemas.openxmlformats.org/officeDocument/2006/relationships/image" Target="../media/image57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1.jpeg"/><Relationship Id="rId2" Type="http://schemas.openxmlformats.org/officeDocument/2006/relationships/video" Target="../media/media1.mkv"/><Relationship Id="rId1" Type="http://schemas.microsoft.com/office/2007/relationships/media" Target="../media/media1.mkv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7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7" Type="http://schemas.openxmlformats.org/officeDocument/2006/relationships/image" Target="../media/image5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49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8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2.png"/><Relationship Id="rId2" Type="http://schemas.openxmlformats.org/officeDocument/2006/relationships/image" Target="../media/image7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0.png"/><Relationship Id="rId5" Type="http://schemas.openxmlformats.org/officeDocument/2006/relationships/image" Target="../media/image770.png"/><Relationship Id="rId4" Type="http://schemas.openxmlformats.org/officeDocument/2006/relationships/image" Target="../media/image76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7" Type="http://schemas.openxmlformats.org/officeDocument/2006/relationships/image" Target="../media/image7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g"/><Relationship Id="rId5" Type="http://schemas.openxmlformats.org/officeDocument/2006/relationships/image" Target="../media/image37.jpg"/><Relationship Id="rId4" Type="http://schemas.openxmlformats.org/officeDocument/2006/relationships/image" Target="../media/image84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2.png"/><Relationship Id="rId3" Type="http://schemas.openxmlformats.org/officeDocument/2006/relationships/image" Target="../media/image86.png"/><Relationship Id="rId7" Type="http://schemas.openxmlformats.org/officeDocument/2006/relationships/image" Target="../media/image1120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10.png"/><Relationship Id="rId5" Type="http://schemas.openxmlformats.org/officeDocument/2006/relationships/image" Target="../media/image1101.png"/><Relationship Id="rId4" Type="http://schemas.openxmlformats.org/officeDocument/2006/relationships/image" Target="../media/image1091.png"/><Relationship Id="rId9" Type="http://schemas.openxmlformats.org/officeDocument/2006/relationships/image" Target="../media/image1111.png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.svg"/><Relationship Id="rId4" Type="http://schemas.openxmlformats.org/officeDocument/2006/relationships/image" Target="../media/image87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0.png"/><Relationship Id="rId3" Type="http://schemas.openxmlformats.org/officeDocument/2006/relationships/image" Target="../media/image3.png"/><Relationship Id="rId7" Type="http://schemas.openxmlformats.org/officeDocument/2006/relationships/image" Target="../media/image630.png"/><Relationship Id="rId12" Type="http://schemas.openxmlformats.org/officeDocument/2006/relationships/image" Target="../media/image120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11" Type="http://schemas.openxmlformats.org/officeDocument/2006/relationships/image" Target="../media/image110.png"/><Relationship Id="rId5" Type="http://schemas.openxmlformats.org/officeDocument/2006/relationships/image" Target="../media/image89.png"/><Relationship Id="rId10" Type="http://schemas.openxmlformats.org/officeDocument/2006/relationships/image" Target="../media/image1010.png"/><Relationship Id="rId4" Type="http://schemas.openxmlformats.org/officeDocument/2006/relationships/image" Target="../media/image42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Higgsfield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8" y="-32192"/>
            <a:ext cx="12192008" cy="5962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78910" y="1625326"/>
            <a:ext cx="11059679" cy="3276600"/>
          </a:xfrm>
          <a:prstGeom prst="rect">
            <a:avLst/>
          </a:prstGeom>
        </p:spPr>
        <p:txBody>
          <a:bodyPr anchor="t"/>
          <a:lstStyle/>
          <a:p>
            <a:pPr algn="ctr">
              <a:defRPr/>
            </a:pPr>
            <a:r>
              <a:rPr lang="fr-CH" sz="6000" dirty="0" err="1">
                <a:solidFill>
                  <a:schemeClr val="bg1"/>
                </a:solidFill>
              </a:rPr>
              <a:t>Experiments</a:t>
            </a:r>
            <a:r>
              <a:rPr lang="fr-CH" sz="6000" dirty="0">
                <a:solidFill>
                  <a:schemeClr val="bg1"/>
                </a:solidFill>
              </a:rPr>
              <a:t> </a:t>
            </a:r>
            <a:r>
              <a:rPr lang="fr-CH" sz="6000" dirty="0" err="1">
                <a:solidFill>
                  <a:schemeClr val="bg1"/>
                </a:solidFill>
              </a:rPr>
              <a:t>with</a:t>
            </a:r>
            <a:r>
              <a:rPr lang="fr-CH" sz="6000" dirty="0">
                <a:solidFill>
                  <a:schemeClr val="bg1"/>
                </a:solidFill>
              </a:rPr>
              <a:t> cold </a:t>
            </a:r>
            <a:r>
              <a:rPr lang="fr-CH" sz="6000" dirty="0" err="1">
                <a:solidFill>
                  <a:schemeClr val="bg1"/>
                </a:solidFill>
              </a:rPr>
              <a:t>antimatter</a:t>
            </a:r>
            <a:r>
              <a:rPr lang="fr-CH" sz="6000" dirty="0">
                <a:solidFill>
                  <a:schemeClr val="bg1"/>
                </a:solidFill>
              </a:rPr>
              <a:t> at CERN</a:t>
            </a:r>
          </a:p>
        </p:txBody>
      </p:sp>
      <p:pic>
        <p:nvPicPr>
          <p:cNvPr id="2" name="Bildobjekt 65">
            <a:extLst>
              <a:ext uri="{FF2B5EF4-FFF2-40B4-BE49-F238E27FC236}">
                <a16:creationId xmlns:a16="http://schemas.microsoft.com/office/drawing/2014/main" id="{F833CE50-F128-F4D4-CE6E-125EAC47289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15"/>
          <a:stretch/>
        </p:blipFill>
        <p:spPr>
          <a:xfrm>
            <a:off x="0" y="4047215"/>
            <a:ext cx="2755899" cy="281078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1D379BD-9E8E-ACAF-5809-4E015D08F14E}"/>
              </a:ext>
            </a:extLst>
          </p:cNvPr>
          <p:cNvSpPr/>
          <p:nvPr/>
        </p:nvSpPr>
        <p:spPr>
          <a:xfrm>
            <a:off x="2419349" y="5929844"/>
            <a:ext cx="9772651" cy="928156"/>
          </a:xfrm>
          <a:prstGeom prst="rect">
            <a:avLst/>
          </a:prstGeom>
          <a:solidFill>
            <a:srgbClr val="22529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BD94C8-9EB7-52B1-D7A0-374E82ACA0AE}"/>
              </a:ext>
            </a:extLst>
          </p:cNvPr>
          <p:cNvSpPr txBox="1"/>
          <p:nvPr/>
        </p:nvSpPr>
        <p:spPr>
          <a:xfrm>
            <a:off x="2907449" y="6039979"/>
            <a:ext cx="70438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Dr. Fredrik Parnefjord Gustafsson</a:t>
            </a:r>
            <a:endParaRPr lang="LID4096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2798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EE199-D1F9-B594-1A7D-4770DA24B2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810" y="-151505"/>
            <a:ext cx="10515600" cy="1325563"/>
          </a:xfrm>
        </p:spPr>
        <p:txBody>
          <a:bodyPr/>
          <a:lstStyle/>
          <a:p>
            <a:r>
              <a:rPr lang="sv-SE" dirty="0"/>
              <a:t>Skapelse av antimateria från energi</a:t>
            </a:r>
            <a:endParaRPr lang="LID4096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E29932C-96A1-888B-98AB-3F23D849429F}"/>
              </a:ext>
            </a:extLst>
          </p:cNvPr>
          <p:cNvGrpSpPr/>
          <p:nvPr/>
        </p:nvGrpSpPr>
        <p:grpSpPr>
          <a:xfrm>
            <a:off x="548060" y="772712"/>
            <a:ext cx="10251338" cy="5568464"/>
            <a:chOff x="577092" y="1371601"/>
            <a:chExt cx="10404313" cy="5387488"/>
          </a:xfrm>
        </p:grpSpPr>
        <p:grpSp>
          <p:nvGrpSpPr>
            <p:cNvPr id="4" name="Group 8">
              <a:extLst>
                <a:ext uri="{FF2B5EF4-FFF2-40B4-BE49-F238E27FC236}">
                  <a16:creationId xmlns:a16="http://schemas.microsoft.com/office/drawing/2014/main" id="{9D8458A7-F5D7-E7BF-013C-21AE1736AF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7092" y="1371601"/>
              <a:ext cx="10404313" cy="5387488"/>
              <a:chOff x="838" y="1696"/>
              <a:chExt cx="3994" cy="2213"/>
            </a:xfrm>
          </p:grpSpPr>
          <p:grpSp>
            <p:nvGrpSpPr>
              <p:cNvPr id="5" name="Group 9">
                <a:extLst>
                  <a:ext uri="{FF2B5EF4-FFF2-40B4-BE49-F238E27FC236}">
                    <a16:creationId xmlns:a16="http://schemas.microsoft.com/office/drawing/2014/main" id="{E8EC65A9-272E-98F3-945F-548AAFB0348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48" y="1696"/>
                <a:ext cx="3384" cy="2213"/>
                <a:chOff x="392" y="1696"/>
                <a:chExt cx="3384" cy="2213"/>
              </a:xfrm>
            </p:grpSpPr>
            <p:pic>
              <p:nvPicPr>
                <p:cNvPr id="11" name="Picture 10">
                  <a:extLst>
                    <a:ext uri="{FF2B5EF4-FFF2-40B4-BE49-F238E27FC236}">
                      <a16:creationId xmlns:a16="http://schemas.microsoft.com/office/drawing/2014/main" id="{1B7AFDD9-D397-F61C-849B-434BDCE7D5D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392" y="1696"/>
                  <a:ext cx="3384" cy="22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2" name="Picture 11">
                  <a:extLst>
                    <a:ext uri="{FF2B5EF4-FFF2-40B4-BE49-F238E27FC236}">
                      <a16:creationId xmlns:a16="http://schemas.microsoft.com/office/drawing/2014/main" id="{A507F2FB-F437-0535-0A18-DF0F3F7FE5F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1824" y="2976"/>
                  <a:ext cx="1248" cy="5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6" name="Line 12">
                <a:extLst>
                  <a:ext uri="{FF2B5EF4-FFF2-40B4-BE49-F238E27FC236}">
                    <a16:creationId xmlns:a16="http://schemas.microsoft.com/office/drawing/2014/main" id="{C6A90C1B-B444-F741-827A-00188E0F46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38" y="2861"/>
                <a:ext cx="1108" cy="31"/>
              </a:xfrm>
              <a:prstGeom prst="line">
                <a:avLst/>
              </a:prstGeom>
              <a:noFill/>
              <a:ln w="76200" cap="rnd">
                <a:solidFill>
                  <a:srgbClr val="F321C6"/>
                </a:solidFill>
                <a:prstDash val="sysDot"/>
                <a:round/>
                <a:headEnd/>
                <a:tailEnd type="stealth" w="med" len="med"/>
              </a:ln>
            </p:spPr>
            <p:txBody>
              <a:bodyPr wrap="none" anchor="ctr"/>
              <a:lstStyle/>
              <a:p>
                <a:endParaRPr lang="en-GB" sz="2100"/>
              </a:p>
            </p:txBody>
          </p:sp>
          <p:sp>
            <p:nvSpPr>
              <p:cNvPr id="7" name="Text Box 13">
                <a:extLst>
                  <a:ext uri="{FF2B5EF4-FFF2-40B4-BE49-F238E27FC236}">
                    <a16:creationId xmlns:a16="http://schemas.microsoft.com/office/drawing/2014/main" id="{EA5870B6-F1C5-1C7B-1462-2FB04903583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42" y="2669"/>
                <a:ext cx="434" cy="2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 b="1" dirty="0"/>
                  <a:t>Energi</a:t>
                </a:r>
              </a:p>
            </p:txBody>
          </p:sp>
        </p:grp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20A93A4-B686-DEC8-F57A-482473C64D95}"/>
                </a:ext>
              </a:extLst>
            </p:cNvPr>
            <p:cNvSpPr/>
            <p:nvPr/>
          </p:nvSpPr>
          <p:spPr>
            <a:xfrm>
              <a:off x="5702710" y="4430005"/>
              <a:ext cx="4323156" cy="187140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543C8CA-4312-8093-9922-07E9794CE0CA}"/>
                  </a:ext>
                </a:extLst>
              </p:cNvPr>
              <p:cNvSpPr txBox="1"/>
              <p:nvPr/>
            </p:nvSpPr>
            <p:spPr>
              <a:xfrm>
                <a:off x="6289795" y="5036958"/>
                <a:ext cx="4309578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8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8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8000" b="0" i="1" smtClean="0">
                          <a:solidFill>
                            <a:srgbClr val="F321C6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sz="8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8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8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LID4096" sz="3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543C8CA-4312-8093-9922-07E9794CE0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9795" y="5036958"/>
                <a:ext cx="4309578" cy="132343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D8E65F1-2760-A334-CAAC-83215E4D3A12}"/>
                  </a:ext>
                </a:extLst>
              </p:cNvPr>
              <p:cNvSpPr txBox="1"/>
              <p:nvPr/>
            </p:nvSpPr>
            <p:spPr>
              <a:xfrm>
                <a:off x="1894098" y="5052897"/>
                <a:ext cx="6224586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sv-SE" sz="4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v-SE" sz="4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sv-SE" sz="4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D8E65F1-2760-A334-CAAC-83215E4D3A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4098" y="5052897"/>
                <a:ext cx="6224586" cy="83099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0ECDB84-CADC-2984-EFEE-A9B9BDDBAEAA}"/>
                  </a:ext>
                </a:extLst>
              </p:cNvPr>
              <p:cNvSpPr txBox="1"/>
              <p:nvPr/>
            </p:nvSpPr>
            <p:spPr>
              <a:xfrm>
                <a:off x="1468522" y="2017693"/>
                <a:ext cx="6224586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sv-SE" sz="48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v-SE" sz="48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sv-SE" sz="48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0ECDB84-CADC-2984-EFEE-A9B9BDDBAE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8522" y="2017693"/>
                <a:ext cx="6224586" cy="83099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42BAEAA0-C6C9-F70F-B2CF-25CE758B82D4}"/>
              </a:ext>
            </a:extLst>
          </p:cNvPr>
          <p:cNvSpPr txBox="1"/>
          <p:nvPr/>
        </p:nvSpPr>
        <p:spPr>
          <a:xfrm>
            <a:off x="1675559" y="57865"/>
            <a:ext cx="88408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solidFill>
                  <a:schemeClr val="bg1"/>
                </a:solidFill>
              </a:rPr>
              <a:t>Creation of matter/antimatter</a:t>
            </a:r>
            <a:endParaRPr lang="LID4096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927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F6A8A-E8AF-409F-A10A-3D6E3F162E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5802" y="227955"/>
            <a:ext cx="11338662" cy="798841"/>
          </a:xfrm>
        </p:spPr>
        <p:txBody>
          <a:bodyPr>
            <a:normAutofit/>
          </a:bodyPr>
          <a:lstStyle/>
          <a:p>
            <a:r>
              <a:rPr lang="en-GB" dirty="0"/>
              <a:t> </a:t>
            </a:r>
            <a:r>
              <a:rPr lang="en-GB" dirty="0">
                <a:latin typeface="Amasis MT Pro" panose="02040504050005020304" pitchFamily="18" charset="0"/>
              </a:rPr>
              <a:t>The </a:t>
            </a:r>
            <a:r>
              <a:rPr lang="en-GB" b="1" dirty="0">
                <a:latin typeface="Amasis MT Pro" panose="02040504050005020304" pitchFamily="18" charset="0"/>
              </a:rPr>
              <a:t>A</a:t>
            </a:r>
            <a:r>
              <a:rPr lang="en-GB" dirty="0">
                <a:latin typeface="Amasis MT Pro" panose="02040504050005020304" pitchFamily="18" charset="0"/>
              </a:rPr>
              <a:t>ntiproton </a:t>
            </a:r>
            <a:r>
              <a:rPr lang="en-GB" b="1" dirty="0">
                <a:latin typeface="Amasis MT Pro" panose="02040504050005020304" pitchFamily="18" charset="0"/>
              </a:rPr>
              <a:t>D</a:t>
            </a:r>
            <a:r>
              <a:rPr lang="en-GB" dirty="0">
                <a:latin typeface="Amasis MT Pro" panose="02040504050005020304" pitchFamily="18" charset="0"/>
              </a:rPr>
              <a:t>ecelerator (</a:t>
            </a:r>
            <a:r>
              <a:rPr lang="en-GB" b="1" dirty="0">
                <a:latin typeface="Amasis MT Pro" panose="02040504050005020304" pitchFamily="18" charset="0"/>
              </a:rPr>
              <a:t>AD</a:t>
            </a:r>
            <a:r>
              <a:rPr lang="en-GB" dirty="0">
                <a:latin typeface="Amasis MT Pro" panose="02040504050005020304" pitchFamily="18" charset="0"/>
              </a:rPr>
              <a:t>) at CERN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787EEE27-73B2-9DF9-0D95-B0E15CB98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5300" y="6396861"/>
            <a:ext cx="2743200" cy="365125"/>
          </a:xfrm>
        </p:spPr>
        <p:txBody>
          <a:bodyPr/>
          <a:lstStyle/>
          <a:p>
            <a:fld id="{B00FEB67-25E5-478A-8F1B-E5F2EEAC2DF1}" type="slidenum">
              <a:rPr lang="en-GB" sz="1800" smtClean="0"/>
              <a:t>11</a:t>
            </a:fld>
            <a:endParaRPr lang="en-GB" sz="1800" dirty="0"/>
          </a:p>
        </p:txBody>
      </p:sp>
      <p:pic>
        <p:nvPicPr>
          <p:cNvPr id="9" name="Picture 8" descr="A close-up of a model of a circuit board&#10;&#10;AI-generated content may be incorrect.">
            <a:extLst>
              <a:ext uri="{FF2B5EF4-FFF2-40B4-BE49-F238E27FC236}">
                <a16:creationId xmlns:a16="http://schemas.microsoft.com/office/drawing/2014/main" id="{0806D098-DAB8-CE28-94DE-E5EDD32404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83803"/>
            <a:ext cx="12192000" cy="5013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6207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3D6156-8A6E-7091-652F-64182F461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E"/>
          </a:p>
        </p:txBody>
      </p:sp>
      <p:pic>
        <p:nvPicPr>
          <p:cNvPr id="5" name="Content Placeholder 4" descr="A person in a white helmet and a white helmet holding a stick&#10;&#10;AI-generated content may be incorrect.">
            <a:extLst>
              <a:ext uri="{FF2B5EF4-FFF2-40B4-BE49-F238E27FC236}">
                <a16:creationId xmlns:a16="http://schemas.microsoft.com/office/drawing/2014/main" id="{C2D1907C-7A94-E7DE-A345-F58AF4D48C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36951">
            <a:off x="-104204" y="-720643"/>
            <a:ext cx="9850231" cy="7880185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999C49D-52D1-83C1-B70B-F4756BC453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4102" y="3428999"/>
            <a:ext cx="4129773" cy="3239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614972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84AF46-85E5-DC42-42CE-1A7C178EE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E"/>
          </a:p>
        </p:txBody>
      </p:sp>
      <p:pic>
        <p:nvPicPr>
          <p:cNvPr id="5" name="Content Placeholder 4" descr="A machine in a room&#10;&#10;AI-generated content may be incorrect.">
            <a:extLst>
              <a:ext uri="{FF2B5EF4-FFF2-40B4-BE49-F238E27FC236}">
                <a16:creationId xmlns:a16="http://schemas.microsoft.com/office/drawing/2014/main" id="{7881CB0F-2C3C-65FC-9117-7B495F15F5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15" b="4822"/>
          <a:stretch/>
        </p:blipFill>
        <p:spPr>
          <a:xfrm>
            <a:off x="1" y="-218017"/>
            <a:ext cx="12192000" cy="7076018"/>
          </a:xfrm>
        </p:spPr>
      </p:pic>
    </p:spTree>
    <p:extLst>
      <p:ext uri="{BB962C8B-B14F-4D97-AF65-F5344CB8AC3E}">
        <p14:creationId xmlns:p14="http://schemas.microsoft.com/office/powerpoint/2010/main" val="23729162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E27F7-07ED-7068-0AD0-61804CF1B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E"/>
          </a:p>
        </p:txBody>
      </p:sp>
      <p:pic>
        <p:nvPicPr>
          <p:cNvPr id="5" name="Content Placeholder 4" descr="A room with several machines&#10;&#10;AI-generated content may be incorrect.">
            <a:extLst>
              <a:ext uri="{FF2B5EF4-FFF2-40B4-BE49-F238E27FC236}">
                <a16:creationId xmlns:a16="http://schemas.microsoft.com/office/drawing/2014/main" id="{372B2DFD-9804-14F1-1C5D-1EEB2C45D5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8007"/>
            <a:ext cx="12277344" cy="6906007"/>
          </a:xfrm>
        </p:spPr>
      </p:pic>
    </p:spTree>
    <p:extLst>
      <p:ext uri="{BB962C8B-B14F-4D97-AF65-F5344CB8AC3E}">
        <p14:creationId xmlns:p14="http://schemas.microsoft.com/office/powerpoint/2010/main" val="7893156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ED0540-4115-278D-2411-5F55DA7A5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405" y="-357071"/>
            <a:ext cx="9373443" cy="1325563"/>
          </a:xfrm>
        </p:spPr>
        <p:txBody>
          <a:bodyPr>
            <a:normAutofit/>
          </a:bodyPr>
          <a:lstStyle/>
          <a:p>
            <a:r>
              <a:rPr lang="en-GB" dirty="0">
                <a:latin typeface="Amasis MT Pro" panose="02040504050005020304" pitchFamily="18" charset="0"/>
              </a:rPr>
              <a:t>The </a:t>
            </a:r>
            <a:r>
              <a:rPr lang="en-GB" b="1" dirty="0">
                <a:latin typeface="Amasis MT Pro" panose="02040504050005020304" pitchFamily="18" charset="0"/>
              </a:rPr>
              <a:t>A</a:t>
            </a:r>
            <a:r>
              <a:rPr lang="en-GB" dirty="0">
                <a:latin typeface="Amasis MT Pro" panose="02040504050005020304" pitchFamily="18" charset="0"/>
              </a:rPr>
              <a:t>ntiproton </a:t>
            </a:r>
            <a:r>
              <a:rPr lang="en-GB" b="1" dirty="0">
                <a:latin typeface="Amasis MT Pro" panose="02040504050005020304" pitchFamily="18" charset="0"/>
              </a:rPr>
              <a:t>D</a:t>
            </a:r>
            <a:r>
              <a:rPr lang="en-GB" dirty="0">
                <a:latin typeface="Amasis MT Pro" panose="02040504050005020304" pitchFamily="18" charset="0"/>
              </a:rPr>
              <a:t>ecelerator (</a:t>
            </a:r>
            <a:r>
              <a:rPr lang="en-GB" b="1" dirty="0">
                <a:latin typeface="Amasis MT Pro" panose="02040504050005020304" pitchFamily="18" charset="0"/>
              </a:rPr>
              <a:t>AD</a:t>
            </a:r>
            <a:r>
              <a:rPr lang="en-GB" dirty="0">
                <a:latin typeface="Amasis MT Pro" panose="02040504050005020304" pitchFamily="18" charset="0"/>
              </a:rPr>
              <a:t>)</a:t>
            </a:r>
            <a:endParaRPr lang="LID4096" b="1" dirty="0">
              <a:latin typeface="Amasis MT Pro" panose="02040504050005020304" pitchFamily="18" charset="0"/>
            </a:endParaRPr>
          </a:p>
        </p:txBody>
      </p:sp>
      <p:pic>
        <p:nvPicPr>
          <p:cNvPr id="5" name="Bildobjekt 4" descr="En bild som visar karta&#10;&#10;Automatiskt genererad beskrivning">
            <a:extLst>
              <a:ext uri="{FF2B5EF4-FFF2-40B4-BE49-F238E27FC236}">
                <a16:creationId xmlns:a16="http://schemas.microsoft.com/office/drawing/2014/main" id="{F6D6C923-7494-7B98-BEE1-EB999E8A36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175" y="536673"/>
            <a:ext cx="9602022" cy="6321328"/>
          </a:xfrm>
          <a:prstGeom prst="rect">
            <a:avLst/>
          </a:prstGeom>
        </p:spPr>
      </p:pic>
      <p:sp>
        <p:nvSpPr>
          <p:cNvPr id="6" name="ZoneTexte 6">
            <a:extLst>
              <a:ext uri="{FF2B5EF4-FFF2-40B4-BE49-F238E27FC236}">
                <a16:creationId xmlns:a16="http://schemas.microsoft.com/office/drawing/2014/main" id="{D208C2D0-0693-74AC-FE76-AFDB87ED7DBA}"/>
              </a:ext>
            </a:extLst>
          </p:cNvPr>
          <p:cNvSpPr txBox="1"/>
          <p:nvPr/>
        </p:nvSpPr>
        <p:spPr>
          <a:xfrm>
            <a:off x="4141236" y="3420542"/>
            <a:ext cx="2658915" cy="1530401"/>
          </a:xfrm>
          <a:prstGeom prst="rect">
            <a:avLst/>
          </a:prstGeom>
          <a:solidFill>
            <a:srgbClr val="FFFFFF">
              <a:alpha val="45882"/>
            </a:srgbClr>
          </a:solidFill>
          <a:ln w="19050">
            <a:solidFill>
              <a:srgbClr val="FF0000"/>
            </a:solidFill>
          </a:ln>
        </p:spPr>
        <p:txBody>
          <a:bodyPr wrap="square" lIns="72000" tIns="72000" rIns="72000" bIns="72000" rtlCol="0">
            <a:spAutoFit/>
          </a:bodyPr>
          <a:lstStyle/>
          <a:p>
            <a:pPr algn="ctr"/>
            <a:r>
              <a:rPr lang="fr-CH" b="1" dirty="0">
                <a:latin typeface="Amasis MT Pro" panose="02040504050005020304" pitchFamily="18" charset="0"/>
              </a:rPr>
              <a:t>AD</a:t>
            </a:r>
            <a:br>
              <a:rPr lang="fr-CH" b="1" dirty="0">
                <a:latin typeface="Amasis MT Pro" panose="02040504050005020304" pitchFamily="18" charset="0"/>
              </a:rPr>
            </a:br>
            <a:r>
              <a:rPr lang="fr-CH" b="1" i="1" dirty="0">
                <a:latin typeface="Amasis MT Pro" panose="02040504050005020304" pitchFamily="18" charset="0"/>
              </a:rPr>
              <a:t>Antiproton </a:t>
            </a:r>
            <a:r>
              <a:rPr lang="fr-CH" b="1" i="1" dirty="0" err="1">
                <a:latin typeface="Amasis MT Pro" panose="02040504050005020304" pitchFamily="18" charset="0"/>
              </a:rPr>
              <a:t>Decelerator</a:t>
            </a:r>
            <a:br>
              <a:rPr lang="fr-CH" dirty="0">
                <a:latin typeface="Amasis MT Pro" panose="02040504050005020304" pitchFamily="18" charset="0"/>
              </a:rPr>
            </a:br>
            <a:r>
              <a:rPr lang="fr-CH" dirty="0">
                <a:latin typeface="Amasis MT Pro" panose="02040504050005020304" pitchFamily="18" charset="0"/>
              </a:rPr>
              <a:t>Start: 2000</a:t>
            </a:r>
            <a:br>
              <a:rPr lang="fr-CH" dirty="0">
                <a:latin typeface="Amasis MT Pro" panose="02040504050005020304" pitchFamily="18" charset="0"/>
              </a:rPr>
            </a:br>
            <a:r>
              <a:rPr lang="fr-CH" dirty="0" err="1">
                <a:latin typeface="Amasis MT Pro" panose="02040504050005020304" pitchFamily="18" charset="0"/>
              </a:rPr>
              <a:t>Length</a:t>
            </a:r>
            <a:r>
              <a:rPr lang="fr-CH" dirty="0">
                <a:latin typeface="Amasis MT Pro" panose="02040504050005020304" pitchFamily="18" charset="0"/>
              </a:rPr>
              <a:t>: 182 m</a:t>
            </a:r>
            <a:br>
              <a:rPr lang="fr-CH" dirty="0">
                <a:latin typeface="Amasis MT Pro" panose="02040504050005020304" pitchFamily="18" charset="0"/>
              </a:rPr>
            </a:br>
            <a:r>
              <a:rPr lang="fr-CH" dirty="0">
                <a:latin typeface="Amasis MT Pro" panose="02040504050005020304" pitchFamily="18" charset="0"/>
              </a:rPr>
              <a:t>Energy: 5.3 MeV</a:t>
            </a: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7F566B12-6FF3-B052-8F00-B8B5AF103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5300" y="6396861"/>
            <a:ext cx="2743200" cy="365125"/>
          </a:xfrm>
        </p:spPr>
        <p:txBody>
          <a:bodyPr/>
          <a:lstStyle/>
          <a:p>
            <a:fld id="{B00FEB67-25E5-478A-8F1B-E5F2EEAC2DF1}" type="slidenum">
              <a:rPr lang="en-GB" sz="1800" smtClean="0"/>
              <a:t>15</a:t>
            </a:fld>
            <a:endParaRPr lang="en-GB" sz="1800" dirty="0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327BD237-06EC-EFDF-F633-562B2954BD0B}"/>
              </a:ext>
            </a:extLst>
          </p:cNvPr>
          <p:cNvSpPr/>
          <p:nvPr/>
        </p:nvSpPr>
        <p:spPr>
          <a:xfrm>
            <a:off x="1704153" y="847725"/>
            <a:ext cx="2845227" cy="593207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chemeClr val="tx1"/>
                </a:solidFill>
              </a:rPr>
              <a:t>Injection from target</a:t>
            </a:r>
            <a:endParaRPr lang="en-S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5356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C6731-8383-3C0A-155C-5C86DDB5D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E"/>
          </a:p>
        </p:txBody>
      </p:sp>
      <p:pic>
        <p:nvPicPr>
          <p:cNvPr id="5" name="Content Placeholder 4" descr="A group of people working in a factory&#10;&#10;AI-generated content may be incorrect.">
            <a:extLst>
              <a:ext uri="{FF2B5EF4-FFF2-40B4-BE49-F238E27FC236}">
                <a16:creationId xmlns:a16="http://schemas.microsoft.com/office/drawing/2014/main" id="{C2D9540E-8A08-A2AF-34F5-2DBA21D22B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0312"/>
            <a:ext cx="10242387" cy="6817688"/>
          </a:xfrm>
        </p:spPr>
      </p:pic>
    </p:spTree>
    <p:extLst>
      <p:ext uri="{BB962C8B-B14F-4D97-AF65-F5344CB8AC3E}">
        <p14:creationId xmlns:p14="http://schemas.microsoft.com/office/powerpoint/2010/main" val="23906452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AA2AB-621C-85FE-6D06-7B5FABD02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0850" y="-142323"/>
            <a:ext cx="10515600" cy="969845"/>
          </a:xfrm>
        </p:spPr>
        <p:txBody>
          <a:bodyPr/>
          <a:lstStyle/>
          <a:p>
            <a:r>
              <a:rPr lang="sv-SE" dirty="0"/>
              <a:t>Cooling of antiprotons at AD</a:t>
            </a:r>
            <a:endParaRPr lang="en-SE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0AB59421-C5ED-7889-0525-1030EB4907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12270" t="1020" r="11187"/>
          <a:stretch/>
        </p:blipFill>
        <p:spPr bwMode="auto">
          <a:xfrm>
            <a:off x="1104900" y="1333979"/>
            <a:ext cx="5360487" cy="4529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A long shot of a machine&#10;&#10;AI-generated content may be incorrect.">
            <a:extLst>
              <a:ext uri="{FF2B5EF4-FFF2-40B4-BE49-F238E27FC236}">
                <a16:creationId xmlns:a16="http://schemas.microsoft.com/office/drawing/2014/main" id="{6785FD18-A924-468F-AB5C-CCEA9C9146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" r="25883"/>
          <a:stretch/>
        </p:blipFill>
        <p:spPr>
          <a:xfrm>
            <a:off x="6961428" y="1111590"/>
            <a:ext cx="4739707" cy="42074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C654399-388F-6AB7-E51F-F645D52B707B}"/>
              </a:ext>
            </a:extLst>
          </p:cNvPr>
          <p:cNvSpPr txBox="1"/>
          <p:nvPr/>
        </p:nvSpPr>
        <p:spPr>
          <a:xfrm>
            <a:off x="6010454" y="6492875"/>
            <a:ext cx="6094476" cy="3194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1800" b="1" dirty="0"/>
              <a:t>*Invented by Simon Van der Meer (Nobel Prize -84)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EB6104D-2C0D-6758-6DB2-C0ED7F264A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73986" y="4734224"/>
            <a:ext cx="2875778" cy="1703904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F137A63B-1F44-DFE8-DD51-995AC8D1A52F}"/>
              </a:ext>
            </a:extLst>
          </p:cNvPr>
          <p:cNvSpPr/>
          <p:nvPr/>
        </p:nvSpPr>
        <p:spPr>
          <a:xfrm rot="19564410">
            <a:off x="1553614" y="4139687"/>
            <a:ext cx="294430" cy="57980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5F29B15-962C-8431-D6D5-270A976AA649}"/>
              </a:ext>
            </a:extLst>
          </p:cNvPr>
          <p:cNvSpPr txBox="1"/>
          <p:nvPr/>
        </p:nvSpPr>
        <p:spPr>
          <a:xfrm>
            <a:off x="151367" y="5340783"/>
            <a:ext cx="25310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b="1" dirty="0">
                <a:solidFill>
                  <a:srgbClr val="00B0F0"/>
                </a:solidFill>
              </a:rPr>
              <a:t>3. Electron cooling</a:t>
            </a:r>
            <a:endParaRPr lang="en-SE" sz="2400" b="1" dirty="0">
              <a:solidFill>
                <a:srgbClr val="00B0F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4D7EFF9-BFC4-B772-BFD0-A51A2326FAF9}"/>
              </a:ext>
            </a:extLst>
          </p:cNvPr>
          <p:cNvSpPr txBox="1"/>
          <p:nvPr/>
        </p:nvSpPr>
        <p:spPr>
          <a:xfrm>
            <a:off x="3541125" y="880757"/>
            <a:ext cx="2924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b="1" dirty="0">
                <a:solidFill>
                  <a:schemeClr val="accent2"/>
                </a:solidFill>
              </a:rPr>
              <a:t>2. Stochastic cooling*</a:t>
            </a:r>
            <a:endParaRPr lang="en-SE" sz="2400" b="1" dirty="0">
              <a:solidFill>
                <a:schemeClr val="accent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A4EE017-FE64-6109-F870-C5AB9252287E}"/>
              </a:ext>
            </a:extLst>
          </p:cNvPr>
          <p:cNvSpPr txBox="1"/>
          <p:nvPr/>
        </p:nvSpPr>
        <p:spPr>
          <a:xfrm>
            <a:off x="282001" y="1236820"/>
            <a:ext cx="25426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b="1" dirty="0"/>
              <a:t>1. RF deceleration </a:t>
            </a:r>
          </a:p>
          <a:p>
            <a:r>
              <a:rPr lang="sv-SE" sz="2400" b="1" dirty="0"/>
              <a:t>          cavities</a:t>
            </a:r>
            <a:endParaRPr lang="en-SE" sz="2400" b="1" dirty="0"/>
          </a:p>
        </p:txBody>
      </p:sp>
      <p:sp>
        <p:nvSpPr>
          <p:cNvPr id="26" name="Partial Circle 25">
            <a:extLst>
              <a:ext uri="{FF2B5EF4-FFF2-40B4-BE49-F238E27FC236}">
                <a16:creationId xmlns:a16="http://schemas.microsoft.com/office/drawing/2014/main" id="{DC85D590-7CDB-28B0-A78A-74CB5C2201D2}"/>
              </a:ext>
            </a:extLst>
          </p:cNvPr>
          <p:cNvSpPr/>
          <p:nvPr/>
        </p:nvSpPr>
        <p:spPr>
          <a:xfrm rot="18364853">
            <a:off x="1360364" y="2258938"/>
            <a:ext cx="689615" cy="642556"/>
          </a:xfrm>
          <a:prstGeom prst="pie">
            <a:avLst>
              <a:gd name="adj1" fmla="val 5351429"/>
              <a:gd name="adj2" fmla="val 16200000"/>
            </a:avLst>
          </a:prstGeom>
          <a:solidFill>
            <a:srgbClr val="00206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>
              <a:solidFill>
                <a:schemeClr val="tx1"/>
              </a:solidFill>
            </a:endParaRPr>
          </a:p>
        </p:txBody>
      </p:sp>
      <p:sp>
        <p:nvSpPr>
          <p:cNvPr id="27" name="Partial Circle 26">
            <a:extLst>
              <a:ext uri="{FF2B5EF4-FFF2-40B4-BE49-F238E27FC236}">
                <a16:creationId xmlns:a16="http://schemas.microsoft.com/office/drawing/2014/main" id="{32855FB6-C1A0-BFB3-6CB5-464935C17866}"/>
              </a:ext>
            </a:extLst>
          </p:cNvPr>
          <p:cNvSpPr/>
          <p:nvPr/>
        </p:nvSpPr>
        <p:spPr>
          <a:xfrm rot="7595075">
            <a:off x="1377854" y="2233602"/>
            <a:ext cx="689615" cy="642556"/>
          </a:xfrm>
          <a:prstGeom prst="pie">
            <a:avLst>
              <a:gd name="adj1" fmla="val 5351429"/>
              <a:gd name="adj2" fmla="val 16200000"/>
            </a:avLst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>
              <a:solidFill>
                <a:schemeClr val="tx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71E2751-978F-F980-AA6D-B9F5F38B951D}"/>
              </a:ext>
            </a:extLst>
          </p:cNvPr>
          <p:cNvSpPr/>
          <p:nvPr/>
        </p:nvSpPr>
        <p:spPr>
          <a:xfrm rot="17926776">
            <a:off x="1203130" y="3781369"/>
            <a:ext cx="270985" cy="65068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3D085BD-4540-C1C8-F0CD-6EEB09F70B8E}"/>
              </a:ext>
            </a:extLst>
          </p:cNvPr>
          <p:cNvSpPr/>
          <p:nvPr/>
        </p:nvSpPr>
        <p:spPr>
          <a:xfrm rot="200494">
            <a:off x="1707745" y="4585590"/>
            <a:ext cx="270985" cy="65068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98FA6E5-81BE-8103-0EBF-DD3DBB2BE649}"/>
              </a:ext>
            </a:extLst>
          </p:cNvPr>
          <p:cNvSpPr txBox="1"/>
          <p:nvPr/>
        </p:nvSpPr>
        <p:spPr>
          <a:xfrm>
            <a:off x="2682381" y="3153763"/>
            <a:ext cx="6751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3200" dirty="0"/>
              <a:t>AD</a:t>
            </a:r>
            <a:endParaRPr lang="en-SE" sz="3200" dirty="0"/>
          </a:p>
        </p:txBody>
      </p:sp>
    </p:spTree>
    <p:extLst>
      <p:ext uri="{BB962C8B-B14F-4D97-AF65-F5344CB8AC3E}">
        <p14:creationId xmlns:p14="http://schemas.microsoft.com/office/powerpoint/2010/main" val="1731300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large industrial area with machinery&#10;&#10;AI-generated content may be incorrect.">
            <a:extLst>
              <a:ext uri="{FF2B5EF4-FFF2-40B4-BE49-F238E27FC236}">
                <a16:creationId xmlns:a16="http://schemas.microsoft.com/office/drawing/2014/main" id="{EAB76208-225D-11E7-7EB9-E9736B04A4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210"/>
          <a:stretch/>
        </p:blipFill>
        <p:spPr>
          <a:xfrm>
            <a:off x="525295" y="-57241"/>
            <a:ext cx="10986986" cy="6904516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13">
                <a:extLst>
                  <a:ext uri="{FF2B5EF4-FFF2-40B4-BE49-F238E27FC236}">
                    <a16:creationId xmlns:a16="http://schemas.microsoft.com/office/drawing/2014/main" id="{BD14612D-F7CF-6718-74D0-13A4A073BC9E}"/>
                  </a:ext>
                </a:extLst>
              </p:cNvPr>
              <p:cNvSpPr txBox="1"/>
              <p:nvPr/>
            </p:nvSpPr>
            <p:spPr>
              <a:xfrm>
                <a:off x="5573947" y="1360470"/>
                <a:ext cx="2633763" cy="2638396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FF0000"/>
                </a:solidFill>
              </a:ln>
            </p:spPr>
            <p:txBody>
              <a:bodyPr wrap="square" lIns="72000" tIns="72000" rIns="72000" bIns="72000" rtlCol="0">
                <a:spAutoFit/>
              </a:bodyPr>
              <a:lstStyle/>
              <a:p>
                <a:pPr algn="ctr"/>
                <a:r>
                  <a:rPr lang="fr-CH" b="1" dirty="0">
                    <a:latin typeface="Amasis MT Pro" panose="02040504050005020304" pitchFamily="18" charset="0"/>
                  </a:rPr>
                  <a:t>ELENA</a:t>
                </a:r>
                <a:br>
                  <a:rPr lang="fr-CH" b="1" dirty="0">
                    <a:latin typeface="Amasis MT Pro" panose="02040504050005020304" pitchFamily="18" charset="0"/>
                  </a:rPr>
                </a:br>
                <a:r>
                  <a:rPr lang="fr-CH" b="1" i="1" dirty="0">
                    <a:latin typeface="Amasis MT Pro" panose="02040504050005020304" pitchFamily="18" charset="0"/>
                  </a:rPr>
                  <a:t>Extra Low</a:t>
                </a:r>
                <a:br>
                  <a:rPr lang="fr-CH" b="1" i="1" dirty="0">
                    <a:latin typeface="Amasis MT Pro" panose="02040504050005020304" pitchFamily="18" charset="0"/>
                  </a:rPr>
                </a:br>
                <a:r>
                  <a:rPr lang="fr-CH" b="1" i="1" dirty="0" err="1">
                    <a:latin typeface="Amasis MT Pro" panose="02040504050005020304" pitchFamily="18" charset="0"/>
                  </a:rPr>
                  <a:t>ENergy</a:t>
                </a:r>
                <a:r>
                  <a:rPr lang="fr-CH" b="1" i="1" dirty="0">
                    <a:latin typeface="Amasis MT Pro" panose="02040504050005020304" pitchFamily="18" charset="0"/>
                  </a:rPr>
                  <a:t> Antiproton ring</a:t>
                </a:r>
                <a:br>
                  <a:rPr lang="fr-CH" b="1" dirty="0">
                    <a:latin typeface="Amasis MT Pro" panose="02040504050005020304" pitchFamily="18" charset="0"/>
                  </a:rPr>
                </a:br>
                <a:br>
                  <a:rPr lang="fr-CH" b="1" dirty="0">
                    <a:latin typeface="Amasis MT Pro" panose="02040504050005020304" pitchFamily="18" charset="0"/>
                  </a:rPr>
                </a:br>
                <a:r>
                  <a:rPr lang="fr-CH" dirty="0">
                    <a:latin typeface="Amasis MT Pro" panose="02040504050005020304" pitchFamily="18" charset="0"/>
                  </a:rPr>
                  <a:t>Start: 2021</a:t>
                </a:r>
                <a:br>
                  <a:rPr lang="fr-CH" dirty="0">
                    <a:latin typeface="Amasis MT Pro" panose="02040504050005020304" pitchFamily="18" charset="0"/>
                  </a:rPr>
                </a:br>
                <a:r>
                  <a:rPr lang="fr-CH" dirty="0" err="1">
                    <a:latin typeface="Amasis MT Pro" panose="02040504050005020304" pitchFamily="18" charset="0"/>
                  </a:rPr>
                  <a:t>Length</a:t>
                </a:r>
                <a:r>
                  <a:rPr lang="fr-CH" dirty="0">
                    <a:latin typeface="Amasis MT Pro" panose="02040504050005020304" pitchFamily="18" charset="0"/>
                  </a:rPr>
                  <a:t>: 30 m</a:t>
                </a:r>
                <a:br>
                  <a:rPr lang="fr-CH" dirty="0">
                    <a:latin typeface="Amasis MT Pro" panose="02040504050005020304" pitchFamily="18" charset="0"/>
                  </a:rPr>
                </a:br>
                <a:r>
                  <a:rPr lang="fr-CH" dirty="0">
                    <a:latin typeface="Amasis MT Pro" panose="02040504050005020304" pitchFamily="18" charset="0"/>
                  </a:rPr>
                  <a:t>Energy: 0.1 MeV</a:t>
                </a:r>
              </a:p>
              <a:p>
                <a:pPr algn="ctr"/>
                <a:r>
                  <a:rPr lang="en-US" b="0" i="0" dirty="0">
                    <a:solidFill>
                      <a:srgbClr val="333333"/>
                    </a:solidFill>
                    <a:effectLst/>
                    <a:latin typeface="Calibri" panose="020F0502020204030204" pitchFamily="34" charset="0"/>
                  </a:rPr>
                  <a:t>3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333333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b="0" i="0" dirty="0">
                    <a:solidFill>
                      <a:srgbClr val="333333"/>
                    </a:solidFill>
                    <a:effectLst/>
                    <a:latin typeface="Calibri" panose="020F0502020204030204" pitchFamily="34" charset="0"/>
                  </a:rPr>
                  <a:t>10</a:t>
                </a:r>
                <a:r>
                  <a:rPr lang="en-US" b="0" i="0" baseline="30000" dirty="0">
                    <a:solidFill>
                      <a:srgbClr val="333333"/>
                    </a:solidFill>
                    <a:effectLst/>
                    <a:latin typeface="Calibri" panose="020F0502020204030204" pitchFamily="34" charset="0"/>
                  </a:rPr>
                  <a:t>7</a:t>
                </a:r>
                <a:r>
                  <a:rPr lang="en-US" b="0" i="0" dirty="0">
                    <a:solidFill>
                      <a:srgbClr val="333333"/>
                    </a:solidFill>
                    <a:effectLst/>
                    <a:latin typeface="Calibri" panose="020F0502020204030204" pitchFamily="34" charset="0"/>
                  </a:rPr>
                  <a:t> antiprotons/pulse every 2 min</a:t>
                </a:r>
                <a:endParaRPr lang="fr-CH" dirty="0">
                  <a:latin typeface="Amasis MT Pro" panose="02040504050005020304" pitchFamily="18" charset="0"/>
                </a:endParaRPr>
              </a:p>
            </p:txBody>
          </p:sp>
        </mc:Choice>
        <mc:Fallback xmlns="">
          <p:sp>
            <p:nvSpPr>
              <p:cNvPr id="9" name="ZoneTexte 13">
                <a:extLst>
                  <a:ext uri="{FF2B5EF4-FFF2-40B4-BE49-F238E27FC236}">
                    <a16:creationId xmlns:a16="http://schemas.microsoft.com/office/drawing/2014/main" id="{BD14612D-F7CF-6718-74D0-13A4A073BC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3947" y="1360470"/>
                <a:ext cx="2633763" cy="2638396"/>
              </a:xfrm>
              <a:prstGeom prst="rect">
                <a:avLst/>
              </a:prstGeom>
              <a:blipFill>
                <a:blip r:embed="rId3"/>
                <a:stretch>
                  <a:fillRect l="-690" r="-460" b="-1147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44">
            <a:extLst>
              <a:ext uri="{FF2B5EF4-FFF2-40B4-BE49-F238E27FC236}">
                <a16:creationId xmlns:a16="http://schemas.microsoft.com/office/drawing/2014/main" id="{52A9B081-DB9B-FBEE-7DF1-CF6A8DBC1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2080" y="6377937"/>
            <a:ext cx="2743200" cy="365125"/>
          </a:xfrm>
        </p:spPr>
        <p:txBody>
          <a:bodyPr/>
          <a:lstStyle/>
          <a:p>
            <a:fld id="{2667558A-FF61-4234-9705-D2FDAD19235C}" type="slidenum">
              <a:rPr lang="LID4096" sz="3200" smtClean="0"/>
              <a:t>18</a:t>
            </a:fld>
            <a:endParaRPr lang="LID4096" sz="3200" dirty="0"/>
          </a:p>
        </p:txBody>
      </p:sp>
    </p:spTree>
    <p:extLst>
      <p:ext uri="{BB962C8B-B14F-4D97-AF65-F5344CB8AC3E}">
        <p14:creationId xmlns:p14="http://schemas.microsoft.com/office/powerpoint/2010/main" val="27915576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A97B03F-B3C6-F5B3-09BA-C473CEFDFFC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37" b="10797"/>
          <a:stretch/>
        </p:blipFill>
        <p:spPr>
          <a:xfrm>
            <a:off x="5221101" y="620936"/>
            <a:ext cx="6970899" cy="2862294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F43AE0B5-6E30-0EA8-4670-071657635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5122" y="-34696"/>
            <a:ext cx="11338662" cy="798841"/>
          </a:xfrm>
        </p:spPr>
        <p:txBody>
          <a:bodyPr>
            <a:normAutofit fontScale="90000"/>
          </a:bodyPr>
          <a:lstStyle/>
          <a:p>
            <a:r>
              <a:rPr lang="sv-SE" sz="5400" b="1" dirty="0">
                <a:latin typeface="Helvetica Light"/>
              </a:rPr>
              <a:t>Experiments at the Antimatter factory</a:t>
            </a:r>
            <a:endParaRPr lang="en-US" sz="5400" b="1" dirty="0">
              <a:latin typeface="Helvetica Light"/>
            </a:endParaRPr>
          </a:p>
        </p:txBody>
      </p:sp>
      <p:sp>
        <p:nvSpPr>
          <p:cNvPr id="7" name="TextBox 4">
            <a:extLst>
              <a:ext uri="{FF2B5EF4-FFF2-40B4-BE49-F238E27FC236}">
                <a16:creationId xmlns:a16="http://schemas.microsoft.com/office/drawing/2014/main" id="{8B1381AD-3C9E-0547-B053-788D859D4A7C}"/>
              </a:ext>
            </a:extLst>
          </p:cNvPr>
          <p:cNvSpPr txBox="1"/>
          <p:nvPr/>
        </p:nvSpPr>
        <p:spPr>
          <a:xfrm>
            <a:off x="342492" y="3887908"/>
            <a:ext cx="117647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ALPHA     ASACUSA       AEGIS            BASE         GBAR            PUMA           pAX </a:t>
            </a:r>
          </a:p>
        </p:txBody>
      </p:sp>
      <p:pic>
        <p:nvPicPr>
          <p:cNvPr id="8" name="Picture 8" descr="Afficher l'image d'origine">
            <a:extLst>
              <a:ext uri="{FF2B5EF4-FFF2-40B4-BE49-F238E27FC236}">
                <a16:creationId xmlns:a16="http://schemas.microsoft.com/office/drawing/2014/main" id="{3386FBAD-D979-3780-54F5-1DECA004B1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3485" y="4347631"/>
            <a:ext cx="897816" cy="977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Afficher l'image d'origine">
            <a:extLst>
              <a:ext uri="{FF2B5EF4-FFF2-40B4-BE49-F238E27FC236}">
                <a16:creationId xmlns:a16="http://schemas.microsoft.com/office/drawing/2014/main" id="{C88260F2-54AE-C1FC-459F-D36A671A29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9083" y="4587862"/>
            <a:ext cx="1007687" cy="604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://asacusa.web.cern.ch/ASACUSA/asacusaweb/kaminari-m.gif">
            <a:extLst>
              <a:ext uri="{FF2B5EF4-FFF2-40B4-BE49-F238E27FC236}">
                <a16:creationId xmlns:a16="http://schemas.microsoft.com/office/drawing/2014/main" id="{F418D11D-64A3-0929-673C-BC70F817F0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6915" y="4559599"/>
            <a:ext cx="605611" cy="697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Afficher l'image d'origine">
            <a:extLst>
              <a:ext uri="{FF2B5EF4-FFF2-40B4-BE49-F238E27FC236}">
                <a16:creationId xmlns:a16="http://schemas.microsoft.com/office/drawing/2014/main" id="{69998B3E-40B7-A94C-D354-E7741AF0E7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01" y="4528702"/>
            <a:ext cx="1093169" cy="798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ruta 13">
            <a:extLst>
              <a:ext uri="{FF2B5EF4-FFF2-40B4-BE49-F238E27FC236}">
                <a16:creationId xmlns:a16="http://schemas.microsoft.com/office/drawing/2014/main" id="{9EB064B7-E604-2FC6-5AE4-58D24340CD6C}"/>
              </a:ext>
            </a:extLst>
          </p:cNvPr>
          <p:cNvSpPr txBox="1"/>
          <p:nvPr/>
        </p:nvSpPr>
        <p:spPr>
          <a:xfrm>
            <a:off x="-147308" y="5411930"/>
            <a:ext cx="179092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400" b="1" dirty="0" err="1"/>
              <a:t>Trap</a:t>
            </a:r>
            <a:endParaRPr lang="sv-SE" sz="1400" b="1" dirty="0"/>
          </a:p>
          <a:p>
            <a:pPr algn="ctr"/>
            <a:r>
              <a:rPr lang="sv-SE" sz="1400" b="1" dirty="0">
                <a:solidFill>
                  <a:schemeClr val="bg2">
                    <a:lumMod val="50000"/>
                  </a:schemeClr>
                </a:solidFill>
              </a:rPr>
              <a:t>Antihydrogen </a:t>
            </a:r>
            <a:r>
              <a:rPr lang="sv-SE" sz="1400" b="1" dirty="0" err="1">
                <a:solidFill>
                  <a:schemeClr val="bg2">
                    <a:lumMod val="50000"/>
                  </a:schemeClr>
                </a:solidFill>
              </a:rPr>
              <a:t>trapping</a:t>
            </a:r>
            <a:endParaRPr lang="sv-SE" sz="1400" b="1" dirty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sv-SE" sz="1400" b="1" dirty="0" err="1">
                <a:solidFill>
                  <a:schemeClr val="bg2">
                    <a:lumMod val="50000"/>
                  </a:schemeClr>
                </a:solidFill>
              </a:rPr>
              <a:t>Spectroscopy</a:t>
            </a:r>
            <a:endParaRPr lang="sv-SE" sz="1400" b="1" dirty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en-US" sz="1400" b="1" dirty="0">
                <a:solidFill>
                  <a:schemeClr val="bg2">
                    <a:lumMod val="50000"/>
                  </a:schemeClr>
                </a:solidFill>
              </a:rPr>
              <a:t>Gravity</a:t>
            </a:r>
          </a:p>
        </p:txBody>
      </p:sp>
      <p:sp>
        <p:nvSpPr>
          <p:cNvPr id="15" name="textruta 14">
            <a:extLst>
              <a:ext uri="{FF2B5EF4-FFF2-40B4-BE49-F238E27FC236}">
                <a16:creationId xmlns:a16="http://schemas.microsoft.com/office/drawing/2014/main" id="{23E9FA63-4999-8168-1072-5B03C7BE228E}"/>
              </a:ext>
            </a:extLst>
          </p:cNvPr>
          <p:cNvSpPr txBox="1"/>
          <p:nvPr/>
        </p:nvSpPr>
        <p:spPr>
          <a:xfrm>
            <a:off x="3431941" y="5360776"/>
            <a:ext cx="14813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400" b="1" dirty="0"/>
              <a:t>Beam</a:t>
            </a:r>
          </a:p>
          <a:p>
            <a:pPr algn="ctr"/>
            <a:r>
              <a:rPr lang="sv-SE" sz="1400" b="1" dirty="0">
                <a:solidFill>
                  <a:schemeClr val="bg2">
                    <a:lumMod val="50000"/>
                  </a:schemeClr>
                </a:solidFill>
              </a:rPr>
              <a:t>Pulsed production</a:t>
            </a:r>
          </a:p>
          <a:p>
            <a:pPr algn="ctr"/>
            <a:r>
              <a:rPr lang="sv-SE" sz="14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sv-SE" sz="1400" b="1" dirty="0" err="1">
                <a:solidFill>
                  <a:schemeClr val="bg2">
                    <a:lumMod val="50000"/>
                  </a:schemeClr>
                </a:solidFill>
              </a:rPr>
              <a:t>of</a:t>
            </a:r>
            <a:r>
              <a:rPr lang="sv-SE" sz="1400" b="1" dirty="0">
                <a:solidFill>
                  <a:schemeClr val="bg2">
                    <a:lumMod val="50000"/>
                  </a:schemeClr>
                </a:solidFill>
              </a:rPr>
              <a:t> antihydrogen</a:t>
            </a:r>
          </a:p>
          <a:p>
            <a:pPr algn="ctr"/>
            <a:r>
              <a:rPr lang="sv-SE" sz="1400" b="1" dirty="0">
                <a:solidFill>
                  <a:schemeClr val="bg2">
                    <a:lumMod val="50000"/>
                  </a:schemeClr>
                </a:solidFill>
              </a:rPr>
              <a:t>Gravity</a:t>
            </a:r>
          </a:p>
          <a:p>
            <a:pPr algn="ctr"/>
            <a:r>
              <a:rPr lang="sv-SE" sz="1400" b="1" dirty="0">
                <a:solidFill>
                  <a:schemeClr val="bg2">
                    <a:lumMod val="50000"/>
                  </a:schemeClr>
                </a:solidFill>
              </a:rPr>
              <a:t>Positronium</a:t>
            </a:r>
          </a:p>
        </p:txBody>
      </p:sp>
      <p:sp>
        <p:nvSpPr>
          <p:cNvPr id="16" name="textruta 15">
            <a:extLst>
              <a:ext uri="{FF2B5EF4-FFF2-40B4-BE49-F238E27FC236}">
                <a16:creationId xmlns:a16="http://schemas.microsoft.com/office/drawing/2014/main" id="{7A192298-FF25-1516-59F4-7511A04B48D4}"/>
              </a:ext>
            </a:extLst>
          </p:cNvPr>
          <p:cNvSpPr txBox="1"/>
          <p:nvPr/>
        </p:nvSpPr>
        <p:spPr>
          <a:xfrm>
            <a:off x="1779183" y="5347697"/>
            <a:ext cx="156107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400" b="1" dirty="0" err="1"/>
              <a:t>Beam</a:t>
            </a:r>
            <a:endParaRPr lang="sv-SE" sz="1400" b="1" dirty="0"/>
          </a:p>
          <a:p>
            <a:pPr algn="ctr"/>
            <a:r>
              <a:rPr lang="sv-SE" sz="1400" b="1" dirty="0">
                <a:solidFill>
                  <a:schemeClr val="bg2">
                    <a:lumMod val="50000"/>
                  </a:schemeClr>
                </a:solidFill>
              </a:rPr>
              <a:t>Antiprotonic atoms</a:t>
            </a:r>
          </a:p>
          <a:p>
            <a:pPr algn="ctr"/>
            <a:r>
              <a:rPr lang="sv-SE" sz="1400" b="1" dirty="0">
                <a:solidFill>
                  <a:schemeClr val="bg2">
                    <a:lumMod val="50000"/>
                  </a:schemeClr>
                </a:solidFill>
              </a:rPr>
              <a:t>Collisions</a:t>
            </a:r>
          </a:p>
          <a:p>
            <a:pPr algn="ctr"/>
            <a:r>
              <a:rPr lang="sv-SE" sz="1400" b="1" dirty="0">
                <a:solidFill>
                  <a:schemeClr val="bg2">
                    <a:lumMod val="50000"/>
                  </a:schemeClr>
                </a:solidFill>
              </a:rPr>
              <a:t>Antihydrogen</a:t>
            </a:r>
          </a:p>
          <a:p>
            <a:pPr algn="ctr"/>
            <a:r>
              <a:rPr lang="sv-SE" sz="1400" b="1" dirty="0">
                <a:solidFill>
                  <a:schemeClr val="bg2">
                    <a:lumMod val="50000"/>
                  </a:schemeClr>
                </a:solidFill>
              </a:rPr>
              <a:t>Spectroscopy</a:t>
            </a:r>
          </a:p>
          <a:p>
            <a:pPr algn="ctr"/>
            <a:endParaRPr lang="en-US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ruta 16">
                <a:extLst>
                  <a:ext uri="{FF2B5EF4-FFF2-40B4-BE49-F238E27FC236}">
                    <a16:creationId xmlns:a16="http://schemas.microsoft.com/office/drawing/2014/main" id="{2DC3E9C9-38B1-ECC6-5FC7-F719D2580982}"/>
                  </a:ext>
                </a:extLst>
              </p:cNvPr>
              <p:cNvSpPr txBox="1"/>
              <p:nvPr/>
            </p:nvSpPr>
            <p:spPr>
              <a:xfrm>
                <a:off x="5152501" y="5560256"/>
                <a:ext cx="1631611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sv-SE" sz="1400" b="1" dirty="0"/>
                  <a:t>Trap/BASE-STEP</a:t>
                </a:r>
              </a:p>
              <a:p>
                <a:pPr algn="ctr"/>
                <a:r>
                  <a:rPr lang="sv-SE" sz="1400" b="1" dirty="0" err="1">
                    <a:solidFill>
                      <a:schemeClr val="bg2">
                        <a:lumMod val="50000"/>
                      </a:schemeClr>
                    </a:solidFill>
                  </a:rPr>
                  <a:t>Mass</a:t>
                </a:r>
                <a:r>
                  <a:rPr lang="sv-SE" sz="1400" b="1" dirty="0">
                    <a:solidFill>
                      <a:schemeClr val="bg2">
                        <a:lumMod val="50000"/>
                      </a:schemeClr>
                    </a:solidFill>
                  </a:rPr>
                  <a:t> </a:t>
                </a:r>
                <a:r>
                  <a:rPr lang="sv-SE" sz="1400" b="1" dirty="0" err="1">
                    <a:solidFill>
                      <a:schemeClr val="bg2">
                        <a:lumMod val="50000"/>
                      </a:schemeClr>
                    </a:solidFill>
                  </a:rPr>
                  <a:t>spectroscopy</a:t>
                </a:r>
                <a:endParaRPr lang="sv-SE" sz="1400" b="1" dirty="0">
                  <a:solidFill>
                    <a:schemeClr val="bg2">
                      <a:lumMod val="50000"/>
                    </a:schemeClr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sv-SE" sz="1400" b="1" i="1" dirty="0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sv-SE" sz="1400" b="1" i="1" dirty="0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</m:acc>
                  </m:oMath>
                </a14:m>
                <a:r>
                  <a:rPr lang="sv-SE" sz="1400" b="1" dirty="0">
                    <a:solidFill>
                      <a:schemeClr val="bg2">
                        <a:lumMod val="50000"/>
                      </a:schemeClr>
                    </a:solidFill>
                  </a:rPr>
                  <a:t> </a:t>
                </a:r>
                <a:r>
                  <a:rPr lang="sv-SE" sz="1400" b="1" dirty="0" err="1">
                    <a:solidFill>
                      <a:schemeClr val="bg2">
                        <a:lumMod val="50000"/>
                      </a:schemeClr>
                    </a:solidFill>
                  </a:rPr>
                  <a:t>magnetic</a:t>
                </a:r>
                <a:r>
                  <a:rPr lang="sv-SE" sz="1400" b="1" dirty="0">
                    <a:solidFill>
                      <a:schemeClr val="bg2">
                        <a:lumMod val="50000"/>
                      </a:schemeClr>
                    </a:solidFill>
                  </a:rPr>
                  <a:t> moment</a:t>
                </a:r>
                <a:endParaRPr lang="en-US" sz="1400" b="1" dirty="0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7" name="textruta 16">
                <a:extLst>
                  <a:ext uri="{FF2B5EF4-FFF2-40B4-BE49-F238E27FC236}">
                    <a16:creationId xmlns:a16="http://schemas.microsoft.com/office/drawing/2014/main" id="{2DC3E9C9-38B1-ECC6-5FC7-F719D25809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2501" y="5560256"/>
                <a:ext cx="1631611" cy="954107"/>
              </a:xfrm>
              <a:prstGeom prst="rect">
                <a:avLst/>
              </a:prstGeom>
              <a:blipFill>
                <a:blip r:embed="rId8"/>
                <a:stretch>
                  <a:fillRect t="-1274" b="-5732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ruta 19">
            <a:extLst>
              <a:ext uri="{FF2B5EF4-FFF2-40B4-BE49-F238E27FC236}">
                <a16:creationId xmlns:a16="http://schemas.microsoft.com/office/drawing/2014/main" id="{DE83EEA2-AF7B-A427-1E58-5C361B4188E8}"/>
              </a:ext>
            </a:extLst>
          </p:cNvPr>
          <p:cNvSpPr txBox="1"/>
          <p:nvPr/>
        </p:nvSpPr>
        <p:spPr>
          <a:xfrm>
            <a:off x="6797340" y="5558611"/>
            <a:ext cx="14898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400" b="1" dirty="0" err="1"/>
              <a:t>Trap</a:t>
            </a:r>
            <a:endParaRPr lang="sv-SE" sz="1400" b="1" dirty="0"/>
          </a:p>
          <a:p>
            <a:pPr algn="ctr"/>
            <a:r>
              <a:rPr lang="sv-SE" sz="1400" b="1" dirty="0" err="1">
                <a:solidFill>
                  <a:schemeClr val="bg2">
                    <a:lumMod val="50000"/>
                  </a:schemeClr>
                </a:solidFill>
              </a:rPr>
              <a:t>Antimatter</a:t>
            </a:r>
            <a:r>
              <a:rPr lang="sv-SE" sz="14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sv-SE" sz="1400" b="1" dirty="0" err="1">
                <a:solidFill>
                  <a:schemeClr val="bg2">
                    <a:lumMod val="50000"/>
                  </a:schemeClr>
                </a:solidFill>
              </a:rPr>
              <a:t>gravity</a:t>
            </a:r>
            <a:endParaRPr lang="sv-SE" sz="1400" b="1" dirty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sv-SE" sz="1400" b="1" dirty="0">
                <a:solidFill>
                  <a:schemeClr val="bg2">
                    <a:lumMod val="50000"/>
                  </a:schemeClr>
                </a:solidFill>
              </a:rPr>
              <a:t>Lamb-</a:t>
            </a:r>
            <a:r>
              <a:rPr lang="sv-SE" sz="1400" b="1" dirty="0" err="1">
                <a:solidFill>
                  <a:schemeClr val="bg2">
                    <a:lumMod val="50000"/>
                  </a:schemeClr>
                </a:solidFill>
              </a:rPr>
              <a:t>shift</a:t>
            </a:r>
            <a:r>
              <a:rPr lang="sv-SE" sz="14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en-US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1" name="textruta 20">
            <a:extLst>
              <a:ext uri="{FF2B5EF4-FFF2-40B4-BE49-F238E27FC236}">
                <a16:creationId xmlns:a16="http://schemas.microsoft.com/office/drawing/2014/main" id="{8B757728-1586-C229-F17B-9CCAB6ABCCA6}"/>
              </a:ext>
            </a:extLst>
          </p:cNvPr>
          <p:cNvSpPr txBox="1"/>
          <p:nvPr/>
        </p:nvSpPr>
        <p:spPr>
          <a:xfrm>
            <a:off x="8409520" y="5538074"/>
            <a:ext cx="17031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400" b="1" dirty="0" err="1"/>
              <a:t>Movable</a:t>
            </a:r>
            <a:r>
              <a:rPr lang="sv-SE" sz="1400" b="1" dirty="0"/>
              <a:t> </a:t>
            </a:r>
            <a:r>
              <a:rPr lang="sv-SE" sz="1400" b="1" dirty="0" err="1"/>
              <a:t>trap</a:t>
            </a:r>
            <a:r>
              <a:rPr lang="sv-SE" sz="1400" b="1" dirty="0"/>
              <a:t> </a:t>
            </a:r>
          </a:p>
          <a:p>
            <a:pPr algn="ctr"/>
            <a:r>
              <a:rPr lang="sv-SE" sz="1400" b="1" dirty="0">
                <a:solidFill>
                  <a:schemeClr val="bg2">
                    <a:lumMod val="50000"/>
                  </a:schemeClr>
                </a:solidFill>
              </a:rPr>
              <a:t>for antiprotons</a:t>
            </a:r>
          </a:p>
          <a:p>
            <a:pPr algn="ctr"/>
            <a:r>
              <a:rPr lang="sv-SE" sz="1400" b="1" dirty="0" err="1">
                <a:solidFill>
                  <a:schemeClr val="bg2">
                    <a:lumMod val="50000"/>
                  </a:schemeClr>
                </a:solidFill>
              </a:rPr>
              <a:t>Study</a:t>
            </a:r>
            <a:r>
              <a:rPr lang="sv-SE" sz="14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sv-SE" sz="1400" b="1" dirty="0" err="1">
                <a:solidFill>
                  <a:schemeClr val="bg2">
                    <a:lumMod val="50000"/>
                  </a:schemeClr>
                </a:solidFill>
              </a:rPr>
              <a:t>of</a:t>
            </a:r>
            <a:r>
              <a:rPr lang="sv-SE" sz="14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sv-SE" sz="1400" b="1" dirty="0" err="1">
                <a:solidFill>
                  <a:schemeClr val="bg2">
                    <a:lumMod val="50000"/>
                  </a:schemeClr>
                </a:solidFill>
              </a:rPr>
              <a:t>exotic</a:t>
            </a:r>
            <a:r>
              <a:rPr lang="sv-SE" sz="14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sv-SE" sz="1400" b="1" dirty="0" err="1">
                <a:solidFill>
                  <a:schemeClr val="bg2">
                    <a:lumMod val="50000"/>
                  </a:schemeClr>
                </a:solidFill>
              </a:rPr>
              <a:t>nuclei</a:t>
            </a:r>
            <a:endParaRPr lang="sv-SE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C458294E-5218-9FF8-2771-CCF292CF03C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3441" y="4428307"/>
            <a:ext cx="1251119" cy="82895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64C8EC5-AA30-5D85-85E0-4A5CA103F750}"/>
              </a:ext>
            </a:extLst>
          </p:cNvPr>
          <p:cNvSpPr txBox="1"/>
          <p:nvPr/>
        </p:nvSpPr>
        <p:spPr>
          <a:xfrm>
            <a:off x="6446770" y="1587120"/>
            <a:ext cx="8563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ELENA</a:t>
            </a:r>
            <a:endParaRPr lang="LID4096" sz="2000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6D400ED-D5E2-49E4-4570-FE816ADE7D69}"/>
              </a:ext>
            </a:extLst>
          </p:cNvPr>
          <p:cNvCxnSpPr>
            <a:cxnSpLocks/>
          </p:cNvCxnSpPr>
          <p:nvPr/>
        </p:nvCxnSpPr>
        <p:spPr>
          <a:xfrm>
            <a:off x="5083559" y="1842996"/>
            <a:ext cx="401187" cy="8993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121F2C8E-614E-92B2-BA28-43499B8B8DA4}"/>
              </a:ext>
            </a:extLst>
          </p:cNvPr>
          <p:cNvSpPr txBox="1"/>
          <p:nvPr/>
        </p:nvSpPr>
        <p:spPr>
          <a:xfrm>
            <a:off x="4660815" y="854536"/>
            <a:ext cx="2169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Antiprotons @1 MeV</a:t>
            </a:r>
            <a:endParaRPr lang="LID4096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1B739EC-C7BB-68D2-1F2E-479CA22C9FC4}"/>
              </a:ext>
            </a:extLst>
          </p:cNvPr>
          <p:cNvSpPr txBox="1"/>
          <p:nvPr/>
        </p:nvSpPr>
        <p:spPr>
          <a:xfrm>
            <a:off x="8724748" y="1162680"/>
            <a:ext cx="2396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Antiprotons @ 0.1 MeV</a:t>
            </a:r>
            <a:endParaRPr lang="LID4096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DCC908A-1E62-6B91-690C-DB50CB866AA0}"/>
              </a:ext>
            </a:extLst>
          </p:cNvPr>
          <p:cNvSpPr txBox="1"/>
          <p:nvPr/>
        </p:nvSpPr>
        <p:spPr>
          <a:xfrm>
            <a:off x="6874933" y="2842557"/>
            <a:ext cx="2836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Antiprotons for experiments</a:t>
            </a:r>
            <a:endParaRPr lang="LID4096" dirty="0"/>
          </a:p>
        </p:txBody>
      </p:sp>
      <p:pic>
        <p:nvPicPr>
          <p:cNvPr id="27" name="Picture 26" descr="A black background with yellow and green circles&#10;&#10;Description automatically generated">
            <a:extLst>
              <a:ext uri="{FF2B5EF4-FFF2-40B4-BE49-F238E27FC236}">
                <a16:creationId xmlns:a16="http://schemas.microsoft.com/office/drawing/2014/main" id="{E45A541B-4650-F9B6-2D89-C612DD74D96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868" y="4683265"/>
            <a:ext cx="2071502" cy="601806"/>
          </a:xfrm>
          <a:prstGeom prst="rect">
            <a:avLst/>
          </a:prstGeom>
        </p:spPr>
      </p:pic>
      <p:pic>
        <p:nvPicPr>
          <p:cNvPr id="23" name="Bildobjekt 4" descr="En bild som visar karta&#10;&#10;Automatiskt genererad beskrivning">
            <a:extLst>
              <a:ext uri="{FF2B5EF4-FFF2-40B4-BE49-F238E27FC236}">
                <a16:creationId xmlns:a16="http://schemas.microsoft.com/office/drawing/2014/main" id="{C7EB5C41-E095-37DE-8B9C-AB9A58EAD13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55" y="730597"/>
            <a:ext cx="4570391" cy="3008840"/>
          </a:xfrm>
          <a:prstGeom prst="rect">
            <a:avLst/>
          </a:prstGeom>
        </p:spPr>
      </p:pic>
      <p:sp>
        <p:nvSpPr>
          <p:cNvPr id="29" name="Oval 28">
            <a:extLst>
              <a:ext uri="{FF2B5EF4-FFF2-40B4-BE49-F238E27FC236}">
                <a16:creationId xmlns:a16="http://schemas.microsoft.com/office/drawing/2014/main" id="{CB643D65-A337-A8B7-7617-6F536E9EF53A}"/>
              </a:ext>
            </a:extLst>
          </p:cNvPr>
          <p:cNvSpPr/>
          <p:nvPr/>
        </p:nvSpPr>
        <p:spPr>
          <a:xfrm>
            <a:off x="1866900" y="1205116"/>
            <a:ext cx="899102" cy="64308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pic>
        <p:nvPicPr>
          <p:cNvPr id="30" name="Bildobjekt 65">
            <a:extLst>
              <a:ext uri="{FF2B5EF4-FFF2-40B4-BE49-F238E27FC236}">
                <a16:creationId xmlns:a16="http://schemas.microsoft.com/office/drawing/2014/main" id="{8A357396-F8D6-97BC-CD1A-423442D74CC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06" y="724998"/>
            <a:ext cx="876821" cy="8753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B5C5BB9-943D-85C0-2039-5667BF5FC8C5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 l="49879" r="25836" b="74082"/>
          <a:stretch/>
        </p:blipFill>
        <p:spPr>
          <a:xfrm>
            <a:off x="10113510" y="4363659"/>
            <a:ext cx="1891549" cy="958250"/>
          </a:xfrm>
          <a:prstGeom prst="rect">
            <a:avLst/>
          </a:prstGeom>
        </p:spPr>
      </p:pic>
      <p:sp>
        <p:nvSpPr>
          <p:cNvPr id="13" name="textruta 20">
            <a:extLst>
              <a:ext uri="{FF2B5EF4-FFF2-40B4-BE49-F238E27FC236}">
                <a16:creationId xmlns:a16="http://schemas.microsoft.com/office/drawing/2014/main" id="{A67C4B9E-7929-05C3-7FB1-D219343D39BD}"/>
              </a:ext>
            </a:extLst>
          </p:cNvPr>
          <p:cNvSpPr txBox="1"/>
          <p:nvPr/>
        </p:nvSpPr>
        <p:spPr>
          <a:xfrm>
            <a:off x="10319366" y="5519651"/>
            <a:ext cx="170319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400" b="1" dirty="0"/>
              <a:t>Cyclotron trap </a:t>
            </a:r>
          </a:p>
          <a:p>
            <a:pPr algn="ctr"/>
            <a:r>
              <a:rPr lang="sv-SE" sz="1400" b="1" dirty="0">
                <a:solidFill>
                  <a:schemeClr val="bg2">
                    <a:lumMod val="50000"/>
                  </a:schemeClr>
                </a:solidFill>
              </a:rPr>
              <a:t>X-ray spectroscopy on target</a:t>
            </a:r>
          </a:p>
        </p:txBody>
      </p:sp>
      <p:sp>
        <p:nvSpPr>
          <p:cNvPr id="18" name="Slide Number Placeholder 44">
            <a:extLst>
              <a:ext uri="{FF2B5EF4-FFF2-40B4-BE49-F238E27FC236}">
                <a16:creationId xmlns:a16="http://schemas.microsoft.com/office/drawing/2014/main" id="{E4E58647-270E-8937-06B8-162064287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2080" y="6377937"/>
            <a:ext cx="2743200" cy="365125"/>
          </a:xfrm>
        </p:spPr>
        <p:txBody>
          <a:bodyPr/>
          <a:lstStyle/>
          <a:p>
            <a:fld id="{2667558A-FF61-4234-9705-D2FDAD19235C}" type="slidenum">
              <a:rPr lang="LID4096" sz="3200" smtClean="0"/>
              <a:t>19</a:t>
            </a:fld>
            <a:endParaRPr lang="LID4096" sz="3200" dirty="0"/>
          </a:p>
        </p:txBody>
      </p:sp>
    </p:spTree>
    <p:extLst>
      <p:ext uri="{BB962C8B-B14F-4D97-AF65-F5344CB8AC3E}">
        <p14:creationId xmlns:p14="http://schemas.microsoft.com/office/powerpoint/2010/main" val="1190708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EA452-76B1-9277-A56E-54E82CDC25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0407" y="-11749"/>
            <a:ext cx="4932960" cy="837728"/>
          </a:xfrm>
        </p:spPr>
        <p:txBody>
          <a:bodyPr>
            <a:normAutofit/>
          </a:bodyPr>
          <a:lstStyle/>
          <a:p>
            <a:r>
              <a:rPr lang="sv-SE" sz="5400" dirty="0">
                <a:latin typeface="Amasis MT Pro" panose="02040504050005020304" pitchFamily="18" charset="0"/>
              </a:rPr>
              <a:t>My History</a:t>
            </a:r>
          </a:p>
        </p:txBody>
      </p:sp>
      <p:pic>
        <p:nvPicPr>
          <p:cNvPr id="12" name="Bildobjekt 11">
            <a:extLst>
              <a:ext uri="{FF2B5EF4-FFF2-40B4-BE49-F238E27FC236}">
                <a16:creationId xmlns:a16="http://schemas.microsoft.com/office/drawing/2014/main" id="{168E7D37-18FE-8AF7-A5C0-777EE46AB2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05" y="1190019"/>
            <a:ext cx="4723705" cy="2600885"/>
          </a:xfrm>
          <a:prstGeom prst="rect">
            <a:avLst/>
          </a:prstGeom>
        </p:spPr>
      </p:pic>
      <p:pic>
        <p:nvPicPr>
          <p:cNvPr id="66" name="Bildobjekt 65">
            <a:extLst>
              <a:ext uri="{FF2B5EF4-FFF2-40B4-BE49-F238E27FC236}">
                <a16:creationId xmlns:a16="http://schemas.microsoft.com/office/drawing/2014/main" id="{DBF3C985-6AEE-4FEA-B430-A5792BE993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966" y="2699605"/>
            <a:ext cx="1093115" cy="109129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977C180-9095-7F44-2BFB-CDCD52DB287E}"/>
              </a:ext>
            </a:extLst>
          </p:cNvPr>
          <p:cNvSpPr txBox="1"/>
          <p:nvPr/>
        </p:nvSpPr>
        <p:spPr>
          <a:xfrm>
            <a:off x="1639111" y="586599"/>
            <a:ext cx="34908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sv-SE" dirty="0">
                <a:latin typeface="Amasis MT Pro" panose="02040504050005020304" pitchFamily="18" charset="0"/>
              </a:rPr>
              <a:t>PhD in Nuclear Physics, </a:t>
            </a:r>
          </a:p>
          <a:p>
            <a:pPr algn="ctr"/>
            <a:r>
              <a:rPr lang="sv-SE" dirty="0">
                <a:latin typeface="Amasis MT Pro" panose="02040504050005020304" pitchFamily="18" charset="0"/>
              </a:rPr>
              <a:t>KU Leuven Belgium (2017-2021)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2DC22A-0AFB-58E4-E168-90F2F38058B8}"/>
              </a:ext>
            </a:extLst>
          </p:cNvPr>
          <p:cNvSpPr txBox="1"/>
          <p:nvPr/>
        </p:nvSpPr>
        <p:spPr>
          <a:xfrm>
            <a:off x="7748020" y="4291782"/>
            <a:ext cx="40199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sz="2000" dirty="0">
                <a:latin typeface="Amasis MT Pro" panose="02040504050005020304" pitchFamily="18" charset="0"/>
              </a:rPr>
              <a:t>Senior fellow at CERN (2023- ..)</a:t>
            </a:r>
          </a:p>
        </p:txBody>
      </p:sp>
      <p:pic>
        <p:nvPicPr>
          <p:cNvPr id="15" name="Bildobjekt 65">
            <a:extLst>
              <a:ext uri="{FF2B5EF4-FFF2-40B4-BE49-F238E27FC236}">
                <a16:creationId xmlns:a16="http://schemas.microsoft.com/office/drawing/2014/main" id="{6EBFC906-3E02-A576-219D-0811774674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034" y="4722908"/>
            <a:ext cx="2032670" cy="202929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479BC56-5D2B-FC2C-84B1-9EF2ADAFA720}"/>
              </a:ext>
            </a:extLst>
          </p:cNvPr>
          <p:cNvSpPr txBox="1"/>
          <p:nvPr/>
        </p:nvSpPr>
        <p:spPr>
          <a:xfrm>
            <a:off x="7382614" y="588863"/>
            <a:ext cx="38696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sv-SE" dirty="0">
                <a:latin typeface="Amasis MT Pro" panose="02040504050005020304" pitchFamily="18" charset="0"/>
              </a:rPr>
              <a:t>PostDoc at Stefan Meyer institute in Austria (2021-2022)</a:t>
            </a:r>
          </a:p>
        </p:txBody>
      </p:sp>
      <p:pic>
        <p:nvPicPr>
          <p:cNvPr id="10" name="Picture 9" descr="A white building with columns and a fountain in front of it&#10;&#10;Description automatically generated">
            <a:extLst>
              <a:ext uri="{FF2B5EF4-FFF2-40B4-BE49-F238E27FC236}">
                <a16:creationId xmlns:a16="http://schemas.microsoft.com/office/drawing/2014/main" id="{95B396B9-738B-9720-9362-D8D64400C62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80"/>
          <a:stretch/>
        </p:blipFill>
        <p:spPr>
          <a:xfrm>
            <a:off x="7151539" y="1190019"/>
            <a:ext cx="4127495" cy="2759687"/>
          </a:xfrm>
          <a:prstGeom prst="rect">
            <a:avLst/>
          </a:prstGeom>
        </p:spPr>
      </p:pic>
      <p:pic>
        <p:nvPicPr>
          <p:cNvPr id="8" name="Bildobjekt 49">
            <a:extLst>
              <a:ext uri="{FF2B5EF4-FFF2-40B4-BE49-F238E27FC236}">
                <a16:creationId xmlns:a16="http://schemas.microsoft.com/office/drawing/2014/main" id="{1C4027B8-4DFF-BE8C-458B-96748F7050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5118" y="1209691"/>
            <a:ext cx="981176" cy="986107"/>
          </a:xfrm>
          <a:prstGeom prst="rect">
            <a:avLst/>
          </a:prstGeom>
        </p:spPr>
      </p:pic>
      <p:sp>
        <p:nvSpPr>
          <p:cNvPr id="18" name="Pil: höger 46">
            <a:extLst>
              <a:ext uri="{FF2B5EF4-FFF2-40B4-BE49-F238E27FC236}">
                <a16:creationId xmlns:a16="http://schemas.microsoft.com/office/drawing/2014/main" id="{CAA9DDAD-1DF5-7C2C-7C08-9416C836024C}"/>
              </a:ext>
            </a:extLst>
          </p:cNvPr>
          <p:cNvSpPr/>
          <p:nvPr/>
        </p:nvSpPr>
        <p:spPr>
          <a:xfrm rot="5400000">
            <a:off x="9308860" y="3288759"/>
            <a:ext cx="716800" cy="1173431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Pil: höger 46">
            <a:extLst>
              <a:ext uri="{FF2B5EF4-FFF2-40B4-BE49-F238E27FC236}">
                <a16:creationId xmlns:a16="http://schemas.microsoft.com/office/drawing/2014/main" id="{79985781-3622-8E61-0024-268A85889310}"/>
              </a:ext>
            </a:extLst>
          </p:cNvPr>
          <p:cNvSpPr/>
          <p:nvPr/>
        </p:nvSpPr>
        <p:spPr>
          <a:xfrm>
            <a:off x="6096000" y="1983146"/>
            <a:ext cx="716800" cy="1173431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8493447-7F2F-6EA0-48F3-4D8B94877C8D}"/>
              </a:ext>
            </a:extLst>
          </p:cNvPr>
          <p:cNvGrpSpPr/>
          <p:nvPr/>
        </p:nvGrpSpPr>
        <p:grpSpPr>
          <a:xfrm>
            <a:off x="882005" y="4149873"/>
            <a:ext cx="4755474" cy="2674953"/>
            <a:chOff x="100733" y="4163136"/>
            <a:chExt cx="4755474" cy="2674953"/>
          </a:xfrm>
        </p:grpSpPr>
        <p:pic>
          <p:nvPicPr>
            <p:cNvPr id="11" name="Bildobjekt 10" descr="En bild som visar utomhus, gräs, byggnad, himmel&#10;&#10;Automatiskt genererad beskrivning">
              <a:extLst>
                <a:ext uri="{FF2B5EF4-FFF2-40B4-BE49-F238E27FC236}">
                  <a16:creationId xmlns:a16="http://schemas.microsoft.com/office/drawing/2014/main" id="{6C6A0EE7-9A81-B567-80D8-7A820B00B4A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733" y="4163136"/>
              <a:ext cx="4755474" cy="2674953"/>
            </a:xfrm>
            <a:prstGeom prst="rect">
              <a:avLst/>
            </a:prstGeom>
          </p:spPr>
        </p:pic>
        <p:pic>
          <p:nvPicPr>
            <p:cNvPr id="37" name="Bildobjekt 36">
              <a:extLst>
                <a:ext uri="{FF2B5EF4-FFF2-40B4-BE49-F238E27FC236}">
                  <a16:creationId xmlns:a16="http://schemas.microsoft.com/office/drawing/2014/main" id="{71237E65-EBA0-8A67-4FA7-E25644935CA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733" y="4163136"/>
              <a:ext cx="757106" cy="912076"/>
            </a:xfrm>
            <a:prstGeom prst="rect">
              <a:avLst/>
            </a:prstGeom>
          </p:spPr>
        </p:pic>
        <p:pic>
          <p:nvPicPr>
            <p:cNvPr id="16" name="Picture 15" descr="A logo of a school&#10;&#10;AI-generated content may be incorrect.">
              <a:extLst>
                <a:ext uri="{FF2B5EF4-FFF2-40B4-BE49-F238E27FC236}">
                  <a16:creationId xmlns:a16="http://schemas.microsoft.com/office/drawing/2014/main" id="{F8442506-7099-3022-C990-EFC1283D903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695" y="6075681"/>
              <a:ext cx="726144" cy="726144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BB86930-A545-EB65-241E-D0E17785D70E}"/>
                </a:ext>
              </a:extLst>
            </p:cNvPr>
            <p:cNvSpPr/>
            <p:nvPr/>
          </p:nvSpPr>
          <p:spPr>
            <a:xfrm>
              <a:off x="3184729" y="6059941"/>
              <a:ext cx="1671478" cy="72614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pic>
          <p:nvPicPr>
            <p:cNvPr id="13" name="Picture 12" descr="Blue letters on a black background&#10;&#10;AI-generated content may be incorrect.">
              <a:extLst>
                <a:ext uri="{FF2B5EF4-FFF2-40B4-BE49-F238E27FC236}">
                  <a16:creationId xmlns:a16="http://schemas.microsoft.com/office/drawing/2014/main" id="{04750F43-58D2-D3D9-CDDC-E545F4F9556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3616" y="6112042"/>
              <a:ext cx="1588567" cy="653422"/>
            </a:xfrm>
            <a:prstGeom prst="rect">
              <a:avLst/>
            </a:prstGeom>
          </p:spPr>
        </p:pic>
      </p:grpSp>
      <p:sp>
        <p:nvSpPr>
          <p:cNvPr id="46" name="Pil: höger 45">
            <a:extLst>
              <a:ext uri="{FF2B5EF4-FFF2-40B4-BE49-F238E27FC236}">
                <a16:creationId xmlns:a16="http://schemas.microsoft.com/office/drawing/2014/main" id="{0A75C836-C4DB-568A-306B-49841CD5F427}"/>
              </a:ext>
            </a:extLst>
          </p:cNvPr>
          <p:cNvSpPr/>
          <p:nvPr/>
        </p:nvSpPr>
        <p:spPr>
          <a:xfrm rot="16200000">
            <a:off x="2787921" y="3148082"/>
            <a:ext cx="876578" cy="1214647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D867341-23A8-1CAC-5433-17FBB63C6014}"/>
              </a:ext>
            </a:extLst>
          </p:cNvPr>
          <p:cNvSpPr txBox="1"/>
          <p:nvPr/>
        </p:nvSpPr>
        <p:spPr>
          <a:xfrm>
            <a:off x="1260558" y="4149873"/>
            <a:ext cx="32252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sv-SE" dirty="0"/>
              <a:t>   </a:t>
            </a:r>
            <a:r>
              <a:rPr lang="sv-SE" dirty="0">
                <a:latin typeface="Amasis MT Pro" panose="02040504050005020304" pitchFamily="18" charset="0"/>
              </a:rPr>
              <a:t>Physics at Lund university, Sweden (2011-2017)</a:t>
            </a:r>
          </a:p>
        </p:txBody>
      </p:sp>
      <p:pic>
        <p:nvPicPr>
          <p:cNvPr id="4" name="Picture 3" descr="A person wearing a hard hat and standing in a room with many metal objects&#10;&#10;AI-generated content may be incorrect.">
            <a:extLst>
              <a:ext uri="{FF2B5EF4-FFF2-40B4-BE49-F238E27FC236}">
                <a16:creationId xmlns:a16="http://schemas.microsoft.com/office/drawing/2014/main" id="{97460A35-EC38-CE2C-B704-5F286190126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0704" y="4698142"/>
            <a:ext cx="2787226" cy="2090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234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7" grpId="0"/>
      <p:bldP spid="18" grpId="0" animBg="1"/>
      <p:bldP spid="47" grpId="0" animBg="1"/>
      <p:bldP spid="4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1E506-7C0B-30C5-4457-7C1C2103E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ID4096" dirty="0"/>
          </a:p>
        </p:txBody>
      </p:sp>
      <p:pic>
        <p:nvPicPr>
          <p:cNvPr id="5" name="Content Placeholder 4" descr="A large factory with lots of machinery&#10;&#10;AI-generated content may be incorrect.">
            <a:extLst>
              <a:ext uri="{FF2B5EF4-FFF2-40B4-BE49-F238E27FC236}">
                <a16:creationId xmlns:a16="http://schemas.microsoft.com/office/drawing/2014/main" id="{69A21116-B36B-09EC-834F-016DD06FF8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308"/>
          <a:stretch/>
        </p:blipFill>
        <p:spPr>
          <a:xfrm>
            <a:off x="838200" y="-135840"/>
            <a:ext cx="10798209" cy="7129680"/>
          </a:xfrm>
        </p:spPr>
      </p:pic>
    </p:spTree>
    <p:extLst>
      <p:ext uri="{BB962C8B-B14F-4D97-AF65-F5344CB8AC3E}">
        <p14:creationId xmlns:p14="http://schemas.microsoft.com/office/powerpoint/2010/main" val="6866126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FE05CF5-CDD6-E66D-6A23-D744BEC4CD76}"/>
              </a:ext>
            </a:extLst>
          </p:cNvPr>
          <p:cNvSpPr txBox="1">
            <a:spLocks/>
          </p:cNvSpPr>
          <p:nvPr/>
        </p:nvSpPr>
        <p:spPr>
          <a:xfrm>
            <a:off x="2360589" y="248334"/>
            <a:ext cx="7606315" cy="1360441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sz="6000" b="1" dirty="0">
                <a:latin typeface="Amasis MT Pro" panose="02040504050005020304" pitchFamily="18" charset="0"/>
              </a:rPr>
              <a:t>Trapping antiprotons</a:t>
            </a:r>
            <a:endParaRPr lang="LID4096" sz="6000" b="1" dirty="0">
              <a:latin typeface="Amasis MT Pro" panose="02040504050005020304" pitchFamily="18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D26CCA6-23E2-41CB-8089-3C6F4D77D6C4}"/>
              </a:ext>
            </a:extLst>
          </p:cNvPr>
          <p:cNvGrpSpPr/>
          <p:nvPr/>
        </p:nvGrpSpPr>
        <p:grpSpPr>
          <a:xfrm>
            <a:off x="143473" y="966652"/>
            <a:ext cx="11706661" cy="5115280"/>
            <a:chOff x="683571" y="728256"/>
            <a:chExt cx="9892934" cy="3289743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EAA3E59E-B7F7-C3CB-6413-E201D4225987}"/>
                </a:ext>
              </a:extLst>
            </p:cNvPr>
            <p:cNvGrpSpPr/>
            <p:nvPr/>
          </p:nvGrpSpPr>
          <p:grpSpPr>
            <a:xfrm>
              <a:off x="4141867" y="728256"/>
              <a:ext cx="6434638" cy="3289743"/>
              <a:chOff x="255881" y="-402642"/>
              <a:chExt cx="10663357" cy="6771862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47A50D1A-E292-BB39-44AA-3A4BAE5FC22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5881" y="-402642"/>
                <a:ext cx="10663357" cy="525947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F2804028-F0E6-7678-58FA-6F7D77BEAC07}"/>
                  </a:ext>
                </a:extLst>
              </p:cNvPr>
              <p:cNvGrpSpPr/>
              <p:nvPr/>
            </p:nvGrpSpPr>
            <p:grpSpPr>
              <a:xfrm>
                <a:off x="2010903" y="946297"/>
                <a:ext cx="7601920" cy="5422923"/>
                <a:chOff x="2010903" y="988917"/>
                <a:chExt cx="7601920" cy="5422923"/>
              </a:xfrm>
            </p:grpSpPr>
            <p:sp>
              <p:nvSpPr>
                <p:cNvPr id="5" name="Freeform: Shape 4">
                  <a:extLst>
                    <a:ext uri="{FF2B5EF4-FFF2-40B4-BE49-F238E27FC236}">
                      <a16:creationId xmlns:a16="http://schemas.microsoft.com/office/drawing/2014/main" id="{EF6B032A-97A9-12BA-D840-4AB7D769183A}"/>
                    </a:ext>
                  </a:extLst>
                </p:cNvPr>
                <p:cNvSpPr/>
                <p:nvPr/>
              </p:nvSpPr>
              <p:spPr>
                <a:xfrm>
                  <a:off x="2010903" y="5454453"/>
                  <a:ext cx="7601920" cy="957387"/>
                </a:xfrm>
                <a:custGeom>
                  <a:avLst/>
                  <a:gdLst>
                    <a:gd name="connsiteX0" fmla="*/ 0 w 8981268"/>
                    <a:gd name="connsiteY0" fmla="*/ 243029 h 987873"/>
                    <a:gd name="connsiteX1" fmla="*/ 2088397 w 8981268"/>
                    <a:gd name="connsiteY1" fmla="*/ 285649 h 987873"/>
                    <a:gd name="connsiteX2" fmla="*/ 4362773 w 8981268"/>
                    <a:gd name="connsiteY2" fmla="*/ 986948 h 987873"/>
                    <a:gd name="connsiteX3" fmla="*/ 7446936 w 8981268"/>
                    <a:gd name="connsiteY3" fmla="*/ 119042 h 987873"/>
                    <a:gd name="connsiteX4" fmla="*/ 8981268 w 8981268"/>
                    <a:gd name="connsiteY4" fmla="*/ 29927 h 987873"/>
                    <a:gd name="connsiteX0" fmla="*/ 0 w 9035512"/>
                    <a:gd name="connsiteY0" fmla="*/ 208158 h 987882"/>
                    <a:gd name="connsiteX1" fmla="*/ 2142641 w 9035512"/>
                    <a:gd name="connsiteY1" fmla="*/ 285649 h 987882"/>
                    <a:gd name="connsiteX2" fmla="*/ 4417017 w 9035512"/>
                    <a:gd name="connsiteY2" fmla="*/ 986948 h 987882"/>
                    <a:gd name="connsiteX3" fmla="*/ 7501180 w 9035512"/>
                    <a:gd name="connsiteY3" fmla="*/ 119042 h 987882"/>
                    <a:gd name="connsiteX4" fmla="*/ 9035512 w 9035512"/>
                    <a:gd name="connsiteY4" fmla="*/ 29927 h 987882"/>
                    <a:gd name="connsiteX0" fmla="*/ 0 w 9035512"/>
                    <a:gd name="connsiteY0" fmla="*/ 208158 h 989489"/>
                    <a:gd name="connsiteX1" fmla="*/ 1948912 w 9035512"/>
                    <a:gd name="connsiteY1" fmla="*/ 378639 h 989489"/>
                    <a:gd name="connsiteX2" fmla="*/ 4417017 w 9035512"/>
                    <a:gd name="connsiteY2" fmla="*/ 986948 h 989489"/>
                    <a:gd name="connsiteX3" fmla="*/ 7501180 w 9035512"/>
                    <a:gd name="connsiteY3" fmla="*/ 119042 h 989489"/>
                    <a:gd name="connsiteX4" fmla="*/ 9035512 w 9035512"/>
                    <a:gd name="connsiteY4" fmla="*/ 29927 h 989489"/>
                    <a:gd name="connsiteX0" fmla="*/ 0 w 9035512"/>
                    <a:gd name="connsiteY0" fmla="*/ 208158 h 1001069"/>
                    <a:gd name="connsiteX1" fmla="*/ 1948912 w 9035512"/>
                    <a:gd name="connsiteY1" fmla="*/ 378639 h 1001069"/>
                    <a:gd name="connsiteX2" fmla="*/ 3948193 w 9035512"/>
                    <a:gd name="connsiteY2" fmla="*/ 998572 h 1001069"/>
                    <a:gd name="connsiteX3" fmla="*/ 7501180 w 9035512"/>
                    <a:gd name="connsiteY3" fmla="*/ 119042 h 1001069"/>
                    <a:gd name="connsiteX4" fmla="*/ 9035512 w 9035512"/>
                    <a:gd name="connsiteY4" fmla="*/ 29927 h 1001069"/>
                    <a:gd name="connsiteX0" fmla="*/ 0 w 9035512"/>
                    <a:gd name="connsiteY0" fmla="*/ 208158 h 998677"/>
                    <a:gd name="connsiteX1" fmla="*/ 1948912 w 9035512"/>
                    <a:gd name="connsiteY1" fmla="*/ 378639 h 998677"/>
                    <a:gd name="connsiteX2" fmla="*/ 3948193 w 9035512"/>
                    <a:gd name="connsiteY2" fmla="*/ 998572 h 998677"/>
                    <a:gd name="connsiteX3" fmla="*/ 7501180 w 9035512"/>
                    <a:gd name="connsiteY3" fmla="*/ 119042 h 998677"/>
                    <a:gd name="connsiteX4" fmla="*/ 9035512 w 9035512"/>
                    <a:gd name="connsiteY4" fmla="*/ 29927 h 998677"/>
                    <a:gd name="connsiteX0" fmla="*/ 0 w 9035512"/>
                    <a:gd name="connsiteY0" fmla="*/ 182731 h 973234"/>
                    <a:gd name="connsiteX1" fmla="*/ 1948912 w 9035512"/>
                    <a:gd name="connsiteY1" fmla="*/ 353212 h 973234"/>
                    <a:gd name="connsiteX2" fmla="*/ 3948193 w 9035512"/>
                    <a:gd name="connsiteY2" fmla="*/ 973145 h 973234"/>
                    <a:gd name="connsiteX3" fmla="*/ 6408549 w 9035512"/>
                    <a:gd name="connsiteY3" fmla="*/ 306717 h 973234"/>
                    <a:gd name="connsiteX4" fmla="*/ 9035512 w 9035512"/>
                    <a:gd name="connsiteY4" fmla="*/ 4500 h 973234"/>
                    <a:gd name="connsiteX0" fmla="*/ 0 w 8330339"/>
                    <a:gd name="connsiteY0" fmla="*/ 34323 h 824826"/>
                    <a:gd name="connsiteX1" fmla="*/ 1948912 w 8330339"/>
                    <a:gd name="connsiteY1" fmla="*/ 204804 h 824826"/>
                    <a:gd name="connsiteX2" fmla="*/ 3948193 w 8330339"/>
                    <a:gd name="connsiteY2" fmla="*/ 824737 h 824826"/>
                    <a:gd name="connsiteX3" fmla="*/ 6408549 w 8330339"/>
                    <a:gd name="connsiteY3" fmla="*/ 158309 h 824826"/>
                    <a:gd name="connsiteX4" fmla="*/ 8330339 w 8330339"/>
                    <a:gd name="connsiteY4" fmla="*/ 14949 h 824826"/>
                    <a:gd name="connsiteX0" fmla="*/ 0 w 8330339"/>
                    <a:gd name="connsiteY0" fmla="*/ 34323 h 824826"/>
                    <a:gd name="connsiteX1" fmla="*/ 1948912 w 8330339"/>
                    <a:gd name="connsiteY1" fmla="*/ 204804 h 824826"/>
                    <a:gd name="connsiteX2" fmla="*/ 3948193 w 8330339"/>
                    <a:gd name="connsiteY2" fmla="*/ 824737 h 824826"/>
                    <a:gd name="connsiteX3" fmla="*/ 6408549 w 8330339"/>
                    <a:gd name="connsiteY3" fmla="*/ 158309 h 824826"/>
                    <a:gd name="connsiteX4" fmla="*/ 8330339 w 8330339"/>
                    <a:gd name="connsiteY4" fmla="*/ 14949 h 824826"/>
                    <a:gd name="connsiteX0" fmla="*/ 0 w 8330339"/>
                    <a:gd name="connsiteY0" fmla="*/ 35029 h 825548"/>
                    <a:gd name="connsiteX1" fmla="*/ 1948912 w 8330339"/>
                    <a:gd name="connsiteY1" fmla="*/ 205510 h 825548"/>
                    <a:gd name="connsiteX2" fmla="*/ 3948193 w 8330339"/>
                    <a:gd name="connsiteY2" fmla="*/ 825443 h 825548"/>
                    <a:gd name="connsiteX3" fmla="*/ 6179949 w 8330339"/>
                    <a:gd name="connsiteY3" fmla="*/ 155140 h 825548"/>
                    <a:gd name="connsiteX4" fmla="*/ 8330339 w 8330339"/>
                    <a:gd name="connsiteY4" fmla="*/ 15655 h 825548"/>
                    <a:gd name="connsiteX0" fmla="*/ 0 w 8330339"/>
                    <a:gd name="connsiteY0" fmla="*/ 35029 h 826140"/>
                    <a:gd name="connsiteX1" fmla="*/ 1948912 w 8330339"/>
                    <a:gd name="connsiteY1" fmla="*/ 205510 h 826140"/>
                    <a:gd name="connsiteX2" fmla="*/ 3948193 w 8330339"/>
                    <a:gd name="connsiteY2" fmla="*/ 825443 h 826140"/>
                    <a:gd name="connsiteX3" fmla="*/ 6179949 w 8330339"/>
                    <a:gd name="connsiteY3" fmla="*/ 155140 h 826140"/>
                    <a:gd name="connsiteX4" fmla="*/ 8330339 w 8330339"/>
                    <a:gd name="connsiteY4" fmla="*/ 15655 h 826140"/>
                    <a:gd name="connsiteX0" fmla="*/ 0 w 8330339"/>
                    <a:gd name="connsiteY0" fmla="*/ 10691 h 801802"/>
                    <a:gd name="connsiteX1" fmla="*/ 1948912 w 8330339"/>
                    <a:gd name="connsiteY1" fmla="*/ 181172 h 801802"/>
                    <a:gd name="connsiteX2" fmla="*/ 3948193 w 8330339"/>
                    <a:gd name="connsiteY2" fmla="*/ 801105 h 801802"/>
                    <a:gd name="connsiteX3" fmla="*/ 6179949 w 8330339"/>
                    <a:gd name="connsiteY3" fmla="*/ 130802 h 801802"/>
                    <a:gd name="connsiteX4" fmla="*/ 8330339 w 8330339"/>
                    <a:gd name="connsiteY4" fmla="*/ 801802 h 801802"/>
                    <a:gd name="connsiteX0" fmla="*/ 0 w 7601920"/>
                    <a:gd name="connsiteY0" fmla="*/ 10691 h 801802"/>
                    <a:gd name="connsiteX1" fmla="*/ 1948912 w 7601920"/>
                    <a:gd name="connsiteY1" fmla="*/ 181172 h 801802"/>
                    <a:gd name="connsiteX2" fmla="*/ 3948193 w 7601920"/>
                    <a:gd name="connsiteY2" fmla="*/ 801105 h 801802"/>
                    <a:gd name="connsiteX3" fmla="*/ 6179949 w 7601920"/>
                    <a:gd name="connsiteY3" fmla="*/ 130802 h 801802"/>
                    <a:gd name="connsiteX4" fmla="*/ 7601920 w 7601920"/>
                    <a:gd name="connsiteY4" fmla="*/ 45719 h 801802"/>
                    <a:gd name="connsiteX0" fmla="*/ 0 w 7601920"/>
                    <a:gd name="connsiteY0" fmla="*/ 10691 h 801802"/>
                    <a:gd name="connsiteX1" fmla="*/ 1948912 w 7601920"/>
                    <a:gd name="connsiteY1" fmla="*/ 181172 h 801802"/>
                    <a:gd name="connsiteX2" fmla="*/ 3948193 w 7601920"/>
                    <a:gd name="connsiteY2" fmla="*/ 801105 h 801802"/>
                    <a:gd name="connsiteX3" fmla="*/ 6179949 w 7601920"/>
                    <a:gd name="connsiteY3" fmla="*/ 130802 h 801802"/>
                    <a:gd name="connsiteX4" fmla="*/ 7601920 w 7601920"/>
                    <a:gd name="connsiteY4" fmla="*/ 45719 h 801802"/>
                    <a:gd name="connsiteX0" fmla="*/ 0 w 7601920"/>
                    <a:gd name="connsiteY0" fmla="*/ 22192 h 813303"/>
                    <a:gd name="connsiteX1" fmla="*/ 1948912 w 7601920"/>
                    <a:gd name="connsiteY1" fmla="*/ 192673 h 813303"/>
                    <a:gd name="connsiteX2" fmla="*/ 3948193 w 7601920"/>
                    <a:gd name="connsiteY2" fmla="*/ 812606 h 813303"/>
                    <a:gd name="connsiteX3" fmla="*/ 6179949 w 7601920"/>
                    <a:gd name="connsiteY3" fmla="*/ 142303 h 813303"/>
                    <a:gd name="connsiteX4" fmla="*/ 7601920 w 7601920"/>
                    <a:gd name="connsiteY4" fmla="*/ 57220 h 813303"/>
                    <a:gd name="connsiteX0" fmla="*/ 0 w 7601920"/>
                    <a:gd name="connsiteY0" fmla="*/ 10549 h 801965"/>
                    <a:gd name="connsiteX1" fmla="*/ 1925664 w 7601920"/>
                    <a:gd name="connsiteY1" fmla="*/ 262396 h 801965"/>
                    <a:gd name="connsiteX2" fmla="*/ 3948193 w 7601920"/>
                    <a:gd name="connsiteY2" fmla="*/ 800963 h 801965"/>
                    <a:gd name="connsiteX3" fmla="*/ 6179949 w 7601920"/>
                    <a:gd name="connsiteY3" fmla="*/ 130660 h 801965"/>
                    <a:gd name="connsiteX4" fmla="*/ 7601920 w 7601920"/>
                    <a:gd name="connsiteY4" fmla="*/ 45577 h 801965"/>
                    <a:gd name="connsiteX0" fmla="*/ 0 w 7601920"/>
                    <a:gd name="connsiteY0" fmla="*/ 10549 h 800963"/>
                    <a:gd name="connsiteX1" fmla="*/ 1925664 w 7601920"/>
                    <a:gd name="connsiteY1" fmla="*/ 262396 h 800963"/>
                    <a:gd name="connsiteX2" fmla="*/ 3948193 w 7601920"/>
                    <a:gd name="connsiteY2" fmla="*/ 800963 h 800963"/>
                    <a:gd name="connsiteX3" fmla="*/ 6017216 w 7601920"/>
                    <a:gd name="connsiteY3" fmla="*/ 258521 h 800963"/>
                    <a:gd name="connsiteX4" fmla="*/ 7601920 w 7601920"/>
                    <a:gd name="connsiteY4" fmla="*/ 45577 h 800963"/>
                    <a:gd name="connsiteX0" fmla="*/ 0 w 7601920"/>
                    <a:gd name="connsiteY0" fmla="*/ 10549 h 801291"/>
                    <a:gd name="connsiteX1" fmla="*/ 1925664 w 7601920"/>
                    <a:gd name="connsiteY1" fmla="*/ 262396 h 801291"/>
                    <a:gd name="connsiteX2" fmla="*/ 3948193 w 7601920"/>
                    <a:gd name="connsiteY2" fmla="*/ 800963 h 801291"/>
                    <a:gd name="connsiteX3" fmla="*/ 6017216 w 7601920"/>
                    <a:gd name="connsiteY3" fmla="*/ 258521 h 801291"/>
                    <a:gd name="connsiteX4" fmla="*/ 7601920 w 7601920"/>
                    <a:gd name="connsiteY4" fmla="*/ 45577 h 801291"/>
                    <a:gd name="connsiteX0" fmla="*/ 0 w 7601920"/>
                    <a:gd name="connsiteY0" fmla="*/ 7561 h 988021"/>
                    <a:gd name="connsiteX1" fmla="*/ 1925664 w 7601920"/>
                    <a:gd name="connsiteY1" fmla="*/ 259408 h 988021"/>
                    <a:gd name="connsiteX2" fmla="*/ 3913322 w 7601920"/>
                    <a:gd name="connsiteY2" fmla="*/ 987829 h 988021"/>
                    <a:gd name="connsiteX3" fmla="*/ 6017216 w 7601920"/>
                    <a:gd name="connsiteY3" fmla="*/ 255533 h 988021"/>
                    <a:gd name="connsiteX4" fmla="*/ 7601920 w 7601920"/>
                    <a:gd name="connsiteY4" fmla="*/ 42589 h 988021"/>
                    <a:gd name="connsiteX0" fmla="*/ 0 w 7601920"/>
                    <a:gd name="connsiteY0" fmla="*/ 7561 h 987848"/>
                    <a:gd name="connsiteX1" fmla="*/ 1925664 w 7601920"/>
                    <a:gd name="connsiteY1" fmla="*/ 259408 h 987848"/>
                    <a:gd name="connsiteX2" fmla="*/ 3913322 w 7601920"/>
                    <a:gd name="connsiteY2" fmla="*/ 987829 h 987848"/>
                    <a:gd name="connsiteX3" fmla="*/ 6172199 w 7601920"/>
                    <a:gd name="connsiteY3" fmla="*/ 236160 h 987848"/>
                    <a:gd name="connsiteX4" fmla="*/ 7601920 w 7601920"/>
                    <a:gd name="connsiteY4" fmla="*/ 42589 h 987848"/>
                    <a:gd name="connsiteX0" fmla="*/ 0 w 7601920"/>
                    <a:gd name="connsiteY0" fmla="*/ 7561 h 987831"/>
                    <a:gd name="connsiteX1" fmla="*/ 1925664 w 7601920"/>
                    <a:gd name="connsiteY1" fmla="*/ 259408 h 987831"/>
                    <a:gd name="connsiteX2" fmla="*/ 3913322 w 7601920"/>
                    <a:gd name="connsiteY2" fmla="*/ 987829 h 987831"/>
                    <a:gd name="connsiteX3" fmla="*/ 6179948 w 7601920"/>
                    <a:gd name="connsiteY3" fmla="*/ 267157 h 987831"/>
                    <a:gd name="connsiteX4" fmla="*/ 7601920 w 7601920"/>
                    <a:gd name="connsiteY4" fmla="*/ 42589 h 987831"/>
                    <a:gd name="connsiteX0" fmla="*/ 0 w 7601920"/>
                    <a:gd name="connsiteY0" fmla="*/ 7326 h 952725"/>
                    <a:gd name="connsiteX1" fmla="*/ 1925664 w 7601920"/>
                    <a:gd name="connsiteY1" fmla="*/ 259173 h 952725"/>
                    <a:gd name="connsiteX2" fmla="*/ 3913322 w 7601920"/>
                    <a:gd name="connsiteY2" fmla="*/ 952723 h 952725"/>
                    <a:gd name="connsiteX3" fmla="*/ 6179948 w 7601920"/>
                    <a:gd name="connsiteY3" fmla="*/ 266922 h 952725"/>
                    <a:gd name="connsiteX4" fmla="*/ 7601920 w 7601920"/>
                    <a:gd name="connsiteY4" fmla="*/ 42354 h 952725"/>
                    <a:gd name="connsiteX0" fmla="*/ 0 w 7601920"/>
                    <a:gd name="connsiteY0" fmla="*/ 7326 h 952726"/>
                    <a:gd name="connsiteX1" fmla="*/ 1925664 w 7601920"/>
                    <a:gd name="connsiteY1" fmla="*/ 259173 h 952726"/>
                    <a:gd name="connsiteX2" fmla="*/ 3913322 w 7601920"/>
                    <a:gd name="connsiteY2" fmla="*/ 952723 h 952726"/>
                    <a:gd name="connsiteX3" fmla="*/ 6179948 w 7601920"/>
                    <a:gd name="connsiteY3" fmla="*/ 266922 h 952726"/>
                    <a:gd name="connsiteX4" fmla="*/ 7601920 w 7601920"/>
                    <a:gd name="connsiteY4" fmla="*/ 42354 h 952726"/>
                    <a:gd name="connsiteX0" fmla="*/ 0 w 7601920"/>
                    <a:gd name="connsiteY0" fmla="*/ 7326 h 952751"/>
                    <a:gd name="connsiteX1" fmla="*/ 1925664 w 7601920"/>
                    <a:gd name="connsiteY1" fmla="*/ 259173 h 952751"/>
                    <a:gd name="connsiteX2" fmla="*/ 3913322 w 7601920"/>
                    <a:gd name="connsiteY2" fmla="*/ 952723 h 952751"/>
                    <a:gd name="connsiteX3" fmla="*/ 5935850 w 7601920"/>
                    <a:gd name="connsiteY3" fmla="*/ 232050 h 952751"/>
                    <a:gd name="connsiteX4" fmla="*/ 7601920 w 7601920"/>
                    <a:gd name="connsiteY4" fmla="*/ 42354 h 952751"/>
                    <a:gd name="connsiteX0" fmla="*/ 0 w 7601920"/>
                    <a:gd name="connsiteY0" fmla="*/ 7326 h 952751"/>
                    <a:gd name="connsiteX1" fmla="*/ 1925664 w 7601920"/>
                    <a:gd name="connsiteY1" fmla="*/ 259173 h 952751"/>
                    <a:gd name="connsiteX2" fmla="*/ 3913322 w 7601920"/>
                    <a:gd name="connsiteY2" fmla="*/ 952723 h 952751"/>
                    <a:gd name="connsiteX3" fmla="*/ 5935850 w 7601920"/>
                    <a:gd name="connsiteY3" fmla="*/ 232050 h 952751"/>
                    <a:gd name="connsiteX4" fmla="*/ 7601920 w 7601920"/>
                    <a:gd name="connsiteY4" fmla="*/ 42354 h 952751"/>
                    <a:gd name="connsiteX0" fmla="*/ 0 w 7601920"/>
                    <a:gd name="connsiteY0" fmla="*/ 7326 h 952743"/>
                    <a:gd name="connsiteX1" fmla="*/ 1925664 w 7601920"/>
                    <a:gd name="connsiteY1" fmla="*/ 259173 h 952743"/>
                    <a:gd name="connsiteX2" fmla="*/ 3913322 w 7601920"/>
                    <a:gd name="connsiteY2" fmla="*/ 952723 h 952743"/>
                    <a:gd name="connsiteX3" fmla="*/ 5866108 w 7601920"/>
                    <a:gd name="connsiteY3" fmla="*/ 235925 h 952743"/>
                    <a:gd name="connsiteX4" fmla="*/ 7601920 w 7601920"/>
                    <a:gd name="connsiteY4" fmla="*/ 42354 h 952743"/>
                    <a:gd name="connsiteX0" fmla="*/ 0 w 7601920"/>
                    <a:gd name="connsiteY0" fmla="*/ 7326 h 952743"/>
                    <a:gd name="connsiteX1" fmla="*/ 1925664 w 7601920"/>
                    <a:gd name="connsiteY1" fmla="*/ 259173 h 952743"/>
                    <a:gd name="connsiteX2" fmla="*/ 3913322 w 7601920"/>
                    <a:gd name="connsiteY2" fmla="*/ 952723 h 952743"/>
                    <a:gd name="connsiteX3" fmla="*/ 5866108 w 7601920"/>
                    <a:gd name="connsiteY3" fmla="*/ 235925 h 952743"/>
                    <a:gd name="connsiteX4" fmla="*/ 7601920 w 7601920"/>
                    <a:gd name="connsiteY4" fmla="*/ 42354 h 952743"/>
                    <a:gd name="connsiteX0" fmla="*/ 0 w 7601920"/>
                    <a:gd name="connsiteY0" fmla="*/ 14843 h 960265"/>
                    <a:gd name="connsiteX1" fmla="*/ 1925664 w 7601920"/>
                    <a:gd name="connsiteY1" fmla="*/ 266690 h 960265"/>
                    <a:gd name="connsiteX2" fmla="*/ 3913322 w 7601920"/>
                    <a:gd name="connsiteY2" fmla="*/ 960240 h 960265"/>
                    <a:gd name="connsiteX3" fmla="*/ 5866108 w 7601920"/>
                    <a:gd name="connsiteY3" fmla="*/ 243442 h 960265"/>
                    <a:gd name="connsiteX4" fmla="*/ 7601920 w 7601920"/>
                    <a:gd name="connsiteY4" fmla="*/ 49871 h 960265"/>
                    <a:gd name="connsiteX0" fmla="*/ 0 w 7601920"/>
                    <a:gd name="connsiteY0" fmla="*/ 10235 h 955881"/>
                    <a:gd name="connsiteX1" fmla="*/ 2049650 w 7601920"/>
                    <a:gd name="connsiteY1" fmla="*/ 308577 h 955881"/>
                    <a:gd name="connsiteX2" fmla="*/ 3913322 w 7601920"/>
                    <a:gd name="connsiteY2" fmla="*/ 955632 h 955881"/>
                    <a:gd name="connsiteX3" fmla="*/ 5866108 w 7601920"/>
                    <a:gd name="connsiteY3" fmla="*/ 238834 h 955881"/>
                    <a:gd name="connsiteX4" fmla="*/ 7601920 w 7601920"/>
                    <a:gd name="connsiteY4" fmla="*/ 45263 h 955881"/>
                    <a:gd name="connsiteX0" fmla="*/ 0 w 7601920"/>
                    <a:gd name="connsiteY0" fmla="*/ 10235 h 955676"/>
                    <a:gd name="connsiteX1" fmla="*/ 2049650 w 7601920"/>
                    <a:gd name="connsiteY1" fmla="*/ 308577 h 955676"/>
                    <a:gd name="connsiteX2" fmla="*/ 3913322 w 7601920"/>
                    <a:gd name="connsiteY2" fmla="*/ 955632 h 955676"/>
                    <a:gd name="connsiteX3" fmla="*/ 5866108 w 7601920"/>
                    <a:gd name="connsiteY3" fmla="*/ 238834 h 955676"/>
                    <a:gd name="connsiteX4" fmla="*/ 7601920 w 7601920"/>
                    <a:gd name="connsiteY4" fmla="*/ 45263 h 955676"/>
                    <a:gd name="connsiteX0" fmla="*/ 0 w 7601920"/>
                    <a:gd name="connsiteY0" fmla="*/ 10235 h 956619"/>
                    <a:gd name="connsiteX1" fmla="*/ 2049650 w 7601920"/>
                    <a:gd name="connsiteY1" fmla="*/ 308577 h 956619"/>
                    <a:gd name="connsiteX2" fmla="*/ 3913322 w 7601920"/>
                    <a:gd name="connsiteY2" fmla="*/ 955632 h 956619"/>
                    <a:gd name="connsiteX3" fmla="*/ 5866108 w 7601920"/>
                    <a:gd name="connsiteY3" fmla="*/ 238834 h 956619"/>
                    <a:gd name="connsiteX4" fmla="*/ 7601920 w 7601920"/>
                    <a:gd name="connsiteY4" fmla="*/ 45263 h 956619"/>
                    <a:gd name="connsiteX0" fmla="*/ 0 w 7601920"/>
                    <a:gd name="connsiteY0" fmla="*/ 10235 h 956007"/>
                    <a:gd name="connsiteX1" fmla="*/ 2049650 w 7601920"/>
                    <a:gd name="connsiteY1" fmla="*/ 308577 h 956007"/>
                    <a:gd name="connsiteX2" fmla="*/ 3913322 w 7601920"/>
                    <a:gd name="connsiteY2" fmla="*/ 955632 h 956007"/>
                    <a:gd name="connsiteX3" fmla="*/ 5866108 w 7601920"/>
                    <a:gd name="connsiteY3" fmla="*/ 238834 h 956007"/>
                    <a:gd name="connsiteX4" fmla="*/ 7601920 w 7601920"/>
                    <a:gd name="connsiteY4" fmla="*/ 45263 h 956007"/>
                    <a:gd name="connsiteX0" fmla="*/ 0 w 7601920"/>
                    <a:gd name="connsiteY0" fmla="*/ 9696 h 955405"/>
                    <a:gd name="connsiteX1" fmla="*/ 2084521 w 7601920"/>
                    <a:gd name="connsiteY1" fmla="*/ 315787 h 955405"/>
                    <a:gd name="connsiteX2" fmla="*/ 3913322 w 7601920"/>
                    <a:gd name="connsiteY2" fmla="*/ 955093 h 955405"/>
                    <a:gd name="connsiteX3" fmla="*/ 5866108 w 7601920"/>
                    <a:gd name="connsiteY3" fmla="*/ 238295 h 955405"/>
                    <a:gd name="connsiteX4" fmla="*/ 7601920 w 7601920"/>
                    <a:gd name="connsiteY4" fmla="*/ 44724 h 955405"/>
                    <a:gd name="connsiteX0" fmla="*/ 0 w 7601920"/>
                    <a:gd name="connsiteY0" fmla="*/ 11655 h 957387"/>
                    <a:gd name="connsiteX1" fmla="*/ 2084521 w 7601920"/>
                    <a:gd name="connsiteY1" fmla="*/ 317746 h 957387"/>
                    <a:gd name="connsiteX2" fmla="*/ 3913322 w 7601920"/>
                    <a:gd name="connsiteY2" fmla="*/ 957052 h 957387"/>
                    <a:gd name="connsiteX3" fmla="*/ 5866108 w 7601920"/>
                    <a:gd name="connsiteY3" fmla="*/ 240254 h 957387"/>
                    <a:gd name="connsiteX4" fmla="*/ 7601920 w 7601920"/>
                    <a:gd name="connsiteY4" fmla="*/ 46683 h 957387"/>
                    <a:gd name="connsiteX0" fmla="*/ 0 w 7601920"/>
                    <a:gd name="connsiteY0" fmla="*/ 11655 h 957387"/>
                    <a:gd name="connsiteX1" fmla="*/ 2134891 w 7601920"/>
                    <a:gd name="connsiteY1" fmla="*/ 317746 h 957387"/>
                    <a:gd name="connsiteX2" fmla="*/ 3913322 w 7601920"/>
                    <a:gd name="connsiteY2" fmla="*/ 957052 h 957387"/>
                    <a:gd name="connsiteX3" fmla="*/ 5866108 w 7601920"/>
                    <a:gd name="connsiteY3" fmla="*/ 240254 h 957387"/>
                    <a:gd name="connsiteX4" fmla="*/ 7601920 w 7601920"/>
                    <a:gd name="connsiteY4" fmla="*/ 46683 h 957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920" h="957387">
                      <a:moveTo>
                        <a:pt x="0" y="11655"/>
                      </a:moveTo>
                      <a:cubicBezTo>
                        <a:pt x="680634" y="-29029"/>
                        <a:pt x="1715145" y="28445"/>
                        <a:pt x="2134891" y="317746"/>
                      </a:cubicBezTo>
                      <a:cubicBezTo>
                        <a:pt x="2554637" y="607047"/>
                        <a:pt x="3291453" y="969967"/>
                        <a:pt x="3913322" y="957052"/>
                      </a:cubicBezTo>
                      <a:cubicBezTo>
                        <a:pt x="4535191" y="944137"/>
                        <a:pt x="5197097" y="709725"/>
                        <a:pt x="5866108" y="240254"/>
                      </a:cubicBezTo>
                      <a:cubicBezTo>
                        <a:pt x="6139912" y="61377"/>
                        <a:pt x="6935493" y="65897"/>
                        <a:pt x="7601920" y="46683"/>
                      </a:cubicBezTo>
                    </a:path>
                  </a:pathLst>
                </a:custGeom>
                <a:noFill/>
                <a:ln w="762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6" name="Chord 5">
                  <a:extLst>
                    <a:ext uri="{FF2B5EF4-FFF2-40B4-BE49-F238E27FC236}">
                      <a16:creationId xmlns:a16="http://schemas.microsoft.com/office/drawing/2014/main" id="{EB91DE07-AE3B-AFC5-9808-57061477029D}"/>
                    </a:ext>
                  </a:extLst>
                </p:cNvPr>
                <p:cNvSpPr/>
                <p:nvPr/>
              </p:nvSpPr>
              <p:spPr>
                <a:xfrm rot="13807613">
                  <a:off x="3325492" y="736647"/>
                  <a:ext cx="5357684" cy="5862224"/>
                </a:xfrm>
                <a:prstGeom prst="chord">
                  <a:avLst>
                    <a:gd name="adj1" fmla="val 11182723"/>
                    <a:gd name="adj2" fmla="val 15276104"/>
                  </a:avLst>
                </a:prstGeom>
                <a:solidFill>
                  <a:srgbClr val="E41CB4"/>
                </a:solidFill>
                <a:ln>
                  <a:solidFill>
                    <a:srgbClr val="EA1EB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</p:grpSp>
        </p:grp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6FC5BEB8-90A5-891E-9529-360932A44AE7}"/>
                </a:ext>
              </a:extLst>
            </p:cNvPr>
            <p:cNvSpPr/>
            <p:nvPr/>
          </p:nvSpPr>
          <p:spPr>
            <a:xfrm>
              <a:off x="6711851" y="1916602"/>
              <a:ext cx="1798364" cy="469188"/>
            </a:xfrm>
            <a:prstGeom prst="ellipse">
              <a:avLst/>
            </a:prstGeom>
            <a:gradFill flip="none" rotWithShape="1">
              <a:gsLst>
                <a:gs pos="0">
                  <a:srgbClr val="EA1EBB">
                    <a:shade val="30000"/>
                    <a:satMod val="115000"/>
                  </a:srgbClr>
                </a:gs>
                <a:gs pos="50000">
                  <a:srgbClr val="EA1EBB">
                    <a:shade val="67500"/>
                    <a:satMod val="115000"/>
                  </a:srgbClr>
                </a:gs>
                <a:gs pos="100000">
                  <a:srgbClr val="EA1EBB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E1B2D0F5-7CE9-3D1D-F06A-2141F9D792A1}"/>
                    </a:ext>
                  </a:extLst>
                </p:cNvPr>
                <p:cNvSpPr txBox="1"/>
                <p:nvPr/>
              </p:nvSpPr>
              <p:spPr>
                <a:xfrm>
                  <a:off x="7359186" y="1899463"/>
                  <a:ext cx="564561" cy="64633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US" sz="3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oMath>
                    </m:oMathPara>
                  </a14:m>
                  <a:endParaRPr lang="en-SE" dirty="0"/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E1B2D0F5-7CE9-3D1D-F06A-2141F9D792A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59186" y="1899463"/>
                  <a:ext cx="564561" cy="646331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SE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" name="Arrow: Right 28">
              <a:extLst>
                <a:ext uri="{FF2B5EF4-FFF2-40B4-BE49-F238E27FC236}">
                  <a16:creationId xmlns:a16="http://schemas.microsoft.com/office/drawing/2014/main" id="{EBA2FA1A-52A3-A220-6702-97679541A0BF}"/>
                </a:ext>
              </a:extLst>
            </p:cNvPr>
            <p:cNvSpPr/>
            <p:nvPr/>
          </p:nvSpPr>
          <p:spPr>
            <a:xfrm>
              <a:off x="1681049" y="2009569"/>
              <a:ext cx="1114425" cy="514350"/>
            </a:xfrm>
            <a:prstGeom prst="rightArrow">
              <a:avLst/>
            </a:prstGeom>
            <a:solidFill>
              <a:srgbClr val="BD089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B9205843-C4E5-67C9-F37F-6EC8DB5E390D}"/>
                    </a:ext>
                  </a:extLst>
                </p:cNvPr>
                <p:cNvSpPr txBox="1"/>
                <p:nvPr/>
              </p:nvSpPr>
              <p:spPr>
                <a:xfrm>
                  <a:off x="1889211" y="1682607"/>
                  <a:ext cx="564561" cy="64633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US" sz="3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oMath>
                    </m:oMathPara>
                  </a14:m>
                  <a:endParaRPr lang="en-SE" dirty="0"/>
                </a:p>
              </p:txBody>
            </p:sp>
          </mc:Choice>
          <mc:Fallback xmlns="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B9205843-C4E5-67C9-F37F-6EC8DB5E390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89211" y="1682607"/>
                  <a:ext cx="564561" cy="646331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SE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99069EA-3002-614A-6BE0-764DD6D716BA}"/>
                </a:ext>
              </a:extLst>
            </p:cNvPr>
            <p:cNvSpPr/>
            <p:nvPr/>
          </p:nvSpPr>
          <p:spPr>
            <a:xfrm>
              <a:off x="3299366" y="1662858"/>
              <a:ext cx="525342" cy="114953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973476E-6807-27E6-F227-69FF9F4BB543}"/>
                </a:ext>
              </a:extLst>
            </p:cNvPr>
            <p:cNvSpPr txBox="1"/>
            <p:nvPr/>
          </p:nvSpPr>
          <p:spPr>
            <a:xfrm>
              <a:off x="2627934" y="2890064"/>
              <a:ext cx="22606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/>
                <a:t>Degrador or drift tube</a:t>
              </a:r>
              <a:endParaRPr lang="LID4096" dirty="0"/>
            </a:p>
          </p:txBody>
        </p:sp>
        <p:sp>
          <p:nvSpPr>
            <p:cNvPr id="17" name="Arrow: Right 16">
              <a:extLst>
                <a:ext uri="{FF2B5EF4-FFF2-40B4-BE49-F238E27FC236}">
                  <a16:creationId xmlns:a16="http://schemas.microsoft.com/office/drawing/2014/main" id="{873AFCC8-3B8A-DB78-904E-C93A7E569A3F}"/>
                </a:ext>
              </a:extLst>
            </p:cNvPr>
            <p:cNvSpPr/>
            <p:nvPr/>
          </p:nvSpPr>
          <p:spPr>
            <a:xfrm>
              <a:off x="4199085" y="1899463"/>
              <a:ext cx="421057" cy="514350"/>
            </a:xfrm>
            <a:prstGeom prst="rightArrow">
              <a:avLst/>
            </a:prstGeom>
            <a:solidFill>
              <a:srgbClr val="BD089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C869DBD-4074-EB8E-E54A-A853E0C2F465}"/>
                </a:ext>
              </a:extLst>
            </p:cNvPr>
            <p:cNvSpPr txBox="1"/>
            <p:nvPr/>
          </p:nvSpPr>
          <p:spPr>
            <a:xfrm>
              <a:off x="683571" y="1834374"/>
              <a:ext cx="12663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2400" b="1" dirty="0"/>
                <a:t>100 keV </a:t>
              </a:r>
              <a:endParaRPr lang="LID4096" sz="2400" b="1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A91406B-D002-7BF5-6856-631F279ABE2E}"/>
                </a:ext>
              </a:extLst>
            </p:cNvPr>
            <p:cNvSpPr txBox="1"/>
            <p:nvPr/>
          </p:nvSpPr>
          <p:spPr>
            <a:xfrm>
              <a:off x="3988931" y="1629848"/>
              <a:ext cx="11108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2400" b="1" dirty="0"/>
                <a:t>10 keV </a:t>
              </a:r>
              <a:endParaRPr lang="LID4096" sz="2400" b="1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A4C357F-C2A9-0C18-E8EB-3B788705217F}"/>
                  </a:ext>
                </a:extLst>
              </p:cNvPr>
              <p:cNvSpPr txBox="1"/>
              <p:nvPr/>
            </p:nvSpPr>
            <p:spPr>
              <a:xfrm>
                <a:off x="8042965" y="5069446"/>
                <a:ext cx="668065" cy="10049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3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</m:oMath>
                  </m:oMathPara>
                </a14:m>
                <a:endParaRPr lang="en-SE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A4C357F-C2A9-0C18-E8EB-3B78870521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2965" y="5069446"/>
                <a:ext cx="668065" cy="100499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3361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standing next to a machine&#10;&#10;AI-generated content may be incorrect.">
            <a:extLst>
              <a:ext uri="{FF2B5EF4-FFF2-40B4-BE49-F238E27FC236}">
                <a16:creationId xmlns:a16="http://schemas.microsoft.com/office/drawing/2014/main" id="{E91BEEE2-265D-406A-0B7C-225C126B16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23"/>
          <a:stretch/>
        </p:blipFill>
        <p:spPr>
          <a:xfrm>
            <a:off x="0" y="0"/>
            <a:ext cx="12563984" cy="6858000"/>
          </a:xfrm>
          <a:prstGeom prst="rect">
            <a:avLst/>
          </a:prstGeom>
        </p:spPr>
      </p:pic>
      <p:pic>
        <p:nvPicPr>
          <p:cNvPr id="3" name="Picture 4" descr="Afficher l'image d'origine">
            <a:extLst>
              <a:ext uri="{FF2B5EF4-FFF2-40B4-BE49-F238E27FC236}">
                <a16:creationId xmlns:a16="http://schemas.microsoft.com/office/drawing/2014/main" id="{CDA349C6-78D6-A237-A8BF-C22680E9A3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50187" cy="1350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4DCFBA-2F5D-9044-0F56-AC150D35CCDF}"/>
              </a:ext>
            </a:extLst>
          </p:cNvPr>
          <p:cNvSpPr txBox="1"/>
          <p:nvPr/>
        </p:nvSpPr>
        <p:spPr>
          <a:xfrm>
            <a:off x="2250187" y="510465"/>
            <a:ext cx="89108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Roboto" panose="02000000000000000000" pitchFamily="2" charset="0"/>
              </a:rPr>
              <a:t>(</a:t>
            </a:r>
            <a:r>
              <a:rPr lang="en-US" sz="3200" b="0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Baryon Antibaryon Symmetry Experiment</a:t>
            </a:r>
            <a:r>
              <a:rPr lang="en-US" sz="3200" dirty="0">
                <a:solidFill>
                  <a:schemeClr val="bg1"/>
                </a:solidFill>
                <a:latin typeface="Roboto" panose="02000000000000000000" pitchFamily="2" charset="0"/>
              </a:rPr>
              <a:t>)</a:t>
            </a:r>
            <a:endParaRPr lang="LID4096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6090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37A061D3-BCFC-ACC8-0A3B-EAD401BFC577}"/>
              </a:ext>
            </a:extLst>
          </p:cNvPr>
          <p:cNvGrpSpPr/>
          <p:nvPr/>
        </p:nvGrpSpPr>
        <p:grpSpPr>
          <a:xfrm>
            <a:off x="1780196" y="921643"/>
            <a:ext cx="3418576" cy="5709219"/>
            <a:chOff x="2021515" y="574390"/>
            <a:chExt cx="3418576" cy="5709219"/>
          </a:xfrm>
        </p:grpSpPr>
        <p:pic>
          <p:nvPicPr>
            <p:cNvPr id="3" name="Picture 4">
              <a:extLst>
                <a:ext uri="{FF2B5EF4-FFF2-40B4-BE49-F238E27FC236}">
                  <a16:creationId xmlns:a16="http://schemas.microsoft.com/office/drawing/2014/main" id="{B16919A7-7E70-5520-5449-13E9A4F7A4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1515" y="574390"/>
              <a:ext cx="3418576" cy="5709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F2FDD391-3D84-BEF4-8187-E7A0EE411DBD}"/>
                </a:ext>
              </a:extLst>
            </p:cNvPr>
            <p:cNvCxnSpPr/>
            <p:nvPr/>
          </p:nvCxnSpPr>
          <p:spPr>
            <a:xfrm flipV="1">
              <a:off x="3495676" y="3347855"/>
              <a:ext cx="285750" cy="69532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013CE3CC-145E-6A9B-7625-369EE353C8B3}"/>
                </a:ext>
              </a:extLst>
            </p:cNvPr>
            <p:cNvSpPr/>
            <p:nvPr/>
          </p:nvSpPr>
          <p:spPr>
            <a:xfrm>
              <a:off x="3457576" y="3285942"/>
              <a:ext cx="361950" cy="12382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7A59D89-BA07-8FFB-940F-315C330922D5}"/>
                </a:ext>
              </a:extLst>
            </p:cNvPr>
            <p:cNvSpPr/>
            <p:nvPr/>
          </p:nvSpPr>
          <p:spPr>
            <a:xfrm>
              <a:off x="3457576" y="3981268"/>
              <a:ext cx="361950" cy="12382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A30E3355-9877-C406-693A-93A0356087EF}"/>
                    </a:ext>
                  </a:extLst>
                </p:cNvPr>
                <p:cNvSpPr txBox="1"/>
                <p:nvPr/>
              </p:nvSpPr>
              <p:spPr>
                <a:xfrm>
                  <a:off x="3638551" y="3312930"/>
                  <a:ext cx="668065" cy="100499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US" sz="3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oMath>
                    </m:oMathPara>
                  </a14:m>
                  <a:endParaRPr lang="en-SE" dirty="0"/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A30E3355-9877-C406-693A-93A0356087E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38551" y="3312930"/>
                  <a:ext cx="668065" cy="100499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F31DCDB9-9BC4-6AA7-5ED7-4445789DB9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9551" y="3429000"/>
            <a:ext cx="3660479" cy="3281962"/>
          </a:xfrm>
          <a:prstGeom prst="rect">
            <a:avLst/>
          </a:prstGeom>
        </p:spPr>
      </p:pic>
      <p:pic>
        <p:nvPicPr>
          <p:cNvPr id="11" name="Picture 4" descr="Afficher l'image d'origine">
            <a:extLst>
              <a:ext uri="{FF2B5EF4-FFF2-40B4-BE49-F238E27FC236}">
                <a16:creationId xmlns:a16="http://schemas.microsoft.com/office/drawing/2014/main" id="{BC610877-7AC8-0851-C11A-562D1834EF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50187" cy="1350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3547B1C-FE8F-697A-DA39-9D8B38B35DA3}"/>
                  </a:ext>
                </a:extLst>
              </p:cNvPr>
              <p:cNvSpPr txBox="1"/>
              <p:nvPr/>
            </p:nvSpPr>
            <p:spPr>
              <a:xfrm>
                <a:off x="6688207" y="2060299"/>
                <a:ext cx="4216416" cy="1261114"/>
              </a:xfrm>
              <a:prstGeom prst="rect">
                <a:avLst/>
              </a:prstGeom>
              <a:ln w="5715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n-US" sz="2000" i="1" smtClean="0">
                                  <a:solidFill>
                                    <a:srgbClr val="F321C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0" i="1" smtClean="0">
                                      <a:solidFill>
                                        <a:srgbClr val="F321C6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F321C6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acc>
                                    <m:accPr>
                                      <m:chr m:val="̅"/>
                                      <m:ctrlPr>
                                        <a:rPr lang="en-US" sz="2000" i="1" smtClean="0">
                                          <a:solidFill>
                                            <a:srgbClr val="F321C6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rgbClr val="F321C6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</m:acc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b="0" i="1" smtClean="0">
                                      <a:solidFill>
                                        <a:srgbClr val="F321C6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F321C6"/>
                                      </a:solidFill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b>
                                  <m:acc>
                                    <m:accPr>
                                      <m:chr m:val="̅"/>
                                      <m:ctrlPr>
                                        <a:rPr lang="en-US" sz="2000" i="1">
                                          <a:solidFill>
                                            <a:srgbClr val="F321C6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F321C6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</m:acc>
                                </m:sub>
                              </m:sSub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en-US" sz="20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en-US" sz="20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nor/>
                        </m:rPr>
                        <a:rPr lang="en-SE" sz="2000" b="1" dirty="0"/>
                        <m:t>1.000000000003(16)</m:t>
                      </m:r>
                    </m:oMath>
                  </m:oMathPara>
                </a14:m>
                <a:endParaRPr lang="LID4096" b="1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3547B1C-FE8F-697A-DA39-9D8B38B35D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8207" y="2060299"/>
                <a:ext cx="4216416" cy="126111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57150"/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702BC965-28F5-6E45-3A9D-A78181F4662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05115" y="864113"/>
            <a:ext cx="6409673" cy="1070415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83D66FE3-186B-77B5-05B5-6CBE8861CBA8}"/>
              </a:ext>
            </a:extLst>
          </p:cNvPr>
          <p:cNvSpPr txBox="1">
            <a:spLocks/>
          </p:cNvSpPr>
          <p:nvPr/>
        </p:nvSpPr>
        <p:spPr>
          <a:xfrm>
            <a:off x="2292842" y="0"/>
            <a:ext cx="7606315" cy="1360441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sz="6000" b="1" dirty="0">
                <a:latin typeface="Amasis MT Pro" panose="02040504050005020304" pitchFamily="18" charset="0"/>
              </a:rPr>
              <a:t>The BASE experiment</a:t>
            </a:r>
            <a:endParaRPr lang="LID4096" sz="6000" b="1" dirty="0">
              <a:latin typeface="Amasis MT Pro" panose="020405040500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3310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DF56B-DA48-1D6B-8A98-221C3E253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ID4096"/>
          </a:p>
        </p:txBody>
      </p:sp>
      <p:pic>
        <p:nvPicPr>
          <p:cNvPr id="5" name="Content Placeholder 4" descr="A group of people in a factory&#10;&#10;AI-generated content may be incorrect.">
            <a:extLst>
              <a:ext uri="{FF2B5EF4-FFF2-40B4-BE49-F238E27FC236}">
                <a16:creationId xmlns:a16="http://schemas.microsoft.com/office/drawing/2014/main" id="{A6A71E6E-0409-49CE-718F-89F67E6004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98" r="1190" b="12227"/>
          <a:stretch/>
        </p:blipFill>
        <p:spPr>
          <a:xfrm>
            <a:off x="0" y="0"/>
            <a:ext cx="12046857" cy="6858000"/>
          </a:xfrm>
        </p:spPr>
      </p:pic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612D0034-13F6-0B99-F6BD-FC18E100A7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612362" cy="1470087"/>
          </a:xfrm>
          <a:prstGeom prst="rect">
            <a:avLst/>
          </a:prstGeom>
        </p:spPr>
      </p:pic>
      <p:pic>
        <p:nvPicPr>
          <p:cNvPr id="7" name="Picture 4" descr="Afficher l'image d'origine">
            <a:extLst>
              <a:ext uri="{FF2B5EF4-FFF2-40B4-BE49-F238E27FC236}">
                <a16:creationId xmlns:a16="http://schemas.microsoft.com/office/drawing/2014/main" id="{E4C2EA8D-12E6-9DE3-F2EF-E2F531AD74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43" y="5786898"/>
            <a:ext cx="1526955" cy="91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60E3890-24AE-396F-C86D-25CFC0F554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778715" y="5854291"/>
            <a:ext cx="1526956" cy="848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5934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>
            <a:extLst>
              <a:ext uri="{FF2B5EF4-FFF2-40B4-BE49-F238E27FC236}">
                <a16:creationId xmlns:a16="http://schemas.microsoft.com/office/drawing/2014/main" id="{AFCE46AC-11CB-18D8-34EF-4002F5021A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9792" y="198950"/>
            <a:ext cx="11861402" cy="1165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>
            <a:normAutofit/>
          </a:bodyPr>
          <a:lstStyle>
            <a:lvl1pPr>
              <a:lnSpc>
                <a:spcPct val="93000"/>
              </a:lnSpc>
              <a:spcBef>
                <a:spcPts val="1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/>
            <a:r>
              <a:rPr lang="sv-SE" sz="5400" b="1" dirty="0">
                <a:latin typeface="Amasis MT Pro" panose="02040504050005020304" pitchFamily="18" charset="0"/>
              </a:rPr>
              <a:t>Anomolous antimatter gravity? </a:t>
            </a:r>
          </a:p>
        </p:txBody>
      </p:sp>
      <p:pic>
        <p:nvPicPr>
          <p:cNvPr id="9" name="Bildobjekt 11" descr="En bild som visar karta&#10;&#10;Automatiskt genererad beskrivning">
            <a:extLst>
              <a:ext uri="{FF2B5EF4-FFF2-40B4-BE49-F238E27FC236}">
                <a16:creationId xmlns:a16="http://schemas.microsoft.com/office/drawing/2014/main" id="{4224701F-E467-DC15-B069-6517F39AF2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" y="1409613"/>
            <a:ext cx="4834551" cy="5162234"/>
          </a:xfrm>
          <a:prstGeom prst="rect">
            <a:avLst/>
          </a:prstGeom>
        </p:spPr>
      </p:pic>
      <p:sp>
        <p:nvSpPr>
          <p:cNvPr id="10" name="Pil: nedåt 12">
            <a:extLst>
              <a:ext uri="{FF2B5EF4-FFF2-40B4-BE49-F238E27FC236}">
                <a16:creationId xmlns:a16="http://schemas.microsoft.com/office/drawing/2014/main" id="{6FF6714A-B064-8ACC-D332-9AE5A92C6C73}"/>
              </a:ext>
            </a:extLst>
          </p:cNvPr>
          <p:cNvSpPr/>
          <p:nvPr/>
        </p:nvSpPr>
        <p:spPr>
          <a:xfrm rot="10800000">
            <a:off x="3464467" y="3225986"/>
            <a:ext cx="258379" cy="406027"/>
          </a:xfrm>
          <a:prstGeom prst="downArrow">
            <a:avLst/>
          </a:prstGeom>
          <a:noFill/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63C4F82-4A50-85BD-A84E-A7A69B409B19}"/>
              </a:ext>
            </a:extLst>
          </p:cNvPr>
          <p:cNvSpPr txBox="1"/>
          <p:nvPr/>
        </p:nvSpPr>
        <p:spPr>
          <a:xfrm>
            <a:off x="4075271" y="1867578"/>
            <a:ext cx="803100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sv-SE" sz="2400" i="1" dirty="0">
                <a:latin typeface="Amasis MT Pro" panose="02040504050005020304" pitchFamily="18" charset="0"/>
              </a:rPr>
              <a:t>Could a difference in the influence of gravity explain the antimatter/matter assymmetry we see?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AF07AFB-E77F-28C7-AD15-4563D7A95BF9}"/>
              </a:ext>
            </a:extLst>
          </p:cNvPr>
          <p:cNvSpPr/>
          <p:nvPr/>
        </p:nvSpPr>
        <p:spPr bwMode="auto">
          <a:xfrm>
            <a:off x="6653545" y="5847681"/>
            <a:ext cx="1414462" cy="762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5F80C7FA-E9A1-36CB-623A-746C333B9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326235" y="6187758"/>
            <a:ext cx="4557790" cy="532954"/>
          </a:xfrm>
        </p:spPr>
        <p:txBody>
          <a:bodyPr/>
          <a:lstStyle/>
          <a:p>
            <a:fld id="{B00FEB67-25E5-478A-8F1B-E5F2EEAC2DF1}" type="slidenum">
              <a:rPr lang="en-GB" sz="1800" smtClean="0"/>
              <a:t>25</a:t>
            </a:fld>
            <a:endParaRPr lang="en-GB" sz="1800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BD5CDA06-EFE5-A144-62B0-A6C7575D368E}"/>
              </a:ext>
            </a:extLst>
          </p:cNvPr>
          <p:cNvSpPr/>
          <p:nvPr/>
        </p:nvSpPr>
        <p:spPr>
          <a:xfrm>
            <a:off x="6084646" y="4008760"/>
            <a:ext cx="5387922" cy="732651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A40131-3AD8-6555-DF0E-C1A0072E69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4126"/>
          <a:stretch/>
        </p:blipFill>
        <p:spPr>
          <a:xfrm>
            <a:off x="6653545" y="5013413"/>
            <a:ext cx="4557790" cy="1707299"/>
          </a:xfrm>
          <a:prstGeom prst="rect">
            <a:avLst/>
          </a:prstGeom>
        </p:spPr>
      </p:pic>
      <p:pic>
        <p:nvPicPr>
          <p:cNvPr id="6" name="Picture 2" descr="Afficher l'image d'origine">
            <a:extLst>
              <a:ext uri="{FF2B5EF4-FFF2-40B4-BE49-F238E27FC236}">
                <a16:creationId xmlns:a16="http://schemas.microsoft.com/office/drawing/2014/main" id="{5B5CE014-4DA0-6FEB-70E7-3D6D88D6F1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1254" y="5432384"/>
            <a:ext cx="1137798" cy="830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98362DD-AC75-10F8-653A-AF41FF1A0FEC}"/>
                  </a:ext>
                </a:extLst>
              </p:cNvPr>
              <p:cNvSpPr txBox="1"/>
              <p:nvPr/>
            </p:nvSpPr>
            <p:spPr>
              <a:xfrm>
                <a:off x="5673189" y="4150097"/>
                <a:ext cx="6210836" cy="400110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2000" b="1" i="1" u="none" strike="noStrike" baseline="0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000" b="1" i="1" u="none" strike="noStrike" baseline="0" smtClean="0">
                              <a:effectLst/>
                              <a:latin typeface="Cambria Math" panose="02040503050406030204" pitchFamily="18" charset="0"/>
                            </a:rPr>
                            <m:t>𝒈</m:t>
                          </m:r>
                        </m:e>
                      </m:acc>
                      <m:r>
                        <a:rPr lang="en-GB" sz="2000" b="1" i="1" u="none" strike="noStrike" baseline="0" smtClean="0"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000" b="1" i="1" u="none" strike="noStrike" baseline="0" smtClean="0">
                          <a:effectLst/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GB" sz="2000" b="1" i="1" u="none" strike="noStrike" baseline="0" smtClean="0">
                          <a:effectLst/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sz="2000" b="1" i="1" u="none" strike="noStrike" baseline="0" smtClean="0">
                          <a:effectLst/>
                          <a:latin typeface="Cambria Math" panose="02040503050406030204" pitchFamily="18" charset="0"/>
                        </a:rPr>
                        <m:t>𝟕𝟓</m:t>
                      </m:r>
                      <m:r>
                        <a:rPr lang="en-GB" sz="2000" b="1" i="1" u="none" strike="noStrike" baseline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GB" sz="2000" b="1" i="1" u="none" strike="noStrike" baseline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GB" sz="2000" b="1" i="1" u="none" strike="noStrike" baseline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GB" sz="2000" b="1" i="1" u="none" strike="noStrike" baseline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𝟏𝟑</m:t>
                      </m:r>
                      <m:r>
                        <a:rPr lang="en-GB" sz="2000" b="1" i="1" u="none" strike="noStrike" baseline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GB" sz="2000" b="1" i="1" u="none" strike="noStrike" baseline="0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b="1" i="1" u="none" strike="noStrike" baseline="0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𝒔𝒕𝒂𝒕</m:t>
                          </m:r>
                          <m:r>
                            <a:rPr lang="en-GB" sz="2000" b="1" i="1" u="none" strike="noStrike" baseline="0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2000" b="1" i="1" u="none" strike="noStrike" baseline="0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𝒔𝒚𝒔</m:t>
                          </m:r>
                        </m:e>
                      </m:d>
                      <m:r>
                        <a:rPr lang="en-GB" sz="2000" b="1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GB" sz="2000" b="1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GB" sz="2000" b="1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GB" sz="2000" b="1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𝟏𝟔</m:t>
                      </m:r>
                      <m:r>
                        <a:rPr lang="en-GB" sz="2000" b="1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GB" sz="2000" b="1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b="1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𝒔𝒊𝒎</m:t>
                          </m:r>
                        </m:e>
                      </m:d>
                      <m:r>
                        <a:rPr lang="en-GB" sz="2000" b="1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𝒈</m:t>
                      </m:r>
                    </m:oMath>
                  </m:oMathPara>
                </a14:m>
                <a:endParaRPr lang="en-SE" b="1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98362DD-AC75-10F8-653A-AF41FF1A0F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3189" y="4150097"/>
                <a:ext cx="6210836" cy="4001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Multiplication Sign 10">
            <a:extLst>
              <a:ext uri="{FF2B5EF4-FFF2-40B4-BE49-F238E27FC236}">
                <a16:creationId xmlns:a16="http://schemas.microsoft.com/office/drawing/2014/main" id="{74F048E4-7A86-2851-7BA8-5C2AEC2E8E08}"/>
              </a:ext>
            </a:extLst>
          </p:cNvPr>
          <p:cNvSpPr/>
          <p:nvPr/>
        </p:nvSpPr>
        <p:spPr>
          <a:xfrm>
            <a:off x="3112642" y="3278420"/>
            <a:ext cx="962025" cy="406028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A5A17F23-8EDF-F819-D4C7-0BA204E1B0A3}"/>
              </a:ext>
            </a:extLst>
          </p:cNvPr>
          <p:cNvSpPr/>
          <p:nvPr/>
        </p:nvSpPr>
        <p:spPr>
          <a:xfrm>
            <a:off x="3439890" y="4196961"/>
            <a:ext cx="307531" cy="406028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pic>
        <p:nvPicPr>
          <p:cNvPr id="4" name="Picture 2" descr="Afficher l'image d'origine">
            <a:extLst>
              <a:ext uri="{FF2B5EF4-FFF2-40B4-BE49-F238E27FC236}">
                <a16:creationId xmlns:a16="http://schemas.microsoft.com/office/drawing/2014/main" id="{F09359FB-BEDF-F2EB-BF7E-1087F6452D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0153" y="2750159"/>
            <a:ext cx="1137798" cy="830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Afficher l'image d'origine">
            <a:extLst>
              <a:ext uri="{FF2B5EF4-FFF2-40B4-BE49-F238E27FC236}">
                <a16:creationId xmlns:a16="http://schemas.microsoft.com/office/drawing/2014/main" id="{83DD90F3-E1A3-A19D-E3C6-41CA25E8B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3538" y="2631074"/>
            <a:ext cx="934469" cy="1017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A black background with yellow and green circles&#10;&#10;Description automatically generated">
            <a:extLst>
              <a:ext uri="{FF2B5EF4-FFF2-40B4-BE49-F238E27FC236}">
                <a16:creationId xmlns:a16="http://schemas.microsoft.com/office/drawing/2014/main" id="{6A18A05B-3DFF-1FEB-BCC4-FBBC45768C9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2440" y="2864747"/>
            <a:ext cx="2400115" cy="697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241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" grpId="0"/>
      <p:bldP spid="3" grpId="0" animBg="1"/>
      <p:bldP spid="8" grpId="0"/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>
            <a:extLst>
              <a:ext uri="{FF2B5EF4-FFF2-40B4-BE49-F238E27FC236}">
                <a16:creationId xmlns:a16="http://schemas.microsoft.com/office/drawing/2014/main" id="{350D199B-7C28-2ECC-F7ED-C81F7D26830B}"/>
              </a:ext>
            </a:extLst>
          </p:cNvPr>
          <p:cNvGrpSpPr/>
          <p:nvPr/>
        </p:nvGrpSpPr>
        <p:grpSpPr>
          <a:xfrm>
            <a:off x="431476" y="2397003"/>
            <a:ext cx="8345525" cy="3752348"/>
            <a:chOff x="493675" y="1817614"/>
            <a:chExt cx="7423537" cy="3341306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792DB95C-F1C5-4A20-E8D0-0F17501A1EC4}"/>
                </a:ext>
              </a:extLst>
            </p:cNvPr>
            <p:cNvGrpSpPr/>
            <p:nvPr/>
          </p:nvGrpSpPr>
          <p:grpSpPr>
            <a:xfrm>
              <a:off x="493675" y="1817614"/>
              <a:ext cx="7423537" cy="3341306"/>
              <a:chOff x="2127390" y="3581766"/>
              <a:chExt cx="4989799" cy="2098389"/>
            </a:xfrm>
          </p:grpSpPr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62D20438-B30A-7F40-0D35-57FF4159C111}"/>
                  </a:ext>
                </a:extLst>
              </p:cNvPr>
              <p:cNvGrpSpPr/>
              <p:nvPr/>
            </p:nvGrpSpPr>
            <p:grpSpPr>
              <a:xfrm>
                <a:off x="2127390" y="3581766"/>
                <a:ext cx="4989799" cy="2098389"/>
                <a:chOff x="3075746" y="1972684"/>
                <a:chExt cx="4989799" cy="2098389"/>
              </a:xfrm>
            </p:grpSpPr>
            <p:sp>
              <p:nvSpPr>
                <p:cNvPr id="6" name="Rectangle 5">
                  <a:extLst>
                    <a:ext uri="{FF2B5EF4-FFF2-40B4-BE49-F238E27FC236}">
                      <a16:creationId xmlns:a16="http://schemas.microsoft.com/office/drawing/2014/main" id="{7A7CCB4F-020B-B020-4864-7F7E4C83B2DF}"/>
                    </a:ext>
                  </a:extLst>
                </p:cNvPr>
                <p:cNvSpPr/>
                <p:nvPr/>
              </p:nvSpPr>
              <p:spPr>
                <a:xfrm>
                  <a:off x="3087145" y="1972684"/>
                  <a:ext cx="4978400" cy="2098389"/>
                </a:xfrm>
                <a:prstGeom prst="rect">
                  <a:avLst/>
                </a:prstGeom>
                <a:solidFill>
                  <a:schemeClr val="bg1">
                    <a:alpha val="73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grpSp>
              <p:nvGrpSpPr>
                <p:cNvPr id="7" name="Group 6">
                  <a:extLst>
                    <a:ext uri="{FF2B5EF4-FFF2-40B4-BE49-F238E27FC236}">
                      <a16:creationId xmlns:a16="http://schemas.microsoft.com/office/drawing/2014/main" id="{306F4D2C-2657-E09E-2D4F-A5942DB7F674}"/>
                    </a:ext>
                  </a:extLst>
                </p:cNvPr>
                <p:cNvGrpSpPr/>
                <p:nvPr/>
              </p:nvGrpSpPr>
              <p:grpSpPr>
                <a:xfrm>
                  <a:off x="3075746" y="2832214"/>
                  <a:ext cx="231317" cy="216642"/>
                  <a:chOff x="6898465" y="3032012"/>
                  <a:chExt cx="231317" cy="216642"/>
                </a:xfrm>
              </p:grpSpPr>
              <p:sp>
                <p:nvSpPr>
                  <p:cNvPr id="76" name="Oval 75">
                    <a:extLst>
                      <a:ext uri="{FF2B5EF4-FFF2-40B4-BE49-F238E27FC236}">
                        <a16:creationId xmlns:a16="http://schemas.microsoft.com/office/drawing/2014/main" id="{72AB3CC7-17FD-D411-1145-7C6933FB7CA0}"/>
                      </a:ext>
                    </a:extLst>
                  </p:cNvPr>
                  <p:cNvSpPr/>
                  <p:nvPr/>
                </p:nvSpPr>
                <p:spPr>
                  <a:xfrm>
                    <a:off x="6985619" y="3126042"/>
                    <a:ext cx="45719" cy="45719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7" name="Oval 76">
                    <a:extLst>
                      <a:ext uri="{FF2B5EF4-FFF2-40B4-BE49-F238E27FC236}">
                        <a16:creationId xmlns:a16="http://schemas.microsoft.com/office/drawing/2014/main" id="{5024A832-475F-F0C2-8B1A-836B1F6619BB}"/>
                      </a:ext>
                    </a:extLst>
                  </p:cNvPr>
                  <p:cNvSpPr/>
                  <p:nvPr/>
                </p:nvSpPr>
                <p:spPr>
                  <a:xfrm>
                    <a:off x="7015567" y="3061087"/>
                    <a:ext cx="45719" cy="45719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8" name="Oval 77">
                    <a:extLst>
                      <a:ext uri="{FF2B5EF4-FFF2-40B4-BE49-F238E27FC236}">
                        <a16:creationId xmlns:a16="http://schemas.microsoft.com/office/drawing/2014/main" id="{08633CEA-1699-8BCD-C68D-BF7C36AE2FC1}"/>
                      </a:ext>
                    </a:extLst>
                  </p:cNvPr>
                  <p:cNvSpPr/>
                  <p:nvPr/>
                </p:nvSpPr>
                <p:spPr>
                  <a:xfrm>
                    <a:off x="6898465" y="3171577"/>
                    <a:ext cx="45719" cy="45719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9" name="Oval 78">
                    <a:extLst>
                      <a:ext uri="{FF2B5EF4-FFF2-40B4-BE49-F238E27FC236}">
                        <a16:creationId xmlns:a16="http://schemas.microsoft.com/office/drawing/2014/main" id="{D4A8DC88-38CA-DFCA-4304-CADC3EBB71A6}"/>
                      </a:ext>
                    </a:extLst>
                  </p:cNvPr>
                  <p:cNvSpPr/>
                  <p:nvPr/>
                </p:nvSpPr>
                <p:spPr>
                  <a:xfrm>
                    <a:off x="6921324" y="3032012"/>
                    <a:ext cx="45719" cy="45719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0" name="Oval 79">
                    <a:extLst>
                      <a:ext uri="{FF2B5EF4-FFF2-40B4-BE49-F238E27FC236}">
                        <a16:creationId xmlns:a16="http://schemas.microsoft.com/office/drawing/2014/main" id="{3A6E610F-CFB0-AC46-D313-9A20AC282E4A}"/>
                      </a:ext>
                    </a:extLst>
                  </p:cNvPr>
                  <p:cNvSpPr/>
                  <p:nvPr/>
                </p:nvSpPr>
                <p:spPr>
                  <a:xfrm>
                    <a:off x="7084063" y="3197328"/>
                    <a:ext cx="45719" cy="45719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1" name="Oval 80">
                    <a:extLst>
                      <a:ext uri="{FF2B5EF4-FFF2-40B4-BE49-F238E27FC236}">
                        <a16:creationId xmlns:a16="http://schemas.microsoft.com/office/drawing/2014/main" id="{273B41BD-3A6F-0265-F966-A3B4D2972772}"/>
                      </a:ext>
                    </a:extLst>
                  </p:cNvPr>
                  <p:cNvSpPr/>
                  <p:nvPr/>
                </p:nvSpPr>
                <p:spPr>
                  <a:xfrm>
                    <a:off x="7049913" y="3101951"/>
                    <a:ext cx="45719" cy="45719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2" name="Oval 81">
                    <a:extLst>
                      <a:ext uri="{FF2B5EF4-FFF2-40B4-BE49-F238E27FC236}">
                        <a16:creationId xmlns:a16="http://schemas.microsoft.com/office/drawing/2014/main" id="{A631322A-559A-C484-7A50-F2A53719E3F8}"/>
                      </a:ext>
                    </a:extLst>
                  </p:cNvPr>
                  <p:cNvSpPr/>
                  <p:nvPr/>
                </p:nvSpPr>
                <p:spPr>
                  <a:xfrm>
                    <a:off x="6973039" y="3202935"/>
                    <a:ext cx="45719" cy="45719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cxnSp>
              <p:nvCxnSpPr>
                <p:cNvPr id="8" name="Straight Arrow Connector 7">
                  <a:extLst>
                    <a:ext uri="{FF2B5EF4-FFF2-40B4-BE49-F238E27FC236}">
                      <a16:creationId xmlns:a16="http://schemas.microsoft.com/office/drawing/2014/main" id="{71A0B25C-722D-59BB-D165-50202BEA9AE7}"/>
                    </a:ext>
                  </a:extLst>
                </p:cNvPr>
                <p:cNvCxnSpPr>
                  <a:cxnSpLocks/>
                  <a:stCxn id="5" idx="0"/>
                </p:cNvCxnSpPr>
                <p:nvPr/>
              </p:nvCxnSpPr>
              <p:spPr>
                <a:xfrm flipV="1">
                  <a:off x="6076513" y="2587391"/>
                  <a:ext cx="24815" cy="1011041"/>
                </a:xfrm>
                <a:prstGeom prst="straightConnector1">
                  <a:avLst/>
                </a:prstGeom>
                <a:ln w="57150">
                  <a:solidFill>
                    <a:srgbClr val="E77677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Arrow Connector 8">
                  <a:extLst>
                    <a:ext uri="{FF2B5EF4-FFF2-40B4-BE49-F238E27FC236}">
                      <a16:creationId xmlns:a16="http://schemas.microsoft.com/office/drawing/2014/main" id="{543ADF36-2037-57B3-5093-F8797BBD9C0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024108" y="2587391"/>
                  <a:ext cx="24284" cy="1011041"/>
                </a:xfrm>
                <a:prstGeom prst="straightConnector1">
                  <a:avLst/>
                </a:prstGeom>
                <a:ln w="57150">
                  <a:solidFill>
                    <a:srgbClr val="92D050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EB039096-1076-41D9-EDCA-DAD62FB08296}"/>
                    </a:ext>
                  </a:extLst>
                </p:cNvPr>
                <p:cNvSpPr txBox="1"/>
                <p:nvPr/>
              </p:nvSpPr>
              <p:spPr>
                <a:xfrm>
                  <a:off x="5226383" y="2409995"/>
                  <a:ext cx="166341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dirty="0"/>
                    <a:t>laser excitation</a:t>
                  </a:r>
                </a:p>
              </p:txBody>
            </p:sp>
            <p:grpSp>
              <p:nvGrpSpPr>
                <p:cNvPr id="11" name="Group 10">
                  <a:extLst>
                    <a:ext uri="{FF2B5EF4-FFF2-40B4-BE49-F238E27FC236}">
                      <a16:creationId xmlns:a16="http://schemas.microsoft.com/office/drawing/2014/main" id="{AC15FE0E-A87A-0163-066A-CBB39DB0C309}"/>
                    </a:ext>
                  </a:extLst>
                </p:cNvPr>
                <p:cNvGrpSpPr/>
                <p:nvPr/>
              </p:nvGrpSpPr>
              <p:grpSpPr>
                <a:xfrm rot="9600000">
                  <a:off x="6300905" y="3004010"/>
                  <a:ext cx="115981" cy="116720"/>
                  <a:chOff x="7104529" y="2338968"/>
                  <a:chExt cx="115981" cy="116720"/>
                </a:xfrm>
              </p:grpSpPr>
              <p:sp>
                <p:nvSpPr>
                  <p:cNvPr id="72" name="Oval 71">
                    <a:extLst>
                      <a:ext uri="{FF2B5EF4-FFF2-40B4-BE49-F238E27FC236}">
                        <a16:creationId xmlns:a16="http://schemas.microsoft.com/office/drawing/2014/main" id="{5F6AD7BF-9299-0FBA-941E-D4A64D9484DC}"/>
                      </a:ext>
                    </a:extLst>
                  </p:cNvPr>
                  <p:cNvSpPr/>
                  <p:nvPr/>
                </p:nvSpPr>
                <p:spPr>
                  <a:xfrm>
                    <a:off x="7174791" y="2338968"/>
                    <a:ext cx="45719" cy="45719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3" name="Oval 72">
                    <a:extLst>
                      <a:ext uri="{FF2B5EF4-FFF2-40B4-BE49-F238E27FC236}">
                        <a16:creationId xmlns:a16="http://schemas.microsoft.com/office/drawing/2014/main" id="{2E561489-D366-6113-111A-52DE7C4B08B3}"/>
                      </a:ext>
                    </a:extLst>
                  </p:cNvPr>
                  <p:cNvSpPr/>
                  <p:nvPr/>
                </p:nvSpPr>
                <p:spPr>
                  <a:xfrm>
                    <a:off x="7104529" y="2409969"/>
                    <a:ext cx="45719" cy="45719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4" name="Oval 73">
                    <a:extLst>
                      <a:ext uri="{FF2B5EF4-FFF2-40B4-BE49-F238E27FC236}">
                        <a16:creationId xmlns:a16="http://schemas.microsoft.com/office/drawing/2014/main" id="{8172E0DA-A168-C29E-CD7F-FFA5B9AA5385}"/>
                      </a:ext>
                    </a:extLst>
                  </p:cNvPr>
                  <p:cNvSpPr/>
                  <p:nvPr/>
                </p:nvSpPr>
                <p:spPr>
                  <a:xfrm>
                    <a:off x="7110241" y="2348442"/>
                    <a:ext cx="90619" cy="90937"/>
                  </a:xfrm>
                  <a:prstGeom prst="ellipse">
                    <a:avLst/>
                  </a:prstGeom>
                  <a:noFill/>
                  <a:ln w="9525"/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cxnSp>
              <p:nvCxnSpPr>
                <p:cNvPr id="12" name="Straight Arrow Connector 11">
                  <a:extLst>
                    <a:ext uri="{FF2B5EF4-FFF2-40B4-BE49-F238E27FC236}">
                      <a16:creationId xmlns:a16="http://schemas.microsoft.com/office/drawing/2014/main" id="{F0C2AC61-913F-A155-9681-134E35927BE5}"/>
                    </a:ext>
                  </a:extLst>
                </p:cNvPr>
                <p:cNvCxnSpPr/>
                <p:nvPr/>
              </p:nvCxnSpPr>
              <p:spPr>
                <a:xfrm>
                  <a:off x="3612494" y="2951959"/>
                  <a:ext cx="2674436" cy="1185"/>
                </a:xfrm>
                <a:prstGeom prst="straightConnector1">
                  <a:avLst/>
                </a:prstGeom>
                <a:ln w="28575">
                  <a:solidFill>
                    <a:srgbClr val="FF1A0E"/>
                  </a:solidFill>
                  <a:tailEnd type="triangle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13" name="Group 12">
                  <a:extLst>
                    <a:ext uri="{FF2B5EF4-FFF2-40B4-BE49-F238E27FC236}">
                      <a16:creationId xmlns:a16="http://schemas.microsoft.com/office/drawing/2014/main" id="{84567C7B-5CC6-B131-54F3-1B980507A4F1}"/>
                    </a:ext>
                  </a:extLst>
                </p:cNvPr>
                <p:cNvGrpSpPr/>
                <p:nvPr/>
              </p:nvGrpSpPr>
              <p:grpSpPr>
                <a:xfrm>
                  <a:off x="4191414" y="2777341"/>
                  <a:ext cx="1269007" cy="945397"/>
                  <a:chOff x="2676809" y="2050059"/>
                  <a:chExt cx="1269007" cy="945397"/>
                </a:xfrm>
              </p:grpSpPr>
              <p:sp>
                <p:nvSpPr>
                  <p:cNvPr id="58" name="Oval 57">
                    <a:extLst>
                      <a:ext uri="{FF2B5EF4-FFF2-40B4-BE49-F238E27FC236}">
                        <a16:creationId xmlns:a16="http://schemas.microsoft.com/office/drawing/2014/main" id="{CAC68F0B-9EC5-E0E5-D2A6-E6BB3B264FF1}"/>
                      </a:ext>
                    </a:extLst>
                  </p:cNvPr>
                  <p:cNvSpPr/>
                  <p:nvPr/>
                </p:nvSpPr>
                <p:spPr>
                  <a:xfrm>
                    <a:off x="2955206" y="2050059"/>
                    <a:ext cx="731520" cy="731520"/>
                  </a:xfrm>
                  <a:prstGeom prst="ellipse">
                    <a:avLst/>
                  </a:prstGeom>
                  <a:solidFill>
                    <a:srgbClr val="E41CB4">
                      <a:alpha val="40000"/>
                    </a:srgb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0" name="TextBox 59">
                    <a:extLst>
                      <a:ext uri="{FF2B5EF4-FFF2-40B4-BE49-F238E27FC236}">
                        <a16:creationId xmlns:a16="http://schemas.microsoft.com/office/drawing/2014/main" id="{C96D3C8C-FCB9-1C2A-0BD7-A5548C285CED}"/>
                      </a:ext>
                    </a:extLst>
                  </p:cNvPr>
                  <p:cNvSpPr txBox="1"/>
                  <p:nvPr/>
                </p:nvSpPr>
                <p:spPr>
                  <a:xfrm>
                    <a:off x="2676809" y="2788918"/>
                    <a:ext cx="1269007" cy="20653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de-DE" dirty="0">
                        <a:latin typeface="Amasis MT Pro" panose="02040504050005020304" pitchFamily="18" charset="0"/>
                      </a:rPr>
                      <a:t>Antiprotons</a:t>
                    </a:r>
                  </a:p>
                </p:txBody>
              </p:sp>
            </p:grpSp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782C1DB4-628F-8240-F469-D485DC7B0E5B}"/>
                    </a:ext>
                  </a:extLst>
                </p:cNvPr>
                <p:cNvGrpSpPr/>
                <p:nvPr/>
              </p:nvGrpSpPr>
              <p:grpSpPr>
                <a:xfrm>
                  <a:off x="6272013" y="2778674"/>
                  <a:ext cx="1426687" cy="351722"/>
                  <a:chOff x="6286113" y="1604311"/>
                  <a:chExt cx="1055521" cy="351722"/>
                </a:xfrm>
              </p:grpSpPr>
              <p:sp>
                <p:nvSpPr>
                  <p:cNvPr id="56" name="Rectangle 55">
                    <a:extLst>
                      <a:ext uri="{FF2B5EF4-FFF2-40B4-BE49-F238E27FC236}">
                        <a16:creationId xmlns:a16="http://schemas.microsoft.com/office/drawing/2014/main" id="{981D73DF-6A2C-EB1E-A6BE-B21F0126A77F}"/>
                      </a:ext>
                    </a:extLst>
                  </p:cNvPr>
                  <p:cNvSpPr/>
                  <p:nvPr/>
                </p:nvSpPr>
                <p:spPr>
                  <a:xfrm>
                    <a:off x="6416502" y="1604311"/>
                    <a:ext cx="59605" cy="351722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7" name="TextBox 56">
                    <a:extLst>
                      <a:ext uri="{FF2B5EF4-FFF2-40B4-BE49-F238E27FC236}">
                        <a16:creationId xmlns:a16="http://schemas.microsoft.com/office/drawing/2014/main" id="{D476D8C2-D2D0-5517-575F-A09235A5DAE6}"/>
                      </a:ext>
                    </a:extLst>
                  </p:cNvPr>
                  <p:cNvSpPr txBox="1"/>
                  <p:nvPr/>
                </p:nvSpPr>
                <p:spPr>
                  <a:xfrm>
                    <a:off x="6286113" y="1661359"/>
                    <a:ext cx="1055521" cy="20653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de-DE" dirty="0">
                        <a:latin typeface="Amasis MT Pro" panose="02040504050005020304" pitchFamily="18" charset="0"/>
                      </a:rPr>
                      <a:t>Ps converter</a:t>
                    </a:r>
                  </a:p>
                </p:txBody>
              </p:sp>
            </p:grpSp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9E8D4623-DEC1-D3CA-75ED-2E525A0FC669}"/>
                    </a:ext>
                  </a:extLst>
                </p:cNvPr>
                <p:cNvGrpSpPr/>
                <p:nvPr/>
              </p:nvGrpSpPr>
              <p:grpSpPr>
                <a:xfrm>
                  <a:off x="5978388" y="2859205"/>
                  <a:ext cx="155477" cy="157327"/>
                  <a:chOff x="7104529" y="2338968"/>
                  <a:chExt cx="99530" cy="100411"/>
                </a:xfrm>
              </p:grpSpPr>
              <p:sp>
                <p:nvSpPr>
                  <p:cNvPr id="53" name="Oval 52">
                    <a:extLst>
                      <a:ext uri="{FF2B5EF4-FFF2-40B4-BE49-F238E27FC236}">
                        <a16:creationId xmlns:a16="http://schemas.microsoft.com/office/drawing/2014/main" id="{F6C1BF29-6487-A3A6-346D-046491D91D54}"/>
                      </a:ext>
                    </a:extLst>
                  </p:cNvPr>
                  <p:cNvSpPr/>
                  <p:nvPr/>
                </p:nvSpPr>
                <p:spPr>
                  <a:xfrm>
                    <a:off x="7174791" y="2338968"/>
                    <a:ext cx="29268" cy="29180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4" name="Oval 53">
                    <a:extLst>
                      <a:ext uri="{FF2B5EF4-FFF2-40B4-BE49-F238E27FC236}">
                        <a16:creationId xmlns:a16="http://schemas.microsoft.com/office/drawing/2014/main" id="{E9430E09-C9F4-AF33-40D7-651A8B4C0751}"/>
                      </a:ext>
                    </a:extLst>
                  </p:cNvPr>
                  <p:cNvSpPr/>
                  <p:nvPr/>
                </p:nvSpPr>
                <p:spPr>
                  <a:xfrm>
                    <a:off x="7104529" y="2409969"/>
                    <a:ext cx="29268" cy="29180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5" name="Oval 54">
                    <a:extLst>
                      <a:ext uri="{FF2B5EF4-FFF2-40B4-BE49-F238E27FC236}">
                        <a16:creationId xmlns:a16="http://schemas.microsoft.com/office/drawing/2014/main" id="{D032FCD8-3772-0AB3-757B-25B7B5D6ADEC}"/>
                      </a:ext>
                    </a:extLst>
                  </p:cNvPr>
                  <p:cNvSpPr/>
                  <p:nvPr/>
                </p:nvSpPr>
                <p:spPr>
                  <a:xfrm>
                    <a:off x="7110241" y="2348442"/>
                    <a:ext cx="90619" cy="90937"/>
                  </a:xfrm>
                  <a:prstGeom prst="ellipse">
                    <a:avLst/>
                  </a:prstGeom>
                  <a:noFill/>
                  <a:ln w="9525"/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9" name="Group 18">
                  <a:extLst>
                    <a:ext uri="{FF2B5EF4-FFF2-40B4-BE49-F238E27FC236}">
                      <a16:creationId xmlns:a16="http://schemas.microsoft.com/office/drawing/2014/main" id="{508008C2-0588-A132-D346-CF2214C06E1A}"/>
                    </a:ext>
                  </a:extLst>
                </p:cNvPr>
                <p:cNvGrpSpPr/>
                <p:nvPr/>
              </p:nvGrpSpPr>
              <p:grpSpPr>
                <a:xfrm rot="13980000">
                  <a:off x="5697294" y="3053931"/>
                  <a:ext cx="227917" cy="189971"/>
                  <a:chOff x="7098428" y="2348442"/>
                  <a:chExt cx="110038" cy="90937"/>
                </a:xfrm>
              </p:grpSpPr>
              <p:sp>
                <p:nvSpPr>
                  <p:cNvPr id="50" name="Oval 49">
                    <a:extLst>
                      <a:ext uri="{FF2B5EF4-FFF2-40B4-BE49-F238E27FC236}">
                        <a16:creationId xmlns:a16="http://schemas.microsoft.com/office/drawing/2014/main" id="{85DCBFE3-E43E-0442-4F04-0AAB5E0B0A79}"/>
                      </a:ext>
                    </a:extLst>
                  </p:cNvPr>
                  <p:cNvSpPr/>
                  <p:nvPr/>
                </p:nvSpPr>
                <p:spPr>
                  <a:xfrm>
                    <a:off x="7186393" y="2359053"/>
                    <a:ext cx="22073" cy="21886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1" name="Oval 50">
                    <a:extLst>
                      <a:ext uri="{FF2B5EF4-FFF2-40B4-BE49-F238E27FC236}">
                        <a16:creationId xmlns:a16="http://schemas.microsoft.com/office/drawing/2014/main" id="{4F555130-DEAC-8A4C-ABF2-4A2685EB3321}"/>
                      </a:ext>
                    </a:extLst>
                  </p:cNvPr>
                  <p:cNvSpPr/>
                  <p:nvPr/>
                </p:nvSpPr>
                <p:spPr>
                  <a:xfrm>
                    <a:off x="7098428" y="2397797"/>
                    <a:ext cx="22073" cy="21886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2" name="Oval 51">
                    <a:extLst>
                      <a:ext uri="{FF2B5EF4-FFF2-40B4-BE49-F238E27FC236}">
                        <a16:creationId xmlns:a16="http://schemas.microsoft.com/office/drawing/2014/main" id="{173AC991-4D2D-48BC-9DA6-A56A7F4A13B6}"/>
                      </a:ext>
                    </a:extLst>
                  </p:cNvPr>
                  <p:cNvSpPr/>
                  <p:nvPr/>
                </p:nvSpPr>
                <p:spPr>
                  <a:xfrm>
                    <a:off x="7110241" y="2348442"/>
                    <a:ext cx="90619" cy="90937"/>
                  </a:xfrm>
                  <a:prstGeom prst="ellipse">
                    <a:avLst/>
                  </a:prstGeom>
                  <a:noFill/>
                  <a:ln w="9525"/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id="{60D66C4D-0522-6C0B-5E11-176C7E6A056D}"/>
                    </a:ext>
                  </a:extLst>
                </p:cNvPr>
                <p:cNvGrpSpPr/>
                <p:nvPr/>
              </p:nvGrpSpPr>
              <p:grpSpPr>
                <a:xfrm>
                  <a:off x="5371346" y="2981746"/>
                  <a:ext cx="199527" cy="203414"/>
                  <a:chOff x="7104529" y="2338968"/>
                  <a:chExt cx="96331" cy="97372"/>
                </a:xfrm>
              </p:grpSpPr>
              <p:sp>
                <p:nvSpPr>
                  <p:cNvPr id="47" name="Oval 46">
                    <a:extLst>
                      <a:ext uri="{FF2B5EF4-FFF2-40B4-BE49-F238E27FC236}">
                        <a16:creationId xmlns:a16="http://schemas.microsoft.com/office/drawing/2014/main" id="{53304ABD-5C78-4A30-EE3D-5CD776890C36}"/>
                      </a:ext>
                    </a:extLst>
                  </p:cNvPr>
                  <p:cNvSpPr/>
                  <p:nvPr/>
                </p:nvSpPr>
                <p:spPr>
                  <a:xfrm>
                    <a:off x="7174790" y="2338968"/>
                    <a:ext cx="22073" cy="21886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8" name="Oval 47">
                    <a:extLst>
                      <a:ext uri="{FF2B5EF4-FFF2-40B4-BE49-F238E27FC236}">
                        <a16:creationId xmlns:a16="http://schemas.microsoft.com/office/drawing/2014/main" id="{EFFA1A64-788D-2829-650A-A82A9C1A3144}"/>
                      </a:ext>
                    </a:extLst>
                  </p:cNvPr>
                  <p:cNvSpPr/>
                  <p:nvPr/>
                </p:nvSpPr>
                <p:spPr>
                  <a:xfrm>
                    <a:off x="7104529" y="2409969"/>
                    <a:ext cx="22073" cy="21886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9" name="Oval 48">
                    <a:extLst>
                      <a:ext uri="{FF2B5EF4-FFF2-40B4-BE49-F238E27FC236}">
                        <a16:creationId xmlns:a16="http://schemas.microsoft.com/office/drawing/2014/main" id="{D3845073-DF53-DBB1-E2E7-338BB14A273B}"/>
                      </a:ext>
                    </a:extLst>
                  </p:cNvPr>
                  <p:cNvSpPr/>
                  <p:nvPr/>
                </p:nvSpPr>
                <p:spPr>
                  <a:xfrm>
                    <a:off x="7110241" y="2345403"/>
                    <a:ext cx="90619" cy="90937"/>
                  </a:xfrm>
                  <a:prstGeom prst="ellipse">
                    <a:avLst/>
                  </a:prstGeom>
                  <a:noFill/>
                  <a:ln w="9525"/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0CD46232-E757-CA44-D003-4F4324CF5361}"/>
                    </a:ext>
                  </a:extLst>
                </p:cNvPr>
                <p:cNvGrpSpPr/>
                <p:nvPr/>
              </p:nvGrpSpPr>
              <p:grpSpPr>
                <a:xfrm>
                  <a:off x="6305113" y="2865699"/>
                  <a:ext cx="115981" cy="116720"/>
                  <a:chOff x="7104529" y="2338968"/>
                  <a:chExt cx="115981" cy="116720"/>
                </a:xfrm>
              </p:grpSpPr>
              <p:sp>
                <p:nvSpPr>
                  <p:cNvPr id="44" name="Oval 43">
                    <a:extLst>
                      <a:ext uri="{FF2B5EF4-FFF2-40B4-BE49-F238E27FC236}">
                        <a16:creationId xmlns:a16="http://schemas.microsoft.com/office/drawing/2014/main" id="{5FC45712-74A1-9AC6-085F-95F11D29B1D8}"/>
                      </a:ext>
                    </a:extLst>
                  </p:cNvPr>
                  <p:cNvSpPr/>
                  <p:nvPr/>
                </p:nvSpPr>
                <p:spPr>
                  <a:xfrm>
                    <a:off x="7174791" y="2338968"/>
                    <a:ext cx="45719" cy="45719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5" name="Oval 44">
                    <a:extLst>
                      <a:ext uri="{FF2B5EF4-FFF2-40B4-BE49-F238E27FC236}">
                        <a16:creationId xmlns:a16="http://schemas.microsoft.com/office/drawing/2014/main" id="{50A6AC5D-A2C4-16EA-81A6-C3F750732881}"/>
                      </a:ext>
                    </a:extLst>
                  </p:cNvPr>
                  <p:cNvSpPr/>
                  <p:nvPr/>
                </p:nvSpPr>
                <p:spPr>
                  <a:xfrm>
                    <a:off x="7104529" y="2409969"/>
                    <a:ext cx="45719" cy="45719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6" name="Oval 45">
                    <a:extLst>
                      <a:ext uri="{FF2B5EF4-FFF2-40B4-BE49-F238E27FC236}">
                        <a16:creationId xmlns:a16="http://schemas.microsoft.com/office/drawing/2014/main" id="{829A1C8E-2615-9BEA-A087-36AAE36CBBA1}"/>
                      </a:ext>
                    </a:extLst>
                  </p:cNvPr>
                  <p:cNvSpPr/>
                  <p:nvPr/>
                </p:nvSpPr>
                <p:spPr>
                  <a:xfrm>
                    <a:off x="7110241" y="2348442"/>
                    <a:ext cx="90619" cy="90937"/>
                  </a:xfrm>
                  <a:prstGeom prst="ellipse">
                    <a:avLst/>
                  </a:prstGeom>
                  <a:noFill/>
                  <a:ln w="9525"/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A2C4D6D6-4BA5-4542-CF03-AFCED92F0471}"/>
                    </a:ext>
                  </a:extLst>
                </p:cNvPr>
                <p:cNvGrpSpPr/>
                <p:nvPr/>
              </p:nvGrpSpPr>
              <p:grpSpPr>
                <a:xfrm>
                  <a:off x="6680226" y="3291957"/>
                  <a:ext cx="469727" cy="433807"/>
                  <a:chOff x="6667526" y="2157702"/>
                  <a:chExt cx="469727" cy="433807"/>
                </a:xfrm>
              </p:grpSpPr>
              <p:sp>
                <p:nvSpPr>
                  <p:cNvPr id="29" name="Oval 28">
                    <a:extLst>
                      <a:ext uri="{FF2B5EF4-FFF2-40B4-BE49-F238E27FC236}">
                        <a16:creationId xmlns:a16="http://schemas.microsoft.com/office/drawing/2014/main" id="{2AD323C0-3B12-4A72-E3C0-2C6AE286D889}"/>
                      </a:ext>
                    </a:extLst>
                  </p:cNvPr>
                  <p:cNvSpPr/>
                  <p:nvPr/>
                </p:nvSpPr>
                <p:spPr>
                  <a:xfrm>
                    <a:off x="6667526" y="2157702"/>
                    <a:ext cx="469727" cy="433807"/>
                  </a:xfrm>
                  <a:prstGeom prst="ellipse">
                    <a:avLst/>
                  </a:prstGeom>
                  <a:noFill/>
                  <a:ln w="9525"/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dirty="0"/>
                  </a:p>
                </p:txBody>
              </p:sp>
              <p:sp>
                <p:nvSpPr>
                  <p:cNvPr id="30" name="Oval 29">
                    <a:extLst>
                      <a:ext uri="{FF2B5EF4-FFF2-40B4-BE49-F238E27FC236}">
                        <a16:creationId xmlns:a16="http://schemas.microsoft.com/office/drawing/2014/main" id="{FD491ABA-FF80-2269-7164-01CF513F3102}"/>
                      </a:ext>
                    </a:extLst>
                  </p:cNvPr>
                  <p:cNvSpPr/>
                  <p:nvPr/>
                </p:nvSpPr>
                <p:spPr>
                  <a:xfrm>
                    <a:off x="6697394" y="2199031"/>
                    <a:ext cx="54864" cy="54864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cxnSp>
              <p:nvCxnSpPr>
                <p:cNvPr id="25" name="Straight Arrow Connector 24">
                  <a:extLst>
                    <a:ext uri="{FF2B5EF4-FFF2-40B4-BE49-F238E27FC236}">
                      <a16:creationId xmlns:a16="http://schemas.microsoft.com/office/drawing/2014/main" id="{088AAF5E-6E35-8FDB-9BAF-03861385C07F}"/>
                    </a:ext>
                  </a:extLst>
                </p:cNvPr>
                <p:cNvCxnSpPr/>
                <p:nvPr/>
              </p:nvCxnSpPr>
              <p:spPr>
                <a:xfrm>
                  <a:off x="5320812" y="3381627"/>
                  <a:ext cx="1285251" cy="130004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>
                  <a:extLst>
                    <a:ext uri="{FF2B5EF4-FFF2-40B4-BE49-F238E27FC236}">
                      <a16:creationId xmlns:a16="http://schemas.microsoft.com/office/drawing/2014/main" id="{128CF514-FDB2-C913-A142-164D045B16EC}"/>
                    </a:ext>
                  </a:extLst>
                </p:cNvPr>
                <p:cNvCxnSpPr/>
                <p:nvPr/>
              </p:nvCxnSpPr>
              <p:spPr>
                <a:xfrm flipH="1">
                  <a:off x="5274261" y="3035726"/>
                  <a:ext cx="944056" cy="25623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367C4CF-FCFD-5DF4-BB65-15C4ADAAA89C}"/>
                  </a:ext>
                </a:extLst>
              </p:cNvPr>
              <p:cNvSpPr/>
              <p:nvPr/>
            </p:nvSpPr>
            <p:spPr>
              <a:xfrm>
                <a:off x="4876697" y="5207514"/>
                <a:ext cx="502920" cy="70736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285DD2D1-717F-3F33-80C4-BB68FCB430B1}"/>
                </a:ext>
              </a:extLst>
            </p:cNvPr>
            <p:cNvSpPr/>
            <p:nvPr/>
          </p:nvSpPr>
          <p:spPr>
            <a:xfrm>
              <a:off x="6132868" y="4172464"/>
              <a:ext cx="153205" cy="159069"/>
            </a:xfrm>
            <a:prstGeom prst="ellipse">
              <a:avLst/>
            </a:prstGeom>
            <a:gradFill flip="none" rotWithShape="1">
              <a:gsLst>
                <a:gs pos="0">
                  <a:srgbClr val="FF33CC">
                    <a:shade val="30000"/>
                    <a:satMod val="115000"/>
                  </a:srgbClr>
                </a:gs>
                <a:gs pos="50000">
                  <a:srgbClr val="FF33CC">
                    <a:shade val="67500"/>
                    <a:satMod val="115000"/>
                  </a:srgbClr>
                </a:gs>
                <a:gs pos="100000">
                  <a:srgbClr val="FF33CC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97ACEA6-3537-22C1-D755-E618FCF581F4}"/>
                </a:ext>
              </a:extLst>
            </p:cNvPr>
            <p:cNvSpPr/>
            <p:nvPr/>
          </p:nvSpPr>
          <p:spPr>
            <a:xfrm>
              <a:off x="2713281" y="3430782"/>
              <a:ext cx="168883" cy="159069"/>
            </a:xfrm>
            <a:prstGeom prst="ellipse">
              <a:avLst/>
            </a:prstGeom>
            <a:gradFill flip="none" rotWithShape="1">
              <a:gsLst>
                <a:gs pos="0">
                  <a:srgbClr val="FF33CC">
                    <a:shade val="30000"/>
                    <a:satMod val="115000"/>
                  </a:srgbClr>
                </a:gs>
                <a:gs pos="50000">
                  <a:srgbClr val="FF33CC">
                    <a:shade val="67500"/>
                    <a:satMod val="115000"/>
                  </a:srgbClr>
                </a:gs>
                <a:gs pos="100000">
                  <a:srgbClr val="FF33CC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72ECF42-323B-2F9E-A943-9D00561D4FAD}"/>
                </a:ext>
              </a:extLst>
            </p:cNvPr>
            <p:cNvSpPr/>
            <p:nvPr/>
          </p:nvSpPr>
          <p:spPr>
            <a:xfrm>
              <a:off x="3055789" y="3283710"/>
              <a:ext cx="168883" cy="159069"/>
            </a:xfrm>
            <a:prstGeom prst="ellipse">
              <a:avLst/>
            </a:prstGeom>
            <a:gradFill flip="none" rotWithShape="1">
              <a:gsLst>
                <a:gs pos="0">
                  <a:srgbClr val="FF33CC">
                    <a:shade val="30000"/>
                    <a:satMod val="115000"/>
                  </a:srgbClr>
                </a:gs>
                <a:gs pos="50000">
                  <a:srgbClr val="FF33CC">
                    <a:shade val="67500"/>
                    <a:satMod val="115000"/>
                  </a:srgbClr>
                </a:gs>
                <a:gs pos="100000">
                  <a:srgbClr val="FF33CC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EDE4A36-5533-AC14-5BE2-977F43753DC3}"/>
                </a:ext>
              </a:extLst>
            </p:cNvPr>
            <p:cNvSpPr/>
            <p:nvPr/>
          </p:nvSpPr>
          <p:spPr>
            <a:xfrm>
              <a:off x="3072682" y="3591419"/>
              <a:ext cx="168883" cy="159069"/>
            </a:xfrm>
            <a:prstGeom prst="ellipse">
              <a:avLst/>
            </a:prstGeom>
            <a:gradFill flip="none" rotWithShape="1">
              <a:gsLst>
                <a:gs pos="0">
                  <a:srgbClr val="FF33CC">
                    <a:shade val="30000"/>
                    <a:satMod val="115000"/>
                  </a:srgbClr>
                </a:gs>
                <a:gs pos="50000">
                  <a:srgbClr val="FF33CC">
                    <a:shade val="67500"/>
                    <a:satMod val="115000"/>
                  </a:srgbClr>
                </a:gs>
                <a:gs pos="100000">
                  <a:srgbClr val="FF33CC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778B11C3-9D01-C17D-5961-5E6ACB3E30B6}"/>
                </a:ext>
              </a:extLst>
            </p:cNvPr>
            <p:cNvSpPr/>
            <p:nvPr/>
          </p:nvSpPr>
          <p:spPr>
            <a:xfrm>
              <a:off x="2854624" y="3789598"/>
              <a:ext cx="168883" cy="159069"/>
            </a:xfrm>
            <a:prstGeom prst="ellipse">
              <a:avLst/>
            </a:prstGeom>
            <a:gradFill flip="none" rotWithShape="1">
              <a:gsLst>
                <a:gs pos="0">
                  <a:srgbClr val="FF33CC">
                    <a:shade val="30000"/>
                    <a:satMod val="115000"/>
                  </a:srgbClr>
                </a:gs>
                <a:gs pos="50000">
                  <a:srgbClr val="FF33CC">
                    <a:shade val="67500"/>
                    <a:satMod val="115000"/>
                  </a:srgbClr>
                </a:gs>
                <a:gs pos="100000">
                  <a:srgbClr val="FF33CC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F74AA6F3-7A29-7BCD-0CF2-B43DA4EB627B}"/>
                </a:ext>
              </a:extLst>
            </p:cNvPr>
            <p:cNvSpPr/>
            <p:nvPr/>
          </p:nvSpPr>
          <p:spPr>
            <a:xfrm>
              <a:off x="3372825" y="3525942"/>
              <a:ext cx="168883" cy="159069"/>
            </a:xfrm>
            <a:prstGeom prst="ellipse">
              <a:avLst/>
            </a:prstGeom>
            <a:gradFill flip="none" rotWithShape="1">
              <a:gsLst>
                <a:gs pos="0">
                  <a:srgbClr val="FF33CC">
                    <a:shade val="30000"/>
                    <a:satMod val="115000"/>
                  </a:srgbClr>
                </a:gs>
                <a:gs pos="50000">
                  <a:srgbClr val="FF33CC">
                    <a:shade val="67500"/>
                    <a:satMod val="115000"/>
                  </a:srgbClr>
                </a:gs>
                <a:gs pos="100000">
                  <a:srgbClr val="FF33CC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3A6371FC-2270-6CFC-F4A9-C4EEAAA0B135}"/>
                </a:ext>
              </a:extLst>
            </p:cNvPr>
            <p:cNvSpPr/>
            <p:nvPr/>
          </p:nvSpPr>
          <p:spPr>
            <a:xfrm>
              <a:off x="3254386" y="3868738"/>
              <a:ext cx="168883" cy="159069"/>
            </a:xfrm>
            <a:prstGeom prst="ellipse">
              <a:avLst/>
            </a:prstGeom>
            <a:gradFill flip="none" rotWithShape="1">
              <a:gsLst>
                <a:gs pos="0">
                  <a:srgbClr val="FF33CC">
                    <a:shade val="30000"/>
                    <a:satMod val="115000"/>
                  </a:srgbClr>
                </a:gs>
                <a:gs pos="50000">
                  <a:srgbClr val="FF33CC">
                    <a:shade val="67500"/>
                    <a:satMod val="115000"/>
                  </a:srgbClr>
                </a:gs>
                <a:gs pos="100000">
                  <a:srgbClr val="FF33CC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09673D9E-1447-79E2-8AEB-1A5B04D665A3}"/>
                    </a:ext>
                  </a:extLst>
                </p:cNvPr>
                <p:cNvSpPr txBox="1"/>
                <p:nvPr/>
              </p:nvSpPr>
              <p:spPr>
                <a:xfrm>
                  <a:off x="3874248" y="2993594"/>
                  <a:ext cx="793620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𝑃𝑠</m:t>
                            </m:r>
                          </m:e>
                          <m:sup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oMath>
                    </m:oMathPara>
                  </a14:m>
                  <a:endParaRPr lang="en-SE" dirty="0"/>
                </a:p>
              </p:txBody>
            </p:sp>
          </mc:Choice>
          <mc:Fallback xmlns=""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09673D9E-1447-79E2-8AEB-1A5B04D665A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74248" y="2993594"/>
                  <a:ext cx="793620" cy="3693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S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CF3024E8-BC2A-2AEA-5536-5A670C3CAB2F}"/>
                    </a:ext>
                  </a:extLst>
                </p:cNvPr>
                <p:cNvSpPr txBox="1"/>
                <p:nvPr/>
              </p:nvSpPr>
              <p:spPr>
                <a:xfrm>
                  <a:off x="5812661" y="4621331"/>
                  <a:ext cx="793620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oMath>
                    </m:oMathPara>
                  </a14:m>
                  <a:endParaRPr lang="en-SE" dirty="0"/>
                </a:p>
              </p:txBody>
            </p:sp>
          </mc:Choice>
          <mc:Fallback xmlns=""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CF3024E8-BC2A-2AEA-5536-5A670C3CAB2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12661" y="4621331"/>
                  <a:ext cx="793620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S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E87047CF-07A0-4F75-AC8A-3757A99AB3A0}"/>
                    </a:ext>
                  </a:extLst>
                </p:cNvPr>
                <p:cNvSpPr txBox="1"/>
                <p:nvPr/>
              </p:nvSpPr>
              <p:spPr>
                <a:xfrm>
                  <a:off x="623338" y="2796424"/>
                  <a:ext cx="579695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SE" dirty="0"/>
                </a:p>
              </p:txBody>
            </p:sp>
          </mc:Choice>
          <mc:Fallback xmlns=""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E87047CF-07A0-4F75-AC8A-3757A99AB3A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3338" y="2796424"/>
                  <a:ext cx="579695" cy="461665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SE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89" name="Title 1">
            <a:extLst>
              <a:ext uri="{FF2B5EF4-FFF2-40B4-BE49-F238E27FC236}">
                <a16:creationId xmlns:a16="http://schemas.microsoft.com/office/drawing/2014/main" id="{BCB8109D-0370-3190-62BD-E4DA9E5BF2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979" y="-311164"/>
            <a:ext cx="12753708" cy="1391909"/>
          </a:xfrm>
        </p:spPr>
        <p:txBody>
          <a:bodyPr>
            <a:normAutofit/>
          </a:bodyPr>
          <a:lstStyle/>
          <a:p>
            <a:r>
              <a:rPr lang="en-GB" b="1" dirty="0">
                <a:latin typeface="Amasis MT Pro" panose="02040504050005020304" pitchFamily="18" charset="0"/>
              </a:rPr>
              <a:t>The gravitational influence on antimatter</a:t>
            </a:r>
            <a:endParaRPr lang="en-SE" b="1" dirty="0">
              <a:latin typeface="Amasis MT Pro" panose="02040504050005020304" pitchFamily="18" charset="0"/>
            </a:endParaRPr>
          </a:p>
        </p:txBody>
      </p:sp>
      <p:pic>
        <p:nvPicPr>
          <p:cNvPr id="17" name="Bild 16">
            <a:extLst>
              <a:ext uri="{FF2B5EF4-FFF2-40B4-BE49-F238E27FC236}">
                <a16:creationId xmlns:a16="http://schemas.microsoft.com/office/drawing/2014/main" id="{024765A3-FAA8-11C3-FE6C-E14C5BE13F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027056" y="2970252"/>
            <a:ext cx="3456541" cy="3487311"/>
          </a:xfrm>
          <a:prstGeom prst="rect">
            <a:avLst/>
          </a:prstGeom>
        </p:spPr>
      </p:pic>
      <p:pic>
        <p:nvPicPr>
          <p:cNvPr id="4" name="Picture 3" descr="A black background with yellow and green circles&#10;&#10;Description automatically generated">
            <a:extLst>
              <a:ext uri="{FF2B5EF4-FFF2-40B4-BE49-F238E27FC236}">
                <a16:creationId xmlns:a16="http://schemas.microsoft.com/office/drawing/2014/main" id="{4888263F-806C-3467-4666-35CB8BB669A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326" y="863643"/>
            <a:ext cx="4062455" cy="118021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2981157-BE98-B15E-8F40-93F74036AE17}"/>
                  </a:ext>
                </a:extLst>
              </p:cNvPr>
              <p:cNvSpPr txBox="1"/>
              <p:nvPr/>
            </p:nvSpPr>
            <p:spPr>
              <a:xfrm>
                <a:off x="2906580" y="2396609"/>
                <a:ext cx="626165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sz="2800" b="1" dirty="0">
                    <a:latin typeface="Amasis MT Pro" panose="02040504050005020304" pitchFamily="18" charset="0"/>
                  </a:rPr>
                  <a:t>Measurement of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8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800" b="1" i="1">
                            <a:latin typeface="Cambria Math" panose="02040503050406030204" pitchFamily="18" charset="0"/>
                          </a:rPr>
                          <m:t>𝒈</m:t>
                        </m:r>
                      </m:e>
                    </m:acc>
                  </m:oMath>
                </a14:m>
                <a:r>
                  <a:rPr lang="sv-SE" sz="2800" b="1" dirty="0">
                    <a:latin typeface="Amasis MT Pro" panose="02040504050005020304" pitchFamily="18" charset="0"/>
                  </a:rPr>
                  <a:t> to &lt;1% precison:</a:t>
                </a:r>
                <a:endParaRPr lang="LID4096" sz="2800" b="1" dirty="0">
                  <a:latin typeface="Amasis MT Pro" panose="02040504050005020304" pitchFamily="18" charset="0"/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2981157-BE98-B15E-8F40-93F74036AE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6580" y="2396609"/>
                <a:ext cx="6261651" cy="523220"/>
              </a:xfrm>
              <a:prstGeom prst="rect">
                <a:avLst/>
              </a:prstGeom>
              <a:blipFill>
                <a:blip r:embed="rId8"/>
                <a:stretch>
                  <a:fillRect l="-2045" t="-11628" r="-974" b="-31395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17721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6ADDB2F-B6AF-9625-D6B4-DDEF91834F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9152" y="290788"/>
            <a:ext cx="4454615" cy="1259386"/>
          </a:xfrm>
          <a:prstGeom prst="rect">
            <a:avLst/>
          </a:prstGeom>
        </p:spPr>
      </p:pic>
      <p:pic>
        <p:nvPicPr>
          <p:cNvPr id="5" name="Picture 4" descr="A machine in a factory&#10;&#10;Description automatically generated">
            <a:extLst>
              <a:ext uri="{FF2B5EF4-FFF2-40B4-BE49-F238E27FC236}">
                <a16:creationId xmlns:a16="http://schemas.microsoft.com/office/drawing/2014/main" id="{3EB2CC4A-B923-9184-CBC5-D3A60CBA722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5" t="18586" r="-17392" b="7399"/>
          <a:stretch/>
        </p:blipFill>
        <p:spPr>
          <a:xfrm>
            <a:off x="0" y="-34891"/>
            <a:ext cx="14341033" cy="6892892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DA821E93-1311-F12D-9627-DA265C5A263A}"/>
              </a:ext>
            </a:extLst>
          </p:cNvPr>
          <p:cNvSpPr txBox="1">
            <a:spLocks/>
          </p:cNvSpPr>
          <p:nvPr/>
        </p:nvSpPr>
        <p:spPr>
          <a:xfrm>
            <a:off x="188233" y="781050"/>
            <a:ext cx="5514975" cy="769124"/>
          </a:xfrm>
          <a:prstGeom prst="rect">
            <a:avLst/>
          </a:prstGeom>
          <a:solidFill>
            <a:schemeClr val="tx1"/>
          </a:solidFill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400" dirty="0">
                <a:solidFill>
                  <a:schemeClr val="bg1"/>
                </a:solidFill>
              </a:rPr>
              <a:t>The AEGIS </a:t>
            </a:r>
            <a:r>
              <a:rPr lang="fr-CH" sz="4400" dirty="0" err="1">
                <a:solidFill>
                  <a:schemeClr val="bg1"/>
                </a:solidFill>
              </a:rPr>
              <a:t>experiment</a:t>
            </a:r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3" name="Picture 2" descr="A close up of a machine&#10;&#10;AI-generated content may be incorrect.">
            <a:extLst>
              <a:ext uri="{FF2B5EF4-FFF2-40B4-BE49-F238E27FC236}">
                <a16:creationId xmlns:a16="http://schemas.microsoft.com/office/drawing/2014/main" id="{47A2910F-B342-79EA-56FC-C0016EF54D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84" t="13913" r="15991" b="15072"/>
          <a:stretch/>
        </p:blipFill>
        <p:spPr>
          <a:xfrm>
            <a:off x="6500192" y="1875853"/>
            <a:ext cx="5039139" cy="4870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0353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Content Placeholder 3" descr="A bright yellow and purple circle&#10;&#10;Description automatically generated">
            <a:extLst>
              <a:ext uri="{FF2B5EF4-FFF2-40B4-BE49-F238E27FC236}">
                <a16:creationId xmlns:a16="http://schemas.microsoft.com/office/drawing/2014/main" id="{B8A722E3-AC15-7DC4-4AD2-79ECBC7365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30" b="21048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pic>
        <p:nvPicPr>
          <p:cNvPr id="3" name="Picture 2" descr="A purple and yellow swirly circle&#10;&#10;AI-generated content may be incorrect.">
            <a:extLst>
              <a:ext uri="{FF2B5EF4-FFF2-40B4-BE49-F238E27FC236}">
                <a16:creationId xmlns:a16="http://schemas.microsoft.com/office/drawing/2014/main" id="{921CF315-0FED-BB09-7EA0-1E0FEA6797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" t="-2133" r="-533" b="2133"/>
          <a:stretch/>
        </p:blipFill>
        <p:spPr>
          <a:xfrm>
            <a:off x="2562606" y="100584"/>
            <a:ext cx="6419088" cy="6419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743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7DCE0-99CA-A6B2-F6C5-0B7F49D20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6134" y="-60395"/>
            <a:ext cx="6477000" cy="927177"/>
          </a:xfrm>
        </p:spPr>
        <p:txBody>
          <a:bodyPr/>
          <a:lstStyle/>
          <a:p>
            <a:r>
              <a:rPr lang="sv-SE" dirty="0"/>
              <a:t>The AEgIS experiment</a:t>
            </a:r>
            <a:endParaRPr lang="en-S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A402AF7-F41F-0A9D-822B-FADEB1268B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2466417" y="898233"/>
            <a:ext cx="8467721" cy="4003701"/>
          </a:xfrm>
          <a:prstGeom prst="rect">
            <a:avLst/>
          </a:prstGeom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C9ECED67-61A5-B8E7-DACC-66D4E8683ED9}"/>
              </a:ext>
            </a:extLst>
          </p:cNvPr>
          <p:cNvSpPr/>
          <p:nvPr/>
        </p:nvSpPr>
        <p:spPr>
          <a:xfrm rot="10800000">
            <a:off x="10889437" y="2802833"/>
            <a:ext cx="351590" cy="152971"/>
          </a:xfrm>
          <a:prstGeom prst="rightArrow">
            <a:avLst/>
          </a:prstGeom>
          <a:solidFill>
            <a:srgbClr val="FF33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ID4096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7F00C66-372D-BA27-DB6B-7F16217D72DB}"/>
                  </a:ext>
                </a:extLst>
              </p:cNvPr>
              <p:cNvSpPr txBox="1"/>
              <p:nvPr/>
            </p:nvSpPr>
            <p:spPr>
              <a:xfrm>
                <a:off x="10527031" y="2955804"/>
                <a:ext cx="1628775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S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100 keV 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S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Antiprotons 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kumimoji="0" lang="en-US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accPr>
                      <m:e>
                        <m:r>
                          <a:rPr kumimoji="0" lang="en-US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𝑝</m:t>
                        </m:r>
                      </m:e>
                    </m:acc>
                  </m:oMath>
                </a14:m>
                <a:r>
                  <a:rPr kumimoji="0" lang="sv-SE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 </a:t>
                </a:r>
                <a:r>
                  <a:rPr kumimoji="0" lang="en-S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) 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S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from ELENA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7F00C66-372D-BA27-DB6B-7F16217D72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27031" y="2955804"/>
                <a:ext cx="1628775" cy="738664"/>
              </a:xfrm>
              <a:prstGeom prst="rect">
                <a:avLst/>
              </a:prstGeom>
              <a:blipFill>
                <a:blip r:embed="rId5"/>
                <a:stretch>
                  <a:fillRect t="-1653" b="-7438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Arrow: Right 8">
            <a:extLst>
              <a:ext uri="{FF2B5EF4-FFF2-40B4-BE49-F238E27FC236}">
                <a16:creationId xmlns:a16="http://schemas.microsoft.com/office/drawing/2014/main" id="{0122D952-64F1-5BBB-6C6A-B07D20FB7F16}"/>
              </a:ext>
            </a:extLst>
          </p:cNvPr>
          <p:cNvSpPr/>
          <p:nvPr/>
        </p:nvSpPr>
        <p:spPr>
          <a:xfrm rot="10800000">
            <a:off x="10922277" y="1172720"/>
            <a:ext cx="350976" cy="177344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ID4096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EE1873C-FAD4-727C-26FB-4B42B6D432C6}"/>
                  </a:ext>
                </a:extLst>
              </p:cNvPr>
              <p:cNvSpPr txBox="1"/>
              <p:nvPr/>
            </p:nvSpPr>
            <p:spPr>
              <a:xfrm>
                <a:off x="11220709" y="1031952"/>
                <a:ext cx="51625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𝑒</m:t>
                          </m:r>
                        </m:e>
                        <m:sup>
                          <m:r>
                            <a:rPr kumimoji="0" lang="sv-S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kumimoji="0" lang="LID4096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EE1873C-FAD4-727C-26FB-4B42B6D432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20709" y="1031952"/>
                <a:ext cx="516256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TextBox 41">
            <a:extLst>
              <a:ext uri="{FF2B5EF4-FFF2-40B4-BE49-F238E27FC236}">
                <a16:creationId xmlns:a16="http://schemas.microsoft.com/office/drawing/2014/main" id="{A98494E2-E6D7-229A-565D-D809410347C4}"/>
              </a:ext>
            </a:extLst>
          </p:cNvPr>
          <p:cNvSpPr txBox="1"/>
          <p:nvPr/>
        </p:nvSpPr>
        <p:spPr>
          <a:xfrm>
            <a:off x="4113580" y="2223796"/>
            <a:ext cx="863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C0C0C0"/>
                </a:highlight>
                <a:uLnTx/>
                <a:uFillTx/>
                <a:latin typeface="Aptos" panose="02110004020202020204"/>
                <a:ea typeface="+mn-ea"/>
                <a:cs typeface="+mn-cs"/>
              </a:rPr>
              <a:t>1T trap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FB5F424-818D-A9A6-40E6-9263D6CF4F58}"/>
              </a:ext>
            </a:extLst>
          </p:cNvPr>
          <p:cNvSpPr txBox="1"/>
          <p:nvPr/>
        </p:nvSpPr>
        <p:spPr>
          <a:xfrm>
            <a:off x="6624634" y="2223796"/>
            <a:ext cx="863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C0C0C0"/>
                </a:highlight>
                <a:uLnTx/>
                <a:uFillTx/>
                <a:latin typeface="Aptos" panose="02110004020202020204"/>
                <a:ea typeface="+mn-ea"/>
                <a:cs typeface="+mn-cs"/>
              </a:rPr>
              <a:t>5T trap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42314C1-6AB1-4627-CAFB-29E0D77645B4}"/>
              </a:ext>
            </a:extLst>
          </p:cNvPr>
          <p:cNvSpPr txBox="1"/>
          <p:nvPr/>
        </p:nvSpPr>
        <p:spPr>
          <a:xfrm>
            <a:off x="5619233" y="616545"/>
            <a:ext cx="6190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3.5 m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771F5333-03A3-8BE2-6200-12685558D34C}"/>
              </a:ext>
            </a:extLst>
          </p:cNvPr>
          <p:cNvCxnSpPr>
            <a:cxnSpLocks/>
          </p:cNvCxnSpPr>
          <p:nvPr/>
        </p:nvCxnSpPr>
        <p:spPr>
          <a:xfrm>
            <a:off x="2955115" y="866782"/>
            <a:ext cx="5328237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4AD48070-5268-E404-D59E-75AB5F6ED8A3}"/>
              </a:ext>
            </a:extLst>
          </p:cNvPr>
          <p:cNvSpPr/>
          <p:nvPr/>
        </p:nvSpPr>
        <p:spPr>
          <a:xfrm>
            <a:off x="4381500" y="2761496"/>
            <a:ext cx="762000" cy="235643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pic>
        <p:nvPicPr>
          <p:cNvPr id="55" name="Picture 2" descr="D:\Images\CERN 2016\Max\DSC_0139.jpg">
            <a:extLst>
              <a:ext uri="{FF2B5EF4-FFF2-40B4-BE49-F238E27FC236}">
                <a16:creationId xmlns:a16="http://schemas.microsoft.com/office/drawing/2014/main" id="{07FD57E8-1896-6A29-9C05-E6A5C617AF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209" t="13454" r="2254"/>
          <a:stretch/>
        </p:blipFill>
        <p:spPr bwMode="auto">
          <a:xfrm>
            <a:off x="7180941" y="3759998"/>
            <a:ext cx="4105622" cy="2981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Arrow: Down 55">
            <a:extLst>
              <a:ext uri="{FF2B5EF4-FFF2-40B4-BE49-F238E27FC236}">
                <a16:creationId xmlns:a16="http://schemas.microsoft.com/office/drawing/2014/main" id="{B88EA117-5772-1F3A-28A7-AFC80D015C99}"/>
              </a:ext>
            </a:extLst>
          </p:cNvPr>
          <p:cNvSpPr/>
          <p:nvPr/>
        </p:nvSpPr>
        <p:spPr>
          <a:xfrm rot="10800000">
            <a:off x="5745871" y="3127201"/>
            <a:ext cx="214628" cy="2275343"/>
          </a:xfrm>
          <a:prstGeom prst="downArrow">
            <a:avLst/>
          </a:prstGeom>
          <a:solidFill>
            <a:srgbClr val="54D01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23BA708-5369-757F-60A9-80054DCCA8EE}"/>
              </a:ext>
            </a:extLst>
          </p:cNvPr>
          <p:cNvSpPr txBox="1"/>
          <p:nvPr/>
        </p:nvSpPr>
        <p:spPr>
          <a:xfrm>
            <a:off x="5476167" y="5481984"/>
            <a:ext cx="17347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Laser access</a:t>
            </a:r>
            <a:endParaRPr lang="en-SE" sz="2400" b="1" dirty="0"/>
          </a:p>
        </p:txBody>
      </p:sp>
      <p:sp>
        <p:nvSpPr>
          <p:cNvPr id="58" name="Arrow: Right 57">
            <a:extLst>
              <a:ext uri="{FF2B5EF4-FFF2-40B4-BE49-F238E27FC236}">
                <a16:creationId xmlns:a16="http://schemas.microsoft.com/office/drawing/2014/main" id="{4D2A4E0A-D13C-8A91-0240-6F95864208C7}"/>
              </a:ext>
            </a:extLst>
          </p:cNvPr>
          <p:cNvSpPr/>
          <p:nvPr/>
        </p:nvSpPr>
        <p:spPr>
          <a:xfrm rot="10800000">
            <a:off x="2221690" y="2698342"/>
            <a:ext cx="733425" cy="361950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C9CC891E-12BD-D6DD-F1E4-CD64CAA42D0C}"/>
              </a:ext>
            </a:extLst>
          </p:cNvPr>
          <p:cNvGrpSpPr/>
          <p:nvPr/>
        </p:nvGrpSpPr>
        <p:grpSpPr>
          <a:xfrm>
            <a:off x="620482" y="1879352"/>
            <a:ext cx="1590179" cy="1764221"/>
            <a:chOff x="8259204" y="1283999"/>
            <a:chExt cx="3770640" cy="4244555"/>
          </a:xfrm>
        </p:grpSpPr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A30B3862-9129-792F-2BDA-5C5C56FB7D12}"/>
                </a:ext>
              </a:extLst>
            </p:cNvPr>
            <p:cNvSpPr/>
            <p:nvPr/>
          </p:nvSpPr>
          <p:spPr>
            <a:xfrm>
              <a:off x="9835515" y="3535916"/>
              <a:ext cx="585216" cy="603504"/>
            </a:xfrm>
            <a:prstGeom prst="ellipse">
              <a:avLst/>
            </a:prstGeom>
            <a:solidFill>
              <a:srgbClr val="F321C6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4D984714-DFD5-36DA-F97E-42C4DE030CD5}"/>
                </a:ext>
              </a:extLst>
            </p:cNvPr>
            <p:cNvSpPr/>
            <p:nvPr/>
          </p:nvSpPr>
          <p:spPr>
            <a:xfrm>
              <a:off x="8489706" y="2255002"/>
              <a:ext cx="3273552" cy="327355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7B20CEBE-A147-F3ED-EB88-822DD255610C}"/>
                </a:ext>
              </a:extLst>
            </p:cNvPr>
            <p:cNvSpPr txBox="1"/>
            <p:nvPr/>
          </p:nvSpPr>
          <p:spPr>
            <a:xfrm>
              <a:off x="8259204" y="1283999"/>
              <a:ext cx="3770640" cy="962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2000" dirty="0"/>
                <a:t>Antihydrogen</a:t>
              </a:r>
              <a:endParaRPr lang="en-SE" sz="2000" dirty="0"/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9FEA112D-C592-6632-6E88-B391AD7F9701}"/>
                </a:ext>
              </a:extLst>
            </p:cNvPr>
            <p:cNvSpPr txBox="1"/>
            <p:nvPr/>
          </p:nvSpPr>
          <p:spPr>
            <a:xfrm>
              <a:off x="9019360" y="2895843"/>
              <a:ext cx="2327306" cy="7404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400" dirty="0"/>
                <a:t>Antiproton</a:t>
              </a:r>
              <a:endParaRPr lang="en-SE" sz="1400" dirty="0"/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BD37B944-0AE5-C2F0-35D5-A5974FA70FE4}"/>
                </a:ext>
              </a:extLst>
            </p:cNvPr>
            <p:cNvSpPr txBox="1"/>
            <p:nvPr/>
          </p:nvSpPr>
          <p:spPr>
            <a:xfrm>
              <a:off x="8764462" y="1919034"/>
              <a:ext cx="300081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/>
                <a:t>+</a:t>
              </a:r>
              <a:endParaRPr lang="en-SE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B2F2A24E-25C1-D58B-E4E1-55E153405365}"/>
                </a:ext>
              </a:extLst>
            </p:cNvPr>
            <p:cNvSpPr txBox="1"/>
            <p:nvPr/>
          </p:nvSpPr>
          <p:spPr>
            <a:xfrm>
              <a:off x="9835516" y="2966163"/>
              <a:ext cx="325730" cy="646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3600" dirty="0"/>
                <a:t>-</a:t>
              </a:r>
              <a:endParaRPr lang="en-SE" sz="3600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B15D8FC0-61A0-4547-F574-14215F42FB31}"/>
                </a:ext>
              </a:extLst>
            </p:cNvPr>
            <p:cNvSpPr/>
            <p:nvPr/>
          </p:nvSpPr>
          <p:spPr>
            <a:xfrm>
              <a:off x="9168003" y="2402060"/>
              <a:ext cx="186182" cy="186338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</p:grpSp>
      <p:pic>
        <p:nvPicPr>
          <p:cNvPr id="3" name="1Ttrapvideofast(0.0) (1)">
            <a:hlinkClick r:id="" action="ppaction://media"/>
            <a:extLst>
              <a:ext uri="{FF2B5EF4-FFF2-40B4-BE49-F238E27FC236}">
                <a16:creationId xmlns:a16="http://schemas.microsoft.com/office/drawing/2014/main" id="{0DCE032D-F0E5-03B0-1D1D-E17C55D4344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>
                  <p14:fade in="1000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63024" y="3907417"/>
            <a:ext cx="5113143" cy="2876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073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73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  <p:bldLst>
      <p:bldP spid="47" grpId="0" animBg="1"/>
      <p:bldP spid="56" grpId="0" animBg="1"/>
      <p:bldP spid="57" grpId="0"/>
      <p:bldP spid="5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04964A-311E-68FC-95B7-C84A5EF8D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956" y="56822"/>
            <a:ext cx="11565016" cy="1517316"/>
          </a:xfrm>
        </p:spPr>
        <p:txBody>
          <a:bodyPr>
            <a:normAutofit fontScale="90000"/>
          </a:bodyPr>
          <a:lstStyle/>
          <a:p>
            <a:pPr algn="ctr"/>
            <a:r>
              <a:rPr lang="en-GB" sz="8000" dirty="0"/>
              <a:t>What is antimatter?</a:t>
            </a:r>
            <a:br>
              <a:rPr lang="en-GB" sz="5400" dirty="0"/>
            </a:br>
            <a:endParaRPr lang="en-SE" sz="5400" dirty="0"/>
          </a:p>
        </p:txBody>
      </p:sp>
      <p:pic>
        <p:nvPicPr>
          <p:cNvPr id="4" name="Bildobjekt 20" descr="En bild som visar rund, nära&#10;&#10;Automatiskt genererad beskrivning">
            <a:extLst>
              <a:ext uri="{FF2B5EF4-FFF2-40B4-BE49-F238E27FC236}">
                <a16:creationId xmlns:a16="http://schemas.microsoft.com/office/drawing/2014/main" id="{AFDB1165-12AE-2DF6-9EBD-4139EC8535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1859" y="1037336"/>
            <a:ext cx="5904028" cy="5820664"/>
          </a:xfrm>
          <a:prstGeom prst="rect">
            <a:avLst/>
          </a:prstGeom>
        </p:spPr>
      </p:pic>
      <p:sp>
        <p:nvSpPr>
          <p:cNvPr id="5" name="textruta 17">
            <a:extLst>
              <a:ext uri="{FF2B5EF4-FFF2-40B4-BE49-F238E27FC236}">
                <a16:creationId xmlns:a16="http://schemas.microsoft.com/office/drawing/2014/main" id="{3CBE262E-7EBB-1717-8825-E96BC11AC906}"/>
              </a:ext>
            </a:extLst>
          </p:cNvPr>
          <p:cNvSpPr txBox="1"/>
          <p:nvPr/>
        </p:nvSpPr>
        <p:spPr>
          <a:xfrm>
            <a:off x="8405120" y="5664437"/>
            <a:ext cx="247985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Positron discovery</a:t>
            </a:r>
          </a:p>
          <a:p>
            <a:r>
              <a:rPr lang="en-GB" sz="1600" dirty="0">
                <a:solidFill>
                  <a:srgbClr val="202124"/>
                </a:solidFill>
                <a:latin typeface="arial" panose="020B0604020202020204" pitchFamily="34" charset="0"/>
              </a:rPr>
              <a:t>Awarded Carl David Anderson the </a:t>
            </a:r>
            <a:r>
              <a:rPr lang="en-GB" sz="16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Nobel Prize in 1936</a:t>
            </a:r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41BF8A-F097-30CB-4211-40F3CECF0A23}"/>
              </a:ext>
            </a:extLst>
          </p:cNvPr>
          <p:cNvSpPr txBox="1"/>
          <p:nvPr/>
        </p:nvSpPr>
        <p:spPr>
          <a:xfrm>
            <a:off x="8735501" y="2698518"/>
            <a:ext cx="5677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>
                <a:solidFill>
                  <a:srgbClr val="FF0000"/>
                </a:solidFill>
              </a:rPr>
              <a:t>e</a:t>
            </a:r>
            <a:r>
              <a:rPr lang="en-GB" sz="3600" baseline="30000" dirty="0">
                <a:solidFill>
                  <a:srgbClr val="FF0000"/>
                </a:solidFill>
              </a:rPr>
              <a:t>+</a:t>
            </a:r>
            <a:endParaRPr lang="en-SE" sz="3600" baseline="30000" dirty="0">
              <a:solidFill>
                <a:srgbClr val="FF0000"/>
              </a:solidFill>
            </a:endParaRP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798C037F-0ED4-E282-1DD4-1174695EE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3925" y="6559093"/>
            <a:ext cx="2743200" cy="365125"/>
          </a:xfrm>
        </p:spPr>
        <p:txBody>
          <a:bodyPr/>
          <a:lstStyle/>
          <a:p>
            <a:fld id="{B00FEB67-25E5-478A-8F1B-E5F2EEAC2DF1}" type="slidenum">
              <a:rPr lang="en-GB" sz="1800" smtClean="0"/>
              <a:t>3</a:t>
            </a:fld>
            <a:endParaRPr lang="en-GB" sz="1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A59C15-796E-157B-19B7-5646B624C6A7}"/>
              </a:ext>
            </a:extLst>
          </p:cNvPr>
          <p:cNvSpPr txBox="1"/>
          <p:nvPr/>
        </p:nvSpPr>
        <p:spPr>
          <a:xfrm>
            <a:off x="6911324" y="4597225"/>
            <a:ext cx="33482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3200" b="1" dirty="0">
                <a:solidFill>
                  <a:srgbClr val="FF0000"/>
                </a:solidFill>
              </a:rPr>
              <a:t>Theory confirmed!</a:t>
            </a:r>
            <a:endParaRPr lang="LID4096" sz="3200" b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FFA85F-B553-EE2C-C5CB-FF181D9555AD}"/>
              </a:ext>
            </a:extLst>
          </p:cNvPr>
          <p:cNvSpPr txBox="1"/>
          <p:nvPr/>
        </p:nvSpPr>
        <p:spPr>
          <a:xfrm>
            <a:off x="8322435" y="1803239"/>
            <a:ext cx="26081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(</a:t>
            </a:r>
            <a:r>
              <a:rPr lang="en-GB" sz="1800" b="1" dirty="0"/>
              <a:t>Anti-</a:t>
            </a:r>
            <a:r>
              <a:rPr lang="en-GB" sz="1800" b="1" dirty="0" err="1"/>
              <a:t>elektron</a:t>
            </a:r>
            <a:r>
              <a:rPr lang="en-GB" sz="1800" b="1" dirty="0"/>
              <a:t>/</a:t>
            </a:r>
            <a:r>
              <a:rPr lang="en-GB" sz="1800" b="1" dirty="0">
                <a:solidFill>
                  <a:srgbClr val="FF0000"/>
                </a:solidFill>
              </a:rPr>
              <a:t>positron</a:t>
            </a:r>
            <a:r>
              <a:rPr lang="en-GB" sz="1800" dirty="0"/>
              <a:t>)</a:t>
            </a:r>
            <a:endParaRPr lang="LID4096" dirty="0"/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7FC538FC-4B49-4FDD-331B-B041E51D0EF0}"/>
              </a:ext>
            </a:extLst>
          </p:cNvPr>
          <p:cNvSpPr/>
          <p:nvPr/>
        </p:nvSpPr>
        <p:spPr>
          <a:xfrm rot="1497662">
            <a:off x="9259471" y="2222353"/>
            <a:ext cx="476661" cy="55519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D0BA5C-3796-4E05-99F8-39A903B6C13B}"/>
              </a:ext>
            </a:extLst>
          </p:cNvPr>
          <p:cNvSpPr txBox="1"/>
          <p:nvPr/>
        </p:nvSpPr>
        <p:spPr>
          <a:xfrm>
            <a:off x="3893356" y="1192796"/>
            <a:ext cx="34947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chemeClr val="accent2"/>
                </a:solidFill>
                <a:latin typeface="Amasis MT Pro" panose="02040504050005020304" pitchFamily="18" charset="0"/>
              </a:rPr>
              <a:t>Theory of special relativity</a:t>
            </a:r>
            <a:endParaRPr lang="en-SE" sz="2000" b="1" dirty="0">
              <a:solidFill>
                <a:schemeClr val="accent2"/>
              </a:solidFill>
              <a:latin typeface="Amasis MT Pro" panose="020405040500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B2641C7-E963-7D80-F9C9-DB7D8C308A82}"/>
              </a:ext>
            </a:extLst>
          </p:cNvPr>
          <p:cNvSpPr txBox="1"/>
          <p:nvPr/>
        </p:nvSpPr>
        <p:spPr>
          <a:xfrm>
            <a:off x="58960" y="1140146"/>
            <a:ext cx="31983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accent1"/>
                </a:solidFill>
                <a:latin typeface="Amasis MT Pro" panose="02040504050005020304" pitchFamily="18" charset="0"/>
              </a:rPr>
              <a:t>Quantum mechanics</a:t>
            </a:r>
            <a:endParaRPr lang="en-SE" sz="2400" b="1" dirty="0">
              <a:solidFill>
                <a:schemeClr val="accent1"/>
              </a:solidFill>
              <a:latin typeface="Amasis MT Pro" panose="020405040500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AA44F0E-6093-7EB4-C885-B37DD20F3631}"/>
              </a:ext>
            </a:extLst>
          </p:cNvPr>
          <p:cNvSpPr txBox="1"/>
          <p:nvPr/>
        </p:nvSpPr>
        <p:spPr>
          <a:xfrm>
            <a:off x="42673" y="1561818"/>
            <a:ext cx="3230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i="1" dirty="0">
                <a:solidFill>
                  <a:schemeClr val="accent1"/>
                </a:solidFill>
              </a:rPr>
              <a:t>(Physics of the very small things)</a:t>
            </a:r>
            <a:endParaRPr lang="en-SE" i="1" dirty="0">
              <a:solidFill>
                <a:schemeClr val="accent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FD10EAB-20CD-DFF0-CCDB-BF5E71F1A59C}"/>
              </a:ext>
            </a:extLst>
          </p:cNvPr>
          <p:cNvSpPr txBox="1"/>
          <p:nvPr/>
        </p:nvSpPr>
        <p:spPr>
          <a:xfrm>
            <a:off x="4250314" y="1563429"/>
            <a:ext cx="2712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i="1" dirty="0">
                <a:solidFill>
                  <a:schemeClr val="accent2"/>
                </a:solidFill>
              </a:rPr>
              <a:t>(Physics of very fast things)</a:t>
            </a:r>
            <a:endParaRPr lang="en-SE" i="1" dirty="0">
              <a:solidFill>
                <a:schemeClr val="accent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1C1F67E-8D4C-3E64-E0EA-F547119E9136}"/>
              </a:ext>
            </a:extLst>
          </p:cNvPr>
          <p:cNvSpPr txBox="1"/>
          <p:nvPr/>
        </p:nvSpPr>
        <p:spPr>
          <a:xfrm>
            <a:off x="3372233" y="1040590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5400" dirty="0"/>
              <a:t>+</a:t>
            </a:r>
            <a:endParaRPr lang="en-SE" sz="5400" dirty="0"/>
          </a:p>
        </p:txBody>
      </p:sp>
      <p:pic>
        <p:nvPicPr>
          <p:cNvPr id="7" name="Content Placeholder 6" descr="A person in a suit working on a machine&#10;&#10;Description automatically generated">
            <a:extLst>
              <a:ext uri="{FF2B5EF4-FFF2-40B4-BE49-F238E27FC236}">
                <a16:creationId xmlns:a16="http://schemas.microsoft.com/office/drawing/2014/main" id="{233C98B0-7EC2-72ED-7CD5-DACA512652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9784" y="3807292"/>
            <a:ext cx="1842215" cy="3050708"/>
          </a:xfrm>
        </p:spPr>
      </p:pic>
      <p:pic>
        <p:nvPicPr>
          <p:cNvPr id="16" name="Platshållare för innehåll 4" descr="En bild som visar person, vägg, person, inomhus&#10;&#10;Automatiskt genererad beskrivning">
            <a:extLst>
              <a:ext uri="{FF2B5EF4-FFF2-40B4-BE49-F238E27FC236}">
                <a16:creationId xmlns:a16="http://schemas.microsoft.com/office/drawing/2014/main" id="{41EE0A68-311D-6E1B-2FF9-1FD92E22CA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05" y="2147706"/>
            <a:ext cx="2305679" cy="340318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F9E60FA-2483-C58F-40DB-B6CABF59ECC4}"/>
              </a:ext>
            </a:extLst>
          </p:cNvPr>
          <p:cNvSpPr txBox="1"/>
          <p:nvPr/>
        </p:nvSpPr>
        <p:spPr>
          <a:xfrm>
            <a:off x="2490151" y="2771005"/>
            <a:ext cx="1506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/>
              <a:t>Two solutions</a:t>
            </a:r>
            <a:endParaRPr lang="en-SE" b="1" dirty="0"/>
          </a:p>
        </p:txBody>
      </p:sp>
      <p:sp>
        <p:nvSpPr>
          <p:cNvPr id="20" name="Pil: höger 12">
            <a:extLst>
              <a:ext uri="{FF2B5EF4-FFF2-40B4-BE49-F238E27FC236}">
                <a16:creationId xmlns:a16="http://schemas.microsoft.com/office/drawing/2014/main" id="{365DE29F-D220-4066-B6EF-A86437E89D49}"/>
              </a:ext>
            </a:extLst>
          </p:cNvPr>
          <p:cNvSpPr/>
          <p:nvPr/>
        </p:nvSpPr>
        <p:spPr>
          <a:xfrm>
            <a:off x="2597130" y="3995213"/>
            <a:ext cx="739334" cy="64633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il: höger 13">
            <a:extLst>
              <a:ext uri="{FF2B5EF4-FFF2-40B4-BE49-F238E27FC236}">
                <a16:creationId xmlns:a16="http://schemas.microsoft.com/office/drawing/2014/main" id="{BB02C2BC-098E-05A9-952D-DDA3267F54A8}"/>
              </a:ext>
            </a:extLst>
          </p:cNvPr>
          <p:cNvSpPr/>
          <p:nvPr/>
        </p:nvSpPr>
        <p:spPr>
          <a:xfrm>
            <a:off x="2597130" y="3206149"/>
            <a:ext cx="739334" cy="584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ruta 14">
            <a:extLst>
              <a:ext uri="{FF2B5EF4-FFF2-40B4-BE49-F238E27FC236}">
                <a16:creationId xmlns:a16="http://schemas.microsoft.com/office/drawing/2014/main" id="{7679CE74-F8F9-7F6F-D30F-33487F5E29C0}"/>
              </a:ext>
            </a:extLst>
          </p:cNvPr>
          <p:cNvSpPr txBox="1"/>
          <p:nvPr/>
        </p:nvSpPr>
        <p:spPr>
          <a:xfrm>
            <a:off x="3548910" y="3178363"/>
            <a:ext cx="31937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3200" b="1" dirty="0">
                <a:latin typeface="Amasis MT Pro" panose="02040504050005020304" pitchFamily="18" charset="0"/>
              </a:rPr>
              <a:t>Matter</a:t>
            </a:r>
            <a:endParaRPr lang="en-US" sz="3200" b="1" dirty="0">
              <a:latin typeface="Amasis MT Pro" panose="02040504050005020304" pitchFamily="18" charset="0"/>
            </a:endParaRPr>
          </a:p>
        </p:txBody>
      </p:sp>
      <p:sp>
        <p:nvSpPr>
          <p:cNvPr id="23" name="textruta 15">
            <a:extLst>
              <a:ext uri="{FF2B5EF4-FFF2-40B4-BE49-F238E27FC236}">
                <a16:creationId xmlns:a16="http://schemas.microsoft.com/office/drawing/2014/main" id="{17900C45-A6E0-40CE-0786-F08FF937AF48}"/>
              </a:ext>
            </a:extLst>
          </p:cNvPr>
          <p:cNvSpPr txBox="1"/>
          <p:nvPr/>
        </p:nvSpPr>
        <p:spPr>
          <a:xfrm>
            <a:off x="3320780" y="4018900"/>
            <a:ext cx="31937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3200" b="1" dirty="0">
                <a:solidFill>
                  <a:srgbClr val="FF0000"/>
                </a:solidFill>
                <a:latin typeface="Amasis MT Pro" panose="02040504050005020304" pitchFamily="18" charset="0"/>
              </a:rPr>
              <a:t>Anti</a:t>
            </a:r>
            <a:r>
              <a:rPr lang="sv-SE" sz="3200" b="1" dirty="0">
                <a:latin typeface="Amasis MT Pro" panose="02040504050005020304" pitchFamily="18" charset="0"/>
              </a:rPr>
              <a:t>matter?</a:t>
            </a:r>
            <a:endParaRPr lang="en-US" sz="3200" b="1" dirty="0">
              <a:latin typeface="Amasis MT Pro" panose="020405040500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1675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3" grpId="0"/>
      <p:bldP spid="10" grpId="0"/>
      <p:bldP spid="11" grpId="0" animBg="1"/>
      <p:bldP spid="6" grpId="0"/>
      <p:bldP spid="12" grpId="0"/>
      <p:bldP spid="13" grpId="0"/>
      <p:bldP spid="14" grpId="0"/>
      <p:bldP spid="15" grpId="0"/>
      <p:bldP spid="18" grpId="0"/>
      <p:bldP spid="20" grpId="0" animBg="1"/>
      <p:bldP spid="21" grpId="0" animBg="1"/>
      <p:bldP spid="22" grpId="0"/>
      <p:bldP spid="2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EC3EC2A-88CD-2A12-6F18-01BDDBE547E6}"/>
              </a:ext>
            </a:extLst>
          </p:cNvPr>
          <p:cNvSpPr txBox="1">
            <a:spLocks/>
          </p:cNvSpPr>
          <p:nvPr/>
        </p:nvSpPr>
        <p:spPr>
          <a:xfrm>
            <a:off x="2905973" y="1690"/>
            <a:ext cx="6609502" cy="157812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err="1">
                <a:latin typeface="Amasis MT Pro" panose="02040504050005020304" pitchFamily="18" charset="0"/>
              </a:rPr>
              <a:t>AEgIS</a:t>
            </a:r>
            <a:r>
              <a:rPr lang="en-GB" b="1" dirty="0">
                <a:latin typeface="Amasis MT Pro" panose="02040504050005020304" pitchFamily="18" charset="0"/>
              </a:rPr>
              <a:t> gravity module</a:t>
            </a:r>
            <a:endParaRPr lang="en-SE" b="1" dirty="0">
              <a:latin typeface="Amasis MT Pro" panose="020405040500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B29F71-E36E-D2BB-A9D0-2A0C2F0332A6}"/>
              </a:ext>
            </a:extLst>
          </p:cNvPr>
          <p:cNvSpPr txBox="1"/>
          <p:nvPr/>
        </p:nvSpPr>
        <p:spPr>
          <a:xfrm>
            <a:off x="6009630" y="5849774"/>
            <a:ext cx="609755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b="1" dirty="0">
                <a:solidFill>
                  <a:srgbClr val="102088"/>
                </a:solidFill>
              </a:rPr>
              <a:t>The Optical </a:t>
            </a:r>
            <a:r>
              <a:rPr lang="en-US" b="1" dirty="0" err="1">
                <a:solidFill>
                  <a:srgbClr val="102088"/>
                </a:solidFill>
              </a:rPr>
              <a:t>PHoton</a:t>
            </a:r>
            <a:r>
              <a:rPr lang="en-US" b="1" dirty="0">
                <a:solidFill>
                  <a:srgbClr val="102088"/>
                </a:solidFill>
              </a:rPr>
              <a:t> and </a:t>
            </a:r>
            <a:r>
              <a:rPr lang="en-US" b="1" dirty="0" err="1">
                <a:solidFill>
                  <a:srgbClr val="102088"/>
                </a:solidFill>
              </a:rPr>
              <a:t>ANtimatter</a:t>
            </a:r>
            <a:r>
              <a:rPr lang="en-US" b="1" dirty="0">
                <a:solidFill>
                  <a:srgbClr val="102088"/>
                </a:solidFill>
              </a:rPr>
              <a:t> </a:t>
            </a:r>
            <a:r>
              <a:rPr lang="en-US" b="1" dirty="0" err="1">
                <a:solidFill>
                  <a:srgbClr val="102088"/>
                </a:solidFill>
              </a:rPr>
              <a:t>IMager</a:t>
            </a:r>
            <a:r>
              <a:rPr lang="en-US" b="1" dirty="0">
                <a:solidFill>
                  <a:srgbClr val="102088"/>
                </a:solidFill>
              </a:rPr>
              <a:t> (OPHANIM)</a:t>
            </a:r>
          </a:p>
          <a:p>
            <a:pPr algn="ctr"/>
            <a:r>
              <a:rPr lang="en-US" b="1" dirty="0"/>
              <a:t>60 CMOS sensors, 30.8 cm</a:t>
            </a:r>
            <a:r>
              <a:rPr lang="en-US" b="1" baseline="30000" dirty="0"/>
              <a:t>2</a:t>
            </a:r>
            <a:r>
              <a:rPr lang="en-US" b="1" dirty="0"/>
              <a:t> coverage, 0.8 um pixels</a:t>
            </a:r>
          </a:p>
          <a:p>
            <a:pPr algn="ctr"/>
            <a:r>
              <a:rPr lang="en-US" b="1" u="sng" dirty="0"/>
              <a:t>World-record-breaking pixel count</a:t>
            </a:r>
            <a:r>
              <a:rPr lang="en-US" b="1" dirty="0"/>
              <a:t>: 3.84 </a:t>
            </a:r>
            <a:r>
              <a:rPr lang="en-US" b="1" dirty="0" err="1"/>
              <a:t>Gpx</a:t>
            </a:r>
            <a:r>
              <a:rPr lang="en-US" b="1" dirty="0"/>
              <a:t> </a:t>
            </a:r>
            <a:r>
              <a:rPr lang="en-US" b="1" baseline="30000" dirty="0"/>
              <a:t>1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633AF03-FD91-D59A-47FE-DD8134BBDF61}"/>
              </a:ext>
            </a:extLst>
          </p:cNvPr>
          <p:cNvGrpSpPr/>
          <p:nvPr/>
        </p:nvGrpSpPr>
        <p:grpSpPr>
          <a:xfrm>
            <a:off x="354790" y="2061457"/>
            <a:ext cx="5611134" cy="4249982"/>
            <a:chOff x="8417519" y="3658730"/>
            <a:chExt cx="3553469" cy="2647185"/>
          </a:xfrm>
        </p:grpSpPr>
        <p:pic>
          <p:nvPicPr>
            <p:cNvPr id="8" name="Content Placeholder 3" descr="A blue and orange rectangular object&#10;&#10;Description automatically generated">
              <a:extLst>
                <a:ext uri="{FF2B5EF4-FFF2-40B4-BE49-F238E27FC236}">
                  <a16:creationId xmlns:a16="http://schemas.microsoft.com/office/drawing/2014/main" id="{74C49EDA-D88B-920D-C77D-A9E2A50EF6F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9268"/>
            <a:stretch/>
          </p:blipFill>
          <p:spPr>
            <a:xfrm>
              <a:off x="8417519" y="3658730"/>
              <a:ext cx="3553469" cy="2308632"/>
            </a:xfrm>
            <a:prstGeom prst="rect">
              <a:avLst/>
            </a:prstGeom>
            <a:ln>
              <a:noFill/>
            </a:ln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8B03734-CBBB-8EBF-E2CD-76D80FABC312}"/>
                </a:ext>
              </a:extLst>
            </p:cNvPr>
            <p:cNvSpPr txBox="1"/>
            <p:nvPr/>
          </p:nvSpPr>
          <p:spPr>
            <a:xfrm>
              <a:off x="11110698" y="3830215"/>
              <a:ext cx="8322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rgbClr val="53698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Timing</a:t>
              </a:r>
            </a:p>
            <a:p>
              <a:pPr algn="ctr"/>
              <a:r>
                <a:rPr lang="en-US" sz="900" b="1" dirty="0">
                  <a:solidFill>
                    <a:srgbClr val="53698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scintillators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4F5A3D1E-4615-8C57-ACA3-F3CA39CA256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401914" y="4199547"/>
              <a:ext cx="124923" cy="446995"/>
            </a:xfrm>
            <a:prstGeom prst="straightConnector1">
              <a:avLst/>
            </a:prstGeom>
            <a:ln w="28575">
              <a:solidFill>
                <a:srgbClr val="536982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4B19F564-C514-31A5-9900-7AA3BB4A5EF4}"/>
                </a:ext>
              </a:extLst>
            </p:cNvPr>
            <p:cNvCxnSpPr>
              <a:cxnSpLocks/>
              <a:stCxn id="9" idx="1"/>
            </p:cNvCxnSpPr>
            <p:nvPr/>
          </p:nvCxnSpPr>
          <p:spPr>
            <a:xfrm flipH="1">
              <a:off x="9525505" y="4014881"/>
              <a:ext cx="1585193" cy="127169"/>
            </a:xfrm>
            <a:prstGeom prst="straightConnector1">
              <a:avLst/>
            </a:prstGeom>
            <a:ln w="28575">
              <a:solidFill>
                <a:srgbClr val="536982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B125036B-6D47-78A7-3864-F80350BA80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492385" y="4123883"/>
              <a:ext cx="649973" cy="137812"/>
            </a:xfrm>
            <a:prstGeom prst="straightConnector1">
              <a:avLst/>
            </a:prstGeom>
            <a:ln w="28575">
              <a:solidFill>
                <a:srgbClr val="536982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ED74313-BA27-51F2-ADDF-513F3B4030BD}"/>
                </a:ext>
              </a:extLst>
            </p:cNvPr>
            <p:cNvSpPr txBox="1"/>
            <p:nvPr/>
          </p:nvSpPr>
          <p:spPr>
            <a:xfrm>
              <a:off x="9669109" y="5998138"/>
              <a:ext cx="10502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6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Back view</a:t>
              </a: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1641E6E6-0C0D-54E9-2650-782F6589D6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911" y="1202228"/>
            <a:ext cx="5161188" cy="81605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48C347E-1ABC-D2F3-CDA0-7B1B32380D6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9061"/>
          <a:stretch/>
        </p:blipFill>
        <p:spPr>
          <a:xfrm>
            <a:off x="6262965" y="761091"/>
            <a:ext cx="5444169" cy="5079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489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231075F-DEC8-7AA1-2671-F282723E4E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825" y="1243097"/>
            <a:ext cx="5490587" cy="292527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4B16AC4-D00C-05FC-B5AD-87E5DC71AF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0721" y="3287484"/>
            <a:ext cx="6546986" cy="347399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74B4A27-0F25-4E61-1850-08433FDFD6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8298" y="1146660"/>
            <a:ext cx="5175622" cy="1833832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62182E5B-9C2B-F7BD-E7BE-7613BA542867}"/>
              </a:ext>
            </a:extLst>
          </p:cNvPr>
          <p:cNvSpPr txBox="1">
            <a:spLocks/>
          </p:cNvSpPr>
          <p:nvPr/>
        </p:nvSpPr>
        <p:spPr>
          <a:xfrm>
            <a:off x="952500" y="1690"/>
            <a:ext cx="11071597" cy="157812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latin typeface="Amasis MT Pro" panose="02040504050005020304" pitchFamily="18" charset="0"/>
              </a:rPr>
              <a:t>Autonomous control system for </a:t>
            </a:r>
            <a:r>
              <a:rPr lang="en-GB" b="1" dirty="0" err="1">
                <a:latin typeface="Amasis MT Pro" panose="02040504050005020304" pitchFamily="18" charset="0"/>
              </a:rPr>
              <a:t>AEgIS</a:t>
            </a:r>
            <a:endParaRPr lang="en-SE" b="1" dirty="0">
              <a:latin typeface="Amasis MT Pro" panose="020405040500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19D55E-6050-AAC6-574E-97E0C773CD05}"/>
              </a:ext>
            </a:extLst>
          </p:cNvPr>
          <p:cNvSpPr txBox="1"/>
          <p:nvPr/>
        </p:nvSpPr>
        <p:spPr>
          <a:xfrm>
            <a:off x="456825" y="5537229"/>
            <a:ext cx="4528164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Volponi</a:t>
            </a:r>
            <a:r>
              <a:rPr lang="en-GB" sz="1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M., et al. "TALOS (Total Automation of LabVIEW Operations for Science): A framework for autonomous control systems for complex experiments." </a:t>
            </a:r>
            <a:r>
              <a:rPr lang="en-GB" sz="14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Review of Scientific Instruments</a:t>
            </a:r>
            <a:r>
              <a:rPr lang="en-GB" sz="1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95.8 (2024).</a:t>
            </a:r>
            <a:endParaRPr lang="en-SE" sz="1400" dirty="0"/>
          </a:p>
        </p:txBody>
      </p:sp>
    </p:spTree>
    <p:extLst>
      <p:ext uri="{BB962C8B-B14F-4D97-AF65-F5344CB8AC3E}">
        <p14:creationId xmlns:p14="http://schemas.microsoft.com/office/powerpoint/2010/main" val="29701987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3d modeling, LEGO, pixel&#10;&#10;Description automatically generated">
            <a:extLst>
              <a:ext uri="{FF2B5EF4-FFF2-40B4-BE49-F238E27FC236}">
                <a16:creationId xmlns:a16="http://schemas.microsoft.com/office/drawing/2014/main" id="{E2F47CEA-4A51-9C25-7FBB-5C3CB5E7DF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476399" y="623717"/>
            <a:ext cx="5183075" cy="2204841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1D0723B5-A475-E85A-CA1E-E86C4B8F03C5}"/>
              </a:ext>
            </a:extLst>
          </p:cNvPr>
          <p:cNvSpPr/>
          <p:nvPr/>
        </p:nvSpPr>
        <p:spPr>
          <a:xfrm rot="10800000">
            <a:off x="8487400" y="1520351"/>
            <a:ext cx="1035208" cy="306804"/>
          </a:xfrm>
          <a:prstGeom prst="rightArrow">
            <a:avLst/>
          </a:prstGeom>
          <a:solidFill>
            <a:srgbClr val="FF33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5B962C2-EBCD-807B-EE17-0ED272F01B9E}"/>
                  </a:ext>
                </a:extLst>
              </p:cNvPr>
              <p:cNvSpPr txBox="1"/>
              <p:nvPr/>
            </p:nvSpPr>
            <p:spPr>
              <a:xfrm>
                <a:off x="8831549" y="1003200"/>
                <a:ext cx="1382117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:endParaRPr lang="LID4096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5B962C2-EBCD-807B-EE17-0ED272F01B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1549" y="1003200"/>
                <a:ext cx="1382117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>
            <a:extLst>
              <a:ext uri="{FF2B5EF4-FFF2-40B4-BE49-F238E27FC236}">
                <a16:creationId xmlns:a16="http://schemas.microsoft.com/office/drawing/2014/main" id="{D01BC3D4-1EE2-8410-7423-725AF22C54E3}"/>
              </a:ext>
            </a:extLst>
          </p:cNvPr>
          <p:cNvGrpSpPr/>
          <p:nvPr/>
        </p:nvGrpSpPr>
        <p:grpSpPr>
          <a:xfrm>
            <a:off x="2159057" y="3263622"/>
            <a:ext cx="7163008" cy="1273073"/>
            <a:chOff x="2434827" y="763107"/>
            <a:chExt cx="9784653" cy="152363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C50B8AA-93B6-A83B-E010-51B9D83B72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38412" b="48430"/>
            <a:stretch/>
          </p:blipFill>
          <p:spPr>
            <a:xfrm>
              <a:off x="2434827" y="1311090"/>
              <a:ext cx="9784653" cy="758426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FDF04CDA-0288-279B-9CF7-C6B7AD921C4D}"/>
                </a:ext>
              </a:extLst>
            </p:cNvPr>
            <p:cNvCxnSpPr>
              <a:cxnSpLocks/>
            </p:cNvCxnSpPr>
            <p:nvPr/>
          </p:nvCxnSpPr>
          <p:spPr>
            <a:xfrm>
              <a:off x="8140350" y="1037993"/>
              <a:ext cx="0" cy="121137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0003EAB1-0B5A-FBF2-14BA-3A20B612FCB1}"/>
                </a:ext>
              </a:extLst>
            </p:cNvPr>
            <p:cNvCxnSpPr>
              <a:cxnSpLocks/>
            </p:cNvCxnSpPr>
            <p:nvPr/>
          </p:nvCxnSpPr>
          <p:spPr>
            <a:xfrm>
              <a:off x="11299524" y="1037993"/>
              <a:ext cx="0" cy="124875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83AED6EC-126B-DEEC-76B4-ED0BAFC9DC3C}"/>
                </a:ext>
              </a:extLst>
            </p:cNvPr>
            <p:cNvCxnSpPr>
              <a:cxnSpLocks/>
            </p:cNvCxnSpPr>
            <p:nvPr/>
          </p:nvCxnSpPr>
          <p:spPr>
            <a:xfrm>
              <a:off x="8140350" y="1231219"/>
              <a:ext cx="3159174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6C43386-3E67-3146-A278-9AC1BAD0429F}"/>
                </a:ext>
              </a:extLst>
            </p:cNvPr>
            <p:cNvSpPr txBox="1"/>
            <p:nvPr/>
          </p:nvSpPr>
          <p:spPr>
            <a:xfrm>
              <a:off x="9049668" y="763107"/>
              <a:ext cx="1340534" cy="4788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2000" b="1" dirty="0"/>
                <a:t>0.545m</a:t>
              </a:r>
              <a:endParaRPr lang="LID4096" sz="2000" b="1" dirty="0"/>
            </a:p>
          </p:txBody>
        </p:sp>
      </p:grpSp>
      <p:sp>
        <p:nvSpPr>
          <p:cNvPr id="25" name="Oval 24">
            <a:extLst>
              <a:ext uri="{FF2B5EF4-FFF2-40B4-BE49-F238E27FC236}">
                <a16:creationId xmlns:a16="http://schemas.microsoft.com/office/drawing/2014/main" id="{531A7F6F-1927-E971-980E-60EB26623E9A}"/>
              </a:ext>
            </a:extLst>
          </p:cNvPr>
          <p:cNvSpPr/>
          <p:nvPr/>
        </p:nvSpPr>
        <p:spPr>
          <a:xfrm>
            <a:off x="1844428" y="3875916"/>
            <a:ext cx="165625" cy="401866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A29875F-C270-E623-2D93-F9FBE19A6894}"/>
              </a:ext>
            </a:extLst>
          </p:cNvPr>
          <p:cNvSpPr txBox="1"/>
          <p:nvPr/>
        </p:nvSpPr>
        <p:spPr>
          <a:xfrm>
            <a:off x="1633132" y="4243253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MCP</a:t>
            </a:r>
            <a:endParaRPr lang="LID4096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D7C7801-5B59-DD9E-474D-2D3A2FA34A11}"/>
              </a:ext>
            </a:extLst>
          </p:cNvPr>
          <p:cNvSpPr txBox="1"/>
          <p:nvPr/>
        </p:nvSpPr>
        <p:spPr>
          <a:xfrm>
            <a:off x="3376085" y="2940316"/>
            <a:ext cx="1480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/>
              <a:t>Ion trajectory</a:t>
            </a:r>
            <a:endParaRPr lang="LID4096" b="1" dirty="0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3E7FF73-C22E-11B2-FE48-498CC4EE90F0}"/>
              </a:ext>
            </a:extLst>
          </p:cNvPr>
          <p:cNvCxnSpPr>
            <a:cxnSpLocks/>
          </p:cNvCxnSpPr>
          <p:nvPr/>
        </p:nvCxnSpPr>
        <p:spPr>
          <a:xfrm flipH="1">
            <a:off x="2026674" y="4056291"/>
            <a:ext cx="4278748" cy="1361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2B7428A9-1B46-CDED-81F7-67D00BA0D0AA}"/>
              </a:ext>
            </a:extLst>
          </p:cNvPr>
          <p:cNvSpPr txBox="1"/>
          <p:nvPr/>
        </p:nvSpPr>
        <p:spPr>
          <a:xfrm>
            <a:off x="6770032" y="2895293"/>
            <a:ext cx="18405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b="1" dirty="0"/>
              <a:t>Gas injection</a:t>
            </a:r>
            <a:endParaRPr lang="LID4096" sz="2400" b="1" dirty="0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197DCB9-C205-48E8-7A85-C6DAC466368E}"/>
              </a:ext>
            </a:extLst>
          </p:cNvPr>
          <p:cNvCxnSpPr>
            <a:cxnSpLocks/>
          </p:cNvCxnSpPr>
          <p:nvPr/>
        </p:nvCxnSpPr>
        <p:spPr>
          <a:xfrm>
            <a:off x="6329856" y="3493302"/>
            <a:ext cx="0" cy="104339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0C26116-C1C6-B225-7A49-B4C9214F3270}"/>
              </a:ext>
            </a:extLst>
          </p:cNvPr>
          <p:cNvCxnSpPr>
            <a:cxnSpLocks/>
          </p:cNvCxnSpPr>
          <p:nvPr/>
        </p:nvCxnSpPr>
        <p:spPr>
          <a:xfrm flipV="1">
            <a:off x="1945657" y="3578351"/>
            <a:ext cx="4378182" cy="24571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2D1FDD61-C11C-3ACF-9A9C-B8A9B6031B17}"/>
              </a:ext>
            </a:extLst>
          </p:cNvPr>
          <p:cNvSpPr txBox="1"/>
          <p:nvPr/>
        </p:nvSpPr>
        <p:spPr>
          <a:xfrm>
            <a:off x="10010465" y="3814717"/>
            <a:ext cx="10352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b="1" dirty="0"/>
              <a:t>ELENA</a:t>
            </a:r>
            <a:endParaRPr lang="LID4096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E230A2A-12E5-1F7A-A2C0-D59090D6636F}"/>
              </a:ext>
            </a:extLst>
          </p:cNvPr>
          <p:cNvSpPr txBox="1"/>
          <p:nvPr/>
        </p:nvSpPr>
        <p:spPr>
          <a:xfrm>
            <a:off x="3625417" y="3230070"/>
            <a:ext cx="9813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b="1" dirty="0"/>
              <a:t>1.035m</a:t>
            </a:r>
            <a:endParaRPr lang="LID4096" sz="2000" b="1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2E158E56-DC2A-77FF-2288-28A22787BADA}"/>
              </a:ext>
            </a:extLst>
          </p:cNvPr>
          <p:cNvSpPr/>
          <p:nvPr/>
        </p:nvSpPr>
        <p:spPr>
          <a:xfrm>
            <a:off x="3743044" y="1436409"/>
            <a:ext cx="3109133" cy="48715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2EA0F416-615A-3DF4-C4A6-B80517A015A5}"/>
              </a:ext>
            </a:extLst>
          </p:cNvPr>
          <p:cNvSpPr/>
          <p:nvPr/>
        </p:nvSpPr>
        <p:spPr>
          <a:xfrm>
            <a:off x="1310184" y="2842395"/>
            <a:ext cx="9505584" cy="394689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212D87AA-947B-473E-3496-BC80839304FB}"/>
              </a:ext>
            </a:extLst>
          </p:cNvPr>
          <p:cNvCxnSpPr>
            <a:cxnSpLocks/>
          </p:cNvCxnSpPr>
          <p:nvPr/>
        </p:nvCxnSpPr>
        <p:spPr>
          <a:xfrm flipH="1">
            <a:off x="1298352" y="1455845"/>
            <a:ext cx="2444692" cy="13865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1B4ECCF-35F6-DA02-2319-6D2BB0657DDA}"/>
              </a:ext>
            </a:extLst>
          </p:cNvPr>
          <p:cNvCxnSpPr>
            <a:cxnSpLocks/>
          </p:cNvCxnSpPr>
          <p:nvPr/>
        </p:nvCxnSpPr>
        <p:spPr>
          <a:xfrm>
            <a:off x="6815363" y="1436409"/>
            <a:ext cx="3939910" cy="14059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Oval 79">
            <a:extLst>
              <a:ext uri="{FF2B5EF4-FFF2-40B4-BE49-F238E27FC236}">
                <a16:creationId xmlns:a16="http://schemas.microsoft.com/office/drawing/2014/main" id="{406DFC1D-F1FC-7BD9-8976-0BB9B554DA20}"/>
              </a:ext>
            </a:extLst>
          </p:cNvPr>
          <p:cNvSpPr/>
          <p:nvPr/>
        </p:nvSpPr>
        <p:spPr>
          <a:xfrm>
            <a:off x="3838066" y="1522640"/>
            <a:ext cx="92858" cy="312607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E8BBE08F-475F-1399-4F39-81FC024F48FD}"/>
              </a:ext>
            </a:extLst>
          </p:cNvPr>
          <p:cNvSpPr/>
          <p:nvPr/>
        </p:nvSpPr>
        <p:spPr>
          <a:xfrm flipV="1">
            <a:off x="6529518" y="3957661"/>
            <a:ext cx="1970347" cy="176346"/>
          </a:xfrm>
          <a:prstGeom prst="ellipse">
            <a:avLst/>
          </a:prstGeom>
          <a:solidFill>
            <a:srgbClr val="FF98D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EE3E3E-728B-C3B6-47B7-B8BC7FF84A7B}"/>
              </a:ext>
            </a:extLst>
          </p:cNvPr>
          <p:cNvSpPr txBox="1"/>
          <p:nvPr/>
        </p:nvSpPr>
        <p:spPr>
          <a:xfrm>
            <a:off x="197476" y="-7488"/>
            <a:ext cx="12252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/>
              <a:t>This flexibility allows for the development of new techniques</a:t>
            </a:r>
            <a:endParaRPr lang="en-SE" sz="3600" b="1" dirty="0"/>
          </a:p>
        </p:txBody>
      </p:sp>
      <p:pic>
        <p:nvPicPr>
          <p:cNvPr id="15" name="Picture 14" descr="A diagram of a tube with different colors&#10;&#10;Description automatically generated with medium confidence">
            <a:extLst>
              <a:ext uri="{FF2B5EF4-FFF2-40B4-BE49-F238E27FC236}">
                <a16:creationId xmlns:a16="http://schemas.microsoft.com/office/drawing/2014/main" id="{7D81615F-6FAB-C638-0EE1-9EF82FE6912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53" t="37893" r="20011"/>
          <a:stretch/>
        </p:blipFill>
        <p:spPr>
          <a:xfrm>
            <a:off x="5833031" y="4522823"/>
            <a:ext cx="3353103" cy="2211052"/>
          </a:xfrm>
          <a:prstGeom prst="rect">
            <a:avLst/>
          </a:prstGeom>
        </p:spPr>
      </p:pic>
      <p:pic>
        <p:nvPicPr>
          <p:cNvPr id="16" name="Picture 15" descr="A diagram of a tube with different colors&#10;&#10;Description automatically generated with medium confidence">
            <a:extLst>
              <a:ext uri="{FF2B5EF4-FFF2-40B4-BE49-F238E27FC236}">
                <a16:creationId xmlns:a16="http://schemas.microsoft.com/office/drawing/2014/main" id="{CB5D59EE-8048-B12E-ED00-1569BDC7CE5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375" r="65025"/>
          <a:stretch/>
        </p:blipFill>
        <p:spPr>
          <a:xfrm>
            <a:off x="2351502" y="4412945"/>
            <a:ext cx="3158843" cy="2506378"/>
          </a:xfrm>
          <a:prstGeom prst="rect">
            <a:avLst/>
          </a:prstGeom>
        </p:spPr>
      </p:pic>
      <p:sp>
        <p:nvSpPr>
          <p:cNvPr id="18" name="Arrow: Right 17">
            <a:extLst>
              <a:ext uri="{FF2B5EF4-FFF2-40B4-BE49-F238E27FC236}">
                <a16:creationId xmlns:a16="http://schemas.microsoft.com/office/drawing/2014/main" id="{7A56EED1-1B95-1C34-67BC-0896F439A9B4}"/>
              </a:ext>
            </a:extLst>
          </p:cNvPr>
          <p:cNvSpPr/>
          <p:nvPr/>
        </p:nvSpPr>
        <p:spPr>
          <a:xfrm rot="10800000">
            <a:off x="9437459" y="3892432"/>
            <a:ext cx="573006" cy="306804"/>
          </a:xfrm>
          <a:prstGeom prst="rightArrow">
            <a:avLst/>
          </a:prstGeom>
          <a:solidFill>
            <a:srgbClr val="FF33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F2A470B-DC22-036D-9509-EB5014883E6F}"/>
                  </a:ext>
                </a:extLst>
              </p:cNvPr>
              <p:cNvSpPr txBox="1"/>
              <p:nvPr/>
            </p:nvSpPr>
            <p:spPr>
              <a:xfrm>
                <a:off x="9626448" y="3307656"/>
                <a:ext cx="1382117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:endParaRPr lang="LID4096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F2A470B-DC22-036D-9509-EB5014883E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6448" y="3307656"/>
                <a:ext cx="1382117" cy="58477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Oval 22">
            <a:extLst>
              <a:ext uri="{FF2B5EF4-FFF2-40B4-BE49-F238E27FC236}">
                <a16:creationId xmlns:a16="http://schemas.microsoft.com/office/drawing/2014/main" id="{0453B500-E6C8-C27F-6D5C-5046F46C9CD8}"/>
              </a:ext>
            </a:extLst>
          </p:cNvPr>
          <p:cNvSpPr/>
          <p:nvPr/>
        </p:nvSpPr>
        <p:spPr>
          <a:xfrm flipV="1">
            <a:off x="5641456" y="1587974"/>
            <a:ext cx="869870" cy="177417"/>
          </a:xfrm>
          <a:prstGeom prst="ellipse">
            <a:avLst/>
          </a:prstGeom>
          <a:solidFill>
            <a:srgbClr val="FF33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/>
          </a:p>
        </p:txBody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B71A3E5F-A09A-723B-2ED9-94AE07FD4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32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707783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46" grpId="0"/>
      <p:bldP spid="57" grpId="0"/>
      <p:bldP spid="2" grpId="0" animBg="1"/>
      <p:bldP spid="18" grpId="0" animBg="1"/>
      <p:bldP spid="2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8CB11-B5D2-3EEE-F3CD-9160A8325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E"/>
          </a:p>
        </p:txBody>
      </p:sp>
      <p:pic>
        <p:nvPicPr>
          <p:cNvPr id="10" name="WhatsApp Video 2024-12-05 at 17.45.00_b1ce5517">
            <a:hlinkClick r:id="" action="ppaction://media"/>
            <a:extLst>
              <a:ext uri="{FF2B5EF4-FFF2-40B4-BE49-F238E27FC236}">
                <a16:creationId xmlns:a16="http://schemas.microsoft.com/office/drawing/2014/main" id="{09F4A410-355B-2AAE-9912-18EECCA900BC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375274" cy="6960934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A786840-CCB8-99A5-D0E1-D6245D6BE1BF}"/>
              </a:ext>
            </a:extLst>
          </p:cNvPr>
          <p:cNvSpPr txBox="1"/>
          <p:nvPr/>
        </p:nvSpPr>
        <p:spPr>
          <a:xfrm>
            <a:off x="8498617" y="6499269"/>
            <a:ext cx="36933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dirty="0"/>
              <a:t>Animation by Jakub Zilenski</a:t>
            </a:r>
            <a:endParaRPr lang="en-SE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1679233-8EDD-6501-B4E8-504B312D9797}"/>
              </a:ext>
            </a:extLst>
          </p:cNvPr>
          <p:cNvSpPr txBox="1"/>
          <p:nvPr/>
        </p:nvSpPr>
        <p:spPr>
          <a:xfrm>
            <a:off x="2975429" y="115884"/>
            <a:ext cx="7545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/>
              <a:t>Manipulation of antimatter plasma</a:t>
            </a:r>
            <a:endParaRPr lang="en-SE" sz="3600" b="1" dirty="0"/>
          </a:p>
        </p:txBody>
      </p:sp>
    </p:spTree>
    <p:extLst>
      <p:ext uri="{BB962C8B-B14F-4D97-AF65-F5344CB8AC3E}">
        <p14:creationId xmlns:p14="http://schemas.microsoft.com/office/powerpoint/2010/main" val="3559615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16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AE6B748F-13A5-534D-5160-42E4861E96A6}"/>
              </a:ext>
            </a:extLst>
          </p:cNvPr>
          <p:cNvGrpSpPr/>
          <p:nvPr/>
        </p:nvGrpSpPr>
        <p:grpSpPr>
          <a:xfrm>
            <a:off x="2969209" y="3294834"/>
            <a:ext cx="537480" cy="487911"/>
            <a:chOff x="7882599" y="3294522"/>
            <a:chExt cx="1746887" cy="1631355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405F6049-CC20-F327-1FD7-6AEEE0A789B4}"/>
                </a:ext>
              </a:extLst>
            </p:cNvPr>
            <p:cNvSpPr/>
            <p:nvPr/>
          </p:nvSpPr>
          <p:spPr>
            <a:xfrm>
              <a:off x="7882599" y="3876124"/>
              <a:ext cx="758952" cy="758952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76746CAE-8C5A-34FD-1EF4-856075D80692}"/>
                </a:ext>
              </a:extLst>
            </p:cNvPr>
            <p:cNvSpPr/>
            <p:nvPr/>
          </p:nvSpPr>
          <p:spPr>
            <a:xfrm>
              <a:off x="8180789" y="3294522"/>
              <a:ext cx="758952" cy="758952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1B76FBFE-D7CF-2348-AE85-295CE917B22D}"/>
                </a:ext>
              </a:extLst>
            </p:cNvPr>
            <p:cNvSpPr/>
            <p:nvPr/>
          </p:nvSpPr>
          <p:spPr>
            <a:xfrm>
              <a:off x="8522327" y="3762673"/>
              <a:ext cx="758952" cy="758952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F1DC64C-A1D6-2D8E-7D92-7D7A1F6D4AD7}"/>
                </a:ext>
              </a:extLst>
            </p:cNvPr>
            <p:cNvSpPr/>
            <p:nvPr/>
          </p:nvSpPr>
          <p:spPr>
            <a:xfrm>
              <a:off x="8870534" y="3795551"/>
              <a:ext cx="758952" cy="758952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0FC55FE-4B50-C18F-5227-5CDA42FF6ABA}"/>
                </a:ext>
              </a:extLst>
            </p:cNvPr>
            <p:cNvSpPr/>
            <p:nvPr/>
          </p:nvSpPr>
          <p:spPr>
            <a:xfrm>
              <a:off x="8315848" y="4166925"/>
              <a:ext cx="758952" cy="758952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88C82F7-3AA6-A45D-F0BE-5EB11BFAF20E}"/>
                </a:ext>
              </a:extLst>
            </p:cNvPr>
            <p:cNvSpPr/>
            <p:nvPr/>
          </p:nvSpPr>
          <p:spPr>
            <a:xfrm>
              <a:off x="8557855" y="3383197"/>
              <a:ext cx="758952" cy="758952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DE7D0B3F-4315-A610-D430-5B6F68066D2B}"/>
                </a:ext>
              </a:extLst>
            </p:cNvPr>
            <p:cNvSpPr/>
            <p:nvPr/>
          </p:nvSpPr>
          <p:spPr>
            <a:xfrm>
              <a:off x="8131157" y="3707231"/>
              <a:ext cx="758952" cy="758952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4C2D8A4-D1C3-84F5-2A1B-2358C6B2B6C6}"/>
                </a:ext>
              </a:extLst>
            </p:cNvPr>
            <p:cNvSpPr/>
            <p:nvPr/>
          </p:nvSpPr>
          <p:spPr>
            <a:xfrm>
              <a:off x="8655085" y="3909357"/>
              <a:ext cx="758952" cy="758952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BF8F75D1-7DF8-1AEB-4E3F-9EDA2387C3C6}"/>
              </a:ext>
            </a:extLst>
          </p:cNvPr>
          <p:cNvSpPr/>
          <p:nvPr/>
        </p:nvSpPr>
        <p:spPr>
          <a:xfrm>
            <a:off x="1271599" y="1939671"/>
            <a:ext cx="3812389" cy="3266098"/>
          </a:xfrm>
          <a:prstGeom prst="ellips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E055D3E8-B0D1-F0FF-63F4-C1570BB7AE56}"/>
              </a:ext>
            </a:extLst>
          </p:cNvPr>
          <p:cNvSpPr/>
          <p:nvPr/>
        </p:nvSpPr>
        <p:spPr>
          <a:xfrm>
            <a:off x="1880814" y="2300840"/>
            <a:ext cx="146725" cy="149096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75000"/>
                  <a:shade val="30000"/>
                  <a:satMod val="115000"/>
                </a:schemeClr>
              </a:gs>
              <a:gs pos="50000">
                <a:schemeClr val="accent5">
                  <a:lumMod val="75000"/>
                  <a:shade val="67500"/>
                  <a:satMod val="115000"/>
                </a:schemeClr>
              </a:gs>
              <a:gs pos="100000">
                <a:schemeClr val="accent5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ACF8827-3E71-B9E0-575D-1F216337317E}"/>
                  </a:ext>
                </a:extLst>
              </p:cNvPr>
              <p:cNvSpPr txBox="1"/>
              <p:nvPr/>
            </p:nvSpPr>
            <p:spPr>
              <a:xfrm>
                <a:off x="1590227" y="1987422"/>
                <a:ext cx="579484" cy="4148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sv-SE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ACF8827-3E71-B9E0-575D-1F21633731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0227" y="1987422"/>
                <a:ext cx="579484" cy="41480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ight Brace 25">
            <a:extLst>
              <a:ext uri="{FF2B5EF4-FFF2-40B4-BE49-F238E27FC236}">
                <a16:creationId xmlns:a16="http://schemas.microsoft.com/office/drawing/2014/main" id="{33D3DD95-F1C4-ADCC-B9E6-637C4BAB6EBE}"/>
              </a:ext>
            </a:extLst>
          </p:cNvPr>
          <p:cNvSpPr/>
          <p:nvPr/>
        </p:nvSpPr>
        <p:spPr>
          <a:xfrm rot="16200000">
            <a:off x="2931153" y="-33871"/>
            <a:ext cx="614347" cy="3494193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4B6F3FA-5E27-7367-EC70-3965C37F9BB7}"/>
              </a:ext>
            </a:extLst>
          </p:cNvPr>
          <p:cNvGrpSpPr/>
          <p:nvPr/>
        </p:nvGrpSpPr>
        <p:grpSpPr>
          <a:xfrm>
            <a:off x="8406276" y="3263481"/>
            <a:ext cx="703404" cy="569727"/>
            <a:chOff x="9017050" y="1260232"/>
            <a:chExt cx="1191010" cy="1035310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408F5633-470F-00B3-490C-A56BBB59415F}"/>
                </a:ext>
              </a:extLst>
            </p:cNvPr>
            <p:cNvGrpSpPr/>
            <p:nvPr/>
          </p:nvGrpSpPr>
          <p:grpSpPr>
            <a:xfrm>
              <a:off x="9017050" y="1260232"/>
              <a:ext cx="1171177" cy="1035310"/>
              <a:chOff x="6987037" y="1909899"/>
              <a:chExt cx="1319948" cy="1201645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DCD02A15-EF21-5A87-85CB-4E36E33614CF}"/>
                  </a:ext>
                </a:extLst>
              </p:cNvPr>
              <p:cNvSpPr/>
              <p:nvPr/>
            </p:nvSpPr>
            <p:spPr>
              <a:xfrm>
                <a:off x="6987037" y="1909899"/>
                <a:ext cx="1319948" cy="1201645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0547BA81-CA8A-D56E-1890-7E883296C285}"/>
                  </a:ext>
                </a:extLst>
              </p:cNvPr>
              <p:cNvGrpSpPr/>
              <p:nvPr/>
            </p:nvGrpSpPr>
            <p:grpSpPr>
              <a:xfrm>
                <a:off x="7270462" y="2168444"/>
                <a:ext cx="751934" cy="680881"/>
                <a:chOff x="7882599" y="3294522"/>
                <a:chExt cx="1746887" cy="1631355"/>
              </a:xfrm>
            </p:grpSpPr>
            <p:sp>
              <p:nvSpPr>
                <p:cNvPr id="32" name="Oval 31">
                  <a:extLst>
                    <a:ext uri="{FF2B5EF4-FFF2-40B4-BE49-F238E27FC236}">
                      <a16:creationId xmlns:a16="http://schemas.microsoft.com/office/drawing/2014/main" id="{7005E960-B051-B45B-00BE-9D6670C8EC4A}"/>
                    </a:ext>
                  </a:extLst>
                </p:cNvPr>
                <p:cNvSpPr/>
                <p:nvPr/>
              </p:nvSpPr>
              <p:spPr>
                <a:xfrm>
                  <a:off x="7882599" y="3876124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33" name="Oval 32">
                  <a:extLst>
                    <a:ext uri="{FF2B5EF4-FFF2-40B4-BE49-F238E27FC236}">
                      <a16:creationId xmlns:a16="http://schemas.microsoft.com/office/drawing/2014/main" id="{DB96299C-4B36-9C7C-0E1A-AFF2E4E1B1EF}"/>
                    </a:ext>
                  </a:extLst>
                </p:cNvPr>
                <p:cNvSpPr/>
                <p:nvPr/>
              </p:nvSpPr>
              <p:spPr>
                <a:xfrm>
                  <a:off x="8180789" y="3294522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34" name="Oval 33">
                  <a:extLst>
                    <a:ext uri="{FF2B5EF4-FFF2-40B4-BE49-F238E27FC236}">
                      <a16:creationId xmlns:a16="http://schemas.microsoft.com/office/drawing/2014/main" id="{565A071E-DC3E-1E80-E836-F8FB179BCCD6}"/>
                    </a:ext>
                  </a:extLst>
                </p:cNvPr>
                <p:cNvSpPr/>
                <p:nvPr/>
              </p:nvSpPr>
              <p:spPr>
                <a:xfrm>
                  <a:off x="8522327" y="3762673"/>
                  <a:ext cx="758952" cy="758952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35" name="Oval 34">
                  <a:extLst>
                    <a:ext uri="{FF2B5EF4-FFF2-40B4-BE49-F238E27FC236}">
                      <a16:creationId xmlns:a16="http://schemas.microsoft.com/office/drawing/2014/main" id="{5AFDCC4B-790C-B42D-31C3-587F8097BB5F}"/>
                    </a:ext>
                  </a:extLst>
                </p:cNvPr>
                <p:cNvSpPr/>
                <p:nvPr/>
              </p:nvSpPr>
              <p:spPr>
                <a:xfrm>
                  <a:off x="8870534" y="3795551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36" name="Oval 35">
                  <a:extLst>
                    <a:ext uri="{FF2B5EF4-FFF2-40B4-BE49-F238E27FC236}">
                      <a16:creationId xmlns:a16="http://schemas.microsoft.com/office/drawing/2014/main" id="{EE628516-7008-B721-0DA6-D18BE552AAEB}"/>
                    </a:ext>
                  </a:extLst>
                </p:cNvPr>
                <p:cNvSpPr/>
                <p:nvPr/>
              </p:nvSpPr>
              <p:spPr>
                <a:xfrm>
                  <a:off x="8315848" y="4166925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37" name="Oval 36">
                  <a:extLst>
                    <a:ext uri="{FF2B5EF4-FFF2-40B4-BE49-F238E27FC236}">
                      <a16:creationId xmlns:a16="http://schemas.microsoft.com/office/drawing/2014/main" id="{4C1A4C78-6A6D-98E7-D309-8FDD2F9DAB74}"/>
                    </a:ext>
                  </a:extLst>
                </p:cNvPr>
                <p:cNvSpPr/>
                <p:nvPr/>
              </p:nvSpPr>
              <p:spPr>
                <a:xfrm>
                  <a:off x="8557855" y="3383197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38" name="Oval 37">
                  <a:extLst>
                    <a:ext uri="{FF2B5EF4-FFF2-40B4-BE49-F238E27FC236}">
                      <a16:creationId xmlns:a16="http://schemas.microsoft.com/office/drawing/2014/main" id="{AE2CF13E-F274-21C9-5968-7CA0F4F2879F}"/>
                    </a:ext>
                  </a:extLst>
                </p:cNvPr>
                <p:cNvSpPr/>
                <p:nvPr/>
              </p:nvSpPr>
              <p:spPr>
                <a:xfrm>
                  <a:off x="8131157" y="3707231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39" name="Oval 38">
                  <a:extLst>
                    <a:ext uri="{FF2B5EF4-FFF2-40B4-BE49-F238E27FC236}">
                      <a16:creationId xmlns:a16="http://schemas.microsoft.com/office/drawing/2014/main" id="{73E271C9-FB07-20DF-E93B-B7FE44E3EC2D}"/>
                    </a:ext>
                  </a:extLst>
                </p:cNvPr>
                <p:cNvSpPr/>
                <p:nvPr/>
              </p:nvSpPr>
              <p:spPr>
                <a:xfrm>
                  <a:off x="8655085" y="3909357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</p:grpSp>
        </p:grp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8E512692-E1F6-441B-7436-02E619039411}"/>
                </a:ext>
              </a:extLst>
            </p:cNvPr>
            <p:cNvSpPr/>
            <p:nvPr/>
          </p:nvSpPr>
          <p:spPr>
            <a:xfrm>
              <a:off x="9892952" y="1326424"/>
              <a:ext cx="315108" cy="296454"/>
            </a:xfrm>
            <a:prstGeom prst="ellipse">
              <a:avLst/>
            </a:prstGeom>
            <a:gradFill flip="none" rotWithShape="1">
              <a:gsLst>
                <a:gs pos="0">
                  <a:srgbClr val="FF33CC">
                    <a:shade val="30000"/>
                    <a:satMod val="115000"/>
                  </a:srgbClr>
                </a:gs>
                <a:gs pos="50000">
                  <a:srgbClr val="FF33CC">
                    <a:shade val="67500"/>
                    <a:satMod val="115000"/>
                  </a:srgbClr>
                </a:gs>
                <a:gs pos="100000">
                  <a:srgbClr val="FF33CC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</p:grpSp>
      <p:sp>
        <p:nvSpPr>
          <p:cNvPr id="40" name="Right Brace 39">
            <a:extLst>
              <a:ext uri="{FF2B5EF4-FFF2-40B4-BE49-F238E27FC236}">
                <a16:creationId xmlns:a16="http://schemas.microsoft.com/office/drawing/2014/main" id="{84B7C5AD-2933-7F08-137B-B88C5E07CEAA}"/>
              </a:ext>
            </a:extLst>
          </p:cNvPr>
          <p:cNvSpPr/>
          <p:nvPr/>
        </p:nvSpPr>
        <p:spPr>
          <a:xfrm>
            <a:off x="9173629" y="3295909"/>
            <a:ext cx="431223" cy="53598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2" name="Right Brace 41">
            <a:extLst>
              <a:ext uri="{FF2B5EF4-FFF2-40B4-BE49-F238E27FC236}">
                <a16:creationId xmlns:a16="http://schemas.microsoft.com/office/drawing/2014/main" id="{1136D5BD-FF21-92EF-C46E-A22045D4FEEC}"/>
              </a:ext>
            </a:extLst>
          </p:cNvPr>
          <p:cNvSpPr/>
          <p:nvPr/>
        </p:nvSpPr>
        <p:spPr>
          <a:xfrm>
            <a:off x="3463891" y="3246291"/>
            <a:ext cx="277403" cy="566434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80ADC73-0619-68D2-67D2-4822A55F23DE}"/>
              </a:ext>
            </a:extLst>
          </p:cNvPr>
          <p:cNvSpPr txBox="1"/>
          <p:nvPr/>
        </p:nvSpPr>
        <p:spPr>
          <a:xfrm>
            <a:off x="3731568" y="3261237"/>
            <a:ext cx="11544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1-10 </a:t>
            </a:r>
            <a:r>
              <a:rPr lang="en-US" sz="2400" i="1" dirty="0" err="1"/>
              <a:t>fm</a:t>
            </a:r>
            <a:endParaRPr lang="LID4096" sz="24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D9C14B48-42FA-87CF-6257-E232627113EB}"/>
                  </a:ext>
                </a:extLst>
              </p:cNvPr>
              <p:cNvSpPr txBox="1"/>
              <p:nvPr/>
            </p:nvSpPr>
            <p:spPr>
              <a:xfrm>
                <a:off x="2282775" y="950297"/>
                <a:ext cx="191110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800" i="1" dirty="0"/>
                  <a:t>10 000 </a:t>
                </a:r>
                <a:r>
                  <a:rPr lang="en-US" sz="2800" i="1" dirty="0" err="1"/>
                  <a:t>fm</a:t>
                </a:r>
                <a:endParaRPr lang="LID4096" sz="2800" i="1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D9C14B48-42FA-87CF-6257-E232627113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2775" y="950297"/>
                <a:ext cx="1911101" cy="523220"/>
              </a:xfrm>
              <a:prstGeom prst="rect">
                <a:avLst/>
              </a:prstGeom>
              <a:blipFill>
                <a:blip r:embed="rId3"/>
                <a:stretch>
                  <a:fillRect t="-11628" r="-5732" b="-32558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extBox 45">
            <a:extLst>
              <a:ext uri="{FF2B5EF4-FFF2-40B4-BE49-F238E27FC236}">
                <a16:creationId xmlns:a16="http://schemas.microsoft.com/office/drawing/2014/main" id="{08BF3D07-5941-D3AF-2E8F-B1845D73F025}"/>
              </a:ext>
            </a:extLst>
          </p:cNvPr>
          <p:cNvSpPr txBox="1"/>
          <p:nvPr/>
        </p:nvSpPr>
        <p:spPr>
          <a:xfrm>
            <a:off x="2306283" y="-129292"/>
            <a:ext cx="73309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latin typeface="+mj-lt"/>
              </a:rPr>
              <a:t>My focus: Antiprotonic atoms</a:t>
            </a:r>
            <a:endParaRPr lang="LID4096" sz="4800" b="1" dirty="0"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6335513-5D55-2EEF-26DA-2756126E0E78}"/>
              </a:ext>
            </a:extLst>
          </p:cNvPr>
          <p:cNvSpPr txBox="1"/>
          <p:nvPr/>
        </p:nvSpPr>
        <p:spPr>
          <a:xfrm>
            <a:off x="9668801" y="3203829"/>
            <a:ext cx="14927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dirty="0"/>
              <a:t>&lt;50 </a:t>
            </a:r>
            <a:r>
              <a:rPr lang="en-US" sz="3600" i="1" dirty="0" err="1"/>
              <a:t>fm</a:t>
            </a:r>
            <a:endParaRPr lang="LID4096" sz="3600" i="1" dirty="0"/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833EBB3C-BBDD-092E-99E4-20F62C727C18}"/>
              </a:ext>
            </a:extLst>
          </p:cNvPr>
          <p:cNvSpPr/>
          <p:nvPr/>
        </p:nvSpPr>
        <p:spPr>
          <a:xfrm>
            <a:off x="5823994" y="2629182"/>
            <a:ext cx="1386918" cy="1838325"/>
          </a:xfrm>
          <a:prstGeom prst="rightArrow">
            <a:avLst/>
          </a:prstGeom>
          <a:noFill/>
          <a:ln w="381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2ED589E-B4FE-DD72-D5EA-3DE781DAED3F}"/>
                  </a:ext>
                </a:extLst>
              </p:cNvPr>
              <p:cNvSpPr txBox="1"/>
              <p:nvPr/>
            </p:nvSpPr>
            <p:spPr>
              <a:xfrm>
                <a:off x="5528316" y="1869281"/>
                <a:ext cx="2489656" cy="66768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sv-SE" sz="2400" b="1" dirty="0"/>
                  <a:t>Bohr radius </a:t>
                </a:r>
                <a14:m>
                  <m:oMath xmlns:m="http://schemas.openxmlformats.org/officeDocument/2006/math">
                    <m:r>
                      <a:rPr lang="sv-SE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sv-SE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sv-SE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sv-SE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sv-SE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𝒆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sv-SE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sv-SE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sv-SE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𝒑</m:t>
                            </m:r>
                          </m:sub>
                        </m:sSub>
                      </m:den>
                    </m:f>
                  </m:oMath>
                </a14:m>
                <a:r>
                  <a:rPr lang="sv-SE" sz="2400" b="1" dirty="0"/>
                  <a:t>  </a:t>
                </a:r>
                <a:endParaRPr lang="LID4096" sz="2400" b="1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2ED589E-B4FE-DD72-D5EA-3DE781DAED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8316" y="1869281"/>
                <a:ext cx="2489656" cy="667683"/>
              </a:xfrm>
              <a:prstGeom prst="rect">
                <a:avLst/>
              </a:prstGeom>
              <a:blipFill>
                <a:blip r:embed="rId4"/>
                <a:stretch>
                  <a:fillRect l="-3659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79B64E29-C822-6C91-F018-F739E28554F9}"/>
              </a:ext>
            </a:extLst>
          </p:cNvPr>
          <p:cNvSpPr txBox="1"/>
          <p:nvPr/>
        </p:nvSpPr>
        <p:spPr>
          <a:xfrm>
            <a:off x="5963331" y="3348289"/>
            <a:ext cx="9444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b="1" dirty="0"/>
              <a:t>1/2000</a:t>
            </a:r>
            <a:endParaRPr lang="LID4096" sz="2000" b="1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381E1B8-FC91-19C6-03F0-9FAFCC39D2D0}"/>
              </a:ext>
            </a:extLst>
          </p:cNvPr>
          <p:cNvSpPr/>
          <p:nvPr/>
        </p:nvSpPr>
        <p:spPr>
          <a:xfrm>
            <a:off x="799256" y="2299017"/>
            <a:ext cx="219631" cy="187403"/>
          </a:xfrm>
          <a:prstGeom prst="ellipse">
            <a:avLst/>
          </a:prstGeom>
          <a:gradFill flip="none" rotWithShape="1">
            <a:gsLst>
              <a:gs pos="0">
                <a:srgbClr val="FF33CC">
                  <a:shade val="30000"/>
                  <a:satMod val="115000"/>
                </a:srgbClr>
              </a:gs>
              <a:gs pos="50000">
                <a:srgbClr val="FF33CC">
                  <a:shade val="67500"/>
                  <a:satMod val="115000"/>
                </a:srgbClr>
              </a:gs>
              <a:gs pos="100000">
                <a:srgbClr val="FF33CC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FC81423E-B13C-1119-1121-E477A8FBDBDA}"/>
              </a:ext>
            </a:extLst>
          </p:cNvPr>
          <p:cNvSpPr/>
          <p:nvPr/>
        </p:nvSpPr>
        <p:spPr>
          <a:xfrm>
            <a:off x="1220077" y="2260724"/>
            <a:ext cx="397317" cy="263990"/>
          </a:xfrm>
          <a:prstGeom prst="rightArrow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CCADC45-3DC5-1C63-B447-9ACAC48C4EEA}"/>
                  </a:ext>
                </a:extLst>
              </p:cNvPr>
              <p:cNvSpPr txBox="1"/>
              <p:nvPr/>
            </p:nvSpPr>
            <p:spPr>
              <a:xfrm>
                <a:off x="564035" y="1987422"/>
                <a:ext cx="3858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sv-SE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acc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CCADC45-3DC5-1C63-B447-9ACAC48C4E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035" y="1987422"/>
                <a:ext cx="385875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743C46B8-D1AC-9EF5-3C48-8128BB78857F}"/>
              </a:ext>
            </a:extLst>
          </p:cNvPr>
          <p:cNvSpPr txBox="1"/>
          <p:nvPr/>
        </p:nvSpPr>
        <p:spPr>
          <a:xfrm>
            <a:off x="2798299" y="3836397"/>
            <a:ext cx="942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/>
              <a:t>Nucleus</a:t>
            </a:r>
            <a:endParaRPr lang="LID4096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192B2E1-FDB6-1B67-4401-495D5BA68F71}"/>
              </a:ext>
            </a:extLst>
          </p:cNvPr>
          <p:cNvSpPr txBox="1"/>
          <p:nvPr/>
        </p:nvSpPr>
        <p:spPr>
          <a:xfrm>
            <a:off x="2538676" y="695318"/>
            <a:ext cx="1462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/>
              <a:t>Typical atom:</a:t>
            </a:r>
            <a:endParaRPr lang="LID4096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FBF0CA1-0C70-9C1A-15D5-980C0C2D8D49}"/>
              </a:ext>
            </a:extLst>
          </p:cNvPr>
          <p:cNvSpPr txBox="1"/>
          <p:nvPr/>
        </p:nvSpPr>
        <p:spPr>
          <a:xfrm>
            <a:off x="8411313" y="2453166"/>
            <a:ext cx="26120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b="1" dirty="0"/>
              <a:t>Antiprotonic atom:</a:t>
            </a:r>
            <a:endParaRPr lang="LID4096" sz="2400" b="1" dirty="0"/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9BC7810B-F6FB-4E9F-8245-03FD800AE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34</a:t>
            </a:fld>
            <a:endParaRPr lang="LID4096"/>
          </a:p>
        </p:txBody>
      </p:sp>
      <p:sp>
        <p:nvSpPr>
          <p:cNvPr id="49" name="Platshållare för innehåll 2">
            <a:extLst>
              <a:ext uri="{FF2B5EF4-FFF2-40B4-BE49-F238E27FC236}">
                <a16:creationId xmlns:a16="http://schemas.microsoft.com/office/drawing/2014/main" id="{86604EC6-6A9D-6642-AC78-C6A2D428B296}"/>
              </a:ext>
            </a:extLst>
          </p:cNvPr>
          <p:cNvSpPr txBox="1">
            <a:spLocks/>
          </p:cNvSpPr>
          <p:nvPr/>
        </p:nvSpPr>
        <p:spPr>
          <a:xfrm>
            <a:off x="8754754" y="4450174"/>
            <a:ext cx="3373638" cy="224317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sv-SE" dirty="0">
                <a:solidFill>
                  <a:schemeClr val="bg2">
                    <a:lumMod val="75000"/>
                  </a:schemeClr>
                </a:solidFill>
              </a:rPr>
              <a:t>Gravity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v-SE" dirty="0">
                <a:solidFill>
                  <a:srgbClr val="00B0F0"/>
                </a:solidFill>
              </a:rPr>
              <a:t>Electromagnetic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v-SE" dirty="0">
                <a:solidFill>
                  <a:srgbClr val="FFC000"/>
                </a:solidFill>
              </a:rPr>
              <a:t>Weak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v-SE" dirty="0">
                <a:solidFill>
                  <a:schemeClr val="accent2">
                    <a:lumMod val="75000"/>
                  </a:schemeClr>
                </a:solidFill>
              </a:rPr>
              <a:t>Strong</a:t>
            </a:r>
          </a:p>
          <a:p>
            <a:pPr>
              <a:buFont typeface="Wingdings" panose="05000000000000000000" pitchFamily="2" charset="2"/>
              <a:buChar char="Ø"/>
            </a:pPr>
            <a:endParaRPr lang="sv-SE" dirty="0"/>
          </a:p>
          <a:p>
            <a:pPr>
              <a:buFont typeface="Wingdings" panose="05000000000000000000" pitchFamily="2" charset="2"/>
              <a:buChar char="Ø"/>
            </a:pPr>
            <a:endParaRPr lang="sv-SE" dirty="0"/>
          </a:p>
          <a:p>
            <a:pPr marL="0" indent="0">
              <a:buFont typeface="Arial" panose="020B0604020202020204" pitchFamily="34" charset="0"/>
              <a:buNone/>
            </a:pPr>
            <a:endParaRPr lang="sv-SE" dirty="0"/>
          </a:p>
          <a:p>
            <a:endParaRPr lang="sv-SE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50" name="Left Brace 49">
            <a:extLst>
              <a:ext uri="{FF2B5EF4-FFF2-40B4-BE49-F238E27FC236}">
                <a16:creationId xmlns:a16="http://schemas.microsoft.com/office/drawing/2014/main" id="{B6E61FDC-A5C6-61D5-A9F2-B091DB0EC6A0}"/>
              </a:ext>
            </a:extLst>
          </p:cNvPr>
          <p:cNvSpPr/>
          <p:nvPr/>
        </p:nvSpPr>
        <p:spPr>
          <a:xfrm>
            <a:off x="8508063" y="5442423"/>
            <a:ext cx="285189" cy="1109561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744B0BEA-3F43-1075-8256-49D98B5EE68B}"/>
                  </a:ext>
                </a:extLst>
              </p:cNvPr>
              <p:cNvSpPr txBox="1"/>
              <p:nvPr/>
            </p:nvSpPr>
            <p:spPr>
              <a:xfrm>
                <a:off x="5336350" y="5735593"/>
                <a:ext cx="304436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800" b="1" dirty="0"/>
                  <a:t>Limited range </a:t>
                </a:r>
                <a14:m>
                  <m:oMath xmlns:m="http://schemas.openxmlformats.org/officeDocument/2006/math">
                    <m:r>
                      <a:rPr lang="en-GB" sz="2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2800" b="1" dirty="0"/>
                  <a:t> </a:t>
                </a:r>
                <a:r>
                  <a:rPr lang="en-GB" sz="2800" b="1" dirty="0" err="1"/>
                  <a:t>fm</a:t>
                </a:r>
                <a:endParaRPr lang="en-SE" sz="2800" b="1" dirty="0"/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744B0BEA-3F43-1075-8256-49D98B5EE6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6350" y="5735593"/>
                <a:ext cx="3044360" cy="523220"/>
              </a:xfrm>
              <a:prstGeom prst="rect">
                <a:avLst/>
              </a:prstGeom>
              <a:blipFill>
                <a:blip r:embed="rId6"/>
                <a:stretch>
                  <a:fillRect l="-4000" t="-11628" r="-3000" b="-32558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TextBox 52">
            <a:extLst>
              <a:ext uri="{FF2B5EF4-FFF2-40B4-BE49-F238E27FC236}">
                <a16:creationId xmlns:a16="http://schemas.microsoft.com/office/drawing/2014/main" id="{BE9E68A3-16F5-B1CB-91B2-63EC2E08B418}"/>
              </a:ext>
            </a:extLst>
          </p:cNvPr>
          <p:cNvSpPr txBox="1"/>
          <p:nvPr/>
        </p:nvSpPr>
        <p:spPr>
          <a:xfrm>
            <a:off x="6231065" y="4560343"/>
            <a:ext cx="21752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/>
              <a:t>Infinite range</a:t>
            </a:r>
            <a:endParaRPr lang="en-SE" sz="2800" b="1" dirty="0"/>
          </a:p>
        </p:txBody>
      </p:sp>
      <p:sp>
        <p:nvSpPr>
          <p:cNvPr id="54" name="Left Brace 53">
            <a:extLst>
              <a:ext uri="{FF2B5EF4-FFF2-40B4-BE49-F238E27FC236}">
                <a16:creationId xmlns:a16="http://schemas.microsoft.com/office/drawing/2014/main" id="{8F109503-B2BC-5721-E251-54FA5688B9F1}"/>
              </a:ext>
            </a:extLst>
          </p:cNvPr>
          <p:cNvSpPr/>
          <p:nvPr/>
        </p:nvSpPr>
        <p:spPr>
          <a:xfrm>
            <a:off x="8500048" y="4469175"/>
            <a:ext cx="275187" cy="848924"/>
          </a:xfrm>
          <a:prstGeom prst="leftBrac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603359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/>
      <p:bldP spid="26" grpId="0" animBg="1"/>
      <p:bldP spid="40" grpId="0" animBg="1"/>
      <p:bldP spid="42" grpId="0" animBg="1"/>
      <p:bldP spid="43" grpId="0"/>
      <p:bldP spid="44" grpId="0"/>
      <p:bldP spid="47" grpId="0"/>
      <p:bldP spid="2" grpId="0" animBg="1"/>
      <p:bldP spid="3" grpId="0" animBg="1"/>
      <p:bldP spid="13" grpId="0"/>
      <p:bldP spid="14" grpId="0" animBg="1"/>
      <p:bldP spid="15" grpId="0" animBg="1"/>
      <p:bldP spid="16" grpId="0"/>
      <p:bldP spid="17" grpId="0"/>
      <p:bldP spid="19" grpId="0"/>
      <p:bldP spid="20" grpId="0"/>
      <p:bldP spid="49" grpId="0"/>
      <p:bldP spid="50" grpId="0" animBg="1"/>
      <p:bldP spid="52" grpId="0"/>
      <p:bldP spid="53" grpId="0"/>
      <p:bldP spid="5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C60272-BB7F-EBC8-C589-81E463260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64446"/>
            <a:ext cx="10515600" cy="1325563"/>
          </a:xfrm>
        </p:spPr>
        <p:txBody>
          <a:bodyPr/>
          <a:lstStyle/>
          <a:p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03EEB-60DB-4C50-8E01-CC8F476630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24946"/>
            <a:ext cx="10515600" cy="4351338"/>
          </a:xfrm>
        </p:spPr>
        <p:txBody>
          <a:bodyPr/>
          <a:lstStyle/>
          <a:p>
            <a:endParaRPr lang="LID4096"/>
          </a:p>
        </p:txBody>
      </p:sp>
      <p:pic>
        <p:nvPicPr>
          <p:cNvPr id="4" name="Picture 3" descr="A picture containing balloon, colorfulness, sky&#10;&#10;Description automatically generated">
            <a:extLst>
              <a:ext uri="{FF2B5EF4-FFF2-40B4-BE49-F238E27FC236}">
                <a16:creationId xmlns:a16="http://schemas.microsoft.com/office/drawing/2014/main" id="{2AFF235C-16A7-A7DA-B291-CFCAB413B2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103"/>
            <a:ext cx="12192000" cy="6879103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7FBD535-E713-BF8B-7172-C5C800E85D3F}"/>
              </a:ext>
            </a:extLst>
          </p:cNvPr>
          <p:cNvCxnSpPr>
            <a:cxnSpLocks/>
          </p:cNvCxnSpPr>
          <p:nvPr/>
        </p:nvCxnSpPr>
        <p:spPr>
          <a:xfrm flipH="1" flipV="1">
            <a:off x="7327370" y="7890481"/>
            <a:ext cx="4093223" cy="168149"/>
          </a:xfrm>
          <a:prstGeom prst="straightConnector1">
            <a:avLst/>
          </a:prstGeom>
          <a:ln w="38100">
            <a:solidFill>
              <a:schemeClr val="tx1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C3CE19C-EA39-5CD6-E6FA-82760E5B51D1}"/>
              </a:ext>
            </a:extLst>
          </p:cNvPr>
          <p:cNvCxnSpPr>
            <a:cxnSpLocks/>
          </p:cNvCxnSpPr>
          <p:nvPr/>
        </p:nvCxnSpPr>
        <p:spPr>
          <a:xfrm flipH="1" flipV="1">
            <a:off x="11742318" y="7686457"/>
            <a:ext cx="3669548" cy="131837"/>
          </a:xfrm>
          <a:prstGeom prst="straightConnector1">
            <a:avLst/>
          </a:prstGeom>
          <a:ln w="19050">
            <a:solidFill>
              <a:schemeClr val="tx1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7DFDBBB-9F0B-7666-B699-16547FF580B7}"/>
                  </a:ext>
                </a:extLst>
              </p:cNvPr>
              <p:cNvSpPr txBox="1"/>
              <p:nvPr/>
            </p:nvSpPr>
            <p:spPr>
              <a:xfrm>
                <a:off x="4153931" y="4655270"/>
                <a:ext cx="945463" cy="75271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</m:oMath>
                  </m:oMathPara>
                </a14:m>
                <a:endParaRPr lang="en-SE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7DFDBBB-9F0B-7666-B699-16547FF580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3931" y="4655270"/>
                <a:ext cx="945463" cy="75271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7B5458B-6596-74D0-BAB1-B32F22DA704D}"/>
              </a:ext>
            </a:extLst>
          </p:cNvPr>
          <p:cNvCxnSpPr/>
          <p:nvPr/>
        </p:nvCxnSpPr>
        <p:spPr>
          <a:xfrm flipH="1" flipV="1">
            <a:off x="4826000" y="4937866"/>
            <a:ext cx="2959100" cy="9376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D2B510B-DD48-3303-48CB-BE5F586FA7B5}"/>
              </a:ext>
            </a:extLst>
          </p:cNvPr>
          <p:cNvCxnSpPr>
            <a:cxnSpLocks/>
          </p:cNvCxnSpPr>
          <p:nvPr/>
        </p:nvCxnSpPr>
        <p:spPr>
          <a:xfrm flipH="1" flipV="1">
            <a:off x="7785100" y="5031626"/>
            <a:ext cx="2514600" cy="120709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759EDF7-2053-EF8E-09DA-D3E7B9FE1000}"/>
              </a:ext>
            </a:extLst>
          </p:cNvPr>
          <p:cNvCxnSpPr>
            <a:cxnSpLocks/>
          </p:cNvCxnSpPr>
          <p:nvPr/>
        </p:nvCxnSpPr>
        <p:spPr>
          <a:xfrm flipH="1" flipV="1">
            <a:off x="10306050" y="5152335"/>
            <a:ext cx="2095500" cy="101532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1F28631-79E6-8DCA-5767-0195AB203741}"/>
              </a:ext>
            </a:extLst>
          </p:cNvPr>
          <p:cNvSpPr txBox="1"/>
          <p:nvPr/>
        </p:nvSpPr>
        <p:spPr>
          <a:xfrm>
            <a:off x="605345" y="-20685"/>
            <a:ext cx="107484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+mj-lt"/>
              </a:rPr>
              <a:t>Laboratory for testing extreme physics </a:t>
            </a:r>
            <a:endParaRPr lang="LID4096" sz="5400" b="1" dirty="0"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0BB3F8C-C3EB-2A68-695C-B09FC11C3576}"/>
              </a:ext>
            </a:extLst>
          </p:cNvPr>
          <p:cNvSpPr txBox="1"/>
          <p:nvPr/>
        </p:nvSpPr>
        <p:spPr>
          <a:xfrm>
            <a:off x="1684485" y="1157631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3200" b="1" dirty="0">
                <a:solidFill>
                  <a:srgbClr val="FF0000"/>
                </a:solidFill>
              </a:rPr>
              <a:t>Electric field: </a:t>
            </a:r>
            <a:r>
              <a:rPr lang="sv-SE" sz="32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~10</a:t>
            </a:r>
            <a:r>
              <a:rPr lang="sv-SE" sz="3200" b="1" baseline="30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</a:t>
            </a:r>
            <a:r>
              <a:rPr lang="sv-SE" sz="3200" b="1" dirty="0">
                <a:solidFill>
                  <a:srgbClr val="FF0000"/>
                </a:solidFill>
              </a:rPr>
              <a:t> V/m</a:t>
            </a:r>
            <a:endParaRPr lang="LID4096" sz="3200" b="1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E568879-875A-3194-8184-8DCCE1F44370}"/>
              </a:ext>
            </a:extLst>
          </p:cNvPr>
          <p:cNvSpPr txBox="1"/>
          <p:nvPr/>
        </p:nvSpPr>
        <p:spPr>
          <a:xfrm>
            <a:off x="6732492" y="1157631"/>
            <a:ext cx="42358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3200" b="1" dirty="0">
                <a:solidFill>
                  <a:schemeClr val="accent1"/>
                </a:solidFill>
              </a:rPr>
              <a:t>Magnetic field:</a:t>
            </a:r>
            <a:r>
              <a:rPr lang="sv-SE" sz="3200" b="1" dirty="0">
                <a:solidFill>
                  <a:srgbClr val="00B0F0"/>
                </a:solidFill>
              </a:rPr>
              <a:t> </a:t>
            </a:r>
            <a:r>
              <a:rPr lang="sv-SE" sz="32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~10</a:t>
            </a:r>
            <a:r>
              <a:rPr lang="sv-SE" sz="3200" b="1" baseline="30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 </a:t>
            </a:r>
            <a:r>
              <a:rPr lang="sv-SE" sz="32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sv-SE" sz="3200" b="1" dirty="0">
                <a:solidFill>
                  <a:srgbClr val="0070C0"/>
                </a:solidFill>
              </a:rPr>
              <a:t>    </a:t>
            </a:r>
            <a:endParaRPr lang="LID4096" sz="3200" b="1" dirty="0">
              <a:solidFill>
                <a:srgbClr val="0070C0"/>
              </a:solidFill>
            </a:endParaRPr>
          </a:p>
        </p:txBody>
      </p:sp>
      <p:sp>
        <p:nvSpPr>
          <p:cNvPr id="8" name="Slide Number Placeholder 44">
            <a:extLst>
              <a:ext uri="{FF2B5EF4-FFF2-40B4-BE49-F238E27FC236}">
                <a16:creationId xmlns:a16="http://schemas.microsoft.com/office/drawing/2014/main" id="{789BA144-29F2-1CFF-7E81-03F3AAC4BE1A}"/>
              </a:ext>
            </a:extLst>
          </p:cNvPr>
          <p:cNvSpPr txBox="1">
            <a:spLocks/>
          </p:cNvSpPr>
          <p:nvPr/>
        </p:nvSpPr>
        <p:spPr>
          <a:xfrm>
            <a:off x="9272080" y="637793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LID4096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67558A-FF61-4234-9705-D2FDAD19235C}" type="slidenum">
              <a:rPr lang="LID4096" sz="3200" smtClean="0"/>
              <a:pPr/>
              <a:t>35</a:t>
            </a:fld>
            <a:endParaRPr lang="LID4096" sz="3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044EBE3-C5DB-7511-7283-00D45C79F2B0}"/>
              </a:ext>
            </a:extLst>
          </p:cNvPr>
          <p:cNvSpPr txBox="1"/>
          <p:nvPr/>
        </p:nvSpPr>
        <p:spPr>
          <a:xfrm>
            <a:off x="1616605" y="1864247"/>
            <a:ext cx="90993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3200" b="1" dirty="0"/>
              <a:t>Sensitive tool for studying the surface of the nucleus</a:t>
            </a:r>
            <a:endParaRPr lang="LID4096" sz="3200" b="1" dirty="0"/>
          </a:p>
        </p:txBody>
      </p:sp>
    </p:spTree>
    <p:extLst>
      <p:ext uri="{BB962C8B-B14F-4D97-AF65-F5344CB8AC3E}">
        <p14:creationId xmlns:p14="http://schemas.microsoft.com/office/powerpoint/2010/main" val="1264653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1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052037-835F-B343-DF46-4762E96C87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Higgsfield.jpg">
            <a:extLst>
              <a:ext uri="{FF2B5EF4-FFF2-40B4-BE49-F238E27FC236}">
                <a16:creationId xmlns:a16="http://schemas.microsoft.com/office/drawing/2014/main" id="{E8EC42AE-2FF3-7B46-26F9-AEC04F3E825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133" r="4429"/>
          <a:stretch/>
        </p:blipFill>
        <p:spPr bwMode="auto">
          <a:xfrm>
            <a:off x="-57875" y="-211174"/>
            <a:ext cx="12579208" cy="7116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A purple and yellow swirly circle&#10;&#10;AI-generated content may be incorrect.">
            <a:extLst>
              <a:ext uri="{FF2B5EF4-FFF2-40B4-BE49-F238E27FC236}">
                <a16:creationId xmlns:a16="http://schemas.microsoft.com/office/drawing/2014/main" id="{6671B7A5-6DFE-0718-5FDF-63DE3A70AD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" t="-2133" r="-533" b="2133"/>
          <a:stretch/>
        </p:blipFill>
        <p:spPr>
          <a:xfrm>
            <a:off x="0" y="3843166"/>
            <a:ext cx="3162827" cy="31628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D4C159C-67B3-8FC7-F892-3003F2D7F6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4317" y="3891205"/>
            <a:ext cx="4177016" cy="29667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583ED829-D9C9-538C-064A-9C422ED4F761}"/>
              </a:ext>
            </a:extLst>
          </p:cNvPr>
          <p:cNvGrpSpPr/>
          <p:nvPr/>
        </p:nvGrpSpPr>
        <p:grpSpPr>
          <a:xfrm>
            <a:off x="694336" y="270846"/>
            <a:ext cx="2818684" cy="1619038"/>
            <a:chOff x="6544150" y="4929944"/>
            <a:chExt cx="2764798" cy="1517936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6791943-792C-C5EB-5C7E-BF4B4702B822}"/>
                </a:ext>
              </a:extLst>
            </p:cNvPr>
            <p:cNvSpPr txBox="1"/>
            <p:nvPr/>
          </p:nvSpPr>
          <p:spPr>
            <a:xfrm>
              <a:off x="8938334" y="6078548"/>
              <a:ext cx="3706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e-</a:t>
              </a:r>
              <a:endParaRPr lang="LID4096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EDFE052-0C10-27EC-C971-B2446AC56701}"/>
                </a:ext>
              </a:extLst>
            </p:cNvPr>
            <p:cNvSpPr txBox="1"/>
            <p:nvPr/>
          </p:nvSpPr>
          <p:spPr>
            <a:xfrm>
              <a:off x="6544150" y="4929944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p-</a:t>
              </a:r>
              <a:endParaRPr lang="LID4096" dirty="0">
                <a:solidFill>
                  <a:schemeClr val="bg1"/>
                </a:solidFill>
              </a:endParaRPr>
            </a:p>
          </p:txBody>
        </p:sp>
      </p:grpSp>
      <p:pic>
        <p:nvPicPr>
          <p:cNvPr id="6" name="Picture 5" descr="A long shot of a machine&#10;&#10;AI-generated content may be incorrect.">
            <a:extLst>
              <a:ext uri="{FF2B5EF4-FFF2-40B4-BE49-F238E27FC236}">
                <a16:creationId xmlns:a16="http://schemas.microsoft.com/office/drawing/2014/main" id="{2B398BFD-02A2-36B6-6F6D-3BD3AD8A6C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" r="25883"/>
          <a:stretch/>
        </p:blipFill>
        <p:spPr>
          <a:xfrm>
            <a:off x="0" y="-130402"/>
            <a:ext cx="3664172" cy="32527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ACC11055-7EF7-52C7-AB89-E691EE179232}"/>
              </a:ext>
            </a:extLst>
          </p:cNvPr>
          <p:cNvSpPr txBox="1">
            <a:spLocks/>
          </p:cNvSpPr>
          <p:nvPr/>
        </p:nvSpPr>
        <p:spPr>
          <a:xfrm>
            <a:off x="3271929" y="2715663"/>
            <a:ext cx="5715187" cy="3276600"/>
          </a:xfrm>
          <a:prstGeom prst="rect">
            <a:avLst/>
          </a:prstGeom>
        </p:spPr>
        <p:txBody>
          <a:bodyPr anchor="t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sv-SE" sz="8000" b="1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Questions</a:t>
            </a:r>
            <a:r>
              <a:rPr lang="en-SE" sz="8000" b="1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?</a:t>
            </a:r>
          </a:p>
        </p:txBody>
      </p:sp>
      <p:pic>
        <p:nvPicPr>
          <p:cNvPr id="15" name="Bildobjekt 4" descr="En bild som visar karta&#10;&#10;Automatiskt genererad beskrivning">
            <a:extLst>
              <a:ext uri="{FF2B5EF4-FFF2-40B4-BE49-F238E27FC236}">
                <a16:creationId xmlns:a16="http://schemas.microsoft.com/office/drawing/2014/main" id="{128BDBF2-4513-B10C-CB66-8BAABB273E0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1648" y="-176698"/>
            <a:ext cx="4774928" cy="3143493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79170802-CF3C-4285-6592-720EA1011DB8}"/>
              </a:ext>
            </a:extLst>
          </p:cNvPr>
          <p:cNvSpPr txBox="1">
            <a:spLocks/>
          </p:cNvSpPr>
          <p:nvPr/>
        </p:nvSpPr>
        <p:spPr>
          <a:xfrm>
            <a:off x="941387" y="-123435"/>
            <a:ext cx="10933496" cy="12495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b="1" dirty="0">
                <a:solidFill>
                  <a:schemeClr val="bg1"/>
                </a:solidFill>
                <a:latin typeface="Amasis MT Pro" panose="02040504050005020304" pitchFamily="18" charset="0"/>
              </a:rPr>
              <a:t>Thank you for your attention</a:t>
            </a:r>
            <a:endParaRPr lang="en-GB" sz="6000" b="1" dirty="0">
              <a:solidFill>
                <a:schemeClr val="bg1"/>
              </a:solidFill>
              <a:latin typeface="Amasis MT Pro" panose="02040504050005020304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7DDD0EB-7F7A-EB73-2E56-A7375CB0FC75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4219" t="41062" r="23086" b="14619"/>
          <a:stretch/>
        </p:blipFill>
        <p:spPr>
          <a:xfrm>
            <a:off x="3686293" y="4429852"/>
            <a:ext cx="3957655" cy="2475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530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DE3680C0-0F17-EF63-FB84-03AF90269419}"/>
              </a:ext>
            </a:extLst>
          </p:cNvPr>
          <p:cNvSpPr txBox="1">
            <a:spLocks/>
          </p:cNvSpPr>
          <p:nvPr/>
        </p:nvSpPr>
        <p:spPr>
          <a:xfrm>
            <a:off x="3178755" y="-19607"/>
            <a:ext cx="10896421" cy="1080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b="1" dirty="0"/>
              <a:t>In the near future...</a:t>
            </a:r>
            <a:endParaRPr lang="LID4096" sz="6000" b="1" dirty="0">
              <a:latin typeface="Amasis MT Pro" panose="020405040500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97C5C6D-7E5A-4158-0945-93C963CEA3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796659">
            <a:off x="210740" y="2793292"/>
            <a:ext cx="3496235" cy="12657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EFF16A2-0788-3E0A-EE60-3C2294E34B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5560">
            <a:off x="7137970" y="3466996"/>
            <a:ext cx="4987068" cy="1246767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29F04836-6BFF-421C-8249-06CC01A400C2}"/>
              </a:ext>
            </a:extLst>
          </p:cNvPr>
          <p:cNvGrpSpPr/>
          <p:nvPr/>
        </p:nvGrpSpPr>
        <p:grpSpPr>
          <a:xfrm>
            <a:off x="423725" y="4338125"/>
            <a:ext cx="11608067" cy="2478505"/>
            <a:chOff x="279457" y="2966426"/>
            <a:chExt cx="11608067" cy="2478505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D2467456-47AB-2AFD-E055-2CAB221D3DCA}"/>
                </a:ext>
              </a:extLst>
            </p:cNvPr>
            <p:cNvSpPr/>
            <p:nvPr/>
          </p:nvSpPr>
          <p:spPr>
            <a:xfrm>
              <a:off x="279457" y="2966426"/>
              <a:ext cx="11608067" cy="247850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07E79A96-99A1-3059-D596-5D13FA1593E3}"/>
                </a:ext>
              </a:extLst>
            </p:cNvPr>
            <p:cNvGrpSpPr/>
            <p:nvPr/>
          </p:nvGrpSpPr>
          <p:grpSpPr>
            <a:xfrm>
              <a:off x="5591678" y="3692803"/>
              <a:ext cx="855288" cy="765766"/>
              <a:chOff x="8249442" y="3321898"/>
              <a:chExt cx="1290418" cy="1210814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0B98E127-6C63-FA24-CFFD-70C3484189C0}"/>
                  </a:ext>
                </a:extLst>
              </p:cNvPr>
              <p:cNvSpPr/>
              <p:nvPr/>
            </p:nvSpPr>
            <p:spPr>
              <a:xfrm>
                <a:off x="8249442" y="3641829"/>
                <a:ext cx="758952" cy="758951"/>
              </a:xfrm>
              <a:prstGeom prst="ellipse">
                <a:avLst/>
              </a:prstGeom>
              <a:solidFill>
                <a:srgbClr val="F321C6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A7B64E89-8684-265E-4115-4737FAD877BC}"/>
                  </a:ext>
                </a:extLst>
              </p:cNvPr>
              <p:cNvSpPr/>
              <p:nvPr/>
            </p:nvSpPr>
            <p:spPr>
              <a:xfrm>
                <a:off x="8780908" y="3773760"/>
                <a:ext cx="758952" cy="758952"/>
              </a:xfrm>
              <a:prstGeom prst="ellipse">
                <a:avLst/>
              </a:prstGeom>
              <a:solidFill>
                <a:srgbClr val="F321C6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CBE38C69-E208-4506-A7B2-76C6E9AE3D75}"/>
                  </a:ext>
                </a:extLst>
              </p:cNvPr>
              <p:cNvSpPr/>
              <p:nvPr/>
            </p:nvSpPr>
            <p:spPr>
              <a:xfrm>
                <a:off x="8515174" y="3321898"/>
                <a:ext cx="758952" cy="7589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2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tx2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tx2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</p:grpSp>
        <p:sp>
          <p:nvSpPr>
            <p:cNvPr id="42" name="Star: 5 Points 41">
              <a:extLst>
                <a:ext uri="{FF2B5EF4-FFF2-40B4-BE49-F238E27FC236}">
                  <a16:creationId xmlns:a16="http://schemas.microsoft.com/office/drawing/2014/main" id="{7293AFCC-8574-3109-FBC5-F8309FB09CD0}"/>
                </a:ext>
              </a:extLst>
            </p:cNvPr>
            <p:cNvSpPr/>
            <p:nvPr/>
          </p:nvSpPr>
          <p:spPr>
            <a:xfrm rot="4875891">
              <a:off x="9361984" y="2987087"/>
              <a:ext cx="1298425" cy="2296096"/>
            </a:xfrm>
            <a:prstGeom prst="star5">
              <a:avLst/>
            </a:prstGeom>
            <a:solidFill>
              <a:schemeClr val="accent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004BE150-7C53-406B-256E-6D554D8B5C6B}"/>
                </a:ext>
              </a:extLst>
            </p:cNvPr>
            <p:cNvCxnSpPr/>
            <p:nvPr/>
          </p:nvCxnSpPr>
          <p:spPr>
            <a:xfrm>
              <a:off x="4416945" y="4161456"/>
              <a:ext cx="849086" cy="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2541D484-0968-223B-46EE-090E0924DA1D}"/>
                </a:ext>
              </a:extLst>
            </p:cNvPr>
            <p:cNvGrpSpPr/>
            <p:nvPr/>
          </p:nvGrpSpPr>
          <p:grpSpPr>
            <a:xfrm>
              <a:off x="1752931" y="3752252"/>
              <a:ext cx="679161" cy="765766"/>
              <a:chOff x="8515174" y="3321898"/>
              <a:chExt cx="1024686" cy="1210814"/>
            </a:xfrm>
          </p:grpSpPr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471DD244-AA4A-98CC-298B-2A07E9A9B0FA}"/>
                  </a:ext>
                </a:extLst>
              </p:cNvPr>
              <p:cNvSpPr/>
              <p:nvPr/>
            </p:nvSpPr>
            <p:spPr>
              <a:xfrm>
                <a:off x="8780908" y="3773760"/>
                <a:ext cx="758952" cy="758952"/>
              </a:xfrm>
              <a:prstGeom prst="ellipse">
                <a:avLst/>
              </a:prstGeom>
              <a:solidFill>
                <a:srgbClr val="F321C6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08CAA5B2-F8D0-04EE-B7BE-AE5DF1D01BC8}"/>
                  </a:ext>
                </a:extLst>
              </p:cNvPr>
              <p:cNvSpPr/>
              <p:nvPr/>
            </p:nvSpPr>
            <p:spPr>
              <a:xfrm>
                <a:off x="8515174" y="3321898"/>
                <a:ext cx="758952" cy="7589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2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tx2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tx2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1DE17AA6-9853-DB9B-31EF-C5D3D825D05C}"/>
                </a:ext>
              </a:extLst>
            </p:cNvPr>
            <p:cNvGrpSpPr/>
            <p:nvPr/>
          </p:nvGrpSpPr>
          <p:grpSpPr>
            <a:xfrm>
              <a:off x="3420239" y="3778573"/>
              <a:ext cx="679161" cy="765766"/>
              <a:chOff x="8515174" y="3321898"/>
              <a:chExt cx="1024686" cy="1210814"/>
            </a:xfrm>
          </p:grpSpPr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91F5BBE9-DADA-AEF7-31C6-57A7A64C27E5}"/>
                  </a:ext>
                </a:extLst>
              </p:cNvPr>
              <p:cNvSpPr/>
              <p:nvPr/>
            </p:nvSpPr>
            <p:spPr>
              <a:xfrm>
                <a:off x="8780908" y="3773760"/>
                <a:ext cx="758952" cy="758952"/>
              </a:xfrm>
              <a:prstGeom prst="ellipse">
                <a:avLst/>
              </a:prstGeom>
              <a:solidFill>
                <a:srgbClr val="F321C6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A1C65AC9-85F3-F8DC-8DDC-2A3011905418}"/>
                  </a:ext>
                </a:extLst>
              </p:cNvPr>
              <p:cNvSpPr/>
              <p:nvPr/>
            </p:nvSpPr>
            <p:spPr>
              <a:xfrm>
                <a:off x="8515174" y="3321898"/>
                <a:ext cx="758952" cy="7589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2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tx2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tx2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195E0CA6-C62C-6C90-0835-7F8559264750}"/>
                </a:ext>
              </a:extLst>
            </p:cNvPr>
            <p:cNvSpPr txBox="1"/>
            <p:nvPr/>
          </p:nvSpPr>
          <p:spPr>
            <a:xfrm>
              <a:off x="2764334" y="3838290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3600" dirty="0"/>
                <a:t>+</a:t>
              </a:r>
              <a:endParaRPr lang="LID4096" sz="36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541AB153-FAAB-4F13-9DD6-1414BBF70AD0}"/>
                    </a:ext>
                  </a:extLst>
                </p:cNvPr>
                <p:cNvSpPr txBox="1"/>
                <p:nvPr/>
              </p:nvSpPr>
              <p:spPr>
                <a:xfrm>
                  <a:off x="1812896" y="4601342"/>
                  <a:ext cx="928489" cy="52322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sv-SE" sz="2800" b="0" baseline="30000" dirty="0"/>
                    <a:t>2</a:t>
                  </a:r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sv-SE" sz="2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sv-SE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</m:oMath>
                  </a14:m>
                  <a:endParaRPr lang="LID4096" sz="2800" dirty="0"/>
                </a:p>
              </p:txBody>
            </p:sp>
          </mc:Choice>
          <mc:Fallback xmlns="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541AB153-FAAB-4F13-9DD6-1414BBF70AD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12896" y="4601342"/>
                  <a:ext cx="928489" cy="523220"/>
                </a:xfrm>
                <a:prstGeom prst="rect">
                  <a:avLst/>
                </a:prstGeom>
                <a:blipFill>
                  <a:blip r:embed="rId4"/>
                  <a:stretch>
                    <a:fillRect l="-5921" t="-5882"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4B708787-0891-4700-37C9-3A89E04DFA99}"/>
                </a:ext>
              </a:extLst>
            </p:cNvPr>
            <p:cNvSpPr/>
            <p:nvPr/>
          </p:nvSpPr>
          <p:spPr>
            <a:xfrm>
              <a:off x="7684455" y="3838290"/>
              <a:ext cx="503033" cy="479991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416B8110-22FF-C76F-3723-FB9931FD373B}"/>
                </a:ext>
              </a:extLst>
            </p:cNvPr>
            <p:cNvSpPr txBox="1"/>
            <p:nvPr/>
          </p:nvSpPr>
          <p:spPr>
            <a:xfrm>
              <a:off x="6875105" y="3755119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3600" dirty="0"/>
                <a:t>+</a:t>
              </a:r>
              <a:endParaRPr lang="LID4096" sz="36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4A93B252-CBBF-3272-55E4-624BDDE66804}"/>
                    </a:ext>
                  </a:extLst>
                </p:cNvPr>
                <p:cNvSpPr txBox="1"/>
                <p:nvPr/>
              </p:nvSpPr>
              <p:spPr>
                <a:xfrm>
                  <a:off x="7644217" y="4458569"/>
                  <a:ext cx="646023" cy="52322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US" sz="2800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sv-SE" sz="2800" b="0" i="1" dirty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oMath>
                    </m:oMathPara>
                  </a14:m>
                  <a:endParaRPr lang="LID4096" sz="2800" dirty="0"/>
                </a:p>
              </p:txBody>
            </p:sp>
          </mc:Choice>
          <mc:Fallback xmlns="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4A93B252-CBBF-3272-55E4-624BDDE6680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44217" y="4458569"/>
                  <a:ext cx="646023" cy="52322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F5EC484A-7E12-523A-3061-71F96853006C}"/>
                </a:ext>
              </a:extLst>
            </p:cNvPr>
            <p:cNvSpPr txBox="1"/>
            <p:nvPr/>
          </p:nvSpPr>
          <p:spPr>
            <a:xfrm>
              <a:off x="8570924" y="3750634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3600" dirty="0"/>
                <a:t>+</a:t>
              </a:r>
              <a:endParaRPr lang="LID4096" sz="3600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1F11C7A-E3C3-A20E-D8DB-24B36F9AEB26}"/>
                </a:ext>
              </a:extLst>
            </p:cNvPr>
            <p:cNvSpPr txBox="1"/>
            <p:nvPr/>
          </p:nvSpPr>
          <p:spPr>
            <a:xfrm>
              <a:off x="9513640" y="3976790"/>
              <a:ext cx="23034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Energy</a:t>
              </a:r>
              <a:endParaRPr lang="LID4096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BFBB6657-C050-9418-6A33-640307D30BF1}"/>
                    </a:ext>
                  </a:extLst>
                </p:cNvPr>
                <p:cNvSpPr txBox="1"/>
                <p:nvPr/>
              </p:nvSpPr>
              <p:spPr>
                <a:xfrm>
                  <a:off x="3528210" y="4601342"/>
                  <a:ext cx="928489" cy="52322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sv-SE" sz="2800" b="0" baseline="30000" dirty="0"/>
                    <a:t>2</a:t>
                  </a:r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sv-SE" sz="2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sv-SE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</m:oMath>
                  </a14:m>
                  <a:endParaRPr lang="LID4096" sz="2800" dirty="0"/>
                </a:p>
              </p:txBody>
            </p:sp>
          </mc:Choice>
          <mc:Fallback xmlns="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BFBB6657-C050-9418-6A33-640307D30BF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28210" y="4601342"/>
                  <a:ext cx="928489" cy="523220"/>
                </a:xfrm>
                <a:prstGeom prst="rect">
                  <a:avLst/>
                </a:prstGeom>
                <a:blipFill>
                  <a:blip r:embed="rId6"/>
                  <a:stretch>
                    <a:fillRect l="-5921" t="-5882"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27CE4675-FC75-4CE6-92CF-39A4A129BAF0}"/>
                    </a:ext>
                  </a:extLst>
                </p:cNvPr>
                <p:cNvSpPr txBox="1"/>
                <p:nvPr/>
              </p:nvSpPr>
              <p:spPr>
                <a:xfrm>
                  <a:off x="5688795" y="4575430"/>
                  <a:ext cx="928489" cy="52322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sv-SE" sz="2800" b="0" baseline="30000" dirty="0"/>
                    <a:t>3</a:t>
                  </a:r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sv-SE" sz="2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sv-SE" sz="2800" b="0" i="1" smtClean="0">
                              <a:latin typeface="Cambria Math" panose="02040503050406030204" pitchFamily="18" charset="0"/>
                            </a:rPr>
                            <m:t>𝐻𝑒</m:t>
                          </m:r>
                        </m:e>
                      </m:acc>
                    </m:oMath>
                  </a14:m>
                  <a:endParaRPr lang="LID4096" sz="2800" dirty="0"/>
                </a:p>
              </p:txBody>
            </p:sp>
          </mc:Choice>
          <mc:Fallback xmlns="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27CE4675-FC75-4CE6-92CF-39A4A129BAF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88795" y="4575430"/>
                  <a:ext cx="928489" cy="523220"/>
                </a:xfrm>
                <a:prstGeom prst="rect">
                  <a:avLst/>
                </a:prstGeom>
                <a:blipFill>
                  <a:blip r:embed="rId7"/>
                  <a:stretch>
                    <a:fillRect l="-5921" t="-4651"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9855E94-AA59-DFB4-DC82-887FE137D350}"/>
              </a:ext>
            </a:extLst>
          </p:cNvPr>
          <p:cNvGrpSpPr/>
          <p:nvPr/>
        </p:nvGrpSpPr>
        <p:grpSpPr>
          <a:xfrm>
            <a:off x="10481425" y="643451"/>
            <a:ext cx="1397916" cy="1539712"/>
            <a:chOff x="8515174" y="3321898"/>
            <a:chExt cx="1024686" cy="1210814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DB465CE-43BF-1981-4BCB-B168D14C612D}"/>
                </a:ext>
              </a:extLst>
            </p:cNvPr>
            <p:cNvSpPr/>
            <p:nvPr/>
          </p:nvSpPr>
          <p:spPr>
            <a:xfrm>
              <a:off x="8780908" y="3773760"/>
              <a:ext cx="758952" cy="758952"/>
            </a:xfrm>
            <a:prstGeom prst="ellipse">
              <a:avLst/>
            </a:prstGeom>
            <a:solidFill>
              <a:srgbClr val="F321C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CEDC8D03-4254-157A-6BCE-4630196AEA1F}"/>
                </a:ext>
              </a:extLst>
            </p:cNvPr>
            <p:cNvSpPr/>
            <p:nvPr/>
          </p:nvSpPr>
          <p:spPr>
            <a:xfrm>
              <a:off x="8515174" y="3321898"/>
              <a:ext cx="758952" cy="758952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C1FC9B5-2C97-3DD1-A182-831B1F98F061}"/>
                  </a:ext>
                </a:extLst>
              </p:cNvPr>
              <p:cNvSpPr txBox="1"/>
              <p:nvPr/>
            </p:nvSpPr>
            <p:spPr>
              <a:xfrm>
                <a:off x="11119743" y="1471019"/>
                <a:ext cx="653747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</m:oMath>
                  </m:oMathPara>
                </a14:m>
                <a:endParaRPr lang="en-SE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C1FC9B5-2C97-3DD1-A182-831B1F98F0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19743" y="1471019"/>
                <a:ext cx="653747" cy="58477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5AF668E-5657-B8E1-04CF-D3E15AE61524}"/>
                  </a:ext>
                </a:extLst>
              </p:cNvPr>
              <p:cNvSpPr txBox="1"/>
              <p:nvPr/>
            </p:nvSpPr>
            <p:spPr>
              <a:xfrm>
                <a:off x="10673794" y="814620"/>
                <a:ext cx="653747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sv-SE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</m:oMath>
                  </m:oMathPara>
                </a14:m>
                <a:endParaRPr lang="en-SE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5AF668E-5657-B8E1-04CF-D3E15AE615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73794" y="814620"/>
                <a:ext cx="653747" cy="58477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" name="TextBox 61">
            <a:extLst>
              <a:ext uri="{FF2B5EF4-FFF2-40B4-BE49-F238E27FC236}">
                <a16:creationId xmlns:a16="http://schemas.microsoft.com/office/drawing/2014/main" id="{8A889562-5FF6-B950-76E9-E1984E008C56}"/>
              </a:ext>
            </a:extLst>
          </p:cNvPr>
          <p:cNvSpPr txBox="1"/>
          <p:nvPr/>
        </p:nvSpPr>
        <p:spPr>
          <a:xfrm>
            <a:off x="294277" y="1224478"/>
            <a:ext cx="515128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6000" i="1" dirty="0"/>
              <a:t>Anti-molecules?</a:t>
            </a:r>
            <a:endParaRPr lang="en-SE" sz="6000" i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33224E-0138-3D5D-A475-DE3335675C13}"/>
              </a:ext>
            </a:extLst>
          </p:cNvPr>
          <p:cNvSpPr txBox="1"/>
          <p:nvPr/>
        </p:nvSpPr>
        <p:spPr>
          <a:xfrm>
            <a:off x="4985756" y="2167358"/>
            <a:ext cx="724756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6000" i="1" dirty="0"/>
              <a:t>Anti-deuteron factory?</a:t>
            </a:r>
            <a:endParaRPr lang="en-SE" sz="6000" i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6A20A8-066C-986C-99DC-3DBFF99F03CF}"/>
              </a:ext>
            </a:extLst>
          </p:cNvPr>
          <p:cNvSpPr txBox="1"/>
          <p:nvPr/>
        </p:nvSpPr>
        <p:spPr>
          <a:xfrm>
            <a:off x="2930575" y="3331489"/>
            <a:ext cx="625389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6000" i="1" dirty="0"/>
              <a:t>Anti-matter fusion?</a:t>
            </a:r>
            <a:endParaRPr lang="en-SE" sz="6000" i="1" dirty="0"/>
          </a:p>
        </p:txBody>
      </p:sp>
    </p:spTree>
    <p:extLst>
      <p:ext uri="{BB962C8B-B14F-4D97-AF65-F5344CB8AC3E}">
        <p14:creationId xmlns:p14="http://schemas.microsoft.com/office/powerpoint/2010/main" val="3486424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/>
      <p:bldP spid="62" grpId="0"/>
      <p:bldP spid="2" grpId="0"/>
      <p:bldP spid="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6A9E08-D7DE-1D03-6CB6-74BE8C96FE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5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78665AE4-E083-86C4-AE88-4405B079AC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halkSketch trans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491914" y="572109"/>
            <a:ext cx="10406563" cy="5969156"/>
          </a:xfrm>
          <a:prstGeom prst="rect">
            <a:avLst/>
          </a:prstGeom>
          <a:effectLst>
            <a:innerShdw blurRad="63500" dist="50800" dir="16200000">
              <a:srgbClr val="7030A0">
                <a:alpha val="50000"/>
              </a:srgbClr>
            </a:innerShdw>
          </a:effectLst>
        </p:spPr>
      </p:pic>
      <p:sp>
        <p:nvSpPr>
          <p:cNvPr id="13" name="textruta 5">
            <a:extLst>
              <a:ext uri="{FF2B5EF4-FFF2-40B4-BE49-F238E27FC236}">
                <a16:creationId xmlns:a16="http://schemas.microsoft.com/office/drawing/2014/main" id="{A5C69787-E2D0-89BF-BF8F-E43FB20E077E}"/>
              </a:ext>
            </a:extLst>
          </p:cNvPr>
          <p:cNvSpPr txBox="1"/>
          <p:nvPr/>
        </p:nvSpPr>
        <p:spPr>
          <a:xfrm>
            <a:off x="2038171" y="33436"/>
            <a:ext cx="93140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4400" b="1" dirty="0">
                <a:solidFill>
                  <a:srgbClr val="FF0000"/>
                </a:solidFill>
                <a:latin typeface="Amasis MT Pro" panose="02040504050005020304" pitchFamily="18" charset="0"/>
              </a:rPr>
              <a:t>Anti- </a:t>
            </a:r>
            <a:r>
              <a:rPr lang="sv-SE" sz="4400" b="1" dirty="0">
                <a:latin typeface="Amasis MT Pro" panose="02040504050005020304" pitchFamily="18" charset="0"/>
              </a:rPr>
              <a:t>elements in our universe?</a:t>
            </a:r>
            <a:endParaRPr lang="en-US" sz="4400" b="1" dirty="0">
              <a:latin typeface="Amasis MT Pro" panose="02040504050005020304" pitchFamily="18" charset="0"/>
            </a:endParaRPr>
          </a:p>
        </p:txBody>
      </p:sp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4BD42161-7F06-0A3C-71B5-C1B548E52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32988" y="5684591"/>
            <a:ext cx="2743200" cy="365125"/>
          </a:xfrm>
        </p:spPr>
        <p:txBody>
          <a:bodyPr/>
          <a:lstStyle/>
          <a:p>
            <a:fld id="{B00FEB67-25E5-478A-8F1B-E5F2EEAC2DF1}" type="slidenum">
              <a:rPr lang="en-GB" sz="1800" smtClean="0"/>
              <a:t>38</a:t>
            </a:fld>
            <a:endParaRPr lang="en-GB" sz="1800" dirty="0"/>
          </a:p>
        </p:txBody>
      </p:sp>
      <p:pic>
        <p:nvPicPr>
          <p:cNvPr id="7" name="Graphic 6" descr="Checkmark with solid fill">
            <a:extLst>
              <a:ext uri="{FF2B5EF4-FFF2-40B4-BE49-F238E27FC236}">
                <a16:creationId xmlns:a16="http://schemas.microsoft.com/office/drawing/2014/main" id="{715EF76D-1980-05C1-BAF8-C241376699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176141" y="1095329"/>
            <a:ext cx="996157" cy="99615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655A0AF-9369-B2E2-9357-C14343836C2B}"/>
              </a:ext>
            </a:extLst>
          </p:cNvPr>
          <p:cNvSpPr txBox="1"/>
          <p:nvPr/>
        </p:nvSpPr>
        <p:spPr>
          <a:xfrm>
            <a:off x="5111015" y="2704699"/>
            <a:ext cx="1170513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6600" dirty="0"/>
              <a:t>?</a:t>
            </a:r>
            <a:endParaRPr lang="en-SE" sz="16600" dirty="0"/>
          </a:p>
        </p:txBody>
      </p:sp>
    </p:spTree>
    <p:extLst>
      <p:ext uri="{BB962C8B-B14F-4D97-AF65-F5344CB8AC3E}">
        <p14:creationId xmlns:p14="http://schemas.microsoft.com/office/powerpoint/2010/main" val="409556546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98DCE-644B-FF73-EFC6-DE087F9790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7737" y="-247769"/>
            <a:ext cx="9016013" cy="1325563"/>
          </a:xfrm>
        </p:spPr>
        <p:txBody>
          <a:bodyPr>
            <a:noAutofit/>
          </a:bodyPr>
          <a:lstStyle/>
          <a:p>
            <a:r>
              <a:rPr lang="en-US" sz="5400" b="1" dirty="0"/>
              <a:t>Proton and the antiproton</a:t>
            </a:r>
            <a:endParaRPr lang="LID4096" sz="5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96B8A5A-E874-6067-4E22-06F910233772}"/>
                  </a:ext>
                </a:extLst>
              </p:cNvPr>
              <p:cNvSpPr txBox="1"/>
              <p:nvPr/>
            </p:nvSpPr>
            <p:spPr>
              <a:xfrm>
                <a:off x="7771850" y="910481"/>
                <a:ext cx="2059218" cy="7214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sv-SE" sz="40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sv-SE" sz="4000" b="0" i="0" smtClean="0"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</m:acc>
                      <m:r>
                        <a:rPr lang="sv-SE" sz="4000" b="0" i="0" smtClean="0">
                          <a:latin typeface="Cambria Math" panose="02040503050406030204" pitchFamily="18" charset="0"/>
                        </a:rPr>
                        <m:t> (</m:t>
                      </m:r>
                      <m:acc>
                        <m:accPr>
                          <m:chr m:val="̅"/>
                          <m:ctrlPr>
                            <a:rPr lang="sv-SE" sz="40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sv-SE" sz="4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lang="sv-SE" sz="40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sv-SE" sz="4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lang="sv-SE" sz="40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sv-SE" sz="4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acc>
                      <m:r>
                        <a:rPr lang="sv-SE" sz="4000" b="0" i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LID4096" sz="40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96B8A5A-E874-6067-4E22-06F910233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1850" y="910481"/>
                <a:ext cx="2059218" cy="72148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5B3B0DA-6BAA-28C8-7ABE-D8790B9424A6}"/>
                  </a:ext>
                </a:extLst>
              </p:cNvPr>
              <p:cNvSpPr txBox="1"/>
              <p:nvPr/>
            </p:nvSpPr>
            <p:spPr>
              <a:xfrm>
                <a:off x="1998595" y="935228"/>
                <a:ext cx="1983235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sv-SE" sz="4000" b="0" i="0" smtClean="0"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sv-SE" sz="4000" b="0" i="0" smtClean="0">
                          <a:latin typeface="Cambria Math" panose="02040503050406030204" pitchFamily="18" charset="0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sv-SE" sz="4000" b="0" i="0" smtClean="0">
                          <a:latin typeface="Cambria Math" panose="02040503050406030204" pitchFamily="18" charset="0"/>
                        </a:rPr>
                        <m:t>uud</m:t>
                      </m:r>
                      <m:r>
                        <a:rPr lang="sv-SE" sz="4000" b="0" i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LID4096" sz="40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5B3B0DA-6BAA-28C8-7ABE-D8790B9424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8595" y="935228"/>
                <a:ext cx="1983235" cy="70788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A logo of a molecule&#10;&#10;Description automatically generated with medium confidence">
            <a:extLst>
              <a:ext uri="{FF2B5EF4-FFF2-40B4-BE49-F238E27FC236}">
                <a16:creationId xmlns:a16="http://schemas.microsoft.com/office/drawing/2014/main" id="{B47F7A2B-5B97-85EA-113C-08D491969B4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080" y="1646622"/>
            <a:ext cx="3172267" cy="3172267"/>
          </a:xfrm>
          <a:prstGeom prst="rect">
            <a:avLst/>
          </a:prstGeom>
        </p:spPr>
      </p:pic>
      <p:pic>
        <p:nvPicPr>
          <p:cNvPr id="12" name="Picture 11" descr="A circular object with text and balls&#10;&#10;Description automatically generated with medium confidence">
            <a:extLst>
              <a:ext uri="{FF2B5EF4-FFF2-40B4-BE49-F238E27FC236}">
                <a16:creationId xmlns:a16="http://schemas.microsoft.com/office/drawing/2014/main" id="{FDDCDA71-D7A5-6CF8-FFCB-2BD68704C2B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911" y="1643114"/>
            <a:ext cx="3237096" cy="32370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A8999B3-6177-EC52-4BB0-9AA6FEF2AA1B}"/>
                  </a:ext>
                </a:extLst>
              </p:cNvPr>
              <p:cNvSpPr txBox="1"/>
              <p:nvPr/>
            </p:nvSpPr>
            <p:spPr>
              <a:xfrm>
                <a:off x="1847188" y="4818889"/>
                <a:ext cx="3389582" cy="16312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Lifetime: Infinite</a:t>
                </a:r>
              </a:p>
              <a:p>
                <a:r>
                  <a:rPr lang="sv-SE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Spin: 1/2</a:t>
                </a:r>
              </a:p>
              <a:p>
                <a:r>
                  <a:rPr lang="sv-SE" sz="2000" b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Charge: +1e</a:t>
                </a:r>
              </a:p>
              <a:p>
                <a:r>
                  <a:rPr lang="en-US" sz="2000" b="1" dirty="0">
                    <a:solidFill>
                      <a:srgbClr val="FF0000"/>
                    </a:solidFill>
                  </a:rPr>
                  <a:t>Magnetic moment: </a:t>
                </a:r>
                <a:r>
                  <a:rPr lang="sv-SE" sz="2000" b="1" dirty="0">
                    <a:solidFill>
                      <a:srgbClr val="FF0000"/>
                    </a:solidFill>
                  </a:rPr>
                  <a:t>+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CH" sz="2000" b="1" dirty="0">
                        <a:solidFill>
                          <a:srgbClr val="FF0000"/>
                        </a:solidFill>
                      </a:rPr>
                      <m:t>2.793</m:t>
                    </m:r>
                    <m:sSub>
                      <m:sSubPr>
                        <m:ctrlPr>
                          <a:rPr lang="sv-SE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e>
                      <m:sub>
                        <m:r>
                          <a:rPr lang="sv-SE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sv-SE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sv-SE" sz="2000" b="1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sv-SE" sz="2000" b="1" dirty="0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Mass:</a:t>
                </a:r>
                <a:r>
                  <a:rPr lang="sv-SE" sz="2000" b="0" dirty="0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sv-SE" sz="2000" b="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~ </a:t>
                </a:r>
                <a14:m>
                  <m:oMath xmlns:m="http://schemas.openxmlformats.org/officeDocument/2006/math">
                    <m:r>
                      <a:rPr lang="sv-SE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𝟐𝟎𝟎𝟎</m:t>
                    </m:r>
                    <m:r>
                      <a:rPr lang="sv-SE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sv-SE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sv-SE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</m:t>
                        </m:r>
                      </m:sub>
                    </m:sSub>
                    <m:r>
                      <a:rPr lang="sv-SE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sv-SE" sz="20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A8999B3-6177-EC52-4BB0-9AA6FEF2AA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7188" y="4818889"/>
                <a:ext cx="3389582" cy="1631216"/>
              </a:xfrm>
              <a:prstGeom prst="rect">
                <a:avLst/>
              </a:prstGeom>
              <a:blipFill>
                <a:blip r:embed="rId7"/>
                <a:stretch>
                  <a:fillRect l="-1799" t="-2247" b="-5618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740A049-CBDF-80E6-4540-E13B9DB76D28}"/>
                  </a:ext>
                </a:extLst>
              </p:cNvPr>
              <p:cNvSpPr txBox="1"/>
              <p:nvPr/>
            </p:nvSpPr>
            <p:spPr>
              <a:xfrm>
                <a:off x="7866988" y="4880210"/>
                <a:ext cx="3295005" cy="16312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Lifetime: Infinite</a:t>
                </a:r>
              </a:p>
              <a:p>
                <a:r>
                  <a:rPr lang="sv-SE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Spin: 1/2</a:t>
                </a:r>
              </a:p>
              <a:p>
                <a:r>
                  <a:rPr lang="sv-SE" sz="2000" b="1" dirty="0">
                    <a:solidFill>
                      <a:schemeClr val="accent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Charge: -1e</a:t>
                </a:r>
              </a:p>
              <a:p>
                <a:r>
                  <a:rPr lang="en-US" sz="2000" b="1" dirty="0">
                    <a:solidFill>
                      <a:srgbClr val="4472C4"/>
                    </a:solidFill>
                  </a:rPr>
                  <a:t>Magnetic moment: </a:t>
                </a:r>
                <a:r>
                  <a:rPr lang="sv-SE" sz="2000" b="1" dirty="0">
                    <a:solidFill>
                      <a:srgbClr val="4472C4"/>
                    </a:solidFill>
                  </a:rPr>
                  <a:t>-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CH" sz="2000" b="1" dirty="0">
                        <a:solidFill>
                          <a:srgbClr val="4472C4"/>
                        </a:solidFill>
                      </a:rPr>
                      <m:t>2.793</m:t>
                    </m:r>
                    <m:sSub>
                      <m:sSubPr>
                        <m:ctrlPr>
                          <a:rPr lang="sv-SE" sz="2000" b="1" i="1">
                            <a:solidFill>
                              <a:srgbClr val="4472C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sz="2000" b="1" i="1">
                            <a:solidFill>
                              <a:srgbClr val="4472C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e>
                      <m:sub>
                        <m:r>
                          <a:rPr lang="sv-SE" sz="2000" b="1" i="1">
                            <a:solidFill>
                              <a:srgbClr val="4472C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sv-SE" sz="2000" b="1" i="1">
                        <a:solidFill>
                          <a:srgbClr val="4472C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sv-SE" sz="2000" b="1" dirty="0">
                  <a:solidFill>
                    <a:srgbClr val="4472C4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sv-SE" sz="2000" b="1" dirty="0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Mass:</a:t>
                </a:r>
                <a:r>
                  <a:rPr lang="sv-SE" sz="2000" b="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~ </a:t>
                </a:r>
                <a14:m>
                  <m:oMath xmlns:m="http://schemas.openxmlformats.org/officeDocument/2006/math">
                    <m:r>
                      <a:rPr lang="sv-SE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𝟐𝟎𝟎𝟎</m:t>
                    </m:r>
                    <m:r>
                      <a:rPr lang="sv-SE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sv-SE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sv-SE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</m:t>
                        </m:r>
                      </m:sub>
                    </m:sSub>
                    <m:r>
                      <a:rPr lang="sv-SE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sv-SE" sz="20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740A049-CBDF-80E6-4540-E13B9DB76D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6988" y="4880210"/>
                <a:ext cx="3295005" cy="1631216"/>
              </a:xfrm>
              <a:prstGeom prst="rect">
                <a:avLst/>
              </a:prstGeom>
              <a:blipFill>
                <a:blip r:embed="rId8"/>
                <a:stretch>
                  <a:fillRect l="-2037" t="-2247" b="-5993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Arrow: Right 27">
            <a:extLst>
              <a:ext uri="{FF2B5EF4-FFF2-40B4-BE49-F238E27FC236}">
                <a16:creationId xmlns:a16="http://schemas.microsoft.com/office/drawing/2014/main" id="{F62F6F81-5B80-00BC-9335-FBC7DBD1E646}"/>
              </a:ext>
            </a:extLst>
          </p:cNvPr>
          <p:cNvSpPr/>
          <p:nvPr/>
        </p:nvSpPr>
        <p:spPr>
          <a:xfrm>
            <a:off x="4683845" y="2747478"/>
            <a:ext cx="612742" cy="914400"/>
          </a:xfrm>
          <a:prstGeom prst="rightArrow">
            <a:avLst/>
          </a:prstGeom>
          <a:noFill/>
          <a:ln w="38100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0" name="Explosion: 8 Points 29">
            <a:extLst>
              <a:ext uri="{FF2B5EF4-FFF2-40B4-BE49-F238E27FC236}">
                <a16:creationId xmlns:a16="http://schemas.microsoft.com/office/drawing/2014/main" id="{40A1BF8E-A0A6-522B-36FB-033BA60D41FD}"/>
              </a:ext>
            </a:extLst>
          </p:cNvPr>
          <p:cNvSpPr/>
          <p:nvPr/>
        </p:nvSpPr>
        <p:spPr>
          <a:xfrm>
            <a:off x="5495874" y="2701185"/>
            <a:ext cx="741110" cy="914400"/>
          </a:xfrm>
          <a:prstGeom prst="irregularSeal1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2" name="Arrow: Right 31">
            <a:extLst>
              <a:ext uri="{FF2B5EF4-FFF2-40B4-BE49-F238E27FC236}">
                <a16:creationId xmlns:a16="http://schemas.microsoft.com/office/drawing/2014/main" id="{43B5A8B7-061D-5748-9E1A-5E015394E9AF}"/>
              </a:ext>
            </a:extLst>
          </p:cNvPr>
          <p:cNvSpPr/>
          <p:nvPr/>
        </p:nvSpPr>
        <p:spPr>
          <a:xfrm rot="10800000">
            <a:off x="6413002" y="2747478"/>
            <a:ext cx="612742" cy="914400"/>
          </a:xfrm>
          <a:prstGeom prst="rightArrow">
            <a:avLst/>
          </a:prstGeom>
          <a:noFill/>
          <a:ln w="38100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5E61F63-30C6-3778-FACA-2D2844D898A8}"/>
              </a:ext>
            </a:extLst>
          </p:cNvPr>
          <p:cNvSpPr/>
          <p:nvPr/>
        </p:nvSpPr>
        <p:spPr>
          <a:xfrm>
            <a:off x="5192467" y="1993440"/>
            <a:ext cx="137972" cy="7677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7AFBCB9-FE32-4A4F-77EC-6275CAB3DEC2}"/>
              </a:ext>
            </a:extLst>
          </p:cNvPr>
          <p:cNvSpPr/>
          <p:nvPr/>
        </p:nvSpPr>
        <p:spPr>
          <a:xfrm>
            <a:off x="5286735" y="4230706"/>
            <a:ext cx="137972" cy="7677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461F4340-A140-F0A2-7C4F-A43F9184CA9B}"/>
              </a:ext>
            </a:extLst>
          </p:cNvPr>
          <p:cNvSpPr/>
          <p:nvPr/>
        </p:nvSpPr>
        <p:spPr>
          <a:xfrm>
            <a:off x="6298299" y="2670708"/>
            <a:ext cx="137972" cy="7677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C36303A-959E-8830-E75D-6B2F59E43121}"/>
              </a:ext>
            </a:extLst>
          </p:cNvPr>
          <p:cNvCxnSpPr>
            <a:cxnSpLocks/>
          </p:cNvCxnSpPr>
          <p:nvPr/>
        </p:nvCxnSpPr>
        <p:spPr>
          <a:xfrm flipH="1">
            <a:off x="5424707" y="3193400"/>
            <a:ext cx="443813" cy="9722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B9CB076A-C78B-419E-EAC1-517A13A7ECAF}"/>
              </a:ext>
            </a:extLst>
          </p:cNvPr>
          <p:cNvSpPr txBox="1"/>
          <p:nvPr/>
        </p:nvSpPr>
        <p:spPr>
          <a:xfrm>
            <a:off x="5355721" y="1810888"/>
            <a:ext cx="13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Annihilation</a:t>
            </a:r>
            <a:endParaRPr lang="LID4096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67E9950-DA04-9412-1075-7767B18346ED}"/>
                  </a:ext>
                </a:extLst>
              </p:cNvPr>
              <p:cNvSpPr txBox="1"/>
              <p:nvPr/>
            </p:nvSpPr>
            <p:spPr>
              <a:xfrm>
                <a:off x="2055917" y="1637946"/>
                <a:ext cx="6094428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v-SE" sz="2800" b="0" i="1" smtClean="0">
                          <a:latin typeface="Cambria Math" panose="02040503050406030204" pitchFamily="18" charset="0"/>
                        </a:rPr>
                        <m:t>𝜋</m:t>
                      </m:r>
                    </m:oMath>
                  </m:oMathPara>
                </a14:m>
                <a:endParaRPr lang="LID4096" sz="2800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67E9950-DA04-9412-1075-7767B18346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5917" y="1637946"/>
                <a:ext cx="6094428" cy="52322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38E04A21-52A3-F7FB-0146-2AB45BF6B79E}"/>
                  </a:ext>
                </a:extLst>
              </p:cNvPr>
              <p:cNvSpPr txBox="1"/>
              <p:nvPr/>
            </p:nvSpPr>
            <p:spPr>
              <a:xfrm>
                <a:off x="6112627" y="2256180"/>
                <a:ext cx="1036432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v-SE" sz="2800" b="0" i="1" smtClean="0">
                          <a:latin typeface="Cambria Math" panose="02040503050406030204" pitchFamily="18" charset="0"/>
                        </a:rPr>
                        <m:t>𝜋</m:t>
                      </m:r>
                    </m:oMath>
                  </m:oMathPara>
                </a14:m>
                <a:endParaRPr lang="LID4096" sz="2800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38E04A21-52A3-F7FB-0146-2AB45BF6B7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2627" y="2256180"/>
                <a:ext cx="1036432" cy="52322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F6EC7878-F920-9EED-C69C-3252D05C486D}"/>
                  </a:ext>
                </a:extLst>
              </p:cNvPr>
              <p:cNvSpPr txBox="1"/>
              <p:nvPr/>
            </p:nvSpPr>
            <p:spPr>
              <a:xfrm>
                <a:off x="5071739" y="4230706"/>
                <a:ext cx="1079871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v-SE" sz="2800" b="0" i="1" smtClean="0">
                          <a:latin typeface="Cambria Math" panose="02040503050406030204" pitchFamily="18" charset="0"/>
                        </a:rPr>
                        <m:t>𝜋</m:t>
                      </m:r>
                    </m:oMath>
                  </m:oMathPara>
                </a14:m>
                <a:endParaRPr lang="LID4096" sz="2800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F6EC7878-F920-9EED-C69C-3252D05C48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1739" y="4230706"/>
                <a:ext cx="1079871" cy="52322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A8967AB-952B-7B22-DD22-B5FC11A2FF37}"/>
              </a:ext>
            </a:extLst>
          </p:cNvPr>
          <p:cNvCxnSpPr>
            <a:cxnSpLocks/>
          </p:cNvCxnSpPr>
          <p:nvPr/>
        </p:nvCxnSpPr>
        <p:spPr>
          <a:xfrm flipH="1" flipV="1">
            <a:off x="5355721" y="2090384"/>
            <a:ext cx="519953" cy="987496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Slide Number Placeholder 44">
            <a:extLst>
              <a:ext uri="{FF2B5EF4-FFF2-40B4-BE49-F238E27FC236}">
                <a16:creationId xmlns:a16="http://schemas.microsoft.com/office/drawing/2014/main" id="{D003760E-F691-BA9B-6953-77AF9034D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39</a:t>
            </a:fld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415541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13" grpId="0"/>
      <p:bldP spid="27" grpId="0"/>
      <p:bldP spid="28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8" grpId="0"/>
      <p:bldP spid="40" grpId="0"/>
      <p:bldP spid="41" grpId="0"/>
      <p:bldP spid="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1">
            <a:extLst>
              <a:ext uri="{FF2B5EF4-FFF2-40B4-BE49-F238E27FC236}">
                <a16:creationId xmlns:a16="http://schemas.microsoft.com/office/drawing/2014/main" id="{A9640AAA-06CE-F57A-91E0-A5A0C3118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5312" y="46721"/>
            <a:ext cx="7561113" cy="1116739"/>
          </a:xfrm>
        </p:spPr>
        <p:txBody>
          <a:bodyPr>
            <a:normAutofit/>
          </a:bodyPr>
          <a:lstStyle/>
          <a:p>
            <a:r>
              <a:rPr lang="sv-SE" sz="4800" dirty="0">
                <a:latin typeface="Amasis MT Pro" panose="02040504050005020304" pitchFamily="18" charset="0"/>
              </a:rPr>
              <a:t>Annihilation av antimateria</a:t>
            </a:r>
            <a:endParaRPr lang="en-US" sz="4800" dirty="0">
              <a:latin typeface="Amasis MT Pro" panose="02040504050005020304" pitchFamily="18" charset="0"/>
            </a:endParaRPr>
          </a:p>
        </p:txBody>
      </p:sp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0C65673F-73C7-C38C-F66D-704A7D2BE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5300" y="6396861"/>
            <a:ext cx="2743200" cy="365125"/>
          </a:xfrm>
        </p:spPr>
        <p:txBody>
          <a:bodyPr/>
          <a:lstStyle/>
          <a:p>
            <a:fld id="{B00FEB67-25E5-478A-8F1B-E5F2EEAC2DF1}" type="slidenum">
              <a:rPr lang="en-GB" sz="1800" smtClean="0"/>
              <a:t>4</a:t>
            </a:fld>
            <a:endParaRPr lang="en-GB" sz="1800" dirty="0"/>
          </a:p>
        </p:txBody>
      </p:sp>
      <p:pic>
        <p:nvPicPr>
          <p:cNvPr id="12" name="Picture 11" descr="A blue and red glowing spheres&#10;&#10;AI-generated content may be incorrect.">
            <a:extLst>
              <a:ext uri="{FF2B5EF4-FFF2-40B4-BE49-F238E27FC236}">
                <a16:creationId xmlns:a16="http://schemas.microsoft.com/office/drawing/2014/main" id="{F9AD4B05-018B-7BCB-8245-C1F9C11591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97" b="17750"/>
          <a:stretch/>
        </p:blipFill>
        <p:spPr>
          <a:xfrm>
            <a:off x="1247775" y="180975"/>
            <a:ext cx="9229725" cy="64103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D1F558E-18FD-B5CC-0057-372A3CC804D0}"/>
                  </a:ext>
                </a:extLst>
              </p:cNvPr>
              <p:cNvSpPr txBox="1"/>
              <p:nvPr/>
            </p:nvSpPr>
            <p:spPr>
              <a:xfrm>
                <a:off x="3003550" y="5385920"/>
                <a:ext cx="3587457" cy="11079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6600" b="0" i="1" smtClean="0">
                          <a:solidFill>
                            <a:srgbClr val="F321C6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6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6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sz="6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6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6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LID4096" sz="4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D1F558E-18FD-B5CC-0057-372A3CC804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3550" y="5385920"/>
                <a:ext cx="3587457" cy="110799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Chart, bar chart&#10;&#10;Description automatically generated">
            <a:extLst>
              <a:ext uri="{FF2B5EF4-FFF2-40B4-BE49-F238E27FC236}">
                <a16:creationId xmlns:a16="http://schemas.microsoft.com/office/drawing/2014/main" id="{53BC355B-8CEA-B398-D444-F5D644D1F5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0402" y="2649116"/>
            <a:ext cx="4245528" cy="30485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918BE7A-C104-FA40-A8F2-A28E51A8FE89}"/>
                  </a:ext>
                </a:extLst>
              </p:cNvPr>
              <p:cNvSpPr txBox="1"/>
              <p:nvPr/>
            </p:nvSpPr>
            <p:spPr>
              <a:xfrm>
                <a:off x="4237039" y="1666631"/>
                <a:ext cx="6224586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sv-SE" sz="4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v-SE" sz="4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sv-SE" sz="4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918BE7A-C104-FA40-A8F2-A28E51A8FE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7039" y="1666631"/>
                <a:ext cx="6224586" cy="83099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303AA66-4B4B-FDAA-D546-4AA02F382966}"/>
                  </a:ext>
                </a:extLst>
              </p:cNvPr>
              <p:cNvSpPr txBox="1"/>
              <p:nvPr/>
            </p:nvSpPr>
            <p:spPr>
              <a:xfrm>
                <a:off x="1966121" y="1666630"/>
                <a:ext cx="6224586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sv-SE" sz="48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v-SE" sz="48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sv-SE" sz="48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303AA66-4B4B-FDAA-D546-4AA02F3829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6121" y="1666630"/>
                <a:ext cx="6224586" cy="83099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8B0AF41B-A6C6-80E0-8619-8AA3DD631620}"/>
              </a:ext>
            </a:extLst>
          </p:cNvPr>
          <p:cNvSpPr txBox="1"/>
          <p:nvPr/>
        </p:nvSpPr>
        <p:spPr>
          <a:xfrm>
            <a:off x="4237039" y="46720"/>
            <a:ext cx="35990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5400" dirty="0">
                <a:solidFill>
                  <a:schemeClr val="bg1"/>
                </a:solidFill>
              </a:rPr>
              <a:t>A</a:t>
            </a:r>
            <a:r>
              <a:rPr lang="en-US" sz="5400" dirty="0" err="1">
                <a:solidFill>
                  <a:schemeClr val="bg1"/>
                </a:solidFill>
              </a:rPr>
              <a:t>nnihilation</a:t>
            </a:r>
            <a:endParaRPr lang="LID4096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890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56822-CCDD-82C5-8E3B-AD22F2089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523" y="17658"/>
            <a:ext cx="9984749" cy="955941"/>
          </a:xfrm>
        </p:spPr>
        <p:txBody>
          <a:bodyPr>
            <a:normAutofit fontScale="90000"/>
          </a:bodyPr>
          <a:lstStyle/>
          <a:p>
            <a:r>
              <a:rPr lang="sv-SE" sz="6600" dirty="0"/>
              <a:t>Where can we find antimatter?</a:t>
            </a:r>
            <a:endParaRPr lang="LID4096" sz="6600" dirty="0"/>
          </a:p>
        </p:txBody>
      </p:sp>
      <p:pic>
        <p:nvPicPr>
          <p:cNvPr id="5" name="Content Placeholder 4" descr="A banana on a white background&#10;&#10;AI-generated content may be incorrect.">
            <a:extLst>
              <a:ext uri="{FF2B5EF4-FFF2-40B4-BE49-F238E27FC236}">
                <a16:creationId xmlns:a16="http://schemas.microsoft.com/office/drawing/2014/main" id="{4160A066-37C2-9B05-8ADF-F43EC91B85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2146" y="1427756"/>
            <a:ext cx="5529422" cy="4872461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2226251-52E9-BDD8-E7DB-BAB4293D5864}"/>
              </a:ext>
            </a:extLst>
          </p:cNvPr>
          <p:cNvSpPr txBox="1"/>
          <p:nvPr/>
        </p:nvSpPr>
        <p:spPr>
          <a:xfrm>
            <a:off x="962753" y="6162091"/>
            <a:ext cx="10360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800" b="1" dirty="0"/>
              <a:t>One banana generates roughly </a:t>
            </a:r>
            <a:r>
              <a:rPr lang="sv-SE" sz="2800" b="1" u="sng" dirty="0">
                <a:solidFill>
                  <a:srgbClr val="FF0000"/>
                </a:solidFill>
              </a:rPr>
              <a:t>one anti-electron (positron) per hour.</a:t>
            </a:r>
            <a:endParaRPr lang="LID4096" sz="2800" b="1" u="sng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4B6EFC0-A795-7E0F-8635-C9998C3C9ECD}"/>
                  </a:ext>
                </a:extLst>
              </p:cNvPr>
              <p:cNvSpPr txBox="1"/>
              <p:nvPr/>
            </p:nvSpPr>
            <p:spPr>
              <a:xfrm>
                <a:off x="1136523" y="2937546"/>
                <a:ext cx="5450403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v-SE" sz="4400" b="0" i="1" baseline="30000" smtClean="0">
                          <a:latin typeface="Cambria Math" panose="02040503050406030204" pitchFamily="18" charset="0"/>
                        </a:rPr>
                        <m:t>40</m:t>
                      </m:r>
                      <m:r>
                        <a:rPr lang="sv-SE" sz="4400" b="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sv-SE" sz="4400" b="0" i="1" smtClean="0">
                          <a:latin typeface="Cambria Math" panose="02040503050406030204" pitchFamily="18" charset="0"/>
                        </a:rPr>
                        <m:t> →40</m:t>
                      </m:r>
                      <m:r>
                        <a:rPr lang="sv-SE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𝐶𝑎</m:t>
                      </m:r>
                      <m:r>
                        <a:rPr lang="sv-SE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sv-SE" sz="4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v-SE" sz="4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sv-SE" sz="4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sv-SE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sv-SE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v-SE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sv-SE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LID4096" sz="44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4B6EFC0-A795-7E0F-8635-C9998C3C9E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6523" y="2937546"/>
                <a:ext cx="5450403" cy="67710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DCF04DC-6759-85C1-FC00-D554A2F9DFA1}"/>
                  </a:ext>
                </a:extLst>
              </p:cNvPr>
              <p:cNvSpPr txBox="1"/>
              <p:nvPr/>
            </p:nvSpPr>
            <p:spPr>
              <a:xfrm>
                <a:off x="762539" y="1056240"/>
                <a:ext cx="1076089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sz="2800" b="1" dirty="0"/>
                  <a:t>Roughly 0.5 gram potassium inside a banana, with 50</a:t>
                </a:r>
                <a14:m>
                  <m:oMath xmlns:m="http://schemas.openxmlformats.org/officeDocument/2006/math">
                    <m:r>
                      <a:rPr lang="sv-SE" sz="28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sv-SE" sz="2800" b="1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𝛍</m:t>
                    </m:r>
                  </m:oMath>
                </a14:m>
                <a:r>
                  <a:rPr lang="sv-SE" sz="2800" b="1" dirty="0"/>
                  <a:t>g potassium-40 </a:t>
                </a:r>
                <a:endParaRPr lang="LID4096" sz="2800" b="1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DCF04DC-6759-85C1-FC00-D554A2F9DF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539" y="1056240"/>
                <a:ext cx="10760895" cy="523220"/>
              </a:xfrm>
              <a:prstGeom prst="rect">
                <a:avLst/>
              </a:prstGeom>
              <a:blipFill>
                <a:blip r:embed="rId4"/>
                <a:stretch>
                  <a:fillRect l="-1133" t="-10465" r="-227" b="-32558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Arrow: Down 20">
            <a:extLst>
              <a:ext uri="{FF2B5EF4-FFF2-40B4-BE49-F238E27FC236}">
                <a16:creationId xmlns:a16="http://schemas.microsoft.com/office/drawing/2014/main" id="{111843EB-29F2-C147-A376-776BAB329A13}"/>
              </a:ext>
            </a:extLst>
          </p:cNvPr>
          <p:cNvSpPr/>
          <p:nvPr/>
        </p:nvSpPr>
        <p:spPr>
          <a:xfrm>
            <a:off x="4724939" y="2637181"/>
            <a:ext cx="409575" cy="384846"/>
          </a:xfrm>
          <a:prstGeom prst="downArrow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C127CF4-4178-46B1-EF99-640C5550A76A}"/>
              </a:ext>
            </a:extLst>
          </p:cNvPr>
          <p:cNvSpPr txBox="1"/>
          <p:nvPr/>
        </p:nvSpPr>
        <p:spPr>
          <a:xfrm>
            <a:off x="4304747" y="2090787"/>
            <a:ext cx="12499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b="1" dirty="0">
                <a:solidFill>
                  <a:srgbClr val="FF0000"/>
                </a:solidFill>
              </a:rPr>
              <a:t>Positron</a:t>
            </a:r>
            <a:endParaRPr lang="LID4096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849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20" grpId="0"/>
      <p:bldP spid="21" grpId="0" animBg="1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5CFC6E77-4998-DCBD-8218-8406FB218B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5175" y="2472615"/>
            <a:ext cx="7540797" cy="3857738"/>
          </a:xfrm>
          <a:effectLst>
            <a:outerShdw blurRad="50800" dist="50800" dir="10680000" algn="ctr" rotWithShape="0">
              <a:srgbClr val="000000">
                <a:alpha val="94000"/>
              </a:srgbClr>
            </a:outerShdw>
          </a:effectLst>
        </p:spPr>
      </p:pic>
      <p:pic>
        <p:nvPicPr>
          <p:cNvPr id="9" name="Content Placeholder 5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2851CA29-12B1-ECDA-EAE1-16D6547A8F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halkSketch trans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98414" y="2400909"/>
            <a:ext cx="6964208" cy="3994637"/>
          </a:xfrm>
          <a:prstGeom prst="rect">
            <a:avLst/>
          </a:prstGeom>
          <a:effectLst>
            <a:innerShdw blurRad="63500" dist="50800" dir="16200000">
              <a:srgbClr val="7030A0">
                <a:alpha val="50000"/>
              </a:srgbClr>
            </a:innerShdw>
          </a:effectLst>
        </p:spPr>
      </p:pic>
      <p:sp>
        <p:nvSpPr>
          <p:cNvPr id="10" name="textruta 5">
            <a:extLst>
              <a:ext uri="{FF2B5EF4-FFF2-40B4-BE49-F238E27FC236}">
                <a16:creationId xmlns:a16="http://schemas.microsoft.com/office/drawing/2014/main" id="{D0C4292A-A125-6322-3439-B19FE8B8C78D}"/>
              </a:ext>
            </a:extLst>
          </p:cNvPr>
          <p:cNvSpPr txBox="1"/>
          <p:nvPr/>
        </p:nvSpPr>
        <p:spPr>
          <a:xfrm>
            <a:off x="815170" y="2010369"/>
            <a:ext cx="49034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>
                <a:latin typeface="Amasis MT Pro" panose="02040504050005020304" pitchFamily="18" charset="0"/>
              </a:rPr>
              <a:t>Elements in our universe</a:t>
            </a:r>
            <a:endParaRPr lang="en-US" sz="2800" b="1" dirty="0">
              <a:latin typeface="Amasis MT Pro" panose="02040504050005020304" pitchFamily="18" charset="0"/>
            </a:endParaRPr>
          </a:p>
        </p:txBody>
      </p:sp>
      <p:sp>
        <p:nvSpPr>
          <p:cNvPr id="13" name="textruta 5">
            <a:extLst>
              <a:ext uri="{FF2B5EF4-FFF2-40B4-BE49-F238E27FC236}">
                <a16:creationId xmlns:a16="http://schemas.microsoft.com/office/drawing/2014/main" id="{E3F06F68-4638-79EF-C7CF-FCE8B04971A7}"/>
              </a:ext>
            </a:extLst>
          </p:cNvPr>
          <p:cNvSpPr txBox="1"/>
          <p:nvPr/>
        </p:nvSpPr>
        <p:spPr>
          <a:xfrm>
            <a:off x="6400800" y="2010369"/>
            <a:ext cx="579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>
                <a:solidFill>
                  <a:srgbClr val="FF0000"/>
                </a:solidFill>
                <a:latin typeface="Amasis MT Pro" panose="02040504050005020304" pitchFamily="18" charset="0"/>
              </a:rPr>
              <a:t>Anti- </a:t>
            </a:r>
            <a:r>
              <a:rPr lang="sv-SE" sz="2800" b="1" dirty="0">
                <a:latin typeface="Amasis MT Pro" panose="02040504050005020304" pitchFamily="18" charset="0"/>
              </a:rPr>
              <a:t>elements in our universe?</a:t>
            </a:r>
            <a:endParaRPr lang="en-US" sz="2800" b="1" dirty="0">
              <a:latin typeface="Amasis MT Pro" panose="02040504050005020304" pitchFamily="18" charset="0"/>
            </a:endParaRPr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1A42C609-EAFB-E103-93A4-5E6E7CE1DF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0913" y="340854"/>
            <a:ext cx="9010173" cy="1056679"/>
          </a:xfrm>
        </p:spPr>
        <p:txBody>
          <a:bodyPr>
            <a:noAutofit/>
          </a:bodyPr>
          <a:lstStyle/>
          <a:p>
            <a:pPr algn="ctr"/>
            <a:r>
              <a:rPr lang="en-US" dirty="0">
                <a:latin typeface="Amasis MT Pro" panose="02040504050005020304" pitchFamily="18" charset="0"/>
              </a:rPr>
              <a:t>For every matter particle there is an equivalent antimatter particle…</a:t>
            </a:r>
            <a:endParaRPr lang="LID4096" dirty="0">
              <a:latin typeface="Amasis MT Pro" panose="02040504050005020304" pitchFamily="18" charset="0"/>
            </a:endParaRPr>
          </a:p>
        </p:txBody>
      </p:sp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A2E5DFDE-5BB2-7A4B-8553-F3C3CB559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5300" y="6396861"/>
            <a:ext cx="2743200" cy="365125"/>
          </a:xfrm>
        </p:spPr>
        <p:txBody>
          <a:bodyPr/>
          <a:lstStyle/>
          <a:p>
            <a:fld id="{B00FEB67-25E5-478A-8F1B-E5F2EEAC2DF1}" type="slidenum">
              <a:rPr lang="en-GB" sz="1800" smtClean="0"/>
              <a:t>6</a:t>
            </a:fld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506630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latshållare för innehåll 4" descr="En bild som visar föremål utomhus, stjärna&#10;&#10;Automatiskt genererad beskrivning">
            <a:extLst>
              <a:ext uri="{FF2B5EF4-FFF2-40B4-BE49-F238E27FC236}">
                <a16:creationId xmlns:a16="http://schemas.microsoft.com/office/drawing/2014/main" id="{EE83E622-5265-F907-A5E0-82B7F6F1C3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52"/>
          <a:stretch/>
        </p:blipFill>
        <p:spPr>
          <a:xfrm>
            <a:off x="1291905" y="-44195"/>
            <a:ext cx="9330565" cy="6902196"/>
          </a:xfrm>
          <a:custGeom>
            <a:avLst/>
            <a:gdLst/>
            <a:ahLst/>
            <a:cxnLst/>
            <a:rect l="l" t="t" r="r" b="b"/>
            <a:pathLst>
              <a:path w="9270806" h="6858000">
                <a:moveTo>
                  <a:pt x="1503712" y="0"/>
                </a:moveTo>
                <a:lnTo>
                  <a:pt x="7767094" y="0"/>
                </a:lnTo>
                <a:lnTo>
                  <a:pt x="7913128" y="139721"/>
                </a:lnTo>
                <a:cubicBezTo>
                  <a:pt x="8751971" y="981521"/>
                  <a:pt x="9270806" y="2144457"/>
                  <a:pt x="9270806" y="3429000"/>
                </a:cubicBezTo>
                <a:cubicBezTo>
                  <a:pt x="9270806" y="4713544"/>
                  <a:pt x="8751971" y="5876479"/>
                  <a:pt x="7913128" y="6718279"/>
                </a:cubicBezTo>
                <a:lnTo>
                  <a:pt x="7767094" y="6858000"/>
                </a:lnTo>
                <a:lnTo>
                  <a:pt x="1503712" y="6858000"/>
                </a:lnTo>
                <a:lnTo>
                  <a:pt x="1357679" y="6718279"/>
                </a:lnTo>
                <a:cubicBezTo>
                  <a:pt x="518835" y="5876479"/>
                  <a:pt x="0" y="4713544"/>
                  <a:pt x="0" y="3429000"/>
                </a:cubicBezTo>
                <a:cubicBezTo>
                  <a:pt x="0" y="2144457"/>
                  <a:pt x="518835" y="981521"/>
                  <a:pt x="1357679" y="139721"/>
                </a:cubicBez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46830A7-55F1-8949-CAE3-1B255E29C1C4}"/>
              </a:ext>
            </a:extLst>
          </p:cNvPr>
          <p:cNvSpPr txBox="1"/>
          <p:nvPr/>
        </p:nvSpPr>
        <p:spPr>
          <a:xfrm>
            <a:off x="2567207" y="-59727"/>
            <a:ext cx="677995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5400" dirty="0">
                <a:solidFill>
                  <a:schemeClr val="bg1"/>
                </a:solidFill>
                <a:latin typeface="Amasis MT Pro" panose="02040504050005020304" pitchFamily="18" charset="0"/>
              </a:rPr>
              <a:t>What happened to all the antimatter?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7496C13-F9F6-1535-57F8-63EC887C6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FEB67-25E5-478A-8F1B-E5F2EEAC2DF1}" type="slidenum">
              <a:rPr lang="en-GB" sz="1800" smtClean="0"/>
              <a:t>7</a:t>
            </a:fld>
            <a:endParaRPr lang="en-GB" sz="1800" dirty="0"/>
          </a:p>
        </p:txBody>
      </p:sp>
      <p:sp>
        <p:nvSpPr>
          <p:cNvPr id="3" name="Text Box 6">
            <a:extLst>
              <a:ext uri="{FF2B5EF4-FFF2-40B4-BE49-F238E27FC236}">
                <a16:creationId xmlns:a16="http://schemas.microsoft.com/office/drawing/2014/main" id="{85112C5E-8340-BC77-F8A6-44B8FA2B9A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4394" y="5461694"/>
            <a:ext cx="6473247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              </a:t>
            </a:r>
            <a:r>
              <a:rPr lang="en-US" sz="3200" dirty="0">
                <a:solidFill>
                  <a:schemeClr val="bg1"/>
                </a:solidFill>
              </a:rPr>
              <a:t>(</a:t>
            </a:r>
            <a:r>
              <a:rPr lang="en-US" sz="3200" dirty="0">
                <a:solidFill>
                  <a:srgbClr val="FF0000"/>
                </a:solidFill>
              </a:rPr>
              <a:t>1,000,000,001</a:t>
            </a:r>
            <a:r>
              <a:rPr lang="en-US" sz="3200" dirty="0">
                <a:solidFill>
                  <a:schemeClr val="bg1"/>
                </a:solidFill>
              </a:rPr>
              <a:t>:</a:t>
            </a:r>
            <a:r>
              <a:rPr lang="en-US" sz="3200" dirty="0">
                <a:solidFill>
                  <a:srgbClr val="00B0F0"/>
                </a:solidFill>
              </a:rPr>
              <a:t>1,000,000,000</a:t>
            </a:r>
            <a:r>
              <a:rPr lang="en-US" sz="3200" dirty="0">
                <a:solidFill>
                  <a:schemeClr val="bg1"/>
                </a:solidFill>
              </a:rPr>
              <a:t>)</a:t>
            </a:r>
          </a:p>
          <a:p>
            <a:r>
              <a:rPr lang="en-US" sz="3200" dirty="0">
                <a:solidFill>
                  <a:schemeClr val="bg1"/>
                </a:solidFill>
              </a:rPr>
              <a:t>              Why is the symmetry broken?</a:t>
            </a:r>
          </a:p>
        </p:txBody>
      </p:sp>
    </p:spTree>
    <p:extLst>
      <p:ext uri="{BB962C8B-B14F-4D97-AF65-F5344CB8AC3E}">
        <p14:creationId xmlns:p14="http://schemas.microsoft.com/office/powerpoint/2010/main" val="3488010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219D981-05C1-E58E-A37A-C5ABE8323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8950" y="4592"/>
            <a:ext cx="8674100" cy="1245908"/>
          </a:xfrm>
        </p:spPr>
        <p:txBody>
          <a:bodyPr>
            <a:normAutofit/>
          </a:bodyPr>
          <a:lstStyle/>
          <a:p>
            <a:pPr algn="ctr"/>
            <a:r>
              <a:rPr lang="sv-SE" sz="4000" dirty="0">
                <a:latin typeface="Amasis MT Pro" panose="02040504050005020304" pitchFamily="18" charset="0"/>
              </a:rPr>
              <a:t>How do we studying the difference between matter and antimatter?</a:t>
            </a:r>
            <a:endParaRPr lang="en-US" sz="4000" dirty="0">
              <a:latin typeface="Amasis MT Pro" panose="02040504050005020304" pitchFamily="18" charset="0"/>
            </a:endParaRP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901F3FE7-1A66-B4DE-26A1-D75F53768EE4}"/>
              </a:ext>
            </a:extLst>
          </p:cNvPr>
          <p:cNvSpPr txBox="1">
            <a:spLocks/>
          </p:cNvSpPr>
          <p:nvPr/>
        </p:nvSpPr>
        <p:spPr>
          <a:xfrm>
            <a:off x="9385300" y="639686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LID4096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00FEB67-25E5-478A-8F1B-E5F2EEAC2DF1}" type="slidenum">
              <a:rPr lang="en-GB" sz="1800" smtClean="0"/>
              <a:pPr/>
              <a:t>8</a:t>
            </a:fld>
            <a:endParaRPr lang="en-GB" sz="1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476553-66A9-98C6-5747-F472A1C7F78F}"/>
              </a:ext>
            </a:extLst>
          </p:cNvPr>
          <p:cNvSpPr txBox="1"/>
          <p:nvPr/>
        </p:nvSpPr>
        <p:spPr>
          <a:xfrm>
            <a:off x="1369959" y="5966618"/>
            <a:ext cx="98981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For accurate studies we need cold antimatter…</a:t>
            </a:r>
            <a:endParaRPr lang="LID4096" sz="4000" dirty="0"/>
          </a:p>
        </p:txBody>
      </p:sp>
      <p:sp>
        <p:nvSpPr>
          <p:cNvPr id="12" name="Arrow: Left-Right 11">
            <a:extLst>
              <a:ext uri="{FF2B5EF4-FFF2-40B4-BE49-F238E27FC236}">
                <a16:creationId xmlns:a16="http://schemas.microsoft.com/office/drawing/2014/main" id="{08B12BC2-6DEC-7B08-3F63-90A393532347}"/>
              </a:ext>
            </a:extLst>
          </p:cNvPr>
          <p:cNvSpPr/>
          <p:nvPr/>
        </p:nvSpPr>
        <p:spPr>
          <a:xfrm>
            <a:off x="4922520" y="3430368"/>
            <a:ext cx="1901952" cy="1014984"/>
          </a:xfrm>
          <a:prstGeom prst="leftRightArrow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B3E8E2D-7F14-FDB0-D9F2-807750CD6AB8}"/>
              </a:ext>
            </a:extLst>
          </p:cNvPr>
          <p:cNvGrpSpPr/>
          <p:nvPr/>
        </p:nvGrpSpPr>
        <p:grpSpPr>
          <a:xfrm>
            <a:off x="6824472" y="1357577"/>
            <a:ext cx="3746043" cy="4311852"/>
            <a:chOff x="1016340" y="1321477"/>
            <a:chExt cx="3746043" cy="4311852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9502F315-3923-7585-AF8C-10A54D12B881}"/>
                </a:ext>
              </a:extLst>
            </p:cNvPr>
            <p:cNvSpPr/>
            <p:nvPr/>
          </p:nvSpPr>
          <p:spPr>
            <a:xfrm>
              <a:off x="2834640" y="3640691"/>
              <a:ext cx="585216" cy="603504"/>
            </a:xfrm>
            <a:prstGeom prst="ellipse">
              <a:avLst/>
            </a:prstGeom>
            <a:solidFill>
              <a:srgbClr val="F321C6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4A587045-946C-FB97-47A8-5B99F3A0F59A}"/>
                </a:ext>
              </a:extLst>
            </p:cNvPr>
            <p:cNvSpPr/>
            <p:nvPr/>
          </p:nvSpPr>
          <p:spPr>
            <a:xfrm>
              <a:off x="1488831" y="2359777"/>
              <a:ext cx="3273552" cy="327355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4A64B2B-E5F9-3796-6CB9-300993044FE8}"/>
                </a:ext>
              </a:extLst>
            </p:cNvPr>
            <p:cNvSpPr txBox="1"/>
            <p:nvPr/>
          </p:nvSpPr>
          <p:spPr>
            <a:xfrm>
              <a:off x="1770459" y="1321477"/>
              <a:ext cx="271029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3600" dirty="0"/>
                <a:t>Antihydrogen</a:t>
              </a:r>
              <a:endParaRPr lang="en-SE" sz="3600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ADA6220-BE51-C186-5532-BFE0C7A6A1DE}"/>
                </a:ext>
              </a:extLst>
            </p:cNvPr>
            <p:cNvSpPr txBox="1"/>
            <p:nvPr/>
          </p:nvSpPr>
          <p:spPr>
            <a:xfrm>
              <a:off x="2522749" y="3255075"/>
              <a:ext cx="12057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/>
                <a:t>Antiproton</a:t>
              </a:r>
              <a:endParaRPr lang="en-SE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6603299-5B29-AF35-8403-4EBE34C23BA4}"/>
                </a:ext>
              </a:extLst>
            </p:cNvPr>
            <p:cNvSpPr txBox="1"/>
            <p:nvPr/>
          </p:nvSpPr>
          <p:spPr>
            <a:xfrm>
              <a:off x="1016340" y="2071819"/>
              <a:ext cx="13446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/>
                <a:t>Antielectron</a:t>
              </a:r>
              <a:endParaRPr lang="en-SE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43BC98D-F256-546D-E2AE-204763718DC5}"/>
                </a:ext>
              </a:extLst>
            </p:cNvPr>
            <p:cNvSpPr txBox="1"/>
            <p:nvPr/>
          </p:nvSpPr>
          <p:spPr>
            <a:xfrm>
              <a:off x="1946983" y="2353295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/>
                <a:t>+</a:t>
              </a:r>
              <a:endParaRPr lang="en-SE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3187C02-765C-6CD0-E813-4DF568A79E3D}"/>
                </a:ext>
              </a:extLst>
            </p:cNvPr>
            <p:cNvSpPr txBox="1"/>
            <p:nvPr/>
          </p:nvSpPr>
          <p:spPr>
            <a:xfrm>
              <a:off x="2962742" y="3579196"/>
              <a:ext cx="325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3600" dirty="0"/>
                <a:t>-</a:t>
              </a:r>
              <a:endParaRPr lang="en-SE" sz="3600" dirty="0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636F42B5-E17C-A1DD-B091-0CD67D477A98}"/>
                </a:ext>
              </a:extLst>
            </p:cNvPr>
            <p:cNvSpPr/>
            <p:nvPr/>
          </p:nvSpPr>
          <p:spPr>
            <a:xfrm>
              <a:off x="2167128" y="2506835"/>
              <a:ext cx="186182" cy="186338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EC62573-814E-3D8E-BF05-124EAA47ADE5}"/>
              </a:ext>
            </a:extLst>
          </p:cNvPr>
          <p:cNvGrpSpPr/>
          <p:nvPr/>
        </p:nvGrpSpPr>
        <p:grpSpPr>
          <a:xfrm>
            <a:off x="1176477" y="1345274"/>
            <a:ext cx="3273552" cy="4261133"/>
            <a:chOff x="6964680" y="1303584"/>
            <a:chExt cx="3273552" cy="4261133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43BCC6E-CCC4-A08A-95B5-AE2D4E2FBC82}"/>
                </a:ext>
              </a:extLst>
            </p:cNvPr>
            <p:cNvSpPr/>
            <p:nvPr/>
          </p:nvSpPr>
          <p:spPr>
            <a:xfrm>
              <a:off x="6964680" y="2291165"/>
              <a:ext cx="3273552" cy="327355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5523F1B4-AC1C-3CFE-1C5A-F6F3BC42BF42}"/>
                </a:ext>
              </a:extLst>
            </p:cNvPr>
            <p:cNvSpPr/>
            <p:nvPr/>
          </p:nvSpPr>
          <p:spPr>
            <a:xfrm>
              <a:off x="8308848" y="3581998"/>
              <a:ext cx="585216" cy="60350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CD2CA462-CEC5-8005-F459-8C885353ECF1}"/>
                </a:ext>
              </a:extLst>
            </p:cNvPr>
            <p:cNvSpPr/>
            <p:nvPr/>
          </p:nvSpPr>
          <p:spPr>
            <a:xfrm>
              <a:off x="7641336" y="2448142"/>
              <a:ext cx="186182" cy="186338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00B0E2F-5E76-8997-3F64-53CD017B2FD7}"/>
                </a:ext>
              </a:extLst>
            </p:cNvPr>
            <p:cNvSpPr txBox="1"/>
            <p:nvPr/>
          </p:nvSpPr>
          <p:spPr>
            <a:xfrm>
              <a:off x="7641336" y="1303584"/>
              <a:ext cx="199862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3600" dirty="0"/>
                <a:t>Hydrogen</a:t>
              </a:r>
              <a:endParaRPr lang="en-SE" sz="360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2E0DB06-251C-146E-FF1D-006CD20242B1}"/>
                </a:ext>
              </a:extLst>
            </p:cNvPr>
            <p:cNvSpPr txBox="1"/>
            <p:nvPr/>
          </p:nvSpPr>
          <p:spPr>
            <a:xfrm>
              <a:off x="7402382" y="2250003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/>
                <a:t>-</a:t>
              </a:r>
              <a:endParaRPr lang="en-SE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C6E3724-6BE8-6B8F-1C8A-16B980F4F7CB}"/>
                </a:ext>
              </a:extLst>
            </p:cNvPr>
            <p:cNvSpPr txBox="1"/>
            <p:nvPr/>
          </p:nvSpPr>
          <p:spPr>
            <a:xfrm>
              <a:off x="8419539" y="3560584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3600" dirty="0"/>
                <a:t>+</a:t>
              </a:r>
              <a:endParaRPr lang="en-SE" sz="36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1052CC1-8081-56A8-D75E-2441B31A884A}"/>
                </a:ext>
              </a:extLst>
            </p:cNvPr>
            <p:cNvSpPr txBox="1"/>
            <p:nvPr/>
          </p:nvSpPr>
          <p:spPr>
            <a:xfrm>
              <a:off x="7177577" y="2063665"/>
              <a:ext cx="9600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/>
                <a:t>Electron</a:t>
              </a:r>
              <a:endParaRPr lang="en-SE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5A9CA17-2CDC-EE52-017E-C29A0C578B46}"/>
                </a:ext>
              </a:extLst>
            </p:cNvPr>
            <p:cNvSpPr txBox="1"/>
            <p:nvPr/>
          </p:nvSpPr>
          <p:spPr>
            <a:xfrm>
              <a:off x="8216535" y="3271359"/>
              <a:ext cx="8199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/>
                <a:t>Proton</a:t>
              </a:r>
              <a:endParaRPr lang="en-SE" dirty="0"/>
            </a:p>
          </p:txBody>
        </p:sp>
      </p:grpSp>
    </p:spTree>
    <p:extLst>
      <p:ext uri="{BB962C8B-B14F-4D97-AF65-F5344CB8AC3E}">
        <p14:creationId xmlns:p14="http://schemas.microsoft.com/office/powerpoint/2010/main" val="4313866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53"/>
          <p:cNvSpPr txBox="1">
            <a:spLocks noGrp="1"/>
          </p:cNvSpPr>
          <p:nvPr>
            <p:ph type="title"/>
          </p:nvPr>
        </p:nvSpPr>
        <p:spPr>
          <a:xfrm>
            <a:off x="415600" y="332500"/>
            <a:ext cx="115656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 b="1">
                <a:solidFill>
                  <a:srgbClr val="073763"/>
                </a:solidFill>
              </a:rPr>
              <a:t>Antimatter Factory</a:t>
            </a:r>
            <a:endParaRPr b="1">
              <a:solidFill>
                <a:srgbClr val="073763"/>
              </a:solidFill>
            </a:endParaRPr>
          </a:p>
        </p:txBody>
      </p:sp>
      <p:sp>
        <p:nvSpPr>
          <p:cNvPr id="367" name="Google Shape;367;p5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fld id="{00000000-1234-1234-1234-123412341234}" type="slidenum">
              <a:rPr lang="en"/>
              <a:pPr/>
              <a:t>9</a:t>
            </a:fld>
            <a:endParaRPr/>
          </a:p>
        </p:txBody>
      </p:sp>
      <p:sp>
        <p:nvSpPr>
          <p:cNvPr id="368" name="Google Shape;368;p53"/>
          <p:cNvSpPr txBox="1">
            <a:spLocks noGrp="1"/>
          </p:cNvSpPr>
          <p:nvPr>
            <p:ph type="sldNum" idx="2"/>
          </p:nvPr>
        </p:nvSpPr>
        <p:spPr>
          <a:xfrm>
            <a:off x="11316977" y="6214056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fld id="{00000000-1234-1234-1234-123412341234}" type="slidenum">
              <a:rPr lang="en"/>
              <a:pPr/>
              <a:t>9</a:t>
            </a:fld>
            <a:endParaRPr/>
          </a:p>
        </p:txBody>
      </p:sp>
      <p:pic>
        <p:nvPicPr>
          <p:cNvPr id="369" name="Google Shape;369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2192013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87725</TotalTime>
  <Words>1250</Words>
  <Application>Microsoft Office PowerPoint</Application>
  <PresentationFormat>Widescreen</PresentationFormat>
  <Paragraphs>289</Paragraphs>
  <Slides>39</Slides>
  <Notes>9</Notes>
  <HiddenSlides>0</HiddenSlides>
  <MMClips>2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53" baseType="lpstr">
      <vt:lpstr>Amasis MT Pro</vt:lpstr>
      <vt:lpstr>Aptos</vt:lpstr>
      <vt:lpstr>Arial</vt:lpstr>
      <vt:lpstr>Arial</vt:lpstr>
      <vt:lpstr>Calibri</vt:lpstr>
      <vt:lpstr>Calibri Light</vt:lpstr>
      <vt:lpstr>Cambria Math</vt:lpstr>
      <vt:lpstr>Google Sans Text</vt:lpstr>
      <vt:lpstr>Helvetica Light</vt:lpstr>
      <vt:lpstr>Palatino Linotype</vt:lpstr>
      <vt:lpstr>Roboto</vt:lpstr>
      <vt:lpstr>Times New Roman</vt:lpstr>
      <vt:lpstr>Wingdings</vt:lpstr>
      <vt:lpstr>Office Theme</vt:lpstr>
      <vt:lpstr>PowerPoint Presentation</vt:lpstr>
      <vt:lpstr>My History</vt:lpstr>
      <vt:lpstr>What is antimatter? </vt:lpstr>
      <vt:lpstr>Annihilation av antimateria</vt:lpstr>
      <vt:lpstr>Where can we find antimatter?</vt:lpstr>
      <vt:lpstr>For every matter particle there is an equivalent antimatter particle…</vt:lpstr>
      <vt:lpstr>PowerPoint Presentation</vt:lpstr>
      <vt:lpstr>How do we studying the difference between matter and antimatter?</vt:lpstr>
      <vt:lpstr>Antimatter Factory</vt:lpstr>
      <vt:lpstr>Skapelse av antimateria från energi</vt:lpstr>
      <vt:lpstr> The Antiproton Decelerator (AD) at CERN</vt:lpstr>
      <vt:lpstr>PowerPoint Presentation</vt:lpstr>
      <vt:lpstr>PowerPoint Presentation</vt:lpstr>
      <vt:lpstr>PowerPoint Presentation</vt:lpstr>
      <vt:lpstr>The Antiproton Decelerator (AD)</vt:lpstr>
      <vt:lpstr>PowerPoint Presentation</vt:lpstr>
      <vt:lpstr>Cooling of antiprotons at AD</vt:lpstr>
      <vt:lpstr>PowerPoint Presentation</vt:lpstr>
      <vt:lpstr>Experiments at the Antimatter factory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Anomolous antimatter gravity? </vt:lpstr>
      <vt:lpstr>The gravitational influence on antimatter</vt:lpstr>
      <vt:lpstr>PowerPoint Presentation</vt:lpstr>
      <vt:lpstr>PowerPoint Presentation</vt:lpstr>
      <vt:lpstr>The AEgIS experiment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Proton and the antiproton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Forming HCIs at AEGIS</dc:title>
  <dc:creator>Fredrik Olof Andre Parnefjord Gustafsson</dc:creator>
  <cp:lastModifiedBy>Fredrik Parnefjord Gustafsson</cp:lastModifiedBy>
  <cp:revision>590</cp:revision>
  <dcterms:created xsi:type="dcterms:W3CDTF">2023-07-30T18:17:25Z</dcterms:created>
  <dcterms:modified xsi:type="dcterms:W3CDTF">2025-04-10T10:41:31Z</dcterms:modified>
</cp:coreProperties>
</file>