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3" r:id="rId3"/>
    <p:sldId id="276" r:id="rId4"/>
    <p:sldId id="287" r:id="rId5"/>
    <p:sldId id="290" r:id="rId6"/>
    <p:sldId id="291" r:id="rId7"/>
    <p:sldId id="289" r:id="rId8"/>
    <p:sldId id="292" r:id="rId9"/>
  </p:sldIdLst>
  <p:sldSz cx="9144000" cy="6858000" type="screen4x3"/>
  <p:notesSz cx="9296400" cy="7010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3277"/>
    <a:srgbClr val="062C78"/>
    <a:srgbClr val="002A7E"/>
    <a:srgbClr val="FF9933"/>
    <a:srgbClr val="FFCC00"/>
    <a:srgbClr val="009900"/>
    <a:srgbClr val="E3FA22"/>
    <a:srgbClr val="F38C25"/>
    <a:srgbClr val="E6E632"/>
    <a:srgbClr val="F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446" autoAdjust="0"/>
    <p:restoredTop sz="98593" autoAdjust="0"/>
  </p:normalViewPr>
  <p:slideViewPr>
    <p:cSldViewPr snapToGrid="0">
      <p:cViewPr varScale="1">
        <p:scale>
          <a:sx n="97" d="100"/>
          <a:sy n="97" d="100"/>
        </p:scale>
        <p:origin x="-114" y="-324"/>
      </p:cViewPr>
      <p:guideLst>
        <p:guide orient="horz" pos="864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9" d="100"/>
          <a:sy n="109" d="100"/>
        </p:scale>
        <p:origin x="-504" y="-78"/>
      </p:cViewPr>
      <p:guideLst>
        <p:guide orient="horz" pos="2208"/>
        <p:guide pos="292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7672" y="1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6660334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7672" y="6660334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CFCF9EDA-EFA6-4253-8994-803BAA0DE1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8881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7672" y="1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00363" y="527050"/>
            <a:ext cx="3502025" cy="26273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41135" y="3329038"/>
            <a:ext cx="6814138" cy="3155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6660334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7672" y="6660334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9BCA9A7B-F6C4-487B-ACDE-DAE6CA17DE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6882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CA9A7B-F6C4-487B-ACDE-DAE6CA17DE72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August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CTF3/CLIC Committee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2" y="0"/>
            <a:ext cx="7425783" cy="89288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August 2011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CTF3/CLIC Committee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892885"/>
            <a:ext cx="1943100" cy="5050714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03642"/>
            <a:ext cx="5676900" cy="503995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August 2011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CTF3/CLIC Committee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2" y="1"/>
            <a:ext cx="7436541" cy="89288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524000"/>
            <a:ext cx="38100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August 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770989" y="6636759"/>
            <a:ext cx="3920268" cy="231289"/>
          </a:xfrm>
        </p:spPr>
        <p:txBody>
          <a:bodyPr/>
          <a:lstStyle/>
          <a:p>
            <a:r>
              <a:rPr lang="en-US" smtClean="0"/>
              <a:t>CTF3/CLIC Committee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658761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rgbClr val="07327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August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CTF3/CLIC Committee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August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CTF3/CLIC Committee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3" y="7953"/>
            <a:ext cx="7404268" cy="88493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419600"/>
          </a:xfrm>
        </p:spPr>
        <p:txBody>
          <a:bodyPr/>
          <a:lstStyle>
            <a:lvl1pPr>
              <a:defRPr sz="2400" b="1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419600"/>
          </a:xfrm>
        </p:spPr>
        <p:txBody>
          <a:bodyPr/>
          <a:lstStyle>
            <a:lvl1pPr>
              <a:defRPr sz="2400" b="1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August 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CTF3/CLIC Committee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364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0857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24263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90857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24263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August 2011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CTF3/CLIC Committee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2" y="1"/>
            <a:ext cx="7425783" cy="90364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August 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CTF3/CLIC Committee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August 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CTF3/CLIC Committee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853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92885"/>
            <a:ext cx="5111750" cy="57389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08499"/>
            <a:ext cx="3008313" cy="45448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August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CTF3/CLIC Committee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080308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9248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647046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August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CTF3/CLIC Committee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641691"/>
            <a:ext cx="9144000" cy="216309"/>
          </a:xfrm>
          <a:prstGeom prst="rect">
            <a:avLst/>
          </a:prstGeom>
          <a:solidFill>
            <a:srgbClr val="07327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61006" y="6641690"/>
            <a:ext cx="1582994" cy="224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Tx/>
              <a:buNone/>
              <a:defRPr sz="1400">
                <a:solidFill>
                  <a:schemeClr val="bg1">
                    <a:lumMod val="95000"/>
                  </a:schemeClr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18 August 2011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1576" y="6626710"/>
            <a:ext cx="1143000" cy="231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Tx/>
              <a:buNone/>
              <a:defRPr sz="1400" b="1">
                <a:solidFill>
                  <a:schemeClr val="bg1">
                    <a:lumMod val="95000"/>
                  </a:schemeClr>
                </a:solidFill>
                <a:latin typeface="Helvetica"/>
              </a:defRPr>
            </a:lvl1pPr>
          </a:lstStyle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Rectangle 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1" name="Picture 1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96550" y="0"/>
            <a:ext cx="847450" cy="87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CLIC-Logo-DarkCernBlue-72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892886" cy="892886"/>
          </a:xfrm>
          <a:prstGeom prst="rect">
            <a:avLst/>
          </a:prstGeom>
        </p:spPr>
      </p:pic>
      <p:sp>
        <p:nvSpPr>
          <p:cNvPr id="14" name="Title Placeholder 13"/>
          <p:cNvSpPr>
            <a:spLocks noGrp="1"/>
          </p:cNvSpPr>
          <p:nvPr>
            <p:ph type="title"/>
          </p:nvPr>
        </p:nvSpPr>
        <p:spPr>
          <a:xfrm>
            <a:off x="914400" y="0"/>
            <a:ext cx="7358232" cy="835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770989" y="6636759"/>
            <a:ext cx="3920268" cy="231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None/>
              <a:defRPr sz="1400">
                <a:solidFill>
                  <a:schemeClr val="bg1">
                    <a:lumMod val="95000"/>
                  </a:schemeClr>
                </a:solidFill>
                <a:latin typeface="+mj-lt"/>
              </a:defRPr>
            </a:lvl1pPr>
          </a:lstStyle>
          <a:p>
            <a:r>
              <a:rPr lang="en-US" dirty="0" smtClean="0"/>
              <a:t>CTF3/CLIC Committee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8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66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66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66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66"/>
          </a:solidFill>
          <a:latin typeface="Helvetic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9pPr>
    </p:titleStyle>
    <p:bodyStyle>
      <a:lvl1pPr marL="404813" indent="-404813" algn="l" rtl="0" eaLnBrk="0" fontAlgn="base" hangingPunct="0">
        <a:spcBef>
          <a:spcPct val="0"/>
        </a:spcBef>
        <a:spcAft>
          <a:spcPct val="0"/>
        </a:spcAft>
        <a:buBlip>
          <a:blip r:embed="rId16"/>
        </a:buBlip>
        <a:defRPr sz="2400">
          <a:solidFill>
            <a:srgbClr val="40458C"/>
          </a:solidFill>
          <a:latin typeface="+mn-lt"/>
          <a:ea typeface="+mn-ea"/>
          <a:cs typeface="+mn-cs"/>
        </a:defRPr>
      </a:lvl1pPr>
      <a:lvl2pPr marL="804863" indent="-28575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2000">
          <a:solidFill>
            <a:srgbClr val="C46EE6"/>
          </a:solidFill>
          <a:latin typeface="+mn-lt"/>
          <a:cs typeface="+mn-cs"/>
        </a:defRPr>
      </a:lvl2pPr>
      <a:lvl3pPr marL="1147763" indent="-228600" algn="l" rtl="0" eaLnBrk="0" fontAlgn="base" hangingPunct="0">
        <a:spcBef>
          <a:spcPct val="0"/>
        </a:spcBef>
        <a:spcAft>
          <a:spcPct val="0"/>
        </a:spcAft>
        <a:buSzPct val="60000"/>
        <a:buBlip>
          <a:blip r:embed="rId17"/>
        </a:buBlip>
        <a:defRPr>
          <a:solidFill>
            <a:srgbClr val="40458C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40458C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200">
          <a:solidFill>
            <a:srgbClr val="40458C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682736" y="797006"/>
            <a:ext cx="7813964" cy="2763981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 Feed-Forward</a:t>
            </a:r>
          </a:p>
        </p:txBody>
      </p:sp>
      <p:sp>
        <p:nvSpPr>
          <p:cNvPr id="6147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>
          <a:xfrm>
            <a:off x="673766" y="3886201"/>
            <a:ext cx="8200726" cy="2531532"/>
          </a:xfrm>
        </p:spPr>
        <p:txBody>
          <a:bodyPr/>
          <a:lstStyle/>
          <a:p>
            <a:pPr algn="l"/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Piotr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Skowroński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(CERN)</a:t>
            </a:r>
          </a:p>
          <a:p>
            <a:pPr algn="l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Philip Burrows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(Oxford Univ.)</a:t>
            </a:r>
          </a:p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Fabio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Marcellini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(LNF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Frascati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)</a:t>
            </a:r>
          </a:p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Alexandra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Andersson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(CERN)</a:t>
            </a:r>
          </a:p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Andrea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Ghigo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(LNF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Frascati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)</a:t>
            </a:r>
          </a:p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et al.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10048"/>
            <a:ext cx="7413522" cy="6587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Phase Feed-Forward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371" y="971349"/>
            <a:ext cx="8309986" cy="4419600"/>
          </a:xfrm>
        </p:spPr>
        <p:txBody>
          <a:bodyPr/>
          <a:lstStyle/>
          <a:p>
            <a:r>
              <a:rPr lang="en-US" dirty="0" smtClean="0"/>
              <a:t>Phase Feed-Forward system will increase the drive beam stability and correct phase variation along pulse from </a:t>
            </a:r>
            <a:br>
              <a:rPr lang="en-US" dirty="0" smtClean="0"/>
            </a:br>
            <a:r>
              <a:rPr lang="en-US" dirty="0" smtClean="0"/>
              <a:t>10° (max) to the required 0.1° at 12GHz</a:t>
            </a:r>
          </a:p>
          <a:p>
            <a:pPr lvl="1"/>
            <a:r>
              <a:rPr lang="en-US" dirty="0" smtClean="0"/>
              <a:t>Measure phase offset before turn around</a:t>
            </a:r>
          </a:p>
          <a:p>
            <a:pPr lvl="1"/>
            <a:r>
              <a:rPr lang="en-US" dirty="0" smtClean="0"/>
              <a:t>Correct it after turn around</a:t>
            </a:r>
          </a:p>
          <a:p>
            <a:r>
              <a:rPr lang="en-US" dirty="0" smtClean="0"/>
              <a:t>The current CLIC design based on a 4-bend chicane, each bend equipped with a fast kicker so the “height” of the chicane is changing, and thus TOF together with 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1576" y="6626710"/>
            <a:ext cx="1143000" cy="231289"/>
          </a:xfrm>
        </p:spPr>
        <p:txBody>
          <a:bodyPr/>
          <a:lstStyle/>
          <a:p>
            <a:pPr>
              <a:defRPr/>
            </a:pPr>
            <a:fld id="{779811A9-D1F5-4FD5-91E8-D1FD9185277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0989" y="6626711"/>
            <a:ext cx="3920268" cy="231289"/>
          </a:xfrm>
        </p:spPr>
        <p:txBody>
          <a:bodyPr/>
          <a:lstStyle/>
          <a:p>
            <a:r>
              <a:rPr lang="en-US" smtClean="0"/>
              <a:t>CTF3/CLIC Committee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7556360" y="6648286"/>
            <a:ext cx="1587640" cy="217781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18 August 2011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 bwMode="auto">
          <a:xfrm rot="10800000">
            <a:off x="5618965" y="5297152"/>
            <a:ext cx="86222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Rectangle 7"/>
          <p:cNvSpPr/>
          <p:nvPr/>
        </p:nvSpPr>
        <p:spPr bwMode="auto">
          <a:xfrm>
            <a:off x="5262079" y="4893820"/>
            <a:ext cx="345411" cy="727951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9" name="Straight Connector 8"/>
          <p:cNvCxnSpPr>
            <a:stCxn id="10" idx="3"/>
            <a:endCxn id="8" idx="1"/>
          </p:cNvCxnSpPr>
          <p:nvPr/>
        </p:nvCxnSpPr>
        <p:spPr bwMode="auto">
          <a:xfrm>
            <a:off x="4092456" y="4474279"/>
            <a:ext cx="1169623" cy="78351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3747045" y="4110303"/>
            <a:ext cx="345411" cy="727951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rot="10800000">
            <a:off x="231176" y="5266672"/>
            <a:ext cx="491110" cy="469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 rot="10800000" flipV="1">
            <a:off x="2595077" y="4443025"/>
            <a:ext cx="1163084" cy="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743867" y="4893820"/>
            <a:ext cx="345411" cy="727951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262489" y="4110303"/>
            <a:ext cx="345411" cy="727951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5" name="Straight Connector 14"/>
          <p:cNvCxnSpPr>
            <a:endCxn id="14" idx="1"/>
          </p:cNvCxnSpPr>
          <p:nvPr/>
        </p:nvCxnSpPr>
        <p:spPr bwMode="auto">
          <a:xfrm flipV="1">
            <a:off x="1099762" y="4474279"/>
            <a:ext cx="1162727" cy="73112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rot="10800000">
            <a:off x="2618380" y="4573909"/>
            <a:ext cx="112859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rot="10800000">
            <a:off x="4096299" y="4607093"/>
            <a:ext cx="1147762" cy="65960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1103068" y="4590422"/>
            <a:ext cx="1154906" cy="63341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flipV="1">
            <a:off x="1100686" y="4354678"/>
            <a:ext cx="1164432" cy="83105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 rot="10800000">
            <a:off x="2620172" y="4328276"/>
            <a:ext cx="112859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>
            <a:stCxn id="8" idx="1"/>
          </p:cNvCxnSpPr>
          <p:nvPr/>
        </p:nvCxnSpPr>
        <p:spPr bwMode="auto">
          <a:xfrm rot="10800000">
            <a:off x="4100513" y="4367214"/>
            <a:ext cx="1161566" cy="89058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Down Arrow 21"/>
          <p:cNvSpPr/>
          <p:nvPr/>
        </p:nvSpPr>
        <p:spPr bwMode="auto">
          <a:xfrm>
            <a:off x="422031" y="5119339"/>
            <a:ext cx="268940" cy="336915"/>
          </a:xfrm>
          <a:prstGeom prst="downArrow">
            <a:avLst/>
          </a:prstGeom>
          <a:noFill/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Down Arrow 22"/>
          <p:cNvSpPr/>
          <p:nvPr/>
        </p:nvSpPr>
        <p:spPr bwMode="auto">
          <a:xfrm>
            <a:off x="5662797" y="5124450"/>
            <a:ext cx="265730" cy="350044"/>
          </a:xfrm>
          <a:prstGeom prst="downArrow">
            <a:avLst/>
          </a:prstGeom>
          <a:noFill/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Down Arrow 23"/>
          <p:cNvSpPr/>
          <p:nvPr/>
        </p:nvSpPr>
        <p:spPr bwMode="auto">
          <a:xfrm rot="10800000">
            <a:off x="3426486" y="4290999"/>
            <a:ext cx="265866" cy="292249"/>
          </a:xfrm>
          <a:prstGeom prst="downArrow">
            <a:avLst/>
          </a:prstGeom>
          <a:noFill/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Down Arrow 24"/>
          <p:cNvSpPr/>
          <p:nvPr/>
        </p:nvSpPr>
        <p:spPr bwMode="auto">
          <a:xfrm rot="10800000">
            <a:off x="2652764" y="4290998"/>
            <a:ext cx="287971" cy="292249"/>
          </a:xfrm>
          <a:prstGeom prst="downArrow">
            <a:avLst/>
          </a:prstGeom>
          <a:noFill/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6" name="Straight Connector 25"/>
          <p:cNvCxnSpPr/>
          <p:nvPr/>
        </p:nvCxnSpPr>
        <p:spPr bwMode="auto">
          <a:xfrm rot="10800000">
            <a:off x="376066" y="6233310"/>
            <a:ext cx="718029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Arc 28"/>
          <p:cNvSpPr/>
          <p:nvPr/>
        </p:nvSpPr>
        <p:spPr bwMode="auto">
          <a:xfrm rot="5400000">
            <a:off x="5888335" y="3999248"/>
            <a:ext cx="1185703" cy="1406770"/>
          </a:xfrm>
          <a:prstGeom prst="arc">
            <a:avLst>
              <a:gd name="adj1" fmla="val 18273141"/>
              <a:gd name="adj2" fmla="val 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Arc 29"/>
          <p:cNvSpPr/>
          <p:nvPr/>
        </p:nvSpPr>
        <p:spPr bwMode="auto">
          <a:xfrm rot="15666827">
            <a:off x="6870683" y="4825772"/>
            <a:ext cx="1413502" cy="1406770"/>
          </a:xfrm>
          <a:prstGeom prst="arc">
            <a:avLst>
              <a:gd name="adj1" fmla="val 19022678"/>
              <a:gd name="adj2" fmla="val 11797061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Flowchart: Summing Junction 31"/>
          <p:cNvSpPr/>
          <p:nvPr/>
        </p:nvSpPr>
        <p:spPr bwMode="auto">
          <a:xfrm>
            <a:off x="2873828" y="6029011"/>
            <a:ext cx="423858" cy="401934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Lightning Bolt 32"/>
          <p:cNvSpPr/>
          <p:nvPr/>
        </p:nvSpPr>
        <p:spPr bwMode="auto">
          <a:xfrm>
            <a:off x="452174" y="5174901"/>
            <a:ext cx="200967" cy="231112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Lightning Bolt 33"/>
          <p:cNvSpPr/>
          <p:nvPr/>
        </p:nvSpPr>
        <p:spPr bwMode="auto">
          <a:xfrm>
            <a:off x="2684582" y="4342562"/>
            <a:ext cx="200967" cy="231112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Lightning Bolt 34"/>
          <p:cNvSpPr/>
          <p:nvPr/>
        </p:nvSpPr>
        <p:spPr bwMode="auto">
          <a:xfrm>
            <a:off x="3448258" y="4322466"/>
            <a:ext cx="200967" cy="231112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Lightning Bolt 35"/>
          <p:cNvSpPr/>
          <p:nvPr/>
        </p:nvSpPr>
        <p:spPr bwMode="auto">
          <a:xfrm>
            <a:off x="5709136" y="5166527"/>
            <a:ext cx="200967" cy="231112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410971" y="6340510"/>
            <a:ext cx="1495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Phase monitor</a:t>
            </a:r>
            <a:endParaRPr lang="en-US" sz="1400" dirty="0"/>
          </a:p>
        </p:txBody>
      </p:sp>
      <p:cxnSp>
        <p:nvCxnSpPr>
          <p:cNvPr id="46" name="Straight Arrow Connector 45"/>
          <p:cNvCxnSpPr>
            <a:stCxn id="32" idx="1"/>
            <a:endCxn id="22" idx="2"/>
          </p:cNvCxnSpPr>
          <p:nvPr/>
        </p:nvCxnSpPr>
        <p:spPr bwMode="auto">
          <a:xfrm rot="16200000" flipV="1">
            <a:off x="1430392" y="4582364"/>
            <a:ext cx="631619" cy="23794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3">
                <a:lumMod val="50000"/>
              </a:schemeClr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>
            <a:stCxn id="32" idx="0"/>
            <a:endCxn id="25" idx="0"/>
          </p:cNvCxnSpPr>
          <p:nvPr/>
        </p:nvCxnSpPr>
        <p:spPr bwMode="auto">
          <a:xfrm rot="16200000" flipV="1">
            <a:off x="2218371" y="5161625"/>
            <a:ext cx="1445764" cy="28900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3">
                <a:lumMod val="50000"/>
              </a:schemeClr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54" name="Straight Arrow Connector 53"/>
          <p:cNvCxnSpPr>
            <a:stCxn id="32" idx="0"/>
            <a:endCxn id="24" idx="0"/>
          </p:cNvCxnSpPr>
          <p:nvPr/>
        </p:nvCxnSpPr>
        <p:spPr bwMode="auto">
          <a:xfrm rot="5400000" flipH="1" flipV="1">
            <a:off x="2599707" y="5069299"/>
            <a:ext cx="1445763" cy="47366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3">
                <a:lumMod val="50000"/>
              </a:schemeClr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57" name="Straight Arrow Connector 56"/>
          <p:cNvCxnSpPr>
            <a:stCxn id="32" idx="7"/>
            <a:endCxn id="23" idx="2"/>
          </p:cNvCxnSpPr>
          <p:nvPr/>
        </p:nvCxnSpPr>
        <p:spPr bwMode="auto">
          <a:xfrm rot="5400000" flipH="1" flipV="1">
            <a:off x="4208948" y="4501160"/>
            <a:ext cx="613379" cy="256004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3">
                <a:lumMod val="50000"/>
              </a:schemeClr>
            </a:solidFill>
            <a:prstDash val="sysDash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G:\Users\s\skowron\Public\IPAC10\MachinePla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18150"/>
            <a:ext cx="4391220" cy="3328827"/>
          </a:xfrm>
          <a:prstGeom prst="rect">
            <a:avLst/>
          </a:prstGeom>
          <a:noFill/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35132" cy="884255"/>
          </a:xfrm>
        </p:spPr>
        <p:txBody>
          <a:bodyPr>
            <a:normAutofit/>
          </a:bodyPr>
          <a:lstStyle/>
          <a:p>
            <a:r>
              <a:rPr lang="en-US" dirty="0" smtClean="0"/>
              <a:t>Setup in CTF3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55559"/>
            <a:ext cx="8046218" cy="2994409"/>
          </a:xfrm>
        </p:spPr>
        <p:txBody>
          <a:bodyPr/>
          <a:lstStyle/>
          <a:p>
            <a:r>
              <a:rPr lang="en-US" dirty="0" smtClean="0"/>
              <a:t>A prototype system will be implemented in CTF3</a:t>
            </a:r>
          </a:p>
          <a:p>
            <a:r>
              <a:rPr lang="en-US" dirty="0" smtClean="0"/>
              <a:t>Phase will be measured just before DL</a:t>
            </a:r>
          </a:p>
          <a:p>
            <a:r>
              <a:rPr lang="en-US" dirty="0" smtClean="0"/>
              <a:t>Correction will be done in the dog-leg chicane of TL2 using </a:t>
            </a:r>
            <a:r>
              <a:rPr lang="en-US" dirty="0"/>
              <a:t>2</a:t>
            </a:r>
            <a:r>
              <a:rPr lang="en-US" dirty="0" smtClean="0"/>
              <a:t> kickers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53128" y="6671592"/>
            <a:ext cx="595311" cy="166743"/>
          </a:xfrm>
        </p:spPr>
        <p:txBody>
          <a:bodyPr/>
          <a:lstStyle/>
          <a:p>
            <a:pPr>
              <a:defRPr/>
            </a:pPr>
            <a:fld id="{779811A9-D1F5-4FD5-91E8-D1FD9185277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7461290" y="6637144"/>
            <a:ext cx="1642642" cy="21102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18 August 2011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2770989" y="6626711"/>
            <a:ext cx="3920268" cy="231289"/>
          </a:xfrm>
        </p:spPr>
        <p:txBody>
          <a:bodyPr/>
          <a:lstStyle/>
          <a:p>
            <a:r>
              <a:rPr lang="en-US" smtClean="0"/>
              <a:t>CTF3/CLIC Committee</a:t>
            </a:r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4028752" y="2813240"/>
            <a:ext cx="4941355" cy="3232484"/>
            <a:chOff x="3861608" y="3344168"/>
            <a:chExt cx="4941355" cy="3232484"/>
          </a:xfrm>
        </p:grpSpPr>
        <p:sp>
          <p:nvSpPr>
            <p:cNvPr id="55" name="Rectangle 54"/>
            <p:cNvSpPr/>
            <p:nvPr/>
          </p:nvSpPr>
          <p:spPr bwMode="auto">
            <a:xfrm>
              <a:off x="4369995" y="3344168"/>
              <a:ext cx="345411" cy="727951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20699999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56" name="Straight Connector 55"/>
            <p:cNvCxnSpPr/>
            <p:nvPr/>
          </p:nvCxnSpPr>
          <p:spPr bwMode="auto">
            <a:xfrm rot="10800000">
              <a:off x="3861608" y="3621732"/>
              <a:ext cx="491110" cy="469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/>
            <p:cNvCxnSpPr/>
            <p:nvPr/>
          </p:nvCxnSpPr>
          <p:spPr bwMode="auto">
            <a:xfrm rot="10800000">
              <a:off x="8306102" y="6252033"/>
              <a:ext cx="491110" cy="469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8" name="Rectangle 57"/>
            <p:cNvSpPr/>
            <p:nvPr/>
          </p:nvSpPr>
          <p:spPr bwMode="auto">
            <a:xfrm>
              <a:off x="7968880" y="5848701"/>
              <a:ext cx="345411" cy="727951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20999999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5646658" y="4003470"/>
              <a:ext cx="224169" cy="727951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9800000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6818700" y="5157760"/>
              <a:ext cx="224169" cy="727951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9500000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61" name="Straight Connector 60"/>
            <p:cNvCxnSpPr/>
            <p:nvPr/>
          </p:nvCxnSpPr>
          <p:spPr bwMode="auto">
            <a:xfrm rot="16200000" flipH="1">
              <a:off x="5820402" y="4429107"/>
              <a:ext cx="1010896" cy="98841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>
              <a:off x="4729572" y="3712496"/>
              <a:ext cx="918230" cy="57804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 bwMode="auto">
            <a:xfrm>
              <a:off x="7022744" y="5586120"/>
              <a:ext cx="932489" cy="57132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4" name="Rectangle 63"/>
            <p:cNvSpPr/>
            <p:nvPr/>
          </p:nvSpPr>
          <p:spPr bwMode="auto">
            <a:xfrm>
              <a:off x="5024181" y="3633359"/>
              <a:ext cx="190919" cy="285501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9800000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7198687" y="5444265"/>
              <a:ext cx="190919" cy="285501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9800000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6029028" y="4366898"/>
              <a:ext cx="190919" cy="285501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8900000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6637845" y="4986284"/>
              <a:ext cx="190919" cy="285501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8900000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 bwMode="auto">
            <a:xfrm flipV="1">
              <a:off x="3861865" y="3543300"/>
              <a:ext cx="724423" cy="8525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>
              <a:off x="4585765" y="3538066"/>
              <a:ext cx="547687" cy="21907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 bwMode="auto">
            <a:xfrm>
              <a:off x="5133452" y="3757141"/>
              <a:ext cx="708706" cy="47625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>
              <a:off x="5844828" y="4233391"/>
              <a:ext cx="274462" cy="26465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 rot="16200000" flipH="1">
              <a:off x="5888308" y="4721547"/>
              <a:ext cx="866780" cy="404814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Connector 72"/>
            <p:cNvCxnSpPr/>
            <p:nvPr/>
          </p:nvCxnSpPr>
          <p:spPr bwMode="auto">
            <a:xfrm>
              <a:off x="6515100" y="5350669"/>
              <a:ext cx="319088" cy="29527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/>
            <p:cNvCxnSpPr/>
            <p:nvPr/>
          </p:nvCxnSpPr>
          <p:spPr bwMode="auto">
            <a:xfrm>
              <a:off x="6833665" y="5643091"/>
              <a:ext cx="320761" cy="20086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/>
            <p:cNvCxnSpPr/>
            <p:nvPr/>
          </p:nvCxnSpPr>
          <p:spPr bwMode="auto">
            <a:xfrm>
              <a:off x="7147440" y="5847285"/>
              <a:ext cx="459162" cy="11138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/>
            <p:cNvCxnSpPr/>
            <p:nvPr/>
          </p:nvCxnSpPr>
          <p:spPr bwMode="auto">
            <a:xfrm rot="10800000">
              <a:off x="8149213" y="6265706"/>
              <a:ext cx="653750" cy="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/>
            <p:cNvCxnSpPr/>
            <p:nvPr/>
          </p:nvCxnSpPr>
          <p:spPr bwMode="auto">
            <a:xfrm rot="10800000">
              <a:off x="7608829" y="5958911"/>
              <a:ext cx="530336" cy="30247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8" name="Down Arrow 37"/>
          <p:cNvSpPr/>
          <p:nvPr/>
        </p:nvSpPr>
        <p:spPr bwMode="auto">
          <a:xfrm rot="2003694">
            <a:off x="7645653" y="5253616"/>
            <a:ext cx="268940" cy="336915"/>
          </a:xfrm>
          <a:prstGeom prst="downArrow">
            <a:avLst/>
          </a:prstGeom>
          <a:noFill/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Lightning Bolt 38"/>
          <p:cNvSpPr/>
          <p:nvPr/>
        </p:nvSpPr>
        <p:spPr bwMode="auto">
          <a:xfrm rot="2003694">
            <a:off x="7675796" y="5309178"/>
            <a:ext cx="200967" cy="231112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Down Arrow 41"/>
          <p:cNvSpPr/>
          <p:nvPr/>
        </p:nvSpPr>
        <p:spPr bwMode="auto">
          <a:xfrm rot="10800000">
            <a:off x="3898125" y="2897171"/>
            <a:ext cx="268940" cy="336915"/>
          </a:xfrm>
          <a:prstGeom prst="downArrow">
            <a:avLst/>
          </a:prstGeom>
          <a:noFill/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Lightning Bolt 42"/>
          <p:cNvSpPr/>
          <p:nvPr/>
        </p:nvSpPr>
        <p:spPr bwMode="auto">
          <a:xfrm>
            <a:off x="3928268" y="2952733"/>
            <a:ext cx="200967" cy="231112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238" y="98320"/>
            <a:ext cx="7423355" cy="865239"/>
          </a:xfrm>
        </p:spPr>
        <p:txBody>
          <a:bodyPr>
            <a:noAutofit/>
          </a:bodyPr>
          <a:lstStyle/>
          <a:p>
            <a:r>
              <a:rPr lang="en-GB" dirty="0"/>
              <a:t>First-stage system design </a:t>
            </a:r>
            <a:r>
              <a:rPr lang="en-GB" dirty="0" smtClean="0"/>
              <a:t>specifications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258" y="1209365"/>
            <a:ext cx="7964129" cy="5152103"/>
          </a:xfrm>
        </p:spPr>
        <p:txBody>
          <a:bodyPr/>
          <a:lstStyle/>
          <a:p>
            <a:r>
              <a:rPr lang="en-US" dirty="0" smtClean="0"/>
              <a:t>Uncombined </a:t>
            </a:r>
            <a:r>
              <a:rPr lang="en-US" dirty="0"/>
              <a:t>beam: 3 GHz bunch spacing </a:t>
            </a:r>
            <a:endParaRPr lang="en-US" dirty="0" smtClean="0"/>
          </a:p>
          <a:p>
            <a:pPr lvl="1"/>
            <a:r>
              <a:rPr lang="en-US" dirty="0"/>
              <a:t>C</a:t>
            </a:r>
            <a:r>
              <a:rPr lang="en-US" dirty="0" smtClean="0"/>
              <a:t>orrection </a:t>
            </a:r>
            <a:r>
              <a:rPr lang="en-US" dirty="0"/>
              <a:t>for combined beam may be possible too, if phase errors are </a:t>
            </a:r>
            <a:r>
              <a:rPr lang="en-US" dirty="0" smtClean="0"/>
              <a:t>small</a:t>
            </a:r>
          </a:p>
          <a:p>
            <a:r>
              <a:rPr lang="en-US" dirty="0"/>
              <a:t>Train length: 280ns </a:t>
            </a:r>
            <a:endParaRPr lang="en-US" dirty="0" smtClean="0"/>
          </a:p>
          <a:p>
            <a:pPr lvl="1"/>
            <a:r>
              <a:rPr lang="en-US" dirty="0"/>
              <a:t>S</a:t>
            </a:r>
            <a:r>
              <a:rPr lang="en-US" dirty="0" smtClean="0"/>
              <a:t>ystem </a:t>
            </a:r>
            <a:r>
              <a:rPr lang="en-US" dirty="0"/>
              <a:t>useable also up to </a:t>
            </a:r>
            <a:r>
              <a:rPr lang="en-US" dirty="0" smtClean="0"/>
              <a:t>420ns</a:t>
            </a:r>
          </a:p>
          <a:p>
            <a:r>
              <a:rPr lang="en-US" dirty="0" smtClean="0"/>
              <a:t>Pulse to pulse </a:t>
            </a:r>
            <a:r>
              <a:rPr lang="en-US" dirty="0"/>
              <a:t>'slow' feed-back correction of mean </a:t>
            </a:r>
            <a:r>
              <a:rPr lang="en-US" dirty="0" smtClean="0"/>
              <a:t>phase</a:t>
            </a:r>
            <a:r>
              <a:rPr lang="en-US" dirty="0"/>
              <a:t> </a:t>
            </a:r>
            <a:r>
              <a:rPr lang="en-US" dirty="0" smtClean="0"/>
              <a:t>sag with </a:t>
            </a:r>
            <a:r>
              <a:rPr lang="en-US" dirty="0"/>
              <a:t>wide phase correction </a:t>
            </a:r>
            <a:r>
              <a:rPr lang="en-US" dirty="0" smtClean="0"/>
              <a:t>range</a:t>
            </a:r>
            <a:endParaRPr lang="en-US" dirty="0"/>
          </a:p>
          <a:p>
            <a:r>
              <a:rPr lang="en-US" dirty="0" smtClean="0"/>
              <a:t>Feed-forward </a:t>
            </a:r>
            <a:r>
              <a:rPr lang="en-US" dirty="0"/>
              <a:t>correction of higher-frequency </a:t>
            </a:r>
            <a:r>
              <a:rPr lang="en-US" dirty="0" smtClean="0"/>
              <a:t>components </a:t>
            </a:r>
          </a:p>
          <a:p>
            <a:pPr lvl="1"/>
            <a:r>
              <a:rPr lang="en-US" dirty="0" smtClean="0"/>
              <a:t>With smaller range in phase correction (few degrees) and bandwidth (30MHz)</a:t>
            </a:r>
          </a:p>
          <a:p>
            <a:pPr lvl="2"/>
            <a:r>
              <a:rPr lang="en-US" dirty="0" smtClean="0"/>
              <a:t>Defined by the amplifier performance that could be delivered </a:t>
            </a:r>
            <a:br>
              <a:rPr lang="en-US" dirty="0" smtClean="0"/>
            </a:br>
            <a:r>
              <a:rPr lang="en-US" dirty="0" smtClean="0"/>
              <a:t>within 1 – 1.5 years</a:t>
            </a:r>
          </a:p>
          <a:p>
            <a:pPr lvl="1"/>
            <a:r>
              <a:rPr lang="en-US" dirty="0" smtClean="0"/>
              <a:t>R&amp;D on amplifier with the CLIC specs starting now, to be installed in the second-stage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41342" y="6636774"/>
            <a:ext cx="1602658" cy="229294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18 August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31576" y="6626710"/>
            <a:ext cx="1143000" cy="231289"/>
          </a:xfrm>
        </p:spPr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70989" y="6626711"/>
            <a:ext cx="3920268" cy="231289"/>
          </a:xfrm>
        </p:spPr>
        <p:txBody>
          <a:bodyPr/>
          <a:lstStyle/>
          <a:p>
            <a:r>
              <a:rPr lang="en-US" smtClean="0"/>
              <a:t>CTF3/CLIC Committee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Phase </a:t>
            </a:r>
            <a:r>
              <a:rPr lang="en-GB" dirty="0" smtClean="0"/>
              <a:t>monitor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935" y="1042219"/>
            <a:ext cx="7887929" cy="4586748"/>
          </a:xfrm>
        </p:spPr>
        <p:txBody>
          <a:bodyPr/>
          <a:lstStyle/>
          <a:p>
            <a:r>
              <a:rPr lang="en-US" dirty="0"/>
              <a:t>Phase measurement at 12 GHz using monopole mode of custom resonant </a:t>
            </a:r>
            <a:r>
              <a:rPr lang="en-US" dirty="0" smtClean="0"/>
              <a:t>cavity</a:t>
            </a:r>
          </a:p>
          <a:p>
            <a:r>
              <a:rPr lang="en-US" dirty="0"/>
              <a:t>Three monitors will be </a:t>
            </a:r>
            <a:r>
              <a:rPr lang="en-US" dirty="0" smtClean="0"/>
              <a:t>made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first will be available around October 2011 for </a:t>
            </a:r>
            <a:r>
              <a:rPr lang="en-US" dirty="0" smtClean="0"/>
              <a:t>testing</a:t>
            </a:r>
          </a:p>
          <a:p>
            <a:r>
              <a:rPr lang="en-US" dirty="0" smtClean="0"/>
              <a:t>2 </a:t>
            </a:r>
            <a:r>
              <a:rPr lang="en-US" dirty="0"/>
              <a:t>or 3 monitors will be tested in series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with beam </a:t>
            </a:r>
            <a:r>
              <a:rPr lang="en-US" dirty="0"/>
              <a:t>in </a:t>
            </a:r>
            <a:r>
              <a:rPr lang="en-US" dirty="0" smtClean="0"/>
              <a:t>2012</a:t>
            </a:r>
          </a:p>
          <a:p>
            <a:r>
              <a:rPr lang="en-US" dirty="0" smtClean="0"/>
              <a:t>Electronics </a:t>
            </a:r>
            <a:r>
              <a:rPr lang="en-US" dirty="0"/>
              <a:t>will output baseband analogue </a:t>
            </a:r>
            <a:r>
              <a:rPr lang="en-US" dirty="0" smtClean="0"/>
              <a:t>signals</a:t>
            </a:r>
          </a:p>
          <a:p>
            <a:pPr lvl="1"/>
            <a:r>
              <a:rPr lang="en-US" dirty="0" smtClean="0"/>
              <a:t>Amplitude</a:t>
            </a:r>
          </a:p>
          <a:p>
            <a:pPr lvl="1"/>
            <a:r>
              <a:rPr lang="en-US" dirty="0" smtClean="0"/>
              <a:t>Phase</a:t>
            </a:r>
          </a:p>
          <a:p>
            <a:pPr lvl="1"/>
            <a:r>
              <a:rPr lang="en-US" dirty="0" smtClean="0"/>
              <a:t>Amplitude/Phase </a:t>
            </a:r>
            <a:endParaRPr lang="en-US" dirty="0"/>
          </a:p>
          <a:p>
            <a:r>
              <a:rPr lang="en-US" dirty="0" smtClean="0"/>
              <a:t>Output </a:t>
            </a:r>
            <a:r>
              <a:rPr lang="en-US" dirty="0"/>
              <a:t>signal bandwidth 50-100 MHz, with latency </a:t>
            </a:r>
            <a:r>
              <a:rPr lang="en-US" dirty="0" smtClean="0"/>
              <a:t>about 5ns </a:t>
            </a:r>
            <a:endParaRPr lang="en-US" dirty="0"/>
          </a:p>
          <a:p>
            <a:r>
              <a:rPr lang="en-US" dirty="0" smtClean="0"/>
              <a:t>First </a:t>
            </a:r>
            <a:r>
              <a:rPr lang="en-US" dirty="0"/>
              <a:t>version of electronics available soon for </a:t>
            </a:r>
            <a:r>
              <a:rPr lang="en-US" dirty="0" smtClean="0"/>
              <a:t>testing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67449" y="6653048"/>
            <a:ext cx="1576552" cy="213019"/>
          </a:xfrm>
        </p:spPr>
        <p:txBody>
          <a:bodyPr/>
          <a:lstStyle/>
          <a:p>
            <a:pPr>
              <a:defRPr/>
            </a:pPr>
            <a:r>
              <a:rPr lang="en-US" smtClean="0"/>
              <a:t>18 August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31576" y="6626710"/>
            <a:ext cx="1143000" cy="231289"/>
          </a:xfrm>
        </p:spPr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70989" y="6636759"/>
            <a:ext cx="3920268" cy="231289"/>
          </a:xfrm>
        </p:spPr>
        <p:txBody>
          <a:bodyPr/>
          <a:lstStyle/>
          <a:p>
            <a:r>
              <a:rPr lang="en-US" smtClean="0"/>
              <a:t>CTF3/CLIC Committee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57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897" y="1277511"/>
            <a:ext cx="5134461" cy="28936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Kicker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768" y="924236"/>
            <a:ext cx="7944465" cy="5407742"/>
          </a:xfrm>
        </p:spPr>
        <p:txBody>
          <a:bodyPr/>
          <a:lstStyle/>
          <a:p>
            <a:r>
              <a:rPr lang="en-US" sz="2000" dirty="0"/>
              <a:t>Longitudinal space available in the </a:t>
            </a:r>
            <a:r>
              <a:rPr lang="en-US" sz="2000" dirty="0" smtClean="0"/>
              <a:t>beam line max 120cm</a:t>
            </a:r>
          </a:p>
          <a:p>
            <a:r>
              <a:rPr lang="en-US" sz="2000" dirty="0"/>
              <a:t>Radial </a:t>
            </a:r>
            <a:r>
              <a:rPr lang="en-US" sz="2000" dirty="0" smtClean="0"/>
              <a:t>space:</a:t>
            </a:r>
          </a:p>
          <a:p>
            <a:pPr lvl="1"/>
            <a:r>
              <a:rPr lang="en-US" sz="1800" dirty="0" smtClean="0"/>
              <a:t>Flanges max 18cm </a:t>
            </a:r>
          </a:p>
          <a:p>
            <a:pPr lvl="1"/>
            <a:r>
              <a:rPr lang="en-US" sz="1800" dirty="0" smtClean="0"/>
              <a:t>Connectors max 25cm </a:t>
            </a:r>
            <a:br>
              <a:rPr lang="en-US" sz="1800" dirty="0" smtClean="0"/>
            </a:br>
            <a:r>
              <a:rPr lang="en-US" sz="1800" dirty="0" smtClean="0"/>
              <a:t>diameter</a:t>
            </a:r>
          </a:p>
          <a:p>
            <a:pPr lvl="1"/>
            <a:r>
              <a:rPr lang="en-US" sz="1800" dirty="0"/>
              <a:t>D</a:t>
            </a:r>
            <a:r>
              <a:rPr lang="en-US" sz="1800" dirty="0" smtClean="0"/>
              <a:t>etermined </a:t>
            </a:r>
            <a:r>
              <a:rPr lang="en-US" sz="1800" dirty="0"/>
              <a:t>by surrounding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err="1" smtClean="0"/>
              <a:t>quadrupole</a:t>
            </a:r>
            <a:r>
              <a:rPr lang="en-US" sz="1800" dirty="0" smtClean="0"/>
              <a:t> aperture</a:t>
            </a:r>
          </a:p>
          <a:p>
            <a:r>
              <a:rPr lang="en-US" sz="2000" dirty="0" smtClean="0"/>
              <a:t>Total </a:t>
            </a:r>
            <a:r>
              <a:rPr lang="en-US" sz="2000" dirty="0"/>
              <a:t>kicker strip length c. </a:t>
            </a:r>
            <a:r>
              <a:rPr lang="en-US" sz="2000" dirty="0" smtClean="0"/>
              <a:t>100cm</a:t>
            </a:r>
          </a:p>
          <a:p>
            <a:pPr lvl="1"/>
            <a:r>
              <a:rPr lang="en-US" sz="1800" dirty="0" smtClean="0"/>
              <a:t>80cm </a:t>
            </a:r>
            <a:r>
              <a:rPr lang="en-US" sz="1800" dirty="0"/>
              <a:t>+ 10cm tapers at each </a:t>
            </a:r>
            <a:r>
              <a:rPr lang="en-US" sz="1800" dirty="0" smtClean="0"/>
              <a:t>end</a:t>
            </a:r>
          </a:p>
          <a:p>
            <a:r>
              <a:rPr lang="en-US" sz="2000" dirty="0" smtClean="0"/>
              <a:t>Kicker </a:t>
            </a:r>
            <a:r>
              <a:rPr lang="en-US" sz="2000" dirty="0"/>
              <a:t>sensitivity: </a:t>
            </a:r>
            <a:r>
              <a:rPr lang="en-US" sz="2000" dirty="0" smtClean="0"/>
              <a:t>+/-</a:t>
            </a:r>
            <a:r>
              <a:rPr lang="en-US" sz="2000" dirty="0"/>
              <a:t>1.35 kV </a:t>
            </a:r>
            <a:endParaRPr lang="en-US" sz="2000" dirty="0" smtClean="0"/>
          </a:p>
          <a:p>
            <a:pPr lvl="1"/>
            <a:r>
              <a:rPr lang="en-US" sz="1800" dirty="0" smtClean="0"/>
              <a:t>equivalent </a:t>
            </a:r>
            <a:r>
              <a:rPr lang="en-US" sz="1800" dirty="0"/>
              <a:t>to </a:t>
            </a:r>
            <a:r>
              <a:rPr lang="en-US" sz="1800" dirty="0" smtClean="0"/>
              <a:t>+/- </a:t>
            </a:r>
            <a:r>
              <a:rPr lang="en-US" sz="1800" dirty="0"/>
              <a:t>1mrad = </a:t>
            </a:r>
            <a:r>
              <a:rPr lang="en-US" sz="1800" dirty="0" smtClean="0"/>
              <a:t>+/- 34 </a:t>
            </a:r>
            <a:r>
              <a:rPr lang="en-US" sz="1800" dirty="0"/>
              <a:t>degrees (</a:t>
            </a:r>
            <a:r>
              <a:rPr lang="en-US" sz="1800" dirty="0" smtClean="0"/>
              <a:t>12GHz)</a:t>
            </a:r>
          </a:p>
          <a:p>
            <a:r>
              <a:rPr lang="en-US" sz="2000" dirty="0" smtClean="0"/>
              <a:t>Alignment </a:t>
            </a:r>
            <a:r>
              <a:rPr lang="en-US" sz="2000" dirty="0"/>
              <a:t>not </a:t>
            </a:r>
            <a:r>
              <a:rPr lang="en-US" sz="2000" dirty="0" smtClean="0"/>
              <a:t>very critical</a:t>
            </a:r>
            <a:r>
              <a:rPr lang="en-US" sz="2000" dirty="0"/>
              <a:t>: </a:t>
            </a:r>
            <a:endParaRPr lang="en-US" sz="2000" dirty="0" smtClean="0"/>
          </a:p>
          <a:p>
            <a:pPr lvl="1"/>
            <a:r>
              <a:rPr lang="en-US" sz="1800" dirty="0" smtClean="0"/>
              <a:t>mm transverse</a:t>
            </a:r>
          </a:p>
          <a:p>
            <a:pPr lvl="1"/>
            <a:r>
              <a:rPr lang="en-US" sz="1800" dirty="0" smtClean="0"/>
              <a:t>few </a:t>
            </a:r>
            <a:r>
              <a:rPr lang="en-US" sz="1800" dirty="0"/>
              <a:t>degrees azimuth ok, but will put a rotatable flange on one end, and </a:t>
            </a:r>
            <a:r>
              <a:rPr lang="en-US" sz="1800" dirty="0" err="1"/>
              <a:t>fiducial</a:t>
            </a:r>
            <a:r>
              <a:rPr lang="en-US" sz="1800" dirty="0"/>
              <a:t> marks near </a:t>
            </a:r>
            <a:r>
              <a:rPr lang="en-US" sz="1800" dirty="0" smtClean="0"/>
              <a:t>feed-</a:t>
            </a:r>
            <a:r>
              <a:rPr lang="en-US" sz="1800" dirty="0" err="1" smtClean="0"/>
              <a:t>throughs</a:t>
            </a:r>
            <a:endParaRPr lang="en-US" sz="1800" dirty="0" smtClean="0"/>
          </a:p>
          <a:p>
            <a:r>
              <a:rPr lang="en-US" sz="2000" dirty="0" smtClean="0"/>
              <a:t>Kicker </a:t>
            </a:r>
            <a:r>
              <a:rPr lang="en-US" sz="2000" dirty="0"/>
              <a:t>fabrication possible by Spring </a:t>
            </a:r>
            <a:r>
              <a:rPr lang="en-US" sz="2000" dirty="0" smtClean="0"/>
              <a:t>2012</a:t>
            </a:r>
          </a:p>
          <a:p>
            <a:r>
              <a:rPr lang="en-US" sz="2000" dirty="0" smtClean="0"/>
              <a:t>Possibly </a:t>
            </a:r>
            <a:r>
              <a:rPr lang="en-US" sz="2000" dirty="0"/>
              <a:t>use an external dipole corrector for the 'slow correction', if required 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67449" y="6653048"/>
            <a:ext cx="1576552" cy="213019"/>
          </a:xfrm>
        </p:spPr>
        <p:txBody>
          <a:bodyPr/>
          <a:lstStyle/>
          <a:p>
            <a:pPr>
              <a:defRPr/>
            </a:pPr>
            <a:r>
              <a:rPr lang="en-US" smtClean="0"/>
              <a:t>18 August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31576" y="6626710"/>
            <a:ext cx="1143000" cy="231289"/>
          </a:xfrm>
        </p:spPr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70989" y="6636759"/>
            <a:ext cx="3920268" cy="231289"/>
          </a:xfrm>
        </p:spPr>
        <p:txBody>
          <a:bodyPr/>
          <a:lstStyle/>
          <a:p>
            <a:r>
              <a:rPr lang="en-US" smtClean="0"/>
              <a:t>CTF3/CLIC Committee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92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Kicker </a:t>
            </a:r>
            <a:r>
              <a:rPr lang="en-GB" dirty="0" smtClean="0"/>
              <a:t>amplifier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633" y="1140542"/>
            <a:ext cx="7772400" cy="4419600"/>
          </a:xfrm>
        </p:spPr>
        <p:txBody>
          <a:bodyPr/>
          <a:lstStyle/>
          <a:p>
            <a:r>
              <a:rPr lang="en-GB" dirty="0"/>
              <a:t>Bandwidth ~ 30MHz (eventual target: 70MHz</a:t>
            </a:r>
            <a:r>
              <a:rPr lang="en-GB" dirty="0" smtClean="0"/>
              <a:t>)</a:t>
            </a:r>
          </a:p>
          <a:p>
            <a:r>
              <a:rPr lang="en-US" dirty="0" smtClean="0"/>
              <a:t>To be located in CLEX gallery extension</a:t>
            </a:r>
          </a:p>
          <a:p>
            <a:pPr lvl="1"/>
            <a:r>
              <a:rPr lang="en-US" dirty="0"/>
              <a:t>Roughly '6u' sub-rack </a:t>
            </a:r>
            <a:r>
              <a:rPr lang="en-US" dirty="0" smtClean="0"/>
              <a:t>size</a:t>
            </a:r>
          </a:p>
          <a:p>
            <a:r>
              <a:rPr lang="en-US" dirty="0" smtClean="0"/>
              <a:t>Cable </a:t>
            </a:r>
            <a:r>
              <a:rPr lang="en-US" dirty="0"/>
              <a:t>run from amplifier to kicker about </a:t>
            </a:r>
            <a:r>
              <a:rPr lang="en-US" dirty="0" smtClean="0"/>
              <a:t>15m</a:t>
            </a:r>
          </a:p>
          <a:p>
            <a:r>
              <a:rPr lang="en-GB" dirty="0"/>
              <a:t>Feedback </a:t>
            </a:r>
            <a:r>
              <a:rPr lang="en-GB" dirty="0" smtClean="0"/>
              <a:t>board </a:t>
            </a:r>
            <a:r>
              <a:rPr lang="en-US" dirty="0" smtClean="0"/>
              <a:t>will </a:t>
            </a:r>
            <a:r>
              <a:rPr lang="en-US" dirty="0" err="1"/>
              <a:t>digitise</a:t>
            </a:r>
            <a:r>
              <a:rPr lang="en-US" dirty="0"/>
              <a:t> phase monitor signals using FONT </a:t>
            </a:r>
            <a:r>
              <a:rPr lang="en-US" dirty="0" smtClean="0"/>
              <a:t>approach</a:t>
            </a:r>
          </a:p>
          <a:p>
            <a:pPr lvl="1"/>
            <a:r>
              <a:rPr lang="en-US" dirty="0" smtClean="0"/>
              <a:t>details </a:t>
            </a:r>
            <a:r>
              <a:rPr lang="en-US" dirty="0"/>
              <a:t>will be decided </a:t>
            </a:r>
            <a:r>
              <a:rPr lang="en-US" dirty="0" smtClean="0"/>
              <a:t>later</a:t>
            </a:r>
          </a:p>
          <a:p>
            <a:r>
              <a:rPr lang="en-US" dirty="0"/>
              <a:t>Latency </a:t>
            </a:r>
            <a:r>
              <a:rPr lang="en-US" dirty="0" smtClean="0"/>
              <a:t>considerations:</a:t>
            </a:r>
          </a:p>
          <a:p>
            <a:pPr lvl="1"/>
            <a:r>
              <a:rPr lang="en-US" dirty="0" smtClean="0"/>
              <a:t>Design </a:t>
            </a:r>
            <a:r>
              <a:rPr lang="en-US" dirty="0"/>
              <a:t>for total latency c. </a:t>
            </a:r>
            <a:r>
              <a:rPr lang="en-US" dirty="0" smtClean="0"/>
              <a:t>380ns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required, can add latency by circulating beam in the combiner ring 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67449" y="6653048"/>
            <a:ext cx="1576552" cy="213019"/>
          </a:xfrm>
        </p:spPr>
        <p:txBody>
          <a:bodyPr/>
          <a:lstStyle/>
          <a:p>
            <a:pPr>
              <a:defRPr/>
            </a:pPr>
            <a:r>
              <a:rPr lang="en-US" smtClean="0"/>
              <a:t>18 August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31576" y="6626710"/>
            <a:ext cx="1143000" cy="231289"/>
          </a:xfrm>
        </p:spPr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70989" y="6636759"/>
            <a:ext cx="3920268" cy="231289"/>
          </a:xfrm>
        </p:spPr>
        <p:txBody>
          <a:bodyPr/>
          <a:lstStyle/>
          <a:p>
            <a:r>
              <a:rPr lang="en-US" smtClean="0"/>
              <a:t>CTF3/CLIC Committee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27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823" y="1081560"/>
            <a:ext cx="8261556" cy="4807974"/>
          </a:xfrm>
        </p:spPr>
        <p:txBody>
          <a:bodyPr/>
          <a:lstStyle/>
          <a:p>
            <a:r>
              <a:rPr lang="en-US" dirty="0" smtClean="0"/>
              <a:t>Phase monitors</a:t>
            </a:r>
            <a:r>
              <a:rPr lang="en-US" dirty="0"/>
              <a:t> </a:t>
            </a:r>
            <a:r>
              <a:rPr lang="en-US" dirty="0" smtClean="0"/>
              <a:t>– LNF </a:t>
            </a:r>
            <a:r>
              <a:rPr lang="en-US" dirty="0" err="1" smtClean="0"/>
              <a:t>Frascati</a:t>
            </a:r>
            <a:endParaRPr lang="en-US" dirty="0" smtClean="0"/>
          </a:p>
          <a:p>
            <a:r>
              <a:rPr lang="en-US" dirty="0" smtClean="0"/>
              <a:t>Phase monitor read-out system – CERN</a:t>
            </a:r>
          </a:p>
          <a:p>
            <a:r>
              <a:rPr lang="en-US" dirty="0" smtClean="0"/>
              <a:t>Amplifiers – Oxford University</a:t>
            </a:r>
          </a:p>
          <a:p>
            <a:r>
              <a:rPr lang="en-US" dirty="0" smtClean="0"/>
              <a:t>Kickers</a:t>
            </a:r>
            <a:r>
              <a:rPr lang="en-US" dirty="0"/>
              <a:t> – </a:t>
            </a:r>
            <a:r>
              <a:rPr lang="en-US" dirty="0" smtClean="0"/>
              <a:t>LNF </a:t>
            </a:r>
            <a:r>
              <a:rPr lang="en-US" dirty="0" err="1"/>
              <a:t>Frascati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Tentative Schedule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monitor ready in October 2011</a:t>
            </a:r>
          </a:p>
          <a:p>
            <a:pPr lvl="2"/>
            <a:r>
              <a:rPr lang="en-US" dirty="0" smtClean="0"/>
              <a:t>Tests with the readout electronics in the lab and later with the beam</a:t>
            </a:r>
          </a:p>
          <a:p>
            <a:pPr lvl="1"/>
            <a:r>
              <a:rPr lang="en-US" dirty="0" smtClean="0"/>
              <a:t>Remaining monitors installed during 1</a:t>
            </a:r>
            <a:r>
              <a:rPr lang="en-US" baseline="30000" dirty="0" smtClean="0"/>
              <a:t>st</a:t>
            </a:r>
            <a:r>
              <a:rPr lang="en-US" dirty="0" smtClean="0"/>
              <a:t> half of 2012</a:t>
            </a:r>
          </a:p>
          <a:p>
            <a:pPr lvl="1"/>
            <a:r>
              <a:rPr lang="en-US" dirty="0" smtClean="0"/>
              <a:t>3 monitors installed in chain for performance checks</a:t>
            </a:r>
          </a:p>
          <a:p>
            <a:pPr lvl="1"/>
            <a:r>
              <a:rPr lang="en-US" dirty="0" smtClean="0"/>
              <a:t>Kickers ready mid 2012</a:t>
            </a:r>
          </a:p>
          <a:p>
            <a:pPr lvl="1"/>
            <a:r>
              <a:rPr lang="en-US" dirty="0" smtClean="0"/>
              <a:t>Installation during winter shutdown 2013</a:t>
            </a:r>
          </a:p>
          <a:p>
            <a:r>
              <a:rPr lang="en-US" dirty="0" smtClean="0"/>
              <a:t>Oxford team will work on amplifier with CLIC specs</a:t>
            </a:r>
          </a:p>
          <a:p>
            <a:pPr lvl="1"/>
            <a:r>
              <a:rPr lang="en-US" dirty="0" smtClean="0"/>
              <a:t>When ready to be installed in CTF3 </a:t>
            </a:r>
          </a:p>
          <a:p>
            <a:pPr lvl="2"/>
            <a:r>
              <a:rPr lang="en-US" dirty="0" smtClean="0"/>
              <a:t>It will provide feed-forward correction over the full range and with the full bandwidth</a:t>
            </a:r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67449" y="6653048"/>
            <a:ext cx="1576552" cy="213019"/>
          </a:xfrm>
        </p:spPr>
        <p:txBody>
          <a:bodyPr/>
          <a:lstStyle/>
          <a:p>
            <a:pPr>
              <a:defRPr/>
            </a:pPr>
            <a:r>
              <a:rPr lang="en-US" smtClean="0"/>
              <a:t>18 August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31576" y="6626710"/>
            <a:ext cx="1143000" cy="231289"/>
          </a:xfrm>
        </p:spPr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70989" y="6636759"/>
            <a:ext cx="3920268" cy="231289"/>
          </a:xfrm>
        </p:spPr>
        <p:txBody>
          <a:bodyPr/>
          <a:lstStyle/>
          <a:p>
            <a:r>
              <a:rPr lang="en-US" smtClean="0"/>
              <a:t>CTF3/CLIC Committee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68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9900CC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99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31417</TotalTime>
  <Words>431</Words>
  <Application>Microsoft Office PowerPoint</Application>
  <PresentationFormat>On-screen Show (4:3)</PresentationFormat>
  <Paragraphs>100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Phase Feed-Forward</vt:lpstr>
      <vt:lpstr>CLIC Phase Feed-Forward System</vt:lpstr>
      <vt:lpstr>Setup in CTF3</vt:lpstr>
      <vt:lpstr>First-stage system design specifications</vt:lpstr>
      <vt:lpstr>Phase monitor</vt:lpstr>
      <vt:lpstr>Kicker</vt:lpstr>
      <vt:lpstr>Kicker amplifier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Piotr Skowroński</dc:creator>
  <cp:lastModifiedBy>Piotr Krzysztof Skowronski</cp:lastModifiedBy>
  <cp:revision>3411</cp:revision>
  <dcterms:created xsi:type="dcterms:W3CDTF">2003-05-09T23:48:05Z</dcterms:created>
  <dcterms:modified xsi:type="dcterms:W3CDTF">2011-08-18T11:52:45Z</dcterms:modified>
</cp:coreProperties>
</file>