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5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6462C-C68A-4D67-B139-8D57902D6C8B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C492F-0CC5-4BB2-A276-9B9FCAC5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290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4E37F-232C-CADB-302C-0F3F94710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DA577-D3BE-2674-9A73-55344AFD69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D41F4-C3E0-9FBF-5465-CAE64A81F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6746-5F26-4DC3-BABD-CFC3B693BA1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6AA0F-6D50-7DE4-AB18-328CD5A7D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81289-86DD-3ACF-CE63-A0EA620A3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443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91B72-B9BD-7971-5875-9EFADCB24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B52524-FA1A-A2C6-DC2F-CA3C46545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E1236-2740-9B4C-083C-815F95B5C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66F4-053F-4FBA-83C3-CFD5E5914EC9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2E343-666F-BD86-2CD8-66CE2140A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DAD1C-4997-28B7-C652-65ADA8467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34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D37350-6039-1938-DDF7-65EF4DD2AE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EE87CF-F0A9-D679-4AA8-0EBB3C3629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82E35-088B-2CD2-28BC-1675C7337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17338-E37E-4589-A640-FAA55717AAEA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79965-07CD-12FC-2C46-B3A450028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C95F3-C680-E91D-B969-DB9832674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61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CBDF4-1A65-F732-F831-A8C5A85D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2E366-B05F-46DB-812E-92AEA836B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D2677-9349-580F-95F9-BBBA5083D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0BE9C-1BD5-4AD4-9AEA-198F7C216BC3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87BA4-1277-D03D-50BE-0BEB28A80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42D30-C112-5B81-04D2-16F8D6F86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26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D0D19-5231-3DE1-02BF-1A1DCEEAA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F1300-7FF5-1142-33E7-A2EF2A23C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6D80B-C178-7342-8257-CFBEDDF85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DF86C-0BE1-42EA-9E9A-E42CF7E2EBC6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EEC34-308B-AE5C-CD7A-DD8DF7F1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673E1-1D16-D8C3-233D-9F8022BDA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62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99D23-B6F8-6D64-56CE-6C3E3729B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D4E2E-3D76-0FA1-FE2C-AB36725FF7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250C59-7CE4-E0B7-2FE5-3FEA5AD3DD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8B65B-077F-DF10-9CBD-F546EB07D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09F8A-9576-407E-9B4F-C72374D009FD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94B950-782F-76AD-8875-EC2096007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148949-EADD-014E-812A-DC1F6AB07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03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9CDEA-DB7A-5802-F3FD-39B56655D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22854-6D9C-7CEF-148A-1EA379851F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146EB4-2205-AF97-FF7B-402CB0CFBE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D2628B-CFAB-8692-1659-9CF1FD23F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9D837C-09F3-8646-026C-2CAA5130FF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7FB767-C5D3-3C08-9576-159F7B0F9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2BA6-5686-433A-9C81-47F0783E1754}" type="datetime1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0C2634-8DF6-CF5A-DC1A-CCDEBB53F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92605E-91FE-F6BF-DCC0-7CE54B0C4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72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F4BF9-60C5-43AA-E64B-DA27B3D35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8BA215-2D33-8874-7096-78CBA01F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A2D48-B082-44F0-BF7F-E8994CA3D6D7}" type="datetime1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7C3063-0C2B-4EAB-3297-E3969FCF8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BD8C74-DDB0-29CE-D4A9-8C916917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06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4F9C81-AF19-66EF-CA21-4F3052790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0D71-8468-477E-BF1C-4B67916E3DCB}" type="datetime1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B3832-3CAA-6C51-30A1-8E1246C62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E34AC-6BA7-E6C7-6C99-28DF293E4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724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7AE64-C68D-2469-1B7C-67B933C80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54525-7932-660C-A6F9-DCE6D8A66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C074E8-781A-9BBF-20F0-C89CDCA051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A9E17-2D75-2BAF-907E-478CF9452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CEC-FB88-45A4-A1FC-45E6C55AD132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80F27-5123-66AE-8128-80786C43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82E9E2-DFCD-82DB-1D1B-53FB8A11D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594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777AA-755C-AF5A-0FA1-1D4F164C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A2D5BC-48AC-072F-2F74-5DE0480EA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E19E6E-FEA3-78E0-0E3E-FD8CF26CE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80A801-6797-3EF4-8165-C5BF1F0FE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9D650-2C56-48B2-B099-FF66D9611DDE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C1364C-2D50-B1AF-AD46-A767F1D39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OMC meeting 13/02/25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57A09-217C-0918-D649-5F8DDA2B8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03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DD25AA-4F2F-5AFE-0873-22B4A0409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B20766-31D1-71FE-62A5-B8DB4115C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49799-D479-24F0-218B-B9D2F75ABB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87910-1A3A-44AB-8CEC-C83584B9C705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45BBA-AE31-81BE-AA81-88376B1D4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OMC meeting 13/02/25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B94D3-7C14-71D3-E9B2-6FF348F4C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A7565-7C47-43EA-BA56-308AEA90F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983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ipac2023/pdf/MOPL015.pdf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indico.cern.ch/event/1448059/contributions/6097637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448059/contributions/6097636/" TargetMode="External"/><Relationship Id="rId5" Type="http://schemas.openxmlformats.org/officeDocument/2006/relationships/hyperlink" Target="https://indico.cern.ch/event/1406933/" TargetMode="External"/><Relationship Id="rId4" Type="http://schemas.openxmlformats.org/officeDocument/2006/relationships/image" Target="../media/image5.svg"/><Relationship Id="rId9" Type="http://schemas.openxmlformats.org/officeDocument/2006/relationships/hyperlink" Target="https://accelconf.web.cern.ch/ipac2024/pdf/MOPC12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google.com/spreadsheets/d/1GKSzG9yVtknviEWBun4ZuqdUQdKcvR7pMqhB1jFyRRY/edit?pli=1&amp;gid=803367188#gid=803367188" TargetMode="External"/><Relationship Id="rId5" Type="http://schemas.openxmlformats.org/officeDocument/2006/relationships/hyperlink" Target="https://newdle.cern.ch/newdle/c56D8kLF" TargetMode="Externa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B0CF26D-4840-CCE0-1D77-B66381B30B24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11A7753-C656-F1B0-823C-3A398240E6FC}"/>
              </a:ext>
            </a:extLst>
          </p:cNvPr>
          <p:cNvGrpSpPr/>
          <p:nvPr/>
        </p:nvGrpSpPr>
        <p:grpSpPr>
          <a:xfrm>
            <a:off x="412045" y="574913"/>
            <a:ext cx="7738394" cy="5313183"/>
            <a:chOff x="508298" y="1153522"/>
            <a:chExt cx="7738394" cy="531318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E2F180A-F465-A2B7-ED38-0C68BCD33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5655" y="1984074"/>
              <a:ext cx="6037236" cy="351474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7648A09-E963-8EF5-B687-A87A3B430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386167">
              <a:off x="508298" y="2974906"/>
              <a:ext cx="1198616" cy="133732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C35318-63E5-CAAC-B48A-A816B5671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435433">
              <a:off x="4042209" y="1084166"/>
              <a:ext cx="1198616" cy="133732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459280-4E17-EF37-B9B0-B573F29BA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673626">
              <a:off x="6843582" y="2075809"/>
              <a:ext cx="1198616" cy="13373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D783C5-A60B-6C53-8FB6-876F33111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28625">
              <a:off x="1831971" y="1486337"/>
              <a:ext cx="1198616" cy="133732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1FC4F73-D6A1-DB1C-5059-8B2D58197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576781">
              <a:off x="7048076" y="4037975"/>
              <a:ext cx="1198616" cy="13373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3C3A2E4-BE23-134A-3459-AFDA772F1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916811">
              <a:off x="4579425" y="5129377"/>
              <a:ext cx="1198616" cy="13373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B11B5D5-68E4-2EDD-5364-AFB1AE539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065862">
              <a:off x="2215781" y="5020980"/>
              <a:ext cx="1198616" cy="1337328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0781B7B-FA73-F792-ADA7-52AFBB3F6EBF}"/>
              </a:ext>
            </a:extLst>
          </p:cNvPr>
          <p:cNvSpPr txBox="1"/>
          <p:nvPr/>
        </p:nvSpPr>
        <p:spPr>
          <a:xfrm>
            <a:off x="6221096" y="251748"/>
            <a:ext cx="547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>
                <a:solidFill>
                  <a:srgbClr val="002060"/>
                </a:solidFill>
              </a:rPr>
              <a:t>Commissioning planning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0F7855B-C920-C64F-CF2B-7195BEBCDD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4F2E95D-B6F0-E8C7-E371-271840958A33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4E079954-265A-A801-8C5A-DD67C1BF31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F6E3D45E-3851-07F2-8980-F799039BF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13/02/25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70FBBD-81A9-4166-83A4-59DC6053C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436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B3DC8-5C3F-5779-7A24-5C57BE733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E2D8385-860D-CFA1-BD9D-883E3DF3B1F3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FF46DA6-30AE-E152-6BE2-85344EF5E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CCCF89C-5140-BDB8-3164-96B7FD908DAE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A528C3D7-3A46-FC96-D37C-587E8D2E4B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BD241EF2-DC4A-1EB7-2202-B39A9BA88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13/02/25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E79AE47-F78F-A504-EBFF-E1AD08C2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BE095F-FDCD-861F-1BD8-E0B0921818CB}"/>
              </a:ext>
            </a:extLst>
          </p:cNvPr>
          <p:cNvSpPr txBox="1"/>
          <p:nvPr/>
        </p:nvSpPr>
        <p:spPr>
          <a:xfrm>
            <a:off x="134239" y="34342"/>
            <a:ext cx="547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2024 reviews</a:t>
            </a:r>
          </a:p>
        </p:txBody>
      </p:sp>
      <p:sp>
        <p:nvSpPr>
          <p:cNvPr id="7" name="TextBox 6">
            <a:hlinkClick r:id="rId5"/>
            <a:extLst>
              <a:ext uri="{FF2B5EF4-FFF2-40B4-BE49-F238E27FC236}">
                <a16:creationId xmlns:a16="http://schemas.microsoft.com/office/drawing/2014/main" id="{D852D0A5-DAD0-FD2F-7E59-210597975A4D}"/>
              </a:ext>
            </a:extLst>
          </p:cNvPr>
          <p:cNvSpPr txBox="1"/>
          <p:nvPr/>
        </p:nvSpPr>
        <p:spPr>
          <a:xfrm>
            <a:off x="830178" y="1155032"/>
            <a:ext cx="111653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LNO section – 2024 commissioning breakdown </a:t>
            </a:r>
            <a:r>
              <a:rPr lang="en-GB" dirty="0">
                <a:hlinkClick r:id="rId5"/>
              </a:rPr>
              <a:t>https://indico.cern.ch/event/1406933/ </a:t>
            </a:r>
            <a:endParaRPr lang="en-GB" dirty="0"/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LMC – 2024 linear optics outcomes  </a:t>
            </a:r>
            <a:r>
              <a:rPr lang="en-GB" dirty="0">
                <a:hlinkClick r:id="rId6"/>
              </a:rPr>
              <a:t>https://indico.cern.ch/event/1448059/contributions/6097636/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LMC – 2024 nonlinear optics outcomes </a:t>
            </a:r>
            <a:r>
              <a:rPr lang="en-GB" dirty="0">
                <a:hlinkClick r:id="rId7"/>
              </a:rPr>
              <a:t>https://indico.cern.ch/event/1448059/contributions/6097637/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2022 commissioning IPAC report (F.C.) </a:t>
            </a:r>
            <a:r>
              <a:rPr lang="en-GB" dirty="0">
                <a:hlinkClick r:id="rId8"/>
              </a:rPr>
              <a:t>https://accelconf.web.cern.ch/ipac2023/pdf/MOPL015.pdf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2023vs2024 commissioning IPAC report (T.H.B.P) </a:t>
            </a:r>
            <a:r>
              <a:rPr lang="en-GB" dirty="0">
                <a:hlinkClick r:id="rId9"/>
              </a:rPr>
              <a:t>https://accelconf.web.cern.ch/ipac2024/pdf/MOPC12.pdf</a:t>
            </a:r>
            <a:endParaRPr lang="en-GB" dirty="0"/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021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5A224-65C1-E002-CD3C-B99FF27610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EC9FB76D-27BE-5B4B-EB61-5BCD4DA1743F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EE3C756-0304-256C-9827-FF2222734E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1E36C484-60AB-3922-C6F6-B17262DA7B49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E6D53488-32B7-8D0A-01E5-4EB5412C93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CD270058-336B-7D4A-D900-F31F03048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13/02/25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3D3F6BE-2FEA-7170-636C-765ED0B8E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A9C03D-AAA4-5965-DA5C-B57B2C9C8050}"/>
              </a:ext>
            </a:extLst>
          </p:cNvPr>
          <p:cNvSpPr txBox="1"/>
          <p:nvPr/>
        </p:nvSpPr>
        <p:spPr>
          <a:xfrm>
            <a:off x="134239" y="34342"/>
            <a:ext cx="547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Pre-commissioning tasks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3D0B64-C2C0-19BD-AD6B-E0B5CA628F5B}"/>
              </a:ext>
            </a:extLst>
          </p:cNvPr>
          <p:cNvSpPr txBox="1"/>
          <p:nvPr/>
        </p:nvSpPr>
        <p:spPr>
          <a:xfrm>
            <a:off x="134239" y="1606216"/>
            <a:ext cx="3593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Guess Corrections: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Local coupling      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/>
              <a:t>Felix.S</a:t>
            </a:r>
            <a:r>
              <a:rPr lang="en-GB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Local IR                  </a:t>
            </a:r>
            <a:r>
              <a:rPr lang="en-GB" dirty="0">
                <a:sym typeface="Wingdings" panose="05000000000000000000" pitchFamily="2" charset="2"/>
              </a:rPr>
              <a:t> Ewen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Local arc                 Yannis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Beta-waist knobs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>
                <a:sym typeface="Wingdings" panose="05000000000000000000" pitchFamily="2" charset="2"/>
              </a:rPr>
              <a:t>Felix.C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Injection b3/a3     Sasha/Ewen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BBLR                       Sasha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IRb4?                      Ewen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7BEFF1-E56D-9837-7636-439F5BC34D1D}"/>
              </a:ext>
            </a:extLst>
          </p:cNvPr>
          <p:cNvSpPr txBox="1"/>
          <p:nvPr/>
        </p:nvSpPr>
        <p:spPr>
          <a:xfrm>
            <a:off x="4258665" y="1637871"/>
            <a:ext cx="401453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Tool development/checks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/>
              <a:t>SbS</a:t>
            </a:r>
            <a:r>
              <a:rPr lang="en-GB" dirty="0"/>
              <a:t>                        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>
                <a:sym typeface="Wingdings" panose="05000000000000000000" pitchFamily="2" charset="2"/>
              </a:rPr>
              <a:t>Josch</a:t>
            </a: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>
                <a:sym typeface="Wingdings" panose="05000000000000000000" pitchFamily="2" charset="2"/>
              </a:rPr>
              <a:t>Kmod</a:t>
            </a:r>
            <a:r>
              <a:rPr lang="en-GB" dirty="0">
                <a:sym typeface="Wingdings" panose="05000000000000000000" pitchFamily="2" charset="2"/>
              </a:rPr>
              <a:t> Q source     </a:t>
            </a:r>
            <a:r>
              <a:rPr lang="en-GB" dirty="0" err="1">
                <a:sym typeface="Wingdings" panose="05000000000000000000" pitchFamily="2" charset="2"/>
              </a:rPr>
              <a:t>Felix.C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>
                <a:sym typeface="Wingdings" panose="05000000000000000000" pitchFamily="2" charset="2"/>
              </a:rPr>
              <a:t>Kmod</a:t>
            </a:r>
            <a:r>
              <a:rPr lang="en-GB" dirty="0">
                <a:sym typeface="Wingdings" panose="05000000000000000000" pitchFamily="2" charset="2"/>
              </a:rPr>
              <a:t> integration  </a:t>
            </a:r>
            <a:r>
              <a:rPr lang="en-GB" dirty="0" err="1">
                <a:sym typeface="Wingdings" panose="05000000000000000000" pitchFamily="2" charset="2"/>
              </a:rPr>
              <a:t>Felix.C</a:t>
            </a: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OMC3 </a:t>
            </a:r>
            <a:r>
              <a:rPr lang="en-GB" dirty="0" err="1">
                <a:sym typeface="Wingdings" panose="05000000000000000000" pitchFamily="2" charset="2"/>
              </a:rPr>
              <a:t>json</a:t>
            </a:r>
            <a:r>
              <a:rPr lang="en-GB" dirty="0">
                <a:sym typeface="Wingdings" panose="05000000000000000000" pitchFamily="2" charset="2"/>
              </a:rPr>
              <a:t>             </a:t>
            </a:r>
            <a:r>
              <a:rPr lang="en-GB" dirty="0" err="1">
                <a:sym typeface="Wingdings" panose="05000000000000000000" pitchFamily="2" charset="2"/>
              </a:rPr>
              <a:t>Josch</a:t>
            </a: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>
                <a:sym typeface="Wingdings" panose="05000000000000000000" pitchFamily="2" charset="2"/>
              </a:rPr>
              <a:t>NLgui</a:t>
            </a:r>
            <a:r>
              <a:rPr lang="en-GB" dirty="0">
                <a:sym typeface="Wingdings" panose="05000000000000000000" pitchFamily="2" charset="2"/>
              </a:rPr>
              <a:t>                      Ewen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IR a4                        Sasha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New Multiturn      </a:t>
            </a:r>
            <a:r>
              <a:rPr lang="en-GB" dirty="0" err="1">
                <a:sym typeface="Wingdings" panose="05000000000000000000" pitchFamily="2" charset="2"/>
              </a:rPr>
              <a:t>Ujani</a:t>
            </a:r>
            <a:r>
              <a:rPr lang="en-GB" dirty="0">
                <a:sym typeface="Wingdings" panose="05000000000000000000" pitchFamily="2" charset="2"/>
              </a:rPr>
              <a:t>/Andrea?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>
                <a:sym typeface="Wingdings" panose="05000000000000000000" pitchFamily="2" charset="2"/>
              </a:rPr>
              <a:t>Nlchroma</a:t>
            </a:r>
            <a:r>
              <a:rPr lang="en-GB" dirty="0">
                <a:sym typeface="Wingdings" panose="05000000000000000000" pitchFamily="2" charset="2"/>
              </a:rPr>
              <a:t> GUI       Mael?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OMC3  </a:t>
            </a:r>
            <a:r>
              <a:rPr lang="en-GB" b="1" dirty="0">
                <a:sym typeface="Wingdings" panose="05000000000000000000" pitchFamily="2" charset="2"/>
              </a:rPr>
              <a:t>everyone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632C0E-0B78-7089-E2FF-3A1EE90AEBD9}"/>
              </a:ext>
            </a:extLst>
          </p:cNvPr>
          <p:cNvSpPr txBox="1"/>
          <p:nvPr/>
        </p:nvSpPr>
        <p:spPr>
          <a:xfrm>
            <a:off x="8405551" y="1606216"/>
            <a:ext cx="3734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Training / reference measurements</a:t>
            </a:r>
            <a:endParaRPr lang="en-GB" dirty="0"/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2023/4 injection virgin/corrected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2023/4 30cm EOS virgin/local/final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2023/4 </a:t>
            </a:r>
            <a:r>
              <a:rPr lang="en-GB" dirty="0" err="1">
                <a:sym typeface="Wingdings" panose="05000000000000000000" pitchFamily="2" charset="2"/>
              </a:rPr>
              <a:t>SbS</a:t>
            </a:r>
            <a:r>
              <a:rPr lang="en-GB" dirty="0">
                <a:sym typeface="Wingdings" panose="05000000000000000000" pitchFamily="2" charset="2"/>
              </a:rPr>
              <a:t> for IP1/5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FB2A32-3390-5CDD-FC64-1AFD7D1B6A68}"/>
              </a:ext>
            </a:extLst>
          </p:cNvPr>
          <p:cNvSpPr txBox="1"/>
          <p:nvPr/>
        </p:nvSpPr>
        <p:spPr>
          <a:xfrm>
            <a:off x="210553" y="830179"/>
            <a:ext cx="1034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Started preparing a list of tasks to be completed before commissioning: volunteers wanted! </a:t>
            </a:r>
          </a:p>
        </p:txBody>
      </p:sp>
    </p:spTree>
    <p:extLst>
      <p:ext uri="{BB962C8B-B14F-4D97-AF65-F5344CB8AC3E}">
        <p14:creationId xmlns:p14="http://schemas.microsoft.com/office/powerpoint/2010/main" val="699582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CB372-5CB8-1009-D077-9A84D926F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E876122-7F36-F8E3-5B08-7EB10FC8102F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51BE523-B806-93D2-9495-B5D826713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78CFC03-0905-2E42-5B63-EA57AEB7C455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F70AEA78-ECEF-BEE0-B46A-E6DC2CB715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605F2DC2-C405-7611-A554-FEF37DD69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13/02/25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07CFA7C3-A2B7-B936-4529-A9F3E498E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A31D98-EB78-CCF4-FD6E-B8BCCFC2F333}"/>
              </a:ext>
            </a:extLst>
          </p:cNvPr>
          <p:cNvSpPr txBox="1"/>
          <p:nvPr/>
        </p:nvSpPr>
        <p:spPr>
          <a:xfrm>
            <a:off x="134239" y="34342"/>
            <a:ext cx="547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Commissioning planning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17C72A-D08F-96A5-95D6-8125EE68C84A}"/>
              </a:ext>
            </a:extLst>
          </p:cNvPr>
          <p:cNvSpPr txBox="1"/>
          <p:nvPr/>
        </p:nvSpPr>
        <p:spPr>
          <a:xfrm>
            <a:off x="134239" y="716768"/>
            <a:ext cx="1181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Draft schedule in preparation by Jorg </a:t>
            </a:r>
            <a:r>
              <a:rPr lang="en-GB" dirty="0">
                <a:sym typeface="Wingdings" panose="05000000000000000000" pitchFamily="2" charset="2"/>
              </a:rPr>
              <a:t> looks quite optimistic </a:t>
            </a:r>
            <a:r>
              <a:rPr lang="en-GB" dirty="0" err="1">
                <a:sym typeface="Wingdings" panose="05000000000000000000" pitchFamily="2" charset="2"/>
              </a:rPr>
              <a:t>w.r.t.</a:t>
            </a:r>
            <a:r>
              <a:rPr lang="en-GB" dirty="0">
                <a:sym typeface="Wingdings" panose="05000000000000000000" pitchFamily="2" charset="2"/>
              </a:rPr>
              <a:t> OMC (1 shift less than 2024!)</a:t>
            </a:r>
          </a:p>
          <a:p>
            <a:r>
              <a:rPr lang="en-GB" dirty="0">
                <a:sym typeface="Wingdings" panose="05000000000000000000" pitchFamily="2" charset="2"/>
              </a:rPr>
              <a:t>                                                                     should pass feed-back to OP  LBOC Mid-march but should give plans well before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DAC06F-9DE1-549C-8313-E619253D43B4}"/>
              </a:ext>
            </a:extLst>
          </p:cNvPr>
          <p:cNvSpPr txBox="1"/>
          <p:nvPr/>
        </p:nvSpPr>
        <p:spPr>
          <a:xfrm>
            <a:off x="499413" y="2697263"/>
            <a:ext cx="433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Please fill in </a:t>
            </a:r>
            <a:r>
              <a:rPr lang="en-GB" b="1" dirty="0" err="1">
                <a:solidFill>
                  <a:srgbClr val="C00000"/>
                </a:solidFill>
              </a:rPr>
              <a:t>newdle</a:t>
            </a:r>
            <a:r>
              <a:rPr lang="en-GB" b="1" dirty="0">
                <a:solidFill>
                  <a:srgbClr val="C00000"/>
                </a:solidFill>
              </a:rPr>
              <a:t> of rough availability: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534D16-CC48-FDEF-CE3D-8B17817ECC03}"/>
              </a:ext>
            </a:extLst>
          </p:cNvPr>
          <p:cNvSpPr txBox="1"/>
          <p:nvPr/>
        </p:nvSpPr>
        <p:spPr>
          <a:xfrm>
            <a:off x="499413" y="3429000"/>
            <a:ext cx="429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 tooltip="https://newdle.cern.ch/newdle/c56D8kLF"/>
              </a:rPr>
              <a:t>https://newdle.cern.ch/newdle/c56D8kLF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BC918F-B1F9-C4A5-C961-E0E9FAACDBBB}"/>
              </a:ext>
            </a:extLst>
          </p:cNvPr>
          <p:cNvSpPr txBox="1"/>
          <p:nvPr/>
        </p:nvSpPr>
        <p:spPr>
          <a:xfrm>
            <a:off x="205420" y="1363099"/>
            <a:ext cx="11672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6"/>
              </a:rPr>
              <a:t>https://docs.google.com/spreadsheets/d/1GKSzG9yVtknviEWBun4ZuqdUQdKcvR7pMqhB1jFyRRY/edit?pli=1&amp;gid=803367188#gid=803367188</a:t>
            </a:r>
            <a:endParaRPr lang="en-GB" sz="1400" dirty="0"/>
          </a:p>
          <a:p>
            <a:endParaRPr lang="en-GB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118208-A662-7235-1330-FA330043A7DC}"/>
              </a:ext>
            </a:extLst>
          </p:cNvPr>
          <p:cNvSpPr/>
          <p:nvPr/>
        </p:nvSpPr>
        <p:spPr>
          <a:xfrm>
            <a:off x="341396" y="2532650"/>
            <a:ext cx="4497919" cy="1945969"/>
          </a:xfrm>
          <a:prstGeom prst="rect">
            <a:avLst/>
          </a:prstGeom>
          <a:noFill/>
          <a:ln w="825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079001F6-5962-CBBD-12B1-BC9C2C4AC8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369643"/>
              </p:ext>
            </p:extLst>
          </p:nvPr>
        </p:nvGraphicFramePr>
        <p:xfrm>
          <a:off x="6934200" y="2430780"/>
          <a:ext cx="3048000" cy="1996440"/>
        </p:xfrm>
        <a:graphic>
          <a:graphicData uri="http://schemas.openxmlformats.org/drawingml/2006/table">
            <a:tbl>
              <a:tblPr/>
              <a:tblGrid>
                <a:gridCol w="762000">
                  <a:extLst>
                    <a:ext uri="{9D8B030D-6E8A-4147-A177-3AD203B41FA5}">
                      <a16:colId xmlns:a16="http://schemas.microsoft.com/office/drawing/2014/main" val="87122949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25511864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243969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017044903"/>
                    </a:ext>
                  </a:extLst>
                </a:gridCol>
              </a:tblGrid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Shifts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8740685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Team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hours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shifts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2024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03254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OMC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92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11.5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  <a:latin typeface="arial" panose="020B0604020202020204" pitchFamily="34" charset="0"/>
                        </a:rPr>
                        <a:t>12.5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1076543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RF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32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4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67601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ADT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24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3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3119083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COL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88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11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  <a:latin typeface="arial" panose="020B0604020202020204" pitchFamily="34" charset="0"/>
                        </a:rPr>
                        <a:t>12.5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941153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ABT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48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6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  <a:latin typeface="arial" panose="020B0604020202020204" pitchFamily="34" charset="0"/>
                        </a:rPr>
                        <a:t>7.5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0510831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BI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</a:rPr>
                        <a:t>0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654840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TOTAL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284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7899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397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6C25B-5E08-AD72-B045-B965C6638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CDC5B2D-9EC3-FA97-DEBB-16A47C176B93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B03B69D-D8A4-A68C-989D-0C7CDBA025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BD0E118-49CF-E93D-1435-EF0E434EEC43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96397F0E-650A-E504-0067-05C2A9B20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F31DB9F7-D302-EC95-4B40-7F68C5E0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13/02/25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243E60E9-CE87-762E-F1CD-50826B70C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A33C00E-EB07-82EB-EDE1-4F876DDA8C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379656"/>
              </p:ext>
            </p:extLst>
          </p:nvPr>
        </p:nvGraphicFramePr>
        <p:xfrm>
          <a:off x="44840" y="34342"/>
          <a:ext cx="3746345" cy="3709974"/>
        </p:xfrm>
        <a:graphic>
          <a:graphicData uri="http://schemas.openxmlformats.org/drawingml/2006/table">
            <a:tbl>
              <a:tblPr/>
              <a:tblGrid>
                <a:gridCol w="475665">
                  <a:extLst>
                    <a:ext uri="{9D8B030D-6E8A-4147-A177-3AD203B41FA5}">
                      <a16:colId xmlns:a16="http://schemas.microsoft.com/office/drawing/2014/main" val="609205423"/>
                    </a:ext>
                  </a:extLst>
                </a:gridCol>
                <a:gridCol w="99484">
                  <a:extLst>
                    <a:ext uri="{9D8B030D-6E8A-4147-A177-3AD203B41FA5}">
                      <a16:colId xmlns:a16="http://schemas.microsoft.com/office/drawing/2014/main" val="2191680344"/>
                    </a:ext>
                  </a:extLst>
                </a:gridCol>
                <a:gridCol w="228484">
                  <a:extLst>
                    <a:ext uri="{9D8B030D-6E8A-4147-A177-3AD203B41FA5}">
                      <a16:colId xmlns:a16="http://schemas.microsoft.com/office/drawing/2014/main" val="3336513569"/>
                    </a:ext>
                  </a:extLst>
                </a:gridCol>
                <a:gridCol w="204847">
                  <a:extLst>
                    <a:ext uri="{9D8B030D-6E8A-4147-A177-3AD203B41FA5}">
                      <a16:colId xmlns:a16="http://schemas.microsoft.com/office/drawing/2014/main" val="3171319868"/>
                    </a:ext>
                  </a:extLst>
                </a:gridCol>
                <a:gridCol w="283635">
                  <a:extLst>
                    <a:ext uri="{9D8B030D-6E8A-4147-A177-3AD203B41FA5}">
                      <a16:colId xmlns:a16="http://schemas.microsoft.com/office/drawing/2014/main" val="4152149061"/>
                    </a:ext>
                  </a:extLst>
                </a:gridCol>
                <a:gridCol w="256060">
                  <a:extLst>
                    <a:ext uri="{9D8B030D-6E8A-4147-A177-3AD203B41FA5}">
                      <a16:colId xmlns:a16="http://schemas.microsoft.com/office/drawing/2014/main" val="3534229466"/>
                    </a:ext>
                  </a:extLst>
                </a:gridCol>
                <a:gridCol w="2198170">
                  <a:extLst>
                    <a:ext uri="{9D8B030D-6E8A-4147-A177-3AD203B41FA5}">
                      <a16:colId xmlns:a16="http://schemas.microsoft.com/office/drawing/2014/main" val="3799471153"/>
                    </a:ext>
                  </a:extLst>
                </a:gridCol>
              </a:tblGrid>
              <a:tr h="17770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Fri 4/4/25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 dirty="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725505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LBDS and BIS MP tests, dry injection tests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864683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LBDS and BIS MP tests, dry injection tests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497481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TI2 &amp; TI8 beam tests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871186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TI2 &amp; TI8 beam tests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295890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431456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233031"/>
                  </a:ext>
                </a:extLst>
              </a:tr>
              <a:tr h="17770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Sat 5/4/25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8087660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First circulating beam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42424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Closed orbit, BI checks, rough collimator setup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946429"/>
                  </a:ext>
                </a:extLst>
              </a:tr>
              <a:tr h="195453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Optics measurements at injection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1617499"/>
                  </a:ext>
                </a:extLst>
              </a:tr>
              <a:tr h="195453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 dirty="0">
                          <a:effectLst/>
                          <a:latin typeface="arial" panose="020B0604020202020204" pitchFamily="34" charset="0"/>
                        </a:rPr>
                        <a:t>Optics measurements at injection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393978"/>
                  </a:ext>
                </a:extLst>
              </a:tr>
              <a:tr h="195453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Optics measurements at injection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785997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279308"/>
                  </a:ext>
                </a:extLst>
              </a:tr>
              <a:tr h="17770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Sun 6/4/25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9467946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Ramp to 6.8 TeV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275176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 i="0">
                          <a:effectLst/>
                          <a:latin typeface="arial" panose="020B0604020202020204" pitchFamily="34" charset="0"/>
                        </a:rPr>
                        <a:t>Ramp to 6.8 TeV, coarse coll @ FT, </a:t>
                      </a:r>
                      <a:r>
                        <a:rPr lang="en-GB" sz="600" b="1" i="0">
                          <a:effectLst/>
                          <a:latin typeface="arial" panose="020B0604020202020204" pitchFamily="34" charset="0"/>
                        </a:rPr>
                        <a:t>squeeze to 18cm</a:t>
                      </a:r>
                      <a:endParaRPr lang="en-GB" sz="600" b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27932"/>
                  </a:ext>
                </a:extLst>
              </a:tr>
              <a:tr h="195453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Optics measurements along the squeeze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040730"/>
                  </a:ext>
                </a:extLst>
              </a:tr>
              <a:tr h="195453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 dirty="0">
                          <a:effectLst/>
                          <a:latin typeface="arial" panose="020B0604020202020204" pitchFamily="34" charset="0"/>
                        </a:rPr>
                        <a:t>Optics measurements along the squeeze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015725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Precycles and decay measurements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987443"/>
                  </a:ext>
                </a:extLst>
              </a:tr>
              <a:tr h="150577"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700" dirty="0">
                        <a:effectLst/>
                      </a:endParaRP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Precycles and decay measurements</a:t>
                      </a:r>
                    </a:p>
                  </a:txBody>
                  <a:tcPr marL="12600" marR="12600" marT="8400" marB="840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0469940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15BD6FB-4C45-3CBD-6F98-F49C86190A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006442"/>
              </p:ext>
            </p:extLst>
          </p:nvPr>
        </p:nvGraphicFramePr>
        <p:xfrm>
          <a:off x="3834754" y="-1302"/>
          <a:ext cx="4471791" cy="6860604"/>
        </p:xfrm>
        <a:graphic>
          <a:graphicData uri="http://schemas.openxmlformats.org/drawingml/2006/table">
            <a:tbl>
              <a:tblPr/>
              <a:tblGrid>
                <a:gridCol w="409093">
                  <a:extLst>
                    <a:ext uri="{9D8B030D-6E8A-4147-A177-3AD203B41FA5}">
                      <a16:colId xmlns:a16="http://schemas.microsoft.com/office/drawing/2014/main" val="2605326289"/>
                    </a:ext>
                  </a:extLst>
                </a:gridCol>
                <a:gridCol w="277431">
                  <a:extLst>
                    <a:ext uri="{9D8B030D-6E8A-4147-A177-3AD203B41FA5}">
                      <a16:colId xmlns:a16="http://schemas.microsoft.com/office/drawing/2014/main" val="154683355"/>
                    </a:ext>
                  </a:extLst>
                </a:gridCol>
                <a:gridCol w="272726">
                  <a:extLst>
                    <a:ext uri="{9D8B030D-6E8A-4147-A177-3AD203B41FA5}">
                      <a16:colId xmlns:a16="http://schemas.microsoft.com/office/drawing/2014/main" val="3919959571"/>
                    </a:ext>
                  </a:extLst>
                </a:gridCol>
                <a:gridCol w="244514">
                  <a:extLst>
                    <a:ext uri="{9D8B030D-6E8A-4147-A177-3AD203B41FA5}">
                      <a16:colId xmlns:a16="http://schemas.microsoft.com/office/drawing/2014/main" val="1566751038"/>
                    </a:ext>
                  </a:extLst>
                </a:gridCol>
                <a:gridCol w="338558">
                  <a:extLst>
                    <a:ext uri="{9D8B030D-6E8A-4147-A177-3AD203B41FA5}">
                      <a16:colId xmlns:a16="http://schemas.microsoft.com/office/drawing/2014/main" val="1227627469"/>
                    </a:ext>
                  </a:extLst>
                </a:gridCol>
                <a:gridCol w="305643">
                  <a:extLst>
                    <a:ext uri="{9D8B030D-6E8A-4147-A177-3AD203B41FA5}">
                      <a16:colId xmlns:a16="http://schemas.microsoft.com/office/drawing/2014/main" val="1354371890"/>
                    </a:ext>
                  </a:extLst>
                </a:gridCol>
                <a:gridCol w="2623826">
                  <a:extLst>
                    <a:ext uri="{9D8B030D-6E8A-4147-A177-3AD203B41FA5}">
                      <a16:colId xmlns:a16="http://schemas.microsoft.com/office/drawing/2014/main" val="2921992674"/>
                    </a:ext>
                  </a:extLst>
                </a:gridCol>
              </a:tblGrid>
              <a:tr h="126838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 7/4/25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WEEK 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31363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Ramp to 6.8 TeV vdm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88766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Ramp to 6.8 TeV vdm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848108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Optics measurements and corrections at injection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427260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Optics measurements and corrections at injection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905918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Optics measurements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586742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BLM interlock tests with beam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640266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Tue 8/4/25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553329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OP/ADT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Flat reference orbit / ADT commissioning - nominal bunch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995557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OP/ADT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Flat reference orbit / ADT commissioning. 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719646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Optics commissioning 6.8 TeV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12158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Optics commissioning 6.8 TeV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216669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Precycles and decay measurements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714490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Precycles and decay measurements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642170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Wed 9/4/25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458458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1" dirty="0">
                          <a:solidFill>
                            <a:srgbClr val="6AA84F"/>
                          </a:solidFill>
                          <a:effectLst/>
                        </a:rPr>
                        <a:t>BLM (MP test) and exp. splashes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665987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RF/ADT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RF setup with probes and nominals, ADT commissioning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766569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RF/ADT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RF setup with probes and nominals, ADT commissioning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124424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Orbit bumps at injection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394492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Orbit bumps at injection, ramp to FT with bumps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702386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897035"/>
                  </a:ext>
                </a:extLst>
              </a:tr>
              <a:tr h="187031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Thu 10/4/25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667652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Access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897686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Access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488606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Optics commissioning 6.8 TeV - NL optics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362098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Optics commissioning 6.8 TeV - NL optics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60197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Precycles and decay measurements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450083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Precycles and decay measurements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002640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Fri 11/4/25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355748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1">
                          <a:solidFill>
                            <a:srgbClr val="38761D"/>
                          </a:solidFill>
                          <a:effectLst/>
                          <a:latin typeface="arial" panose="020B0604020202020204" pitchFamily="34" charset="0"/>
                        </a:rPr>
                        <a:t>ALICE and LHCb magnets 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887854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COL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Collimator alignment at injection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159921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COL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Collimator alignment at injection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18843"/>
                  </a:ext>
                </a:extLst>
              </a:tr>
              <a:tr h="217365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OP/OMC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 dirty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VDM cycle to 6.8 TeV, optics check - bumps 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605585"/>
                  </a:ext>
                </a:extLst>
              </a:tr>
              <a:tr h="217365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OP/OMC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 dirty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VDM cycle to 6.8 TeV, optics check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682134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125196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Sat 12/4/25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4526358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COL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Injection aperture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636833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COL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Injection aperture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568986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TDIS, TCLI alignment and validation at injection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859130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TDIS, TCLI alignment and validation at injection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954263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TDIS, TCLI alignment and validation at injection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044438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537268"/>
                  </a:ext>
                </a:extLst>
              </a:tr>
              <a:tr h="187031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Sun 13/4/25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222059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 dirty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Optics commissioning at FT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1375426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 dirty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Optics commissioning at FT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192681"/>
                  </a:ext>
                </a:extLst>
              </a:tr>
              <a:tr h="14749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0" dirty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Optics commissioning at FT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421179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6508825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425653"/>
                  </a:ext>
                </a:extLst>
              </a:tr>
              <a:tr h="126838"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800" dirty="0">
                        <a:effectLst/>
                      </a:endParaRPr>
                    </a:p>
                  </a:txBody>
                  <a:tcPr marL="4900" marR="4900" marT="3267" marB="3267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2071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C85AD2B-EA02-94AB-191F-2643D6A1E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635494"/>
              </p:ext>
            </p:extLst>
          </p:nvPr>
        </p:nvGraphicFramePr>
        <p:xfrm>
          <a:off x="8421726" y="0"/>
          <a:ext cx="3725434" cy="6855554"/>
        </p:xfrm>
        <a:graphic>
          <a:graphicData uri="http://schemas.openxmlformats.org/drawingml/2006/table">
            <a:tbl>
              <a:tblPr/>
              <a:tblGrid>
                <a:gridCol w="535767">
                  <a:extLst>
                    <a:ext uri="{9D8B030D-6E8A-4147-A177-3AD203B41FA5}">
                      <a16:colId xmlns:a16="http://schemas.microsoft.com/office/drawing/2014/main" val="738479090"/>
                    </a:ext>
                  </a:extLst>
                </a:gridCol>
                <a:gridCol w="36170">
                  <a:extLst>
                    <a:ext uri="{9D8B030D-6E8A-4147-A177-3AD203B41FA5}">
                      <a16:colId xmlns:a16="http://schemas.microsoft.com/office/drawing/2014/main" val="1368694607"/>
                    </a:ext>
                  </a:extLst>
                </a:gridCol>
                <a:gridCol w="227208">
                  <a:extLst>
                    <a:ext uri="{9D8B030D-6E8A-4147-A177-3AD203B41FA5}">
                      <a16:colId xmlns:a16="http://schemas.microsoft.com/office/drawing/2014/main" val="1089213778"/>
                    </a:ext>
                  </a:extLst>
                </a:gridCol>
                <a:gridCol w="203705">
                  <a:extLst>
                    <a:ext uri="{9D8B030D-6E8A-4147-A177-3AD203B41FA5}">
                      <a16:colId xmlns:a16="http://schemas.microsoft.com/office/drawing/2014/main" val="1628992896"/>
                    </a:ext>
                  </a:extLst>
                </a:gridCol>
                <a:gridCol w="282053">
                  <a:extLst>
                    <a:ext uri="{9D8B030D-6E8A-4147-A177-3AD203B41FA5}">
                      <a16:colId xmlns:a16="http://schemas.microsoft.com/office/drawing/2014/main" val="323678549"/>
                    </a:ext>
                  </a:extLst>
                </a:gridCol>
                <a:gridCol w="254630">
                  <a:extLst>
                    <a:ext uri="{9D8B030D-6E8A-4147-A177-3AD203B41FA5}">
                      <a16:colId xmlns:a16="http://schemas.microsoft.com/office/drawing/2014/main" val="1418399678"/>
                    </a:ext>
                  </a:extLst>
                </a:gridCol>
                <a:gridCol w="2185901">
                  <a:extLst>
                    <a:ext uri="{9D8B030D-6E8A-4147-A177-3AD203B41FA5}">
                      <a16:colId xmlns:a16="http://schemas.microsoft.com/office/drawing/2014/main" val="2320680027"/>
                    </a:ext>
                  </a:extLst>
                </a:gridCol>
              </a:tblGrid>
              <a:tr h="14711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 14/4/25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5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WEEK 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309078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 dirty="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COL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1">
                          <a:solidFill>
                            <a:srgbClr val="6AA84F"/>
                          </a:solidFill>
                          <a:effectLst/>
                          <a:latin typeface="arial" panose="020B0604020202020204" pitchFamily="34" charset="0"/>
                        </a:rPr>
                        <a:t>ATLAS horizontal muons (from 9am)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578058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COL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Collimator alignment at FT (including angular alignment)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099154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COL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Collimator alignment at FT (including angular alignment)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924922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COL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Collimator alignment at FT (including angular alignment)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124004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 dirty="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022564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484977"/>
                  </a:ext>
                </a:extLst>
              </a:tr>
              <a:tr h="14711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Tue 15/4/25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738106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400" b="0">
                          <a:effectLst/>
                          <a:latin typeface="arial" panose="020B0604020202020204" pitchFamily="34" charset="0"/>
                        </a:rPr>
                        <a:t>LUMI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1">
                          <a:solidFill>
                            <a:srgbClr val="6AA84F"/>
                          </a:solidFill>
                          <a:effectLst/>
                        </a:rPr>
                        <a:t>VDM cycle collisions at 6.8 TeV (Single_2b_1_1_1) - NO stable beams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590151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ADT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ADT setup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799016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ADT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ADT setup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408490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TDIS, TCLI alignment and validation at injection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676533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TDIS, TCLI alignment and validation at injection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84444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641189"/>
                  </a:ext>
                </a:extLst>
              </a:tr>
              <a:tr h="14711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Wed 16/4/25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464091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Access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447254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Access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939336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4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Optics commissioning at FT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394581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4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Optics commissioning at FT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786418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4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Optics commissioning at FT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247206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448892"/>
                  </a:ext>
                </a:extLst>
              </a:tr>
              <a:tr h="14711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Thu 17/4/25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669370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RF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RF setup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455584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RF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RF setup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81805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Injection and dump aperture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100078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Injection and dump aperture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470779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Injection and dump aperture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672617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990616"/>
                  </a:ext>
                </a:extLst>
              </a:tr>
              <a:tr h="14711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Fri 18/4/25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718636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0">
                          <a:effectLst/>
                          <a:latin typeface="arial" panose="020B0604020202020204" pitchFamily="34" charset="0"/>
                        </a:rPr>
                        <a:t>Easter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First test of ion cycle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1894149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First test of ion cycle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899575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TCDQ alignment at FT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601272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ABT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TCDQ alignment at FT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421355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LMs at injection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366742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LMs at injection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989855"/>
                  </a:ext>
                </a:extLst>
              </a:tr>
              <a:tr h="14711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Sat 19/4/25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341460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0">
                          <a:effectLst/>
                          <a:latin typeface="arial" panose="020B0604020202020204" pitchFamily="34" charset="0"/>
                        </a:rPr>
                        <a:t>Easter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4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Optics commissioning at FT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397203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4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Optics commissioning at FT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058498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OMC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7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400" b="0">
                          <a:effectLst/>
                          <a:latin typeface="arial" panose="020B0604020202020204" pitchFamily="34" charset="0"/>
                        </a:rPr>
                        <a:t>BCM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>
                          <a:effectLst/>
                        </a:rPr>
                        <a:t>Optics commissioning at FT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508794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 dirty="0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Running throught the beta* levelling (no collisions!)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08656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>
                          <a:effectLst/>
                          <a:latin typeface="arial" panose="020B0604020202020204" pitchFamily="34" charset="0"/>
                        </a:rPr>
                        <a:t>Running throught the beta* levelling (no collisions!)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814995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 dirty="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928190"/>
                  </a:ext>
                </a:extLst>
              </a:tr>
              <a:tr h="14711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Sun 20/4/25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6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897787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700" b="0" dirty="0">
                          <a:effectLst/>
                          <a:latin typeface="arial" panose="020B0604020202020204" pitchFamily="34" charset="0"/>
                        </a:rPr>
                        <a:t>Easter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OP/ABT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 i="0">
                          <a:effectLst/>
                          <a:latin typeface="arial" panose="020B0604020202020204" pitchFamily="34" charset="0"/>
                        </a:rPr>
                        <a:t>MKI8 &amp; MKI2 waveform -</a:t>
                      </a:r>
                      <a:r>
                        <a:rPr lang="en-GB" sz="300" b="1" i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splashes in LHCb/ALICE </a:t>
                      </a:r>
                      <a:endParaRPr lang="en-GB" sz="300" b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406730"/>
                  </a:ext>
                </a:extLst>
              </a:tr>
              <a:tr h="203513">
                <a:tc>
                  <a:txBody>
                    <a:bodyPr/>
                    <a:lstStyle/>
                    <a:p>
                      <a:pPr rtl="0" fontAlgn="b"/>
                      <a:endParaRPr lang="en-GB" sz="700" dirty="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OP/ABT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0" i="0">
                          <a:effectLst/>
                          <a:latin typeface="arial" panose="020B0604020202020204" pitchFamily="34" charset="0"/>
                        </a:rPr>
                        <a:t>MKI8 &amp; MKI2 waveform -</a:t>
                      </a:r>
                      <a:r>
                        <a:rPr lang="en-GB" sz="300" b="1" i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splashes in LHCb/ALICE </a:t>
                      </a:r>
                      <a:endParaRPr lang="en-GB" sz="300" b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483626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 dirty="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592795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 dirty="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3748375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 dirty="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921784"/>
                  </a:ext>
                </a:extLst>
              </a:tr>
              <a:tr h="112863">
                <a:tc>
                  <a:txBody>
                    <a:bodyPr/>
                    <a:lstStyle/>
                    <a:p>
                      <a:pPr rtl="0" fontAlgn="b"/>
                      <a:endParaRPr lang="en-GB" sz="700" dirty="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600" b="1" dirty="0">
                          <a:effectLst/>
                          <a:latin typeface="arial" panose="020B0604020202020204" pitchFamily="34" charset="0"/>
                        </a:rPr>
                        <a:t>OP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142798"/>
                  </a:ext>
                </a:extLst>
              </a:tr>
              <a:tr h="147113"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 21/4/25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400">
                        <a:effectLst/>
                      </a:endParaRP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WEEK 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3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AWAKE !!</a:t>
                      </a:r>
                    </a:p>
                  </a:txBody>
                  <a:tcPr marL="5385" marR="5385" marT="3590" marB="359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906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347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6EFFB4-7F3E-B2D9-EE7A-050162448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F9B3F00-5B44-EDE2-BA66-453A3BA4F8F5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BD9C97E-9C82-8403-ABA8-A04E512B9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92CF8C4-01A6-6458-430D-1A1B2770BA3A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9914EA74-7DB6-AFEF-4856-377CFB3B8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810A7C21-7C95-30D2-AA3B-55190533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13/02/25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E356858-2580-1D97-8BBD-944896658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A9B7AA-80CF-858E-D84D-ACF62F227D04}"/>
              </a:ext>
            </a:extLst>
          </p:cNvPr>
          <p:cNvSpPr txBox="1"/>
          <p:nvPr/>
        </p:nvSpPr>
        <p:spPr>
          <a:xfrm>
            <a:off x="134239" y="34342"/>
            <a:ext cx="547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Commissioning planning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A93B56-3B8E-C0A1-77F7-CF63070F53E7}"/>
              </a:ext>
            </a:extLst>
          </p:cNvPr>
          <p:cNvSpPr txBox="1"/>
          <p:nvPr/>
        </p:nvSpPr>
        <p:spPr>
          <a:xfrm>
            <a:off x="5127674" y="195931"/>
            <a:ext cx="6386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Starting to put together plan based on 2024 experience: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BF1666-7971-F096-9D7F-851DDD860626}"/>
              </a:ext>
            </a:extLst>
          </p:cNvPr>
          <p:cNvSpPr txBox="1"/>
          <p:nvPr/>
        </p:nvSpPr>
        <p:spPr>
          <a:xfrm>
            <a:off x="225679" y="1128850"/>
            <a:ext cx="45292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Before commissioning: 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ACD+MKA HW tests</a:t>
            </a:r>
          </a:p>
          <a:p>
            <a:endParaRPr lang="en-GB" dirty="0"/>
          </a:p>
          <a:p>
            <a:r>
              <a:rPr lang="en-GB" b="1" dirty="0">
                <a:solidFill>
                  <a:srgbClr val="0070C0"/>
                </a:solidFill>
              </a:rPr>
              <a:t>Injection 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ACD and BPM checks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Local coupling with guess corrections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Virgin measurement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Global correction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Total phase correction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9C30A9-DACB-D45A-2B53-5E16306CEC5A}"/>
              </a:ext>
            </a:extLst>
          </p:cNvPr>
          <p:cNvSpPr txBox="1"/>
          <p:nvPr/>
        </p:nvSpPr>
        <p:spPr>
          <a:xfrm>
            <a:off x="4684541" y="1894009"/>
            <a:ext cx="40866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injection2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Global </a:t>
            </a:r>
            <a:r>
              <a:rPr lang="en-GB" b="1" dirty="0" err="1"/>
              <a:t>corr</a:t>
            </a:r>
            <a:r>
              <a:rPr lang="en-GB" b="1" dirty="0"/>
              <a:t> iteration after tot-phase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err="1"/>
              <a:t>Sextupole</a:t>
            </a:r>
            <a:r>
              <a:rPr lang="en-GB" b="1" dirty="0"/>
              <a:t> RDT corrections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NL chroma checks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Detuning references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7826D1-7099-C0C5-2268-158BEF5E41B1}"/>
              </a:ext>
            </a:extLst>
          </p:cNvPr>
          <p:cNvSpPr txBox="1"/>
          <p:nvPr/>
        </p:nvSpPr>
        <p:spPr>
          <a:xfrm>
            <a:off x="9066627" y="1861318"/>
            <a:ext cx="31253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Injection filler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MO response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Optics/coupling/RDT decay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Any investigations proposed for Dy?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IP4 </a:t>
            </a:r>
            <a:r>
              <a:rPr lang="en-GB" b="1" dirty="0" err="1"/>
              <a:t>kmod</a:t>
            </a:r>
            <a:r>
              <a:rPr lang="en-GB" b="1" dirty="0"/>
              <a:t>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49FB5B-D9B5-9154-2789-CAC81FDB581E}"/>
              </a:ext>
            </a:extLst>
          </p:cNvPr>
          <p:cNvSpPr txBox="1"/>
          <p:nvPr/>
        </p:nvSpPr>
        <p:spPr>
          <a:xfrm>
            <a:off x="1448972" y="4466492"/>
            <a:ext cx="5655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Arc-by-arc coupling at injection? No other times in Run3</a:t>
            </a:r>
          </a:p>
          <a:p>
            <a:r>
              <a:rPr lang="en-GB" b="1" dirty="0">
                <a:solidFill>
                  <a:srgbClr val="C00000"/>
                </a:solidFill>
                <a:sym typeface="Wingdings" panose="05000000000000000000" pitchFamily="2" charset="2"/>
              </a:rPr>
              <a:t> Trimmed in in ramp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542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6038B-9173-36E0-E91A-C8C07D614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9BD5114-CCF9-3557-6006-71B99C2BDAD0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2ACD721-0C1D-4D59-A474-21F807F938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EB082A7-3811-B82E-C795-9964D23D9BD1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07C7405C-60AA-43B5-ABAE-3828AE1897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07DD018A-906A-1CD5-6904-ECE48A6D1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13/02/25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5567048-2F93-3C76-3E25-B32DC5FDB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8DFAC0-E7B8-A313-AF49-B910F0DBF04A}"/>
              </a:ext>
            </a:extLst>
          </p:cNvPr>
          <p:cNvSpPr txBox="1"/>
          <p:nvPr/>
        </p:nvSpPr>
        <p:spPr>
          <a:xfrm>
            <a:off x="134239" y="34342"/>
            <a:ext cx="547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Commissioning planning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328D87-2996-C3C2-0F50-1E41B08D7113}"/>
              </a:ext>
            </a:extLst>
          </p:cNvPr>
          <p:cNvSpPr txBox="1"/>
          <p:nvPr/>
        </p:nvSpPr>
        <p:spPr>
          <a:xfrm>
            <a:off x="5127674" y="195931"/>
            <a:ext cx="6386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Starting to put together plan based on 2024 experience: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21CF78-F3B2-240D-E216-6FEE116BF198}"/>
              </a:ext>
            </a:extLst>
          </p:cNvPr>
          <p:cNvSpPr txBox="1"/>
          <p:nvPr/>
        </p:nvSpPr>
        <p:spPr>
          <a:xfrm>
            <a:off x="213360" y="651745"/>
            <a:ext cx="11211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Top energy 1-2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First measurements through squeeze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First coupling checks through ramp &amp; squeeze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642760-B438-49B6-A15C-23702DB01783}"/>
              </a:ext>
            </a:extLst>
          </p:cNvPr>
          <p:cNvSpPr txBox="1"/>
          <p:nvPr/>
        </p:nvSpPr>
        <p:spPr>
          <a:xfrm>
            <a:off x="232115" y="1476046"/>
            <a:ext cx="112119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Measurements at end of squeeze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C00000"/>
                </a:solidFill>
              </a:rPr>
              <a:t>Energy correction with virgin optics </a:t>
            </a:r>
            <a:r>
              <a:rPr lang="en-GB" b="1" dirty="0">
                <a:solidFill>
                  <a:srgbClr val="C00000"/>
                </a:solidFill>
                <a:sym typeface="Wingdings" panose="05000000000000000000" pitchFamily="2" charset="2"/>
              </a:rPr>
              <a:t>  comment by Felix</a:t>
            </a:r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ym typeface="Wingdings" panose="05000000000000000000" pitchFamily="2" charset="2"/>
              </a:rPr>
              <a:t>Checks/iteration of guess local corrections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ym typeface="Wingdings" panose="05000000000000000000" pitchFamily="2" charset="2"/>
              </a:rPr>
              <a:t>Arc bump correction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ym typeface="Wingdings" panose="05000000000000000000" pitchFamily="2" charset="2"/>
              </a:rPr>
              <a:t>IR-b4 correction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616E73-52AC-50B9-65E6-DD1B67E39B15}"/>
              </a:ext>
            </a:extLst>
          </p:cNvPr>
          <p:cNvSpPr txBox="1"/>
          <p:nvPr/>
        </p:nvSpPr>
        <p:spPr>
          <a:xfrm>
            <a:off x="7352715" y="857651"/>
            <a:ext cx="4304714" cy="1815882"/>
          </a:xfrm>
          <a:prstGeom prst="rect">
            <a:avLst/>
          </a:prstGeom>
          <a:noFill/>
          <a:ln w="41275"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</a:rPr>
              <a:t>Need to decide setup of knobs: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/>
              <a:t>Reuse: old/predicted local corrections IP1258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/>
              <a:t>Reuse: 2022 local coupling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/>
              <a:t>Reuse: 2022 arc-by-arc coupling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/>
              <a:t>Reuse</a:t>
            </a:r>
            <a:r>
              <a:rPr lang="en-GB" sz="1400" b="1" dirty="0">
                <a:solidFill>
                  <a:srgbClr val="C00000"/>
                </a:solidFill>
              </a:rPr>
              <a:t>?</a:t>
            </a:r>
            <a:r>
              <a:rPr lang="en-GB" sz="1400" b="1" dirty="0"/>
              <a:t> 2022 IP1 collinearity? In physics but not squeeze no IP5 or IP2 in history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/>
              <a:t>Reuse</a:t>
            </a:r>
            <a:r>
              <a:rPr lang="en-GB" sz="1400" b="1" dirty="0">
                <a:solidFill>
                  <a:srgbClr val="C00000"/>
                </a:solidFill>
              </a:rPr>
              <a:t>?</a:t>
            </a:r>
            <a:r>
              <a:rPr lang="en-GB" sz="1400" b="1" dirty="0"/>
              <a:t> 2022 arc bumps 81 and 45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/>
              <a:t>Reuse</a:t>
            </a:r>
            <a:r>
              <a:rPr lang="en-GB" sz="1400" b="1" dirty="0">
                <a:solidFill>
                  <a:srgbClr val="C00000"/>
                </a:solidFill>
              </a:rPr>
              <a:t>?</a:t>
            </a:r>
            <a:r>
              <a:rPr lang="en-GB" sz="1400" b="1" dirty="0"/>
              <a:t> IRb4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930C40-768F-10B2-B2CA-DB284D2A49BC}"/>
              </a:ext>
            </a:extLst>
          </p:cNvPr>
          <p:cNvSpPr txBox="1"/>
          <p:nvPr/>
        </p:nvSpPr>
        <p:spPr>
          <a:xfrm>
            <a:off x="213360" y="2973747"/>
            <a:ext cx="1183267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Top energy 3 </a:t>
            </a:r>
            <a:r>
              <a:rPr lang="en-GB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b="1" dirty="0">
                <a:solidFill>
                  <a:srgbClr val="C00000"/>
                </a:solidFill>
                <a:sym typeface="Wingdings" panose="05000000000000000000" pitchFamily="2" charset="2"/>
              </a:rPr>
              <a:t>too optimistic for 1 shift?</a:t>
            </a:r>
            <a:endParaRPr lang="en-GB" b="1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Measurements through squeeze with local corrections/arc bumps incorporated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Validation of 2023 global </a:t>
            </a:r>
            <a:r>
              <a:rPr lang="en-GB" b="1" dirty="0" err="1"/>
              <a:t>corrs</a:t>
            </a:r>
            <a:r>
              <a:rPr lang="en-GB" b="1" dirty="0"/>
              <a:t> at beta*&gt;physics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End of squeeze – a3,b3,a4,b6 corrections</a:t>
            </a:r>
          </a:p>
          <a:p>
            <a:endParaRPr lang="en-GB" sz="1000" b="1" dirty="0"/>
          </a:p>
          <a:p>
            <a:r>
              <a:rPr lang="en-GB" b="1" dirty="0">
                <a:solidFill>
                  <a:srgbClr val="0070C0"/>
                </a:solidFill>
              </a:rPr>
              <a:t>Top energy 4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ym typeface="Wingdings" panose="05000000000000000000" pitchFamily="2" charset="2"/>
              </a:rPr>
              <a:t>Beta waist – testing before global correction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Global corrections at 60,30,18 with crossing scheme applied </a:t>
            </a:r>
            <a:r>
              <a:rPr lang="en-GB" b="1" dirty="0">
                <a:sym typeface="Wingdings" panose="05000000000000000000" pitchFamily="2" charset="2"/>
              </a:rPr>
              <a:t> </a:t>
            </a:r>
            <a:r>
              <a:rPr lang="en-GB" b="1" dirty="0">
                <a:solidFill>
                  <a:srgbClr val="C00000"/>
                </a:solidFill>
                <a:sym typeface="Wingdings" panose="05000000000000000000" pitchFamily="2" charset="2"/>
              </a:rPr>
              <a:t>to discuss: initial correction at flat? Or just all at once?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067A93-3415-51AA-9DB0-2D03BE6FD38D}"/>
              </a:ext>
            </a:extLst>
          </p:cNvPr>
          <p:cNvSpPr txBox="1"/>
          <p:nvPr/>
        </p:nvSpPr>
        <p:spPr>
          <a:xfrm>
            <a:off x="179660" y="5223591"/>
            <a:ext cx="11832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Top energy 5-6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Global incorporation / validation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err="1"/>
              <a:t>Kmod</a:t>
            </a:r>
            <a:r>
              <a:rPr lang="en-GB" b="1" dirty="0"/>
              <a:t>/beta-waist</a:t>
            </a:r>
          </a:p>
        </p:txBody>
      </p:sp>
    </p:spTree>
    <p:extLst>
      <p:ext uri="{BB962C8B-B14F-4D97-AF65-F5344CB8AC3E}">
        <p14:creationId xmlns:p14="http://schemas.microsoft.com/office/powerpoint/2010/main" val="987498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889DA-E983-769C-6DDB-9CE863456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2B8136C-FFD9-14FC-A0F7-777C44CA4849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ACD5D21-06EE-A9B7-EF8F-718E94B0F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55E0176C-28DC-8779-2555-D49D13ABE034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F1FF5159-E79E-87A7-3106-5A84942E0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0D4D547C-1404-6AF1-C754-FF6A2CACA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13/02/25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DAFA080-27D7-74BC-FEDC-DBDFFDC0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C480D7-BAEC-88E5-5F67-857D668C10EF}"/>
              </a:ext>
            </a:extLst>
          </p:cNvPr>
          <p:cNvSpPr txBox="1"/>
          <p:nvPr/>
        </p:nvSpPr>
        <p:spPr>
          <a:xfrm>
            <a:off x="134239" y="34342"/>
            <a:ext cx="547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Commissioning planning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40FE9E-522B-6324-DA81-E45DA0530794}"/>
              </a:ext>
            </a:extLst>
          </p:cNvPr>
          <p:cNvSpPr txBox="1"/>
          <p:nvPr/>
        </p:nvSpPr>
        <p:spPr>
          <a:xfrm>
            <a:off x="5127674" y="195931"/>
            <a:ext cx="6386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Starting to put together plan based on 2024 experience: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93DD97-E08A-3CA2-E148-950FD0E500F6}"/>
              </a:ext>
            </a:extLst>
          </p:cNvPr>
          <p:cNvSpPr txBox="1"/>
          <p:nvPr/>
        </p:nvSpPr>
        <p:spPr>
          <a:xfrm>
            <a:off x="225082" y="842262"/>
            <a:ext cx="11211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Top energy 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Global iteration after beta-waist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D155B8-2849-4935-02F3-25E4ECFB8861}"/>
              </a:ext>
            </a:extLst>
          </p:cNvPr>
          <p:cNvSpPr txBox="1"/>
          <p:nvPr/>
        </p:nvSpPr>
        <p:spPr>
          <a:xfrm>
            <a:off x="225081" y="1650182"/>
            <a:ext cx="11211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Top energy 8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Final validation of ramp and squeeze and </a:t>
            </a:r>
            <a:r>
              <a:rPr lang="en-GB" b="1" dirty="0" err="1"/>
              <a:t>Kmod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72C0F2-FDA8-CDEA-B716-DBE8DD79EC1E}"/>
              </a:ext>
            </a:extLst>
          </p:cNvPr>
          <p:cNvSpPr txBox="1"/>
          <p:nvPr/>
        </p:nvSpPr>
        <p:spPr>
          <a:xfrm>
            <a:off x="225079" y="3389019"/>
            <a:ext cx="43750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Extra1 :  </a:t>
            </a:r>
            <a:r>
              <a:rPr lang="en-GB" b="1" dirty="0"/>
              <a:t>wire optics checks?</a:t>
            </a:r>
          </a:p>
          <a:p>
            <a:r>
              <a:rPr lang="en-GB" b="1" dirty="0">
                <a:solidFill>
                  <a:srgbClr val="0070C0"/>
                </a:solidFill>
              </a:rPr>
              <a:t>Extra2 :  </a:t>
            </a:r>
            <a:r>
              <a:rPr lang="en-GB" b="1" dirty="0"/>
              <a:t>even lower beta?</a:t>
            </a:r>
          </a:p>
          <a:p>
            <a:r>
              <a:rPr lang="en-GB" b="1" dirty="0">
                <a:solidFill>
                  <a:srgbClr val="0070C0"/>
                </a:solidFill>
              </a:rPr>
              <a:t>Extra3 :  </a:t>
            </a:r>
            <a:r>
              <a:rPr lang="en-GB" b="1" dirty="0"/>
              <a:t>LRBB corrections?</a:t>
            </a:r>
          </a:p>
          <a:p>
            <a:r>
              <a:rPr lang="en-GB" b="1" dirty="0">
                <a:solidFill>
                  <a:srgbClr val="0070C0"/>
                </a:solidFill>
              </a:rPr>
              <a:t>Extra4 :  </a:t>
            </a:r>
            <a:r>
              <a:rPr lang="en-GB" b="1" dirty="0">
                <a:solidFill>
                  <a:srgbClr val="C00000"/>
                </a:solidFill>
              </a:rPr>
              <a:t>dispersion investigations</a:t>
            </a:r>
          </a:p>
          <a:p>
            <a:r>
              <a:rPr lang="en-GB" b="1" dirty="0">
                <a:solidFill>
                  <a:srgbClr val="0070C0"/>
                </a:solidFill>
              </a:rPr>
              <a:t>Extra5 :  </a:t>
            </a:r>
          </a:p>
          <a:p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380B36-4963-E485-F798-81FB3FD64698}"/>
              </a:ext>
            </a:extLst>
          </p:cNvPr>
          <p:cNvSpPr txBox="1"/>
          <p:nvPr/>
        </p:nvSpPr>
        <p:spPr>
          <a:xfrm>
            <a:off x="225079" y="2373344"/>
            <a:ext cx="11211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Top energy 9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Local IR coupling in collision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8E22F2-3E3B-02BA-A865-B33677E73194}"/>
              </a:ext>
            </a:extLst>
          </p:cNvPr>
          <p:cNvSpPr txBox="1"/>
          <p:nvPr/>
        </p:nvSpPr>
        <p:spPr>
          <a:xfrm>
            <a:off x="4989338" y="3372797"/>
            <a:ext cx="348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Special1    :  </a:t>
            </a:r>
            <a:r>
              <a:rPr lang="en-GB" b="1" dirty="0"/>
              <a:t>VDM validation</a:t>
            </a:r>
          </a:p>
          <a:p>
            <a:r>
              <a:rPr lang="en-GB" b="1" dirty="0">
                <a:solidFill>
                  <a:srgbClr val="0070C0"/>
                </a:solidFill>
              </a:rPr>
              <a:t>Special2-? :  </a:t>
            </a:r>
            <a:r>
              <a:rPr lang="en-GB" b="1" dirty="0"/>
              <a:t>ION commissioning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42088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1613</Words>
  <Application>Microsoft Office PowerPoint</Application>
  <PresentationFormat>Widescreen</PresentationFormat>
  <Paragraphs>616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Ewen Hamish Maclean</dc:creator>
  <cp:lastModifiedBy>Ewen Hamish Maclean</cp:lastModifiedBy>
  <cp:revision>2</cp:revision>
  <dcterms:created xsi:type="dcterms:W3CDTF">2025-02-13T13:09:33Z</dcterms:created>
  <dcterms:modified xsi:type="dcterms:W3CDTF">2025-02-13T15:24:04Z</dcterms:modified>
</cp:coreProperties>
</file>