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0" r:id="rId5"/>
    <p:sldId id="259" r:id="rId6"/>
    <p:sldId id="257" r:id="rId7"/>
    <p:sldId id="261" r:id="rId8"/>
    <p:sldId id="266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69" y="3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949CAF-2130-4CA5-8E41-5D3EC56005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85DD71-E31A-4CA3-BA1E-B62D36179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E86750-0F53-44ED-B003-4E53EA585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78B8B0-5C31-4121-8630-9C621DF0B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54771F-701B-44B4-B4C7-13C54DA62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43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AA8829-C2BC-4371-B50A-41B9DA0A3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656CC1A-B449-4786-8A8D-EC2DCB222D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FAD369-9E31-4981-91C6-1DB7E668B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4A3DC4-5736-4ABF-B996-9243896D2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5792DB-A753-4020-90C2-AC4D3C6D6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9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50D3EB4-DB24-469C-9D5E-4847259FDC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26A6AB7-A290-420A-9498-55711BB5E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F1ECD0-9ABD-416D-9403-5064C2171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E2B58D-2F11-4B8C-8203-03341556D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D26F3D-BCF0-4989-B9F1-0345F5079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7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E8FE20-F8C5-44F3-ACEF-8D37B0CCE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73E53E-CE8A-4F90-B6BA-73F666C44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38C097-4A69-4406-864E-5307F449D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37EE97-4722-4036-9FB2-1A2D33E16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3CBBA8-DB33-457D-90BC-DA7951342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90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D00AD2-3DEC-4C91-9D03-FD5FC7975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5AFEA6-D6FB-42E7-B1A5-C4C5CE3C5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7B1FF8-826B-4D62-9122-DF9846756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BAFFE8-73A8-4213-86B1-14C02D919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C58679-DB92-4BBF-9BB4-BC6F879AF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86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407657-BAF5-4358-A402-EAE102093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557946-047D-4B77-B734-9D835AFD23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7B7B5AC-77E9-4D43-BD05-1C839E7B34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2D701C0-EC71-4578-973C-5ACD11DF9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57F4181-FA81-4890-83E1-8EE48F565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AAF5A6-4B5C-4C37-86D0-C0957C433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9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4DEB5F-1517-4359-96D2-2A9255113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18FC23-0032-4F94-B49A-989920216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28865C7-02EA-4205-BF5C-165D5BE3C8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1B1F58-DA31-4252-B287-2C7D07EA7B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4DFB9D3-4E16-49DC-BCD6-EBE5CD04DD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FDE1FA8-F07F-4989-8168-1F5CF80AD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70F8078-845C-4E6E-A9D2-B876BBE8B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0F712CF-FAF7-49DE-ADB7-9D88229C9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400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34EAD5-886E-4CAF-AAFA-C68822704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F269010-1C0C-4573-8166-AD506C1BE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D6D97CF-74C2-4355-A406-6A9257DAB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EE3621B-8F4F-4A57-BA7E-459D6355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98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317EAD1-77FC-4C51-A851-65F1002E4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FAFE7A1-1A10-441A-99E8-4B5238CBA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F38BCD-2AAF-4422-8BD7-22AC88B0F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ADF03B-B309-49DF-939C-DE0AB91AC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2C1061-2AF6-42B5-8445-46590049A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89A32A2-108F-416D-A2F5-F93F73C99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12D5034-515E-43FB-ABFD-73F750214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015724-9184-4640-A07C-CBC50415E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D34419A-E982-480B-AAC3-DF8A803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10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BFA72B-EA7B-43F9-8976-3EBD744B6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F44078E-30FE-4072-8DFF-02AB8BEE6A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ED3B889-1373-44DC-AB22-07AB64005E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4F1C57-3D9E-4C1D-B199-7291DE78D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FEEB23B-CBC1-4F8C-BF3A-AC005F47C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C48DBD-785C-4211-8D5A-CC60B82BA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27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6DD9E8D-FB82-4421-879F-C3EC231C9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01AB89D-B4F0-4360-A145-B390E6B37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ADA047-F675-4590-9E67-4C25C0FA3A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58443-3AE5-4D0A-BA00-76C249E4C3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80FE5C-43D3-4FE2-B079-22A723232E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3BDF1D-39B3-4D45-9E6D-800436ABB3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0D78D-56A1-41D6-9705-E13F562BD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90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02C88F-BD38-4043-8272-87C46CFC46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IPv4/6 usage of</a:t>
            </a:r>
            <a:br>
              <a:rPr lang="en-US" dirty="0"/>
            </a:br>
            <a:r>
              <a:rPr lang="en-US" dirty="0"/>
              <a:t>LHC[OPN/ONE]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EDC9C91-4732-4579-9397-0F41B1EE00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53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81572-14CE-4077-833F-3A54AF366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IPv4/6 LHCONE usage at KIT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F13BF8-57F4-47B7-9C72-25FF8A5C0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2083" y="4244453"/>
            <a:ext cx="7428934" cy="177420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				mean			%</a:t>
            </a:r>
          </a:p>
          <a:p>
            <a:pPr marL="0" indent="0">
              <a:buNone/>
            </a:pPr>
            <a:r>
              <a:rPr lang="en-US" dirty="0"/>
              <a:t>   r-</a:t>
            </a:r>
            <a:r>
              <a:rPr lang="en-US" dirty="0" err="1"/>
              <a:t>ig</a:t>
            </a:r>
            <a:r>
              <a:rPr lang="en-US" dirty="0"/>
              <a:t>-I   r-</a:t>
            </a:r>
            <a:r>
              <a:rPr lang="en-US" dirty="0" err="1"/>
              <a:t>ig</a:t>
            </a:r>
            <a:r>
              <a:rPr lang="en-US" dirty="0"/>
              <a:t>-II		       in       /   out</a:t>
            </a:r>
          </a:p>
          <a:p>
            <a:r>
              <a:rPr lang="en-US" dirty="0"/>
              <a:t>704 + 703    IPv4 in/out    3,6Gb/s     2,7Gb/s      10,35%</a:t>
            </a:r>
          </a:p>
          <a:p>
            <a:r>
              <a:rPr lang="en-US" dirty="0"/>
              <a:t>705 + 708    IPv6 in/out  17,7Gb/s   16,4Gb/s      89,65%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D61798D-80E5-4022-A4F6-A7857B2A9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0" y="1349081"/>
            <a:ext cx="12192000" cy="280416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386B0-64A9-48CF-8E41-F0F0C7E0E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83" y="4153241"/>
            <a:ext cx="4444624" cy="20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283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C97971-A558-4CE9-89B3-290620EDD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C83C27-9B38-4488-AA0B-99B7DB86A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0B58442-69F7-4246-9972-BEB511ABC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59474"/>
            <a:ext cx="10515599" cy="4657493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8F30858-6C1B-4E82-BCE3-70E4E79795E3}"/>
              </a:ext>
            </a:extLst>
          </p:cNvPr>
          <p:cNvGrpSpPr/>
          <p:nvPr/>
        </p:nvGrpSpPr>
        <p:grpSpPr>
          <a:xfrm>
            <a:off x="468863" y="4716967"/>
            <a:ext cx="11254274" cy="1885099"/>
            <a:chOff x="468863" y="4716967"/>
            <a:chExt cx="11254274" cy="1885099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614178A3-18A8-4641-881C-1EAB3634CE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197" y="4716967"/>
              <a:ext cx="10515601" cy="1885099"/>
            </a:xfrm>
            <a:prstGeom prst="rect">
              <a:avLst/>
            </a:prstGeom>
          </p:spPr>
        </p:pic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892F671C-0A6B-4FC8-B317-6EF98783E88D}"/>
                </a:ext>
              </a:extLst>
            </p:cNvPr>
            <p:cNvGrpSpPr/>
            <p:nvPr/>
          </p:nvGrpSpPr>
          <p:grpSpPr>
            <a:xfrm>
              <a:off x="468863" y="5135861"/>
              <a:ext cx="11254274" cy="1373197"/>
              <a:chOff x="468863" y="5135861"/>
              <a:chExt cx="11254274" cy="1373197"/>
            </a:xfrm>
          </p:grpSpPr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48EB895C-C572-4AB9-9B48-61EC52E7A990}"/>
                  </a:ext>
                </a:extLst>
              </p:cNvPr>
              <p:cNvSpPr txBox="1"/>
              <p:nvPr/>
            </p:nvSpPr>
            <p:spPr>
              <a:xfrm rot="16200000">
                <a:off x="47369" y="5557355"/>
                <a:ext cx="12123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last month</a:t>
                </a:r>
              </a:p>
            </p:txBody>
          </p:sp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8F61F7A9-A917-4E14-A111-BDA4AA76ABBC}"/>
                  </a:ext>
                </a:extLst>
              </p:cNvPr>
              <p:cNvSpPr txBox="1"/>
              <p:nvPr/>
            </p:nvSpPr>
            <p:spPr>
              <a:xfrm rot="5400000">
                <a:off x="10932311" y="5718232"/>
                <a:ext cx="12123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last month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355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ABE3DE-012E-4308-B708-CD52642E9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18838F-089F-4A99-B5CE-2B2047978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14523A4-C18A-463C-A5BB-A0C21B799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7419"/>
            <a:ext cx="10436607" cy="460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329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06A01D-8FE4-40D0-A2C3-8FAAC03B8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evaluated bursts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020396-1326-4A71-BEEF-C4768512C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5774" y="1825625"/>
            <a:ext cx="3478025" cy="4351338"/>
          </a:xfrm>
        </p:spPr>
        <p:txBody>
          <a:bodyPr/>
          <a:lstStyle/>
          <a:p>
            <a:r>
              <a:rPr lang="en-US" dirty="0"/>
              <a:t>Other areas include </a:t>
            </a:r>
            <a:r>
              <a:rPr lang="en-US" dirty="0" err="1"/>
              <a:t>besids</a:t>
            </a:r>
            <a:r>
              <a:rPr lang="en-US" dirty="0"/>
              <a:t> NLT1 + CERN:</a:t>
            </a:r>
          </a:p>
          <a:p>
            <a:pPr lvl="1"/>
            <a:r>
              <a:rPr lang="en-US" dirty="0"/>
              <a:t>BNL</a:t>
            </a:r>
          </a:p>
          <a:p>
            <a:pPr lvl="1"/>
            <a:r>
              <a:rPr lang="en-US" dirty="0"/>
              <a:t>Russian (KIAE/JINR)</a:t>
            </a:r>
          </a:p>
          <a:p>
            <a:pPr lvl="1"/>
            <a:r>
              <a:rPr lang="en-US" dirty="0"/>
              <a:t>PIC</a:t>
            </a:r>
          </a:p>
          <a:p>
            <a:pPr lvl="1"/>
            <a:r>
              <a:rPr lang="en-US" dirty="0"/>
              <a:t>CNAF</a:t>
            </a:r>
          </a:p>
          <a:p>
            <a:pPr lvl="1"/>
            <a:r>
              <a:rPr lang="en-US" dirty="0"/>
              <a:t>RAL</a:t>
            </a:r>
          </a:p>
          <a:p>
            <a:pPr lvl="1"/>
            <a:r>
              <a:rPr lang="en-US" dirty="0"/>
              <a:t>(NDGF)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5235644-FFDE-485C-8942-0D844E037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29397"/>
            <a:ext cx="6886553" cy="166987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B70473-A6F8-49D9-B2E9-F9AC4BFBD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399272"/>
            <a:ext cx="7073275" cy="1549742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CFE6E830-F1F6-4FCE-A88E-859EE0AEF4AA}"/>
              </a:ext>
            </a:extLst>
          </p:cNvPr>
          <p:cNvSpPr/>
          <p:nvPr/>
        </p:nvSpPr>
        <p:spPr>
          <a:xfrm>
            <a:off x="5650172" y="2356514"/>
            <a:ext cx="145577" cy="23145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2F8057F-7668-4F5E-AD68-3586334AE0FD}"/>
              </a:ext>
            </a:extLst>
          </p:cNvPr>
          <p:cNvSpPr/>
          <p:nvPr/>
        </p:nvSpPr>
        <p:spPr>
          <a:xfrm>
            <a:off x="1875548" y="2241997"/>
            <a:ext cx="145577" cy="23145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0A57C9A5-C0EE-496C-B24D-1BF980E9746D}"/>
              </a:ext>
            </a:extLst>
          </p:cNvPr>
          <p:cNvGrpSpPr/>
          <p:nvPr/>
        </p:nvGrpSpPr>
        <p:grpSpPr>
          <a:xfrm>
            <a:off x="3424569" y="2171323"/>
            <a:ext cx="4300184" cy="2337110"/>
            <a:chOff x="3424569" y="2171323"/>
            <a:chExt cx="4300184" cy="2337110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B686DC1D-71DE-46E1-9295-D6779258769D}"/>
                </a:ext>
              </a:extLst>
            </p:cNvPr>
            <p:cNvSpPr/>
            <p:nvPr/>
          </p:nvSpPr>
          <p:spPr>
            <a:xfrm>
              <a:off x="3424569" y="2193883"/>
              <a:ext cx="145577" cy="231455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6B13EA5-116F-437F-8306-B3ADAACFD0DD}"/>
                </a:ext>
              </a:extLst>
            </p:cNvPr>
            <p:cNvSpPr/>
            <p:nvPr/>
          </p:nvSpPr>
          <p:spPr>
            <a:xfrm>
              <a:off x="7444122" y="2171323"/>
              <a:ext cx="280631" cy="231455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48257345-F734-46CA-8FA5-7ACBD3E45231}"/>
              </a:ext>
            </a:extLst>
          </p:cNvPr>
          <p:cNvGrpSpPr/>
          <p:nvPr/>
        </p:nvGrpSpPr>
        <p:grpSpPr>
          <a:xfrm>
            <a:off x="3423024" y="4508433"/>
            <a:ext cx="4183328" cy="944850"/>
            <a:chOff x="3423024" y="4508433"/>
            <a:chExt cx="4183328" cy="944850"/>
          </a:xfrm>
        </p:grpSpPr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DF1F59BC-3F84-4E5F-8CC8-7E86DC06F0CD}"/>
                </a:ext>
              </a:extLst>
            </p:cNvPr>
            <p:cNvSpPr txBox="1"/>
            <p:nvPr/>
          </p:nvSpPr>
          <p:spPr>
            <a:xfrm>
              <a:off x="3423024" y="5083951"/>
              <a:ext cx="41357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Even the third + fourth area : NLT1 + CERN</a:t>
              </a:r>
            </a:p>
          </p:txBody>
        </p: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4D7641E4-7581-438C-B4A3-87F3620D42CD}"/>
                </a:ext>
              </a:extLst>
            </p:cNvPr>
            <p:cNvCxnSpPr/>
            <p:nvPr/>
          </p:nvCxnSpPr>
          <p:spPr>
            <a:xfrm>
              <a:off x="3497357" y="4544057"/>
              <a:ext cx="37413" cy="601149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C5C6255F-F74F-4DCF-8000-66B2DF2369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4770" y="4508433"/>
              <a:ext cx="4071582" cy="636773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7158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C4873B-B078-4297-978F-81352AE30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IPv4 burst at 18 May 13:30 to 13:50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351B5F86-7E6B-42A8-9127-37655E3770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9497" y="1292944"/>
            <a:ext cx="10515600" cy="202881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CA13049-8B41-4FBC-9581-11211E34A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31" y="3321760"/>
            <a:ext cx="10490569" cy="353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86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5B57021-F487-4241-884A-1474AF994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24" y="1217833"/>
            <a:ext cx="7269405" cy="5560207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13AB521B-B70C-4A97-8C4A-3E5968574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IPv4 burst at 18 May 13:30 to 13:50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0BB7276-6326-4C98-BB60-7E53E1D33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7920" y="1825625"/>
            <a:ext cx="3845879" cy="4890910"/>
          </a:xfrm>
        </p:spPr>
        <p:txBody>
          <a:bodyPr/>
          <a:lstStyle/>
          <a:p>
            <a:r>
              <a:rPr lang="en-US" dirty="0"/>
              <a:t>145.100.x.x </a:t>
            </a:r>
            <a:r>
              <a:rPr lang="en-US" dirty="0">
                <a:sym typeface="Wingdings" panose="05000000000000000000" pitchFamily="2" charset="2"/>
              </a:rPr>
              <a:t> NLT1 surf part</a:t>
            </a:r>
          </a:p>
          <a:p>
            <a:r>
              <a:rPr lang="en-US" dirty="0">
                <a:sym typeface="Wingdings" panose="05000000000000000000" pitchFamily="2" charset="2"/>
              </a:rPr>
              <a:t>128.142.x.x 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143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4C0E84-1A03-4FB3-B1C0-F483B2041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IPv4 burst at 14 May 14:25 to 15:25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B5F118-AB51-4254-B1F2-1713B9B9F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F9937C4-D610-482B-864D-F26362F32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402" y="1216013"/>
            <a:ext cx="5190001" cy="5570561"/>
          </a:xfrm>
          <a:prstGeom prst="rect">
            <a:avLst/>
          </a:prstGeom>
        </p:spPr>
      </p:pic>
      <p:sp>
        <p:nvSpPr>
          <p:cNvPr id="5" name="Inhaltsplatzhalter 5">
            <a:extLst>
              <a:ext uri="{FF2B5EF4-FFF2-40B4-BE49-F238E27FC236}">
                <a16:creationId xmlns:a16="http://schemas.microsoft.com/office/drawing/2014/main" id="{DF3B7DC0-A659-4C63-8F44-D1A9D12035F8}"/>
              </a:ext>
            </a:extLst>
          </p:cNvPr>
          <p:cNvSpPr txBox="1">
            <a:spLocks/>
          </p:cNvSpPr>
          <p:nvPr/>
        </p:nvSpPr>
        <p:spPr>
          <a:xfrm>
            <a:off x="6702702" y="1520825"/>
            <a:ext cx="4879698" cy="4890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same </a:t>
            </a:r>
            <a:r>
              <a:rPr lang="en-US" dirty="0" err="1"/>
              <a:t>candidats</a:t>
            </a:r>
            <a:r>
              <a:rPr lang="en-US" dirty="0"/>
              <a:t>:</a:t>
            </a:r>
          </a:p>
          <a:p>
            <a:r>
              <a:rPr lang="en-US" dirty="0"/>
              <a:t>145.100.x.x </a:t>
            </a:r>
            <a:r>
              <a:rPr lang="en-US" dirty="0">
                <a:sym typeface="Wingdings" panose="05000000000000000000" pitchFamily="2" charset="2"/>
              </a:rPr>
              <a:t> NLT1 surf part</a:t>
            </a:r>
          </a:p>
          <a:p>
            <a:r>
              <a:rPr lang="en-US" dirty="0">
                <a:sym typeface="Wingdings" panose="05000000000000000000" pitchFamily="2" charset="2"/>
              </a:rPr>
              <a:t>128.142.x.x 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184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185FF-93DF-4D46-B99E-1E1FC7D99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Turn off IPv4 at LHCOPN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D16694-75F9-4A20-BE39-3ABF5997B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T0 connected T1 (star based network)</a:t>
            </a:r>
          </a:p>
          <a:p>
            <a:r>
              <a:rPr lang="en-US" dirty="0"/>
              <a:t>Is there still backup service T1 to T1 to T0 ?</a:t>
            </a:r>
          </a:p>
          <a:p>
            <a:r>
              <a:rPr lang="en-US" dirty="0"/>
              <a:t>Some T1 to T1 via CERN (LHCOPN), other like DE-KIT to FNAL via LHCONE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747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343BAC-04AC-4964-BF6C-4C81BB99E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IPv4/6 LHCONE usage at KIT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5A98D6F-470C-44FB-984C-42BD4E8AD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76" y="4530915"/>
            <a:ext cx="2363051" cy="210644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187F28E-CA28-4D9C-92AF-2A7478D21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60" y="1672357"/>
            <a:ext cx="11209361" cy="2628167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A19E64AA-7722-45E7-B791-FCCAF7112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0370" y="4530915"/>
            <a:ext cx="8598089" cy="20020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				     in          /     out 		%</a:t>
            </a:r>
          </a:p>
          <a:p>
            <a:pPr marL="0" indent="0">
              <a:buNone/>
            </a:pPr>
            <a:r>
              <a:rPr lang="en-US" dirty="0"/>
              <a:t>  r-</a:t>
            </a:r>
            <a:r>
              <a:rPr lang="en-US" dirty="0" err="1"/>
              <a:t>ig</a:t>
            </a:r>
            <a:r>
              <a:rPr lang="en-US" dirty="0"/>
              <a:t>-I   r-</a:t>
            </a:r>
            <a:r>
              <a:rPr lang="en-US" dirty="0" err="1"/>
              <a:t>ig</a:t>
            </a:r>
            <a:r>
              <a:rPr lang="en-US" dirty="0"/>
              <a:t>-II                                    mean</a:t>
            </a:r>
          </a:p>
          <a:p>
            <a:r>
              <a:rPr lang="en-US" dirty="0"/>
              <a:t>704 + 703    IPv4 in/out    3,6Gb/s    4,9Gb/s	16,41%</a:t>
            </a:r>
          </a:p>
          <a:p>
            <a:r>
              <a:rPr lang="en-US" dirty="0"/>
              <a:t>705 + 708    IPv6 in/out  19,0Gb/s  25,5Gb/s	83,59%</a:t>
            </a:r>
          </a:p>
        </p:txBody>
      </p:sp>
    </p:spTree>
    <p:extLst>
      <p:ext uri="{BB962C8B-B14F-4D97-AF65-F5344CB8AC3E}">
        <p14:creationId xmlns:p14="http://schemas.microsoft.com/office/powerpoint/2010/main" val="2429588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</Words>
  <Application>Microsoft Office PowerPoint</Application>
  <PresentationFormat>Breitbild</PresentationFormat>
  <Paragraphs>34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</vt:lpstr>
      <vt:lpstr>IPv4/6 usage of LHC[OPN/ONE]</vt:lpstr>
      <vt:lpstr>PowerPoint-Präsentation</vt:lpstr>
      <vt:lpstr>PowerPoint-Präsentation</vt:lpstr>
      <vt:lpstr>evaluated bursts</vt:lpstr>
      <vt:lpstr>IPv4 burst at 18 May 13:30 to 13:50</vt:lpstr>
      <vt:lpstr>IPv4 burst at 18 May 13:30 to 13:50</vt:lpstr>
      <vt:lpstr>IPv4 burst at 14 May 14:25 to 15:25</vt:lpstr>
      <vt:lpstr>Turn off IPv4 at LHCOPN</vt:lpstr>
      <vt:lpstr>IPv4/6 LHCONE usage at KIT</vt:lpstr>
      <vt:lpstr>IPv4/6 LHCONE usage at KIT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Hoeft, Bruno (SCC)</dc:creator>
  <cp:lastModifiedBy>Hoeft, Bruno (SCC)</cp:lastModifiedBy>
  <cp:revision>16</cp:revision>
  <dcterms:created xsi:type="dcterms:W3CDTF">2025-05-20T15:44:20Z</dcterms:created>
  <dcterms:modified xsi:type="dcterms:W3CDTF">2025-05-21T09:13:20Z</dcterms:modified>
</cp:coreProperties>
</file>