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1984" r:id="rId3"/>
    <p:sldId id="1992" r:id="rId4"/>
    <p:sldId id="1987" r:id="rId5"/>
    <p:sldId id="1993" r:id="rId6"/>
    <p:sldId id="198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45"/>
    <a:srgbClr val="5B5CBA"/>
    <a:srgbClr val="FF420E"/>
    <a:srgbClr val="008000"/>
    <a:srgbClr val="0E42FF"/>
    <a:srgbClr val="D81F9A"/>
    <a:srgbClr val="004486"/>
    <a:srgbClr val="BB0800"/>
    <a:srgbClr val="FAC08F"/>
    <a:srgbClr val="F9C6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30"/>
    <p:restoredTop sz="88619"/>
  </p:normalViewPr>
  <p:slideViewPr>
    <p:cSldViewPr snapToGrid="0" snapToObjects="1">
      <p:cViewPr>
        <p:scale>
          <a:sx n="80" d="100"/>
          <a:sy n="80" d="100"/>
        </p:scale>
        <p:origin x="280" y="62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68BE02-E4F3-5040-873D-CC864087A6F9}" type="datetimeFigureOut">
              <a:rPr lang="en-US" smtClean="0"/>
              <a:t>3/3/25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8AE955-D2A0-AF4D-A4D6-02E25E391695}" type="slidenum">
              <a:rPr lang="en-US" smtClean="0"/>
              <a:t>‹#›</a:t>
            </a:fld>
            <a:endParaRPr lang="en-US"/>
          </a:p>
        </p:txBody>
      </p:sp>
    </p:spTree>
    <p:extLst>
      <p:ext uri="{BB962C8B-B14F-4D97-AF65-F5344CB8AC3E}">
        <p14:creationId xmlns:p14="http://schemas.microsoft.com/office/powerpoint/2010/main" val="1042355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1</a:t>
            </a:fld>
            <a:endParaRPr lang="en-US"/>
          </a:p>
        </p:txBody>
      </p:sp>
    </p:spTree>
    <p:extLst>
      <p:ext uri="{BB962C8B-B14F-4D97-AF65-F5344CB8AC3E}">
        <p14:creationId xmlns:p14="http://schemas.microsoft.com/office/powerpoint/2010/main" val="324094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2</a:t>
            </a:fld>
            <a:endParaRPr lang="en-US"/>
          </a:p>
        </p:txBody>
      </p:sp>
    </p:spTree>
    <p:extLst>
      <p:ext uri="{BB962C8B-B14F-4D97-AF65-F5344CB8AC3E}">
        <p14:creationId xmlns:p14="http://schemas.microsoft.com/office/powerpoint/2010/main" val="3212505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F3A15-39D1-7A15-B677-430FA58C9A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E9C2D-FC7A-EBB1-B138-4F7D59D19D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00E536-6DBE-03A5-0C96-D2A691514EA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DD82434-3799-F83A-C51A-40AAB07CB308}"/>
              </a:ext>
            </a:extLst>
          </p:cNvPr>
          <p:cNvSpPr>
            <a:spLocks noGrp="1"/>
          </p:cNvSpPr>
          <p:nvPr>
            <p:ph type="sldNum" sz="quarter" idx="5"/>
          </p:nvPr>
        </p:nvSpPr>
        <p:spPr/>
        <p:txBody>
          <a:bodyPr/>
          <a:lstStyle/>
          <a:p>
            <a:fld id="{4C8AE955-D2A0-AF4D-A4D6-02E25E391695}" type="slidenum">
              <a:rPr lang="en-US" smtClean="0"/>
              <a:t>3</a:t>
            </a:fld>
            <a:endParaRPr lang="en-US"/>
          </a:p>
        </p:txBody>
      </p:sp>
    </p:spTree>
    <p:extLst>
      <p:ext uri="{BB962C8B-B14F-4D97-AF65-F5344CB8AC3E}">
        <p14:creationId xmlns:p14="http://schemas.microsoft.com/office/powerpoint/2010/main" val="1726354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2FAA0-6EF0-B849-91C0-5A2EC81B4708}"/>
              </a:ext>
            </a:extLst>
          </p:cNvPr>
          <p:cNvSpPr>
            <a:spLocks noGrp="1"/>
          </p:cNvSpPr>
          <p:nvPr>
            <p:ph type="ctrTitle"/>
          </p:nvPr>
        </p:nvSpPr>
        <p:spPr>
          <a:xfrm>
            <a:off x="1524000" y="1122363"/>
            <a:ext cx="9144000" cy="2387600"/>
          </a:xfrm>
        </p:spPr>
        <p:txBody>
          <a:bodyPr anchor="b">
            <a:normAutofit/>
          </a:bodyPr>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EC8F0E76-2A9D-BE40-8C52-710F712F8D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5B568941-8352-9945-B8AA-F4916BDF9BE2}"/>
              </a:ext>
            </a:extLst>
          </p:cNvPr>
          <p:cNvSpPr>
            <a:spLocks noGrp="1"/>
          </p:cNvSpPr>
          <p:nvPr>
            <p:ph type="dt" sz="half" idx="10"/>
          </p:nvPr>
        </p:nvSpPr>
        <p:spPr/>
        <p:txBody>
          <a:bodyPr/>
          <a:lstStyle/>
          <a:p>
            <a:fld id="{88886DE0-19E4-4542-891F-07A943808D41}" type="datetime1">
              <a:rPr lang="de-CH" smtClean="0"/>
              <a:t>03.03.25</a:t>
            </a:fld>
            <a:endParaRPr lang="en-US"/>
          </a:p>
        </p:txBody>
      </p:sp>
      <p:sp>
        <p:nvSpPr>
          <p:cNvPr id="5" name="Footer Placeholder 4">
            <a:extLst>
              <a:ext uri="{FF2B5EF4-FFF2-40B4-BE49-F238E27FC236}">
                <a16:creationId xmlns:a16="http://schemas.microsoft.com/office/drawing/2014/main" id="{1EB61B5C-1FE6-D74E-A995-FC271C10B16C}"/>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C6B13853-59CA-C749-BFEF-067807F094DB}"/>
              </a:ext>
            </a:extLst>
          </p:cNvPr>
          <p:cNvSpPr>
            <a:spLocks noGrp="1"/>
          </p:cNvSpPr>
          <p:nvPr>
            <p:ph type="sldNum" sz="quarter" idx="12"/>
          </p:nvPr>
        </p:nvSpPr>
        <p:spPr/>
        <p:txBody>
          <a:bodyPr/>
          <a:lstStyle/>
          <a:p>
            <a:fld id="{43DF83E8-ABC0-E64E-832A-EEAEB9D1F06F}" type="slidenum">
              <a:rPr lang="en-US" smtClean="0"/>
              <a:t>‹#›</a:t>
            </a:fld>
            <a:endParaRPr lang="en-US"/>
          </a:p>
        </p:txBody>
      </p:sp>
      <p:pic>
        <p:nvPicPr>
          <p:cNvPr id="8" name="Picture 7">
            <a:extLst>
              <a:ext uri="{FF2B5EF4-FFF2-40B4-BE49-F238E27FC236}">
                <a16:creationId xmlns:a16="http://schemas.microsoft.com/office/drawing/2014/main" id="{1DAB226D-CC72-5646-91B3-7EF74541A89B}"/>
              </a:ext>
            </a:extLst>
          </p:cNvPr>
          <p:cNvPicPr>
            <a:picLocks noChangeAspect="1"/>
          </p:cNvPicPr>
          <p:nvPr userDrawn="1"/>
        </p:nvPicPr>
        <p:blipFill>
          <a:blip r:embed="rId2"/>
          <a:stretch>
            <a:fillRect/>
          </a:stretch>
        </p:blipFill>
        <p:spPr>
          <a:xfrm>
            <a:off x="87907" y="92961"/>
            <a:ext cx="750293" cy="734811"/>
          </a:xfrm>
          <a:prstGeom prst="rect">
            <a:avLst/>
          </a:prstGeom>
        </p:spPr>
      </p:pic>
    </p:spTree>
    <p:extLst>
      <p:ext uri="{BB962C8B-B14F-4D97-AF65-F5344CB8AC3E}">
        <p14:creationId xmlns:p14="http://schemas.microsoft.com/office/powerpoint/2010/main" val="3155476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1E8FF-3B47-F54F-B14D-07CAB4F4E0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5A4ADB-D499-8844-9668-C42A9AFFF36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3F61D0-319D-DB47-BD5A-E74888E2B15B}"/>
              </a:ext>
            </a:extLst>
          </p:cNvPr>
          <p:cNvSpPr>
            <a:spLocks noGrp="1"/>
          </p:cNvSpPr>
          <p:nvPr>
            <p:ph type="dt" sz="half" idx="10"/>
          </p:nvPr>
        </p:nvSpPr>
        <p:spPr/>
        <p:txBody>
          <a:bodyPr/>
          <a:lstStyle/>
          <a:p>
            <a:fld id="{AB15E737-4D27-B747-BEFA-9FFEFC050FDC}" type="datetime1">
              <a:rPr lang="de-CH" smtClean="0"/>
              <a:t>03.03.25</a:t>
            </a:fld>
            <a:endParaRPr lang="en-US"/>
          </a:p>
        </p:txBody>
      </p:sp>
      <p:sp>
        <p:nvSpPr>
          <p:cNvPr id="5" name="Footer Placeholder 4">
            <a:extLst>
              <a:ext uri="{FF2B5EF4-FFF2-40B4-BE49-F238E27FC236}">
                <a16:creationId xmlns:a16="http://schemas.microsoft.com/office/drawing/2014/main" id="{DF7B93D5-F7B1-834B-B0E1-CFE27AC91C06}"/>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419F386E-5020-5E4A-A5AF-1DE752434D97}"/>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803948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680CF3-AB11-3746-898C-135D50D1D4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BC6D89-FB27-D546-803F-BB738C7E52A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C5D9A4-ED99-664E-94ED-DFAB65F111E5}"/>
              </a:ext>
            </a:extLst>
          </p:cNvPr>
          <p:cNvSpPr>
            <a:spLocks noGrp="1"/>
          </p:cNvSpPr>
          <p:nvPr>
            <p:ph type="dt" sz="half" idx="10"/>
          </p:nvPr>
        </p:nvSpPr>
        <p:spPr/>
        <p:txBody>
          <a:bodyPr/>
          <a:lstStyle/>
          <a:p>
            <a:fld id="{0FA48025-FB18-2B4F-B762-4EFF68AC8BA6}" type="datetime1">
              <a:rPr lang="de-CH" smtClean="0"/>
              <a:t>03.03.25</a:t>
            </a:fld>
            <a:endParaRPr lang="en-US"/>
          </a:p>
        </p:txBody>
      </p:sp>
      <p:sp>
        <p:nvSpPr>
          <p:cNvPr id="5" name="Footer Placeholder 4">
            <a:extLst>
              <a:ext uri="{FF2B5EF4-FFF2-40B4-BE49-F238E27FC236}">
                <a16:creationId xmlns:a16="http://schemas.microsoft.com/office/drawing/2014/main" id="{66749F32-7FF7-BF42-934C-FE84C0F77A66}"/>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3E737926-143C-3140-BD47-05A29C987BD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4067751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FE9FA-6819-FE4A-B019-43F6CA4C6257}"/>
              </a:ext>
            </a:extLst>
          </p:cNvPr>
          <p:cNvSpPr>
            <a:spLocks noGrp="1"/>
          </p:cNvSpPr>
          <p:nvPr>
            <p:ph type="title"/>
          </p:nvPr>
        </p:nvSpPr>
        <p:spPr>
          <a:xfrm>
            <a:off x="838200" y="365125"/>
            <a:ext cx="10515600" cy="1006475"/>
          </a:xfrm>
        </p:spPr>
        <p:txBody>
          <a:bodyPr>
            <a:normAutofit/>
          </a:bodyPr>
          <a:lstStyle>
            <a:lvl1pPr>
              <a:defRPr sz="3500" b="1"/>
            </a:lvl1pPr>
          </a:lstStyle>
          <a:p>
            <a:r>
              <a:rPr lang="en-US" dirty="0"/>
              <a:t>Click to edit Master title style</a:t>
            </a:r>
          </a:p>
        </p:txBody>
      </p:sp>
      <p:sp>
        <p:nvSpPr>
          <p:cNvPr id="3" name="Content Placeholder 2">
            <a:extLst>
              <a:ext uri="{FF2B5EF4-FFF2-40B4-BE49-F238E27FC236}">
                <a16:creationId xmlns:a16="http://schemas.microsoft.com/office/drawing/2014/main" id="{ECABE190-7762-A347-A82A-3AEE4C109590}"/>
              </a:ext>
            </a:extLst>
          </p:cNvPr>
          <p:cNvSpPr>
            <a:spLocks noGrp="1"/>
          </p:cNvSpPr>
          <p:nvPr>
            <p:ph idx="1"/>
          </p:nvPr>
        </p:nvSpPr>
        <p:spPr>
          <a:xfrm>
            <a:off x="838200" y="1513114"/>
            <a:ext cx="10515600" cy="4663849"/>
          </a:xfrm>
        </p:spPr>
        <p:txBody>
          <a:bodyPr/>
          <a:lstStyle>
            <a:lvl1pPr>
              <a:defRPr sz="2400"/>
            </a:lvl1pPr>
            <a:lvl2pPr>
              <a:defRPr sz="2000"/>
            </a:lvl2pPr>
            <a:lvl3pPr>
              <a:defRPr sz="1800"/>
            </a:lvl3pPr>
            <a:lvl4pPr>
              <a:defRPr sz="16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6A97AB-C38E-9247-AB69-415CB9ECDE9D}"/>
              </a:ext>
            </a:extLst>
          </p:cNvPr>
          <p:cNvSpPr>
            <a:spLocks noGrp="1"/>
          </p:cNvSpPr>
          <p:nvPr>
            <p:ph type="dt" sz="half" idx="10"/>
          </p:nvPr>
        </p:nvSpPr>
        <p:spPr/>
        <p:txBody>
          <a:bodyPr/>
          <a:lstStyle/>
          <a:p>
            <a:fld id="{126C6B36-4434-7F45-BBFA-B89E4EC0E73C}" type="datetime1">
              <a:rPr lang="de-CH" smtClean="0"/>
              <a:t>03.03.25</a:t>
            </a:fld>
            <a:endParaRPr lang="en-US"/>
          </a:p>
        </p:txBody>
      </p:sp>
      <p:sp>
        <p:nvSpPr>
          <p:cNvPr id="5" name="Footer Placeholder 4">
            <a:extLst>
              <a:ext uri="{FF2B5EF4-FFF2-40B4-BE49-F238E27FC236}">
                <a16:creationId xmlns:a16="http://schemas.microsoft.com/office/drawing/2014/main" id="{316276D8-10F0-624C-A5B6-5B12E36C0BB1}"/>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C600E51-37D0-DC4D-B59B-4E83448ED95E}"/>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1916155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6FF00-4D05-124F-83B4-879C6B6614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75676D-490C-0C49-8F54-1655EE0991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D842644-BD2A-584A-8453-A232FEB0C6B2}"/>
              </a:ext>
            </a:extLst>
          </p:cNvPr>
          <p:cNvSpPr>
            <a:spLocks noGrp="1"/>
          </p:cNvSpPr>
          <p:nvPr>
            <p:ph type="dt" sz="half" idx="10"/>
          </p:nvPr>
        </p:nvSpPr>
        <p:spPr/>
        <p:txBody>
          <a:bodyPr/>
          <a:lstStyle/>
          <a:p>
            <a:fld id="{1DBFCF10-95DA-864D-A221-1FA5FED24786}" type="datetime1">
              <a:rPr lang="de-CH" smtClean="0"/>
              <a:t>03.03.25</a:t>
            </a:fld>
            <a:endParaRPr lang="en-US"/>
          </a:p>
        </p:txBody>
      </p:sp>
      <p:sp>
        <p:nvSpPr>
          <p:cNvPr id="5" name="Footer Placeholder 4">
            <a:extLst>
              <a:ext uri="{FF2B5EF4-FFF2-40B4-BE49-F238E27FC236}">
                <a16:creationId xmlns:a16="http://schemas.microsoft.com/office/drawing/2014/main" id="{4EFBC436-5954-424B-BDEA-DBBD2DAF9A5B}"/>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D77F53F3-EB3C-5644-844A-DC4B96773E5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879515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E782D-EE3A-E842-9ED4-0CFD586472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198CBF-7823-AD4D-9E8B-D725774596B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859F8D-386A-4045-8B90-9795C8DA4FC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D0DBDB-7B2C-FE47-ADE8-6615C16622BA}"/>
              </a:ext>
            </a:extLst>
          </p:cNvPr>
          <p:cNvSpPr>
            <a:spLocks noGrp="1"/>
          </p:cNvSpPr>
          <p:nvPr>
            <p:ph type="dt" sz="half" idx="10"/>
          </p:nvPr>
        </p:nvSpPr>
        <p:spPr/>
        <p:txBody>
          <a:bodyPr/>
          <a:lstStyle/>
          <a:p>
            <a:fld id="{7204ED14-354A-584B-8C71-57B5996EBBCE}" type="datetime1">
              <a:rPr lang="de-CH" smtClean="0"/>
              <a:t>03.03.25</a:t>
            </a:fld>
            <a:endParaRPr lang="en-US"/>
          </a:p>
        </p:txBody>
      </p:sp>
      <p:sp>
        <p:nvSpPr>
          <p:cNvPr id="6" name="Footer Placeholder 5">
            <a:extLst>
              <a:ext uri="{FF2B5EF4-FFF2-40B4-BE49-F238E27FC236}">
                <a16:creationId xmlns:a16="http://schemas.microsoft.com/office/drawing/2014/main" id="{64797CA8-A8D4-344C-8200-BECAEBE01FA0}"/>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A623CA3B-7243-A54F-99DA-E319BF6BB9E0}"/>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97337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ED9D-DD26-E140-8644-1E3908947C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9F76AB-5E92-9547-9373-2FE69E8A01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ED4C486-B7F0-2748-AF6A-FA7FA552FBB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914ACE-6154-5141-B347-C6EA932DF0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93927E8-CE65-CB4C-9374-67AD1BE119F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4D2A23-6FA2-9843-8A48-9BC49D76E2AA}"/>
              </a:ext>
            </a:extLst>
          </p:cNvPr>
          <p:cNvSpPr>
            <a:spLocks noGrp="1"/>
          </p:cNvSpPr>
          <p:nvPr>
            <p:ph type="dt" sz="half" idx="10"/>
          </p:nvPr>
        </p:nvSpPr>
        <p:spPr/>
        <p:txBody>
          <a:bodyPr/>
          <a:lstStyle/>
          <a:p>
            <a:fld id="{9D03E9E7-0EAF-D747-A43D-A0053165F94F}" type="datetime1">
              <a:rPr lang="de-CH" smtClean="0"/>
              <a:t>03.03.25</a:t>
            </a:fld>
            <a:endParaRPr lang="en-US"/>
          </a:p>
        </p:txBody>
      </p:sp>
      <p:sp>
        <p:nvSpPr>
          <p:cNvPr id="8" name="Footer Placeholder 7">
            <a:extLst>
              <a:ext uri="{FF2B5EF4-FFF2-40B4-BE49-F238E27FC236}">
                <a16:creationId xmlns:a16="http://schemas.microsoft.com/office/drawing/2014/main" id="{E1986E28-EB8A-534F-9BB6-BA742162B407}"/>
              </a:ext>
            </a:extLst>
          </p:cNvPr>
          <p:cNvSpPr>
            <a:spLocks noGrp="1"/>
          </p:cNvSpPr>
          <p:nvPr>
            <p:ph type="ftr" sz="quarter" idx="11"/>
          </p:nvPr>
        </p:nvSpPr>
        <p:spPr/>
        <p:txBody>
          <a:bodyPr/>
          <a:lstStyle/>
          <a:p>
            <a:r>
              <a:rPr lang="en-US"/>
              <a:t>G. Rumolo, CEI Section Meeting</a:t>
            </a:r>
          </a:p>
        </p:txBody>
      </p:sp>
      <p:sp>
        <p:nvSpPr>
          <p:cNvPr id="9" name="Slide Number Placeholder 8">
            <a:extLst>
              <a:ext uri="{FF2B5EF4-FFF2-40B4-BE49-F238E27FC236}">
                <a16:creationId xmlns:a16="http://schemas.microsoft.com/office/drawing/2014/main" id="{5B59FA84-52CC-884D-9E5D-73F663B22508}"/>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77510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F4DAF-8BFC-6D4D-B4E2-D89E2986F8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A3AEAB-564A-834B-BAF1-6237DB251997}"/>
              </a:ext>
            </a:extLst>
          </p:cNvPr>
          <p:cNvSpPr>
            <a:spLocks noGrp="1"/>
          </p:cNvSpPr>
          <p:nvPr>
            <p:ph type="dt" sz="half" idx="10"/>
          </p:nvPr>
        </p:nvSpPr>
        <p:spPr/>
        <p:txBody>
          <a:bodyPr/>
          <a:lstStyle/>
          <a:p>
            <a:fld id="{0BF3D522-680E-8E46-A7B2-D1EFDC114438}" type="datetime1">
              <a:rPr lang="de-CH" smtClean="0"/>
              <a:t>03.03.25</a:t>
            </a:fld>
            <a:endParaRPr lang="en-US"/>
          </a:p>
        </p:txBody>
      </p:sp>
      <p:sp>
        <p:nvSpPr>
          <p:cNvPr id="4" name="Footer Placeholder 3">
            <a:extLst>
              <a:ext uri="{FF2B5EF4-FFF2-40B4-BE49-F238E27FC236}">
                <a16:creationId xmlns:a16="http://schemas.microsoft.com/office/drawing/2014/main" id="{3E3945DE-17B7-E143-A0F8-547CB7A4BD9C}"/>
              </a:ext>
            </a:extLst>
          </p:cNvPr>
          <p:cNvSpPr>
            <a:spLocks noGrp="1"/>
          </p:cNvSpPr>
          <p:nvPr>
            <p:ph type="ftr" sz="quarter" idx="11"/>
          </p:nvPr>
        </p:nvSpPr>
        <p:spPr/>
        <p:txBody>
          <a:bodyPr/>
          <a:lstStyle/>
          <a:p>
            <a:r>
              <a:rPr lang="en-US"/>
              <a:t>G. Rumolo, CEI Section Meeting</a:t>
            </a:r>
          </a:p>
        </p:txBody>
      </p:sp>
      <p:sp>
        <p:nvSpPr>
          <p:cNvPr id="5" name="Slide Number Placeholder 4">
            <a:extLst>
              <a:ext uri="{FF2B5EF4-FFF2-40B4-BE49-F238E27FC236}">
                <a16:creationId xmlns:a16="http://schemas.microsoft.com/office/drawing/2014/main" id="{6EFDB98B-DFCB-8C4C-AE40-392CECECA0E7}"/>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71354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377B73-FC5A-E643-9AD5-897CF85142CF}"/>
              </a:ext>
            </a:extLst>
          </p:cNvPr>
          <p:cNvSpPr>
            <a:spLocks noGrp="1"/>
          </p:cNvSpPr>
          <p:nvPr>
            <p:ph type="dt" sz="half" idx="10"/>
          </p:nvPr>
        </p:nvSpPr>
        <p:spPr/>
        <p:txBody>
          <a:bodyPr/>
          <a:lstStyle/>
          <a:p>
            <a:fld id="{9B5B4888-BC1F-BC40-9AB2-D43FB62AB1E5}" type="datetime1">
              <a:rPr lang="de-CH" smtClean="0"/>
              <a:t>03.03.25</a:t>
            </a:fld>
            <a:endParaRPr lang="en-US"/>
          </a:p>
        </p:txBody>
      </p:sp>
      <p:sp>
        <p:nvSpPr>
          <p:cNvPr id="3" name="Footer Placeholder 2">
            <a:extLst>
              <a:ext uri="{FF2B5EF4-FFF2-40B4-BE49-F238E27FC236}">
                <a16:creationId xmlns:a16="http://schemas.microsoft.com/office/drawing/2014/main" id="{C0D341FB-E163-B64E-9B0A-D1D7FC96541A}"/>
              </a:ext>
            </a:extLst>
          </p:cNvPr>
          <p:cNvSpPr>
            <a:spLocks noGrp="1"/>
          </p:cNvSpPr>
          <p:nvPr>
            <p:ph type="ftr" sz="quarter" idx="11"/>
          </p:nvPr>
        </p:nvSpPr>
        <p:spPr/>
        <p:txBody>
          <a:bodyPr/>
          <a:lstStyle/>
          <a:p>
            <a:r>
              <a:rPr lang="en-US"/>
              <a:t>G. Rumolo, CEI Section Meeting</a:t>
            </a:r>
          </a:p>
        </p:txBody>
      </p:sp>
      <p:sp>
        <p:nvSpPr>
          <p:cNvPr id="4" name="Slide Number Placeholder 3">
            <a:extLst>
              <a:ext uri="{FF2B5EF4-FFF2-40B4-BE49-F238E27FC236}">
                <a16:creationId xmlns:a16="http://schemas.microsoft.com/office/drawing/2014/main" id="{C5C008CF-3595-9B43-86FA-1DA4E3CF2473}"/>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97560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FB851-3001-5441-A71D-8BFAEFA98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F34256-E3FA-7842-9D09-2F283023DA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39AF03-67ED-E74E-880D-5676700253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324ADE5-43F9-314F-AA19-70A67F514B27}"/>
              </a:ext>
            </a:extLst>
          </p:cNvPr>
          <p:cNvSpPr>
            <a:spLocks noGrp="1"/>
          </p:cNvSpPr>
          <p:nvPr>
            <p:ph type="dt" sz="half" idx="10"/>
          </p:nvPr>
        </p:nvSpPr>
        <p:spPr/>
        <p:txBody>
          <a:bodyPr/>
          <a:lstStyle/>
          <a:p>
            <a:fld id="{37F4A392-7D9F-F44E-8D43-0847F263F04B}" type="datetime1">
              <a:rPr lang="de-CH" smtClean="0"/>
              <a:t>03.03.25</a:t>
            </a:fld>
            <a:endParaRPr lang="en-US"/>
          </a:p>
        </p:txBody>
      </p:sp>
      <p:sp>
        <p:nvSpPr>
          <p:cNvPr id="6" name="Footer Placeholder 5">
            <a:extLst>
              <a:ext uri="{FF2B5EF4-FFF2-40B4-BE49-F238E27FC236}">
                <a16:creationId xmlns:a16="http://schemas.microsoft.com/office/drawing/2014/main" id="{28BFFB25-A190-4F49-B3D4-C9BC569CE33E}"/>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5142FACC-2EBE-9D4E-AE6D-366671E99A18}"/>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38301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548A-CC9A-DA47-B432-2E0F6A29FD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AAC886-D098-5F4F-96C5-F214BC99CF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AA3DBD-9FCA-4A48-B4E2-0E4877EF6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D97D20-AFF6-394F-8834-2ABF8599780C}"/>
              </a:ext>
            </a:extLst>
          </p:cNvPr>
          <p:cNvSpPr>
            <a:spLocks noGrp="1"/>
          </p:cNvSpPr>
          <p:nvPr>
            <p:ph type="dt" sz="half" idx="10"/>
          </p:nvPr>
        </p:nvSpPr>
        <p:spPr/>
        <p:txBody>
          <a:bodyPr/>
          <a:lstStyle/>
          <a:p>
            <a:fld id="{235A3DBE-F128-5845-BCA2-F2833C91F0BB}" type="datetime1">
              <a:rPr lang="de-CH" smtClean="0"/>
              <a:t>03.03.25</a:t>
            </a:fld>
            <a:endParaRPr lang="en-US"/>
          </a:p>
        </p:txBody>
      </p:sp>
      <p:sp>
        <p:nvSpPr>
          <p:cNvPr id="6" name="Footer Placeholder 5">
            <a:extLst>
              <a:ext uri="{FF2B5EF4-FFF2-40B4-BE49-F238E27FC236}">
                <a16:creationId xmlns:a16="http://schemas.microsoft.com/office/drawing/2014/main" id="{E2A993FD-2F95-8947-80F6-1ADC7D0C71DB}"/>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E7FDB394-CD20-7A4A-9E59-76ABA05EFAA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4105451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531C0-7E7F-4142-9DC3-E856906F15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753DED-1CC0-2D4F-A25A-41FBFC4C3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FA6830D-ED56-4C4C-9484-9C9FEC9F93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EA1CA-929B-3A42-9A4C-C28512023BB2}" type="datetime1">
              <a:rPr lang="de-CH" smtClean="0"/>
              <a:t>03.03.25</a:t>
            </a:fld>
            <a:endParaRPr lang="en-US" dirty="0"/>
          </a:p>
        </p:txBody>
      </p:sp>
      <p:sp>
        <p:nvSpPr>
          <p:cNvPr id="5" name="Footer Placeholder 4">
            <a:extLst>
              <a:ext uri="{FF2B5EF4-FFF2-40B4-BE49-F238E27FC236}">
                <a16:creationId xmlns:a16="http://schemas.microsoft.com/office/drawing/2014/main" id="{EC247CF4-59F6-5D4F-8780-5577397B8F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 Rumolo, CEI Section Meeting</a:t>
            </a:r>
            <a:endParaRPr lang="en-US" dirty="0"/>
          </a:p>
        </p:txBody>
      </p:sp>
      <p:sp>
        <p:nvSpPr>
          <p:cNvPr id="6" name="Slide Number Placeholder 5">
            <a:extLst>
              <a:ext uri="{FF2B5EF4-FFF2-40B4-BE49-F238E27FC236}">
                <a16:creationId xmlns:a16="http://schemas.microsoft.com/office/drawing/2014/main" id="{2F370412-B648-434F-8F8E-4A3B7A653E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DF83E8-ABC0-E64E-832A-EEAEB9D1F06F}" type="slidenum">
              <a:rPr lang="en-US" smtClean="0"/>
              <a:t>‹#›</a:t>
            </a:fld>
            <a:endParaRPr lang="en-US"/>
          </a:p>
        </p:txBody>
      </p:sp>
      <p:pic>
        <p:nvPicPr>
          <p:cNvPr id="8" name="Picture 7" descr="A blue screen with text and a heart&#10;&#10;Description automatically generated">
            <a:extLst>
              <a:ext uri="{FF2B5EF4-FFF2-40B4-BE49-F238E27FC236}">
                <a16:creationId xmlns:a16="http://schemas.microsoft.com/office/drawing/2014/main" id="{98321016-2FD6-9669-B4AB-E41B076200D1}"/>
              </a:ext>
            </a:extLst>
          </p:cNvPr>
          <p:cNvPicPr>
            <a:picLocks noChangeAspect="1"/>
          </p:cNvPicPr>
          <p:nvPr userDrawn="1"/>
        </p:nvPicPr>
        <p:blipFill rotWithShape="1">
          <a:blip r:embed="rId13"/>
          <a:srcRect l="10446" t="8078" r="14257" b="10983"/>
          <a:stretch/>
        </p:blipFill>
        <p:spPr>
          <a:xfrm>
            <a:off x="11032177" y="0"/>
            <a:ext cx="1159823" cy="876845"/>
          </a:xfrm>
          <a:prstGeom prst="rect">
            <a:avLst/>
          </a:prstGeom>
        </p:spPr>
      </p:pic>
    </p:spTree>
    <p:extLst>
      <p:ext uri="{BB962C8B-B14F-4D97-AF65-F5344CB8AC3E}">
        <p14:creationId xmlns:p14="http://schemas.microsoft.com/office/powerpoint/2010/main" val="3670675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510134/"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ipac25.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jacow.org/event/8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515714/" TargetMode="External"/><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ndico.cern.ch/event/151012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7F826-7158-6744-BDB9-979DA583ACB0}"/>
              </a:ext>
            </a:extLst>
          </p:cNvPr>
          <p:cNvSpPr>
            <a:spLocks noGrp="1"/>
          </p:cNvSpPr>
          <p:nvPr>
            <p:ph type="ctrTitle"/>
          </p:nvPr>
        </p:nvSpPr>
        <p:spPr>
          <a:xfrm>
            <a:off x="4941535" y="640081"/>
            <a:ext cx="6610383" cy="3497021"/>
          </a:xfrm>
          <a:noFill/>
        </p:spPr>
        <p:txBody>
          <a:bodyPr>
            <a:normAutofit/>
          </a:bodyPr>
          <a:lstStyle/>
          <a:p>
            <a:pPr algn="l"/>
            <a:r>
              <a:rPr lang="en-US" dirty="0"/>
              <a:t>Coherent Effects and Impedances section (CEI) – general information</a:t>
            </a:r>
          </a:p>
        </p:txBody>
      </p:sp>
      <p:sp>
        <p:nvSpPr>
          <p:cNvPr id="3" name="Subtitle 2">
            <a:extLst>
              <a:ext uri="{FF2B5EF4-FFF2-40B4-BE49-F238E27FC236}">
                <a16:creationId xmlns:a16="http://schemas.microsoft.com/office/drawing/2014/main" id="{7E4FE143-CD5E-364D-A489-2FBFFAD53217}"/>
              </a:ext>
            </a:extLst>
          </p:cNvPr>
          <p:cNvSpPr>
            <a:spLocks noGrp="1"/>
          </p:cNvSpPr>
          <p:nvPr>
            <p:ph type="subTitle" idx="1"/>
          </p:nvPr>
        </p:nvSpPr>
        <p:spPr>
          <a:xfrm>
            <a:off x="4949759" y="4393579"/>
            <a:ext cx="6602159" cy="1824341"/>
          </a:xfrm>
          <a:noFill/>
        </p:spPr>
        <p:txBody>
          <a:bodyPr>
            <a:normAutofit/>
          </a:bodyPr>
          <a:lstStyle/>
          <a:p>
            <a:pPr algn="l"/>
            <a:r>
              <a:rPr lang="en-US" dirty="0"/>
              <a:t>Giovanni Rumolo</a:t>
            </a:r>
          </a:p>
          <a:p>
            <a:pPr algn="l"/>
            <a:r>
              <a:rPr lang="en-US" dirty="0"/>
              <a:t>CEI Section Meeting, 06/03/2025</a:t>
            </a:r>
          </a:p>
          <a:p>
            <a:pPr algn="l"/>
            <a:r>
              <a:rPr lang="en-US" dirty="0"/>
              <a:t>Scientific secretary: David Amorim</a:t>
            </a:r>
          </a:p>
          <a:p>
            <a:pPr algn="l"/>
            <a:r>
              <a:rPr lang="en-US" dirty="0">
                <a:hlinkClick r:id="rId3"/>
              </a:rPr>
              <a:t>https://indico.cern.ch/event/1510134/</a:t>
            </a:r>
            <a:endParaRPr lang="en-US" dirty="0"/>
          </a:p>
          <a:p>
            <a:pPr algn="l"/>
            <a:endParaRPr lang="en-US" dirty="0"/>
          </a:p>
        </p:txBody>
      </p:sp>
      <p:sp>
        <p:nvSpPr>
          <p:cNvPr id="55" name="Rectangle 41">
            <a:extLst>
              <a:ext uri="{FF2B5EF4-FFF2-40B4-BE49-F238E27FC236}">
                <a16:creationId xmlns:a16="http://schemas.microsoft.com/office/drawing/2014/main" id="{707744A9-B1DD-4F76-B3B2-02A51E6DF4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360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ounded Rectangle 28">
            <a:extLst>
              <a:ext uri="{FF2B5EF4-FFF2-40B4-BE49-F238E27FC236}">
                <a16:creationId xmlns:a16="http://schemas.microsoft.com/office/drawing/2014/main" id="{09F52C97-D8A0-4C58-9D04-B8733EE38B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036" y="644333"/>
            <a:ext cx="3343935" cy="556933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Date Placeholder 3">
            <a:extLst>
              <a:ext uri="{FF2B5EF4-FFF2-40B4-BE49-F238E27FC236}">
                <a16:creationId xmlns:a16="http://schemas.microsoft.com/office/drawing/2014/main" id="{C2ABA377-B0B4-6E40-B5C5-7AED54364BEC}"/>
              </a:ext>
            </a:extLst>
          </p:cNvPr>
          <p:cNvSpPr>
            <a:spLocks noGrp="1"/>
          </p:cNvSpPr>
          <p:nvPr>
            <p:ph type="dt" sz="half" idx="10"/>
          </p:nvPr>
        </p:nvSpPr>
        <p:spPr>
          <a:xfrm>
            <a:off x="838200" y="6356350"/>
            <a:ext cx="2743200" cy="365125"/>
          </a:xfrm>
          <a:noFill/>
        </p:spPr>
        <p:txBody>
          <a:bodyPr>
            <a:normAutofit/>
          </a:bodyPr>
          <a:lstStyle/>
          <a:p>
            <a:pPr>
              <a:spcAft>
                <a:spcPts val="600"/>
              </a:spcAft>
            </a:pPr>
            <a:fld id="{257C39D7-CF4A-5A4D-AF9F-A2AC981EA5FC}" type="datetime1">
              <a:rPr lang="de-CH" smtClean="0">
                <a:solidFill>
                  <a:srgbClr val="595959"/>
                </a:solidFill>
              </a:rPr>
              <a:t>03.03.25</a:t>
            </a:fld>
            <a:endParaRPr lang="en-US">
              <a:solidFill>
                <a:srgbClr val="595959"/>
              </a:solidFill>
            </a:endParaRPr>
          </a:p>
        </p:txBody>
      </p:sp>
      <p:sp>
        <p:nvSpPr>
          <p:cNvPr id="5" name="Footer Placeholder 4">
            <a:extLst>
              <a:ext uri="{FF2B5EF4-FFF2-40B4-BE49-F238E27FC236}">
                <a16:creationId xmlns:a16="http://schemas.microsoft.com/office/drawing/2014/main" id="{2EFCB7A2-062B-8441-AB4D-B9B2E20F01CD}"/>
              </a:ext>
            </a:extLst>
          </p:cNvPr>
          <p:cNvSpPr>
            <a:spLocks noGrp="1"/>
          </p:cNvSpPr>
          <p:nvPr>
            <p:ph type="ftr" sz="quarter" idx="11"/>
          </p:nvPr>
        </p:nvSpPr>
        <p:spPr>
          <a:xfrm>
            <a:off x="4949759" y="6356350"/>
            <a:ext cx="5056902" cy="365125"/>
          </a:xfrm>
          <a:noFill/>
        </p:spPr>
        <p:txBody>
          <a:bodyPr>
            <a:normAutofit/>
          </a:bodyPr>
          <a:lstStyle/>
          <a:p>
            <a:pPr algn="l">
              <a:spcAft>
                <a:spcPts val="600"/>
              </a:spcAft>
            </a:pPr>
            <a:r>
              <a:rPr lang="en-US">
                <a:solidFill>
                  <a:prstClr val="black">
                    <a:tint val="75000"/>
                  </a:prstClr>
                </a:solidFill>
              </a:rPr>
              <a:t>G. Rumolo, CEI Section Meeting</a:t>
            </a:r>
          </a:p>
        </p:txBody>
      </p:sp>
      <p:sp>
        <p:nvSpPr>
          <p:cNvPr id="6" name="Slide Number Placeholder 5">
            <a:extLst>
              <a:ext uri="{FF2B5EF4-FFF2-40B4-BE49-F238E27FC236}">
                <a16:creationId xmlns:a16="http://schemas.microsoft.com/office/drawing/2014/main" id="{434BB4B6-EDE9-D340-A6A7-1A6D7D1E8D6F}"/>
              </a:ext>
            </a:extLst>
          </p:cNvPr>
          <p:cNvSpPr>
            <a:spLocks noGrp="1"/>
          </p:cNvSpPr>
          <p:nvPr>
            <p:ph type="sldNum" sz="quarter" idx="12"/>
          </p:nvPr>
        </p:nvSpPr>
        <p:spPr>
          <a:xfrm>
            <a:off x="10154092" y="6356350"/>
            <a:ext cx="1199707" cy="365125"/>
          </a:xfrm>
          <a:prstGeom prst="ellipse">
            <a:avLst/>
          </a:prstGeom>
          <a:noFill/>
        </p:spPr>
        <p:txBody>
          <a:bodyPr>
            <a:normAutofit/>
          </a:bodyPr>
          <a:lstStyle/>
          <a:p>
            <a:pPr>
              <a:lnSpc>
                <a:spcPct val="90000"/>
              </a:lnSpc>
              <a:spcAft>
                <a:spcPts val="600"/>
              </a:spcAft>
            </a:pPr>
            <a:fld id="{43DF83E8-ABC0-E64E-832A-EEAEB9D1F06F}" type="slidenum">
              <a:rPr lang="en-US">
                <a:solidFill>
                  <a:prstClr val="black">
                    <a:tint val="75000"/>
                  </a:prstClr>
                </a:solidFill>
              </a:rPr>
              <a:pPr>
                <a:lnSpc>
                  <a:spcPct val="90000"/>
                </a:lnSpc>
                <a:spcAft>
                  <a:spcPts val="600"/>
                </a:spcAft>
              </a:pPr>
              <a:t>1</a:t>
            </a:fld>
            <a:endParaRPr lang="en-US">
              <a:solidFill>
                <a:prstClr val="black">
                  <a:tint val="75000"/>
                </a:prstClr>
              </a:solidFill>
            </a:endParaRPr>
          </a:p>
        </p:txBody>
      </p:sp>
      <p:pic>
        <p:nvPicPr>
          <p:cNvPr id="7" name="Picture 6" descr="A grey rectangular sign with white text&#10;&#10;AI-generated content may be incorrect.">
            <a:extLst>
              <a:ext uri="{FF2B5EF4-FFF2-40B4-BE49-F238E27FC236}">
                <a16:creationId xmlns:a16="http://schemas.microsoft.com/office/drawing/2014/main" id="{23BDF2E2-F0B3-B6F0-9D43-A8A3889CDB98}"/>
              </a:ext>
            </a:extLst>
          </p:cNvPr>
          <p:cNvPicPr>
            <a:picLocks noChangeAspect="1"/>
          </p:cNvPicPr>
          <p:nvPr/>
        </p:nvPicPr>
        <p:blipFill>
          <a:blip r:embed="rId4"/>
          <a:stretch>
            <a:fillRect/>
          </a:stretch>
        </p:blipFill>
        <p:spPr>
          <a:xfrm>
            <a:off x="1362143" y="440055"/>
            <a:ext cx="1967231" cy="5977890"/>
          </a:xfrm>
          <a:prstGeom prst="rect">
            <a:avLst/>
          </a:prstGeom>
        </p:spPr>
      </p:pic>
    </p:spTree>
    <p:extLst>
      <p:ext uri="{BB962C8B-B14F-4D97-AF65-F5344CB8AC3E}">
        <p14:creationId xmlns:p14="http://schemas.microsoft.com/office/powerpoint/2010/main" val="227775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084EE-0AA4-F6F7-6418-74CF9F653A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71F318-BC05-C872-C7A0-98A91BF59D63}"/>
              </a:ext>
            </a:extLst>
          </p:cNvPr>
          <p:cNvSpPr>
            <a:spLocks noGrp="1"/>
          </p:cNvSpPr>
          <p:nvPr>
            <p:ph type="title"/>
          </p:nvPr>
        </p:nvSpPr>
        <p:spPr/>
        <p:txBody>
          <a:bodyPr/>
          <a:lstStyle/>
          <a:p>
            <a:r>
              <a:rPr lang="en-US" dirty="0"/>
              <a:t>Some deadlines and events</a:t>
            </a:r>
          </a:p>
        </p:txBody>
      </p:sp>
      <p:sp>
        <p:nvSpPr>
          <p:cNvPr id="3" name="Content Placeholder 2">
            <a:extLst>
              <a:ext uri="{FF2B5EF4-FFF2-40B4-BE49-F238E27FC236}">
                <a16:creationId xmlns:a16="http://schemas.microsoft.com/office/drawing/2014/main" id="{0D78D10A-8BED-9626-C93E-CFBE7CBE2A01}"/>
              </a:ext>
            </a:extLst>
          </p:cNvPr>
          <p:cNvSpPr>
            <a:spLocks noGrp="1"/>
          </p:cNvSpPr>
          <p:nvPr>
            <p:ph idx="1"/>
          </p:nvPr>
        </p:nvSpPr>
        <p:spPr/>
        <p:txBody>
          <a:bodyPr>
            <a:normAutofit/>
          </a:bodyPr>
          <a:lstStyle/>
          <a:p>
            <a:r>
              <a:rPr lang="en-US" dirty="0"/>
              <a:t>Dates for submission of </a:t>
            </a:r>
            <a:r>
              <a:rPr lang="en-US" dirty="0">
                <a:hlinkClick r:id="rId3"/>
              </a:rPr>
              <a:t>IPAC’25</a:t>
            </a:r>
            <a:r>
              <a:rPr lang="en-US" dirty="0"/>
              <a:t> papers</a:t>
            </a:r>
          </a:p>
          <a:p>
            <a:pPr lvl="1"/>
            <a:r>
              <a:rPr lang="en-US" dirty="0"/>
              <a:t>Deadline for Light Peer Reviewed paper submission 07/04/2025, therefore proposed internal timeline: 17/03/2025 to GL and 24/03/2025 to DH</a:t>
            </a:r>
          </a:p>
          <a:p>
            <a:pPr lvl="1"/>
            <a:r>
              <a:rPr lang="en-US" dirty="0"/>
              <a:t>Deadlines for submission of all other papers is 28/05/2025, therefore internal deadlines will be 02/05/2025 to GL and 16/05/2025 to DH​</a:t>
            </a:r>
          </a:p>
          <a:p>
            <a:pPr lvl="1"/>
            <a:r>
              <a:rPr lang="en-US" dirty="0"/>
              <a:t>As usual please send me the papers at least a couple of days before the deadline for GL for first screening</a:t>
            </a:r>
          </a:p>
          <a:p>
            <a:r>
              <a:rPr lang="en-US" dirty="0"/>
              <a:t>ABP BBQ date will be 10 June 2025 – just after IPAC, but unfortunately no other date was available </a:t>
            </a:r>
          </a:p>
        </p:txBody>
      </p:sp>
      <p:sp>
        <p:nvSpPr>
          <p:cNvPr id="4" name="Date Placeholder 3">
            <a:extLst>
              <a:ext uri="{FF2B5EF4-FFF2-40B4-BE49-F238E27FC236}">
                <a16:creationId xmlns:a16="http://schemas.microsoft.com/office/drawing/2014/main" id="{9AA1C95F-CCF7-50A1-25B9-4EC722A8FE6C}"/>
              </a:ext>
            </a:extLst>
          </p:cNvPr>
          <p:cNvSpPr>
            <a:spLocks noGrp="1"/>
          </p:cNvSpPr>
          <p:nvPr>
            <p:ph type="dt" sz="half" idx="10"/>
          </p:nvPr>
        </p:nvSpPr>
        <p:spPr/>
        <p:txBody>
          <a:bodyPr/>
          <a:lstStyle/>
          <a:p>
            <a:fld id="{126C6B36-4434-7F45-BBFA-B89E4EC0E73C}" type="datetime1">
              <a:rPr lang="de-CH" smtClean="0"/>
              <a:t>03.03.25</a:t>
            </a:fld>
            <a:endParaRPr lang="en-US"/>
          </a:p>
        </p:txBody>
      </p:sp>
      <p:sp>
        <p:nvSpPr>
          <p:cNvPr id="5" name="Footer Placeholder 4">
            <a:extLst>
              <a:ext uri="{FF2B5EF4-FFF2-40B4-BE49-F238E27FC236}">
                <a16:creationId xmlns:a16="http://schemas.microsoft.com/office/drawing/2014/main" id="{F859FBD4-DC39-E09B-361E-DE6C498DB6FF}"/>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43C9C9C7-5C88-4D69-FBE6-2DD26D6B5607}"/>
              </a:ext>
            </a:extLst>
          </p:cNvPr>
          <p:cNvSpPr>
            <a:spLocks noGrp="1"/>
          </p:cNvSpPr>
          <p:nvPr>
            <p:ph type="sldNum" sz="quarter" idx="12"/>
          </p:nvPr>
        </p:nvSpPr>
        <p:spPr/>
        <p:txBody>
          <a:bodyPr/>
          <a:lstStyle/>
          <a:p>
            <a:fld id="{43DF83E8-ABC0-E64E-832A-EEAEB9D1F06F}" type="slidenum">
              <a:rPr lang="en-US" smtClean="0"/>
              <a:t>2</a:t>
            </a:fld>
            <a:endParaRPr lang="en-US"/>
          </a:p>
        </p:txBody>
      </p:sp>
    </p:spTree>
    <p:extLst>
      <p:ext uri="{BB962C8B-B14F-4D97-AF65-F5344CB8AC3E}">
        <p14:creationId xmlns:p14="http://schemas.microsoft.com/office/powerpoint/2010/main" val="1454694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4B368-0B8C-F8B5-28B4-5A2DE0081F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CA27D9-0775-4386-3448-01F7637B0436}"/>
              </a:ext>
            </a:extLst>
          </p:cNvPr>
          <p:cNvSpPr>
            <a:spLocks noGrp="1"/>
          </p:cNvSpPr>
          <p:nvPr>
            <p:ph type="title"/>
          </p:nvPr>
        </p:nvSpPr>
        <p:spPr/>
        <p:txBody>
          <a:bodyPr/>
          <a:lstStyle/>
          <a:p>
            <a:r>
              <a:rPr lang="en-US" dirty="0"/>
              <a:t>Some deadlines and events</a:t>
            </a:r>
          </a:p>
        </p:txBody>
      </p:sp>
      <p:sp>
        <p:nvSpPr>
          <p:cNvPr id="3" name="Content Placeholder 2">
            <a:extLst>
              <a:ext uri="{FF2B5EF4-FFF2-40B4-BE49-F238E27FC236}">
                <a16:creationId xmlns:a16="http://schemas.microsoft.com/office/drawing/2014/main" id="{4CDA8FFD-88FF-DEE2-C71B-879DCD9758CE}"/>
              </a:ext>
            </a:extLst>
          </p:cNvPr>
          <p:cNvSpPr>
            <a:spLocks noGrp="1"/>
          </p:cNvSpPr>
          <p:nvPr>
            <p:ph idx="1"/>
          </p:nvPr>
        </p:nvSpPr>
        <p:spPr/>
        <p:txBody>
          <a:bodyPr>
            <a:normAutofit lnSpcReduction="10000"/>
          </a:bodyPr>
          <a:lstStyle/>
          <a:p>
            <a:r>
              <a:rPr lang="en-US" dirty="0"/>
              <a:t>Participation in </a:t>
            </a:r>
            <a:r>
              <a:rPr lang="en-US" dirty="0">
                <a:hlinkClick r:id="rId3"/>
              </a:rPr>
              <a:t>HB2025</a:t>
            </a:r>
            <a:r>
              <a:rPr lang="en-US" dirty="0"/>
              <a:t>? </a:t>
            </a:r>
          </a:p>
          <a:p>
            <a:pPr lvl="1"/>
            <a:r>
              <a:rPr lang="en-US" dirty="0"/>
              <a:t>The HB-2025 workshop will take place in person at IMP Huizhou Branch from October 19 to 24, 2025. It will continue the series of workshops started in 2002 at FNAL, and which rotates every two years between America, Europe and Asia. The last edition was successfully organized by CERN in 2023, thanks to Elias (who is also in this year’s program committee)! As in the last editions, there will be six working groups:</a:t>
            </a:r>
          </a:p>
          <a:p>
            <a:pPr lvl="2"/>
            <a:r>
              <a:rPr lang="en-US" dirty="0"/>
              <a:t>Beam Dynamics in Rings</a:t>
            </a:r>
          </a:p>
          <a:p>
            <a:pPr lvl="2"/>
            <a:r>
              <a:rPr lang="en-US" dirty="0"/>
              <a:t>Beam Dynamics in </a:t>
            </a:r>
            <a:r>
              <a:rPr lang="en-US" dirty="0" err="1"/>
              <a:t>Linacs</a:t>
            </a:r>
            <a:endParaRPr lang="en-US" dirty="0"/>
          </a:p>
          <a:p>
            <a:pPr lvl="2"/>
            <a:r>
              <a:rPr lang="en-US" dirty="0"/>
              <a:t>Accelerator Systems</a:t>
            </a:r>
          </a:p>
          <a:p>
            <a:pPr lvl="2"/>
            <a:r>
              <a:rPr lang="en-US" dirty="0"/>
              <a:t>Operations and Commissioning</a:t>
            </a:r>
          </a:p>
          <a:p>
            <a:pPr lvl="2"/>
            <a:r>
              <a:rPr lang="en-US" dirty="0"/>
              <a:t>Beam Instrumentation and Intercepting Devices</a:t>
            </a:r>
          </a:p>
          <a:p>
            <a:pPr lvl="2"/>
            <a:r>
              <a:rPr lang="en-US" dirty="0"/>
              <a:t>AI Technology in Accelerators</a:t>
            </a:r>
          </a:p>
          <a:p>
            <a:pPr lvl="1"/>
            <a:r>
              <a:rPr lang="en-US" dirty="0"/>
              <a:t>This will be an excellent opportunity to explore the two large-scale ion beam facilities under construction in Huizhou, and to welcome all the community working with such beams to present the latest results from this important field.</a:t>
            </a:r>
          </a:p>
          <a:p>
            <a:pPr lvl="1"/>
            <a:r>
              <a:rPr lang="en-US" b="1" dirty="0"/>
              <a:t>Please send me proposal for CEI participation with subjects to present by mid next week</a:t>
            </a:r>
          </a:p>
        </p:txBody>
      </p:sp>
      <p:sp>
        <p:nvSpPr>
          <p:cNvPr id="4" name="Date Placeholder 3">
            <a:extLst>
              <a:ext uri="{FF2B5EF4-FFF2-40B4-BE49-F238E27FC236}">
                <a16:creationId xmlns:a16="http://schemas.microsoft.com/office/drawing/2014/main" id="{60D6DBB3-7B7D-5FFC-EB4B-1C46FAC81391}"/>
              </a:ext>
            </a:extLst>
          </p:cNvPr>
          <p:cNvSpPr>
            <a:spLocks noGrp="1"/>
          </p:cNvSpPr>
          <p:nvPr>
            <p:ph type="dt" sz="half" idx="10"/>
          </p:nvPr>
        </p:nvSpPr>
        <p:spPr/>
        <p:txBody>
          <a:bodyPr/>
          <a:lstStyle/>
          <a:p>
            <a:fld id="{126C6B36-4434-7F45-BBFA-B89E4EC0E73C}" type="datetime1">
              <a:rPr lang="de-CH" smtClean="0"/>
              <a:t>05.03.25</a:t>
            </a:fld>
            <a:endParaRPr lang="en-US"/>
          </a:p>
        </p:txBody>
      </p:sp>
      <p:sp>
        <p:nvSpPr>
          <p:cNvPr id="5" name="Footer Placeholder 4">
            <a:extLst>
              <a:ext uri="{FF2B5EF4-FFF2-40B4-BE49-F238E27FC236}">
                <a16:creationId xmlns:a16="http://schemas.microsoft.com/office/drawing/2014/main" id="{73D771FA-56F1-DAC5-8862-B014B9D791DD}"/>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EFCF4FF9-F99D-ED3B-BEE0-8FC42E13742B}"/>
              </a:ext>
            </a:extLst>
          </p:cNvPr>
          <p:cNvSpPr>
            <a:spLocks noGrp="1"/>
          </p:cNvSpPr>
          <p:nvPr>
            <p:ph type="sldNum" sz="quarter" idx="12"/>
          </p:nvPr>
        </p:nvSpPr>
        <p:spPr/>
        <p:txBody>
          <a:bodyPr/>
          <a:lstStyle/>
          <a:p>
            <a:fld id="{43DF83E8-ABC0-E64E-832A-EEAEB9D1F06F}" type="slidenum">
              <a:rPr lang="en-US" smtClean="0"/>
              <a:t>3</a:t>
            </a:fld>
            <a:endParaRPr lang="en-US"/>
          </a:p>
        </p:txBody>
      </p:sp>
    </p:spTree>
    <p:extLst>
      <p:ext uri="{BB962C8B-B14F-4D97-AF65-F5344CB8AC3E}">
        <p14:creationId xmlns:p14="http://schemas.microsoft.com/office/powerpoint/2010/main" val="2076948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81DF276-B6F2-ABB7-AE55-E812F13D1A8F}"/>
              </a:ext>
            </a:extLst>
          </p:cNvPr>
          <p:cNvPicPr>
            <a:picLocks noChangeAspect="1"/>
          </p:cNvPicPr>
          <p:nvPr/>
        </p:nvPicPr>
        <p:blipFill>
          <a:blip r:embed="rId2">
            <a:clrChange>
              <a:clrFrom>
                <a:srgbClr val="000000">
                  <a:alpha val="0"/>
                </a:srgbClr>
              </a:clrFrom>
              <a:clrTo>
                <a:srgbClr val="000000">
                  <a:alpha val="0"/>
                </a:srgbClr>
              </a:clrTo>
            </a:clrChange>
          </a:blip>
          <a:srcRect l="4551" t="9445" r="4252" b="52407"/>
          <a:stretch/>
        </p:blipFill>
        <p:spPr>
          <a:xfrm>
            <a:off x="108146" y="1619258"/>
            <a:ext cx="7477200" cy="4426159"/>
          </a:xfrm>
          <a:prstGeom prst="rect">
            <a:avLst/>
          </a:prstGeom>
        </p:spPr>
      </p:pic>
      <p:sp>
        <p:nvSpPr>
          <p:cNvPr id="2" name="Title 1">
            <a:extLst>
              <a:ext uri="{FF2B5EF4-FFF2-40B4-BE49-F238E27FC236}">
                <a16:creationId xmlns:a16="http://schemas.microsoft.com/office/drawing/2014/main" id="{06CCDF7F-E3D4-123A-33BA-CF4CD4A2A8C8}"/>
              </a:ext>
            </a:extLst>
          </p:cNvPr>
          <p:cNvSpPr>
            <a:spLocks noGrp="1"/>
          </p:cNvSpPr>
          <p:nvPr>
            <p:ph type="title"/>
          </p:nvPr>
        </p:nvSpPr>
        <p:spPr/>
        <p:txBody>
          <a:bodyPr/>
          <a:lstStyle/>
          <a:p>
            <a:r>
              <a:rPr lang="en-US" dirty="0"/>
              <a:t>Injectors schedule</a:t>
            </a:r>
          </a:p>
        </p:txBody>
      </p:sp>
      <p:sp>
        <p:nvSpPr>
          <p:cNvPr id="3" name="Content Placeholder 2">
            <a:extLst>
              <a:ext uri="{FF2B5EF4-FFF2-40B4-BE49-F238E27FC236}">
                <a16:creationId xmlns:a16="http://schemas.microsoft.com/office/drawing/2014/main" id="{A7BE66BF-6263-8107-1FC7-1127E635C01A}"/>
              </a:ext>
            </a:extLst>
          </p:cNvPr>
          <p:cNvSpPr>
            <a:spLocks noGrp="1"/>
          </p:cNvSpPr>
          <p:nvPr>
            <p:ph idx="1"/>
          </p:nvPr>
        </p:nvSpPr>
        <p:spPr>
          <a:xfrm>
            <a:off x="7826024" y="1513114"/>
            <a:ext cx="4114800" cy="4663849"/>
          </a:xfrm>
        </p:spPr>
        <p:txBody>
          <a:bodyPr/>
          <a:lstStyle/>
          <a:p>
            <a:r>
              <a:rPr lang="en-US" dirty="0"/>
              <a:t>Last week beam to PSB, yesterday beam to PS</a:t>
            </a:r>
          </a:p>
          <a:p>
            <a:r>
              <a:rPr lang="en-US" dirty="0"/>
              <a:t>Next week beam to SPS expected</a:t>
            </a:r>
          </a:p>
          <a:p>
            <a:r>
              <a:rPr lang="en-US" dirty="0"/>
              <a:t>Following week </a:t>
            </a:r>
          </a:p>
          <a:p>
            <a:pPr lvl="1"/>
            <a:r>
              <a:rPr lang="en-US" dirty="0"/>
              <a:t>Probable start of SPS scrubbing run, planning and studies detailed by Lotta &amp; Ingrid at </a:t>
            </a:r>
            <a:r>
              <a:rPr lang="en-US" dirty="0">
                <a:hlinkClick r:id="rId3"/>
              </a:rPr>
              <a:t>SPS MPC meeting last Tuesday</a:t>
            </a:r>
            <a:endParaRPr lang="en-US" dirty="0"/>
          </a:p>
          <a:p>
            <a:pPr lvl="1"/>
            <a:r>
              <a:rPr lang="en-US" dirty="0"/>
              <a:t>Maybe move some dedicated MD block to the following week? On one hand useful for MKP-S cooling though</a:t>
            </a:r>
          </a:p>
        </p:txBody>
      </p:sp>
      <p:sp>
        <p:nvSpPr>
          <p:cNvPr id="4" name="Date Placeholder 3">
            <a:extLst>
              <a:ext uri="{FF2B5EF4-FFF2-40B4-BE49-F238E27FC236}">
                <a16:creationId xmlns:a16="http://schemas.microsoft.com/office/drawing/2014/main" id="{D293AB84-A5CC-B65C-A7E9-62EEA9BF5B4B}"/>
              </a:ext>
            </a:extLst>
          </p:cNvPr>
          <p:cNvSpPr>
            <a:spLocks noGrp="1"/>
          </p:cNvSpPr>
          <p:nvPr>
            <p:ph type="dt" sz="half" idx="10"/>
          </p:nvPr>
        </p:nvSpPr>
        <p:spPr/>
        <p:txBody>
          <a:bodyPr/>
          <a:lstStyle/>
          <a:p>
            <a:fld id="{126C6B36-4434-7F45-BBFA-B89E4EC0E73C}" type="datetime1">
              <a:rPr lang="de-CH" smtClean="0"/>
              <a:t>05.03.25</a:t>
            </a:fld>
            <a:endParaRPr lang="en-US"/>
          </a:p>
        </p:txBody>
      </p:sp>
      <p:sp>
        <p:nvSpPr>
          <p:cNvPr id="5" name="Footer Placeholder 4">
            <a:extLst>
              <a:ext uri="{FF2B5EF4-FFF2-40B4-BE49-F238E27FC236}">
                <a16:creationId xmlns:a16="http://schemas.microsoft.com/office/drawing/2014/main" id="{F3E4574B-606B-DAD3-9ABC-DC814329A73F}"/>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F14041EB-4827-A21B-23A4-6FD60B441895}"/>
              </a:ext>
            </a:extLst>
          </p:cNvPr>
          <p:cNvSpPr>
            <a:spLocks noGrp="1"/>
          </p:cNvSpPr>
          <p:nvPr>
            <p:ph type="sldNum" sz="quarter" idx="12"/>
          </p:nvPr>
        </p:nvSpPr>
        <p:spPr/>
        <p:txBody>
          <a:bodyPr/>
          <a:lstStyle/>
          <a:p>
            <a:fld id="{43DF83E8-ABC0-E64E-832A-EEAEB9D1F06F}" type="slidenum">
              <a:rPr lang="en-US" smtClean="0"/>
              <a:t>4</a:t>
            </a:fld>
            <a:endParaRPr lang="en-US"/>
          </a:p>
        </p:txBody>
      </p:sp>
      <p:sp>
        <p:nvSpPr>
          <p:cNvPr id="8" name="5-point Star 7">
            <a:extLst>
              <a:ext uri="{FF2B5EF4-FFF2-40B4-BE49-F238E27FC236}">
                <a16:creationId xmlns:a16="http://schemas.microsoft.com/office/drawing/2014/main" id="{51BAE803-8A8D-B859-6C16-F726B4B9EDC0}"/>
              </a:ext>
            </a:extLst>
          </p:cNvPr>
          <p:cNvSpPr>
            <a:spLocks noChangeAspect="1"/>
          </p:cNvSpPr>
          <p:nvPr/>
        </p:nvSpPr>
        <p:spPr>
          <a:xfrm>
            <a:off x="5775365" y="2943208"/>
            <a:ext cx="216000" cy="216000"/>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4441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F7208-CBB9-F87A-DCB6-241238C5AEE1}"/>
              </a:ext>
            </a:extLst>
          </p:cNvPr>
          <p:cNvSpPr>
            <a:spLocks noGrp="1"/>
          </p:cNvSpPr>
          <p:nvPr>
            <p:ph type="title"/>
          </p:nvPr>
        </p:nvSpPr>
        <p:spPr/>
        <p:txBody>
          <a:bodyPr/>
          <a:lstStyle/>
          <a:p>
            <a:r>
              <a:rPr lang="en-US" dirty="0">
                <a:hlinkClick r:id="rId2"/>
              </a:rPr>
              <a:t>IPP meeting </a:t>
            </a:r>
            <a:r>
              <a:rPr lang="en-US" dirty="0"/>
              <a:t>last Friday</a:t>
            </a:r>
          </a:p>
        </p:txBody>
      </p:sp>
      <p:sp>
        <p:nvSpPr>
          <p:cNvPr id="3" name="Content Placeholder 2">
            <a:extLst>
              <a:ext uri="{FF2B5EF4-FFF2-40B4-BE49-F238E27FC236}">
                <a16:creationId xmlns:a16="http://schemas.microsoft.com/office/drawing/2014/main" id="{DDEB2B16-CD73-45F4-01A4-FE94CCEF8BC3}"/>
              </a:ext>
            </a:extLst>
          </p:cNvPr>
          <p:cNvSpPr>
            <a:spLocks noGrp="1"/>
          </p:cNvSpPr>
          <p:nvPr>
            <p:ph idx="1"/>
          </p:nvPr>
        </p:nvSpPr>
        <p:spPr/>
        <p:txBody>
          <a:bodyPr/>
          <a:lstStyle/>
          <a:p>
            <a:r>
              <a:rPr lang="en-US" dirty="0"/>
              <a:t>Calibration of BCTs across the injector chain, a summary of</a:t>
            </a:r>
          </a:p>
          <a:p>
            <a:pPr lvl="1"/>
            <a:r>
              <a:rPr lang="en-US" dirty="0"/>
              <a:t>Status of the various devices along the full ion chain, which ones need to be recalibrated and by how much</a:t>
            </a:r>
          </a:p>
          <a:p>
            <a:pPr lvl="1"/>
            <a:r>
              <a:rPr lang="en-US" dirty="0"/>
              <a:t>What needs to be done in general on the various systems to further improve the accuracy of transmission/losses studies along the chain</a:t>
            </a:r>
          </a:p>
          <a:p>
            <a:r>
              <a:rPr lang="en-US" dirty="0"/>
              <a:t>PS-to-SPS transmission studies</a:t>
            </a:r>
          </a:p>
          <a:p>
            <a:pPr lvl="1"/>
            <a:r>
              <a:rPr lang="en-US" dirty="0"/>
              <a:t>Bunch rotation in the PS optimized to minimize losses at the start of acceleration in the SPS (capture losses)</a:t>
            </a:r>
          </a:p>
          <a:p>
            <a:pPr lvl="1"/>
            <a:r>
              <a:rPr lang="en-US" dirty="0"/>
              <a:t>No clear relation found between longitudinal beam structure and slow losses on SPS flat bottom, however from past studies we know that some protons could be lost as they are scraped at the large dispersion regions in the SPS</a:t>
            </a:r>
          </a:p>
          <a:p>
            <a:pPr lvl="2"/>
            <a:r>
              <a:rPr lang="en-US" dirty="0"/>
              <a:t>Most studies were done in single bunch, need to check with multi-bunch</a:t>
            </a:r>
          </a:p>
          <a:p>
            <a:pPr lvl="2"/>
            <a:r>
              <a:rPr lang="en-US" dirty="0"/>
              <a:t>Past studies also took mainly place before the SPS RF upgrade, so the dependence of slow losses on longitudinal parameters could have indeed become weaker</a:t>
            </a:r>
          </a:p>
        </p:txBody>
      </p:sp>
      <p:sp>
        <p:nvSpPr>
          <p:cNvPr id="4" name="Date Placeholder 3">
            <a:extLst>
              <a:ext uri="{FF2B5EF4-FFF2-40B4-BE49-F238E27FC236}">
                <a16:creationId xmlns:a16="http://schemas.microsoft.com/office/drawing/2014/main" id="{E78421A7-93A5-55A5-3D54-9F6E8D621969}"/>
              </a:ext>
            </a:extLst>
          </p:cNvPr>
          <p:cNvSpPr>
            <a:spLocks noGrp="1"/>
          </p:cNvSpPr>
          <p:nvPr>
            <p:ph type="dt" sz="half" idx="10"/>
          </p:nvPr>
        </p:nvSpPr>
        <p:spPr/>
        <p:txBody>
          <a:bodyPr/>
          <a:lstStyle/>
          <a:p>
            <a:fld id="{126C6B36-4434-7F45-BBFA-B89E4EC0E73C}" type="datetime1">
              <a:rPr lang="de-CH" smtClean="0"/>
              <a:t>05.03.25</a:t>
            </a:fld>
            <a:endParaRPr lang="en-US"/>
          </a:p>
        </p:txBody>
      </p:sp>
      <p:sp>
        <p:nvSpPr>
          <p:cNvPr id="5" name="Footer Placeholder 4">
            <a:extLst>
              <a:ext uri="{FF2B5EF4-FFF2-40B4-BE49-F238E27FC236}">
                <a16:creationId xmlns:a16="http://schemas.microsoft.com/office/drawing/2014/main" id="{29A63174-5C6F-685C-16FD-70007E158E7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DC8D71D6-A22F-EAA4-5718-CCDF691D0A00}"/>
              </a:ext>
            </a:extLst>
          </p:cNvPr>
          <p:cNvSpPr>
            <a:spLocks noGrp="1"/>
          </p:cNvSpPr>
          <p:nvPr>
            <p:ph type="sldNum" sz="quarter" idx="12"/>
          </p:nvPr>
        </p:nvSpPr>
        <p:spPr/>
        <p:txBody>
          <a:bodyPr/>
          <a:lstStyle/>
          <a:p>
            <a:fld id="{43DF83E8-ABC0-E64E-832A-EEAEB9D1F06F}" type="slidenum">
              <a:rPr lang="en-US" smtClean="0"/>
              <a:t>5</a:t>
            </a:fld>
            <a:endParaRPr lang="en-US"/>
          </a:p>
        </p:txBody>
      </p:sp>
    </p:spTree>
    <p:extLst>
      <p:ext uri="{BB962C8B-B14F-4D97-AF65-F5344CB8AC3E}">
        <p14:creationId xmlns:p14="http://schemas.microsoft.com/office/powerpoint/2010/main" val="740976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A079C-F7BF-156D-26F4-5D357E82EF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E2EC7A-BF26-F2A0-4BA6-E25D73B1F548}"/>
              </a:ext>
            </a:extLst>
          </p:cNvPr>
          <p:cNvSpPr>
            <a:spLocks noGrp="1"/>
          </p:cNvSpPr>
          <p:nvPr>
            <p:ph type="title"/>
          </p:nvPr>
        </p:nvSpPr>
        <p:spPr/>
        <p:txBody>
          <a:bodyPr/>
          <a:lstStyle/>
          <a:p>
            <a:r>
              <a:rPr lang="en-US" dirty="0"/>
              <a:t>LHC schedule</a:t>
            </a:r>
          </a:p>
        </p:txBody>
      </p:sp>
      <p:sp>
        <p:nvSpPr>
          <p:cNvPr id="4" name="Date Placeholder 3">
            <a:extLst>
              <a:ext uri="{FF2B5EF4-FFF2-40B4-BE49-F238E27FC236}">
                <a16:creationId xmlns:a16="http://schemas.microsoft.com/office/drawing/2014/main" id="{A6C71596-044D-94B7-2FDB-E021519B84FC}"/>
              </a:ext>
            </a:extLst>
          </p:cNvPr>
          <p:cNvSpPr>
            <a:spLocks noGrp="1"/>
          </p:cNvSpPr>
          <p:nvPr>
            <p:ph type="dt" sz="half" idx="10"/>
          </p:nvPr>
        </p:nvSpPr>
        <p:spPr/>
        <p:txBody>
          <a:bodyPr/>
          <a:lstStyle/>
          <a:p>
            <a:fld id="{126C6B36-4434-7F45-BBFA-B89E4EC0E73C}" type="datetime1">
              <a:rPr lang="de-CH" smtClean="0"/>
              <a:t>05.03.25</a:t>
            </a:fld>
            <a:endParaRPr lang="en-US"/>
          </a:p>
        </p:txBody>
      </p:sp>
      <p:sp>
        <p:nvSpPr>
          <p:cNvPr id="5" name="Footer Placeholder 4">
            <a:extLst>
              <a:ext uri="{FF2B5EF4-FFF2-40B4-BE49-F238E27FC236}">
                <a16:creationId xmlns:a16="http://schemas.microsoft.com/office/drawing/2014/main" id="{09700CE6-60BF-96EF-5273-1B808734589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33D71E76-FD31-8276-83E0-2476F69C5D8C}"/>
              </a:ext>
            </a:extLst>
          </p:cNvPr>
          <p:cNvSpPr>
            <a:spLocks noGrp="1"/>
          </p:cNvSpPr>
          <p:nvPr>
            <p:ph type="sldNum" sz="quarter" idx="12"/>
          </p:nvPr>
        </p:nvSpPr>
        <p:spPr/>
        <p:txBody>
          <a:bodyPr/>
          <a:lstStyle/>
          <a:p>
            <a:fld id="{43DF83E8-ABC0-E64E-832A-EEAEB9D1F06F}" type="slidenum">
              <a:rPr lang="en-US" smtClean="0"/>
              <a:t>6</a:t>
            </a:fld>
            <a:endParaRPr lang="en-US"/>
          </a:p>
        </p:txBody>
      </p:sp>
      <p:pic>
        <p:nvPicPr>
          <p:cNvPr id="11" name="Picture 10">
            <a:extLst>
              <a:ext uri="{FF2B5EF4-FFF2-40B4-BE49-F238E27FC236}">
                <a16:creationId xmlns:a16="http://schemas.microsoft.com/office/drawing/2014/main" id="{761181E4-5AA0-B996-2A9B-4731AA899463}"/>
              </a:ext>
            </a:extLst>
          </p:cNvPr>
          <p:cNvPicPr>
            <a:picLocks noChangeAspect="1"/>
          </p:cNvPicPr>
          <p:nvPr/>
        </p:nvPicPr>
        <p:blipFill>
          <a:blip r:embed="rId2"/>
          <a:srcRect l="8592" t="18508" r="9016" b="49491"/>
          <a:stretch/>
        </p:blipFill>
        <p:spPr>
          <a:xfrm>
            <a:off x="0" y="1792287"/>
            <a:ext cx="7859687" cy="4320000"/>
          </a:xfrm>
          <a:prstGeom prst="rect">
            <a:avLst/>
          </a:prstGeom>
        </p:spPr>
      </p:pic>
      <p:sp>
        <p:nvSpPr>
          <p:cNvPr id="3" name="Content Placeholder 2">
            <a:extLst>
              <a:ext uri="{FF2B5EF4-FFF2-40B4-BE49-F238E27FC236}">
                <a16:creationId xmlns:a16="http://schemas.microsoft.com/office/drawing/2014/main" id="{57752EE8-19D7-D5D8-1921-97AA71D58F59}"/>
              </a:ext>
            </a:extLst>
          </p:cNvPr>
          <p:cNvSpPr>
            <a:spLocks noGrp="1"/>
          </p:cNvSpPr>
          <p:nvPr>
            <p:ph idx="1"/>
          </p:nvPr>
        </p:nvSpPr>
        <p:spPr>
          <a:xfrm>
            <a:off x="7826024" y="1513114"/>
            <a:ext cx="4114800" cy="4663849"/>
          </a:xfrm>
        </p:spPr>
        <p:txBody>
          <a:bodyPr/>
          <a:lstStyle/>
          <a:p>
            <a:r>
              <a:rPr lang="en-US" dirty="0"/>
              <a:t>Still in YETS, hardware commissioning expected to start next week with handover to operation after 1.5 days of DSO tests</a:t>
            </a:r>
          </a:p>
        </p:txBody>
      </p:sp>
      <p:sp>
        <p:nvSpPr>
          <p:cNvPr id="7" name="5-point Star 6">
            <a:extLst>
              <a:ext uri="{FF2B5EF4-FFF2-40B4-BE49-F238E27FC236}">
                <a16:creationId xmlns:a16="http://schemas.microsoft.com/office/drawing/2014/main" id="{116F11A7-8E58-B9FD-41ED-7510FE46D862}"/>
              </a:ext>
            </a:extLst>
          </p:cNvPr>
          <p:cNvSpPr>
            <a:spLocks noChangeAspect="1"/>
          </p:cNvSpPr>
          <p:nvPr/>
        </p:nvSpPr>
        <p:spPr>
          <a:xfrm>
            <a:off x="5775365" y="2943208"/>
            <a:ext cx="216000" cy="216000"/>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15101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228827</TotalTime>
  <Words>599</Words>
  <Application>Microsoft Macintosh PowerPoint</Application>
  <PresentationFormat>Widescreen</PresentationFormat>
  <Paragraphs>60</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Courier New</vt:lpstr>
      <vt:lpstr>Wingdings</vt:lpstr>
      <vt:lpstr>Office Theme</vt:lpstr>
      <vt:lpstr>Coherent Effects and Impedances section (CEI) – general information</vt:lpstr>
      <vt:lpstr>Some deadlines and events</vt:lpstr>
      <vt:lpstr>Some deadlines and events</vt:lpstr>
      <vt:lpstr>Injectors schedule</vt:lpstr>
      <vt:lpstr>IPP meeting last Friday</vt:lpstr>
      <vt:lpstr>LHC schedule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CEI section meetings</dc:title>
  <dc:subject/>
  <dc:creator>Microsoft Office User</dc:creator>
  <cp:keywords/>
  <dc:description/>
  <cp:lastModifiedBy>Giovanni Rumolo</cp:lastModifiedBy>
  <cp:revision>1748</cp:revision>
  <dcterms:created xsi:type="dcterms:W3CDTF">2019-08-06T09:01:59Z</dcterms:created>
  <dcterms:modified xsi:type="dcterms:W3CDTF">2025-03-06T10:17:34Z</dcterms:modified>
  <cp:category/>
</cp:coreProperties>
</file>