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  <p:sldMasterId id="2147483692" r:id="rId2"/>
    <p:sldMasterId id="2147483701" r:id="rId3"/>
  </p:sldMasterIdLst>
  <p:notesMasterIdLst>
    <p:notesMasterId r:id="rId58"/>
  </p:notesMasterIdLst>
  <p:sldIdLst>
    <p:sldId id="256" r:id="rId4"/>
    <p:sldId id="295" r:id="rId5"/>
    <p:sldId id="282" r:id="rId6"/>
    <p:sldId id="304" r:id="rId7"/>
    <p:sldId id="349" r:id="rId8"/>
    <p:sldId id="274" r:id="rId9"/>
    <p:sldId id="299" r:id="rId10"/>
    <p:sldId id="258" r:id="rId11"/>
    <p:sldId id="259" r:id="rId12"/>
    <p:sldId id="263" r:id="rId13"/>
    <p:sldId id="326" r:id="rId14"/>
    <p:sldId id="340" r:id="rId15"/>
    <p:sldId id="283" r:id="rId16"/>
    <p:sldId id="350" r:id="rId17"/>
    <p:sldId id="265" r:id="rId18"/>
    <p:sldId id="266" r:id="rId19"/>
    <p:sldId id="338" r:id="rId20"/>
    <p:sldId id="296" r:id="rId21"/>
    <p:sldId id="273" r:id="rId22"/>
    <p:sldId id="272" r:id="rId23"/>
    <p:sldId id="269" r:id="rId24"/>
    <p:sldId id="271" r:id="rId25"/>
    <p:sldId id="270" r:id="rId26"/>
    <p:sldId id="315" r:id="rId27"/>
    <p:sldId id="351" r:id="rId28"/>
    <p:sldId id="275" r:id="rId29"/>
    <p:sldId id="276" r:id="rId30"/>
    <p:sldId id="286" r:id="rId31"/>
    <p:sldId id="348" r:id="rId32"/>
    <p:sldId id="341" r:id="rId33"/>
    <p:sldId id="342" r:id="rId34"/>
    <p:sldId id="343" r:id="rId35"/>
    <p:sldId id="344" r:id="rId36"/>
    <p:sldId id="318" r:id="rId37"/>
    <p:sldId id="333" r:id="rId38"/>
    <p:sldId id="319" r:id="rId39"/>
    <p:sldId id="323" r:id="rId40"/>
    <p:sldId id="329" r:id="rId41"/>
    <p:sldId id="305" r:id="rId42"/>
    <p:sldId id="307" r:id="rId43"/>
    <p:sldId id="308" r:id="rId44"/>
    <p:sldId id="330" r:id="rId45"/>
    <p:sldId id="320" r:id="rId46"/>
    <p:sldId id="291" r:id="rId47"/>
    <p:sldId id="337" r:id="rId48"/>
    <p:sldId id="334" r:id="rId49"/>
    <p:sldId id="289" r:id="rId50"/>
    <p:sldId id="294" r:id="rId51"/>
    <p:sldId id="311" r:id="rId52"/>
    <p:sldId id="312" r:id="rId53"/>
    <p:sldId id="313" r:id="rId54"/>
    <p:sldId id="290" r:id="rId55"/>
    <p:sldId id="309" r:id="rId56"/>
    <p:sldId id="336" r:id="rId5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03" autoAdjust="0"/>
    <p:restoredTop sz="96301"/>
  </p:normalViewPr>
  <p:slideViewPr>
    <p:cSldViewPr snapToGrid="0">
      <p:cViewPr varScale="1">
        <p:scale>
          <a:sx n="101" d="100"/>
          <a:sy n="101" d="100"/>
        </p:scale>
        <p:origin x="232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0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61" Type="http://schemas.openxmlformats.org/officeDocument/2006/relationships/theme" Target="theme/theme1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0374835245578773"/>
          <c:y val="5.8531103381675539E-2"/>
          <c:w val="0.68163811975437072"/>
          <c:h val="0.92283314674437888"/>
        </c:manualLayout>
      </c:layout>
      <c:doughnutChart>
        <c:varyColors val="1"/>
        <c:ser>
          <c:idx val="0"/>
          <c:order val="0"/>
          <c:dLbls>
            <c:dLbl>
              <c:idx val="0"/>
              <c:layout>
                <c:manualLayout>
                  <c:x val="-1.4697271240939746E-16"/>
                  <c:y val="8.1401211831164059E-3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8F5-4647-A7ED-7E523CC902F7}"/>
                </c:ext>
              </c:extLst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8F5-4647-A7ED-7E523CC902F7}"/>
                </c:ext>
              </c:extLst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8F5-4647-A7ED-7E523CC902F7}"/>
                </c:ext>
              </c:extLst>
            </c:dLbl>
            <c:dLbl>
              <c:idx val="3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F5-4647-A7ED-7E523CC902F7}"/>
                </c:ext>
              </c:extLst>
            </c:dLbl>
            <c:dLbl>
              <c:idx val="4"/>
              <c:layout>
                <c:manualLayout>
                  <c:x val="-7.8969798560169155E-3"/>
                  <c:y val="2.9241804183733882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8F5-4647-A7ED-7E523CC902F7}"/>
                </c:ext>
              </c:extLst>
            </c:dLbl>
            <c:dLbl>
              <c:idx val="5"/>
              <c:layout>
                <c:manualLayout>
                  <c:x val="-2.8814960237618221E-2"/>
                  <c:y val="2.492691118843339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8F5-4647-A7ED-7E523CC902F7}"/>
                </c:ext>
              </c:extLst>
            </c:dLbl>
            <c:dLbl>
              <c:idx val="6"/>
              <c:layout>
                <c:manualLayout>
                  <c:x val="-0.19696218108365529"/>
                  <c:y val="8.5795076701650083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de-DE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8F5-4647-A7ED-7E523CC902F7}"/>
                </c:ext>
              </c:extLst>
            </c:dLbl>
            <c:dLbl>
              <c:idx val="7"/>
              <c:layout>
                <c:manualLayout>
                  <c:x val="-0.21607131781162253"/>
                  <c:y val="4.235917098961842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8F5-4647-A7ED-7E523CC902F7}"/>
                </c:ext>
              </c:extLst>
            </c:dLbl>
            <c:dLbl>
              <c:idx val="8"/>
              <c:layout>
                <c:manualLayout>
                  <c:x val="-0.21137479113032365"/>
                  <c:y val="-9.6412133192754987E-4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8F5-4647-A7ED-7E523CC902F7}"/>
                </c:ext>
              </c:extLst>
            </c:dLbl>
            <c:dLbl>
              <c:idx val="9"/>
              <c:layout>
                <c:manualLayout>
                  <c:x val="-0.19753377940906028"/>
                  <c:y val="-4.155161994780855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8F5-4647-A7ED-7E523CC902F7}"/>
                </c:ext>
              </c:extLst>
            </c:dLbl>
            <c:dLbl>
              <c:idx val="10"/>
              <c:layout>
                <c:manualLayout>
                  <c:x val="-0.20661950345718275"/>
                  <c:y val="-7.6719442157639067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8F5-4647-A7ED-7E523CC902F7}"/>
                </c:ext>
              </c:extLst>
            </c:dLbl>
            <c:dLbl>
              <c:idx val="11"/>
              <c:layout>
                <c:manualLayout>
                  <c:x val="-0.20187882830582268"/>
                  <c:y val="-0.11964523851537037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8F5-4647-A7ED-7E523CC902F7}"/>
                </c:ext>
              </c:extLst>
            </c:dLbl>
            <c:dLbl>
              <c:idx val="12"/>
              <c:layout>
                <c:manualLayout>
                  <c:x val="-0.18357089303805055"/>
                  <c:y val="-0.1766006120056340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8F5-4647-A7ED-7E523CC902F7}"/>
                </c:ext>
              </c:extLst>
            </c:dLbl>
            <c:dLbl>
              <c:idx val="13"/>
              <c:layout>
                <c:manualLayout>
                  <c:x val="-7.6995553596164931E-2"/>
                  <c:y val="-0.15950075009309445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8F5-4647-A7ED-7E523CC902F7}"/>
                </c:ext>
              </c:extLst>
            </c:dLbl>
            <c:dLbl>
              <c:idx val="14"/>
              <c:layout>
                <c:manualLayout>
                  <c:x val="-1.4367406146791771E-2"/>
                  <c:y val="-6.3155375898404453E-4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94F-4D51-9FB5-ED7D7680F29D}"/>
                </c:ext>
              </c:extLst>
            </c:dLbl>
            <c:dLbl>
              <c:idx val="20"/>
              <c:layout>
                <c:manualLayout>
                  <c:x val="-7.4617777511900421E-2"/>
                  <c:y val="-0.1837180128133911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8F5-4647-A7ED-7E523CC902F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overview!$A$2:$A$16</c:f>
              <c:strCache>
                <c:ptCount val="15"/>
                <c:pt idx="0">
                  <c:v>Germany</c:v>
                </c:pt>
                <c:pt idx="1">
                  <c:v>United Kingdom</c:v>
                </c:pt>
                <c:pt idx="2">
                  <c:v>Spain</c:v>
                </c:pt>
                <c:pt idx="3">
                  <c:v>Italy</c:v>
                </c:pt>
                <c:pt idx="4">
                  <c:v>France</c:v>
                </c:pt>
                <c:pt idx="5">
                  <c:v>Japan</c:v>
                </c:pt>
                <c:pt idx="6">
                  <c:v>China</c:v>
                </c:pt>
                <c:pt idx="7">
                  <c:v>India</c:v>
                </c:pt>
                <c:pt idx="8">
                  <c:v>Finland</c:v>
                </c:pt>
                <c:pt idx="9">
                  <c:v>Poland</c:v>
                </c:pt>
                <c:pt idx="10">
                  <c:v>Romania</c:v>
                </c:pt>
                <c:pt idx="11">
                  <c:v>Sweden</c:v>
                </c:pt>
                <c:pt idx="12">
                  <c:v>USA</c:v>
                </c:pt>
                <c:pt idx="13">
                  <c:v>Hungary</c:v>
                </c:pt>
                <c:pt idx="14">
                  <c:v>others</c:v>
                </c:pt>
              </c:strCache>
            </c:strRef>
          </c:cat>
          <c:val>
            <c:numRef>
              <c:f>overview!$D$2:$D$16</c:f>
              <c:numCache>
                <c:formatCode>0.0%</c:formatCode>
                <c:ptCount val="15"/>
                <c:pt idx="0">
                  <c:v>0.33177570093457942</c:v>
                </c:pt>
                <c:pt idx="1">
                  <c:v>9.3457943925233641E-2</c:v>
                </c:pt>
                <c:pt idx="2">
                  <c:v>7.9439252336448593E-2</c:v>
                </c:pt>
                <c:pt idx="3">
                  <c:v>7.2429906542056069E-2</c:v>
                </c:pt>
                <c:pt idx="4">
                  <c:v>5.8411214953271028E-2</c:v>
                </c:pt>
                <c:pt idx="5">
                  <c:v>3.9719626168224297E-2</c:v>
                </c:pt>
                <c:pt idx="6">
                  <c:v>3.7383177570093455E-2</c:v>
                </c:pt>
                <c:pt idx="7">
                  <c:v>3.5046728971962614E-2</c:v>
                </c:pt>
                <c:pt idx="8">
                  <c:v>3.0373831775700934E-2</c:v>
                </c:pt>
                <c:pt idx="9">
                  <c:v>3.0373831775700934E-2</c:v>
                </c:pt>
                <c:pt idx="10">
                  <c:v>3.0373831775700934E-2</c:v>
                </c:pt>
                <c:pt idx="11">
                  <c:v>2.8037383177570093E-2</c:v>
                </c:pt>
                <c:pt idx="12">
                  <c:v>2.1028037383177569E-2</c:v>
                </c:pt>
                <c:pt idx="13">
                  <c:v>1.6355140186915886E-2</c:v>
                </c:pt>
                <c:pt idx="14">
                  <c:v>9.5794392523364483E-2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D8F5-4647-A7ED-7E523CC902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600"/>
      </a:pPr>
      <a:endParaRPr lang="de-DE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0374835245578773"/>
          <c:y val="5.8531103381675539E-2"/>
          <c:w val="0.68163811975437072"/>
          <c:h val="0.92283314674437888"/>
        </c:manualLayout>
      </c:layout>
      <c:doughnutChart>
        <c:varyColors val="1"/>
        <c:ser>
          <c:idx val="0"/>
          <c:order val="0"/>
          <c:dLbls>
            <c:dLbl>
              <c:idx val="0"/>
              <c:layout>
                <c:manualLayout>
                  <c:x val="-1.4697271240939746E-16"/>
                  <c:y val="8.1401211831164059E-3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8F5-4647-A7ED-7E523CC902F7}"/>
                </c:ext>
              </c:extLst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8F5-4647-A7ED-7E523CC902F7}"/>
                </c:ext>
              </c:extLst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8F5-4647-A7ED-7E523CC902F7}"/>
                </c:ext>
              </c:extLst>
            </c:dLbl>
            <c:dLbl>
              <c:idx val="3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8F5-4647-A7ED-7E523CC902F7}"/>
                </c:ext>
              </c:extLst>
            </c:dLbl>
            <c:dLbl>
              <c:idx val="4"/>
              <c:layout>
                <c:manualLayout>
                  <c:x val="-7.8969798560169155E-3"/>
                  <c:y val="2.9241804183733882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8F5-4647-A7ED-7E523CC902F7}"/>
                </c:ext>
              </c:extLst>
            </c:dLbl>
            <c:dLbl>
              <c:idx val="5"/>
              <c:layout>
                <c:manualLayout>
                  <c:x val="-2.8814960237618221E-2"/>
                  <c:y val="2.492691118843339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de-DE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8F5-4647-A7ED-7E523CC902F7}"/>
                </c:ext>
              </c:extLst>
            </c:dLbl>
            <c:dLbl>
              <c:idx val="6"/>
              <c:layout>
                <c:manualLayout>
                  <c:x val="-0.19696218108365529"/>
                  <c:y val="8.5795076701650083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>
                      <a:solidFill>
                        <a:schemeClr val="tx1"/>
                      </a:solidFill>
                    </a:defRPr>
                  </a:pPr>
                  <a:endParaRPr lang="de-DE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8F5-4647-A7ED-7E523CC902F7}"/>
                </c:ext>
              </c:extLst>
            </c:dLbl>
            <c:dLbl>
              <c:idx val="7"/>
              <c:layout>
                <c:manualLayout>
                  <c:x val="-0.21607131781162253"/>
                  <c:y val="4.235917098961842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8F5-4647-A7ED-7E523CC902F7}"/>
                </c:ext>
              </c:extLst>
            </c:dLbl>
            <c:dLbl>
              <c:idx val="8"/>
              <c:layout>
                <c:manualLayout>
                  <c:x val="-0.21137479113032365"/>
                  <c:y val="-9.6412133192754987E-4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8F5-4647-A7ED-7E523CC902F7}"/>
                </c:ext>
              </c:extLst>
            </c:dLbl>
            <c:dLbl>
              <c:idx val="9"/>
              <c:layout>
                <c:manualLayout>
                  <c:x val="-0.19753377940906028"/>
                  <c:y val="-4.155161994780855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8F5-4647-A7ED-7E523CC902F7}"/>
                </c:ext>
              </c:extLst>
            </c:dLbl>
            <c:dLbl>
              <c:idx val="10"/>
              <c:layout>
                <c:manualLayout>
                  <c:x val="-0.20661950345718275"/>
                  <c:y val="-7.6719442157639067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8F5-4647-A7ED-7E523CC902F7}"/>
                </c:ext>
              </c:extLst>
            </c:dLbl>
            <c:dLbl>
              <c:idx val="11"/>
              <c:layout>
                <c:manualLayout>
                  <c:x val="-0.20187882830582268"/>
                  <c:y val="-0.11964523851537037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8F5-4647-A7ED-7E523CC902F7}"/>
                </c:ext>
              </c:extLst>
            </c:dLbl>
            <c:dLbl>
              <c:idx val="12"/>
              <c:layout>
                <c:manualLayout>
                  <c:x val="-0.18357089303805055"/>
                  <c:y val="-0.1766006120056340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8F5-4647-A7ED-7E523CC902F7}"/>
                </c:ext>
              </c:extLst>
            </c:dLbl>
            <c:dLbl>
              <c:idx val="13"/>
              <c:layout>
                <c:manualLayout>
                  <c:x val="-7.6995553596164931E-2"/>
                  <c:y val="-0.15950075009309445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8F5-4647-A7ED-7E523CC902F7}"/>
                </c:ext>
              </c:extLst>
            </c:dLbl>
            <c:dLbl>
              <c:idx val="14"/>
              <c:layout>
                <c:manualLayout>
                  <c:x val="-1.4367406146791771E-2"/>
                  <c:y val="-6.3155375898404453E-4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94F-4D51-9FB5-ED7D7680F29D}"/>
                </c:ext>
              </c:extLst>
            </c:dLbl>
            <c:dLbl>
              <c:idx val="20"/>
              <c:layout>
                <c:manualLayout>
                  <c:x val="-7.4617777511900421E-2"/>
                  <c:y val="-0.1837180128133911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8F5-4647-A7ED-7E523CC902F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overview!$A$2:$A$16</c:f>
              <c:strCache>
                <c:ptCount val="15"/>
                <c:pt idx="0">
                  <c:v>Germany</c:v>
                </c:pt>
                <c:pt idx="1">
                  <c:v>United Kingdom</c:v>
                </c:pt>
                <c:pt idx="2">
                  <c:v>Spain</c:v>
                </c:pt>
                <c:pt idx="3">
                  <c:v>Italy</c:v>
                </c:pt>
                <c:pt idx="4">
                  <c:v>France</c:v>
                </c:pt>
                <c:pt idx="5">
                  <c:v>Japan</c:v>
                </c:pt>
                <c:pt idx="6">
                  <c:v>China</c:v>
                </c:pt>
                <c:pt idx="7">
                  <c:v>India</c:v>
                </c:pt>
                <c:pt idx="8">
                  <c:v>Finland</c:v>
                </c:pt>
                <c:pt idx="9">
                  <c:v>Poland</c:v>
                </c:pt>
                <c:pt idx="10">
                  <c:v>Romania</c:v>
                </c:pt>
                <c:pt idx="11">
                  <c:v>Sweden</c:v>
                </c:pt>
                <c:pt idx="12">
                  <c:v>USA</c:v>
                </c:pt>
                <c:pt idx="13">
                  <c:v>Hungary</c:v>
                </c:pt>
                <c:pt idx="14">
                  <c:v>others</c:v>
                </c:pt>
              </c:strCache>
            </c:strRef>
          </c:cat>
          <c:val>
            <c:numRef>
              <c:f>overview!$D$2:$D$16</c:f>
              <c:numCache>
                <c:formatCode>0.0%</c:formatCode>
                <c:ptCount val="15"/>
                <c:pt idx="0">
                  <c:v>0.33177570093457942</c:v>
                </c:pt>
                <c:pt idx="1">
                  <c:v>9.3457943925233641E-2</c:v>
                </c:pt>
                <c:pt idx="2">
                  <c:v>7.9439252336448593E-2</c:v>
                </c:pt>
                <c:pt idx="3">
                  <c:v>7.2429906542056069E-2</c:v>
                </c:pt>
                <c:pt idx="4">
                  <c:v>5.8411214953271028E-2</c:v>
                </c:pt>
                <c:pt idx="5">
                  <c:v>3.9719626168224297E-2</c:v>
                </c:pt>
                <c:pt idx="6">
                  <c:v>3.7383177570093455E-2</c:v>
                </c:pt>
                <c:pt idx="7">
                  <c:v>3.5046728971962614E-2</c:v>
                </c:pt>
                <c:pt idx="8">
                  <c:v>3.0373831775700934E-2</c:v>
                </c:pt>
                <c:pt idx="9">
                  <c:v>3.0373831775700934E-2</c:v>
                </c:pt>
                <c:pt idx="10">
                  <c:v>3.0373831775700934E-2</c:v>
                </c:pt>
                <c:pt idx="11">
                  <c:v>2.8037383177570093E-2</c:v>
                </c:pt>
                <c:pt idx="12">
                  <c:v>2.1028037383177569E-2</c:v>
                </c:pt>
                <c:pt idx="13">
                  <c:v>1.6355140186915886E-2</c:v>
                </c:pt>
                <c:pt idx="14">
                  <c:v>9.5794392523364483E-2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D8F5-4647-A7ED-7E523CC902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600"/>
      </a:pPr>
      <a:endParaRPr lang="de-DE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66221230834586"/>
          <c:y val="8.7829133579873805E-2"/>
          <c:w val="0.58722487159439407"/>
          <c:h val="0.62534277824698403"/>
        </c:manualLayout>
      </c:layout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spPr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190500" h="38100"/>
              <a:bevelB w="0" h="0"/>
            </a:sp3d>
          </c:spPr>
          <c:dPt>
            <c:idx val="0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1-EB66-4604-B833-DA7463B7DFCF}"/>
              </c:ext>
            </c:extLst>
          </c:dPt>
          <c:dPt>
            <c:idx val="1"/>
            <c:bubble3D val="0"/>
            <c:spPr>
              <a:solidFill>
                <a:srgbClr val="FFFF00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3-EB66-4604-B833-DA7463B7DFCF}"/>
              </c:ext>
            </c:extLst>
          </c:dPt>
          <c:dPt>
            <c:idx val="2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  <a:bevelB w="0" h="0"/>
              </a:sp3d>
            </c:spPr>
            <c:extLst>
              <c:ext xmlns:c16="http://schemas.microsoft.com/office/drawing/2014/chart" uri="{C3380CC4-5D6E-409C-BE32-E72D297353CC}">
                <c16:uniqueId val="{00000005-EB66-4604-B833-DA7463B7DFCF}"/>
              </c:ext>
            </c:extLst>
          </c:dPt>
          <c:dLbls>
            <c:dLbl>
              <c:idx val="0"/>
              <c:layout>
                <c:manualLayout>
                  <c:x val="-0.21486582882698158"/>
                  <c:y val="3.06876135197835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B66-4604-B833-DA7463B7DFCF}"/>
                </c:ext>
              </c:extLst>
            </c:dLbl>
            <c:dLbl>
              <c:idx val="1"/>
              <c:layout>
                <c:manualLayout>
                  <c:x val="1.4886917828412683E-2"/>
                  <c:y val="-0.130406632936402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B66-4604-B833-DA7463B7DFCF}"/>
                </c:ext>
              </c:extLst>
            </c:dLbl>
            <c:dLbl>
              <c:idx val="2"/>
              <c:layout>
                <c:manualLayout>
                  <c:x val="0.2585425068463269"/>
                  <c:y val="4.5339219277985732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B66-4604-B833-DA7463B7DFC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still required</c:v>
                </c:pt>
                <c:pt idx="1">
                  <c:v>in the pipeline</c:v>
                </c:pt>
                <c:pt idx="2">
                  <c:v>available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0.43059930010973285</c:v>
                </c:pt>
                <c:pt idx="1">
                  <c:v>0.15387466858944956</c:v>
                </c:pt>
                <c:pt idx="2">
                  <c:v>0.41552603130081756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B66-4604-B833-DA7463B7DF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0753687128182861"/>
          <c:y val="0.73900622763631985"/>
          <c:w val="0.41503151663334237"/>
          <c:h val="0.212036197576606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BFAD8-4660-4406-9D48-5AEE484CA3BE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21632-B5DD-4865-93B6-831E71450C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9293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0750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075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075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075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79D8533-5284-4DF2-A08E-010810688870}" type="slidenum">
              <a:rPr lang="de-DE" altLang="de-DE" sz="1200" smtClean="0"/>
              <a:pPr eaLnBrk="1" hangingPunct="1"/>
              <a:t>2</a:t>
            </a:fld>
            <a:endParaRPr lang="de-DE" altLang="de-DE" sz="120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4409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=RUNDEN(WURZEL(B5/PI());2)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E473513-892E-43E3-A2E0-925A6219F3F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1283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sz="1200" dirty="0"/>
              <a:t>Important for our understanding of the shell evolution at N=126 and to provide more robust theoretical predictions on the properties of the r-process path N~126 nuclei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454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Needs commissioning (many things can be done before in Cave C):</a:t>
            </a:r>
          </a:p>
          <a:p>
            <a:r>
              <a:rPr lang="en-GB" dirty="0"/>
              <a:t>-new tracker recoil detector; -new proton arm spectrometer; -new vacuum system for TOF wall; -new fibre tracker; Major improvement: longer TOF=&gt; higher mass; also better angular resolution</a:t>
            </a:r>
          </a:p>
          <a:p>
            <a:r>
              <a:rPr lang="en-GB" dirty="0"/>
              <a:t>Supper FRS: main gain in medium-heavy Ca-Sn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E02386-BEE7-5D4D-B4E7-4BB579C4788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7228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First </a:t>
            </a:r>
            <a:r>
              <a:rPr lang="de-CH" dirty="0" err="1"/>
              <a:t>bullet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activities</a:t>
            </a:r>
            <a:r>
              <a:rPr lang="de-CH" dirty="0"/>
              <a:t> </a:t>
            </a:r>
            <a:r>
              <a:rPr lang="de-CH" dirty="0" err="1"/>
              <a:t>where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experiments</a:t>
            </a:r>
            <a:r>
              <a:rPr lang="de-CH" dirty="0"/>
              <a:t> </a:t>
            </a:r>
            <a:r>
              <a:rPr lang="de-CH" dirty="0" err="1"/>
              <a:t>are</a:t>
            </a:r>
            <a:r>
              <a:rPr lang="de-CH" dirty="0"/>
              <a:t> </a:t>
            </a:r>
            <a:r>
              <a:rPr lang="de-CH" dirty="0" err="1"/>
              <a:t>carried</a:t>
            </a:r>
            <a:r>
              <a:rPr lang="de-CH" dirty="0"/>
              <a:t> out at GSI, </a:t>
            </a:r>
            <a:r>
              <a:rPr lang="de-CH" dirty="0" err="1"/>
              <a:t>second</a:t>
            </a:r>
            <a:r>
              <a:rPr lang="de-CH" dirty="0"/>
              <a:t> </a:t>
            </a:r>
            <a:r>
              <a:rPr lang="de-CH" dirty="0" err="1"/>
              <a:t>bullet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activities</a:t>
            </a:r>
            <a:r>
              <a:rPr lang="de-CH" dirty="0"/>
              <a:t> </a:t>
            </a:r>
            <a:r>
              <a:rPr lang="de-CH" dirty="0" err="1"/>
              <a:t>happening</a:t>
            </a:r>
            <a:r>
              <a:rPr lang="de-CH" dirty="0"/>
              <a:t> in Mainz /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sources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Mainz.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E02386-BEE7-5D4D-B4E7-4BB579C47884}" type="slidenum">
              <a:rPr kumimoji="0" lang="de-DE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de-DE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8331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This </a:t>
            </a:r>
            <a:r>
              <a:rPr lang="de-CH" dirty="0" err="1"/>
              <a:t>slide</a:t>
            </a:r>
            <a:r>
              <a:rPr lang="de-CH" dirty="0"/>
              <a:t> will also </a:t>
            </a:r>
            <a:r>
              <a:rPr lang="de-CH" dirty="0" err="1"/>
              <a:t>be</a:t>
            </a:r>
            <a:r>
              <a:rPr lang="de-CH" dirty="0"/>
              <a:t> </a:t>
            </a:r>
            <a:r>
              <a:rPr lang="de-CH" dirty="0" err="1"/>
              <a:t>shown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Tetyana.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E02386-BEE7-5D4D-B4E7-4BB579C4788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24416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 Oct. Germany unification 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E02386-BEE7-5D4D-B4E7-4BB579C47884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486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840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445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0118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FAIR_mesh_einRing_2017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394" y="1244601"/>
            <a:ext cx="11358406" cy="534208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68751" y="3650766"/>
            <a:ext cx="8810022" cy="779867"/>
          </a:xfrm>
        </p:spPr>
        <p:txBody>
          <a:bodyPr anchor="b" anchorCtr="0">
            <a:noAutofit/>
          </a:bodyPr>
          <a:lstStyle>
            <a:lvl1pPr algn="ctr">
              <a:defRPr sz="3234">
                <a:solidFill>
                  <a:srgbClr val="333333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1" y="4430632"/>
            <a:ext cx="8534400" cy="584660"/>
          </a:xfrm>
        </p:spPr>
        <p:txBody>
          <a:bodyPr>
            <a:normAutofit/>
          </a:bodyPr>
          <a:lstStyle>
            <a:lvl1pPr marL="0" indent="0" algn="ctr">
              <a:buNone/>
              <a:defRPr sz="1796">
                <a:solidFill>
                  <a:srgbClr val="666666"/>
                </a:solidFill>
              </a:defRPr>
            </a:lvl1pPr>
            <a:lvl2pPr marL="410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1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2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2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3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4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75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85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538789" y="6650181"/>
            <a:ext cx="4495031" cy="20781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7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594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A61E7DF9-0C12-FF4B-B2EA-032B7E208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590" y="1400758"/>
            <a:ext cx="11248610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1" name="Foliennummernplatzhalter 5">
            <a:extLst>
              <a:ext uri="{FF2B5EF4-FFF2-40B4-BE49-F238E27FC236}">
                <a16:creationId xmlns:a16="http://schemas.microsoft.com/office/drawing/2014/main" id="{8A8E5AF4-C6C4-7949-BEA6-59F0FF088F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9991" y="6552644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9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3BAD00E3-0DDC-9E4F-9BA8-ED382A853880}"/>
              </a:ext>
            </a:extLst>
          </p:cNvPr>
          <p:cNvSpPr txBox="1"/>
          <p:nvPr userDrawn="1"/>
        </p:nvSpPr>
        <p:spPr>
          <a:xfrm>
            <a:off x="434591" y="6623839"/>
            <a:ext cx="1636748" cy="23070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de-DE" sz="899" dirty="0">
                <a:solidFill>
                  <a:srgbClr val="333333"/>
                </a:solidFill>
                <a:cs typeface="Arial"/>
              </a:rPr>
              <a:t>FAIR GmbH | GSI GmbH</a:t>
            </a:r>
          </a:p>
        </p:txBody>
      </p:sp>
      <p:sp>
        <p:nvSpPr>
          <p:cNvPr id="23" name="Titelplatzhalter 1">
            <a:extLst>
              <a:ext uri="{FF2B5EF4-FFF2-40B4-BE49-F238E27FC236}">
                <a16:creationId xmlns:a16="http://schemas.microsoft.com/office/drawing/2014/main" id="{B23BA0FD-55A9-6946-A6F2-1F3132A5F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589" y="256275"/>
            <a:ext cx="7259969" cy="78755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24" name="Datumsplatzhalter 4">
            <a:extLst>
              <a:ext uri="{FF2B5EF4-FFF2-40B4-BE49-F238E27FC236}">
                <a16:creationId xmlns:a16="http://schemas.microsoft.com/office/drawing/2014/main" id="{6971E67D-CD4B-2041-A6EF-5117518203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67275" y="6552644"/>
            <a:ext cx="1131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9">
                <a:solidFill>
                  <a:srgbClr val="333333"/>
                </a:solidFill>
              </a:defRPr>
            </a:lvl1pPr>
          </a:lstStyle>
          <a:p>
            <a:fld id="{B4B4A286-4DDB-FB4A-97EC-6ADD4CB98C40}" type="datetime1">
              <a:rPr lang="de-DE" smtClean="0"/>
              <a:t>23.04.25</a:t>
            </a:fld>
            <a:endParaRPr lang="de-DE" dirty="0"/>
          </a:p>
        </p:txBody>
      </p:sp>
      <p:sp>
        <p:nvSpPr>
          <p:cNvPr id="25" name="Fußzeilenplatzhalter 7">
            <a:extLst>
              <a:ext uri="{FF2B5EF4-FFF2-40B4-BE49-F238E27FC236}">
                <a16:creationId xmlns:a16="http://schemas.microsoft.com/office/drawing/2014/main" id="{7B98475B-EE8A-8E4E-97F1-5E999AA14A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31071" y="6560612"/>
            <a:ext cx="6434266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9">
                <a:solidFill>
                  <a:srgbClr val="333333"/>
                </a:solidFill>
              </a:defRPr>
            </a:lvl1pPr>
          </a:lstStyle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8006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2"/>
          </a:xfrm>
        </p:spPr>
        <p:txBody>
          <a:bodyPr/>
          <a:lstStyle>
            <a:lvl1pPr>
              <a:defRPr sz="2156"/>
            </a:lvl1pPr>
            <a:lvl2pPr>
              <a:defRPr sz="1796"/>
            </a:lvl2pPr>
            <a:lvl3pPr>
              <a:defRPr sz="1617"/>
            </a:lvl3pPr>
            <a:lvl4pPr>
              <a:defRPr sz="1438"/>
            </a:lvl4pPr>
            <a:lvl5pPr>
              <a:defRPr sz="1257"/>
            </a:lvl5pPr>
            <a:lvl6pPr>
              <a:defRPr sz="1617"/>
            </a:lvl6pPr>
            <a:lvl7pPr>
              <a:defRPr sz="1617"/>
            </a:lvl7pPr>
            <a:lvl8pPr>
              <a:defRPr sz="1617"/>
            </a:lvl8pPr>
            <a:lvl9pPr>
              <a:defRPr sz="1617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1" y="1600202"/>
            <a:ext cx="5384800" cy="4525962"/>
          </a:xfrm>
        </p:spPr>
        <p:txBody>
          <a:bodyPr/>
          <a:lstStyle>
            <a:lvl1pPr>
              <a:defRPr sz="2156"/>
            </a:lvl1pPr>
            <a:lvl2pPr>
              <a:defRPr sz="1796"/>
            </a:lvl2pPr>
            <a:lvl3pPr>
              <a:defRPr sz="1617"/>
            </a:lvl3pPr>
            <a:lvl4pPr>
              <a:defRPr sz="1438"/>
            </a:lvl4pPr>
            <a:lvl5pPr>
              <a:defRPr sz="1257"/>
            </a:lvl5pPr>
            <a:lvl6pPr>
              <a:defRPr sz="1617"/>
            </a:lvl6pPr>
            <a:lvl7pPr>
              <a:defRPr sz="1617"/>
            </a:lvl7pPr>
            <a:lvl8pPr>
              <a:defRPr sz="1617"/>
            </a:lvl8pPr>
            <a:lvl9pPr>
              <a:defRPr sz="1617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9465336" y="6552644"/>
            <a:ext cx="1133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9">
                <a:solidFill>
                  <a:schemeClr val="tx1"/>
                </a:solidFill>
              </a:defRPr>
            </a:lvl1pPr>
          </a:lstStyle>
          <a:p>
            <a:fld id="{AAE8288E-C6E7-5A47-A8CB-BCA592754EEE}" type="datetime1">
              <a:rPr lang="de-DE" smtClean="0">
                <a:solidFill>
                  <a:prstClr val="black"/>
                </a:solidFill>
              </a:rPr>
              <a:t>23.04.25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031071" y="6560612"/>
            <a:ext cx="6434266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9">
                <a:solidFill>
                  <a:schemeClr val="tx1"/>
                </a:solidFill>
              </a:defRPr>
            </a:lvl1pPr>
          </a:lstStyle>
          <a:p>
            <a:pPr algn="l"/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5287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9465336" y="6552644"/>
            <a:ext cx="1133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9">
                <a:solidFill>
                  <a:schemeClr val="tx1"/>
                </a:solidFill>
              </a:defRPr>
            </a:lvl1pPr>
          </a:lstStyle>
          <a:p>
            <a:fld id="{3A75A8F7-1EEF-C34E-8876-6DA408EAF56E}" type="datetime1">
              <a:rPr lang="de-DE" smtClean="0">
                <a:solidFill>
                  <a:prstClr val="black"/>
                </a:solidFill>
              </a:rPr>
              <a:t>23.04.25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014138" y="6560612"/>
            <a:ext cx="645119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9">
                <a:solidFill>
                  <a:schemeClr val="tx1"/>
                </a:solidFill>
              </a:defRPr>
            </a:lvl1pPr>
          </a:lstStyle>
          <a:p>
            <a:pPr algn="l"/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976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202" y="488952"/>
            <a:ext cx="9240198" cy="5051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35361" y="1215471"/>
            <a:ext cx="11521280" cy="53862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57025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3_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25CBDDA-5CCF-8748-8988-9DC6C8981774}" type="slidenum">
              <a:rPr lang="de-DE"/>
              <a:t>‹#›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 bwMode="auto">
          <a:xfrm>
            <a:off x="9498064" y="6552644"/>
            <a:ext cx="1100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22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689614E-B711-7846-BE23-9D55F9EC6341}" type="datetime1">
              <a:rPr lang="de-DE" smtClean="0"/>
              <a:t>23.04.25</a:t>
            </a:fld>
            <a:endParaRPr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 bwMode="auto">
          <a:xfrm>
            <a:off x="5283203" y="6560612"/>
            <a:ext cx="418213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22">
                <a:solidFill>
                  <a:srgbClr val="333333"/>
                </a:solidFill>
              </a:defRPr>
            </a:lvl1pPr>
          </a:lstStyle>
          <a:p>
            <a:pPr algn="l">
              <a:defRPr/>
            </a:pPr>
            <a:endParaRPr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423513" y="174173"/>
            <a:ext cx="8095054" cy="935045"/>
          </a:xfrm>
        </p:spPr>
        <p:txBody>
          <a:bodyPr anchor="b"/>
          <a:lstStyle>
            <a:lvl1pPr marL="0" indent="0" algn="l">
              <a:buNone/>
              <a:defRPr sz="2408" b="1"/>
            </a:lvl1pPr>
          </a:lstStyle>
          <a:p>
            <a:pPr>
              <a:defRPr/>
            </a:pPr>
            <a:r>
              <a:rPr lang="de-DE"/>
              <a:t>Titel hinzufügen</a:t>
            </a:r>
            <a:endParaRPr/>
          </a:p>
        </p:txBody>
      </p:sp>
      <p:sp>
        <p:nvSpPr>
          <p:cNvPr id="7" name="Textfeld 6"/>
          <p:cNvSpPr txBox="1"/>
          <p:nvPr userDrawn="1"/>
        </p:nvSpPr>
        <p:spPr bwMode="auto">
          <a:xfrm>
            <a:off x="427542" y="6621455"/>
            <a:ext cx="2390656" cy="240009"/>
          </a:xfrm>
          <a:prstGeom prst="rect">
            <a:avLst/>
          </a:prstGeom>
          <a:solidFill>
            <a:srgbClr val="EBEBEB"/>
          </a:solidFill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de-DE" sz="922">
                <a:solidFill>
                  <a:srgbClr val="333333"/>
                </a:solidFill>
                <a:cs typeface="Arial"/>
              </a:rPr>
              <a:t>FAIR GmbH | GSI GmbH</a:t>
            </a:r>
            <a:endParaRPr sz="1844"/>
          </a:p>
        </p:txBody>
      </p:sp>
    </p:spTree>
    <p:extLst>
      <p:ext uri="{BB962C8B-B14F-4D97-AF65-F5344CB8AC3E}">
        <p14:creationId xmlns:p14="http://schemas.microsoft.com/office/powerpoint/2010/main" val="8912019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498066" y="6552645"/>
            <a:ext cx="1100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fld id="{6E10CED7-9F07-6440-B773-F15CA232DA5F}" type="datetime1">
              <a:rPr lang="de-DE" smtClean="0"/>
              <a:t>23.04.25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5283203" y="6560613"/>
            <a:ext cx="418213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endParaRPr lang="de-DE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BF80593-284C-244D-84D3-4D7255E83A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3514" y="174173"/>
            <a:ext cx="8095055" cy="935045"/>
          </a:xfrm>
        </p:spPr>
        <p:txBody>
          <a:bodyPr anchor="b"/>
          <a:lstStyle>
            <a:lvl1pPr marL="0" indent="0" algn="l">
              <a:buNone/>
              <a:defRPr sz="2000" b="1"/>
            </a:lvl1pPr>
          </a:lstStyle>
          <a:p>
            <a:r>
              <a:rPr lang="de-DE" dirty="0"/>
              <a:t>Titel hinzufügen</a:t>
            </a:r>
          </a:p>
        </p:txBody>
      </p:sp>
    </p:spTree>
    <p:extLst>
      <p:ext uri="{BB962C8B-B14F-4D97-AF65-F5344CB8AC3E}">
        <p14:creationId xmlns:p14="http://schemas.microsoft.com/office/powerpoint/2010/main" val="19353815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D1E7EF3-616F-024C-AC12-FE1EF72B0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7C520-4A4D-4570-9A7A-EE5BB9DF61F9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932F692-5F78-E245-A13E-752B79745D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50935" y="6560611"/>
            <a:ext cx="418213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W. Korten - NUSTAR Collaboration report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294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02850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7D6DD-AFDD-4A3B-9316-89710568036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328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le Slide" type="tx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 bwMode="auto">
          <a:xfrm>
            <a:off x="609600" y="273600"/>
            <a:ext cx="1097232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ubTitle" idx="1"/>
          </p:nvPr>
        </p:nvSpPr>
        <p:spPr bwMode="auto">
          <a:xfrm>
            <a:off x="423360" y="1450560"/>
            <a:ext cx="11226240" cy="490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416129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 txBox="1">
            <a:spLocks noGrp="1"/>
          </p:cNvSpPr>
          <p:nvPr>
            <p:ph type="sldNum" sz="quarter" idx="1"/>
          </p:nvPr>
        </p:nvSpPr>
        <p:spPr bwMode="auto"/>
        <p:txBody>
          <a:bodyPr/>
          <a:lstStyle/>
          <a:p>
            <a:pPr>
              <a:defRPr/>
            </a:pPr>
            <a:fld id="{5CC2A059-B141-45A7-B910-B096D6D06820}" type="slidenum">
              <a:rPr/>
              <a:t>‹#›</a:t>
            </a:fld>
            <a:endParaRPr/>
          </a:p>
        </p:txBody>
      </p:sp>
      <p:sp>
        <p:nvSpPr>
          <p:cNvPr id="3" name="Datumsplatzhalter 4"/>
          <p:cNvSpPr txBox="1">
            <a:spLocks noGrp="1"/>
          </p:cNvSpPr>
          <p:nvPr>
            <p:ph type="dt" sz="half" idx="2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Fußzeilenplatzhalter 7"/>
          <p:cNvSpPr txBox="1">
            <a:spLocks noGrp="1"/>
          </p:cNvSpPr>
          <p:nvPr>
            <p:ph type="ftr" sz="quarter" idx="3"/>
          </p:nvPr>
        </p:nvSpPr>
        <p:spPr bwMode="auto"/>
        <p:txBody>
          <a:bodyPr/>
          <a:lstStyle/>
          <a:p>
            <a:pPr>
              <a:defRPr/>
            </a:pPr>
            <a:r>
              <a:t>HISPEC/DESPEC Collaboration Meeting, 13-14th November 2023</a:t>
            </a:r>
          </a:p>
        </p:txBody>
      </p:sp>
    </p:spTree>
    <p:extLst>
      <p:ext uri="{BB962C8B-B14F-4D97-AF65-F5344CB8AC3E}">
        <p14:creationId xmlns:p14="http://schemas.microsoft.com/office/powerpoint/2010/main" val="9161023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0" descr="image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4500" y="0"/>
            <a:ext cx="4218517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FCAR3________L____4___ Kop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110567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0567" y="0"/>
            <a:ext cx="3953933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76"/>
          <p:cNvSpPr>
            <a:spLocks noChangeShapeType="1"/>
          </p:cNvSpPr>
          <p:nvPr/>
        </p:nvSpPr>
        <p:spPr bwMode="auto">
          <a:xfrm>
            <a:off x="8064500" y="0"/>
            <a:ext cx="0" cy="1938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8" name="Line 75"/>
          <p:cNvSpPr>
            <a:spLocks noChangeShapeType="1"/>
          </p:cNvSpPr>
          <p:nvPr/>
        </p:nvSpPr>
        <p:spPr bwMode="auto">
          <a:xfrm>
            <a:off x="4110567" y="0"/>
            <a:ext cx="0" cy="1931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sz="1800"/>
          </a:p>
        </p:txBody>
      </p:sp>
      <p:sp>
        <p:nvSpPr>
          <p:cNvPr id="9" name="Rectangle 69"/>
          <p:cNvSpPr>
            <a:spLocks noChangeArrowheads="1"/>
          </p:cNvSpPr>
          <p:nvPr/>
        </p:nvSpPr>
        <p:spPr bwMode="auto">
          <a:xfrm>
            <a:off x="0" y="6035675"/>
            <a:ext cx="12192000" cy="84138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800"/>
          </a:p>
        </p:txBody>
      </p:sp>
      <p:sp>
        <p:nvSpPr>
          <p:cNvPr id="10" name="Rectangle 78"/>
          <p:cNvSpPr>
            <a:spLocks noChangeArrowheads="1"/>
          </p:cNvSpPr>
          <p:nvPr/>
        </p:nvSpPr>
        <p:spPr bwMode="auto">
          <a:xfrm>
            <a:off x="0" y="1"/>
            <a:ext cx="12192000" cy="1958975"/>
          </a:xfrm>
          <a:prstGeom prst="rect">
            <a:avLst/>
          </a:prstGeom>
          <a:solidFill>
            <a:schemeClr val="bg1">
              <a:alpha val="3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800"/>
          </a:p>
        </p:txBody>
      </p:sp>
      <p:sp>
        <p:nvSpPr>
          <p:cNvPr id="11" name="Rectangle 62"/>
          <p:cNvSpPr>
            <a:spLocks noChangeArrowheads="1"/>
          </p:cNvSpPr>
          <p:nvPr/>
        </p:nvSpPr>
        <p:spPr bwMode="auto">
          <a:xfrm>
            <a:off x="0" y="1919289"/>
            <a:ext cx="12192000" cy="4116387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GB" sz="1800"/>
          </a:p>
        </p:txBody>
      </p:sp>
      <p:sp>
        <p:nvSpPr>
          <p:cNvPr id="12" name="Line 82"/>
          <p:cNvSpPr>
            <a:spLocks noChangeShapeType="1"/>
          </p:cNvSpPr>
          <p:nvPr/>
        </p:nvSpPr>
        <p:spPr bwMode="auto">
          <a:xfrm rot="16200000">
            <a:off x="6096000" y="-4157662"/>
            <a:ext cx="0" cy="12192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sz="1800"/>
          </a:p>
        </p:txBody>
      </p:sp>
      <p:pic>
        <p:nvPicPr>
          <p:cNvPr id="13" name="Picture 87" descr="FAIR_farb_RGB_3c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47918" y="6142039"/>
            <a:ext cx="119803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70984" y="2419350"/>
            <a:ext cx="10752667" cy="14414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70984" y="4124326"/>
            <a:ext cx="8170333" cy="1465263"/>
          </a:xfrm>
        </p:spPr>
        <p:txBody>
          <a:bodyPr anchor="b"/>
          <a:lstStyle>
            <a:lvl1pPr marL="0" indent="0"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en-GB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876758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8BF4F-15D2-4EE0-A03D-F50D946F862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8874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D9814-CAC0-491B-9C48-3D5110D3B50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77620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3118" y="1125538"/>
            <a:ext cx="5634567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20884" y="1125538"/>
            <a:ext cx="5636683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68B7B-EC26-4C78-BB35-37670BC2A15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29794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C9F41-D07B-4410-9654-75EAA4B54DB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5677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B9FAFC-0530-4BC0-8D3E-8612A5697BE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95506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7D6DD-AFDD-4A3B-9316-89710568036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030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32855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4BEBD-059B-4DF0-B698-FE3EF75F317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3140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155D0-292B-49F3-A27F-0FE139FCDE0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1765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46731-5F80-4123-B1A6-25A22E36C02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4109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989484" y="225426"/>
            <a:ext cx="2868083" cy="61563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3118" y="225426"/>
            <a:ext cx="8403167" cy="61563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3CC99-32E0-4A11-8C8E-AA7205F0ADF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7114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4689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65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2381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6938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25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100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A8F58-4428-4A2F-A82B-82DE4B9B249A}" type="datetimeFigureOut">
              <a:rPr lang="de-DE" smtClean="0"/>
              <a:t>23.04.25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04572-FFD3-4399-A3E1-25EF2953AC9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733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12192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7">
              <a:solidFill>
                <a:prstClr val="white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4590" y="1400758"/>
            <a:ext cx="11248610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19991" y="6552644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9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9" name="Gerade Verbindung 8"/>
          <p:cNvCxnSpPr/>
          <p:nvPr/>
        </p:nvCxnSpPr>
        <p:spPr>
          <a:xfrm>
            <a:off x="0" y="1057558"/>
            <a:ext cx="12192000" cy="0"/>
          </a:xfrm>
          <a:prstGeom prst="line">
            <a:avLst/>
          </a:prstGeom>
          <a:ln w="24765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4591" y="6623839"/>
            <a:ext cx="1636748" cy="23070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defRPr/>
            </a:pPr>
            <a:r>
              <a:rPr lang="de-DE" sz="899" dirty="0">
                <a:solidFill>
                  <a:srgbClr val="333333"/>
                </a:solidFill>
                <a:cs typeface="Arial"/>
              </a:rPr>
              <a:t>FAIR GmbH | GSI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4589" y="256276"/>
            <a:ext cx="7259969" cy="6915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4207" y="6612411"/>
            <a:ext cx="283336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7">
              <a:solidFill>
                <a:prstClr val="white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467275" y="6552644"/>
            <a:ext cx="1131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9">
                <a:solidFill>
                  <a:srgbClr val="333333"/>
                </a:solidFill>
              </a:defRPr>
            </a:lvl1pPr>
          </a:lstStyle>
          <a:p>
            <a:fld id="{13CA61CE-E7AC-1F44-90D4-558F2E967C0F}" type="datetime1">
              <a:rPr lang="de-DE" smtClean="0"/>
              <a:t>23.04.25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031071" y="6560612"/>
            <a:ext cx="6434266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9">
                <a:solidFill>
                  <a:srgbClr val="333333"/>
                </a:solidFill>
              </a:defRPr>
            </a:lvl1pPr>
          </a:lstStyle>
          <a:p>
            <a:pPr algn="l"/>
            <a:endParaRPr lang="de-DE" dirty="0"/>
          </a:p>
        </p:txBody>
      </p:sp>
      <p:pic>
        <p:nvPicPr>
          <p:cNvPr id="18" name="Bild 6" descr="GSI_Logo_rgb.png">
            <a:extLst>
              <a:ext uri="{FF2B5EF4-FFF2-40B4-BE49-F238E27FC236}">
                <a16:creationId xmlns:a16="http://schemas.microsoft.com/office/drawing/2014/main" id="{C6EB6515-7C09-CE44-A469-E36B887B3DCE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1179" y="562193"/>
            <a:ext cx="1287887" cy="385645"/>
          </a:xfrm>
          <a:prstGeom prst="rect">
            <a:avLst/>
          </a:prstGeom>
        </p:spPr>
      </p:pic>
      <p:pic>
        <p:nvPicPr>
          <p:cNvPr id="19" name="Bild 12" descr="FAIR_Logo_rgb.png">
            <a:extLst>
              <a:ext uri="{FF2B5EF4-FFF2-40B4-BE49-F238E27FC236}">
                <a16:creationId xmlns:a16="http://schemas.microsoft.com/office/drawing/2014/main" id="{DD5A1E9D-1E00-A845-B0AB-11812F4D4DAA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7466" y="405787"/>
            <a:ext cx="884067" cy="661811"/>
          </a:xfrm>
          <a:prstGeom prst="rect">
            <a:avLst/>
          </a:prstGeom>
        </p:spPr>
      </p:pic>
      <p:sp>
        <p:nvSpPr>
          <p:cNvPr id="20" name="Rechteck 19">
            <a:extLst>
              <a:ext uri="{FF2B5EF4-FFF2-40B4-BE49-F238E27FC236}">
                <a16:creationId xmlns:a16="http://schemas.microsoft.com/office/drawing/2014/main" id="{57D23556-439D-DA4C-A69E-621300742525}"/>
              </a:ext>
            </a:extLst>
          </p:cNvPr>
          <p:cNvSpPr>
            <a:spLocks/>
          </p:cNvSpPr>
          <p:nvPr userDrawn="1"/>
        </p:nvSpPr>
        <p:spPr>
          <a:xfrm>
            <a:off x="-4208" y="929758"/>
            <a:ext cx="283336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17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35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13" r:id="rId9"/>
    <p:sldLayoutId id="2147483753" r:id="rId10"/>
    <p:sldLayoutId id="2147483754" r:id="rId11"/>
  </p:sldLayoutIdLst>
  <p:hf hdr="0" ftr="0" dt="0"/>
  <p:txStyles>
    <p:titleStyle>
      <a:lvl1pPr algn="l" defTabSz="410716" rtl="0" eaLnBrk="1" latinLnBrk="0" hangingPunct="1">
        <a:spcBef>
          <a:spcPct val="0"/>
        </a:spcBef>
        <a:buNone/>
        <a:defRPr sz="2156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08037" indent="-308037" algn="l" defTabSz="410716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156" kern="1200">
          <a:solidFill>
            <a:srgbClr val="333333"/>
          </a:solidFill>
          <a:latin typeface="Arial"/>
          <a:ea typeface="+mn-ea"/>
          <a:cs typeface="Arial"/>
        </a:defRPr>
      </a:lvl1pPr>
      <a:lvl2pPr marL="667414" indent="-256698" algn="l" defTabSz="410716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796" kern="1200">
          <a:solidFill>
            <a:srgbClr val="333333"/>
          </a:solidFill>
          <a:latin typeface="Arial"/>
          <a:ea typeface="+mn-ea"/>
          <a:cs typeface="Arial"/>
        </a:defRPr>
      </a:lvl2pPr>
      <a:lvl3pPr marL="1026790" indent="-205358" algn="l" defTabSz="410716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17" kern="1200">
          <a:solidFill>
            <a:srgbClr val="333333"/>
          </a:solidFill>
          <a:latin typeface="Arial"/>
          <a:ea typeface="+mn-ea"/>
          <a:cs typeface="Arial"/>
        </a:defRPr>
      </a:lvl3pPr>
      <a:lvl4pPr marL="1437506" indent="-205358" algn="l" defTabSz="410716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38" kern="1200">
          <a:solidFill>
            <a:srgbClr val="333333"/>
          </a:solidFill>
          <a:latin typeface="Arial"/>
          <a:ea typeface="+mn-ea"/>
          <a:cs typeface="Arial"/>
        </a:defRPr>
      </a:lvl4pPr>
      <a:lvl5pPr marL="1848222" indent="-205358" algn="l" defTabSz="410716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257" kern="1200">
          <a:solidFill>
            <a:srgbClr val="333333"/>
          </a:solidFill>
          <a:latin typeface="Arial"/>
          <a:ea typeface="+mn-ea"/>
          <a:cs typeface="Arial"/>
        </a:defRPr>
      </a:lvl5pPr>
      <a:lvl6pPr marL="2258938" indent="-205358" algn="l" defTabSz="410716" rtl="0" eaLnBrk="1" latinLnBrk="0" hangingPunct="1">
        <a:spcBef>
          <a:spcPct val="20000"/>
        </a:spcBef>
        <a:buFont typeface="Arial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669654" indent="-205358" algn="l" defTabSz="410716" rtl="0" eaLnBrk="1" latinLnBrk="0" hangingPunct="1">
        <a:spcBef>
          <a:spcPct val="20000"/>
        </a:spcBef>
        <a:buFont typeface="Arial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080370" indent="-205358" algn="l" defTabSz="410716" rtl="0" eaLnBrk="1" latinLnBrk="0" hangingPunct="1">
        <a:spcBef>
          <a:spcPct val="20000"/>
        </a:spcBef>
        <a:buFont typeface="Arial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491085" indent="-205358" algn="l" defTabSz="410716" rtl="0" eaLnBrk="1" latinLnBrk="0" hangingPunct="1">
        <a:spcBef>
          <a:spcPct val="20000"/>
        </a:spcBef>
        <a:buFont typeface="Arial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10716" rtl="0" eaLnBrk="1" latinLnBrk="0" hangingPunct="1">
        <a:defRPr sz="1617" kern="1200">
          <a:solidFill>
            <a:schemeClr val="tx1"/>
          </a:solidFill>
          <a:latin typeface="+mn-lt"/>
          <a:ea typeface="+mn-ea"/>
          <a:cs typeface="+mn-cs"/>
        </a:defRPr>
      </a:lvl1pPr>
      <a:lvl2pPr marL="410716" algn="l" defTabSz="410716" rtl="0" eaLnBrk="1" latinLnBrk="0" hangingPunct="1">
        <a:defRPr sz="1617" kern="1200">
          <a:solidFill>
            <a:schemeClr val="tx1"/>
          </a:solidFill>
          <a:latin typeface="+mn-lt"/>
          <a:ea typeface="+mn-ea"/>
          <a:cs typeface="+mn-cs"/>
        </a:defRPr>
      </a:lvl2pPr>
      <a:lvl3pPr marL="821432" algn="l" defTabSz="410716" rtl="0" eaLnBrk="1" latinLnBrk="0" hangingPunct="1">
        <a:defRPr sz="1617" kern="1200">
          <a:solidFill>
            <a:schemeClr val="tx1"/>
          </a:solidFill>
          <a:latin typeface="+mn-lt"/>
          <a:ea typeface="+mn-ea"/>
          <a:cs typeface="+mn-cs"/>
        </a:defRPr>
      </a:lvl3pPr>
      <a:lvl4pPr marL="1232147" algn="l" defTabSz="410716" rtl="0" eaLnBrk="1" latinLnBrk="0" hangingPunct="1">
        <a:defRPr sz="1617" kern="1200">
          <a:solidFill>
            <a:schemeClr val="tx1"/>
          </a:solidFill>
          <a:latin typeface="+mn-lt"/>
          <a:ea typeface="+mn-ea"/>
          <a:cs typeface="+mn-cs"/>
        </a:defRPr>
      </a:lvl4pPr>
      <a:lvl5pPr marL="1642864" algn="l" defTabSz="410716" rtl="0" eaLnBrk="1" latinLnBrk="0" hangingPunct="1">
        <a:defRPr sz="1617" kern="1200">
          <a:solidFill>
            <a:schemeClr val="tx1"/>
          </a:solidFill>
          <a:latin typeface="+mn-lt"/>
          <a:ea typeface="+mn-ea"/>
          <a:cs typeface="+mn-cs"/>
        </a:defRPr>
      </a:lvl5pPr>
      <a:lvl6pPr marL="2053580" algn="l" defTabSz="410716" rtl="0" eaLnBrk="1" latinLnBrk="0" hangingPunct="1">
        <a:defRPr sz="1617" kern="1200">
          <a:solidFill>
            <a:schemeClr val="tx1"/>
          </a:solidFill>
          <a:latin typeface="+mn-lt"/>
          <a:ea typeface="+mn-ea"/>
          <a:cs typeface="+mn-cs"/>
        </a:defRPr>
      </a:lvl6pPr>
      <a:lvl7pPr marL="2464296" algn="l" defTabSz="410716" rtl="0" eaLnBrk="1" latinLnBrk="0" hangingPunct="1">
        <a:defRPr sz="1617" kern="1200">
          <a:solidFill>
            <a:schemeClr val="tx1"/>
          </a:solidFill>
          <a:latin typeface="+mn-lt"/>
          <a:ea typeface="+mn-ea"/>
          <a:cs typeface="+mn-cs"/>
        </a:defRPr>
      </a:lvl7pPr>
      <a:lvl8pPr marL="2875012" algn="l" defTabSz="410716" rtl="0" eaLnBrk="1" latinLnBrk="0" hangingPunct="1">
        <a:defRPr sz="1617" kern="1200">
          <a:solidFill>
            <a:schemeClr val="tx1"/>
          </a:solidFill>
          <a:latin typeface="+mn-lt"/>
          <a:ea typeface="+mn-ea"/>
          <a:cs typeface="+mn-cs"/>
        </a:defRPr>
      </a:lvl8pPr>
      <a:lvl9pPr marL="3285727" algn="l" defTabSz="410716" rtl="0" eaLnBrk="1" latinLnBrk="0" hangingPunct="1">
        <a:defRPr sz="16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3118" y="225425"/>
            <a:ext cx="11474449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3118" y="1125538"/>
            <a:ext cx="11474449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48683" y="6607176"/>
            <a:ext cx="5856817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599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089218" y="6607176"/>
            <a:ext cx="971549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99D"/>
                </a:solidFill>
              </a:defRPr>
            </a:lvl1pPr>
          </a:lstStyle>
          <a:p>
            <a:pPr>
              <a:defRPr/>
            </a:pPr>
            <a:fld id="{5502A0CA-E80D-4C4D-8A6B-33CF28258D2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5808133" y="6607175"/>
            <a:ext cx="1873251" cy="84138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800"/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7677152" y="6607175"/>
            <a:ext cx="1873249" cy="84138"/>
          </a:xfrm>
          <a:prstGeom prst="rect">
            <a:avLst/>
          </a:prstGeom>
          <a:solidFill>
            <a:srgbClr val="969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800"/>
          </a:p>
        </p:txBody>
      </p:sp>
      <p:sp>
        <p:nvSpPr>
          <p:cNvPr id="1032" name="Rectangle 10"/>
          <p:cNvSpPr>
            <a:spLocks noChangeArrowheads="1"/>
          </p:cNvSpPr>
          <p:nvPr/>
        </p:nvSpPr>
        <p:spPr bwMode="auto">
          <a:xfrm>
            <a:off x="9550400" y="6607175"/>
            <a:ext cx="1873251" cy="84138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800"/>
          </a:p>
        </p:txBody>
      </p:sp>
      <p:sp>
        <p:nvSpPr>
          <p:cNvPr id="1033" name="Rectangle 11"/>
          <p:cNvSpPr>
            <a:spLocks noChangeArrowheads="1"/>
          </p:cNvSpPr>
          <p:nvPr/>
        </p:nvSpPr>
        <p:spPr bwMode="auto">
          <a:xfrm>
            <a:off x="0" y="6524625"/>
            <a:ext cx="12192000" cy="82550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800"/>
          </a:p>
        </p:txBody>
      </p:sp>
      <p:sp>
        <p:nvSpPr>
          <p:cNvPr id="1034" name="Rectangle 12"/>
          <p:cNvSpPr>
            <a:spLocks noChangeArrowheads="1"/>
          </p:cNvSpPr>
          <p:nvPr/>
        </p:nvSpPr>
        <p:spPr bwMode="auto">
          <a:xfrm>
            <a:off x="7677151" y="6691313"/>
            <a:ext cx="3746500" cy="82550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800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5808133" y="6775450"/>
            <a:ext cx="1873251" cy="82550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800"/>
          </a:p>
        </p:txBody>
      </p:sp>
      <p:sp>
        <p:nvSpPr>
          <p:cNvPr id="1036" name="Rectangle 14"/>
          <p:cNvSpPr>
            <a:spLocks noChangeArrowheads="1"/>
          </p:cNvSpPr>
          <p:nvPr/>
        </p:nvSpPr>
        <p:spPr bwMode="auto">
          <a:xfrm>
            <a:off x="0" y="873125"/>
            <a:ext cx="12192000" cy="82550"/>
          </a:xfrm>
          <a:prstGeom prst="rect">
            <a:avLst/>
          </a:prstGeom>
          <a:solidFill>
            <a:srgbClr val="0059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800"/>
          </a:p>
        </p:txBody>
      </p:sp>
      <p:pic>
        <p:nvPicPr>
          <p:cNvPr id="1037" name="Picture 13" descr="FAIR_Logo_rgb_fre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34651" y="38100"/>
            <a:ext cx="1322916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2" name="Fußzeilenplatzhalter 3"/>
          <p:cNvSpPr txBox="1">
            <a:spLocks noGrp="1"/>
          </p:cNvSpPr>
          <p:nvPr userDrawn="1"/>
        </p:nvSpPr>
        <p:spPr bwMode="auto">
          <a:xfrm>
            <a:off x="1" y="6607176"/>
            <a:ext cx="585681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1200" dirty="0">
                <a:solidFill>
                  <a:srgbClr val="00599D"/>
                </a:solidFill>
              </a:rPr>
              <a:t>NUSTAR/FAIR – ISOLDE</a:t>
            </a:r>
            <a:r>
              <a:rPr lang="en-US" sz="1200" baseline="0" dirty="0">
                <a:solidFill>
                  <a:srgbClr val="00599D"/>
                </a:solidFill>
              </a:rPr>
              <a:t> WS 2017</a:t>
            </a:r>
            <a:endParaRPr lang="en-US" sz="1200" dirty="0">
              <a:solidFill>
                <a:srgbClr val="0059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57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9pPr>
    </p:titleStyle>
    <p:bodyStyle>
      <a:lvl1pPr marL="85725" indent="-85725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Wingdings" pitchFamily="2" charset="2"/>
        <a:defRPr sz="2400">
          <a:solidFill>
            <a:srgbClr val="00599D"/>
          </a:solidFill>
          <a:latin typeface="+mn-lt"/>
          <a:ea typeface="+mn-ea"/>
          <a:cs typeface="+mn-cs"/>
        </a:defRPr>
      </a:lvl1pPr>
      <a:lvl2pPr marL="419100" indent="-2667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514350" indent="40005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714375" indent="-20638" algn="l" rtl="0" eaLnBrk="0" fontAlgn="base" hangingPunct="0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</a:defRPr>
      </a:lvl4pPr>
      <a:lvl5pPr marL="2143125" indent="-1247775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5pPr>
      <a:lvl6pPr marL="26003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5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7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9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1.png"/><Relationship Id="rId4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6.jp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5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7" Type="http://schemas.openxmlformats.org/officeDocument/2006/relationships/image" Target="../media/image20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6" Type="http://schemas.openxmlformats.org/officeDocument/2006/relationships/slide" Target="slide27.xml"/><Relationship Id="rId5" Type="http://schemas.openxmlformats.org/officeDocument/2006/relationships/slide" Target="slide26.xml"/><Relationship Id="rId4" Type="http://schemas.openxmlformats.org/officeDocument/2006/relationships/slide" Target="slide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10" Type="http://schemas.openxmlformats.org/officeDocument/2006/relationships/image" Target="../media/image17.jpeg"/><Relationship Id="rId4" Type="http://schemas.openxmlformats.org/officeDocument/2006/relationships/image" Target="../media/image53.png"/><Relationship Id="rId9" Type="http://schemas.openxmlformats.org/officeDocument/2006/relationships/image" Target="../media/image10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1.jpeg"/><Relationship Id="rId11" Type="http://schemas.openxmlformats.org/officeDocument/2006/relationships/image" Target="../media/image10.jpg"/><Relationship Id="rId5" Type="http://schemas.openxmlformats.org/officeDocument/2006/relationships/image" Target="../media/image60.jpeg"/><Relationship Id="rId10" Type="http://schemas.openxmlformats.org/officeDocument/2006/relationships/image" Target="../media/image17.jpeg"/><Relationship Id="rId4" Type="http://schemas.openxmlformats.org/officeDocument/2006/relationships/image" Target="../media/image59.jpeg"/><Relationship Id="rId9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.jpg"/><Relationship Id="rId5" Type="http://schemas.openxmlformats.org/officeDocument/2006/relationships/image" Target="../media/image17.jpeg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jpeg"/><Relationship Id="rId5" Type="http://schemas.openxmlformats.org/officeDocument/2006/relationships/image" Target="../media/image71.jpeg"/><Relationship Id="rId4" Type="http://schemas.openxmlformats.org/officeDocument/2006/relationships/image" Target="../media/image70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jpe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0.jpeg"/><Relationship Id="rId4" Type="http://schemas.openxmlformats.org/officeDocument/2006/relationships/image" Target="../media/image10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jpg"/><Relationship Id="rId4" Type="http://schemas.openxmlformats.org/officeDocument/2006/relationships/image" Target="../media/image8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82.png"/><Relationship Id="rId7" Type="http://schemas.openxmlformats.org/officeDocument/2006/relationships/image" Target="../media/image10.jp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jpeg"/><Relationship Id="rId9" Type="http://schemas.openxmlformats.org/officeDocument/2006/relationships/image" Target="../media/image1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9.jpeg"/><Relationship Id="rId4" Type="http://schemas.openxmlformats.org/officeDocument/2006/relationships/image" Target="../media/image8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tif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jp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9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9.png"/><Relationship Id="rId5" Type="http://schemas.openxmlformats.org/officeDocument/2006/relationships/image" Target="../media/image98.svg"/><Relationship Id="rId4" Type="http://schemas.openxmlformats.org/officeDocument/2006/relationships/image" Target="../media/image9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image" Target="../media/image110.png"/><Relationship Id="rId18" Type="http://schemas.openxmlformats.org/officeDocument/2006/relationships/image" Target="../media/image97.png"/><Relationship Id="rId3" Type="http://schemas.openxmlformats.org/officeDocument/2006/relationships/image" Target="../media/image100.jpeg"/><Relationship Id="rId21" Type="http://schemas.openxmlformats.org/officeDocument/2006/relationships/image" Target="../media/image18.jpeg"/><Relationship Id="rId7" Type="http://schemas.openxmlformats.org/officeDocument/2006/relationships/image" Target="../media/image104.png"/><Relationship Id="rId12" Type="http://schemas.openxmlformats.org/officeDocument/2006/relationships/image" Target="../media/image109.jpeg"/><Relationship Id="rId17" Type="http://schemas.openxmlformats.org/officeDocument/2006/relationships/image" Target="../media/image112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50.png"/><Relationship Id="rId20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3.png"/><Relationship Id="rId11" Type="http://schemas.openxmlformats.org/officeDocument/2006/relationships/image" Target="../media/image108.png"/><Relationship Id="rId5" Type="http://schemas.openxmlformats.org/officeDocument/2006/relationships/image" Target="../media/image102.png"/><Relationship Id="rId10" Type="http://schemas.openxmlformats.org/officeDocument/2006/relationships/image" Target="../media/image107.png"/><Relationship Id="rId19" Type="http://schemas.openxmlformats.org/officeDocument/2006/relationships/image" Target="../media/image98.svg"/><Relationship Id="rId4" Type="http://schemas.openxmlformats.org/officeDocument/2006/relationships/image" Target="../media/image101.png"/><Relationship Id="rId9" Type="http://schemas.openxmlformats.org/officeDocument/2006/relationships/image" Target="../media/image106.png"/><Relationship Id="rId14" Type="http://schemas.openxmlformats.org/officeDocument/2006/relationships/image" Target="../media/image111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114.jpg"/><Relationship Id="rId7" Type="http://schemas.openxmlformats.org/officeDocument/2006/relationships/image" Target="../media/image98.sv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7.png"/><Relationship Id="rId5" Type="http://schemas.openxmlformats.org/officeDocument/2006/relationships/image" Target="../media/image116.jpeg"/><Relationship Id="rId10" Type="http://schemas.openxmlformats.org/officeDocument/2006/relationships/image" Target="../media/image117.png"/><Relationship Id="rId4" Type="http://schemas.openxmlformats.org/officeDocument/2006/relationships/image" Target="../media/image115.jpg"/><Relationship Id="rId9" Type="http://schemas.openxmlformats.org/officeDocument/2006/relationships/image" Target="../media/image18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8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2" Type="http://schemas.openxmlformats.org/officeDocument/2006/relationships/image" Target="../media/image119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0.jpg"/><Relationship Id="rId4" Type="http://schemas.openxmlformats.org/officeDocument/2006/relationships/image" Target="../media/image12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Exploring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extremes </a:t>
            </a:r>
            <a:r>
              <a:rPr lang="de-DE" dirty="0" err="1"/>
              <a:t>with</a:t>
            </a:r>
            <a:r>
              <a:rPr lang="de-DE" dirty="0"/>
              <a:t> NUSTAR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1828801" y="4430632"/>
            <a:ext cx="8534400" cy="1639968"/>
          </a:xfrm>
        </p:spPr>
        <p:txBody>
          <a:bodyPr>
            <a:normAutofit/>
          </a:bodyPr>
          <a:lstStyle/>
          <a:p>
            <a:r>
              <a:rPr lang="de-DE" sz="2400" dirty="0"/>
              <a:t>Alexander Herlert (FAIR/GSI)</a:t>
            </a:r>
          </a:p>
          <a:p>
            <a:r>
              <a:rPr lang="de-DE" b="1" dirty="0" err="1"/>
              <a:t>Theme</a:t>
            </a:r>
            <a:r>
              <a:rPr lang="de-DE" b="1" dirty="0"/>
              <a:t> Meeting on FAIR-Science</a:t>
            </a:r>
          </a:p>
          <a:p>
            <a:r>
              <a:rPr lang="de-DE" dirty="0" err="1"/>
              <a:t>Panjab</a:t>
            </a:r>
            <a:r>
              <a:rPr lang="de-DE" dirty="0"/>
              <a:t> University, Chandigarh, </a:t>
            </a:r>
            <a:r>
              <a:rPr lang="de-DE" dirty="0" err="1"/>
              <a:t>India</a:t>
            </a:r>
            <a:endParaRPr lang="de-DE" dirty="0"/>
          </a:p>
          <a:p>
            <a:r>
              <a:rPr lang="de-DE" dirty="0"/>
              <a:t>April 23, 2025</a:t>
            </a:r>
          </a:p>
        </p:txBody>
      </p:sp>
    </p:spTree>
    <p:extLst>
      <p:ext uri="{BB962C8B-B14F-4D97-AF65-F5344CB8AC3E}">
        <p14:creationId xmlns:p14="http://schemas.microsoft.com/office/powerpoint/2010/main" val="2160542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7C949-9966-D0B0-B9E2-8AB24F969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89ADDA-8AE2-2807-2131-6CCE5B521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FAIR – 2028 and beyond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53ECC5-162C-6BC8-DDB5-1D8870C0ED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32" y="1510609"/>
            <a:ext cx="9674489" cy="431253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44F2B51-9636-DDF0-4ED2-5EEFA0597C18}"/>
              </a:ext>
            </a:extLst>
          </p:cNvPr>
          <p:cNvGrpSpPr/>
          <p:nvPr/>
        </p:nvGrpSpPr>
        <p:grpSpPr>
          <a:xfrm>
            <a:off x="930482" y="4142595"/>
            <a:ext cx="1781094" cy="873191"/>
            <a:chOff x="539552" y="4005064"/>
            <a:chExt cx="1878023" cy="69249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86DFEED-0E14-A4B0-75D1-CF29F4022B4D}"/>
                </a:ext>
              </a:extLst>
            </p:cNvPr>
            <p:cNvSpPr/>
            <p:nvPr/>
          </p:nvSpPr>
          <p:spPr>
            <a:xfrm>
              <a:off x="539552" y="4005064"/>
              <a:ext cx="1878023" cy="69249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569922"/>
              <a:endParaRPr lang="en-GB" sz="1230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7F16EC4-CF34-0A92-A165-4222B5C241F3}"/>
                </a:ext>
              </a:extLst>
            </p:cNvPr>
            <p:cNvGrpSpPr/>
            <p:nvPr/>
          </p:nvGrpSpPr>
          <p:grpSpPr>
            <a:xfrm>
              <a:off x="638589" y="4054188"/>
              <a:ext cx="1617380" cy="201405"/>
              <a:chOff x="638589" y="4054188"/>
              <a:chExt cx="1617380" cy="201405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4024DE27-D1EA-7363-8541-81460282F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02E90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DDD9E90-BAB9-24A7-264B-ADC22D56ED61}"/>
                  </a:ext>
                </a:extLst>
              </p:cNvPr>
              <p:cNvSpPr txBox="1"/>
              <p:nvPr/>
            </p:nvSpPr>
            <p:spPr>
              <a:xfrm>
                <a:off x="1115616" y="4054188"/>
                <a:ext cx="1140353" cy="201405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defTabSz="569922"/>
                <a:r>
                  <a:rPr lang="en-GB" sz="1025" dirty="0">
                    <a:solidFill>
                      <a:prstClr val="black"/>
                    </a:solidFill>
                    <a:latin typeface="Arial"/>
                  </a:rPr>
                  <a:t>First Science +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4E0458B-ECC9-351C-ED4A-D7764D7FA215}"/>
                </a:ext>
              </a:extLst>
            </p:cNvPr>
            <p:cNvGrpSpPr/>
            <p:nvPr/>
          </p:nvGrpSpPr>
          <p:grpSpPr>
            <a:xfrm>
              <a:off x="638589" y="4469686"/>
              <a:ext cx="1709174" cy="201405"/>
              <a:chOff x="638589" y="4054188"/>
              <a:chExt cx="1709174" cy="201405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8F4B5D0-F016-BA9E-4254-920B02842D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E39C0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EA05B53-74E0-3409-2D43-F70B4F5DCE6F}"/>
                  </a:ext>
                </a:extLst>
              </p:cNvPr>
              <p:cNvSpPr txBox="1"/>
              <p:nvPr/>
            </p:nvSpPr>
            <p:spPr>
              <a:xfrm>
                <a:off x="1115617" y="4054188"/>
                <a:ext cx="1232146" cy="201405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defTabSz="569922"/>
                <a:r>
                  <a:rPr lang="en-GB" sz="1025" dirty="0">
                    <a:solidFill>
                      <a:prstClr val="black"/>
                    </a:solidFill>
                    <a:latin typeface="Arial"/>
                  </a:rPr>
                  <a:t>MSV completion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CD5473A-762B-77F4-2684-041A63863D0A}"/>
                </a:ext>
              </a:extLst>
            </p:cNvPr>
            <p:cNvGrpSpPr/>
            <p:nvPr/>
          </p:nvGrpSpPr>
          <p:grpSpPr>
            <a:xfrm>
              <a:off x="638589" y="4265391"/>
              <a:ext cx="1345468" cy="201405"/>
              <a:chOff x="638589" y="4054188"/>
              <a:chExt cx="1345468" cy="201405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1D0A61F-28F5-EFB5-3983-234BC5CB8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0100DE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310877A-62AA-8DD1-C0E0-564005D9C387}"/>
                  </a:ext>
                </a:extLst>
              </p:cNvPr>
              <p:cNvSpPr txBox="1"/>
              <p:nvPr/>
            </p:nvSpPr>
            <p:spPr>
              <a:xfrm>
                <a:off x="1115617" y="4054188"/>
                <a:ext cx="868440" cy="201405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defTabSz="569922"/>
                <a:r>
                  <a:rPr lang="en-GB" sz="1025" dirty="0">
                    <a:solidFill>
                      <a:prstClr val="black"/>
                    </a:solidFill>
                    <a:latin typeface="Arial"/>
                  </a:rPr>
                  <a:t>Next steps</a:t>
                </a:r>
              </a:p>
            </p:txBody>
          </p: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529F28E-1520-D38B-F021-1783394193FB}"/>
              </a:ext>
            </a:extLst>
          </p:cNvPr>
          <p:cNvSpPr txBox="1"/>
          <p:nvPr/>
        </p:nvSpPr>
        <p:spPr>
          <a:xfrm>
            <a:off x="4716765" y="2361083"/>
            <a:ext cx="649801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SIS18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222E79-2662-D05E-9190-903243BF77CE}"/>
              </a:ext>
            </a:extLst>
          </p:cNvPr>
          <p:cNvSpPr txBox="1"/>
          <p:nvPr/>
        </p:nvSpPr>
        <p:spPr>
          <a:xfrm>
            <a:off x="8049925" y="2027520"/>
            <a:ext cx="1022511" cy="2619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SIS100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030FB7-02E0-3B94-341B-A00F0C152F5D}"/>
              </a:ext>
            </a:extLst>
          </p:cNvPr>
          <p:cNvSpPr txBox="1"/>
          <p:nvPr/>
        </p:nvSpPr>
        <p:spPr>
          <a:xfrm>
            <a:off x="8032704" y="3688272"/>
            <a:ext cx="722524" cy="43161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Super-FRS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5B0016-D20D-D33B-ED9B-C7E65E257CB4}"/>
              </a:ext>
            </a:extLst>
          </p:cNvPr>
          <p:cNvSpPr txBox="1"/>
          <p:nvPr/>
        </p:nvSpPr>
        <p:spPr>
          <a:xfrm>
            <a:off x="4136709" y="2921550"/>
            <a:ext cx="550672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ESR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971961-8D75-F968-E35F-6D01A2E4E5F5}"/>
              </a:ext>
            </a:extLst>
          </p:cNvPr>
          <p:cNvSpPr txBox="1"/>
          <p:nvPr/>
        </p:nvSpPr>
        <p:spPr>
          <a:xfrm>
            <a:off x="3371908" y="3719882"/>
            <a:ext cx="971964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CRYRING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4820B1-94DE-C5FA-A5B1-8A3B9FB216C2}"/>
              </a:ext>
            </a:extLst>
          </p:cNvPr>
          <p:cNvSpPr txBox="1"/>
          <p:nvPr/>
        </p:nvSpPr>
        <p:spPr>
          <a:xfrm>
            <a:off x="2004421" y="2285421"/>
            <a:ext cx="782723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UNILAC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4058C7-8B9C-EFAC-FE5C-68D07D457D78}"/>
              </a:ext>
            </a:extLst>
          </p:cNvPr>
          <p:cNvSpPr txBox="1"/>
          <p:nvPr/>
        </p:nvSpPr>
        <p:spPr>
          <a:xfrm>
            <a:off x="8616684" y="3300050"/>
            <a:ext cx="613754" cy="2619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CBM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67FCF8-8CB0-9ABD-4EA7-F4592C51C8A6}"/>
              </a:ext>
            </a:extLst>
          </p:cNvPr>
          <p:cNvSpPr txBox="1"/>
          <p:nvPr/>
        </p:nvSpPr>
        <p:spPr>
          <a:xfrm>
            <a:off x="6115352" y="4732346"/>
            <a:ext cx="982903" cy="43161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NUSTAR HEB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EFAE9D-3832-3888-BC88-0D989906865F}"/>
              </a:ext>
            </a:extLst>
          </p:cNvPr>
          <p:cNvSpPr txBox="1"/>
          <p:nvPr/>
        </p:nvSpPr>
        <p:spPr>
          <a:xfrm>
            <a:off x="4024879" y="2516589"/>
            <a:ext cx="875838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HITRAP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DEF0F38-2228-AF0A-504D-AEA91F9C4575}"/>
              </a:ext>
            </a:extLst>
          </p:cNvPr>
          <p:cNvCxnSpPr>
            <a:cxnSpLocks/>
            <a:endCxn id="26" idx="3"/>
          </p:cNvCxnSpPr>
          <p:nvPr/>
        </p:nvCxnSpPr>
        <p:spPr>
          <a:xfrm flipH="1" flipV="1">
            <a:off x="6584772" y="1428351"/>
            <a:ext cx="1220651" cy="112052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F5939FA-B242-60B4-AC7F-8E36B933536A}"/>
              </a:ext>
            </a:extLst>
          </p:cNvPr>
          <p:cNvSpPr txBox="1"/>
          <p:nvPr/>
        </p:nvSpPr>
        <p:spPr>
          <a:xfrm>
            <a:off x="5403283" y="1299401"/>
            <a:ext cx="1181489" cy="2619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r"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APPA Laser </a:t>
            </a:r>
          </a:p>
        </p:txBody>
      </p:sp>
      <p:sp>
        <p:nvSpPr>
          <p:cNvPr id="27" name="Foliennummernplatzhalter 6">
            <a:extLst>
              <a:ext uri="{FF2B5EF4-FFF2-40B4-BE49-F238E27FC236}">
                <a16:creationId xmlns:a16="http://schemas.microsoft.com/office/drawing/2014/main" id="{82508624-CA81-19CB-D171-6255FF81484C}"/>
              </a:ext>
            </a:extLst>
          </p:cNvPr>
          <p:cNvSpPr txBox="1">
            <a:spLocks/>
          </p:cNvSpPr>
          <p:nvPr/>
        </p:nvSpPr>
        <p:spPr>
          <a:xfrm>
            <a:off x="918298" y="4404988"/>
            <a:ext cx="1432077" cy="23837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6986"/>
            <a:endParaRPr lang="en-US" sz="717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38" name="Pfeil nach links 8">
            <a:extLst>
              <a:ext uri="{FF2B5EF4-FFF2-40B4-BE49-F238E27FC236}">
                <a16:creationId xmlns:a16="http://schemas.microsoft.com/office/drawing/2014/main" id="{8C7B3F82-4028-0B73-23EE-97D3FE330AFC}"/>
              </a:ext>
            </a:extLst>
          </p:cNvPr>
          <p:cNvSpPr/>
          <p:nvPr/>
        </p:nvSpPr>
        <p:spPr>
          <a:xfrm>
            <a:off x="9715582" y="2868196"/>
            <a:ext cx="1641466" cy="531072"/>
          </a:xfrm>
          <a:prstGeom prst="leftArrow">
            <a:avLst/>
          </a:prstGeom>
          <a:solidFill>
            <a:srgbClr val="01D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343" tIns="38171" rIns="76343" bIns="3817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69922"/>
            <a:r>
              <a:rPr lang="en-GB" sz="1400" dirty="0">
                <a:solidFill>
                  <a:prstClr val="white"/>
                </a:solidFill>
                <a:latin typeface="Arial"/>
              </a:rPr>
              <a:t>until 2028</a:t>
            </a:r>
          </a:p>
        </p:txBody>
      </p:sp>
      <p:sp>
        <p:nvSpPr>
          <p:cNvPr id="39" name="Pfeil nach links 9">
            <a:extLst>
              <a:ext uri="{FF2B5EF4-FFF2-40B4-BE49-F238E27FC236}">
                <a16:creationId xmlns:a16="http://schemas.microsoft.com/office/drawing/2014/main" id="{B19E5323-8701-6B65-C1A0-DAD9DC535A9F}"/>
              </a:ext>
            </a:extLst>
          </p:cNvPr>
          <p:cNvSpPr/>
          <p:nvPr/>
        </p:nvSpPr>
        <p:spPr>
          <a:xfrm>
            <a:off x="9715583" y="4288247"/>
            <a:ext cx="1646732" cy="559016"/>
          </a:xfrm>
          <a:prstGeom prst="leftArrow">
            <a:avLst/>
          </a:prstGeom>
          <a:gradFill flip="none" rotWithShape="1">
            <a:gsLst>
              <a:gs pos="0">
                <a:srgbClr val="0502E2"/>
              </a:gs>
              <a:gs pos="84000">
                <a:srgbClr val="E69B03"/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343" tIns="38171" rIns="76343" bIns="3817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69922"/>
            <a:r>
              <a:rPr lang="en-GB" sz="1400" dirty="0">
                <a:solidFill>
                  <a:prstClr val="white"/>
                </a:solidFill>
                <a:latin typeface="Arial"/>
              </a:rPr>
              <a:t>after 2028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10</a:t>
            </a:fld>
            <a:endParaRPr 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5A0BB0-EE6C-EFF0-DEBE-5E78C1D679ED}"/>
              </a:ext>
            </a:extLst>
          </p:cNvPr>
          <p:cNvSpPr txBox="1"/>
          <p:nvPr/>
        </p:nvSpPr>
        <p:spPr>
          <a:xfrm>
            <a:off x="9930687" y="3276001"/>
            <a:ext cx="1641466" cy="385407"/>
          </a:xfrm>
          <a:prstGeom prst="rect">
            <a:avLst/>
          </a:prstGeom>
        </p:spPr>
        <p:txBody>
          <a:bodyPr vert="horz" wrap="square" lIns="93696" tIns="46848" rIns="93696" bIns="46848" rtlCol="0" anchor="t">
            <a:spAutoFit/>
          </a:bodyPr>
          <a:lstStyle/>
          <a:p>
            <a:pPr defTabSz="569922"/>
            <a:r>
              <a:rPr lang="en-GB" sz="1844" dirty="0">
                <a:solidFill>
                  <a:prstClr val="black"/>
                </a:solidFill>
                <a:latin typeface="Arial"/>
              </a:rPr>
              <a:t>FAIR 2028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23F60DD-621E-E5C0-72FD-10570CD184C2}"/>
              </a:ext>
            </a:extLst>
          </p:cNvPr>
          <p:cNvSpPr txBox="1"/>
          <p:nvPr/>
        </p:nvSpPr>
        <p:spPr>
          <a:xfrm>
            <a:off x="7123171" y="4493058"/>
            <a:ext cx="982903" cy="43161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NUSTAR LEB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6F2A5A-DAC7-FF46-8606-CEA84C7D21BB}"/>
              </a:ext>
            </a:extLst>
          </p:cNvPr>
          <p:cNvSpPr txBox="1"/>
          <p:nvPr/>
        </p:nvSpPr>
        <p:spPr>
          <a:xfrm>
            <a:off x="6053883" y="3768579"/>
            <a:ext cx="982903" cy="2619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APPA Cave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475D200-E512-11B3-2895-49B024430A56}"/>
              </a:ext>
            </a:extLst>
          </p:cNvPr>
          <p:cNvGrpSpPr/>
          <p:nvPr/>
        </p:nvGrpSpPr>
        <p:grpSpPr>
          <a:xfrm>
            <a:off x="4559757" y="2998767"/>
            <a:ext cx="2201354" cy="2322945"/>
            <a:chOff x="4001216" y="2490057"/>
            <a:chExt cx="1566318" cy="141346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F582C3C-9F53-E19B-43EF-693C4306AB76}"/>
                </a:ext>
              </a:extLst>
            </p:cNvPr>
            <p:cNvSpPr txBox="1"/>
            <p:nvPr/>
          </p:nvSpPr>
          <p:spPr>
            <a:xfrm>
              <a:off x="4319182" y="3744119"/>
              <a:ext cx="276315" cy="15940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569922"/>
              <a:r>
                <a:rPr lang="en-GB" sz="1076" dirty="0">
                  <a:solidFill>
                    <a:prstClr val="black"/>
                  </a:solidFill>
                  <a:latin typeface="Arial"/>
                </a:rPr>
                <a:t>CR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C0C46A6-9B84-DA22-66B9-C57A64F19256}"/>
                </a:ext>
              </a:extLst>
            </p:cNvPr>
            <p:cNvSpPr txBox="1"/>
            <p:nvPr/>
          </p:nvSpPr>
          <p:spPr>
            <a:xfrm>
              <a:off x="4001216" y="3078641"/>
              <a:ext cx="409549" cy="15940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defTabSz="569922"/>
              <a:r>
                <a:rPr lang="en-GB" sz="1076" dirty="0">
                  <a:solidFill>
                    <a:prstClr val="black"/>
                  </a:solidFill>
                  <a:latin typeface="Arial"/>
                </a:rPr>
                <a:t>HESR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ED28380-DD18-B86D-F095-7902F7437857}"/>
                </a:ext>
              </a:extLst>
            </p:cNvPr>
            <p:cNvSpPr txBox="1"/>
            <p:nvPr/>
          </p:nvSpPr>
          <p:spPr>
            <a:xfrm>
              <a:off x="4159031" y="2847979"/>
              <a:ext cx="476165" cy="15940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569922"/>
              <a:r>
                <a:rPr lang="en-GB" sz="1076" dirty="0">
                  <a:solidFill>
                    <a:prstClr val="black"/>
                  </a:solidFill>
                  <a:latin typeface="Arial"/>
                </a:rPr>
                <a:t>PANDA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26F06AC-8BD0-91BB-FA01-463E9838D495}"/>
                </a:ext>
              </a:extLst>
            </p:cNvPr>
            <p:cNvSpPr txBox="1"/>
            <p:nvPr/>
          </p:nvSpPr>
          <p:spPr>
            <a:xfrm>
              <a:off x="4527142" y="3401860"/>
              <a:ext cx="394355" cy="15940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569922"/>
              <a:r>
                <a:rPr lang="en-GB" sz="1076" dirty="0">
                  <a:solidFill>
                    <a:prstClr val="black"/>
                  </a:solidFill>
                  <a:latin typeface="Arial"/>
                </a:rPr>
                <a:t>ILIMA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F7E2970-B957-C1A1-262A-39EE7AE44604}"/>
                </a:ext>
              </a:extLst>
            </p:cNvPr>
            <p:cNvSpPr txBox="1"/>
            <p:nvPr/>
          </p:nvSpPr>
          <p:spPr>
            <a:xfrm>
              <a:off x="5091369" y="2490057"/>
              <a:ext cx="476165" cy="15940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569922"/>
              <a:r>
                <a:rPr lang="en-GB" sz="1076" dirty="0">
                  <a:solidFill>
                    <a:prstClr val="black"/>
                  </a:solidFill>
                  <a:latin typeface="Arial"/>
                </a:rPr>
                <a:t>SPARC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59625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7C949-9966-D0B0-B9E2-8AB24F969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53ECC5-162C-6BC8-DDB5-1D8870C0ED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32" y="1510609"/>
            <a:ext cx="9674489" cy="431253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44F2B51-9636-DDF0-4ED2-5EEFA0597C18}"/>
              </a:ext>
            </a:extLst>
          </p:cNvPr>
          <p:cNvGrpSpPr/>
          <p:nvPr/>
        </p:nvGrpSpPr>
        <p:grpSpPr>
          <a:xfrm>
            <a:off x="930482" y="4142595"/>
            <a:ext cx="1781094" cy="873191"/>
            <a:chOff x="539552" y="4005064"/>
            <a:chExt cx="1878023" cy="69249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86DFEED-0E14-A4B0-75D1-CF29F4022B4D}"/>
                </a:ext>
              </a:extLst>
            </p:cNvPr>
            <p:cNvSpPr/>
            <p:nvPr/>
          </p:nvSpPr>
          <p:spPr>
            <a:xfrm>
              <a:off x="539552" y="4005064"/>
              <a:ext cx="1878023" cy="69249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569922"/>
              <a:endParaRPr lang="en-GB" sz="1230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7F16EC4-CF34-0A92-A165-4222B5C241F3}"/>
                </a:ext>
              </a:extLst>
            </p:cNvPr>
            <p:cNvGrpSpPr/>
            <p:nvPr/>
          </p:nvGrpSpPr>
          <p:grpSpPr>
            <a:xfrm>
              <a:off x="638589" y="4054188"/>
              <a:ext cx="1617380" cy="201405"/>
              <a:chOff x="638589" y="4054188"/>
              <a:chExt cx="1617380" cy="201405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4024DE27-D1EA-7363-8541-81460282F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02E90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DDD9E90-BAB9-24A7-264B-ADC22D56ED61}"/>
                  </a:ext>
                </a:extLst>
              </p:cNvPr>
              <p:cNvSpPr txBox="1"/>
              <p:nvPr/>
            </p:nvSpPr>
            <p:spPr>
              <a:xfrm>
                <a:off x="1115616" y="4054188"/>
                <a:ext cx="1140353" cy="201405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defTabSz="569922"/>
                <a:r>
                  <a:rPr lang="en-GB" sz="1025" dirty="0">
                    <a:solidFill>
                      <a:prstClr val="black"/>
                    </a:solidFill>
                    <a:latin typeface="Arial"/>
                  </a:rPr>
                  <a:t>First Science +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4E0458B-ECC9-351C-ED4A-D7764D7FA215}"/>
                </a:ext>
              </a:extLst>
            </p:cNvPr>
            <p:cNvGrpSpPr/>
            <p:nvPr/>
          </p:nvGrpSpPr>
          <p:grpSpPr>
            <a:xfrm>
              <a:off x="638589" y="4469686"/>
              <a:ext cx="1709174" cy="201405"/>
              <a:chOff x="638589" y="4054188"/>
              <a:chExt cx="1709174" cy="201405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8F4B5D0-F016-BA9E-4254-920B02842D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E39C0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EA05B53-74E0-3409-2D43-F70B4F5DCE6F}"/>
                  </a:ext>
                </a:extLst>
              </p:cNvPr>
              <p:cNvSpPr txBox="1"/>
              <p:nvPr/>
            </p:nvSpPr>
            <p:spPr>
              <a:xfrm>
                <a:off x="1115617" y="4054188"/>
                <a:ext cx="1232146" cy="201405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defTabSz="569922"/>
                <a:r>
                  <a:rPr lang="en-GB" sz="1025" dirty="0">
                    <a:solidFill>
                      <a:prstClr val="black"/>
                    </a:solidFill>
                    <a:latin typeface="Arial"/>
                  </a:rPr>
                  <a:t>MSV completion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CD5473A-762B-77F4-2684-041A63863D0A}"/>
                </a:ext>
              </a:extLst>
            </p:cNvPr>
            <p:cNvGrpSpPr/>
            <p:nvPr/>
          </p:nvGrpSpPr>
          <p:grpSpPr>
            <a:xfrm>
              <a:off x="638589" y="4265391"/>
              <a:ext cx="1345468" cy="201405"/>
              <a:chOff x="638589" y="4054188"/>
              <a:chExt cx="1345468" cy="201405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1D0A61F-28F5-EFB5-3983-234BC5CB8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0100DE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310877A-62AA-8DD1-C0E0-564005D9C387}"/>
                  </a:ext>
                </a:extLst>
              </p:cNvPr>
              <p:cNvSpPr txBox="1"/>
              <p:nvPr/>
            </p:nvSpPr>
            <p:spPr>
              <a:xfrm>
                <a:off x="1115617" y="4054188"/>
                <a:ext cx="868440" cy="201405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defTabSz="569922"/>
                <a:r>
                  <a:rPr lang="en-GB" sz="1025" dirty="0">
                    <a:solidFill>
                      <a:prstClr val="black"/>
                    </a:solidFill>
                    <a:latin typeface="Arial"/>
                  </a:rPr>
                  <a:t>Next steps</a:t>
                </a:r>
              </a:p>
            </p:txBody>
          </p: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529F28E-1520-D38B-F021-1783394193FB}"/>
              </a:ext>
            </a:extLst>
          </p:cNvPr>
          <p:cNvSpPr txBox="1"/>
          <p:nvPr/>
        </p:nvSpPr>
        <p:spPr>
          <a:xfrm>
            <a:off x="4716765" y="2361083"/>
            <a:ext cx="649801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SIS18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222E79-2662-D05E-9190-903243BF77CE}"/>
              </a:ext>
            </a:extLst>
          </p:cNvPr>
          <p:cNvSpPr txBox="1"/>
          <p:nvPr/>
        </p:nvSpPr>
        <p:spPr>
          <a:xfrm>
            <a:off x="8049925" y="2027520"/>
            <a:ext cx="1022511" cy="2619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SIS100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030FB7-02E0-3B94-341B-A00F0C152F5D}"/>
              </a:ext>
            </a:extLst>
          </p:cNvPr>
          <p:cNvSpPr txBox="1"/>
          <p:nvPr/>
        </p:nvSpPr>
        <p:spPr>
          <a:xfrm>
            <a:off x="8032704" y="3688272"/>
            <a:ext cx="722524" cy="43161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Super-FRS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5B0016-D20D-D33B-ED9B-C7E65E257CB4}"/>
              </a:ext>
            </a:extLst>
          </p:cNvPr>
          <p:cNvSpPr txBox="1"/>
          <p:nvPr/>
        </p:nvSpPr>
        <p:spPr>
          <a:xfrm>
            <a:off x="4136709" y="2921550"/>
            <a:ext cx="550672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ESR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971961-8D75-F968-E35F-6D01A2E4E5F5}"/>
              </a:ext>
            </a:extLst>
          </p:cNvPr>
          <p:cNvSpPr txBox="1"/>
          <p:nvPr/>
        </p:nvSpPr>
        <p:spPr>
          <a:xfrm>
            <a:off x="3371908" y="3719882"/>
            <a:ext cx="971964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CRYRING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4820B1-94DE-C5FA-A5B1-8A3B9FB216C2}"/>
              </a:ext>
            </a:extLst>
          </p:cNvPr>
          <p:cNvSpPr txBox="1"/>
          <p:nvPr/>
        </p:nvSpPr>
        <p:spPr>
          <a:xfrm>
            <a:off x="2004421" y="2285421"/>
            <a:ext cx="782723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UNILAC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67FCF8-8CB0-9ABD-4EA7-F4592C51C8A6}"/>
              </a:ext>
            </a:extLst>
          </p:cNvPr>
          <p:cNvSpPr txBox="1"/>
          <p:nvPr/>
        </p:nvSpPr>
        <p:spPr>
          <a:xfrm>
            <a:off x="6115352" y="4732346"/>
            <a:ext cx="982903" cy="43161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NUSTAR HEB</a:t>
            </a:r>
          </a:p>
        </p:txBody>
      </p:sp>
      <p:sp>
        <p:nvSpPr>
          <p:cNvPr id="27" name="Foliennummernplatzhalter 6">
            <a:extLst>
              <a:ext uri="{FF2B5EF4-FFF2-40B4-BE49-F238E27FC236}">
                <a16:creationId xmlns:a16="http://schemas.microsoft.com/office/drawing/2014/main" id="{82508624-CA81-19CB-D171-6255FF81484C}"/>
              </a:ext>
            </a:extLst>
          </p:cNvPr>
          <p:cNvSpPr txBox="1">
            <a:spLocks/>
          </p:cNvSpPr>
          <p:nvPr/>
        </p:nvSpPr>
        <p:spPr>
          <a:xfrm>
            <a:off x="918298" y="4404988"/>
            <a:ext cx="1432077" cy="23837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6986"/>
            <a:endParaRPr lang="en-US" sz="717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38" name="Pfeil nach links 8">
            <a:extLst>
              <a:ext uri="{FF2B5EF4-FFF2-40B4-BE49-F238E27FC236}">
                <a16:creationId xmlns:a16="http://schemas.microsoft.com/office/drawing/2014/main" id="{8C7B3F82-4028-0B73-23EE-97D3FE330AFC}"/>
              </a:ext>
            </a:extLst>
          </p:cNvPr>
          <p:cNvSpPr/>
          <p:nvPr/>
        </p:nvSpPr>
        <p:spPr>
          <a:xfrm>
            <a:off x="9715582" y="2868196"/>
            <a:ext cx="1641466" cy="531072"/>
          </a:xfrm>
          <a:prstGeom prst="leftArrow">
            <a:avLst/>
          </a:prstGeom>
          <a:solidFill>
            <a:srgbClr val="01D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343" tIns="38171" rIns="76343" bIns="3817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69922"/>
            <a:r>
              <a:rPr lang="en-GB" sz="1400" dirty="0">
                <a:solidFill>
                  <a:prstClr val="white"/>
                </a:solidFill>
                <a:latin typeface="Arial"/>
              </a:rPr>
              <a:t>until 2028</a:t>
            </a:r>
          </a:p>
        </p:txBody>
      </p:sp>
      <p:sp>
        <p:nvSpPr>
          <p:cNvPr id="39" name="Pfeil nach links 9">
            <a:extLst>
              <a:ext uri="{FF2B5EF4-FFF2-40B4-BE49-F238E27FC236}">
                <a16:creationId xmlns:a16="http://schemas.microsoft.com/office/drawing/2014/main" id="{B19E5323-8701-6B65-C1A0-DAD9DC535A9F}"/>
              </a:ext>
            </a:extLst>
          </p:cNvPr>
          <p:cNvSpPr/>
          <p:nvPr/>
        </p:nvSpPr>
        <p:spPr>
          <a:xfrm>
            <a:off x="9715583" y="4288247"/>
            <a:ext cx="1646732" cy="559016"/>
          </a:xfrm>
          <a:prstGeom prst="leftArrow">
            <a:avLst/>
          </a:prstGeom>
          <a:gradFill flip="none" rotWithShape="1">
            <a:gsLst>
              <a:gs pos="0">
                <a:srgbClr val="0502E2"/>
              </a:gs>
              <a:gs pos="84000">
                <a:srgbClr val="E69B03"/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343" tIns="38171" rIns="76343" bIns="3817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69922"/>
            <a:r>
              <a:rPr lang="en-GB" sz="1400" dirty="0">
                <a:solidFill>
                  <a:prstClr val="white"/>
                </a:solidFill>
                <a:latin typeface="Arial"/>
              </a:rPr>
              <a:t>after 2028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11</a:t>
            </a:fld>
            <a:endParaRPr 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5A0BB0-EE6C-EFF0-DEBE-5E78C1D679ED}"/>
              </a:ext>
            </a:extLst>
          </p:cNvPr>
          <p:cNvSpPr txBox="1"/>
          <p:nvPr/>
        </p:nvSpPr>
        <p:spPr>
          <a:xfrm>
            <a:off x="9930687" y="3276001"/>
            <a:ext cx="1641466" cy="385407"/>
          </a:xfrm>
          <a:prstGeom prst="rect">
            <a:avLst/>
          </a:prstGeom>
        </p:spPr>
        <p:txBody>
          <a:bodyPr vert="horz" wrap="square" lIns="93696" tIns="46848" rIns="93696" bIns="46848" rtlCol="0" anchor="t">
            <a:spAutoFit/>
          </a:bodyPr>
          <a:lstStyle/>
          <a:p>
            <a:pPr defTabSz="569922"/>
            <a:r>
              <a:rPr lang="en-GB" sz="1844" dirty="0">
                <a:solidFill>
                  <a:prstClr val="black"/>
                </a:solidFill>
                <a:latin typeface="Arial"/>
              </a:rPr>
              <a:t>FAIR 2028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23F60DD-621E-E5C0-72FD-10570CD184C2}"/>
              </a:ext>
            </a:extLst>
          </p:cNvPr>
          <p:cNvSpPr txBox="1"/>
          <p:nvPr/>
        </p:nvSpPr>
        <p:spPr>
          <a:xfrm>
            <a:off x="7123171" y="4493058"/>
            <a:ext cx="982903" cy="43161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NUSTAR LEB</a:t>
            </a:r>
          </a:p>
        </p:txBody>
      </p:sp>
      <p:sp>
        <p:nvSpPr>
          <p:cNvPr id="40" name="Textfeld 1039837166"/>
          <p:cNvSpPr txBox="1"/>
          <p:nvPr/>
        </p:nvSpPr>
        <p:spPr bwMode="auto">
          <a:xfrm>
            <a:off x="2711576" y="6006418"/>
            <a:ext cx="7101874" cy="518519"/>
          </a:xfrm>
          <a:prstGeom prst="rect">
            <a:avLst/>
          </a:prstGeom>
          <a:noFill/>
          <a:ln w="1269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="horz" wrap="square" lIns="91440" tIns="45720" rIns="91440" bIns="45720" numCol="1" spcCol="0" rtlCol="0" fromWordArt="0" anchor="t" anchorCtr="0" forceAA="0" compatLnSpc="0">
            <a:sp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en-GB"/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defRPr/>
            </a:pPr>
            <a:r>
              <a:rPr b="1" dirty="0">
                <a:solidFill>
                  <a:schemeClr val="accent1"/>
                </a:solidFill>
              </a:rPr>
              <a:t>NUSTAR</a:t>
            </a:r>
            <a:r>
              <a:rPr dirty="0"/>
              <a:t> at the </a:t>
            </a:r>
            <a:r>
              <a:rPr b="1" dirty="0"/>
              <a:t>Super-FRS</a:t>
            </a:r>
            <a:r>
              <a:rPr dirty="0"/>
              <a:t> (</a:t>
            </a:r>
            <a:r>
              <a:rPr b="1" dirty="0">
                <a:solidFill>
                  <a:srgbClr val="00B050"/>
                </a:solidFill>
              </a:rPr>
              <a:t>R</a:t>
            </a:r>
            <a:r>
              <a:rPr b="1" baseline="30000" dirty="0">
                <a:solidFill>
                  <a:srgbClr val="00B050"/>
                </a:solidFill>
              </a:rPr>
              <a:t>3</a:t>
            </a:r>
            <a:r>
              <a:rPr b="1" dirty="0">
                <a:solidFill>
                  <a:srgbClr val="00B050"/>
                </a:solidFill>
              </a:rPr>
              <a:t>B</a:t>
            </a:r>
            <a:r>
              <a:rPr dirty="0"/>
              <a:t>, </a:t>
            </a:r>
            <a:r>
              <a:rPr b="1" dirty="0">
                <a:solidFill>
                  <a:srgbClr val="00B050"/>
                </a:solidFill>
              </a:rPr>
              <a:t>Super-FRS EC</a:t>
            </a:r>
            <a:r>
              <a:rPr dirty="0"/>
              <a:t> and </a:t>
            </a:r>
            <a:r>
              <a:rPr b="1" dirty="0">
                <a:solidFill>
                  <a:srgbClr val="00B050"/>
                </a:solidFill>
              </a:rPr>
              <a:t>DESPEC</a:t>
            </a:r>
            <a:r>
              <a:rPr dirty="0"/>
              <a:t>) with </a:t>
            </a:r>
            <a:r>
              <a:rPr b="1" dirty="0"/>
              <a:t>SIS100</a:t>
            </a:r>
            <a:r>
              <a:rPr dirty="0"/>
              <a:t> beams, plus </a:t>
            </a:r>
            <a:r>
              <a:rPr b="1" dirty="0">
                <a:solidFill>
                  <a:srgbClr val="00B050"/>
                </a:solidFill>
              </a:rPr>
              <a:t>SHE </a:t>
            </a:r>
            <a:r>
              <a:rPr dirty="0"/>
              <a:t>experiments at UNILAC and </a:t>
            </a:r>
            <a:r>
              <a:rPr b="1" dirty="0">
                <a:solidFill>
                  <a:srgbClr val="00B050"/>
                </a:solidFill>
              </a:rPr>
              <a:t>ILIMA </a:t>
            </a:r>
            <a:r>
              <a:rPr dirty="0"/>
              <a:t>at the low-energy rings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GSI</a:t>
            </a:r>
            <a:endParaRPr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806304">
            <a:off x="6127141" y="3241070"/>
            <a:ext cx="2379884" cy="1978993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3160573" y="2303396"/>
            <a:ext cx="676893" cy="36933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b="1" dirty="0">
                <a:solidFill>
                  <a:schemeClr val="accent1"/>
                </a:solidFill>
              </a:rPr>
              <a:t>SHE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3837466" y="3175509"/>
            <a:ext cx="849683" cy="36933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b="1" dirty="0">
                <a:solidFill>
                  <a:schemeClr val="accent1"/>
                </a:solidFill>
              </a:rPr>
              <a:t>ILIMA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6115352" y="4937151"/>
            <a:ext cx="676893" cy="36933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b="1" dirty="0">
                <a:solidFill>
                  <a:schemeClr val="accent1"/>
                </a:solidFill>
              </a:rPr>
              <a:t>R</a:t>
            </a:r>
            <a:r>
              <a:rPr lang="de-DE" b="1" baseline="30000" dirty="0">
                <a:solidFill>
                  <a:schemeClr val="accent1"/>
                </a:solidFill>
              </a:rPr>
              <a:t>3</a:t>
            </a:r>
            <a:r>
              <a:rPr lang="de-DE" b="1" dirty="0">
                <a:solidFill>
                  <a:schemeClr val="accent1"/>
                </a:solidFill>
              </a:rPr>
              <a:t>B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5709509" y="3773263"/>
            <a:ext cx="1794587" cy="36933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b="1" dirty="0">
                <a:solidFill>
                  <a:schemeClr val="accent1"/>
                </a:solidFill>
              </a:rPr>
              <a:t>Super-FRS EC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7291901" y="4274032"/>
            <a:ext cx="1129372" cy="36933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de-DE" b="1" dirty="0">
                <a:solidFill>
                  <a:schemeClr val="accent1"/>
                </a:solidFill>
              </a:rPr>
              <a:t>DESPEC</a:t>
            </a:r>
          </a:p>
        </p:txBody>
      </p:sp>
      <p:sp>
        <p:nvSpPr>
          <p:cNvPr id="53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NUSTAR @ FAIR in 2028</a:t>
            </a:r>
          </a:p>
        </p:txBody>
      </p:sp>
      <p:pic>
        <p:nvPicPr>
          <p:cNvPr id="54" name="Grafik 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8197030" y="3798879"/>
            <a:ext cx="1111202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 b="1" dirty="0"/>
              <a:t>Super-FRS</a:t>
            </a:r>
          </a:p>
        </p:txBody>
      </p:sp>
    </p:spTree>
    <p:extLst>
      <p:ext uri="{BB962C8B-B14F-4D97-AF65-F5344CB8AC3E}">
        <p14:creationId xmlns:p14="http://schemas.microsoft.com/office/powerpoint/2010/main" val="13318792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ieren 6"/>
          <p:cNvGrpSpPr>
            <a:grpSpLocks noChangeAspect="1"/>
          </p:cNvGrpSpPr>
          <p:nvPr/>
        </p:nvGrpSpPr>
        <p:grpSpPr bwMode="auto">
          <a:xfrm>
            <a:off x="395106" y="1476985"/>
            <a:ext cx="3649973" cy="2485492"/>
            <a:chOff x="395536" y="626438"/>
            <a:chExt cx="5799680" cy="4341706"/>
          </a:xfrm>
        </p:grpSpPr>
        <p:pic>
          <p:nvPicPr>
            <p:cNvPr id="15" name="Picture 5" descr="Chart of nuclei + r-process path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626438"/>
              <a:ext cx="5799680" cy="4341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hteck 5"/>
            <p:cNvSpPr/>
            <p:nvPr/>
          </p:nvSpPr>
          <p:spPr>
            <a:xfrm>
              <a:off x="4499478" y="3572869"/>
              <a:ext cx="1695738" cy="13952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</p:grpSp>
      <p:cxnSp>
        <p:nvCxnSpPr>
          <p:cNvPr id="17" name="Gerade Verbindung mit Pfeil 9"/>
          <p:cNvCxnSpPr/>
          <p:nvPr/>
        </p:nvCxnSpPr>
        <p:spPr>
          <a:xfrm flipH="1" flipV="1">
            <a:off x="3049478" y="2956213"/>
            <a:ext cx="209734" cy="31383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5"/>
          <p:cNvSpPr txBox="1">
            <a:spLocks noChangeArrowheads="1"/>
          </p:cNvSpPr>
          <p:nvPr/>
        </p:nvSpPr>
        <p:spPr bwMode="auto">
          <a:xfrm rot="19608567">
            <a:off x="2610921" y="3050626"/>
            <a:ext cx="1835150" cy="27699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b="1" dirty="0">
                <a:solidFill>
                  <a:srgbClr val="FF0000"/>
                </a:solidFill>
              </a:rPr>
              <a:t>3</a:t>
            </a:r>
            <a:r>
              <a:rPr lang="de-DE" altLang="de-DE" sz="1200" b="1" baseline="30000" dirty="0">
                <a:solidFill>
                  <a:srgbClr val="FF0000"/>
                </a:solidFill>
              </a:rPr>
              <a:t>rd</a:t>
            </a:r>
            <a:r>
              <a:rPr lang="de-DE" altLang="de-DE" sz="1200" b="1" dirty="0">
                <a:solidFill>
                  <a:srgbClr val="FF0000"/>
                </a:solidFill>
              </a:rPr>
              <a:t> </a:t>
            </a:r>
            <a:r>
              <a:rPr lang="de-DE" altLang="de-DE" sz="1200" b="1" dirty="0" err="1">
                <a:solidFill>
                  <a:srgbClr val="FF0000"/>
                </a:solidFill>
              </a:rPr>
              <a:t>waiting</a:t>
            </a:r>
            <a:r>
              <a:rPr lang="de-DE" altLang="de-DE" sz="1200" b="1" dirty="0">
                <a:solidFill>
                  <a:srgbClr val="FF0000"/>
                </a:solidFill>
              </a:rPr>
              <a:t> </a:t>
            </a:r>
            <a:r>
              <a:rPr lang="de-DE" altLang="de-DE" sz="1200" b="1" dirty="0" err="1">
                <a:solidFill>
                  <a:srgbClr val="FF0000"/>
                </a:solidFill>
              </a:rPr>
              <a:t>point</a:t>
            </a:r>
            <a:endParaRPr lang="de-DE" altLang="de-DE" sz="1200" b="1" dirty="0">
              <a:solidFill>
                <a:srgbClr val="FF0000"/>
              </a:solidFill>
            </a:endParaRPr>
          </a:p>
        </p:txBody>
      </p:sp>
      <p:sp>
        <p:nvSpPr>
          <p:cNvPr id="19" name="Textfeld 19"/>
          <p:cNvSpPr txBox="1">
            <a:spLocks noChangeArrowheads="1"/>
          </p:cNvSpPr>
          <p:nvPr/>
        </p:nvSpPr>
        <p:spPr bwMode="auto">
          <a:xfrm rot="20678410">
            <a:off x="1564981" y="3088738"/>
            <a:ext cx="1647825" cy="27699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200" b="1" dirty="0">
                <a:solidFill>
                  <a:srgbClr val="FF0000"/>
                </a:solidFill>
              </a:rPr>
              <a:t>r-</a:t>
            </a:r>
            <a:r>
              <a:rPr lang="de-DE" altLang="de-DE" sz="1200" b="1" dirty="0" err="1">
                <a:solidFill>
                  <a:srgbClr val="FF0000"/>
                </a:solidFill>
              </a:rPr>
              <a:t>process</a:t>
            </a:r>
            <a:r>
              <a:rPr lang="de-DE" altLang="de-DE" sz="1200" b="1" dirty="0">
                <a:solidFill>
                  <a:srgbClr val="FF0000"/>
                </a:solidFill>
              </a:rPr>
              <a:t> </a:t>
            </a:r>
            <a:r>
              <a:rPr lang="de-DE" altLang="de-DE" sz="1200" b="1" dirty="0" err="1">
                <a:solidFill>
                  <a:srgbClr val="FF0000"/>
                </a:solidFill>
              </a:rPr>
              <a:t>path</a:t>
            </a:r>
            <a:endParaRPr lang="de-DE" altLang="de-DE" sz="1200" b="1" dirty="0">
              <a:solidFill>
                <a:srgbClr val="FF000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The Super-FRS (</a:t>
            </a:r>
            <a:r>
              <a:rPr lang="de-DE" sz="2400" dirty="0" err="1"/>
              <a:t>fragment</a:t>
            </a:r>
            <a:r>
              <a:rPr lang="de-DE" sz="2400" dirty="0"/>
              <a:t> </a:t>
            </a:r>
            <a:r>
              <a:rPr lang="de-DE" sz="2400" dirty="0" err="1"/>
              <a:t>separator</a:t>
            </a:r>
            <a:r>
              <a:rPr lang="de-DE" sz="2400" dirty="0"/>
              <a:t>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12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02936">
            <a:off x="2979515" y="2659862"/>
            <a:ext cx="8115300" cy="3219450"/>
          </a:xfrm>
          <a:prstGeom prst="rect">
            <a:avLst/>
          </a:prstGeom>
        </p:spPr>
      </p:pic>
      <p:sp>
        <p:nvSpPr>
          <p:cNvPr id="9" name="TextBox 4"/>
          <p:cNvSpPr txBox="1"/>
          <p:nvPr/>
        </p:nvSpPr>
        <p:spPr>
          <a:xfrm>
            <a:off x="3702363" y="3267373"/>
            <a:ext cx="1774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2599D"/>
                </a:solidFill>
              </a:rPr>
              <a:t>Super-FRS</a:t>
            </a:r>
          </a:p>
        </p:txBody>
      </p:sp>
      <p:sp>
        <p:nvSpPr>
          <p:cNvPr id="10" name="TextBox 6"/>
          <p:cNvSpPr txBox="1"/>
          <p:nvPr/>
        </p:nvSpPr>
        <p:spPr>
          <a:xfrm>
            <a:off x="7842234" y="1401290"/>
            <a:ext cx="12298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MATS</a:t>
            </a:r>
          </a:p>
          <a:p>
            <a:pPr algn="ctr"/>
            <a:r>
              <a:rPr lang="en-US" sz="2400" dirty="0" err="1">
                <a:solidFill>
                  <a:schemeClr val="bg1">
                    <a:lumMod val="65000"/>
                  </a:schemeClr>
                </a:solidFill>
              </a:rPr>
              <a:t>LaSpec</a:t>
            </a: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0103930" y="2436376"/>
            <a:ext cx="1451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HISPEC/</a:t>
            </a:r>
          </a:p>
          <a:p>
            <a:r>
              <a:rPr lang="en-US" sz="2400" dirty="0">
                <a:solidFill>
                  <a:schemeClr val="bg1">
                    <a:lumMod val="65000"/>
                  </a:schemeClr>
                </a:solidFill>
              </a:rPr>
              <a:t>DESPEC</a:t>
            </a:r>
          </a:p>
        </p:txBody>
      </p:sp>
      <p:sp>
        <p:nvSpPr>
          <p:cNvPr id="12" name="TextBox 8"/>
          <p:cNvSpPr txBox="1"/>
          <p:nvPr/>
        </p:nvSpPr>
        <p:spPr>
          <a:xfrm>
            <a:off x="9964097" y="4491897"/>
            <a:ext cx="7648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</a:rPr>
              <a:t>R</a:t>
            </a:r>
            <a:r>
              <a:rPr lang="en-US" sz="2400" b="1" baseline="30000" dirty="0">
                <a:solidFill>
                  <a:srgbClr val="00B050"/>
                </a:solidFill>
              </a:rPr>
              <a:t>3</a:t>
            </a:r>
            <a:r>
              <a:rPr lang="en-US" sz="2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13" name="TextBox 11"/>
          <p:cNvSpPr txBox="1"/>
          <p:nvPr/>
        </p:nvSpPr>
        <p:spPr>
          <a:xfrm>
            <a:off x="6211957" y="4833256"/>
            <a:ext cx="2297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Super-FRS EC</a:t>
            </a:r>
          </a:p>
        </p:txBody>
      </p:sp>
      <p:sp>
        <p:nvSpPr>
          <p:cNvPr id="3" name="Freihandform 2"/>
          <p:cNvSpPr/>
          <p:nvPr/>
        </p:nvSpPr>
        <p:spPr>
          <a:xfrm>
            <a:off x="8656983" y="1739348"/>
            <a:ext cx="1739347" cy="1639956"/>
          </a:xfrm>
          <a:custGeom>
            <a:avLst/>
            <a:gdLst>
              <a:gd name="connsiteX0" fmla="*/ 0 w 1739347"/>
              <a:gd name="connsiteY0" fmla="*/ 964095 h 1639956"/>
              <a:gd name="connsiteX1" fmla="*/ 705678 w 1739347"/>
              <a:gd name="connsiteY1" fmla="*/ 0 h 1639956"/>
              <a:gd name="connsiteX2" fmla="*/ 1073426 w 1739347"/>
              <a:gd name="connsiteY2" fmla="*/ 188843 h 1639956"/>
              <a:gd name="connsiteX3" fmla="*/ 1172817 w 1739347"/>
              <a:gd name="connsiteY3" fmla="*/ 39756 h 1639956"/>
              <a:gd name="connsiteX4" fmla="*/ 1679713 w 1739347"/>
              <a:gd name="connsiteY4" fmla="*/ 347869 h 1639956"/>
              <a:gd name="connsiteX5" fmla="*/ 1739347 w 1739347"/>
              <a:gd name="connsiteY5" fmla="*/ 457200 h 1639956"/>
              <a:gd name="connsiteX6" fmla="*/ 844826 w 1739347"/>
              <a:gd name="connsiteY6" fmla="*/ 1639956 h 1639956"/>
              <a:gd name="connsiteX7" fmla="*/ 387626 w 1739347"/>
              <a:gd name="connsiteY7" fmla="*/ 1411356 h 1639956"/>
              <a:gd name="connsiteX8" fmla="*/ 447260 w 1739347"/>
              <a:gd name="connsiteY8" fmla="*/ 1302026 h 1639956"/>
              <a:gd name="connsiteX9" fmla="*/ 397565 w 1739347"/>
              <a:gd name="connsiteY9" fmla="*/ 1192695 h 1639956"/>
              <a:gd name="connsiteX10" fmla="*/ 0 w 1739347"/>
              <a:gd name="connsiteY10" fmla="*/ 964095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739347" h="1639956">
                <a:moveTo>
                  <a:pt x="0" y="964095"/>
                </a:moveTo>
                <a:lnTo>
                  <a:pt x="705678" y="0"/>
                </a:lnTo>
                <a:lnTo>
                  <a:pt x="1073426" y="188843"/>
                </a:lnTo>
                <a:lnTo>
                  <a:pt x="1172817" y="39756"/>
                </a:lnTo>
                <a:lnTo>
                  <a:pt x="1679713" y="347869"/>
                </a:lnTo>
                <a:lnTo>
                  <a:pt x="1739347" y="457200"/>
                </a:lnTo>
                <a:lnTo>
                  <a:pt x="844826" y="1639956"/>
                </a:lnTo>
                <a:lnTo>
                  <a:pt x="387626" y="1411356"/>
                </a:lnTo>
                <a:lnTo>
                  <a:pt x="447260" y="1302026"/>
                </a:lnTo>
                <a:lnTo>
                  <a:pt x="397565" y="1192695"/>
                </a:lnTo>
                <a:lnTo>
                  <a:pt x="0" y="964095"/>
                </a:lnTo>
                <a:close/>
              </a:path>
            </a:pathLst>
          </a:custGeom>
          <a:solidFill>
            <a:schemeClr val="bg1">
              <a:lumMod val="65000"/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0" name="TextBox 11"/>
          <p:cNvSpPr txBox="1"/>
          <p:nvPr/>
        </p:nvSpPr>
        <p:spPr>
          <a:xfrm>
            <a:off x="7210401" y="5213070"/>
            <a:ext cx="2297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DESPEC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9635696" y="1365396"/>
            <a:ext cx="1981889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FS++LEB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9166145" y="5278115"/>
            <a:ext cx="2920992" cy="120032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sz="2400" b="1" dirty="0">
                <a:solidFill>
                  <a:schemeClr val="accent1"/>
                </a:solidFill>
              </a:rPr>
              <a:t>FAIR ES/FS</a:t>
            </a:r>
          </a:p>
          <a:p>
            <a:pPr algn="ctr"/>
            <a:r>
              <a:rPr lang="de-DE" sz="2400" b="1" dirty="0">
                <a:solidFill>
                  <a:schemeClr val="accent1"/>
                </a:solidFill>
              </a:rPr>
              <a:t>(Early Science </a:t>
            </a:r>
            <a:r>
              <a:rPr lang="de-DE" sz="2400" b="1" dirty="0" err="1">
                <a:solidFill>
                  <a:schemeClr val="accent1"/>
                </a:solidFill>
              </a:rPr>
              <a:t>and</a:t>
            </a:r>
            <a:endParaRPr lang="de-DE" sz="2400" b="1" dirty="0">
              <a:solidFill>
                <a:schemeClr val="accent1"/>
              </a:solidFill>
            </a:endParaRPr>
          </a:p>
          <a:p>
            <a:pPr algn="ctr"/>
            <a:r>
              <a:rPr lang="de-DE" sz="2400" b="1" dirty="0">
                <a:solidFill>
                  <a:schemeClr val="accent1"/>
                </a:solidFill>
              </a:rPr>
              <a:t>First Science)</a:t>
            </a:r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FEF6530D-2AC0-07F0-15B1-58BE73952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580" y="4190132"/>
            <a:ext cx="297663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None/>
            </a:pPr>
            <a:r>
              <a:rPr lang="en-US" altLang="en-US" dirty="0">
                <a:solidFill>
                  <a:srgbClr val="000000"/>
                </a:solidFill>
                <a:latin typeface="Calibri" charset="0"/>
              </a:rPr>
              <a:t>Understanding the </a:t>
            </a:r>
            <a:r>
              <a:rPr lang="en-US" altLang="en-US" b="1" dirty="0">
                <a:solidFill>
                  <a:srgbClr val="9900CC"/>
                </a:solidFill>
                <a:latin typeface="Calibri" charset="0"/>
              </a:rPr>
              <a:t>3</a:t>
            </a:r>
            <a:r>
              <a:rPr lang="en-US" altLang="en-US" b="1" baseline="30000" dirty="0">
                <a:solidFill>
                  <a:srgbClr val="9900CC"/>
                </a:solidFill>
                <a:latin typeface="Calibri" charset="0"/>
              </a:rPr>
              <a:t>rd</a:t>
            </a:r>
            <a:r>
              <a:rPr lang="en-US" altLang="en-US" b="1" dirty="0">
                <a:solidFill>
                  <a:srgbClr val="9900CC"/>
                </a:solidFill>
                <a:latin typeface="Calibri" charset="0"/>
              </a:rPr>
              <a:t> </a:t>
            </a:r>
          </a:p>
          <a:p>
            <a:pPr algn="l">
              <a:spcBef>
                <a:spcPct val="0"/>
              </a:spcBef>
              <a:buNone/>
            </a:pPr>
            <a:r>
              <a:rPr lang="en-US" altLang="en-US" b="1" dirty="0">
                <a:solidFill>
                  <a:srgbClr val="9900CC"/>
                </a:solidFill>
                <a:latin typeface="Calibri" charset="0"/>
              </a:rPr>
              <a:t>r-process abundance peak </a:t>
            </a:r>
            <a:r>
              <a:rPr lang="en-US" altLang="en-US" dirty="0">
                <a:solidFill>
                  <a:srgbClr val="000000"/>
                </a:solidFill>
                <a:latin typeface="Calibri" charset="0"/>
              </a:rPr>
              <a:t>by studying neutron-rich isotopes towards the </a:t>
            </a:r>
            <a:r>
              <a:rPr lang="en-US" altLang="en-US" b="1" dirty="0">
                <a:solidFill>
                  <a:srgbClr val="9900CC"/>
                </a:solidFill>
                <a:latin typeface="Calibri" charset="0"/>
              </a:rPr>
              <a:t>N=126 shell closure </a:t>
            </a:r>
            <a:r>
              <a:rPr lang="en-US" altLang="en-US" dirty="0">
                <a:solidFill>
                  <a:srgbClr val="000000"/>
                </a:solidFill>
                <a:latin typeface="Calibri" charset="0"/>
              </a:rPr>
              <a:t>and their ground-state and decay properties</a:t>
            </a:r>
          </a:p>
        </p:txBody>
      </p:sp>
    </p:spTree>
    <p:extLst>
      <p:ext uri="{BB962C8B-B14F-4D97-AF65-F5344CB8AC3E}">
        <p14:creationId xmlns:p14="http://schemas.microsoft.com/office/powerpoint/2010/main" val="3512065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13</a:t>
            </a:fld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656" y="2005608"/>
            <a:ext cx="7606044" cy="4392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 descr="Gai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53" y="1446000"/>
            <a:ext cx="3497102" cy="2668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The Super-FRS (</a:t>
            </a:r>
            <a:r>
              <a:rPr lang="de-DE" sz="2400" dirty="0" err="1"/>
              <a:t>fragment</a:t>
            </a:r>
            <a:r>
              <a:rPr lang="de-DE" sz="2400" dirty="0"/>
              <a:t> </a:t>
            </a:r>
            <a:r>
              <a:rPr lang="de-DE" sz="2400" dirty="0" err="1"/>
              <a:t>separator</a:t>
            </a:r>
            <a:r>
              <a:rPr lang="de-DE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74142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14</a:t>
            </a:fld>
            <a:endParaRPr lang="de-DE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The Super-FRS (</a:t>
            </a:r>
            <a:r>
              <a:rPr lang="de-DE" sz="2400" dirty="0" err="1"/>
              <a:t>fragment</a:t>
            </a:r>
            <a:r>
              <a:rPr lang="de-DE" sz="2400" dirty="0"/>
              <a:t> </a:t>
            </a:r>
            <a:r>
              <a:rPr lang="de-DE" sz="2400" dirty="0" err="1"/>
              <a:t>separator</a:t>
            </a:r>
            <a:r>
              <a:rPr lang="de-DE" sz="2400" dirty="0"/>
              <a:t>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9656" y="2005608"/>
            <a:ext cx="7606044" cy="4392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923"/>
          <a:stretch/>
        </p:blipFill>
        <p:spPr bwMode="auto">
          <a:xfrm>
            <a:off x="48434" y="1261127"/>
            <a:ext cx="4126001" cy="342291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8" name="Gruppieren 7"/>
          <p:cNvGrpSpPr>
            <a:grpSpLocks noChangeAspect="1"/>
          </p:cNvGrpSpPr>
          <p:nvPr/>
        </p:nvGrpSpPr>
        <p:grpSpPr>
          <a:xfrm>
            <a:off x="4320493" y="1261127"/>
            <a:ext cx="3895617" cy="2635012"/>
            <a:chOff x="-2645337" y="-205544"/>
            <a:chExt cx="3942907" cy="2667000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45337" y="-205544"/>
              <a:ext cx="3942907" cy="2667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1" name="Rechteck 10"/>
            <p:cNvSpPr/>
            <p:nvPr/>
          </p:nvSpPr>
          <p:spPr>
            <a:xfrm>
              <a:off x="-2583914" y="1009622"/>
              <a:ext cx="413470" cy="1469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396816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2039" y="1196354"/>
            <a:ext cx="5469961" cy="232494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-43058" y="1221388"/>
            <a:ext cx="36114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b="1" dirty="0">
                <a:solidFill>
                  <a:srgbClr val="000000"/>
                </a:solidFill>
                <a:latin typeface="Arial" charset="0"/>
              </a:rPr>
              <a:t>&gt;640 </a:t>
            </a:r>
            <a:r>
              <a:rPr lang="en-GB" sz="2400" dirty="0">
                <a:solidFill>
                  <a:srgbClr val="000000"/>
                </a:solidFill>
                <a:latin typeface="Arial" charset="0"/>
              </a:rPr>
              <a:t>NUSTAR members</a:t>
            </a:r>
            <a:endParaRPr lang="en-GB" sz="2400" b="1" dirty="0">
              <a:solidFill>
                <a:srgbClr val="000000"/>
              </a:solidFill>
              <a:latin typeface="Arial" charset="0"/>
            </a:endParaRPr>
          </a:p>
          <a:p>
            <a:pPr defTabSz="914377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400" dirty="0">
                <a:solidFill>
                  <a:srgbClr val="000000"/>
                </a:solidFill>
                <a:latin typeface="Arial" charset="0"/>
              </a:rPr>
              <a:t>(incl. students, engineers)</a:t>
            </a:r>
          </a:p>
        </p:txBody>
      </p:sp>
      <p:sp>
        <p:nvSpPr>
          <p:cNvPr id="28" name="TextBox 1">
            <a:extLst>
              <a:ext uri="{FF2B5EF4-FFF2-40B4-BE49-F238E27FC236}">
                <a16:creationId xmlns:a16="http://schemas.microsoft.com/office/drawing/2014/main" id="{475D2A45-E5D1-BC4A-9F33-C6440BF7B4BA}"/>
              </a:ext>
            </a:extLst>
          </p:cNvPr>
          <p:cNvSpPr txBox="1"/>
          <p:nvPr/>
        </p:nvSpPr>
        <p:spPr>
          <a:xfrm>
            <a:off x="7772155" y="3619672"/>
            <a:ext cx="44051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b="1" dirty="0">
                <a:solidFill>
                  <a:prstClr val="black"/>
                </a:solidFill>
                <a:latin typeface="Arial"/>
              </a:rPr>
              <a:t>&gt; 1000 listed “interested” scientists</a:t>
            </a:r>
          </a:p>
          <a:p>
            <a:pPr defTabSz="609585"/>
            <a:r>
              <a:rPr lang="en-US" b="1" dirty="0">
                <a:solidFill>
                  <a:srgbClr val="336699"/>
                </a:solidFill>
                <a:latin typeface="Arial"/>
              </a:rPr>
              <a:t>&gt;   640 registered members </a:t>
            </a:r>
          </a:p>
          <a:p>
            <a:pPr defTabSz="609585"/>
            <a:r>
              <a:rPr lang="en-US" b="1" dirty="0">
                <a:solidFill>
                  <a:srgbClr val="336699"/>
                </a:solidFill>
                <a:latin typeface="Arial"/>
              </a:rPr>
              <a:t>	(incl. students, etc.)</a:t>
            </a:r>
          </a:p>
          <a:p>
            <a:pPr defTabSz="609585"/>
            <a:r>
              <a:rPr lang="en-US" b="1" dirty="0">
                <a:solidFill>
                  <a:srgbClr val="9900CC"/>
                </a:solidFill>
                <a:latin typeface="Arial"/>
              </a:rPr>
              <a:t>~   428 senior members </a:t>
            </a:r>
          </a:p>
          <a:p>
            <a:pPr defTabSz="609585"/>
            <a:r>
              <a:rPr lang="en-US" b="1" dirty="0">
                <a:solidFill>
                  <a:srgbClr val="9900CC"/>
                </a:solidFill>
                <a:latin typeface="Arial"/>
              </a:rPr>
              <a:t>	(PhD holders w/o Russia)</a:t>
            </a:r>
          </a:p>
          <a:p>
            <a:pPr defTabSz="609585"/>
            <a:r>
              <a:rPr lang="en-US" b="1" dirty="0">
                <a:solidFill>
                  <a:srgbClr val="009900"/>
                </a:solidFill>
                <a:latin typeface="Arial"/>
              </a:rPr>
              <a:t>&gt;   140 institutes from 35 countries</a:t>
            </a:r>
          </a:p>
        </p:txBody>
      </p:sp>
      <p:sp>
        <p:nvSpPr>
          <p:cNvPr id="27" name="Ellipse 26"/>
          <p:cNvSpPr>
            <a:spLocks noChangeAspect="1"/>
          </p:cNvSpPr>
          <p:nvPr/>
        </p:nvSpPr>
        <p:spPr>
          <a:xfrm>
            <a:off x="5331892" y="1468824"/>
            <a:ext cx="784800" cy="784800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r>
              <a:rPr lang="de-DE" sz="1333" b="1" kern="0" dirty="0" err="1">
                <a:solidFill>
                  <a:prstClr val="black"/>
                </a:solidFill>
                <a:latin typeface="Calibri" panose="020F0502020204030204"/>
              </a:rPr>
              <a:t>ELISe</a:t>
            </a:r>
            <a:endParaRPr lang="de-DE" sz="1333" b="1" kern="0" dirty="0">
              <a:solidFill>
                <a:prstClr val="black"/>
              </a:solidFill>
              <a:latin typeface="Calibri" panose="020F0502020204030204"/>
            </a:endParaRPr>
          </a:p>
          <a:p>
            <a:pPr algn="ctr" defTabSz="457189">
              <a:defRPr/>
            </a:pPr>
            <a:r>
              <a:rPr lang="de-DE" sz="1333" kern="0" dirty="0">
                <a:solidFill>
                  <a:prstClr val="black"/>
                </a:solidFill>
                <a:latin typeface="Calibri" panose="020F0502020204030204"/>
              </a:rPr>
              <a:t>15</a:t>
            </a:r>
          </a:p>
        </p:txBody>
      </p:sp>
      <p:sp>
        <p:nvSpPr>
          <p:cNvPr id="29" name="Ellipse 28"/>
          <p:cNvSpPr>
            <a:spLocks noChangeAspect="1"/>
          </p:cNvSpPr>
          <p:nvPr/>
        </p:nvSpPr>
        <p:spPr>
          <a:xfrm>
            <a:off x="4410772" y="1354384"/>
            <a:ext cx="954000" cy="954000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r>
              <a:rPr lang="de-DE" sz="1600" b="1" kern="0" dirty="0">
                <a:solidFill>
                  <a:prstClr val="black"/>
                </a:solidFill>
                <a:latin typeface="Calibri" panose="020F0502020204030204"/>
              </a:rPr>
              <a:t>EXL</a:t>
            </a:r>
          </a:p>
          <a:p>
            <a:pPr algn="ctr" defTabSz="457189">
              <a:defRPr/>
            </a:pPr>
            <a:r>
              <a:rPr lang="de-DE" sz="1600" kern="0" dirty="0">
                <a:solidFill>
                  <a:prstClr val="black"/>
                </a:solidFill>
                <a:latin typeface="Calibri" panose="020F0502020204030204"/>
              </a:rPr>
              <a:t>22</a:t>
            </a:r>
          </a:p>
        </p:txBody>
      </p:sp>
      <p:sp>
        <p:nvSpPr>
          <p:cNvPr id="31" name="Ellipse 30"/>
          <p:cNvSpPr>
            <a:spLocks noChangeAspect="1"/>
          </p:cNvSpPr>
          <p:nvPr/>
        </p:nvSpPr>
        <p:spPr>
          <a:xfrm>
            <a:off x="5115429" y="4876798"/>
            <a:ext cx="1663200" cy="1663200"/>
          </a:xfrm>
          <a:prstGeom prst="ellipse">
            <a:avLst/>
          </a:prstGeom>
          <a:noFill/>
          <a:ln w="28575" cap="flat" cmpd="sng" algn="ctr">
            <a:solidFill>
              <a:srgbClr val="5B9BD5">
                <a:shade val="50000"/>
              </a:srgbClr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r>
              <a:rPr lang="de-DE" sz="2133" b="1" kern="0" dirty="0">
                <a:solidFill>
                  <a:prstClr val="black"/>
                </a:solidFill>
                <a:latin typeface="Calibri" panose="020F0502020204030204"/>
              </a:rPr>
              <a:t>SHE</a:t>
            </a:r>
          </a:p>
          <a:p>
            <a:pPr algn="ctr" defTabSz="457189">
              <a:defRPr/>
            </a:pPr>
            <a:r>
              <a:rPr lang="de-DE" sz="2133" kern="0" dirty="0">
                <a:solidFill>
                  <a:prstClr val="black"/>
                </a:solidFill>
                <a:latin typeface="Calibri" panose="020F0502020204030204"/>
              </a:rPr>
              <a:t>67</a:t>
            </a:r>
          </a:p>
        </p:txBody>
      </p:sp>
      <p:sp>
        <p:nvSpPr>
          <p:cNvPr id="32" name="Ellipse 31"/>
          <p:cNvSpPr>
            <a:spLocks noChangeAspect="1"/>
          </p:cNvSpPr>
          <p:nvPr/>
        </p:nvSpPr>
        <p:spPr>
          <a:xfrm>
            <a:off x="88163" y="3207031"/>
            <a:ext cx="2718000" cy="2718000"/>
          </a:xfrm>
          <a:prstGeom prst="ellips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r>
              <a:rPr lang="de-DE" sz="3200" b="1" kern="0" dirty="0">
                <a:solidFill>
                  <a:prstClr val="white"/>
                </a:solidFill>
                <a:latin typeface="Calibri" panose="020F0502020204030204"/>
              </a:rPr>
              <a:t>Super-FRS</a:t>
            </a:r>
          </a:p>
          <a:p>
            <a:pPr algn="ctr" defTabSz="457189">
              <a:defRPr/>
            </a:pPr>
            <a:r>
              <a:rPr lang="de-DE" sz="3200" b="1" kern="0" dirty="0">
                <a:solidFill>
                  <a:prstClr val="white"/>
                </a:solidFill>
                <a:latin typeface="Calibri" panose="020F0502020204030204"/>
              </a:rPr>
              <a:t>EC</a:t>
            </a:r>
          </a:p>
        </p:txBody>
      </p:sp>
      <p:sp>
        <p:nvSpPr>
          <p:cNvPr id="33" name="Ellipse 32"/>
          <p:cNvSpPr>
            <a:spLocks noChangeAspect="1"/>
          </p:cNvSpPr>
          <p:nvPr/>
        </p:nvSpPr>
        <p:spPr>
          <a:xfrm>
            <a:off x="1979705" y="1613805"/>
            <a:ext cx="3060000" cy="3060000"/>
          </a:xfrm>
          <a:prstGeom prst="ellips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r>
              <a:rPr lang="de-DE" sz="3733" b="1" kern="0" dirty="0">
                <a:solidFill>
                  <a:prstClr val="white"/>
                </a:solidFill>
                <a:latin typeface="Calibri" panose="020F0502020204030204"/>
              </a:rPr>
              <a:t>R</a:t>
            </a:r>
            <a:r>
              <a:rPr lang="de-DE" sz="3733" b="1" kern="0" baseline="30000" dirty="0">
                <a:solidFill>
                  <a:prstClr val="white"/>
                </a:solidFill>
                <a:latin typeface="Calibri" panose="020F0502020204030204"/>
              </a:rPr>
              <a:t>3</a:t>
            </a:r>
            <a:r>
              <a:rPr lang="de-DE" sz="3733" b="1" kern="0" dirty="0">
                <a:solidFill>
                  <a:prstClr val="white"/>
                </a:solidFill>
                <a:latin typeface="Calibri" panose="020F0502020204030204"/>
              </a:rPr>
              <a:t>B</a:t>
            </a:r>
          </a:p>
        </p:txBody>
      </p:sp>
      <p:sp>
        <p:nvSpPr>
          <p:cNvPr id="34" name="Ellipse 33"/>
          <p:cNvSpPr>
            <a:spLocks noChangeAspect="1"/>
          </p:cNvSpPr>
          <p:nvPr/>
        </p:nvSpPr>
        <p:spPr>
          <a:xfrm>
            <a:off x="4627946" y="2111553"/>
            <a:ext cx="3106800" cy="3106800"/>
          </a:xfrm>
          <a:prstGeom prst="ellips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r>
              <a:rPr lang="de-DE" sz="3733" b="1" kern="0" dirty="0">
                <a:solidFill>
                  <a:prstClr val="white"/>
                </a:solidFill>
                <a:latin typeface="Calibri" panose="020F0502020204030204"/>
              </a:rPr>
              <a:t>HISPEC/ DESPEC</a:t>
            </a:r>
          </a:p>
        </p:txBody>
      </p:sp>
      <p:sp>
        <p:nvSpPr>
          <p:cNvPr id="35" name="Ellipse 34"/>
          <p:cNvSpPr>
            <a:spLocks noChangeAspect="1"/>
          </p:cNvSpPr>
          <p:nvPr/>
        </p:nvSpPr>
        <p:spPr>
          <a:xfrm>
            <a:off x="4027245" y="3900537"/>
            <a:ext cx="1407600" cy="1407600"/>
          </a:xfrm>
          <a:prstGeom prst="ellips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r>
              <a:rPr lang="de-DE" sz="2000" b="1" kern="0" dirty="0">
                <a:solidFill>
                  <a:prstClr val="white"/>
                </a:solidFill>
                <a:latin typeface="Calibri" panose="020F0502020204030204"/>
              </a:rPr>
              <a:t>MATS</a:t>
            </a:r>
          </a:p>
        </p:txBody>
      </p:sp>
      <p:sp>
        <p:nvSpPr>
          <p:cNvPr id="36" name="Ellipse 35"/>
          <p:cNvSpPr>
            <a:spLocks noChangeAspect="1"/>
          </p:cNvSpPr>
          <p:nvPr/>
        </p:nvSpPr>
        <p:spPr>
          <a:xfrm>
            <a:off x="2595891" y="4276563"/>
            <a:ext cx="1760400" cy="1760400"/>
          </a:xfrm>
          <a:prstGeom prst="ellips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r>
              <a:rPr lang="de-DE" sz="2400" b="1" kern="0" dirty="0">
                <a:solidFill>
                  <a:prstClr val="white"/>
                </a:solidFill>
                <a:latin typeface="Calibri" panose="020F0502020204030204"/>
              </a:rPr>
              <a:t>ILIMA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3167935" y="3337601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>
              <a:defRPr/>
            </a:pPr>
            <a:r>
              <a:rPr lang="de-DE" sz="2400" b="1" dirty="0">
                <a:solidFill>
                  <a:srgbClr val="C5E0B4"/>
                </a:solidFill>
                <a:latin typeface="Calibri" panose="020F0502020204030204"/>
              </a:rPr>
              <a:t>227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5868376" y="4136925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>
              <a:defRPr/>
            </a:pPr>
            <a:r>
              <a:rPr lang="de-DE" sz="2400" b="1" dirty="0">
                <a:solidFill>
                  <a:srgbClr val="C5E0B4"/>
                </a:solidFill>
                <a:latin typeface="Calibri" panose="020F0502020204030204"/>
              </a:rPr>
              <a:t>234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3234493" y="524982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>
              <a:defRPr/>
            </a:pPr>
            <a:r>
              <a:rPr lang="de-DE" sz="2400" b="1" dirty="0">
                <a:solidFill>
                  <a:srgbClr val="70AD47">
                    <a:lumMod val="40000"/>
                    <a:lumOff val="60000"/>
                  </a:srgbClr>
                </a:solidFill>
                <a:latin typeface="Calibri" panose="020F0502020204030204"/>
              </a:rPr>
              <a:t>75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1138240" y="4965455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>
              <a:defRPr/>
            </a:pPr>
            <a:r>
              <a:rPr lang="de-DE" sz="2400" b="1" dirty="0">
                <a:solidFill>
                  <a:srgbClr val="70AD47">
                    <a:lumMod val="40000"/>
                    <a:lumOff val="60000"/>
                  </a:srgbClr>
                </a:solidFill>
                <a:latin typeface="Calibri" panose="020F0502020204030204"/>
              </a:rPr>
              <a:t>179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4476828" y="464213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>
              <a:defRPr/>
            </a:pPr>
            <a:r>
              <a:rPr lang="de-DE" sz="2400" b="1" dirty="0">
                <a:solidFill>
                  <a:srgbClr val="70AD47">
                    <a:lumMod val="40000"/>
                    <a:lumOff val="60000"/>
                  </a:srgbClr>
                </a:solidFill>
                <a:latin typeface="Calibri" panose="020F0502020204030204"/>
              </a:rPr>
              <a:t>48</a:t>
            </a:r>
            <a:endParaRPr lang="de-DE" sz="2133" b="1" dirty="0">
              <a:solidFill>
                <a:srgbClr val="70AD47">
                  <a:lumMod val="40000"/>
                  <a:lumOff val="60000"/>
                </a:srgbClr>
              </a:solidFill>
              <a:latin typeface="Calibri" panose="020F0502020204030204"/>
            </a:endParaRPr>
          </a:p>
        </p:txBody>
      </p:sp>
      <p:sp>
        <p:nvSpPr>
          <p:cNvPr id="42" name="Ellipse 41"/>
          <p:cNvSpPr>
            <a:spLocks noChangeAspect="1"/>
          </p:cNvSpPr>
          <p:nvPr/>
        </p:nvSpPr>
        <p:spPr>
          <a:xfrm>
            <a:off x="4093357" y="5062288"/>
            <a:ext cx="1285200" cy="1285200"/>
          </a:xfrm>
          <a:prstGeom prst="ellipse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89">
              <a:defRPr/>
            </a:pPr>
            <a:r>
              <a:rPr lang="de-DE" sz="1867" b="1" kern="0" dirty="0" err="1">
                <a:solidFill>
                  <a:prstClr val="white"/>
                </a:solidFill>
                <a:latin typeface="Calibri" panose="020F0502020204030204"/>
              </a:rPr>
              <a:t>LaSpec</a:t>
            </a:r>
            <a:endParaRPr lang="de-DE" sz="1867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4501036" y="577715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>
              <a:defRPr/>
            </a:pPr>
            <a:r>
              <a:rPr lang="de-DE" sz="2400" b="1" dirty="0">
                <a:solidFill>
                  <a:srgbClr val="70AD47">
                    <a:lumMod val="40000"/>
                    <a:lumOff val="60000"/>
                  </a:srgbClr>
                </a:solidFill>
                <a:latin typeface="Calibri" panose="020F0502020204030204"/>
              </a:rPr>
              <a:t>40</a:t>
            </a:r>
            <a:endParaRPr lang="de-DE" sz="2133" b="1" dirty="0">
              <a:solidFill>
                <a:srgbClr val="70AD47">
                  <a:lumMod val="40000"/>
                  <a:lumOff val="60000"/>
                </a:srgbClr>
              </a:solidFill>
              <a:latin typeface="Calibri" panose="020F0502020204030204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387089" y="256276"/>
            <a:ext cx="7366386" cy="691560"/>
          </a:xfrm>
        </p:spPr>
        <p:txBody>
          <a:bodyPr>
            <a:normAutofit/>
          </a:bodyPr>
          <a:lstStyle/>
          <a:p>
            <a:r>
              <a:rPr lang="en-US" sz="2400" dirty="0"/>
              <a:t>NUSTAR sub-collaborations and members</a:t>
            </a:r>
            <a:endParaRPr lang="de-DE" sz="24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30" name="Textfeld 1">
            <a:extLst>
              <a:ext uri="{FF2B5EF4-FFF2-40B4-BE49-F238E27FC236}">
                <a16:creationId xmlns:a16="http://schemas.microsoft.com/office/drawing/2014/main" id="{030E01AD-DCE3-4548-B058-F8465D9DAB1B}"/>
              </a:ext>
            </a:extLst>
          </p:cNvPr>
          <p:cNvSpPr txBox="1"/>
          <p:nvPr/>
        </p:nvSpPr>
        <p:spPr>
          <a:xfrm>
            <a:off x="15489" y="6218021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de-DE" dirty="0">
                <a:solidFill>
                  <a:prstClr val="black"/>
                </a:solidFill>
                <a:latin typeface="Arial"/>
              </a:rPr>
              <a:t>Status: March 6, 2025</a:t>
            </a:r>
          </a:p>
        </p:txBody>
      </p:sp>
      <p:sp>
        <p:nvSpPr>
          <p:cNvPr id="44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932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1">
            <a:extLst>
              <a:ext uri="{FF2B5EF4-FFF2-40B4-BE49-F238E27FC236}">
                <a16:creationId xmlns:a16="http://schemas.microsoft.com/office/drawing/2014/main" id="{030E01AD-DCE3-4548-B058-F8465D9DAB1B}"/>
              </a:ext>
            </a:extLst>
          </p:cNvPr>
          <p:cNvSpPr txBox="1"/>
          <p:nvPr/>
        </p:nvSpPr>
        <p:spPr>
          <a:xfrm>
            <a:off x="15489" y="6218021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de-DE" dirty="0">
                <a:solidFill>
                  <a:prstClr val="black"/>
                </a:solidFill>
                <a:latin typeface="Arial"/>
              </a:rPr>
              <a:t>Status: March 6, 2025</a:t>
            </a:r>
          </a:p>
        </p:txBody>
      </p:sp>
      <p:sp>
        <p:nvSpPr>
          <p:cNvPr id="11" name="Textfeld 5">
            <a:extLst>
              <a:ext uri="{FF2B5EF4-FFF2-40B4-BE49-F238E27FC236}">
                <a16:creationId xmlns:a16="http://schemas.microsoft.com/office/drawing/2014/main" id="{7134267B-0DD5-E949-9099-20D0C22BE59F}"/>
              </a:ext>
            </a:extLst>
          </p:cNvPr>
          <p:cNvSpPr txBox="1"/>
          <p:nvPr/>
        </p:nvSpPr>
        <p:spPr>
          <a:xfrm>
            <a:off x="2584633" y="3721950"/>
            <a:ext cx="1975220" cy="10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lang="de-DE" sz="2133" b="1" dirty="0">
                <a:solidFill>
                  <a:prstClr val="black"/>
                </a:solidFill>
                <a:latin typeface="Arial"/>
              </a:rPr>
              <a:t>428 </a:t>
            </a:r>
            <a:r>
              <a:rPr lang="de-DE" sz="2133" b="1" dirty="0" err="1">
                <a:solidFill>
                  <a:prstClr val="black"/>
                </a:solidFill>
                <a:latin typeface="Arial"/>
              </a:rPr>
              <a:t>senior</a:t>
            </a:r>
            <a:endParaRPr lang="de-DE" sz="2133" b="1" dirty="0">
              <a:solidFill>
                <a:prstClr val="black"/>
              </a:solidFill>
              <a:latin typeface="Arial"/>
            </a:endParaRPr>
          </a:p>
          <a:p>
            <a:pPr algn="ctr" defTabSz="609585"/>
            <a:r>
              <a:rPr lang="de-DE" sz="2133" b="1" dirty="0" err="1">
                <a:solidFill>
                  <a:prstClr val="black"/>
                </a:solidFill>
                <a:latin typeface="Arial"/>
              </a:rPr>
              <a:t>members</a:t>
            </a:r>
            <a:endParaRPr lang="de-DE" sz="2133" b="1" dirty="0">
              <a:solidFill>
                <a:prstClr val="black"/>
              </a:solidFill>
              <a:latin typeface="Arial"/>
            </a:endParaRPr>
          </a:p>
          <a:p>
            <a:pPr algn="ctr" defTabSz="609585"/>
            <a:r>
              <a:rPr lang="de-DE" sz="2133" b="1" dirty="0">
                <a:solidFill>
                  <a:prstClr val="black"/>
                </a:solidFill>
                <a:latin typeface="Arial"/>
              </a:rPr>
              <a:t>(</a:t>
            </a:r>
            <a:r>
              <a:rPr lang="de-DE" sz="2133" b="1" dirty="0" err="1">
                <a:solidFill>
                  <a:prstClr val="black"/>
                </a:solidFill>
                <a:latin typeface="Arial"/>
              </a:rPr>
              <a:t>PhD</a:t>
            </a:r>
            <a:r>
              <a:rPr lang="de-DE" sz="2133" b="1" dirty="0">
                <a:solidFill>
                  <a:prstClr val="black"/>
                </a:solidFill>
                <a:latin typeface="Arial"/>
              </a:rPr>
              <a:t> </a:t>
            </a:r>
            <a:r>
              <a:rPr lang="de-DE" sz="2133" b="1" dirty="0" err="1">
                <a:solidFill>
                  <a:prstClr val="black"/>
                </a:solidFill>
                <a:latin typeface="Arial"/>
              </a:rPr>
              <a:t>holders</a:t>
            </a:r>
            <a:r>
              <a:rPr lang="de-DE" sz="2133" b="1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7D9DFFCB-1A2C-FF4F-ADD2-987E4735B5EF}"/>
              </a:ext>
            </a:extLst>
          </p:cNvPr>
          <p:cNvSpPr txBox="1"/>
          <p:nvPr/>
        </p:nvSpPr>
        <p:spPr>
          <a:xfrm>
            <a:off x="46804" y="1287243"/>
            <a:ext cx="12096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b="1" dirty="0">
                <a:solidFill>
                  <a:prstClr val="black"/>
                </a:solidFill>
                <a:latin typeface="Arial"/>
              </a:rPr>
              <a:t>NUSTAR collaboration </a:t>
            </a:r>
            <a:r>
              <a:rPr lang="en-US" b="1" dirty="0">
                <a:solidFill>
                  <a:srgbClr val="7030A0"/>
                </a:solidFill>
                <a:latin typeface="Arial"/>
              </a:rPr>
              <a:t>senior members</a:t>
            </a:r>
            <a:r>
              <a:rPr lang="en-US" b="1" dirty="0">
                <a:solidFill>
                  <a:prstClr val="black"/>
                </a:solidFill>
                <a:latin typeface="Arial"/>
              </a:rPr>
              <a:t> (PhD holders </a:t>
            </a:r>
            <a:r>
              <a:rPr lang="en-US" b="1" dirty="0">
                <a:solidFill>
                  <a:srgbClr val="C00000"/>
                </a:solidFill>
                <a:latin typeface="Arial"/>
              </a:rPr>
              <a:t>without Russia</a:t>
            </a:r>
            <a:r>
              <a:rPr lang="en-US" b="1" dirty="0">
                <a:solidFill>
                  <a:prstClr val="black"/>
                </a:solidFill>
                <a:latin typeface="Arial"/>
              </a:rPr>
              <a:t>) for collaboration common fund from </a:t>
            </a:r>
          </a:p>
          <a:p>
            <a:pPr defTabSz="609585"/>
            <a:r>
              <a:rPr lang="en-US" b="1" dirty="0">
                <a:solidFill>
                  <a:srgbClr val="9900CC"/>
                </a:solidFill>
                <a:latin typeface="Arial"/>
              </a:rPr>
              <a:t>HISPEC/DESPEC, MATS, </a:t>
            </a:r>
            <a:r>
              <a:rPr lang="en-US" b="1" dirty="0" err="1">
                <a:solidFill>
                  <a:srgbClr val="9900CC"/>
                </a:solidFill>
                <a:latin typeface="Arial"/>
              </a:rPr>
              <a:t>LaSpec</a:t>
            </a:r>
            <a:r>
              <a:rPr lang="en-US" b="1" dirty="0">
                <a:solidFill>
                  <a:srgbClr val="9900CC"/>
                </a:solidFill>
                <a:latin typeface="Arial"/>
              </a:rPr>
              <a:t>, R3B, ILIMA, Super-FRS EC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2F2BDC-AC2D-8842-B3AA-009F18007603}"/>
              </a:ext>
            </a:extLst>
          </p:cNvPr>
          <p:cNvSpPr txBox="1"/>
          <p:nvPr/>
        </p:nvSpPr>
        <p:spPr>
          <a:xfrm>
            <a:off x="6656345" y="3053333"/>
            <a:ext cx="53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dirty="0">
                <a:solidFill>
                  <a:srgbClr val="336699"/>
                </a:solidFill>
                <a:latin typeface="Arial"/>
              </a:rPr>
              <a:t>Secured funding and expression of interest in funding </a:t>
            </a:r>
            <a:r>
              <a:rPr lang="en-US" b="1" dirty="0">
                <a:solidFill>
                  <a:srgbClr val="FF9933"/>
                </a:solidFill>
                <a:latin typeface="Arial"/>
              </a:rPr>
              <a:t>from 22 countries (incl. Russia)</a:t>
            </a:r>
          </a:p>
          <a:p>
            <a:pPr defTabSz="609585"/>
            <a:r>
              <a:rPr lang="en-US" dirty="0">
                <a:solidFill>
                  <a:srgbClr val="FF9933"/>
                </a:solidFill>
                <a:latin typeface="Arial"/>
              </a:rPr>
              <a:t>(incl. 10 FAIR partner countries)</a:t>
            </a:r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54DB04AD-A104-BC40-B616-31FED137BA22}"/>
              </a:ext>
            </a:extLst>
          </p:cNvPr>
          <p:cNvSpPr txBox="1"/>
          <p:nvPr/>
        </p:nvSpPr>
        <p:spPr>
          <a:xfrm>
            <a:off x="6620688" y="1842094"/>
            <a:ext cx="5571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b="1" dirty="0">
                <a:solidFill>
                  <a:prstClr val="black"/>
                </a:solidFill>
                <a:latin typeface="Arial"/>
              </a:rPr>
              <a:t>&gt; 1000 listed “interested” scientists</a:t>
            </a:r>
          </a:p>
          <a:p>
            <a:pPr defTabSz="609585"/>
            <a:r>
              <a:rPr lang="en-US" b="1" dirty="0">
                <a:solidFill>
                  <a:srgbClr val="336699"/>
                </a:solidFill>
                <a:latin typeface="Arial"/>
              </a:rPr>
              <a:t>&gt;   640 registered members (incl. students, etc.)</a:t>
            </a:r>
          </a:p>
          <a:p>
            <a:pPr defTabSz="609585"/>
            <a:r>
              <a:rPr lang="en-US" b="1" dirty="0">
                <a:solidFill>
                  <a:srgbClr val="9900CC"/>
                </a:solidFill>
                <a:latin typeface="Arial"/>
              </a:rPr>
              <a:t>~   428 senior members (PhD holders w/o Russia)</a:t>
            </a:r>
          </a:p>
          <a:p>
            <a:pPr defTabSz="609585"/>
            <a:r>
              <a:rPr lang="en-US" b="1" dirty="0">
                <a:solidFill>
                  <a:srgbClr val="009900"/>
                </a:solidFill>
                <a:latin typeface="Arial"/>
              </a:rPr>
              <a:t>&gt;   140 institutes from 35 countries (w/o Russia)</a:t>
            </a:r>
          </a:p>
        </p:txBody>
      </p:sp>
      <p:graphicFrame>
        <p:nvGraphicFramePr>
          <p:cNvPr id="14" name="Diagramm 13"/>
          <p:cNvGraphicFramePr>
            <a:graphicFrameLocks/>
          </p:cNvGraphicFramePr>
          <p:nvPr/>
        </p:nvGraphicFramePr>
        <p:xfrm>
          <a:off x="46804" y="1809946"/>
          <a:ext cx="6432839" cy="4777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387089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NUSTAR </a:t>
            </a:r>
            <a:r>
              <a:rPr lang="de-DE" sz="2400" dirty="0" err="1"/>
              <a:t>Collaboration</a:t>
            </a:r>
            <a:r>
              <a:rPr lang="de-DE" sz="2400" dirty="0"/>
              <a:t> </a:t>
            </a:r>
            <a:r>
              <a:rPr lang="de-DE" sz="2400" dirty="0" err="1"/>
              <a:t>senior</a:t>
            </a:r>
            <a:r>
              <a:rPr lang="de-DE" sz="2400" dirty="0"/>
              <a:t> </a:t>
            </a:r>
            <a:r>
              <a:rPr lang="de-DE" sz="2400" dirty="0" err="1"/>
              <a:t>members</a:t>
            </a:r>
            <a:endParaRPr lang="de-DE" sz="2400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16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325" y="3981900"/>
            <a:ext cx="61626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5053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325" y="3981900"/>
            <a:ext cx="6162675" cy="2619375"/>
          </a:xfrm>
          <a:prstGeom prst="rect">
            <a:avLst/>
          </a:prstGeom>
        </p:spPr>
      </p:pic>
      <p:sp>
        <p:nvSpPr>
          <p:cNvPr id="10" name="Textfeld 1">
            <a:extLst>
              <a:ext uri="{FF2B5EF4-FFF2-40B4-BE49-F238E27FC236}">
                <a16:creationId xmlns:a16="http://schemas.microsoft.com/office/drawing/2014/main" id="{030E01AD-DCE3-4548-B058-F8465D9DAB1B}"/>
              </a:ext>
            </a:extLst>
          </p:cNvPr>
          <p:cNvSpPr txBox="1"/>
          <p:nvPr/>
        </p:nvSpPr>
        <p:spPr>
          <a:xfrm>
            <a:off x="15489" y="6218021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de-DE" dirty="0">
                <a:solidFill>
                  <a:prstClr val="black"/>
                </a:solidFill>
                <a:latin typeface="Arial"/>
              </a:rPr>
              <a:t>Status: March 6, 2025</a:t>
            </a:r>
          </a:p>
        </p:txBody>
      </p:sp>
      <p:sp>
        <p:nvSpPr>
          <p:cNvPr id="11" name="Textfeld 5">
            <a:extLst>
              <a:ext uri="{FF2B5EF4-FFF2-40B4-BE49-F238E27FC236}">
                <a16:creationId xmlns:a16="http://schemas.microsoft.com/office/drawing/2014/main" id="{7134267B-0DD5-E949-9099-20D0C22BE59F}"/>
              </a:ext>
            </a:extLst>
          </p:cNvPr>
          <p:cNvSpPr txBox="1"/>
          <p:nvPr/>
        </p:nvSpPr>
        <p:spPr>
          <a:xfrm>
            <a:off x="2584633" y="3721950"/>
            <a:ext cx="1975220" cy="10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lang="de-DE" sz="2133" b="1" dirty="0">
                <a:solidFill>
                  <a:prstClr val="black"/>
                </a:solidFill>
                <a:latin typeface="Arial"/>
              </a:rPr>
              <a:t>428 </a:t>
            </a:r>
            <a:r>
              <a:rPr lang="de-DE" sz="2133" b="1" dirty="0" err="1">
                <a:solidFill>
                  <a:prstClr val="black"/>
                </a:solidFill>
                <a:latin typeface="Arial"/>
              </a:rPr>
              <a:t>senior</a:t>
            </a:r>
            <a:endParaRPr lang="de-DE" sz="2133" b="1" dirty="0">
              <a:solidFill>
                <a:prstClr val="black"/>
              </a:solidFill>
              <a:latin typeface="Arial"/>
            </a:endParaRPr>
          </a:p>
          <a:p>
            <a:pPr algn="ctr" defTabSz="609585"/>
            <a:r>
              <a:rPr lang="de-DE" sz="2133" b="1" dirty="0" err="1">
                <a:solidFill>
                  <a:prstClr val="black"/>
                </a:solidFill>
                <a:latin typeface="Arial"/>
              </a:rPr>
              <a:t>members</a:t>
            </a:r>
            <a:endParaRPr lang="de-DE" sz="2133" b="1" dirty="0">
              <a:solidFill>
                <a:prstClr val="black"/>
              </a:solidFill>
              <a:latin typeface="Arial"/>
            </a:endParaRPr>
          </a:p>
          <a:p>
            <a:pPr algn="ctr" defTabSz="609585"/>
            <a:r>
              <a:rPr lang="de-DE" sz="2133" b="1" dirty="0">
                <a:solidFill>
                  <a:prstClr val="black"/>
                </a:solidFill>
                <a:latin typeface="Arial"/>
              </a:rPr>
              <a:t>(</a:t>
            </a:r>
            <a:r>
              <a:rPr lang="de-DE" sz="2133" b="1" dirty="0" err="1">
                <a:solidFill>
                  <a:prstClr val="black"/>
                </a:solidFill>
                <a:latin typeface="Arial"/>
              </a:rPr>
              <a:t>PhD</a:t>
            </a:r>
            <a:r>
              <a:rPr lang="de-DE" sz="2133" b="1" dirty="0">
                <a:solidFill>
                  <a:prstClr val="black"/>
                </a:solidFill>
                <a:latin typeface="Arial"/>
              </a:rPr>
              <a:t> </a:t>
            </a:r>
            <a:r>
              <a:rPr lang="de-DE" sz="2133" b="1" dirty="0" err="1">
                <a:solidFill>
                  <a:prstClr val="black"/>
                </a:solidFill>
                <a:latin typeface="Arial"/>
              </a:rPr>
              <a:t>holders</a:t>
            </a:r>
            <a:r>
              <a:rPr lang="de-DE" sz="2133" b="1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sp>
        <p:nvSpPr>
          <p:cNvPr id="17" name="TextBox 1">
            <a:extLst>
              <a:ext uri="{FF2B5EF4-FFF2-40B4-BE49-F238E27FC236}">
                <a16:creationId xmlns:a16="http://schemas.microsoft.com/office/drawing/2014/main" id="{7D9DFFCB-1A2C-FF4F-ADD2-987E4735B5EF}"/>
              </a:ext>
            </a:extLst>
          </p:cNvPr>
          <p:cNvSpPr txBox="1"/>
          <p:nvPr/>
        </p:nvSpPr>
        <p:spPr>
          <a:xfrm>
            <a:off x="46804" y="1287243"/>
            <a:ext cx="12096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b="1" dirty="0">
                <a:solidFill>
                  <a:prstClr val="black"/>
                </a:solidFill>
                <a:latin typeface="Arial"/>
              </a:rPr>
              <a:t>NUSTAR collaboration </a:t>
            </a:r>
            <a:r>
              <a:rPr lang="en-US" b="1" dirty="0">
                <a:solidFill>
                  <a:srgbClr val="7030A0"/>
                </a:solidFill>
                <a:latin typeface="Arial"/>
              </a:rPr>
              <a:t>senior members</a:t>
            </a:r>
            <a:r>
              <a:rPr lang="en-US" b="1" dirty="0">
                <a:solidFill>
                  <a:prstClr val="black"/>
                </a:solidFill>
                <a:latin typeface="Arial"/>
              </a:rPr>
              <a:t> (PhD holders </a:t>
            </a:r>
            <a:r>
              <a:rPr lang="en-US" b="1" dirty="0">
                <a:solidFill>
                  <a:srgbClr val="C00000"/>
                </a:solidFill>
                <a:latin typeface="Arial"/>
              </a:rPr>
              <a:t>without Russia</a:t>
            </a:r>
            <a:r>
              <a:rPr lang="en-US" b="1" dirty="0">
                <a:solidFill>
                  <a:prstClr val="black"/>
                </a:solidFill>
                <a:latin typeface="Arial"/>
              </a:rPr>
              <a:t>) for collaboration common fund from </a:t>
            </a:r>
          </a:p>
          <a:p>
            <a:pPr defTabSz="609585"/>
            <a:r>
              <a:rPr lang="en-US" b="1" dirty="0">
                <a:solidFill>
                  <a:srgbClr val="9900CC"/>
                </a:solidFill>
                <a:latin typeface="Arial"/>
              </a:rPr>
              <a:t>HISPEC/DESPEC, MATS, </a:t>
            </a:r>
            <a:r>
              <a:rPr lang="en-US" b="1" dirty="0" err="1">
                <a:solidFill>
                  <a:srgbClr val="9900CC"/>
                </a:solidFill>
                <a:latin typeface="Arial"/>
              </a:rPr>
              <a:t>LaSpec</a:t>
            </a:r>
            <a:r>
              <a:rPr lang="en-US" b="1" dirty="0">
                <a:solidFill>
                  <a:srgbClr val="9900CC"/>
                </a:solidFill>
                <a:latin typeface="Arial"/>
              </a:rPr>
              <a:t>, R3B, ILIMA, Super-FRS EC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2F2BDC-AC2D-8842-B3AA-009F18007603}"/>
              </a:ext>
            </a:extLst>
          </p:cNvPr>
          <p:cNvSpPr txBox="1"/>
          <p:nvPr/>
        </p:nvSpPr>
        <p:spPr>
          <a:xfrm>
            <a:off x="6656345" y="3053333"/>
            <a:ext cx="53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dirty="0">
                <a:solidFill>
                  <a:srgbClr val="336699"/>
                </a:solidFill>
                <a:latin typeface="Arial"/>
              </a:rPr>
              <a:t>Secured funding and expression of interest in funding </a:t>
            </a:r>
            <a:r>
              <a:rPr lang="en-US" b="1" dirty="0">
                <a:solidFill>
                  <a:srgbClr val="FF9933"/>
                </a:solidFill>
                <a:latin typeface="Arial"/>
              </a:rPr>
              <a:t>from 22 countries (incl. Russia)</a:t>
            </a:r>
          </a:p>
          <a:p>
            <a:pPr defTabSz="609585"/>
            <a:r>
              <a:rPr lang="en-US" dirty="0">
                <a:solidFill>
                  <a:srgbClr val="FF9933"/>
                </a:solidFill>
                <a:latin typeface="Arial"/>
              </a:rPr>
              <a:t>(incl. 10 FAIR partner countries)</a:t>
            </a:r>
          </a:p>
        </p:txBody>
      </p:sp>
      <p:sp>
        <p:nvSpPr>
          <p:cNvPr id="21" name="TextBox 1">
            <a:extLst>
              <a:ext uri="{FF2B5EF4-FFF2-40B4-BE49-F238E27FC236}">
                <a16:creationId xmlns:a16="http://schemas.microsoft.com/office/drawing/2014/main" id="{54DB04AD-A104-BC40-B616-31FED137BA22}"/>
              </a:ext>
            </a:extLst>
          </p:cNvPr>
          <p:cNvSpPr txBox="1"/>
          <p:nvPr/>
        </p:nvSpPr>
        <p:spPr>
          <a:xfrm>
            <a:off x="6620688" y="1842094"/>
            <a:ext cx="5571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b="1" dirty="0">
                <a:solidFill>
                  <a:prstClr val="black"/>
                </a:solidFill>
                <a:latin typeface="Arial"/>
              </a:rPr>
              <a:t>&gt; 1000 listed “interested” scientists</a:t>
            </a:r>
          </a:p>
          <a:p>
            <a:pPr defTabSz="609585"/>
            <a:r>
              <a:rPr lang="en-US" b="1" dirty="0">
                <a:solidFill>
                  <a:srgbClr val="336699"/>
                </a:solidFill>
                <a:latin typeface="Arial"/>
              </a:rPr>
              <a:t>&gt;   640 registered members (incl. students, etc.)</a:t>
            </a:r>
          </a:p>
          <a:p>
            <a:pPr defTabSz="609585"/>
            <a:r>
              <a:rPr lang="en-US" b="1" dirty="0">
                <a:solidFill>
                  <a:srgbClr val="9900CC"/>
                </a:solidFill>
                <a:latin typeface="Arial"/>
              </a:rPr>
              <a:t>~   428 senior members (PhD holders w/o Russia)</a:t>
            </a:r>
          </a:p>
          <a:p>
            <a:pPr defTabSz="609585"/>
            <a:r>
              <a:rPr lang="en-US" b="1" dirty="0">
                <a:solidFill>
                  <a:srgbClr val="009900"/>
                </a:solidFill>
                <a:latin typeface="Arial"/>
              </a:rPr>
              <a:t>&gt;   140 institutes from 35 countries (w/o Russia)</a:t>
            </a:r>
          </a:p>
        </p:txBody>
      </p:sp>
      <p:graphicFrame>
        <p:nvGraphicFramePr>
          <p:cNvPr id="14" name="Diagramm 13"/>
          <p:cNvGraphicFramePr>
            <a:graphicFrameLocks/>
          </p:cNvGraphicFramePr>
          <p:nvPr/>
        </p:nvGraphicFramePr>
        <p:xfrm>
          <a:off x="46804" y="1809946"/>
          <a:ext cx="6432839" cy="4777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387089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NUSTAR </a:t>
            </a:r>
            <a:r>
              <a:rPr lang="de-DE" sz="2400" dirty="0" err="1"/>
              <a:t>Collaboration</a:t>
            </a:r>
            <a:r>
              <a:rPr lang="de-DE" sz="2400" dirty="0"/>
              <a:t> </a:t>
            </a:r>
            <a:r>
              <a:rPr lang="de-DE" sz="2400" dirty="0" err="1"/>
              <a:t>senior</a:t>
            </a:r>
            <a:r>
              <a:rPr lang="de-DE" sz="2400" dirty="0"/>
              <a:t> </a:t>
            </a:r>
            <a:r>
              <a:rPr lang="de-DE" sz="2400" dirty="0" err="1"/>
              <a:t>members</a:t>
            </a:r>
            <a:endParaRPr lang="de-DE" sz="2400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17</a:t>
            </a:fld>
            <a:endParaRPr lang="de-DE"/>
          </a:p>
        </p:txBody>
      </p:sp>
      <p:sp>
        <p:nvSpPr>
          <p:cNvPr id="2" name="Ellipse 1"/>
          <p:cNvSpPr/>
          <p:nvPr/>
        </p:nvSpPr>
        <p:spPr>
          <a:xfrm>
            <a:off x="9936655" y="4859867"/>
            <a:ext cx="626533" cy="635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6035876" y="5137649"/>
            <a:ext cx="3810857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b="1" dirty="0"/>
              <a:t>Indian </a:t>
            </a:r>
            <a:r>
              <a:rPr lang="de-DE" b="1" dirty="0" err="1"/>
              <a:t>partner</a:t>
            </a:r>
            <a:r>
              <a:rPr lang="de-DE" b="1" dirty="0"/>
              <a:t> </a:t>
            </a:r>
            <a:r>
              <a:rPr lang="de-DE" b="1" dirty="0" err="1"/>
              <a:t>institutes</a:t>
            </a:r>
            <a:r>
              <a:rPr lang="de-DE" b="1" dirty="0"/>
              <a:t>:</a:t>
            </a:r>
          </a:p>
          <a:p>
            <a:r>
              <a:rPr lang="de-DE" dirty="0"/>
              <a:t>BARC Mumbai, IIT (ISM) </a:t>
            </a:r>
            <a:r>
              <a:rPr lang="de-DE" dirty="0" err="1"/>
              <a:t>Dhanbad</a:t>
            </a:r>
            <a:r>
              <a:rPr lang="de-DE" dirty="0"/>
              <a:t>, IIT </a:t>
            </a:r>
            <a:r>
              <a:rPr lang="de-DE" dirty="0" err="1"/>
              <a:t>Roorkee</a:t>
            </a:r>
            <a:r>
              <a:rPr lang="de-DE" dirty="0"/>
              <a:t>, IIT </a:t>
            </a:r>
            <a:r>
              <a:rPr lang="de-DE" dirty="0" err="1"/>
              <a:t>Ropar</a:t>
            </a:r>
            <a:r>
              <a:rPr lang="de-DE" dirty="0"/>
              <a:t>, IUAC Delhi, PU Chandigarh, TIFR Mumbai, Univ. Delhi, VECC </a:t>
            </a:r>
            <a:r>
              <a:rPr lang="de-DE" dirty="0" err="1"/>
              <a:t>Kolkata</a:t>
            </a:r>
            <a:endParaRPr lang="de-DE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2756ED8-7636-B5DF-8CE7-3F0E9C0257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6655" y="5626159"/>
            <a:ext cx="1265734" cy="843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959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NUSTAR </a:t>
            </a:r>
            <a:r>
              <a:rPr lang="de-DE" sz="2400" dirty="0" err="1"/>
              <a:t>Collaboration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18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932" y="1312450"/>
            <a:ext cx="10710333" cy="5125164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168043" y="6068282"/>
            <a:ext cx="3480376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>
                <a:solidFill>
                  <a:schemeClr val="bg1"/>
                </a:solidFill>
              </a:rPr>
              <a:t>NUSTAR Annual Meeting 2025</a:t>
            </a:r>
          </a:p>
        </p:txBody>
      </p:sp>
    </p:spTree>
    <p:extLst>
      <p:ext uri="{BB962C8B-B14F-4D97-AF65-F5344CB8AC3E}">
        <p14:creationId xmlns:p14="http://schemas.microsoft.com/office/powerpoint/2010/main" val="3629570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NUSTAR </a:t>
            </a:r>
            <a:r>
              <a:rPr lang="de-DE" sz="2400" dirty="0" err="1"/>
              <a:t>management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19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299C085-399E-2E27-033F-5EB2144571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767" y="1673135"/>
            <a:ext cx="1388572" cy="1620000"/>
          </a:xfrm>
          <a:prstGeom prst="rect">
            <a:avLst/>
          </a:prstGeom>
        </p:spPr>
      </p:pic>
      <p:pic>
        <p:nvPicPr>
          <p:cNvPr id="7" name="Picture 2" descr="https://www.gsi.de/fileadmin/FAIR/experiments/NUSTAR/People/LolaCortina_2017_edit_small.jpg">
            <a:extLst>
              <a:ext uri="{FF2B5EF4-FFF2-40B4-BE49-F238E27FC236}">
                <a16:creationId xmlns:a16="http://schemas.microsoft.com/office/drawing/2014/main" id="{6D2386B2-CE1F-6509-2034-DB068DDC8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7580" y="1673135"/>
            <a:ext cx="1296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73EF9C3C-B037-9C02-288E-8AC9E3B3E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310" y="1673135"/>
            <a:ext cx="1285714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A person smiling for a picture&#10;&#10;Description automatically generated">
            <a:extLst>
              <a:ext uri="{FF2B5EF4-FFF2-40B4-BE49-F238E27FC236}">
                <a16:creationId xmlns:a16="http://schemas.microsoft.com/office/drawing/2014/main" id="{4411F6D1-3900-5D57-DF14-DA12E6E27C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0062" y="1673135"/>
            <a:ext cx="1559433" cy="1620000"/>
          </a:xfrm>
          <a:prstGeom prst="rect">
            <a:avLst/>
          </a:prstGeom>
        </p:spPr>
      </p:pic>
      <p:pic>
        <p:nvPicPr>
          <p:cNvPr id="10" name="Picture 2" descr="Timo Dickel">
            <a:extLst>
              <a:ext uri="{FF2B5EF4-FFF2-40B4-BE49-F238E27FC236}">
                <a16:creationId xmlns:a16="http://schemas.microsoft.com/office/drawing/2014/main" id="{00258411-DFC8-7981-3AA3-12396BFB1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6821" y="1673135"/>
            <a:ext cx="162000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9468157" y="3293135"/>
            <a:ext cx="1851790" cy="92333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dirty="0"/>
              <a:t>Zsolt </a:t>
            </a:r>
            <a:r>
              <a:rPr lang="de-DE" dirty="0" err="1"/>
              <a:t>Podolyak</a:t>
            </a:r>
            <a:endParaRPr lang="de-DE" dirty="0"/>
          </a:p>
          <a:p>
            <a:pPr algn="ctr"/>
            <a:r>
              <a:rPr lang="de-DE" dirty="0"/>
              <a:t>(Univ. Surrey,</a:t>
            </a:r>
          </a:p>
          <a:p>
            <a:pPr algn="ctr"/>
            <a:r>
              <a:rPr lang="de-DE" b="1" dirty="0" err="1">
                <a:solidFill>
                  <a:schemeClr val="accent1"/>
                </a:solidFill>
              </a:rPr>
              <a:t>Spokesperson</a:t>
            </a:r>
            <a:r>
              <a:rPr lang="de-DE" dirty="0"/>
              <a:t>)</a:t>
            </a:r>
          </a:p>
        </p:txBody>
      </p:sp>
      <p:pic>
        <p:nvPicPr>
          <p:cNvPr id="10242" name="Picture 2" descr="https://fair-center.eu/fileadmin/_processed_/5/e/csm_helena_albers_small_c122f7619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07" y="4598533"/>
            <a:ext cx="1218044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fair-center.eu/fileadmin/_processed_/1/a/csm_AHerlert_small_e1779a8407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1086" y="4598533"/>
            <a:ext cx="1588233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2744922" y="3277956"/>
            <a:ext cx="1890261" cy="120032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dirty="0"/>
              <a:t>Michael Block</a:t>
            </a:r>
          </a:p>
          <a:p>
            <a:pPr algn="ctr"/>
            <a:r>
              <a:rPr lang="de-DE" dirty="0"/>
              <a:t>(GSI/HIM/Mainz,</a:t>
            </a:r>
          </a:p>
          <a:p>
            <a:pPr algn="ctr"/>
            <a:r>
              <a:rPr lang="de-DE" b="1" dirty="0" err="1">
                <a:solidFill>
                  <a:schemeClr val="accent1"/>
                </a:solidFill>
              </a:rPr>
              <a:t>Deputy</a:t>
            </a:r>
            <a:endParaRPr lang="de-DE" b="1" dirty="0">
              <a:solidFill>
                <a:schemeClr val="accent1"/>
              </a:solidFill>
            </a:endParaRPr>
          </a:p>
          <a:p>
            <a:pPr algn="ctr"/>
            <a:r>
              <a:rPr lang="de-DE" b="1" dirty="0" err="1">
                <a:solidFill>
                  <a:schemeClr val="accent1"/>
                </a:solidFill>
              </a:rPr>
              <a:t>Spokesperson</a:t>
            </a:r>
            <a:r>
              <a:rPr lang="de-DE" dirty="0"/>
              <a:t>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566353" y="1219637"/>
            <a:ext cx="7039106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b="1" dirty="0"/>
              <a:t>Board </a:t>
            </a:r>
            <a:r>
              <a:rPr lang="de-DE" sz="2000" b="1" dirty="0" err="1"/>
              <a:t>of</a:t>
            </a:r>
            <a:r>
              <a:rPr lang="de-DE" sz="2000" b="1" dirty="0"/>
              <a:t> </a:t>
            </a:r>
            <a:r>
              <a:rPr lang="de-DE" sz="2000" b="1" dirty="0" err="1"/>
              <a:t>Representatives</a:t>
            </a:r>
            <a:r>
              <a:rPr lang="de-DE" sz="2000" b="1" dirty="0"/>
              <a:t> </a:t>
            </a:r>
            <a:r>
              <a:rPr lang="de-DE" sz="2000" dirty="0"/>
              <a:t>(</a:t>
            </a:r>
            <a:r>
              <a:rPr lang="de-DE" sz="2000" dirty="0" err="1"/>
              <a:t>elected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dirty="0" err="1"/>
              <a:t>Collaboration</a:t>
            </a:r>
            <a:r>
              <a:rPr lang="de-DE" sz="2000" dirty="0"/>
              <a:t> Board)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427800" y="5205942"/>
            <a:ext cx="1505540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b="1" dirty="0">
                <a:solidFill>
                  <a:schemeClr val="accent1"/>
                </a:solidFill>
              </a:rPr>
              <a:t>Technical</a:t>
            </a:r>
          </a:p>
          <a:p>
            <a:pPr algn="ctr"/>
            <a:r>
              <a:rPr lang="de-DE" b="1" dirty="0" err="1">
                <a:solidFill>
                  <a:schemeClr val="accent1"/>
                </a:solidFill>
              </a:rPr>
              <a:t>Coordinator</a:t>
            </a:r>
            <a:endParaRPr lang="de-DE" b="1" dirty="0">
              <a:solidFill>
                <a:schemeClr val="accent1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998381" y="5205942"/>
            <a:ext cx="1505540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b="1" dirty="0" err="1">
                <a:solidFill>
                  <a:schemeClr val="accent1"/>
                </a:solidFill>
              </a:rPr>
              <a:t>Resource</a:t>
            </a:r>
            <a:endParaRPr lang="de-DE" b="1" dirty="0">
              <a:solidFill>
                <a:schemeClr val="accent1"/>
              </a:solidFill>
            </a:endParaRPr>
          </a:p>
          <a:p>
            <a:pPr algn="ctr"/>
            <a:r>
              <a:rPr lang="de-DE" b="1" dirty="0" err="1">
                <a:solidFill>
                  <a:schemeClr val="accent1"/>
                </a:solidFill>
              </a:rPr>
              <a:t>Coordinator</a:t>
            </a:r>
            <a:endParaRPr lang="de-DE" b="1" dirty="0">
              <a:solidFill>
                <a:schemeClr val="accent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198506" y="6244006"/>
            <a:ext cx="2813719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Helena Albers (GSI/FAIR)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649081" y="6244006"/>
            <a:ext cx="317272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Alexander Herlert (GSI/FAIR)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7346055" y="3293135"/>
            <a:ext cx="1381532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dirty="0"/>
              <a:t>Timo </a:t>
            </a:r>
            <a:r>
              <a:rPr lang="de-DE" dirty="0" err="1"/>
              <a:t>Dickel</a:t>
            </a:r>
            <a:endParaRPr lang="de-DE" dirty="0"/>
          </a:p>
          <a:p>
            <a:pPr algn="ctr"/>
            <a:r>
              <a:rPr lang="de-DE" dirty="0"/>
              <a:t>(GSI)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49702" y="3277956"/>
            <a:ext cx="2069797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dirty="0"/>
              <a:t>Giovanna </a:t>
            </a:r>
            <a:r>
              <a:rPr lang="de-DE" dirty="0" err="1"/>
              <a:t>Benzoni</a:t>
            </a:r>
            <a:endParaRPr lang="de-DE" dirty="0"/>
          </a:p>
          <a:p>
            <a:pPr algn="ctr"/>
            <a:r>
              <a:rPr lang="de-DE" dirty="0"/>
              <a:t>(INFN Milano)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4952365" y="3293135"/>
            <a:ext cx="1706429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de-DE" dirty="0"/>
              <a:t>Lola Cortina</a:t>
            </a:r>
          </a:p>
          <a:p>
            <a:pPr algn="ctr"/>
            <a:r>
              <a:rPr lang="de-DE" dirty="0"/>
              <a:t>(IFIC Valencia)</a:t>
            </a:r>
          </a:p>
        </p:txBody>
      </p:sp>
    </p:spTree>
    <p:extLst>
      <p:ext uri="{BB962C8B-B14F-4D97-AF65-F5344CB8AC3E}">
        <p14:creationId xmlns:p14="http://schemas.microsoft.com/office/powerpoint/2010/main" val="863666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3042" name="Group 2"/>
          <p:cNvGrpSpPr>
            <a:grpSpLocks/>
          </p:cNvGrpSpPr>
          <p:nvPr/>
        </p:nvGrpSpPr>
        <p:grpSpPr bwMode="auto">
          <a:xfrm>
            <a:off x="1352029" y="820738"/>
            <a:ext cx="4764860" cy="6037262"/>
            <a:chOff x="-557" y="514"/>
            <a:chExt cx="2945" cy="3803"/>
          </a:xfrm>
        </p:grpSpPr>
        <p:grpSp>
          <p:nvGrpSpPr>
            <p:cNvPr id="8214" name="Group 3"/>
            <p:cNvGrpSpPr>
              <a:grpSpLocks/>
            </p:cNvGrpSpPr>
            <p:nvPr/>
          </p:nvGrpSpPr>
          <p:grpSpPr bwMode="auto">
            <a:xfrm>
              <a:off x="-557" y="514"/>
              <a:ext cx="2945" cy="3803"/>
              <a:chOff x="244" y="514"/>
              <a:chExt cx="2945" cy="3803"/>
            </a:xfrm>
          </p:grpSpPr>
          <p:pic>
            <p:nvPicPr>
              <p:cNvPr id="8216" name="Picture 4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2" y="514"/>
                <a:ext cx="2677" cy="38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17" name="Text Box 5"/>
              <p:cNvSpPr txBox="1">
                <a:spLocks noChangeArrowheads="1"/>
              </p:cNvSpPr>
              <p:nvPr/>
            </p:nvSpPr>
            <p:spPr bwMode="auto">
              <a:xfrm rot="16200000">
                <a:off x="1081" y="2298"/>
                <a:ext cx="399" cy="2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de-DE" altLang="de-DE" dirty="0"/>
                  <a:t>Time</a:t>
                </a:r>
              </a:p>
            </p:txBody>
          </p:sp>
          <p:sp>
            <p:nvSpPr>
              <p:cNvPr id="8218" name="Text Box 6"/>
              <p:cNvSpPr txBox="1">
                <a:spLocks noChangeArrowheads="1"/>
              </p:cNvSpPr>
              <p:nvPr/>
            </p:nvSpPr>
            <p:spPr bwMode="auto">
              <a:xfrm rot="16200000">
                <a:off x="2323" y="2215"/>
                <a:ext cx="842" cy="2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de-DE" altLang="de-DE" dirty="0" err="1"/>
                  <a:t>Temperature</a:t>
                </a:r>
                <a:endParaRPr lang="de-DE" altLang="de-DE" dirty="0"/>
              </a:p>
            </p:txBody>
          </p:sp>
          <p:sp>
            <p:nvSpPr>
              <p:cNvPr id="8219" name="Text Box 7"/>
              <p:cNvSpPr txBox="1">
                <a:spLocks noChangeArrowheads="1"/>
              </p:cNvSpPr>
              <p:nvPr/>
            </p:nvSpPr>
            <p:spPr bwMode="auto">
              <a:xfrm>
                <a:off x="244" y="1327"/>
                <a:ext cx="749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de-DE" altLang="de-DE" sz="1200" dirty="0"/>
                  <a:t>15 </a:t>
                </a:r>
                <a:r>
                  <a:rPr lang="de-DE" altLang="de-DE" sz="1200" dirty="0" err="1"/>
                  <a:t>billion</a:t>
                </a:r>
                <a:r>
                  <a:rPr lang="de-DE" altLang="de-DE" sz="1200" dirty="0"/>
                  <a:t> </a:t>
                </a:r>
                <a:r>
                  <a:rPr lang="de-DE" altLang="de-DE" sz="1200" dirty="0" err="1"/>
                  <a:t>years</a:t>
                </a:r>
                <a:endParaRPr lang="de-DE" altLang="de-DE" sz="1200" dirty="0"/>
              </a:p>
            </p:txBody>
          </p:sp>
          <p:sp>
            <p:nvSpPr>
              <p:cNvPr id="8220" name="Text Box 8"/>
              <p:cNvSpPr txBox="1">
                <a:spLocks noChangeArrowheads="1"/>
              </p:cNvSpPr>
              <p:nvPr/>
            </p:nvSpPr>
            <p:spPr bwMode="auto">
              <a:xfrm>
                <a:off x="341" y="1726"/>
                <a:ext cx="717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de-DE" altLang="de-DE" sz="1200" dirty="0"/>
                  <a:t>1 </a:t>
                </a:r>
                <a:r>
                  <a:rPr lang="de-DE" altLang="de-DE" sz="1200" dirty="0" err="1"/>
                  <a:t>billion</a:t>
                </a:r>
                <a:r>
                  <a:rPr lang="de-DE" altLang="de-DE" sz="1200" dirty="0"/>
                  <a:t> </a:t>
                </a:r>
                <a:r>
                  <a:rPr lang="de-DE" altLang="de-DE" sz="1200" dirty="0" err="1"/>
                  <a:t>years</a:t>
                </a:r>
                <a:endParaRPr lang="de-DE" altLang="de-DE" sz="1200" dirty="0"/>
              </a:p>
            </p:txBody>
          </p:sp>
          <p:sp>
            <p:nvSpPr>
              <p:cNvPr id="8221" name="Text Box 9"/>
              <p:cNvSpPr txBox="1">
                <a:spLocks noChangeArrowheads="1"/>
              </p:cNvSpPr>
              <p:nvPr/>
            </p:nvSpPr>
            <p:spPr bwMode="auto">
              <a:xfrm>
                <a:off x="422" y="2117"/>
                <a:ext cx="717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de-DE" altLang="de-DE" sz="1200" dirty="0"/>
                  <a:t>300.000 </a:t>
                </a:r>
                <a:r>
                  <a:rPr lang="de-DE" altLang="de-DE" sz="1200" dirty="0" err="1"/>
                  <a:t>years</a:t>
                </a:r>
                <a:endParaRPr lang="de-DE" altLang="de-DE" sz="1200" dirty="0"/>
              </a:p>
            </p:txBody>
          </p:sp>
          <p:sp>
            <p:nvSpPr>
              <p:cNvPr id="8222" name="Text Box 10"/>
              <p:cNvSpPr txBox="1">
                <a:spLocks noChangeArrowheads="1"/>
              </p:cNvSpPr>
              <p:nvPr/>
            </p:nvSpPr>
            <p:spPr bwMode="auto">
              <a:xfrm>
                <a:off x="602" y="2508"/>
                <a:ext cx="526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de-DE" altLang="de-DE" sz="1200" dirty="0"/>
                  <a:t>3 </a:t>
                </a:r>
                <a:r>
                  <a:rPr lang="de-DE" altLang="de-DE" sz="1200" dirty="0" err="1"/>
                  <a:t>minutes</a:t>
                </a:r>
                <a:endParaRPr lang="de-DE" altLang="de-DE" sz="1200" dirty="0"/>
              </a:p>
            </p:txBody>
          </p:sp>
          <p:sp>
            <p:nvSpPr>
              <p:cNvPr id="8223" name="Text Box 11"/>
              <p:cNvSpPr txBox="1">
                <a:spLocks noChangeArrowheads="1"/>
              </p:cNvSpPr>
              <p:nvPr/>
            </p:nvSpPr>
            <p:spPr bwMode="auto">
              <a:xfrm>
                <a:off x="317" y="2892"/>
                <a:ext cx="788" cy="1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r"/>
                <a:r>
                  <a:rPr lang="de-DE" altLang="de-DE" sz="1200" dirty="0"/>
                  <a:t>1/1000 </a:t>
                </a:r>
                <a:r>
                  <a:rPr lang="de-DE" altLang="de-DE" sz="1200" dirty="0" err="1"/>
                  <a:t>seconds</a:t>
                </a:r>
                <a:endParaRPr lang="de-DE" altLang="de-DE" sz="1200" dirty="0"/>
              </a:p>
            </p:txBody>
          </p:sp>
          <p:grpSp>
            <p:nvGrpSpPr>
              <p:cNvPr id="8229" name="Group 17"/>
              <p:cNvGrpSpPr>
                <a:grpSpLocks/>
              </p:cNvGrpSpPr>
              <p:nvPr/>
            </p:nvGrpSpPr>
            <p:grpSpPr bwMode="auto">
              <a:xfrm>
                <a:off x="1332" y="3625"/>
                <a:ext cx="1358" cy="0"/>
                <a:chOff x="1300" y="3625"/>
                <a:chExt cx="1358" cy="0"/>
              </a:xfrm>
            </p:grpSpPr>
            <p:sp>
              <p:nvSpPr>
                <p:cNvPr id="8231" name="Line 18"/>
                <p:cNvSpPr>
                  <a:spLocks noChangeShapeType="1"/>
                </p:cNvSpPr>
                <p:nvPr/>
              </p:nvSpPr>
              <p:spPr bwMode="auto">
                <a:xfrm>
                  <a:off x="1300" y="3625"/>
                  <a:ext cx="450" cy="0"/>
                </a:xfrm>
                <a:prstGeom prst="line">
                  <a:avLst/>
                </a:prstGeom>
                <a:noFill/>
                <a:ln w="9525">
                  <a:solidFill>
                    <a:srgbClr val="515151"/>
                  </a:solidFill>
                  <a:round/>
                  <a:headEnd type="triangle" w="med" len="med"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8232" name="Line 19"/>
                <p:cNvSpPr>
                  <a:spLocks noChangeShapeType="1"/>
                </p:cNvSpPr>
                <p:nvPr/>
              </p:nvSpPr>
              <p:spPr bwMode="auto">
                <a:xfrm>
                  <a:off x="1758" y="3625"/>
                  <a:ext cx="472" cy="0"/>
                </a:xfrm>
                <a:prstGeom prst="line">
                  <a:avLst/>
                </a:prstGeom>
                <a:noFill/>
                <a:ln w="9525" cap="rnd">
                  <a:solidFill>
                    <a:srgbClr val="51515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8233" name="Line 20"/>
                <p:cNvSpPr>
                  <a:spLocks noChangeShapeType="1"/>
                </p:cNvSpPr>
                <p:nvPr/>
              </p:nvSpPr>
              <p:spPr bwMode="auto">
                <a:xfrm>
                  <a:off x="2245" y="3625"/>
                  <a:ext cx="413" cy="0"/>
                </a:xfrm>
                <a:prstGeom prst="line">
                  <a:avLst/>
                </a:prstGeom>
                <a:noFill/>
                <a:ln w="9525">
                  <a:solidFill>
                    <a:srgbClr val="51515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8230" name="Text Box 21"/>
              <p:cNvSpPr txBox="1">
                <a:spLocks noChangeArrowheads="1"/>
              </p:cNvSpPr>
              <p:nvPr/>
            </p:nvSpPr>
            <p:spPr bwMode="auto">
              <a:xfrm>
                <a:off x="982" y="3616"/>
                <a:ext cx="632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altLang="de-DE" sz="1400" dirty="0"/>
                  <a:t>Expansion</a:t>
                </a:r>
                <a:endParaRPr lang="en-US" altLang="de-DE" dirty="0"/>
              </a:p>
            </p:txBody>
          </p:sp>
        </p:grpSp>
        <p:sp>
          <p:nvSpPr>
            <p:cNvPr id="8215" name="Line 22"/>
            <p:cNvSpPr>
              <a:spLocks noChangeShapeType="1"/>
            </p:cNvSpPr>
            <p:nvPr/>
          </p:nvSpPr>
          <p:spPr bwMode="auto">
            <a:xfrm>
              <a:off x="1876" y="3625"/>
              <a:ext cx="68" cy="0"/>
            </a:xfrm>
            <a:prstGeom prst="line">
              <a:avLst/>
            </a:prstGeom>
            <a:noFill/>
            <a:ln w="9525">
              <a:solidFill>
                <a:srgbClr val="51515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343064" name="Group 24"/>
          <p:cNvGrpSpPr>
            <a:grpSpLocks/>
          </p:cNvGrpSpPr>
          <p:nvPr/>
        </p:nvGrpSpPr>
        <p:grpSpPr bwMode="auto">
          <a:xfrm>
            <a:off x="5245101" y="4252913"/>
            <a:ext cx="4822825" cy="336550"/>
            <a:chOff x="2344" y="2679"/>
            <a:chExt cx="3038" cy="212"/>
          </a:xfrm>
        </p:grpSpPr>
        <p:sp>
          <p:nvSpPr>
            <p:cNvPr id="8212" name="Text Box 25"/>
            <p:cNvSpPr txBox="1">
              <a:spLocks noChangeArrowheads="1"/>
            </p:cNvSpPr>
            <p:nvPr/>
          </p:nvSpPr>
          <p:spPr bwMode="auto">
            <a:xfrm>
              <a:off x="3936" y="2679"/>
              <a:ext cx="144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dirty="0"/>
                <a:t>Protons / </a:t>
              </a:r>
              <a:r>
                <a:rPr lang="de-DE" altLang="de-DE" dirty="0" err="1"/>
                <a:t>neutrons</a:t>
              </a:r>
              <a:endParaRPr lang="de-DE" altLang="de-DE" dirty="0"/>
            </a:p>
          </p:txBody>
        </p:sp>
        <p:sp>
          <p:nvSpPr>
            <p:cNvPr id="8213" name="AutoShape 26"/>
            <p:cNvSpPr>
              <a:spLocks noChangeArrowheads="1"/>
            </p:cNvSpPr>
            <p:nvPr/>
          </p:nvSpPr>
          <p:spPr bwMode="auto">
            <a:xfrm>
              <a:off x="2344" y="2760"/>
              <a:ext cx="1560" cy="78"/>
            </a:xfrm>
            <a:prstGeom prst="leftArrow">
              <a:avLst>
                <a:gd name="adj1" fmla="val 50000"/>
                <a:gd name="adj2" fmla="val 500000"/>
              </a:avLst>
            </a:prstGeom>
            <a:solidFill>
              <a:srgbClr val="FF66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grpSp>
        <p:nvGrpSpPr>
          <p:cNvPr id="343067" name="Group 27"/>
          <p:cNvGrpSpPr>
            <a:grpSpLocks/>
          </p:cNvGrpSpPr>
          <p:nvPr/>
        </p:nvGrpSpPr>
        <p:grpSpPr bwMode="auto">
          <a:xfrm>
            <a:off x="5026025" y="4895850"/>
            <a:ext cx="4927600" cy="336550"/>
            <a:chOff x="2206" y="3084"/>
            <a:chExt cx="3104" cy="212"/>
          </a:xfrm>
        </p:grpSpPr>
        <p:sp>
          <p:nvSpPr>
            <p:cNvPr id="8210" name="Text Box 28"/>
            <p:cNvSpPr txBox="1">
              <a:spLocks noChangeArrowheads="1"/>
            </p:cNvSpPr>
            <p:nvPr/>
          </p:nvSpPr>
          <p:spPr bwMode="auto">
            <a:xfrm>
              <a:off x="3936" y="3084"/>
              <a:ext cx="1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dirty="0"/>
                <a:t>Quarks / </a:t>
              </a:r>
              <a:r>
                <a:rPr lang="de-DE" altLang="de-DE" dirty="0" err="1"/>
                <a:t>elektrons</a:t>
              </a:r>
              <a:endParaRPr lang="de-DE" altLang="de-DE" dirty="0"/>
            </a:p>
          </p:txBody>
        </p:sp>
        <p:sp>
          <p:nvSpPr>
            <p:cNvPr id="8211" name="AutoShape 29"/>
            <p:cNvSpPr>
              <a:spLocks noChangeArrowheads="1"/>
            </p:cNvSpPr>
            <p:nvPr/>
          </p:nvSpPr>
          <p:spPr bwMode="auto">
            <a:xfrm>
              <a:off x="2206" y="3172"/>
              <a:ext cx="1698" cy="78"/>
            </a:xfrm>
            <a:prstGeom prst="leftArrow">
              <a:avLst>
                <a:gd name="adj1" fmla="val 50000"/>
                <a:gd name="adj2" fmla="val 544231"/>
              </a:avLst>
            </a:prstGeom>
            <a:solidFill>
              <a:srgbClr val="FF00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grpSp>
        <p:nvGrpSpPr>
          <p:cNvPr id="343070" name="Group 30"/>
          <p:cNvGrpSpPr>
            <a:grpSpLocks/>
          </p:cNvGrpSpPr>
          <p:nvPr/>
        </p:nvGrpSpPr>
        <p:grpSpPr bwMode="auto">
          <a:xfrm>
            <a:off x="5397500" y="3611563"/>
            <a:ext cx="4622800" cy="336550"/>
            <a:chOff x="2440" y="2275"/>
            <a:chExt cx="2912" cy="212"/>
          </a:xfrm>
        </p:grpSpPr>
        <p:sp>
          <p:nvSpPr>
            <p:cNvPr id="8208" name="Text Box 31"/>
            <p:cNvSpPr txBox="1">
              <a:spLocks noChangeArrowheads="1"/>
            </p:cNvSpPr>
            <p:nvPr/>
          </p:nvSpPr>
          <p:spPr bwMode="auto">
            <a:xfrm>
              <a:off x="3936" y="2275"/>
              <a:ext cx="1416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dirty="0"/>
                <a:t>light </a:t>
              </a:r>
              <a:r>
                <a:rPr lang="de-DE" altLang="de-DE" dirty="0" err="1"/>
                <a:t>nuclei</a:t>
              </a:r>
              <a:endParaRPr lang="de-DE" altLang="de-DE" dirty="0"/>
            </a:p>
          </p:txBody>
        </p:sp>
        <p:sp>
          <p:nvSpPr>
            <p:cNvPr id="8209" name="AutoShape 32"/>
            <p:cNvSpPr>
              <a:spLocks noChangeArrowheads="1"/>
            </p:cNvSpPr>
            <p:nvPr/>
          </p:nvSpPr>
          <p:spPr bwMode="auto">
            <a:xfrm>
              <a:off x="2440" y="2343"/>
              <a:ext cx="1464" cy="84"/>
            </a:xfrm>
            <a:prstGeom prst="leftArrow">
              <a:avLst>
                <a:gd name="adj1" fmla="val 50000"/>
                <a:gd name="adj2" fmla="val 435714"/>
              </a:avLst>
            </a:prstGeom>
            <a:solidFill>
              <a:srgbClr val="FFCC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grpSp>
        <p:nvGrpSpPr>
          <p:cNvPr id="343073" name="Group 33"/>
          <p:cNvGrpSpPr>
            <a:grpSpLocks/>
          </p:cNvGrpSpPr>
          <p:nvPr/>
        </p:nvGrpSpPr>
        <p:grpSpPr bwMode="auto">
          <a:xfrm>
            <a:off x="5597525" y="2970220"/>
            <a:ext cx="4679950" cy="584201"/>
            <a:chOff x="2566" y="1871"/>
            <a:chExt cx="2948" cy="368"/>
          </a:xfrm>
        </p:grpSpPr>
        <p:sp>
          <p:nvSpPr>
            <p:cNvPr id="8206" name="Text Box 34"/>
            <p:cNvSpPr txBox="1">
              <a:spLocks noChangeArrowheads="1"/>
            </p:cNvSpPr>
            <p:nvPr/>
          </p:nvSpPr>
          <p:spPr bwMode="auto">
            <a:xfrm>
              <a:off x="3936" y="1871"/>
              <a:ext cx="157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dirty="0"/>
                <a:t>Light </a:t>
              </a:r>
              <a:r>
                <a:rPr lang="de-DE" altLang="de-DE" dirty="0" err="1"/>
                <a:t>atoms</a:t>
              </a:r>
              <a:r>
                <a:rPr lang="de-DE" altLang="de-DE" dirty="0"/>
                <a:t> </a:t>
              </a:r>
              <a:r>
                <a:rPr lang="de-DE" altLang="de-DE" dirty="0" err="1"/>
                <a:t>and</a:t>
              </a:r>
              <a:r>
                <a:rPr lang="de-DE" altLang="de-DE" dirty="0"/>
                <a:t> </a:t>
              </a:r>
              <a:r>
                <a:rPr lang="de-DE" altLang="de-DE" dirty="0" err="1"/>
                <a:t>elements</a:t>
              </a:r>
              <a:endParaRPr lang="de-DE" altLang="de-DE" dirty="0"/>
            </a:p>
          </p:txBody>
        </p:sp>
        <p:sp>
          <p:nvSpPr>
            <p:cNvPr id="8207" name="AutoShape 35"/>
            <p:cNvSpPr>
              <a:spLocks noChangeArrowheads="1"/>
            </p:cNvSpPr>
            <p:nvPr/>
          </p:nvSpPr>
          <p:spPr bwMode="auto">
            <a:xfrm>
              <a:off x="2566" y="1950"/>
              <a:ext cx="1338" cy="60"/>
            </a:xfrm>
            <a:prstGeom prst="leftArrow">
              <a:avLst>
                <a:gd name="adj1" fmla="val 50000"/>
                <a:gd name="adj2" fmla="val 557500"/>
              </a:avLst>
            </a:prstGeom>
            <a:solidFill>
              <a:srgbClr val="CCFF66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grpSp>
        <p:nvGrpSpPr>
          <p:cNvPr id="343076" name="Group 36"/>
          <p:cNvGrpSpPr>
            <a:grpSpLocks/>
          </p:cNvGrpSpPr>
          <p:nvPr/>
        </p:nvGrpSpPr>
        <p:grpSpPr bwMode="auto">
          <a:xfrm>
            <a:off x="5807075" y="2328866"/>
            <a:ext cx="3975100" cy="338138"/>
            <a:chOff x="2698" y="1467"/>
            <a:chExt cx="2504" cy="213"/>
          </a:xfrm>
        </p:grpSpPr>
        <p:sp>
          <p:nvSpPr>
            <p:cNvPr id="8204" name="Text Box 37"/>
            <p:cNvSpPr txBox="1">
              <a:spLocks noChangeArrowheads="1"/>
            </p:cNvSpPr>
            <p:nvPr/>
          </p:nvSpPr>
          <p:spPr bwMode="auto">
            <a:xfrm>
              <a:off x="3936" y="1467"/>
              <a:ext cx="1266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dirty="0"/>
                <a:t>Heavy </a:t>
              </a:r>
              <a:r>
                <a:rPr lang="de-DE" altLang="de-DE" dirty="0" err="1"/>
                <a:t>elements</a:t>
              </a:r>
              <a:endParaRPr lang="de-DE" altLang="de-DE" dirty="0"/>
            </a:p>
          </p:txBody>
        </p:sp>
        <p:sp>
          <p:nvSpPr>
            <p:cNvPr id="8205" name="AutoShape 38"/>
            <p:cNvSpPr>
              <a:spLocks noChangeArrowheads="1"/>
            </p:cNvSpPr>
            <p:nvPr/>
          </p:nvSpPr>
          <p:spPr bwMode="auto">
            <a:xfrm>
              <a:off x="2698" y="1557"/>
              <a:ext cx="1206" cy="54"/>
            </a:xfrm>
            <a:prstGeom prst="leftArrow">
              <a:avLst>
                <a:gd name="adj1" fmla="val 50000"/>
                <a:gd name="adj2" fmla="val 558333"/>
              </a:avLst>
            </a:prstGeom>
            <a:solidFill>
              <a:srgbClr val="009900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grpSp>
        <p:nvGrpSpPr>
          <p:cNvPr id="343079" name="Group 39"/>
          <p:cNvGrpSpPr>
            <a:grpSpLocks/>
          </p:cNvGrpSpPr>
          <p:nvPr/>
        </p:nvGrpSpPr>
        <p:grpSpPr bwMode="auto">
          <a:xfrm>
            <a:off x="5978526" y="1647826"/>
            <a:ext cx="4156075" cy="581025"/>
            <a:chOff x="2806" y="1038"/>
            <a:chExt cx="2618" cy="366"/>
          </a:xfrm>
        </p:grpSpPr>
        <p:sp>
          <p:nvSpPr>
            <p:cNvPr id="8202" name="Text Box 40"/>
            <p:cNvSpPr txBox="1">
              <a:spLocks noChangeArrowheads="1"/>
            </p:cNvSpPr>
            <p:nvPr/>
          </p:nvSpPr>
          <p:spPr bwMode="auto">
            <a:xfrm>
              <a:off x="3936" y="1038"/>
              <a:ext cx="1488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altLang="de-DE" dirty="0" err="1"/>
                <a:t>Molecules</a:t>
              </a:r>
              <a:r>
                <a:rPr lang="de-DE" altLang="de-DE" dirty="0"/>
                <a:t> / matter / </a:t>
              </a:r>
              <a:r>
                <a:rPr lang="de-DE" altLang="de-DE" dirty="0" err="1"/>
                <a:t>cells</a:t>
              </a:r>
              <a:r>
                <a:rPr lang="de-DE" altLang="de-DE" dirty="0"/>
                <a:t> / </a:t>
              </a:r>
              <a:r>
                <a:rPr lang="de-DE" altLang="de-DE" dirty="0" err="1"/>
                <a:t>organisms</a:t>
              </a:r>
              <a:endParaRPr lang="de-DE" altLang="de-DE" dirty="0"/>
            </a:p>
          </p:txBody>
        </p:sp>
        <p:sp>
          <p:nvSpPr>
            <p:cNvPr id="8203" name="AutoShape 41"/>
            <p:cNvSpPr>
              <a:spLocks noChangeArrowheads="1"/>
            </p:cNvSpPr>
            <p:nvPr/>
          </p:nvSpPr>
          <p:spPr bwMode="auto">
            <a:xfrm>
              <a:off x="2806" y="1152"/>
              <a:ext cx="1098" cy="72"/>
            </a:xfrm>
            <a:prstGeom prst="leftArrow">
              <a:avLst>
                <a:gd name="adj1" fmla="val 50000"/>
                <a:gd name="adj2" fmla="val 381250"/>
              </a:avLst>
            </a:prstGeom>
            <a:solidFill>
              <a:srgbClr val="0066CC"/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Understanding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universe</a:t>
            </a:r>
            <a:endParaRPr lang="de-DE" sz="2400" dirty="0"/>
          </a:p>
        </p:txBody>
      </p:sp>
      <p:sp>
        <p:nvSpPr>
          <p:cNvPr id="47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11463338" y="6607175"/>
            <a:ext cx="728662" cy="250825"/>
          </a:xfrm>
        </p:spPr>
        <p:txBody>
          <a:bodyPr/>
          <a:lstStyle/>
          <a:p>
            <a:pPr>
              <a:defRPr/>
            </a:pPr>
            <a:fld id="{8318BF4F-15D2-4EE0-A03D-F50D946F862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pic>
        <p:nvPicPr>
          <p:cNvPr id="39" name="Grafik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8933" y="2154304"/>
            <a:ext cx="1251336" cy="89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124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NUSTAR </a:t>
            </a:r>
            <a:r>
              <a:rPr lang="de-DE" sz="2400" dirty="0" err="1"/>
              <a:t>project</a:t>
            </a:r>
            <a:r>
              <a:rPr lang="de-DE" sz="2400" dirty="0"/>
              <a:t> </a:t>
            </a:r>
            <a:r>
              <a:rPr lang="de-DE" sz="2400" dirty="0" err="1"/>
              <a:t>status</a:t>
            </a:r>
            <a:r>
              <a:rPr lang="de-DE" sz="2400" dirty="0"/>
              <a:t> (score </a:t>
            </a:r>
            <a:r>
              <a:rPr lang="de-DE" sz="2400" dirty="0" err="1"/>
              <a:t>card</a:t>
            </a:r>
            <a:r>
              <a:rPr lang="de-DE" sz="2400" dirty="0"/>
              <a:t>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20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808" y="1899403"/>
            <a:ext cx="8858250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040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fr-FR" sz="2400" dirty="0"/>
              <a:t>NUSTAR Construction </a:t>
            </a:r>
            <a:r>
              <a:rPr lang="fr-FR" sz="2400" dirty="0" err="1"/>
              <a:t>MoU</a:t>
            </a:r>
            <a:r>
              <a:rPr lang="fr-FR" sz="2400" dirty="0"/>
              <a:t> – final version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21</a:t>
            </a:fld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1004970" y="1262310"/>
            <a:ext cx="5040560" cy="1440118"/>
          </a:xfrm>
          <a:prstGeom prst="rect">
            <a:avLst/>
          </a:prstGeom>
        </p:spPr>
        <p:txBody>
          <a:bodyPr>
            <a:normAutofit/>
          </a:bodyPr>
          <a:lstStyle>
            <a:lvl1pPr marL="85725" indent="-85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CC"/>
              </a:buClr>
              <a:buFont typeface="Wingdings" pitchFamily="2" charset="2"/>
              <a:defRPr sz="2400">
                <a:solidFill>
                  <a:srgbClr val="00599D"/>
                </a:solidFill>
                <a:latin typeface="+mn-lt"/>
                <a:ea typeface="+mn-ea"/>
                <a:cs typeface="+mn-cs"/>
              </a:defRPr>
            </a:lvl1pPr>
            <a:lvl2pPr marL="4191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14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514350" indent="40005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</a:defRPr>
            </a:lvl3pPr>
            <a:lvl4pPr marL="714375" indent="-20638" algn="l" rtl="0" eaLnBrk="0" fontAlgn="base" hangingPunct="0">
              <a:spcBef>
                <a:spcPct val="20000"/>
              </a:spcBef>
              <a:spcAft>
                <a:spcPct val="0"/>
              </a:spcAft>
              <a:defRPr sz="1600" i="1">
                <a:solidFill>
                  <a:srgbClr val="990000"/>
                </a:solidFill>
                <a:latin typeface="+mn-lt"/>
              </a:defRPr>
            </a:lvl4pPr>
            <a:lvl5pPr marL="2143125" indent="-1247775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5pPr>
            <a:lvl6pPr marL="26003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6pPr>
            <a:lvl7pPr marL="30575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7pPr>
            <a:lvl8pPr marL="35147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8pPr>
            <a:lvl9pPr marL="39719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9pPr>
          </a:lstStyle>
          <a:p>
            <a:pPr marL="358775" lvl="1" indent="-358775"/>
            <a:r>
              <a:rPr lang="en-US" kern="0" dirty="0"/>
              <a:t>Version from July 1, 2024</a:t>
            </a:r>
          </a:p>
          <a:p>
            <a:pPr marL="719138" lvl="2" indent="-360363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rgbClr val="009900"/>
                </a:solidFill>
              </a:rPr>
              <a:t>Final version – endorsed by funding agencies at 13</a:t>
            </a:r>
            <a:r>
              <a:rPr lang="en-US" b="1" kern="0" baseline="30000" dirty="0">
                <a:solidFill>
                  <a:srgbClr val="009900"/>
                </a:solidFill>
              </a:rPr>
              <a:t>th</a:t>
            </a:r>
            <a:r>
              <a:rPr lang="en-US" b="1" kern="0" dirty="0">
                <a:solidFill>
                  <a:srgbClr val="009900"/>
                </a:solidFill>
              </a:rPr>
              <a:t> FAIR-RRB meeting </a:t>
            </a:r>
          </a:p>
          <a:p>
            <a:pPr marL="719138" lvl="2" indent="-360363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rgbClr val="00599D"/>
                </a:solidFill>
              </a:rPr>
              <a:t>Collection of signatures in progress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932" y="2805516"/>
            <a:ext cx="5886481" cy="3611406"/>
          </a:xfrm>
          <a:prstGeom prst="rect">
            <a:avLst/>
          </a:prstGeom>
          <a:ln>
            <a:noFill/>
          </a:ln>
        </p:spPr>
      </p:pic>
      <p:sp>
        <p:nvSpPr>
          <p:cNvPr id="8" name="Textfeld 7"/>
          <p:cNvSpPr txBox="1"/>
          <p:nvPr/>
        </p:nvSpPr>
        <p:spPr>
          <a:xfrm>
            <a:off x="5087438" y="6006057"/>
            <a:ext cx="1588640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 dirty="0"/>
              <a:t>Status: April 2025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5862" y="1205333"/>
            <a:ext cx="3778493" cy="537016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097237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fr-FR" sz="2400" dirty="0"/>
              <a:t>NUSTAR Construction </a:t>
            </a:r>
            <a:r>
              <a:rPr lang="fr-FR" sz="2400" dirty="0" err="1"/>
              <a:t>MoU</a:t>
            </a:r>
            <a:r>
              <a:rPr lang="fr-FR" sz="2400" dirty="0"/>
              <a:t> – final version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22</a:t>
            </a:fld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1004970" y="1262310"/>
            <a:ext cx="5040560" cy="5256212"/>
          </a:xfrm>
          <a:prstGeom prst="rect">
            <a:avLst/>
          </a:prstGeom>
        </p:spPr>
        <p:txBody>
          <a:bodyPr>
            <a:normAutofit/>
          </a:bodyPr>
          <a:lstStyle>
            <a:lvl1pPr marL="85725" indent="-85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CC"/>
              </a:buClr>
              <a:buFont typeface="Wingdings" pitchFamily="2" charset="2"/>
              <a:defRPr sz="2400">
                <a:solidFill>
                  <a:srgbClr val="00599D"/>
                </a:solidFill>
                <a:latin typeface="+mn-lt"/>
                <a:ea typeface="+mn-ea"/>
                <a:cs typeface="+mn-cs"/>
              </a:defRPr>
            </a:lvl1pPr>
            <a:lvl2pPr marL="4191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14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514350" indent="40005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</a:defRPr>
            </a:lvl3pPr>
            <a:lvl4pPr marL="714375" indent="-20638" algn="l" rtl="0" eaLnBrk="0" fontAlgn="base" hangingPunct="0">
              <a:spcBef>
                <a:spcPct val="20000"/>
              </a:spcBef>
              <a:spcAft>
                <a:spcPct val="0"/>
              </a:spcAft>
              <a:defRPr sz="1600" i="1">
                <a:solidFill>
                  <a:srgbClr val="990000"/>
                </a:solidFill>
                <a:latin typeface="+mn-lt"/>
              </a:defRPr>
            </a:lvl4pPr>
            <a:lvl5pPr marL="2143125" indent="-1247775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5pPr>
            <a:lvl6pPr marL="26003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6pPr>
            <a:lvl7pPr marL="30575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7pPr>
            <a:lvl8pPr marL="35147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8pPr>
            <a:lvl9pPr marL="39719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9pPr>
          </a:lstStyle>
          <a:p>
            <a:pPr marL="358775" lvl="1" indent="-358775"/>
            <a:r>
              <a:rPr lang="en-US" kern="0" dirty="0"/>
              <a:t>Version from July 1, 2024</a:t>
            </a:r>
          </a:p>
          <a:p>
            <a:pPr marL="719138" lvl="2" indent="-360363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rgbClr val="009900"/>
                </a:solidFill>
              </a:rPr>
              <a:t>Final version – endorsed by funding agencies at 13</a:t>
            </a:r>
            <a:r>
              <a:rPr lang="en-US" b="1" kern="0" baseline="30000" dirty="0">
                <a:solidFill>
                  <a:srgbClr val="009900"/>
                </a:solidFill>
              </a:rPr>
              <a:t>th</a:t>
            </a:r>
            <a:r>
              <a:rPr lang="en-US" b="1" kern="0" dirty="0">
                <a:solidFill>
                  <a:srgbClr val="009900"/>
                </a:solidFill>
              </a:rPr>
              <a:t> FAIR-RRB meeting </a:t>
            </a:r>
          </a:p>
          <a:p>
            <a:pPr marL="719138" lvl="2" indent="-360363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rgbClr val="00599D"/>
                </a:solidFill>
              </a:rPr>
              <a:t>Collection of signatures in progress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862" y="1205333"/>
            <a:ext cx="3778493" cy="537016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26039"/>
              </p:ext>
            </p:extLst>
          </p:nvPr>
        </p:nvGraphicFramePr>
        <p:xfrm>
          <a:off x="311827" y="2741919"/>
          <a:ext cx="7270891" cy="3705546"/>
        </p:xfrm>
        <a:graphic>
          <a:graphicData uri="http://schemas.openxmlformats.org/drawingml/2006/table">
            <a:tbl>
              <a:tblPr firstRow="1" bandRow="1"/>
              <a:tblGrid>
                <a:gridCol w="1176867">
                  <a:extLst>
                    <a:ext uri="{9D8B030D-6E8A-4147-A177-3AD203B41FA5}">
                      <a16:colId xmlns:a16="http://schemas.microsoft.com/office/drawing/2014/main" val="1240465404"/>
                    </a:ext>
                  </a:extLst>
                </a:gridCol>
                <a:gridCol w="745067">
                  <a:extLst>
                    <a:ext uri="{9D8B030D-6E8A-4147-A177-3AD203B41FA5}">
                      <a16:colId xmlns:a16="http://schemas.microsoft.com/office/drawing/2014/main" val="1531654452"/>
                    </a:ext>
                  </a:extLst>
                </a:gridCol>
                <a:gridCol w="1347642">
                  <a:extLst>
                    <a:ext uri="{9D8B030D-6E8A-4147-A177-3AD203B41FA5}">
                      <a16:colId xmlns:a16="http://schemas.microsoft.com/office/drawing/2014/main" val="2906139942"/>
                    </a:ext>
                  </a:extLst>
                </a:gridCol>
                <a:gridCol w="1329267">
                  <a:extLst>
                    <a:ext uri="{9D8B030D-6E8A-4147-A177-3AD203B41FA5}">
                      <a16:colId xmlns:a16="http://schemas.microsoft.com/office/drawing/2014/main" val="4142381259"/>
                    </a:ext>
                  </a:extLst>
                </a:gridCol>
                <a:gridCol w="2672048">
                  <a:extLst>
                    <a:ext uri="{9D8B030D-6E8A-4147-A177-3AD203B41FA5}">
                      <a16:colId xmlns:a16="http://schemas.microsoft.com/office/drawing/2014/main" val="1318141037"/>
                    </a:ext>
                  </a:extLst>
                </a:gridCol>
              </a:tblGrid>
              <a:tr h="35584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 err="1">
                          <a:effectLst/>
                          <a:latin typeface="+mn-lt"/>
                        </a:rPr>
                        <a:t>country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 err="1">
                          <a:effectLst/>
                          <a:latin typeface="+mn-lt"/>
                        </a:rPr>
                        <a:t>share</a:t>
                      </a:r>
                      <a:endParaRPr lang="de-DE" sz="1100" u="none" strike="noStrike" dirty="0">
                        <a:effectLst/>
                        <a:latin typeface="+mn-lt"/>
                      </a:endParaRPr>
                    </a:p>
                    <a:p>
                      <a:pPr algn="ctr" fontAlgn="ctr"/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(</a:t>
                      </a:r>
                      <a:r>
                        <a:rPr lang="de-DE" sz="1100" u="none" strike="noStrike" dirty="0" err="1">
                          <a:effectLst/>
                          <a:latin typeface="+mn-lt"/>
                        </a:rPr>
                        <a:t>senior</a:t>
                      </a:r>
                      <a:r>
                        <a:rPr lang="de-DE" sz="1100" u="none" strike="noStrike" baseline="0" dirty="0">
                          <a:effectLst/>
                          <a:latin typeface="+mn-lt"/>
                        </a:rPr>
                        <a:t> </a:t>
                      </a:r>
                      <a:r>
                        <a:rPr lang="de-DE" sz="1100" u="none" strike="noStrike" baseline="0" dirty="0" err="1">
                          <a:effectLst/>
                          <a:latin typeface="+mn-lt"/>
                        </a:rPr>
                        <a:t>members</a:t>
                      </a:r>
                      <a:r>
                        <a:rPr lang="de-DE" sz="1100" u="none" strike="noStrike" baseline="0" dirty="0">
                          <a:effectLst/>
                          <a:latin typeface="+mn-lt"/>
                        </a:rPr>
                        <a:t>)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comment</a:t>
                      </a:r>
                      <a:r>
                        <a:rPr lang="en-US" sz="1100" u="none" strike="noStrike" baseline="0" dirty="0">
                          <a:effectLst/>
                          <a:latin typeface="+mn-lt"/>
                        </a:rPr>
                        <a:t> / status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52153"/>
                  </a:ext>
                </a:extLst>
              </a:tr>
              <a:tr h="4318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Germany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32.3%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BMBF signed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wait for details</a:t>
                      </a:r>
                      <a:r>
                        <a:rPr lang="en-US" sz="1100" u="none" strike="noStrike" baseline="0" dirty="0">
                          <a:effectLst/>
                          <a:latin typeface="+mn-lt"/>
                        </a:rPr>
                        <a:t> for some institutes</a:t>
                      </a:r>
                    </a:p>
                    <a:p>
                      <a:pPr algn="ctr" fontAlgn="ctr"/>
                      <a:r>
                        <a:rPr lang="en-US" sz="1100" u="none" strike="noStrike" baseline="0" dirty="0">
                          <a:effectLst/>
                          <a:latin typeface="+mn-lt"/>
                        </a:rPr>
                        <a:t>(</a:t>
                      </a:r>
                      <a:r>
                        <a:rPr lang="en-US" sz="1100" b="1" u="none" strike="noStrike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one signed</a:t>
                      </a:r>
                      <a:r>
                        <a:rPr lang="en-US" sz="1100" u="none" strike="noStrike" baseline="0" dirty="0">
                          <a:effectLst/>
                          <a:latin typeface="+mn-lt"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127175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United </a:t>
                      </a:r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Kingdom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>
                          <a:effectLst/>
                          <a:latin typeface="+mn-lt"/>
                        </a:rPr>
                        <a:t>9.0%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UKRI-STFC </a:t>
                      </a:r>
                      <a:r>
                        <a:rPr lang="de-DE" sz="1100" b="1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signed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726351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Spain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7.8%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0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wait</a:t>
                      </a:r>
                      <a:r>
                        <a:rPr lang="de-DE" sz="11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for</a:t>
                      </a:r>
                      <a:r>
                        <a:rPr lang="de-DE" sz="11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details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9030496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>
                          <a:effectLst/>
                          <a:latin typeface="+mn-lt"/>
                        </a:rPr>
                        <a:t>Italy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7.4%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INFN </a:t>
                      </a:r>
                      <a:r>
                        <a:rPr lang="de-DE" sz="1100" b="1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signed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909947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France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5.7%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CNRS </a:t>
                      </a:r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signed</a:t>
                      </a:r>
                      <a:endParaRPr lang="de-DE" sz="1100" b="1" u="none" strike="noStrike" baseline="0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CEA: wait for details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841381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>
                          <a:effectLst/>
                          <a:latin typeface="+mn-lt"/>
                        </a:rPr>
                        <a:t>USA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>
                          <a:effectLst/>
                          <a:latin typeface="+mn-lt"/>
                        </a:rPr>
                        <a:t>4.0%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mostly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no signature or CF contribution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057989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Japan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>
                          <a:effectLst/>
                          <a:latin typeface="+mn-lt"/>
                        </a:rPr>
                        <a:t>3.8%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 err="1">
                          <a:effectLst/>
                          <a:latin typeface="+mn-lt"/>
                        </a:rPr>
                        <a:t>wait</a:t>
                      </a:r>
                      <a:r>
                        <a:rPr lang="de-DE" sz="1100" u="none" strike="noStrike" baseline="0" dirty="0">
                          <a:effectLst/>
                          <a:latin typeface="+mn-lt"/>
                        </a:rPr>
                        <a:t> </a:t>
                      </a:r>
                      <a:r>
                        <a:rPr lang="de-DE" sz="1100" u="none" strike="noStrike" baseline="0" dirty="0" err="1">
                          <a:effectLst/>
                          <a:latin typeface="+mn-lt"/>
                        </a:rPr>
                        <a:t>for</a:t>
                      </a:r>
                      <a:r>
                        <a:rPr lang="de-DE" sz="1100" u="none" strike="noStrike" baseline="0" dirty="0">
                          <a:effectLst/>
                          <a:latin typeface="+mn-lt"/>
                        </a:rPr>
                        <a:t> </a:t>
                      </a:r>
                      <a:r>
                        <a:rPr lang="de-DE" sz="1100" u="none" strike="noStrike" baseline="0" dirty="0" err="1">
                          <a:effectLst/>
                          <a:latin typeface="+mn-lt"/>
                        </a:rPr>
                        <a:t>details</a:t>
                      </a:r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 (</a:t>
                      </a:r>
                      <a:r>
                        <a:rPr lang="de-DE" sz="1100" b="1" u="none" strike="noStrike" dirty="0" err="1">
                          <a:solidFill>
                            <a:srgbClr val="009900"/>
                          </a:solidFill>
                          <a:effectLst/>
                          <a:latin typeface="+mn-lt"/>
                        </a:rPr>
                        <a:t>two</a:t>
                      </a:r>
                      <a:r>
                        <a:rPr lang="de-DE" sz="1100" b="1" u="none" strike="noStrike" dirty="0">
                          <a:solidFill>
                            <a:srgbClr val="0099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1" u="none" strike="noStrike" dirty="0" err="1">
                          <a:solidFill>
                            <a:srgbClr val="009900"/>
                          </a:solidFill>
                          <a:effectLst/>
                          <a:latin typeface="+mn-lt"/>
                        </a:rPr>
                        <a:t>signed</a:t>
                      </a:r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)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6034924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China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3.6%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0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wait</a:t>
                      </a:r>
                      <a:r>
                        <a:rPr lang="de-DE" sz="11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for</a:t>
                      </a:r>
                      <a:r>
                        <a:rPr lang="de-DE" sz="11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details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565640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India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3.3%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0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wait</a:t>
                      </a:r>
                      <a:r>
                        <a:rPr lang="de-DE" sz="11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for</a:t>
                      </a:r>
                      <a:r>
                        <a:rPr lang="de-DE" sz="11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details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645152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Poland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>
                          <a:effectLst/>
                          <a:latin typeface="+mn-lt"/>
                        </a:rPr>
                        <a:t>3.3%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0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wait</a:t>
                      </a:r>
                      <a:r>
                        <a:rPr lang="de-DE" sz="11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for</a:t>
                      </a:r>
                      <a:r>
                        <a:rPr lang="de-DE" sz="1100" b="0" i="0" u="none" strike="noStrike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details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252350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Finland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>
                          <a:effectLst/>
                          <a:latin typeface="+mn-lt"/>
                        </a:rPr>
                        <a:t>3.1%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HIP </a:t>
                      </a:r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signed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927125"/>
                  </a:ext>
                </a:extLst>
              </a:tr>
              <a:tr h="385301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Sweden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>
                          <a:effectLst/>
                          <a:latin typeface="+mn-lt"/>
                        </a:rPr>
                        <a:t>3.1%</a:t>
                      </a:r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i="0" u="none" strike="noStrike" dirty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VR </a:t>
                      </a:r>
                      <a:r>
                        <a:rPr lang="de-DE" sz="1100" b="1" i="0" u="none" strike="noStrike" dirty="0" err="1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signed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wait for details</a:t>
                      </a:r>
                      <a:r>
                        <a:rPr lang="en-US" sz="1100" u="none" strike="noStrike" baseline="0" dirty="0">
                          <a:effectLst/>
                          <a:latin typeface="+mn-lt"/>
                        </a:rPr>
                        <a:t> for some institutes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baseline="0" dirty="0">
                          <a:effectLst/>
                          <a:latin typeface="+mn-lt"/>
                        </a:rPr>
                        <a:t>(</a:t>
                      </a:r>
                      <a:r>
                        <a:rPr lang="en-US" sz="1100" b="1" u="none" strike="noStrike" baseline="0" dirty="0">
                          <a:solidFill>
                            <a:srgbClr val="00B050"/>
                          </a:solidFill>
                          <a:effectLst/>
                          <a:latin typeface="+mn-lt"/>
                        </a:rPr>
                        <a:t>one signed</a:t>
                      </a:r>
                      <a:r>
                        <a:rPr lang="en-US" sz="1100" u="none" strike="noStrike" baseline="0" dirty="0">
                          <a:effectLst/>
                          <a:latin typeface="+mn-lt"/>
                        </a:rPr>
                        <a:t>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449859"/>
                  </a:ext>
                </a:extLst>
              </a:tr>
              <a:tr h="2160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Romania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u="none" strike="noStrike" dirty="0">
                          <a:effectLst/>
                          <a:latin typeface="+mn-lt"/>
                        </a:rPr>
                        <a:t>2.6%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D2D8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ISS:</a:t>
                      </a:r>
                      <a:r>
                        <a:rPr lang="de-DE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signed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IFIN-HH:</a:t>
                      </a:r>
                      <a:r>
                        <a:rPr lang="de-DE" sz="11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signed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IFA:</a:t>
                      </a:r>
                      <a:r>
                        <a:rPr lang="de-DE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wait</a:t>
                      </a:r>
                      <a:r>
                        <a:rPr lang="de-DE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for</a:t>
                      </a:r>
                      <a:r>
                        <a:rPr lang="de-DE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signature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733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05713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NUSTAR </a:t>
            </a:r>
            <a:r>
              <a:rPr lang="de-DE" sz="2400" dirty="0" err="1"/>
              <a:t>Construction</a:t>
            </a:r>
            <a:r>
              <a:rPr lang="de-DE" sz="2400" dirty="0"/>
              <a:t> Common Fund (C-</a:t>
            </a:r>
            <a:r>
              <a:rPr lang="de-DE" sz="2400" dirty="0" err="1"/>
              <a:t>MoU</a:t>
            </a:r>
            <a:r>
              <a:rPr lang="de-DE" sz="2400" dirty="0"/>
              <a:t>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23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8664" y="2055111"/>
            <a:ext cx="6048672" cy="403244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655733" y="1685779"/>
            <a:ext cx="5468164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 err="1"/>
              <a:t>Example</a:t>
            </a:r>
            <a:r>
              <a:rPr lang="de-DE" b="1" dirty="0"/>
              <a:t>:</a:t>
            </a:r>
            <a:r>
              <a:rPr lang="de-DE" dirty="0"/>
              <a:t> Infrastructure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cryogenics</a:t>
            </a:r>
            <a:r>
              <a:rPr lang="de-DE" dirty="0"/>
              <a:t> in HEC</a:t>
            </a:r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766814582"/>
              </p:ext>
            </p:extLst>
          </p:nvPr>
        </p:nvGraphicFramePr>
        <p:xfrm>
          <a:off x="388096" y="2392668"/>
          <a:ext cx="4453466" cy="4005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Inhaltsplatzhalter 2"/>
          <p:cNvSpPr txBox="1">
            <a:spLocks/>
          </p:cNvSpPr>
          <p:nvPr/>
        </p:nvSpPr>
        <p:spPr>
          <a:xfrm>
            <a:off x="476274" y="1363331"/>
            <a:ext cx="4277111" cy="92038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85725" indent="-85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CC"/>
              </a:buClr>
              <a:buFont typeface="Wingdings" pitchFamily="2" charset="2"/>
              <a:defRPr sz="2400">
                <a:solidFill>
                  <a:srgbClr val="00599D"/>
                </a:solidFill>
                <a:latin typeface="+mn-lt"/>
                <a:ea typeface="+mn-ea"/>
                <a:cs typeface="+mn-cs"/>
              </a:defRPr>
            </a:lvl1pPr>
            <a:lvl2pPr marL="4191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14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514350" indent="40005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</a:defRPr>
            </a:lvl3pPr>
            <a:lvl4pPr marL="714375" indent="-20638" algn="l" rtl="0" eaLnBrk="0" fontAlgn="base" hangingPunct="0">
              <a:spcBef>
                <a:spcPct val="20000"/>
              </a:spcBef>
              <a:spcAft>
                <a:spcPct val="0"/>
              </a:spcAft>
              <a:defRPr sz="1600" i="1">
                <a:solidFill>
                  <a:srgbClr val="990000"/>
                </a:solidFill>
                <a:latin typeface="+mn-lt"/>
              </a:defRPr>
            </a:lvl4pPr>
            <a:lvl5pPr marL="2143125" indent="-1247775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5pPr>
            <a:lvl6pPr marL="26003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6pPr>
            <a:lvl7pPr marL="30575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7pPr>
            <a:lvl8pPr marL="35147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8pPr>
            <a:lvl9pPr marL="39719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9pPr>
          </a:lstStyle>
          <a:p>
            <a:pPr marL="358775" lvl="1" indent="-358775"/>
            <a:r>
              <a:rPr lang="en-US" kern="0" dirty="0"/>
              <a:t>About </a:t>
            </a:r>
            <a:r>
              <a:rPr lang="en-US" b="1" kern="0" dirty="0">
                <a:solidFill>
                  <a:schemeClr val="accent1"/>
                </a:solidFill>
              </a:rPr>
              <a:t>2 MEUR </a:t>
            </a:r>
            <a:r>
              <a:rPr lang="en-US" kern="0" dirty="0"/>
              <a:t>to be collected for </a:t>
            </a:r>
            <a:r>
              <a:rPr lang="en-US" b="1" kern="0" dirty="0"/>
              <a:t>cave infrastructure </a:t>
            </a:r>
            <a:r>
              <a:rPr lang="en-US" kern="0" dirty="0"/>
              <a:t>components</a:t>
            </a:r>
          </a:p>
          <a:p>
            <a:pPr marL="719138" lvl="2" indent="-360363">
              <a:buFont typeface="Arial" panose="020B0604020202020204" pitchFamily="34" charset="0"/>
              <a:buChar char="•"/>
            </a:pPr>
            <a:r>
              <a:rPr lang="en-US" b="1" kern="0" dirty="0">
                <a:solidFill>
                  <a:srgbClr val="00599D"/>
                </a:solidFill>
              </a:rPr>
              <a:t>Call for Funds in progress</a:t>
            </a:r>
          </a:p>
        </p:txBody>
      </p:sp>
      <p:sp>
        <p:nvSpPr>
          <p:cNvPr id="8" name="Rechteck 7"/>
          <p:cNvSpPr/>
          <p:nvPr/>
        </p:nvSpPr>
        <p:spPr>
          <a:xfrm>
            <a:off x="7272866" y="2181002"/>
            <a:ext cx="905934" cy="61299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8348130" y="2181002"/>
            <a:ext cx="1998136" cy="61299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7340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7474376" name="Rechteck 16"/>
          <p:cNvSpPr/>
          <p:nvPr/>
        </p:nvSpPr>
        <p:spPr bwMode="auto">
          <a:xfrm>
            <a:off x="-11707" y="1348789"/>
            <a:ext cx="12203708" cy="3199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DE" sz="2400"/>
          </a:p>
        </p:txBody>
      </p:sp>
      <p:sp>
        <p:nvSpPr>
          <p:cNvPr id="1366653743" name="Textfeld 6"/>
          <p:cNvSpPr txBox="1"/>
          <p:nvPr/>
        </p:nvSpPr>
        <p:spPr bwMode="auto">
          <a:xfrm>
            <a:off x="-14131" y="1354004"/>
            <a:ext cx="12206132" cy="379656"/>
          </a:xfrm>
          <a:prstGeom prst="rect">
            <a:avLst/>
          </a:prstGeom>
          <a:solidFill>
            <a:srgbClr val="EAEBEB"/>
          </a:solidFill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defTabSz="914377">
              <a:defRPr/>
            </a:pPr>
            <a:r>
              <a:rPr lang="en-US" sz="1867" b="1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2024	                     2025			     2026			     2027			     2028</a:t>
            </a:r>
            <a:endParaRPr sz="2400"/>
          </a:p>
        </p:txBody>
      </p:sp>
      <p:grpSp>
        <p:nvGrpSpPr>
          <p:cNvPr id="129589160" name="Gruppieren 5"/>
          <p:cNvGrpSpPr/>
          <p:nvPr/>
        </p:nvGrpSpPr>
        <p:grpSpPr bwMode="auto">
          <a:xfrm>
            <a:off x="1255849" y="1351755"/>
            <a:ext cx="8187516" cy="5223432"/>
            <a:chOff x="949569" y="977899"/>
            <a:chExt cx="6140637" cy="3917574"/>
          </a:xfrm>
        </p:grpSpPr>
        <p:cxnSp>
          <p:nvCxnSpPr>
            <p:cNvPr id="1355421852" name="Gerader Verbinder 13"/>
            <p:cNvCxnSpPr>
              <a:cxnSpLocks/>
            </p:cNvCxnSpPr>
            <p:nvPr/>
          </p:nvCxnSpPr>
          <p:spPr bwMode="auto">
            <a:xfrm>
              <a:off x="7090206" y="977899"/>
              <a:ext cx="0" cy="391757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8286094" name="Gerader Verbinder 12"/>
            <p:cNvCxnSpPr>
              <a:cxnSpLocks/>
            </p:cNvCxnSpPr>
            <p:nvPr/>
          </p:nvCxnSpPr>
          <p:spPr bwMode="auto">
            <a:xfrm>
              <a:off x="5014546" y="977899"/>
              <a:ext cx="0" cy="391757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131175" name="Gerader Verbinder 10"/>
            <p:cNvCxnSpPr>
              <a:cxnSpLocks/>
            </p:cNvCxnSpPr>
            <p:nvPr/>
          </p:nvCxnSpPr>
          <p:spPr bwMode="auto">
            <a:xfrm>
              <a:off x="949569" y="977899"/>
              <a:ext cx="0" cy="391757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806298" name="Gerader Verbinder 11"/>
            <p:cNvCxnSpPr>
              <a:cxnSpLocks/>
            </p:cNvCxnSpPr>
            <p:nvPr/>
          </p:nvCxnSpPr>
          <p:spPr bwMode="auto">
            <a:xfrm>
              <a:off x="2986453" y="977899"/>
              <a:ext cx="0" cy="391757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65078705" name="Rechteck 15"/>
          <p:cNvSpPr/>
          <p:nvPr/>
        </p:nvSpPr>
        <p:spPr bwMode="auto">
          <a:xfrm>
            <a:off x="1302764" y="1871700"/>
            <a:ext cx="1435616" cy="288000"/>
          </a:xfrm>
          <a:prstGeom prst="rect">
            <a:avLst/>
          </a:prstGeom>
          <a:solidFill>
            <a:srgbClr val="D246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933" b="1">
                <a:solidFill>
                  <a:prstClr val="white"/>
                </a:solidFill>
                <a:latin typeface="Calibri"/>
                <a:cs typeface="Calibri"/>
              </a:rPr>
              <a:t>Beam Time</a:t>
            </a:r>
            <a:endParaRPr sz="2400"/>
          </a:p>
        </p:txBody>
      </p:sp>
      <p:sp>
        <p:nvSpPr>
          <p:cNvPr id="2036118173" name="Rechteck 17"/>
          <p:cNvSpPr/>
          <p:nvPr/>
        </p:nvSpPr>
        <p:spPr bwMode="auto">
          <a:xfrm>
            <a:off x="8369673" y="1875684"/>
            <a:ext cx="1032233" cy="288000"/>
          </a:xfrm>
          <a:prstGeom prst="rect">
            <a:avLst/>
          </a:prstGeom>
          <a:solidFill>
            <a:srgbClr val="D246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933" b="1">
                <a:solidFill>
                  <a:prstClr val="white"/>
                </a:solidFill>
                <a:latin typeface="Calibri"/>
                <a:cs typeface="Calibri"/>
              </a:rPr>
              <a:t>Beam Time</a:t>
            </a:r>
            <a:endParaRPr sz="2400"/>
          </a:p>
        </p:txBody>
      </p:sp>
      <p:sp>
        <p:nvSpPr>
          <p:cNvPr id="346579077" name="Rechteck 18"/>
          <p:cNvSpPr/>
          <p:nvPr/>
        </p:nvSpPr>
        <p:spPr bwMode="auto">
          <a:xfrm>
            <a:off x="11080110" y="1868593"/>
            <a:ext cx="1032233" cy="288000"/>
          </a:xfrm>
          <a:prstGeom prst="rect">
            <a:avLst/>
          </a:prstGeom>
          <a:solidFill>
            <a:srgbClr val="D246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933" b="1">
                <a:solidFill>
                  <a:prstClr val="white"/>
                </a:solidFill>
                <a:latin typeface="Calibri"/>
                <a:cs typeface="Calibri"/>
              </a:rPr>
              <a:t>Beam Time</a:t>
            </a:r>
            <a:endParaRPr sz="2400"/>
          </a:p>
        </p:txBody>
      </p:sp>
      <p:sp>
        <p:nvSpPr>
          <p:cNvPr id="840854147" name="Rechteck 22"/>
          <p:cNvSpPr/>
          <p:nvPr/>
        </p:nvSpPr>
        <p:spPr bwMode="auto">
          <a:xfrm>
            <a:off x="4239709" y="2241725"/>
            <a:ext cx="1341968" cy="288000"/>
          </a:xfrm>
          <a:prstGeom prst="rect">
            <a:avLst/>
          </a:prstGeom>
          <a:solidFill>
            <a:srgbClr val="6DC58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lnSpc>
                <a:spcPts val="932"/>
              </a:lnSpc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commissioning</a:t>
            </a:r>
            <a:endParaRPr sz="2400"/>
          </a:p>
        </p:txBody>
      </p:sp>
      <p:sp>
        <p:nvSpPr>
          <p:cNvPr id="1043353369" name="Rechteck 23"/>
          <p:cNvSpPr/>
          <p:nvPr/>
        </p:nvSpPr>
        <p:spPr bwMode="auto">
          <a:xfrm>
            <a:off x="1" y="2568205"/>
            <a:ext cx="4587423" cy="288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Injector Controls Upgrade: 1</a:t>
            </a:r>
            <a:r>
              <a:rPr lang="en-US" sz="1067" baseline="30000">
                <a:solidFill>
                  <a:schemeClr val="tx1"/>
                </a:solidFill>
                <a:latin typeface="Calibri"/>
                <a:cs typeface="Calibri"/>
              </a:rPr>
              <a:t>st</a:t>
            </a: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 version of new production system</a:t>
            </a:r>
            <a:endParaRPr sz="2400"/>
          </a:p>
        </p:txBody>
      </p:sp>
      <p:sp>
        <p:nvSpPr>
          <p:cNvPr id="2032163353" name="Rechteck 40"/>
          <p:cNvSpPr/>
          <p:nvPr/>
        </p:nvSpPr>
        <p:spPr bwMode="auto">
          <a:xfrm>
            <a:off x="5766106" y="2570328"/>
            <a:ext cx="2794692" cy="288000"/>
          </a:xfrm>
          <a:prstGeom prst="rect">
            <a:avLst/>
          </a:prstGeom>
          <a:solidFill>
            <a:srgbClr val="00B050">
              <a:alpha val="2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200">
                <a:solidFill>
                  <a:schemeClr val="tx1"/>
                </a:solidFill>
                <a:latin typeface="Arial"/>
              </a:rPr>
              <a:t> </a:t>
            </a: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Injector Controls Upgrade: finalization</a:t>
            </a:r>
            <a:endParaRPr lang="en-US" sz="1200">
              <a:solidFill>
                <a:schemeClr val="tx1"/>
              </a:solidFill>
              <a:latin typeface="Calibri"/>
              <a:cs typeface="Calibri"/>
            </a:endParaRPr>
          </a:p>
        </p:txBody>
      </p:sp>
      <p:grpSp>
        <p:nvGrpSpPr>
          <p:cNvPr id="181070487" name="Gruppieren 39"/>
          <p:cNvGrpSpPr/>
          <p:nvPr/>
        </p:nvGrpSpPr>
        <p:grpSpPr bwMode="auto">
          <a:xfrm>
            <a:off x="5640881" y="2174040"/>
            <a:ext cx="1147143" cy="420756"/>
            <a:chOff x="4238514" y="1336376"/>
            <a:chExt cx="860357" cy="315567"/>
          </a:xfrm>
        </p:grpSpPr>
        <p:sp>
          <p:nvSpPr>
            <p:cNvPr id="1750455461" name="Raute 24"/>
            <p:cNvSpPr/>
            <p:nvPr/>
          </p:nvSpPr>
          <p:spPr bwMode="auto">
            <a:xfrm>
              <a:off x="4238514" y="1409673"/>
              <a:ext cx="172128" cy="172128"/>
            </a:xfrm>
            <a:prstGeom prst="diamond">
              <a:avLst/>
            </a:prstGeom>
            <a:solidFill>
              <a:srgbClr val="00B050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endParaRPr lang="en-US" sz="1067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  <p:sp>
          <p:nvSpPr>
            <p:cNvPr id="373222908" name="Textfeld 31"/>
            <p:cNvSpPr txBox="1"/>
            <p:nvPr/>
          </p:nvSpPr>
          <p:spPr bwMode="auto">
            <a:xfrm>
              <a:off x="4333998" y="1336376"/>
              <a:ext cx="764873" cy="315567"/>
            </a:xfrm>
            <a:prstGeom prst="rect">
              <a:avLst/>
            </a:prstGeom>
            <a:grpFill/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defTabSz="914377">
                <a:defRPr/>
              </a:pPr>
              <a:r>
                <a:rPr lang="en-US" sz="1067">
                  <a:solidFill>
                    <a:prstClr val="black"/>
                  </a:solidFill>
                  <a:latin typeface="Calibri"/>
                  <a:cs typeface="Calibri"/>
                </a:rPr>
                <a:t>ACC operation </a:t>
              </a:r>
              <a:endParaRPr sz="2400"/>
            </a:p>
            <a:p>
              <a:pPr defTabSz="914377">
                <a:defRPr/>
              </a:pPr>
              <a:r>
                <a:rPr lang="en-US" sz="1067">
                  <a:solidFill>
                    <a:prstClr val="black"/>
                  </a:solidFill>
                  <a:latin typeface="Calibri"/>
                  <a:cs typeface="Calibri"/>
                </a:rPr>
                <a:t>from new FCC</a:t>
              </a:r>
              <a:endParaRPr sz="2400"/>
            </a:p>
          </p:txBody>
        </p:sp>
      </p:grpSp>
      <p:sp>
        <p:nvSpPr>
          <p:cNvPr id="2123404147" name="Rechteck 37"/>
          <p:cNvSpPr/>
          <p:nvPr/>
        </p:nvSpPr>
        <p:spPr bwMode="auto">
          <a:xfrm>
            <a:off x="1" y="2247403"/>
            <a:ext cx="3250521" cy="288000"/>
          </a:xfrm>
          <a:prstGeom prst="rect">
            <a:avLst/>
          </a:prstGeom>
          <a:solidFill>
            <a:srgbClr val="6DC58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lnSpc>
                <a:spcPts val="932"/>
              </a:lnSpc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FCC Construction &amp; Procurement of Interior equipment</a:t>
            </a:r>
            <a:endParaRPr sz="2400"/>
          </a:p>
        </p:txBody>
      </p:sp>
      <p:sp>
        <p:nvSpPr>
          <p:cNvPr id="2061472768" name="Rechteck 45"/>
          <p:cNvSpPr/>
          <p:nvPr/>
        </p:nvSpPr>
        <p:spPr bwMode="auto">
          <a:xfrm>
            <a:off x="6885138" y="5633623"/>
            <a:ext cx="1666860" cy="192000"/>
          </a:xfrm>
          <a:prstGeom prst="rect">
            <a:avLst/>
          </a:prstGeom>
          <a:gradFill>
            <a:gsLst>
              <a:gs pos="0">
                <a:schemeClr val="bg1"/>
              </a:gs>
              <a:gs pos="18000">
                <a:srgbClr val="FFC000"/>
              </a:gs>
              <a:gs pos="78000">
                <a:srgbClr val="00B0F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prstClr val="black"/>
                </a:solidFill>
                <a:latin typeface="Calibri"/>
                <a:cs typeface="Calibri"/>
              </a:rPr>
              <a:t>SFRS Cooldown</a:t>
            </a:r>
            <a:endParaRPr sz="2400"/>
          </a:p>
        </p:txBody>
      </p:sp>
      <p:sp>
        <p:nvSpPr>
          <p:cNvPr id="1727251329" name="Rechteck 46"/>
          <p:cNvSpPr/>
          <p:nvPr/>
        </p:nvSpPr>
        <p:spPr bwMode="auto">
          <a:xfrm>
            <a:off x="9262160" y="6217389"/>
            <a:ext cx="1260080" cy="192000"/>
          </a:xfrm>
          <a:prstGeom prst="rect">
            <a:avLst/>
          </a:prstGeom>
          <a:gradFill>
            <a:gsLst>
              <a:gs pos="0">
                <a:schemeClr val="bg1"/>
              </a:gs>
              <a:gs pos="33000">
                <a:srgbClr val="FFC000"/>
              </a:gs>
              <a:gs pos="66000">
                <a:srgbClr val="00B0F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prstClr val="black"/>
                </a:solidFill>
                <a:latin typeface="Calibri"/>
                <a:cs typeface="Calibri"/>
              </a:rPr>
              <a:t>SIS100 Cooldown</a:t>
            </a:r>
            <a:endParaRPr sz="2400"/>
          </a:p>
        </p:txBody>
      </p:sp>
      <p:sp>
        <p:nvSpPr>
          <p:cNvPr id="2032444052" name="Rechteck 51"/>
          <p:cNvSpPr/>
          <p:nvPr/>
        </p:nvSpPr>
        <p:spPr bwMode="auto">
          <a:xfrm>
            <a:off x="2" y="2882817"/>
            <a:ext cx="4587421" cy="28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Controls &amp; BI Digitization UNILAC, SIS18, ESR, Cryring, HEBT</a:t>
            </a:r>
            <a:endParaRPr sz="2400"/>
          </a:p>
        </p:txBody>
      </p:sp>
      <p:grpSp>
        <p:nvGrpSpPr>
          <p:cNvPr id="1888207309" name="Gruppieren 66"/>
          <p:cNvGrpSpPr/>
          <p:nvPr/>
        </p:nvGrpSpPr>
        <p:grpSpPr bwMode="auto">
          <a:xfrm>
            <a:off x="5086321" y="5322793"/>
            <a:ext cx="4296417" cy="288000"/>
            <a:chOff x="3819535" y="3409788"/>
            <a:chExt cx="3222313" cy="273762"/>
          </a:xfrm>
        </p:grpSpPr>
        <p:sp>
          <p:nvSpPr>
            <p:cNvPr id="472836544" name="Rechteck 21"/>
            <p:cNvSpPr/>
            <p:nvPr/>
          </p:nvSpPr>
          <p:spPr bwMode="auto">
            <a:xfrm>
              <a:off x="3819535" y="3409788"/>
              <a:ext cx="2448135" cy="273762"/>
            </a:xfrm>
            <a:prstGeom prst="rect">
              <a:avLst/>
            </a:prstGeom>
            <a:gradFill>
              <a:gsLst>
                <a:gs pos="8000">
                  <a:schemeClr val="bg1"/>
                </a:gs>
                <a:gs pos="74000">
                  <a:srgbClr val="FFC107"/>
                </a:gs>
              </a:gsLst>
              <a:lin ang="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384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prstClr val="black"/>
                  </a:solidFill>
                  <a:latin typeface="Calibri"/>
                  <a:cs typeface="Calibri"/>
                </a:rPr>
                <a:t>SFRS HW-Commissioning</a:t>
              </a:r>
            </a:p>
          </p:txBody>
        </p:sp>
        <p:sp>
          <p:nvSpPr>
            <p:cNvPr id="508903535" name="Rechteck 27"/>
            <p:cNvSpPr/>
            <p:nvPr/>
          </p:nvSpPr>
          <p:spPr bwMode="auto">
            <a:xfrm>
              <a:off x="6267674" y="3409788"/>
              <a:ext cx="774175" cy="27376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prstClr val="white"/>
                  </a:solidFill>
                  <a:latin typeface="Calibri"/>
                  <a:cs typeface="Calibri"/>
                </a:rPr>
                <a:t>ES Beam Commissioning</a:t>
              </a:r>
              <a:endParaRPr sz="2400"/>
            </a:p>
          </p:txBody>
        </p:sp>
        <p:sp>
          <p:nvSpPr>
            <p:cNvPr id="1687365507" name="Rechteck 2"/>
            <p:cNvSpPr/>
            <p:nvPr/>
          </p:nvSpPr>
          <p:spPr bwMode="auto">
            <a:xfrm>
              <a:off x="5561447" y="3458881"/>
              <a:ext cx="657868" cy="17385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schemeClr val="tx1"/>
                  </a:solidFill>
                  <a:latin typeface="Calibri"/>
                  <a:cs typeface="Calibri"/>
                </a:rPr>
                <a:t>Dry-Runs</a:t>
              </a:r>
            </a:p>
          </p:txBody>
        </p:sp>
      </p:grpSp>
      <p:grpSp>
        <p:nvGrpSpPr>
          <p:cNvPr id="1782048770" name="Gruppieren 67"/>
          <p:cNvGrpSpPr/>
          <p:nvPr/>
        </p:nvGrpSpPr>
        <p:grpSpPr bwMode="auto">
          <a:xfrm>
            <a:off x="2454927" y="5007295"/>
            <a:ext cx="5901968" cy="287995"/>
            <a:chOff x="1841195" y="3097582"/>
            <a:chExt cx="4426476" cy="280194"/>
          </a:xfrm>
        </p:grpSpPr>
        <p:sp>
          <p:nvSpPr>
            <p:cNvPr id="225545398" name="Rechteck 14"/>
            <p:cNvSpPr/>
            <p:nvPr/>
          </p:nvSpPr>
          <p:spPr bwMode="auto">
            <a:xfrm>
              <a:off x="2743200" y="3104015"/>
              <a:ext cx="3524472" cy="273762"/>
            </a:xfrm>
            <a:prstGeom prst="rect">
              <a:avLst/>
            </a:prstGeom>
            <a:gradFill>
              <a:gsLst>
                <a:gs pos="8000">
                  <a:schemeClr val="bg1"/>
                </a:gs>
                <a:gs pos="74000">
                  <a:srgbClr val="FFC107"/>
                </a:gs>
              </a:gsLst>
              <a:lin ang="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384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prstClr val="black"/>
                  </a:solidFill>
                  <a:latin typeface="Calibri"/>
                  <a:cs typeface="Calibri"/>
                </a:rPr>
                <a:t>             HEBT-ES HW-Commissioning</a:t>
              </a:r>
              <a:endParaRPr sz="2400"/>
            </a:p>
          </p:txBody>
        </p:sp>
        <p:sp>
          <p:nvSpPr>
            <p:cNvPr id="799466289" name="Rechteck 44"/>
            <p:cNvSpPr/>
            <p:nvPr/>
          </p:nvSpPr>
          <p:spPr bwMode="auto">
            <a:xfrm>
              <a:off x="1841195" y="3097578"/>
              <a:ext cx="1330615" cy="273762"/>
            </a:xfrm>
            <a:prstGeom prst="rect">
              <a:avLst/>
            </a:prstGeom>
            <a:gradFill>
              <a:gsLst>
                <a:gs pos="32000">
                  <a:srgbClr val="64B5F6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lnSpc>
                  <a:spcPts val="932"/>
                </a:lnSpc>
                <a:defRPr/>
              </a:pPr>
              <a:r>
                <a:rPr lang="en-US" sz="1067">
                  <a:solidFill>
                    <a:schemeClr val="bg1"/>
                  </a:solidFill>
                  <a:latin typeface="Calibri"/>
                  <a:cs typeface="Calibri"/>
                </a:rPr>
                <a:t>Cryo 2 </a:t>
              </a:r>
              <a:br>
                <a:rPr lang="en-US" sz="1067">
                  <a:solidFill>
                    <a:schemeClr val="bg1"/>
                  </a:solidFill>
                  <a:latin typeface="Calibri"/>
                  <a:cs typeface="Calibri"/>
                </a:rPr>
              </a:br>
              <a:r>
                <a:rPr lang="en-US" sz="1067">
                  <a:solidFill>
                    <a:schemeClr val="bg1"/>
                  </a:solidFill>
                  <a:latin typeface="Calibri"/>
                  <a:cs typeface="Calibri"/>
                </a:rPr>
                <a:t>Commissioning</a:t>
              </a:r>
              <a:endParaRPr sz="2400"/>
            </a:p>
          </p:txBody>
        </p:sp>
        <p:sp>
          <p:nvSpPr>
            <p:cNvPr id="825466943" name="Rechteck 7"/>
            <p:cNvSpPr/>
            <p:nvPr/>
          </p:nvSpPr>
          <p:spPr bwMode="auto">
            <a:xfrm>
              <a:off x="5316503" y="3155949"/>
              <a:ext cx="908290" cy="17385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schemeClr val="tx1"/>
                  </a:solidFill>
                  <a:latin typeface="Calibri"/>
                  <a:cs typeface="Calibri"/>
                </a:rPr>
                <a:t>Dry-Runs</a:t>
              </a:r>
              <a:endParaRPr sz="2400"/>
            </a:p>
          </p:txBody>
        </p:sp>
      </p:grpSp>
      <p:grpSp>
        <p:nvGrpSpPr>
          <p:cNvPr id="683619911" name="Gruppieren 68"/>
          <p:cNvGrpSpPr/>
          <p:nvPr/>
        </p:nvGrpSpPr>
        <p:grpSpPr bwMode="auto">
          <a:xfrm>
            <a:off x="4061011" y="5909364"/>
            <a:ext cx="6984036" cy="288000"/>
            <a:chOff x="3045758" y="3983744"/>
            <a:chExt cx="5238027" cy="273762"/>
          </a:xfrm>
        </p:grpSpPr>
        <p:sp>
          <p:nvSpPr>
            <p:cNvPr id="1936974654" name="Rechteck 20"/>
            <p:cNvSpPr/>
            <p:nvPr/>
          </p:nvSpPr>
          <p:spPr bwMode="auto">
            <a:xfrm>
              <a:off x="3045758" y="3983744"/>
              <a:ext cx="5238027" cy="273762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74000">
                  <a:srgbClr val="FFC107"/>
                </a:gs>
              </a:gsLst>
              <a:lin ang="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prstClr val="black"/>
                  </a:solidFill>
                  <a:latin typeface="Calibri"/>
                  <a:cs typeface="Calibri"/>
                </a:rPr>
                <a:t>HEBT &amp; SIS100 -FS HW-Commissioning</a:t>
              </a:r>
            </a:p>
          </p:txBody>
        </p:sp>
        <p:sp>
          <p:nvSpPr>
            <p:cNvPr id="609706745" name="Rechteck 9"/>
            <p:cNvSpPr/>
            <p:nvPr/>
          </p:nvSpPr>
          <p:spPr bwMode="auto">
            <a:xfrm>
              <a:off x="7322024" y="4037290"/>
              <a:ext cx="872398" cy="18301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schemeClr val="tx1"/>
                  </a:solidFill>
                  <a:latin typeface="Calibri"/>
                  <a:cs typeface="Calibri"/>
                </a:rPr>
                <a:t>Dry-Runs</a:t>
              </a:r>
            </a:p>
          </p:txBody>
        </p:sp>
      </p:grpSp>
      <p:sp>
        <p:nvSpPr>
          <p:cNvPr id="600884470" name="Rechteck 29"/>
          <p:cNvSpPr/>
          <p:nvPr/>
        </p:nvSpPr>
        <p:spPr bwMode="auto">
          <a:xfrm>
            <a:off x="11045049" y="5905989"/>
            <a:ext cx="1032233" cy="284049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prstClr val="white"/>
                </a:solidFill>
                <a:latin typeface="Calibri"/>
                <a:cs typeface="Calibri"/>
              </a:rPr>
              <a:t>FS Beam Commissioning</a:t>
            </a:r>
            <a:endParaRPr sz="2400"/>
          </a:p>
        </p:txBody>
      </p:sp>
      <p:sp>
        <p:nvSpPr>
          <p:cNvPr id="1082069129" name="Rechteck 41"/>
          <p:cNvSpPr/>
          <p:nvPr/>
        </p:nvSpPr>
        <p:spPr bwMode="auto">
          <a:xfrm>
            <a:off x="5766106" y="1858180"/>
            <a:ext cx="832937" cy="288000"/>
          </a:xfrm>
          <a:prstGeom prst="rect">
            <a:avLst/>
          </a:prstGeom>
          <a:solidFill>
            <a:srgbClr val="D246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933" b="1">
                <a:solidFill>
                  <a:prstClr val="white"/>
                </a:solidFill>
                <a:latin typeface="Calibri"/>
                <a:cs typeface="Calibri"/>
              </a:rPr>
              <a:t>Beam Time</a:t>
            </a:r>
            <a:endParaRPr sz="2400"/>
          </a:p>
        </p:txBody>
      </p:sp>
      <p:sp>
        <p:nvSpPr>
          <p:cNvPr id="1357216447" name="Rechteck 49"/>
          <p:cNvSpPr/>
          <p:nvPr/>
        </p:nvSpPr>
        <p:spPr bwMode="auto">
          <a:xfrm>
            <a:off x="3336309" y="2244876"/>
            <a:ext cx="830572" cy="288000"/>
          </a:xfrm>
          <a:prstGeom prst="rect">
            <a:avLst/>
          </a:prstGeom>
          <a:solidFill>
            <a:srgbClr val="6DC58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lnSpc>
                <a:spcPts val="932"/>
              </a:lnSpc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Equipment</a:t>
            </a:r>
            <a:endParaRPr sz="2400"/>
          </a:p>
          <a:p>
            <a:pPr algn="ctr" defTabSz="914377">
              <a:lnSpc>
                <a:spcPts val="932"/>
              </a:lnSpc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Installation</a:t>
            </a:r>
            <a:endParaRPr sz="2400"/>
          </a:p>
        </p:txBody>
      </p:sp>
      <p:sp>
        <p:nvSpPr>
          <p:cNvPr id="1467219052" name="Rechteck 52"/>
          <p:cNvSpPr/>
          <p:nvPr/>
        </p:nvSpPr>
        <p:spPr bwMode="auto">
          <a:xfrm>
            <a:off x="4108629" y="1852267"/>
            <a:ext cx="109164" cy="288000"/>
          </a:xfrm>
          <a:prstGeom prst="rect">
            <a:avLst/>
          </a:prstGeom>
          <a:solidFill>
            <a:srgbClr val="D246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en-US" sz="1067" b="1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323172532" name="Rechteck 43"/>
          <p:cNvSpPr/>
          <p:nvPr/>
        </p:nvSpPr>
        <p:spPr bwMode="auto">
          <a:xfrm>
            <a:off x="6786421" y="1868593"/>
            <a:ext cx="166404" cy="288000"/>
          </a:xfrm>
          <a:prstGeom prst="rect">
            <a:avLst/>
          </a:prstGeom>
          <a:pattFill prst="wdDnDiag">
            <a:fgClr>
              <a:srgbClr val="D24696"/>
            </a:fgClr>
            <a:bgClr>
              <a:schemeClr val="bg1"/>
            </a:bgClr>
          </a:pattFill>
          <a:ln>
            <a:solidFill>
              <a:srgbClr val="D2469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en-US" sz="1067" b="1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071864484" name="Rechteck 70"/>
          <p:cNvSpPr/>
          <p:nvPr/>
        </p:nvSpPr>
        <p:spPr bwMode="auto">
          <a:xfrm>
            <a:off x="-6517" y="3241141"/>
            <a:ext cx="1269984" cy="28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Civil Construction</a:t>
            </a:r>
            <a:endParaRPr sz="2400"/>
          </a:p>
        </p:txBody>
      </p:sp>
      <p:sp>
        <p:nvSpPr>
          <p:cNvPr id="1638386547" name="Rechteck 89"/>
          <p:cNvSpPr/>
          <p:nvPr/>
        </p:nvSpPr>
        <p:spPr bwMode="auto">
          <a:xfrm>
            <a:off x="1" y="3576748"/>
            <a:ext cx="3971692" cy="28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FAIR Tech. buildings Infrastructure</a:t>
            </a:r>
            <a:endParaRPr sz="2400"/>
          </a:p>
        </p:txBody>
      </p:sp>
      <p:sp>
        <p:nvSpPr>
          <p:cNvPr id="1175223855" name="Rechteck 91"/>
          <p:cNvSpPr/>
          <p:nvPr/>
        </p:nvSpPr>
        <p:spPr bwMode="auto">
          <a:xfrm>
            <a:off x="462987" y="3887465"/>
            <a:ext cx="3614901" cy="288000"/>
          </a:xfrm>
          <a:prstGeom prst="rect">
            <a:avLst/>
          </a:prstGeom>
          <a:gradFill>
            <a:gsLst>
              <a:gs pos="41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FAIR Buildings Testing &amp; Commissioning </a:t>
            </a:r>
            <a:endParaRPr sz="2400"/>
          </a:p>
        </p:txBody>
      </p:sp>
      <p:grpSp>
        <p:nvGrpSpPr>
          <p:cNvPr id="569679130" name="Gruppieren 33"/>
          <p:cNvGrpSpPr/>
          <p:nvPr/>
        </p:nvGrpSpPr>
        <p:grpSpPr bwMode="auto">
          <a:xfrm>
            <a:off x="-14131" y="4302101"/>
            <a:ext cx="9616233" cy="288000"/>
            <a:chOff x="-8782" y="2926548"/>
            <a:chExt cx="7220110" cy="216000"/>
          </a:xfrm>
          <a:solidFill>
            <a:srgbClr val="4FC3F7"/>
          </a:solidFill>
        </p:grpSpPr>
        <p:sp>
          <p:nvSpPr>
            <p:cNvPr id="2009080093" name="Rechteck 128"/>
            <p:cNvSpPr/>
            <p:nvPr/>
          </p:nvSpPr>
          <p:spPr bwMode="auto">
            <a:xfrm>
              <a:off x="-8782" y="2926548"/>
              <a:ext cx="7220110" cy="21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schemeClr val="tx1"/>
                  </a:solidFill>
                  <a:latin typeface="Calibri"/>
                  <a:cs typeface="Calibri"/>
                </a:rPr>
                <a:t>FAIR Accelerator Procurement &amp; Manufacturing</a:t>
              </a:r>
              <a:endParaRPr sz="2400"/>
            </a:p>
          </p:txBody>
        </p:sp>
        <p:sp>
          <p:nvSpPr>
            <p:cNvPr id="1620259945" name="Raute 152"/>
            <p:cNvSpPr/>
            <p:nvPr/>
          </p:nvSpPr>
          <p:spPr bwMode="auto">
            <a:xfrm>
              <a:off x="4993409" y="2944182"/>
              <a:ext cx="172128" cy="172128"/>
            </a:xfrm>
            <a:prstGeom prst="diamond">
              <a:avLst/>
            </a:prstGeom>
            <a:solidFill>
              <a:srgbClr val="FFCE2D"/>
            </a:solidFill>
            <a:ln w="31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endParaRPr lang="en-US" sz="1067">
                <a:solidFill>
                  <a:schemeClr val="tx1"/>
                </a:solidFill>
                <a:latin typeface="Calibri"/>
                <a:cs typeface="Calibri"/>
              </a:endParaRPr>
            </a:p>
          </p:txBody>
        </p:sp>
        <p:sp>
          <p:nvSpPr>
            <p:cNvPr id="850039117" name="Textfeld 154"/>
            <p:cNvSpPr txBox="1"/>
            <p:nvPr/>
          </p:nvSpPr>
          <p:spPr bwMode="auto">
            <a:xfrm>
              <a:off x="6585694" y="2926548"/>
              <a:ext cx="539442" cy="192409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914377">
                <a:defRPr/>
              </a:pPr>
              <a:r>
                <a:rPr lang="en-US" sz="1067">
                  <a:latin typeface="Calibri"/>
                  <a:cs typeface="Calibri"/>
                </a:rPr>
                <a:t>SIS100-FS</a:t>
              </a:r>
              <a:endParaRPr sz="2400"/>
            </a:p>
          </p:txBody>
        </p:sp>
        <p:sp>
          <p:nvSpPr>
            <p:cNvPr id="1535664146" name="Textfeld 155"/>
            <p:cNvSpPr txBox="1"/>
            <p:nvPr/>
          </p:nvSpPr>
          <p:spPr bwMode="auto">
            <a:xfrm>
              <a:off x="5175963" y="2941149"/>
              <a:ext cx="463617" cy="192409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914377">
                <a:defRPr/>
              </a:pPr>
              <a:r>
                <a:rPr lang="en-US" sz="1067">
                  <a:latin typeface="Calibri"/>
                  <a:cs typeface="Calibri"/>
                </a:rPr>
                <a:t>SFRS-ES</a:t>
              </a:r>
              <a:endParaRPr sz="2400"/>
            </a:p>
          </p:txBody>
        </p:sp>
      </p:grpSp>
      <p:grpSp>
        <p:nvGrpSpPr>
          <p:cNvPr id="1466130456" name="Gruppieren 34"/>
          <p:cNvGrpSpPr/>
          <p:nvPr/>
        </p:nvGrpSpPr>
        <p:grpSpPr bwMode="auto">
          <a:xfrm>
            <a:off x="-4928" y="4608877"/>
            <a:ext cx="10823088" cy="288000"/>
            <a:chOff x="-2017" y="3168304"/>
            <a:chExt cx="8117316" cy="216000"/>
          </a:xfrm>
        </p:grpSpPr>
        <p:sp>
          <p:nvSpPr>
            <p:cNvPr id="62401681" name="Rechteck 163"/>
            <p:cNvSpPr/>
            <p:nvPr/>
          </p:nvSpPr>
          <p:spPr bwMode="auto">
            <a:xfrm>
              <a:off x="-2017" y="3168304"/>
              <a:ext cx="8117316" cy="21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r>
                <a:rPr lang="en-US" sz="1067">
                  <a:solidFill>
                    <a:schemeClr val="tx1"/>
                  </a:solidFill>
                  <a:latin typeface="Calibri"/>
                  <a:cs typeface="Calibri"/>
                </a:rPr>
                <a:t>                                                                        FAIR Accelerator Installation</a:t>
              </a:r>
              <a:endParaRPr sz="2400"/>
            </a:p>
          </p:txBody>
        </p:sp>
        <p:sp>
          <p:nvSpPr>
            <p:cNvPr id="1690073902" name="Textfeld 160"/>
            <p:cNvSpPr txBox="1"/>
            <p:nvPr/>
          </p:nvSpPr>
          <p:spPr bwMode="auto">
            <a:xfrm>
              <a:off x="7430292" y="3189476"/>
              <a:ext cx="587176" cy="192409"/>
            </a:xfrm>
            <a:prstGeom prst="rect">
              <a:avLst/>
            </a:prstGeom>
            <a:grpFill/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ctr" defTabSz="914377">
                <a:defRPr/>
              </a:pPr>
              <a:r>
                <a:rPr lang="en-US" sz="1067">
                  <a:latin typeface="Calibri"/>
                  <a:cs typeface="Calibri"/>
                </a:rPr>
                <a:t>SIS100-FS</a:t>
              </a:r>
              <a:endParaRPr sz="2400"/>
            </a:p>
          </p:txBody>
        </p:sp>
        <p:grpSp>
          <p:nvGrpSpPr>
            <p:cNvPr id="1466230564" name="Gruppieren 170"/>
            <p:cNvGrpSpPr/>
            <p:nvPr/>
          </p:nvGrpSpPr>
          <p:grpSpPr bwMode="auto">
            <a:xfrm>
              <a:off x="5124111" y="3178720"/>
              <a:ext cx="904905" cy="192958"/>
              <a:chOff x="6648345" y="3115270"/>
              <a:chExt cx="904905" cy="192958"/>
            </a:xfrm>
          </p:grpSpPr>
          <p:sp>
            <p:nvSpPr>
              <p:cNvPr id="1082782700" name="Raute 157"/>
              <p:cNvSpPr/>
              <p:nvPr/>
            </p:nvSpPr>
            <p:spPr bwMode="auto">
              <a:xfrm>
                <a:off x="6648345" y="3115270"/>
                <a:ext cx="172128" cy="172128"/>
              </a:xfrm>
              <a:prstGeom prst="diamond">
                <a:avLst/>
              </a:prstGeom>
              <a:solidFill>
                <a:srgbClr val="FFCE2D"/>
              </a:solidFill>
              <a:ln w="3175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7">
                  <a:defRPr/>
                </a:pPr>
                <a:endParaRPr lang="en-US" sz="1067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566481625" name="Textfeld 162"/>
              <p:cNvSpPr txBox="1"/>
              <p:nvPr/>
            </p:nvSpPr>
            <p:spPr bwMode="auto">
              <a:xfrm>
                <a:off x="6830456" y="3115819"/>
                <a:ext cx="722794" cy="192409"/>
              </a:xfrm>
              <a:prstGeom prst="rect">
                <a:avLst/>
              </a:prstGeom>
              <a:grpFill/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ctr" defTabSz="914377">
                  <a:defRPr/>
                </a:pPr>
                <a:r>
                  <a:rPr lang="en-US" sz="1067">
                    <a:latin typeface="Calibri"/>
                    <a:cs typeface="Calibri"/>
                  </a:rPr>
                  <a:t>HEBT/SFRS-ES</a:t>
                </a:r>
                <a:endParaRPr sz="2400"/>
              </a:p>
            </p:txBody>
          </p:sp>
        </p:grpSp>
      </p:grpSp>
      <p:sp>
        <p:nvSpPr>
          <p:cNvPr id="52800798" name="Stern mit 5 Zacken 75"/>
          <p:cNvSpPr/>
          <p:nvPr/>
        </p:nvSpPr>
        <p:spPr bwMode="auto">
          <a:xfrm>
            <a:off x="9249204" y="5222736"/>
            <a:ext cx="410888" cy="379589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gradFill>
            <a:gsLst>
              <a:gs pos="5000">
                <a:srgbClr val="FFFF00"/>
              </a:gs>
              <a:gs pos="65000">
                <a:srgbClr val="FFC000">
                  <a:shade val="67500"/>
                  <a:satMod val="115000"/>
                </a:srgbClr>
              </a:gs>
              <a:gs pos="93000">
                <a:srgbClr val="FFC000">
                  <a:shade val="100000"/>
                  <a:satMod val="115000"/>
                </a:srgbClr>
              </a:gs>
            </a:gsLst>
            <a:path path="circle"/>
          </a:gra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DE" sz="2400"/>
          </a:p>
        </p:txBody>
      </p:sp>
      <p:sp>
        <p:nvSpPr>
          <p:cNvPr id="1405415992" name="Stern mit 5 Zacken 79"/>
          <p:cNvSpPr/>
          <p:nvPr/>
        </p:nvSpPr>
        <p:spPr bwMode="auto">
          <a:xfrm>
            <a:off x="11850477" y="5792688"/>
            <a:ext cx="410888" cy="379589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gradFill>
            <a:gsLst>
              <a:gs pos="5000">
                <a:srgbClr val="FFFF00"/>
              </a:gs>
              <a:gs pos="65000">
                <a:srgbClr val="FFC000">
                  <a:shade val="67500"/>
                  <a:satMod val="115000"/>
                </a:srgbClr>
              </a:gs>
              <a:gs pos="93000">
                <a:srgbClr val="FFC000">
                  <a:shade val="100000"/>
                  <a:satMod val="115000"/>
                </a:srgbClr>
              </a:gs>
            </a:gsLst>
            <a:path path="circle"/>
          </a:gra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DE" sz="2400"/>
          </a:p>
        </p:txBody>
      </p:sp>
      <p:sp>
        <p:nvSpPr>
          <p:cNvPr id="1100483325" name="Rechteck 80"/>
          <p:cNvSpPr/>
          <p:nvPr/>
        </p:nvSpPr>
        <p:spPr bwMode="auto">
          <a:xfrm>
            <a:off x="4022820" y="3888629"/>
            <a:ext cx="2664571" cy="288000"/>
          </a:xfrm>
          <a:prstGeom prst="rect">
            <a:avLst/>
          </a:prstGeom>
          <a:gradFill>
            <a:gsLst>
              <a:gs pos="49000">
                <a:schemeClr val="tx2">
                  <a:lumMod val="40000"/>
                  <a:lumOff val="60000"/>
                </a:schemeClr>
              </a:gs>
              <a:gs pos="99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path path="circle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          HBO</a:t>
            </a:r>
            <a:endParaRPr sz="2400"/>
          </a:p>
        </p:txBody>
      </p:sp>
      <p:sp>
        <p:nvSpPr>
          <p:cNvPr id="1145972157" name="Rechteck 81"/>
          <p:cNvSpPr/>
          <p:nvPr/>
        </p:nvSpPr>
        <p:spPr bwMode="auto">
          <a:xfrm>
            <a:off x="6664231" y="3887465"/>
            <a:ext cx="5533488" cy="288000"/>
          </a:xfrm>
          <a:prstGeom prst="rect">
            <a:avLst/>
          </a:prstGeom>
          <a:gradFill>
            <a:gsLst>
              <a:gs pos="52000">
                <a:schemeClr val="accent4"/>
              </a:gs>
              <a:gs pos="10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path path="circle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bg1"/>
                </a:solidFill>
                <a:latin typeface="Calibri"/>
                <a:cs typeface="Calibri"/>
              </a:rPr>
              <a:t>                                                Regular Operation of tech. buildings Infrastructure </a:t>
            </a:r>
            <a:endParaRPr sz="2400"/>
          </a:p>
        </p:txBody>
      </p:sp>
      <p:sp>
        <p:nvSpPr>
          <p:cNvPr id="1839687620" name="Rechteck 3"/>
          <p:cNvSpPr/>
          <p:nvPr/>
        </p:nvSpPr>
        <p:spPr bwMode="auto">
          <a:xfrm>
            <a:off x="-573" y="1351755"/>
            <a:ext cx="1255848" cy="5223432"/>
          </a:xfrm>
          <a:prstGeom prst="rect">
            <a:avLst/>
          </a:prstGeom>
          <a:solidFill>
            <a:srgbClr val="D9D9D9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DE" sz="2400"/>
          </a:p>
        </p:txBody>
      </p:sp>
      <p:sp>
        <p:nvSpPr>
          <p:cNvPr id="1297442551" name="Textfeld 4"/>
          <p:cNvSpPr txBox="1"/>
          <p:nvPr/>
        </p:nvSpPr>
        <p:spPr bwMode="auto">
          <a:xfrm>
            <a:off x="10741292" y="6306732"/>
            <a:ext cx="1520073" cy="328231"/>
          </a:xfrm>
          <a:prstGeom prst="rect">
            <a:avLst/>
          </a:prstGeom>
        </p:spPr>
        <p:txBody>
          <a:bodyPr vert="horz" wrap="square" lIns="121920" tIns="60960" rIns="121920" bIns="60960" rtlCol="0" anchor="t">
            <a:spAutoFit/>
          </a:bodyPr>
          <a:lstStyle/>
          <a:p>
            <a:pPr algn="l">
              <a:defRPr/>
            </a:pPr>
            <a:r>
              <a:rPr lang="de-DE" sz="1333" dirty="0"/>
              <a:t>Version Q1 2025</a:t>
            </a:r>
            <a:endParaRPr sz="2400" dirty="0"/>
          </a:p>
        </p:txBody>
      </p:sp>
      <p:sp>
        <p:nvSpPr>
          <p:cNvPr id="1231374049" name="Rechteck 8"/>
          <p:cNvSpPr/>
          <p:nvPr/>
        </p:nvSpPr>
        <p:spPr bwMode="auto">
          <a:xfrm>
            <a:off x="9562324" y="1877777"/>
            <a:ext cx="516113" cy="288000"/>
          </a:xfrm>
          <a:prstGeom prst="rect">
            <a:avLst/>
          </a:prstGeom>
          <a:pattFill prst="wdDnDiag">
            <a:fgClr>
              <a:srgbClr val="D24696"/>
            </a:fgClr>
            <a:bgClr>
              <a:schemeClr val="bg1"/>
            </a:bgClr>
          </a:pattFill>
          <a:ln>
            <a:solidFill>
              <a:srgbClr val="D2469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en-US" sz="1067" b="1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557497744" name="Textfeld 25"/>
          <p:cNvSpPr txBox="1"/>
          <p:nvPr/>
        </p:nvSpPr>
        <p:spPr bwMode="auto">
          <a:xfrm>
            <a:off x="6851425" y="1891764"/>
            <a:ext cx="622392" cy="287130"/>
          </a:xfrm>
          <a:prstGeom prst="rect">
            <a:avLst/>
          </a:prstGeom>
        </p:spPr>
        <p:txBody>
          <a:bodyPr vert="horz" wrap="square" lIns="121920" tIns="60960" rIns="121920" bIns="60960" rtlCol="0" anchor="t">
            <a:spAutoFit/>
          </a:bodyPr>
          <a:lstStyle/>
          <a:p>
            <a:pPr>
              <a:defRPr/>
            </a:pPr>
            <a:r>
              <a:rPr lang="de-DE" sz="533"/>
              <a:t>To be confirmed</a:t>
            </a:r>
          </a:p>
        </p:txBody>
      </p:sp>
      <p:sp>
        <p:nvSpPr>
          <p:cNvPr id="1671654698" name="Textfeld 26"/>
          <p:cNvSpPr txBox="1"/>
          <p:nvPr/>
        </p:nvSpPr>
        <p:spPr bwMode="auto">
          <a:xfrm>
            <a:off x="10014737" y="1906748"/>
            <a:ext cx="622392" cy="287130"/>
          </a:xfrm>
          <a:prstGeom prst="rect">
            <a:avLst/>
          </a:prstGeom>
        </p:spPr>
        <p:txBody>
          <a:bodyPr vert="horz" wrap="square" lIns="121920" tIns="60960" rIns="121920" bIns="60960" rtlCol="0" anchor="t">
            <a:spAutoFit/>
          </a:bodyPr>
          <a:lstStyle/>
          <a:p>
            <a:pPr>
              <a:defRPr/>
            </a:pPr>
            <a:r>
              <a:rPr lang="de-DE" sz="533"/>
              <a:t>To be confirmed</a:t>
            </a:r>
          </a:p>
        </p:txBody>
      </p:sp>
      <p:sp>
        <p:nvSpPr>
          <p:cNvPr id="67" name="Titre 1">
            <a:extLst>
              <a:ext uri="{FF2B5EF4-FFF2-40B4-BE49-F238E27FC236}">
                <a16:creationId xmlns:a16="http://schemas.microsoft.com/office/drawing/2014/main" id="{9889ADDA-8AE2-2807-2131-6CCE5B521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589" y="256276"/>
            <a:ext cx="7259969" cy="691560"/>
          </a:xfrm>
        </p:spPr>
        <p:txBody>
          <a:bodyPr>
            <a:normAutofit/>
          </a:bodyPr>
          <a:lstStyle/>
          <a:p>
            <a:r>
              <a:rPr lang="en-GB" sz="2400" dirty="0"/>
              <a:t>FAIR &amp; GSI Integrated Schedule</a:t>
            </a:r>
          </a:p>
        </p:txBody>
      </p:sp>
      <p:sp>
        <p:nvSpPr>
          <p:cNvPr id="68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72383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" name="Textfeld 62"/>
          <p:cNvSpPr txBox="1"/>
          <p:nvPr/>
        </p:nvSpPr>
        <p:spPr bwMode="auto">
          <a:xfrm>
            <a:off x="9465692" y="5052190"/>
            <a:ext cx="2486808" cy="772134"/>
          </a:xfrm>
          <a:prstGeom prst="rect">
            <a:avLst/>
          </a:prstGeom>
          <a:gradFill>
            <a:gsLst>
              <a:gs pos="0">
                <a:srgbClr val="92D050"/>
              </a:gs>
              <a:gs pos="100000">
                <a:srgbClr val="FFFFFF"/>
              </a:gs>
            </a:gsLst>
            <a:lin ang="0" scaled="1"/>
          </a:gradFill>
          <a:ln w="12699">
            <a:noFill/>
            <a:prstDash val="solid"/>
          </a:ln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 marL="143996">
              <a:defRPr/>
            </a:pPr>
            <a:r>
              <a:rPr sz="1467" dirty="0"/>
              <a:t>NUSTAR ES Commissioning and experiments</a:t>
            </a:r>
          </a:p>
        </p:txBody>
      </p:sp>
      <p:sp>
        <p:nvSpPr>
          <p:cNvPr id="1127474376" name="Rechteck 16"/>
          <p:cNvSpPr/>
          <p:nvPr/>
        </p:nvSpPr>
        <p:spPr bwMode="auto">
          <a:xfrm>
            <a:off x="-11707" y="1348789"/>
            <a:ext cx="12203708" cy="3199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DE" sz="2400"/>
          </a:p>
        </p:txBody>
      </p:sp>
      <p:sp>
        <p:nvSpPr>
          <p:cNvPr id="1366653743" name="Textfeld 6"/>
          <p:cNvSpPr txBox="1"/>
          <p:nvPr/>
        </p:nvSpPr>
        <p:spPr bwMode="auto">
          <a:xfrm>
            <a:off x="-14131" y="1354004"/>
            <a:ext cx="12206132" cy="379656"/>
          </a:xfrm>
          <a:prstGeom prst="rect">
            <a:avLst/>
          </a:prstGeom>
          <a:solidFill>
            <a:srgbClr val="EAEBEB"/>
          </a:solidFill>
          <a:ln>
            <a:noFill/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defTabSz="914377">
              <a:defRPr/>
            </a:pPr>
            <a:r>
              <a:rPr lang="en-US" sz="1867" b="1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2024	                     2025			     2026			     2027			     2028</a:t>
            </a:r>
            <a:endParaRPr sz="2400"/>
          </a:p>
        </p:txBody>
      </p:sp>
      <p:grpSp>
        <p:nvGrpSpPr>
          <p:cNvPr id="129589160" name="Gruppieren 5"/>
          <p:cNvGrpSpPr/>
          <p:nvPr/>
        </p:nvGrpSpPr>
        <p:grpSpPr bwMode="auto">
          <a:xfrm>
            <a:off x="1255849" y="1351755"/>
            <a:ext cx="8187516" cy="5223432"/>
            <a:chOff x="949569" y="977899"/>
            <a:chExt cx="6140637" cy="3917574"/>
          </a:xfrm>
        </p:grpSpPr>
        <p:cxnSp>
          <p:nvCxnSpPr>
            <p:cNvPr id="1355421852" name="Gerader Verbinder 13"/>
            <p:cNvCxnSpPr>
              <a:cxnSpLocks/>
            </p:cNvCxnSpPr>
            <p:nvPr/>
          </p:nvCxnSpPr>
          <p:spPr bwMode="auto">
            <a:xfrm>
              <a:off x="7090206" y="977899"/>
              <a:ext cx="0" cy="391757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8286094" name="Gerader Verbinder 12"/>
            <p:cNvCxnSpPr>
              <a:cxnSpLocks/>
            </p:cNvCxnSpPr>
            <p:nvPr/>
          </p:nvCxnSpPr>
          <p:spPr bwMode="auto">
            <a:xfrm>
              <a:off x="5014546" y="977899"/>
              <a:ext cx="0" cy="391757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131175" name="Gerader Verbinder 10"/>
            <p:cNvCxnSpPr>
              <a:cxnSpLocks/>
            </p:cNvCxnSpPr>
            <p:nvPr/>
          </p:nvCxnSpPr>
          <p:spPr bwMode="auto">
            <a:xfrm>
              <a:off x="949569" y="977899"/>
              <a:ext cx="0" cy="391757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806298" name="Gerader Verbinder 11"/>
            <p:cNvCxnSpPr>
              <a:cxnSpLocks/>
            </p:cNvCxnSpPr>
            <p:nvPr/>
          </p:nvCxnSpPr>
          <p:spPr bwMode="auto">
            <a:xfrm>
              <a:off x="2986453" y="977899"/>
              <a:ext cx="0" cy="391757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65078705" name="Rechteck 15"/>
          <p:cNvSpPr/>
          <p:nvPr/>
        </p:nvSpPr>
        <p:spPr bwMode="auto">
          <a:xfrm>
            <a:off x="1302764" y="1871700"/>
            <a:ext cx="1435616" cy="288000"/>
          </a:xfrm>
          <a:prstGeom prst="rect">
            <a:avLst/>
          </a:prstGeom>
          <a:solidFill>
            <a:srgbClr val="D246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933" b="1">
                <a:solidFill>
                  <a:prstClr val="white"/>
                </a:solidFill>
                <a:latin typeface="Calibri"/>
                <a:cs typeface="Calibri"/>
              </a:rPr>
              <a:t>Beam Time</a:t>
            </a:r>
            <a:endParaRPr sz="2400"/>
          </a:p>
        </p:txBody>
      </p:sp>
      <p:sp>
        <p:nvSpPr>
          <p:cNvPr id="2036118173" name="Rechteck 17"/>
          <p:cNvSpPr/>
          <p:nvPr/>
        </p:nvSpPr>
        <p:spPr bwMode="auto">
          <a:xfrm>
            <a:off x="8369673" y="1875684"/>
            <a:ext cx="1032233" cy="288000"/>
          </a:xfrm>
          <a:prstGeom prst="rect">
            <a:avLst/>
          </a:prstGeom>
          <a:solidFill>
            <a:srgbClr val="D246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933" b="1">
                <a:solidFill>
                  <a:prstClr val="white"/>
                </a:solidFill>
                <a:latin typeface="Calibri"/>
                <a:cs typeface="Calibri"/>
              </a:rPr>
              <a:t>Beam Time</a:t>
            </a:r>
            <a:endParaRPr sz="2400"/>
          </a:p>
        </p:txBody>
      </p:sp>
      <p:sp>
        <p:nvSpPr>
          <p:cNvPr id="346579077" name="Rechteck 18"/>
          <p:cNvSpPr/>
          <p:nvPr/>
        </p:nvSpPr>
        <p:spPr bwMode="auto">
          <a:xfrm>
            <a:off x="11080110" y="1868593"/>
            <a:ext cx="1032233" cy="288000"/>
          </a:xfrm>
          <a:prstGeom prst="rect">
            <a:avLst/>
          </a:prstGeom>
          <a:solidFill>
            <a:srgbClr val="D246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933" b="1">
                <a:solidFill>
                  <a:prstClr val="white"/>
                </a:solidFill>
                <a:latin typeface="Calibri"/>
                <a:cs typeface="Calibri"/>
              </a:rPr>
              <a:t>Beam Time</a:t>
            </a:r>
            <a:endParaRPr sz="2400"/>
          </a:p>
        </p:txBody>
      </p:sp>
      <p:sp>
        <p:nvSpPr>
          <p:cNvPr id="840854147" name="Rechteck 22"/>
          <p:cNvSpPr/>
          <p:nvPr/>
        </p:nvSpPr>
        <p:spPr bwMode="auto">
          <a:xfrm>
            <a:off x="4239709" y="2241725"/>
            <a:ext cx="1341968" cy="288000"/>
          </a:xfrm>
          <a:prstGeom prst="rect">
            <a:avLst/>
          </a:prstGeom>
          <a:solidFill>
            <a:srgbClr val="6DC58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lnSpc>
                <a:spcPts val="932"/>
              </a:lnSpc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commissioning</a:t>
            </a:r>
            <a:endParaRPr sz="2400"/>
          </a:p>
        </p:txBody>
      </p:sp>
      <p:sp>
        <p:nvSpPr>
          <p:cNvPr id="1043353369" name="Rechteck 23"/>
          <p:cNvSpPr/>
          <p:nvPr/>
        </p:nvSpPr>
        <p:spPr bwMode="auto">
          <a:xfrm>
            <a:off x="1" y="2568205"/>
            <a:ext cx="4587423" cy="2880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Injector Controls Upgrade: 1</a:t>
            </a:r>
            <a:r>
              <a:rPr lang="en-US" sz="1067" baseline="30000">
                <a:solidFill>
                  <a:schemeClr val="tx1"/>
                </a:solidFill>
                <a:latin typeface="Calibri"/>
                <a:cs typeface="Calibri"/>
              </a:rPr>
              <a:t>st</a:t>
            </a: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 version of new production system</a:t>
            </a:r>
            <a:endParaRPr sz="2400"/>
          </a:p>
        </p:txBody>
      </p:sp>
      <p:sp>
        <p:nvSpPr>
          <p:cNvPr id="2032163353" name="Rechteck 40"/>
          <p:cNvSpPr/>
          <p:nvPr/>
        </p:nvSpPr>
        <p:spPr bwMode="auto">
          <a:xfrm>
            <a:off x="5766106" y="2570328"/>
            <a:ext cx="2794692" cy="288000"/>
          </a:xfrm>
          <a:prstGeom prst="rect">
            <a:avLst/>
          </a:prstGeom>
          <a:solidFill>
            <a:srgbClr val="00B050">
              <a:alpha val="2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200">
                <a:solidFill>
                  <a:schemeClr val="tx1"/>
                </a:solidFill>
                <a:latin typeface="Arial"/>
              </a:rPr>
              <a:t> </a:t>
            </a: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Injector Controls Upgrade: finalization</a:t>
            </a:r>
            <a:endParaRPr lang="en-US" sz="1200">
              <a:solidFill>
                <a:schemeClr val="tx1"/>
              </a:solidFill>
              <a:latin typeface="Calibri"/>
              <a:cs typeface="Calibri"/>
            </a:endParaRPr>
          </a:p>
        </p:txBody>
      </p:sp>
      <p:grpSp>
        <p:nvGrpSpPr>
          <p:cNvPr id="181070487" name="Gruppieren 39"/>
          <p:cNvGrpSpPr/>
          <p:nvPr/>
        </p:nvGrpSpPr>
        <p:grpSpPr bwMode="auto">
          <a:xfrm>
            <a:off x="5640881" y="2174040"/>
            <a:ext cx="1147143" cy="420756"/>
            <a:chOff x="4238514" y="1336376"/>
            <a:chExt cx="860357" cy="315567"/>
          </a:xfrm>
        </p:grpSpPr>
        <p:sp>
          <p:nvSpPr>
            <p:cNvPr id="1750455461" name="Raute 24"/>
            <p:cNvSpPr/>
            <p:nvPr/>
          </p:nvSpPr>
          <p:spPr bwMode="auto">
            <a:xfrm>
              <a:off x="4238514" y="1409673"/>
              <a:ext cx="172128" cy="172128"/>
            </a:xfrm>
            <a:prstGeom prst="diamond">
              <a:avLst/>
            </a:prstGeom>
            <a:solidFill>
              <a:srgbClr val="00B050"/>
            </a:solidFill>
            <a:ln w="31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endParaRPr lang="en-US" sz="1067">
                <a:solidFill>
                  <a:prstClr val="white"/>
                </a:solidFill>
                <a:latin typeface="Calibri"/>
                <a:cs typeface="Calibri"/>
              </a:endParaRPr>
            </a:p>
          </p:txBody>
        </p:sp>
        <p:sp>
          <p:nvSpPr>
            <p:cNvPr id="373222908" name="Textfeld 31"/>
            <p:cNvSpPr txBox="1"/>
            <p:nvPr/>
          </p:nvSpPr>
          <p:spPr bwMode="auto">
            <a:xfrm>
              <a:off x="4333998" y="1336376"/>
              <a:ext cx="764873" cy="315567"/>
            </a:xfrm>
            <a:prstGeom prst="rect">
              <a:avLst/>
            </a:prstGeom>
            <a:grpFill/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defTabSz="914377">
                <a:defRPr/>
              </a:pPr>
              <a:r>
                <a:rPr lang="en-US" sz="1067">
                  <a:solidFill>
                    <a:prstClr val="black"/>
                  </a:solidFill>
                  <a:latin typeface="Calibri"/>
                  <a:cs typeface="Calibri"/>
                </a:rPr>
                <a:t>ACC operation </a:t>
              </a:r>
              <a:endParaRPr sz="2400"/>
            </a:p>
            <a:p>
              <a:pPr defTabSz="914377">
                <a:defRPr/>
              </a:pPr>
              <a:r>
                <a:rPr lang="en-US" sz="1067">
                  <a:solidFill>
                    <a:prstClr val="black"/>
                  </a:solidFill>
                  <a:latin typeface="Calibri"/>
                  <a:cs typeface="Calibri"/>
                </a:rPr>
                <a:t>from new FCC</a:t>
              </a:r>
              <a:endParaRPr sz="2400"/>
            </a:p>
          </p:txBody>
        </p:sp>
      </p:grpSp>
      <p:sp>
        <p:nvSpPr>
          <p:cNvPr id="2123404147" name="Rechteck 37"/>
          <p:cNvSpPr/>
          <p:nvPr/>
        </p:nvSpPr>
        <p:spPr bwMode="auto">
          <a:xfrm>
            <a:off x="1" y="2247403"/>
            <a:ext cx="3250521" cy="288000"/>
          </a:xfrm>
          <a:prstGeom prst="rect">
            <a:avLst/>
          </a:prstGeom>
          <a:solidFill>
            <a:srgbClr val="6DC58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lnSpc>
                <a:spcPts val="932"/>
              </a:lnSpc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FCC Construction &amp; Procurement of Interior equipment</a:t>
            </a:r>
            <a:endParaRPr sz="2400"/>
          </a:p>
        </p:txBody>
      </p:sp>
      <p:sp>
        <p:nvSpPr>
          <p:cNvPr id="2061472768" name="Rechteck 45"/>
          <p:cNvSpPr/>
          <p:nvPr/>
        </p:nvSpPr>
        <p:spPr bwMode="auto">
          <a:xfrm>
            <a:off x="6885138" y="5633623"/>
            <a:ext cx="1666860" cy="192000"/>
          </a:xfrm>
          <a:prstGeom prst="rect">
            <a:avLst/>
          </a:prstGeom>
          <a:gradFill>
            <a:gsLst>
              <a:gs pos="0">
                <a:schemeClr val="bg1"/>
              </a:gs>
              <a:gs pos="18000">
                <a:srgbClr val="FFC000"/>
              </a:gs>
              <a:gs pos="78000">
                <a:srgbClr val="00B0F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prstClr val="black"/>
                </a:solidFill>
                <a:latin typeface="Calibri"/>
                <a:cs typeface="Calibri"/>
              </a:rPr>
              <a:t>SFRS Cooldown</a:t>
            </a:r>
            <a:endParaRPr sz="2400"/>
          </a:p>
        </p:txBody>
      </p:sp>
      <p:sp>
        <p:nvSpPr>
          <p:cNvPr id="1727251329" name="Rechteck 46"/>
          <p:cNvSpPr/>
          <p:nvPr/>
        </p:nvSpPr>
        <p:spPr bwMode="auto">
          <a:xfrm>
            <a:off x="9262160" y="6217389"/>
            <a:ext cx="1260080" cy="192000"/>
          </a:xfrm>
          <a:prstGeom prst="rect">
            <a:avLst/>
          </a:prstGeom>
          <a:gradFill>
            <a:gsLst>
              <a:gs pos="0">
                <a:schemeClr val="bg1"/>
              </a:gs>
              <a:gs pos="33000">
                <a:srgbClr val="FFC000"/>
              </a:gs>
              <a:gs pos="66000">
                <a:srgbClr val="00B0F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prstClr val="black"/>
                </a:solidFill>
                <a:latin typeface="Calibri"/>
                <a:cs typeface="Calibri"/>
              </a:rPr>
              <a:t>SIS100 Cooldown</a:t>
            </a:r>
            <a:endParaRPr sz="2400"/>
          </a:p>
        </p:txBody>
      </p:sp>
      <p:sp>
        <p:nvSpPr>
          <p:cNvPr id="2032444052" name="Rechteck 51"/>
          <p:cNvSpPr/>
          <p:nvPr/>
        </p:nvSpPr>
        <p:spPr bwMode="auto">
          <a:xfrm>
            <a:off x="2" y="2882817"/>
            <a:ext cx="4587421" cy="288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Controls &amp; BI Digitization UNILAC, SIS18, ESR, Cryring, HEBT</a:t>
            </a:r>
            <a:endParaRPr sz="2400"/>
          </a:p>
        </p:txBody>
      </p:sp>
      <p:grpSp>
        <p:nvGrpSpPr>
          <p:cNvPr id="1888207309" name="Gruppieren 66"/>
          <p:cNvGrpSpPr/>
          <p:nvPr/>
        </p:nvGrpSpPr>
        <p:grpSpPr bwMode="auto">
          <a:xfrm>
            <a:off x="5086321" y="5322793"/>
            <a:ext cx="4296417" cy="288000"/>
            <a:chOff x="3819535" y="3409788"/>
            <a:chExt cx="3222313" cy="273762"/>
          </a:xfrm>
        </p:grpSpPr>
        <p:sp>
          <p:nvSpPr>
            <p:cNvPr id="472836544" name="Rechteck 21"/>
            <p:cNvSpPr/>
            <p:nvPr/>
          </p:nvSpPr>
          <p:spPr bwMode="auto">
            <a:xfrm>
              <a:off x="3819535" y="3409788"/>
              <a:ext cx="2448135" cy="273762"/>
            </a:xfrm>
            <a:prstGeom prst="rect">
              <a:avLst/>
            </a:prstGeom>
            <a:gradFill>
              <a:gsLst>
                <a:gs pos="8000">
                  <a:schemeClr val="bg1"/>
                </a:gs>
                <a:gs pos="74000">
                  <a:srgbClr val="FFC107"/>
                </a:gs>
              </a:gsLst>
              <a:lin ang="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384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prstClr val="black"/>
                  </a:solidFill>
                  <a:latin typeface="Calibri"/>
                  <a:cs typeface="Calibri"/>
                </a:rPr>
                <a:t>SFRS HW-Commissioning</a:t>
              </a:r>
            </a:p>
          </p:txBody>
        </p:sp>
        <p:sp>
          <p:nvSpPr>
            <p:cNvPr id="508903535" name="Rechteck 27"/>
            <p:cNvSpPr/>
            <p:nvPr/>
          </p:nvSpPr>
          <p:spPr bwMode="auto">
            <a:xfrm>
              <a:off x="6267674" y="3409788"/>
              <a:ext cx="774175" cy="27376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prstClr val="white"/>
                  </a:solidFill>
                  <a:latin typeface="Calibri"/>
                  <a:cs typeface="Calibri"/>
                </a:rPr>
                <a:t>ES Beam Commissioning</a:t>
              </a:r>
              <a:endParaRPr sz="2400"/>
            </a:p>
          </p:txBody>
        </p:sp>
        <p:sp>
          <p:nvSpPr>
            <p:cNvPr id="1687365507" name="Rechteck 2"/>
            <p:cNvSpPr/>
            <p:nvPr/>
          </p:nvSpPr>
          <p:spPr bwMode="auto">
            <a:xfrm>
              <a:off x="5561447" y="3458881"/>
              <a:ext cx="657868" cy="17385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schemeClr val="tx1"/>
                  </a:solidFill>
                  <a:latin typeface="Calibri"/>
                  <a:cs typeface="Calibri"/>
                </a:rPr>
                <a:t>Dry-Runs</a:t>
              </a:r>
            </a:p>
          </p:txBody>
        </p:sp>
      </p:grpSp>
      <p:grpSp>
        <p:nvGrpSpPr>
          <p:cNvPr id="1782048770" name="Gruppieren 67"/>
          <p:cNvGrpSpPr/>
          <p:nvPr/>
        </p:nvGrpSpPr>
        <p:grpSpPr bwMode="auto">
          <a:xfrm>
            <a:off x="2454927" y="5007295"/>
            <a:ext cx="5901968" cy="287995"/>
            <a:chOff x="1841195" y="3097582"/>
            <a:chExt cx="4426476" cy="280194"/>
          </a:xfrm>
        </p:grpSpPr>
        <p:sp>
          <p:nvSpPr>
            <p:cNvPr id="225545398" name="Rechteck 14"/>
            <p:cNvSpPr/>
            <p:nvPr/>
          </p:nvSpPr>
          <p:spPr bwMode="auto">
            <a:xfrm>
              <a:off x="2743200" y="3104015"/>
              <a:ext cx="3524472" cy="273762"/>
            </a:xfrm>
            <a:prstGeom prst="rect">
              <a:avLst/>
            </a:prstGeom>
            <a:gradFill>
              <a:gsLst>
                <a:gs pos="8000">
                  <a:schemeClr val="bg1"/>
                </a:gs>
                <a:gs pos="74000">
                  <a:srgbClr val="FFC107"/>
                </a:gs>
              </a:gsLst>
              <a:lin ang="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5720" rIns="384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prstClr val="black"/>
                  </a:solidFill>
                  <a:latin typeface="Calibri"/>
                  <a:cs typeface="Calibri"/>
                </a:rPr>
                <a:t>             HEBT-ES HW-Commissioning</a:t>
              </a:r>
              <a:endParaRPr sz="2400"/>
            </a:p>
          </p:txBody>
        </p:sp>
        <p:sp>
          <p:nvSpPr>
            <p:cNvPr id="799466289" name="Rechteck 44"/>
            <p:cNvSpPr/>
            <p:nvPr/>
          </p:nvSpPr>
          <p:spPr bwMode="auto">
            <a:xfrm>
              <a:off x="1841195" y="3097578"/>
              <a:ext cx="1330615" cy="273762"/>
            </a:xfrm>
            <a:prstGeom prst="rect">
              <a:avLst/>
            </a:prstGeom>
            <a:gradFill>
              <a:gsLst>
                <a:gs pos="32000">
                  <a:srgbClr val="64B5F6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lnSpc>
                  <a:spcPts val="932"/>
                </a:lnSpc>
                <a:defRPr/>
              </a:pPr>
              <a:r>
                <a:rPr lang="en-US" sz="1067">
                  <a:solidFill>
                    <a:schemeClr val="bg1"/>
                  </a:solidFill>
                  <a:latin typeface="Calibri"/>
                  <a:cs typeface="Calibri"/>
                </a:rPr>
                <a:t>Cryo 2 </a:t>
              </a:r>
              <a:br>
                <a:rPr lang="en-US" sz="1067">
                  <a:solidFill>
                    <a:schemeClr val="bg1"/>
                  </a:solidFill>
                  <a:latin typeface="Calibri"/>
                  <a:cs typeface="Calibri"/>
                </a:rPr>
              </a:br>
              <a:r>
                <a:rPr lang="en-US" sz="1067">
                  <a:solidFill>
                    <a:schemeClr val="bg1"/>
                  </a:solidFill>
                  <a:latin typeface="Calibri"/>
                  <a:cs typeface="Calibri"/>
                </a:rPr>
                <a:t>Commissioning</a:t>
              </a:r>
              <a:endParaRPr sz="2400"/>
            </a:p>
          </p:txBody>
        </p:sp>
        <p:sp>
          <p:nvSpPr>
            <p:cNvPr id="825466943" name="Rechteck 7"/>
            <p:cNvSpPr/>
            <p:nvPr/>
          </p:nvSpPr>
          <p:spPr bwMode="auto">
            <a:xfrm>
              <a:off x="5316503" y="3155949"/>
              <a:ext cx="908290" cy="173853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schemeClr val="tx1"/>
                  </a:solidFill>
                  <a:latin typeface="Calibri"/>
                  <a:cs typeface="Calibri"/>
                </a:rPr>
                <a:t>Dry-Runs</a:t>
              </a:r>
              <a:endParaRPr sz="2400"/>
            </a:p>
          </p:txBody>
        </p:sp>
      </p:grpSp>
      <p:grpSp>
        <p:nvGrpSpPr>
          <p:cNvPr id="683619911" name="Gruppieren 68"/>
          <p:cNvGrpSpPr/>
          <p:nvPr/>
        </p:nvGrpSpPr>
        <p:grpSpPr bwMode="auto">
          <a:xfrm>
            <a:off x="4061011" y="5909364"/>
            <a:ext cx="6984036" cy="288000"/>
            <a:chOff x="3045758" y="3983744"/>
            <a:chExt cx="5238027" cy="273762"/>
          </a:xfrm>
        </p:grpSpPr>
        <p:sp>
          <p:nvSpPr>
            <p:cNvPr id="1936974654" name="Rechteck 20"/>
            <p:cNvSpPr/>
            <p:nvPr/>
          </p:nvSpPr>
          <p:spPr bwMode="auto">
            <a:xfrm>
              <a:off x="3045758" y="3983744"/>
              <a:ext cx="5238027" cy="273762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74000">
                  <a:srgbClr val="FFC107"/>
                </a:gs>
              </a:gsLst>
              <a:lin ang="0" scaled="1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prstClr val="black"/>
                  </a:solidFill>
                  <a:latin typeface="Calibri"/>
                  <a:cs typeface="Calibri"/>
                </a:rPr>
                <a:t>HEBT &amp; SIS100 -FS HW-Commissioning</a:t>
              </a:r>
            </a:p>
          </p:txBody>
        </p:sp>
        <p:sp>
          <p:nvSpPr>
            <p:cNvPr id="609706745" name="Rechteck 9"/>
            <p:cNvSpPr/>
            <p:nvPr/>
          </p:nvSpPr>
          <p:spPr bwMode="auto">
            <a:xfrm>
              <a:off x="7322024" y="4037290"/>
              <a:ext cx="872398" cy="18301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schemeClr val="tx1"/>
                  </a:solidFill>
                  <a:latin typeface="Calibri"/>
                  <a:cs typeface="Calibri"/>
                </a:rPr>
                <a:t>Dry-Runs</a:t>
              </a:r>
            </a:p>
          </p:txBody>
        </p:sp>
      </p:grpSp>
      <p:sp>
        <p:nvSpPr>
          <p:cNvPr id="600884470" name="Rechteck 29"/>
          <p:cNvSpPr/>
          <p:nvPr/>
        </p:nvSpPr>
        <p:spPr bwMode="auto">
          <a:xfrm>
            <a:off x="11045049" y="5905989"/>
            <a:ext cx="1032233" cy="284049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prstClr val="white"/>
                </a:solidFill>
                <a:latin typeface="Calibri"/>
                <a:cs typeface="Calibri"/>
              </a:rPr>
              <a:t>FS Beam Commissioning</a:t>
            </a:r>
            <a:endParaRPr sz="2400"/>
          </a:p>
        </p:txBody>
      </p:sp>
      <p:sp>
        <p:nvSpPr>
          <p:cNvPr id="1082069129" name="Rechteck 41"/>
          <p:cNvSpPr/>
          <p:nvPr/>
        </p:nvSpPr>
        <p:spPr bwMode="auto">
          <a:xfrm>
            <a:off x="5766106" y="1858180"/>
            <a:ext cx="832937" cy="288000"/>
          </a:xfrm>
          <a:prstGeom prst="rect">
            <a:avLst/>
          </a:prstGeom>
          <a:solidFill>
            <a:srgbClr val="D246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933" b="1">
                <a:solidFill>
                  <a:prstClr val="white"/>
                </a:solidFill>
                <a:latin typeface="Calibri"/>
                <a:cs typeface="Calibri"/>
              </a:rPr>
              <a:t>Beam Time</a:t>
            </a:r>
            <a:endParaRPr sz="2400"/>
          </a:p>
        </p:txBody>
      </p:sp>
      <p:sp>
        <p:nvSpPr>
          <p:cNvPr id="1357216447" name="Rechteck 49"/>
          <p:cNvSpPr/>
          <p:nvPr/>
        </p:nvSpPr>
        <p:spPr bwMode="auto">
          <a:xfrm>
            <a:off x="3336309" y="2244876"/>
            <a:ext cx="830572" cy="288000"/>
          </a:xfrm>
          <a:prstGeom prst="rect">
            <a:avLst/>
          </a:prstGeom>
          <a:solidFill>
            <a:srgbClr val="6DC58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lnSpc>
                <a:spcPts val="932"/>
              </a:lnSpc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Equipment</a:t>
            </a:r>
            <a:endParaRPr sz="2400"/>
          </a:p>
          <a:p>
            <a:pPr algn="ctr" defTabSz="914377">
              <a:lnSpc>
                <a:spcPts val="932"/>
              </a:lnSpc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Installation</a:t>
            </a:r>
            <a:endParaRPr sz="2400"/>
          </a:p>
        </p:txBody>
      </p:sp>
      <p:sp>
        <p:nvSpPr>
          <p:cNvPr id="1467219052" name="Rechteck 52"/>
          <p:cNvSpPr/>
          <p:nvPr/>
        </p:nvSpPr>
        <p:spPr bwMode="auto">
          <a:xfrm>
            <a:off x="4108629" y="1852267"/>
            <a:ext cx="109164" cy="288000"/>
          </a:xfrm>
          <a:prstGeom prst="rect">
            <a:avLst/>
          </a:prstGeom>
          <a:solidFill>
            <a:srgbClr val="D2469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en-US" sz="1067" b="1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323172532" name="Rechteck 43"/>
          <p:cNvSpPr/>
          <p:nvPr/>
        </p:nvSpPr>
        <p:spPr bwMode="auto">
          <a:xfrm>
            <a:off x="6786421" y="1868593"/>
            <a:ext cx="166404" cy="288000"/>
          </a:xfrm>
          <a:prstGeom prst="rect">
            <a:avLst/>
          </a:prstGeom>
          <a:pattFill prst="wdDnDiag">
            <a:fgClr>
              <a:srgbClr val="D24696"/>
            </a:fgClr>
            <a:bgClr>
              <a:schemeClr val="bg1"/>
            </a:bgClr>
          </a:pattFill>
          <a:ln>
            <a:solidFill>
              <a:srgbClr val="D2469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en-US" sz="1067" b="1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071864484" name="Rechteck 70"/>
          <p:cNvSpPr/>
          <p:nvPr/>
        </p:nvSpPr>
        <p:spPr bwMode="auto">
          <a:xfrm>
            <a:off x="-6517" y="3241141"/>
            <a:ext cx="1269984" cy="28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Civil Construction</a:t>
            </a:r>
            <a:endParaRPr sz="2400"/>
          </a:p>
        </p:txBody>
      </p:sp>
      <p:sp>
        <p:nvSpPr>
          <p:cNvPr id="1638386547" name="Rechteck 89"/>
          <p:cNvSpPr/>
          <p:nvPr/>
        </p:nvSpPr>
        <p:spPr bwMode="auto">
          <a:xfrm>
            <a:off x="1" y="3576748"/>
            <a:ext cx="3971692" cy="28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FAIR Tech. buildings Infrastructure</a:t>
            </a:r>
            <a:endParaRPr sz="2400"/>
          </a:p>
        </p:txBody>
      </p:sp>
      <p:sp>
        <p:nvSpPr>
          <p:cNvPr id="1175223855" name="Rechteck 91"/>
          <p:cNvSpPr/>
          <p:nvPr/>
        </p:nvSpPr>
        <p:spPr bwMode="auto">
          <a:xfrm>
            <a:off x="462987" y="3887465"/>
            <a:ext cx="3614901" cy="288000"/>
          </a:xfrm>
          <a:prstGeom prst="rect">
            <a:avLst/>
          </a:prstGeom>
          <a:gradFill>
            <a:gsLst>
              <a:gs pos="41000">
                <a:schemeClr val="tx2">
                  <a:lumMod val="40000"/>
                  <a:lumOff val="60000"/>
                </a:schemeClr>
              </a:gs>
              <a:gs pos="10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lin ang="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FAIR Buildings Testing &amp; Commissioning </a:t>
            </a:r>
            <a:endParaRPr sz="2400"/>
          </a:p>
        </p:txBody>
      </p:sp>
      <p:grpSp>
        <p:nvGrpSpPr>
          <p:cNvPr id="569679130" name="Gruppieren 33"/>
          <p:cNvGrpSpPr/>
          <p:nvPr/>
        </p:nvGrpSpPr>
        <p:grpSpPr bwMode="auto">
          <a:xfrm>
            <a:off x="-14131" y="4302101"/>
            <a:ext cx="9616233" cy="288000"/>
            <a:chOff x="-8782" y="2926548"/>
            <a:chExt cx="7220110" cy="216000"/>
          </a:xfrm>
          <a:solidFill>
            <a:srgbClr val="4FC3F7"/>
          </a:solidFill>
        </p:grpSpPr>
        <p:sp>
          <p:nvSpPr>
            <p:cNvPr id="2009080093" name="Rechteck 128"/>
            <p:cNvSpPr/>
            <p:nvPr/>
          </p:nvSpPr>
          <p:spPr bwMode="auto">
            <a:xfrm>
              <a:off x="-8782" y="2926548"/>
              <a:ext cx="7220110" cy="21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r>
                <a:rPr lang="en-US" sz="1067">
                  <a:solidFill>
                    <a:schemeClr val="tx1"/>
                  </a:solidFill>
                  <a:latin typeface="Calibri"/>
                  <a:cs typeface="Calibri"/>
                </a:rPr>
                <a:t>FAIR Accelerator Procurement &amp; Manufacturing</a:t>
              </a:r>
              <a:endParaRPr sz="2400"/>
            </a:p>
          </p:txBody>
        </p:sp>
        <p:sp>
          <p:nvSpPr>
            <p:cNvPr id="1620259945" name="Raute 152"/>
            <p:cNvSpPr/>
            <p:nvPr/>
          </p:nvSpPr>
          <p:spPr bwMode="auto">
            <a:xfrm>
              <a:off x="4993409" y="2944182"/>
              <a:ext cx="172128" cy="172128"/>
            </a:xfrm>
            <a:prstGeom prst="diamond">
              <a:avLst/>
            </a:prstGeom>
            <a:solidFill>
              <a:srgbClr val="FFCE2D"/>
            </a:solidFill>
            <a:ln w="31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77">
                <a:defRPr/>
              </a:pPr>
              <a:endParaRPr lang="en-US" sz="1067">
                <a:solidFill>
                  <a:schemeClr val="tx1"/>
                </a:solidFill>
                <a:latin typeface="Calibri"/>
                <a:cs typeface="Calibri"/>
              </a:endParaRPr>
            </a:p>
          </p:txBody>
        </p:sp>
        <p:sp>
          <p:nvSpPr>
            <p:cNvPr id="850039117" name="Textfeld 154"/>
            <p:cNvSpPr txBox="1"/>
            <p:nvPr/>
          </p:nvSpPr>
          <p:spPr bwMode="auto">
            <a:xfrm>
              <a:off x="6585694" y="2926548"/>
              <a:ext cx="539442" cy="192409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914377">
                <a:defRPr/>
              </a:pPr>
              <a:r>
                <a:rPr lang="en-US" sz="1067">
                  <a:latin typeface="Calibri"/>
                  <a:cs typeface="Calibri"/>
                </a:rPr>
                <a:t>SIS100-FS</a:t>
              </a:r>
              <a:endParaRPr sz="2400"/>
            </a:p>
          </p:txBody>
        </p:sp>
        <p:sp>
          <p:nvSpPr>
            <p:cNvPr id="1535664146" name="Textfeld 155"/>
            <p:cNvSpPr txBox="1"/>
            <p:nvPr/>
          </p:nvSpPr>
          <p:spPr bwMode="auto">
            <a:xfrm>
              <a:off x="5175963" y="2941149"/>
              <a:ext cx="463617" cy="192409"/>
            </a:xfrm>
            <a:prstGeom prst="rect">
              <a:avLst/>
            </a:prstGeom>
            <a:noFill/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914377">
                <a:defRPr/>
              </a:pPr>
              <a:r>
                <a:rPr lang="en-US" sz="1067">
                  <a:latin typeface="Calibri"/>
                  <a:cs typeface="Calibri"/>
                </a:rPr>
                <a:t>SFRS-ES</a:t>
              </a:r>
              <a:endParaRPr sz="2400"/>
            </a:p>
          </p:txBody>
        </p:sp>
      </p:grpSp>
      <p:grpSp>
        <p:nvGrpSpPr>
          <p:cNvPr id="1466130456" name="Gruppieren 34"/>
          <p:cNvGrpSpPr/>
          <p:nvPr/>
        </p:nvGrpSpPr>
        <p:grpSpPr bwMode="auto">
          <a:xfrm>
            <a:off x="-4928" y="4608877"/>
            <a:ext cx="10823088" cy="288000"/>
            <a:chOff x="-2017" y="3168304"/>
            <a:chExt cx="8117316" cy="216000"/>
          </a:xfrm>
        </p:grpSpPr>
        <p:sp>
          <p:nvSpPr>
            <p:cNvPr id="62401681" name="Rechteck 163"/>
            <p:cNvSpPr/>
            <p:nvPr/>
          </p:nvSpPr>
          <p:spPr bwMode="auto">
            <a:xfrm>
              <a:off x="-2017" y="3168304"/>
              <a:ext cx="8117316" cy="2160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r>
                <a:rPr lang="en-US" sz="1067">
                  <a:solidFill>
                    <a:schemeClr val="tx1"/>
                  </a:solidFill>
                  <a:latin typeface="Calibri"/>
                  <a:cs typeface="Calibri"/>
                </a:rPr>
                <a:t>                                                                        FAIR Accelerator Installation</a:t>
              </a:r>
              <a:endParaRPr sz="2400"/>
            </a:p>
          </p:txBody>
        </p:sp>
        <p:sp>
          <p:nvSpPr>
            <p:cNvPr id="1690073902" name="Textfeld 160"/>
            <p:cNvSpPr txBox="1"/>
            <p:nvPr/>
          </p:nvSpPr>
          <p:spPr bwMode="auto">
            <a:xfrm>
              <a:off x="7430292" y="3189476"/>
              <a:ext cx="587176" cy="192409"/>
            </a:xfrm>
            <a:prstGeom prst="rect">
              <a:avLst/>
            </a:prstGeom>
            <a:grpFill/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ctr" defTabSz="914377">
                <a:defRPr/>
              </a:pPr>
              <a:r>
                <a:rPr lang="en-US" sz="1067">
                  <a:latin typeface="Calibri"/>
                  <a:cs typeface="Calibri"/>
                </a:rPr>
                <a:t>SIS100-FS</a:t>
              </a:r>
              <a:endParaRPr sz="2400"/>
            </a:p>
          </p:txBody>
        </p:sp>
        <p:grpSp>
          <p:nvGrpSpPr>
            <p:cNvPr id="1466230564" name="Gruppieren 170"/>
            <p:cNvGrpSpPr/>
            <p:nvPr/>
          </p:nvGrpSpPr>
          <p:grpSpPr bwMode="auto">
            <a:xfrm>
              <a:off x="5124111" y="3178720"/>
              <a:ext cx="904905" cy="192958"/>
              <a:chOff x="6648345" y="3115270"/>
              <a:chExt cx="904905" cy="192958"/>
            </a:xfrm>
          </p:grpSpPr>
          <p:sp>
            <p:nvSpPr>
              <p:cNvPr id="1082782700" name="Raute 157"/>
              <p:cNvSpPr/>
              <p:nvPr/>
            </p:nvSpPr>
            <p:spPr bwMode="auto">
              <a:xfrm>
                <a:off x="6648345" y="3115270"/>
                <a:ext cx="172128" cy="172128"/>
              </a:xfrm>
              <a:prstGeom prst="diamond">
                <a:avLst/>
              </a:prstGeom>
              <a:solidFill>
                <a:srgbClr val="FFCE2D"/>
              </a:solidFill>
              <a:ln w="3175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77">
                  <a:defRPr/>
                </a:pPr>
                <a:endParaRPr lang="en-US" sz="1067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  <p:sp>
            <p:nvSpPr>
              <p:cNvPr id="566481625" name="Textfeld 162"/>
              <p:cNvSpPr txBox="1"/>
              <p:nvPr/>
            </p:nvSpPr>
            <p:spPr bwMode="auto">
              <a:xfrm>
                <a:off x="6830456" y="3115819"/>
                <a:ext cx="722794" cy="192409"/>
              </a:xfrm>
              <a:prstGeom prst="rect">
                <a:avLst/>
              </a:prstGeom>
              <a:grpFill/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algn="ctr" defTabSz="914377">
                  <a:defRPr/>
                </a:pPr>
                <a:r>
                  <a:rPr lang="en-US" sz="1067">
                    <a:latin typeface="Calibri"/>
                    <a:cs typeface="Calibri"/>
                  </a:rPr>
                  <a:t>HEBT/SFRS-ES</a:t>
                </a:r>
                <a:endParaRPr sz="2400"/>
              </a:p>
            </p:txBody>
          </p:sp>
        </p:grpSp>
      </p:grpSp>
      <p:sp>
        <p:nvSpPr>
          <p:cNvPr id="52800798" name="Stern mit 5 Zacken 75"/>
          <p:cNvSpPr/>
          <p:nvPr/>
        </p:nvSpPr>
        <p:spPr bwMode="auto">
          <a:xfrm>
            <a:off x="9249204" y="5222736"/>
            <a:ext cx="410888" cy="379589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gradFill>
            <a:gsLst>
              <a:gs pos="5000">
                <a:srgbClr val="FFFF00"/>
              </a:gs>
              <a:gs pos="65000">
                <a:srgbClr val="FFC000">
                  <a:shade val="67500"/>
                  <a:satMod val="115000"/>
                </a:srgbClr>
              </a:gs>
              <a:gs pos="93000">
                <a:srgbClr val="FFC000">
                  <a:shade val="100000"/>
                  <a:satMod val="115000"/>
                </a:srgbClr>
              </a:gs>
            </a:gsLst>
            <a:path path="circle"/>
          </a:gra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DE" sz="2400"/>
          </a:p>
        </p:txBody>
      </p:sp>
      <p:sp>
        <p:nvSpPr>
          <p:cNvPr id="1405415992" name="Stern mit 5 Zacken 79"/>
          <p:cNvSpPr/>
          <p:nvPr/>
        </p:nvSpPr>
        <p:spPr bwMode="auto">
          <a:xfrm>
            <a:off x="11850477" y="5792688"/>
            <a:ext cx="410888" cy="379589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gradFill>
            <a:gsLst>
              <a:gs pos="5000">
                <a:srgbClr val="FFFF00"/>
              </a:gs>
              <a:gs pos="65000">
                <a:srgbClr val="FFC000">
                  <a:shade val="67500"/>
                  <a:satMod val="115000"/>
                </a:srgbClr>
              </a:gs>
              <a:gs pos="93000">
                <a:srgbClr val="FFC000">
                  <a:shade val="100000"/>
                  <a:satMod val="115000"/>
                </a:srgbClr>
              </a:gs>
            </a:gsLst>
            <a:path path="circle"/>
          </a:gra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DE" sz="2400"/>
          </a:p>
        </p:txBody>
      </p:sp>
      <p:sp>
        <p:nvSpPr>
          <p:cNvPr id="1100483325" name="Rechteck 80"/>
          <p:cNvSpPr/>
          <p:nvPr/>
        </p:nvSpPr>
        <p:spPr bwMode="auto">
          <a:xfrm>
            <a:off x="4022820" y="3888629"/>
            <a:ext cx="2664571" cy="288000"/>
          </a:xfrm>
          <a:prstGeom prst="rect">
            <a:avLst/>
          </a:prstGeom>
          <a:gradFill>
            <a:gsLst>
              <a:gs pos="49000">
                <a:schemeClr val="tx2">
                  <a:lumMod val="40000"/>
                  <a:lumOff val="60000"/>
                </a:schemeClr>
              </a:gs>
              <a:gs pos="99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path path="circle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tx1"/>
                </a:solidFill>
                <a:latin typeface="Calibri"/>
                <a:cs typeface="Calibri"/>
              </a:rPr>
              <a:t>          HBO</a:t>
            </a:r>
            <a:endParaRPr sz="2400"/>
          </a:p>
        </p:txBody>
      </p:sp>
      <p:sp>
        <p:nvSpPr>
          <p:cNvPr id="1145972157" name="Rechteck 81"/>
          <p:cNvSpPr/>
          <p:nvPr/>
        </p:nvSpPr>
        <p:spPr bwMode="auto">
          <a:xfrm>
            <a:off x="6664231" y="3887465"/>
            <a:ext cx="5533488" cy="288000"/>
          </a:xfrm>
          <a:prstGeom prst="rect">
            <a:avLst/>
          </a:prstGeom>
          <a:gradFill>
            <a:gsLst>
              <a:gs pos="52000">
                <a:schemeClr val="accent4"/>
              </a:gs>
              <a:gs pos="100000">
                <a:schemeClr val="tx2">
                  <a:lumMod val="40000"/>
                  <a:lumOff val="60000"/>
                  <a:tint val="44500"/>
                  <a:satMod val="160000"/>
                </a:schemeClr>
              </a:gs>
              <a:gs pos="100000">
                <a:schemeClr val="tx2">
                  <a:lumMod val="40000"/>
                  <a:lumOff val="60000"/>
                  <a:tint val="23500"/>
                  <a:satMod val="160000"/>
                </a:schemeClr>
              </a:gs>
            </a:gsLst>
            <a:path path="circle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r>
              <a:rPr lang="en-US" sz="1067">
                <a:solidFill>
                  <a:schemeClr val="bg1"/>
                </a:solidFill>
                <a:latin typeface="Calibri"/>
                <a:cs typeface="Calibri"/>
              </a:rPr>
              <a:t>                                                Regular Operation of tech. buildings Infrastructure </a:t>
            </a:r>
            <a:endParaRPr sz="2400"/>
          </a:p>
        </p:txBody>
      </p:sp>
      <p:sp>
        <p:nvSpPr>
          <p:cNvPr id="1839687620" name="Rechteck 3"/>
          <p:cNvSpPr/>
          <p:nvPr/>
        </p:nvSpPr>
        <p:spPr bwMode="auto">
          <a:xfrm>
            <a:off x="-573" y="1351755"/>
            <a:ext cx="1255848" cy="5223432"/>
          </a:xfrm>
          <a:prstGeom prst="rect">
            <a:avLst/>
          </a:prstGeom>
          <a:solidFill>
            <a:srgbClr val="D9D9D9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DE" sz="2400"/>
          </a:p>
        </p:txBody>
      </p:sp>
      <p:sp>
        <p:nvSpPr>
          <p:cNvPr id="1297442551" name="Textfeld 4"/>
          <p:cNvSpPr txBox="1"/>
          <p:nvPr/>
        </p:nvSpPr>
        <p:spPr bwMode="auto">
          <a:xfrm>
            <a:off x="10741292" y="6306732"/>
            <a:ext cx="1520073" cy="328231"/>
          </a:xfrm>
          <a:prstGeom prst="rect">
            <a:avLst/>
          </a:prstGeom>
        </p:spPr>
        <p:txBody>
          <a:bodyPr vert="horz" wrap="square" lIns="121920" tIns="60960" rIns="121920" bIns="60960" rtlCol="0" anchor="t">
            <a:spAutoFit/>
          </a:bodyPr>
          <a:lstStyle/>
          <a:p>
            <a:pPr algn="l">
              <a:defRPr/>
            </a:pPr>
            <a:r>
              <a:rPr lang="de-DE" sz="1333" dirty="0"/>
              <a:t>Version Q1 2025</a:t>
            </a:r>
            <a:endParaRPr sz="2400" dirty="0"/>
          </a:p>
        </p:txBody>
      </p:sp>
      <p:sp>
        <p:nvSpPr>
          <p:cNvPr id="1231374049" name="Rechteck 8"/>
          <p:cNvSpPr/>
          <p:nvPr/>
        </p:nvSpPr>
        <p:spPr bwMode="auto">
          <a:xfrm>
            <a:off x="9562324" y="1877777"/>
            <a:ext cx="516113" cy="288000"/>
          </a:xfrm>
          <a:prstGeom prst="rect">
            <a:avLst/>
          </a:prstGeom>
          <a:pattFill prst="wdDnDiag">
            <a:fgClr>
              <a:srgbClr val="D24696"/>
            </a:fgClr>
            <a:bgClr>
              <a:schemeClr val="bg1"/>
            </a:bgClr>
          </a:pattFill>
          <a:ln>
            <a:solidFill>
              <a:srgbClr val="D2469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7">
              <a:defRPr/>
            </a:pPr>
            <a:endParaRPr lang="en-US" sz="1067" b="1">
              <a:solidFill>
                <a:prstClr val="white"/>
              </a:solidFill>
              <a:latin typeface="Calibri"/>
              <a:cs typeface="Calibri"/>
            </a:endParaRPr>
          </a:p>
        </p:txBody>
      </p:sp>
      <p:sp>
        <p:nvSpPr>
          <p:cNvPr id="1557497744" name="Textfeld 25"/>
          <p:cNvSpPr txBox="1"/>
          <p:nvPr/>
        </p:nvSpPr>
        <p:spPr bwMode="auto">
          <a:xfrm>
            <a:off x="6851425" y="1891764"/>
            <a:ext cx="622392" cy="287130"/>
          </a:xfrm>
          <a:prstGeom prst="rect">
            <a:avLst/>
          </a:prstGeom>
        </p:spPr>
        <p:txBody>
          <a:bodyPr vert="horz" wrap="square" lIns="121920" tIns="60960" rIns="121920" bIns="60960" rtlCol="0" anchor="t">
            <a:spAutoFit/>
          </a:bodyPr>
          <a:lstStyle/>
          <a:p>
            <a:pPr>
              <a:defRPr/>
            </a:pPr>
            <a:r>
              <a:rPr lang="de-DE" sz="533"/>
              <a:t>To be confirmed</a:t>
            </a:r>
          </a:p>
        </p:txBody>
      </p:sp>
      <p:sp>
        <p:nvSpPr>
          <p:cNvPr id="1671654698" name="Textfeld 26"/>
          <p:cNvSpPr txBox="1"/>
          <p:nvPr/>
        </p:nvSpPr>
        <p:spPr bwMode="auto">
          <a:xfrm>
            <a:off x="10014737" y="1906748"/>
            <a:ext cx="622392" cy="287130"/>
          </a:xfrm>
          <a:prstGeom prst="rect">
            <a:avLst/>
          </a:prstGeom>
        </p:spPr>
        <p:txBody>
          <a:bodyPr vert="horz" wrap="square" lIns="121920" tIns="60960" rIns="121920" bIns="60960" rtlCol="0" anchor="t">
            <a:spAutoFit/>
          </a:bodyPr>
          <a:lstStyle/>
          <a:p>
            <a:pPr>
              <a:defRPr/>
            </a:pPr>
            <a:r>
              <a:rPr lang="de-DE" sz="533"/>
              <a:t>To be confirmed</a:t>
            </a:r>
          </a:p>
        </p:txBody>
      </p:sp>
      <p:sp>
        <p:nvSpPr>
          <p:cNvPr id="67" name="Titre 1">
            <a:extLst>
              <a:ext uri="{FF2B5EF4-FFF2-40B4-BE49-F238E27FC236}">
                <a16:creationId xmlns:a16="http://schemas.microsoft.com/office/drawing/2014/main" id="{9889ADDA-8AE2-2807-2131-6CCE5B521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589" y="256276"/>
            <a:ext cx="7259969" cy="691560"/>
          </a:xfrm>
        </p:spPr>
        <p:txBody>
          <a:bodyPr>
            <a:normAutofit/>
          </a:bodyPr>
          <a:lstStyle/>
          <a:p>
            <a:r>
              <a:rPr lang="en-GB" sz="2400" dirty="0"/>
              <a:t>FAIR &amp; GSI Integrated Schedule</a:t>
            </a:r>
          </a:p>
        </p:txBody>
      </p:sp>
      <p:sp>
        <p:nvSpPr>
          <p:cNvPr id="68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25</a:t>
            </a:fld>
            <a:endParaRPr lang="de-DE" dirty="0"/>
          </a:p>
        </p:txBody>
      </p:sp>
      <p:pic>
        <p:nvPicPr>
          <p:cNvPr id="2" name="Grafik 3">
            <a:extLst>
              <a:ext uri="{FF2B5EF4-FFF2-40B4-BE49-F238E27FC236}">
                <a16:creationId xmlns:a16="http://schemas.microsoft.com/office/drawing/2014/main" id="{00296C79-5E2F-C92F-0695-26F820D9B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9914" y="4383921"/>
            <a:ext cx="1251336" cy="89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9475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R</a:t>
            </a:r>
            <a:r>
              <a:rPr lang="de-DE" sz="2400" baseline="30000" dirty="0"/>
              <a:t>3</a:t>
            </a:r>
            <a:r>
              <a:rPr lang="de-DE" sz="2400" dirty="0"/>
              <a:t>B in Cave C </a:t>
            </a:r>
            <a:r>
              <a:rPr lang="de-DE" sz="2400" dirty="0" err="1"/>
              <a:t>of</a:t>
            </a:r>
            <a:r>
              <a:rPr lang="de-DE" sz="2400" dirty="0"/>
              <a:t> GSI (Phase-0)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26</a:t>
            </a:fld>
            <a:endParaRPr lang="de-DE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3037" y="1438093"/>
            <a:ext cx="9144000" cy="404559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2362362" y="5603640"/>
            <a:ext cx="7510646" cy="9047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lnSpc>
                <a:spcPct val="140000"/>
              </a:lnSpc>
              <a:buFont typeface="Arial"/>
              <a:buChar char="•"/>
              <a:defRPr/>
            </a:pPr>
            <a:r>
              <a:rPr lang="de-DE" sz="2000" dirty="0" err="1">
                <a:latin typeface="+mn-lt"/>
              </a:rPr>
              <a:t>Full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integration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test</a:t>
            </a:r>
            <a:r>
              <a:rPr lang="de-DE" sz="2000" dirty="0">
                <a:latin typeface="+mn-lt"/>
              </a:rPr>
              <a:t> and </a:t>
            </a:r>
            <a:r>
              <a:rPr lang="de-DE" sz="2000" dirty="0" err="1">
                <a:latin typeface="+mn-lt"/>
              </a:rPr>
              <a:t>experiment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runs</a:t>
            </a:r>
            <a:r>
              <a:rPr lang="de-DE" sz="2000" dirty="0">
                <a:latin typeface="+mn-lt"/>
              </a:rPr>
              <a:t> in Cave-C</a:t>
            </a:r>
          </a:p>
          <a:p>
            <a:pPr marL="285750" indent="-285750">
              <a:lnSpc>
                <a:spcPct val="140000"/>
              </a:lnSpc>
              <a:buFont typeface="Arial"/>
              <a:buChar char="•"/>
              <a:defRPr/>
            </a:pPr>
            <a:r>
              <a:rPr lang="de-DE" sz="2000" dirty="0">
                <a:latin typeface="+mn-lt"/>
              </a:rPr>
              <a:t>Move fully </a:t>
            </a:r>
            <a:r>
              <a:rPr lang="de-DE" sz="2000" dirty="0" err="1">
                <a:latin typeface="+mn-lt"/>
              </a:rPr>
              <a:t>commissioned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systems</a:t>
            </a:r>
            <a:r>
              <a:rPr lang="de-DE" sz="2000" dirty="0">
                <a:latin typeface="+mn-lt"/>
              </a:rPr>
              <a:t> </a:t>
            </a:r>
            <a:r>
              <a:rPr lang="de-DE" sz="2000" dirty="0" err="1">
                <a:latin typeface="+mn-lt"/>
              </a:rPr>
              <a:t>to</a:t>
            </a:r>
            <a:r>
              <a:rPr lang="de-DE" sz="2000" dirty="0">
                <a:latin typeface="+mn-lt"/>
              </a:rPr>
              <a:t> FAIR High-</a:t>
            </a:r>
            <a:r>
              <a:rPr lang="de-DE" sz="2000" dirty="0"/>
              <a:t>E</a:t>
            </a:r>
            <a:r>
              <a:rPr lang="de-DE" sz="2000" dirty="0">
                <a:latin typeface="+mn-lt"/>
              </a:rPr>
              <a:t>nergy Cave </a:t>
            </a:r>
          </a:p>
        </p:txBody>
      </p:sp>
      <p:pic>
        <p:nvPicPr>
          <p:cNvPr id="3" name="Grafik 58">
            <a:extLst>
              <a:ext uri="{FF2B5EF4-FFF2-40B4-BE49-F238E27FC236}">
                <a16:creationId xmlns:a16="http://schemas.microsoft.com/office/drawing/2014/main" id="{05E7C9B0-A8BD-A780-5E6A-19664D3F1B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25" y="1438093"/>
            <a:ext cx="900000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917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GLAD </a:t>
            </a:r>
            <a:r>
              <a:rPr lang="de-DE" sz="2400" dirty="0" err="1"/>
              <a:t>dipole</a:t>
            </a:r>
            <a:r>
              <a:rPr lang="de-DE" sz="2400" dirty="0"/>
              <a:t> </a:t>
            </a:r>
            <a:r>
              <a:rPr lang="de-DE" sz="2400" dirty="0" err="1"/>
              <a:t>magnet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R</a:t>
            </a:r>
            <a:r>
              <a:rPr lang="de-DE" sz="2400" baseline="30000" dirty="0"/>
              <a:t>3</a:t>
            </a:r>
            <a:r>
              <a:rPr lang="de-DE" sz="2400" dirty="0"/>
              <a:t>B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27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8195227" y="6289463"/>
            <a:ext cx="1739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</a:rPr>
              <a:t>(</a:t>
            </a:r>
            <a:r>
              <a:rPr lang="de-DE" sz="1400" dirty="0" err="1">
                <a:solidFill>
                  <a:schemeClr val="bg1"/>
                </a:solidFill>
              </a:rPr>
              <a:t>photo</a:t>
            </a:r>
            <a:r>
              <a:rPr lang="de-DE" sz="1400" dirty="0">
                <a:solidFill>
                  <a:schemeClr val="bg1"/>
                </a:solidFill>
              </a:rPr>
              <a:t>: © J. </a:t>
            </a:r>
            <a:r>
              <a:rPr lang="de-DE" sz="1400" dirty="0" err="1">
                <a:solidFill>
                  <a:schemeClr val="bg1"/>
                </a:solidFill>
              </a:rPr>
              <a:t>Hosan</a:t>
            </a:r>
            <a:r>
              <a:rPr lang="de-DE" sz="1400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3" name="Grafik 58">
            <a:extLst>
              <a:ext uri="{FF2B5EF4-FFF2-40B4-BE49-F238E27FC236}">
                <a16:creationId xmlns:a16="http://schemas.microsoft.com/office/drawing/2014/main" id="{9E88F0DE-4C60-1D95-4A29-1D6343F7CF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25" y="1438093"/>
            <a:ext cx="900000" cy="63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FD87B6-A5F8-5585-A25C-23867AC429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4895" y="1179020"/>
            <a:ext cx="8154941" cy="544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5943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R</a:t>
            </a:r>
            <a:r>
              <a:rPr lang="de-DE" sz="2400" baseline="30000" dirty="0"/>
              <a:t>3</a:t>
            </a:r>
            <a:r>
              <a:rPr lang="de-DE" sz="2400" dirty="0"/>
              <a:t>B </a:t>
            </a:r>
            <a:r>
              <a:rPr lang="de-DE" sz="2400" dirty="0" err="1"/>
              <a:t>experiment</a:t>
            </a:r>
            <a:r>
              <a:rPr lang="de-DE" sz="2400" dirty="0"/>
              <a:t>/</a:t>
            </a:r>
            <a:r>
              <a:rPr lang="de-DE" sz="2400" dirty="0" err="1"/>
              <a:t>collaboration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28</a:t>
            </a:fld>
            <a:endParaRPr lang="de-DE" dirty="0"/>
          </a:p>
        </p:txBody>
      </p:sp>
      <p:pic>
        <p:nvPicPr>
          <p:cNvPr id="6" name="1 Imagen">
            <a:extLst>
              <a:ext uri="{FF2B5EF4-FFF2-40B4-BE49-F238E27FC236}">
                <a16:creationId xmlns:a16="http://schemas.microsoft.com/office/drawing/2014/main" id="{97B9DEC5-D159-4A40-80A9-2F03A395F8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3200" y="1765515"/>
            <a:ext cx="9180512" cy="4171024"/>
          </a:xfrm>
          <a:prstGeom prst="rect">
            <a:avLst/>
          </a:prstGeom>
        </p:spPr>
      </p:pic>
      <p:sp>
        <p:nvSpPr>
          <p:cNvPr id="7" name="2 Llamada con línea 1">
            <a:extLst>
              <a:ext uri="{FF2B5EF4-FFF2-40B4-BE49-F238E27FC236}">
                <a16:creationId xmlns:a16="http://schemas.microsoft.com/office/drawing/2014/main" id="{5088D607-FE80-3C4D-BFE0-24F887A10427}"/>
              </a:ext>
            </a:extLst>
          </p:cNvPr>
          <p:cNvSpPr/>
          <p:nvPr/>
        </p:nvSpPr>
        <p:spPr>
          <a:xfrm>
            <a:off x="1509712" y="2624171"/>
            <a:ext cx="971600" cy="720080"/>
          </a:xfrm>
          <a:prstGeom prst="borderCallout1">
            <a:avLst>
              <a:gd name="adj1" fmla="val 107983"/>
              <a:gd name="adj2" fmla="val 44162"/>
              <a:gd name="adj3" fmla="val 229761"/>
              <a:gd name="adj4" fmla="val 95243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2A723BFB-3025-2D40-A54B-4A3E6606E5BD}"/>
              </a:ext>
            </a:extLst>
          </p:cNvPr>
          <p:cNvSpPr txBox="1"/>
          <p:nvPr/>
        </p:nvSpPr>
        <p:spPr>
          <a:xfrm>
            <a:off x="1523484" y="2696179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s-ES" sz="1600" b="1" dirty="0">
                <a:solidFill>
                  <a:srgbClr val="FFFF00"/>
                </a:solidFill>
                <a:latin typeface="Calibri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</a:t>
            </a:r>
            <a:r>
              <a:rPr lang="es-ES" sz="1600" b="1" baseline="-25000" dirty="0">
                <a:solidFill>
                  <a:srgbClr val="FFFF00"/>
                </a:solidFill>
                <a:latin typeface="Calibri"/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 </a:t>
            </a:r>
            <a:r>
              <a:rPr lang="es-ES" sz="1600" b="1" dirty="0">
                <a:solidFill>
                  <a:srgbClr val="FFFF00"/>
                </a:solidFill>
                <a:latin typeface="Calibri"/>
              </a:rPr>
              <a:t>target</a:t>
            </a:r>
          </a:p>
        </p:txBody>
      </p:sp>
      <p:sp>
        <p:nvSpPr>
          <p:cNvPr id="9" name="4 Llamada con línea 1">
            <a:extLst>
              <a:ext uri="{FF2B5EF4-FFF2-40B4-BE49-F238E27FC236}">
                <a16:creationId xmlns:a16="http://schemas.microsoft.com/office/drawing/2014/main" id="{95D2FEDC-9D8C-9341-BED9-BD54E5774E8D}"/>
              </a:ext>
            </a:extLst>
          </p:cNvPr>
          <p:cNvSpPr/>
          <p:nvPr/>
        </p:nvSpPr>
        <p:spPr>
          <a:xfrm>
            <a:off x="2625328" y="1904091"/>
            <a:ext cx="3312368" cy="1224136"/>
          </a:xfrm>
          <a:prstGeom prst="borderCallout1">
            <a:avLst>
              <a:gd name="adj1" fmla="val 99156"/>
              <a:gd name="adj2" fmla="val 34270"/>
              <a:gd name="adj3" fmla="val 177630"/>
              <a:gd name="adj4" fmla="val 2589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CALIFA</a:t>
            </a:r>
            <a:endParaRPr kumimoji="0" lang="es-E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Mechanical</a:t>
            </a:r>
            <a:r>
              <a:rPr kumimoji="0" lang="es-E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Struture</a:t>
            </a:r>
            <a:endParaRPr kumimoji="0" lang="es-ES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Detection</a:t>
            </a:r>
            <a:r>
              <a:rPr kumimoji="0" lang="es-E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system</a:t>
            </a:r>
            <a:r>
              <a:rPr kumimoji="0" lang="es-E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s-ES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covering</a:t>
            </a:r>
            <a:r>
              <a:rPr kumimoji="0" lang="es-E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(90-24 </a:t>
            </a:r>
            <a:r>
              <a:rPr kumimoji="0" lang="es-ES" sz="16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deg</a:t>
            </a:r>
            <a:r>
              <a:rPr kumimoji="0" lang="es-E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polar)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5 Llamada con línea 1">
            <a:extLst>
              <a:ext uri="{FF2B5EF4-FFF2-40B4-BE49-F238E27FC236}">
                <a16:creationId xmlns:a16="http://schemas.microsoft.com/office/drawing/2014/main" id="{91225B87-0DEC-2A43-85F5-2C89F0CCC09B}"/>
              </a:ext>
            </a:extLst>
          </p:cNvPr>
          <p:cNvSpPr/>
          <p:nvPr/>
        </p:nvSpPr>
        <p:spPr>
          <a:xfrm>
            <a:off x="1977256" y="5720515"/>
            <a:ext cx="2520280" cy="936104"/>
          </a:xfrm>
          <a:prstGeom prst="borderCallout1">
            <a:avLst>
              <a:gd name="adj1" fmla="val 118"/>
              <a:gd name="adj2" fmla="val 49583"/>
              <a:gd name="adj3" fmla="val -93590"/>
              <a:gd name="adj4" fmla="val 39511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L3T  (DSSSD)</a:t>
            </a:r>
          </a:p>
        </p:txBody>
      </p:sp>
      <p:sp>
        <p:nvSpPr>
          <p:cNvPr id="11" name="11 Llamada con línea 1">
            <a:extLst>
              <a:ext uri="{FF2B5EF4-FFF2-40B4-BE49-F238E27FC236}">
                <a16:creationId xmlns:a16="http://schemas.microsoft.com/office/drawing/2014/main" id="{4E89F677-798D-314E-B064-C05987921910}"/>
              </a:ext>
            </a:extLst>
          </p:cNvPr>
          <p:cNvSpPr/>
          <p:nvPr/>
        </p:nvSpPr>
        <p:spPr>
          <a:xfrm>
            <a:off x="4857576" y="5720515"/>
            <a:ext cx="2520280" cy="864096"/>
          </a:xfrm>
          <a:prstGeom prst="borderCallout1">
            <a:avLst>
              <a:gd name="adj1" fmla="val -555"/>
              <a:gd name="adj2" fmla="val 37948"/>
              <a:gd name="adj3" fmla="val -133821"/>
              <a:gd name="adj4" fmla="val -34485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GLAD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Delivered in 2016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Fully operational</a:t>
            </a:r>
          </a:p>
        </p:txBody>
      </p:sp>
      <p:sp>
        <p:nvSpPr>
          <p:cNvPr id="12" name="15 Llamada con línea 1">
            <a:extLst>
              <a:ext uri="{FF2B5EF4-FFF2-40B4-BE49-F238E27FC236}">
                <a16:creationId xmlns:a16="http://schemas.microsoft.com/office/drawing/2014/main" id="{F25FDF48-45C2-9D44-B4A2-36C1869A627F}"/>
              </a:ext>
            </a:extLst>
          </p:cNvPr>
          <p:cNvSpPr/>
          <p:nvPr/>
        </p:nvSpPr>
        <p:spPr>
          <a:xfrm>
            <a:off x="6009704" y="1904091"/>
            <a:ext cx="2376264" cy="1224136"/>
          </a:xfrm>
          <a:prstGeom prst="borderCallout1">
            <a:avLst>
              <a:gd name="adj1" fmla="val 101911"/>
              <a:gd name="adj2" fmla="val 48868"/>
              <a:gd name="adj3" fmla="val 135882"/>
              <a:gd name="adj4" fmla="val 114687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NeuLAND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New support platform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kern="0" dirty="0">
              <a:solidFill>
                <a:prstClr val="white"/>
              </a:solidFill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</a:endParaRPr>
          </a:p>
        </p:txBody>
      </p:sp>
      <p:sp>
        <p:nvSpPr>
          <p:cNvPr id="13" name="26 Llamada con línea 1">
            <a:extLst>
              <a:ext uri="{FF2B5EF4-FFF2-40B4-BE49-F238E27FC236}">
                <a16:creationId xmlns:a16="http://schemas.microsoft.com/office/drawing/2014/main" id="{9D05E86A-686C-D34A-B0DF-45A96119DD89}"/>
              </a:ext>
            </a:extLst>
          </p:cNvPr>
          <p:cNvSpPr/>
          <p:nvPr/>
        </p:nvSpPr>
        <p:spPr>
          <a:xfrm>
            <a:off x="7737896" y="5720515"/>
            <a:ext cx="2808312" cy="1008112"/>
          </a:xfrm>
          <a:prstGeom prst="borderCallout1">
            <a:avLst>
              <a:gd name="adj1" fmla="val 580"/>
              <a:gd name="adj2" fmla="val 50093"/>
              <a:gd name="adj3" fmla="val -79136"/>
              <a:gd name="adj4" fmla="val -61577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Tracking detectors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Silicon detectors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i="0" u="none" strike="noStrike" kern="0" cap="none" spc="0" normalizeH="0" baseline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Fiber</a:t>
            </a:r>
            <a:r>
              <a:rPr kumimoji="0" lang="en-GB" sz="160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detectors 2019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Gas detectors 2020</a:t>
            </a:r>
          </a:p>
        </p:txBody>
      </p:sp>
      <p:cxnSp>
        <p:nvCxnSpPr>
          <p:cNvPr id="14" name="28 Conector recto">
            <a:extLst>
              <a:ext uri="{FF2B5EF4-FFF2-40B4-BE49-F238E27FC236}">
                <a16:creationId xmlns:a16="http://schemas.microsoft.com/office/drawing/2014/main" id="{1C3D147F-382C-6349-BA4A-98AE126E216D}"/>
              </a:ext>
            </a:extLst>
          </p:cNvPr>
          <p:cNvCxnSpPr>
            <a:endCxn id="13" idx="3"/>
          </p:cNvCxnSpPr>
          <p:nvPr/>
        </p:nvCxnSpPr>
        <p:spPr>
          <a:xfrm>
            <a:off x="8385968" y="4856419"/>
            <a:ext cx="756084" cy="864096"/>
          </a:xfrm>
          <a:prstGeom prst="line">
            <a:avLst/>
          </a:prstGeom>
          <a:noFill/>
          <a:ln w="25400" cap="flat" cmpd="sng" algn="ctr">
            <a:solidFill>
              <a:srgbClr val="4F81BD">
                <a:lumMod val="75000"/>
              </a:srgbClr>
            </a:solidFill>
            <a:prstDash val="solid"/>
          </a:ln>
          <a:effectLst/>
        </p:spPr>
      </p:cxnSp>
      <p:cxnSp>
        <p:nvCxnSpPr>
          <p:cNvPr id="15" name="32 Conector recto de flecha">
            <a:extLst>
              <a:ext uri="{FF2B5EF4-FFF2-40B4-BE49-F238E27FC236}">
                <a16:creationId xmlns:a16="http://schemas.microsoft.com/office/drawing/2014/main" id="{BBF9390F-30C9-0C4D-B42B-370363AAA75C}"/>
              </a:ext>
            </a:extLst>
          </p:cNvPr>
          <p:cNvCxnSpPr/>
          <p:nvPr/>
        </p:nvCxnSpPr>
        <p:spPr>
          <a:xfrm>
            <a:off x="2193280" y="4568387"/>
            <a:ext cx="0" cy="432048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lgDash"/>
            <a:headEnd type="arrow"/>
            <a:tailEnd type="arrow"/>
          </a:ln>
          <a:effectLst/>
        </p:spPr>
      </p:cxnSp>
      <p:cxnSp>
        <p:nvCxnSpPr>
          <p:cNvPr id="16" name="34 Conector recto de flecha">
            <a:extLst>
              <a:ext uri="{FF2B5EF4-FFF2-40B4-BE49-F238E27FC236}">
                <a16:creationId xmlns:a16="http://schemas.microsoft.com/office/drawing/2014/main" id="{2412C299-6D94-CB4A-B203-D97C749AF131}"/>
              </a:ext>
            </a:extLst>
          </p:cNvPr>
          <p:cNvCxnSpPr/>
          <p:nvPr/>
        </p:nvCxnSpPr>
        <p:spPr>
          <a:xfrm flipV="1">
            <a:off x="3849464" y="3632283"/>
            <a:ext cx="4752528" cy="36004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lgDash"/>
            <a:headEnd type="arrow"/>
            <a:tailEnd type="arrow"/>
          </a:ln>
          <a:effectLst/>
        </p:spPr>
      </p:cxnSp>
      <p:cxnSp>
        <p:nvCxnSpPr>
          <p:cNvPr id="17" name="36 Conector recto de flecha">
            <a:extLst>
              <a:ext uri="{FF2B5EF4-FFF2-40B4-BE49-F238E27FC236}">
                <a16:creationId xmlns:a16="http://schemas.microsoft.com/office/drawing/2014/main" id="{4F30372C-92A2-2D4B-B0CF-B3E237028882}"/>
              </a:ext>
            </a:extLst>
          </p:cNvPr>
          <p:cNvCxnSpPr/>
          <p:nvPr/>
        </p:nvCxnSpPr>
        <p:spPr>
          <a:xfrm flipV="1">
            <a:off x="9178056" y="4352363"/>
            <a:ext cx="792088" cy="72008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lgDash"/>
            <a:headEnd type="arrow"/>
            <a:tailEnd type="arrow"/>
          </a:ln>
          <a:effectLst/>
        </p:spPr>
      </p:cxnSp>
      <p:sp>
        <p:nvSpPr>
          <p:cNvPr id="18" name="39 CuadroTexto">
            <a:extLst>
              <a:ext uri="{FF2B5EF4-FFF2-40B4-BE49-F238E27FC236}">
                <a16:creationId xmlns:a16="http://schemas.microsoft.com/office/drawing/2014/main" id="{1FC04DD6-3F1F-2645-9699-9F4765BFA1AA}"/>
              </a:ext>
            </a:extLst>
          </p:cNvPr>
          <p:cNvSpPr txBox="1"/>
          <p:nvPr/>
        </p:nvSpPr>
        <p:spPr>
          <a:xfrm>
            <a:off x="9322072" y="4424371"/>
            <a:ext cx="648072" cy="369332"/>
          </a:xfrm>
          <a:prstGeom prst="rect">
            <a:avLst/>
          </a:prstGeom>
          <a:noFill/>
          <a:scene3d>
            <a:camera prst="orthographicFront">
              <a:rot lat="0" lon="0" rev="3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s-ES" sz="1800" dirty="0">
                <a:solidFill>
                  <a:prstClr val="black"/>
                </a:solidFill>
                <a:latin typeface="Calibri"/>
              </a:rPr>
              <a:t>3 m</a:t>
            </a:r>
          </a:p>
        </p:txBody>
      </p:sp>
      <p:sp>
        <p:nvSpPr>
          <p:cNvPr id="19" name="43 CuadroTexto">
            <a:extLst>
              <a:ext uri="{FF2B5EF4-FFF2-40B4-BE49-F238E27FC236}">
                <a16:creationId xmlns:a16="http://schemas.microsoft.com/office/drawing/2014/main" id="{2AB4826A-EF48-A14F-A0F9-B29A927D8F68}"/>
              </a:ext>
            </a:extLst>
          </p:cNvPr>
          <p:cNvSpPr txBox="1"/>
          <p:nvPr/>
        </p:nvSpPr>
        <p:spPr>
          <a:xfrm>
            <a:off x="6009704" y="3344251"/>
            <a:ext cx="1512168" cy="369332"/>
          </a:xfrm>
          <a:prstGeom prst="rect">
            <a:avLst/>
          </a:prstGeom>
          <a:noFill/>
          <a:scene3d>
            <a:camera prst="orthographicFront">
              <a:rot lat="0" lon="0" rev="42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s-ES" sz="1800" dirty="0">
                <a:solidFill>
                  <a:prstClr val="black"/>
                </a:solidFill>
                <a:latin typeface="Calibri"/>
              </a:rPr>
              <a:t>Up to 15 m</a:t>
            </a:r>
          </a:p>
        </p:txBody>
      </p:sp>
      <p:sp>
        <p:nvSpPr>
          <p:cNvPr id="20" name="45 CuadroTexto">
            <a:extLst>
              <a:ext uri="{FF2B5EF4-FFF2-40B4-BE49-F238E27FC236}">
                <a16:creationId xmlns:a16="http://schemas.microsoft.com/office/drawing/2014/main" id="{950658F4-3780-2040-BF80-BA5F1D850CA4}"/>
              </a:ext>
            </a:extLst>
          </p:cNvPr>
          <p:cNvSpPr txBox="1"/>
          <p:nvPr/>
        </p:nvSpPr>
        <p:spPr>
          <a:xfrm>
            <a:off x="1540703" y="4559095"/>
            <a:ext cx="648072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s-ES" sz="1800" dirty="0">
                <a:solidFill>
                  <a:prstClr val="black"/>
                </a:solidFill>
                <a:latin typeface="Calibri"/>
              </a:rPr>
              <a:t>2 m</a:t>
            </a:r>
          </a:p>
        </p:txBody>
      </p:sp>
      <p:sp>
        <p:nvSpPr>
          <p:cNvPr id="21" name="6 Rectángulo">
            <a:extLst>
              <a:ext uri="{FF2B5EF4-FFF2-40B4-BE49-F238E27FC236}">
                <a16:creationId xmlns:a16="http://schemas.microsoft.com/office/drawing/2014/main" id="{661F5716-203B-7C48-950D-AEE02812F23A}"/>
              </a:ext>
            </a:extLst>
          </p:cNvPr>
          <p:cNvSpPr/>
          <p:nvPr/>
        </p:nvSpPr>
        <p:spPr>
          <a:xfrm>
            <a:off x="1905248" y="1185752"/>
            <a:ext cx="8424936" cy="646331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rgbClr val="1F497D">
                <a:lumMod val="60000"/>
                <a:lumOff val="40000"/>
              </a:srgbClr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rebuchet MS" pitchFamily="34" charset="0"/>
              </a:rPr>
              <a:t>Complete kinematics, fixed target experiment to study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R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rebuchet MS" pitchFamily="34" charset="0"/>
              </a:rPr>
              <a:t>eactions with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R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rebuchet MS" pitchFamily="34" charset="0"/>
              </a:rPr>
              <a:t>elativistic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R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rebuchet MS" pitchFamily="34" charset="0"/>
              </a:rPr>
              <a:t>adioactive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B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rebuchet MS" pitchFamily="34" charset="0"/>
              </a:rPr>
              <a:t>eams  with high acceptance, resolution and efficiency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9A1B3B-F6E1-8F7F-F5FA-4073A9309A0F}"/>
              </a:ext>
            </a:extLst>
          </p:cNvPr>
          <p:cNvSpPr txBox="1"/>
          <p:nvPr/>
        </p:nvSpPr>
        <p:spPr>
          <a:xfrm>
            <a:off x="10114160" y="4784411"/>
            <a:ext cx="1978427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en-DE" sz="2400" b="1" dirty="0">
                <a:solidFill>
                  <a:srgbClr val="FF0000"/>
                </a:solidFill>
              </a:rPr>
              <a:t>See talk:</a:t>
            </a:r>
          </a:p>
          <a:p>
            <a:pPr algn="ctr"/>
            <a:r>
              <a:rPr lang="en-DE" sz="2400" b="1" dirty="0">
                <a:solidFill>
                  <a:srgbClr val="FF0000"/>
                </a:solidFill>
              </a:rPr>
              <a:t>Lola Cortina</a:t>
            </a:r>
          </a:p>
        </p:txBody>
      </p:sp>
      <p:pic>
        <p:nvPicPr>
          <p:cNvPr id="22" name="Grafik 58">
            <a:extLst>
              <a:ext uri="{FF2B5EF4-FFF2-40B4-BE49-F238E27FC236}">
                <a16:creationId xmlns:a16="http://schemas.microsoft.com/office/drawing/2014/main" id="{BA599B3D-A7D8-A7A9-6E02-8284FDD94F3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825" y="1438093"/>
            <a:ext cx="900000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7674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HISPEC/DESPEC </a:t>
            </a:r>
            <a:r>
              <a:rPr lang="de-DE" sz="2400" dirty="0" err="1"/>
              <a:t>Collaboration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29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445" y="1184580"/>
            <a:ext cx="4217845" cy="3200094"/>
          </a:xfrm>
          <a:prstGeom prst="rect">
            <a:avLst/>
          </a:prstGeom>
        </p:spPr>
      </p:pic>
      <p:pic>
        <p:nvPicPr>
          <p:cNvPr id="7" name="Imagen 9">
            <a:extLst>
              <a:ext uri="{FF2B5EF4-FFF2-40B4-BE49-F238E27FC236}">
                <a16:creationId xmlns:a16="http://schemas.microsoft.com/office/drawing/2014/main" id="{DFA83094-41A5-4786-BE64-71A8D671266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305" y="4394200"/>
            <a:ext cx="4219056" cy="2220962"/>
          </a:xfrm>
          <a:prstGeom prst="rect">
            <a:avLst/>
          </a:prstGeom>
        </p:spPr>
      </p:pic>
      <p:pic>
        <p:nvPicPr>
          <p:cNvPr id="8" name="Imagen 8">
            <a:extLst>
              <a:ext uri="{FF2B5EF4-FFF2-40B4-BE49-F238E27FC236}">
                <a16:creationId xmlns:a16="http://schemas.microsoft.com/office/drawing/2014/main" id="{0D2396E5-4C05-4B0D-9E15-EA558CC49F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33334" y="3403600"/>
            <a:ext cx="4097433" cy="321156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9534" y="1754971"/>
            <a:ext cx="1123299" cy="982887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453056" y="1923248"/>
            <a:ext cx="2877711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en-US" b="1" dirty="0"/>
              <a:t>High-resolution in-flight</a:t>
            </a:r>
          </a:p>
          <a:p>
            <a:r>
              <a:rPr lang="en-US" b="1" dirty="0"/>
              <a:t>and decay spectroscopy</a:t>
            </a:r>
            <a:endParaRPr lang="de-DE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8491635" y="1923248"/>
            <a:ext cx="3615699" cy="397031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/>
              <a:t>The experiments - various configurations of </a:t>
            </a:r>
            <a:r>
              <a:rPr lang="en-US" b="1" dirty="0">
                <a:solidFill>
                  <a:schemeClr val="accent1"/>
                </a:solidFill>
              </a:rPr>
              <a:t>state-of-the-art detector systems</a:t>
            </a:r>
            <a:r>
              <a:rPr lang="en-US" dirty="0"/>
              <a:t> - will address multiple questions in </a:t>
            </a:r>
            <a:r>
              <a:rPr lang="en-US" b="1" dirty="0">
                <a:solidFill>
                  <a:schemeClr val="accent1"/>
                </a:solidFill>
              </a:rPr>
              <a:t>nuclear structure, reactions, and astrophysics</a:t>
            </a:r>
            <a:r>
              <a:rPr lang="en-US" dirty="0"/>
              <a:t>.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dirty="0"/>
              <a:t>Complementary information will be obtained by means of </a:t>
            </a:r>
            <a:r>
              <a:rPr lang="en-US" b="1" dirty="0">
                <a:solidFill>
                  <a:schemeClr val="accent1"/>
                </a:solidFill>
              </a:rPr>
              <a:t>high-resolution in-flight spectroscopy (HISPEC)</a:t>
            </a:r>
            <a:r>
              <a:rPr lang="en-US" dirty="0"/>
              <a:t> and </a:t>
            </a:r>
            <a:r>
              <a:rPr lang="en-US" b="1" dirty="0">
                <a:solidFill>
                  <a:schemeClr val="accent1"/>
                </a:solidFill>
              </a:rPr>
              <a:t>stopped-beam decay spectroscopy (DESPEC) </a:t>
            </a:r>
            <a:r>
              <a:rPr lang="en-US" dirty="0"/>
              <a:t>at the FRS of GSI and at the Super-FRS facility at FAIR.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23956" y="1218448"/>
            <a:ext cx="1059906" cy="800219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>
                <a:solidFill>
                  <a:schemeClr val="bg1"/>
                </a:solidFill>
              </a:rPr>
              <a:t>FATIMA</a:t>
            </a:r>
          </a:p>
          <a:p>
            <a:pPr algn="l"/>
            <a:r>
              <a:rPr lang="de-DE" sz="1400" dirty="0">
                <a:solidFill>
                  <a:schemeClr val="bg1"/>
                </a:solidFill>
              </a:rPr>
              <a:t>Fast </a:t>
            </a:r>
            <a:r>
              <a:rPr lang="de-DE" sz="1400" dirty="0" err="1">
                <a:solidFill>
                  <a:schemeClr val="bg1"/>
                </a:solidFill>
              </a:rPr>
              <a:t>timing</a:t>
            </a:r>
            <a:endParaRPr lang="de-DE" sz="1400" dirty="0">
              <a:solidFill>
                <a:schemeClr val="bg1"/>
              </a:solidFill>
            </a:endParaRPr>
          </a:p>
          <a:p>
            <a:pPr algn="l"/>
            <a:r>
              <a:rPr lang="de-DE" sz="1400" dirty="0" err="1">
                <a:solidFill>
                  <a:schemeClr val="bg1"/>
                </a:solidFill>
              </a:rPr>
              <a:t>array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0379" y="4418542"/>
            <a:ext cx="1338828" cy="800219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>
                <a:solidFill>
                  <a:schemeClr val="bg1"/>
                </a:solidFill>
              </a:rPr>
              <a:t>MONSTER</a:t>
            </a:r>
          </a:p>
          <a:p>
            <a:pPr algn="l"/>
            <a:r>
              <a:rPr lang="de-DE" sz="1400" dirty="0">
                <a:solidFill>
                  <a:schemeClr val="bg1"/>
                </a:solidFill>
              </a:rPr>
              <a:t>Neutron</a:t>
            </a:r>
          </a:p>
          <a:p>
            <a:pPr algn="l"/>
            <a:r>
              <a:rPr lang="de-DE" sz="1400" dirty="0" err="1">
                <a:solidFill>
                  <a:schemeClr val="bg1"/>
                </a:solidFill>
              </a:rPr>
              <a:t>detector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4258732" y="3426460"/>
            <a:ext cx="1119217" cy="1015663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>
                <a:solidFill>
                  <a:schemeClr val="bg1"/>
                </a:solidFill>
              </a:rPr>
              <a:t>DEGAS</a:t>
            </a:r>
          </a:p>
          <a:p>
            <a:pPr algn="l"/>
            <a:r>
              <a:rPr lang="de-DE" sz="1400" dirty="0">
                <a:solidFill>
                  <a:schemeClr val="bg1"/>
                </a:solidFill>
              </a:rPr>
              <a:t>Germanium</a:t>
            </a:r>
          </a:p>
          <a:p>
            <a:pPr algn="l"/>
            <a:r>
              <a:rPr lang="de-DE" sz="1400" dirty="0" err="1">
                <a:solidFill>
                  <a:schemeClr val="bg1"/>
                </a:solidFill>
              </a:rPr>
              <a:t>detector</a:t>
            </a:r>
            <a:endParaRPr lang="de-DE" sz="1400" dirty="0">
              <a:solidFill>
                <a:schemeClr val="bg1"/>
              </a:solidFill>
            </a:endParaRPr>
          </a:p>
          <a:p>
            <a:pPr algn="l"/>
            <a:r>
              <a:rPr lang="de-DE" sz="1400" dirty="0" err="1">
                <a:solidFill>
                  <a:schemeClr val="bg1"/>
                </a:solidFill>
              </a:rPr>
              <a:t>array</a:t>
            </a:r>
            <a:endParaRPr lang="de-DE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744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Big </a:t>
            </a:r>
            <a:r>
              <a:rPr lang="de-DE" sz="2400" dirty="0" err="1"/>
              <a:t>physics</a:t>
            </a:r>
            <a:r>
              <a:rPr lang="de-DE" sz="2400" dirty="0"/>
              <a:t> </a:t>
            </a:r>
            <a:r>
              <a:rPr lang="de-DE" sz="2400" dirty="0" err="1"/>
              <a:t>questions</a:t>
            </a:r>
            <a:r>
              <a:rPr lang="de-DE" sz="2400" dirty="0"/>
              <a:t> …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3</a:t>
            </a:fld>
            <a:endParaRPr lang="de-DE" dirty="0"/>
          </a:p>
        </p:txBody>
      </p:sp>
      <p:grpSp>
        <p:nvGrpSpPr>
          <p:cNvPr id="6" name="Gruppieren 5"/>
          <p:cNvGrpSpPr>
            <a:grpSpLocks noChangeAspect="1"/>
          </p:cNvGrpSpPr>
          <p:nvPr/>
        </p:nvGrpSpPr>
        <p:grpSpPr>
          <a:xfrm>
            <a:off x="3927278" y="1294534"/>
            <a:ext cx="8504274" cy="5325341"/>
            <a:chOff x="-108520" y="961878"/>
            <a:chExt cx="6120680" cy="3832744"/>
          </a:xfrm>
        </p:grpSpPr>
        <p:pic>
          <p:nvPicPr>
            <p:cNvPr id="7" name="Picture 5" descr="Chart of nuclei + r-process path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3" y="961878"/>
              <a:ext cx="5698143" cy="3619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Gruppieren 7"/>
            <p:cNvGrpSpPr/>
            <p:nvPr/>
          </p:nvGrpSpPr>
          <p:grpSpPr>
            <a:xfrm>
              <a:off x="-108520" y="961878"/>
              <a:ext cx="6120680" cy="3763266"/>
              <a:chOff x="-108520" y="961878"/>
              <a:chExt cx="6120680" cy="3763266"/>
            </a:xfrm>
          </p:grpSpPr>
          <p:sp>
            <p:nvSpPr>
              <p:cNvPr id="12" name="Rechteck 11"/>
              <p:cNvSpPr/>
              <p:nvPr/>
            </p:nvSpPr>
            <p:spPr>
              <a:xfrm>
                <a:off x="0" y="961878"/>
                <a:ext cx="6012160" cy="3763266"/>
              </a:xfrm>
              <a:prstGeom prst="rect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-108520" y="2492896"/>
                <a:ext cx="576064" cy="720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287338" y="1196752"/>
                <a:ext cx="2268438" cy="7200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9" name="Rechteck 8"/>
            <p:cNvSpPr/>
            <p:nvPr/>
          </p:nvSpPr>
          <p:spPr>
            <a:xfrm>
              <a:off x="2596534" y="4213458"/>
              <a:ext cx="720080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/>
          </p:nvSpPr>
          <p:spPr>
            <a:xfrm>
              <a:off x="3995936" y="2852936"/>
              <a:ext cx="864096" cy="19416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4644008" y="2382676"/>
              <a:ext cx="1368152" cy="416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5" name="Rectangle 5"/>
          <p:cNvSpPr txBox="1">
            <a:spLocks noChangeArrowheads="1"/>
          </p:cNvSpPr>
          <p:nvPr/>
        </p:nvSpPr>
        <p:spPr>
          <a:xfrm>
            <a:off x="311745" y="1487117"/>
            <a:ext cx="8407130" cy="5040560"/>
          </a:xfrm>
          <a:prstGeom prst="rect">
            <a:avLst/>
          </a:prstGeom>
        </p:spPr>
        <p:txBody>
          <a:bodyPr/>
          <a:lstStyle>
            <a:lvl1pPr marL="308037" indent="-308037" algn="l" defTabSz="410716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156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667414" indent="-256698" algn="l" defTabSz="410716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796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026790" indent="-205358" algn="l" defTabSz="410716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17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437506" indent="-205358" algn="l" defTabSz="410716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38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1848222" indent="-205358" algn="l" defTabSz="410716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57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258938" indent="-205358" algn="l" defTabSz="410716" rtl="0" eaLnBrk="1" latinLnBrk="0" hangingPunct="1">
              <a:spcBef>
                <a:spcPct val="20000"/>
              </a:spcBef>
              <a:buFont typeface="Arial"/>
              <a:buChar char="•"/>
              <a:defRPr sz="17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69654" indent="-205358" algn="l" defTabSz="410716" rtl="0" eaLnBrk="1" latinLnBrk="0" hangingPunct="1">
              <a:spcBef>
                <a:spcPct val="20000"/>
              </a:spcBef>
              <a:buFont typeface="Arial"/>
              <a:buChar char="•"/>
              <a:defRPr sz="17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80370" indent="-205358" algn="l" defTabSz="410716" rtl="0" eaLnBrk="1" latinLnBrk="0" hangingPunct="1">
              <a:spcBef>
                <a:spcPct val="20000"/>
              </a:spcBef>
              <a:buFont typeface="Arial"/>
              <a:buChar char="•"/>
              <a:defRPr sz="17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91085" indent="-205358" algn="l" defTabSz="410716" rtl="0" eaLnBrk="1" latinLnBrk="0" hangingPunct="1">
              <a:spcBef>
                <a:spcPct val="20000"/>
              </a:spcBef>
              <a:buFont typeface="Arial"/>
              <a:buChar char="•"/>
              <a:defRPr sz="179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de-DE" sz="1800" b="1" dirty="0">
                <a:solidFill>
                  <a:srgbClr val="336699"/>
                </a:solidFill>
              </a:rPr>
              <a:t>What are the limits for existence of nuclei?</a:t>
            </a:r>
          </a:p>
          <a:p>
            <a:pPr lvl="1" indent="30163">
              <a:buFontTx/>
              <a:buNone/>
            </a:pPr>
            <a:r>
              <a:rPr lang="en-US" altLang="de-DE" sz="1800" dirty="0"/>
              <a:t>Where are the proton and neutron drip lines situated? </a:t>
            </a:r>
          </a:p>
          <a:p>
            <a:pPr lvl="1" indent="30163">
              <a:buFontTx/>
              <a:buNone/>
            </a:pPr>
            <a:r>
              <a:rPr lang="en-US" altLang="de-DE" sz="1800" dirty="0"/>
              <a:t>Where does the nuclear chart end?</a:t>
            </a:r>
          </a:p>
          <a:p>
            <a:pPr>
              <a:spcBef>
                <a:spcPct val="35000"/>
              </a:spcBef>
              <a:buFontTx/>
              <a:buNone/>
            </a:pPr>
            <a:r>
              <a:rPr lang="en-US" altLang="de-DE" sz="1800" b="1" dirty="0">
                <a:solidFill>
                  <a:srgbClr val="336699"/>
                </a:solidFill>
              </a:rPr>
              <a:t>How does the nuclear force depend on varying proton-to-neutron ratios?</a:t>
            </a:r>
          </a:p>
          <a:p>
            <a:pPr lvl="1" indent="30163">
              <a:buFontTx/>
              <a:buNone/>
            </a:pPr>
            <a:r>
              <a:rPr lang="en-US" altLang="de-DE" sz="1800" dirty="0"/>
              <a:t>What is the isospin dependence of the spin-orbit force?</a:t>
            </a:r>
          </a:p>
          <a:p>
            <a:pPr lvl="1" indent="30163">
              <a:buFontTx/>
              <a:buNone/>
            </a:pPr>
            <a:r>
              <a:rPr lang="en-US" altLang="de-DE" sz="1800" dirty="0"/>
              <a:t>How does shell structure change far away from stability?</a:t>
            </a:r>
          </a:p>
          <a:p>
            <a:pPr>
              <a:spcBef>
                <a:spcPct val="35000"/>
              </a:spcBef>
              <a:buFontTx/>
              <a:buNone/>
            </a:pPr>
            <a:r>
              <a:rPr lang="en-US" altLang="de-DE" sz="1800" b="1" dirty="0">
                <a:solidFill>
                  <a:srgbClr val="336699"/>
                </a:solidFill>
              </a:rPr>
              <a:t>How to explain collective phenomena from individual motion?</a:t>
            </a:r>
          </a:p>
          <a:p>
            <a:pPr lvl="1" indent="30163">
              <a:buFontTx/>
              <a:buNone/>
            </a:pPr>
            <a:r>
              <a:rPr lang="en-US" altLang="de-DE" sz="1800" dirty="0"/>
              <a:t>What are the phases, relevant degrees of freedom, and symmetries </a:t>
            </a:r>
          </a:p>
          <a:p>
            <a:pPr lvl="1" indent="30163">
              <a:spcBef>
                <a:spcPct val="0"/>
              </a:spcBef>
              <a:buFontTx/>
              <a:buNone/>
            </a:pPr>
            <a:r>
              <a:rPr lang="en-US" altLang="de-DE" sz="1800" dirty="0"/>
              <a:t>of the nuclear many-body system?</a:t>
            </a:r>
          </a:p>
          <a:p>
            <a:pPr>
              <a:spcBef>
                <a:spcPct val="35000"/>
              </a:spcBef>
              <a:buFontTx/>
              <a:buNone/>
            </a:pPr>
            <a:r>
              <a:rPr lang="en-US" altLang="de-DE" sz="1800" b="1" dirty="0">
                <a:solidFill>
                  <a:srgbClr val="336699"/>
                </a:solidFill>
              </a:rPr>
              <a:t>How are complex nuclei built from their basic constituents?</a:t>
            </a:r>
          </a:p>
          <a:p>
            <a:pPr lvl="1" indent="30163">
              <a:buFontTx/>
              <a:buNone/>
            </a:pPr>
            <a:r>
              <a:rPr lang="en-US" altLang="de-DE" sz="1800" dirty="0"/>
              <a:t>What is the effective nucleon-nucleon interaction?</a:t>
            </a:r>
          </a:p>
          <a:p>
            <a:pPr lvl="1" indent="30163">
              <a:buFontTx/>
              <a:buNone/>
            </a:pPr>
            <a:r>
              <a:rPr lang="en-US" altLang="de-DE" sz="1800" dirty="0"/>
              <a:t>How does QCD constrain its parameters?</a:t>
            </a:r>
          </a:p>
          <a:p>
            <a:pPr>
              <a:spcBef>
                <a:spcPct val="35000"/>
              </a:spcBef>
              <a:buFontTx/>
              <a:buNone/>
            </a:pPr>
            <a:r>
              <a:rPr lang="en-US" altLang="de-DE" sz="1800" b="1" dirty="0">
                <a:solidFill>
                  <a:srgbClr val="336699"/>
                </a:solidFill>
              </a:rPr>
              <a:t>Which are the nuclei relevant for astrophysical processes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e-DE" sz="1800" b="1" dirty="0">
                <a:solidFill>
                  <a:srgbClr val="336699"/>
                </a:solidFill>
              </a:rPr>
              <a:t>and what are their properties?</a:t>
            </a:r>
          </a:p>
          <a:p>
            <a:pPr lvl="1" indent="30163">
              <a:buFontTx/>
              <a:buNone/>
            </a:pPr>
            <a:r>
              <a:rPr lang="en-US" altLang="de-DE" sz="1800" dirty="0">
                <a:solidFill>
                  <a:srgbClr val="000000"/>
                </a:solidFill>
              </a:rPr>
              <a:t>What is the origin of the heavy elements?</a:t>
            </a:r>
          </a:p>
        </p:txBody>
      </p:sp>
    </p:spTree>
    <p:extLst>
      <p:ext uri="{BB962C8B-B14F-4D97-AF65-F5344CB8AC3E}">
        <p14:creationId xmlns:p14="http://schemas.microsoft.com/office/powerpoint/2010/main" val="10912413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20849076" name="Picture 7"/>
          <p:cNvPicPr/>
          <p:nvPr/>
        </p:nvPicPr>
        <p:blipFill>
          <a:blip r:embed="rId2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3021" y="1626165"/>
            <a:ext cx="7418980" cy="4967685"/>
          </a:xfrm>
          <a:prstGeom prst="rect">
            <a:avLst/>
          </a:prstGeom>
          <a:ln>
            <a:noFill/>
          </a:ln>
          <a:effectLst/>
        </p:spPr>
      </p:pic>
      <p:sp>
        <p:nvSpPr>
          <p:cNvPr id="798902612" name="CustomShape 10"/>
          <p:cNvSpPr>
            <a:spLocks noGrp="1"/>
          </p:cNvSpPr>
          <p:nvPr/>
        </p:nvSpPr>
        <p:spPr bwMode="auto">
          <a:xfrm>
            <a:off x="10543513" y="3356078"/>
            <a:ext cx="1814124" cy="2956392"/>
          </a:xfrm>
          <a:prstGeom prst="rect">
            <a:avLst/>
          </a:prstGeom>
          <a:solidFill>
            <a:srgbClr val="FFFFFF"/>
          </a:solidFill>
          <a:ln w="25558">
            <a:solidFill>
              <a:srgbClr val="FFFFFF"/>
            </a:solidFill>
          </a:ln>
          <a:effectLst/>
        </p:spPr>
        <p:txBody>
          <a:bodyPr lIns="119988" tIns="59992" rIns="119988" bIns="59992" anchor="t"/>
          <a:lstStyle/>
          <a:p>
            <a:pPr>
              <a:defRPr/>
            </a:pPr>
            <a:endParaRPr sz="2400"/>
          </a:p>
        </p:txBody>
      </p:sp>
      <p:sp>
        <p:nvSpPr>
          <p:cNvPr id="305741567" name="CustomShape 11"/>
          <p:cNvSpPr>
            <a:spLocks noGrp="1"/>
          </p:cNvSpPr>
          <p:nvPr/>
        </p:nvSpPr>
        <p:spPr bwMode="auto">
          <a:xfrm>
            <a:off x="4679658" y="3539383"/>
            <a:ext cx="406532" cy="883623"/>
          </a:xfrm>
          <a:prstGeom prst="rect">
            <a:avLst/>
          </a:prstGeom>
          <a:solidFill>
            <a:srgbClr val="FFFFFF"/>
          </a:solidFill>
          <a:ln w="25558">
            <a:solidFill>
              <a:srgbClr val="FFFFFF"/>
            </a:solidFill>
          </a:ln>
          <a:effectLst/>
        </p:spPr>
        <p:txBody>
          <a:bodyPr lIns="119989" tIns="59993" rIns="119989" bIns="59993" anchor="t"/>
          <a:lstStyle/>
          <a:p>
            <a:pPr>
              <a:defRPr/>
            </a:pPr>
            <a:endParaRPr sz="2400"/>
          </a:p>
        </p:txBody>
      </p:sp>
      <p:sp>
        <p:nvSpPr>
          <p:cNvPr id="1915798247" name="TextShape 12"/>
          <p:cNvSpPr>
            <a:spLocks noGrp="1"/>
          </p:cNvSpPr>
          <p:nvPr/>
        </p:nvSpPr>
        <p:spPr bwMode="auto">
          <a:xfrm>
            <a:off x="12625123" y="9930092"/>
            <a:ext cx="1064091" cy="480448"/>
          </a:xfrm>
          <a:prstGeom prst="rect">
            <a:avLst/>
          </a:prstGeom>
          <a:noFill/>
          <a:ln>
            <a:noFill/>
          </a:ln>
          <a:effectLst/>
        </p:spPr>
        <p:txBody>
          <a:bodyPr lIns="119989" tIns="59993" rIns="119989" bIns="59993" anchor="ctr">
            <a:normAutofit lnSpcReduction="10000"/>
          </a:bodyPr>
          <a:lstStyle/>
          <a:p>
            <a:pPr algn="r">
              <a:defRPr/>
            </a:pPr>
            <a:fld id="{EEA06827-72FA-748A-9216-50ED08F60DFE}" type="slidenum">
              <a:rPr sz="2400"/>
              <a:pPr algn="r">
                <a:defRPr/>
              </a:pPr>
              <a:t>30</a:t>
            </a:fld>
            <a:endParaRPr sz="2400"/>
          </a:p>
        </p:txBody>
      </p:sp>
      <p:sp>
        <p:nvSpPr>
          <p:cNvPr id="1423180796" name="CustomShape 13"/>
          <p:cNvSpPr>
            <a:spLocks noGrp="1"/>
          </p:cNvSpPr>
          <p:nvPr/>
        </p:nvSpPr>
        <p:spPr bwMode="auto">
          <a:xfrm rot="19643972">
            <a:off x="8427236" y="3694140"/>
            <a:ext cx="1181877" cy="536487"/>
          </a:xfrm>
          <a:prstGeom prst="ellipse">
            <a:avLst/>
          </a:prstGeom>
          <a:noFill/>
          <a:ln w="38157">
            <a:solidFill>
              <a:srgbClr val="0432FF"/>
            </a:solidFill>
          </a:ln>
          <a:effectLst/>
        </p:spPr>
        <p:txBody>
          <a:bodyPr lIns="119988" tIns="59992" rIns="119988" bIns="59992" anchor="t"/>
          <a:lstStyle/>
          <a:p>
            <a:pPr>
              <a:defRPr/>
            </a:pPr>
            <a:endParaRPr sz="2400"/>
          </a:p>
        </p:txBody>
      </p:sp>
      <p:sp>
        <p:nvSpPr>
          <p:cNvPr id="920048089" name="CustomShape 14"/>
          <p:cNvSpPr>
            <a:spLocks noGrp="1"/>
          </p:cNvSpPr>
          <p:nvPr/>
        </p:nvSpPr>
        <p:spPr bwMode="auto">
          <a:xfrm>
            <a:off x="9197536" y="4084544"/>
            <a:ext cx="2101803" cy="368773"/>
          </a:xfrm>
          <a:prstGeom prst="rect">
            <a:avLst/>
          </a:prstGeom>
          <a:noFill/>
          <a:ln w="6349">
            <a:noFill/>
            <a:prstDash val="solid"/>
          </a:ln>
          <a:effectLst/>
        </p:spPr>
        <p:txBody>
          <a:bodyPr wrap="square" lIns="119988" tIns="59992" rIns="119988" bIns="59992" anchor="t">
            <a:normAutofit fontScale="92500" lnSpcReduction="10000"/>
          </a:bodyPr>
          <a:lstStyle/>
          <a:p>
            <a:pPr>
              <a:defRPr/>
            </a:pPr>
            <a:r>
              <a:rPr sz="1867">
                <a:solidFill>
                  <a:srgbClr val="FF40FF"/>
                </a:solidFill>
                <a:latin typeface="Arial"/>
                <a:ea typeface="DejaVu Sans"/>
                <a:cs typeface="DejaVu Sans"/>
              </a:rPr>
              <a:t>Rare-earth region</a:t>
            </a:r>
            <a:endParaRPr sz="1867"/>
          </a:p>
        </p:txBody>
      </p:sp>
      <p:sp>
        <p:nvSpPr>
          <p:cNvPr id="448298849" name="CustomShape 15"/>
          <p:cNvSpPr>
            <a:spLocks noGrp="1"/>
          </p:cNvSpPr>
          <p:nvPr/>
        </p:nvSpPr>
        <p:spPr bwMode="auto">
          <a:xfrm rot="19643972">
            <a:off x="9535566" y="3046461"/>
            <a:ext cx="1297217" cy="694464"/>
          </a:xfrm>
          <a:prstGeom prst="ellipse">
            <a:avLst/>
          </a:prstGeom>
          <a:noFill/>
          <a:ln w="38157">
            <a:solidFill>
              <a:srgbClr val="0432FF"/>
            </a:solidFill>
          </a:ln>
          <a:effectLst/>
        </p:spPr>
        <p:txBody>
          <a:bodyPr lIns="119988" tIns="59992" rIns="119988" bIns="59992" anchor="t"/>
          <a:lstStyle/>
          <a:p>
            <a:pPr>
              <a:defRPr/>
            </a:pPr>
            <a:endParaRPr sz="2400"/>
          </a:p>
        </p:txBody>
      </p:sp>
      <p:sp>
        <p:nvSpPr>
          <p:cNvPr id="2112116697" name="CustomShape 16"/>
          <p:cNvSpPr>
            <a:spLocks noGrp="1"/>
          </p:cNvSpPr>
          <p:nvPr/>
        </p:nvSpPr>
        <p:spPr bwMode="auto">
          <a:xfrm>
            <a:off x="10357070" y="3596073"/>
            <a:ext cx="1983757" cy="484339"/>
          </a:xfrm>
          <a:prstGeom prst="rect">
            <a:avLst/>
          </a:prstGeom>
          <a:noFill/>
          <a:ln w="6349">
            <a:noFill/>
            <a:prstDash val="solid"/>
          </a:ln>
          <a:effectLst/>
        </p:spPr>
        <p:txBody>
          <a:bodyPr vertOverflow="overflow" horzOverflow="overflow" vert="horz" wrap="square" lIns="119988" tIns="59992" rIns="119988" bIns="59992" numCol="1" spcCol="0" rtlCol="0" fromWordArt="0" anchor="t" anchorCtr="0" forceAA="0" compatLnSpc="0">
            <a:normAutofit fontScale="80000" lnSpcReduction="10000"/>
          </a:bodyPr>
          <a:lstStyle/>
          <a:p>
            <a:pPr>
              <a:defRPr/>
            </a:pPr>
            <a:r>
              <a:rPr sz="2400">
                <a:solidFill>
                  <a:srgbClr val="FF40FF"/>
                </a:solidFill>
                <a:latin typeface="Arial"/>
                <a:ea typeface="DejaVu Sans"/>
                <a:cs typeface="DejaVu Sans"/>
              </a:rPr>
              <a:t>Crossing N=126</a:t>
            </a:r>
            <a:endParaRPr sz="2400"/>
          </a:p>
        </p:txBody>
      </p:sp>
      <p:sp>
        <p:nvSpPr>
          <p:cNvPr id="736724362" name="CustomShape 17"/>
          <p:cNvSpPr>
            <a:spLocks noGrp="1"/>
          </p:cNvSpPr>
          <p:nvPr/>
        </p:nvSpPr>
        <p:spPr bwMode="auto">
          <a:xfrm rot="19643972">
            <a:off x="6450522" y="3983586"/>
            <a:ext cx="1235769" cy="701249"/>
          </a:xfrm>
          <a:prstGeom prst="ellipse">
            <a:avLst/>
          </a:prstGeom>
          <a:noFill/>
          <a:ln w="38157">
            <a:solidFill>
              <a:srgbClr val="0432FF"/>
            </a:solidFill>
          </a:ln>
          <a:effectLst/>
        </p:spPr>
        <p:txBody>
          <a:bodyPr lIns="119988" tIns="59992" rIns="119988" bIns="59992" anchor="t"/>
          <a:lstStyle/>
          <a:p>
            <a:pPr>
              <a:defRPr/>
            </a:pPr>
            <a:endParaRPr sz="2400"/>
          </a:p>
        </p:txBody>
      </p:sp>
      <p:sp>
        <p:nvSpPr>
          <p:cNvPr id="1169865299" name="CustomShape 21"/>
          <p:cNvSpPr>
            <a:spLocks noGrp="1"/>
          </p:cNvSpPr>
          <p:nvPr/>
        </p:nvSpPr>
        <p:spPr bwMode="auto">
          <a:xfrm>
            <a:off x="5006076" y="2060401"/>
            <a:ext cx="863464" cy="25913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lIns="119989" tIns="59993" rIns="119989" bIns="59993" anchor="t"/>
          <a:lstStyle/>
          <a:p>
            <a:pPr>
              <a:defRPr/>
            </a:pPr>
            <a:endParaRPr sz="2400"/>
          </a:p>
        </p:txBody>
      </p:sp>
      <p:sp>
        <p:nvSpPr>
          <p:cNvPr id="2032302912" name="CustomShape 22"/>
          <p:cNvSpPr>
            <a:spLocks noGrp="1"/>
          </p:cNvSpPr>
          <p:nvPr/>
        </p:nvSpPr>
        <p:spPr bwMode="auto">
          <a:xfrm>
            <a:off x="125102" y="1280145"/>
            <a:ext cx="11633857" cy="2047150"/>
          </a:xfrm>
          <a:prstGeom prst="rect">
            <a:avLst/>
          </a:prstGeom>
          <a:noFill/>
          <a:ln w="6349">
            <a:noFill/>
            <a:prstDash val="solid"/>
          </a:ln>
          <a:effectLst/>
        </p:spPr>
        <p:txBody>
          <a:bodyPr vertOverflow="overflow" horzOverflow="overflow" vert="horz" wrap="square" lIns="119988" tIns="59992" rIns="119988" bIns="59992" numCol="1" spcCol="0" rtlCol="0" fromWordArt="0" anchor="t" anchorCtr="0" forceAA="0" compatLnSpc="0">
            <a:normAutofit/>
          </a:bodyPr>
          <a:lstStyle/>
          <a:p>
            <a:pPr marL="342900" indent="-34290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sz="2000" dirty="0">
                <a:solidFill>
                  <a:srgbClr val="000000"/>
                </a:solidFill>
                <a:ea typeface="Arial"/>
                <a:cs typeface="Arial"/>
              </a:rPr>
              <a:t>Shedding light on the evolution of shell structure and exotic nuclear shapes in </a:t>
            </a:r>
            <a:r>
              <a:rPr sz="2000" b="1" dirty="0">
                <a:solidFill>
                  <a:srgbClr val="00B050"/>
                </a:solidFill>
                <a:ea typeface="Arial"/>
                <a:cs typeface="Arial"/>
              </a:rPr>
              <a:t>uncharted nuclear territory</a:t>
            </a:r>
            <a:endParaRPr lang="de-DE" sz="2000" b="1" dirty="0">
              <a:solidFill>
                <a:srgbClr val="000000"/>
              </a:solidFill>
              <a:ea typeface="Arial"/>
              <a:cs typeface="Arial"/>
            </a:endParaRPr>
          </a:p>
          <a:p>
            <a:pPr marL="342900" indent="-34290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sz="2000" dirty="0">
                <a:solidFill>
                  <a:srgbClr val="000000"/>
                </a:solidFill>
                <a:ea typeface="Arial"/>
                <a:cs typeface="Arial"/>
              </a:rPr>
              <a:t>Spectroscopic information for the nucleosynthesis of heavy nuclei</a:t>
            </a:r>
          </a:p>
          <a:p>
            <a:pPr marL="835178" lvl="1" indent="-305067">
              <a:buFont typeface="Wingdings"/>
              <a:buChar char="Ø"/>
              <a:defRPr/>
            </a:pPr>
            <a:r>
              <a:rPr lang="en-US" sz="2000" dirty="0">
                <a:solidFill>
                  <a:srgbClr val="000000"/>
                </a:solidFill>
                <a:ea typeface="Arial"/>
                <a:cs typeface="Arial"/>
              </a:rPr>
              <a:t> GSI/FAIR provides </a:t>
            </a:r>
            <a:r>
              <a:rPr lang="en-US" sz="2000" b="1" dirty="0">
                <a:solidFill>
                  <a:srgbClr val="00B050"/>
                </a:solidFill>
                <a:ea typeface="Arial"/>
                <a:cs typeface="Arial"/>
              </a:rPr>
              <a:t>unique opportunities</a:t>
            </a:r>
            <a:r>
              <a:rPr lang="en-US" sz="2000" dirty="0">
                <a:solidFill>
                  <a:srgbClr val="000000"/>
                </a:solidFill>
                <a:ea typeface="Arial"/>
                <a:cs typeface="Arial"/>
              </a:rPr>
              <a:t> for key N~126 nuclei</a:t>
            </a:r>
            <a:endParaRPr sz="2000" dirty="0">
              <a:solidFill>
                <a:srgbClr val="000000"/>
              </a:solidFill>
              <a:ea typeface="Arial"/>
              <a:cs typeface="Arial"/>
            </a:endParaRPr>
          </a:p>
          <a:p>
            <a:pPr marL="342900" indent="-34290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de-DE" sz="2000" dirty="0">
                <a:solidFill>
                  <a:srgbClr val="000000"/>
                </a:solidFill>
                <a:ea typeface="Arial"/>
                <a:cs typeface="Arial"/>
              </a:rPr>
              <a:t>T</a:t>
            </a:r>
            <a:r>
              <a:rPr sz="2000" dirty="0" err="1">
                <a:solidFill>
                  <a:srgbClr val="000000"/>
                </a:solidFill>
                <a:ea typeface="DejaVu Sans"/>
                <a:cs typeface="DejaVu Sans"/>
              </a:rPr>
              <a:t>owards</a:t>
            </a:r>
            <a:r>
              <a:rPr sz="2000" dirty="0">
                <a:solidFill>
                  <a:srgbClr val="000000"/>
                </a:solidFill>
                <a:ea typeface="DejaVu Sans"/>
                <a:cs typeface="DejaVu Sans"/>
              </a:rPr>
              <a:t> a full picture of the beta-decay process around third</a:t>
            </a:r>
            <a:r>
              <a:rPr sz="2000" b="1" dirty="0">
                <a:solidFill>
                  <a:srgbClr val="000000"/>
                </a:solidFill>
                <a:ea typeface="DejaVu Sans"/>
                <a:cs typeface="DejaVu Sans"/>
              </a:rPr>
              <a:t> r-process peak</a:t>
            </a:r>
            <a:endParaRPr sz="2000" dirty="0"/>
          </a:p>
          <a:p>
            <a:pPr marL="342900" indent="-34290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sz="2000" dirty="0">
                <a:solidFill>
                  <a:srgbClr val="000000"/>
                </a:solidFill>
                <a:ea typeface="DejaVu Sans"/>
                <a:cs typeface="DejaVu Sans"/>
              </a:rPr>
              <a:t>Nuclear structure around </a:t>
            </a:r>
            <a:r>
              <a:rPr sz="2000" b="1" baseline="30000" dirty="0">
                <a:solidFill>
                  <a:srgbClr val="000000"/>
                </a:solidFill>
                <a:ea typeface="DejaVu Sans"/>
                <a:cs typeface="DejaVu Sans"/>
              </a:rPr>
              <a:t>100</a:t>
            </a:r>
            <a:r>
              <a:rPr sz="2000" b="1" dirty="0">
                <a:solidFill>
                  <a:srgbClr val="000000"/>
                </a:solidFill>
                <a:ea typeface="DejaVu Sans"/>
                <a:cs typeface="DejaVu Sans"/>
              </a:rPr>
              <a:t>Sn (and </a:t>
            </a:r>
            <a:r>
              <a:rPr sz="2000" b="1" baseline="30000" dirty="0">
                <a:solidFill>
                  <a:srgbClr val="000000"/>
                </a:solidFill>
                <a:ea typeface="DejaVu Sans"/>
                <a:cs typeface="DejaVu Sans"/>
              </a:rPr>
              <a:t>132</a:t>
            </a:r>
            <a:r>
              <a:rPr sz="2000" b="1" dirty="0">
                <a:solidFill>
                  <a:srgbClr val="000000"/>
                </a:solidFill>
                <a:ea typeface="DejaVu Sans"/>
                <a:cs typeface="DejaVu Sans"/>
              </a:rPr>
              <a:t>Sn)</a:t>
            </a:r>
            <a:endParaRPr sz="2000" dirty="0"/>
          </a:p>
        </p:txBody>
      </p:sp>
      <p:sp>
        <p:nvSpPr>
          <p:cNvPr id="1384370835" name="CustomShape 18"/>
          <p:cNvSpPr>
            <a:spLocks noGrp="1"/>
          </p:cNvSpPr>
          <p:nvPr/>
        </p:nvSpPr>
        <p:spPr bwMode="auto">
          <a:xfrm>
            <a:off x="6259742" y="3413475"/>
            <a:ext cx="1806492" cy="480515"/>
          </a:xfrm>
          <a:prstGeom prst="rect">
            <a:avLst/>
          </a:prstGeom>
          <a:noFill/>
          <a:ln w="6349">
            <a:noFill/>
            <a:prstDash val="solid"/>
          </a:ln>
          <a:effectLst/>
        </p:spPr>
        <p:txBody>
          <a:bodyPr vertOverflow="overflow" horzOverflow="overflow" vert="horz" wrap="square" lIns="119988" tIns="59992" rIns="119988" bIns="59992" numCol="1" spcCol="0" rtlCol="0" fromWordArt="0" anchor="t" anchorCtr="0" forceAA="0" compatLnSpc="0">
            <a:normAutofit/>
          </a:bodyPr>
          <a:lstStyle/>
          <a:p>
            <a:pPr>
              <a:defRPr/>
            </a:pPr>
            <a:r>
              <a:rPr sz="1867">
                <a:solidFill>
                  <a:srgbClr val="FF40FF"/>
                </a:solidFill>
                <a:latin typeface="Arial"/>
                <a:ea typeface="DejaVu Sans"/>
                <a:cs typeface="DejaVu Sans"/>
              </a:rPr>
              <a:t>Close to </a:t>
            </a:r>
            <a:r>
              <a:rPr sz="1867" baseline="30000">
                <a:solidFill>
                  <a:srgbClr val="FF40FF"/>
                </a:solidFill>
                <a:latin typeface="Arial"/>
                <a:ea typeface="DejaVu Sans"/>
                <a:cs typeface="DejaVu Sans"/>
              </a:rPr>
              <a:t>100</a:t>
            </a:r>
            <a:r>
              <a:rPr sz="1867">
                <a:solidFill>
                  <a:srgbClr val="FF40FF"/>
                </a:solidFill>
                <a:latin typeface="Arial"/>
                <a:ea typeface="DejaVu Sans"/>
                <a:cs typeface="DejaVu Sans"/>
              </a:rPr>
              <a:t>Sn</a:t>
            </a:r>
            <a:endParaRPr sz="1867"/>
          </a:p>
        </p:txBody>
      </p:sp>
      <p:sp>
        <p:nvSpPr>
          <p:cNvPr id="542072956" name="Rectangle 542072955"/>
          <p:cNvSpPr/>
          <p:nvPr/>
        </p:nvSpPr>
        <p:spPr bwMode="auto">
          <a:xfrm>
            <a:off x="115944" y="3581261"/>
            <a:ext cx="5100825" cy="2104485"/>
          </a:xfrm>
          <a:prstGeom prst="rect">
            <a:avLst/>
          </a:prstGeom>
          <a:ln w="6349">
            <a:solidFill>
              <a:srgbClr val="0070C0">
                <a:alpha val="99999"/>
              </a:srgbClr>
            </a:solidFill>
            <a:prstDash val="solid"/>
          </a:ln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Wingdings" pitchFamily="2" charset="2"/>
              <a:buChar char="§"/>
              <a:defRPr/>
            </a:pPr>
            <a:r>
              <a:rPr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Comprehensive decay information from key nuclei at secondary beam yields as low as </a:t>
            </a:r>
            <a:endParaRPr b="1" i="1" dirty="0">
              <a:solidFill>
                <a:srgbClr val="000000"/>
              </a:solidFill>
              <a:latin typeface="Arial"/>
              <a:ea typeface="Arial"/>
              <a:cs typeface="Arial"/>
            </a:endParaRPr>
          </a:p>
          <a:p>
            <a:pPr marL="806325" lvl="1" indent="-349125">
              <a:buFont typeface="Wingdings"/>
              <a:buChar char="ü"/>
              <a:defRPr/>
            </a:pPr>
            <a:r>
              <a:rPr b="1" i="1" dirty="0">
                <a:solidFill>
                  <a:srgbClr val="00B050"/>
                </a:solidFill>
                <a:latin typeface="Arial"/>
                <a:ea typeface="Arial"/>
                <a:cs typeface="Arial"/>
              </a:rPr>
              <a:t>one ion per hour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Sensitive to nuclear lifetimes spanning </a:t>
            </a:r>
          </a:p>
          <a:p>
            <a:pPr marL="806325" lvl="1" indent="-349125">
              <a:buFont typeface="Wingdings"/>
              <a:buChar char="ü"/>
              <a:defRPr/>
            </a:pPr>
            <a:r>
              <a:rPr b="1" i="1" dirty="0">
                <a:solidFill>
                  <a:srgbClr val="00B050"/>
                </a:solidFill>
                <a:latin typeface="Arial"/>
                <a:ea typeface="Arial"/>
                <a:cs typeface="Arial"/>
              </a:rPr>
              <a:t>13 orders of magnitude</a:t>
            </a:r>
            <a:r>
              <a:rPr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(10ps-100s)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dirty="0">
                <a:solidFill>
                  <a:srgbClr val="000000"/>
                </a:solidFill>
                <a:latin typeface="Arial"/>
                <a:ea typeface="Arial"/>
                <a:cs typeface="Arial"/>
              </a:rPr>
              <a:t>Measurement of </a:t>
            </a:r>
          </a:p>
          <a:p>
            <a:pPr marL="806325" lvl="1" indent="-349125">
              <a:buFont typeface="Wingdings"/>
              <a:buChar char="ü"/>
              <a:defRPr/>
            </a:pPr>
            <a:r>
              <a:rPr b="1" i="1" dirty="0">
                <a:solidFill>
                  <a:srgbClr val="00B050"/>
                </a:solidFill>
                <a:latin typeface="Arial"/>
                <a:ea typeface="Arial"/>
                <a:cs typeface="Arial"/>
              </a:rPr>
              <a:t>any mode of nuclear decay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AFFF8A-16C8-A130-A55F-4EE4F4B9B214}"/>
              </a:ext>
            </a:extLst>
          </p:cNvPr>
          <p:cNvSpPr txBox="1"/>
          <p:nvPr/>
        </p:nvSpPr>
        <p:spPr>
          <a:xfrm>
            <a:off x="9962124" y="5369724"/>
            <a:ext cx="1911101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en-DE" sz="2400" b="1" dirty="0">
                <a:solidFill>
                  <a:srgbClr val="FF0000"/>
                </a:solidFill>
              </a:rPr>
              <a:t>See talk:</a:t>
            </a:r>
          </a:p>
          <a:p>
            <a:pPr algn="ctr"/>
            <a:r>
              <a:rPr lang="en-DE" sz="2400" b="1" dirty="0">
                <a:solidFill>
                  <a:srgbClr val="FF0000"/>
                </a:solidFill>
              </a:rPr>
              <a:t>Jürgen Gerl</a:t>
            </a:r>
          </a:p>
        </p:txBody>
      </p:sp>
      <p:pic>
        <p:nvPicPr>
          <p:cNvPr id="6" name="Grafik 3">
            <a:extLst>
              <a:ext uri="{FF2B5EF4-FFF2-40B4-BE49-F238E27FC236}">
                <a16:creationId xmlns:a16="http://schemas.microsoft.com/office/drawing/2014/main" id="{E483C693-209B-6EC6-AFAD-D7AB0BD5E0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68E14F39-B156-309A-FD5C-0DAF84996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HISPEC/DESPEC </a:t>
            </a:r>
            <a:r>
              <a:rPr lang="de-DE" sz="2400" dirty="0" err="1"/>
              <a:t>physics</a:t>
            </a:r>
            <a:r>
              <a:rPr lang="de-DE" sz="2400" dirty="0"/>
              <a:t> </a:t>
            </a:r>
            <a:r>
              <a:rPr lang="de-DE" sz="2400" dirty="0" err="1"/>
              <a:t>goals</a:t>
            </a:r>
            <a:endParaRPr lang="de-DE" sz="2400" dirty="0"/>
          </a:p>
        </p:txBody>
      </p:sp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1EA0E08E-9FF5-53BF-914D-270BFC5C3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30</a:t>
            </a:fld>
            <a:endParaRPr lang="de-DE" dirty="0"/>
          </a:p>
        </p:txBody>
      </p:sp>
      <p:pic>
        <p:nvPicPr>
          <p:cNvPr id="4" name="Grafik 55">
            <a:extLst>
              <a:ext uri="{FF2B5EF4-FFF2-40B4-BE49-F238E27FC236}">
                <a16:creationId xmlns:a16="http://schemas.microsoft.com/office/drawing/2014/main" id="{63E660D7-7C2D-E697-16A2-9225CA111F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742" y="94179"/>
            <a:ext cx="900000" cy="7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8867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39905935" name="TextShape 51"/>
          <p:cNvSpPr>
            <a:spLocks noGrp="1"/>
          </p:cNvSpPr>
          <p:nvPr/>
        </p:nvSpPr>
        <p:spPr bwMode="auto">
          <a:xfrm>
            <a:off x="7832949" y="2403267"/>
            <a:ext cx="3295096" cy="947779"/>
          </a:xfrm>
          <a:prstGeom prst="rect">
            <a:avLst/>
          </a:prstGeom>
          <a:noFill/>
          <a:ln w="18358">
            <a:solidFill>
              <a:srgbClr val="000000"/>
            </a:solidFill>
          </a:ln>
          <a:effectLst/>
        </p:spPr>
        <p:txBody>
          <a:bodyPr lIns="131988" tIns="71992" rIns="131988" bIns="71992" anchor="t">
            <a:normAutofit/>
          </a:bodyPr>
          <a:lstStyle/>
          <a:p>
            <a:pPr algn="ctr">
              <a:defRPr/>
            </a:pPr>
            <a:r>
              <a:rPr sz="1600">
                <a:latin typeface="Arial"/>
              </a:rPr>
              <a:t>A.K. Mistry </a:t>
            </a:r>
            <a:r>
              <a:rPr sz="1600" i="1">
                <a:latin typeface="Arial"/>
              </a:rPr>
              <a:t>et al.</a:t>
            </a:r>
            <a:r>
              <a:rPr sz="1600">
                <a:latin typeface="Arial"/>
              </a:rPr>
              <a:t>, The DESPEC </a:t>
            </a:r>
            <a:endParaRPr sz="1067"/>
          </a:p>
          <a:p>
            <a:pPr algn="ctr">
              <a:defRPr/>
            </a:pPr>
            <a:r>
              <a:rPr sz="1600">
                <a:latin typeface="Arial"/>
              </a:rPr>
              <a:t>setup for GSI and FAIR, </a:t>
            </a:r>
            <a:endParaRPr sz="1067"/>
          </a:p>
          <a:p>
            <a:pPr algn="ctr">
              <a:defRPr/>
            </a:pPr>
            <a:r>
              <a:rPr sz="1600">
                <a:latin typeface="Arial"/>
              </a:rPr>
              <a:t>NIM A, 166662 (2022)</a:t>
            </a:r>
            <a:endParaRPr sz="1067"/>
          </a:p>
        </p:txBody>
      </p:sp>
      <p:pic>
        <p:nvPicPr>
          <p:cNvPr id="1135003258" name="Picture 4"/>
          <p:cNvPicPr/>
          <p:nvPr/>
        </p:nvPicPr>
        <p:blipFill>
          <a:blip r:embed="rId2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838881" y="3728520"/>
            <a:ext cx="1844057" cy="1396765"/>
          </a:xfrm>
          <a:prstGeom prst="rect">
            <a:avLst/>
          </a:prstGeom>
          <a:ln w="18358">
            <a:solidFill>
              <a:srgbClr val="3465A4"/>
            </a:solidFill>
          </a:ln>
          <a:effectLst/>
        </p:spPr>
      </p:pic>
      <p:sp>
        <p:nvSpPr>
          <p:cNvPr id="1944673759" name="CustomShape 45"/>
          <p:cNvSpPr>
            <a:spLocks noGrp="1"/>
          </p:cNvSpPr>
          <p:nvPr/>
        </p:nvSpPr>
        <p:spPr bwMode="auto">
          <a:xfrm>
            <a:off x="10120239" y="5147956"/>
            <a:ext cx="1281340" cy="958379"/>
          </a:xfrm>
          <a:prstGeom prst="rect">
            <a:avLst/>
          </a:prstGeom>
          <a:solidFill>
            <a:srgbClr val="DDDDDD"/>
          </a:solidFill>
          <a:ln w="18358">
            <a:solidFill>
              <a:srgbClr val="3465A4"/>
            </a:solidFill>
          </a:ln>
          <a:effectLst/>
        </p:spPr>
        <p:txBody>
          <a:bodyPr wrap="square" lIns="131988" tIns="71992" rIns="131988" bIns="71992" anchor="t">
            <a:normAutofit/>
          </a:bodyPr>
          <a:lstStyle/>
          <a:p>
            <a:pPr algn="ctr">
              <a:defRPr/>
            </a:pPr>
            <a:r>
              <a:rPr sz="1333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DESPEC </a:t>
            </a:r>
            <a:endParaRPr sz="1333"/>
          </a:p>
          <a:p>
            <a:pPr algn="ctr">
              <a:defRPr/>
            </a:pPr>
            <a:r>
              <a:rPr sz="1333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Ge Array </a:t>
            </a:r>
            <a:endParaRPr sz="1333"/>
          </a:p>
          <a:p>
            <a:pPr algn="ctr">
              <a:defRPr/>
            </a:pPr>
            <a:r>
              <a:rPr sz="1333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Spectrometer </a:t>
            </a:r>
            <a:endParaRPr sz="1333"/>
          </a:p>
          <a:p>
            <a:pPr algn="ctr">
              <a:defRPr/>
            </a:pPr>
            <a:r>
              <a:rPr sz="1333" b="1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(DEGAS)</a:t>
            </a:r>
            <a:endParaRPr sz="1333"/>
          </a:p>
        </p:txBody>
      </p:sp>
      <p:pic>
        <p:nvPicPr>
          <p:cNvPr id="442429543" name="Picture 44242954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884333" y="2793691"/>
            <a:ext cx="1659809" cy="1767956"/>
          </a:xfrm>
          <a:prstGeom prst="rect">
            <a:avLst/>
          </a:prstGeom>
        </p:spPr>
      </p:pic>
      <p:pic>
        <p:nvPicPr>
          <p:cNvPr id="752105352" name="Picture 2"/>
          <p:cNvPicPr/>
          <p:nvPr/>
        </p:nvPicPr>
        <p:blipFill>
          <a:blip r:embed="rId4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7323" y="1336291"/>
            <a:ext cx="6144751" cy="2364567"/>
          </a:xfrm>
          <a:prstGeom prst="rect">
            <a:avLst/>
          </a:prstGeom>
          <a:ln>
            <a:noFill/>
          </a:ln>
          <a:effectLst/>
        </p:spPr>
      </p:pic>
      <p:sp>
        <p:nvSpPr>
          <p:cNvPr id="1459924481" name="Rectangle 1459924480"/>
          <p:cNvSpPr>
            <a:spLocks noGrp="1"/>
          </p:cNvSpPr>
          <p:nvPr/>
        </p:nvSpPr>
        <p:spPr bwMode="auto">
          <a:xfrm>
            <a:off x="2604664" y="1246984"/>
            <a:ext cx="3031509" cy="7449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wrap="square" lIns="119989" tIns="59993" rIns="119989" bIns="59993" anchor="ctr"/>
          <a:lstStyle/>
          <a:p>
            <a:pPr>
              <a:defRPr/>
            </a:pPr>
            <a:endParaRPr sz="2400"/>
          </a:p>
        </p:txBody>
      </p:sp>
      <p:sp>
        <p:nvSpPr>
          <p:cNvPr id="81678139" name="Rectangle 81678138"/>
          <p:cNvSpPr>
            <a:spLocks noGrp="1"/>
          </p:cNvSpPr>
          <p:nvPr/>
        </p:nvSpPr>
        <p:spPr bwMode="auto">
          <a:xfrm rot="18232399">
            <a:off x="6253709" y="3330900"/>
            <a:ext cx="264535" cy="27000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wrap="square" lIns="119988" tIns="59992" rIns="119988" bIns="59992" anchor="ctr"/>
          <a:lstStyle/>
          <a:p>
            <a:pPr>
              <a:defRPr/>
            </a:pPr>
            <a:endParaRPr sz="2400"/>
          </a:p>
        </p:txBody>
      </p:sp>
      <p:cxnSp>
        <p:nvCxnSpPr>
          <p:cNvPr id="2" name="Straight Connector 1"/>
          <p:cNvCxnSpPr>
            <a:cxnSpLocks/>
          </p:cNvCxnSpPr>
          <p:nvPr/>
        </p:nvCxnSpPr>
        <p:spPr bwMode="auto">
          <a:xfrm>
            <a:off x="6227665" y="3351047"/>
            <a:ext cx="469899" cy="279399"/>
          </a:xfrm>
          <a:prstGeom prst="line">
            <a:avLst/>
          </a:prstGeom>
          <a:ln w="19049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3677955" name="CustomShape 37"/>
          <p:cNvSpPr>
            <a:spLocks noGrp="1"/>
          </p:cNvSpPr>
          <p:nvPr/>
        </p:nvSpPr>
        <p:spPr bwMode="auto">
          <a:xfrm>
            <a:off x="3540494" y="1336291"/>
            <a:ext cx="7671321" cy="1024160"/>
          </a:xfrm>
          <a:prstGeom prst="rect">
            <a:avLst/>
          </a:prstGeom>
          <a:noFill/>
          <a:ln>
            <a:noFill/>
          </a:ln>
          <a:effectLst/>
        </p:spPr>
        <p:txBody>
          <a:bodyPr lIns="119988" tIns="59992" rIns="119988" bIns="59992" anchor="t">
            <a:normAutofit/>
          </a:bodyPr>
          <a:lstStyle/>
          <a:p>
            <a:pPr marL="381084" indent="380126">
              <a:buClr>
                <a:srgbClr val="000000"/>
              </a:buClr>
              <a:buSzPct val="100000"/>
              <a:buFont typeface="Arial"/>
              <a:buChar char="•"/>
              <a:defRPr/>
            </a:pPr>
            <a:r>
              <a:rPr sz="1867" b="1" dirty="0">
                <a:solidFill>
                  <a:srgbClr val="21409A"/>
                </a:solidFill>
                <a:latin typeface="Arial"/>
                <a:ea typeface="DejaVu Sans"/>
                <a:cs typeface="DejaVu Sans"/>
              </a:rPr>
              <a:t>Exotic beams</a:t>
            </a:r>
            <a:r>
              <a:rPr sz="1867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 delivered by the </a:t>
            </a:r>
            <a:r>
              <a:rPr sz="1867" dirty="0" err="1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FRagment</a:t>
            </a:r>
            <a:r>
              <a:rPr sz="1867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 Separator</a:t>
            </a:r>
            <a:r>
              <a:rPr lang="de-DE" sz="1867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 (FRS)</a:t>
            </a:r>
            <a:endParaRPr sz="1067" dirty="0"/>
          </a:p>
          <a:p>
            <a:pPr marL="381084" indent="380126">
              <a:buClr>
                <a:srgbClr val="000000"/>
              </a:buClr>
              <a:buSzPct val="100000"/>
              <a:buFont typeface="Arial"/>
              <a:buChar char="•"/>
              <a:defRPr/>
            </a:pPr>
            <a:r>
              <a:rPr sz="1867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Ions stopped inside DESPEC setup</a:t>
            </a:r>
            <a:endParaRPr sz="1067" dirty="0"/>
          </a:p>
          <a:p>
            <a:pPr marL="381084" indent="380126">
              <a:buClr>
                <a:srgbClr val="000000"/>
              </a:buClr>
              <a:buSzPct val="100000"/>
              <a:buFont typeface="Arial"/>
              <a:buChar char="•"/>
              <a:defRPr/>
            </a:pPr>
            <a:r>
              <a:rPr sz="1867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Flexible, modular detector suite </a:t>
            </a:r>
            <a:r>
              <a:rPr sz="1867" b="1" dirty="0">
                <a:solidFill>
                  <a:srgbClr val="21409A"/>
                </a:solidFill>
                <a:latin typeface="Arial"/>
                <a:ea typeface="DejaVu Sans"/>
                <a:cs typeface="DejaVu Sans"/>
              </a:rPr>
              <a:t>tailored to physics goals</a:t>
            </a:r>
            <a:endParaRPr sz="1067" dirty="0"/>
          </a:p>
        </p:txBody>
      </p:sp>
      <p:pic>
        <p:nvPicPr>
          <p:cNvPr id="583729596" name="Picture 2"/>
          <p:cNvPicPr/>
          <p:nvPr/>
        </p:nvPicPr>
        <p:blipFill>
          <a:blip r:embed="rId5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826" y="3004087"/>
            <a:ext cx="1312172" cy="1202847"/>
          </a:xfrm>
          <a:prstGeom prst="rect">
            <a:avLst/>
          </a:prstGeom>
          <a:ln w="18358">
            <a:solidFill>
              <a:srgbClr val="3465A4"/>
            </a:solidFill>
          </a:ln>
          <a:effectLst/>
        </p:spPr>
      </p:pic>
      <p:sp>
        <p:nvSpPr>
          <p:cNvPr id="270105293" name="TextShape 39"/>
          <p:cNvSpPr>
            <a:spLocks noGrp="1"/>
          </p:cNvSpPr>
          <p:nvPr/>
        </p:nvSpPr>
        <p:spPr bwMode="auto">
          <a:xfrm>
            <a:off x="119872" y="4219200"/>
            <a:ext cx="1901761" cy="724029"/>
          </a:xfrm>
          <a:prstGeom prst="rect">
            <a:avLst/>
          </a:prstGeom>
          <a:solidFill>
            <a:srgbClr val="DDDDDD"/>
          </a:solidFill>
          <a:ln w="18358">
            <a:solidFill>
              <a:srgbClr val="3465A4"/>
            </a:solidFill>
          </a:ln>
          <a:effectLst/>
        </p:spPr>
        <p:txBody>
          <a:bodyPr vertOverflow="overflow" horzOverflow="overflow" vert="horz" wrap="square" lIns="131988" tIns="71991" rIns="131988" bIns="71991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333">
                <a:solidFill>
                  <a:srgbClr val="000000"/>
                </a:solidFill>
                <a:latin typeface="Arial"/>
              </a:rPr>
              <a:t>The MOdular Neutron </a:t>
            </a:r>
            <a:endParaRPr sz="1333"/>
          </a:p>
          <a:p>
            <a:pPr algn="ctr">
              <a:defRPr/>
            </a:pPr>
            <a:r>
              <a:rPr sz="1333">
                <a:solidFill>
                  <a:srgbClr val="000000"/>
                </a:solidFill>
                <a:latin typeface="Arial"/>
              </a:rPr>
              <a:t>SpectromeTER </a:t>
            </a:r>
            <a:r>
              <a:rPr sz="1333" b="1">
                <a:solidFill>
                  <a:srgbClr val="000000"/>
                </a:solidFill>
                <a:latin typeface="Arial"/>
              </a:rPr>
              <a:t>(MONSTER)</a:t>
            </a:r>
            <a:r>
              <a:rPr sz="1333">
                <a:solidFill>
                  <a:srgbClr val="000000"/>
                </a:solidFill>
                <a:latin typeface="Arial"/>
              </a:rPr>
              <a:t> </a:t>
            </a:r>
            <a:endParaRPr sz="1333"/>
          </a:p>
        </p:txBody>
      </p:sp>
      <p:pic>
        <p:nvPicPr>
          <p:cNvPr id="971212256" name="Picture 26"/>
          <p:cNvPicPr/>
          <p:nvPr/>
        </p:nvPicPr>
        <p:blipFill>
          <a:blip r:embed="rId6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6168" y="3914679"/>
            <a:ext cx="1515753" cy="1213352"/>
          </a:xfrm>
          <a:prstGeom prst="rect">
            <a:avLst/>
          </a:prstGeom>
          <a:ln w="18358">
            <a:solidFill>
              <a:srgbClr val="3465A4"/>
            </a:solidFill>
          </a:ln>
          <a:effectLst/>
        </p:spPr>
      </p:pic>
      <p:sp>
        <p:nvSpPr>
          <p:cNvPr id="1493014333" name="CustomShape 41"/>
          <p:cNvSpPr>
            <a:spLocks noGrp="1"/>
          </p:cNvSpPr>
          <p:nvPr/>
        </p:nvSpPr>
        <p:spPr bwMode="auto">
          <a:xfrm>
            <a:off x="1834765" y="5128032"/>
            <a:ext cx="2338559" cy="714877"/>
          </a:xfrm>
          <a:prstGeom prst="rect">
            <a:avLst/>
          </a:prstGeom>
          <a:solidFill>
            <a:srgbClr val="DDDDDD"/>
          </a:solidFill>
          <a:ln w="18358">
            <a:solidFill>
              <a:srgbClr val="3465A4"/>
            </a:solidFill>
          </a:ln>
          <a:effectLst/>
        </p:spPr>
        <p:txBody>
          <a:bodyPr vertOverflow="overflow" horzOverflow="overflow" vert="horz" wrap="square" lIns="131988" tIns="71992" rIns="131988" bIns="71992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333" dirty="0" err="1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BEta-deLayEd</a:t>
            </a:r>
            <a:r>
              <a:rPr sz="1333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 Neutron </a:t>
            </a:r>
            <a:endParaRPr sz="1333" dirty="0"/>
          </a:p>
          <a:p>
            <a:pPr algn="ctr">
              <a:defRPr/>
            </a:pPr>
            <a:r>
              <a:rPr sz="1333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detector </a:t>
            </a:r>
            <a:r>
              <a:rPr sz="1333" b="1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(BELEN) </a:t>
            </a:r>
            <a:endParaRPr sz="1333" dirty="0"/>
          </a:p>
          <a:p>
            <a:pPr algn="ctr">
              <a:defRPr/>
            </a:pPr>
            <a:r>
              <a:rPr sz="1333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48 </a:t>
            </a:r>
            <a:r>
              <a:rPr sz="1333" baseline="300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3</a:t>
            </a:r>
            <a:r>
              <a:rPr sz="1333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He cylindrical counters</a:t>
            </a:r>
            <a:endParaRPr sz="1333" dirty="0"/>
          </a:p>
        </p:txBody>
      </p:sp>
      <p:pic>
        <p:nvPicPr>
          <p:cNvPr id="215643414" name="Picture 4"/>
          <p:cNvPicPr/>
          <p:nvPr/>
        </p:nvPicPr>
        <p:blipFill>
          <a:blip r:embed="rId7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26" t="24743" r="13135" b="23388"/>
          <a:stretch/>
        </p:blipFill>
        <p:spPr bwMode="auto">
          <a:xfrm>
            <a:off x="4754715" y="4426903"/>
            <a:ext cx="1308711" cy="1221212"/>
          </a:xfrm>
          <a:prstGeom prst="rect">
            <a:avLst/>
          </a:prstGeom>
          <a:ln w="18358">
            <a:solidFill>
              <a:srgbClr val="3465A4"/>
            </a:solidFill>
          </a:ln>
          <a:effectLst/>
        </p:spPr>
      </p:pic>
      <p:sp>
        <p:nvSpPr>
          <p:cNvPr id="1632085781" name="CustomShape 43"/>
          <p:cNvSpPr>
            <a:spLocks noGrp="1"/>
          </p:cNvSpPr>
          <p:nvPr/>
        </p:nvSpPr>
        <p:spPr bwMode="auto">
          <a:xfrm>
            <a:off x="4246355" y="5653876"/>
            <a:ext cx="2325431" cy="734277"/>
          </a:xfrm>
          <a:prstGeom prst="rect">
            <a:avLst/>
          </a:prstGeom>
          <a:solidFill>
            <a:srgbClr val="DDDDDD"/>
          </a:solidFill>
          <a:ln w="18358">
            <a:solidFill>
              <a:srgbClr val="3465A4"/>
            </a:solidFill>
          </a:ln>
          <a:effectLst/>
        </p:spPr>
        <p:txBody>
          <a:bodyPr vertOverflow="overflow" horzOverflow="overflow" vert="horz" wrap="square" lIns="131988" tIns="71992" rIns="131988" bIns="71992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333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Decay Total Absorption </a:t>
            </a:r>
            <a:endParaRPr sz="1333"/>
          </a:p>
          <a:p>
            <a:pPr algn="ctr">
              <a:defRPr/>
            </a:pPr>
            <a:r>
              <a:rPr sz="1333">
                <a:solidFill>
                  <a:srgbClr val="000000"/>
                </a:solidFill>
                <a:latin typeface="Arial"/>
                <a:ea typeface="Arial"/>
                <a:cs typeface="DejaVu Sans"/>
              </a:rPr>
              <a:t>γ</a:t>
            </a:r>
            <a:r>
              <a:rPr sz="1333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-ray Spectrometer </a:t>
            </a:r>
            <a:r>
              <a:rPr sz="1333" b="1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(DTAS)</a:t>
            </a:r>
            <a:endParaRPr sz="1333"/>
          </a:p>
          <a:p>
            <a:pPr algn="ctr">
              <a:defRPr/>
            </a:pPr>
            <a:r>
              <a:rPr sz="1333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NaI(Tl) modules</a:t>
            </a:r>
            <a:endParaRPr sz="1333"/>
          </a:p>
        </p:txBody>
      </p:sp>
      <p:pic>
        <p:nvPicPr>
          <p:cNvPr id="1400225075" name="Content Placeholder 4"/>
          <p:cNvPicPr/>
          <p:nvPr/>
        </p:nvPicPr>
        <p:blipFill>
          <a:blip r:embed="rId8">
            <a:alphaModFix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32924" y="4398009"/>
            <a:ext cx="1702093" cy="1229136"/>
          </a:xfrm>
          <a:prstGeom prst="rect">
            <a:avLst/>
          </a:prstGeom>
          <a:ln w="18358">
            <a:solidFill>
              <a:srgbClr val="3465A4"/>
            </a:solidFill>
          </a:ln>
          <a:effectLst/>
        </p:spPr>
      </p:pic>
      <p:sp>
        <p:nvSpPr>
          <p:cNvPr id="2104504036" name="CustomShape 45"/>
          <p:cNvSpPr>
            <a:spLocks noGrp="1"/>
          </p:cNvSpPr>
          <p:nvPr/>
        </p:nvSpPr>
        <p:spPr bwMode="auto">
          <a:xfrm>
            <a:off x="7056220" y="5627145"/>
            <a:ext cx="1865947" cy="761008"/>
          </a:xfrm>
          <a:prstGeom prst="rect">
            <a:avLst/>
          </a:prstGeom>
          <a:solidFill>
            <a:srgbClr val="DDDDDD"/>
          </a:solidFill>
          <a:ln w="18358">
            <a:solidFill>
              <a:srgbClr val="3465A4"/>
            </a:solidFill>
          </a:ln>
          <a:effectLst/>
        </p:spPr>
        <p:txBody>
          <a:bodyPr vertOverflow="overflow" horzOverflow="overflow" vert="horz" wrap="square" lIns="131988" tIns="71992" rIns="131988" bIns="71992" numCol="1" spcCol="0" rtlCol="0" fromWordArt="0" anchor="t" anchorCtr="0" forceAA="0" compatLnSpc="0">
            <a:noAutofit/>
          </a:bodyPr>
          <a:lstStyle/>
          <a:p>
            <a:pPr algn="ctr">
              <a:defRPr/>
            </a:pPr>
            <a:r>
              <a:rPr sz="1333" dirty="0" err="1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FAst</a:t>
            </a:r>
            <a:r>
              <a:rPr sz="1333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 </a:t>
            </a:r>
            <a:r>
              <a:rPr sz="1333" dirty="0" err="1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TIMing</a:t>
            </a:r>
            <a:r>
              <a:rPr sz="1333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 Array</a:t>
            </a:r>
            <a:endParaRPr sz="1333" dirty="0"/>
          </a:p>
          <a:p>
            <a:pPr algn="ctr">
              <a:defRPr/>
            </a:pPr>
            <a:r>
              <a:rPr sz="1333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 LaBr</a:t>
            </a:r>
            <a:r>
              <a:rPr sz="1333" baseline="-25000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3</a:t>
            </a:r>
            <a:r>
              <a:rPr sz="1333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(Ce) modules</a:t>
            </a:r>
            <a:endParaRPr sz="1333" dirty="0"/>
          </a:p>
          <a:p>
            <a:pPr algn="ctr">
              <a:defRPr/>
            </a:pPr>
            <a:r>
              <a:rPr sz="1333" b="1" dirty="0">
                <a:solidFill>
                  <a:srgbClr val="000000"/>
                </a:solidFill>
                <a:latin typeface="Arial"/>
                <a:ea typeface="DejaVu Sans"/>
                <a:cs typeface="DejaVu Sans"/>
              </a:rPr>
              <a:t>(FATIMA)</a:t>
            </a:r>
            <a:endParaRPr sz="1333" dirty="0"/>
          </a:p>
        </p:txBody>
      </p:sp>
      <p:pic>
        <p:nvPicPr>
          <p:cNvPr id="3" name="Grafik 3">
            <a:extLst>
              <a:ext uri="{FF2B5EF4-FFF2-40B4-BE49-F238E27FC236}">
                <a16:creationId xmlns:a16="http://schemas.microsoft.com/office/drawing/2014/main" id="{14C40AEC-33B0-B0BC-1CD2-C552D63F1D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A00457C5-7BC6-DBE3-3B35-387534CC309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b="1" dirty="0">
                <a:solidFill>
                  <a:srgbClr val="333333"/>
                </a:solidFill>
                <a:latin typeface="+mn-lt"/>
                <a:ea typeface="Noto Sans CJK SC"/>
                <a:cs typeface="Arial"/>
              </a:rPr>
              <a:t>DESPEC Setup </a:t>
            </a:r>
            <a:r>
              <a:rPr lang="de-DE" sz="2400" b="1" dirty="0" err="1">
                <a:solidFill>
                  <a:srgbClr val="333333"/>
                </a:solidFill>
                <a:latin typeface="+mn-lt"/>
                <a:ea typeface="Noto Sans CJK SC"/>
                <a:cs typeface="Arial"/>
              </a:rPr>
              <a:t>Overview</a:t>
            </a:r>
            <a:endParaRPr lang="de-DE" sz="2400" dirty="0">
              <a:latin typeface="+mn-lt"/>
            </a:endParaRP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A4E284AF-F94F-5FF9-CAE7-933F90642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31</a:t>
            </a:fld>
            <a:endParaRPr lang="de-DE" dirty="0"/>
          </a:p>
        </p:txBody>
      </p:sp>
      <p:pic>
        <p:nvPicPr>
          <p:cNvPr id="9" name="Grafik 55">
            <a:extLst>
              <a:ext uri="{FF2B5EF4-FFF2-40B4-BE49-F238E27FC236}">
                <a16:creationId xmlns:a16="http://schemas.microsoft.com/office/drawing/2014/main" id="{0AD26838-BE2D-22E4-EB27-60D1A07A579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437" y="110388"/>
            <a:ext cx="900000" cy="7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1347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2" descr="F:\DCIM\104_PANA\P10408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17" y="3658171"/>
            <a:ext cx="3070225" cy="2406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3"/>
          <p:cNvSpPr txBox="1">
            <a:spLocks noChangeArrowheads="1"/>
          </p:cNvSpPr>
          <p:nvPr/>
        </p:nvSpPr>
        <p:spPr bwMode="auto">
          <a:xfrm>
            <a:off x="24700" y="1264698"/>
            <a:ext cx="8039380" cy="2307939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133" b="1" dirty="0">
                <a:solidFill>
                  <a:schemeClr val="tx2"/>
                </a:solidFill>
              </a:rPr>
              <a:t>Technological challenge:</a:t>
            </a:r>
            <a:endParaRPr lang="en-US" altLang="de-DE" sz="2133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de-DE" sz="2133" dirty="0">
                <a:solidFill>
                  <a:schemeClr val="tx2"/>
                </a:solidFill>
              </a:rPr>
              <a:t> Encapsulated </a:t>
            </a:r>
            <a:r>
              <a:rPr lang="en-US" altLang="de-DE" sz="2133" dirty="0" err="1">
                <a:solidFill>
                  <a:schemeClr val="tx2"/>
                </a:solidFill>
              </a:rPr>
              <a:t>HPGe</a:t>
            </a:r>
            <a:r>
              <a:rPr lang="en-US" altLang="de-DE" sz="2133" dirty="0">
                <a:solidFill>
                  <a:schemeClr val="tx2"/>
                </a:solidFill>
              </a:rPr>
              <a:t> crystals in a cryostat with electrical cooling.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2133" dirty="0">
                <a:solidFill>
                  <a:schemeClr val="tx2"/>
                </a:solidFill>
              </a:rPr>
              <a:t> Minimal thermal losses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2133" dirty="0">
                <a:solidFill>
                  <a:schemeClr val="tx2"/>
                </a:solidFill>
              </a:rPr>
              <a:t> High vacuum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2133" dirty="0">
                <a:solidFill>
                  <a:schemeClr val="tx2"/>
                </a:solidFill>
              </a:rPr>
              <a:t> Integrated front-end and control electronics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2133" dirty="0">
                <a:solidFill>
                  <a:schemeClr val="tx2"/>
                </a:solidFill>
              </a:rPr>
              <a:t> Imaging capability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1600" dirty="0">
                <a:solidFill>
                  <a:schemeClr val="tx2"/>
                </a:solidFill>
              </a:rPr>
              <a:t> ...</a:t>
            </a:r>
          </a:p>
        </p:txBody>
      </p:sp>
      <p:sp>
        <p:nvSpPr>
          <p:cNvPr id="88" name="Textfeld 11"/>
          <p:cNvSpPr txBox="1">
            <a:spLocks noChangeArrowheads="1"/>
          </p:cNvSpPr>
          <p:nvPr/>
        </p:nvSpPr>
        <p:spPr bwMode="auto">
          <a:xfrm rot="16200000">
            <a:off x="-1101209" y="4634734"/>
            <a:ext cx="25717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i="1" dirty="0" err="1">
                <a:solidFill>
                  <a:srgbClr val="FFFF00"/>
                </a:solidFill>
              </a:rPr>
              <a:t>Complex</a:t>
            </a:r>
            <a:r>
              <a:rPr lang="de-DE" altLang="de-DE" sz="1600" i="1" dirty="0">
                <a:solidFill>
                  <a:srgbClr val="FFFF00"/>
                </a:solidFill>
              </a:rPr>
              <a:t> </a:t>
            </a:r>
            <a:r>
              <a:rPr lang="de-DE" altLang="de-DE" sz="1600" i="1" dirty="0" err="1">
                <a:solidFill>
                  <a:srgbClr val="FFFF00"/>
                </a:solidFill>
              </a:rPr>
              <a:t>components</a:t>
            </a:r>
            <a:endParaRPr lang="de-DE" altLang="de-DE" sz="1600" i="1" dirty="0">
              <a:solidFill>
                <a:srgbClr val="FFFF00"/>
              </a:solidFill>
            </a:endParaRPr>
          </a:p>
        </p:txBody>
      </p:sp>
      <p:pic>
        <p:nvPicPr>
          <p:cNvPr id="89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2782" y="2346065"/>
            <a:ext cx="3085461" cy="253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Grafik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6563" y="4968765"/>
            <a:ext cx="2530475" cy="159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Textfeld 15"/>
          <p:cNvSpPr txBox="1">
            <a:spLocks noChangeArrowheads="1"/>
          </p:cNvSpPr>
          <p:nvPr/>
        </p:nvSpPr>
        <p:spPr bwMode="auto">
          <a:xfrm>
            <a:off x="8467883" y="4541945"/>
            <a:ext cx="19942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i="1" dirty="0" err="1">
                <a:solidFill>
                  <a:srgbClr val="FFFF00"/>
                </a:solidFill>
              </a:rPr>
              <a:t>Ge</a:t>
            </a:r>
            <a:r>
              <a:rPr lang="de-DE" altLang="de-DE" sz="1600" i="1" dirty="0">
                <a:solidFill>
                  <a:srgbClr val="FFFF00"/>
                </a:solidFill>
              </a:rPr>
              <a:t> </a:t>
            </a:r>
            <a:r>
              <a:rPr lang="de-DE" altLang="de-DE" sz="1600" i="1" dirty="0" err="1">
                <a:solidFill>
                  <a:srgbClr val="FFFF00"/>
                </a:solidFill>
              </a:rPr>
              <a:t>detector</a:t>
            </a:r>
            <a:r>
              <a:rPr lang="de-DE" altLang="de-DE" sz="1600" i="1" dirty="0">
                <a:solidFill>
                  <a:srgbClr val="FFFF00"/>
                </a:solidFill>
              </a:rPr>
              <a:t> </a:t>
            </a:r>
            <a:r>
              <a:rPr lang="de-DE" altLang="de-DE" sz="1600" i="1" dirty="0" err="1">
                <a:solidFill>
                  <a:srgbClr val="FFFF00"/>
                </a:solidFill>
              </a:rPr>
              <a:t>head</a:t>
            </a:r>
            <a:endParaRPr lang="de-DE" altLang="de-DE" sz="1600" i="1" dirty="0">
              <a:solidFill>
                <a:srgbClr val="FFFF00"/>
              </a:solidFill>
            </a:endParaRPr>
          </a:p>
        </p:txBody>
      </p:sp>
      <p:sp>
        <p:nvSpPr>
          <p:cNvPr id="92" name="Textfeld 16"/>
          <p:cNvSpPr txBox="1">
            <a:spLocks noChangeArrowheads="1"/>
          </p:cNvSpPr>
          <p:nvPr/>
        </p:nvSpPr>
        <p:spPr bwMode="auto">
          <a:xfrm>
            <a:off x="4588957" y="4918715"/>
            <a:ext cx="21512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i="1" dirty="0">
                <a:solidFill>
                  <a:srgbClr val="FFFF00"/>
                </a:solidFill>
                <a:latin typeface="Arial Narrow" panose="020B0606020202030204" pitchFamily="34" charset="0"/>
              </a:rPr>
              <a:t>BGO </a:t>
            </a:r>
            <a:r>
              <a:rPr lang="de-DE" altLang="de-DE" sz="1600" i="1" dirty="0" err="1">
                <a:solidFill>
                  <a:srgbClr val="FFFF00"/>
                </a:solidFill>
                <a:latin typeface="Arial Narrow" panose="020B0606020202030204" pitchFamily="34" charset="0"/>
              </a:rPr>
              <a:t>with</a:t>
            </a:r>
            <a:r>
              <a:rPr lang="de-DE" altLang="de-DE" sz="1600" i="1" dirty="0">
                <a:solidFill>
                  <a:srgbClr val="FFFF00"/>
                </a:solidFill>
                <a:latin typeface="Arial Narrow" panose="020B0606020202030204" pitchFamily="34" charset="0"/>
              </a:rPr>
              <a:t> </a:t>
            </a:r>
            <a:r>
              <a:rPr lang="de-DE" altLang="de-DE" sz="1600" i="1" dirty="0" err="1">
                <a:solidFill>
                  <a:srgbClr val="FFFF00"/>
                </a:solidFill>
                <a:latin typeface="Arial Narrow" panose="020B0606020202030204" pitchFamily="34" charset="0"/>
              </a:rPr>
              <a:t>SiPM</a:t>
            </a:r>
            <a:r>
              <a:rPr lang="de-DE" altLang="de-DE" sz="1600" i="1" dirty="0">
                <a:solidFill>
                  <a:srgbClr val="FFFF00"/>
                </a:solidFill>
                <a:latin typeface="Arial Narrow" panose="020B0606020202030204" pitchFamily="34" charset="0"/>
              </a:rPr>
              <a:t> </a:t>
            </a:r>
            <a:r>
              <a:rPr lang="de-DE" altLang="de-DE" sz="1600" i="1" dirty="0" err="1">
                <a:solidFill>
                  <a:srgbClr val="FFFF00"/>
                </a:solidFill>
                <a:latin typeface="Arial Narrow" panose="020B0606020202030204" pitchFamily="34" charset="0"/>
              </a:rPr>
              <a:t>readout</a:t>
            </a:r>
            <a:endParaRPr lang="de-DE" altLang="de-DE" sz="1600" i="1" dirty="0">
              <a:solidFill>
                <a:srgbClr val="FFFF00"/>
              </a:solidFill>
              <a:latin typeface="Arial Narrow" panose="020B0606020202030204" pitchFamily="34" charset="0"/>
            </a:endParaRPr>
          </a:p>
        </p:txBody>
      </p:sp>
      <p:pic>
        <p:nvPicPr>
          <p:cNvPr id="93" name="Picture 2" descr="D:\RDA069\Personal\Red_mi_Note3_180417\camera\IMG_20170407_15214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4571" y="4972521"/>
            <a:ext cx="1714500" cy="1582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2976" y="5680884"/>
            <a:ext cx="933451" cy="85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" name="Textfeld 19"/>
          <p:cNvSpPr txBox="1">
            <a:spLocks noChangeArrowheads="1"/>
          </p:cNvSpPr>
          <p:nvPr/>
        </p:nvSpPr>
        <p:spPr bwMode="auto">
          <a:xfrm>
            <a:off x="2864571" y="4959111"/>
            <a:ext cx="21203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600" i="1" dirty="0" err="1">
                <a:solidFill>
                  <a:srgbClr val="FFFF00"/>
                </a:solidFill>
                <a:latin typeface="Arial Narrow" panose="020B0606020202030204" pitchFamily="34" charset="0"/>
              </a:rPr>
              <a:t>Pre-amp</a:t>
            </a:r>
            <a:r>
              <a:rPr lang="de-DE" altLang="de-DE" sz="1600" i="1" dirty="0">
                <a:solidFill>
                  <a:srgbClr val="FFFF00"/>
                </a:solidFill>
                <a:latin typeface="Arial Narrow" panose="020B0606020202030204" pitchFamily="34" charset="0"/>
              </a:rPr>
              <a:t> + HV </a:t>
            </a:r>
            <a:r>
              <a:rPr lang="de-DE" altLang="de-DE" sz="1600" i="1" dirty="0" err="1">
                <a:solidFill>
                  <a:srgbClr val="FFFF00"/>
                </a:solidFill>
                <a:latin typeface="Arial Narrow" panose="020B0606020202030204" pitchFamily="34" charset="0"/>
              </a:rPr>
              <a:t>unit</a:t>
            </a:r>
            <a:endParaRPr lang="de-DE" altLang="de-DE" sz="1600" i="1" dirty="0">
              <a:solidFill>
                <a:srgbClr val="FFFF00"/>
              </a:solidFill>
              <a:latin typeface="Arial Narrow" panose="020B0606020202030204" pitchFamily="34" charset="0"/>
            </a:endParaRPr>
          </a:p>
        </p:txBody>
      </p:sp>
      <p:sp>
        <p:nvSpPr>
          <p:cNvPr id="96" name="Textfeld 20"/>
          <p:cNvSpPr txBox="1">
            <a:spLocks noChangeArrowheads="1"/>
          </p:cNvSpPr>
          <p:nvPr/>
        </p:nvSpPr>
        <p:spPr bwMode="auto">
          <a:xfrm>
            <a:off x="7245097" y="5249280"/>
            <a:ext cx="3235487" cy="107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133" dirty="0">
                <a:solidFill>
                  <a:srgbClr val="00B050"/>
                </a:solidFill>
              </a:rPr>
              <a:t>GSI - Germany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133" b="1" dirty="0">
                <a:solidFill>
                  <a:srgbClr val="00B050"/>
                </a:solidFill>
              </a:rPr>
              <a:t>TIFR/Univ. Delhi - </a:t>
            </a:r>
            <a:r>
              <a:rPr lang="de-DE" altLang="de-DE" sz="2133" b="1" dirty="0" err="1">
                <a:solidFill>
                  <a:srgbClr val="00B050"/>
                </a:solidFill>
              </a:rPr>
              <a:t>India</a:t>
            </a:r>
            <a:endParaRPr lang="de-DE" altLang="de-DE" sz="2133" b="1" dirty="0">
              <a:solidFill>
                <a:srgbClr val="00B05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133" dirty="0">
                <a:solidFill>
                  <a:srgbClr val="00B050"/>
                </a:solidFill>
              </a:rPr>
              <a:t>JSI - </a:t>
            </a:r>
            <a:r>
              <a:rPr lang="de-DE" altLang="de-DE" sz="2133" dirty="0" err="1">
                <a:solidFill>
                  <a:srgbClr val="00B050"/>
                </a:solidFill>
              </a:rPr>
              <a:t>Slovenia</a:t>
            </a:r>
            <a:endParaRPr lang="de-DE" altLang="de-DE" sz="2133" dirty="0">
              <a:solidFill>
                <a:srgbClr val="00B050"/>
              </a:solidFill>
            </a:endParaRPr>
          </a:p>
        </p:txBody>
      </p:sp>
      <p:pic>
        <p:nvPicPr>
          <p:cNvPr id="97" name="Grafik 9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622655" y="3002257"/>
            <a:ext cx="5295755" cy="1788020"/>
          </a:xfrm>
          <a:prstGeom prst="rect">
            <a:avLst/>
          </a:prstGeom>
        </p:spPr>
      </p:pic>
      <p:pic>
        <p:nvPicPr>
          <p:cNvPr id="21" name="Google Shape;77;p16_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2831" y="2313934"/>
            <a:ext cx="3999007" cy="2604781"/>
          </a:xfrm>
          <a:prstGeom prst="rect">
            <a:avLst/>
          </a:prstGeom>
          <a:ln>
            <a:noFill/>
          </a:ln>
        </p:spPr>
      </p:pic>
      <p:pic>
        <p:nvPicPr>
          <p:cNvPr id="3" name="Grafik 55">
            <a:extLst>
              <a:ext uri="{FF2B5EF4-FFF2-40B4-BE49-F238E27FC236}">
                <a16:creationId xmlns:a16="http://schemas.microsoft.com/office/drawing/2014/main" id="{7ECD87B2-FDBA-F186-11E3-CDF2DBE771C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9655" y="1264697"/>
            <a:ext cx="1168118" cy="1022103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3FD8E04-C5E8-6844-7C37-E7B9EE0D0F3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E9AA953B-8022-8EFC-EE9E-54BD49D50D91}"/>
              </a:ext>
            </a:extLst>
          </p:cNvPr>
          <p:cNvSpPr txBox="1">
            <a:spLocks/>
          </p:cNvSpPr>
          <p:nvPr/>
        </p:nvSpPr>
        <p:spPr bwMode="auto">
          <a:xfrm>
            <a:off x="1388450" y="256276"/>
            <a:ext cx="7259969" cy="6915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410716" rtl="0" eaLnBrk="1" latinLnBrk="0" hangingPunct="1">
              <a:spcBef>
                <a:spcPct val="0"/>
              </a:spcBef>
              <a:buNone/>
              <a:defRPr sz="2156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de-DE" sz="2400" dirty="0" err="1">
                <a:solidFill>
                  <a:schemeClr val="tx1"/>
                </a:solidFill>
                <a:latin typeface="+mn-lt"/>
              </a:rPr>
              <a:t>DEcay</a:t>
            </a:r>
            <a:r>
              <a:rPr lang="de-DE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+mn-lt"/>
              </a:rPr>
              <a:t>GAmma</a:t>
            </a:r>
            <a:r>
              <a:rPr lang="de-DE" sz="2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DE" sz="2400" dirty="0" err="1">
                <a:solidFill>
                  <a:schemeClr val="tx1"/>
                </a:solidFill>
                <a:latin typeface="+mn-lt"/>
              </a:rPr>
              <a:t>Spectrometer</a:t>
            </a:r>
            <a:r>
              <a:rPr lang="de-DE" sz="2400" dirty="0">
                <a:solidFill>
                  <a:schemeClr val="tx1"/>
                </a:solidFill>
                <a:latin typeface="+mn-lt"/>
              </a:rPr>
              <a:t> - DEGAS</a:t>
            </a:r>
            <a:endParaRPr lang="de-DE" sz="2400" dirty="0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D0C3FD67-CDEA-3FA5-330A-F2B2E7E4C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08602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87" y="3127589"/>
            <a:ext cx="4096751" cy="2304884"/>
          </a:xfrm>
          <a:prstGeom prst="rect">
            <a:avLst/>
          </a:prstGeom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371601" y="1251775"/>
            <a:ext cx="6679452" cy="173348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2133" b="1" dirty="0">
                <a:solidFill>
                  <a:schemeClr val="tx1"/>
                </a:solidFill>
                <a:latin typeface="+mn-lt"/>
              </a:rPr>
              <a:t>MONSTER for DESPEC@ FAIR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2133" dirty="0">
                <a:solidFill>
                  <a:schemeClr val="tx1"/>
                </a:solidFill>
                <a:latin typeface="+mn-lt"/>
              </a:rPr>
              <a:t> 100 </a:t>
            </a:r>
            <a:r>
              <a:rPr lang="en-US" sz="2133" spc="-1" dirty="0">
                <a:solidFill>
                  <a:schemeClr val="tx1"/>
                </a:solidFill>
                <a:latin typeface="+mn-lt"/>
                <a:ea typeface="DejaVu Sans"/>
              </a:rPr>
              <a:t>(8″×2″)</a:t>
            </a:r>
            <a:r>
              <a:rPr lang="en-US" altLang="de-DE" sz="2133" dirty="0">
                <a:solidFill>
                  <a:schemeClr val="tx1"/>
                </a:solidFill>
                <a:latin typeface="+mn-lt"/>
              </a:rPr>
              <a:t> Liquid scintillator based </a:t>
            </a:r>
            <a:r>
              <a:rPr lang="en-US" altLang="de-DE" sz="2133" dirty="0" err="1">
                <a:solidFill>
                  <a:schemeClr val="tx1"/>
                </a:solidFill>
                <a:latin typeface="+mn-lt"/>
              </a:rPr>
              <a:t>ToF</a:t>
            </a:r>
            <a:r>
              <a:rPr lang="en-US" altLang="de-DE" sz="2133" dirty="0">
                <a:solidFill>
                  <a:schemeClr val="tx1"/>
                </a:solidFill>
                <a:latin typeface="+mn-lt"/>
              </a:rPr>
              <a:t> detectors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2133" dirty="0">
                <a:solidFill>
                  <a:schemeClr val="tx1"/>
                </a:solidFill>
                <a:latin typeface="+mn-lt"/>
              </a:rPr>
              <a:t> Excellent time resolution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2133" dirty="0">
                <a:solidFill>
                  <a:schemeClr val="tx1"/>
                </a:solidFill>
                <a:latin typeface="+mn-lt"/>
              </a:rPr>
              <a:t> Versatile mechanical set-up</a:t>
            </a:r>
          </a:p>
          <a:p>
            <a:pPr eaLnBrk="1" hangingPunct="1">
              <a:spcBef>
                <a:spcPct val="0"/>
              </a:spcBef>
            </a:pPr>
            <a:r>
              <a:rPr lang="en-US" altLang="de-DE" sz="2133" dirty="0">
                <a:solidFill>
                  <a:schemeClr val="tx1"/>
                </a:solidFill>
                <a:latin typeface="+mn-lt"/>
              </a:rPr>
              <a:t> 15 detector units made by VECC and in use</a:t>
            </a:r>
          </a:p>
        </p:txBody>
      </p:sp>
      <p:sp>
        <p:nvSpPr>
          <p:cNvPr id="3" name="Rectangle 2"/>
          <p:cNvSpPr/>
          <p:nvPr/>
        </p:nvSpPr>
        <p:spPr>
          <a:xfrm>
            <a:off x="111187" y="5606225"/>
            <a:ext cx="6436047" cy="748795"/>
          </a:xfrm>
          <a:prstGeom prst="rect">
            <a:avLst/>
          </a:prstGeom>
          <a:solidFill>
            <a:srgbClr val="FFFF00">
              <a:alpha val="24000"/>
            </a:srgbClr>
          </a:solidFill>
        </p:spPr>
        <p:txBody>
          <a:bodyPr wrap="square">
            <a:spAutoFit/>
          </a:bodyPr>
          <a:lstStyle/>
          <a:p>
            <a:pPr marL="960" algn="just">
              <a:buClr>
                <a:srgbClr val="000000"/>
              </a:buClr>
              <a:buSzPct val="45000"/>
            </a:pPr>
            <a:r>
              <a:rPr lang="en-US" sz="2133" b="1" spc="-1" dirty="0">
                <a:solidFill>
                  <a:srgbClr val="000000"/>
                </a:solidFill>
                <a:ea typeface="DejaVu Sans"/>
              </a:rPr>
              <a:t>Goal: </a:t>
            </a:r>
            <a:r>
              <a:rPr lang="en-US" sz="2133" spc="-1" dirty="0">
                <a:solidFill>
                  <a:srgbClr val="000000"/>
                </a:solidFill>
                <a:ea typeface="DejaVu Sans"/>
              </a:rPr>
              <a:t>Energy spectra of β-delayed neutrons using β-γ-n coincidences in most exotic nuclei</a:t>
            </a:r>
            <a:endParaRPr lang="en-IN" sz="2133" spc="-1" dirty="0"/>
          </a:p>
        </p:txBody>
      </p:sp>
      <p:sp>
        <p:nvSpPr>
          <p:cNvPr id="12" name="Rectangle 11"/>
          <p:cNvSpPr/>
          <p:nvPr/>
        </p:nvSpPr>
        <p:spPr>
          <a:xfrm>
            <a:off x="4253772" y="3024227"/>
            <a:ext cx="4896544" cy="140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400" dirty="0">
                <a:solidFill>
                  <a:srgbClr val="00B050"/>
                </a:solidFill>
              </a:rPr>
              <a:t>CIEMAT - Spain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400" b="1" dirty="0">
                <a:solidFill>
                  <a:srgbClr val="00B050"/>
                </a:solidFill>
              </a:rPr>
              <a:t>VECC </a:t>
            </a:r>
            <a:r>
              <a:rPr lang="de-DE" altLang="de-DE" sz="2400" b="1" dirty="0" err="1">
                <a:solidFill>
                  <a:srgbClr val="00B050"/>
                </a:solidFill>
              </a:rPr>
              <a:t>Kolkata</a:t>
            </a:r>
            <a:r>
              <a:rPr lang="de-DE" altLang="de-DE" sz="2400" b="1" dirty="0">
                <a:solidFill>
                  <a:srgbClr val="00B050"/>
                </a:solidFill>
              </a:rPr>
              <a:t> – </a:t>
            </a:r>
            <a:r>
              <a:rPr lang="de-DE" altLang="de-DE" sz="2400" b="1" dirty="0" err="1">
                <a:solidFill>
                  <a:srgbClr val="00B050"/>
                </a:solidFill>
              </a:rPr>
              <a:t>India</a:t>
            </a:r>
            <a:endParaRPr lang="de-DE" altLang="de-DE" sz="2400" b="1" dirty="0">
              <a:solidFill>
                <a:srgbClr val="00B05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altLang="de-DE" sz="1867" dirty="0">
                <a:solidFill>
                  <a:srgbClr val="00B050"/>
                </a:solidFill>
              </a:rPr>
              <a:t>Univ. Valencia – Spain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v-SE" altLang="de-DE" sz="1867" dirty="0">
                <a:solidFill>
                  <a:srgbClr val="00B050"/>
                </a:solidFill>
              </a:rPr>
              <a:t>JYFL Jyväskylä - Finland</a:t>
            </a:r>
            <a:endParaRPr lang="de-DE" altLang="de-DE" sz="1867" dirty="0">
              <a:solidFill>
                <a:srgbClr val="00B050"/>
              </a:solidFill>
            </a:endParaRPr>
          </a:p>
        </p:txBody>
      </p:sp>
      <p:pic>
        <p:nvPicPr>
          <p:cNvPr id="14" name="Picture 2_3"/>
          <p:cNvPicPr/>
          <p:nvPr/>
        </p:nvPicPr>
        <p:blipFill>
          <a:blip r:embed="rId3"/>
          <a:stretch/>
        </p:blipFill>
        <p:spPr>
          <a:xfrm>
            <a:off x="7056107" y="3952034"/>
            <a:ext cx="5135893" cy="2589409"/>
          </a:xfrm>
          <a:prstGeom prst="rect">
            <a:avLst/>
          </a:prstGeom>
          <a:ln>
            <a:noFill/>
          </a:ln>
        </p:spPr>
      </p:pic>
      <p:pic>
        <p:nvPicPr>
          <p:cNvPr id="15" name="Picture 3_0"/>
          <p:cNvPicPr/>
          <p:nvPr/>
        </p:nvPicPr>
        <p:blipFill>
          <a:blip r:embed="rId4"/>
          <a:stretch/>
        </p:blipFill>
        <p:spPr>
          <a:xfrm>
            <a:off x="8083237" y="2482243"/>
            <a:ext cx="4072593" cy="2098885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2" name="Grafik 55">
            <a:extLst>
              <a:ext uri="{FF2B5EF4-FFF2-40B4-BE49-F238E27FC236}">
                <a16:creationId xmlns:a16="http://schemas.microsoft.com/office/drawing/2014/main" id="{DD73CC2E-13ED-54C1-60D9-E0DA746990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9655" y="1252974"/>
            <a:ext cx="1168118" cy="1022103"/>
          </a:xfrm>
          <a:prstGeom prst="rect">
            <a:avLst/>
          </a:prstGeom>
        </p:spPr>
      </p:pic>
      <p:pic>
        <p:nvPicPr>
          <p:cNvPr id="13" name="Grafik 3">
            <a:extLst>
              <a:ext uri="{FF2B5EF4-FFF2-40B4-BE49-F238E27FC236}">
                <a16:creationId xmlns:a16="http://schemas.microsoft.com/office/drawing/2014/main" id="{581DD8CC-AFB1-E591-1D4D-E5A80467DC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16" name="Titel 1">
            <a:extLst>
              <a:ext uri="{FF2B5EF4-FFF2-40B4-BE49-F238E27FC236}">
                <a16:creationId xmlns:a16="http://schemas.microsoft.com/office/drawing/2014/main" id="{EBE4B933-E4BC-F51B-3976-D48AB55D2E8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en-IN" sz="2400" spc="-1" dirty="0" err="1">
                <a:solidFill>
                  <a:schemeClr val="tx1"/>
                </a:solidFill>
                <a:latin typeface="+mn-lt"/>
                <a:ea typeface="DejaVu Sans"/>
              </a:rPr>
              <a:t>MOdular</a:t>
            </a:r>
            <a:r>
              <a:rPr lang="en-IN" sz="2400" spc="-1" dirty="0">
                <a:solidFill>
                  <a:schemeClr val="tx1"/>
                </a:solidFill>
                <a:latin typeface="+mn-lt"/>
                <a:ea typeface="DejaVu Sans"/>
              </a:rPr>
              <a:t> Neutron </a:t>
            </a:r>
            <a:r>
              <a:rPr lang="en-IN" sz="2400" spc="-1" dirty="0" err="1">
                <a:solidFill>
                  <a:schemeClr val="tx1"/>
                </a:solidFill>
                <a:latin typeface="+mn-lt"/>
                <a:ea typeface="DejaVu Sans"/>
              </a:rPr>
              <a:t>SpectromeTER</a:t>
            </a:r>
            <a:r>
              <a:rPr lang="en-IN" sz="2400" spc="-1" dirty="0">
                <a:solidFill>
                  <a:schemeClr val="tx1"/>
                </a:solidFill>
                <a:latin typeface="+mn-lt"/>
                <a:ea typeface="DejaVu Sans"/>
              </a:rPr>
              <a:t> - MONSTER</a:t>
            </a:r>
            <a:endParaRPr lang="en-IN" sz="2400" b="0" spc="-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51C49A7E-8E25-6535-DAEF-3585203F4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39232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526196184" name="Gruppieren 1526196183"/>
          <p:cNvGrpSpPr/>
          <p:nvPr/>
        </p:nvGrpSpPr>
        <p:grpSpPr bwMode="auto">
          <a:xfrm>
            <a:off x="4009069" y="3380956"/>
            <a:ext cx="8010143" cy="3009915"/>
            <a:chOff x="0" y="0"/>
            <a:chExt cx="6007607" cy="2257436"/>
          </a:xfrm>
        </p:grpSpPr>
        <p:grpSp>
          <p:nvGrpSpPr>
            <p:cNvPr id="236754529" name="Gruppieren 236754528"/>
            <p:cNvGrpSpPr/>
            <p:nvPr/>
          </p:nvGrpSpPr>
          <p:grpSpPr bwMode="auto">
            <a:xfrm>
              <a:off x="0" y="0"/>
              <a:ext cx="5985394" cy="2257436"/>
              <a:chOff x="0" y="0"/>
              <a:chExt cx="5985394" cy="2257436"/>
            </a:xfrm>
          </p:grpSpPr>
          <p:sp>
            <p:nvSpPr>
              <p:cNvPr id="2105681567" name="Textfeld 2105681566"/>
              <p:cNvSpPr txBox="1"/>
              <p:nvPr/>
            </p:nvSpPr>
            <p:spPr bwMode="auto">
              <a:xfrm>
                <a:off x="685395" y="1161680"/>
                <a:ext cx="2316762" cy="564193"/>
              </a:xfrm>
              <a:prstGeom prst="rect">
                <a:avLst/>
              </a:prstGeom>
              <a:noFill/>
            </p:spPr>
            <p:txBody>
              <a:bodyPr vertOverflow="overflow" horzOverflow="overflow" vert="horz" wrap="square" lIns="121920" tIns="60960" rIns="121920" bIns="60960" numCol="1" spcCol="0" rtlCol="0" fromWordArt="0" anchor="t" anchorCtr="0" forceAA="0" compatLnSpc="0">
                <a:spAutoFit/>
              </a:bodyPr>
              <a:lstStyle/>
              <a:p>
                <a:pPr>
                  <a:defRPr/>
                </a:pPr>
                <a:r>
                  <a:rPr sz="2133" b="1"/>
                  <a:t>FHF1 area inside </a:t>
                </a:r>
              </a:p>
              <a:p>
                <a:pPr>
                  <a:defRPr/>
                </a:pPr>
                <a:r>
                  <a:rPr sz="2133" b="1"/>
                  <a:t>S-FRS tunnel</a:t>
                </a:r>
              </a:p>
            </p:txBody>
          </p:sp>
          <p:grpSp>
            <p:nvGrpSpPr>
              <p:cNvPr id="1361566743" name="Gruppieren 1361566742"/>
              <p:cNvGrpSpPr/>
              <p:nvPr/>
            </p:nvGrpSpPr>
            <p:grpSpPr bwMode="auto">
              <a:xfrm>
                <a:off x="0" y="0"/>
                <a:ext cx="5985394" cy="2257436"/>
                <a:chOff x="0" y="0"/>
                <a:chExt cx="5985394" cy="2257436"/>
              </a:xfrm>
            </p:grpSpPr>
            <p:grpSp>
              <p:nvGrpSpPr>
                <p:cNvPr id="137048336" name="Gruppieren 137048335"/>
                <p:cNvGrpSpPr/>
                <p:nvPr/>
              </p:nvGrpSpPr>
              <p:grpSpPr bwMode="auto">
                <a:xfrm>
                  <a:off x="0" y="0"/>
                  <a:ext cx="5985394" cy="2257436"/>
                  <a:chOff x="0" y="0"/>
                  <a:chExt cx="5985394" cy="2257436"/>
                </a:xfrm>
              </p:grpSpPr>
              <p:pic>
                <p:nvPicPr>
                  <p:cNvPr id="241192085" name="Google Shape;126;p27"/>
                  <p:cNvPicPr/>
                  <p:nvPr/>
                </p:nvPicPr>
                <p:blipFill>
                  <a:blip r:embed="rId2">
                    <a:alphaModFix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 bwMode="auto">
                  <a:xfrm>
                    <a:off x="0" y="40107"/>
                    <a:ext cx="5958596" cy="216654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grpSp>
                <p:nvGrpSpPr>
                  <p:cNvPr id="78224610" name="Google Shape;136;p27"/>
                  <p:cNvGrpSpPr/>
                  <p:nvPr/>
                </p:nvGrpSpPr>
                <p:grpSpPr bwMode="auto">
                  <a:xfrm>
                    <a:off x="2109929" y="0"/>
                    <a:ext cx="3875465" cy="2257436"/>
                    <a:chOff x="0" y="0"/>
                    <a:chExt cx="3875465" cy="2257436"/>
                  </a:xfrm>
                </p:grpSpPr>
                <p:sp>
                  <p:nvSpPr>
                    <p:cNvPr id="526545542" name="Google Shape;140;p27"/>
                    <p:cNvSpPr/>
                    <p:nvPr/>
                  </p:nvSpPr>
                  <p:spPr bwMode="auto">
                    <a:xfrm>
                      <a:off x="613088" y="1895757"/>
                      <a:ext cx="1057233" cy="36167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896" tIns="121896" rIns="121896" bIns="121896" anchor="ctr" anchorCtr="0">
                      <a:noAutofit/>
                    </a:bodyPr>
                    <a:lstStyle/>
                    <a:p>
                      <a:pPr>
                        <a:defRPr/>
                      </a:pPr>
                      <a:endParaRPr sz="2400"/>
                    </a:p>
                  </p:txBody>
                </p:sp>
                <p:sp>
                  <p:nvSpPr>
                    <p:cNvPr id="626597859" name="Google Shape;137;p27"/>
                    <p:cNvSpPr/>
                    <p:nvPr/>
                  </p:nvSpPr>
                  <p:spPr bwMode="auto">
                    <a:xfrm>
                      <a:off x="0" y="189191"/>
                      <a:ext cx="1057233" cy="28833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896" tIns="121896" rIns="121896" bIns="121896" anchor="ctr" anchorCtr="0">
                      <a:noAutofit/>
                    </a:bodyPr>
                    <a:lstStyle/>
                    <a:p>
                      <a:pPr>
                        <a:defRPr/>
                      </a:pPr>
                      <a:endParaRPr sz="2400"/>
                    </a:p>
                  </p:txBody>
                </p:sp>
                <p:sp>
                  <p:nvSpPr>
                    <p:cNvPr id="278033568" name="Google Shape;138;p27"/>
                    <p:cNvSpPr/>
                    <p:nvPr/>
                  </p:nvSpPr>
                  <p:spPr bwMode="auto">
                    <a:xfrm>
                      <a:off x="2160635" y="0"/>
                      <a:ext cx="768894" cy="19222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896" tIns="121896" rIns="121896" bIns="121896" anchor="ctr" anchorCtr="0">
                      <a:noAutofit/>
                    </a:bodyPr>
                    <a:lstStyle/>
                    <a:p>
                      <a:pPr>
                        <a:defRPr/>
                      </a:pPr>
                      <a:endParaRPr sz="2400"/>
                    </a:p>
                  </p:txBody>
                </p:sp>
                <p:sp>
                  <p:nvSpPr>
                    <p:cNvPr id="1766600254" name="Google Shape;139;p27"/>
                    <p:cNvSpPr/>
                    <p:nvPr/>
                  </p:nvSpPr>
                  <p:spPr bwMode="auto">
                    <a:xfrm>
                      <a:off x="3475460" y="800856"/>
                      <a:ext cx="400005" cy="428238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896" tIns="121896" rIns="121896" bIns="121896" anchor="ctr" anchorCtr="0">
                      <a:noAutofit/>
                    </a:bodyPr>
                    <a:lstStyle/>
                    <a:p>
                      <a:pPr>
                        <a:defRPr/>
                      </a:pPr>
                      <a:endParaRPr sz="2400"/>
                    </a:p>
                  </p:txBody>
                </p:sp>
                <p:sp>
                  <p:nvSpPr>
                    <p:cNvPr id="359259220" name="Google Shape;143;p27"/>
                    <p:cNvSpPr/>
                    <p:nvPr/>
                  </p:nvSpPr>
                  <p:spPr bwMode="auto">
                    <a:xfrm>
                      <a:off x="2343273" y="1477692"/>
                      <a:ext cx="288333" cy="288333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600" h="21600" extrusionOk="0">
                          <a:moveTo>
                            <a:pt x="10797" y="0"/>
                          </a:moveTo>
                          <a:lnTo>
                            <a:pt x="8278" y="8256"/>
                          </a:lnTo>
                          <a:lnTo>
                            <a:pt x="0" y="8256"/>
                          </a:lnTo>
                          <a:lnTo>
                            <a:pt x="6722" y="13405"/>
                          </a:lnTo>
                          <a:lnTo>
                            <a:pt x="4198" y="21600"/>
                          </a:lnTo>
                          <a:lnTo>
                            <a:pt x="10797" y="16580"/>
                          </a:lnTo>
                          <a:lnTo>
                            <a:pt x="17401" y="21600"/>
                          </a:lnTo>
                          <a:lnTo>
                            <a:pt x="14878" y="13405"/>
                          </a:lnTo>
                          <a:lnTo>
                            <a:pt x="21600" y="8256"/>
                          </a:lnTo>
                          <a:lnTo>
                            <a:pt x="13321" y="8256"/>
                          </a:lnTo>
                          <a:lnTo>
                            <a:pt x="10797" y="0"/>
                          </a:lnTo>
                          <a:close/>
                        </a:path>
                      </a:pathLst>
                    </a:custGeom>
                    <a:solidFill>
                      <a:srgbClr val="7AC2F8"/>
                    </a:solidFill>
                    <a:ln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en-DE"/>
                    </a:p>
                  </p:txBody>
                </p:sp>
                <p:grpSp>
                  <p:nvGrpSpPr>
                    <p:cNvPr id="453935354" name="Google Shape;144;p27"/>
                    <p:cNvGrpSpPr/>
                    <p:nvPr/>
                  </p:nvGrpSpPr>
                  <p:grpSpPr bwMode="auto">
                    <a:xfrm>
                      <a:off x="1774002" y="259572"/>
                      <a:ext cx="1922149" cy="1895031"/>
                      <a:chOff x="0" y="0"/>
                      <a:chExt cx="1922149" cy="1895031"/>
                    </a:xfrm>
                  </p:grpSpPr>
                  <p:sp>
                    <p:nvSpPr>
                      <p:cNvPr id="2035329779" name="Google Shape;145;p27"/>
                      <p:cNvSpPr/>
                      <p:nvPr/>
                    </p:nvSpPr>
                    <p:spPr bwMode="auto">
                      <a:xfrm rot="-2124355">
                        <a:off x="673449" y="0"/>
                        <a:ext cx="888089" cy="300440"/>
                      </a:xfrm>
                      <a:prstGeom prst="rect">
                        <a:avLst/>
                      </a:prstGeom>
                      <a:solidFill>
                        <a:srgbClr val="B2B2B2">
                          <a:alpha val="64705"/>
                        </a:srgbClr>
                      </a:solidFill>
                      <a:ln>
                        <a:noFill/>
                      </a:ln>
                    </p:spPr>
                    <p:txBody>
                      <a:bodyPr spcFirstLastPara="1" wrap="square" lIns="121896" tIns="121896" rIns="121896" bIns="121896" anchor="ctr" anchorCtr="0">
                        <a:noAutofit/>
                      </a:bodyPr>
                      <a:lstStyle/>
                      <a:p>
                        <a:pPr>
                          <a:defRPr/>
                        </a:pPr>
                        <a:endParaRPr sz="2400"/>
                      </a:p>
                    </p:txBody>
                  </p:sp>
                  <p:sp>
                    <p:nvSpPr>
                      <p:cNvPr id="369447076" name="Google Shape;146;p27"/>
                      <p:cNvSpPr/>
                      <p:nvPr/>
                    </p:nvSpPr>
                    <p:spPr bwMode="auto">
                      <a:xfrm rot="-2124355">
                        <a:off x="735129" y="246330"/>
                        <a:ext cx="1187021" cy="385203"/>
                      </a:xfrm>
                      <a:prstGeom prst="rect">
                        <a:avLst/>
                      </a:prstGeom>
                      <a:solidFill>
                        <a:srgbClr val="B2B2B2">
                          <a:alpha val="64705"/>
                        </a:srgbClr>
                      </a:solidFill>
                      <a:ln>
                        <a:noFill/>
                      </a:ln>
                    </p:spPr>
                    <p:txBody>
                      <a:bodyPr spcFirstLastPara="1" wrap="square" lIns="121896" tIns="121896" rIns="121896" bIns="121896" anchor="ctr" anchorCtr="0">
                        <a:noAutofit/>
                      </a:bodyPr>
                      <a:lstStyle/>
                      <a:p>
                        <a:pPr>
                          <a:defRPr/>
                        </a:pPr>
                        <a:endParaRPr sz="2400"/>
                      </a:p>
                    </p:txBody>
                  </p:sp>
                  <p:sp>
                    <p:nvSpPr>
                      <p:cNvPr id="930526986" name="Google Shape;147;p27"/>
                      <p:cNvSpPr/>
                      <p:nvPr/>
                    </p:nvSpPr>
                    <p:spPr bwMode="auto">
                      <a:xfrm rot="1095953">
                        <a:off x="0" y="1643134"/>
                        <a:ext cx="738519" cy="251898"/>
                      </a:xfrm>
                      <a:prstGeom prst="rect">
                        <a:avLst/>
                      </a:prstGeom>
                      <a:solidFill>
                        <a:srgbClr val="B2B2B2">
                          <a:alpha val="64705"/>
                        </a:srgbClr>
                      </a:solidFill>
                      <a:ln>
                        <a:noFill/>
                      </a:ln>
                    </p:spPr>
                    <p:txBody>
                      <a:bodyPr spcFirstLastPara="1" wrap="square" lIns="121896" tIns="121896" rIns="121896" bIns="121896" anchor="ctr" anchorCtr="0">
                        <a:noAutofit/>
                      </a:bodyPr>
                      <a:lstStyle/>
                      <a:p>
                        <a:pPr>
                          <a:defRPr/>
                        </a:pPr>
                        <a:endParaRPr sz="2400"/>
                      </a:p>
                    </p:txBody>
                  </p:sp>
                </p:grpSp>
              </p:grpSp>
              <p:cxnSp>
                <p:nvCxnSpPr>
                  <p:cNvPr id="1880906790" name="Google Shape;158;p27"/>
                  <p:cNvCxnSpPr>
                    <a:cxnSpLocks/>
                  </p:cNvCxnSpPr>
                  <p:nvPr/>
                </p:nvCxnSpPr>
                <p:spPr bwMode="auto">
                  <a:xfrm flipH="1">
                    <a:off x="4604231" y="1296423"/>
                    <a:ext cx="891479" cy="337410"/>
                  </a:xfrm>
                  <a:prstGeom prst="straightConnector1">
                    <a:avLst/>
                  </a:prstGeom>
                  <a:noFill/>
                  <a:ln w="18350" cap="flat" cmpd="sng">
                    <a:solidFill>
                      <a:srgbClr val="000000"/>
                    </a:solidFill>
                    <a:prstDash val="solid"/>
                    <a:round/>
                    <a:headEnd type="none" w="sm" len="sm"/>
                    <a:tailEnd type="stealth" w="med" len="med"/>
                  </a:ln>
                </p:spPr>
              </p:cxnSp>
            </p:grpSp>
            <p:sp>
              <p:nvSpPr>
                <p:cNvPr id="1976309594" name="Textfeld 1976309593"/>
                <p:cNvSpPr txBox="1"/>
                <p:nvPr/>
              </p:nvSpPr>
              <p:spPr bwMode="auto">
                <a:xfrm>
                  <a:off x="4757181" y="1618002"/>
                  <a:ext cx="588807" cy="239729"/>
                </a:xfrm>
                <a:prstGeom prst="rect">
                  <a:avLst/>
                </a:prstGeom>
                <a:solidFill>
                  <a:srgbClr val="9C9C9C"/>
                </a:solidFill>
                <a:ln w="6349">
                  <a:solidFill>
                    <a:schemeClr val="accent1">
                      <a:lumMod val="50196"/>
                    </a:schemeClr>
                  </a:solidFill>
                  <a:prstDash val="solid"/>
                </a:ln>
              </p:spPr>
              <p:txBody>
                <a:bodyPr vertOverflow="overflow" horzOverflow="overflow" vert="horz" wrap="square" lIns="121920" tIns="60960" rIns="121920" bIns="60960" numCol="1" spcCol="0" rtlCol="0" fromWordArt="0" anchor="t" anchorCtr="0" forceAA="0" compatLnSpc="0">
                  <a:spAutoFit/>
                </a:bodyPr>
                <a:lstStyle/>
                <a:p>
                  <a:pPr>
                    <a:defRPr/>
                  </a:pPr>
                  <a:r>
                    <a:rPr sz="1333" b="1"/>
                    <a:t>HEC</a:t>
                  </a:r>
                  <a:endParaRPr sz="1333"/>
                </a:p>
              </p:txBody>
            </p:sp>
          </p:grpSp>
        </p:grpSp>
        <p:sp>
          <p:nvSpPr>
            <p:cNvPr id="560821937" name="Google Shape;143;p27"/>
            <p:cNvSpPr/>
            <p:nvPr/>
          </p:nvSpPr>
          <p:spPr bwMode="auto">
            <a:xfrm>
              <a:off x="2812419" y="1152253"/>
              <a:ext cx="288333" cy="28833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0797" y="0"/>
                  </a:moveTo>
                  <a:lnTo>
                    <a:pt x="8278" y="8256"/>
                  </a:lnTo>
                  <a:lnTo>
                    <a:pt x="0" y="8256"/>
                  </a:lnTo>
                  <a:lnTo>
                    <a:pt x="6722" y="13405"/>
                  </a:lnTo>
                  <a:lnTo>
                    <a:pt x="4198" y="21600"/>
                  </a:lnTo>
                  <a:lnTo>
                    <a:pt x="10797" y="16580"/>
                  </a:lnTo>
                  <a:lnTo>
                    <a:pt x="17401" y="21600"/>
                  </a:lnTo>
                  <a:lnTo>
                    <a:pt x="14878" y="13405"/>
                  </a:lnTo>
                  <a:lnTo>
                    <a:pt x="21600" y="8256"/>
                  </a:lnTo>
                  <a:lnTo>
                    <a:pt x="13321" y="8256"/>
                  </a:lnTo>
                  <a:lnTo>
                    <a:pt x="10797" y="0"/>
                  </a:lnTo>
                  <a:close/>
                </a:path>
              </a:pathLst>
            </a:custGeom>
            <a:solidFill>
              <a:srgbClr val="7AC2F8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DE"/>
            </a:p>
          </p:txBody>
        </p:sp>
        <p:sp>
          <p:nvSpPr>
            <p:cNvPr id="1554670909" name="Textfeld 1554670908"/>
            <p:cNvSpPr txBox="1"/>
            <p:nvPr/>
          </p:nvSpPr>
          <p:spPr bwMode="auto">
            <a:xfrm>
              <a:off x="2479845" y="1604200"/>
              <a:ext cx="702683" cy="254589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21920" tIns="60960" rIns="121920" bIns="60960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sz="1467" b="1"/>
                <a:t>FMF2</a:t>
              </a:r>
              <a:endParaRPr sz="1467"/>
            </a:p>
          </p:txBody>
        </p:sp>
        <p:cxnSp>
          <p:nvCxnSpPr>
            <p:cNvPr id="1485924085" name="Google Shape;158;p27"/>
            <p:cNvCxnSpPr>
              <a:cxnSpLocks/>
            </p:cNvCxnSpPr>
            <p:nvPr/>
          </p:nvCxnSpPr>
          <p:spPr bwMode="auto">
            <a:xfrm rot="16199895">
              <a:off x="2737058" y="1463924"/>
              <a:ext cx="380859" cy="58500"/>
            </a:xfrm>
            <a:prstGeom prst="straightConnector1">
              <a:avLst/>
            </a:prstGeom>
            <a:noFill/>
            <a:ln w="18350" cap="flat" cmpd="sng">
              <a:solidFill>
                <a:srgbClr val="0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671843106" name="Google Shape;143;p27"/>
            <p:cNvSpPr/>
            <p:nvPr/>
          </p:nvSpPr>
          <p:spPr bwMode="auto">
            <a:xfrm>
              <a:off x="3962758" y="1315866"/>
              <a:ext cx="288333" cy="28833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0797" y="0"/>
                  </a:moveTo>
                  <a:lnTo>
                    <a:pt x="8278" y="8256"/>
                  </a:lnTo>
                  <a:lnTo>
                    <a:pt x="0" y="8256"/>
                  </a:lnTo>
                  <a:lnTo>
                    <a:pt x="6722" y="13405"/>
                  </a:lnTo>
                  <a:lnTo>
                    <a:pt x="4198" y="21600"/>
                  </a:lnTo>
                  <a:lnTo>
                    <a:pt x="10797" y="16580"/>
                  </a:lnTo>
                  <a:lnTo>
                    <a:pt x="17401" y="21600"/>
                  </a:lnTo>
                  <a:lnTo>
                    <a:pt x="14878" y="13405"/>
                  </a:lnTo>
                  <a:lnTo>
                    <a:pt x="21600" y="8256"/>
                  </a:lnTo>
                  <a:lnTo>
                    <a:pt x="13321" y="8256"/>
                  </a:lnTo>
                  <a:lnTo>
                    <a:pt x="10797" y="0"/>
                  </a:lnTo>
                  <a:close/>
                </a:path>
              </a:pathLst>
            </a:custGeom>
            <a:solidFill>
              <a:srgbClr val="7AC2F8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DE"/>
            </a:p>
          </p:txBody>
        </p:sp>
        <p:sp>
          <p:nvSpPr>
            <p:cNvPr id="796455750" name="Textfeld 796455749"/>
            <p:cNvSpPr txBox="1"/>
            <p:nvPr/>
          </p:nvSpPr>
          <p:spPr bwMode="auto">
            <a:xfrm>
              <a:off x="2648008" y="596397"/>
              <a:ext cx="682873" cy="254589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21920" tIns="60960" rIns="121920" bIns="60960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sz="1467" b="1"/>
                <a:t>FHF1</a:t>
              </a:r>
              <a:endParaRPr sz="1467"/>
            </a:p>
          </p:txBody>
        </p:sp>
        <p:sp>
          <p:nvSpPr>
            <p:cNvPr id="775825013" name="Textfeld 775825012"/>
            <p:cNvSpPr txBox="1"/>
            <p:nvPr/>
          </p:nvSpPr>
          <p:spPr bwMode="auto">
            <a:xfrm>
              <a:off x="5324734" y="1068475"/>
              <a:ext cx="682873" cy="254589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21920" tIns="60960" rIns="121920" bIns="60960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sz="1467" b="1"/>
                <a:t>FHF2</a:t>
              </a:r>
              <a:endParaRPr sz="1467"/>
            </a:p>
          </p:txBody>
        </p:sp>
        <p:cxnSp>
          <p:nvCxnSpPr>
            <p:cNvPr id="1137018076" name="Google Shape;158;p27"/>
            <p:cNvCxnSpPr>
              <a:cxnSpLocks/>
            </p:cNvCxnSpPr>
            <p:nvPr/>
          </p:nvCxnSpPr>
          <p:spPr bwMode="auto">
            <a:xfrm rot="16199895" flipH="1">
              <a:off x="3239393" y="594563"/>
              <a:ext cx="653075" cy="1153677"/>
            </a:xfrm>
            <a:prstGeom prst="straightConnector1">
              <a:avLst/>
            </a:prstGeom>
            <a:noFill/>
            <a:ln w="18350" cap="flat" cmpd="sng">
              <a:solidFill>
                <a:srgbClr val="0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1282820259" name="Textfeld 1282820258"/>
          <p:cNvSpPr txBox="1"/>
          <p:nvPr/>
        </p:nvSpPr>
        <p:spPr bwMode="auto">
          <a:xfrm>
            <a:off x="394525" y="1406452"/>
            <a:ext cx="7314823" cy="1538626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 marL="342900" indent="-342900">
              <a:buClr>
                <a:srgbClr val="FFC000"/>
              </a:buClr>
              <a:buFont typeface="Wingdings" pitchFamily="2" charset="2"/>
              <a:buChar char="§"/>
              <a:defRPr/>
            </a:pPr>
            <a:r>
              <a:rPr sz="2400" b="1" dirty="0"/>
              <a:t>Key focal planes of the S</a:t>
            </a:r>
            <a:r>
              <a:rPr lang="de-DE" sz="2400" b="1" dirty="0" err="1"/>
              <a:t>uper</a:t>
            </a:r>
            <a:r>
              <a:rPr sz="2400" b="1" dirty="0"/>
              <a:t>-FRS: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sz="2400" b="1" dirty="0">
                <a:solidFill>
                  <a:srgbClr val="00B050"/>
                </a:solidFill>
              </a:rPr>
              <a:t>FMF2</a:t>
            </a:r>
            <a:r>
              <a:rPr sz="2400" b="1" dirty="0"/>
              <a:t> </a:t>
            </a:r>
            <a:r>
              <a:rPr sz="2400" dirty="0"/>
              <a:t>mid-point of </a:t>
            </a:r>
            <a:r>
              <a:rPr lang="de-DE" sz="2400" dirty="0"/>
              <a:t>Super-FRS </a:t>
            </a:r>
            <a:r>
              <a:rPr sz="2400" dirty="0"/>
              <a:t>main separator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sz="2400" b="1" dirty="0">
                <a:solidFill>
                  <a:srgbClr val="00B050"/>
                </a:solidFill>
              </a:rPr>
              <a:t>FHF1</a:t>
            </a:r>
            <a:r>
              <a:rPr sz="2400" b="1" dirty="0"/>
              <a:t> </a:t>
            </a:r>
            <a:r>
              <a:rPr sz="2400" dirty="0"/>
              <a:t>(</a:t>
            </a:r>
            <a:r>
              <a:rPr lang="de-DE" sz="2400" dirty="0"/>
              <a:t>Super-FRS </a:t>
            </a:r>
            <a:r>
              <a:rPr sz="2400" dirty="0"/>
              <a:t>tunnel)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sz="2400" dirty="0"/>
              <a:t>and </a:t>
            </a:r>
            <a:r>
              <a:rPr sz="2400" b="1" dirty="0">
                <a:solidFill>
                  <a:srgbClr val="00B050"/>
                </a:solidFill>
              </a:rPr>
              <a:t>FHF2 </a:t>
            </a:r>
            <a:r>
              <a:rPr sz="2400" dirty="0"/>
              <a:t>(HEC) along high-energy branch</a:t>
            </a:r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65C36B63-DA82-BA2A-5E68-A15DF0A039F4}"/>
              </a:ext>
            </a:extLst>
          </p:cNvPr>
          <p:cNvSpPr txBox="1">
            <a:spLocks/>
          </p:cNvSpPr>
          <p:nvPr/>
        </p:nvSpPr>
        <p:spPr>
          <a:xfrm>
            <a:off x="1388450" y="256276"/>
            <a:ext cx="7259969" cy="6915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410716" rtl="0" eaLnBrk="1" latinLnBrk="0" hangingPunct="1">
              <a:spcBef>
                <a:spcPct val="0"/>
              </a:spcBef>
              <a:buNone/>
              <a:defRPr sz="2156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dirty="0"/>
              <a:t>Overview of ES/FS at the Super-FRS</a:t>
            </a:r>
            <a:endParaRPr lang="de-DE" sz="24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9C176BA-E196-C443-73CC-84DDDB7E82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2C2D95-8FB2-23E9-E1D8-AC8A5C129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46203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NUSTAR High-</a:t>
            </a:r>
            <a:r>
              <a:rPr lang="de-DE" sz="2400" dirty="0" err="1"/>
              <a:t>Energy</a:t>
            </a:r>
            <a:r>
              <a:rPr lang="de-DE" sz="2400" dirty="0"/>
              <a:t> Cave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35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707" y="1182155"/>
            <a:ext cx="7250293" cy="543772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497666" y="6250543"/>
            <a:ext cx="1582484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err="1">
                <a:solidFill>
                  <a:schemeClr val="bg1"/>
                </a:solidFill>
              </a:rPr>
              <a:t>January</a:t>
            </a:r>
            <a:r>
              <a:rPr lang="de-DE" dirty="0">
                <a:solidFill>
                  <a:schemeClr val="bg1"/>
                </a:solidFill>
              </a:rPr>
              <a:t> 2025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914" y="3808031"/>
            <a:ext cx="4698058" cy="190675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910" y="1949384"/>
            <a:ext cx="2142067" cy="95008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  <a:alpha val="2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  <p:sp>
        <p:nvSpPr>
          <p:cNvPr id="13" name="Rechteck 12"/>
          <p:cNvSpPr/>
          <p:nvPr/>
        </p:nvSpPr>
        <p:spPr>
          <a:xfrm>
            <a:off x="1328267" y="1303053"/>
            <a:ext cx="2331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/>
              <a:t>Cave C at GSI</a:t>
            </a:r>
          </a:p>
          <a:p>
            <a:pPr algn="ctr"/>
            <a:r>
              <a:rPr lang="de-DE" dirty="0"/>
              <a:t>25m x 10m = 250 m</a:t>
            </a:r>
            <a:r>
              <a:rPr lang="de-DE" baseline="30000" dirty="0"/>
              <a:t>2</a:t>
            </a:r>
          </a:p>
        </p:txBody>
      </p:sp>
      <p:sp>
        <p:nvSpPr>
          <p:cNvPr id="14" name="Rechteck 13"/>
          <p:cNvSpPr/>
          <p:nvPr/>
        </p:nvSpPr>
        <p:spPr>
          <a:xfrm>
            <a:off x="1111381" y="5714783"/>
            <a:ext cx="25206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/>
              <a:t>HEC at FAIR</a:t>
            </a:r>
          </a:p>
          <a:p>
            <a:pPr algn="ctr"/>
            <a:r>
              <a:rPr lang="de-DE" dirty="0"/>
              <a:t>60m x 20m = 1200 m</a:t>
            </a:r>
            <a:r>
              <a:rPr lang="de-DE" baseline="30000" dirty="0"/>
              <a:t>2</a:t>
            </a:r>
          </a:p>
        </p:txBody>
      </p:sp>
      <p:sp>
        <p:nvSpPr>
          <p:cNvPr id="15" name="Pfeil nach unten 14"/>
          <p:cNvSpPr/>
          <p:nvPr/>
        </p:nvSpPr>
        <p:spPr>
          <a:xfrm>
            <a:off x="2359908" y="2982070"/>
            <a:ext cx="268069" cy="743356"/>
          </a:xfrm>
          <a:prstGeom prst="downArrow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6" name="Grafik 58">
            <a:extLst>
              <a:ext uri="{FF2B5EF4-FFF2-40B4-BE49-F238E27FC236}">
                <a16:creationId xmlns:a16="http://schemas.microsoft.com/office/drawing/2014/main" id="{A558889D-1DD5-5DD2-5A8B-604B3345A6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381" y="2045887"/>
            <a:ext cx="900000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9030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71882788" name="Grafik 67188278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36"/>
          <a:stretch/>
        </p:blipFill>
        <p:spPr bwMode="auto">
          <a:xfrm>
            <a:off x="3561928" y="1948700"/>
            <a:ext cx="4702585" cy="3989875"/>
          </a:xfrm>
          <a:prstGeom prst="rect">
            <a:avLst/>
          </a:prstGeom>
        </p:spPr>
      </p:pic>
      <p:sp>
        <p:nvSpPr>
          <p:cNvPr id="1296214321" name="Textfeld 8"/>
          <p:cNvSpPr txBox="1"/>
          <p:nvPr/>
        </p:nvSpPr>
        <p:spPr bwMode="auto">
          <a:xfrm>
            <a:off x="609601" y="5831433"/>
            <a:ext cx="2794159" cy="646331"/>
          </a:xfrm>
          <a:prstGeom prst="rect">
            <a:avLst/>
          </a:prstGeom>
          <a:solidFill>
            <a:schemeClr val="bg1"/>
          </a:solidFill>
          <a:ln w="6349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FOOT in-beam tracker with new electronics</a:t>
            </a:r>
            <a:endParaRPr/>
          </a:p>
        </p:txBody>
      </p:sp>
      <p:cxnSp>
        <p:nvCxnSpPr>
          <p:cNvPr id="493572733" name="Gerade Verbindung mit Pfeil 10"/>
          <p:cNvCxnSpPr>
            <a:cxnSpLocks/>
          </p:cNvCxnSpPr>
          <p:nvPr/>
        </p:nvCxnSpPr>
        <p:spPr bwMode="auto">
          <a:xfrm>
            <a:off x="2947950" y="2048553"/>
            <a:ext cx="2258031" cy="1803084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4891314" name="Gerade Verbindung mit Pfeil 11"/>
          <p:cNvCxnSpPr>
            <a:cxnSpLocks/>
          </p:cNvCxnSpPr>
          <p:nvPr/>
        </p:nvCxnSpPr>
        <p:spPr bwMode="auto">
          <a:xfrm>
            <a:off x="2545837" y="3157765"/>
            <a:ext cx="2274979" cy="844379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654582" name="Gerade Verbindung mit Pfeil 12"/>
          <p:cNvCxnSpPr>
            <a:cxnSpLocks/>
          </p:cNvCxnSpPr>
          <p:nvPr/>
        </p:nvCxnSpPr>
        <p:spPr bwMode="auto">
          <a:xfrm flipV="1">
            <a:off x="2823358" y="4257597"/>
            <a:ext cx="2195244" cy="1173883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1862789" name="Gerade Verbindung mit Pfeil 13"/>
          <p:cNvCxnSpPr>
            <a:cxnSpLocks/>
            <a:stCxn id="1549042277" idx="3"/>
          </p:cNvCxnSpPr>
          <p:nvPr/>
        </p:nvCxnSpPr>
        <p:spPr bwMode="auto">
          <a:xfrm>
            <a:off x="3084775" y="4084690"/>
            <a:ext cx="1902597" cy="131292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128865" name="Gerade Verbindung mit Pfeil 14"/>
          <p:cNvCxnSpPr>
            <a:cxnSpLocks/>
          </p:cNvCxnSpPr>
          <p:nvPr/>
        </p:nvCxnSpPr>
        <p:spPr bwMode="auto">
          <a:xfrm flipV="1">
            <a:off x="2952000" y="4257598"/>
            <a:ext cx="2493408" cy="1552303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tailEnd type="stealth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6219026" name="Gerade Verbindung mit Pfeil 15"/>
          <p:cNvCxnSpPr>
            <a:cxnSpLocks/>
          </p:cNvCxnSpPr>
          <p:nvPr/>
        </p:nvCxnSpPr>
        <p:spPr bwMode="auto">
          <a:xfrm flipH="1">
            <a:off x="5768113" y="1790489"/>
            <a:ext cx="2936924" cy="215314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705202" name="Gerade Verbindung mit Pfeil 17"/>
          <p:cNvCxnSpPr>
            <a:cxnSpLocks/>
          </p:cNvCxnSpPr>
          <p:nvPr/>
        </p:nvCxnSpPr>
        <p:spPr bwMode="auto">
          <a:xfrm flipH="1">
            <a:off x="5913219" y="1853532"/>
            <a:ext cx="2711272" cy="1120027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7680314" name="Gerade Verbindung mit Pfeil 20"/>
          <p:cNvCxnSpPr>
            <a:cxnSpLocks/>
          </p:cNvCxnSpPr>
          <p:nvPr/>
        </p:nvCxnSpPr>
        <p:spPr bwMode="auto">
          <a:xfrm flipH="1">
            <a:off x="5999940" y="2436617"/>
            <a:ext cx="2974400" cy="206042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3368327" name="Gerade Verbindung mit Pfeil 21"/>
          <p:cNvCxnSpPr>
            <a:cxnSpLocks/>
          </p:cNvCxnSpPr>
          <p:nvPr/>
        </p:nvCxnSpPr>
        <p:spPr bwMode="auto">
          <a:xfrm flipH="1">
            <a:off x="7449396" y="3426714"/>
            <a:ext cx="1826832" cy="87720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5904706" name="Gerade Verbindung mit Pfeil 22"/>
          <p:cNvCxnSpPr>
            <a:cxnSpLocks/>
          </p:cNvCxnSpPr>
          <p:nvPr/>
        </p:nvCxnSpPr>
        <p:spPr bwMode="auto">
          <a:xfrm flipH="1">
            <a:off x="7142212" y="4388143"/>
            <a:ext cx="2454457" cy="51448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4066236" name="Gerade Verbindung mit Pfeil 23"/>
          <p:cNvCxnSpPr>
            <a:cxnSpLocks/>
          </p:cNvCxnSpPr>
          <p:nvPr/>
        </p:nvCxnSpPr>
        <p:spPr bwMode="auto">
          <a:xfrm flipH="1" flipV="1">
            <a:off x="7870899" y="5318473"/>
            <a:ext cx="1613523" cy="177916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146368" name="Textfeld 94146367"/>
          <p:cNvSpPr txBox="1"/>
          <p:nvPr/>
        </p:nvSpPr>
        <p:spPr bwMode="auto">
          <a:xfrm>
            <a:off x="188441" y="2899710"/>
            <a:ext cx="2511260" cy="388568"/>
          </a:xfrm>
          <a:prstGeom prst="rect">
            <a:avLst/>
          </a:prstGeom>
          <a:solidFill>
            <a:schemeClr val="bg1"/>
          </a:solidFill>
          <a:ln w="6349">
            <a:solidFill>
              <a:schemeClr val="tx1"/>
            </a:solidFill>
            <a:prstDash val="solid"/>
          </a:ln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-US"/>
              <a:t>New beam diagnostic </a:t>
            </a:r>
            <a:endParaRPr/>
          </a:p>
        </p:txBody>
      </p:sp>
      <p:sp>
        <p:nvSpPr>
          <p:cNvPr id="1549042277" name="Textfeld 1549042276"/>
          <p:cNvSpPr txBox="1"/>
          <p:nvPr/>
        </p:nvSpPr>
        <p:spPr bwMode="auto">
          <a:xfrm>
            <a:off x="32293" y="3739009"/>
            <a:ext cx="3052480" cy="654025"/>
          </a:xfrm>
          <a:prstGeom prst="rect">
            <a:avLst/>
          </a:prstGeom>
          <a:solidFill>
            <a:schemeClr val="bg1"/>
          </a:solidFill>
          <a:ln w="6349">
            <a:solidFill>
              <a:schemeClr val="tx1"/>
            </a:solidFill>
            <a:prstDash val="solid"/>
          </a:ln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-US"/>
              <a:t>LH</a:t>
            </a:r>
            <a:r>
              <a:rPr lang="en-US" baseline="-25000"/>
              <a:t>2</a:t>
            </a:r>
            <a:r>
              <a:rPr lang="en-US"/>
              <a:t>-target with different piping and safety system</a:t>
            </a:r>
            <a:endParaRPr/>
          </a:p>
        </p:txBody>
      </p:sp>
      <p:sp>
        <p:nvSpPr>
          <p:cNvPr id="266395720" name="Textfeld 266395719"/>
          <p:cNvSpPr txBox="1"/>
          <p:nvPr/>
        </p:nvSpPr>
        <p:spPr bwMode="auto">
          <a:xfrm>
            <a:off x="164724" y="4718340"/>
            <a:ext cx="2658629" cy="919482"/>
          </a:xfrm>
          <a:prstGeom prst="rect">
            <a:avLst/>
          </a:prstGeom>
          <a:solidFill>
            <a:schemeClr val="bg1"/>
          </a:solidFill>
          <a:ln w="6349">
            <a:solidFill>
              <a:schemeClr val="tx1"/>
            </a:solidFill>
            <a:prstDash val="solid"/>
          </a:ln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-US"/>
              <a:t>TRT with new barrel geometry and 4 x more acceptance</a:t>
            </a:r>
            <a:endParaRPr/>
          </a:p>
        </p:txBody>
      </p:sp>
      <p:sp>
        <p:nvSpPr>
          <p:cNvPr id="169415582" name="Textfeld 169415581"/>
          <p:cNvSpPr txBox="1"/>
          <p:nvPr/>
        </p:nvSpPr>
        <p:spPr bwMode="auto">
          <a:xfrm>
            <a:off x="374321" y="1460781"/>
            <a:ext cx="2577675" cy="919482"/>
          </a:xfrm>
          <a:prstGeom prst="rect">
            <a:avLst/>
          </a:prstGeom>
          <a:solidFill>
            <a:schemeClr val="bg1"/>
          </a:solidFill>
          <a:ln w="6349">
            <a:solidFill>
              <a:schemeClr val="tx1"/>
            </a:solidFill>
            <a:prstDash val="solid"/>
          </a:ln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-US" dirty="0"/>
              <a:t>CALIFA with 832 new crystals in the Backward Barrel </a:t>
            </a:r>
            <a:endParaRPr dirty="0"/>
          </a:p>
        </p:txBody>
      </p:sp>
      <p:sp>
        <p:nvSpPr>
          <p:cNvPr id="257413672" name="Textfeld 257413671"/>
          <p:cNvSpPr txBox="1"/>
          <p:nvPr/>
        </p:nvSpPr>
        <p:spPr bwMode="auto">
          <a:xfrm>
            <a:off x="8183196" y="1446655"/>
            <a:ext cx="3472589" cy="388568"/>
          </a:xfrm>
          <a:prstGeom prst="rect">
            <a:avLst/>
          </a:prstGeom>
          <a:solidFill>
            <a:schemeClr val="bg1"/>
          </a:solidFill>
          <a:ln w="6349">
            <a:solidFill>
              <a:schemeClr val="tx1"/>
            </a:solidFill>
            <a:prstDash val="solid"/>
          </a:ln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-US"/>
              <a:t>GLAD with new control system</a:t>
            </a:r>
            <a:endParaRPr/>
          </a:p>
        </p:txBody>
      </p:sp>
      <p:sp>
        <p:nvSpPr>
          <p:cNvPr id="1107485498" name="Textfeld 1107485497"/>
          <p:cNvSpPr txBox="1"/>
          <p:nvPr/>
        </p:nvSpPr>
        <p:spPr bwMode="auto">
          <a:xfrm>
            <a:off x="8855642" y="1948700"/>
            <a:ext cx="2801103" cy="919482"/>
          </a:xfrm>
          <a:prstGeom prst="rect">
            <a:avLst/>
          </a:prstGeom>
          <a:solidFill>
            <a:schemeClr val="bg1"/>
          </a:solidFill>
          <a:ln w="6349">
            <a:solidFill>
              <a:schemeClr val="tx1"/>
            </a:solidFill>
            <a:prstDash val="solid"/>
          </a:ln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-US"/>
              <a:t>PAS with full angular coverage and operation in vacuum</a:t>
            </a:r>
            <a:endParaRPr/>
          </a:p>
        </p:txBody>
      </p:sp>
      <p:sp>
        <p:nvSpPr>
          <p:cNvPr id="1218926895" name="Textfeld 1218926894"/>
          <p:cNvSpPr txBox="1"/>
          <p:nvPr/>
        </p:nvSpPr>
        <p:spPr bwMode="auto">
          <a:xfrm>
            <a:off x="9140053" y="3081037"/>
            <a:ext cx="2940460" cy="654025"/>
          </a:xfrm>
          <a:prstGeom prst="rect">
            <a:avLst/>
          </a:prstGeom>
          <a:solidFill>
            <a:schemeClr val="bg1"/>
          </a:solidFill>
          <a:ln w="6349">
            <a:solidFill>
              <a:schemeClr val="tx1"/>
            </a:solidFill>
            <a:prstDash val="solid"/>
          </a:ln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-US"/>
              <a:t>NeuLAND significantly more double-planes </a:t>
            </a:r>
            <a:endParaRPr/>
          </a:p>
        </p:txBody>
      </p:sp>
      <p:sp>
        <p:nvSpPr>
          <p:cNvPr id="1676463907" name="Textfeld 1676463906"/>
          <p:cNvSpPr txBox="1"/>
          <p:nvPr/>
        </p:nvSpPr>
        <p:spPr bwMode="auto">
          <a:xfrm>
            <a:off x="9388476" y="4195113"/>
            <a:ext cx="2418301" cy="388568"/>
          </a:xfrm>
          <a:prstGeom prst="rect">
            <a:avLst/>
          </a:prstGeom>
          <a:solidFill>
            <a:schemeClr val="bg1"/>
          </a:solidFill>
          <a:ln w="6349">
            <a:solidFill>
              <a:schemeClr val="tx1"/>
            </a:solidFill>
            <a:prstDash val="solid"/>
          </a:ln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-US"/>
              <a:t>New HI Fiber tracker</a:t>
            </a:r>
            <a:endParaRPr/>
          </a:p>
        </p:txBody>
      </p:sp>
      <p:sp>
        <p:nvSpPr>
          <p:cNvPr id="1122316552" name="Textfeld 7"/>
          <p:cNvSpPr txBox="1"/>
          <p:nvPr/>
        </p:nvSpPr>
        <p:spPr bwMode="auto">
          <a:xfrm>
            <a:off x="9140054" y="5118541"/>
            <a:ext cx="2666724" cy="646331"/>
          </a:xfrm>
          <a:prstGeom prst="rect">
            <a:avLst/>
          </a:prstGeom>
          <a:solidFill>
            <a:schemeClr val="bg1"/>
          </a:solidFill>
          <a:ln w="6349"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/>
              <a:t>TOF-D with a new in vacuum operation</a:t>
            </a:r>
            <a:endParaRPr/>
          </a:p>
        </p:txBody>
      </p:sp>
      <p:sp>
        <p:nvSpPr>
          <p:cNvPr id="626291843" name="Textfeld 626291842"/>
          <p:cNvSpPr txBox="1"/>
          <p:nvPr/>
        </p:nvSpPr>
        <p:spPr bwMode="auto">
          <a:xfrm>
            <a:off x="9411557" y="6318770"/>
            <a:ext cx="2867388" cy="339324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1467" dirty="0"/>
              <a:t>Courtesy: R. Gernh</a:t>
            </a:r>
            <a:r>
              <a:rPr lang="de-DE" sz="1467" dirty="0" err="1"/>
              <a:t>äu</a:t>
            </a:r>
            <a:r>
              <a:rPr sz="1467" dirty="0"/>
              <a:t>ser, R</a:t>
            </a:r>
            <a:r>
              <a:rPr sz="1467" baseline="30000" dirty="0"/>
              <a:t>3</a:t>
            </a:r>
            <a:r>
              <a:rPr sz="1467" dirty="0"/>
              <a:t>B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5A4054EB-E60C-CF04-065C-D7E5B94B9871}"/>
              </a:ext>
            </a:extLst>
          </p:cNvPr>
          <p:cNvSpPr txBox="1">
            <a:spLocks/>
          </p:cNvSpPr>
          <p:nvPr/>
        </p:nvSpPr>
        <p:spPr bwMode="auto">
          <a:xfrm>
            <a:off x="1388450" y="256276"/>
            <a:ext cx="7259969" cy="6915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410716" rtl="0" eaLnBrk="1" latinLnBrk="0" hangingPunct="1">
              <a:spcBef>
                <a:spcPct val="0"/>
              </a:spcBef>
              <a:buNone/>
              <a:defRPr sz="2156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2400" dirty="0"/>
              <a:t>Early Science setups: R</a:t>
            </a:r>
            <a:r>
              <a:rPr lang="en-US" sz="2400" baseline="30000" dirty="0"/>
              <a:t>3</a:t>
            </a:r>
            <a:r>
              <a:rPr lang="en-US" sz="2400" dirty="0"/>
              <a:t>B in the HEC</a:t>
            </a:r>
            <a:endParaRPr lang="en-DE" sz="2000" dirty="0"/>
          </a:p>
        </p:txBody>
      </p:sp>
      <p:pic>
        <p:nvPicPr>
          <p:cNvPr id="9" name="Grafik 3">
            <a:extLst>
              <a:ext uri="{FF2B5EF4-FFF2-40B4-BE49-F238E27FC236}">
                <a16:creationId xmlns:a16="http://schemas.microsoft.com/office/drawing/2014/main" id="{88E94BCF-5707-D1B6-13AB-29725AC03E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89" y="23280"/>
            <a:ext cx="1251336" cy="890464"/>
          </a:xfrm>
          <a:prstGeom prst="rect">
            <a:avLst/>
          </a:prstGeom>
        </p:spPr>
      </p:pic>
      <p:pic>
        <p:nvPicPr>
          <p:cNvPr id="10" name="Grafik 58">
            <a:extLst>
              <a:ext uri="{FF2B5EF4-FFF2-40B4-BE49-F238E27FC236}">
                <a16:creationId xmlns:a16="http://schemas.microsoft.com/office/drawing/2014/main" id="{2E570C80-2C01-0A63-EB68-C984B0AB52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6832" y="1268046"/>
            <a:ext cx="900000" cy="630000"/>
          </a:xfrm>
          <a:prstGeom prst="rect">
            <a:avLst/>
          </a:prstGeom>
        </p:spPr>
      </p:pic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1CDA1780-1737-D887-4150-B70E87B6F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38314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470542136" name="Gruppieren 1470542135"/>
          <p:cNvGrpSpPr/>
          <p:nvPr/>
        </p:nvGrpSpPr>
        <p:grpSpPr bwMode="auto">
          <a:xfrm>
            <a:off x="4768570" y="1885695"/>
            <a:ext cx="7436591" cy="4458648"/>
            <a:chOff x="0" y="0"/>
            <a:chExt cx="5577443" cy="3343986"/>
          </a:xfrm>
        </p:grpSpPr>
        <p:pic>
          <p:nvPicPr>
            <p:cNvPr id="1934345929" name="Grafik 3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0" y="0"/>
              <a:ext cx="5506596" cy="3300672"/>
            </a:xfrm>
            <a:prstGeom prst="rect">
              <a:avLst/>
            </a:prstGeom>
          </p:spPr>
        </p:pic>
        <p:sp>
          <p:nvSpPr>
            <p:cNvPr id="1345115908" name="Textfeld 1345115907"/>
            <p:cNvSpPr txBox="1"/>
            <p:nvPr/>
          </p:nvSpPr>
          <p:spPr bwMode="auto">
            <a:xfrm>
              <a:off x="4416260" y="3110749"/>
              <a:ext cx="1161183" cy="233237"/>
            </a:xfrm>
            <a:prstGeom prst="rect">
              <a:avLst/>
            </a:prstGeom>
            <a:noFill/>
            <a:ln w="12699">
              <a:noFill/>
              <a:prstDash val="solid"/>
            </a:ln>
          </p:spPr>
          <p:txBody>
            <a:bodyPr vertOverflow="overflow" horzOverflow="overflow" vert="horz" wrap="none" lIns="121920" tIns="60960" rIns="121920" bIns="60960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sz="1200" dirty="0">
                  <a:latin typeface="Calibri"/>
                  <a:ea typeface="Calibri"/>
                  <a:cs typeface="Calibri"/>
                </a:rPr>
                <a:t>Courtesy P. Hofmann</a:t>
              </a:r>
              <a:endParaRPr sz="1200" dirty="0">
                <a:latin typeface="Calibri"/>
                <a:cs typeface="Calibri"/>
              </a:endParaRPr>
            </a:p>
          </p:txBody>
        </p:sp>
      </p:grpSp>
      <p:sp>
        <p:nvSpPr>
          <p:cNvPr id="541721731" name="Abgerundetes Rechteck 541721730"/>
          <p:cNvSpPr/>
          <p:nvPr/>
        </p:nvSpPr>
        <p:spPr bwMode="auto">
          <a:xfrm>
            <a:off x="93973" y="1416533"/>
            <a:ext cx="1753401" cy="761993"/>
          </a:xfrm>
          <a:prstGeom prst="roundRect">
            <a:avLst>
              <a:gd name="adj" fmla="val 1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  <a:effectLst/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Overflow="overflow" horzOverflow="overflow" vert="horz" wrap="square" lIns="96512" tIns="96512" rIns="96512" bIns="96512" numCol="1" spcCol="1265" rtlCol="0" fromWordArt="0" anchor="ctr" anchorCtr="0" forceAA="0" compatLnSpc="0">
            <a:noAutofit/>
          </a:bodyPr>
          <a:lstStyle/>
          <a:p>
            <a:pPr algn="ctr">
              <a:defRPr/>
            </a:pPr>
            <a:r>
              <a:rPr lang="en" sz="1467">
                <a:latin typeface="Arial"/>
                <a:ea typeface="Arial"/>
                <a:cs typeface="Arial"/>
              </a:rPr>
              <a:t>Handover “cave ready for installation”</a:t>
            </a:r>
            <a:endParaRPr sz="1467"/>
          </a:p>
        </p:txBody>
      </p:sp>
      <p:sp>
        <p:nvSpPr>
          <p:cNvPr id="1400832156" name="Abgerundetes Rechteck 1400832155"/>
          <p:cNvSpPr/>
          <p:nvPr/>
        </p:nvSpPr>
        <p:spPr bwMode="auto">
          <a:xfrm>
            <a:off x="2050908" y="1416533"/>
            <a:ext cx="1554936" cy="761993"/>
          </a:xfrm>
          <a:prstGeom prst="roundRect">
            <a:avLst>
              <a:gd name="adj" fmla="val 10000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38099" cap="flat" cmpd="sng" algn="ctr">
            <a:solidFill>
              <a:srgbClr val="7030A0"/>
            </a:solidFill>
            <a:prstDash val="solid"/>
            <a:miter lim="800000"/>
          </a:ln>
          <a:effectLst/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Overflow="overflow" horzOverflow="overflow" vert="horz" wrap="square" lIns="40632" tIns="40632" rIns="40632" bIns="40632" numCol="1" spcCol="1265" rtlCol="0" fromWordArt="0" anchor="ctr" anchorCtr="0" forceAA="0" compatLnSpc="0">
            <a:noAutofit/>
          </a:bodyPr>
          <a:lstStyle/>
          <a:p>
            <a:pPr algn="ctr">
              <a:defRPr/>
            </a:pPr>
            <a:r>
              <a:rPr lang="en" sz="1467">
                <a:latin typeface="Arial"/>
                <a:ea typeface="Arial"/>
                <a:cs typeface="Arial"/>
              </a:rPr>
              <a:t>HE Cave Handover from Super-FRS</a:t>
            </a:r>
            <a:endParaRPr sz="1467"/>
          </a:p>
        </p:txBody>
      </p:sp>
      <p:sp>
        <p:nvSpPr>
          <p:cNvPr id="375406106" name="Pfeil nach rechts 375406105"/>
          <p:cNvSpPr/>
          <p:nvPr/>
        </p:nvSpPr>
        <p:spPr bwMode="auto">
          <a:xfrm>
            <a:off x="1841544" y="1663533"/>
            <a:ext cx="223323" cy="267996"/>
          </a:xfrm>
          <a:prstGeom prst="rightArrow">
            <a:avLst>
              <a:gd name="adj1" fmla="val 60000"/>
              <a:gd name="adj2" fmla="val 50000"/>
            </a:avLst>
          </a:prstGeom>
          <a:solidFill>
            <a:schemeClr val="accent1">
              <a:tint val="60000"/>
              <a:hueOff val="0"/>
              <a:satOff val="0"/>
              <a:lumOff val="0"/>
              <a:alphaOff val="0"/>
            </a:schemeClr>
          </a:solidFill>
          <a:ln>
            <a:noFill/>
          </a:ln>
          <a:effectLst/>
        </p:spPr>
        <p:style>
          <a:lnRef idx="0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vert270" wrap="square" lIns="0" tIns="0" rIns="0" bIns="0" numCol="1" spcCol="1265" anchor="ctr" anchorCtr="0">
            <a:noAutofit/>
          </a:bodyPr>
          <a:lstStyle/>
          <a:p>
            <a:pPr algn="ctr" defTabSz="1481627">
              <a:lnSpc>
                <a:spcPct val="90000"/>
              </a:lnSpc>
              <a:defRPr/>
            </a:pPr>
            <a:endParaRPr lang="ru-RU" sz="3333"/>
          </a:p>
        </p:txBody>
      </p:sp>
      <p:sp>
        <p:nvSpPr>
          <p:cNvPr id="1113285473" name="Textfeld 1113285472"/>
          <p:cNvSpPr txBox="1"/>
          <p:nvPr/>
        </p:nvSpPr>
        <p:spPr bwMode="auto">
          <a:xfrm>
            <a:off x="1411100" y="2569966"/>
            <a:ext cx="2744448" cy="988476"/>
          </a:xfrm>
          <a:prstGeom prst="rect">
            <a:avLst/>
          </a:prstGeom>
          <a:noFill/>
          <a:ln w="12699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en" sz="1467" dirty="0"/>
              <a:t>As soon as HEB cave is “empty”, handover MS from Super-FRS, installation of R</a:t>
            </a:r>
            <a:r>
              <a:rPr lang="en" sz="1467" baseline="30000" dirty="0"/>
              <a:t>3</a:t>
            </a:r>
            <a:r>
              <a:rPr lang="en" sz="1467" dirty="0"/>
              <a:t>B can start</a:t>
            </a:r>
            <a:endParaRPr sz="1467" dirty="0"/>
          </a:p>
        </p:txBody>
      </p:sp>
      <p:sp>
        <p:nvSpPr>
          <p:cNvPr id="1784962031" name="Pfeil nach rechts 1784962030"/>
          <p:cNvSpPr/>
          <p:nvPr/>
        </p:nvSpPr>
        <p:spPr bwMode="auto">
          <a:xfrm rot="5399875">
            <a:off x="2594091" y="2220282"/>
            <a:ext cx="351493" cy="267996"/>
          </a:xfrm>
          <a:prstGeom prst="rightArrow">
            <a:avLst>
              <a:gd name="adj1" fmla="val 60000"/>
              <a:gd name="adj2" fmla="val 50000"/>
            </a:avLst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/>
        </p:spPr>
        <p:style>
          <a:lnRef idx="0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vert270" wrap="square" lIns="0" tIns="0" rIns="0" bIns="0" numCol="1" spcCol="1264" anchor="ctr" anchorCtr="0">
            <a:noAutofit/>
          </a:bodyPr>
          <a:lstStyle/>
          <a:p>
            <a:pPr algn="ctr" defTabSz="1481627">
              <a:lnSpc>
                <a:spcPct val="90000"/>
              </a:lnSpc>
              <a:defRPr/>
            </a:pPr>
            <a:endParaRPr lang="ru-RU" sz="3333"/>
          </a:p>
        </p:txBody>
      </p:sp>
      <p:sp>
        <p:nvSpPr>
          <p:cNvPr id="970713872" name="Inhaltsplatzhalter 4"/>
          <p:cNvSpPr>
            <a:spLocks noGrp="1"/>
          </p:cNvSpPr>
          <p:nvPr/>
        </p:nvSpPr>
        <p:spPr bwMode="auto">
          <a:xfrm>
            <a:off x="163112" y="3726720"/>
            <a:ext cx="4725389" cy="3079189"/>
          </a:xfrm>
        </p:spPr>
        <p:txBody>
          <a:bodyPr spcFirstLastPara="1" vertOverflow="overflow" horzOverflow="overflow" vert="horz" wrap="square" lIns="0" tIns="0" rIns="0" bIns="0" numCol="1" spcCol="0" rtlCol="0" fromWordArt="0" anchor="t" anchorCtr="0" forceAA="0" compatLnSpc="0">
            <a:norm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L="2743200" marR="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L="3200400" marR="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L="3657600" marR="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L="4114800" marR="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pPr marL="457189" indent="-457189">
              <a:buClrTx/>
              <a:buFont typeface="+mj-lt"/>
              <a:buAutoNum type="arabicParenR"/>
              <a:defRPr/>
            </a:pPr>
            <a:r>
              <a:rPr lang="de-DE" sz="1600">
                <a:solidFill>
                  <a:schemeClr val="tx1"/>
                </a:solidFill>
              </a:rPr>
              <a:t>Mobile wall</a:t>
            </a:r>
            <a:endParaRPr sz="1600"/>
          </a:p>
          <a:p>
            <a:pPr marL="457189" indent="-457189">
              <a:buClrTx/>
              <a:buFont typeface="+mj-lt"/>
              <a:buAutoNum type="arabicParenR"/>
              <a:defRPr/>
            </a:pPr>
            <a:r>
              <a:rPr lang="de-DE" sz="1600">
                <a:solidFill>
                  <a:schemeClr val="tx1"/>
                </a:solidFill>
              </a:rPr>
              <a:t>Cryo Distribution Line </a:t>
            </a:r>
            <a:endParaRPr sz="1600"/>
          </a:p>
          <a:p>
            <a:pPr marL="457189" indent="-457189">
              <a:buClrTx/>
              <a:buFont typeface="+mj-lt"/>
              <a:buAutoNum type="arabicParenR"/>
              <a:defRPr/>
            </a:pPr>
            <a:r>
              <a:rPr lang="de-DE" sz="1600">
                <a:solidFill>
                  <a:schemeClr val="tx1"/>
                </a:solidFill>
              </a:rPr>
              <a:t>Local Cryo </a:t>
            </a:r>
            <a:endParaRPr sz="1600"/>
          </a:p>
          <a:p>
            <a:pPr marL="457189" indent="-457189">
              <a:buClrTx/>
              <a:buFont typeface="+mj-lt"/>
              <a:buAutoNum type="arabicParenR"/>
              <a:defRPr/>
            </a:pPr>
            <a:r>
              <a:rPr lang="de-DE" sz="1600">
                <a:solidFill>
                  <a:schemeClr val="tx1"/>
                </a:solidFill>
              </a:rPr>
              <a:t>Racks and cables (machine) </a:t>
            </a:r>
            <a:endParaRPr sz="1600"/>
          </a:p>
          <a:p>
            <a:pPr marL="457189" indent="-457189">
              <a:buClrTx/>
              <a:buFont typeface="+mj-lt"/>
              <a:buAutoNum type="arabicParenR"/>
              <a:defRPr/>
            </a:pPr>
            <a:r>
              <a:rPr lang="de-DE" sz="1600">
                <a:solidFill>
                  <a:schemeClr val="tx1"/>
                </a:solidFill>
              </a:rPr>
              <a:t>Multiplet (inc. connections to  media) </a:t>
            </a:r>
            <a:endParaRPr sz="1600"/>
          </a:p>
          <a:p>
            <a:pPr marL="480468" indent="-480468">
              <a:buClrTx/>
              <a:buFont typeface="+mj-lt"/>
              <a:buAutoNum type="arabicParenR"/>
              <a:defRPr/>
            </a:pPr>
            <a:r>
              <a:rPr lang="de-DE" sz="1600">
                <a:solidFill>
                  <a:schemeClr val="tx1"/>
                </a:solidFill>
              </a:rPr>
              <a:t>Experiment Infrastructure</a:t>
            </a:r>
            <a:endParaRPr sz="1600"/>
          </a:p>
          <a:p>
            <a:pPr marL="457189" indent="-457189">
              <a:buClrTx/>
              <a:buFont typeface="+mj-lt"/>
              <a:buAutoNum type="arabicParenR"/>
              <a:defRPr/>
            </a:pPr>
            <a:r>
              <a:rPr lang="de-DE" sz="1600">
                <a:solidFill>
                  <a:schemeClr val="tx1"/>
                </a:solidFill>
              </a:rPr>
              <a:t>GLAD</a:t>
            </a:r>
            <a:endParaRPr sz="1600"/>
          </a:p>
          <a:p>
            <a:pPr marL="457189" indent="-457189">
              <a:buClrTx/>
              <a:buFont typeface="+mj-lt"/>
              <a:buAutoNum type="arabicParenR"/>
              <a:defRPr/>
            </a:pPr>
            <a:r>
              <a:rPr lang="de-DE" sz="1600">
                <a:solidFill>
                  <a:schemeClr val="tx1"/>
                </a:solidFill>
              </a:rPr>
              <a:t>CALIFA</a:t>
            </a:r>
            <a:endParaRPr sz="1600"/>
          </a:p>
          <a:p>
            <a:pPr marL="457189" indent="-457189">
              <a:buClrTx/>
              <a:buFont typeface="+mj-lt"/>
              <a:buAutoNum type="arabicParenR"/>
              <a:defRPr/>
            </a:pPr>
            <a:r>
              <a:rPr lang="de-DE" sz="1600">
                <a:solidFill>
                  <a:schemeClr val="tx1"/>
                </a:solidFill>
              </a:rPr>
              <a:t>Network</a:t>
            </a:r>
            <a:endParaRPr sz="1600"/>
          </a:p>
          <a:p>
            <a:pPr marL="457189" indent="-457189">
              <a:buClrTx/>
              <a:buFont typeface="+mj-lt"/>
              <a:buAutoNum type="arabicParenR"/>
              <a:defRPr/>
            </a:pPr>
            <a:r>
              <a:rPr lang="de-DE" sz="1600">
                <a:solidFill>
                  <a:schemeClr val="tx1"/>
                </a:solidFill>
              </a:rPr>
              <a:t>NEULAND</a:t>
            </a:r>
            <a:endParaRPr sz="1600"/>
          </a:p>
          <a:p>
            <a:pPr marL="457189" indent="-457189">
              <a:buClrTx/>
              <a:buFont typeface="+mj-lt"/>
              <a:buAutoNum type="arabicParenR"/>
              <a:defRPr/>
            </a:pPr>
            <a:r>
              <a:rPr lang="de-DE" sz="1600">
                <a:solidFill>
                  <a:schemeClr val="tx1"/>
                </a:solidFill>
              </a:rPr>
              <a:t>Closing of outside wall </a:t>
            </a:r>
            <a:endParaRPr sz="1600"/>
          </a:p>
        </p:txBody>
      </p:sp>
      <p:sp>
        <p:nvSpPr>
          <p:cNvPr id="907163438" name="Textfeld 907163437"/>
          <p:cNvSpPr txBox="1"/>
          <p:nvPr/>
        </p:nvSpPr>
        <p:spPr bwMode="auto">
          <a:xfrm>
            <a:off x="5320490" y="6297949"/>
            <a:ext cx="5983176" cy="359073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1600" i="1"/>
              <a:t>*Estimated dates - details being worked out in LCM Workshops</a:t>
            </a:r>
          </a:p>
        </p:txBody>
      </p:sp>
      <p:sp>
        <p:nvSpPr>
          <p:cNvPr id="1704249876" name="Textfeld 1704249875"/>
          <p:cNvSpPr txBox="1"/>
          <p:nvPr/>
        </p:nvSpPr>
        <p:spPr bwMode="auto">
          <a:xfrm>
            <a:off x="2207055" y="5305351"/>
            <a:ext cx="2053549" cy="712696"/>
          </a:xfrm>
          <a:prstGeom prst="rect">
            <a:avLst/>
          </a:prstGeom>
          <a:noFill/>
          <a:ln w="12699">
            <a:solidFill>
              <a:schemeClr val="accent2"/>
            </a:solidFill>
            <a:prstDash val="solid"/>
          </a:ln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1333"/>
              <a:t>Relocation of GLAD to High-Energy Cave takes ~ 12 months</a:t>
            </a:r>
          </a:p>
        </p:txBody>
      </p:sp>
      <p:cxnSp>
        <p:nvCxnSpPr>
          <p:cNvPr id="2" name="Gerader Verbinder 1"/>
          <p:cNvCxnSpPr>
            <a:cxnSpLocks/>
          </p:cNvCxnSpPr>
          <p:nvPr/>
        </p:nvCxnSpPr>
        <p:spPr bwMode="auto">
          <a:xfrm>
            <a:off x="1271065" y="5277787"/>
            <a:ext cx="864016" cy="270655"/>
          </a:xfrm>
          <a:prstGeom prst="line">
            <a:avLst/>
          </a:prstGeom>
          <a:ln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2FA31F9-ED00-410D-73E8-0B1747866890}"/>
              </a:ext>
            </a:extLst>
          </p:cNvPr>
          <p:cNvSpPr txBox="1"/>
          <p:nvPr/>
        </p:nvSpPr>
        <p:spPr>
          <a:xfrm>
            <a:off x="3767613" y="1428197"/>
            <a:ext cx="6160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800" b="1" dirty="0">
                <a:solidFill>
                  <a:srgbClr val="333333"/>
                </a:solidFill>
                <a:latin typeface="Arial"/>
                <a:ea typeface="Arial"/>
                <a:cs typeface="Arial"/>
              </a:rPr>
              <a:t>NUSTAR Strategy towards Early Science</a:t>
            </a:r>
            <a:endParaRPr lang="en-GB" sz="1800" dirty="0">
              <a:solidFill>
                <a:srgbClr val="333333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0BAC155E-B348-CF56-5FF6-F65C3D48D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b="1" dirty="0">
                <a:solidFill>
                  <a:srgbClr val="333333"/>
                </a:solidFill>
                <a:latin typeface="Arial"/>
                <a:ea typeface="Arial"/>
                <a:cs typeface="Arial"/>
              </a:rPr>
              <a:t>NUSTAR Strategy towards Early Science</a:t>
            </a:r>
            <a:endParaRPr lang="en-GB" sz="2400" dirty="0">
              <a:solidFill>
                <a:srgbClr val="333333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1" name="Grafik 3">
            <a:extLst>
              <a:ext uri="{FF2B5EF4-FFF2-40B4-BE49-F238E27FC236}">
                <a16:creationId xmlns:a16="http://schemas.microsoft.com/office/drawing/2014/main" id="{D33939E1-7218-2A94-79BD-996B29541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12" name="Slide Number Placeholder 6">
            <a:extLst>
              <a:ext uri="{FF2B5EF4-FFF2-40B4-BE49-F238E27FC236}">
                <a16:creationId xmlns:a16="http://schemas.microsoft.com/office/drawing/2014/main" id="{227D4FFF-8B1D-63EE-C95E-7F84735F8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37</a:t>
            </a:fld>
            <a:endParaRPr lang="de-DE" dirty="0"/>
          </a:p>
        </p:txBody>
      </p:sp>
      <p:pic>
        <p:nvPicPr>
          <p:cNvPr id="3" name="Grafik 58">
            <a:extLst>
              <a:ext uri="{FF2B5EF4-FFF2-40B4-BE49-F238E27FC236}">
                <a16:creationId xmlns:a16="http://schemas.microsoft.com/office/drawing/2014/main" id="{459AF6A7-6891-D2E4-2205-DEDF66C6C1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981039" y="1255695"/>
            <a:ext cx="900000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756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92939012" name="Grafik 209293901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-8320" y="7377"/>
            <a:ext cx="12236496" cy="6883027"/>
          </a:xfrm>
          <a:prstGeom prst="rect">
            <a:avLst/>
          </a:prstGeom>
        </p:spPr>
      </p:pic>
      <p:sp>
        <p:nvSpPr>
          <p:cNvPr id="514516181" name=" 514516180"/>
          <p:cNvSpPr/>
          <p:nvPr/>
        </p:nvSpPr>
        <p:spPr bwMode="auto">
          <a:xfrm>
            <a:off x="9886407" y="6497859"/>
            <a:ext cx="2235619" cy="366239"/>
          </a:xfrm>
        </p:spPr>
        <p:txBody>
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sz="16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© GSI/FAIR, Zeitrausch</a:t>
            </a:r>
            <a:endParaRPr sz="2400">
              <a:solidFill>
                <a:schemeClr val="bg1"/>
              </a:solidFill>
            </a:endParaRPr>
          </a:p>
        </p:txBody>
      </p:sp>
      <p:sp>
        <p:nvSpPr>
          <p:cNvPr id="782880584" name="Textfeld 782880583"/>
          <p:cNvSpPr txBox="1"/>
          <p:nvPr/>
        </p:nvSpPr>
        <p:spPr bwMode="auto">
          <a:xfrm>
            <a:off x="1237338" y="4306201"/>
            <a:ext cx="1357488" cy="476990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2400" b="1" dirty="0">
                <a:solidFill>
                  <a:schemeClr val="bg1"/>
                </a:solidFill>
              </a:rPr>
              <a:t>CALIFA</a:t>
            </a:r>
          </a:p>
        </p:txBody>
      </p:sp>
      <p:sp>
        <p:nvSpPr>
          <p:cNvPr id="721745832" name="Textfeld 721745831"/>
          <p:cNvSpPr txBox="1"/>
          <p:nvPr/>
        </p:nvSpPr>
        <p:spPr bwMode="auto">
          <a:xfrm>
            <a:off x="4169025" y="3284117"/>
            <a:ext cx="1118127" cy="476990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2400" b="1" dirty="0"/>
              <a:t>GLAD</a:t>
            </a:r>
          </a:p>
        </p:txBody>
      </p:sp>
      <p:sp>
        <p:nvSpPr>
          <p:cNvPr id="1370616573" name="Textfeld 1370616572"/>
          <p:cNvSpPr txBox="1"/>
          <p:nvPr/>
        </p:nvSpPr>
        <p:spPr bwMode="auto">
          <a:xfrm>
            <a:off x="8153831" y="1620639"/>
            <a:ext cx="1682384" cy="476990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2400" b="1" dirty="0" err="1"/>
              <a:t>NeuLAND</a:t>
            </a:r>
            <a:endParaRPr sz="2400" b="1" dirty="0"/>
          </a:p>
        </p:txBody>
      </p:sp>
      <p:sp>
        <p:nvSpPr>
          <p:cNvPr id="1077258966" name="Textfeld 1077258965"/>
          <p:cNvSpPr txBox="1"/>
          <p:nvPr/>
        </p:nvSpPr>
        <p:spPr bwMode="auto">
          <a:xfrm>
            <a:off x="9140762" y="2775628"/>
            <a:ext cx="2155975" cy="476990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2400" b="1" dirty="0" err="1"/>
              <a:t>ToF</a:t>
            </a:r>
            <a:r>
              <a:rPr sz="2400" b="1" dirty="0"/>
              <a:t> chamber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04907D20-3527-B932-7ED9-75CC108C1D9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dirty="0">
                <a:solidFill>
                  <a:schemeClr val="bg1"/>
                </a:solidFill>
                <a:latin typeface="Arial"/>
                <a:ea typeface="Arial"/>
                <a:cs typeface="Arial"/>
              </a:rPr>
              <a:t>NUSTAR High-Energy Cave (HEC)</a:t>
            </a:r>
          </a:p>
        </p:txBody>
      </p:sp>
      <p:pic>
        <p:nvPicPr>
          <p:cNvPr id="2" name="Grafik 58">
            <a:extLst>
              <a:ext uri="{FF2B5EF4-FFF2-40B4-BE49-F238E27FC236}">
                <a16:creationId xmlns:a16="http://schemas.microsoft.com/office/drawing/2014/main" id="{2E46E397-A873-B792-D9B9-6A46C07F4B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61355" y="6050978"/>
            <a:ext cx="900000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75962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0A062CF-B08A-B232-8CEB-86F79BDFD7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888" y="1270139"/>
            <a:ext cx="6637879" cy="414191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4144FD4-E7AF-E298-02C1-5A662D8FB173}"/>
              </a:ext>
            </a:extLst>
          </p:cNvPr>
          <p:cNvSpPr txBox="1"/>
          <p:nvPr/>
        </p:nvSpPr>
        <p:spPr>
          <a:xfrm>
            <a:off x="513674" y="1292893"/>
            <a:ext cx="10713855" cy="526297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457200" marR="0" lvl="0" indent="-45720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 setup in the high-energy cave</a:t>
            </a:r>
          </a:p>
          <a:p>
            <a:pPr marL="457200" marR="0" lvl="0" indent="-45720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al"/>
              </a:rPr>
              <a:t>F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ocusing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on:</a:t>
            </a:r>
          </a:p>
          <a:p>
            <a:pPr marL="914400" lvl="1" indent="-457200" defTabSz="609585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GB" sz="2400" dirty="0">
                <a:solidFill>
                  <a:prstClr val="black"/>
                </a:solidFill>
                <a:latin typeface="Arial"/>
              </a:rPr>
              <a:t>N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eutron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skin measurements</a:t>
            </a:r>
          </a:p>
          <a:p>
            <a:pPr marL="914400" lvl="1" indent="-457200" defTabSz="609585"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Fission</a:t>
            </a:r>
          </a:p>
          <a:p>
            <a:pPr lvl="1" defTabSz="609585">
              <a:buClr>
                <a:schemeClr val="tx1"/>
              </a:buClr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457200" marR="0" lvl="0" indent="-45720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Make use of improvements:</a:t>
            </a:r>
          </a:p>
          <a:p>
            <a:pPr marL="914400" lvl="1" indent="-457200" defTabSz="609585">
              <a:buFont typeface="Arial" panose="020B0604020202020204" pitchFamily="34" charset="0"/>
              <a:buChar char="•"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Super-FRS transmission</a:t>
            </a:r>
          </a:p>
          <a:p>
            <a:pPr marL="914400" lvl="1" indent="-457200" defTabSz="609585">
              <a:buFont typeface="Arial" panose="020B0604020202020204" pitchFamily="34" charset="0"/>
              <a:buChar char="•"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Maximum gain for light to </a:t>
            </a:r>
          </a:p>
          <a:p>
            <a:pPr marL="942975" lvl="1" defTabSz="609585"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medium-heavy nuclei</a:t>
            </a:r>
          </a:p>
          <a:p>
            <a:pPr marL="914400" lvl="1" indent="-457200" defTabSz="609585">
              <a:buFont typeface="Arial" panose="020B0604020202020204" pitchFamily="34" charset="0"/>
              <a:buChar char="•"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Cleaner beams</a:t>
            </a:r>
          </a:p>
          <a:p>
            <a:pPr lvl="1" defTabSz="609585">
              <a:defRPr/>
            </a:pPr>
            <a:endParaRPr lang="en-GB" sz="2400" noProof="0" dirty="0">
              <a:solidFill>
                <a:prstClr val="black"/>
              </a:solidFill>
              <a:latin typeface="Arial"/>
            </a:endParaRPr>
          </a:p>
          <a:p>
            <a:pPr marL="342900" indent="-342900" defTabSz="609585">
              <a:buClr>
                <a:srgbClr val="FFC000"/>
              </a:buClr>
              <a:buFont typeface="Wingdings" pitchFamily="2" charset="2"/>
              <a:buChar char="§"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 specific improvements</a:t>
            </a:r>
          </a:p>
          <a:p>
            <a:pPr marL="800100" lvl="1" indent="-342900" defTabSz="609585">
              <a:buFont typeface="Arial" panose="020B0604020202020204" pitchFamily="34" charset="0"/>
              <a:buChar char="•"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longer TOF =&gt; identification to high mass </a:t>
            </a:r>
          </a:p>
          <a:p>
            <a:pPr marL="800100" lvl="1" indent="-342900" defTabSz="609585">
              <a:buFont typeface="Arial" panose="020B0604020202020204" pitchFamily="34" charset="0"/>
              <a:buChar char="•"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better angular resolution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EFF866A4-32D6-6529-2C4A-C360272B7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First NUSTAR </a:t>
            </a:r>
            <a:r>
              <a:rPr lang="de-DE" sz="2400" dirty="0" err="1"/>
              <a:t>experiment</a:t>
            </a:r>
            <a:r>
              <a:rPr lang="de-DE" sz="2400" dirty="0"/>
              <a:t> at FAIR (2028)</a:t>
            </a:r>
          </a:p>
        </p:txBody>
      </p:sp>
      <p:pic>
        <p:nvPicPr>
          <p:cNvPr id="10" name="Grafik 3">
            <a:extLst>
              <a:ext uri="{FF2B5EF4-FFF2-40B4-BE49-F238E27FC236}">
                <a16:creationId xmlns:a16="http://schemas.microsoft.com/office/drawing/2014/main" id="{D4A4CC3A-CAB4-EDC0-109B-BEC04EF3F6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pic>
        <p:nvPicPr>
          <p:cNvPr id="11" name="Grafik 58">
            <a:extLst>
              <a:ext uri="{FF2B5EF4-FFF2-40B4-BE49-F238E27FC236}">
                <a16:creationId xmlns:a16="http://schemas.microsoft.com/office/drawing/2014/main" id="{AB4F0F10-68F3-A40F-1311-0B35779637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870044" y="283744"/>
            <a:ext cx="900000" cy="630000"/>
          </a:xfrm>
          <a:prstGeom prst="rect">
            <a:avLst/>
          </a:prstGeom>
        </p:spPr>
      </p:pic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B2C044D2-97F5-D130-D837-F335D0CD7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39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8885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79210"/>
            <a:ext cx="12192000" cy="543325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5E6504A-7F57-0E9B-1849-E947C3DEF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2014" y="1179210"/>
            <a:ext cx="8416517" cy="543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305FE3-11B2-A443-8AAC-63011BD12D12}"/>
              </a:ext>
            </a:extLst>
          </p:cNvPr>
          <p:cNvSpPr txBox="1"/>
          <p:nvPr/>
        </p:nvSpPr>
        <p:spPr>
          <a:xfrm>
            <a:off x="252038" y="1420166"/>
            <a:ext cx="5539163" cy="378565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609585">
              <a:defRPr/>
            </a:pPr>
            <a:r>
              <a:rPr lang="en-GB" sz="2400" dirty="0">
                <a:solidFill>
                  <a:srgbClr val="FFFF00"/>
                </a:solidFill>
              </a:rPr>
              <a:t>Reactions in stellar environments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Equation of State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Limits of existence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Lifetimes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Masses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P</a:t>
            </a:r>
            <a:r>
              <a:rPr kumimoji="0" lang="en-GB" sz="2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xn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values		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Fission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			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rgbClr val="FFFF00"/>
                </a:solidFill>
                <a:latin typeface="Arial"/>
              </a:rPr>
              <a:t>…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with theory support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noProof="0" dirty="0">
                <a:solidFill>
                  <a:srgbClr val="FFFF00"/>
                </a:solidFill>
                <a:latin typeface="Arial"/>
              </a:rPr>
              <a:t>    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for impact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7953976" y="5130800"/>
            <a:ext cx="4186569" cy="1278037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Overarching physics case: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the creation of the (heavy)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chemical elements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1388450" y="256276"/>
            <a:ext cx="7259969" cy="6915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410716" rtl="0" eaLnBrk="1" latinLnBrk="0" hangingPunct="1">
              <a:spcBef>
                <a:spcPct val="0"/>
              </a:spcBef>
              <a:buNone/>
              <a:defRPr sz="2156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de-DE" sz="2400" dirty="0"/>
              <a:t>… </a:t>
            </a:r>
            <a:r>
              <a:rPr lang="de-DE" sz="2400" dirty="0" err="1"/>
              <a:t>requiring</a:t>
            </a:r>
            <a:r>
              <a:rPr lang="de-DE" sz="2400" dirty="0"/>
              <a:t> </a:t>
            </a:r>
            <a:r>
              <a:rPr lang="de-DE" sz="2400" dirty="0" err="1"/>
              <a:t>information</a:t>
            </a:r>
            <a:r>
              <a:rPr lang="de-DE" sz="2400" dirty="0"/>
              <a:t> 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3" name="Foliennummernplatzhalter 3">
            <a:extLst>
              <a:ext uri="{FF2B5EF4-FFF2-40B4-BE49-F238E27FC236}">
                <a16:creationId xmlns:a16="http://schemas.microsoft.com/office/drawing/2014/main" id="{76EF657C-2D54-225C-0B0E-3847432855F5}"/>
              </a:ext>
            </a:extLst>
          </p:cNvPr>
          <p:cNvSpPr txBox="1">
            <a:spLocks/>
          </p:cNvSpPr>
          <p:nvPr/>
        </p:nvSpPr>
        <p:spPr>
          <a:xfrm>
            <a:off x="11463338" y="6607175"/>
            <a:ext cx="728662" cy="250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899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318BF4F-15D2-4EE0-A03D-F50D946F862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38583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570294" y="1281674"/>
            <a:ext cx="11436427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 pitchFamily="34" charset="0"/>
                <a:cs typeface="Calibri" panose="020F0502020204030204" pitchFamily="34" charset="0"/>
              </a:rPr>
              <a:t>Most precise constraints on the neutron pressure around saturation density from measurements of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Calibri" panose="020F0502020204030204" pitchFamily="34" charset="0"/>
                <a:cs typeface="Calibri" panose="020F0502020204030204" pitchFamily="34" charset="0"/>
              </a:rPr>
              <a:t>neutron skins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ea typeface="Calibri" panose="020F0502020204030204" pitchFamily="34" charset="0"/>
                <a:cs typeface="Calibri" panose="020F0502020204030204" pitchFamily="34" charset="0"/>
              </a:rPr>
              <a:t>dipole polarizabilities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1163959" y="2188728"/>
            <a:ext cx="8297541" cy="4458071"/>
            <a:chOff x="7104112" y="924421"/>
            <a:chExt cx="3612851" cy="1959275"/>
          </a:xfrm>
        </p:grpSpPr>
        <p:grpSp>
          <p:nvGrpSpPr>
            <p:cNvPr id="19" name="Gruppieren 18"/>
            <p:cNvGrpSpPr/>
            <p:nvPr/>
          </p:nvGrpSpPr>
          <p:grpSpPr>
            <a:xfrm>
              <a:off x="7104112" y="924421"/>
              <a:ext cx="2880320" cy="1959275"/>
              <a:chOff x="539552" y="1412776"/>
              <a:chExt cx="5028976" cy="3529351"/>
            </a:xfrm>
          </p:grpSpPr>
          <p:pic>
            <p:nvPicPr>
              <p:cNvPr id="20" name="Grafik 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39553" y="1412776"/>
                <a:ext cx="5015476" cy="3252551"/>
              </a:xfrm>
              <a:prstGeom prst="rect">
                <a:avLst/>
              </a:prstGeom>
            </p:spPr>
          </p:pic>
          <p:pic>
            <p:nvPicPr>
              <p:cNvPr id="21" name="Grafik 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9552" y="4665327"/>
                <a:ext cx="5028976" cy="276800"/>
              </a:xfrm>
              <a:prstGeom prst="rect">
                <a:avLst/>
              </a:prstGeom>
            </p:spPr>
          </p:pic>
        </p:grpSp>
        <p:sp>
          <p:nvSpPr>
            <p:cNvPr id="8" name="Textfeld 7"/>
            <p:cNvSpPr txBox="1"/>
            <p:nvPr/>
          </p:nvSpPr>
          <p:spPr>
            <a:xfrm>
              <a:off x="9420030" y="1283371"/>
              <a:ext cx="1296933" cy="106223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Elastic scattering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Neutron removal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Isotope shift  </a:t>
              </a:r>
            </a:p>
          </p:txBody>
        </p:sp>
        <p:cxnSp>
          <p:nvCxnSpPr>
            <p:cNvPr id="10" name="Gerade Verbindung mit Pfeil 9"/>
            <p:cNvCxnSpPr/>
            <p:nvPr/>
          </p:nvCxnSpPr>
          <p:spPr bwMode="auto">
            <a:xfrm flipH="1">
              <a:off x="8965510" y="1442393"/>
              <a:ext cx="403072" cy="0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Gerade Verbindung mit Pfeil 11"/>
            <p:cNvCxnSpPr/>
            <p:nvPr/>
          </p:nvCxnSpPr>
          <p:spPr bwMode="auto">
            <a:xfrm flipH="1">
              <a:off x="8965510" y="1827226"/>
              <a:ext cx="454520" cy="76832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chemeClr val="accent2"/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Gerade Verbindung mit Pfeil 13"/>
            <p:cNvCxnSpPr/>
            <p:nvPr/>
          </p:nvCxnSpPr>
          <p:spPr bwMode="auto">
            <a:xfrm flipH="1">
              <a:off x="9042404" y="2178635"/>
              <a:ext cx="377626" cy="0"/>
            </a:xfrm>
            <a:prstGeom prst="straightConnector1">
              <a:avLst/>
            </a:prstGeom>
            <a:solidFill>
              <a:schemeClr val="accent1"/>
            </a:solidFill>
            <a:ln w="12700" cap="sq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7141B6C-8DF2-8C42-FEAC-69DFB4B7112C}"/>
              </a:ext>
            </a:extLst>
          </p:cNvPr>
          <p:cNvSpPr txBox="1"/>
          <p:nvPr/>
        </p:nvSpPr>
        <p:spPr>
          <a:xfrm>
            <a:off x="8102291" y="2787770"/>
            <a:ext cx="3934090" cy="156966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Relatively low 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238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 intensity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needed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black"/>
                </a:solidFill>
                <a:latin typeface="Arial"/>
              </a:rPr>
              <a:t>-&gt; sufficient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~ 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132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4FA901-42E5-2674-D3E1-F74F36A1E2C0}"/>
              </a:ext>
            </a:extLst>
          </p:cNvPr>
          <p:cNvSpPr txBox="1"/>
          <p:nvPr/>
        </p:nvSpPr>
        <p:spPr>
          <a:xfrm>
            <a:off x="8961595" y="4822290"/>
            <a:ext cx="2526654" cy="120032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Important for the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Understanding of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neutron stars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74A743A4-A5D4-48BF-2791-15E62F02B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Neutron </a:t>
            </a:r>
            <a:r>
              <a:rPr lang="de-DE" sz="2400" dirty="0" err="1"/>
              <a:t>skin</a:t>
            </a:r>
            <a:r>
              <a:rPr lang="de-DE" sz="2400" dirty="0"/>
              <a:t> and </a:t>
            </a:r>
            <a:r>
              <a:rPr lang="de-DE" sz="2400" dirty="0" err="1"/>
              <a:t>dipole</a:t>
            </a:r>
            <a:r>
              <a:rPr lang="de-DE" sz="2400" dirty="0"/>
              <a:t> </a:t>
            </a:r>
            <a:r>
              <a:rPr lang="de-DE" sz="2400" dirty="0" err="1"/>
              <a:t>polarizability</a:t>
            </a:r>
            <a:endParaRPr lang="de-DE" sz="2400" dirty="0"/>
          </a:p>
        </p:txBody>
      </p:sp>
      <p:pic>
        <p:nvPicPr>
          <p:cNvPr id="17" name="Grafik 3">
            <a:extLst>
              <a:ext uri="{FF2B5EF4-FFF2-40B4-BE49-F238E27FC236}">
                <a16:creationId xmlns:a16="http://schemas.microsoft.com/office/drawing/2014/main" id="{58315D4D-0159-9A96-AEB7-068563EE74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pic>
        <p:nvPicPr>
          <p:cNvPr id="18" name="Grafik 58">
            <a:extLst>
              <a:ext uri="{FF2B5EF4-FFF2-40B4-BE49-F238E27FC236}">
                <a16:creationId xmlns:a16="http://schemas.microsoft.com/office/drawing/2014/main" id="{AC930288-CFBA-F9B5-1246-839756512F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870044" y="283744"/>
            <a:ext cx="900000" cy="630000"/>
          </a:xfrm>
          <a:prstGeom prst="rect">
            <a:avLst/>
          </a:prstGeom>
        </p:spPr>
      </p:pic>
      <p:sp>
        <p:nvSpPr>
          <p:cNvPr id="22" name="Slide Number Placeholder 6">
            <a:extLst>
              <a:ext uri="{FF2B5EF4-FFF2-40B4-BE49-F238E27FC236}">
                <a16:creationId xmlns:a16="http://schemas.microsoft.com/office/drawing/2014/main" id="{6A7B73DD-78C8-DF70-7F1D-9C85FB554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40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4878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8274" y="1198497"/>
            <a:ext cx="8423091" cy="467476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4A9DBF1-3DD2-39F6-B629-D544DCD9204A}"/>
              </a:ext>
            </a:extLst>
          </p:cNvPr>
          <p:cNvSpPr txBox="1"/>
          <p:nvPr/>
        </p:nvSpPr>
        <p:spPr>
          <a:xfrm>
            <a:off x="96254" y="5876058"/>
            <a:ext cx="116460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measured Z (red) and A (green) fission yields in actinides and pre- actinides together with the neutron-rich (dark blue circles and dots) and other nuclei (light blue circles) that can be investigated at FAIR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B96288-A112-DBDA-B9CB-A69D1C5056A8}"/>
              </a:ext>
            </a:extLst>
          </p:cNvPr>
          <p:cNvSpPr txBox="1"/>
          <p:nvPr/>
        </p:nvSpPr>
        <p:spPr>
          <a:xfrm>
            <a:off x="8202942" y="5053208"/>
            <a:ext cx="3655168" cy="4616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Important for r process 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C228CBF2-8E08-F98F-B4A8-A184C6D76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Fission</a:t>
            </a:r>
          </a:p>
        </p:txBody>
      </p:sp>
      <p:pic>
        <p:nvPicPr>
          <p:cNvPr id="9" name="Grafik 3">
            <a:extLst>
              <a:ext uri="{FF2B5EF4-FFF2-40B4-BE49-F238E27FC236}">
                <a16:creationId xmlns:a16="http://schemas.microsoft.com/office/drawing/2014/main" id="{6DD31895-FCCA-3B3E-A24F-448F3BE577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pic>
        <p:nvPicPr>
          <p:cNvPr id="10" name="Grafik 58">
            <a:extLst>
              <a:ext uri="{FF2B5EF4-FFF2-40B4-BE49-F238E27FC236}">
                <a16:creationId xmlns:a16="http://schemas.microsoft.com/office/drawing/2014/main" id="{26B59CEC-C2E5-8E27-64D4-84703E60A2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870044" y="283744"/>
            <a:ext cx="900000" cy="630000"/>
          </a:xfrm>
          <a:prstGeom prst="rect">
            <a:avLst/>
          </a:prstGeom>
        </p:spPr>
      </p:pic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C06747DC-0AB4-AE10-4082-6FB7CBA04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41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342553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54809118" name="Grafik 1954809117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144411" y="1254161"/>
            <a:ext cx="4660099" cy="5197543"/>
          </a:xfrm>
          <a:prstGeom prst="rect">
            <a:avLst/>
          </a:prstGeom>
        </p:spPr>
      </p:pic>
      <p:grpSp>
        <p:nvGrpSpPr>
          <p:cNvPr id="1052577294" name="Gruppieren 1052577293"/>
          <p:cNvGrpSpPr/>
          <p:nvPr/>
        </p:nvGrpSpPr>
        <p:grpSpPr bwMode="auto">
          <a:xfrm>
            <a:off x="963435" y="4420009"/>
            <a:ext cx="5846764" cy="2201605"/>
            <a:chOff x="0" y="0"/>
            <a:chExt cx="4385073" cy="1651204"/>
          </a:xfrm>
        </p:grpSpPr>
        <p:grpSp>
          <p:nvGrpSpPr>
            <p:cNvPr id="1345218682" name="Gruppieren 1345218681"/>
            <p:cNvGrpSpPr/>
            <p:nvPr/>
          </p:nvGrpSpPr>
          <p:grpSpPr bwMode="auto">
            <a:xfrm>
              <a:off x="0" y="0"/>
              <a:ext cx="4385073" cy="1651204"/>
              <a:chOff x="0" y="0"/>
              <a:chExt cx="4385073" cy="1651204"/>
            </a:xfrm>
          </p:grpSpPr>
          <p:sp>
            <p:nvSpPr>
              <p:cNvPr id="281496404" name="Textfeld 281496403"/>
              <p:cNvSpPr txBox="1"/>
              <p:nvPr/>
            </p:nvSpPr>
            <p:spPr bwMode="auto">
              <a:xfrm>
                <a:off x="502140" y="851081"/>
                <a:ext cx="1696894" cy="800123"/>
              </a:xfrm>
              <a:prstGeom prst="rect">
                <a:avLst/>
              </a:prstGeom>
              <a:noFill/>
            </p:spPr>
            <p:txBody>
              <a:bodyPr vertOverflow="overflow" horzOverflow="overflow" vert="horz" wrap="square" lIns="121920" tIns="60960" rIns="121920" bIns="60960" numCol="1" spcCol="0" rtlCol="0" fromWordArt="0" anchor="t" anchorCtr="0" forceAA="0" compatLnSpc="0">
                <a:spAutoFit/>
              </a:bodyPr>
              <a:lstStyle/>
              <a:p>
                <a:pPr>
                  <a:defRPr/>
                </a:pPr>
                <a:r>
                  <a:rPr sz="2133" b="1"/>
                  <a:t>FHF1 area inside </a:t>
                </a:r>
              </a:p>
              <a:p>
                <a:pPr>
                  <a:defRPr/>
                </a:pPr>
                <a:r>
                  <a:rPr sz="2133" b="1"/>
                  <a:t>S-FRS tunnel</a:t>
                </a:r>
              </a:p>
            </p:txBody>
          </p:sp>
          <p:grpSp>
            <p:nvGrpSpPr>
              <p:cNvPr id="1985321574" name="Gruppieren 1985321573"/>
              <p:cNvGrpSpPr/>
              <p:nvPr/>
            </p:nvGrpSpPr>
            <p:grpSpPr bwMode="auto">
              <a:xfrm>
                <a:off x="0" y="0"/>
                <a:ext cx="4385073" cy="1622115"/>
                <a:chOff x="0" y="0"/>
                <a:chExt cx="4385073" cy="1622115"/>
              </a:xfrm>
            </p:grpSpPr>
            <p:grpSp>
              <p:nvGrpSpPr>
                <p:cNvPr id="741733118" name="Gruppieren 741733117"/>
                <p:cNvGrpSpPr/>
                <p:nvPr/>
              </p:nvGrpSpPr>
              <p:grpSpPr bwMode="auto">
                <a:xfrm>
                  <a:off x="0" y="0"/>
                  <a:ext cx="4385073" cy="1622115"/>
                  <a:chOff x="0" y="0"/>
                  <a:chExt cx="4385073" cy="1622115"/>
                </a:xfrm>
              </p:grpSpPr>
              <p:pic>
                <p:nvPicPr>
                  <p:cNvPr id="2055933840" name="Google Shape;126;p27"/>
                  <p:cNvPicPr/>
                  <p:nvPr/>
                </p:nvPicPr>
                <p:blipFill>
                  <a:blip r:embed="rId3">
                    <a:alphaModFix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 bwMode="auto">
                  <a:xfrm>
                    <a:off x="0" y="29385"/>
                    <a:ext cx="4365439" cy="158727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grpSp>
                <p:nvGrpSpPr>
                  <p:cNvPr id="357196460" name="Google Shape;136;p27"/>
                  <p:cNvGrpSpPr/>
                  <p:nvPr/>
                </p:nvGrpSpPr>
                <p:grpSpPr bwMode="auto">
                  <a:xfrm>
                    <a:off x="1545795" y="0"/>
                    <a:ext cx="2839277" cy="1622115"/>
                    <a:chOff x="0" y="0"/>
                    <a:chExt cx="2839277" cy="1622115"/>
                  </a:xfrm>
                </p:grpSpPr>
                <p:sp>
                  <p:nvSpPr>
                    <p:cNvPr id="1716065127" name="Google Shape;140;p27"/>
                    <p:cNvSpPr/>
                    <p:nvPr/>
                  </p:nvSpPr>
                  <p:spPr bwMode="auto">
                    <a:xfrm>
                      <a:off x="449167" y="1396825"/>
                      <a:ext cx="774559" cy="225289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896" tIns="121896" rIns="121896" bIns="121896" anchor="ctr" anchorCtr="0">
                      <a:noAutofit/>
                    </a:bodyPr>
                    <a:lstStyle/>
                    <a:p>
                      <a:pPr>
                        <a:defRPr/>
                      </a:pPr>
                      <a:endParaRPr sz="2400"/>
                    </a:p>
                  </p:txBody>
                </p:sp>
                <p:sp>
                  <p:nvSpPr>
                    <p:cNvPr id="246664779" name="Google Shape;137;p27"/>
                    <p:cNvSpPr/>
                    <p:nvPr/>
                  </p:nvSpPr>
                  <p:spPr bwMode="auto">
                    <a:xfrm>
                      <a:off x="0" y="138607"/>
                      <a:ext cx="774560" cy="211241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896" tIns="121896" rIns="121896" bIns="121896" anchor="ctr" anchorCtr="0">
                      <a:noAutofit/>
                    </a:bodyPr>
                    <a:lstStyle/>
                    <a:p>
                      <a:pPr>
                        <a:defRPr/>
                      </a:pPr>
                      <a:endParaRPr sz="2400"/>
                    </a:p>
                  </p:txBody>
                </p:sp>
                <p:sp>
                  <p:nvSpPr>
                    <p:cNvPr id="554964527" name="Google Shape;138;p27"/>
                    <p:cNvSpPr/>
                    <p:nvPr/>
                  </p:nvSpPr>
                  <p:spPr bwMode="auto">
                    <a:xfrm>
                      <a:off x="1582943" y="0"/>
                      <a:ext cx="563315" cy="14082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896" tIns="121896" rIns="121896" bIns="121896" anchor="ctr" anchorCtr="0">
                      <a:noAutofit/>
                    </a:bodyPr>
                    <a:lstStyle/>
                    <a:p>
                      <a:pPr>
                        <a:defRPr/>
                      </a:pPr>
                      <a:endParaRPr sz="2400"/>
                    </a:p>
                  </p:txBody>
                </p:sp>
                <p:sp>
                  <p:nvSpPr>
                    <p:cNvPr id="391268422" name="Google Shape;139;p27"/>
                    <p:cNvSpPr/>
                    <p:nvPr/>
                  </p:nvSpPr>
                  <p:spPr bwMode="auto">
                    <a:xfrm>
                      <a:off x="2546222" y="586729"/>
                      <a:ext cx="293055" cy="31374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</p:spPr>
                  <p:txBody>
                    <a:bodyPr spcFirstLastPara="1" wrap="square" lIns="121896" tIns="121896" rIns="121896" bIns="121896" anchor="ctr" anchorCtr="0">
                      <a:noAutofit/>
                    </a:bodyPr>
                    <a:lstStyle/>
                    <a:p>
                      <a:pPr>
                        <a:defRPr/>
                      </a:pPr>
                      <a:endParaRPr sz="2400"/>
                    </a:p>
                  </p:txBody>
                </p:sp>
                <p:grpSp>
                  <p:nvGrpSpPr>
                    <p:cNvPr id="1002204215" name="Google Shape;144;p27"/>
                    <p:cNvGrpSpPr/>
                    <p:nvPr/>
                  </p:nvGrpSpPr>
                  <p:grpSpPr bwMode="auto">
                    <a:xfrm>
                      <a:off x="1299686" y="190170"/>
                      <a:ext cx="1408223" cy="1388356"/>
                      <a:chOff x="0" y="0"/>
                      <a:chExt cx="1408223" cy="1388356"/>
                    </a:xfrm>
                  </p:grpSpPr>
                  <p:sp>
                    <p:nvSpPr>
                      <p:cNvPr id="1976054393" name="Google Shape;145;p27"/>
                      <p:cNvSpPr/>
                      <p:nvPr/>
                    </p:nvSpPr>
                    <p:spPr bwMode="auto">
                      <a:xfrm rot="-2124388">
                        <a:off x="493389" y="0"/>
                        <a:ext cx="650640" cy="220111"/>
                      </a:xfrm>
                      <a:prstGeom prst="rect">
                        <a:avLst/>
                      </a:prstGeom>
                      <a:solidFill>
                        <a:srgbClr val="B2B2B2">
                          <a:alpha val="64705"/>
                        </a:srgbClr>
                      </a:solidFill>
                      <a:ln>
                        <a:noFill/>
                      </a:ln>
                    </p:spPr>
                    <p:txBody>
                      <a:bodyPr spcFirstLastPara="1" wrap="square" lIns="121896" tIns="121896" rIns="121896" bIns="121896" anchor="ctr" anchorCtr="0">
                        <a:noAutofit/>
                      </a:bodyPr>
                      <a:lstStyle/>
                      <a:p>
                        <a:pPr>
                          <a:defRPr/>
                        </a:pPr>
                        <a:endParaRPr sz="2400"/>
                      </a:p>
                    </p:txBody>
                  </p:sp>
                  <p:sp>
                    <p:nvSpPr>
                      <p:cNvPr id="1612066073" name="Google Shape;146;p27"/>
                      <p:cNvSpPr/>
                      <p:nvPr/>
                    </p:nvSpPr>
                    <p:spPr bwMode="auto">
                      <a:xfrm rot="-2124388">
                        <a:off x="538578" y="180468"/>
                        <a:ext cx="869646" cy="282211"/>
                      </a:xfrm>
                      <a:prstGeom prst="rect">
                        <a:avLst/>
                      </a:prstGeom>
                      <a:solidFill>
                        <a:srgbClr val="B2B2B2">
                          <a:alpha val="64705"/>
                        </a:srgbClr>
                      </a:solidFill>
                      <a:ln>
                        <a:noFill/>
                      </a:ln>
                    </p:spPr>
                    <p:txBody>
                      <a:bodyPr spcFirstLastPara="1" wrap="square" lIns="121896" tIns="121896" rIns="121896" bIns="121896" anchor="ctr" anchorCtr="0">
                        <a:noAutofit/>
                      </a:bodyPr>
                      <a:lstStyle/>
                      <a:p>
                        <a:pPr>
                          <a:defRPr/>
                        </a:pPr>
                        <a:endParaRPr sz="2400"/>
                      </a:p>
                    </p:txBody>
                  </p:sp>
                  <p:sp>
                    <p:nvSpPr>
                      <p:cNvPr id="590972238" name="Google Shape;147;p27"/>
                      <p:cNvSpPr/>
                      <p:nvPr/>
                    </p:nvSpPr>
                    <p:spPr bwMode="auto">
                      <a:xfrm rot="1095988">
                        <a:off x="0" y="1203808"/>
                        <a:ext cx="541061" cy="184548"/>
                      </a:xfrm>
                      <a:prstGeom prst="rect">
                        <a:avLst/>
                      </a:prstGeom>
                      <a:solidFill>
                        <a:srgbClr val="B2B2B2">
                          <a:alpha val="64705"/>
                        </a:srgbClr>
                      </a:solidFill>
                      <a:ln>
                        <a:noFill/>
                      </a:ln>
                    </p:spPr>
                    <p:txBody>
                      <a:bodyPr spcFirstLastPara="1" wrap="square" lIns="121896" tIns="121896" rIns="121896" bIns="121896" anchor="ctr" anchorCtr="0">
                        <a:noAutofit/>
                      </a:bodyPr>
                      <a:lstStyle/>
                      <a:p>
                        <a:pPr>
                          <a:defRPr/>
                        </a:pPr>
                        <a:endParaRPr sz="2400"/>
                      </a:p>
                    </p:txBody>
                  </p:sp>
                </p:grpSp>
              </p:grpSp>
            </p:grpSp>
            <p:sp>
              <p:nvSpPr>
                <p:cNvPr id="1393629572" name="Textfeld 1393629571"/>
                <p:cNvSpPr txBox="1"/>
                <p:nvPr/>
              </p:nvSpPr>
              <p:spPr bwMode="auto">
                <a:xfrm>
                  <a:off x="3485247" y="1185395"/>
                  <a:ext cx="456178" cy="239729"/>
                </a:xfrm>
                <a:prstGeom prst="rect">
                  <a:avLst/>
                </a:prstGeom>
                <a:solidFill>
                  <a:srgbClr val="9C9C9C"/>
                </a:solidFill>
                <a:ln w="6349">
                  <a:solidFill>
                    <a:schemeClr val="accent1">
                      <a:lumMod val="50196"/>
                    </a:schemeClr>
                  </a:solidFill>
                  <a:prstDash val="solid"/>
                </a:ln>
              </p:spPr>
              <p:txBody>
                <a:bodyPr vertOverflow="overflow" horzOverflow="overflow" vert="horz" wrap="square" lIns="121920" tIns="60960" rIns="121920" bIns="60960" numCol="1" spcCol="0" rtlCol="0" fromWordArt="0" anchor="t" anchorCtr="0" forceAA="0" compatLnSpc="0">
                  <a:spAutoFit/>
                </a:bodyPr>
                <a:lstStyle/>
                <a:p>
                  <a:pPr>
                    <a:defRPr/>
                  </a:pPr>
                  <a:r>
                    <a:rPr sz="1333" b="1" dirty="0"/>
                    <a:t>HEC</a:t>
                  </a:r>
                  <a:endParaRPr sz="1333" dirty="0"/>
                </a:p>
              </p:txBody>
            </p:sp>
          </p:grpSp>
        </p:grpSp>
        <p:sp>
          <p:nvSpPr>
            <p:cNvPr id="548284198" name="Google Shape;143;p27"/>
            <p:cNvSpPr/>
            <p:nvPr/>
          </p:nvSpPr>
          <p:spPr bwMode="auto">
            <a:xfrm>
              <a:off x="2903231" y="964041"/>
              <a:ext cx="211241" cy="211241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0797" y="0"/>
                  </a:moveTo>
                  <a:lnTo>
                    <a:pt x="8278" y="8256"/>
                  </a:lnTo>
                  <a:lnTo>
                    <a:pt x="0" y="8256"/>
                  </a:lnTo>
                  <a:lnTo>
                    <a:pt x="6722" y="13405"/>
                  </a:lnTo>
                  <a:lnTo>
                    <a:pt x="4198" y="21600"/>
                  </a:lnTo>
                  <a:lnTo>
                    <a:pt x="10797" y="16580"/>
                  </a:lnTo>
                  <a:lnTo>
                    <a:pt x="17401" y="21600"/>
                  </a:lnTo>
                  <a:lnTo>
                    <a:pt x="14878" y="13405"/>
                  </a:lnTo>
                  <a:lnTo>
                    <a:pt x="21600" y="8256"/>
                  </a:lnTo>
                  <a:lnTo>
                    <a:pt x="13321" y="8256"/>
                  </a:lnTo>
                  <a:lnTo>
                    <a:pt x="10797" y="0"/>
                  </a:lnTo>
                  <a:close/>
                </a:path>
              </a:pathLst>
            </a:custGeom>
            <a:solidFill>
              <a:srgbClr val="7AC2F8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DE"/>
            </a:p>
          </p:txBody>
        </p:sp>
        <p:sp>
          <p:nvSpPr>
            <p:cNvPr id="702087833" name="Textfeld 702087832"/>
            <p:cNvSpPr txBox="1"/>
            <p:nvPr/>
          </p:nvSpPr>
          <p:spPr bwMode="auto">
            <a:xfrm>
              <a:off x="1940007" y="293939"/>
              <a:ext cx="691172" cy="254589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121920" tIns="60960" rIns="121920" bIns="60960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sz="1467" b="1"/>
                <a:t>FHF1</a:t>
              </a:r>
              <a:endParaRPr sz="1467"/>
            </a:p>
          </p:txBody>
        </p:sp>
        <p:cxnSp>
          <p:nvCxnSpPr>
            <p:cNvPr id="1216586055" name="Google Shape;158;p27"/>
            <p:cNvCxnSpPr>
              <a:cxnSpLocks/>
            </p:cNvCxnSpPr>
            <p:nvPr/>
          </p:nvCxnSpPr>
          <p:spPr bwMode="auto">
            <a:xfrm rot="16199932" flipH="1">
              <a:off x="2402557" y="464878"/>
              <a:ext cx="581576" cy="683531"/>
            </a:xfrm>
            <a:prstGeom prst="straightConnector1">
              <a:avLst/>
            </a:prstGeom>
            <a:noFill/>
            <a:ln w="18350" cap="flat" cmpd="sng">
              <a:solidFill>
                <a:srgbClr val="0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pic>
        <p:nvPicPr>
          <p:cNvPr id="2059645729" name="Grafik 205964572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833852" y="1254160"/>
            <a:ext cx="4434589" cy="3337051"/>
          </a:xfrm>
          <a:prstGeom prst="rect">
            <a:avLst/>
          </a:prstGeom>
        </p:spPr>
      </p:pic>
      <p:sp>
        <p:nvSpPr>
          <p:cNvPr id="1172142140" name="Textfeld 1172142139"/>
          <p:cNvSpPr txBox="1"/>
          <p:nvPr/>
        </p:nvSpPr>
        <p:spPr bwMode="auto">
          <a:xfrm>
            <a:off x="921683" y="4130788"/>
            <a:ext cx="1563890" cy="476990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2400" dirty="0">
                <a:solidFill>
                  <a:schemeClr val="bg1"/>
                </a:solidFill>
              </a:rPr>
              <a:t>July 2024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1160E736-AC16-ADEE-58FC-C27634D18FD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en-US" sz="2400" dirty="0"/>
              <a:t>Early Science setups in the Super-FRS tunnel</a:t>
            </a:r>
            <a:endParaRPr lang="en-DE" sz="2000" dirty="0"/>
          </a:p>
        </p:txBody>
      </p:sp>
      <p:pic>
        <p:nvPicPr>
          <p:cNvPr id="5" name="Grafik 3">
            <a:extLst>
              <a:ext uri="{FF2B5EF4-FFF2-40B4-BE49-F238E27FC236}">
                <a16:creationId xmlns:a16="http://schemas.microsoft.com/office/drawing/2014/main" id="{91FD51C8-9B99-9001-44EE-CE6B6D5502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183B38EB-3E1B-C239-4BB7-2716E04D0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42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2631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358897952" name="Gruppieren 1358897951"/>
          <p:cNvGrpSpPr/>
          <p:nvPr/>
        </p:nvGrpSpPr>
        <p:grpSpPr bwMode="auto">
          <a:xfrm>
            <a:off x="7176900" y="4430356"/>
            <a:ext cx="4997800" cy="2023733"/>
            <a:chOff x="0" y="0"/>
            <a:chExt cx="3748350" cy="1517800"/>
          </a:xfrm>
        </p:grpSpPr>
        <p:grpSp>
          <p:nvGrpSpPr>
            <p:cNvPr id="1303140438" name="Gruppieren 1303140437"/>
            <p:cNvGrpSpPr/>
            <p:nvPr/>
          </p:nvGrpSpPr>
          <p:grpSpPr bwMode="auto">
            <a:xfrm>
              <a:off x="0" y="0"/>
              <a:ext cx="3748350" cy="1517800"/>
              <a:chOff x="0" y="0"/>
              <a:chExt cx="3748350" cy="1517800"/>
            </a:xfrm>
          </p:grpSpPr>
          <p:pic>
            <p:nvPicPr>
              <p:cNvPr id="642730592" name="Google Shape;126;p27"/>
              <p:cNvPicPr/>
              <p:nvPr/>
            </p:nvPicPr>
            <p:blipFill>
              <a:blip r:embed="rId2"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0" y="17230"/>
                <a:ext cx="3720006" cy="1499860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523051237" name="Google Shape;127;p27"/>
              <p:cNvCxnSpPr>
                <a:cxnSpLocks/>
              </p:cNvCxnSpPr>
              <p:nvPr/>
            </p:nvCxnSpPr>
            <p:spPr bwMode="auto">
              <a:xfrm flipH="1">
                <a:off x="476247" y="488048"/>
                <a:ext cx="69923" cy="55513"/>
              </a:xfrm>
              <a:prstGeom prst="straightConnector1">
                <a:avLst/>
              </a:prstGeom>
              <a:noFill/>
              <a:ln w="54700" cap="flat" cmpd="sng">
                <a:solidFill>
                  <a:srgbClr val="72BF44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grpSp>
            <p:nvGrpSpPr>
              <p:cNvPr id="1995294467" name="Google Shape;128;p27"/>
              <p:cNvGrpSpPr/>
              <p:nvPr/>
            </p:nvGrpSpPr>
            <p:grpSpPr bwMode="auto">
              <a:xfrm>
                <a:off x="201740" y="403476"/>
                <a:ext cx="2418939" cy="520968"/>
                <a:chOff x="0" y="0"/>
                <a:chExt cx="2418939" cy="520968"/>
              </a:xfrm>
            </p:grpSpPr>
            <p:cxnSp>
              <p:nvCxnSpPr>
                <p:cNvPr id="1970220743" name="Google Shape;129;p27"/>
                <p:cNvCxnSpPr>
                  <a:cxnSpLocks/>
                </p:cNvCxnSpPr>
                <p:nvPr/>
              </p:nvCxnSpPr>
              <p:spPr bwMode="auto">
                <a:xfrm rot="10799852" flipH="1">
                  <a:off x="0" y="89529"/>
                  <a:ext cx="328838" cy="306158"/>
                </a:xfrm>
                <a:prstGeom prst="straightConnector1">
                  <a:avLst/>
                </a:prstGeom>
                <a:noFill/>
                <a:ln w="54700" cap="flat" cmpd="sng">
                  <a:solidFill>
                    <a:srgbClr val="94FA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97116054" name="Google Shape;130;p27"/>
                <p:cNvCxnSpPr>
                  <a:cxnSpLocks/>
                </p:cNvCxnSpPr>
                <p:nvPr/>
              </p:nvCxnSpPr>
              <p:spPr bwMode="auto">
                <a:xfrm rot="10799852" flipH="1">
                  <a:off x="328838" y="2830"/>
                  <a:ext cx="546647" cy="86695"/>
                </a:xfrm>
                <a:prstGeom prst="straightConnector1">
                  <a:avLst/>
                </a:prstGeom>
                <a:noFill/>
                <a:ln w="54700" cap="flat" cmpd="sng">
                  <a:solidFill>
                    <a:srgbClr val="94FA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045279488" name="Google Shape;131;p27"/>
                <p:cNvCxnSpPr>
                  <a:cxnSpLocks/>
                </p:cNvCxnSpPr>
                <p:nvPr/>
              </p:nvCxnSpPr>
              <p:spPr bwMode="auto">
                <a:xfrm rot="10799852">
                  <a:off x="875485" y="0"/>
                  <a:ext cx="335925" cy="95907"/>
                </a:xfrm>
                <a:prstGeom prst="straightConnector1">
                  <a:avLst/>
                </a:prstGeom>
                <a:noFill/>
                <a:ln w="54700" cap="flat" cmpd="sng">
                  <a:solidFill>
                    <a:srgbClr val="94FA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904155504" name="Google Shape;132;p27"/>
                <p:cNvCxnSpPr>
                  <a:cxnSpLocks/>
                </p:cNvCxnSpPr>
                <p:nvPr/>
              </p:nvCxnSpPr>
              <p:spPr bwMode="auto">
                <a:xfrm>
                  <a:off x="1209997" y="90946"/>
                  <a:ext cx="269779" cy="289387"/>
                </a:xfrm>
                <a:prstGeom prst="straightConnector1">
                  <a:avLst/>
                </a:prstGeom>
                <a:noFill/>
                <a:ln w="54700" cap="flat" cmpd="sng">
                  <a:solidFill>
                    <a:srgbClr val="94FA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23763850" name="Google Shape;133;p27"/>
                <p:cNvCxnSpPr>
                  <a:cxnSpLocks/>
                </p:cNvCxnSpPr>
                <p:nvPr/>
              </p:nvCxnSpPr>
              <p:spPr bwMode="auto">
                <a:xfrm rot="10799852">
                  <a:off x="1476236" y="372780"/>
                  <a:ext cx="365691" cy="111973"/>
                </a:xfrm>
                <a:prstGeom prst="straightConnector1">
                  <a:avLst/>
                </a:prstGeom>
                <a:noFill/>
                <a:ln w="54700" cap="flat" cmpd="sng">
                  <a:solidFill>
                    <a:srgbClr val="94FA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673224476" name="Google Shape;134;p27"/>
                <p:cNvCxnSpPr>
                  <a:cxnSpLocks/>
                </p:cNvCxnSpPr>
                <p:nvPr/>
              </p:nvCxnSpPr>
              <p:spPr bwMode="auto">
                <a:xfrm rot="10799852" flipH="1">
                  <a:off x="1838383" y="447661"/>
                  <a:ext cx="300017" cy="37089"/>
                </a:xfrm>
                <a:prstGeom prst="straightConnector1">
                  <a:avLst/>
                </a:prstGeom>
                <a:noFill/>
                <a:ln w="54700" cap="flat" cmpd="sng">
                  <a:solidFill>
                    <a:srgbClr val="94FA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cxnSp>
              <p:nvCxnSpPr>
                <p:cNvPr id="1399996914" name="Google Shape;135;p27"/>
                <p:cNvCxnSpPr>
                  <a:cxnSpLocks/>
                </p:cNvCxnSpPr>
                <p:nvPr/>
              </p:nvCxnSpPr>
              <p:spPr bwMode="auto">
                <a:xfrm rot="10799852">
                  <a:off x="2134577" y="443776"/>
                  <a:ext cx="284360" cy="77190"/>
                </a:xfrm>
                <a:prstGeom prst="straightConnector1">
                  <a:avLst/>
                </a:prstGeom>
                <a:noFill/>
                <a:ln w="54700" cap="flat" cmpd="sng">
                  <a:solidFill>
                    <a:srgbClr val="94FA58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  <p:grpSp>
            <p:nvGrpSpPr>
              <p:cNvPr id="1784395034" name="Google Shape;136;p27"/>
              <p:cNvGrpSpPr/>
              <p:nvPr/>
            </p:nvGrpSpPr>
            <p:grpSpPr bwMode="auto">
              <a:xfrm>
                <a:off x="1317245" y="0"/>
                <a:ext cx="2431103" cy="1517800"/>
                <a:chOff x="0" y="0"/>
                <a:chExt cx="2431103" cy="1517800"/>
              </a:xfrm>
            </p:grpSpPr>
            <p:sp>
              <p:nvSpPr>
                <p:cNvPr id="945596875" name="Google Shape;137;p27"/>
                <p:cNvSpPr/>
                <p:nvPr/>
              </p:nvSpPr>
              <p:spPr bwMode="auto">
                <a:xfrm>
                  <a:off x="0" y="110308"/>
                  <a:ext cx="660041" cy="18000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121896" tIns="121896" rIns="121896" bIns="121896" anchor="ctr" anchorCtr="0">
                  <a:noAutofit/>
                </a:bodyPr>
                <a:lstStyle/>
                <a:p>
                  <a:pPr>
                    <a:defRPr/>
                  </a:pPr>
                  <a:endParaRPr sz="2400"/>
                </a:p>
              </p:txBody>
            </p:sp>
            <p:sp>
              <p:nvSpPr>
                <p:cNvPr id="1531499227" name="Google Shape;138;p27"/>
                <p:cNvSpPr/>
                <p:nvPr/>
              </p:nvSpPr>
              <p:spPr bwMode="auto">
                <a:xfrm>
                  <a:off x="1348905" y="0"/>
                  <a:ext cx="480029" cy="12000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121896" tIns="121896" rIns="121896" bIns="121896" anchor="ctr" anchorCtr="0">
                  <a:noAutofit/>
                </a:bodyPr>
                <a:lstStyle/>
                <a:p>
                  <a:pPr>
                    <a:defRPr/>
                  </a:pPr>
                  <a:endParaRPr sz="2400"/>
                </a:p>
              </p:txBody>
            </p:sp>
            <p:sp>
              <p:nvSpPr>
                <p:cNvPr id="728102950" name="Google Shape;139;p27"/>
                <p:cNvSpPr/>
                <p:nvPr/>
              </p:nvSpPr>
              <p:spPr bwMode="auto">
                <a:xfrm>
                  <a:off x="2166282" y="503877"/>
                  <a:ext cx="264820" cy="30001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121896" tIns="121896" rIns="121896" bIns="121896" anchor="ctr" anchorCtr="0">
                  <a:noAutofit/>
                </a:bodyPr>
                <a:lstStyle/>
                <a:p>
                  <a:pPr>
                    <a:defRPr/>
                  </a:pPr>
                  <a:endParaRPr sz="2400"/>
                </a:p>
              </p:txBody>
            </p:sp>
            <p:sp>
              <p:nvSpPr>
                <p:cNvPr id="1528471510" name="Google Shape;140;p27"/>
                <p:cNvSpPr/>
                <p:nvPr/>
              </p:nvSpPr>
              <p:spPr bwMode="auto">
                <a:xfrm>
                  <a:off x="362856" y="1175733"/>
                  <a:ext cx="660041" cy="281592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121896" tIns="121896" rIns="121896" bIns="121896" anchor="ctr" anchorCtr="0">
                  <a:noAutofit/>
                </a:bodyPr>
                <a:lstStyle/>
                <a:p>
                  <a:pPr>
                    <a:defRPr/>
                  </a:pPr>
                  <a:endParaRPr sz="2400"/>
                </a:p>
              </p:txBody>
            </p:sp>
            <p:sp>
              <p:nvSpPr>
                <p:cNvPr id="113758225" name="Google Shape;143;p27"/>
                <p:cNvSpPr/>
                <p:nvPr/>
              </p:nvSpPr>
              <p:spPr bwMode="auto">
                <a:xfrm>
                  <a:off x="1158441" y="821044"/>
                  <a:ext cx="180009" cy="1800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00" h="21600" extrusionOk="0">
                      <a:moveTo>
                        <a:pt x="10797" y="0"/>
                      </a:moveTo>
                      <a:lnTo>
                        <a:pt x="8278" y="8256"/>
                      </a:lnTo>
                      <a:lnTo>
                        <a:pt x="0" y="8256"/>
                      </a:lnTo>
                      <a:lnTo>
                        <a:pt x="6722" y="13405"/>
                      </a:lnTo>
                      <a:lnTo>
                        <a:pt x="4198" y="21600"/>
                      </a:lnTo>
                      <a:lnTo>
                        <a:pt x="10797" y="16580"/>
                      </a:lnTo>
                      <a:lnTo>
                        <a:pt x="17401" y="21600"/>
                      </a:lnTo>
                      <a:lnTo>
                        <a:pt x="14878" y="13405"/>
                      </a:lnTo>
                      <a:lnTo>
                        <a:pt x="21600" y="8256"/>
                      </a:lnTo>
                      <a:lnTo>
                        <a:pt x="13321" y="8256"/>
                      </a:lnTo>
                      <a:lnTo>
                        <a:pt x="10797" y="0"/>
                      </a:lnTo>
                      <a:close/>
                    </a:path>
                  </a:pathLst>
                </a:custGeom>
                <a:solidFill>
                  <a:srgbClr val="7AC2F8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DE"/>
                </a:p>
              </p:txBody>
            </p:sp>
            <p:grpSp>
              <p:nvGrpSpPr>
                <p:cNvPr id="1330369824" name="Google Shape;144;p27"/>
                <p:cNvGrpSpPr/>
                <p:nvPr/>
              </p:nvGrpSpPr>
              <p:grpSpPr bwMode="auto">
                <a:xfrm>
                  <a:off x="1097313" y="154248"/>
                  <a:ext cx="1302599" cy="1363551"/>
                  <a:chOff x="0" y="0"/>
                  <a:chExt cx="1302599" cy="1363551"/>
                </a:xfrm>
              </p:grpSpPr>
              <p:sp>
                <p:nvSpPr>
                  <p:cNvPr id="322034161" name="Google Shape;145;p27"/>
                  <p:cNvSpPr/>
                  <p:nvPr/>
                </p:nvSpPr>
                <p:spPr bwMode="auto">
                  <a:xfrm rot="-2124458">
                    <a:off x="430654" y="0"/>
                    <a:ext cx="554445" cy="187569"/>
                  </a:xfrm>
                  <a:prstGeom prst="rect">
                    <a:avLst/>
                  </a:prstGeom>
                  <a:solidFill>
                    <a:srgbClr val="B2B2B2">
                      <a:alpha val="64705"/>
                    </a:srgbClr>
                  </a:solidFill>
                  <a:ln>
                    <a:noFill/>
                  </a:ln>
                </p:spPr>
                <p:txBody>
                  <a:bodyPr spcFirstLastPara="1" wrap="square" lIns="121896" tIns="121896" rIns="121896" bIns="121896" anchor="ctr" anchorCtr="0">
                    <a:noAutofit/>
                  </a:bodyPr>
                  <a:lstStyle/>
                  <a:p>
                    <a:pPr>
                      <a:defRPr/>
                    </a:pPr>
                    <a:endParaRPr sz="2400"/>
                  </a:p>
                </p:txBody>
              </p:sp>
              <p:sp>
                <p:nvSpPr>
                  <p:cNvPr id="44743439" name="Google Shape;146;p27"/>
                  <p:cNvSpPr/>
                  <p:nvPr/>
                </p:nvSpPr>
                <p:spPr bwMode="auto">
                  <a:xfrm rot="-2124458">
                    <a:off x="469161" y="153785"/>
                    <a:ext cx="741069" cy="240486"/>
                  </a:xfrm>
                  <a:prstGeom prst="rect">
                    <a:avLst/>
                  </a:prstGeom>
                  <a:solidFill>
                    <a:srgbClr val="B2B2B2">
                      <a:alpha val="64705"/>
                    </a:srgbClr>
                  </a:solidFill>
                  <a:ln>
                    <a:noFill/>
                  </a:ln>
                </p:spPr>
                <p:txBody>
                  <a:bodyPr spcFirstLastPara="1" wrap="square" lIns="121896" tIns="121896" rIns="121896" bIns="121896" anchor="ctr" anchorCtr="0">
                    <a:noAutofit/>
                  </a:bodyPr>
                  <a:lstStyle/>
                  <a:p>
                    <a:pPr>
                      <a:defRPr/>
                    </a:pPr>
                    <a:endParaRPr sz="2400"/>
                  </a:p>
                </p:txBody>
              </p:sp>
              <p:sp>
                <p:nvSpPr>
                  <p:cNvPr id="1666660733" name="Google Shape;147;p27"/>
                  <p:cNvSpPr/>
                  <p:nvPr/>
                </p:nvSpPr>
                <p:spPr bwMode="auto">
                  <a:xfrm rot="1096056">
                    <a:off x="0" y="1069201"/>
                    <a:ext cx="741069" cy="177411"/>
                  </a:xfrm>
                  <a:prstGeom prst="rect">
                    <a:avLst/>
                  </a:prstGeom>
                  <a:solidFill>
                    <a:srgbClr val="B2B2B2">
                      <a:alpha val="64705"/>
                    </a:srgbClr>
                  </a:solidFill>
                  <a:ln>
                    <a:noFill/>
                  </a:ln>
                </p:spPr>
                <p:txBody>
                  <a:bodyPr spcFirstLastPara="1" wrap="square" lIns="121896" tIns="121896" rIns="121896" bIns="121896" anchor="ctr" anchorCtr="0">
                    <a:noAutofit/>
                  </a:bodyPr>
                  <a:lstStyle/>
                  <a:p>
                    <a:pPr>
                      <a:defRPr/>
                    </a:pPr>
                    <a:endParaRPr sz="2400"/>
                  </a:p>
                </p:txBody>
              </p:sp>
              <p:sp>
                <p:nvSpPr>
                  <p:cNvPr id="241766539" name="Google Shape;148;p27"/>
                  <p:cNvSpPr/>
                  <p:nvPr/>
                </p:nvSpPr>
                <p:spPr bwMode="auto">
                  <a:xfrm rot="38262">
                    <a:off x="524439" y="1185903"/>
                    <a:ext cx="778159" cy="177647"/>
                  </a:xfrm>
                  <a:prstGeom prst="rect">
                    <a:avLst/>
                  </a:prstGeom>
                  <a:solidFill>
                    <a:srgbClr val="B2B2B2">
                      <a:alpha val="54900"/>
                    </a:srgbClr>
                  </a:solidFill>
                  <a:ln>
                    <a:noFill/>
                  </a:ln>
                </p:spPr>
                <p:txBody>
                  <a:bodyPr spcFirstLastPara="1" wrap="square" lIns="121896" tIns="121896" rIns="121896" bIns="121896" anchor="ctr" anchorCtr="0">
                    <a:noAutofit/>
                  </a:bodyPr>
                  <a:lstStyle/>
                  <a:p>
                    <a:pPr>
                      <a:defRPr/>
                    </a:pPr>
                    <a:endParaRPr sz="2400"/>
                  </a:p>
                </p:txBody>
              </p:sp>
            </p:grpSp>
          </p:grpSp>
        </p:grpSp>
        <p:sp>
          <p:nvSpPr>
            <p:cNvPr id="1420206763" name="Textfeld 1420206762"/>
            <p:cNvSpPr txBox="1"/>
            <p:nvPr/>
          </p:nvSpPr>
          <p:spPr bwMode="auto">
            <a:xfrm>
              <a:off x="3013092" y="987885"/>
              <a:ext cx="404622" cy="210346"/>
            </a:xfrm>
            <a:prstGeom prst="rect">
              <a:avLst/>
            </a:prstGeom>
            <a:solidFill>
              <a:srgbClr val="9C9C9C"/>
            </a:solidFill>
            <a:ln w="6349">
              <a:solidFill>
                <a:schemeClr val="accent1">
                  <a:lumMod val="50196"/>
                </a:schemeClr>
              </a:solidFill>
              <a:prstDash val="solid"/>
            </a:ln>
          </p:spPr>
          <p:txBody>
            <a:bodyPr vertOverflow="overflow" horzOverflow="overflow" vert="horz" wrap="square" lIns="121920" tIns="60960" rIns="121920" bIns="60960" numCol="1" spcCol="0" rtlCol="0" fromWordArt="0" anchor="t" anchorCtr="0" forceAA="0" compatLnSpc="0">
              <a:spAutoFit/>
            </a:bodyPr>
            <a:lstStyle/>
            <a:p>
              <a:pPr>
                <a:defRPr/>
              </a:pPr>
              <a:r>
                <a:rPr sz="1067" b="1"/>
                <a:t>HEC</a:t>
              </a:r>
              <a:endParaRPr sz="1067"/>
            </a:p>
          </p:txBody>
        </p:sp>
      </p:grpSp>
      <p:pic>
        <p:nvPicPr>
          <p:cNvPr id="1991714106" name="Grafik 199171410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3769" y="1420406"/>
            <a:ext cx="3342516" cy="2476452"/>
          </a:xfrm>
          <a:prstGeom prst="rect">
            <a:avLst/>
          </a:prstGeom>
        </p:spPr>
      </p:pic>
      <p:pic>
        <p:nvPicPr>
          <p:cNvPr id="1050225564" name="Grafik 105022556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87704" y="1420405"/>
            <a:ext cx="3143064" cy="2463528"/>
          </a:xfrm>
          <a:prstGeom prst="rect">
            <a:avLst/>
          </a:prstGeom>
        </p:spPr>
      </p:pic>
      <p:grpSp>
        <p:nvGrpSpPr>
          <p:cNvPr id="1767071896" name="Gruppieren 1767071895"/>
          <p:cNvGrpSpPr/>
          <p:nvPr/>
        </p:nvGrpSpPr>
        <p:grpSpPr bwMode="auto">
          <a:xfrm>
            <a:off x="8745326" y="1318910"/>
            <a:ext cx="3350468" cy="2582620"/>
            <a:chOff x="0" y="0"/>
            <a:chExt cx="2512851" cy="1936965"/>
          </a:xfrm>
        </p:grpSpPr>
        <p:pic>
          <p:nvPicPr>
            <p:cNvPr id="603186857" name="Grafik 603186856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10652" y="25521"/>
              <a:ext cx="2502199" cy="1911444"/>
            </a:xfrm>
            <a:prstGeom prst="rect">
              <a:avLst/>
            </a:prstGeom>
          </p:spPr>
        </p:pic>
        <p:sp>
          <p:nvSpPr>
            <p:cNvPr id="93867611" name="TextBox 6"/>
            <p:cNvSpPr txBox="1"/>
            <p:nvPr/>
          </p:nvSpPr>
          <p:spPr bwMode="auto">
            <a:xfrm>
              <a:off x="0" y="0"/>
              <a:ext cx="1196671" cy="246173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121920" tIns="60960" rIns="121920" bIns="60960" rtlCol="0" anchor="t">
              <a:spAutoFit/>
            </a:bodyPr>
            <a:lstStyle/>
            <a:p>
              <a:pPr algn="l">
                <a:defRPr/>
              </a:pPr>
              <a:r>
                <a:rPr lang="en-US" sz="1333"/>
                <a:t>Courtesy S. P</a:t>
              </a:r>
              <a:r>
                <a:rPr lang="en-CA" sz="1333">
                  <a:solidFill>
                    <a:srgbClr val="000000"/>
                  </a:solidFill>
                  <a:latin typeface="Arial"/>
                  <a:ea typeface="DejaVu Sans"/>
                  <a:cs typeface="DejaVu Sans"/>
                </a:rPr>
                <a:t>ietri</a:t>
              </a:r>
              <a:endParaRPr sz="1333"/>
            </a:p>
          </p:txBody>
        </p:sp>
      </p:grpSp>
      <p:sp>
        <p:nvSpPr>
          <p:cNvPr id="125657114" name="Google Shape;143;p27"/>
          <p:cNvSpPr/>
          <p:nvPr/>
        </p:nvSpPr>
        <p:spPr bwMode="auto">
          <a:xfrm>
            <a:off x="9573273" y="5408791"/>
            <a:ext cx="240012" cy="24001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0797" y="0"/>
                </a:moveTo>
                <a:lnTo>
                  <a:pt x="8278" y="8256"/>
                </a:lnTo>
                <a:lnTo>
                  <a:pt x="0" y="8256"/>
                </a:lnTo>
                <a:lnTo>
                  <a:pt x="6722" y="13405"/>
                </a:lnTo>
                <a:lnTo>
                  <a:pt x="4198" y="21600"/>
                </a:lnTo>
                <a:lnTo>
                  <a:pt x="10797" y="16580"/>
                </a:lnTo>
                <a:lnTo>
                  <a:pt x="17401" y="21600"/>
                </a:lnTo>
                <a:lnTo>
                  <a:pt x="14878" y="13405"/>
                </a:lnTo>
                <a:lnTo>
                  <a:pt x="21600" y="8256"/>
                </a:lnTo>
                <a:lnTo>
                  <a:pt x="13321" y="8256"/>
                </a:lnTo>
                <a:lnTo>
                  <a:pt x="10797" y="0"/>
                </a:lnTo>
                <a:close/>
              </a:path>
            </a:pathLst>
          </a:custGeom>
          <a:solidFill>
            <a:srgbClr val="7AC2F8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DE"/>
          </a:p>
        </p:txBody>
      </p:sp>
      <p:sp>
        <p:nvSpPr>
          <p:cNvPr id="1471473504" name="Textfeld 1471473503"/>
          <p:cNvSpPr txBox="1"/>
          <p:nvPr/>
        </p:nvSpPr>
        <p:spPr bwMode="auto">
          <a:xfrm>
            <a:off x="9828626" y="4334539"/>
            <a:ext cx="1044735" cy="339452"/>
          </a:xfrm>
          <a:prstGeom prst="rect">
            <a:avLst/>
          </a:prstGeom>
          <a:noFill/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1467" b="1"/>
              <a:t>FHF1</a:t>
            </a:r>
            <a:endParaRPr sz="1467"/>
          </a:p>
        </p:txBody>
      </p:sp>
      <p:cxnSp>
        <p:nvCxnSpPr>
          <p:cNvPr id="1154144195" name="Google Shape;158;p27"/>
          <p:cNvCxnSpPr>
            <a:cxnSpLocks/>
          </p:cNvCxnSpPr>
          <p:nvPr/>
        </p:nvCxnSpPr>
        <p:spPr bwMode="auto">
          <a:xfrm rot="16199831" flipH="1">
            <a:off x="9880073" y="4908128"/>
            <a:ext cx="914057" cy="388579"/>
          </a:xfrm>
          <a:prstGeom prst="straightConnector1">
            <a:avLst/>
          </a:prstGeom>
          <a:noFill/>
          <a:ln w="1835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4338395" name="Textfeld 34338394"/>
          <p:cNvSpPr txBox="1"/>
          <p:nvPr/>
        </p:nvSpPr>
        <p:spPr bwMode="auto">
          <a:xfrm>
            <a:off x="9042891" y="4433640"/>
            <a:ext cx="1047133" cy="339452"/>
          </a:xfrm>
          <a:prstGeom prst="rect">
            <a:avLst/>
          </a:prstGeom>
          <a:noFill/>
        </p:spPr>
        <p:txBody>
          <a:bodyPr vertOverflow="overflow" horzOverflow="overflow" vert="horz" wrap="squar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1467" b="1"/>
              <a:t>FMF2</a:t>
            </a:r>
            <a:endParaRPr sz="1467"/>
          </a:p>
        </p:txBody>
      </p:sp>
      <p:cxnSp>
        <p:nvCxnSpPr>
          <p:cNvPr id="1924523146" name="Google Shape;158;p27"/>
          <p:cNvCxnSpPr>
            <a:cxnSpLocks/>
          </p:cNvCxnSpPr>
          <p:nvPr/>
        </p:nvCxnSpPr>
        <p:spPr bwMode="auto">
          <a:xfrm rot="16199831" flipH="1">
            <a:off x="9225297" y="4985269"/>
            <a:ext cx="636244" cy="195603"/>
          </a:xfrm>
          <a:prstGeom prst="straightConnector1">
            <a:avLst/>
          </a:prstGeom>
          <a:noFill/>
          <a:ln w="1835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1377143050" name="Pfeil nach rechts 1377143049"/>
          <p:cNvSpPr/>
          <p:nvPr/>
        </p:nvSpPr>
        <p:spPr bwMode="auto">
          <a:xfrm>
            <a:off x="7943768" y="2196474"/>
            <a:ext cx="2581637" cy="353932"/>
          </a:xfrm>
          <a:prstGeom prst="rightArrow">
            <a:avLst>
              <a:gd name="adj1" fmla="val 50000"/>
              <a:gd name="adj2" fmla="val 50000"/>
            </a:avLst>
          </a:prstGeom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DE"/>
          </a:p>
        </p:txBody>
      </p:sp>
      <p:sp>
        <p:nvSpPr>
          <p:cNvPr id="1583762948" name="Textfeld 1583762947"/>
          <p:cNvSpPr txBox="1"/>
          <p:nvPr/>
        </p:nvSpPr>
        <p:spPr bwMode="auto">
          <a:xfrm>
            <a:off x="10535818" y="2144424"/>
            <a:ext cx="930126" cy="437684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2133" b="1"/>
              <a:t>FHF1</a:t>
            </a:r>
            <a:endParaRPr sz="2400"/>
          </a:p>
        </p:txBody>
      </p:sp>
      <p:sp>
        <p:nvSpPr>
          <p:cNvPr id="1524257960" name="Textfeld 1524257959"/>
          <p:cNvSpPr txBox="1"/>
          <p:nvPr/>
        </p:nvSpPr>
        <p:spPr bwMode="auto">
          <a:xfrm>
            <a:off x="986160" y="3511627"/>
            <a:ext cx="2824299" cy="388568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b="1" dirty="0">
                <a:solidFill>
                  <a:schemeClr val="bg1"/>
                </a:solidFill>
              </a:rPr>
              <a:t>HISPEC/DESPEC Setup</a:t>
            </a:r>
          </a:p>
        </p:txBody>
      </p:sp>
      <p:sp>
        <p:nvSpPr>
          <p:cNvPr id="1734153692" name="Textfeld 1734153691"/>
          <p:cNvSpPr txBox="1"/>
          <p:nvPr/>
        </p:nvSpPr>
        <p:spPr bwMode="auto">
          <a:xfrm>
            <a:off x="4093483" y="1476711"/>
            <a:ext cx="1823704" cy="654025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b="1">
                <a:solidFill>
                  <a:schemeClr val="bg1"/>
                </a:solidFill>
              </a:rPr>
              <a:t>Super-FRS EC</a:t>
            </a:r>
          </a:p>
          <a:p>
            <a:pPr>
              <a:defRPr/>
            </a:pPr>
            <a:r>
              <a:rPr b="1">
                <a:solidFill>
                  <a:schemeClr val="bg1"/>
                </a:solidFill>
              </a:rPr>
              <a:t>Ion Catcher</a:t>
            </a:r>
          </a:p>
        </p:txBody>
      </p:sp>
      <p:pic>
        <p:nvPicPr>
          <p:cNvPr id="689652310" name="Grafik 689652309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814084" y="4302165"/>
            <a:ext cx="3453841" cy="1942785"/>
          </a:xfrm>
          <a:prstGeom prst="rect">
            <a:avLst/>
          </a:prstGeom>
        </p:spPr>
      </p:pic>
      <p:sp>
        <p:nvSpPr>
          <p:cNvPr id="204179805" name="Pfeil nach rechts 204179804"/>
          <p:cNvSpPr/>
          <p:nvPr/>
        </p:nvSpPr>
        <p:spPr bwMode="auto">
          <a:xfrm>
            <a:off x="4734598" y="5066052"/>
            <a:ext cx="731628" cy="353931"/>
          </a:xfrm>
          <a:prstGeom prst="rightArrow">
            <a:avLst>
              <a:gd name="adj1" fmla="val 50000"/>
              <a:gd name="adj2" fmla="val 50000"/>
            </a:avLst>
          </a:prstGeom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DE"/>
          </a:p>
        </p:txBody>
      </p:sp>
      <p:sp>
        <p:nvSpPr>
          <p:cNvPr id="1015894517" name="Textfeld 1015894516"/>
          <p:cNvSpPr txBox="1"/>
          <p:nvPr/>
        </p:nvSpPr>
        <p:spPr bwMode="auto">
          <a:xfrm>
            <a:off x="5466228" y="4992114"/>
            <a:ext cx="960456" cy="437684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2133" b="1"/>
              <a:t>FMF2</a:t>
            </a:r>
            <a:endParaRPr sz="2400"/>
          </a:p>
        </p:txBody>
      </p:sp>
      <p:sp>
        <p:nvSpPr>
          <p:cNvPr id="1501308244" name="Textfeld 1501308243"/>
          <p:cNvSpPr txBox="1"/>
          <p:nvPr/>
        </p:nvSpPr>
        <p:spPr bwMode="auto">
          <a:xfrm>
            <a:off x="1742460" y="6032496"/>
            <a:ext cx="2568204" cy="388568"/>
          </a:xfrm>
          <a:prstGeom prst="rect">
            <a:avLst/>
          </a:prstGeom>
          <a:noFill/>
        </p:spPr>
        <p:txBody>
          <a:bodyPr vertOverflow="overflow" horzOverflow="overflow" vert="horz" wrap="none" lIns="121920" tIns="60960" rIns="121920" bIns="6096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t>Super-FRS EC Setups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3EC132DB-2722-5D86-6835-9F094D67CFA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b="1" dirty="0">
                <a:solidFill>
                  <a:srgbClr val="333333"/>
                </a:solidFill>
                <a:latin typeface="Arial"/>
                <a:ea typeface="Arial"/>
                <a:cs typeface="Arial"/>
              </a:rPr>
              <a:t>Early Science: </a:t>
            </a:r>
            <a:r>
              <a:rPr lang="en-GB" sz="2400" dirty="0">
                <a:solidFill>
                  <a:srgbClr val="333333"/>
                </a:solidFill>
                <a:latin typeface="Arial"/>
                <a:ea typeface="Arial"/>
                <a:cs typeface="Arial"/>
              </a:rPr>
              <a:t>Compact setups FHF1/FMF2</a:t>
            </a:r>
          </a:p>
        </p:txBody>
      </p:sp>
      <p:pic>
        <p:nvPicPr>
          <p:cNvPr id="5" name="Grafik 3">
            <a:extLst>
              <a:ext uri="{FF2B5EF4-FFF2-40B4-BE49-F238E27FC236}">
                <a16:creationId xmlns:a16="http://schemas.microsoft.com/office/drawing/2014/main" id="{3AB72EC5-255F-9261-BBC2-939D1DEEEB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489" y="23280"/>
            <a:ext cx="1251336" cy="890464"/>
          </a:xfrm>
          <a:prstGeom prst="rect">
            <a:avLst/>
          </a:prstGeom>
        </p:spPr>
      </p:pic>
      <p:pic>
        <p:nvPicPr>
          <p:cNvPr id="6" name="Grafik 55">
            <a:extLst>
              <a:ext uri="{FF2B5EF4-FFF2-40B4-BE49-F238E27FC236}">
                <a16:creationId xmlns:a16="http://schemas.microsoft.com/office/drawing/2014/main" id="{2DFDE905-D333-A591-10BA-D1C88760FBF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989" y="1244291"/>
            <a:ext cx="900000" cy="787500"/>
          </a:xfrm>
          <a:prstGeom prst="rect">
            <a:avLst/>
          </a:prstGeom>
        </p:spPr>
      </p:pic>
      <p:pic>
        <p:nvPicPr>
          <p:cNvPr id="7" name="Grafik 57">
            <a:extLst>
              <a:ext uri="{FF2B5EF4-FFF2-40B4-BE49-F238E27FC236}">
                <a16:creationId xmlns:a16="http://schemas.microsoft.com/office/drawing/2014/main" id="{7F12D57E-A10F-68E7-3801-5DE6A3B04A4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9471" y="3511627"/>
            <a:ext cx="1289815" cy="597137"/>
          </a:xfrm>
          <a:prstGeom prst="rect">
            <a:avLst/>
          </a:prstGeom>
        </p:spPr>
      </p:pic>
      <p:pic>
        <p:nvPicPr>
          <p:cNvPr id="8" name="Grafik 57">
            <a:extLst>
              <a:ext uri="{FF2B5EF4-FFF2-40B4-BE49-F238E27FC236}">
                <a16:creationId xmlns:a16="http://schemas.microsoft.com/office/drawing/2014/main" id="{B2FB3BC5-B253-FCB4-DF4B-18436D3CD55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1406" y="4076854"/>
            <a:ext cx="1289815" cy="597137"/>
          </a:xfrm>
          <a:prstGeom prst="rect">
            <a:avLst/>
          </a:prstGeom>
        </p:spPr>
      </p:pic>
      <p:sp>
        <p:nvSpPr>
          <p:cNvPr id="2" name="Slide Number Placeholder 6">
            <a:extLst>
              <a:ext uri="{FF2B5EF4-FFF2-40B4-BE49-F238E27FC236}">
                <a16:creationId xmlns:a16="http://schemas.microsoft.com/office/drawing/2014/main" id="{E1FE488A-C0F2-8118-FAEA-E8B9C092B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43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86108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 fontScale="90000"/>
          </a:bodyPr>
          <a:lstStyle/>
          <a:p>
            <a:r>
              <a:rPr lang="de-DE" sz="2400" dirty="0" err="1"/>
              <a:t>Gamov</a:t>
            </a:r>
            <a:r>
              <a:rPr lang="de-DE" sz="2400" dirty="0"/>
              <a:t>-Teller </a:t>
            </a:r>
            <a:r>
              <a:rPr lang="de-DE" sz="2400" dirty="0" err="1"/>
              <a:t>Strength</a:t>
            </a:r>
            <a:r>
              <a:rPr lang="de-DE" sz="2400" dirty="0"/>
              <a:t> at N=50 </a:t>
            </a:r>
            <a:r>
              <a:rPr lang="de-DE" sz="2400" dirty="0" err="1"/>
              <a:t>and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puzzle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baseline="30000" dirty="0"/>
              <a:t>100</a:t>
            </a:r>
            <a:r>
              <a:rPr lang="de-DE" sz="2400" dirty="0"/>
              <a:t>Sn </a:t>
            </a:r>
            <a:r>
              <a:rPr lang="de-DE" sz="2400" dirty="0" err="1"/>
              <a:t>mass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44</a:t>
            </a:fld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3983" y="1254797"/>
            <a:ext cx="3618054" cy="3691677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740865" y="6088557"/>
            <a:ext cx="5235729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400" b="1" dirty="0"/>
              <a:t>A. </a:t>
            </a:r>
            <a:r>
              <a:rPr lang="de-DE" sz="1400" b="1" dirty="0" err="1"/>
              <a:t>Mollaebrahimi</a:t>
            </a:r>
            <a:r>
              <a:rPr lang="de-DE" sz="1400" b="1" dirty="0"/>
              <a:t> </a:t>
            </a:r>
            <a:r>
              <a:rPr lang="de-DE" sz="1400" b="1" i="1" dirty="0"/>
              <a:t>et al.</a:t>
            </a:r>
            <a:r>
              <a:rPr lang="de-DE" sz="1400" b="1" dirty="0"/>
              <a:t>, </a:t>
            </a:r>
            <a:r>
              <a:rPr lang="de-DE" sz="1400" b="1" dirty="0" err="1"/>
              <a:t>Physics</a:t>
            </a:r>
            <a:r>
              <a:rPr lang="de-DE" sz="1400" b="1" dirty="0"/>
              <a:t> Letters B 839 (2023) 137833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07668" y="2135157"/>
            <a:ext cx="3724191" cy="92333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 algn="l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de-DE" dirty="0"/>
              <a:t>First </a:t>
            </a:r>
            <a:r>
              <a:rPr lang="de-DE" dirty="0" err="1"/>
              <a:t>direct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baseline="30000" dirty="0"/>
              <a:t>98</a:t>
            </a:r>
            <a:r>
              <a:rPr lang="de-DE" dirty="0"/>
              <a:t>Cd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baseline="30000" dirty="0"/>
              <a:t>97</a:t>
            </a:r>
            <a:r>
              <a:rPr lang="de-DE" dirty="0"/>
              <a:t>Rh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FRS Ion Catcher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667" y="3211089"/>
            <a:ext cx="3724191" cy="260257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62" y="1356729"/>
            <a:ext cx="1440803" cy="667039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7712766" y="1309227"/>
            <a:ext cx="4479234" cy="450892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2000" b="1" baseline="30000" dirty="0">
                <a:solidFill>
                  <a:schemeClr val="accent1"/>
                </a:solidFill>
              </a:rPr>
              <a:t>100</a:t>
            </a:r>
            <a:r>
              <a:rPr lang="en-US" sz="2000" b="1" dirty="0">
                <a:solidFill>
                  <a:schemeClr val="accent1"/>
                </a:solidFill>
              </a:rPr>
              <a:t>Sn mass: </a:t>
            </a:r>
          </a:p>
          <a:p>
            <a:endParaRPr lang="en-US" sz="1100" dirty="0"/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New results on discrepancy of </a:t>
            </a:r>
            <a:r>
              <a:rPr lang="en-US" sz="1600" baseline="30000" dirty="0"/>
              <a:t>100</a:t>
            </a:r>
            <a:r>
              <a:rPr lang="en-US" sz="1600" dirty="0"/>
              <a:t>Sn Q</a:t>
            </a:r>
            <a:r>
              <a:rPr lang="en-US" sz="1600" baseline="-25000" dirty="0"/>
              <a:t>EC</a:t>
            </a:r>
            <a:r>
              <a:rPr lang="en-US" sz="1600" dirty="0"/>
              <a:t> values (</a:t>
            </a:r>
            <a:r>
              <a:rPr lang="en-US" sz="1600" dirty="0" err="1"/>
              <a:t>Hinke</a:t>
            </a:r>
            <a:r>
              <a:rPr lang="en-US" sz="1600" dirty="0"/>
              <a:t> </a:t>
            </a:r>
            <a:r>
              <a:rPr lang="en-US" sz="1600" i="1" dirty="0"/>
              <a:t>et al. </a:t>
            </a:r>
            <a:r>
              <a:rPr lang="en-US" sz="1600" dirty="0"/>
              <a:t>[1] and </a:t>
            </a:r>
            <a:r>
              <a:rPr lang="en-US" sz="1600" dirty="0" err="1"/>
              <a:t>Lubos</a:t>
            </a:r>
            <a:r>
              <a:rPr lang="en-US" sz="1600" dirty="0"/>
              <a:t> </a:t>
            </a:r>
            <a:r>
              <a:rPr lang="en-US" sz="1600" i="1" dirty="0"/>
              <a:t>et al.</a:t>
            </a:r>
            <a:r>
              <a:rPr lang="en-US" sz="1600" dirty="0"/>
              <a:t> [2])</a:t>
            </a:r>
          </a:p>
          <a:p>
            <a:pPr marL="285750" indent="-285750">
              <a:buClr>
                <a:srgbClr val="FFC000"/>
              </a:buClr>
              <a:buFont typeface="Wingdings" panose="05000000000000000000" pitchFamily="2" charset="2"/>
              <a:buChar char="§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In recent work, </a:t>
            </a:r>
            <a:r>
              <a:rPr lang="en-US" sz="1600" dirty="0" err="1"/>
              <a:t>Mougeot</a:t>
            </a:r>
            <a:r>
              <a:rPr lang="en-US" sz="1600" dirty="0"/>
              <a:t> </a:t>
            </a:r>
            <a:r>
              <a:rPr lang="en-US" sz="1600" i="1" dirty="0"/>
              <a:t>et al. </a:t>
            </a:r>
            <a:r>
              <a:rPr lang="en-US" sz="1600" dirty="0"/>
              <a:t>[3] derive the mass of </a:t>
            </a:r>
            <a:r>
              <a:rPr lang="en-US" sz="1600" baseline="30000" dirty="0"/>
              <a:t>100</a:t>
            </a:r>
            <a:r>
              <a:rPr lang="en-US" sz="1600" dirty="0"/>
              <a:t>Sn from mass measurements of </a:t>
            </a:r>
            <a:r>
              <a:rPr lang="en-US" sz="1600" baseline="30000" dirty="0"/>
              <a:t>99-101</a:t>
            </a:r>
            <a:r>
              <a:rPr lang="en-US" sz="1600" dirty="0"/>
              <a:t>In and published </a:t>
            </a:r>
            <a:r>
              <a:rPr lang="en-US" sz="1600" baseline="30000" dirty="0"/>
              <a:t>100</a:t>
            </a:r>
            <a:r>
              <a:rPr lang="en-US" sz="1600" dirty="0"/>
              <a:t>Sn QEC values</a:t>
            </a:r>
          </a:p>
          <a:p>
            <a:pPr lvl="1"/>
            <a:r>
              <a:rPr lang="en-US" sz="1600" dirty="0"/>
              <a:t>	→ value of </a:t>
            </a:r>
            <a:r>
              <a:rPr lang="en-US" sz="1600" dirty="0" err="1"/>
              <a:t>Hinke</a:t>
            </a:r>
            <a:r>
              <a:rPr lang="en-US" sz="1600" dirty="0"/>
              <a:t> </a:t>
            </a:r>
            <a:r>
              <a:rPr lang="en-US" sz="1600" i="1" dirty="0"/>
              <a:t>et al. </a:t>
            </a:r>
            <a:r>
              <a:rPr lang="en-US" sz="1600" dirty="0"/>
              <a:t>is favored</a:t>
            </a:r>
          </a:p>
          <a:p>
            <a:pPr lvl="1"/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This work: </a:t>
            </a:r>
          </a:p>
          <a:p>
            <a:pPr marL="765175" lvl="1"/>
            <a:r>
              <a:rPr lang="en-US" sz="1600" dirty="0"/>
              <a:t>Evolution of shifted two-neutron shell gap at N=50:</a:t>
            </a:r>
          </a:p>
          <a:p>
            <a:pPr marL="765175" lvl="1"/>
            <a:r>
              <a:rPr lang="en-US" sz="1600" dirty="0"/>
              <a:t>  → Value of </a:t>
            </a:r>
            <a:r>
              <a:rPr lang="en-US" sz="1600" dirty="0" err="1"/>
              <a:t>Hinke</a:t>
            </a:r>
            <a:r>
              <a:rPr lang="en-US" sz="1600" dirty="0"/>
              <a:t> </a:t>
            </a:r>
            <a:r>
              <a:rPr lang="en-US" sz="1600" i="1" dirty="0"/>
              <a:t>et al. </a:t>
            </a:r>
            <a:r>
              <a:rPr lang="en-US" sz="1600" dirty="0"/>
              <a:t>[1] is favored. </a:t>
            </a:r>
          </a:p>
          <a:p>
            <a:pPr marL="765175" lvl="1"/>
            <a:r>
              <a:rPr lang="en-US" sz="1600" dirty="0"/>
              <a:t>Evolution of </a:t>
            </a:r>
            <a:r>
              <a:rPr lang="en-US" sz="1600" dirty="0" err="1"/>
              <a:t>Gamov</a:t>
            </a:r>
            <a:r>
              <a:rPr lang="en-US" sz="1600" dirty="0"/>
              <a:t>-Teller Strength at N=50: </a:t>
            </a:r>
          </a:p>
          <a:p>
            <a:pPr marL="765175" lvl="1"/>
            <a:r>
              <a:rPr lang="en-US" sz="1600" dirty="0"/>
              <a:t>  → Value of </a:t>
            </a:r>
            <a:r>
              <a:rPr lang="en-US" sz="1600" dirty="0" err="1"/>
              <a:t>Lubos</a:t>
            </a:r>
            <a:r>
              <a:rPr lang="en-US" sz="1600" dirty="0"/>
              <a:t> </a:t>
            </a:r>
            <a:r>
              <a:rPr lang="en-US" sz="1600" i="1" dirty="0"/>
              <a:t>et al. </a:t>
            </a:r>
            <a:r>
              <a:rPr lang="en-US" sz="1600" dirty="0"/>
              <a:t>[2] is favored.</a:t>
            </a:r>
          </a:p>
        </p:txBody>
      </p:sp>
      <p:sp>
        <p:nvSpPr>
          <p:cNvPr id="12" name="Rechteck 11"/>
          <p:cNvSpPr/>
          <p:nvPr/>
        </p:nvSpPr>
        <p:spPr>
          <a:xfrm>
            <a:off x="8247654" y="5845171"/>
            <a:ext cx="36274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1200" dirty="0"/>
              <a:t>[1] C.Hinke et al., Nature 486 (2012) 341</a:t>
            </a:r>
          </a:p>
          <a:p>
            <a:r>
              <a:rPr lang="da-DK" sz="1200" dirty="0"/>
              <a:t>[2] D.Lubos at al., PRL 122 (2019) 222502</a:t>
            </a:r>
          </a:p>
          <a:p>
            <a:r>
              <a:rPr lang="da-DK" sz="1200" dirty="0"/>
              <a:t>[3] M.Mougeot et al., Nature Phys. 17 (2021) 1099 </a:t>
            </a:r>
          </a:p>
        </p:txBody>
      </p:sp>
      <p:sp>
        <p:nvSpPr>
          <p:cNvPr id="13" name="Rechteck 12"/>
          <p:cNvSpPr/>
          <p:nvPr/>
        </p:nvSpPr>
        <p:spPr>
          <a:xfrm>
            <a:off x="4385304" y="5059148"/>
            <a:ext cx="3421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US" b="1" dirty="0">
                <a:solidFill>
                  <a:schemeClr val="accent1"/>
                </a:solidFill>
              </a:rPr>
              <a:t>Overall situation unclear,</a:t>
            </a:r>
          </a:p>
          <a:p>
            <a:pPr algn="ctr">
              <a:buClr>
                <a:srgbClr val="FFC000"/>
              </a:buClr>
            </a:pPr>
            <a:r>
              <a:rPr lang="en-US" b="1" dirty="0">
                <a:solidFill>
                  <a:schemeClr val="accent1"/>
                </a:solidFill>
              </a:rPr>
              <a:t>further experiments required</a:t>
            </a:r>
          </a:p>
        </p:txBody>
      </p:sp>
    </p:spTree>
    <p:extLst>
      <p:ext uri="{BB962C8B-B14F-4D97-AF65-F5344CB8AC3E}">
        <p14:creationId xmlns:p14="http://schemas.microsoft.com/office/powerpoint/2010/main" val="20757038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C7C949-9966-D0B0-B9E2-8AB24F969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89ADDA-8AE2-2807-2131-6CCE5B521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Next steps and MSV completion …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53ECC5-162C-6BC8-DDB5-1D8870C0ED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532" y="1510609"/>
            <a:ext cx="9674489" cy="431253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44F2B51-9636-DDF0-4ED2-5EEFA0597C18}"/>
              </a:ext>
            </a:extLst>
          </p:cNvPr>
          <p:cNvGrpSpPr/>
          <p:nvPr/>
        </p:nvGrpSpPr>
        <p:grpSpPr>
          <a:xfrm>
            <a:off x="930482" y="4142595"/>
            <a:ext cx="1781094" cy="873191"/>
            <a:chOff x="539552" y="4005064"/>
            <a:chExt cx="1878023" cy="69249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86DFEED-0E14-A4B0-75D1-CF29F4022B4D}"/>
                </a:ext>
              </a:extLst>
            </p:cNvPr>
            <p:cNvSpPr/>
            <p:nvPr/>
          </p:nvSpPr>
          <p:spPr>
            <a:xfrm>
              <a:off x="539552" y="4005064"/>
              <a:ext cx="1878023" cy="69249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569922"/>
              <a:endParaRPr lang="en-GB" sz="1230">
                <a:solidFill>
                  <a:prstClr val="white"/>
                </a:solidFill>
                <a:latin typeface="Arial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7F16EC4-CF34-0A92-A165-4222B5C241F3}"/>
                </a:ext>
              </a:extLst>
            </p:cNvPr>
            <p:cNvGrpSpPr/>
            <p:nvPr/>
          </p:nvGrpSpPr>
          <p:grpSpPr>
            <a:xfrm>
              <a:off x="638589" y="4054188"/>
              <a:ext cx="1617380" cy="201405"/>
              <a:chOff x="638589" y="4054188"/>
              <a:chExt cx="1617380" cy="201405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4024DE27-D1EA-7363-8541-81460282F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02E90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DDD9E90-BAB9-24A7-264B-ADC22D56ED61}"/>
                  </a:ext>
                </a:extLst>
              </p:cNvPr>
              <p:cNvSpPr txBox="1"/>
              <p:nvPr/>
            </p:nvSpPr>
            <p:spPr>
              <a:xfrm>
                <a:off x="1115616" y="4054188"/>
                <a:ext cx="1140353" cy="201405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defTabSz="569922"/>
                <a:r>
                  <a:rPr lang="en-GB" sz="1025" dirty="0">
                    <a:solidFill>
                      <a:prstClr val="black"/>
                    </a:solidFill>
                    <a:latin typeface="Arial"/>
                  </a:rPr>
                  <a:t>First Science +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24E0458B-ECC9-351C-ED4A-D7764D7FA215}"/>
                </a:ext>
              </a:extLst>
            </p:cNvPr>
            <p:cNvGrpSpPr/>
            <p:nvPr/>
          </p:nvGrpSpPr>
          <p:grpSpPr>
            <a:xfrm>
              <a:off x="638589" y="4469686"/>
              <a:ext cx="1709174" cy="201405"/>
              <a:chOff x="638589" y="4054188"/>
              <a:chExt cx="1709174" cy="201405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8F4B5D0-F016-BA9E-4254-920B02842D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E39C0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EA05B53-74E0-3409-2D43-F70B4F5DCE6F}"/>
                  </a:ext>
                </a:extLst>
              </p:cNvPr>
              <p:cNvSpPr txBox="1"/>
              <p:nvPr/>
            </p:nvSpPr>
            <p:spPr>
              <a:xfrm>
                <a:off x="1115617" y="4054188"/>
                <a:ext cx="1232146" cy="201405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defTabSz="569922"/>
                <a:r>
                  <a:rPr lang="en-GB" sz="1025" dirty="0">
                    <a:solidFill>
                      <a:prstClr val="black"/>
                    </a:solidFill>
                    <a:latin typeface="Arial"/>
                  </a:rPr>
                  <a:t>MSV completion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CD5473A-762B-77F4-2684-041A63863D0A}"/>
                </a:ext>
              </a:extLst>
            </p:cNvPr>
            <p:cNvGrpSpPr/>
            <p:nvPr/>
          </p:nvGrpSpPr>
          <p:grpSpPr>
            <a:xfrm>
              <a:off x="638589" y="4265391"/>
              <a:ext cx="1345468" cy="201405"/>
              <a:chOff x="638589" y="4054188"/>
              <a:chExt cx="1345468" cy="201405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1D0A61F-28F5-EFB5-3983-234BC5CB8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8589" y="4143563"/>
                <a:ext cx="477027" cy="0"/>
              </a:xfrm>
              <a:prstGeom prst="line">
                <a:avLst/>
              </a:prstGeom>
              <a:ln w="50800">
                <a:solidFill>
                  <a:srgbClr val="0100DE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310877A-62AA-8DD1-C0E0-564005D9C387}"/>
                  </a:ext>
                </a:extLst>
              </p:cNvPr>
              <p:cNvSpPr txBox="1"/>
              <p:nvPr/>
            </p:nvSpPr>
            <p:spPr>
              <a:xfrm>
                <a:off x="1115617" y="4054188"/>
                <a:ext cx="868440" cy="201405"/>
              </a:xfrm>
              <a:prstGeom prst="rect">
                <a:avLst/>
              </a:prstGeom>
            </p:spPr>
            <p:txBody>
              <a:bodyPr vert="horz" wrap="none" lIns="91440" tIns="45720" rIns="91440" bIns="45720" rtlCol="0" anchor="t">
                <a:spAutoFit/>
              </a:bodyPr>
              <a:lstStyle/>
              <a:p>
                <a:pPr defTabSz="569922"/>
                <a:r>
                  <a:rPr lang="en-GB" sz="1025" dirty="0">
                    <a:solidFill>
                      <a:prstClr val="black"/>
                    </a:solidFill>
                    <a:latin typeface="Arial"/>
                  </a:rPr>
                  <a:t>Next steps</a:t>
                </a:r>
              </a:p>
            </p:txBody>
          </p: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529F28E-1520-D38B-F021-1783394193FB}"/>
              </a:ext>
            </a:extLst>
          </p:cNvPr>
          <p:cNvSpPr txBox="1"/>
          <p:nvPr/>
        </p:nvSpPr>
        <p:spPr>
          <a:xfrm>
            <a:off x="4716765" y="2361083"/>
            <a:ext cx="649801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SIS18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222E79-2662-D05E-9190-903243BF77CE}"/>
              </a:ext>
            </a:extLst>
          </p:cNvPr>
          <p:cNvSpPr txBox="1"/>
          <p:nvPr/>
        </p:nvSpPr>
        <p:spPr>
          <a:xfrm>
            <a:off x="8049925" y="2027520"/>
            <a:ext cx="1022511" cy="2619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SIS100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030FB7-02E0-3B94-341B-A00F0C152F5D}"/>
              </a:ext>
            </a:extLst>
          </p:cNvPr>
          <p:cNvSpPr txBox="1"/>
          <p:nvPr/>
        </p:nvSpPr>
        <p:spPr>
          <a:xfrm>
            <a:off x="8032704" y="3688272"/>
            <a:ext cx="722524" cy="43161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Super-FRS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5B0016-D20D-D33B-ED9B-C7E65E257CB4}"/>
              </a:ext>
            </a:extLst>
          </p:cNvPr>
          <p:cNvSpPr txBox="1"/>
          <p:nvPr/>
        </p:nvSpPr>
        <p:spPr>
          <a:xfrm>
            <a:off x="4136709" y="2921550"/>
            <a:ext cx="550672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ESR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971961-8D75-F968-E35F-6D01A2E4E5F5}"/>
              </a:ext>
            </a:extLst>
          </p:cNvPr>
          <p:cNvSpPr txBox="1"/>
          <p:nvPr/>
        </p:nvSpPr>
        <p:spPr>
          <a:xfrm>
            <a:off x="3371908" y="3719882"/>
            <a:ext cx="971964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CRYRING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4820B1-94DE-C5FA-A5B1-8A3B9FB216C2}"/>
              </a:ext>
            </a:extLst>
          </p:cNvPr>
          <p:cNvSpPr txBox="1"/>
          <p:nvPr/>
        </p:nvSpPr>
        <p:spPr>
          <a:xfrm>
            <a:off x="2004421" y="2285421"/>
            <a:ext cx="782723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UNILAC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4058C7-8B9C-EFAC-FE5C-68D07D457D78}"/>
              </a:ext>
            </a:extLst>
          </p:cNvPr>
          <p:cNvSpPr txBox="1"/>
          <p:nvPr/>
        </p:nvSpPr>
        <p:spPr>
          <a:xfrm>
            <a:off x="8616684" y="3300050"/>
            <a:ext cx="613754" cy="2619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CBM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67FCF8-8CB0-9ABD-4EA7-F4592C51C8A6}"/>
              </a:ext>
            </a:extLst>
          </p:cNvPr>
          <p:cNvSpPr txBox="1"/>
          <p:nvPr/>
        </p:nvSpPr>
        <p:spPr>
          <a:xfrm>
            <a:off x="6115352" y="4732346"/>
            <a:ext cx="982903" cy="43161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NUSTAR HEB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EFAE9D-3832-3888-BC88-0D989906865F}"/>
              </a:ext>
            </a:extLst>
          </p:cNvPr>
          <p:cNvSpPr txBox="1"/>
          <p:nvPr/>
        </p:nvSpPr>
        <p:spPr>
          <a:xfrm>
            <a:off x="4024879" y="2516589"/>
            <a:ext cx="875838" cy="25395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ctr" defTabSz="569922"/>
            <a:r>
              <a:rPr lang="en-GB" sz="1025" dirty="0">
                <a:solidFill>
                  <a:prstClr val="black"/>
                </a:solidFill>
                <a:latin typeface="Arial"/>
              </a:rPr>
              <a:t>HITRAP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DEF0F38-2228-AF0A-504D-AEA91F9C4575}"/>
              </a:ext>
            </a:extLst>
          </p:cNvPr>
          <p:cNvCxnSpPr>
            <a:cxnSpLocks/>
            <a:endCxn id="26" idx="3"/>
          </p:cNvCxnSpPr>
          <p:nvPr/>
        </p:nvCxnSpPr>
        <p:spPr>
          <a:xfrm flipH="1" flipV="1">
            <a:off x="6584772" y="1428351"/>
            <a:ext cx="1220651" cy="112052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F5939FA-B242-60B4-AC7F-8E36B933536A}"/>
              </a:ext>
            </a:extLst>
          </p:cNvPr>
          <p:cNvSpPr txBox="1"/>
          <p:nvPr/>
        </p:nvSpPr>
        <p:spPr>
          <a:xfrm>
            <a:off x="5403283" y="1299401"/>
            <a:ext cx="1181489" cy="2619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r"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APPA Laser </a:t>
            </a:r>
          </a:p>
        </p:txBody>
      </p:sp>
      <p:sp>
        <p:nvSpPr>
          <p:cNvPr id="27" name="Foliennummernplatzhalter 6">
            <a:extLst>
              <a:ext uri="{FF2B5EF4-FFF2-40B4-BE49-F238E27FC236}">
                <a16:creationId xmlns:a16="http://schemas.microsoft.com/office/drawing/2014/main" id="{82508624-CA81-19CB-D171-6255FF81484C}"/>
              </a:ext>
            </a:extLst>
          </p:cNvPr>
          <p:cNvSpPr txBox="1">
            <a:spLocks/>
          </p:cNvSpPr>
          <p:nvPr/>
        </p:nvSpPr>
        <p:spPr>
          <a:xfrm>
            <a:off x="918298" y="4404988"/>
            <a:ext cx="1432077" cy="238376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6986"/>
            <a:endParaRPr lang="en-US" sz="717" dirty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38" name="Pfeil nach links 8">
            <a:extLst>
              <a:ext uri="{FF2B5EF4-FFF2-40B4-BE49-F238E27FC236}">
                <a16:creationId xmlns:a16="http://schemas.microsoft.com/office/drawing/2014/main" id="{8C7B3F82-4028-0B73-23EE-97D3FE330AFC}"/>
              </a:ext>
            </a:extLst>
          </p:cNvPr>
          <p:cNvSpPr/>
          <p:nvPr/>
        </p:nvSpPr>
        <p:spPr>
          <a:xfrm>
            <a:off x="9715582" y="2868196"/>
            <a:ext cx="1641466" cy="531072"/>
          </a:xfrm>
          <a:prstGeom prst="leftArrow">
            <a:avLst/>
          </a:prstGeom>
          <a:solidFill>
            <a:srgbClr val="01D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343" tIns="38171" rIns="76343" bIns="3817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69922"/>
            <a:r>
              <a:rPr lang="en-GB" sz="1400" dirty="0">
                <a:solidFill>
                  <a:prstClr val="white"/>
                </a:solidFill>
                <a:latin typeface="Arial"/>
              </a:rPr>
              <a:t>until 2028</a:t>
            </a:r>
          </a:p>
        </p:txBody>
      </p:sp>
      <p:sp>
        <p:nvSpPr>
          <p:cNvPr id="39" name="Pfeil nach links 9">
            <a:extLst>
              <a:ext uri="{FF2B5EF4-FFF2-40B4-BE49-F238E27FC236}">
                <a16:creationId xmlns:a16="http://schemas.microsoft.com/office/drawing/2014/main" id="{B19E5323-8701-6B65-C1A0-DAD9DC535A9F}"/>
              </a:ext>
            </a:extLst>
          </p:cNvPr>
          <p:cNvSpPr/>
          <p:nvPr/>
        </p:nvSpPr>
        <p:spPr>
          <a:xfrm>
            <a:off x="9715583" y="4288247"/>
            <a:ext cx="1646732" cy="559016"/>
          </a:xfrm>
          <a:prstGeom prst="leftArrow">
            <a:avLst/>
          </a:prstGeom>
          <a:gradFill flip="none" rotWithShape="1">
            <a:gsLst>
              <a:gs pos="0">
                <a:srgbClr val="0502E2"/>
              </a:gs>
              <a:gs pos="84000">
                <a:srgbClr val="E69B03"/>
              </a:gs>
            </a:gsLst>
            <a:lin ang="2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343" tIns="38171" rIns="76343" bIns="3817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569922"/>
            <a:r>
              <a:rPr lang="en-GB" sz="1400" dirty="0">
                <a:solidFill>
                  <a:prstClr val="white"/>
                </a:solidFill>
                <a:latin typeface="Arial"/>
              </a:rPr>
              <a:t>after 2028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45</a:t>
            </a:fld>
            <a:endParaRPr lang="de-D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5A0BB0-EE6C-EFF0-DEBE-5E78C1D679ED}"/>
              </a:ext>
            </a:extLst>
          </p:cNvPr>
          <p:cNvSpPr txBox="1"/>
          <p:nvPr/>
        </p:nvSpPr>
        <p:spPr>
          <a:xfrm>
            <a:off x="9930687" y="3276001"/>
            <a:ext cx="1641466" cy="385407"/>
          </a:xfrm>
          <a:prstGeom prst="rect">
            <a:avLst/>
          </a:prstGeom>
        </p:spPr>
        <p:txBody>
          <a:bodyPr vert="horz" wrap="square" lIns="93696" tIns="46848" rIns="93696" bIns="46848" rtlCol="0" anchor="t">
            <a:spAutoFit/>
          </a:bodyPr>
          <a:lstStyle/>
          <a:p>
            <a:pPr defTabSz="569922"/>
            <a:r>
              <a:rPr lang="en-GB" sz="1844" dirty="0">
                <a:solidFill>
                  <a:prstClr val="black"/>
                </a:solidFill>
                <a:latin typeface="Arial"/>
              </a:rPr>
              <a:t>FAIR 2028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23F60DD-621E-E5C0-72FD-10570CD184C2}"/>
              </a:ext>
            </a:extLst>
          </p:cNvPr>
          <p:cNvSpPr txBox="1"/>
          <p:nvPr/>
        </p:nvSpPr>
        <p:spPr>
          <a:xfrm>
            <a:off x="7123171" y="4493058"/>
            <a:ext cx="982903" cy="43161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NUSTAR LEB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56F2A5A-DAC7-FF46-8606-CEA84C7D21BB}"/>
              </a:ext>
            </a:extLst>
          </p:cNvPr>
          <p:cNvSpPr txBox="1"/>
          <p:nvPr/>
        </p:nvSpPr>
        <p:spPr>
          <a:xfrm>
            <a:off x="6053883" y="3768579"/>
            <a:ext cx="982903" cy="2619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569922"/>
            <a:r>
              <a:rPr lang="en-GB" sz="1076" dirty="0">
                <a:solidFill>
                  <a:prstClr val="black"/>
                </a:solidFill>
                <a:latin typeface="Arial"/>
              </a:rPr>
              <a:t>APPA Cave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475D200-E512-11B3-2895-49B024430A56}"/>
              </a:ext>
            </a:extLst>
          </p:cNvPr>
          <p:cNvGrpSpPr/>
          <p:nvPr/>
        </p:nvGrpSpPr>
        <p:grpSpPr>
          <a:xfrm>
            <a:off x="4559757" y="2998767"/>
            <a:ext cx="2201354" cy="2322945"/>
            <a:chOff x="4001216" y="2490057"/>
            <a:chExt cx="1566318" cy="141346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F582C3C-9F53-E19B-43EF-693C4306AB76}"/>
                </a:ext>
              </a:extLst>
            </p:cNvPr>
            <p:cNvSpPr txBox="1"/>
            <p:nvPr/>
          </p:nvSpPr>
          <p:spPr>
            <a:xfrm>
              <a:off x="4319182" y="3744119"/>
              <a:ext cx="276315" cy="15940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569922"/>
              <a:r>
                <a:rPr lang="en-GB" sz="1076" dirty="0">
                  <a:solidFill>
                    <a:prstClr val="black"/>
                  </a:solidFill>
                  <a:latin typeface="Arial"/>
                </a:rPr>
                <a:t>CR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C0C46A6-9B84-DA22-66B9-C57A64F19256}"/>
                </a:ext>
              </a:extLst>
            </p:cNvPr>
            <p:cNvSpPr txBox="1"/>
            <p:nvPr/>
          </p:nvSpPr>
          <p:spPr>
            <a:xfrm>
              <a:off x="4001216" y="3078641"/>
              <a:ext cx="409549" cy="15940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defTabSz="569922"/>
              <a:r>
                <a:rPr lang="en-GB" sz="1076" dirty="0">
                  <a:solidFill>
                    <a:prstClr val="black"/>
                  </a:solidFill>
                  <a:latin typeface="Arial"/>
                </a:rPr>
                <a:t>HESR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ED28380-DD18-B86D-F095-7902F7437857}"/>
                </a:ext>
              </a:extLst>
            </p:cNvPr>
            <p:cNvSpPr txBox="1"/>
            <p:nvPr/>
          </p:nvSpPr>
          <p:spPr>
            <a:xfrm>
              <a:off x="4159031" y="2847979"/>
              <a:ext cx="476165" cy="15940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569922"/>
              <a:r>
                <a:rPr lang="en-GB" sz="1076" dirty="0">
                  <a:solidFill>
                    <a:prstClr val="black"/>
                  </a:solidFill>
                  <a:latin typeface="Arial"/>
                </a:rPr>
                <a:t>PANDA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26F06AC-8BD0-91BB-FA01-463E9838D495}"/>
                </a:ext>
              </a:extLst>
            </p:cNvPr>
            <p:cNvSpPr txBox="1"/>
            <p:nvPr/>
          </p:nvSpPr>
          <p:spPr>
            <a:xfrm>
              <a:off x="4527142" y="3401860"/>
              <a:ext cx="394355" cy="15940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569922"/>
              <a:r>
                <a:rPr lang="en-GB" sz="1076" dirty="0">
                  <a:solidFill>
                    <a:prstClr val="black"/>
                  </a:solidFill>
                  <a:latin typeface="Arial"/>
                </a:rPr>
                <a:t>ILIMA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F7E2970-B957-C1A1-262A-39EE7AE44604}"/>
                </a:ext>
              </a:extLst>
            </p:cNvPr>
            <p:cNvSpPr txBox="1"/>
            <p:nvPr/>
          </p:nvSpPr>
          <p:spPr>
            <a:xfrm>
              <a:off x="5091369" y="2490057"/>
              <a:ext cx="476165" cy="15940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 defTabSz="569922"/>
              <a:r>
                <a:rPr lang="en-GB" sz="1076" dirty="0">
                  <a:solidFill>
                    <a:prstClr val="black"/>
                  </a:solidFill>
                  <a:latin typeface="Arial"/>
                </a:rPr>
                <a:t>SPARC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13495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49DB0A6-3A6B-FB85-354E-D442E30D33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8500" y="1189565"/>
            <a:ext cx="6413500" cy="43307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NUSTAR Low-</a:t>
            </a:r>
            <a:r>
              <a:rPr lang="de-DE" sz="2400" dirty="0" err="1"/>
              <a:t>Energy</a:t>
            </a:r>
            <a:r>
              <a:rPr lang="de-DE" sz="2400" dirty="0"/>
              <a:t> Cave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46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93798"/>
            <a:ext cx="5768622" cy="4326467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6465" y="4913119"/>
            <a:ext cx="5920317" cy="1699350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 rot="19513561">
            <a:off x="7531258" y="5409635"/>
            <a:ext cx="1278466" cy="45420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8308984" y="5762794"/>
            <a:ext cx="1223412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>
                <a:solidFill>
                  <a:schemeClr val="accent1"/>
                </a:solidFill>
              </a:rPr>
              <a:t>LEB cave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5509" y="5150933"/>
            <a:ext cx="1582484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err="1">
                <a:solidFill>
                  <a:schemeClr val="bg1"/>
                </a:solidFill>
              </a:rPr>
              <a:t>January</a:t>
            </a:r>
            <a:r>
              <a:rPr lang="de-DE" dirty="0">
                <a:solidFill>
                  <a:schemeClr val="bg1"/>
                </a:solidFill>
              </a:rPr>
              <a:t> 2025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BECEDC-E66A-8D8E-C6A2-FB5D9933BA74}"/>
              </a:ext>
            </a:extLst>
          </p:cNvPr>
          <p:cNvSpPr txBox="1"/>
          <p:nvPr/>
        </p:nvSpPr>
        <p:spPr>
          <a:xfrm>
            <a:off x="6185536" y="1190365"/>
            <a:ext cx="5597623" cy="461665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DE" sz="2400" b="1" dirty="0">
                <a:solidFill>
                  <a:schemeClr val="accent1"/>
                </a:solidFill>
              </a:rPr>
              <a:t>HISPEC/DESPEC, MATS, and LaSpec</a:t>
            </a:r>
          </a:p>
        </p:txBody>
      </p:sp>
    </p:spTree>
    <p:extLst>
      <p:ext uri="{BB962C8B-B14F-4D97-AF65-F5344CB8AC3E}">
        <p14:creationId xmlns:p14="http://schemas.microsoft.com/office/powerpoint/2010/main" val="11745901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Super-FRS Ring Branch and CR </a:t>
            </a:r>
            <a:r>
              <a:rPr lang="de-DE" sz="2400" dirty="0" err="1"/>
              <a:t>storage</a:t>
            </a:r>
            <a:r>
              <a:rPr lang="de-DE" sz="2400" dirty="0"/>
              <a:t> ring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47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6825" y="1316679"/>
            <a:ext cx="9144000" cy="4631041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0F748504-C52A-EF91-43CF-C6AB312F2C17}"/>
              </a:ext>
            </a:extLst>
          </p:cNvPr>
          <p:cNvSpPr txBox="1"/>
          <p:nvPr/>
        </p:nvSpPr>
        <p:spPr>
          <a:xfrm>
            <a:off x="2670733" y="3198167"/>
            <a:ext cx="1774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2599D"/>
                </a:solidFill>
              </a:rPr>
              <a:t>Super-FRS</a:t>
            </a: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F66B82DA-8693-B20B-A28A-6115511F778C}"/>
              </a:ext>
            </a:extLst>
          </p:cNvPr>
          <p:cNvSpPr txBox="1"/>
          <p:nvPr/>
        </p:nvSpPr>
        <p:spPr>
          <a:xfrm>
            <a:off x="7187204" y="5909752"/>
            <a:ext cx="1241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ILIMA</a:t>
            </a:r>
          </a:p>
        </p:txBody>
      </p:sp>
      <p:sp>
        <p:nvSpPr>
          <p:cNvPr id="8" name="Textfeld 20">
            <a:extLst>
              <a:ext uri="{FF2B5EF4-FFF2-40B4-BE49-F238E27FC236}">
                <a16:creationId xmlns:a16="http://schemas.microsoft.com/office/drawing/2014/main" id="{801C3DBD-8B1D-8E5A-F7A9-5599C9374BBB}"/>
              </a:ext>
            </a:extLst>
          </p:cNvPr>
          <p:cNvSpPr txBox="1"/>
          <p:nvPr/>
        </p:nvSpPr>
        <p:spPr>
          <a:xfrm>
            <a:off x="9231889" y="1611580"/>
            <a:ext cx="1582741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FAIR MSVC</a:t>
            </a: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C0FC19E9-AA88-AB6E-2124-BE7DDBA3F71B}"/>
              </a:ext>
            </a:extLst>
          </p:cNvPr>
          <p:cNvSpPr txBox="1"/>
          <p:nvPr/>
        </p:nvSpPr>
        <p:spPr>
          <a:xfrm>
            <a:off x="10184329" y="5448087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12599D"/>
                </a:solidFill>
              </a:rPr>
              <a:t>CR</a:t>
            </a:r>
          </a:p>
        </p:txBody>
      </p:sp>
      <p:pic>
        <p:nvPicPr>
          <p:cNvPr id="9" name="Grafik 53">
            <a:extLst>
              <a:ext uri="{FF2B5EF4-FFF2-40B4-BE49-F238E27FC236}">
                <a16:creationId xmlns:a16="http://schemas.microsoft.com/office/drawing/2014/main" id="{0DF61FBC-1CDD-3B9E-4DC5-D0BF7547F6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3399" y="5210584"/>
            <a:ext cx="900000" cy="9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8341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rafik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423" y="-500633"/>
            <a:ext cx="10318177" cy="7999485"/>
          </a:xfrm>
          <a:prstGeom prst="rect">
            <a:avLst/>
          </a:prstGeom>
          <a:effectLst/>
        </p:spPr>
      </p:pic>
      <p:grpSp>
        <p:nvGrpSpPr>
          <p:cNvPr id="7" name="Group 6"/>
          <p:cNvGrpSpPr/>
          <p:nvPr/>
        </p:nvGrpSpPr>
        <p:grpSpPr>
          <a:xfrm>
            <a:off x="4568061" y="4653137"/>
            <a:ext cx="2628899" cy="1010279"/>
            <a:chOff x="3036888" y="4623759"/>
            <a:chExt cx="2628899" cy="1010279"/>
          </a:xfrm>
        </p:grpSpPr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3036888" y="4623759"/>
              <a:ext cx="1064243" cy="463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2400" dirty="0">
                  <a:solidFill>
                    <a:srgbClr val="33CC33"/>
                  </a:solidFill>
                </a:rPr>
                <a:t>TOF-2</a:t>
              </a: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3815525" y="5038617"/>
              <a:ext cx="763648" cy="340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de-DE" sz="1600" dirty="0">
                  <a:solidFill>
                    <a:srgbClr val="BBE0E3">
                      <a:lumMod val="75000"/>
                    </a:srgbClr>
                  </a:solidFill>
                </a:rPr>
                <a:t>16.8m</a:t>
              </a:r>
              <a:endParaRPr lang="de-DE" altLang="de-DE" sz="1600" dirty="0">
                <a:solidFill>
                  <a:srgbClr val="BBE0E3">
                    <a:lumMod val="75000"/>
                  </a:srgbClr>
                </a:solidFill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4941888" y="5143500"/>
              <a:ext cx="114300" cy="490538"/>
            </a:xfrm>
            <a:prstGeom prst="rect">
              <a:avLst/>
            </a:prstGeom>
            <a:solidFill>
              <a:srgbClr val="00FF00">
                <a:alpha val="76077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de-DE" altLang="de-DE" sz="2000" b="0">
                <a:solidFill>
                  <a:srgbClr val="000000"/>
                </a:solidFill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3509963" y="5134084"/>
              <a:ext cx="114300" cy="490537"/>
            </a:xfrm>
            <a:prstGeom prst="rect">
              <a:avLst/>
            </a:prstGeom>
            <a:solidFill>
              <a:srgbClr val="00FF00">
                <a:alpha val="76077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de-DE" altLang="de-DE" sz="2000" b="0">
                <a:solidFill>
                  <a:srgbClr val="000000"/>
                </a:solidFill>
              </a:endParaRP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4446588" y="4663969"/>
              <a:ext cx="1219199" cy="463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 lIns="90000" tIns="46800" rIns="90000" bIns="46800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de-DE" altLang="de-DE" sz="2400" dirty="0">
                  <a:solidFill>
                    <a:srgbClr val="33CC33"/>
                  </a:solidFill>
                </a:rPr>
                <a:t>TOF-1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 bwMode="auto">
            <a:xfrm flipH="1" flipV="1">
              <a:off x="3567112" y="5296009"/>
              <a:ext cx="1431925" cy="9416"/>
            </a:xfrm>
            <a:prstGeom prst="straightConnector1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28575" cap="flat" cmpd="sng" algn="ctr">
              <a:solidFill>
                <a:srgbClr val="339966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" name="Rectangle 7"/>
          <p:cNvSpPr/>
          <p:nvPr/>
        </p:nvSpPr>
        <p:spPr bwMode="auto">
          <a:xfrm>
            <a:off x="4267201" y="2505075"/>
            <a:ext cx="3438525" cy="1771650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7343775" y="1209676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8267700" y="1528763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4772296" y="2528888"/>
            <a:ext cx="3483944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altLang="de-DE" sz="2000" dirty="0" err="1">
                <a:solidFill>
                  <a:srgbClr val="131DDD"/>
                </a:solidFill>
              </a:rPr>
              <a:t>Schottky</a:t>
            </a:r>
            <a:r>
              <a:rPr lang="de-DE" altLang="de-DE" sz="2000" dirty="0">
                <a:solidFill>
                  <a:srgbClr val="131DDD"/>
                </a:solidFill>
              </a:rPr>
              <a:t> </a:t>
            </a:r>
            <a:r>
              <a:rPr lang="de-DE" altLang="de-DE" sz="2000" dirty="0" err="1">
                <a:solidFill>
                  <a:srgbClr val="131DDD"/>
                </a:solidFill>
              </a:rPr>
              <a:t>pickups</a:t>
            </a:r>
            <a:r>
              <a:rPr lang="de-DE" altLang="de-DE" sz="2000" dirty="0">
                <a:solidFill>
                  <a:srgbClr val="131DDD"/>
                </a:solidFill>
              </a:rPr>
              <a:t> </a:t>
            </a:r>
          </a:p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altLang="de-DE" sz="2000" dirty="0">
                <a:solidFill>
                  <a:srgbClr val="131DDD"/>
                </a:solidFill>
              </a:rPr>
              <a:t>also horizontal </a:t>
            </a:r>
            <a:r>
              <a:rPr lang="de-DE" altLang="de-DE" sz="2000" dirty="0" err="1">
                <a:solidFill>
                  <a:srgbClr val="131DDD"/>
                </a:solidFill>
              </a:rPr>
              <a:t>and</a:t>
            </a:r>
            <a:r>
              <a:rPr lang="de-DE" altLang="de-DE" sz="2000" dirty="0">
                <a:solidFill>
                  <a:srgbClr val="131DDD"/>
                </a:solidFill>
              </a:rPr>
              <a:t> </a:t>
            </a:r>
            <a:r>
              <a:rPr lang="de-DE" altLang="de-DE" sz="2000" dirty="0" err="1">
                <a:solidFill>
                  <a:srgbClr val="131DDD"/>
                </a:solidFill>
              </a:rPr>
              <a:t>vertical</a:t>
            </a:r>
            <a:endParaRPr lang="de-DE" altLang="de-DE" sz="2000" dirty="0">
              <a:solidFill>
                <a:srgbClr val="131DDD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394450" y="1204912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9013824" y="2157412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9375774" y="3228716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2365374" y="3395403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8213724" y="5169695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3470274" y="5147460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727324" y="4467226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4373021" y="5444341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2564633" y="2376486"/>
            <a:ext cx="133350" cy="219075"/>
          </a:xfrm>
          <a:prstGeom prst="ellipse">
            <a:avLst/>
          </a:prstGeom>
          <a:solidFill>
            <a:srgbClr val="FFC000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" name="Oval 29"/>
          <p:cNvSpPr/>
          <p:nvPr/>
        </p:nvSpPr>
        <p:spPr bwMode="auto">
          <a:xfrm>
            <a:off x="2618609" y="2286001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2593974" y="2376487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3511548" y="1509712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4596305" y="2663944"/>
            <a:ext cx="133350" cy="219075"/>
          </a:xfrm>
          <a:prstGeom prst="ellipse">
            <a:avLst/>
          </a:prstGeom>
          <a:solidFill>
            <a:srgbClr val="1447EA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4765946" y="3170726"/>
            <a:ext cx="2262456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altLang="de-DE" sz="2000" dirty="0" err="1">
                <a:solidFill>
                  <a:srgbClr val="C00000"/>
                </a:solidFill>
              </a:rPr>
              <a:t>Detector</a:t>
            </a:r>
            <a:r>
              <a:rPr lang="de-DE" altLang="de-DE" sz="2000" dirty="0">
                <a:solidFill>
                  <a:srgbClr val="C00000"/>
                </a:solidFill>
              </a:rPr>
              <a:t> </a:t>
            </a:r>
            <a:r>
              <a:rPr lang="de-DE" altLang="de-DE" sz="2000" dirty="0" err="1">
                <a:solidFill>
                  <a:srgbClr val="C00000"/>
                </a:solidFill>
              </a:rPr>
              <a:t>pockets</a:t>
            </a:r>
            <a:endParaRPr lang="de-DE" altLang="de-DE" sz="2000" dirty="0">
              <a:solidFill>
                <a:srgbClr val="C00000"/>
              </a:solidFill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8201025" y="1428751"/>
            <a:ext cx="133350" cy="219075"/>
          </a:xfrm>
          <a:prstGeom prst="ellipse">
            <a:avLst/>
          </a:prstGeom>
          <a:solidFill>
            <a:srgbClr val="C00000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3536949" y="5178302"/>
            <a:ext cx="133350" cy="219075"/>
          </a:xfrm>
          <a:prstGeom prst="ellipse">
            <a:avLst/>
          </a:prstGeom>
          <a:solidFill>
            <a:srgbClr val="C00000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4594498" y="3265892"/>
            <a:ext cx="133350" cy="219075"/>
          </a:xfrm>
          <a:prstGeom prst="ellipse">
            <a:avLst/>
          </a:prstGeom>
          <a:solidFill>
            <a:srgbClr val="C00000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1371600" y="1652587"/>
            <a:ext cx="342900" cy="300038"/>
          </a:xfrm>
          <a:prstGeom prst="round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2860674" y="471487"/>
            <a:ext cx="342900" cy="300038"/>
          </a:xfrm>
          <a:prstGeom prst="round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" name="Rounded Rectangle 45"/>
          <p:cNvSpPr/>
          <p:nvPr/>
        </p:nvSpPr>
        <p:spPr bwMode="auto">
          <a:xfrm>
            <a:off x="4804056" y="361949"/>
            <a:ext cx="342900" cy="300038"/>
          </a:xfrm>
          <a:prstGeom prst="round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5977760" y="152398"/>
            <a:ext cx="342900" cy="300038"/>
          </a:xfrm>
          <a:prstGeom prst="round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8446864" y="423861"/>
            <a:ext cx="342900" cy="300038"/>
          </a:xfrm>
          <a:prstGeom prst="round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10220643" y="5019675"/>
            <a:ext cx="342900" cy="300038"/>
          </a:xfrm>
          <a:prstGeom prst="round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9051924" y="6215064"/>
            <a:ext cx="342900" cy="300038"/>
          </a:xfrm>
          <a:prstGeom prst="round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" name="Rounded Rectangle 50"/>
          <p:cNvSpPr/>
          <p:nvPr/>
        </p:nvSpPr>
        <p:spPr bwMode="auto">
          <a:xfrm>
            <a:off x="6337838" y="6638928"/>
            <a:ext cx="342900" cy="300038"/>
          </a:xfrm>
          <a:prstGeom prst="round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2" name="Rounded Rectangle 51"/>
          <p:cNvSpPr/>
          <p:nvPr/>
        </p:nvSpPr>
        <p:spPr bwMode="auto">
          <a:xfrm>
            <a:off x="4962159" y="6707981"/>
            <a:ext cx="342900" cy="300038"/>
          </a:xfrm>
          <a:prstGeom prst="round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3" name="Rounded Rectangle 52"/>
          <p:cNvSpPr/>
          <p:nvPr/>
        </p:nvSpPr>
        <p:spPr bwMode="auto">
          <a:xfrm>
            <a:off x="2860674" y="6472237"/>
            <a:ext cx="342900" cy="300038"/>
          </a:xfrm>
          <a:prstGeom prst="round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" name="Rounded Rectangle 53"/>
          <p:cNvSpPr/>
          <p:nvPr/>
        </p:nvSpPr>
        <p:spPr bwMode="auto">
          <a:xfrm>
            <a:off x="1578339" y="4884747"/>
            <a:ext cx="342900" cy="300038"/>
          </a:xfrm>
          <a:prstGeom prst="round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2660649" y="4383018"/>
            <a:ext cx="133350" cy="219075"/>
          </a:xfrm>
          <a:prstGeom prst="ellipse">
            <a:avLst/>
          </a:prstGeom>
          <a:solidFill>
            <a:srgbClr val="C00000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9090024" y="2272211"/>
            <a:ext cx="133350" cy="219075"/>
          </a:xfrm>
          <a:prstGeom prst="ellipse">
            <a:avLst/>
          </a:prstGeom>
          <a:solidFill>
            <a:srgbClr val="C00000">
              <a:alpha val="58824"/>
            </a:srgbClr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419600" y="1901248"/>
            <a:ext cx="226536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3200" dirty="0">
                <a:solidFill>
                  <a:srgbClr val="000000"/>
                </a:solidFill>
                <a:latin typeface="Arial" charset="0"/>
              </a:rPr>
              <a:t>ILIMA@CR</a:t>
            </a:r>
          </a:p>
        </p:txBody>
      </p:sp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5452" y="4349103"/>
            <a:ext cx="3030988" cy="2357435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2344" y="188641"/>
            <a:ext cx="1289298" cy="444091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1" y="1952625"/>
            <a:ext cx="2474539" cy="2203540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0" name="Text Box 7"/>
          <p:cNvSpPr txBox="1">
            <a:spLocks noChangeArrowheads="1"/>
          </p:cNvSpPr>
          <p:nvPr/>
        </p:nvSpPr>
        <p:spPr bwMode="auto">
          <a:xfrm>
            <a:off x="4765946" y="3573017"/>
            <a:ext cx="1858692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altLang="de-DE" sz="2000" dirty="0" err="1">
                <a:solidFill>
                  <a:srgbClr val="00B050"/>
                </a:solidFill>
              </a:rPr>
              <a:t>ToF</a:t>
            </a:r>
            <a:r>
              <a:rPr lang="de-DE" altLang="de-DE" sz="2000" dirty="0">
                <a:solidFill>
                  <a:srgbClr val="00B050"/>
                </a:solidFill>
              </a:rPr>
              <a:t> </a:t>
            </a:r>
            <a:r>
              <a:rPr lang="de-DE" altLang="de-DE" sz="2000" dirty="0" err="1">
                <a:solidFill>
                  <a:srgbClr val="00B050"/>
                </a:solidFill>
              </a:rPr>
              <a:t>detectors</a:t>
            </a:r>
            <a:endParaRPr lang="de-DE" altLang="de-DE" sz="2000" dirty="0">
              <a:solidFill>
                <a:srgbClr val="00B050"/>
              </a:solidFill>
            </a:endParaRPr>
          </a:p>
        </p:txBody>
      </p:sp>
      <p:sp>
        <p:nvSpPr>
          <p:cNvPr id="62" name="Rectangle 6"/>
          <p:cNvSpPr>
            <a:spLocks noChangeArrowheads="1"/>
          </p:cNvSpPr>
          <p:nvPr/>
        </p:nvSpPr>
        <p:spPr bwMode="auto">
          <a:xfrm>
            <a:off x="4595365" y="3661067"/>
            <a:ext cx="122011" cy="245269"/>
          </a:xfrm>
          <a:prstGeom prst="rect">
            <a:avLst/>
          </a:prstGeom>
          <a:solidFill>
            <a:srgbClr val="00FF00">
              <a:alpha val="76077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de-DE" altLang="de-DE" sz="2000" b="0">
              <a:solidFill>
                <a:srgbClr val="00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837111" y="1688202"/>
            <a:ext cx="2262158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“Heavy ion detector”</a:t>
            </a:r>
          </a:p>
        </p:txBody>
      </p:sp>
      <p:sp>
        <p:nvSpPr>
          <p:cNvPr id="63" name="Textfeld 62"/>
          <p:cNvSpPr txBox="1"/>
          <p:nvPr/>
        </p:nvSpPr>
        <p:spPr>
          <a:xfrm>
            <a:off x="6825843" y="4112350"/>
            <a:ext cx="1621021" cy="369332"/>
          </a:xfrm>
          <a:prstGeom prst="rect">
            <a:avLst/>
          </a:prstGeom>
          <a:solidFill>
            <a:schemeClr val="bg1"/>
          </a:solidFill>
          <a:ln>
            <a:solidFill>
              <a:srgbClr val="009900"/>
            </a:solidFill>
          </a:ln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“</a:t>
            </a:r>
            <a:r>
              <a:rPr lang="en-US" dirty="0" err="1">
                <a:solidFill>
                  <a:srgbClr val="000000"/>
                </a:solidFill>
                <a:latin typeface="Arial" charset="0"/>
              </a:rPr>
              <a:t>ToF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 detector”</a:t>
            </a:r>
          </a:p>
        </p:txBody>
      </p:sp>
      <p:sp>
        <p:nvSpPr>
          <p:cNvPr id="64" name="Textfeld 63"/>
          <p:cNvSpPr txBox="1"/>
          <p:nvPr/>
        </p:nvSpPr>
        <p:spPr>
          <a:xfrm>
            <a:off x="7423405" y="129115"/>
            <a:ext cx="206979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“</a:t>
            </a:r>
            <a:r>
              <a:rPr lang="en-US" dirty="0" err="1">
                <a:solidFill>
                  <a:srgbClr val="000000"/>
                </a:solidFill>
                <a:latin typeface="Arial" charset="0"/>
              </a:rPr>
              <a:t>Schottky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 pickups”</a:t>
            </a:r>
          </a:p>
        </p:txBody>
      </p:sp>
      <p:pic>
        <p:nvPicPr>
          <p:cNvPr id="4" name="Grafik 53">
            <a:extLst>
              <a:ext uri="{FF2B5EF4-FFF2-40B4-BE49-F238E27FC236}">
                <a16:creationId xmlns:a16="http://schemas.microsoft.com/office/drawing/2014/main" id="{E6855FB9-3DF3-D8F4-E3DA-2DC9701C9D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549" y="5688972"/>
            <a:ext cx="900000" cy="9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244712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 descr="Ein Bild, das Text, Screenshot, Schrift, Zahl enthält.&#10;&#10;KI-generierte Inhalte können fehlerhaft sein.">
            <a:extLst>
              <a:ext uri="{FF2B5EF4-FFF2-40B4-BE49-F238E27FC236}">
                <a16:creationId xmlns:a16="http://schemas.microsoft.com/office/drawing/2014/main" id="{5D8C2808-F6FC-FA50-DC2B-D22408D6FE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094072" y="2951861"/>
            <a:ext cx="5037755" cy="3511199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BBC853BC-54A6-9310-01DD-882CEDF848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23996" y="156364"/>
            <a:ext cx="817915" cy="457415"/>
          </a:xfrm>
          <a:prstGeom prst="rect">
            <a:avLst/>
          </a:prstGeom>
        </p:spPr>
      </p:pic>
      <p:grpSp>
        <p:nvGrpSpPr>
          <p:cNvPr id="2098" name="Gruppieren 2097">
            <a:extLst>
              <a:ext uri="{FF2B5EF4-FFF2-40B4-BE49-F238E27FC236}">
                <a16:creationId xmlns:a16="http://schemas.microsoft.com/office/drawing/2014/main" id="{C884DA71-1F03-8392-5200-EAB32FA0CBF7}"/>
              </a:ext>
            </a:extLst>
          </p:cNvPr>
          <p:cNvGrpSpPr/>
          <p:nvPr/>
        </p:nvGrpSpPr>
        <p:grpSpPr>
          <a:xfrm>
            <a:off x="355470" y="2711355"/>
            <a:ext cx="6584601" cy="3899499"/>
            <a:chOff x="56294" y="1009550"/>
            <a:chExt cx="5281892" cy="3244492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B9724BDC-81E5-4CEC-0F79-F5D5B2E750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8831" y="1009550"/>
              <a:ext cx="5172420" cy="2973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AutoShape 732">
              <a:extLst>
                <a:ext uri="{FF2B5EF4-FFF2-40B4-BE49-F238E27FC236}">
                  <a16:creationId xmlns:a16="http://schemas.microsoft.com/office/drawing/2014/main" id="{AD2834BB-358C-BE33-BF7E-44E70777A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4901" y="3840955"/>
              <a:ext cx="314235" cy="104745"/>
            </a:xfrm>
            <a:prstGeom prst="rightArrow">
              <a:avLst>
                <a:gd name="adj1" fmla="val 32074"/>
                <a:gd name="adj2" fmla="val 97486"/>
              </a:avLst>
            </a:prstGeom>
            <a:solidFill>
              <a:srgbClr val="CCFFFF">
                <a:alpha val="60001"/>
              </a:srgbClr>
            </a:solidFill>
            <a:ln w="25400" algn="ctr">
              <a:solidFill>
                <a:srgbClr val="0066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09585">
                <a:spcBef>
                  <a:spcPct val="50000"/>
                </a:spcBef>
              </a:pPr>
              <a:endParaRPr lang="en-US" sz="933" kern="0">
                <a:solidFill>
                  <a:prstClr val="black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18" name="Text Box 733">
              <a:extLst>
                <a:ext uri="{FF2B5EF4-FFF2-40B4-BE49-F238E27FC236}">
                  <a16:creationId xmlns:a16="http://schemas.microsoft.com/office/drawing/2014/main" id="{AD41ED49-E1A4-BF51-87CF-BA19205053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2607" y="3784299"/>
              <a:ext cx="1355579" cy="24749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defTabSz="609585">
                <a:spcBef>
                  <a:spcPct val="50000"/>
                </a:spcBef>
              </a:pPr>
              <a:r>
                <a:rPr lang="de-CH" sz="1333" kern="0" dirty="0">
                  <a:solidFill>
                    <a:prstClr val="black"/>
                  </a:solidFill>
                  <a:latin typeface="Arial"/>
                  <a:ea typeface="ＭＳ Ｐゴシック" pitchFamily="80" charset="-128"/>
                  <a:cs typeface="Arial" charset="0"/>
                </a:rPr>
                <a:t>Neutron </a:t>
              </a:r>
              <a:r>
                <a:rPr lang="de-CH" sz="1333" kern="0" dirty="0" err="1">
                  <a:solidFill>
                    <a:prstClr val="black"/>
                  </a:solidFill>
                  <a:latin typeface="Arial"/>
                  <a:ea typeface="ＭＳ Ｐゴシック" pitchFamily="80" charset="-128"/>
                  <a:cs typeface="Arial" charset="0"/>
                </a:rPr>
                <a:t>number</a:t>
              </a:r>
              <a:endParaRPr lang="en-US" sz="1333" kern="0" dirty="0">
                <a:solidFill>
                  <a:prstClr val="black"/>
                </a:solidFill>
                <a:latin typeface="Arial"/>
                <a:ea typeface="ＭＳ Ｐゴシック" pitchFamily="80" charset="-128"/>
                <a:cs typeface="Arial" charset="0"/>
              </a:endParaRPr>
            </a:p>
          </p:txBody>
        </p:sp>
        <p:sp>
          <p:nvSpPr>
            <p:cNvPr id="19" name="AutoShape 734">
              <a:extLst>
                <a:ext uri="{FF2B5EF4-FFF2-40B4-BE49-F238E27FC236}">
                  <a16:creationId xmlns:a16="http://schemas.microsoft.com/office/drawing/2014/main" id="{A6C02D10-CB8F-2A28-479A-9E46674A93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6561" y="2837295"/>
              <a:ext cx="314235" cy="104745"/>
            </a:xfrm>
            <a:prstGeom prst="rightArrow">
              <a:avLst>
                <a:gd name="adj1" fmla="val 32074"/>
                <a:gd name="adj2" fmla="val 97486"/>
              </a:avLst>
            </a:prstGeom>
            <a:solidFill>
              <a:srgbClr val="CCFFFF">
                <a:alpha val="60001"/>
              </a:srgbClr>
            </a:solidFill>
            <a:ln w="25400" algn="ctr">
              <a:solidFill>
                <a:srgbClr val="0066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609585">
                <a:spcBef>
                  <a:spcPct val="50000"/>
                </a:spcBef>
              </a:pPr>
              <a:endParaRPr lang="en-US" sz="933" kern="0">
                <a:solidFill>
                  <a:prstClr val="black"/>
                </a:solidFill>
                <a:latin typeface="Arial"/>
                <a:cs typeface="Arial" charset="0"/>
              </a:endParaRPr>
            </a:p>
          </p:txBody>
        </p:sp>
        <p:sp>
          <p:nvSpPr>
            <p:cNvPr id="20" name="Text Box 735">
              <a:extLst>
                <a:ext uri="{FF2B5EF4-FFF2-40B4-BE49-F238E27FC236}">
                  <a16:creationId xmlns:a16="http://schemas.microsoft.com/office/drawing/2014/main" id="{E9C3F129-31F0-9095-1940-0C785958B5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502193" y="1698957"/>
              <a:ext cx="1355580" cy="2386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defTabSz="609585">
                <a:spcBef>
                  <a:spcPct val="50000"/>
                </a:spcBef>
              </a:pPr>
              <a:r>
                <a:rPr lang="de-CH" sz="1333" kern="0" dirty="0" err="1">
                  <a:solidFill>
                    <a:prstClr val="black"/>
                  </a:solidFill>
                  <a:latin typeface="Arial"/>
                  <a:ea typeface="ＭＳ Ｐゴシック" pitchFamily="80" charset="-128"/>
                  <a:cs typeface="Arial" charset="0"/>
                </a:rPr>
                <a:t>Atomic</a:t>
              </a:r>
              <a:r>
                <a:rPr lang="de-CH" sz="1333" kern="0" dirty="0">
                  <a:solidFill>
                    <a:prstClr val="black"/>
                  </a:solidFill>
                  <a:latin typeface="Arial"/>
                  <a:ea typeface="ＭＳ Ｐゴシック" pitchFamily="80" charset="-128"/>
                  <a:cs typeface="Arial" charset="0"/>
                </a:rPr>
                <a:t> </a:t>
              </a:r>
              <a:r>
                <a:rPr lang="de-CH" sz="1333" kern="0" dirty="0" err="1">
                  <a:solidFill>
                    <a:prstClr val="black"/>
                  </a:solidFill>
                  <a:latin typeface="Arial"/>
                  <a:ea typeface="ＭＳ Ｐゴシック" pitchFamily="80" charset="-128"/>
                  <a:cs typeface="Arial" charset="0"/>
                </a:rPr>
                <a:t>number</a:t>
              </a:r>
              <a:endParaRPr lang="en-US" sz="1333" kern="0" dirty="0">
                <a:solidFill>
                  <a:prstClr val="black"/>
                </a:solidFill>
                <a:latin typeface="Arial"/>
                <a:ea typeface="ＭＳ Ｐゴシック" pitchFamily="80" charset="-128"/>
                <a:cs typeface="Arial" charset="0"/>
              </a:endParaRPr>
            </a:p>
          </p:txBody>
        </p:sp>
        <p:grpSp>
          <p:nvGrpSpPr>
            <p:cNvPr id="27" name="Group 1197">
              <a:extLst>
                <a:ext uri="{FF2B5EF4-FFF2-40B4-BE49-F238E27FC236}">
                  <a16:creationId xmlns:a16="http://schemas.microsoft.com/office/drawing/2014/main" id="{6C3CDCDF-72F8-DE31-9967-2F39078C11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1140" y="3209136"/>
              <a:ext cx="150860" cy="603437"/>
              <a:chOff x="5322" y="2824"/>
              <a:chExt cx="229" cy="916"/>
            </a:xfrm>
          </p:grpSpPr>
          <p:sp>
            <p:nvSpPr>
              <p:cNvPr id="1025" name="Text Box 1198">
                <a:extLst>
                  <a:ext uri="{FF2B5EF4-FFF2-40B4-BE49-F238E27FC236}">
                    <a16:creationId xmlns:a16="http://schemas.microsoft.com/office/drawing/2014/main" id="{B40D7C4C-793C-E1A4-C418-AB69F4242B2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22" y="3053"/>
                <a:ext cx="229" cy="229"/>
              </a:xfrm>
              <a:prstGeom prst="rect">
                <a:avLst/>
              </a:prstGeom>
              <a:solidFill>
                <a:srgbClr val="FFFF0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0" tIns="0" rIns="0" bIns="0" anchor="ctr" anchorCtr="1"/>
              <a:lstStyle/>
              <a:p>
                <a:pPr defTabSz="609585">
                  <a:spcBef>
                    <a:spcPct val="50000"/>
                  </a:spcBef>
                </a:pPr>
                <a:r>
                  <a:rPr lang="de-CH" sz="800" kern="0">
                    <a:solidFill>
                      <a:prstClr val="black"/>
                    </a:solidFill>
                    <a:latin typeface="Symbol" pitchFamily="18" charset="2"/>
                    <a:ea typeface="ＭＳ Ｐゴシック" pitchFamily="80" charset="-128"/>
                    <a:cs typeface="Arial" charset="0"/>
                  </a:rPr>
                  <a:t>a</a:t>
                </a:r>
                <a:endParaRPr lang="en-US" sz="800" kern="0">
                  <a:solidFill>
                    <a:prstClr val="black"/>
                  </a:solidFill>
                  <a:latin typeface="Symbol" pitchFamily="18" charset="2"/>
                  <a:ea typeface="ＭＳ Ｐゴシック" pitchFamily="80" charset="-128"/>
                  <a:cs typeface="Arial" charset="0"/>
                </a:endParaRPr>
              </a:p>
            </p:txBody>
          </p:sp>
          <p:sp>
            <p:nvSpPr>
              <p:cNvPr id="1027" name="Text Box 1199">
                <a:extLst>
                  <a:ext uri="{FF2B5EF4-FFF2-40B4-BE49-F238E27FC236}">
                    <a16:creationId xmlns:a16="http://schemas.microsoft.com/office/drawing/2014/main" id="{1350E2AC-4CA9-9119-547D-66376B5473B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22" y="3282"/>
                <a:ext cx="229" cy="229"/>
              </a:xfrm>
              <a:prstGeom prst="rect">
                <a:avLst/>
              </a:prstGeom>
              <a:solidFill>
                <a:srgbClr val="FF9966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0" tIns="0" rIns="0" bIns="0" anchor="ctr" anchorCtr="1"/>
              <a:lstStyle/>
              <a:p>
                <a:pPr algn="ctr" defTabSz="609585">
                  <a:spcBef>
                    <a:spcPct val="50000"/>
                  </a:spcBef>
                </a:pPr>
                <a:r>
                  <a:rPr lang="de-CH" sz="533" kern="0" dirty="0">
                    <a:solidFill>
                      <a:prstClr val="black"/>
                    </a:solidFill>
                    <a:latin typeface="Symbol" pitchFamily="18" charset="2"/>
                    <a:ea typeface="ＭＳ Ｐゴシック" pitchFamily="80" charset="-128"/>
                    <a:cs typeface="Arial" charset="0"/>
                  </a:rPr>
                  <a:t>b</a:t>
                </a:r>
                <a:r>
                  <a:rPr lang="de-CH" sz="533" kern="0" baseline="30000" dirty="0">
                    <a:solidFill>
                      <a:prstClr val="black"/>
                    </a:solidFill>
                    <a:latin typeface="Arial"/>
                    <a:ea typeface="ＭＳ Ｐゴシック" pitchFamily="80" charset="-128"/>
                    <a:cs typeface="Arial" charset="0"/>
                  </a:rPr>
                  <a:t>+</a:t>
                </a:r>
                <a:r>
                  <a:rPr lang="de-CH" sz="533" kern="0" dirty="0">
                    <a:solidFill>
                      <a:prstClr val="black"/>
                    </a:solidFill>
                    <a:latin typeface="Arial"/>
                    <a:ea typeface="ＭＳ Ｐゴシック" pitchFamily="80" charset="-128"/>
                    <a:cs typeface="Arial" charset="0"/>
                  </a:rPr>
                  <a:t> EC</a:t>
                </a:r>
                <a:endParaRPr lang="en-US" sz="533" kern="0" dirty="0">
                  <a:solidFill>
                    <a:prstClr val="black"/>
                  </a:solidFill>
                  <a:latin typeface="Arial"/>
                  <a:ea typeface="ＭＳ Ｐゴシック" pitchFamily="80" charset="-128"/>
                  <a:cs typeface="Arial" charset="0"/>
                </a:endParaRPr>
              </a:p>
            </p:txBody>
          </p:sp>
          <p:sp>
            <p:nvSpPr>
              <p:cNvPr id="1028" name="Text Box 1200">
                <a:extLst>
                  <a:ext uri="{FF2B5EF4-FFF2-40B4-BE49-F238E27FC236}">
                    <a16:creationId xmlns:a16="http://schemas.microsoft.com/office/drawing/2014/main" id="{D05544CB-7C66-F2B9-6B53-4E217BDC038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22" y="2824"/>
                <a:ext cx="229" cy="229"/>
              </a:xfrm>
              <a:prstGeom prst="rect">
                <a:avLst/>
              </a:prstGeom>
              <a:solidFill>
                <a:srgbClr val="00FF00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0" tIns="0" rIns="0" bIns="0" anchor="ctr" anchorCtr="1"/>
              <a:lstStyle/>
              <a:p>
                <a:pPr defTabSz="609585">
                  <a:spcBef>
                    <a:spcPct val="50000"/>
                  </a:spcBef>
                </a:pPr>
                <a:r>
                  <a:rPr lang="de-CH" sz="800" kern="0" dirty="0">
                    <a:solidFill>
                      <a:prstClr val="black"/>
                    </a:solidFill>
                    <a:latin typeface="Arial"/>
                    <a:ea typeface="ＭＳ Ｐゴシック" pitchFamily="80" charset="-128"/>
                    <a:cs typeface="Arial" charset="0"/>
                  </a:rPr>
                  <a:t>SF</a:t>
                </a:r>
                <a:endParaRPr lang="en-US" sz="800" kern="0" dirty="0">
                  <a:solidFill>
                    <a:prstClr val="black"/>
                  </a:solidFill>
                  <a:latin typeface="Arial"/>
                  <a:ea typeface="ＭＳ Ｐゴシック" pitchFamily="80" charset="-128"/>
                  <a:cs typeface="Arial" charset="0"/>
                </a:endParaRPr>
              </a:p>
            </p:txBody>
          </p:sp>
          <p:sp>
            <p:nvSpPr>
              <p:cNvPr id="1029" name="Text Box 1201">
                <a:extLst>
                  <a:ext uri="{FF2B5EF4-FFF2-40B4-BE49-F238E27FC236}">
                    <a16:creationId xmlns:a16="http://schemas.microsoft.com/office/drawing/2014/main" id="{117247FA-4FFB-2AEC-A3B3-72EFADE383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22" y="3511"/>
                <a:ext cx="229" cy="229"/>
              </a:xfrm>
              <a:prstGeom prst="rect">
                <a:avLst/>
              </a:prstGeom>
              <a:solidFill>
                <a:srgbClr val="00CC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lIns="0" tIns="0" rIns="0" bIns="0" anchor="ctr" anchorCtr="1"/>
              <a:lstStyle/>
              <a:p>
                <a:pPr defTabSz="609585">
                  <a:spcBef>
                    <a:spcPct val="50000"/>
                  </a:spcBef>
                </a:pPr>
                <a:r>
                  <a:rPr lang="de-CH" sz="800" kern="0">
                    <a:solidFill>
                      <a:prstClr val="black"/>
                    </a:solidFill>
                    <a:latin typeface="Symbol" pitchFamily="18" charset="2"/>
                    <a:ea typeface="ＭＳ Ｐゴシック" pitchFamily="80" charset="-128"/>
                    <a:cs typeface="Arial" charset="0"/>
                  </a:rPr>
                  <a:t>b</a:t>
                </a:r>
                <a:r>
                  <a:rPr lang="de-CH" sz="800" kern="0" baseline="30000">
                    <a:solidFill>
                      <a:prstClr val="black"/>
                    </a:solidFill>
                    <a:latin typeface="Arial"/>
                    <a:ea typeface="ＭＳ Ｐゴシック" pitchFamily="80" charset="-128"/>
                    <a:cs typeface="Arial" charset="0"/>
                  </a:rPr>
                  <a:t>-</a:t>
                </a:r>
                <a:endParaRPr lang="en-US" sz="800" kern="0" baseline="30000">
                  <a:solidFill>
                    <a:prstClr val="black"/>
                  </a:solidFill>
                  <a:latin typeface="Arial"/>
                  <a:ea typeface="ＭＳ Ｐゴシック" pitchFamily="80" charset="-128"/>
                  <a:cs typeface="Arial" charset="0"/>
                </a:endParaRPr>
              </a:p>
            </p:txBody>
          </p:sp>
        </p:grp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004E202C-1FDD-1360-68C4-EEEBB6854C18}"/>
                </a:ext>
              </a:extLst>
            </p:cNvPr>
            <p:cNvSpPr txBox="1"/>
            <p:nvPr/>
          </p:nvSpPr>
          <p:spPr>
            <a:xfrm rot="16200000">
              <a:off x="4324272" y="2993009"/>
              <a:ext cx="1552009" cy="395017"/>
            </a:xfrm>
            <a:prstGeom prst="rect">
              <a:avLst/>
            </a:prstGeom>
          </p:spPr>
          <p:txBody>
            <a:bodyPr vert="horz" wrap="square" lIns="121920" tIns="60960" rIns="121920" bIns="60960" rtlCol="0" anchor="t">
              <a:spAutoFit/>
            </a:bodyPr>
            <a:lstStyle/>
            <a:p>
              <a:pPr algn="ctr" defTabSz="609585"/>
              <a:r>
                <a:rPr lang="de-CH" sz="1200" kern="0" dirty="0">
                  <a:solidFill>
                    <a:prstClr val="black"/>
                  </a:solidFill>
                  <a:latin typeface="Arial"/>
                </a:rPr>
                <a:t>Shell </a:t>
              </a:r>
              <a:r>
                <a:rPr lang="de-CH" sz="1200" kern="0" dirty="0" err="1">
                  <a:solidFill>
                    <a:prstClr val="black"/>
                  </a:solidFill>
                  <a:latin typeface="Arial"/>
                </a:rPr>
                <a:t>stabilization</a:t>
              </a:r>
              <a:r>
                <a:rPr lang="de-CH" sz="1200" kern="0" dirty="0">
                  <a:solidFill>
                    <a:prstClr val="black"/>
                  </a:solidFill>
                  <a:latin typeface="Arial"/>
                </a:rPr>
                <a:t> (MeV)</a:t>
              </a:r>
            </a:p>
          </p:txBody>
        </p:sp>
        <p:grpSp>
          <p:nvGrpSpPr>
            <p:cNvPr id="2048" name="Gruppieren 2047">
              <a:extLst>
                <a:ext uri="{FF2B5EF4-FFF2-40B4-BE49-F238E27FC236}">
                  <a16:creationId xmlns:a16="http://schemas.microsoft.com/office/drawing/2014/main" id="{D7662191-C114-E20A-C8BE-E32FBD7A31FE}"/>
                </a:ext>
              </a:extLst>
            </p:cNvPr>
            <p:cNvGrpSpPr/>
            <p:nvPr/>
          </p:nvGrpSpPr>
          <p:grpSpPr>
            <a:xfrm>
              <a:off x="4893649" y="2740985"/>
              <a:ext cx="144000" cy="1080000"/>
              <a:chOff x="4928247" y="2849726"/>
              <a:chExt cx="144000" cy="1152526"/>
            </a:xfrm>
          </p:grpSpPr>
          <p:sp>
            <p:nvSpPr>
              <p:cNvPr id="3" name="Rechteck 2">
                <a:extLst>
                  <a:ext uri="{FF2B5EF4-FFF2-40B4-BE49-F238E27FC236}">
                    <a16:creationId xmlns:a16="http://schemas.microsoft.com/office/drawing/2014/main" id="{1A5A634E-E590-BCD9-EA55-F88791389C0D}"/>
                  </a:ext>
                </a:extLst>
              </p:cNvPr>
              <p:cNvSpPr/>
              <p:nvPr/>
            </p:nvSpPr>
            <p:spPr>
              <a:xfrm>
                <a:off x="4928247" y="2849726"/>
                <a:ext cx="144000" cy="144000"/>
              </a:xfrm>
              <a:prstGeom prst="rect">
                <a:avLst/>
              </a:prstGeom>
              <a:solidFill>
                <a:srgbClr val="42427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60960" rIns="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09585"/>
                <a:r>
                  <a:rPr lang="de-CH" sz="1200" kern="0" dirty="0">
                    <a:solidFill>
                      <a:prstClr val="white"/>
                    </a:solidFill>
                    <a:latin typeface="Arial"/>
                  </a:rPr>
                  <a:t>-7</a:t>
                </a:r>
              </a:p>
            </p:txBody>
          </p:sp>
          <p:sp>
            <p:nvSpPr>
              <p:cNvPr id="5" name="Rechteck 4">
                <a:extLst>
                  <a:ext uri="{FF2B5EF4-FFF2-40B4-BE49-F238E27FC236}">
                    <a16:creationId xmlns:a16="http://schemas.microsoft.com/office/drawing/2014/main" id="{CD7E686B-4708-FB2A-7EA4-0E15EB7495A2}"/>
                  </a:ext>
                </a:extLst>
              </p:cNvPr>
              <p:cNvSpPr/>
              <p:nvPr/>
            </p:nvSpPr>
            <p:spPr>
              <a:xfrm>
                <a:off x="4928247" y="2992040"/>
                <a:ext cx="144000" cy="144000"/>
              </a:xfrm>
              <a:prstGeom prst="rect">
                <a:avLst/>
              </a:prstGeom>
              <a:solidFill>
                <a:srgbClr val="0077B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60960" rIns="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09585"/>
                <a:r>
                  <a:rPr lang="de-CH" sz="1333" kern="0" dirty="0">
                    <a:solidFill>
                      <a:prstClr val="white"/>
                    </a:solidFill>
                    <a:latin typeface="Arial"/>
                  </a:rPr>
                  <a:t>-6</a:t>
                </a:r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805C9304-BF84-556A-E2EE-AC3EEE25A463}"/>
                  </a:ext>
                </a:extLst>
              </p:cNvPr>
              <p:cNvSpPr/>
              <p:nvPr/>
            </p:nvSpPr>
            <p:spPr>
              <a:xfrm>
                <a:off x="4928247" y="3136040"/>
                <a:ext cx="144000" cy="144000"/>
              </a:xfrm>
              <a:prstGeom prst="rect">
                <a:avLst/>
              </a:prstGeom>
              <a:solidFill>
                <a:srgbClr val="0098D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60960" rIns="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09585"/>
                <a:r>
                  <a:rPr lang="de-CH" sz="1200" kern="0" dirty="0">
                    <a:solidFill>
                      <a:prstClr val="white"/>
                    </a:solidFill>
                    <a:latin typeface="Arial"/>
                  </a:rPr>
                  <a:t>-5</a:t>
                </a:r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4890868E-4A90-A83D-0815-5380666AC99A}"/>
                  </a:ext>
                </a:extLst>
              </p:cNvPr>
              <p:cNvSpPr/>
              <p:nvPr/>
            </p:nvSpPr>
            <p:spPr>
              <a:xfrm>
                <a:off x="4928247" y="3280040"/>
                <a:ext cx="144000" cy="144000"/>
              </a:xfrm>
              <a:prstGeom prst="rect">
                <a:avLst/>
              </a:prstGeom>
              <a:solidFill>
                <a:srgbClr val="00AFE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60960" rIns="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09585"/>
                <a:r>
                  <a:rPr lang="de-CH" sz="1200" kern="0" dirty="0">
                    <a:solidFill>
                      <a:prstClr val="white"/>
                    </a:solidFill>
                    <a:latin typeface="Arial"/>
                  </a:rPr>
                  <a:t>-4</a:t>
                </a:r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BB6D6B64-75AA-66E0-161C-D2C237F2B521}"/>
                  </a:ext>
                </a:extLst>
              </p:cNvPr>
              <p:cNvSpPr/>
              <p:nvPr/>
            </p:nvSpPr>
            <p:spPr>
              <a:xfrm>
                <a:off x="4928247" y="3422229"/>
                <a:ext cx="144000" cy="144000"/>
              </a:xfrm>
              <a:prstGeom prst="rect">
                <a:avLst/>
              </a:prstGeom>
              <a:solidFill>
                <a:srgbClr val="4DC8F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60960" rIns="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09585"/>
                <a:r>
                  <a:rPr lang="de-CH" sz="1200" kern="0" dirty="0">
                    <a:solidFill>
                      <a:prstClr val="white"/>
                    </a:solidFill>
                    <a:latin typeface="Arial"/>
                  </a:rPr>
                  <a:t>-3</a:t>
                </a:r>
              </a:p>
            </p:txBody>
          </p:sp>
          <p:sp>
            <p:nvSpPr>
              <p:cNvPr id="14" name="Rechteck 13">
                <a:extLst>
                  <a:ext uri="{FF2B5EF4-FFF2-40B4-BE49-F238E27FC236}">
                    <a16:creationId xmlns:a16="http://schemas.microsoft.com/office/drawing/2014/main" id="{05C7662B-1A87-C0D1-11F6-5888679E1B3D}"/>
                  </a:ext>
                </a:extLst>
              </p:cNvPr>
              <p:cNvSpPr/>
              <p:nvPr/>
            </p:nvSpPr>
            <p:spPr>
              <a:xfrm>
                <a:off x="4928247" y="3566229"/>
                <a:ext cx="144000" cy="144000"/>
              </a:xfrm>
              <a:prstGeom prst="rect">
                <a:avLst/>
              </a:prstGeom>
              <a:solidFill>
                <a:srgbClr val="ACE1F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60960" rIns="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09585"/>
                <a:r>
                  <a:rPr lang="de-CH" sz="1200" kern="0" dirty="0">
                    <a:solidFill>
                      <a:prstClr val="white"/>
                    </a:solidFill>
                    <a:latin typeface="Arial"/>
                  </a:rPr>
                  <a:t>-2</a:t>
                </a:r>
              </a:p>
            </p:txBody>
          </p:sp>
          <p:sp>
            <p:nvSpPr>
              <p:cNvPr id="16" name="Rechteck 15">
                <a:extLst>
                  <a:ext uri="{FF2B5EF4-FFF2-40B4-BE49-F238E27FC236}">
                    <a16:creationId xmlns:a16="http://schemas.microsoft.com/office/drawing/2014/main" id="{F735C26E-D471-0D95-4E2E-C6A12EAA5E3D}"/>
                  </a:ext>
                </a:extLst>
              </p:cNvPr>
              <p:cNvSpPr/>
              <p:nvPr/>
            </p:nvSpPr>
            <p:spPr>
              <a:xfrm>
                <a:off x="4928247" y="3708418"/>
                <a:ext cx="144000" cy="144000"/>
              </a:xfrm>
              <a:prstGeom prst="rect">
                <a:avLst/>
              </a:prstGeom>
              <a:solidFill>
                <a:srgbClr val="E1F3FC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60960" rIns="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09585"/>
                <a:r>
                  <a:rPr lang="de-CH" sz="1200" kern="0" dirty="0">
                    <a:solidFill>
                      <a:prstClr val="white">
                        <a:lumMod val="50000"/>
                      </a:prstClr>
                    </a:solidFill>
                    <a:latin typeface="Arial"/>
                  </a:rPr>
                  <a:t>-1</a:t>
                </a:r>
              </a:p>
            </p:txBody>
          </p:sp>
          <p:sp>
            <p:nvSpPr>
              <p:cNvPr id="31" name="Rechteck 30">
                <a:extLst>
                  <a:ext uri="{FF2B5EF4-FFF2-40B4-BE49-F238E27FC236}">
                    <a16:creationId xmlns:a16="http://schemas.microsoft.com/office/drawing/2014/main" id="{92718819-DB69-74C1-2AFF-423CF813B3D7}"/>
                  </a:ext>
                </a:extLst>
              </p:cNvPr>
              <p:cNvSpPr/>
              <p:nvPr/>
            </p:nvSpPr>
            <p:spPr>
              <a:xfrm>
                <a:off x="4928247" y="3858252"/>
                <a:ext cx="144000" cy="1440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60960" rIns="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609585"/>
                <a:r>
                  <a:rPr lang="de-CH" sz="1200" kern="0" dirty="0">
                    <a:solidFill>
                      <a:prstClr val="white">
                        <a:lumMod val="50000"/>
                      </a:prstClr>
                    </a:solidFill>
                    <a:latin typeface="Arial"/>
                  </a:rPr>
                  <a:t>0</a:t>
                </a:r>
              </a:p>
            </p:txBody>
          </p:sp>
        </p:grpSp>
        <p:sp>
          <p:nvSpPr>
            <p:cNvPr id="2052" name="Textfeld 2051">
              <a:extLst>
                <a:ext uri="{FF2B5EF4-FFF2-40B4-BE49-F238E27FC236}">
                  <a16:creationId xmlns:a16="http://schemas.microsoft.com/office/drawing/2014/main" id="{497E84C9-D052-3AA1-E54F-3A5E66D455BA}"/>
                </a:ext>
              </a:extLst>
            </p:cNvPr>
            <p:cNvSpPr txBox="1"/>
            <p:nvPr/>
          </p:nvSpPr>
          <p:spPr>
            <a:xfrm rot="16200000">
              <a:off x="4164858" y="3367633"/>
              <a:ext cx="963591" cy="246886"/>
            </a:xfrm>
            <a:prstGeom prst="rect">
              <a:avLst/>
            </a:prstGeom>
          </p:spPr>
          <p:txBody>
            <a:bodyPr vert="horz" wrap="square" lIns="121920" tIns="60960" rIns="121920" bIns="60960" rtlCol="0" anchor="t">
              <a:spAutoFit/>
            </a:bodyPr>
            <a:lstStyle/>
            <a:p>
              <a:pPr algn="ctr" defTabSz="609585"/>
              <a:r>
                <a:rPr lang="de-CH" sz="1200" kern="0" dirty="0">
                  <a:solidFill>
                    <a:prstClr val="black"/>
                  </a:solidFill>
                  <a:latin typeface="Arial"/>
                </a:rPr>
                <a:t>Decay </a:t>
              </a:r>
              <a:r>
                <a:rPr lang="de-CH" sz="1200" kern="0" dirty="0" err="1">
                  <a:solidFill>
                    <a:prstClr val="black"/>
                  </a:solidFill>
                  <a:latin typeface="Arial"/>
                </a:rPr>
                <a:t>mode</a:t>
              </a:r>
              <a:endParaRPr lang="de-CH" sz="1200" kern="0" dirty="0">
                <a:solidFill>
                  <a:prstClr val="black"/>
                </a:solidFill>
                <a:latin typeface="Arial"/>
              </a:endParaRPr>
            </a:p>
          </p:txBody>
        </p:sp>
        <p:grpSp>
          <p:nvGrpSpPr>
            <p:cNvPr id="2091" name="Gruppieren 2090">
              <a:extLst>
                <a:ext uri="{FF2B5EF4-FFF2-40B4-BE49-F238E27FC236}">
                  <a16:creationId xmlns:a16="http://schemas.microsoft.com/office/drawing/2014/main" id="{99A0EB30-0891-4A18-4D9A-38C16297269B}"/>
                </a:ext>
              </a:extLst>
            </p:cNvPr>
            <p:cNvGrpSpPr/>
            <p:nvPr/>
          </p:nvGrpSpPr>
          <p:grpSpPr>
            <a:xfrm>
              <a:off x="130031" y="3132682"/>
              <a:ext cx="436679" cy="281686"/>
              <a:chOff x="130031" y="3132682"/>
              <a:chExt cx="436679" cy="281686"/>
            </a:xfrm>
          </p:grpSpPr>
          <p:sp>
            <p:nvSpPr>
              <p:cNvPr id="2057" name="Textfeld 2056">
                <a:extLst>
                  <a:ext uri="{FF2B5EF4-FFF2-40B4-BE49-F238E27FC236}">
                    <a16:creationId xmlns:a16="http://schemas.microsoft.com/office/drawing/2014/main" id="{E908044B-049D-6D22-A595-D3E83EDA6B9E}"/>
                  </a:ext>
                </a:extLst>
              </p:cNvPr>
              <p:cNvSpPr txBox="1"/>
              <p:nvPr/>
            </p:nvSpPr>
            <p:spPr>
              <a:xfrm>
                <a:off x="130031" y="3132682"/>
                <a:ext cx="436679" cy="281686"/>
              </a:xfrm>
              <a:prstGeom prst="rect">
                <a:avLst/>
              </a:prstGeom>
            </p:spPr>
            <p:txBody>
              <a:bodyPr vert="horz" wrap="none" lIns="121920" tIns="60960" rIns="121920" bIns="60960" rtlCol="0" anchor="t">
                <a:spAutoFit/>
              </a:bodyPr>
              <a:lstStyle/>
              <a:p>
                <a:pPr defTabSz="609585"/>
                <a:r>
                  <a:rPr lang="de-CH" sz="1400" kern="0" dirty="0">
                    <a:solidFill>
                      <a:prstClr val="black"/>
                    </a:solidFill>
                    <a:latin typeface="Arial"/>
                  </a:rPr>
                  <a:t>100</a:t>
                </a:r>
              </a:p>
            </p:txBody>
          </p:sp>
          <p:cxnSp>
            <p:nvCxnSpPr>
              <p:cNvPr id="2059" name="Gerader Verbinder 2058">
                <a:extLst>
                  <a:ext uri="{FF2B5EF4-FFF2-40B4-BE49-F238E27FC236}">
                    <a16:creationId xmlns:a16="http://schemas.microsoft.com/office/drawing/2014/main" id="{B8D5B739-D058-00C6-195A-67F25B3A2B00}"/>
                  </a:ext>
                </a:extLst>
              </p:cNvPr>
              <p:cNvCxnSpPr/>
              <p:nvPr/>
            </p:nvCxnSpPr>
            <p:spPr>
              <a:xfrm flipH="1">
                <a:off x="464616" y="3259641"/>
                <a:ext cx="720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90" name="Gruppieren 2089">
              <a:extLst>
                <a:ext uri="{FF2B5EF4-FFF2-40B4-BE49-F238E27FC236}">
                  <a16:creationId xmlns:a16="http://schemas.microsoft.com/office/drawing/2014/main" id="{57E459B1-7365-1520-5AE9-64EB30910779}"/>
                </a:ext>
              </a:extLst>
            </p:cNvPr>
            <p:cNvGrpSpPr/>
            <p:nvPr/>
          </p:nvGrpSpPr>
          <p:grpSpPr>
            <a:xfrm>
              <a:off x="1074130" y="2224487"/>
              <a:ext cx="436679" cy="281686"/>
              <a:chOff x="1074130" y="2224487"/>
              <a:chExt cx="436679" cy="281686"/>
            </a:xfrm>
          </p:grpSpPr>
          <p:sp>
            <p:nvSpPr>
              <p:cNvPr id="2060" name="Textfeld 2059">
                <a:extLst>
                  <a:ext uri="{FF2B5EF4-FFF2-40B4-BE49-F238E27FC236}">
                    <a16:creationId xmlns:a16="http://schemas.microsoft.com/office/drawing/2014/main" id="{A63580D1-C8B0-7C76-6E36-9415E254E707}"/>
                  </a:ext>
                </a:extLst>
              </p:cNvPr>
              <p:cNvSpPr txBox="1"/>
              <p:nvPr/>
            </p:nvSpPr>
            <p:spPr>
              <a:xfrm>
                <a:off x="1074130" y="2224487"/>
                <a:ext cx="436679" cy="281686"/>
              </a:xfrm>
              <a:prstGeom prst="rect">
                <a:avLst/>
              </a:prstGeom>
            </p:spPr>
            <p:txBody>
              <a:bodyPr vert="horz" wrap="none" lIns="121920" tIns="60960" rIns="121920" bIns="60960" rtlCol="0" anchor="t">
                <a:spAutoFit/>
              </a:bodyPr>
              <a:lstStyle/>
              <a:p>
                <a:pPr defTabSz="609585"/>
                <a:r>
                  <a:rPr lang="de-CH" sz="1400" kern="0" dirty="0">
                    <a:solidFill>
                      <a:prstClr val="black"/>
                    </a:solidFill>
                    <a:latin typeface="Arial"/>
                  </a:rPr>
                  <a:t>110</a:t>
                </a:r>
              </a:p>
            </p:txBody>
          </p:sp>
          <p:cxnSp>
            <p:nvCxnSpPr>
              <p:cNvPr id="2061" name="Gerader Verbinder 2060">
                <a:extLst>
                  <a:ext uri="{FF2B5EF4-FFF2-40B4-BE49-F238E27FC236}">
                    <a16:creationId xmlns:a16="http://schemas.microsoft.com/office/drawing/2014/main" id="{E977C820-A080-F4EA-BB2F-7E05F9E1E644}"/>
                  </a:ext>
                </a:extLst>
              </p:cNvPr>
              <p:cNvCxnSpPr/>
              <p:nvPr/>
            </p:nvCxnSpPr>
            <p:spPr>
              <a:xfrm flipH="1">
                <a:off x="1408715" y="2351446"/>
                <a:ext cx="720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71" name="Gruppieren 2070">
              <a:extLst>
                <a:ext uri="{FF2B5EF4-FFF2-40B4-BE49-F238E27FC236}">
                  <a16:creationId xmlns:a16="http://schemas.microsoft.com/office/drawing/2014/main" id="{C9FD1EC4-4441-26D5-7BD8-A8D7F14BD301}"/>
                </a:ext>
              </a:extLst>
            </p:cNvPr>
            <p:cNvGrpSpPr/>
            <p:nvPr/>
          </p:nvGrpSpPr>
          <p:grpSpPr>
            <a:xfrm>
              <a:off x="668997" y="3936355"/>
              <a:ext cx="436679" cy="317687"/>
              <a:chOff x="668997" y="3852000"/>
              <a:chExt cx="436679" cy="317687"/>
            </a:xfrm>
          </p:grpSpPr>
          <p:sp>
            <p:nvSpPr>
              <p:cNvPr id="2049" name="Textfeld 2048">
                <a:extLst>
                  <a:ext uri="{FF2B5EF4-FFF2-40B4-BE49-F238E27FC236}">
                    <a16:creationId xmlns:a16="http://schemas.microsoft.com/office/drawing/2014/main" id="{072E4B48-0DFA-8F29-A4C5-373E0E271182}"/>
                  </a:ext>
                </a:extLst>
              </p:cNvPr>
              <p:cNvSpPr txBox="1"/>
              <p:nvPr/>
            </p:nvSpPr>
            <p:spPr>
              <a:xfrm>
                <a:off x="668997" y="3888000"/>
                <a:ext cx="436679" cy="281687"/>
              </a:xfrm>
              <a:prstGeom prst="rect">
                <a:avLst/>
              </a:prstGeom>
            </p:spPr>
            <p:txBody>
              <a:bodyPr vert="horz" wrap="none" lIns="121920" tIns="60960" rIns="121920" bIns="60960" rtlCol="0" anchor="t">
                <a:spAutoFit/>
              </a:bodyPr>
              <a:lstStyle/>
              <a:p>
                <a:pPr defTabSz="609585"/>
                <a:r>
                  <a:rPr lang="de-CH" sz="1400" kern="0" dirty="0">
                    <a:solidFill>
                      <a:prstClr val="black"/>
                    </a:solidFill>
                    <a:latin typeface="Arial"/>
                  </a:rPr>
                  <a:t>140</a:t>
                </a:r>
              </a:p>
            </p:txBody>
          </p:sp>
          <p:cxnSp>
            <p:nvCxnSpPr>
              <p:cNvPr id="2062" name="Gerader Verbinder 2061">
                <a:extLst>
                  <a:ext uri="{FF2B5EF4-FFF2-40B4-BE49-F238E27FC236}">
                    <a16:creationId xmlns:a16="http://schemas.microsoft.com/office/drawing/2014/main" id="{167CF9BF-CFB2-4DCC-48AB-FAB6E747566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838342" y="3888000"/>
                <a:ext cx="720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72" name="Gruppieren 2071">
              <a:extLst>
                <a:ext uri="{FF2B5EF4-FFF2-40B4-BE49-F238E27FC236}">
                  <a16:creationId xmlns:a16="http://schemas.microsoft.com/office/drawing/2014/main" id="{417E744D-EE24-D07C-7936-5B12CB8DC7B8}"/>
                </a:ext>
              </a:extLst>
            </p:cNvPr>
            <p:cNvGrpSpPr/>
            <p:nvPr/>
          </p:nvGrpSpPr>
          <p:grpSpPr>
            <a:xfrm>
              <a:off x="1585044" y="3936355"/>
              <a:ext cx="436679" cy="317687"/>
              <a:chOff x="668997" y="3852000"/>
              <a:chExt cx="436679" cy="317687"/>
            </a:xfrm>
          </p:grpSpPr>
          <p:sp>
            <p:nvSpPr>
              <p:cNvPr id="2073" name="Textfeld 2072">
                <a:extLst>
                  <a:ext uri="{FF2B5EF4-FFF2-40B4-BE49-F238E27FC236}">
                    <a16:creationId xmlns:a16="http://schemas.microsoft.com/office/drawing/2014/main" id="{97E5605C-58F3-E63D-9844-85871691A814}"/>
                  </a:ext>
                </a:extLst>
              </p:cNvPr>
              <p:cNvSpPr txBox="1"/>
              <p:nvPr/>
            </p:nvSpPr>
            <p:spPr>
              <a:xfrm>
                <a:off x="668997" y="3888000"/>
                <a:ext cx="436679" cy="281687"/>
              </a:xfrm>
              <a:prstGeom prst="rect">
                <a:avLst/>
              </a:prstGeom>
            </p:spPr>
            <p:txBody>
              <a:bodyPr vert="horz" wrap="none" lIns="121920" tIns="60960" rIns="121920" bIns="60960" rtlCol="0" anchor="t">
                <a:spAutoFit/>
              </a:bodyPr>
              <a:lstStyle/>
              <a:p>
                <a:pPr defTabSz="609585"/>
                <a:r>
                  <a:rPr lang="de-CH" sz="1400" kern="0" dirty="0">
                    <a:solidFill>
                      <a:prstClr val="black"/>
                    </a:solidFill>
                    <a:latin typeface="Arial"/>
                  </a:rPr>
                  <a:t>150</a:t>
                </a:r>
              </a:p>
            </p:txBody>
          </p:sp>
          <p:cxnSp>
            <p:nvCxnSpPr>
              <p:cNvPr id="2074" name="Gerader Verbinder 2073">
                <a:extLst>
                  <a:ext uri="{FF2B5EF4-FFF2-40B4-BE49-F238E27FC236}">
                    <a16:creationId xmlns:a16="http://schemas.microsoft.com/office/drawing/2014/main" id="{6616D394-0211-6487-AEEE-3FA29C2163B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838342" y="3888000"/>
                <a:ext cx="720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81" name="Gruppieren 2080">
              <a:extLst>
                <a:ext uri="{FF2B5EF4-FFF2-40B4-BE49-F238E27FC236}">
                  <a16:creationId xmlns:a16="http://schemas.microsoft.com/office/drawing/2014/main" id="{31F4AA9C-6803-9BEB-6930-01FC685B51A6}"/>
                </a:ext>
              </a:extLst>
            </p:cNvPr>
            <p:cNvGrpSpPr/>
            <p:nvPr/>
          </p:nvGrpSpPr>
          <p:grpSpPr>
            <a:xfrm>
              <a:off x="2500864" y="3936355"/>
              <a:ext cx="436679" cy="317687"/>
              <a:chOff x="668997" y="3852000"/>
              <a:chExt cx="436679" cy="317687"/>
            </a:xfrm>
          </p:grpSpPr>
          <p:sp>
            <p:nvSpPr>
              <p:cNvPr id="2082" name="Textfeld 2081">
                <a:extLst>
                  <a:ext uri="{FF2B5EF4-FFF2-40B4-BE49-F238E27FC236}">
                    <a16:creationId xmlns:a16="http://schemas.microsoft.com/office/drawing/2014/main" id="{13B75ADB-E3BC-0FA6-5413-249D8750B3D0}"/>
                  </a:ext>
                </a:extLst>
              </p:cNvPr>
              <p:cNvSpPr txBox="1"/>
              <p:nvPr/>
            </p:nvSpPr>
            <p:spPr>
              <a:xfrm>
                <a:off x="668997" y="3888000"/>
                <a:ext cx="436679" cy="281687"/>
              </a:xfrm>
              <a:prstGeom prst="rect">
                <a:avLst/>
              </a:prstGeom>
            </p:spPr>
            <p:txBody>
              <a:bodyPr vert="horz" wrap="none" lIns="121920" tIns="60960" rIns="121920" bIns="60960" rtlCol="0" anchor="t">
                <a:spAutoFit/>
              </a:bodyPr>
              <a:lstStyle/>
              <a:p>
                <a:pPr defTabSz="609585"/>
                <a:r>
                  <a:rPr lang="de-CH" sz="1400" kern="0" dirty="0">
                    <a:solidFill>
                      <a:prstClr val="black"/>
                    </a:solidFill>
                    <a:latin typeface="Arial"/>
                  </a:rPr>
                  <a:t>160</a:t>
                </a:r>
              </a:p>
            </p:txBody>
          </p:sp>
          <p:cxnSp>
            <p:nvCxnSpPr>
              <p:cNvPr id="2083" name="Gerader Verbinder 2082">
                <a:extLst>
                  <a:ext uri="{FF2B5EF4-FFF2-40B4-BE49-F238E27FC236}">
                    <a16:creationId xmlns:a16="http://schemas.microsoft.com/office/drawing/2014/main" id="{37F4EB36-BCC3-9B7E-7C04-189EB62FE6C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838342" y="3888000"/>
                <a:ext cx="720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84" name="Gruppieren 2083">
              <a:extLst>
                <a:ext uri="{FF2B5EF4-FFF2-40B4-BE49-F238E27FC236}">
                  <a16:creationId xmlns:a16="http://schemas.microsoft.com/office/drawing/2014/main" id="{3D853808-7477-BA56-9887-FE51791E35F0}"/>
                </a:ext>
              </a:extLst>
            </p:cNvPr>
            <p:cNvGrpSpPr/>
            <p:nvPr/>
          </p:nvGrpSpPr>
          <p:grpSpPr>
            <a:xfrm>
              <a:off x="3417853" y="3907409"/>
              <a:ext cx="436679" cy="346632"/>
              <a:chOff x="668997" y="3823054"/>
              <a:chExt cx="436679" cy="346632"/>
            </a:xfrm>
          </p:grpSpPr>
          <p:sp>
            <p:nvSpPr>
              <p:cNvPr id="2085" name="Textfeld 2084">
                <a:extLst>
                  <a:ext uri="{FF2B5EF4-FFF2-40B4-BE49-F238E27FC236}">
                    <a16:creationId xmlns:a16="http://schemas.microsoft.com/office/drawing/2014/main" id="{1B307DCE-1761-1958-DAB2-CEADD3412186}"/>
                  </a:ext>
                </a:extLst>
              </p:cNvPr>
              <p:cNvSpPr txBox="1"/>
              <p:nvPr/>
            </p:nvSpPr>
            <p:spPr>
              <a:xfrm>
                <a:off x="668997" y="3888000"/>
                <a:ext cx="436679" cy="281686"/>
              </a:xfrm>
              <a:prstGeom prst="rect">
                <a:avLst/>
              </a:prstGeom>
            </p:spPr>
            <p:txBody>
              <a:bodyPr vert="horz" wrap="none" lIns="121920" tIns="60960" rIns="121920" bIns="60960" rtlCol="0" anchor="t">
                <a:spAutoFit/>
              </a:bodyPr>
              <a:lstStyle/>
              <a:p>
                <a:pPr defTabSz="609585"/>
                <a:r>
                  <a:rPr lang="de-CH" sz="1400" kern="0" dirty="0">
                    <a:solidFill>
                      <a:prstClr val="black"/>
                    </a:solidFill>
                    <a:latin typeface="Arial"/>
                  </a:rPr>
                  <a:t>170</a:t>
                </a:r>
              </a:p>
            </p:txBody>
          </p:sp>
          <p:cxnSp>
            <p:nvCxnSpPr>
              <p:cNvPr id="2086" name="Gerader Verbinder 2085">
                <a:extLst>
                  <a:ext uri="{FF2B5EF4-FFF2-40B4-BE49-F238E27FC236}">
                    <a16:creationId xmlns:a16="http://schemas.microsoft.com/office/drawing/2014/main" id="{2E1DFC91-F7AC-57E7-5AA5-8F7768EFD3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74342" y="3823054"/>
                <a:ext cx="0" cy="100946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95" name="Gruppieren 2094">
              <a:extLst>
                <a:ext uri="{FF2B5EF4-FFF2-40B4-BE49-F238E27FC236}">
                  <a16:creationId xmlns:a16="http://schemas.microsoft.com/office/drawing/2014/main" id="{44586EB2-DCB3-33A6-A287-9E58212805D8}"/>
                </a:ext>
              </a:extLst>
            </p:cNvPr>
            <p:cNvGrpSpPr/>
            <p:nvPr/>
          </p:nvGrpSpPr>
          <p:grpSpPr>
            <a:xfrm>
              <a:off x="2012828" y="1314680"/>
              <a:ext cx="436679" cy="281686"/>
              <a:chOff x="1074130" y="2224487"/>
              <a:chExt cx="436679" cy="281686"/>
            </a:xfrm>
          </p:grpSpPr>
          <p:sp>
            <p:nvSpPr>
              <p:cNvPr id="2096" name="Textfeld 2095">
                <a:extLst>
                  <a:ext uri="{FF2B5EF4-FFF2-40B4-BE49-F238E27FC236}">
                    <a16:creationId xmlns:a16="http://schemas.microsoft.com/office/drawing/2014/main" id="{71CD3304-BDCD-42E9-1F8D-26BD49E2335C}"/>
                  </a:ext>
                </a:extLst>
              </p:cNvPr>
              <p:cNvSpPr txBox="1"/>
              <p:nvPr/>
            </p:nvSpPr>
            <p:spPr>
              <a:xfrm>
                <a:off x="1074130" y="2224487"/>
                <a:ext cx="436679" cy="281686"/>
              </a:xfrm>
              <a:prstGeom prst="rect">
                <a:avLst/>
              </a:prstGeom>
            </p:spPr>
            <p:txBody>
              <a:bodyPr vert="horz" wrap="none" lIns="121920" tIns="60960" rIns="121920" bIns="60960" rtlCol="0" anchor="t">
                <a:spAutoFit/>
              </a:bodyPr>
              <a:lstStyle/>
              <a:p>
                <a:pPr defTabSz="609585"/>
                <a:r>
                  <a:rPr lang="de-CH" sz="1400" kern="0" dirty="0">
                    <a:solidFill>
                      <a:prstClr val="black"/>
                    </a:solidFill>
                    <a:latin typeface="Arial"/>
                  </a:rPr>
                  <a:t>120</a:t>
                </a:r>
              </a:p>
            </p:txBody>
          </p:sp>
          <p:cxnSp>
            <p:nvCxnSpPr>
              <p:cNvPr id="2097" name="Gerader Verbinder 2096">
                <a:extLst>
                  <a:ext uri="{FF2B5EF4-FFF2-40B4-BE49-F238E27FC236}">
                    <a16:creationId xmlns:a16="http://schemas.microsoft.com/office/drawing/2014/main" id="{00DFCB9C-D67D-9AEC-362D-158A754122FA}"/>
                  </a:ext>
                </a:extLst>
              </p:cNvPr>
              <p:cNvCxnSpPr/>
              <p:nvPr/>
            </p:nvCxnSpPr>
            <p:spPr>
              <a:xfrm flipH="1">
                <a:off x="1408715" y="2351446"/>
                <a:ext cx="720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Textfeld 2">
            <a:extLst>
              <a:ext uri="{FF2B5EF4-FFF2-40B4-BE49-F238E27FC236}">
                <a16:creationId xmlns:a16="http://schemas.microsoft.com/office/drawing/2014/main" id="{20D8C49A-F060-313B-B4EF-BC0BAE6F3F33}"/>
              </a:ext>
            </a:extLst>
          </p:cNvPr>
          <p:cNvSpPr txBox="1"/>
          <p:nvPr/>
        </p:nvSpPr>
        <p:spPr>
          <a:xfrm>
            <a:off x="47617" y="1185342"/>
            <a:ext cx="11444911" cy="1688171"/>
          </a:xfrm>
          <a:prstGeom prst="rect">
            <a:avLst/>
          </a:prstGeom>
        </p:spPr>
        <p:txBody>
          <a:bodyPr vert="horz" wrap="square" lIns="106887" tIns="53443" rIns="106887" bIns="53443" rtlCol="0" anchor="t">
            <a:spAutoFit/>
          </a:bodyPr>
          <a:lstStyle/>
          <a:p>
            <a:pPr marL="380990" indent="-380990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67" kern="0" dirty="0">
                <a:solidFill>
                  <a:prstClr val="black"/>
                </a:solidFill>
                <a:latin typeface="Arial"/>
              </a:rPr>
              <a:t>What are the </a:t>
            </a:r>
            <a:r>
              <a:rPr lang="en-US" sz="1867" b="1" kern="0" dirty="0">
                <a:solidFill>
                  <a:srgbClr val="FF0000"/>
                </a:solidFill>
                <a:latin typeface="Arial"/>
              </a:rPr>
              <a:t>limits of atomic nuclei and of the periodic table </a:t>
            </a:r>
            <a:r>
              <a:rPr lang="en-US" sz="1867" kern="0" dirty="0">
                <a:solidFill>
                  <a:prstClr val="black"/>
                </a:solidFill>
                <a:latin typeface="Arial"/>
              </a:rPr>
              <a:t>of the element?</a:t>
            </a:r>
          </a:p>
          <a:p>
            <a:pPr marL="380990" indent="-380990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67" kern="0" dirty="0">
                <a:solidFill>
                  <a:prstClr val="black"/>
                </a:solidFill>
                <a:latin typeface="Arial"/>
              </a:rPr>
              <a:t>Does </a:t>
            </a:r>
            <a:r>
              <a:rPr lang="en-US" sz="1867" b="1" kern="0" dirty="0">
                <a:solidFill>
                  <a:srgbClr val="FF0000"/>
                </a:solidFill>
                <a:latin typeface="Arial"/>
              </a:rPr>
              <a:t>the structure of the periodic table </a:t>
            </a:r>
            <a:r>
              <a:rPr lang="en-US" sz="1867" kern="0" dirty="0">
                <a:solidFill>
                  <a:prstClr val="black"/>
                </a:solidFill>
                <a:latin typeface="Arial"/>
              </a:rPr>
              <a:t>hold in the heaviest elements?</a:t>
            </a:r>
          </a:p>
          <a:p>
            <a:pPr defTabSz="609585">
              <a:lnSpc>
                <a:spcPct val="110000"/>
              </a:lnSpc>
            </a:pPr>
            <a:r>
              <a:rPr lang="en-US" sz="1867" kern="0" dirty="0">
                <a:solidFill>
                  <a:prstClr val="black"/>
                </a:solidFill>
                <a:latin typeface="Arial"/>
                <a:sym typeface="Symbol" panose="05050102010706020507" pitchFamily="18" charset="2"/>
              </a:rPr>
              <a:t>	 </a:t>
            </a:r>
            <a:r>
              <a:rPr lang="en-US" sz="1867" kern="0" dirty="0">
                <a:solidFill>
                  <a:prstClr val="black"/>
                </a:solidFill>
                <a:latin typeface="Arial"/>
              </a:rPr>
              <a:t>Comprehensive investigation of </a:t>
            </a:r>
            <a:r>
              <a:rPr lang="en-US" sz="1867" b="1" kern="0" dirty="0">
                <a:solidFill>
                  <a:srgbClr val="FF0000"/>
                </a:solidFill>
                <a:latin typeface="Arial"/>
              </a:rPr>
              <a:t>production</a:t>
            </a:r>
            <a:r>
              <a:rPr lang="en-US" sz="1867" kern="0" dirty="0">
                <a:solidFill>
                  <a:prstClr val="black"/>
                </a:solidFill>
                <a:latin typeface="Arial"/>
              </a:rPr>
              <a:t> and of </a:t>
            </a:r>
            <a:r>
              <a:rPr lang="en-US" sz="1867" b="1" kern="0" dirty="0">
                <a:solidFill>
                  <a:srgbClr val="FF0000"/>
                </a:solidFill>
                <a:latin typeface="Arial"/>
              </a:rPr>
              <a:t>atomic, chemical, and nuclear properties        	     </a:t>
            </a:r>
            <a:r>
              <a:rPr lang="en-US" sz="1867" kern="0" dirty="0">
                <a:solidFill>
                  <a:prstClr val="black"/>
                </a:solidFill>
                <a:latin typeface="Arial"/>
              </a:rPr>
              <a:t>of “accelerator-only” elements </a:t>
            </a:r>
            <a:r>
              <a:rPr lang="en-US" sz="1867" b="1" kern="0" dirty="0">
                <a:solidFill>
                  <a:srgbClr val="FF0000"/>
                </a:solidFill>
                <a:latin typeface="Arial"/>
              </a:rPr>
              <a:t>Z ~ 100 – 118</a:t>
            </a:r>
            <a:r>
              <a:rPr lang="en-US" sz="1867" kern="0" dirty="0">
                <a:solidFill>
                  <a:prstClr val="black"/>
                </a:solidFill>
                <a:latin typeface="Arial"/>
              </a:rPr>
              <a:t>. </a:t>
            </a:r>
          </a:p>
          <a:p>
            <a:pPr marL="380990" indent="-380990" defTabSz="60958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67" kern="0" dirty="0">
                <a:solidFill>
                  <a:prstClr val="black"/>
                </a:solidFill>
                <a:latin typeface="Arial"/>
              </a:rPr>
              <a:t>Detailed studies of and with macroscopically available actinide elements with </a:t>
            </a:r>
            <a:r>
              <a:rPr lang="en-US" sz="1867" b="1" kern="0" dirty="0">
                <a:solidFill>
                  <a:srgbClr val="FF0000"/>
                </a:solidFill>
                <a:latin typeface="Arial"/>
              </a:rPr>
              <a:t>Z ≈ 90 – 100</a:t>
            </a:r>
            <a:endParaRPr lang="en-US" sz="1867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9" name="Titel 1">
            <a:extLst>
              <a:ext uri="{FF2B5EF4-FFF2-40B4-BE49-F238E27FC236}">
                <a16:creationId xmlns:a16="http://schemas.microsoft.com/office/drawing/2014/main" id="{DD9867D7-4E99-58FF-CD0A-E039725D9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Superheavy </a:t>
            </a:r>
            <a:r>
              <a:rPr lang="de-DE" sz="2400" dirty="0" err="1"/>
              <a:t>elements</a:t>
            </a:r>
            <a:r>
              <a:rPr lang="de-DE" sz="2400" dirty="0"/>
              <a:t> (SHE) at GSI/UNILAC</a:t>
            </a:r>
          </a:p>
        </p:txBody>
      </p:sp>
      <p:pic>
        <p:nvPicPr>
          <p:cNvPr id="30" name="Grafik 3">
            <a:extLst>
              <a:ext uri="{FF2B5EF4-FFF2-40B4-BE49-F238E27FC236}">
                <a16:creationId xmlns:a16="http://schemas.microsoft.com/office/drawing/2014/main" id="{656C5AD4-9686-1C75-BCFA-E594F27570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32" name="Slide Number Placeholder 6">
            <a:extLst>
              <a:ext uri="{FF2B5EF4-FFF2-40B4-BE49-F238E27FC236}">
                <a16:creationId xmlns:a16="http://schemas.microsoft.com/office/drawing/2014/main" id="{586DB0DD-BA1A-5FB0-5852-E658696B5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49</a:t>
            </a:fld>
            <a:endParaRPr lang="de-DE" dirty="0"/>
          </a:p>
        </p:txBody>
      </p:sp>
      <p:pic>
        <p:nvPicPr>
          <p:cNvPr id="33" name="Grafik 56">
            <a:extLst>
              <a:ext uri="{FF2B5EF4-FFF2-40B4-BE49-F238E27FC236}">
                <a16:creationId xmlns:a16="http://schemas.microsoft.com/office/drawing/2014/main" id="{9D231054-642C-490E-B761-94209778DB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1132" y="256276"/>
            <a:ext cx="900000" cy="57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051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79210"/>
            <a:ext cx="12192000" cy="543325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5E6504A-7F57-0E9B-1849-E947C3DEF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2014" y="1179210"/>
            <a:ext cx="8416517" cy="543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305FE3-11B2-A443-8AAC-63011BD12D12}"/>
              </a:ext>
            </a:extLst>
          </p:cNvPr>
          <p:cNvSpPr txBox="1"/>
          <p:nvPr/>
        </p:nvSpPr>
        <p:spPr>
          <a:xfrm>
            <a:off x="252038" y="1420166"/>
            <a:ext cx="5539163" cy="378565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609585">
              <a:defRPr/>
            </a:pPr>
            <a:r>
              <a:rPr lang="en-GB" sz="2400" dirty="0">
                <a:solidFill>
                  <a:srgbClr val="FFFF00"/>
                </a:solidFill>
              </a:rPr>
              <a:t>Reactions in stellar environments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Equation of State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Limits of existence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Lifetimes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Masses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P</a:t>
            </a:r>
            <a:r>
              <a:rPr kumimoji="0" lang="en-GB" sz="2400" b="0" i="0" u="none" strike="noStrike" kern="1200" cap="none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xn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values		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Fission 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			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rgbClr val="FFFF00"/>
                </a:solidFill>
                <a:latin typeface="Arial"/>
              </a:rPr>
              <a:t>…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with theory support</a:t>
            </a:r>
          </a:p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noProof="0" dirty="0">
                <a:solidFill>
                  <a:srgbClr val="FFFF00"/>
                </a:solidFill>
                <a:latin typeface="Arial"/>
              </a:rPr>
              <a:t>    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for impact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7953976" y="5130800"/>
            <a:ext cx="4186569" cy="1278037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Overarching physics case: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the creation of the (heavy)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chemical elements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11" name="Titel 1"/>
          <p:cNvSpPr txBox="1">
            <a:spLocks/>
          </p:cNvSpPr>
          <p:nvPr/>
        </p:nvSpPr>
        <p:spPr>
          <a:xfrm>
            <a:off x="1388450" y="256276"/>
            <a:ext cx="7259969" cy="6915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410716" rtl="0" eaLnBrk="1" latinLnBrk="0" hangingPunct="1">
              <a:spcBef>
                <a:spcPct val="0"/>
              </a:spcBef>
              <a:buNone/>
              <a:defRPr sz="2156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de-DE" sz="2400" dirty="0"/>
              <a:t>… </a:t>
            </a:r>
            <a:r>
              <a:rPr lang="de-DE" sz="2400" dirty="0" err="1"/>
              <a:t>requiring</a:t>
            </a:r>
            <a:r>
              <a:rPr lang="de-DE" sz="2400" dirty="0"/>
              <a:t> </a:t>
            </a:r>
            <a:r>
              <a:rPr lang="de-DE" sz="2400" dirty="0" err="1"/>
              <a:t>information</a:t>
            </a:r>
            <a:r>
              <a:rPr lang="de-DE" sz="2400" dirty="0"/>
              <a:t> 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pic>
        <p:nvPicPr>
          <p:cNvPr id="11266" name="Picture 2" descr="https://scontent-fra3-1.xx.fbcdn.net/v/t39.30808-6/480158434_929824042683739_1346460076057143858_n.jpg?_nc_cat=101&amp;ccb=1-7&amp;_nc_sid=cc71e4&amp;_nc_ohc=P2F__hSIFsMQ7kNvwFIgbRR&amp;_nc_oc=Adkuu2fAgtcEdWrWiGcYKMVcVjWOUSHQ7PJ0N6aDI3V3AfG1VvK0rIFZkUC9GixwX8s&amp;_nc_zt=23&amp;_nc_ht=scontent-fra3-1.xx&amp;_nc_gid=fxOy_xa92gF-1p9nQnuSYg&amp;oh=00_AfG8cytKUcLLGL28X3wy6QRLTyubN_pzC2yipndc1lhRfQ&amp;oe=6806134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3215" y="1420166"/>
            <a:ext cx="4333503" cy="1902514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3">
            <a:extLst>
              <a:ext uri="{FF2B5EF4-FFF2-40B4-BE49-F238E27FC236}">
                <a16:creationId xmlns:a16="http://schemas.microsoft.com/office/drawing/2014/main" id="{C84B324D-3582-BC31-3D0B-8DDF364FD094}"/>
              </a:ext>
            </a:extLst>
          </p:cNvPr>
          <p:cNvSpPr txBox="1">
            <a:spLocks/>
          </p:cNvSpPr>
          <p:nvPr/>
        </p:nvSpPr>
        <p:spPr>
          <a:xfrm>
            <a:off x="11463338" y="6607175"/>
            <a:ext cx="728662" cy="250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899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318BF4F-15D2-4EE0-A03D-F50D946F862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92065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866488-FC4B-AAF6-8299-6219143AC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11C7C-1ADA-113A-AD0A-E263F96BB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 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28FC41-DD8D-CB58-7FBB-436BC6B0EEF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49738" y="1519238"/>
            <a:ext cx="7942262" cy="4676775"/>
          </a:xfrm>
        </p:spPr>
        <p:txBody>
          <a:bodyPr/>
          <a:lstStyle/>
          <a:p>
            <a:pPr>
              <a:lnSpc>
                <a:spcPct val="105000"/>
              </a:lnSpc>
            </a:pPr>
            <a:r>
              <a:rPr lang="en-US" dirty="0"/>
              <a:t>new methods developed for laser spectroscopy </a:t>
            </a:r>
            <a:br>
              <a:rPr lang="en-US" dirty="0"/>
            </a:br>
            <a:r>
              <a:rPr lang="en-US" dirty="0"/>
              <a:t>of the heaviest elements in gas cells</a:t>
            </a:r>
            <a:endParaRPr lang="en-US" noProof="0" dirty="0"/>
          </a:p>
          <a:p>
            <a:pPr>
              <a:lnSpc>
                <a:spcPct val="105000"/>
              </a:lnSpc>
            </a:pPr>
            <a:r>
              <a:rPr lang="en-US" dirty="0">
                <a:solidFill>
                  <a:schemeClr val="tx1"/>
                </a:solidFill>
              </a:rPr>
              <a:t>obtained</a:t>
            </a:r>
            <a:r>
              <a:rPr lang="en-US" dirty="0">
                <a:solidFill>
                  <a:srgbClr val="0096FF"/>
                </a:solidFill>
              </a:rPr>
              <a:t> change in nuclear charge radii</a:t>
            </a:r>
            <a:r>
              <a:rPr lang="en-US" dirty="0"/>
              <a:t> for 8 fermium (Z=100) isotopes from </a:t>
            </a:r>
            <a:r>
              <a:rPr lang="en-US" dirty="0">
                <a:solidFill>
                  <a:srgbClr val="00B050"/>
                </a:solidFill>
              </a:rPr>
              <a:t>isotope shifts </a:t>
            </a:r>
            <a:r>
              <a:rPr lang="en-US" dirty="0">
                <a:solidFill>
                  <a:schemeClr val="tx1"/>
                </a:solidFill>
              </a:rPr>
              <a:t>measured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by laser spectroscopy at GSI/ SHIP and JGU Mainz</a:t>
            </a:r>
          </a:p>
          <a:p>
            <a:pPr>
              <a:lnSpc>
                <a:spcPct val="105000"/>
              </a:lnSpc>
            </a:pPr>
            <a:endParaRPr lang="en-US" noProof="0" dirty="0"/>
          </a:p>
          <a:p>
            <a:pPr>
              <a:lnSpc>
                <a:spcPct val="105000"/>
              </a:lnSpc>
            </a:pPr>
            <a:endParaRPr lang="en-US" noProof="0" dirty="0"/>
          </a:p>
          <a:p>
            <a:pPr>
              <a:lnSpc>
                <a:spcPct val="105000"/>
              </a:lnSpc>
            </a:pPr>
            <a:endParaRPr lang="en-US" dirty="0"/>
          </a:p>
          <a:p>
            <a:pPr>
              <a:lnSpc>
                <a:spcPct val="105000"/>
              </a:lnSpc>
            </a:pPr>
            <a:r>
              <a:rPr lang="en-US" dirty="0"/>
              <a:t>c</a:t>
            </a:r>
            <a:r>
              <a:rPr lang="en-US" noProof="0" dirty="0" err="1"/>
              <a:t>omparison</a:t>
            </a:r>
            <a:r>
              <a:rPr lang="en-US" noProof="0" dirty="0"/>
              <a:t> with theory calculations: smooth trend in charge radii without signatures of nuclear shell effects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E409A1A-D707-F024-6B8A-157BEC79C87E}"/>
              </a:ext>
            </a:extLst>
          </p:cNvPr>
          <p:cNvGrpSpPr/>
          <p:nvPr/>
        </p:nvGrpSpPr>
        <p:grpSpPr>
          <a:xfrm>
            <a:off x="57991" y="1228191"/>
            <a:ext cx="3511214" cy="5369155"/>
            <a:chOff x="43493" y="921143"/>
            <a:chExt cx="2633410" cy="4026866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A46C418F-A5D1-FCD4-A719-597D3BA8EE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493" y="921143"/>
              <a:ext cx="2594598" cy="4026866"/>
            </a:xfrm>
            <a:prstGeom prst="rect">
              <a:avLst/>
            </a:prstGeom>
          </p:spPr>
        </p:pic>
        <p:pic>
          <p:nvPicPr>
            <p:cNvPr id="6" name="Grafik 5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47A14591-03F4-7FDA-3046-9C94CBD84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685" y="3325472"/>
              <a:ext cx="358045" cy="358045"/>
            </a:xfrm>
            <a:prstGeom prst="rect">
              <a:avLst/>
            </a:prstGeom>
          </p:spPr>
        </p:pic>
        <p:pic>
          <p:nvPicPr>
            <p:cNvPr id="7" name="Grafik 6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371A1662-C472-2C5D-6AE1-C65EACE78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5669" y="3835546"/>
              <a:ext cx="358045" cy="358045"/>
            </a:xfrm>
            <a:prstGeom prst="rect">
              <a:avLst/>
            </a:prstGeom>
          </p:spPr>
        </p:pic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48104C97-9B3D-8C9B-13C9-AF575B8566C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5669" y="4297774"/>
              <a:ext cx="358045" cy="358045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FEB8927-B530-FA89-40B3-C9A78B707C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761" y="2893724"/>
              <a:ext cx="358045" cy="358045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94B7B17E-4D33-060E-5A37-CCFD0A523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762" y="2444140"/>
              <a:ext cx="350855" cy="350855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7A0EDDDA-B3C8-3F2A-BC1B-C528EFB28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1584" y="1928769"/>
              <a:ext cx="350855" cy="350855"/>
            </a:xfrm>
            <a:prstGeom prst="rect">
              <a:avLst/>
            </a:prstGeom>
          </p:spPr>
        </p:pic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BF649243-327A-EEB8-79CE-F9E598FBF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1585" y="1488108"/>
              <a:ext cx="350855" cy="350855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0785B308-7B69-4DBF-3B5D-3E6C0688B6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41585" y="969742"/>
              <a:ext cx="350855" cy="350855"/>
            </a:xfrm>
            <a:prstGeom prst="rect">
              <a:avLst/>
            </a:prstGeom>
          </p:spPr>
        </p:pic>
        <p:pic>
          <p:nvPicPr>
            <p:cNvPr id="18" name="Picture 2" descr="C:\Users\sraed\Downloads\DOE_OoS.jpg">
              <a:extLst>
                <a:ext uri="{FF2B5EF4-FFF2-40B4-BE49-F238E27FC236}">
                  <a16:creationId xmlns:a16="http://schemas.microsoft.com/office/drawing/2014/main" id="{C60B42FF-B5A2-912F-F9AB-9764950DFD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1167612" y="1099908"/>
              <a:ext cx="667874" cy="111921"/>
            </a:xfrm>
            <a:prstGeom prst="rect">
              <a:avLst/>
            </a:prstGeom>
            <a:noFill/>
          </p:spPr>
        </p:pic>
        <p:pic>
          <p:nvPicPr>
            <p:cNvPr id="19" name="Picture 15">
              <a:extLst>
                <a:ext uri="{FF2B5EF4-FFF2-40B4-BE49-F238E27FC236}">
                  <a16:creationId xmlns:a16="http://schemas.microsoft.com/office/drawing/2014/main" id="{C806C826-34AF-A7B1-CAF1-2AFFC4156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1873484" y="1024512"/>
              <a:ext cx="212447" cy="21244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0" name="Picture 2" descr="Accueil du site">
              <a:extLst>
                <a:ext uri="{FF2B5EF4-FFF2-40B4-BE49-F238E27FC236}">
                  <a16:creationId xmlns:a16="http://schemas.microsoft.com/office/drawing/2014/main" id="{6A61FE34-A26E-6594-A911-FEAB6A3481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7513" y="1542938"/>
              <a:ext cx="333935" cy="296025"/>
            </a:xfrm>
            <a:prstGeom prst="rect">
              <a:avLst/>
            </a:prstGeom>
            <a:noFill/>
          </p:spPr>
        </p:pic>
        <p:sp>
          <p:nvSpPr>
            <p:cNvPr id="21" name="Eckige Klammer rechts 20">
              <a:extLst>
                <a:ext uri="{FF2B5EF4-FFF2-40B4-BE49-F238E27FC236}">
                  <a16:creationId xmlns:a16="http://schemas.microsoft.com/office/drawing/2014/main" id="{E43DE8FC-3B12-E9FE-8B78-5E5568DDC85E}"/>
                </a:ext>
              </a:extLst>
            </p:cNvPr>
            <p:cNvSpPr/>
            <p:nvPr/>
          </p:nvSpPr>
          <p:spPr>
            <a:xfrm rot="10800000" flipH="1" flipV="1">
              <a:off x="2560120" y="1984194"/>
              <a:ext cx="116783" cy="2888723"/>
            </a:xfrm>
            <a:prstGeom prst="rightBracke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09585"/>
              <a:endParaRPr lang="en-US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22" name="Gerader Verbinder 24">
              <a:extLst>
                <a:ext uri="{FF2B5EF4-FFF2-40B4-BE49-F238E27FC236}">
                  <a16:creationId xmlns:a16="http://schemas.microsoft.com/office/drawing/2014/main" id="{FB932E0C-0D79-3040-3E17-49EDF0D4E914}"/>
                </a:ext>
              </a:extLst>
            </p:cNvPr>
            <p:cNvCxnSpPr/>
            <p:nvPr/>
          </p:nvCxnSpPr>
          <p:spPr>
            <a:xfrm flipH="1" flipV="1">
              <a:off x="982242" y="2363671"/>
              <a:ext cx="519307" cy="1786"/>
            </a:xfrm>
            <a:prstGeom prst="line">
              <a:avLst/>
            </a:prstGeom>
            <a:ln w="31750" cap="flat" cmpd="sng" algn="ctr">
              <a:solidFill>
                <a:schemeClr val="accent3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F3D381E-2D48-83DD-16A7-4C016AAC1096}"/>
              </a:ext>
            </a:extLst>
          </p:cNvPr>
          <p:cNvGrpSpPr/>
          <p:nvPr/>
        </p:nvGrpSpPr>
        <p:grpSpPr>
          <a:xfrm>
            <a:off x="5478738" y="3935892"/>
            <a:ext cx="3384489" cy="635470"/>
            <a:chOff x="885204" y="5191799"/>
            <a:chExt cx="3384489" cy="63546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feld 24">
                  <a:extLst>
                    <a:ext uri="{FF2B5EF4-FFF2-40B4-BE49-F238E27FC236}">
                      <a16:creationId xmlns:a16="http://schemas.microsoft.com/office/drawing/2014/main" id="{1908A0BB-D3D7-ACBE-E513-80D8D7CDE48F}"/>
                    </a:ext>
                  </a:extLst>
                </p:cNvPr>
                <p:cNvSpPr txBox="1"/>
                <p:nvPr/>
              </p:nvSpPr>
              <p:spPr>
                <a:xfrm>
                  <a:off x="885204" y="5204919"/>
                  <a:ext cx="3384489" cy="62234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defTabSz="609585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de-DE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  <m:sSup>
                              <m:sSupPr>
                                <m:ctrlPr>
                                  <a:rPr lang="de-DE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e>
                              <m:sup>
                                <m:r>
                                  <a:rPr lang="de-DE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sup>
                        </m:sSup>
                        <m:r>
                          <a:rPr lang="de-DE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de-DE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sSup>
                              <m:sSupPr>
                                <m:ctrlPr>
                                  <a:rPr lang="de-DE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  <m:sup>
                                <m:r>
                                  <a:rPr lang="de-DE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p>
                            </m:sSup>
                            <m:r>
                              <a:rPr lang="de-DE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de-DE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r>
                                  <a:rPr lang="de-DE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de-DE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den>
                            </m:f>
                            <m:r>
                              <a:rPr lang="de-DE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  <m:f>
                          <m:fPr>
                            <m:ctrlPr>
                              <a:rPr lang="de-DE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den>
                        </m:f>
                      </m:oMath>
                    </m:oMathPara>
                  </a14:m>
                  <a:endParaRPr lang="en-US" dirty="0">
                    <a:solidFill>
                      <a:prstClr val="black"/>
                    </a:solidFill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25" name="Textfeld 24">
                  <a:extLst>
                    <a:ext uri="{FF2B5EF4-FFF2-40B4-BE49-F238E27FC236}">
                      <a16:creationId xmlns:a16="http://schemas.microsoft.com/office/drawing/2014/main" id="{1908A0BB-D3D7-ACBE-E513-80D8D7CDE4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5204" y="5204919"/>
                  <a:ext cx="3384489" cy="622348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6" name="Ellipse 42">
              <a:extLst>
                <a:ext uri="{FF2B5EF4-FFF2-40B4-BE49-F238E27FC236}">
                  <a16:creationId xmlns:a16="http://schemas.microsoft.com/office/drawing/2014/main" id="{BB82A986-2D24-40D6-FEE0-88CBDC61A568}"/>
                </a:ext>
              </a:extLst>
            </p:cNvPr>
            <p:cNvSpPr/>
            <p:nvPr/>
          </p:nvSpPr>
          <p:spPr>
            <a:xfrm>
              <a:off x="912149" y="5191799"/>
              <a:ext cx="858776" cy="611466"/>
            </a:xfrm>
            <a:prstGeom prst="ellipse">
              <a:avLst/>
            </a:prstGeom>
            <a:solidFill>
              <a:srgbClr val="0096FF">
                <a:alpha val="30000"/>
              </a:srgbClr>
            </a:solidFill>
            <a:ln w="25400" cap="flat" cmpd="sng" algn="ctr">
              <a:solidFill>
                <a:srgbClr val="0096F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US" kern="0" dirty="0">
                <a:solidFill>
                  <a:srgbClr val="00B0F0"/>
                </a:solidFill>
                <a:latin typeface="Arial"/>
                <a:cs typeface="Arial"/>
              </a:endParaRPr>
            </a:p>
          </p:txBody>
        </p:sp>
        <p:sp>
          <p:nvSpPr>
            <p:cNvPr id="27" name="Ellipse 43">
              <a:extLst>
                <a:ext uri="{FF2B5EF4-FFF2-40B4-BE49-F238E27FC236}">
                  <a16:creationId xmlns:a16="http://schemas.microsoft.com/office/drawing/2014/main" id="{A96A884F-A518-0560-C37B-318A9DC6F27A}"/>
                </a:ext>
              </a:extLst>
            </p:cNvPr>
            <p:cNvSpPr/>
            <p:nvPr/>
          </p:nvSpPr>
          <p:spPr>
            <a:xfrm>
              <a:off x="2186031" y="5191953"/>
              <a:ext cx="596023" cy="611465"/>
            </a:xfrm>
            <a:prstGeom prst="ellipse">
              <a:avLst/>
            </a:prstGeom>
            <a:solidFill>
              <a:srgbClr val="00B050">
                <a:alpha val="30000"/>
              </a:srgbClr>
            </a:solidFill>
            <a:ln w="25400" cap="flat" cmpd="sng" algn="ctr">
              <a:solidFill>
                <a:srgbClr val="00B05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en-US" kern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8" name="Textfeld 27">
            <a:extLst>
              <a:ext uri="{FF2B5EF4-FFF2-40B4-BE49-F238E27FC236}">
                <a16:creationId xmlns:a16="http://schemas.microsoft.com/office/drawing/2014/main" id="{A8D8555A-E4F7-0B41-2780-8BB2598D6C43}"/>
              </a:ext>
            </a:extLst>
          </p:cNvPr>
          <p:cNvSpPr txBox="1"/>
          <p:nvPr/>
        </p:nvSpPr>
        <p:spPr>
          <a:xfrm>
            <a:off x="6007915" y="6176958"/>
            <a:ext cx="6096000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/>
            <a:r>
              <a:rPr lang="en-US" sz="1867" i="1" dirty="0">
                <a:solidFill>
                  <a:prstClr val="black"/>
                </a:solidFill>
                <a:latin typeface="Arial"/>
              </a:rPr>
              <a:t>J. </a:t>
            </a:r>
            <a:r>
              <a:rPr lang="en-US" sz="1867" i="1" dirty="0" err="1">
                <a:solidFill>
                  <a:prstClr val="black"/>
                </a:solidFill>
                <a:latin typeface="Arial"/>
              </a:rPr>
              <a:t>Warbinek</a:t>
            </a:r>
            <a:r>
              <a:rPr lang="en-US" sz="1867" i="1" dirty="0">
                <a:solidFill>
                  <a:prstClr val="black"/>
                </a:solidFill>
                <a:latin typeface="Arial"/>
              </a:rPr>
              <a:t> et al., Nature 634 (2024)</a:t>
            </a:r>
            <a:r>
              <a:rPr lang="de-DE" sz="1867" i="1" dirty="0">
                <a:solidFill>
                  <a:prstClr val="black"/>
                </a:solidFill>
                <a:latin typeface="Arial"/>
              </a:rPr>
              <a:t> 1075</a:t>
            </a:r>
            <a:endParaRPr lang="de-DE" sz="1867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183A86D-7274-6811-6C43-9579E01EC9C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694813" y="6155266"/>
            <a:ext cx="1497187" cy="400111"/>
          </a:xfrm>
          <a:prstGeom prst="rect">
            <a:avLst/>
          </a:prstGeom>
        </p:spPr>
      </p:pic>
      <p:pic>
        <p:nvPicPr>
          <p:cNvPr id="31" name="Grafik 8">
            <a:extLst>
              <a:ext uri="{FF2B5EF4-FFF2-40B4-BE49-F238E27FC236}">
                <a16:creationId xmlns:a16="http://schemas.microsoft.com/office/drawing/2014/main" id="{21FF9205-D366-E0BA-A5D6-6B92B906241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323996" y="156364"/>
            <a:ext cx="817915" cy="457415"/>
          </a:xfrm>
          <a:prstGeom prst="rect">
            <a:avLst/>
          </a:prstGeom>
        </p:spPr>
      </p:pic>
      <p:sp>
        <p:nvSpPr>
          <p:cNvPr id="32" name="Titel 1">
            <a:extLst>
              <a:ext uri="{FF2B5EF4-FFF2-40B4-BE49-F238E27FC236}">
                <a16:creationId xmlns:a16="http://schemas.microsoft.com/office/drawing/2014/main" id="{C1BE4AD1-B546-0C5D-89A5-3969F630CB10}"/>
              </a:ext>
            </a:extLst>
          </p:cNvPr>
          <p:cNvSpPr txBox="1">
            <a:spLocks/>
          </p:cNvSpPr>
          <p:nvPr/>
        </p:nvSpPr>
        <p:spPr>
          <a:xfrm>
            <a:off x="1388450" y="256276"/>
            <a:ext cx="7259969" cy="6915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410716" rtl="0" eaLnBrk="1" latinLnBrk="0" hangingPunct="1">
              <a:spcBef>
                <a:spcPct val="0"/>
              </a:spcBef>
              <a:buNone/>
              <a:defRPr sz="2156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indent="0">
              <a:buNone/>
            </a:pPr>
            <a:r>
              <a:rPr lang="de-DE" sz="2400" b="1" dirty="0"/>
              <a:t>Laser </a:t>
            </a:r>
            <a:r>
              <a:rPr lang="de-DE" sz="2400" b="1" dirty="0" err="1"/>
              <a:t>Spectroscopy</a:t>
            </a:r>
            <a:r>
              <a:rPr lang="de-DE" sz="2400" b="1" dirty="0"/>
              <a:t> </a:t>
            </a:r>
            <a:r>
              <a:rPr lang="de-DE" sz="2400" b="1" dirty="0" err="1"/>
              <a:t>of</a:t>
            </a:r>
            <a:r>
              <a:rPr lang="de-DE" sz="2400" b="1" dirty="0"/>
              <a:t> Fermium Isotopes</a:t>
            </a:r>
          </a:p>
        </p:txBody>
      </p:sp>
      <p:pic>
        <p:nvPicPr>
          <p:cNvPr id="33" name="Grafik 3">
            <a:extLst>
              <a:ext uri="{FF2B5EF4-FFF2-40B4-BE49-F238E27FC236}">
                <a16:creationId xmlns:a16="http://schemas.microsoft.com/office/drawing/2014/main" id="{AB810C8A-6956-6D1E-45C7-7C28D886E83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pic>
        <p:nvPicPr>
          <p:cNvPr id="34" name="Grafik 56">
            <a:extLst>
              <a:ext uri="{FF2B5EF4-FFF2-40B4-BE49-F238E27FC236}">
                <a16:creationId xmlns:a16="http://schemas.microsoft.com/office/drawing/2014/main" id="{366D6D65-8EDF-C270-DEC1-FED5881961A1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1132" y="256276"/>
            <a:ext cx="900000" cy="574286"/>
          </a:xfrm>
          <a:prstGeom prst="rect">
            <a:avLst/>
          </a:prstGeom>
        </p:spPr>
      </p:pic>
      <p:sp>
        <p:nvSpPr>
          <p:cNvPr id="35" name="Slide Number Placeholder 6">
            <a:extLst>
              <a:ext uri="{FF2B5EF4-FFF2-40B4-BE49-F238E27FC236}">
                <a16:creationId xmlns:a16="http://schemas.microsoft.com/office/drawing/2014/main" id="{EA1D66B0-D0BF-BA72-0D51-6713BBDEA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50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93987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42FC8A30-AC79-9304-66C3-7340122A9EC6}"/>
              </a:ext>
            </a:extLst>
          </p:cNvPr>
          <p:cNvGrpSpPr/>
          <p:nvPr/>
        </p:nvGrpSpPr>
        <p:grpSpPr>
          <a:xfrm>
            <a:off x="263353" y="1412776"/>
            <a:ext cx="5303912" cy="2758515"/>
            <a:chOff x="197514" y="1059582"/>
            <a:chExt cx="3977934" cy="2068886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0436C754-617E-89E4-FB10-D330EAA8C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197514" y="1059582"/>
              <a:ext cx="3977934" cy="2068886"/>
            </a:xfrm>
            <a:prstGeom prst="rect">
              <a:avLst/>
            </a:prstGeom>
            <a:solidFill>
              <a:srgbClr val="FF0000"/>
            </a:solidFill>
          </p:spPr>
        </p:pic>
        <p:sp>
          <p:nvSpPr>
            <p:cNvPr id="5" name="Textfeld 10">
              <a:extLst>
                <a:ext uri="{FF2B5EF4-FFF2-40B4-BE49-F238E27FC236}">
                  <a16:creationId xmlns:a16="http://schemas.microsoft.com/office/drawing/2014/main" id="{CF84C503-0762-4AB3-DB6B-B9AEFE3D0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7520" y="2556662"/>
              <a:ext cx="1136849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914377">
                <a:defRPr/>
              </a:pPr>
              <a:r>
                <a:rPr lang="de-DE" b="1" dirty="0">
                  <a:solidFill>
                    <a:srgbClr val="FF40FF"/>
                  </a:solidFill>
                  <a:latin typeface="Arial"/>
                  <a:ea typeface="Arial"/>
                  <a:cs typeface="Arial"/>
                </a:rPr>
                <a:t>TRIGA-TRAP</a:t>
              </a:r>
              <a:endParaRPr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6" name="Textfeld 11">
              <a:extLst>
                <a:ext uri="{FF2B5EF4-FFF2-40B4-BE49-F238E27FC236}">
                  <a16:creationId xmlns:a16="http://schemas.microsoft.com/office/drawing/2014/main" id="{A235BA9A-C80F-4399-B863-4B10C0FCA4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6804" y="2270922"/>
              <a:ext cx="1150651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914377">
                <a:defRPr/>
              </a:pPr>
              <a:r>
                <a:rPr lang="de-DE" sz="1600" b="1" dirty="0">
                  <a:solidFill>
                    <a:srgbClr val="FFC000"/>
                  </a:solidFill>
                  <a:latin typeface="Arial"/>
                  <a:ea typeface="Arial"/>
                  <a:cs typeface="Arial"/>
                </a:rPr>
                <a:t>RIKEN MR-</a:t>
              </a:r>
              <a:r>
                <a:rPr lang="de-DE" sz="1600" b="1" dirty="0" err="1">
                  <a:solidFill>
                    <a:srgbClr val="FFC000"/>
                  </a:solidFill>
                  <a:latin typeface="Arial"/>
                  <a:ea typeface="Arial"/>
                  <a:cs typeface="Arial"/>
                </a:rPr>
                <a:t>ToF</a:t>
              </a:r>
              <a:endParaRPr lang="de-DE" sz="1600" b="1" dirty="0">
                <a:solidFill>
                  <a:srgbClr val="FFC000"/>
                </a:solidFill>
                <a:latin typeface="Arial"/>
                <a:ea typeface="Arial"/>
                <a:cs typeface="Arial"/>
              </a:endParaRPr>
            </a:p>
          </p:txBody>
        </p:sp>
        <p:sp>
          <p:nvSpPr>
            <p:cNvPr id="7" name="Rechteck 2">
              <a:extLst>
                <a:ext uri="{FF2B5EF4-FFF2-40B4-BE49-F238E27FC236}">
                  <a16:creationId xmlns:a16="http://schemas.microsoft.com/office/drawing/2014/main" id="{1DC3148C-4B44-4EFD-4D6D-62952D0B5EEA}"/>
                </a:ext>
              </a:extLst>
            </p:cNvPr>
            <p:cNvSpPr/>
            <p:nvPr/>
          </p:nvSpPr>
          <p:spPr bwMode="auto">
            <a:xfrm>
              <a:off x="1299063" y="2844505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8" name="Rechteck 13">
              <a:extLst>
                <a:ext uri="{FF2B5EF4-FFF2-40B4-BE49-F238E27FC236}">
                  <a16:creationId xmlns:a16="http://schemas.microsoft.com/office/drawing/2014/main" id="{67ACA916-2197-99B7-D331-A7E7EE00ED6E}"/>
                </a:ext>
              </a:extLst>
            </p:cNvPr>
            <p:cNvSpPr/>
            <p:nvPr/>
          </p:nvSpPr>
          <p:spPr bwMode="auto">
            <a:xfrm>
              <a:off x="1427152" y="2844505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9" name="Rechteck 14">
              <a:extLst>
                <a:ext uri="{FF2B5EF4-FFF2-40B4-BE49-F238E27FC236}">
                  <a16:creationId xmlns:a16="http://schemas.microsoft.com/office/drawing/2014/main" id="{53D6AA47-8F3D-0D53-FB4A-E73A8F3F8972}"/>
                </a:ext>
              </a:extLst>
            </p:cNvPr>
            <p:cNvSpPr/>
            <p:nvPr/>
          </p:nvSpPr>
          <p:spPr bwMode="auto">
            <a:xfrm>
              <a:off x="1171408" y="2845352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0" name="Rechteck 15">
              <a:extLst>
                <a:ext uri="{FF2B5EF4-FFF2-40B4-BE49-F238E27FC236}">
                  <a16:creationId xmlns:a16="http://schemas.microsoft.com/office/drawing/2014/main" id="{93C2D159-1A1A-1C24-BF24-B5DB7113FFC6}"/>
                </a:ext>
              </a:extLst>
            </p:cNvPr>
            <p:cNvSpPr/>
            <p:nvPr/>
          </p:nvSpPr>
          <p:spPr bwMode="auto">
            <a:xfrm>
              <a:off x="1426718" y="2778833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1" name="Rechteck 16">
              <a:extLst>
                <a:ext uri="{FF2B5EF4-FFF2-40B4-BE49-F238E27FC236}">
                  <a16:creationId xmlns:a16="http://schemas.microsoft.com/office/drawing/2014/main" id="{D01207E1-82D0-A683-B54B-74E65EA97F22}"/>
                </a:ext>
              </a:extLst>
            </p:cNvPr>
            <p:cNvSpPr/>
            <p:nvPr/>
          </p:nvSpPr>
          <p:spPr bwMode="auto">
            <a:xfrm>
              <a:off x="1554374" y="2716733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2" name="Rechteck 17">
              <a:extLst>
                <a:ext uri="{FF2B5EF4-FFF2-40B4-BE49-F238E27FC236}">
                  <a16:creationId xmlns:a16="http://schemas.microsoft.com/office/drawing/2014/main" id="{5798A4CF-F929-EF2D-3CC9-F8C6A9D14DD6}"/>
                </a:ext>
              </a:extLst>
            </p:cNvPr>
            <p:cNvSpPr/>
            <p:nvPr/>
          </p:nvSpPr>
          <p:spPr bwMode="auto">
            <a:xfrm>
              <a:off x="1744246" y="2587575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3" name="Rechteck 18">
              <a:extLst>
                <a:ext uri="{FF2B5EF4-FFF2-40B4-BE49-F238E27FC236}">
                  <a16:creationId xmlns:a16="http://schemas.microsoft.com/office/drawing/2014/main" id="{9F470042-2262-BD13-CA67-06F965F68EAB}"/>
                </a:ext>
              </a:extLst>
            </p:cNvPr>
            <p:cNvSpPr/>
            <p:nvPr/>
          </p:nvSpPr>
          <p:spPr bwMode="auto">
            <a:xfrm>
              <a:off x="1488621" y="2716494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4" name="Rechteck 19">
              <a:extLst>
                <a:ext uri="{FF2B5EF4-FFF2-40B4-BE49-F238E27FC236}">
                  <a16:creationId xmlns:a16="http://schemas.microsoft.com/office/drawing/2014/main" id="{50260A89-C268-DD5A-39FF-07FB64858A27}"/>
                </a:ext>
              </a:extLst>
            </p:cNvPr>
            <p:cNvSpPr/>
            <p:nvPr/>
          </p:nvSpPr>
          <p:spPr bwMode="auto">
            <a:xfrm>
              <a:off x="1682146" y="2587575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5" name="Rechteck 20">
              <a:extLst>
                <a:ext uri="{FF2B5EF4-FFF2-40B4-BE49-F238E27FC236}">
                  <a16:creationId xmlns:a16="http://schemas.microsoft.com/office/drawing/2014/main" id="{0FA61458-5870-A694-0FA9-F8A182758DFD}"/>
                </a:ext>
              </a:extLst>
            </p:cNvPr>
            <p:cNvSpPr/>
            <p:nvPr/>
          </p:nvSpPr>
          <p:spPr bwMode="auto">
            <a:xfrm>
              <a:off x="1936421" y="2524254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6" name="Rechteck 21">
              <a:extLst>
                <a:ext uri="{FF2B5EF4-FFF2-40B4-BE49-F238E27FC236}">
                  <a16:creationId xmlns:a16="http://schemas.microsoft.com/office/drawing/2014/main" id="{0B78385F-A8C8-6763-EAA3-6B3D43897F05}"/>
                </a:ext>
              </a:extLst>
            </p:cNvPr>
            <p:cNvSpPr/>
            <p:nvPr/>
          </p:nvSpPr>
          <p:spPr bwMode="auto">
            <a:xfrm>
              <a:off x="1936421" y="2462154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7" name="Rechteck 22">
              <a:extLst>
                <a:ext uri="{FF2B5EF4-FFF2-40B4-BE49-F238E27FC236}">
                  <a16:creationId xmlns:a16="http://schemas.microsoft.com/office/drawing/2014/main" id="{456699F9-2F35-DEAC-F7D5-7226F1230AEA}"/>
                </a:ext>
              </a:extLst>
            </p:cNvPr>
            <p:cNvSpPr/>
            <p:nvPr/>
          </p:nvSpPr>
          <p:spPr bwMode="auto">
            <a:xfrm>
              <a:off x="1998521" y="2462154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8" name="Rechteck 23">
              <a:extLst>
                <a:ext uri="{FF2B5EF4-FFF2-40B4-BE49-F238E27FC236}">
                  <a16:creationId xmlns:a16="http://schemas.microsoft.com/office/drawing/2014/main" id="{0D0A9735-19D7-DA5B-B022-82A55D0EAEEC}"/>
                </a:ext>
              </a:extLst>
            </p:cNvPr>
            <p:cNvSpPr/>
            <p:nvPr/>
          </p:nvSpPr>
          <p:spPr bwMode="auto">
            <a:xfrm>
              <a:off x="2066495" y="2462154"/>
              <a:ext cx="62100" cy="62100"/>
            </a:xfrm>
            <a:prstGeom prst="rect">
              <a:avLst/>
            </a:prstGeom>
            <a:solidFill>
              <a:srgbClr val="C5C6C6"/>
            </a:solidFill>
            <a:ln w="19050">
              <a:solidFill>
                <a:srgbClr val="AD0762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cxnSp>
          <p:nvCxnSpPr>
            <p:cNvPr id="19" name="Gerader Verbinder 30">
              <a:extLst>
                <a:ext uri="{FF2B5EF4-FFF2-40B4-BE49-F238E27FC236}">
                  <a16:creationId xmlns:a16="http://schemas.microsoft.com/office/drawing/2014/main" id="{B5677ABE-F6D6-7CF1-DCD1-48B199A042AD}"/>
                </a:ext>
              </a:extLst>
            </p:cNvPr>
            <p:cNvCxnSpPr/>
            <p:nvPr/>
          </p:nvCxnSpPr>
          <p:spPr bwMode="auto">
            <a:xfrm>
              <a:off x="1936252" y="2657476"/>
              <a:ext cx="0" cy="243000"/>
            </a:xfrm>
            <a:prstGeom prst="line">
              <a:avLst/>
            </a:prstGeom>
            <a:ln w="13970">
              <a:solidFill>
                <a:srgbClr val="21009E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31">
              <a:extLst>
                <a:ext uri="{FF2B5EF4-FFF2-40B4-BE49-F238E27FC236}">
                  <a16:creationId xmlns:a16="http://schemas.microsoft.com/office/drawing/2014/main" id="{421DD906-FB88-8AD5-B8AF-424C2B1963BE}"/>
                </a:ext>
              </a:extLst>
            </p:cNvPr>
            <p:cNvCxnSpPr/>
            <p:nvPr/>
          </p:nvCxnSpPr>
          <p:spPr bwMode="auto">
            <a:xfrm>
              <a:off x="1999244" y="2656629"/>
              <a:ext cx="0" cy="243000"/>
            </a:xfrm>
            <a:prstGeom prst="line">
              <a:avLst/>
            </a:prstGeom>
            <a:ln w="13970">
              <a:solidFill>
                <a:srgbClr val="21009E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feld 9">
              <a:extLst>
                <a:ext uri="{FF2B5EF4-FFF2-40B4-BE49-F238E27FC236}">
                  <a16:creationId xmlns:a16="http://schemas.microsoft.com/office/drawing/2014/main" id="{6AF08324-5138-F93C-32D8-BDAFF806C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6245" y="2031021"/>
              <a:ext cx="944488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defTabSz="914377">
                <a:defRPr/>
              </a:pPr>
              <a:r>
                <a:rPr lang="de-DE" b="1" dirty="0">
                  <a:solidFill>
                    <a:srgbClr val="FF0000"/>
                  </a:solidFill>
                  <a:latin typeface="Arial"/>
                  <a:ea typeface="Arial"/>
                  <a:cs typeface="Arial"/>
                </a:rPr>
                <a:t>SHIPTRAP</a:t>
              </a:r>
              <a:endParaRPr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22" name="5-Point Star 56">
              <a:extLst>
                <a:ext uri="{FF2B5EF4-FFF2-40B4-BE49-F238E27FC236}">
                  <a16:creationId xmlns:a16="http://schemas.microsoft.com/office/drawing/2014/main" id="{241BF4D2-10C0-3157-EB09-70287D499BD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06333" y="2439864"/>
              <a:ext cx="102870" cy="10287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0D0095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3" name="5-Point Star 57">
              <a:extLst>
                <a:ext uri="{FF2B5EF4-FFF2-40B4-BE49-F238E27FC236}">
                  <a16:creationId xmlns:a16="http://schemas.microsoft.com/office/drawing/2014/main" id="{3A53729C-7397-249E-F0D9-5003D06E8E7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44164" y="2436083"/>
              <a:ext cx="102870" cy="10287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0D0095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4" name="5-Point Star 58">
              <a:extLst>
                <a:ext uri="{FF2B5EF4-FFF2-40B4-BE49-F238E27FC236}">
                  <a16:creationId xmlns:a16="http://schemas.microsoft.com/office/drawing/2014/main" id="{05066E6C-D0CE-20BB-1E07-330EF086A5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57936" y="2051012"/>
              <a:ext cx="102870" cy="10287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002060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5" name="5-Point Star 60">
              <a:extLst>
                <a:ext uri="{FF2B5EF4-FFF2-40B4-BE49-F238E27FC236}">
                  <a16:creationId xmlns:a16="http://schemas.microsoft.com/office/drawing/2014/main" id="{CE08208B-1E5E-614B-E35D-61425ACE3CA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913604" y="1988912"/>
              <a:ext cx="102870" cy="10287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002060"/>
              </a:solidFill>
            </a:ln>
            <a:effectLst/>
          </p:spPr>
          <p:txBody>
            <a:bodyPr wrap="none" rtlCol="0" anchor="ctr"/>
            <a:lstStyle/>
            <a:p>
              <a:pPr algn="ctr" defTabSz="914377"/>
              <a:endParaRPr lang="de-DE">
                <a:solidFill>
                  <a:sysClr val="windowText" lastClr="000000"/>
                </a:solidFill>
                <a:latin typeface="Arial"/>
              </a:endParaRPr>
            </a:p>
          </p:txBody>
        </p:sp>
        <p:grpSp>
          <p:nvGrpSpPr>
            <p:cNvPr id="27" name="Group 10">
              <a:extLst>
                <a:ext uri="{FF2B5EF4-FFF2-40B4-BE49-F238E27FC236}">
                  <a16:creationId xmlns:a16="http://schemas.microsoft.com/office/drawing/2014/main" id="{976339D7-2852-E4DC-66A7-4CB9908E0B36}"/>
                </a:ext>
              </a:extLst>
            </p:cNvPr>
            <p:cNvGrpSpPr/>
            <p:nvPr/>
          </p:nvGrpSpPr>
          <p:grpSpPr bwMode="auto">
            <a:xfrm>
              <a:off x="328728" y="1661970"/>
              <a:ext cx="1343717" cy="409382"/>
              <a:chOff x="2994162" y="3240985"/>
              <a:chExt cx="1791622" cy="545843"/>
            </a:xfrm>
          </p:grpSpPr>
          <p:sp>
            <p:nvSpPr>
              <p:cNvPr id="29" name="TextBox 12">
                <a:extLst>
                  <a:ext uri="{FF2B5EF4-FFF2-40B4-BE49-F238E27FC236}">
                    <a16:creationId xmlns:a16="http://schemas.microsoft.com/office/drawing/2014/main" id="{0AB5F9D9-E820-EBDC-BB1D-88B0FE774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4162" y="3417496"/>
                <a:ext cx="1384467" cy="369332"/>
              </a:xfrm>
              <a:prstGeom prst="rect">
                <a:avLst/>
              </a:prstGeom>
              <a:grpFill/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algn="r" defTabSz="609585">
                  <a:defRPr/>
                </a:pPr>
                <a:endParaRPr dirty="0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31" name="TextBox 14">
                <a:extLst>
                  <a:ext uri="{FF2B5EF4-FFF2-40B4-BE49-F238E27FC236}">
                    <a16:creationId xmlns:a16="http://schemas.microsoft.com/office/drawing/2014/main" id="{1C35DF1D-9A9D-4AB6-637C-2CB5F77BA7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7836" y="3240985"/>
                <a:ext cx="1177948" cy="369332"/>
              </a:xfrm>
              <a:prstGeom prst="rect">
                <a:avLst/>
              </a:prstGeom>
              <a:grpFill/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defTabSz="609585">
                  <a:defRPr/>
                </a:pPr>
                <a:endParaRPr dirty="0">
                  <a:solidFill>
                    <a:prstClr val="black"/>
                  </a:solidFill>
                  <a:latin typeface="Arial"/>
                </a:endParaRPr>
              </a:p>
            </p:txBody>
          </p:sp>
        </p:grpSp>
      </p:grpSp>
      <p:grpSp>
        <p:nvGrpSpPr>
          <p:cNvPr id="26" name="Group 52">
            <a:extLst>
              <a:ext uri="{FF2B5EF4-FFF2-40B4-BE49-F238E27FC236}">
                <a16:creationId xmlns:a16="http://schemas.microsoft.com/office/drawing/2014/main" id="{A27318EB-8506-3D4A-364E-AB140895C95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6402" y="4706395"/>
            <a:ext cx="5996255" cy="1836204"/>
            <a:chOff x="427177" y="3573016"/>
            <a:chExt cx="8465301" cy="2592288"/>
          </a:xfrm>
        </p:grpSpPr>
        <p:pic>
          <p:nvPicPr>
            <p:cNvPr id="32" name="Picture 2" descr="D:\Pictures\SHIPTRAP_new\05_070916.jpg">
              <a:extLst>
                <a:ext uri="{FF2B5EF4-FFF2-40B4-BE49-F238E27FC236}">
                  <a16:creationId xmlns:a16="http://schemas.microsoft.com/office/drawing/2014/main" id="{F211EA27-F95D-B9AA-E585-15DB462681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tretch/>
          </p:blipFill>
          <p:spPr bwMode="auto">
            <a:xfrm flipH="1">
              <a:off x="427177" y="3573016"/>
              <a:ext cx="8465301" cy="2592288"/>
            </a:xfrm>
            <a:prstGeom prst="rect">
              <a:avLst/>
            </a:prstGeom>
            <a:noFill/>
          </p:spPr>
        </p:pic>
        <p:pic>
          <p:nvPicPr>
            <p:cNvPr id="33" name="Picture 132">
              <a:extLst>
                <a:ext uri="{FF2B5EF4-FFF2-40B4-BE49-F238E27FC236}">
                  <a16:creationId xmlns:a16="http://schemas.microsoft.com/office/drawing/2014/main" id="{5C9FB9E3-7CF9-078E-6A4C-43D64D408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5665632" y="4623830"/>
              <a:ext cx="334481" cy="461354"/>
            </a:xfrm>
            <a:prstGeom prst="rect">
              <a:avLst/>
            </a:prstGeom>
          </p:spPr>
        </p:pic>
      </p:grpSp>
      <p:pic>
        <p:nvPicPr>
          <p:cNvPr id="34" name="Grafik 1">
            <a:extLst>
              <a:ext uri="{FF2B5EF4-FFF2-40B4-BE49-F238E27FC236}">
                <a16:creationId xmlns:a16="http://schemas.microsoft.com/office/drawing/2014/main" id="{597F4026-E69D-4A99-6044-8729BE9269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2943" y="1732409"/>
            <a:ext cx="3417900" cy="2278867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D88623BE-9CAB-348A-E3E6-E123DE010952}"/>
              </a:ext>
            </a:extLst>
          </p:cNvPr>
          <p:cNvSpPr txBox="1"/>
          <p:nvPr/>
        </p:nvSpPr>
        <p:spPr>
          <a:xfrm>
            <a:off x="161493" y="430264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de-DE" dirty="0">
                <a:solidFill>
                  <a:prstClr val="black"/>
                </a:solidFill>
                <a:latin typeface="Arial"/>
              </a:rPr>
              <a:t>SHIPTRAP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286629EE-C9E6-9499-03B4-A04B5BEA25DC}"/>
              </a:ext>
            </a:extLst>
          </p:cNvPr>
          <p:cNvSpPr txBox="1"/>
          <p:nvPr/>
        </p:nvSpPr>
        <p:spPr>
          <a:xfrm>
            <a:off x="6750283" y="134007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de-DE" dirty="0">
                <a:solidFill>
                  <a:prstClr val="black"/>
                </a:solidFill>
                <a:latin typeface="Arial"/>
              </a:rPr>
              <a:t>TRIGA-TRAP</a:t>
            </a:r>
          </a:p>
        </p:txBody>
      </p:sp>
      <p:sp>
        <p:nvSpPr>
          <p:cNvPr id="37" name="Rechteck 1">
            <a:extLst>
              <a:ext uri="{FF2B5EF4-FFF2-40B4-BE49-F238E27FC236}">
                <a16:creationId xmlns:a16="http://schemas.microsoft.com/office/drawing/2014/main" id="{0A0E6F20-B248-10DD-DA21-B119F1BD6759}"/>
              </a:ext>
            </a:extLst>
          </p:cNvPr>
          <p:cNvSpPr/>
          <p:nvPr/>
        </p:nvSpPr>
        <p:spPr bwMode="auto">
          <a:xfrm>
            <a:off x="6829468" y="4959943"/>
            <a:ext cx="5329057" cy="1572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indent="-342891" defTabSz="609585">
              <a:lnSpc>
                <a:spcPct val="113999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cs typeface="Verdana"/>
              </a:rPr>
              <a:t>Online with </a:t>
            </a:r>
            <a:r>
              <a:rPr lang="en-US" sz="2000" b="1" dirty="0">
                <a:solidFill>
                  <a:schemeClr val="accent1"/>
                </a:solidFill>
                <a:cs typeface="Verdana"/>
              </a:rPr>
              <a:t>SHIPTRAP at GSI </a:t>
            </a:r>
            <a:r>
              <a:rPr lang="en-US" sz="2000" dirty="0">
                <a:solidFill>
                  <a:prstClr val="black"/>
                </a:solidFill>
                <a:cs typeface="Verdana"/>
              </a:rPr>
              <a:t>and</a:t>
            </a:r>
            <a:r>
              <a:rPr lang="en-US" sz="2000" dirty="0">
                <a:solidFill>
                  <a:prstClr val="black"/>
                </a:solidFill>
              </a:rPr>
              <a:t> offline </a:t>
            </a:r>
            <a:br>
              <a:rPr lang="en-US" sz="2000" dirty="0">
                <a:solidFill>
                  <a:prstClr val="black"/>
                </a:solidFill>
              </a:rPr>
            </a:br>
            <a:r>
              <a:rPr lang="en-US" sz="2000" dirty="0">
                <a:solidFill>
                  <a:prstClr val="black"/>
                </a:solidFill>
              </a:rPr>
              <a:t>with </a:t>
            </a:r>
            <a:r>
              <a:rPr lang="en-US" sz="2000" b="1" dirty="0">
                <a:solidFill>
                  <a:schemeClr val="accent1"/>
                </a:solidFill>
              </a:rPr>
              <a:t>TRIGA-TRAP at Mainz</a:t>
            </a:r>
          </a:p>
          <a:p>
            <a:pPr marL="342891" indent="-342891" defTabSz="609585">
              <a:lnSpc>
                <a:spcPct val="113999"/>
              </a:lnSpc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>
                <a:solidFill>
                  <a:prstClr val="black"/>
                </a:solidFill>
                <a:cs typeface="Verdana"/>
              </a:rPr>
              <a:t>TRIGA-TRAP will move to Super-FRS-LEB  at FAIR </a:t>
            </a:r>
            <a:r>
              <a:rPr lang="en-US" sz="2000" b="1" dirty="0">
                <a:solidFill>
                  <a:srgbClr val="FF0000"/>
                </a:solidFill>
                <a:cs typeface="Verdana"/>
              </a:rPr>
              <a:t>-&gt; MATS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8" name="Rechteck 20">
            <a:extLst>
              <a:ext uri="{FF2B5EF4-FFF2-40B4-BE49-F238E27FC236}">
                <a16:creationId xmlns:a16="http://schemas.microsoft.com/office/drawing/2014/main" id="{6A3BFD4F-3EA7-95CE-A278-C5728AE7E70E}"/>
              </a:ext>
            </a:extLst>
          </p:cNvPr>
          <p:cNvSpPr/>
          <p:nvPr/>
        </p:nvSpPr>
        <p:spPr bwMode="auto">
          <a:xfrm>
            <a:off x="6951154" y="4133369"/>
            <a:ext cx="52408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</a:rPr>
              <a:t>Direct mass spectrometry beyond Z = 92 to map nuclear shell structure evolution</a:t>
            </a:r>
            <a:endParaRPr sz="20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44" name="Grafik 8">
            <a:extLst>
              <a:ext uri="{FF2B5EF4-FFF2-40B4-BE49-F238E27FC236}">
                <a16:creationId xmlns:a16="http://schemas.microsoft.com/office/drawing/2014/main" id="{6D1FB0DB-2422-1034-A2E8-CE435D4440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23996" y="156364"/>
            <a:ext cx="817915" cy="457415"/>
          </a:xfrm>
          <a:prstGeom prst="rect">
            <a:avLst/>
          </a:prstGeom>
        </p:spPr>
      </p:pic>
      <p:sp>
        <p:nvSpPr>
          <p:cNvPr id="45" name="Titel 1">
            <a:extLst>
              <a:ext uri="{FF2B5EF4-FFF2-40B4-BE49-F238E27FC236}">
                <a16:creationId xmlns:a16="http://schemas.microsoft.com/office/drawing/2014/main" id="{719D4D89-E00D-703F-FF44-CE4C56DA69B5}"/>
              </a:ext>
            </a:extLst>
          </p:cNvPr>
          <p:cNvSpPr txBox="1">
            <a:spLocks/>
          </p:cNvSpPr>
          <p:nvPr/>
        </p:nvSpPr>
        <p:spPr>
          <a:xfrm>
            <a:off x="1388450" y="256276"/>
            <a:ext cx="7259969" cy="69156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410716" rtl="0" eaLnBrk="1" latinLnBrk="0" hangingPunct="1">
              <a:spcBef>
                <a:spcPct val="0"/>
              </a:spcBef>
              <a:buNone/>
              <a:defRPr sz="2156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pPr defTabSz="457189"/>
            <a:r>
              <a:rPr lang="en-US" sz="2400" dirty="0"/>
              <a:t>Masses of (Super)Heavy Nuclei</a:t>
            </a:r>
          </a:p>
        </p:txBody>
      </p:sp>
      <p:pic>
        <p:nvPicPr>
          <p:cNvPr id="46" name="Grafik 3">
            <a:extLst>
              <a:ext uri="{FF2B5EF4-FFF2-40B4-BE49-F238E27FC236}">
                <a16:creationId xmlns:a16="http://schemas.microsoft.com/office/drawing/2014/main" id="{56865716-1C5A-9AF0-E360-6AF7E2EB2D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pic>
        <p:nvPicPr>
          <p:cNvPr id="47" name="Grafik 56">
            <a:extLst>
              <a:ext uri="{FF2B5EF4-FFF2-40B4-BE49-F238E27FC236}">
                <a16:creationId xmlns:a16="http://schemas.microsoft.com/office/drawing/2014/main" id="{17521CC7-0C39-411A-12B6-ECCAF48BC20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1132" y="256276"/>
            <a:ext cx="900000" cy="574286"/>
          </a:xfrm>
          <a:prstGeom prst="rect">
            <a:avLst/>
          </a:prstGeom>
        </p:spPr>
      </p:pic>
      <p:sp>
        <p:nvSpPr>
          <p:cNvPr id="48" name="Slide Number Placeholder 6">
            <a:extLst>
              <a:ext uri="{FF2B5EF4-FFF2-40B4-BE49-F238E27FC236}">
                <a16:creationId xmlns:a16="http://schemas.microsoft.com/office/drawing/2014/main" id="{E3335017-9150-B61F-0BA9-D1574132B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51</a:t>
            </a:fld>
            <a:endParaRPr lang="de-DE" dirty="0"/>
          </a:p>
        </p:txBody>
      </p:sp>
      <p:pic>
        <p:nvPicPr>
          <p:cNvPr id="49" name="Picture 11">
            <a:extLst>
              <a:ext uri="{FF2B5EF4-FFF2-40B4-BE49-F238E27FC236}">
                <a16:creationId xmlns:a16="http://schemas.microsoft.com/office/drawing/2014/main" id="{5E225A79-40FD-94D5-9A46-0AB0B47D6F7C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898058" y="1601553"/>
            <a:ext cx="724572" cy="724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9231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 err="1"/>
              <a:t>Conclusion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52</a:t>
            </a:fld>
            <a:endParaRPr lang="de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EC4604-F778-44FB-E501-F956CF2B1045}"/>
              </a:ext>
            </a:extLst>
          </p:cNvPr>
          <p:cNvSpPr txBox="1"/>
          <p:nvPr/>
        </p:nvSpPr>
        <p:spPr>
          <a:xfrm>
            <a:off x="660401" y="1584966"/>
            <a:ext cx="10886830" cy="409342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285750" indent="-285750" algn="l">
              <a:buClr>
                <a:srgbClr val="FFC000"/>
              </a:buClr>
              <a:buFont typeface="Wingdings" pitchFamily="2" charset="2"/>
              <a:buChar char="§"/>
            </a:pPr>
            <a:r>
              <a:rPr lang="en-DE" sz="2000" b="1" dirty="0">
                <a:solidFill>
                  <a:schemeClr val="accent1"/>
                </a:solidFill>
              </a:rPr>
              <a:t>NUSTAR core components are in operation </a:t>
            </a:r>
            <a:r>
              <a:rPr lang="en-DE" sz="2000" dirty="0"/>
              <a:t>(e.g. at GSI) as part of </a:t>
            </a:r>
            <a:r>
              <a:rPr lang="en-DE" sz="2000" b="1" dirty="0"/>
              <a:t>FAIR Phase-0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DE" sz="2000" dirty="0"/>
              <a:t>Scientific results, further tests and commissioning, and training (e.g. of PhD students)</a:t>
            </a:r>
          </a:p>
          <a:p>
            <a:pPr lvl="1">
              <a:buClr>
                <a:schemeClr val="tx1"/>
              </a:buClr>
            </a:pPr>
            <a:endParaRPr lang="en-DE" sz="2000" dirty="0"/>
          </a:p>
          <a:p>
            <a:pPr marL="285750" indent="-285750" algn="l">
              <a:buClr>
                <a:srgbClr val="FFC000"/>
              </a:buClr>
              <a:buFont typeface="Wingdings" pitchFamily="2" charset="2"/>
              <a:buChar char="§"/>
            </a:pPr>
            <a:r>
              <a:rPr lang="en-DE" sz="2000" dirty="0"/>
              <a:t>Installation and commissiong of NUSTAR components at FAIR </a:t>
            </a:r>
            <a:r>
              <a:rPr lang="en-DE" sz="2000" b="1" dirty="0"/>
              <a:t>in detailed planning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DE" sz="2000" b="1" dirty="0">
                <a:solidFill>
                  <a:schemeClr val="accent1"/>
                </a:solidFill>
              </a:rPr>
              <a:t>Move and installation of equipment to start soon</a:t>
            </a:r>
          </a:p>
          <a:p>
            <a:pPr lvl="1">
              <a:buClr>
                <a:schemeClr val="tx1"/>
              </a:buClr>
            </a:pPr>
            <a:endParaRPr lang="en-DE" sz="2000" dirty="0"/>
          </a:p>
          <a:p>
            <a:pPr marL="285750" indent="-285750" algn="l">
              <a:buClr>
                <a:srgbClr val="FFC000"/>
              </a:buClr>
              <a:buFont typeface="Wingdings" pitchFamily="2" charset="2"/>
              <a:buChar char="§"/>
            </a:pPr>
            <a:r>
              <a:rPr lang="en-DE" sz="2000" b="1" dirty="0">
                <a:solidFill>
                  <a:schemeClr val="accent1"/>
                </a:solidFill>
              </a:rPr>
              <a:t>Further funding of cave and common infrastructure required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DE" sz="2000" dirty="0"/>
              <a:t>Collection of funds or in-kind via </a:t>
            </a:r>
            <a:r>
              <a:rPr lang="en-DE" sz="2000" b="1" dirty="0"/>
              <a:t>NUSTAR Construction MoU</a:t>
            </a:r>
          </a:p>
          <a:p>
            <a:pPr lvl="1">
              <a:buClr>
                <a:schemeClr val="tx1"/>
              </a:buClr>
            </a:pPr>
            <a:endParaRPr lang="en-DE" sz="2000" dirty="0"/>
          </a:p>
          <a:p>
            <a:pPr marL="285750" indent="-285750" algn="l">
              <a:buClr>
                <a:srgbClr val="FFC000"/>
              </a:buClr>
              <a:buFont typeface="Wingdings" pitchFamily="2" charset="2"/>
              <a:buChar char="§"/>
            </a:pPr>
            <a:r>
              <a:rPr lang="en-DE" sz="2000" b="1" dirty="0">
                <a:solidFill>
                  <a:schemeClr val="accent1"/>
                </a:solidFill>
              </a:rPr>
              <a:t>Start of FAIR (Early Science) </a:t>
            </a:r>
            <a:r>
              <a:rPr lang="en-DE" sz="2000" dirty="0"/>
              <a:t>with SIS18 beam to Super-FRS target </a:t>
            </a:r>
            <a:r>
              <a:rPr lang="en-DE" sz="2000" b="1" dirty="0">
                <a:solidFill>
                  <a:schemeClr val="accent1"/>
                </a:solidFill>
              </a:rPr>
              <a:t>at the end of 2027</a:t>
            </a:r>
          </a:p>
          <a:p>
            <a:pPr marL="742950" lvl="1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DE" sz="2000" dirty="0"/>
              <a:t>First experiment campaigns in 2028 (</a:t>
            </a:r>
            <a:r>
              <a:rPr lang="en-DE" sz="2000" b="1" dirty="0">
                <a:solidFill>
                  <a:schemeClr val="accent1"/>
                </a:solidFill>
              </a:rPr>
              <a:t>R</a:t>
            </a:r>
            <a:r>
              <a:rPr lang="en-DE" sz="2000" b="1" baseline="30000" dirty="0">
                <a:solidFill>
                  <a:schemeClr val="accent1"/>
                </a:solidFill>
              </a:rPr>
              <a:t>3</a:t>
            </a:r>
            <a:r>
              <a:rPr lang="en-DE" sz="2000" b="1" dirty="0">
                <a:solidFill>
                  <a:schemeClr val="accent1"/>
                </a:solidFill>
              </a:rPr>
              <a:t>B, DESPEC, Super-FRS EC</a:t>
            </a:r>
            <a:r>
              <a:rPr lang="en-DE" sz="2000" dirty="0"/>
              <a:t>)</a:t>
            </a:r>
          </a:p>
          <a:p>
            <a:pPr lvl="1">
              <a:buClr>
                <a:schemeClr val="tx1"/>
              </a:buClr>
            </a:pPr>
            <a:endParaRPr lang="en-DE" sz="2000" dirty="0"/>
          </a:p>
          <a:p>
            <a:pPr marL="285750" indent="-285750" algn="l">
              <a:buClr>
                <a:srgbClr val="FFC000"/>
              </a:buClr>
              <a:buFont typeface="Wingdings" pitchFamily="2" charset="2"/>
              <a:buChar char="§"/>
            </a:pPr>
            <a:r>
              <a:rPr lang="en-DE" sz="2000" b="1" dirty="0">
                <a:solidFill>
                  <a:schemeClr val="accent1"/>
                </a:solidFill>
              </a:rPr>
              <a:t>Additional activities at ESR (ILIMA) and UNILAC (SHE) of GSI</a:t>
            </a:r>
          </a:p>
        </p:txBody>
      </p:sp>
    </p:spTree>
    <p:extLst>
      <p:ext uri="{BB962C8B-B14F-4D97-AF65-F5344CB8AC3E}">
        <p14:creationId xmlns:p14="http://schemas.microsoft.com/office/powerpoint/2010/main" val="64629885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10435E2-F867-DD74-CAA8-51FA29E5D2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-27206"/>
          <a:ext cx="12240366" cy="6885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3" imgW="6096000" imgH="3429000" progId="Acrobat.Document.DC">
                  <p:embed/>
                </p:oleObj>
              </mc:Choice>
              <mc:Fallback>
                <p:oleObj name="Acrobat Document" r:id="rId3" imgW="6096000" imgH="3429000" progId="Acrobat.Document.DC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B10435E2-F867-DD74-CAA8-51FA29E5D2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-27206"/>
                        <a:ext cx="12240366" cy="68852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583782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83074783" name="Google Shape;118;p26"/>
          <p:cNvPicPr/>
          <p:nvPr/>
        </p:nvPicPr>
        <p:blipFill>
          <a:blip r:embed="rId2">
            <a:alphaModFix amt="58999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33" y="1483769"/>
            <a:ext cx="3826697" cy="31509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7844102" name="Google Shape;119;p26"/>
          <p:cNvPicPr/>
          <p:nvPr/>
        </p:nvPicPr>
        <p:blipFill>
          <a:blip r:embed="rId3">
            <a:alphaModFix amt="58999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34711" y="1483768"/>
            <a:ext cx="4448428" cy="3150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167767" name="Google Shape;120;p26"/>
          <p:cNvPicPr/>
          <p:nvPr/>
        </p:nvPicPr>
        <p:blipFill>
          <a:blip r:embed="rId4">
            <a:alphaModFix amt="58999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85196" y="1483769"/>
            <a:ext cx="3921528" cy="3150961"/>
          </a:xfrm>
          <a:prstGeom prst="rect">
            <a:avLst/>
          </a:prstGeom>
          <a:noFill/>
          <a:ln>
            <a:noFill/>
          </a:ln>
        </p:spPr>
      </p:pic>
      <p:sp>
        <p:nvSpPr>
          <p:cNvPr id="147212907" name="Rechteck 147212906"/>
          <p:cNvSpPr/>
          <p:nvPr/>
        </p:nvSpPr>
        <p:spPr bwMode="auto">
          <a:xfrm>
            <a:off x="1621" y="1480153"/>
            <a:ext cx="12223747" cy="3159121"/>
          </a:xfrm>
          <a:prstGeom prst="rect">
            <a:avLst/>
          </a:prstGeom>
          <a:solidFill>
            <a:schemeClr val="bg1">
              <a:alpha val="38000"/>
            </a:schemeClr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DE"/>
          </a:p>
        </p:txBody>
      </p:sp>
      <p:sp>
        <p:nvSpPr>
          <p:cNvPr id="3421873" name="Google Shape;116;p26"/>
          <p:cNvSpPr txBox="1"/>
          <p:nvPr/>
        </p:nvSpPr>
        <p:spPr bwMode="auto">
          <a:xfrm>
            <a:off x="1541881" y="2687691"/>
            <a:ext cx="9057289" cy="738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96" tIns="121896" rIns="121896" bIns="121896" anchor="t" anchorCtr="0">
            <a:spAutoFit/>
          </a:bodyPr>
          <a:lstStyle/>
          <a:p>
            <a:pPr algn="ctr">
              <a:defRPr/>
            </a:pPr>
            <a:r>
              <a:rPr lang="en" sz="3200" b="1"/>
              <a:t>Thank you!</a:t>
            </a:r>
            <a:endParaRPr sz="3200" b="1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021" y="4800525"/>
            <a:ext cx="2094133" cy="149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8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259969" cy="691560"/>
          </a:xfrm>
        </p:spPr>
        <p:txBody>
          <a:bodyPr>
            <a:normAutofit/>
          </a:bodyPr>
          <a:lstStyle/>
          <a:p>
            <a:r>
              <a:rPr lang="de-DE" sz="2400" dirty="0"/>
              <a:t>NUSTAR sub-</a:t>
            </a:r>
            <a:r>
              <a:rPr lang="de-DE" sz="2400" dirty="0" err="1"/>
              <a:t>collaborations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6</a:t>
            </a:fld>
            <a:endParaRPr lang="de-DE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8726995"/>
              </p:ext>
            </p:extLst>
          </p:nvPr>
        </p:nvGraphicFramePr>
        <p:xfrm>
          <a:off x="1944158" y="1467225"/>
          <a:ext cx="8138948" cy="4048485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8119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270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75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0" defTabSz="449263" eaLnBrk="1" hangingPunct="1">
                        <a:spcBef>
                          <a:spcPts val="525"/>
                        </a:spcBef>
                        <a:spcAft>
                          <a:spcPts val="1128"/>
                        </a:spcAft>
                        <a:buSzPct val="100000"/>
                      </a:pPr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Experiment</a:t>
                      </a:r>
                      <a:endParaRPr lang="de-DE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>
                          <a:solidFill>
                            <a:schemeClr val="bg1"/>
                          </a:solidFill>
                        </a:rPr>
                        <a:t>Description</a:t>
                      </a:r>
                      <a:endParaRPr lang="en-GB" sz="1600" b="1" noProof="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75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indent="0" defTabSz="449263" eaLnBrk="1" hangingPunct="1">
                        <a:spcBef>
                          <a:spcPts val="525"/>
                        </a:spcBef>
                        <a:spcAft>
                          <a:spcPts val="1128"/>
                        </a:spcAft>
                        <a:buSzPct val="100000"/>
                      </a:pPr>
                      <a:r>
                        <a:rPr lang="de-DE" sz="1600" dirty="0"/>
                        <a:t>HISPEC/</a:t>
                      </a:r>
                      <a:br>
                        <a:rPr lang="de-DE" sz="1600" dirty="0"/>
                      </a:br>
                      <a:r>
                        <a:rPr lang="de-DE" sz="1600" dirty="0"/>
                        <a:t>DESPEC </a:t>
                      </a:r>
                      <a:endParaRPr lang="de-DE" sz="160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In-beam </a:t>
                      </a:r>
                      <a:r>
                        <a:rPr lang="en-GB" sz="1600" baseline="0" noProof="0" dirty="0">
                          <a:latin typeface="Symbol" panose="05050102010706020507" pitchFamily="18" charset="2"/>
                        </a:rPr>
                        <a:t></a:t>
                      </a:r>
                      <a:r>
                        <a:rPr lang="en-GB" sz="1600" noProof="0" dirty="0"/>
                        <a:t>-spectroscopy at low and</a:t>
                      </a:r>
                      <a:r>
                        <a:rPr lang="en-GB" sz="1600" baseline="0" noProof="0" dirty="0"/>
                        <a:t> </a:t>
                      </a:r>
                      <a:r>
                        <a:rPr lang="en-GB" sz="1600" noProof="0" dirty="0"/>
                        <a:t>intermediate energy, n-decay, high-resolution </a:t>
                      </a:r>
                      <a:r>
                        <a:rPr lang="en-GB" sz="1600" noProof="0" dirty="0">
                          <a:latin typeface="Symbol" panose="05050102010706020507" pitchFamily="18" charset="2"/>
                        </a:rPr>
                        <a:t></a:t>
                      </a:r>
                      <a:r>
                        <a:rPr lang="en-GB" sz="1600" noProof="0" dirty="0"/>
                        <a:t>-, </a:t>
                      </a:r>
                      <a:r>
                        <a:rPr lang="en-GB" sz="1600" noProof="0" dirty="0">
                          <a:latin typeface="Symbol" panose="05050102010706020507" pitchFamily="18" charset="2"/>
                        </a:rPr>
                        <a:t></a:t>
                      </a:r>
                      <a:r>
                        <a:rPr lang="en-GB" sz="1600" noProof="0" dirty="0"/>
                        <a:t>-, </a:t>
                      </a:r>
                      <a:r>
                        <a:rPr lang="en-GB" sz="1600" noProof="0" dirty="0">
                          <a:latin typeface="Symbol" panose="05050102010706020507" pitchFamily="18" charset="2"/>
                        </a:rPr>
                        <a:t></a:t>
                      </a:r>
                      <a:r>
                        <a:rPr lang="en-GB" sz="1600" noProof="0" dirty="0"/>
                        <a:t>-, p-, </a:t>
                      </a:r>
                      <a:r>
                        <a:rPr lang="en-GB" sz="1600" b="1" noProof="0" dirty="0"/>
                        <a:t>spectroscopy</a:t>
                      </a:r>
                      <a:endParaRPr lang="en-GB" sz="16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776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MATS 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noProof="0" dirty="0"/>
                        <a:t>In-trap </a:t>
                      </a:r>
                      <a:r>
                        <a:rPr lang="en-GB" sz="1600" b="1" noProof="0" dirty="0"/>
                        <a:t>mass measurements</a:t>
                      </a:r>
                      <a:r>
                        <a:rPr lang="en-GB" sz="1600" noProof="0" dirty="0"/>
                        <a:t> and decay studies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776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 err="1"/>
                        <a:t>LaSpec</a:t>
                      </a:r>
                      <a:r>
                        <a:rPr lang="de-DE" sz="1600" dirty="0"/>
                        <a:t> 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="1" noProof="0" dirty="0"/>
                        <a:t>Laser spectroscopy</a:t>
                      </a:r>
                      <a:endParaRPr lang="en-GB" sz="16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1691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R</a:t>
                      </a:r>
                      <a:r>
                        <a:rPr lang="de-DE" sz="1600" baseline="30000" dirty="0"/>
                        <a:t>3</a:t>
                      </a:r>
                      <a:r>
                        <a:rPr lang="de-DE" sz="1600" dirty="0"/>
                        <a:t>B</a:t>
                      </a:r>
                      <a:endParaRPr lang="de-DE" sz="1600" b="1" dirty="0">
                        <a:solidFill>
                          <a:srgbClr val="33339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noProof="0" dirty="0" err="1"/>
                        <a:t>Kinematically</a:t>
                      </a:r>
                      <a:r>
                        <a:rPr lang="en-GB" sz="1600" noProof="0" dirty="0"/>
                        <a:t> complete </a:t>
                      </a:r>
                      <a:r>
                        <a:rPr lang="en-GB" sz="1600" b="1" noProof="0" dirty="0"/>
                        <a:t>reactions</a:t>
                      </a:r>
                      <a:r>
                        <a:rPr lang="en-GB" sz="1600" noProof="0" dirty="0"/>
                        <a:t> with relativistic radioactive beams</a:t>
                      </a:r>
                      <a:endParaRPr lang="en-GB" sz="1600" noProof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8006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ILIMA 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noProof="0" dirty="0"/>
                        <a:t>Large-scale </a:t>
                      </a:r>
                      <a:r>
                        <a:rPr lang="en-GB" sz="1600" b="1" noProof="0" dirty="0"/>
                        <a:t>scans of mass and lifetimes </a:t>
                      </a:r>
                      <a:r>
                        <a:rPr lang="en-GB" sz="1600" noProof="0" dirty="0"/>
                        <a:t>of nuclei in</a:t>
                      </a:r>
                      <a:r>
                        <a:rPr lang="en-GB" sz="1600" baseline="0" noProof="0" dirty="0"/>
                        <a:t> </a:t>
                      </a:r>
                      <a:r>
                        <a:rPr lang="en-GB" sz="1600" noProof="0" dirty="0"/>
                        <a:t>ground and isomeric states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Super-FRS EC</a:t>
                      </a:r>
                      <a:endParaRPr lang="de-DE" sz="1600" b="1" dirty="0">
                        <a:solidFill>
                          <a:srgbClr val="333399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="1" noProof="0" dirty="0"/>
                        <a:t>High-resolution spectrometer experiments</a:t>
                      </a:r>
                      <a:endParaRPr lang="en-GB" sz="1600" b="1" noProof="0" dirty="0">
                        <a:solidFill>
                          <a:srgbClr val="0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2540585"/>
                  </a:ext>
                </a:extLst>
              </a:tr>
              <a:tr h="228600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SHE 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baseline="0" noProof="0" dirty="0"/>
                        <a:t>Synthesis and study of </a:t>
                      </a:r>
                      <a:r>
                        <a:rPr lang="en-GB" sz="1600" b="1" baseline="0" noProof="0" dirty="0"/>
                        <a:t>super-heavy elements</a:t>
                      </a:r>
                      <a:endParaRPr lang="en-GB" sz="16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0885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 err="1"/>
                        <a:t>ELISe</a:t>
                      </a:r>
                      <a:r>
                        <a:rPr lang="de-DE" sz="1600" dirty="0"/>
                        <a:t>(*) </a:t>
                      </a:r>
                      <a:endParaRPr lang="en-GB" sz="16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noProof="0" dirty="0"/>
                        <a:t>Elastic, inelastic, and quasi-free e</a:t>
                      </a:r>
                      <a:r>
                        <a:rPr lang="en-GB" sz="1600" baseline="30000" noProof="0" dirty="0"/>
                        <a:t>-</a:t>
                      </a:r>
                      <a:r>
                        <a:rPr lang="en-GB" sz="1600" noProof="0" dirty="0"/>
                        <a:t>-A</a:t>
                      </a:r>
                      <a:r>
                        <a:rPr lang="en-GB" sz="1600" baseline="0" noProof="0" dirty="0"/>
                        <a:t> </a:t>
                      </a:r>
                      <a:r>
                        <a:rPr lang="en-GB" sz="1600" noProof="0" dirty="0"/>
                        <a:t>scattering</a:t>
                      </a:r>
                      <a:endParaRPr lang="en-GB" sz="1600" b="1" noProof="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0885"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1600" dirty="0"/>
                        <a:t>EXL(*)</a:t>
                      </a:r>
                      <a:endParaRPr lang="en-GB" sz="16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1071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82143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23214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642864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053580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464296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2875012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285727" algn="l" defTabSz="410716" rtl="0" eaLnBrk="1" latinLnBrk="0" hangingPunct="1">
                        <a:defRPr sz="1617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600" noProof="0" dirty="0"/>
                        <a:t>Light-ion scattering reactions in</a:t>
                      </a:r>
                      <a:r>
                        <a:rPr lang="en-GB" sz="1600" baseline="0" noProof="0" dirty="0"/>
                        <a:t> </a:t>
                      </a:r>
                      <a:r>
                        <a:rPr lang="en-GB" sz="1600" noProof="0" dirty="0"/>
                        <a:t>inverse kinematics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2066080" y="5865767"/>
            <a:ext cx="861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(*) NESR required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</a:rPr>
              <a:t>–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alternative/intermediate “operation” within MSV under discussion.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SHE </a:t>
            </a:r>
            <a:r>
              <a:rPr lang="en-US" sz="1600" kern="0" dirty="0">
                <a:solidFill>
                  <a:srgbClr val="000000"/>
                </a:solidFill>
              </a:rPr>
              <a:t>at GSI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75938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8450" y="256276"/>
            <a:ext cx="7637017" cy="691560"/>
          </a:xfrm>
        </p:spPr>
        <p:txBody>
          <a:bodyPr>
            <a:noAutofit/>
          </a:bodyPr>
          <a:lstStyle/>
          <a:p>
            <a:r>
              <a:rPr lang="de-DE" sz="2400" dirty="0"/>
              <a:t>The NUSTAR </a:t>
            </a:r>
            <a:r>
              <a:rPr lang="de-DE" sz="2400" dirty="0" err="1"/>
              <a:t>toolbox</a:t>
            </a:r>
            <a:r>
              <a:rPr lang="de-DE" sz="2400" dirty="0"/>
              <a:t> – a </a:t>
            </a:r>
            <a:r>
              <a:rPr lang="de-DE" sz="2400" dirty="0" err="1"/>
              <a:t>complementary</a:t>
            </a:r>
            <a:r>
              <a:rPr lang="de-DE" sz="2400" dirty="0"/>
              <a:t> </a:t>
            </a:r>
            <a:r>
              <a:rPr lang="de-DE" sz="2400" dirty="0" err="1"/>
              <a:t>approach</a:t>
            </a:r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9" y="23280"/>
            <a:ext cx="1251336" cy="890464"/>
          </a:xfrm>
          <a:prstGeom prst="rect">
            <a:avLst/>
          </a:prstGeom>
        </p:spPr>
      </p:pic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387C412-1386-6340-E321-05A9C5481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8803" y="6619875"/>
            <a:ext cx="993197" cy="238125"/>
          </a:xfrm>
        </p:spPr>
        <p:txBody>
          <a:bodyPr/>
          <a:lstStyle/>
          <a:p>
            <a:pPr defTabSz="569922"/>
            <a:fld id="{125CBDDA-5CCF-8748-8988-9DC6C8981774}" type="slidenum">
              <a:rPr lang="de-DE"/>
              <a:pPr defTabSz="569922"/>
              <a:t>7</a:t>
            </a:fld>
            <a:endParaRPr lang="de-D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676891"/>
              </p:ext>
            </p:extLst>
          </p:nvPr>
        </p:nvGraphicFramePr>
        <p:xfrm>
          <a:off x="1617052" y="2276916"/>
          <a:ext cx="8999998" cy="4170122"/>
        </p:xfrm>
        <a:graphic>
          <a:graphicData uri="http://schemas.openxmlformats.org/drawingml/2006/table">
            <a:tbl>
              <a:tblPr firstRow="1" firstCol="1" bandRow="1"/>
              <a:tblGrid>
                <a:gridCol w="812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9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9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9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9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9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69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69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56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Super-FRS EC</a:t>
                      </a:r>
                      <a:endParaRPr lang="en-GB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HISPEC/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DESPEC</a:t>
                      </a:r>
                      <a:endParaRPr lang="en-GB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LaSpec</a:t>
                      </a:r>
                      <a:endParaRPr lang="en-GB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MATS</a:t>
                      </a:r>
                      <a:endParaRPr lang="en-GB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R</a:t>
                      </a:r>
                      <a:r>
                        <a:rPr lang="en-GB" sz="1400" b="1" baseline="30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B</a:t>
                      </a:r>
                      <a:endParaRPr lang="en-GB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ILIMA</a:t>
                      </a:r>
                      <a:endParaRPr lang="en-GB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SHE</a:t>
                      </a:r>
                      <a:endParaRPr lang="en-GB" sz="18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6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Masses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Q-values, isomers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dressed ions, highest precision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unbound nuclei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bare ions, mapping study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precision mass of SHEs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21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Half-lives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ps...ns-range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ground state and isomers </a:t>
                      </a:r>
                      <a:r>
                        <a:rPr lang="en-GB" sz="1000" dirty="0" err="1">
                          <a:effectLst/>
                          <a:latin typeface="Symbol" charset="2"/>
                          <a:ea typeface="Times New Roman" charset="0"/>
                          <a:cs typeface="Arial" charset="0"/>
                        </a:rPr>
                        <a:t>m</a:t>
                      </a:r>
                      <a:r>
                        <a:rPr lang="en-GB" sz="1000" dirty="0" err="1"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s</a:t>
                      </a:r>
                      <a:r>
                        <a:rPr lang="en-GB" sz="1000" dirty="0"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...s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resonance width, decay up to 100ns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bare ions, ms…years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μs...days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21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Matter radii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interaction x-section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interaction cross sections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6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Charge radii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charge-changing cross sections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mean square radii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charge-changing cross sections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1071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mean square radii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1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Single-particle structure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high resolution, angular momentum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high-resolution particle and γ-ray spectroscopy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magnetic moments, nucl. spins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evolution of shell str., pairing int., valence nucl. 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quasi-free knockout, short-range &amp; tensor correlations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evolution of shell closures, pairing corr. 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shell structure of SHEs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86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Collective behavior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electromagnetic transition strength 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quadrupole moments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halo structure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dipole response, fission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changes in deformation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21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EoS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polarizability, neutron skin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35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Exotic Systems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bound mesons,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hypernuclei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, nucleon resonances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rare and exotic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e.m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. and particle</a:t>
                      </a:r>
                      <a:r>
                        <a:rPr lang="en-GB" sz="1000" baseline="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 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decays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n-rich </a:t>
                      </a:r>
                      <a:r>
                        <a:rPr lang="en-GB" sz="1000" dirty="0" err="1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hypernuclei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exotic decay modes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charset="0"/>
                          <a:cs typeface="Times New Roman" charset="0"/>
                        </a:rPr>
                        <a:t> </a:t>
                      </a:r>
                      <a:endParaRPr lang="en-GB" sz="11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6731" marR="5673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9237" y="1411389"/>
            <a:ext cx="900000" cy="785527"/>
          </a:xfrm>
          <a:prstGeom prst="rect">
            <a:avLst/>
          </a:prstGeom>
        </p:spPr>
      </p:pic>
      <p:pic>
        <p:nvPicPr>
          <p:cNvPr id="54" name="Grafik 5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463" y="1338165"/>
            <a:ext cx="900000" cy="930000"/>
          </a:xfrm>
          <a:prstGeom prst="rect">
            <a:avLst/>
          </a:prstGeom>
        </p:spPr>
      </p:pic>
      <p:pic>
        <p:nvPicPr>
          <p:cNvPr id="55" name="Grafik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1304" y="1636498"/>
            <a:ext cx="900000" cy="333333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2081" y="1375347"/>
            <a:ext cx="900000" cy="787500"/>
          </a:xfrm>
          <a:prstGeom prst="rect">
            <a:avLst/>
          </a:prstGeom>
        </p:spPr>
      </p:pic>
      <p:pic>
        <p:nvPicPr>
          <p:cNvPr id="57" name="Grafik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0301" y="1481954"/>
            <a:ext cx="900000" cy="574286"/>
          </a:xfrm>
          <a:prstGeom prst="rect">
            <a:avLst/>
          </a:prstGeom>
        </p:spPr>
      </p:pic>
      <p:pic>
        <p:nvPicPr>
          <p:cNvPr id="58" name="Grafik 5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4925" y="1594830"/>
            <a:ext cx="900000" cy="416667"/>
          </a:xfrm>
          <a:prstGeom prst="rect">
            <a:avLst/>
          </a:prstGeom>
        </p:spPr>
      </p:pic>
      <p:pic>
        <p:nvPicPr>
          <p:cNvPr id="59" name="Grafik 5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625" y="1454097"/>
            <a:ext cx="900000" cy="6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48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4770171" y="6488668"/>
            <a:ext cx="2314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© GSI/FAIR, Zeitrausch</a:t>
            </a:r>
          </a:p>
        </p:txBody>
      </p:sp>
    </p:spTree>
    <p:extLst>
      <p:ext uri="{BB962C8B-B14F-4D97-AF65-F5344CB8AC3E}">
        <p14:creationId xmlns:p14="http://schemas.microsoft.com/office/powerpoint/2010/main" val="36468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air-center.eu/fileadmin/_processed_/5/5/csm_FAIR-Baustelle_Sept_24___D._Fehrenz__GSI__FAIR_1_5dff7dbb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1045629"/>
            <a:ext cx="12186104" cy="812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063094" y="6488668"/>
            <a:ext cx="4090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© D. </a:t>
            </a:r>
            <a:r>
              <a:rPr lang="de-DE" dirty="0" err="1">
                <a:solidFill>
                  <a:schemeClr val="bg1"/>
                </a:solidFill>
              </a:rPr>
              <a:t>Fehrenz</a:t>
            </a:r>
            <a:r>
              <a:rPr lang="de-DE" dirty="0">
                <a:solidFill>
                  <a:schemeClr val="bg1"/>
                </a:solidFill>
              </a:rPr>
              <a:t>, GSI/FAIR (September 2024)</a:t>
            </a:r>
          </a:p>
        </p:txBody>
      </p:sp>
    </p:spTree>
    <p:extLst>
      <p:ext uri="{BB962C8B-B14F-4D97-AF65-F5344CB8AC3E}">
        <p14:creationId xmlns:p14="http://schemas.microsoft.com/office/powerpoint/2010/main" val="2524933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fair-gsi-folienmaster_2016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Template_FAIR_Power_Point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</TotalTime>
  <Words>3681</Words>
  <Application>Microsoft Macintosh PowerPoint</Application>
  <PresentationFormat>Widescreen</PresentationFormat>
  <Paragraphs>884</Paragraphs>
  <Slides>54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9" baseType="lpstr">
      <vt:lpstr>Aptos</vt:lpstr>
      <vt:lpstr>Arial</vt:lpstr>
      <vt:lpstr>Arial Narrow</vt:lpstr>
      <vt:lpstr>Calibri</vt:lpstr>
      <vt:lpstr>Calibri Light</vt:lpstr>
      <vt:lpstr>Cambria Math</vt:lpstr>
      <vt:lpstr>DejaVu Sans</vt:lpstr>
      <vt:lpstr>Symbol</vt:lpstr>
      <vt:lpstr>Trebuchet MS</vt:lpstr>
      <vt:lpstr>Verdana</vt:lpstr>
      <vt:lpstr>Wingdings</vt:lpstr>
      <vt:lpstr>Office</vt:lpstr>
      <vt:lpstr>3_fair-gsi-folienmaster_2016_onering</vt:lpstr>
      <vt:lpstr>Template_FAIR_Power_Point</vt:lpstr>
      <vt:lpstr>Acrobat Document</vt:lpstr>
      <vt:lpstr>Exploring the extremes with NUSTAR</vt:lpstr>
      <vt:lpstr>Understanding the universe</vt:lpstr>
      <vt:lpstr>Big physics questions …</vt:lpstr>
      <vt:lpstr>Overarching physics case: the creation of the (heavy) chemical elements</vt:lpstr>
      <vt:lpstr>Overarching physics case: the creation of the (heavy) chemical elements</vt:lpstr>
      <vt:lpstr>NUSTAR sub-collaborations</vt:lpstr>
      <vt:lpstr>The NUSTAR toolbox – a complementary approach</vt:lpstr>
      <vt:lpstr>PowerPoint Presentation</vt:lpstr>
      <vt:lpstr>PowerPoint Presentation</vt:lpstr>
      <vt:lpstr>FAIR – 2028 and beyond</vt:lpstr>
      <vt:lpstr>NUSTAR @ FAIR in 2028</vt:lpstr>
      <vt:lpstr>The Super-FRS (fragment separator)</vt:lpstr>
      <vt:lpstr>The Super-FRS (fragment separator)</vt:lpstr>
      <vt:lpstr>The Super-FRS (fragment separator)</vt:lpstr>
      <vt:lpstr>NUSTAR sub-collaborations and members</vt:lpstr>
      <vt:lpstr>NUSTAR Collaboration senior members</vt:lpstr>
      <vt:lpstr>NUSTAR Collaboration senior members</vt:lpstr>
      <vt:lpstr>NUSTAR Collaboration</vt:lpstr>
      <vt:lpstr>NUSTAR management</vt:lpstr>
      <vt:lpstr>NUSTAR project status (score card)</vt:lpstr>
      <vt:lpstr>NUSTAR Construction MoU – final version</vt:lpstr>
      <vt:lpstr>NUSTAR Construction MoU – final version</vt:lpstr>
      <vt:lpstr>NUSTAR Construction Common Fund (C-MoU)</vt:lpstr>
      <vt:lpstr>FAIR &amp; GSI Integrated Schedule</vt:lpstr>
      <vt:lpstr>FAIR &amp; GSI Integrated Schedule</vt:lpstr>
      <vt:lpstr>R3B in Cave C of GSI (Phase-0)</vt:lpstr>
      <vt:lpstr>GLAD dipole magnet of R3B</vt:lpstr>
      <vt:lpstr>R3B experiment/collaboration</vt:lpstr>
      <vt:lpstr>HISPEC/DESPEC Collaboration</vt:lpstr>
      <vt:lpstr>HISPEC/DESPEC physics goals</vt:lpstr>
      <vt:lpstr>DESPEC Setup Overview</vt:lpstr>
      <vt:lpstr>PowerPoint Presentation</vt:lpstr>
      <vt:lpstr>MOdular Neutron SpectromeTER - MONSTER</vt:lpstr>
      <vt:lpstr>PowerPoint Presentation</vt:lpstr>
      <vt:lpstr>NUSTAR High-Energy Cave</vt:lpstr>
      <vt:lpstr>PowerPoint Presentation</vt:lpstr>
      <vt:lpstr>NUSTAR Strategy towards Early Science</vt:lpstr>
      <vt:lpstr>NUSTAR High-Energy Cave (HEC)</vt:lpstr>
      <vt:lpstr>First NUSTAR experiment at FAIR (2028)</vt:lpstr>
      <vt:lpstr>Neutron skin and dipole polarizability</vt:lpstr>
      <vt:lpstr>Fission</vt:lpstr>
      <vt:lpstr>Early Science setups in the Super-FRS tunnel</vt:lpstr>
      <vt:lpstr>Early Science: Compact setups FHF1/FMF2</vt:lpstr>
      <vt:lpstr>Gamov-Teller Strength at N=50 and the puzzle of the 100Sn mass</vt:lpstr>
      <vt:lpstr>Next steps and MSV completion …</vt:lpstr>
      <vt:lpstr>NUSTAR Low-Energy Cave</vt:lpstr>
      <vt:lpstr>Super-FRS Ring Branch and CR storage ring</vt:lpstr>
      <vt:lpstr>PowerPoint Presentation</vt:lpstr>
      <vt:lpstr>Superheavy elements (SHE) at GSI/UNILAC</vt:lpstr>
      <vt:lpstr> </vt:lpstr>
      <vt:lpstr>PowerPoint Presentation</vt:lpstr>
      <vt:lpstr>Conclusion</vt:lpstr>
      <vt:lpstr>PowerPoint Presentation</vt:lpstr>
      <vt:lpstr>PowerPoint Presentation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Herlert, Alexander Dr.</dc:creator>
  <cp:lastModifiedBy>Alexander Herlert</cp:lastModifiedBy>
  <cp:revision>106</cp:revision>
  <dcterms:created xsi:type="dcterms:W3CDTF">2025-04-14T12:20:28Z</dcterms:created>
  <dcterms:modified xsi:type="dcterms:W3CDTF">2025-04-23T01:36:14Z</dcterms:modified>
</cp:coreProperties>
</file>